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rial Narrow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hWLxew64hojkycFGb9oLkcCXcc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973B6C-9B3F-4DC1-926D-35FF819B03AF}">
  <a:tblStyle styleId="{04973B6C-9B3F-4DC1-926D-35FF819B03A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rialNarrow-bold.fntdata"/><Relationship Id="rId21" Type="http://schemas.openxmlformats.org/officeDocument/2006/relationships/font" Target="fonts/ArialNarrow-regular.fntdata"/><Relationship Id="rId24" Type="http://schemas.openxmlformats.org/officeDocument/2006/relationships/font" Target="fonts/ArialNarrow-boldItalic.fntdata"/><Relationship Id="rId23" Type="http://schemas.openxmlformats.org/officeDocument/2006/relationships/font" Target="fonts/ArialNarrow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86bf7f742_0_0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" name="Google Shape;67;g2c86bf7f742_0_0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2c86bf7f742_0_0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dab509d52_0_53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g2cdab509d52_0_53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2cdab509d52_0_53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dab509d52_0_59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g2cdab509d52_0_59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2cdab509d52_0_59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dab509d52_0_6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g2cdab509d52_0_6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2cdab509d52_0_6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dab509d52_0_37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g2cdab509d52_0_37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2cdab509d52_0_37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dab509d52_0_45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g2cdab509d52_0_45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2cdab509d52_0_45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49f987f03_0_0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g1f49f987f03_0_0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1f49f987f03_0_0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69e9a31be_0_65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Google Shape;74;g2c69e9a31be_0_65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g2c69e9a31be_0_65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86bf7f742_1_0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g2c86bf7f742_1_0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2c86bf7f742_1_0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86bf7f742_1_21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Google Shape;89;g2c86bf7f742_1_21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2c86bf7f742_1_21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86bf7f742_1_111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g2c86bf7f742_1_111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2c86bf7f742_1_111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dab509d52_0_29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g2cdab509d52_0_29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2cdab509d52_0_29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dab509d52_0_16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g2cdab509d52_0_16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2cdab509d52_0_16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dab509d52_0_22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g2cdab509d52_0_22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2cdab509d52_0_22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dab509d52_0_1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g2cdab509d52_0_1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2cdab509d52_0_1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5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5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6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6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6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7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3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7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8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8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8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38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38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c979592049_0_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g2c979592049_0_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g2c979592049_0_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0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2"/>
          <p:cNvSpPr txBox="1"/>
          <p:nvPr>
            <p:ph idx="1"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3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4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4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4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2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Alpha2Shahiri/PianOptim/commits/Under_Dev_Nov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Google Shape;70;g2c86bf7f742_0_0"/>
          <p:cNvGraphicFramePr/>
          <p:nvPr/>
        </p:nvGraphicFramePr>
        <p:xfrm>
          <a:off x="585350" y="163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{04973B6C-9B3F-4DC1-926D-35FF819B03AF}</a:tableStyleId>
              </a:tblPr>
              <a:tblGrid>
                <a:gridCol w="6443000"/>
                <a:gridCol w="1401750"/>
              </a:tblGrid>
              <a:tr h="403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Finalizing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simulations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Done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Using Biorbd to calculate finger velocity in phase 1 for the selected animations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Done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Addressing terms of the dynamic equation in phase 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Done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71" name="Google Shape;71;g2c86bf7f742_0_0"/>
          <p:cNvSpPr/>
          <p:nvPr/>
        </p:nvSpPr>
        <p:spPr>
          <a:xfrm>
            <a:off x="306225" y="258325"/>
            <a:ext cx="787500" cy="40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Gist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dab509d52_0_53"/>
          <p:cNvSpPr txBox="1"/>
          <p:nvPr/>
        </p:nvSpPr>
        <p:spPr>
          <a:xfrm>
            <a:off x="75200" y="108600"/>
            <a:ext cx="71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Equation Terms in phase 2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_Result for Struck Touch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(Additional Info) 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b="1" i="1" sz="1400" u="sng" cap="none" strike="noStrike">
              <a:solidFill>
                <a:schemeClr val="dk1"/>
              </a:solidFill>
              <a:highlight>
                <a:srgbClr val="00FFFF"/>
              </a:highlight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36" name="Google Shape;136;g2cdab509d52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00" y="654275"/>
            <a:ext cx="8376580" cy="432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dab509d52_0_59"/>
          <p:cNvSpPr txBox="1"/>
          <p:nvPr/>
        </p:nvSpPr>
        <p:spPr>
          <a:xfrm>
            <a:off x="75200" y="108600"/>
            <a:ext cx="71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Equation Terms in phase 2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_Result for Struck Touch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(Additional Info) 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b="1" i="1" sz="1400" u="sng" cap="none" strike="noStrike">
              <a:solidFill>
                <a:schemeClr val="dk1"/>
              </a:solidFill>
              <a:highlight>
                <a:srgbClr val="00FFFF"/>
              </a:highlight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43" name="Google Shape;143;g2cdab509d52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61200"/>
            <a:ext cx="8398229" cy="432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dab509d52_0_6"/>
          <p:cNvSpPr txBox="1"/>
          <p:nvPr/>
        </p:nvSpPr>
        <p:spPr>
          <a:xfrm>
            <a:off x="802100" y="116975"/>
            <a:ext cx="74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Equation Terms 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phase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_Result for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Pressed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Touch  </a:t>
            </a:r>
            <a:endParaRPr b="1" i="1" sz="1400" u="sng" cap="none" strike="noStrike">
              <a:solidFill>
                <a:schemeClr val="dk1"/>
              </a:solidFill>
              <a:highlight>
                <a:srgbClr val="00FFFF"/>
              </a:highlight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50" name="Google Shape;150;g2cdab509d52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500" y="517175"/>
            <a:ext cx="8174289" cy="432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dab509d52_0_37"/>
          <p:cNvSpPr txBox="1"/>
          <p:nvPr/>
        </p:nvSpPr>
        <p:spPr>
          <a:xfrm>
            <a:off x="802100" y="116975"/>
            <a:ext cx="74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Equation Terms 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phase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_Result for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Pressed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Touch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(Additional Info)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b="1" i="1" sz="1400" u="sng" cap="none" strike="noStrike">
              <a:solidFill>
                <a:schemeClr val="dk1"/>
              </a:solidFill>
              <a:highlight>
                <a:srgbClr val="00FFFF"/>
              </a:highlight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57" name="Google Shape;157;g2cdab509d52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75" y="628025"/>
            <a:ext cx="8113313" cy="432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dab509d52_0_45"/>
          <p:cNvSpPr txBox="1"/>
          <p:nvPr/>
        </p:nvSpPr>
        <p:spPr>
          <a:xfrm>
            <a:off x="802100" y="116975"/>
            <a:ext cx="74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Equation Terms 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phase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_Result for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Pressed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Touch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(Additional Info)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b="1" i="1" sz="1400" u="sng" cap="none" strike="noStrike">
              <a:solidFill>
                <a:schemeClr val="dk1"/>
              </a:solidFill>
              <a:highlight>
                <a:srgbClr val="00FFFF"/>
              </a:highlight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64" name="Google Shape;164;g2cdab509d52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69575"/>
            <a:ext cx="8349985" cy="432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f49f987f03_0_0"/>
          <p:cNvSpPr txBox="1"/>
          <p:nvPr/>
        </p:nvSpPr>
        <p:spPr>
          <a:xfrm>
            <a:off x="485750" y="579900"/>
            <a:ext cx="86244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	 	 	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#0. Pelvic Tilt: Anterior (+) Tilt / Posterior (-) Tilt</a:t>
            </a:r>
            <a:endParaRPr b="0" i="0" sz="12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#1. Thoracic Flexion/Extension: Flexion (+) / Extension (-)</a:t>
            </a:r>
            <a:endParaRPr b="0" i="0" sz="12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#2. Thoracic Rotation: Left (+) / Right (-)</a:t>
            </a:r>
            <a:endParaRPr b="0" i="0" sz="12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#3. Upper Thoracic (Rib Cage) Flexion/Extension: Flexion (+) / Extension (-)</a:t>
            </a:r>
            <a:endParaRPr b="0" i="0" sz="12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#4. Upper Thoracic (Rib Cage) Rotation: Left (+) / Right (-)</a:t>
            </a:r>
            <a:endParaRPr b="0" i="0" sz="12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#5|0 Shoulder Flexion/Extension: Flexion (-) / Extension (+)</a:t>
            </a:r>
            <a:endParaRPr b="0" i="0" sz="12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#6|1 Shoulder Abduction/Adduction: Abduction (+) / Adduction (-)</a:t>
            </a:r>
            <a:endParaRPr b="0" i="0" sz="12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#7|2 Shoulder Internal/External Rotation: Internal (+) / External (-)</a:t>
            </a:r>
            <a:endParaRPr b="0" i="0" sz="12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#8|3 Elbow Flexion/Extension: Flexion (-) / Extension (+)</a:t>
            </a:r>
            <a:endParaRPr b="0" i="0" sz="12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#9|4 Forearm Pronation/Supination: Pronation (Left +) / Supination (Right -)</a:t>
            </a:r>
            <a:endParaRPr b="0" i="0" sz="12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#10|5 Wrist Flexion/Extension: Flexion (-) / Extension (+)</a:t>
            </a:r>
            <a:endParaRPr b="0" i="0" sz="12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#11|6 Metacarpophalangeal (MCP) Flexion/Extension: Flexion (-) / Extension (+)</a:t>
            </a:r>
            <a:endParaRPr b="0" i="0" sz="12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g1f49f987f03_0_0"/>
          <p:cNvSpPr/>
          <p:nvPr/>
        </p:nvSpPr>
        <p:spPr>
          <a:xfrm>
            <a:off x="612425" y="186900"/>
            <a:ext cx="7377900" cy="57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98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500" u="none" cap="none" strike="noStrike">
                <a:solidFill>
                  <a:srgbClr val="98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Review:          </a:t>
            </a:r>
            <a:r>
              <a:rPr b="1" i="0" lang="en" sz="1500" u="sng" cap="none" strike="noStrike">
                <a:solidFill>
                  <a:srgbClr val="98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Joint indices in the biomechanical model</a:t>
            </a:r>
            <a:endParaRPr b="1" sz="1500" u="sng">
              <a:solidFill>
                <a:srgbClr val="98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98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           </a:t>
            </a:r>
            <a:r>
              <a:rPr b="1" lang="en" sz="1500" u="sng">
                <a:solidFill>
                  <a:srgbClr val="98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Skip if you </a:t>
            </a:r>
            <a:r>
              <a:rPr b="1" lang="en" sz="1500" u="sng">
                <a:solidFill>
                  <a:srgbClr val="98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don't</a:t>
            </a:r>
            <a:r>
              <a:rPr b="1" lang="en" sz="1500" u="sng">
                <a:solidFill>
                  <a:srgbClr val="98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have time</a:t>
            </a:r>
            <a:r>
              <a:rPr b="1" i="0" lang="en" sz="1500" u="sng" cap="none" strike="noStrike">
                <a:solidFill>
                  <a:srgbClr val="98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b="1" i="0" sz="1500" u="sng" cap="none" strike="noStrike">
              <a:solidFill>
                <a:srgbClr val="98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2" name="Google Shape;172;g1f49f987f03_0_0"/>
          <p:cNvPicPr preferRelativeResize="0"/>
          <p:nvPr/>
        </p:nvPicPr>
        <p:blipFill rotWithShape="1">
          <a:blip r:embed="rId3">
            <a:alphaModFix/>
          </a:blip>
          <a:srcRect b="0" l="46241" r="0" t="0"/>
          <a:stretch/>
        </p:blipFill>
        <p:spPr>
          <a:xfrm>
            <a:off x="5183700" y="1346125"/>
            <a:ext cx="3760200" cy="31881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176"/>
              </a:srgbClr>
            </a:outerShdw>
          </a:effectLst>
        </p:spPr>
      </p:pic>
      <p:sp>
        <p:nvSpPr>
          <p:cNvPr id="173" name="Google Shape;173;g1f49f987f03_0_0"/>
          <p:cNvSpPr/>
          <p:nvPr/>
        </p:nvSpPr>
        <p:spPr>
          <a:xfrm>
            <a:off x="5749077" y="3218446"/>
            <a:ext cx="225000" cy="211200"/>
          </a:xfrm>
          <a:prstGeom prst="rect">
            <a:avLst/>
          </a:prstGeom>
          <a:solidFill>
            <a:srgbClr val="FDFDFD"/>
          </a:solidFill>
          <a:ln cap="flat" cmpd="sng" w="25400">
            <a:solidFill>
              <a:srgbClr val="4580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g1f49f987f03_0_0"/>
          <p:cNvSpPr/>
          <p:nvPr/>
        </p:nvSpPr>
        <p:spPr>
          <a:xfrm>
            <a:off x="5618806" y="2784430"/>
            <a:ext cx="260400" cy="200100"/>
          </a:xfrm>
          <a:prstGeom prst="rect">
            <a:avLst/>
          </a:prstGeom>
          <a:solidFill>
            <a:srgbClr val="FDFDFD"/>
          </a:solidFill>
          <a:ln cap="flat" cmpd="sng" w="25400">
            <a:solidFill>
              <a:srgbClr val="4580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g1f49f987f03_0_0"/>
          <p:cNvSpPr/>
          <p:nvPr/>
        </p:nvSpPr>
        <p:spPr>
          <a:xfrm>
            <a:off x="6732566" y="2410637"/>
            <a:ext cx="254400" cy="211200"/>
          </a:xfrm>
          <a:prstGeom prst="rect">
            <a:avLst/>
          </a:prstGeom>
          <a:solidFill>
            <a:srgbClr val="FDFDFD"/>
          </a:solidFill>
          <a:ln cap="flat" cmpd="sng" w="25400">
            <a:solidFill>
              <a:srgbClr val="4580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g1f49f987f03_0_0"/>
          <p:cNvSpPr/>
          <p:nvPr/>
        </p:nvSpPr>
        <p:spPr>
          <a:xfrm>
            <a:off x="6732566" y="3183546"/>
            <a:ext cx="225000" cy="211200"/>
          </a:xfrm>
          <a:prstGeom prst="rect">
            <a:avLst/>
          </a:prstGeom>
          <a:solidFill>
            <a:srgbClr val="FDFDFD"/>
          </a:solidFill>
          <a:ln cap="flat" cmpd="sng" w="25400">
            <a:solidFill>
              <a:srgbClr val="4580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g1f49f987f03_0_0"/>
          <p:cNvSpPr/>
          <p:nvPr/>
        </p:nvSpPr>
        <p:spPr>
          <a:xfrm>
            <a:off x="6732566" y="3697072"/>
            <a:ext cx="234000" cy="185400"/>
          </a:xfrm>
          <a:prstGeom prst="rect">
            <a:avLst/>
          </a:prstGeom>
          <a:solidFill>
            <a:srgbClr val="FDFDFD"/>
          </a:solidFill>
          <a:ln cap="flat" cmpd="sng" w="25400">
            <a:solidFill>
              <a:srgbClr val="4580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1f49f987f03_0_0"/>
          <p:cNvSpPr/>
          <p:nvPr/>
        </p:nvSpPr>
        <p:spPr>
          <a:xfrm>
            <a:off x="6661910" y="4058583"/>
            <a:ext cx="225000" cy="211200"/>
          </a:xfrm>
          <a:prstGeom prst="rect">
            <a:avLst/>
          </a:prstGeom>
          <a:solidFill>
            <a:srgbClr val="FDFDFD"/>
          </a:solidFill>
          <a:ln cap="flat" cmpd="sng" w="25400">
            <a:solidFill>
              <a:srgbClr val="4580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g1f49f987f03_0_0"/>
          <p:cNvSpPr/>
          <p:nvPr/>
        </p:nvSpPr>
        <p:spPr>
          <a:xfrm>
            <a:off x="5827347" y="3697072"/>
            <a:ext cx="234000" cy="211200"/>
          </a:xfrm>
          <a:prstGeom prst="rect">
            <a:avLst/>
          </a:prstGeom>
          <a:solidFill>
            <a:srgbClr val="FDFDFD"/>
          </a:solidFill>
          <a:ln cap="flat" cmpd="sng" w="25400">
            <a:solidFill>
              <a:srgbClr val="4580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69e9a31be_0_65"/>
          <p:cNvSpPr txBox="1"/>
          <p:nvPr/>
        </p:nvSpPr>
        <p:spPr>
          <a:xfrm>
            <a:off x="439725" y="666750"/>
            <a:ext cx="8353500" cy="431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g2c69e9a31be_0_65"/>
          <p:cNvSpPr txBox="1"/>
          <p:nvPr>
            <p:ph type="title"/>
          </p:nvPr>
        </p:nvSpPr>
        <p:spPr>
          <a:xfrm>
            <a:off x="162125" y="343875"/>
            <a:ext cx="8552700" cy="4176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Overview: 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piano is positioned 12.4 cm vertically from the origin of the pelvis. This aligns with the experimental datasets. The pelvis segment has a length of 17 cm, with its center of mass (COM) located 8 cm from the origin. The horizontal distance between the pelvis and the piano is 51 cm.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objective functions are set to minimize all degrees of freedom (DOFs), except for the wrist and finger, with a weight of 0.001. For the wrist and finger, the weight is set to 200. In phases 0 and 1, the objective is to minimize the angular velocity (qdot) of the wrist, with a weight of 0.2.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have completed the changes to the code as per our discussion. You can review the commit on GitHub also as well: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https://github.com/Alpha2Shahiri/PianOptim/commits/Under_Dev_Nov/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86bf7f742_1_0"/>
          <p:cNvSpPr txBox="1"/>
          <p:nvPr/>
        </p:nvSpPr>
        <p:spPr>
          <a:xfrm>
            <a:off x="401500" y="152300"/>
            <a:ext cx="463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for Struck Touch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g2c86bf7f742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00" y="1039850"/>
            <a:ext cx="4519801" cy="35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2c86bf7f742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875" y="1107625"/>
            <a:ext cx="4332575" cy="346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86bf7f742_1_21"/>
          <p:cNvSpPr txBox="1"/>
          <p:nvPr/>
        </p:nvSpPr>
        <p:spPr>
          <a:xfrm>
            <a:off x="401500" y="152300"/>
            <a:ext cx="463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for Pressed Touch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g2c86bf7f742_1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75" y="754858"/>
            <a:ext cx="4638301" cy="3663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2c86bf7f742_1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175" y="867500"/>
            <a:ext cx="4297799" cy="343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86bf7f742_1_111"/>
          <p:cNvSpPr txBox="1"/>
          <p:nvPr/>
        </p:nvSpPr>
        <p:spPr>
          <a:xfrm>
            <a:off x="802100" y="116975"/>
            <a:ext cx="74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Finger velocity in phase 1_Result for Struck Touch  </a:t>
            </a:r>
            <a:endParaRPr b="1" i="1" sz="1400" u="sng" cap="none" strike="noStrike">
              <a:solidFill>
                <a:schemeClr val="dk1"/>
              </a:solidFill>
              <a:highlight>
                <a:srgbClr val="00FFFF"/>
              </a:highlight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01" name="Google Shape;101;g2c86bf7f742_1_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50" y="958025"/>
            <a:ext cx="8839203" cy="3227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dab509d52_0_29"/>
          <p:cNvSpPr txBox="1"/>
          <p:nvPr/>
        </p:nvSpPr>
        <p:spPr>
          <a:xfrm>
            <a:off x="802100" y="116975"/>
            <a:ext cx="74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Finger velocity in phase 1_Result for Struck Touch  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(Additional Info)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b="1" i="1" sz="1400" u="sng" cap="none" strike="noStrike">
              <a:solidFill>
                <a:schemeClr val="dk1"/>
              </a:solidFill>
              <a:highlight>
                <a:srgbClr val="00FFFF"/>
              </a:highlight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08" name="Google Shape;108;g2cdab509d52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50" y="600350"/>
            <a:ext cx="8203796" cy="432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dab509d52_0_16"/>
          <p:cNvSpPr txBox="1"/>
          <p:nvPr/>
        </p:nvSpPr>
        <p:spPr>
          <a:xfrm>
            <a:off x="802100" y="116975"/>
            <a:ext cx="74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Finger velocity in phase 1_Result for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Pressed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Touch  </a:t>
            </a:r>
            <a:endParaRPr b="1" i="1" sz="1400" u="sng" cap="none" strike="noStrike">
              <a:solidFill>
                <a:schemeClr val="dk1"/>
              </a:solidFill>
              <a:highlight>
                <a:srgbClr val="00FFFF"/>
              </a:highlight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15" name="Google Shape;115;g2cdab509d52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1875"/>
            <a:ext cx="8839201" cy="3197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dab509d52_0_22"/>
          <p:cNvSpPr txBox="1"/>
          <p:nvPr/>
        </p:nvSpPr>
        <p:spPr>
          <a:xfrm>
            <a:off x="802100" y="116975"/>
            <a:ext cx="74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Finger velocity in phase 1_Result for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Pressed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Touch   (Additional Info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 i="1" sz="1400" u="sng" cap="none" strike="noStrike">
              <a:solidFill>
                <a:schemeClr val="dk1"/>
              </a:solidFill>
              <a:highlight>
                <a:srgbClr val="00FFFF"/>
              </a:highlight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22" name="Google Shape;122;g2cdab509d52_0_22"/>
          <p:cNvPicPr preferRelativeResize="0"/>
          <p:nvPr/>
        </p:nvPicPr>
        <p:blipFill rotWithShape="1">
          <a:blip r:embed="rId3">
            <a:alphaModFix/>
          </a:blip>
          <a:srcRect b="0" l="-482" r="0" t="0"/>
          <a:stretch/>
        </p:blipFill>
        <p:spPr>
          <a:xfrm>
            <a:off x="221625" y="572675"/>
            <a:ext cx="8545986" cy="4321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dab509d52_0_1"/>
          <p:cNvSpPr txBox="1"/>
          <p:nvPr/>
        </p:nvSpPr>
        <p:spPr>
          <a:xfrm>
            <a:off x="75200" y="108600"/>
            <a:ext cx="71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Equation Terms in phase 2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_Result for Struck Touch  </a:t>
            </a:r>
            <a:endParaRPr b="1" i="1" sz="1400" u="sng" cap="none" strike="noStrike">
              <a:solidFill>
                <a:schemeClr val="dk1"/>
              </a:solidFill>
              <a:highlight>
                <a:srgbClr val="00FFFF"/>
              </a:highlight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29" name="Google Shape;129;g2cdab509d52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925" y="508800"/>
            <a:ext cx="8114685" cy="432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shahiri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20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