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6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7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330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23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103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62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902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9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3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4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1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1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1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2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3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9941-C3E9-E924-FDBE-5D481837A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backend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3CD49-D8E1-526F-B444-85DFC4605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 </a:t>
            </a:r>
          </a:p>
          <a:p>
            <a:r>
              <a:rPr lang="en-US" sz="4800" dirty="0">
                <a:solidFill>
                  <a:srgbClr val="00B050"/>
                </a:solidFill>
              </a:rPr>
              <a:t>NODEJS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01C4A2B-A268-A927-451B-B5257DD9F746}"/>
              </a:ext>
            </a:extLst>
          </p:cNvPr>
          <p:cNvSpPr txBox="1">
            <a:spLocks/>
          </p:cNvSpPr>
          <p:nvPr/>
        </p:nvSpPr>
        <p:spPr>
          <a:xfrm>
            <a:off x="217714" y="5697132"/>
            <a:ext cx="587828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  <a:p>
            <a:pPr algn="l"/>
            <a:r>
              <a:rPr lang="en-US" sz="4800" dirty="0">
                <a:solidFill>
                  <a:srgbClr val="00B050"/>
                </a:solidFill>
              </a:rPr>
              <a:t>By 0zzy</a:t>
            </a:r>
          </a:p>
        </p:txBody>
      </p:sp>
    </p:spTree>
    <p:extLst>
      <p:ext uri="{BB962C8B-B14F-4D97-AF65-F5344CB8AC3E}">
        <p14:creationId xmlns:p14="http://schemas.microsoft.com/office/powerpoint/2010/main" val="141553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3708-23B0-2CFC-FE32-D841302B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584B2-D749-40B9-0980-BBC828896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 sz="2400" b="1" dirty="0" err="1">
                <a:solidFill>
                  <a:srgbClr val="FF0000"/>
                </a:solidFill>
              </a:rPr>
              <a:t>cmd</a:t>
            </a:r>
            <a:r>
              <a:rPr lang="en-US" dirty="0"/>
              <a:t> or </a:t>
            </a:r>
            <a:r>
              <a:rPr lang="en-US" b="1" dirty="0"/>
              <a:t>terminal</a:t>
            </a:r>
            <a:r>
              <a:rPr lang="en-US" dirty="0"/>
              <a:t> Create a </a:t>
            </a:r>
            <a:r>
              <a:rPr lang="en-US" b="1" dirty="0"/>
              <a:t>Directory</a:t>
            </a:r>
            <a:r>
              <a:rPr lang="en-US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cd</a:t>
            </a:r>
            <a:r>
              <a:rPr lang="en-US" dirty="0"/>
              <a:t> into it</a:t>
            </a:r>
          </a:p>
          <a:p>
            <a:r>
              <a:rPr lang="en-US" dirty="0"/>
              <a:t>Do an </a:t>
            </a:r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err="1"/>
              <a:t>init</a:t>
            </a:r>
            <a:r>
              <a:rPr lang="en-US" dirty="0"/>
              <a:t>,  press enter button.</a:t>
            </a:r>
          </a:p>
          <a:p>
            <a:r>
              <a:rPr lang="en-US" dirty="0"/>
              <a:t>Confirm that a </a:t>
            </a:r>
            <a:r>
              <a:rPr lang="en-US" i="1" dirty="0" err="1"/>
              <a:t>package.json</a:t>
            </a:r>
            <a:r>
              <a:rPr lang="en-US" i="1" dirty="0"/>
              <a:t> </a:t>
            </a:r>
            <a:r>
              <a:rPr lang="en-US" dirty="0"/>
              <a:t>file is created</a:t>
            </a:r>
          </a:p>
          <a:p>
            <a:r>
              <a:rPr lang="en-US" dirty="0"/>
              <a:t>Create an </a:t>
            </a:r>
            <a:r>
              <a:rPr lang="en-US" i="1" dirty="0"/>
              <a:t>entre-point</a:t>
            </a:r>
            <a:r>
              <a:rPr lang="en-US" dirty="0"/>
              <a:t> (any valid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dirty="0"/>
              <a:t>file;- </a:t>
            </a:r>
            <a:r>
              <a:rPr lang="en-US" dirty="0" err="1"/>
              <a:t>ie</a:t>
            </a:r>
            <a:r>
              <a:rPr lang="en-US" dirty="0"/>
              <a:t> app.js or server)</a:t>
            </a:r>
          </a:p>
        </p:txBody>
      </p:sp>
    </p:spTree>
    <p:extLst>
      <p:ext uri="{BB962C8B-B14F-4D97-AF65-F5344CB8AC3E}">
        <p14:creationId xmlns:p14="http://schemas.microsoft.com/office/powerpoint/2010/main" val="106032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6618-B8BB-6D7E-ABB2-46E00CB1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76EF89B-53B0-B343-A888-1E8295B086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795050"/>
              </p:ext>
            </p:extLst>
          </p:nvPr>
        </p:nvGraphicFramePr>
        <p:xfrm>
          <a:off x="677862" y="1266093"/>
          <a:ext cx="10041720" cy="5444191"/>
        </p:xfrm>
        <a:graphic>
          <a:graphicData uri="http://schemas.openxmlformats.org/drawingml/2006/table">
            <a:tbl>
              <a:tblPr/>
              <a:tblGrid>
                <a:gridCol w="1826187">
                  <a:extLst>
                    <a:ext uri="{9D8B030D-6E8A-4147-A177-3AD203B41FA5}">
                      <a16:colId xmlns:a16="http://schemas.microsoft.com/office/drawing/2014/main" val="416725313"/>
                    </a:ext>
                  </a:extLst>
                </a:gridCol>
                <a:gridCol w="8215533">
                  <a:extLst>
                    <a:ext uri="{9D8B030D-6E8A-4147-A177-3AD203B41FA5}">
                      <a16:colId xmlns:a16="http://schemas.microsoft.com/office/drawing/2014/main" val="1320298272"/>
                    </a:ext>
                  </a:extLst>
                </a:gridCol>
              </a:tblGrid>
              <a:tr h="52004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6A737D"/>
                          </a:solidFill>
                          <a:effectLst/>
                          <a:latin typeface="ui-monospace"/>
                        </a:rPr>
                        <a:t>//server.js</a:t>
                      </a:r>
                      <a:endParaRPr lang="en-US">
                        <a:effectLst/>
                        <a:latin typeface="ui-monospace"/>
                      </a:endParaRPr>
                    </a:p>
                  </a:txBody>
                  <a:tcPr marL="95250" marR="95250" marT="38100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8724304"/>
                  </a:ext>
                </a:extLst>
              </a:tr>
              <a:tr h="417117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9"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const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 http </a:t>
                      </a:r>
                      <a:r>
                        <a:rPr lang="en-US" sz="24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require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'http’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),</a:t>
                      </a:r>
                    </a:p>
                    <a:p>
                      <a:pPr algn="l" fontAlgn="t"/>
                      <a:endParaRPr lang="en-US" sz="2400" dirty="0">
                        <a:effectLst/>
                        <a:latin typeface="ui-monospace"/>
                      </a:endParaRPr>
                    </a:p>
                    <a:p>
                      <a:pPr algn="l" fontAlgn="t"/>
                      <a:r>
                        <a:rPr lang="en-US" sz="2400" dirty="0">
                          <a:effectLst/>
                          <a:latin typeface="ui-monospace"/>
                        </a:rPr>
                        <a:t>server </a:t>
                      </a:r>
                      <a:r>
                        <a:rPr lang="en-US" sz="24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ui-monospace"/>
                        </a:rPr>
                        <a:t>http.</a:t>
                      </a:r>
                      <a:r>
                        <a:rPr lang="en-US" sz="24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createServer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((</a:t>
                      </a:r>
                      <a:r>
                        <a:rPr lang="en-US" sz="2400" dirty="0" err="1">
                          <a:effectLst/>
                          <a:latin typeface="ui-monospace"/>
                        </a:rPr>
                        <a:t>request,response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)</a:t>
                      </a:r>
                      <a:r>
                        <a:rPr lang="en-US" sz="24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=&gt;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{</a:t>
                      </a:r>
                    </a:p>
                    <a:p>
                      <a:pPr algn="l" fontAlgn="t"/>
                      <a:endParaRPr lang="en-US" sz="2400" dirty="0">
                        <a:effectLst/>
                        <a:latin typeface="ui-monospace"/>
                      </a:endParaRPr>
                    </a:p>
                    <a:p>
                      <a:pPr algn="l" fontAlgn="t"/>
                      <a:r>
                        <a:rPr lang="en-US" sz="2400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24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writeHead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200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,{</a:t>
                      </a:r>
                      <a:r>
                        <a:rPr lang="en-US" sz="24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</a:t>
                      </a:r>
                      <a:r>
                        <a:rPr lang="en-US" sz="2400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Content-Type'</a:t>
                      </a:r>
                      <a:r>
                        <a:rPr lang="en-US" sz="2400" dirty="0" err="1">
                          <a:effectLst/>
                          <a:latin typeface="ui-monospace"/>
                        </a:rPr>
                        <a:t>:</a:t>
                      </a:r>
                      <a:r>
                        <a:rPr lang="en-US" sz="2400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'text</a:t>
                      </a:r>
                      <a:r>
                        <a:rPr lang="en-US" sz="24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/plain'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});</a:t>
                      </a:r>
                    </a:p>
                    <a:p>
                      <a:pPr algn="l" fontAlgn="t"/>
                      <a:r>
                        <a:rPr lang="en-US" sz="2400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24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'Hello world'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2400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24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end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();</a:t>
                      </a:r>
                    </a:p>
                    <a:p>
                      <a:pPr algn="l" fontAlgn="t"/>
                      <a:r>
                        <a:rPr lang="en-US" sz="2400" dirty="0">
                          <a:effectLst/>
                          <a:latin typeface="ui-monospace"/>
                        </a:rPr>
                        <a:t>});</a:t>
                      </a:r>
                    </a:p>
                    <a:p>
                      <a:pPr algn="l" fontAlgn="t"/>
                      <a:endParaRPr lang="en-US" sz="2400" dirty="0">
                        <a:effectLst/>
                        <a:latin typeface="ui-monospace"/>
                      </a:endParaRPr>
                    </a:p>
                    <a:p>
                      <a:pPr algn="l" fontAlgn="t"/>
                      <a:r>
                        <a:rPr lang="en-US" sz="2400" dirty="0" err="1">
                          <a:effectLst/>
                          <a:latin typeface="ui-monospace"/>
                        </a:rPr>
                        <a:t>server.</a:t>
                      </a:r>
                      <a:r>
                        <a:rPr lang="en-US" sz="24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listen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3000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,()</a:t>
                      </a:r>
                      <a:r>
                        <a:rPr lang="en-US" sz="24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=&gt;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{</a:t>
                      </a:r>
                    </a:p>
                    <a:p>
                      <a:pPr algn="l" fontAlgn="t"/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ui-monospace"/>
                        </a:rPr>
                        <a:t>console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.</a:t>
                      </a:r>
                      <a:r>
                        <a:rPr lang="en-US" sz="2400" dirty="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log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'Node server created at port 3000'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2400" dirty="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313798"/>
                  </a:ext>
                </a:extLst>
              </a:tr>
              <a:tr h="807149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ui-monospace"/>
                        </a:rPr>
                        <a:t>server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dirty="0" err="1">
                          <a:effectLst/>
                          <a:latin typeface="ui-monospace"/>
                        </a:rPr>
                        <a:t>http.</a:t>
                      </a:r>
                      <a:r>
                        <a:rPr lang="en-US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createServer</a:t>
                      </a:r>
                      <a:r>
                        <a:rPr lang="en-US" dirty="0">
                          <a:effectLst/>
                          <a:latin typeface="ui-monospace"/>
                        </a:rPr>
                        <a:t>((</a:t>
                      </a:r>
                      <a:r>
                        <a:rPr lang="en-US" dirty="0" err="1">
                          <a:effectLst/>
                          <a:latin typeface="ui-monospace"/>
                        </a:rPr>
                        <a:t>request,response</a:t>
                      </a:r>
                      <a:r>
                        <a:rPr lang="en-US" dirty="0">
                          <a:effectLst/>
                          <a:latin typeface="ui-monospace"/>
                        </a:rPr>
                        <a:t>)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=&gt;</a:t>
                      </a:r>
                      <a:r>
                        <a:rPr lang="en-US" dirty="0">
                          <a:effectLst/>
                          <a:latin typeface="ui-monospace"/>
                        </a:rPr>
                        <a:t>{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858477"/>
                  </a:ext>
                </a:extLst>
              </a:tr>
              <a:tr h="807149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writeHead</a:t>
                      </a:r>
                      <a:r>
                        <a:rPr lang="en-US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200</a:t>
                      </a:r>
                      <a:r>
                        <a:rPr lang="en-US" dirty="0">
                          <a:effectLst/>
                          <a:latin typeface="ui-monospace"/>
                        </a:rPr>
                        <a:t>,{</a:t>
                      </a:r>
                      <a:r>
                        <a:rPr lang="en-US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</a:t>
                      </a:r>
                      <a:r>
                        <a:rPr lang="en-US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Content-Type'</a:t>
                      </a:r>
                      <a:r>
                        <a:rPr lang="en-US" dirty="0" err="1">
                          <a:effectLst/>
                          <a:latin typeface="ui-monospace"/>
                        </a:rPr>
                        <a:t>:</a:t>
                      </a:r>
                      <a:r>
                        <a:rPr lang="en-US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'text</a:t>
                      </a:r>
                      <a:r>
                        <a:rPr lang="en-US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/plain'</a:t>
                      </a:r>
                      <a:r>
                        <a:rPr lang="en-US" dirty="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860364"/>
                  </a:ext>
                </a:extLst>
              </a:tr>
              <a:tr h="417117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</a:t>
                      </a:r>
                      <a:r>
                        <a:rPr lang="en-US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'Hello world'</a:t>
                      </a:r>
                      <a:r>
                        <a:rPr lang="en-US" dirty="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333983"/>
                  </a:ext>
                </a:extLst>
              </a:tr>
              <a:tr h="417117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end</a:t>
                      </a:r>
                      <a:r>
                        <a:rPr lang="en-US">
                          <a:effectLst/>
                          <a:latin typeface="ui-monospace"/>
                        </a:rPr>
                        <a:t>();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472104"/>
                  </a:ext>
                </a:extLst>
              </a:tr>
              <a:tr h="417117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253667"/>
                  </a:ext>
                </a:extLst>
              </a:tr>
              <a:tr h="417117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  <a:latin typeface="ui-monospace"/>
                        </a:rPr>
                        <a:t>server.</a:t>
                      </a:r>
                      <a:r>
                        <a:rPr lang="en-US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listen</a:t>
                      </a:r>
                      <a:r>
                        <a:rPr lang="en-US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3000</a:t>
                      </a:r>
                      <a:r>
                        <a:rPr lang="en-US" dirty="0">
                          <a:effectLst/>
                          <a:latin typeface="ui-monospace"/>
                        </a:rPr>
                        <a:t>,()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=&gt;</a:t>
                      </a:r>
                      <a:r>
                        <a:rPr lang="en-US" dirty="0">
                          <a:effectLst/>
                          <a:latin typeface="ui-monospace"/>
                        </a:rPr>
                        <a:t>{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676793"/>
                  </a:ext>
                </a:extLst>
              </a:tr>
              <a:tr h="807149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4292E"/>
                          </a:solidFill>
                          <a:effectLst/>
                          <a:latin typeface="ui-monospace"/>
                        </a:rPr>
                        <a:t>console</a:t>
                      </a:r>
                      <a:r>
                        <a:rPr lang="en-US" dirty="0">
                          <a:effectLst/>
                          <a:latin typeface="ui-monospace"/>
                        </a:rPr>
                        <a:t>.</a:t>
                      </a:r>
                      <a:r>
                        <a:rPr lang="en-US" dirty="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log</a:t>
                      </a:r>
                      <a:r>
                        <a:rPr lang="en-US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'Node server created at port 3000'</a:t>
                      </a:r>
                      <a:r>
                        <a:rPr lang="en-US" dirty="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756830"/>
                  </a:ext>
                </a:extLst>
              </a:tr>
              <a:tr h="417117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213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68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E22F-5757-D3EA-E7D0-90B7AB56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62A9-0665-EA24-DD58-66E93DC0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53861"/>
            <a:ext cx="10353762" cy="3695136"/>
          </a:xfrm>
        </p:spPr>
        <p:txBody>
          <a:bodyPr/>
          <a:lstStyle/>
          <a:p>
            <a:r>
              <a:rPr lang="en-US" dirty="0"/>
              <a:t>From the </a:t>
            </a:r>
            <a:r>
              <a:rPr lang="en-US" dirty="0" err="1"/>
              <a:t>cmd</a:t>
            </a:r>
            <a:r>
              <a:rPr lang="en-US" dirty="0"/>
              <a:t> or terminal run: </a:t>
            </a:r>
            <a:r>
              <a:rPr lang="en-US" i="1" dirty="0"/>
              <a:t>node </a:t>
            </a:r>
            <a:r>
              <a:rPr lang="en-US" i="1" dirty="0">
                <a:solidFill>
                  <a:srgbClr val="FFC000"/>
                </a:solidFill>
              </a:rPr>
              <a:t>server.js   </a:t>
            </a:r>
            <a:r>
              <a:rPr lang="en-US" i="1" dirty="0"/>
              <a:t>- (server.js can be any other </a:t>
            </a:r>
            <a:r>
              <a:rPr lang="en-US" i="1" dirty="0" err="1"/>
              <a:t>js</a:t>
            </a:r>
            <a:r>
              <a:rPr lang="en-US" i="1" dirty="0"/>
              <a:t> file)</a:t>
            </a:r>
          </a:p>
          <a:p>
            <a:r>
              <a:rPr lang="en-US" i="1" dirty="0"/>
              <a:t>Load any of your clients-(web browser) </a:t>
            </a:r>
          </a:p>
          <a:p>
            <a:r>
              <a:rPr lang="en-US" i="1" dirty="0"/>
              <a:t>Request for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 </a:t>
            </a:r>
            <a:r>
              <a:rPr lang="en-US" b="0" i="0" u="sng" dirty="0">
                <a:effectLst/>
                <a:latin typeface="charter"/>
                <a:hlinkClick r:id="rId2"/>
              </a:rPr>
              <a:t>localhost:3000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3328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DC85-3505-27DC-0313-1C91059B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used to </a:t>
            </a:r>
            <a:r>
              <a:rPr lang="en-US" dirty="0" err="1"/>
              <a:t>nodejs</a:t>
            </a:r>
            <a:r>
              <a:rPr lang="en-US" dirty="0"/>
              <a:t> callback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D195D51-3A35-BEAE-5D26-F6E43ABDD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523867"/>
              </p:ext>
            </p:extLst>
          </p:nvPr>
        </p:nvGraphicFramePr>
        <p:xfrm>
          <a:off x="576774" y="1575582"/>
          <a:ext cx="9284678" cy="4783011"/>
        </p:xfrm>
        <a:graphic>
          <a:graphicData uri="http://schemas.openxmlformats.org/drawingml/2006/table">
            <a:tbl>
              <a:tblPr/>
              <a:tblGrid>
                <a:gridCol w="1927275">
                  <a:extLst>
                    <a:ext uri="{9D8B030D-6E8A-4147-A177-3AD203B41FA5}">
                      <a16:colId xmlns:a16="http://schemas.microsoft.com/office/drawing/2014/main" val="588960690"/>
                    </a:ext>
                  </a:extLst>
                </a:gridCol>
                <a:gridCol w="7357403">
                  <a:extLst>
                    <a:ext uri="{9D8B030D-6E8A-4147-A177-3AD203B41FA5}">
                      <a16:colId xmlns:a16="http://schemas.microsoft.com/office/drawing/2014/main" val="1982300345"/>
                    </a:ext>
                  </a:extLst>
                </a:gridCol>
              </a:tblGrid>
              <a:tr h="371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6A737D"/>
                          </a:solidFill>
                          <a:effectLst/>
                          <a:latin typeface="ui-monospace"/>
                        </a:rPr>
                        <a:t>//server.js</a:t>
                      </a:r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31277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064" marR="75064" marT="37532" marB="37532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88810204"/>
                  </a:ext>
                </a:extLst>
              </a:tr>
              <a:tr h="298494">
                <a:tc>
                  <a:txBody>
                    <a:bodyPr/>
                    <a:lstStyle/>
                    <a:p>
                      <a:pPr algn="r" fontAlgn="t"/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const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 http </a:t>
                      </a:r>
                      <a:r>
                        <a:rPr lang="en-US" sz="150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5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require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5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'http'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),</a:t>
                      </a: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617382"/>
                  </a:ext>
                </a:extLst>
              </a:tr>
              <a:tr h="298494">
                <a:tc>
                  <a:txBody>
                    <a:bodyPr/>
                    <a:lstStyle/>
                    <a:p>
                      <a:pPr algn="r" fontAlgn="t"/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110199"/>
                  </a:ext>
                </a:extLst>
              </a:tr>
              <a:tr h="298494">
                <a:tc>
                  <a:txBody>
                    <a:bodyPr/>
                    <a:lstStyle/>
                    <a:p>
                      <a:pPr algn="r" fontAlgn="t"/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makeServer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50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50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function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 (request,response){</a:t>
                      </a: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015844"/>
                  </a:ext>
                </a:extLst>
              </a:tr>
              <a:tr h="577877">
                <a:tc>
                  <a:txBody>
                    <a:bodyPr/>
                    <a:lstStyle/>
                    <a:p>
                      <a:pPr algn="r" fontAlgn="t"/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5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writeHead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50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200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,{</a:t>
                      </a:r>
                      <a:r>
                        <a:rPr lang="en-US" sz="15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'Content-Type'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:</a:t>
                      </a:r>
                      <a:r>
                        <a:rPr lang="en-US" sz="15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'text/plain'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476313"/>
                  </a:ext>
                </a:extLst>
              </a:tr>
              <a:tr h="298494">
                <a:tc>
                  <a:txBody>
                    <a:bodyPr/>
                    <a:lstStyle/>
                    <a:p>
                      <a:pPr algn="r" fontAlgn="t"/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5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5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'Hello world'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02528"/>
                  </a:ext>
                </a:extLst>
              </a:tr>
              <a:tr h="298494">
                <a:tc>
                  <a:txBody>
                    <a:bodyPr/>
                    <a:lstStyle/>
                    <a:p>
                      <a:pPr algn="r" fontAlgn="t"/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5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end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();</a:t>
                      </a: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941057"/>
                  </a:ext>
                </a:extLst>
              </a:tr>
              <a:tr h="298494">
                <a:tc>
                  <a:txBody>
                    <a:bodyPr/>
                    <a:lstStyle/>
                    <a:p>
                      <a:pPr algn="r" fontAlgn="t"/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ui-monospace"/>
                        </a:rPr>
                        <a:t>},</a:t>
                      </a: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464601"/>
                  </a:ext>
                </a:extLst>
              </a:tr>
              <a:tr h="298494">
                <a:tc>
                  <a:txBody>
                    <a:bodyPr/>
                    <a:lstStyle/>
                    <a:p>
                      <a:pPr algn="r" fontAlgn="t"/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517071"/>
                  </a:ext>
                </a:extLst>
              </a:tr>
              <a:tr h="298494">
                <a:tc>
                  <a:txBody>
                    <a:bodyPr/>
                    <a:lstStyle/>
                    <a:p>
                      <a:pPr algn="r" fontAlgn="t"/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  <a:latin typeface="ui-monospace"/>
                        </a:rPr>
                        <a:t>server </a:t>
                      </a:r>
                      <a:r>
                        <a:rPr lang="en-US" sz="15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15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ui-monospace"/>
                        </a:rPr>
                        <a:t>http.</a:t>
                      </a:r>
                      <a:r>
                        <a:rPr lang="en-US" sz="15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createServer</a:t>
                      </a:r>
                      <a:r>
                        <a:rPr lang="en-US" sz="15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5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makeServer</a:t>
                      </a:r>
                      <a:r>
                        <a:rPr lang="en-US" sz="1500" dirty="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027288"/>
                  </a:ext>
                </a:extLst>
              </a:tr>
              <a:tr h="298494">
                <a:tc>
                  <a:txBody>
                    <a:bodyPr/>
                    <a:lstStyle/>
                    <a:p>
                      <a:pPr algn="r" fontAlgn="t"/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081113"/>
                  </a:ext>
                </a:extLst>
              </a:tr>
              <a:tr h="298494">
                <a:tc>
                  <a:txBody>
                    <a:bodyPr/>
                    <a:lstStyle/>
                    <a:p>
                      <a:pPr algn="r" fontAlgn="t"/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ui-monospace"/>
                        </a:rPr>
                        <a:t>server.</a:t>
                      </a:r>
                      <a:r>
                        <a:rPr lang="en-US" sz="15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listen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50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3000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,()</a:t>
                      </a:r>
                      <a:r>
                        <a:rPr lang="en-US" sz="150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=&gt;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{</a:t>
                      </a: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77309"/>
                  </a:ext>
                </a:extLst>
              </a:tr>
              <a:tr h="550578">
                <a:tc>
                  <a:txBody>
                    <a:bodyPr/>
                    <a:lstStyle/>
                    <a:p>
                      <a:pPr algn="r" fontAlgn="t"/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24292E"/>
                          </a:solidFill>
                          <a:effectLst/>
                          <a:latin typeface="ui-monospace"/>
                        </a:rPr>
                        <a:t>console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.</a:t>
                      </a:r>
                      <a:r>
                        <a:rPr lang="en-US" sz="15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log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5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'Node server created at port 3000'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94831"/>
                  </a:ext>
                </a:extLst>
              </a:tr>
              <a:tr h="298494">
                <a:tc>
                  <a:txBody>
                    <a:bodyPr/>
                    <a:lstStyle/>
                    <a:p>
                      <a:pPr algn="r" fontAlgn="t"/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9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570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18D2-765D-C460-D55A-6A8406DF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with 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4E3D8-A848-00BA-9335-3ADAC5AE1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Browsers request, they tell the server what they are looking for. </a:t>
            </a:r>
          </a:p>
          <a:p>
            <a:r>
              <a:rPr lang="en-US" dirty="0"/>
              <a:t>The server responds accordingly by giving them files they ask for</a:t>
            </a:r>
          </a:p>
        </p:txBody>
      </p:sp>
    </p:spTree>
    <p:extLst>
      <p:ext uri="{BB962C8B-B14F-4D97-AF65-F5344CB8AC3E}">
        <p14:creationId xmlns:p14="http://schemas.microsoft.com/office/powerpoint/2010/main" val="1653217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6540-3421-AD02-BAC3-16A99DC0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with node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582ACF-301E-CA6C-F1E8-B123018656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085443"/>
              </p:ext>
            </p:extLst>
          </p:nvPr>
        </p:nvGraphicFramePr>
        <p:xfrm>
          <a:off x="913794" y="1584229"/>
          <a:ext cx="10353762" cy="5125619"/>
        </p:xfrm>
        <a:graphic>
          <a:graphicData uri="http://schemas.openxmlformats.org/drawingml/2006/table">
            <a:tbl>
              <a:tblPr/>
              <a:tblGrid>
                <a:gridCol w="1083817">
                  <a:extLst>
                    <a:ext uri="{9D8B030D-6E8A-4147-A177-3AD203B41FA5}">
                      <a16:colId xmlns:a16="http://schemas.microsoft.com/office/drawing/2014/main" val="1102931606"/>
                    </a:ext>
                  </a:extLst>
                </a:gridCol>
                <a:gridCol w="9269945">
                  <a:extLst>
                    <a:ext uri="{9D8B030D-6E8A-4147-A177-3AD203B41FA5}">
                      <a16:colId xmlns:a16="http://schemas.microsoft.com/office/drawing/2014/main" val="245996286"/>
                    </a:ext>
                  </a:extLst>
                </a:gridCol>
              </a:tblGrid>
              <a:tr h="18058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6A737D"/>
                          </a:solidFill>
                          <a:effectLst/>
                          <a:latin typeface="ui-monospace"/>
                        </a:rPr>
                        <a:t>//server.js</a:t>
                      </a:r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14550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b="1" dirty="0"/>
                    </a:p>
                  </a:txBody>
                  <a:tcPr marL="34920" marR="34920" marT="17460" marB="1746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9067056"/>
                  </a:ext>
                </a:extLst>
              </a:tr>
              <a:tr h="289069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8"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const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 http </a:t>
                      </a:r>
                      <a:r>
                        <a:rPr lang="en-US" sz="1200" b="1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require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'http'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),</a:t>
                      </a:r>
                    </a:p>
                    <a:p>
                      <a:pPr algn="l" fontAlgn="t"/>
                      <a:r>
                        <a:rPr lang="en-US" sz="1200" b="1" dirty="0" err="1">
                          <a:effectLst/>
                          <a:latin typeface="ui-monospace"/>
                        </a:rPr>
                        <a:t>url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require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url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),</a:t>
                      </a:r>
                    </a:p>
                    <a:p>
                      <a:pPr algn="l" fontAlgn="t"/>
                      <a:r>
                        <a:rPr lang="en-US" sz="1200" b="1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makeServer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function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 (</a:t>
                      </a:r>
                      <a:r>
                        <a:rPr lang="en-US" sz="1200" b="1" dirty="0" err="1">
                          <a:effectLst/>
                          <a:latin typeface="ui-monospace"/>
                        </a:rPr>
                        <a:t>request,response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){</a:t>
                      </a:r>
                    </a:p>
                    <a:p>
                      <a:pPr algn="l" fontAlgn="t"/>
                      <a:r>
                        <a:rPr lang="en-US" sz="1200" b="1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let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 path </a:t>
                      </a:r>
                      <a:r>
                        <a:rPr lang="en-US" sz="1200" b="1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200" b="1" dirty="0" err="1">
                          <a:effectLst/>
                          <a:latin typeface="ui-monospace"/>
                        </a:rPr>
                        <a:t>url.</a:t>
                      </a:r>
                      <a:r>
                        <a:rPr lang="en-US" sz="1200" b="1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parse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(request.</a:t>
                      </a:r>
                      <a:r>
                        <a:rPr lang="en-US" sz="1200" b="1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url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).</a:t>
                      </a:r>
                      <a:r>
                        <a:rPr lang="en-US" sz="1200" b="1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pathname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;</a:t>
                      </a:r>
                    </a:p>
                    <a:p>
                      <a:pPr algn="l" fontAlgn="t"/>
                      <a:r>
                        <a:rPr lang="en-US" sz="1200" b="1" dirty="0">
                          <a:solidFill>
                            <a:srgbClr val="24292E"/>
                          </a:solidFill>
                          <a:effectLst/>
                          <a:latin typeface="ui-monospace"/>
                        </a:rPr>
                        <a:t>console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.</a:t>
                      </a:r>
                      <a:r>
                        <a:rPr lang="en-US" sz="1200" b="1" dirty="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log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(path);</a:t>
                      </a:r>
                    </a:p>
                    <a:p>
                      <a:pPr algn="l" fontAlgn="t"/>
                      <a:r>
                        <a:rPr lang="en-US" sz="1200" b="1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if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(path </a:t>
                      </a:r>
                      <a:r>
                        <a:rPr lang="en-US" sz="1200" b="1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===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'/'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){</a:t>
                      </a:r>
                    </a:p>
                    <a:p>
                      <a:pPr algn="l" fontAlgn="t"/>
                      <a:r>
                        <a:rPr lang="en-US" sz="1200" b="1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200" b="1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writeHead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200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,{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Content-Type'</a:t>
                      </a:r>
                      <a:r>
                        <a:rPr lang="en-US" sz="1200" b="1" dirty="0" err="1">
                          <a:effectLst/>
                          <a:latin typeface="ui-monospace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'text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/plain'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});</a:t>
                      </a:r>
                    </a:p>
                    <a:p>
                      <a:pPr algn="l" fontAlgn="t"/>
                      <a:r>
                        <a:rPr lang="en-US" sz="1200" b="1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200" b="1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'Hello world'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1200" b="1" dirty="0">
                          <a:effectLst/>
                          <a:latin typeface="ui-monospace"/>
                        </a:rPr>
                        <a:t>}</a:t>
                      </a:r>
                    </a:p>
                    <a:p>
                      <a:pPr algn="l" fontAlgn="t"/>
                      <a:r>
                        <a:rPr lang="en-US" sz="1200" b="1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else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if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(path </a:t>
                      </a:r>
                      <a:r>
                        <a:rPr lang="en-US" sz="1200" b="1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===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'/about'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){</a:t>
                      </a:r>
                    </a:p>
                    <a:p>
                      <a:pPr algn="l" fontAlgn="t"/>
                      <a:r>
                        <a:rPr lang="en-US" sz="1200" b="1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200" b="1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writeHead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200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,{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Content-Type'</a:t>
                      </a:r>
                      <a:r>
                        <a:rPr lang="en-US" sz="1200" b="1" dirty="0" err="1">
                          <a:effectLst/>
                          <a:latin typeface="ui-monospace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'text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/plain'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});</a:t>
                      </a:r>
                    </a:p>
                    <a:p>
                      <a:pPr algn="l" fontAlgn="t"/>
                      <a:r>
                        <a:rPr lang="en-US" sz="1200" b="1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200" b="1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'About page'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1200" b="1" dirty="0">
                          <a:effectLst/>
                          <a:latin typeface="ui-monospace"/>
                        </a:rPr>
                        <a:t>}</a:t>
                      </a:r>
                    </a:p>
                    <a:p>
                      <a:pPr algn="l" fontAlgn="t"/>
                      <a:r>
                        <a:rPr lang="en-US" sz="1200" b="1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else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if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(path </a:t>
                      </a:r>
                      <a:r>
                        <a:rPr lang="en-US" sz="1200" b="1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===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'/blog'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){</a:t>
                      </a:r>
                    </a:p>
                    <a:p>
                      <a:pPr algn="l" fontAlgn="t"/>
                      <a:r>
                        <a:rPr lang="en-US" sz="1200" b="1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200" b="1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writeHead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200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,{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Content-Type'</a:t>
                      </a:r>
                      <a:r>
                        <a:rPr lang="en-US" sz="1200" b="1" dirty="0" err="1">
                          <a:effectLst/>
                          <a:latin typeface="ui-monospace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'text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/plain'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});</a:t>
                      </a:r>
                    </a:p>
                    <a:p>
                      <a:pPr algn="l" fontAlgn="t"/>
                      <a:r>
                        <a:rPr lang="en-US" sz="1200" b="1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200" b="1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'Blog page'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1200" b="1" dirty="0">
                          <a:effectLst/>
                          <a:latin typeface="ui-monospace"/>
                        </a:rPr>
                        <a:t>}</a:t>
                      </a:r>
                    </a:p>
                    <a:p>
                      <a:pPr algn="l" fontAlgn="t"/>
                      <a:r>
                        <a:rPr lang="en-US" sz="1200" b="1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else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{</a:t>
                      </a:r>
                    </a:p>
                    <a:p>
                      <a:pPr algn="l" fontAlgn="t"/>
                      <a:r>
                        <a:rPr lang="en-US" sz="1200" b="1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200" b="1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writeHead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404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,{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Content-Type'</a:t>
                      </a:r>
                      <a:r>
                        <a:rPr lang="en-US" sz="1200" b="1" dirty="0" err="1">
                          <a:effectLst/>
                          <a:latin typeface="ui-monospace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'text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/plain'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});</a:t>
                      </a:r>
                    </a:p>
                    <a:p>
                      <a:pPr algn="l" fontAlgn="t"/>
                      <a:r>
                        <a:rPr lang="en-US" sz="1200" b="1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200" b="1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'Error page'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1200" b="1" dirty="0">
                          <a:effectLst/>
                          <a:latin typeface="ui-monospace"/>
                        </a:rPr>
                        <a:t>}</a:t>
                      </a:r>
                    </a:p>
                    <a:p>
                      <a:pPr algn="l" fontAlgn="t"/>
                      <a:r>
                        <a:rPr lang="en-US" sz="1200" b="1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200" b="1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end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();</a:t>
                      </a:r>
                    </a:p>
                    <a:p>
                      <a:pPr algn="l" fontAlgn="t"/>
                      <a:r>
                        <a:rPr lang="en-US" sz="1200" b="1" dirty="0">
                          <a:effectLst/>
                          <a:latin typeface="ui-monospace"/>
                        </a:rPr>
                        <a:t>},</a:t>
                      </a:r>
                    </a:p>
                    <a:p>
                      <a:pPr algn="l" fontAlgn="t"/>
                      <a:r>
                        <a:rPr lang="en-US" sz="1200" b="1" dirty="0">
                          <a:effectLst/>
                          <a:latin typeface="ui-monospace"/>
                        </a:rPr>
                        <a:t>server </a:t>
                      </a:r>
                      <a:r>
                        <a:rPr lang="en-US" sz="1200" b="1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200" b="1" dirty="0" err="1">
                          <a:effectLst/>
                          <a:latin typeface="ui-monospace"/>
                        </a:rPr>
                        <a:t>http.</a:t>
                      </a:r>
                      <a:r>
                        <a:rPr lang="en-US" sz="1200" b="1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createServer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makeServer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1200" b="1" dirty="0" err="1">
                          <a:effectLst/>
                          <a:latin typeface="ui-monospace"/>
                        </a:rPr>
                        <a:t>server.</a:t>
                      </a:r>
                      <a:r>
                        <a:rPr lang="en-US" sz="1200" b="1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listen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3000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,()</a:t>
                      </a:r>
                      <a:r>
                        <a:rPr lang="en-US" sz="1200" b="1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=&gt;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{</a:t>
                      </a:r>
                    </a:p>
                    <a:p>
                      <a:pPr algn="l" fontAlgn="t"/>
                      <a:r>
                        <a:rPr lang="en-US" sz="1200" b="1" dirty="0">
                          <a:solidFill>
                            <a:srgbClr val="24292E"/>
                          </a:solidFill>
                          <a:effectLst/>
                          <a:latin typeface="ui-monospace"/>
                        </a:rPr>
                        <a:t>console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.</a:t>
                      </a:r>
                      <a:r>
                        <a:rPr lang="en-US" sz="1200" b="1" dirty="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log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'Node server created at port 3000'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1200" b="1" dirty="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271338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 dirty="0" err="1">
                          <a:effectLst/>
                          <a:latin typeface="ui-monospace"/>
                        </a:rPr>
                        <a:t>url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7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700" dirty="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require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7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</a:t>
                      </a:r>
                      <a:r>
                        <a:rPr lang="en-US" sz="700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url</a:t>
                      </a:r>
                      <a:r>
                        <a:rPr lang="en-US" sz="7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),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073132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700" dirty="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808639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makeServer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7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700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function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 (</a:t>
                      </a:r>
                      <a:r>
                        <a:rPr lang="en-US" sz="700" dirty="0" err="1">
                          <a:effectLst/>
                          <a:latin typeface="ui-monospace"/>
                        </a:rPr>
                        <a:t>request,response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){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212096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let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 path </a:t>
                      </a:r>
                      <a:r>
                        <a:rPr lang="en-US" sz="7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700" dirty="0" err="1">
                          <a:effectLst/>
                          <a:latin typeface="ui-monospace"/>
                        </a:rPr>
                        <a:t>url.</a:t>
                      </a:r>
                      <a:r>
                        <a:rPr lang="en-US" sz="7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parse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(request.</a:t>
                      </a:r>
                      <a:r>
                        <a:rPr lang="en-US" sz="7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url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).</a:t>
                      </a:r>
                      <a:r>
                        <a:rPr lang="en-US" sz="7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pathname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;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469825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solidFill>
                            <a:srgbClr val="24292E"/>
                          </a:solidFill>
                          <a:effectLst/>
                          <a:latin typeface="ui-monospace"/>
                        </a:rPr>
                        <a:t>console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.</a:t>
                      </a:r>
                      <a:r>
                        <a:rPr lang="en-US" sz="700" dirty="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log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(path);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35896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if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(path </a:t>
                      </a:r>
                      <a:r>
                        <a:rPr lang="en-US" sz="7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===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7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'/'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){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809090"/>
                  </a:ext>
                </a:extLst>
              </a:tr>
              <a:tr h="276482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7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writeHead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70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200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,{</a:t>
                      </a:r>
                      <a:r>
                        <a:rPr lang="en-US" sz="7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'Content-Type'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:</a:t>
                      </a:r>
                      <a:r>
                        <a:rPr lang="en-US" sz="7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'text/plain'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000242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7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7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'Hello world'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420669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effectLst/>
                          <a:latin typeface="ui-monospace"/>
                        </a:rPr>
                        <a:t>}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737786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else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70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if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(path </a:t>
                      </a:r>
                      <a:r>
                        <a:rPr lang="en-US" sz="70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===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7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'/about'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){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710646"/>
                  </a:ext>
                </a:extLst>
              </a:tr>
              <a:tr h="276482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7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writeHead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70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200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,{</a:t>
                      </a:r>
                      <a:r>
                        <a:rPr lang="en-US" sz="7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'Content-Type'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:</a:t>
                      </a:r>
                      <a:r>
                        <a:rPr lang="en-US" sz="7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'text/plain'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420970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7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7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'About page'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41913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latin typeface="ui-monospace"/>
                        </a:rPr>
                        <a:t>}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214980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else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70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if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(path </a:t>
                      </a:r>
                      <a:r>
                        <a:rPr lang="en-US" sz="70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===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7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'/blog'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){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754198"/>
                  </a:ext>
                </a:extLst>
              </a:tr>
              <a:tr h="276482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7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writeHead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7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200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,{</a:t>
                      </a:r>
                      <a:r>
                        <a:rPr lang="en-US" sz="7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</a:t>
                      </a:r>
                      <a:r>
                        <a:rPr lang="en-US" sz="700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Content-Type'</a:t>
                      </a:r>
                      <a:r>
                        <a:rPr lang="en-US" sz="700" dirty="0" err="1">
                          <a:effectLst/>
                          <a:latin typeface="ui-monospace"/>
                        </a:rPr>
                        <a:t>:</a:t>
                      </a:r>
                      <a:r>
                        <a:rPr lang="en-US" sz="700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'text</a:t>
                      </a:r>
                      <a:r>
                        <a:rPr lang="en-US" sz="7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/plain'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678517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7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7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'Blog page'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826628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latin typeface="ui-monospace"/>
                        </a:rPr>
                        <a:t>}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958750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 dirty="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else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{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378311"/>
                  </a:ext>
                </a:extLst>
              </a:tr>
              <a:tr h="276482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7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writeHead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7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404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,{</a:t>
                      </a:r>
                      <a:r>
                        <a:rPr lang="en-US" sz="7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</a:t>
                      </a:r>
                      <a:r>
                        <a:rPr lang="en-US" sz="700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Content-Type'</a:t>
                      </a:r>
                      <a:r>
                        <a:rPr lang="en-US" sz="700" dirty="0" err="1">
                          <a:effectLst/>
                          <a:latin typeface="ui-monospace"/>
                        </a:rPr>
                        <a:t>:</a:t>
                      </a:r>
                      <a:r>
                        <a:rPr lang="en-US" sz="700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'text</a:t>
                      </a:r>
                      <a:r>
                        <a:rPr lang="en-US" sz="7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/plain'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763968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7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7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'Error page'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612380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effectLst/>
                          <a:latin typeface="ui-monospace"/>
                        </a:rPr>
                        <a:t>}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02879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7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end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();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487692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latin typeface="ui-monospace"/>
                        </a:rPr>
                        <a:t>},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90364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latin typeface="ui-monospace"/>
                        </a:rPr>
                        <a:t>server </a:t>
                      </a:r>
                      <a:r>
                        <a:rPr lang="en-US" sz="70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 http.</a:t>
                      </a:r>
                      <a:r>
                        <a:rPr lang="en-US" sz="7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createServer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7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makeServer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874551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 dirty="0" err="1">
                          <a:effectLst/>
                          <a:latin typeface="ui-monospace"/>
                        </a:rPr>
                        <a:t>server.</a:t>
                      </a:r>
                      <a:r>
                        <a:rPr lang="en-US" sz="7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listen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7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3000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,()</a:t>
                      </a:r>
                      <a:r>
                        <a:rPr lang="en-US" sz="7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=&gt;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{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833976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solidFill>
                            <a:srgbClr val="24292E"/>
                          </a:solidFill>
                          <a:effectLst/>
                          <a:latin typeface="ui-monospace"/>
                        </a:rPr>
                        <a:t>console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.</a:t>
                      </a:r>
                      <a:r>
                        <a:rPr lang="en-US" sz="700" dirty="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log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7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'Node server created at port 3000'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139187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 dirty="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99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17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A60D-67E7-DD3A-F5D9-EFEC75F2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C9C17-7D83-9E3C-C268-193F0B263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7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BB3E-B1C6-6A95-EC44-DE211076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2BB5-D993-907F-2BC1-38DD298EE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 web systems architecture </a:t>
            </a:r>
          </a:p>
          <a:p>
            <a:r>
              <a:rPr lang="en-US" dirty="0"/>
              <a:t>Web technologies </a:t>
            </a:r>
          </a:p>
          <a:p>
            <a:r>
              <a:rPr lang="en-US" dirty="0"/>
              <a:t>Dynamic web development </a:t>
            </a:r>
          </a:p>
          <a:p>
            <a:r>
              <a:rPr lang="en-US" dirty="0"/>
              <a:t>Database systems and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09B4-B765-7198-A30B-0FBFF5C5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communication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E862F2-E68C-19A6-B12A-2FDBC6F85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540" y="1524000"/>
            <a:ext cx="8825948" cy="4558748"/>
          </a:xfrm>
        </p:spPr>
      </p:pic>
    </p:spTree>
    <p:extLst>
      <p:ext uri="{BB962C8B-B14F-4D97-AF65-F5344CB8AC3E}">
        <p14:creationId xmlns:p14="http://schemas.microsoft.com/office/powerpoint/2010/main" val="342046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A2CE-65EF-D82E-9B43-A17EFF7F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communication continued.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45592-0523-8DDB-F4BC-095263F9F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470" y="2305878"/>
            <a:ext cx="9369287" cy="4094922"/>
          </a:xfrm>
        </p:spPr>
      </p:pic>
    </p:spTree>
    <p:extLst>
      <p:ext uri="{BB962C8B-B14F-4D97-AF65-F5344CB8AC3E}">
        <p14:creationId xmlns:p14="http://schemas.microsoft.com/office/powerpoint/2010/main" val="261855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EC4C-D0F8-9DB2-1E64-5F32DC6E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format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99F276-B78E-CF10-72B0-CACBD2BAC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594" y="2901156"/>
            <a:ext cx="6038850" cy="2400300"/>
          </a:xfrm>
        </p:spPr>
      </p:pic>
    </p:spTree>
    <p:extLst>
      <p:ext uri="{BB962C8B-B14F-4D97-AF65-F5344CB8AC3E}">
        <p14:creationId xmlns:p14="http://schemas.microsoft.com/office/powerpoint/2010/main" val="193734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96EE-5B62-9ACC-177B-C5C844D1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Developing with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EF048-B9B1-1DE1-4D4E-04A5C95E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Nodejs;-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JavaScript running on the sever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Single threaded (event loop)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Modular( build on micro services integration)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CC4F-1D9C-248C-ECE9-4CCAB24F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event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E1F9A5-6ABF-1CB3-22CA-41C34CB4A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547446"/>
            <a:ext cx="10353761" cy="4700954"/>
          </a:xfrm>
        </p:spPr>
      </p:pic>
    </p:spTree>
    <p:extLst>
      <p:ext uri="{BB962C8B-B14F-4D97-AF65-F5344CB8AC3E}">
        <p14:creationId xmlns:p14="http://schemas.microsoft.com/office/powerpoint/2010/main" val="19034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EC59-CFF6-2D92-8D3C-CA57F05D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web applications with </a:t>
            </a:r>
            <a:br>
              <a:rPr lang="en-US" dirty="0"/>
            </a:br>
            <a:r>
              <a:rPr lang="en-US" dirty="0" err="1">
                <a:solidFill>
                  <a:srgbClr val="00B050"/>
                </a:solidFill>
              </a:rPr>
              <a:t>nodejs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8591D-92B1-851B-A173-49CF42FEE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Creating </a:t>
            </a:r>
            <a:r>
              <a:rPr lang="en-US" sz="3200" b="1" dirty="0"/>
              <a:t>handlers</a:t>
            </a:r>
            <a:r>
              <a:rPr lang="en-US" dirty="0"/>
              <a:t> that get called when certain </a:t>
            </a:r>
            <a:r>
              <a:rPr lang="en-US" sz="2800" dirty="0">
                <a:solidFill>
                  <a:srgbClr val="00B050"/>
                </a:solidFill>
              </a:rPr>
              <a:t>Node events </a:t>
            </a:r>
            <a:r>
              <a:rPr lang="en-US" dirty="0"/>
              <a:t>occur.</a:t>
            </a:r>
          </a:p>
        </p:txBody>
      </p:sp>
    </p:spTree>
    <p:extLst>
      <p:ext uri="{BB962C8B-B14F-4D97-AF65-F5344CB8AC3E}">
        <p14:creationId xmlns:p14="http://schemas.microsoft.com/office/powerpoint/2010/main" val="69791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27D4-2A32-050E-B1EB-C9DFC390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6625B-9137-08EB-649D-A41279B90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Single directory vs framework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Single directory: </a:t>
            </a:r>
            <a:r>
              <a:rPr lang="en-US" sz="2400" dirty="0"/>
              <a:t>all web files and resources are in one parent directory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Frameworks: </a:t>
            </a:r>
            <a:r>
              <a:rPr lang="en-US" sz="2400" dirty="0"/>
              <a:t>(logical organization of  web files and resources)</a:t>
            </a:r>
          </a:p>
        </p:txBody>
      </p:sp>
    </p:spTree>
    <p:extLst>
      <p:ext uri="{BB962C8B-B14F-4D97-AF65-F5344CB8AC3E}">
        <p14:creationId xmlns:p14="http://schemas.microsoft.com/office/powerpoint/2010/main" val="21378547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1346</TotalTime>
  <Words>548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charter</vt:lpstr>
      <vt:lpstr>Trebuchet MS</vt:lpstr>
      <vt:lpstr>ui-monospace</vt:lpstr>
      <vt:lpstr>Wingdings 3</vt:lpstr>
      <vt:lpstr>Facet</vt:lpstr>
      <vt:lpstr>Welcome to backend development</vt:lpstr>
      <vt:lpstr>What is involved</vt:lpstr>
      <vt:lpstr>Client-server communication</vt:lpstr>
      <vt:lpstr>Client-server communication continued.</vt:lpstr>
      <vt:lpstr>Request format</vt:lpstr>
      <vt:lpstr>Web Developing with Nodejs</vt:lpstr>
      <vt:lpstr>The event loop</vt:lpstr>
      <vt:lpstr>Writing web applications with  nodejs</vt:lpstr>
      <vt:lpstr>Nodejs project structure</vt:lpstr>
      <vt:lpstr>Getting started</vt:lpstr>
      <vt:lpstr>Hello world </vt:lpstr>
      <vt:lpstr>Get started cont’d</vt:lpstr>
      <vt:lpstr>Getting used to nodejs callback</vt:lpstr>
      <vt:lpstr>Routing with nodejs</vt:lpstr>
      <vt:lpstr>Routing with node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backend development</dc:title>
  <dc:creator>mwenda andrew</dc:creator>
  <cp:lastModifiedBy>mwenda andrew</cp:lastModifiedBy>
  <cp:revision>4</cp:revision>
  <dcterms:created xsi:type="dcterms:W3CDTF">2022-06-12T09:08:14Z</dcterms:created>
  <dcterms:modified xsi:type="dcterms:W3CDTF">2022-06-14T05:29:22Z</dcterms:modified>
</cp:coreProperties>
</file>