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2" r:id="rId6"/>
    <p:sldId id="264" r:id="rId7"/>
    <p:sldId id="267" r:id="rId8"/>
    <p:sldId id="268" r:id="rId9"/>
    <p:sldId id="271" r:id="rId10"/>
    <p:sldId id="281" r:id="rId11"/>
    <p:sldId id="272" r:id="rId12"/>
    <p:sldId id="273" r:id="rId13"/>
    <p:sldId id="274" r:id="rId14"/>
    <p:sldId id="275" r:id="rId15"/>
    <p:sldId id="277" r:id="rId16"/>
    <p:sldId id="278" r:id="rId17"/>
    <p:sldId id="279" r:id="rId18"/>
    <p:sldId id="280" r:id="rId19"/>
    <p:sldId id="283"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kaggle.com/datasets/praveengovi/emotions-dataset-for-nlp" TargetMode="External"/><Relationship Id="rId3" Type="http://schemas.openxmlformats.org/officeDocument/2006/relationships/hyperlink" Target="https://www.javatpoint.com/keras" TargetMode="External"/><Relationship Id="rId7" Type="http://schemas.openxmlformats.org/officeDocument/2006/relationships/hyperlink" Target="https://www.kaggle.com/datasets/uwrfkaggler/ravdess-emotional-speech-audio" TargetMode="External"/><Relationship Id="rId2" Type="http://schemas.openxmlformats.org/officeDocument/2006/relationships/hyperlink" Target="https://www.kaggle.com/datasets/msambare/fer2013" TargetMode="External"/><Relationship Id="rId1" Type="http://schemas.openxmlformats.org/officeDocument/2006/relationships/slideLayout" Target="../slideLayouts/slideLayout2.xml"/><Relationship Id="rId6" Type="http://schemas.openxmlformats.org/officeDocument/2006/relationships/hyperlink" Target="https://www.tutorialspoint.com/flask/index.html" TargetMode="External"/><Relationship Id="rId5" Type="http://schemas.openxmlformats.org/officeDocument/2006/relationships/hyperlink" Target="https://faces.dmi.unibas.ch/bfm/bfm2017.html" TargetMode="External"/><Relationship Id="rId4" Type="http://schemas.openxmlformats.org/officeDocument/2006/relationships/hyperlink" Target="https://www.geeksforgeeks.org/opencv-python-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F926-D73B-DD6A-DA80-A2EEA24B578C}"/>
              </a:ext>
            </a:extLst>
          </p:cNvPr>
          <p:cNvSpPr>
            <a:spLocks noGrp="1"/>
          </p:cNvSpPr>
          <p:nvPr>
            <p:ph type="ctrTitle"/>
          </p:nvPr>
        </p:nvSpPr>
        <p:spPr/>
        <p:txBody>
          <a:bodyPr/>
          <a:lstStyle/>
          <a:p>
            <a:r>
              <a:rPr lang="en-US" dirty="0"/>
              <a:t>HUMAN FACE EMOTION IN 3D</a:t>
            </a:r>
            <a:endParaRPr lang="en-IN" dirty="0"/>
          </a:p>
        </p:txBody>
      </p:sp>
      <p:sp>
        <p:nvSpPr>
          <p:cNvPr id="3" name="Subtitle 2">
            <a:extLst>
              <a:ext uri="{FF2B5EF4-FFF2-40B4-BE49-F238E27FC236}">
                <a16:creationId xmlns:a16="http://schemas.microsoft.com/office/drawing/2014/main" id="{4B640107-DA62-C493-DDA1-B23435BFE61D}"/>
              </a:ext>
            </a:extLst>
          </p:cNvPr>
          <p:cNvSpPr>
            <a:spLocks noGrp="1"/>
          </p:cNvSpPr>
          <p:nvPr>
            <p:ph type="subTitle" idx="1"/>
          </p:nvPr>
        </p:nvSpPr>
        <p:spPr>
          <a:xfrm>
            <a:off x="1507067" y="4050833"/>
            <a:ext cx="7766936" cy="1646302"/>
          </a:xfrm>
        </p:spPr>
        <p:txBody>
          <a:bodyPr>
            <a:normAutofit/>
          </a:bodyPr>
          <a:lstStyle/>
          <a:p>
            <a:r>
              <a:rPr lang="en-US" sz="2200" dirty="0"/>
              <a:t>Shaik Mohammed Sameer 1602-20-737-168</a:t>
            </a:r>
          </a:p>
          <a:p>
            <a:r>
              <a:rPr lang="en-US" sz="2200" dirty="0" err="1"/>
              <a:t>Jarupla</a:t>
            </a:r>
            <a:r>
              <a:rPr lang="en-US" sz="2200" dirty="0"/>
              <a:t> </a:t>
            </a:r>
            <a:r>
              <a:rPr lang="en-US" sz="2200" dirty="0" err="1"/>
              <a:t>Aruna</a:t>
            </a:r>
            <a:r>
              <a:rPr lang="en-US" sz="2200" dirty="0"/>
              <a:t> 1602-20-737-125</a:t>
            </a:r>
          </a:p>
          <a:p>
            <a:r>
              <a:rPr lang="en-US" sz="2200" dirty="0" err="1"/>
              <a:t>Chimmi</a:t>
            </a:r>
            <a:r>
              <a:rPr lang="en-US" sz="2200" dirty="0"/>
              <a:t> Mahesh 1602-20-737-143</a:t>
            </a:r>
            <a:endParaRPr lang="en-IN" sz="2200" dirty="0"/>
          </a:p>
        </p:txBody>
      </p:sp>
    </p:spTree>
    <p:extLst>
      <p:ext uri="{BB962C8B-B14F-4D97-AF65-F5344CB8AC3E}">
        <p14:creationId xmlns:p14="http://schemas.microsoft.com/office/powerpoint/2010/main" val="358690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C075-A25C-DD9E-8357-1DCB747B09AD}"/>
              </a:ext>
            </a:extLst>
          </p:cNvPr>
          <p:cNvSpPr>
            <a:spLocks noGrp="1"/>
          </p:cNvSpPr>
          <p:nvPr>
            <p:ph type="title"/>
          </p:nvPr>
        </p:nvSpPr>
        <p:spPr/>
        <p:txBody>
          <a:bodyPr/>
          <a:lstStyle/>
          <a:p>
            <a:r>
              <a:rPr lang="en-US" dirty="0"/>
              <a:t>Hardware and Software specs</a:t>
            </a:r>
            <a:endParaRPr lang="en-IN" dirty="0"/>
          </a:p>
        </p:txBody>
      </p:sp>
      <p:sp>
        <p:nvSpPr>
          <p:cNvPr id="3" name="Content Placeholder 2">
            <a:extLst>
              <a:ext uri="{FF2B5EF4-FFF2-40B4-BE49-F238E27FC236}">
                <a16:creationId xmlns:a16="http://schemas.microsoft.com/office/drawing/2014/main" id="{1433AACC-5AA0-747F-6140-7C1E8F5C2D15}"/>
              </a:ext>
            </a:extLst>
          </p:cNvPr>
          <p:cNvSpPr>
            <a:spLocks noGrp="1"/>
          </p:cNvSpPr>
          <p:nvPr>
            <p:ph idx="1"/>
          </p:nvPr>
        </p:nvSpPr>
        <p:spPr/>
        <p:txBody>
          <a:bodyPr/>
          <a:lstStyle/>
          <a:p>
            <a:r>
              <a:rPr lang="en-US" dirty="0"/>
              <a:t>Hardware components :</a:t>
            </a:r>
          </a:p>
          <a:p>
            <a:pPr lvl="1"/>
            <a:r>
              <a:rPr lang="en-US" dirty="0"/>
              <a:t>Laptop with camera </a:t>
            </a:r>
          </a:p>
          <a:p>
            <a:pPr lvl="1"/>
            <a:r>
              <a:rPr lang="en-US" dirty="0"/>
              <a:t>GPU is preferred </a:t>
            </a:r>
          </a:p>
          <a:p>
            <a:r>
              <a:rPr lang="en-US" dirty="0"/>
              <a:t>Software components :</a:t>
            </a:r>
          </a:p>
          <a:p>
            <a:pPr lvl="1"/>
            <a:r>
              <a:rPr lang="en-US" dirty="0"/>
              <a:t>VS code</a:t>
            </a:r>
          </a:p>
          <a:p>
            <a:pPr lvl="1"/>
            <a:r>
              <a:rPr lang="en-US" dirty="0"/>
              <a:t>Kaggle</a:t>
            </a:r>
          </a:p>
          <a:p>
            <a:pPr lvl="1"/>
            <a:r>
              <a:rPr lang="en-US" dirty="0"/>
              <a:t>Python &gt;=3.5</a:t>
            </a:r>
          </a:p>
          <a:p>
            <a:pPr lvl="1"/>
            <a:r>
              <a:rPr lang="en-US" dirty="0" err="1"/>
              <a:t>OpenCv</a:t>
            </a: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129006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9792-A071-A8E8-1B5E-80A28BC497BE}"/>
              </a:ext>
            </a:extLst>
          </p:cNvPr>
          <p:cNvSpPr>
            <a:spLocks noGrp="1"/>
          </p:cNvSpPr>
          <p:nvPr>
            <p:ph type="title"/>
          </p:nvPr>
        </p:nvSpPr>
        <p:spPr>
          <a:xfrm>
            <a:off x="677334" y="609600"/>
            <a:ext cx="8596668" cy="827314"/>
          </a:xfrm>
        </p:spPr>
        <p:txBody>
          <a:bodyPr>
            <a:normAutofit/>
          </a:bodyPr>
          <a:lstStyle/>
          <a:p>
            <a:r>
              <a:rPr lang="en-US" sz="4000" dirty="0"/>
              <a:t>Outputs</a:t>
            </a:r>
            <a:endParaRPr lang="en-IN" sz="4000" dirty="0"/>
          </a:p>
        </p:txBody>
      </p:sp>
      <p:pic>
        <p:nvPicPr>
          <p:cNvPr id="5" name="Content Placeholder 4">
            <a:extLst>
              <a:ext uri="{FF2B5EF4-FFF2-40B4-BE49-F238E27FC236}">
                <a16:creationId xmlns:a16="http://schemas.microsoft.com/office/drawing/2014/main" id="{FF6857B1-A578-2591-88C5-F472F941BB14}"/>
              </a:ext>
            </a:extLst>
          </p:cNvPr>
          <p:cNvPicPr>
            <a:picLocks noGrp="1" noChangeAspect="1"/>
          </p:cNvPicPr>
          <p:nvPr>
            <p:ph idx="1"/>
          </p:nvPr>
        </p:nvPicPr>
        <p:blipFill>
          <a:blip r:embed="rId2"/>
          <a:stretch>
            <a:fillRect/>
          </a:stretch>
        </p:blipFill>
        <p:spPr>
          <a:xfrm>
            <a:off x="677863" y="1436914"/>
            <a:ext cx="8596312" cy="4319758"/>
          </a:xfrm>
        </p:spPr>
      </p:pic>
    </p:spTree>
    <p:extLst>
      <p:ext uri="{BB962C8B-B14F-4D97-AF65-F5344CB8AC3E}">
        <p14:creationId xmlns:p14="http://schemas.microsoft.com/office/powerpoint/2010/main" val="69778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221E4-FE66-3905-D49F-D0D4D2A64B73}"/>
              </a:ext>
            </a:extLst>
          </p:cNvPr>
          <p:cNvPicPr>
            <a:picLocks noChangeAspect="1"/>
          </p:cNvPicPr>
          <p:nvPr/>
        </p:nvPicPr>
        <p:blipFill>
          <a:blip r:embed="rId2"/>
          <a:stretch>
            <a:fillRect/>
          </a:stretch>
        </p:blipFill>
        <p:spPr>
          <a:xfrm>
            <a:off x="367078" y="809702"/>
            <a:ext cx="4829478" cy="5740388"/>
          </a:xfrm>
          <a:prstGeom prst="rect">
            <a:avLst/>
          </a:prstGeom>
        </p:spPr>
      </p:pic>
      <p:pic>
        <p:nvPicPr>
          <p:cNvPr id="5" name="Picture 4">
            <a:extLst>
              <a:ext uri="{FF2B5EF4-FFF2-40B4-BE49-F238E27FC236}">
                <a16:creationId xmlns:a16="http://schemas.microsoft.com/office/drawing/2014/main" id="{EB7B3361-2648-3A71-CA13-C626BD03CD26}"/>
              </a:ext>
            </a:extLst>
          </p:cNvPr>
          <p:cNvPicPr>
            <a:picLocks noChangeAspect="1"/>
          </p:cNvPicPr>
          <p:nvPr/>
        </p:nvPicPr>
        <p:blipFill>
          <a:blip r:embed="rId3"/>
          <a:stretch>
            <a:fillRect/>
          </a:stretch>
        </p:blipFill>
        <p:spPr>
          <a:xfrm>
            <a:off x="5402425" y="809702"/>
            <a:ext cx="5486400" cy="5740388"/>
          </a:xfrm>
          <a:prstGeom prst="rect">
            <a:avLst/>
          </a:prstGeom>
        </p:spPr>
      </p:pic>
    </p:spTree>
    <p:extLst>
      <p:ext uri="{BB962C8B-B14F-4D97-AF65-F5344CB8AC3E}">
        <p14:creationId xmlns:p14="http://schemas.microsoft.com/office/powerpoint/2010/main" val="150686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99D782-F43A-59DD-5408-AA799E38448E}"/>
              </a:ext>
            </a:extLst>
          </p:cNvPr>
          <p:cNvPicPr>
            <a:picLocks noChangeAspect="1"/>
          </p:cNvPicPr>
          <p:nvPr/>
        </p:nvPicPr>
        <p:blipFill>
          <a:blip r:embed="rId2"/>
          <a:stretch>
            <a:fillRect/>
          </a:stretch>
        </p:blipFill>
        <p:spPr>
          <a:xfrm>
            <a:off x="220023" y="874555"/>
            <a:ext cx="5303699" cy="5460929"/>
          </a:xfrm>
          <a:prstGeom prst="rect">
            <a:avLst/>
          </a:prstGeom>
        </p:spPr>
      </p:pic>
      <p:pic>
        <p:nvPicPr>
          <p:cNvPr id="9" name="Picture 8">
            <a:extLst>
              <a:ext uri="{FF2B5EF4-FFF2-40B4-BE49-F238E27FC236}">
                <a16:creationId xmlns:a16="http://schemas.microsoft.com/office/drawing/2014/main" id="{2825E25C-9A21-0C95-113B-2358C7EB6655}"/>
              </a:ext>
            </a:extLst>
          </p:cNvPr>
          <p:cNvPicPr>
            <a:picLocks noChangeAspect="1"/>
          </p:cNvPicPr>
          <p:nvPr/>
        </p:nvPicPr>
        <p:blipFill>
          <a:blip r:embed="rId3"/>
          <a:stretch>
            <a:fillRect/>
          </a:stretch>
        </p:blipFill>
        <p:spPr>
          <a:xfrm>
            <a:off x="5663683" y="874555"/>
            <a:ext cx="5150498" cy="5460929"/>
          </a:xfrm>
          <a:prstGeom prst="rect">
            <a:avLst/>
          </a:prstGeom>
        </p:spPr>
      </p:pic>
    </p:spTree>
    <p:extLst>
      <p:ext uri="{BB962C8B-B14F-4D97-AF65-F5344CB8AC3E}">
        <p14:creationId xmlns:p14="http://schemas.microsoft.com/office/powerpoint/2010/main" val="400101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20168-E8B3-DCF8-46D3-DDE4238507FA}"/>
              </a:ext>
            </a:extLst>
          </p:cNvPr>
          <p:cNvPicPr>
            <a:picLocks noChangeAspect="1"/>
          </p:cNvPicPr>
          <p:nvPr/>
        </p:nvPicPr>
        <p:blipFill>
          <a:blip r:embed="rId2"/>
          <a:stretch>
            <a:fillRect/>
          </a:stretch>
        </p:blipFill>
        <p:spPr>
          <a:xfrm>
            <a:off x="98592" y="789504"/>
            <a:ext cx="5275842" cy="5182088"/>
          </a:xfrm>
          <a:prstGeom prst="rect">
            <a:avLst/>
          </a:prstGeom>
        </p:spPr>
      </p:pic>
      <p:pic>
        <p:nvPicPr>
          <p:cNvPr id="5" name="Picture 4">
            <a:extLst>
              <a:ext uri="{FF2B5EF4-FFF2-40B4-BE49-F238E27FC236}">
                <a16:creationId xmlns:a16="http://schemas.microsoft.com/office/drawing/2014/main" id="{B793C9CF-F460-7220-B996-29595B0F22A5}"/>
              </a:ext>
            </a:extLst>
          </p:cNvPr>
          <p:cNvPicPr>
            <a:picLocks noChangeAspect="1"/>
          </p:cNvPicPr>
          <p:nvPr/>
        </p:nvPicPr>
        <p:blipFill>
          <a:blip r:embed="rId3"/>
          <a:stretch>
            <a:fillRect/>
          </a:stretch>
        </p:blipFill>
        <p:spPr>
          <a:xfrm>
            <a:off x="5514393" y="789504"/>
            <a:ext cx="5374431" cy="5182088"/>
          </a:xfrm>
          <a:prstGeom prst="rect">
            <a:avLst/>
          </a:prstGeom>
        </p:spPr>
      </p:pic>
    </p:spTree>
    <p:extLst>
      <p:ext uri="{BB962C8B-B14F-4D97-AF65-F5344CB8AC3E}">
        <p14:creationId xmlns:p14="http://schemas.microsoft.com/office/powerpoint/2010/main" val="178877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DCF9-EDE4-FC1B-4DED-4C8526EF11A2}"/>
              </a:ext>
            </a:extLst>
          </p:cNvPr>
          <p:cNvSpPr>
            <a:spLocks noGrp="1"/>
          </p:cNvSpPr>
          <p:nvPr>
            <p:ph type="title"/>
          </p:nvPr>
        </p:nvSpPr>
        <p:spPr>
          <a:xfrm>
            <a:off x="677334" y="609600"/>
            <a:ext cx="8596668" cy="873967"/>
          </a:xfrm>
        </p:spPr>
        <p:txBody>
          <a:bodyPr/>
          <a:lstStyle/>
          <a:p>
            <a:r>
              <a:rPr lang="en-US" dirty="0"/>
              <a:t>Real Time Video</a:t>
            </a:r>
            <a:endParaRPr lang="en-IN" dirty="0"/>
          </a:p>
        </p:txBody>
      </p:sp>
      <p:pic>
        <p:nvPicPr>
          <p:cNvPr id="5" name="Content Placeholder 4">
            <a:extLst>
              <a:ext uri="{FF2B5EF4-FFF2-40B4-BE49-F238E27FC236}">
                <a16:creationId xmlns:a16="http://schemas.microsoft.com/office/drawing/2014/main" id="{61F758BC-E23F-6102-EE04-E731D9C87929}"/>
              </a:ext>
            </a:extLst>
          </p:cNvPr>
          <p:cNvPicPr>
            <a:picLocks noGrp="1" noChangeAspect="1"/>
          </p:cNvPicPr>
          <p:nvPr>
            <p:ph idx="1"/>
          </p:nvPr>
        </p:nvPicPr>
        <p:blipFill>
          <a:blip r:embed="rId2"/>
          <a:stretch>
            <a:fillRect/>
          </a:stretch>
        </p:blipFill>
        <p:spPr>
          <a:xfrm>
            <a:off x="7018764" y="1797971"/>
            <a:ext cx="2997317" cy="2857500"/>
          </a:xfrm>
        </p:spPr>
      </p:pic>
      <p:pic>
        <p:nvPicPr>
          <p:cNvPr id="7" name="Picture 6">
            <a:extLst>
              <a:ext uri="{FF2B5EF4-FFF2-40B4-BE49-F238E27FC236}">
                <a16:creationId xmlns:a16="http://schemas.microsoft.com/office/drawing/2014/main" id="{0FDEB6B0-AF57-0770-14F5-084240D5F948}"/>
              </a:ext>
            </a:extLst>
          </p:cNvPr>
          <p:cNvPicPr>
            <a:picLocks noChangeAspect="1"/>
          </p:cNvPicPr>
          <p:nvPr/>
        </p:nvPicPr>
        <p:blipFill>
          <a:blip r:embed="rId3"/>
          <a:stretch>
            <a:fillRect/>
          </a:stretch>
        </p:blipFill>
        <p:spPr>
          <a:xfrm>
            <a:off x="3574599" y="1797971"/>
            <a:ext cx="3171825" cy="2857500"/>
          </a:xfrm>
          <a:prstGeom prst="rect">
            <a:avLst/>
          </a:prstGeom>
        </p:spPr>
      </p:pic>
      <p:pic>
        <p:nvPicPr>
          <p:cNvPr id="9" name="Picture 8">
            <a:extLst>
              <a:ext uri="{FF2B5EF4-FFF2-40B4-BE49-F238E27FC236}">
                <a16:creationId xmlns:a16="http://schemas.microsoft.com/office/drawing/2014/main" id="{3DB3F4BC-FC63-AA90-FC21-57ACF44C879F}"/>
              </a:ext>
            </a:extLst>
          </p:cNvPr>
          <p:cNvPicPr>
            <a:picLocks noChangeAspect="1"/>
          </p:cNvPicPr>
          <p:nvPr/>
        </p:nvPicPr>
        <p:blipFill>
          <a:blip r:embed="rId4"/>
          <a:stretch>
            <a:fillRect/>
          </a:stretch>
        </p:blipFill>
        <p:spPr>
          <a:xfrm>
            <a:off x="139959" y="1797971"/>
            <a:ext cx="3162300" cy="2857500"/>
          </a:xfrm>
          <a:prstGeom prst="rect">
            <a:avLst/>
          </a:prstGeom>
        </p:spPr>
      </p:pic>
    </p:spTree>
    <p:extLst>
      <p:ext uri="{BB962C8B-B14F-4D97-AF65-F5344CB8AC3E}">
        <p14:creationId xmlns:p14="http://schemas.microsoft.com/office/powerpoint/2010/main" val="1996483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CCFD-1D18-B3EF-75C9-0E62C4C0F65E}"/>
              </a:ext>
            </a:extLst>
          </p:cNvPr>
          <p:cNvSpPr>
            <a:spLocks noGrp="1"/>
          </p:cNvSpPr>
          <p:nvPr>
            <p:ph type="title"/>
          </p:nvPr>
        </p:nvSpPr>
        <p:spPr/>
        <p:txBody>
          <a:bodyPr/>
          <a:lstStyle/>
          <a:p>
            <a:r>
              <a:rPr lang="en-US" dirty="0"/>
              <a:t>3D Output</a:t>
            </a:r>
            <a:endParaRPr lang="en-IN" dirty="0"/>
          </a:p>
        </p:txBody>
      </p:sp>
      <p:pic>
        <p:nvPicPr>
          <p:cNvPr id="5" name="Content Placeholder 4">
            <a:extLst>
              <a:ext uri="{FF2B5EF4-FFF2-40B4-BE49-F238E27FC236}">
                <a16:creationId xmlns:a16="http://schemas.microsoft.com/office/drawing/2014/main" id="{D83D2C74-CFF1-9850-D59E-116AEC2F45F5}"/>
              </a:ext>
            </a:extLst>
          </p:cNvPr>
          <p:cNvPicPr>
            <a:picLocks noGrp="1" noChangeAspect="1"/>
          </p:cNvPicPr>
          <p:nvPr>
            <p:ph idx="1"/>
          </p:nvPr>
        </p:nvPicPr>
        <p:blipFill>
          <a:blip r:embed="rId2"/>
          <a:stretch>
            <a:fillRect/>
          </a:stretch>
        </p:blipFill>
        <p:spPr>
          <a:xfrm>
            <a:off x="677334" y="1473719"/>
            <a:ext cx="8954123" cy="1847978"/>
          </a:xfrm>
        </p:spPr>
      </p:pic>
      <p:pic>
        <p:nvPicPr>
          <p:cNvPr id="7" name="Picture 6">
            <a:extLst>
              <a:ext uri="{FF2B5EF4-FFF2-40B4-BE49-F238E27FC236}">
                <a16:creationId xmlns:a16="http://schemas.microsoft.com/office/drawing/2014/main" id="{2DBB471B-87A7-6833-E62B-685C6C0A6312}"/>
              </a:ext>
            </a:extLst>
          </p:cNvPr>
          <p:cNvPicPr>
            <a:picLocks noChangeAspect="1"/>
          </p:cNvPicPr>
          <p:nvPr/>
        </p:nvPicPr>
        <p:blipFill>
          <a:blip r:embed="rId3"/>
          <a:stretch>
            <a:fillRect/>
          </a:stretch>
        </p:blipFill>
        <p:spPr>
          <a:xfrm rot="10800000">
            <a:off x="3756456" y="3536303"/>
            <a:ext cx="3278825" cy="2976464"/>
          </a:xfrm>
          <a:prstGeom prst="rect">
            <a:avLst/>
          </a:prstGeom>
        </p:spPr>
      </p:pic>
    </p:spTree>
    <p:extLst>
      <p:ext uri="{BB962C8B-B14F-4D97-AF65-F5344CB8AC3E}">
        <p14:creationId xmlns:p14="http://schemas.microsoft.com/office/powerpoint/2010/main" val="727258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A462-1D03-BF1D-E917-EB9F70897581}"/>
              </a:ext>
            </a:extLst>
          </p:cNvPr>
          <p:cNvSpPr>
            <a:spLocks noGrp="1"/>
          </p:cNvSpPr>
          <p:nvPr>
            <p:ph type="title"/>
          </p:nvPr>
        </p:nvSpPr>
        <p:spPr>
          <a:xfrm>
            <a:off x="677334" y="609600"/>
            <a:ext cx="8596668" cy="836646"/>
          </a:xfrm>
        </p:spPr>
        <p:txBody>
          <a:bodyPr>
            <a:normAutofit/>
          </a:bodyPr>
          <a:lstStyle/>
          <a:p>
            <a:r>
              <a:rPr lang="en-US" sz="4000" dirty="0"/>
              <a:t>Conclusion</a:t>
            </a:r>
            <a:endParaRPr lang="en-IN" sz="4000" dirty="0"/>
          </a:p>
        </p:txBody>
      </p:sp>
      <p:sp>
        <p:nvSpPr>
          <p:cNvPr id="3" name="Content Placeholder 2">
            <a:extLst>
              <a:ext uri="{FF2B5EF4-FFF2-40B4-BE49-F238E27FC236}">
                <a16:creationId xmlns:a16="http://schemas.microsoft.com/office/drawing/2014/main" id="{7902BF42-EA37-09D2-2635-992F28E229B4}"/>
              </a:ext>
            </a:extLst>
          </p:cNvPr>
          <p:cNvSpPr>
            <a:spLocks noGrp="1"/>
          </p:cNvSpPr>
          <p:nvPr>
            <p:ph idx="1"/>
          </p:nvPr>
        </p:nvSpPr>
        <p:spPr>
          <a:xfrm>
            <a:off x="677334" y="1446247"/>
            <a:ext cx="8596668" cy="4595116"/>
          </a:xfrm>
        </p:spPr>
        <p:txBody>
          <a:bodyPr>
            <a:normAutofit/>
          </a:bodyPr>
          <a:lstStyle/>
          <a:p>
            <a:r>
              <a:rPr lang="en-US" sz="1600" dirty="0"/>
              <a:t>In conclusion, this multi-modal emotion detection project has demonstrated the effectiveness of combining different deep learning models for accurately detecting emotions from facial expressions. By utilizing multiple models, including Convolutional Neural Networks (CNNs), Recurrent Neural Networks (RNNs), and LSTM the project achieved a high level of accuracy in identifying  emotions (anger, disgust, fear, happiness, sadness, and surprise).</a:t>
            </a:r>
          </a:p>
          <a:p>
            <a:r>
              <a:rPr lang="en-US" sz="1600" dirty="0"/>
              <a:t>Moreover, the project goes beyond traditional emotion detection systems by generating a 3D file of the input image. This innovative feature allows for a more immersive and interactive experience for users, enabling them to visualize and explore the emotions detected in a more engaging and dynamic way. The potential applications of this project are numerous, including in fields such as psychology, market research, and human-computer interaction.</a:t>
            </a:r>
          </a:p>
          <a:p>
            <a:r>
              <a:rPr lang="en-US" sz="1600" dirty="0"/>
              <a:t>Overall, this project represents a significant advancement in the field of emotion detection, offering a more comprehensive and interactive approach to understanding and analyzing human emotions.</a:t>
            </a:r>
          </a:p>
          <a:p>
            <a:endParaRPr lang="en-IN" sz="1600" dirty="0"/>
          </a:p>
        </p:txBody>
      </p:sp>
    </p:spTree>
    <p:extLst>
      <p:ext uri="{BB962C8B-B14F-4D97-AF65-F5344CB8AC3E}">
        <p14:creationId xmlns:p14="http://schemas.microsoft.com/office/powerpoint/2010/main" val="87639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EB21-FE30-F0ED-E9BE-443F91081ACE}"/>
              </a:ext>
            </a:extLst>
          </p:cNvPr>
          <p:cNvSpPr>
            <a:spLocks noGrp="1"/>
          </p:cNvSpPr>
          <p:nvPr>
            <p:ph type="title"/>
          </p:nvPr>
        </p:nvSpPr>
        <p:spPr>
          <a:xfrm>
            <a:off x="677334" y="861527"/>
            <a:ext cx="8596668" cy="1153886"/>
          </a:xfrm>
        </p:spPr>
        <p:txBody>
          <a:bodyPr>
            <a:normAutofit/>
          </a:bodyPr>
          <a:lstStyle/>
          <a:p>
            <a:r>
              <a:rPr lang="en-US" sz="4000" dirty="0"/>
              <a:t>Future Scope</a:t>
            </a:r>
            <a:endParaRPr lang="en-IN" sz="4000" dirty="0"/>
          </a:p>
        </p:txBody>
      </p:sp>
      <p:sp>
        <p:nvSpPr>
          <p:cNvPr id="3" name="Content Placeholder 2">
            <a:extLst>
              <a:ext uri="{FF2B5EF4-FFF2-40B4-BE49-F238E27FC236}">
                <a16:creationId xmlns:a16="http://schemas.microsoft.com/office/drawing/2014/main" id="{EB9A36B9-8BC4-B730-4DD7-7F249F434957}"/>
              </a:ext>
            </a:extLst>
          </p:cNvPr>
          <p:cNvSpPr>
            <a:spLocks noGrp="1"/>
          </p:cNvSpPr>
          <p:nvPr>
            <p:ph idx="1"/>
          </p:nvPr>
        </p:nvSpPr>
        <p:spPr>
          <a:xfrm>
            <a:off x="677334" y="2230017"/>
            <a:ext cx="8596668" cy="3880773"/>
          </a:xfrm>
        </p:spPr>
        <p:txBody>
          <a:bodyPr>
            <a:normAutofit/>
          </a:bodyPr>
          <a:lstStyle/>
          <a:p>
            <a:r>
              <a:rPr lang="en-US" sz="2000" dirty="0"/>
              <a:t>The project can be further extended by developing an API. </a:t>
            </a:r>
          </a:p>
          <a:p>
            <a:r>
              <a:rPr lang="en-US" sz="2000" dirty="0"/>
              <a:t>Improving 3d model efficiency</a:t>
            </a:r>
          </a:p>
          <a:p>
            <a:r>
              <a:rPr lang="en-US" sz="2000" dirty="0"/>
              <a:t>Enhance 3D visualization</a:t>
            </a:r>
            <a:endParaRPr lang="en-IN" sz="2000" dirty="0"/>
          </a:p>
        </p:txBody>
      </p:sp>
    </p:spTree>
    <p:extLst>
      <p:ext uri="{BB962C8B-B14F-4D97-AF65-F5344CB8AC3E}">
        <p14:creationId xmlns:p14="http://schemas.microsoft.com/office/powerpoint/2010/main" val="387841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3855-4C16-C343-84C0-CE387ADB1050}"/>
              </a:ext>
            </a:extLst>
          </p:cNvPr>
          <p:cNvSpPr>
            <a:spLocks noGrp="1"/>
          </p:cNvSpPr>
          <p:nvPr>
            <p:ph type="title"/>
          </p:nvPr>
        </p:nvSpPr>
        <p:spPr>
          <a:xfrm>
            <a:off x="677334" y="609600"/>
            <a:ext cx="8596668" cy="668694"/>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A03D605-257C-C3EE-9B6B-51F081D86E9D}"/>
              </a:ext>
            </a:extLst>
          </p:cNvPr>
          <p:cNvSpPr>
            <a:spLocks noGrp="1"/>
          </p:cNvSpPr>
          <p:nvPr>
            <p:ph idx="1"/>
          </p:nvPr>
        </p:nvSpPr>
        <p:spPr>
          <a:xfrm>
            <a:off x="677334" y="1539551"/>
            <a:ext cx="8596668" cy="4501811"/>
          </a:xfrm>
        </p:spPr>
        <p:txBody>
          <a:bodyPr/>
          <a:lstStyle/>
          <a:p>
            <a:pPr marL="342900" lvl="0" indent="-342900" algn="just">
              <a:buFont typeface="Wingdings" panose="05000000000000000000" pitchFamily="2" charset="2"/>
              <a:buChar char=""/>
              <a:tabLst>
                <a:tab pos="46990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https://www.kaggle.com/datasets/msambare/fer2013</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98000"/>
              </a:lnSpc>
              <a:buFont typeface="Wingdings" panose="05000000000000000000" pitchFamily="2" charset="2"/>
              <a:buChar char=""/>
              <a:tabLst>
                <a:tab pos="46990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https://www.javatpoint.com/keras</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tabLst>
                <a:tab pos="46990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https://www.geeksforgeeks.org/opencv-python-tutorial/</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tabLst>
                <a:tab pos="46990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https://faces.dmi.unibas.ch/bfm/bfm2017.html</a:t>
            </a:r>
            <a:endParaRPr lang="en-IN" sz="1800" dirty="0">
              <a:effectLst/>
              <a:latin typeface="Times New Roman" panose="02020603050405020304" pitchFamily="18" charset="0"/>
              <a:ea typeface="Times New Roman" panose="02020603050405020304" pitchFamily="18" charset="0"/>
            </a:endParaRPr>
          </a:p>
          <a:p>
            <a:pPr marL="0" indent="0" algn="just">
              <a:lnSpc>
                <a:spcPts val="5"/>
              </a:lnSpc>
              <a:buNone/>
            </a:pPr>
            <a:r>
              <a:rPr lang="en-US" sz="1800" u="none" strike="noStrike" dirty="0">
                <a:solidFill>
                  <a:srgbClr val="0000F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tabLst>
                <a:tab pos="46990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https://www.tutorialspoint.com/flask/index.html</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tabLst>
                <a:tab pos="4699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7"/>
              </a:rPr>
              <a:t>https://www.kaggle.com/datasets/uwrfkaggler/ravdess-emotional-speech-audio</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tabLst>
                <a:tab pos="4699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8"/>
              </a:rPr>
              <a:t>https://www.kaggle.com/datasets/praveengovi/emotions-dataset-for-nlp</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0618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7BA1-8537-2789-89D2-D27CFD85F60F}"/>
              </a:ext>
            </a:extLst>
          </p:cNvPr>
          <p:cNvSpPr>
            <a:spLocks noGrp="1"/>
          </p:cNvSpPr>
          <p:nvPr>
            <p:ph type="title"/>
          </p:nvPr>
        </p:nvSpPr>
        <p:spPr/>
        <p:txBody>
          <a:bodyPr>
            <a:normAutofit/>
          </a:bodyPr>
          <a:lstStyle/>
          <a:p>
            <a:r>
              <a:rPr lang="en-US" sz="4000" dirty="0"/>
              <a:t>Contents</a:t>
            </a:r>
            <a:endParaRPr lang="en-IN" sz="4000" dirty="0"/>
          </a:p>
        </p:txBody>
      </p:sp>
      <p:sp>
        <p:nvSpPr>
          <p:cNvPr id="3" name="Content Placeholder 2">
            <a:extLst>
              <a:ext uri="{FF2B5EF4-FFF2-40B4-BE49-F238E27FC236}">
                <a16:creationId xmlns:a16="http://schemas.microsoft.com/office/drawing/2014/main" id="{D9503A06-B7E0-2068-0AF7-C022F352293E}"/>
              </a:ext>
            </a:extLst>
          </p:cNvPr>
          <p:cNvSpPr>
            <a:spLocks noGrp="1"/>
          </p:cNvSpPr>
          <p:nvPr>
            <p:ph idx="1"/>
          </p:nvPr>
        </p:nvSpPr>
        <p:spPr>
          <a:xfrm>
            <a:off x="677334" y="1695368"/>
            <a:ext cx="8596668" cy="4350869"/>
          </a:xfrm>
        </p:spPr>
        <p:txBody>
          <a:bodyPr>
            <a:normAutofit fontScale="85000" lnSpcReduction="20000"/>
          </a:bodyPr>
          <a:lstStyle/>
          <a:p>
            <a:r>
              <a:rPr lang="en-US" sz="3200" dirty="0"/>
              <a:t>Problem Statement</a:t>
            </a:r>
          </a:p>
          <a:p>
            <a:r>
              <a:rPr lang="en-US" sz="3200" dirty="0"/>
              <a:t>Motivation</a:t>
            </a:r>
          </a:p>
          <a:p>
            <a:r>
              <a:rPr lang="en-US" sz="3200" dirty="0"/>
              <a:t>Abstract</a:t>
            </a:r>
          </a:p>
          <a:p>
            <a:r>
              <a:rPr lang="en-US" sz="3200" dirty="0"/>
              <a:t>Architecture an Design</a:t>
            </a:r>
          </a:p>
          <a:p>
            <a:r>
              <a:rPr lang="en-US" sz="3200" dirty="0"/>
              <a:t>Technology stack</a:t>
            </a:r>
          </a:p>
          <a:p>
            <a:r>
              <a:rPr lang="en-US" sz="3200" dirty="0"/>
              <a:t>Outputs</a:t>
            </a:r>
          </a:p>
          <a:p>
            <a:r>
              <a:rPr lang="en-US" sz="3200" dirty="0"/>
              <a:t>Conclusion</a:t>
            </a:r>
          </a:p>
          <a:p>
            <a:r>
              <a:rPr lang="en-US" sz="3200" dirty="0"/>
              <a:t>Future Scope</a:t>
            </a:r>
          </a:p>
          <a:p>
            <a:r>
              <a:rPr lang="en-US" sz="3200" dirty="0"/>
              <a:t>References</a:t>
            </a:r>
          </a:p>
          <a:p>
            <a:endParaRPr lang="en-IN" sz="3200" dirty="0"/>
          </a:p>
        </p:txBody>
      </p:sp>
    </p:spTree>
    <p:extLst>
      <p:ext uri="{BB962C8B-B14F-4D97-AF65-F5344CB8AC3E}">
        <p14:creationId xmlns:p14="http://schemas.microsoft.com/office/powerpoint/2010/main" val="331344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7CD69A-F461-48C8-FCD7-EE50EA02E318}"/>
              </a:ext>
            </a:extLst>
          </p:cNvPr>
          <p:cNvPicPr>
            <a:picLocks noChangeAspect="1"/>
          </p:cNvPicPr>
          <p:nvPr/>
        </p:nvPicPr>
        <p:blipFill>
          <a:blip r:embed="rId2"/>
          <a:stretch>
            <a:fillRect/>
          </a:stretch>
        </p:blipFill>
        <p:spPr>
          <a:xfrm>
            <a:off x="792480" y="2263048"/>
            <a:ext cx="8686799" cy="2811872"/>
          </a:xfrm>
          <a:prstGeom prst="rect">
            <a:avLst/>
          </a:prstGeom>
        </p:spPr>
      </p:pic>
    </p:spTree>
    <p:extLst>
      <p:ext uri="{BB962C8B-B14F-4D97-AF65-F5344CB8AC3E}">
        <p14:creationId xmlns:p14="http://schemas.microsoft.com/office/powerpoint/2010/main" val="43759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62B5-2E7F-5A31-BD71-8DFBB4F0622D}"/>
              </a:ext>
            </a:extLst>
          </p:cNvPr>
          <p:cNvSpPr>
            <a:spLocks noGrp="1"/>
          </p:cNvSpPr>
          <p:nvPr>
            <p:ph type="title"/>
          </p:nvPr>
        </p:nvSpPr>
        <p:spPr/>
        <p:txBody>
          <a:bodyPr>
            <a:norm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DB92BA98-3E1E-CF3A-50E4-E8B39DF4F093}"/>
              </a:ext>
            </a:extLst>
          </p:cNvPr>
          <p:cNvSpPr>
            <a:spLocks noGrp="1"/>
          </p:cNvSpPr>
          <p:nvPr>
            <p:ph idx="1"/>
          </p:nvPr>
        </p:nvSpPr>
        <p:spPr>
          <a:xfrm>
            <a:off x="677334" y="1791621"/>
            <a:ext cx="8596668" cy="3880773"/>
          </a:xfrm>
        </p:spPr>
        <p:txBody>
          <a:bodyPr>
            <a:normAutofit/>
          </a:bodyPr>
          <a:lstStyle/>
          <a:p>
            <a:r>
              <a:rPr lang="en-US" sz="2000" b="0" i="0" dirty="0">
                <a:solidFill>
                  <a:srgbClr val="374151"/>
                </a:solidFill>
                <a:effectLst/>
                <a:latin typeface="Trebuchet MS" panose="020B0603020202020204" pitchFamily="34" charset="0"/>
              </a:rPr>
              <a:t>Develop a multi-modal emotion detection system using advanced computer vision, speech recognition, and natural language processing (NLP) techniques to identify and track human emotions with image,</a:t>
            </a:r>
            <a:r>
              <a:rPr lang="en-US" sz="2000" dirty="0">
                <a:solidFill>
                  <a:srgbClr val="374151"/>
                </a:solidFill>
                <a:latin typeface="Trebuchet MS" panose="020B0603020202020204" pitchFamily="34" charset="0"/>
              </a:rPr>
              <a:t> text</a:t>
            </a:r>
            <a:r>
              <a:rPr lang="en-US" sz="2000" b="0" i="0" dirty="0">
                <a:solidFill>
                  <a:srgbClr val="374151"/>
                </a:solidFill>
                <a:effectLst/>
                <a:latin typeface="Trebuchet MS" panose="020B0603020202020204" pitchFamily="34" charset="0"/>
              </a:rPr>
              <a:t> and audio streams. The system should use computer vision to accurately capture and analyze facial expressions, movements, and other visual cues, while also using speech and NLP to analyze tone, pitch, and word choice to detect emotional states in speech. The system must accurately capture and analyze facial expressions, movements, voice, and other features to detect and classify the emotional state of the person. The system should render the image of the identified person and capturing the effects of facial expressions and movements to create a realistic human face. </a:t>
            </a:r>
            <a:endParaRPr lang="en-IN" sz="2000" dirty="0">
              <a:latin typeface="Trebuchet MS" panose="020B0603020202020204" pitchFamily="34" charset="0"/>
            </a:endParaRPr>
          </a:p>
        </p:txBody>
      </p:sp>
    </p:spTree>
    <p:extLst>
      <p:ext uri="{BB962C8B-B14F-4D97-AF65-F5344CB8AC3E}">
        <p14:creationId xmlns:p14="http://schemas.microsoft.com/office/powerpoint/2010/main" val="132719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2B54-5854-AF89-A08F-0C1E2EF2B1A4}"/>
              </a:ext>
            </a:extLst>
          </p:cNvPr>
          <p:cNvSpPr>
            <a:spLocks noGrp="1"/>
          </p:cNvSpPr>
          <p:nvPr>
            <p:ph type="title"/>
          </p:nvPr>
        </p:nvSpPr>
        <p:spPr/>
        <p:txBody>
          <a:bodyPr>
            <a:normAutofit/>
          </a:bodyPr>
          <a:lstStyle/>
          <a:p>
            <a:r>
              <a:rPr lang="en-IN" sz="4000" dirty="0"/>
              <a:t>Motivation</a:t>
            </a:r>
          </a:p>
        </p:txBody>
      </p:sp>
      <p:sp>
        <p:nvSpPr>
          <p:cNvPr id="3" name="Content Placeholder 2">
            <a:extLst>
              <a:ext uri="{FF2B5EF4-FFF2-40B4-BE49-F238E27FC236}">
                <a16:creationId xmlns:a16="http://schemas.microsoft.com/office/drawing/2014/main" id="{9A2B9701-0AF5-D33A-A9F3-A5DC7304213D}"/>
              </a:ext>
            </a:extLst>
          </p:cNvPr>
          <p:cNvSpPr>
            <a:spLocks noGrp="1"/>
          </p:cNvSpPr>
          <p:nvPr>
            <p:ph idx="1"/>
          </p:nvPr>
        </p:nvSpPr>
        <p:spPr>
          <a:xfrm>
            <a:off x="677334" y="1363579"/>
            <a:ext cx="8596668" cy="4884821"/>
          </a:xfrm>
        </p:spPr>
        <p:txBody>
          <a:bodyPr>
            <a:normAutofit/>
          </a:bodyPr>
          <a:lstStyle/>
          <a:p>
            <a:r>
              <a:rPr lang="en-US" sz="2000" b="0" i="0" dirty="0">
                <a:solidFill>
                  <a:srgbClr val="374151"/>
                </a:solidFill>
                <a:effectLst/>
                <a:latin typeface="Trebuchet MS" panose="020B0603020202020204" pitchFamily="34" charset="0"/>
              </a:rPr>
              <a:t>The motivation for developing a multi-modal emotion detection system lies in its potential to enhance human-computer interaction and communication. </a:t>
            </a:r>
          </a:p>
          <a:p>
            <a:r>
              <a:rPr lang="en-US" sz="2000" b="0" i="0" dirty="0">
                <a:solidFill>
                  <a:srgbClr val="374151"/>
                </a:solidFill>
                <a:effectLst/>
                <a:latin typeface="Trebuchet MS" panose="020B0603020202020204" pitchFamily="34" charset="0"/>
              </a:rPr>
              <a:t>The ability to accurately detect and analyze emotions images and audio streams can lead to more effective virtual assistants, improved surveillance systems, and better communication platforms.</a:t>
            </a:r>
          </a:p>
          <a:p>
            <a:r>
              <a:rPr lang="en-US" sz="2000" b="0" i="0" dirty="0">
                <a:solidFill>
                  <a:srgbClr val="374151"/>
                </a:solidFill>
                <a:effectLst/>
                <a:latin typeface="Trebuchet MS" panose="020B0603020202020204" pitchFamily="34" charset="0"/>
              </a:rPr>
              <a:t>For virtual assistants, the ability to detect and analyze emotions can allow the system to provide more personalized and empathetic responses to user requests</a:t>
            </a:r>
            <a:r>
              <a:rPr lang="en-US" sz="2000" dirty="0">
                <a:solidFill>
                  <a:srgbClr val="374151"/>
                </a:solidFill>
                <a:latin typeface="Trebuchet MS" panose="020B0603020202020204" pitchFamily="34" charset="0"/>
              </a:rPr>
              <a:t>.</a:t>
            </a:r>
          </a:p>
          <a:p>
            <a:r>
              <a:rPr lang="en-US" sz="2000" b="0" i="0" dirty="0">
                <a:solidFill>
                  <a:srgbClr val="374151"/>
                </a:solidFill>
                <a:effectLst/>
                <a:latin typeface="Trebuchet MS" panose="020B0603020202020204" pitchFamily="34" charset="0"/>
              </a:rPr>
              <a:t>In surveillance systems, emotion detection can help identify potential threats or suspicious behavior.</a:t>
            </a:r>
          </a:p>
          <a:p>
            <a:r>
              <a:rPr lang="en-US" sz="2000" b="0" i="0" dirty="0">
                <a:solidFill>
                  <a:srgbClr val="374151"/>
                </a:solidFill>
                <a:effectLst/>
                <a:latin typeface="Trebuchet MS" panose="020B0603020202020204" pitchFamily="34" charset="0"/>
              </a:rPr>
              <a:t>In communication platforms, the ability to detect and analyze emotions can lead to more effective communication and collaboration</a:t>
            </a:r>
            <a:r>
              <a:rPr lang="en-US" sz="2000" dirty="0">
                <a:solidFill>
                  <a:srgbClr val="374151"/>
                </a:solidFill>
                <a:latin typeface="Trebuchet MS" panose="020B0603020202020204" pitchFamily="34" charset="0"/>
              </a:rPr>
              <a:t>.</a:t>
            </a:r>
            <a:endParaRPr lang="en-IN" sz="2000" dirty="0">
              <a:latin typeface="Trebuchet MS" panose="020B0603020202020204" pitchFamily="34" charset="0"/>
            </a:endParaRPr>
          </a:p>
        </p:txBody>
      </p:sp>
    </p:spTree>
    <p:extLst>
      <p:ext uri="{BB962C8B-B14F-4D97-AF65-F5344CB8AC3E}">
        <p14:creationId xmlns:p14="http://schemas.microsoft.com/office/powerpoint/2010/main" val="278441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D721-5A0B-0258-9E99-7B68D1EE50AC}"/>
              </a:ext>
            </a:extLst>
          </p:cNvPr>
          <p:cNvSpPr>
            <a:spLocks noGrp="1"/>
          </p:cNvSpPr>
          <p:nvPr>
            <p:ph type="title"/>
          </p:nvPr>
        </p:nvSpPr>
        <p:spPr>
          <a:xfrm>
            <a:off x="677334" y="609600"/>
            <a:ext cx="8596668" cy="696686"/>
          </a:xfrm>
        </p:spPr>
        <p:txBody>
          <a:bodyPr>
            <a:normAutofit fontScale="90000"/>
          </a:bodyPr>
          <a:lstStyle/>
          <a:p>
            <a:r>
              <a:rPr lang="en-US" sz="4400" dirty="0"/>
              <a:t>Abstract</a:t>
            </a:r>
            <a:endParaRPr lang="en-IN" dirty="0"/>
          </a:p>
        </p:txBody>
      </p:sp>
      <p:sp>
        <p:nvSpPr>
          <p:cNvPr id="3" name="Content Placeholder 2">
            <a:extLst>
              <a:ext uri="{FF2B5EF4-FFF2-40B4-BE49-F238E27FC236}">
                <a16:creationId xmlns:a16="http://schemas.microsoft.com/office/drawing/2014/main" id="{3638DE85-59D0-8BCF-748D-03D2CDA5912E}"/>
              </a:ext>
            </a:extLst>
          </p:cNvPr>
          <p:cNvSpPr>
            <a:spLocks noGrp="1"/>
          </p:cNvSpPr>
          <p:nvPr>
            <p:ph idx="1"/>
          </p:nvPr>
        </p:nvSpPr>
        <p:spPr>
          <a:xfrm>
            <a:off x="677334" y="1420018"/>
            <a:ext cx="8596668" cy="4828382"/>
          </a:xfrm>
        </p:spPr>
        <p:txBody>
          <a:bodyPr>
            <a:normAutofit/>
          </a:bodyPr>
          <a:lstStyle/>
          <a:p>
            <a:pPr indent="457200" algn="just"/>
            <a:r>
              <a:rPr lang="en-US" sz="1800" dirty="0">
                <a:effectLst/>
                <a:latin typeface="Times New Roman" panose="02020603050405020304" pitchFamily="18" charset="0"/>
                <a:ea typeface="Times New Roman" panose="02020603050405020304" pitchFamily="18" charset="0"/>
              </a:rPr>
              <a:t>Emotion detection, which is an effortless task for humans, is complex to</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 on machines. The interaction between human beings and computers will be more natural if computers are able to perceive and respond to human non-verbal communication such as emotions. </a:t>
            </a:r>
          </a:p>
          <a:p>
            <a:pPr indent="457200" algn="just"/>
            <a:r>
              <a:rPr lang="en-US" sz="1800" dirty="0">
                <a:effectLst/>
                <a:latin typeface="Times New Roman" panose="02020603050405020304" pitchFamily="18" charset="0"/>
                <a:ea typeface="Times New Roman" panose="02020603050405020304" pitchFamily="18" charset="0"/>
              </a:rPr>
              <a:t>This project aims to develop a multi-modal emotion detection webapp that utilizes advanced computer vision, speech, and natural language processing (NLP) techniques to accurately identify and track human emotions in images, text and audio streams.  </a:t>
            </a:r>
          </a:p>
          <a:p>
            <a:pPr indent="457200" algn="just"/>
            <a:r>
              <a:rPr lang="en-US" sz="1800" dirty="0">
                <a:effectLst/>
                <a:latin typeface="Times New Roman" panose="02020603050405020304" pitchFamily="18" charset="0"/>
                <a:ea typeface="Times New Roman" panose="02020603050405020304" pitchFamily="18" charset="0"/>
              </a:rPr>
              <a:t>The system will detect and classify multiple emotions simultaneously do image rendering. </a:t>
            </a:r>
          </a:p>
          <a:p>
            <a:pPr indent="457200" algn="just"/>
            <a:r>
              <a:rPr lang="en-US" sz="1800" dirty="0">
                <a:effectLst/>
                <a:latin typeface="Times New Roman" panose="02020603050405020304" pitchFamily="18" charset="0"/>
                <a:ea typeface="Times New Roman" panose="02020603050405020304" pitchFamily="18" charset="0"/>
              </a:rPr>
              <a:t>This project uses CNN to detect emotion from image and RNN to detect emotion from text and speech.  It can also generate a 3D model of the image using BFM model and </a:t>
            </a:r>
            <a:r>
              <a:rPr lang="en-US" sz="1800" dirty="0" err="1">
                <a:effectLst/>
                <a:latin typeface="Times New Roman" panose="02020603050405020304" pitchFamily="18" charset="0"/>
                <a:ea typeface="Times New Roman" panose="02020603050405020304" pitchFamily="18" charset="0"/>
              </a:rPr>
              <a:t>aspose</a:t>
            </a:r>
            <a:r>
              <a:rPr lang="en-US" sz="1800" dirty="0">
                <a:effectLst/>
                <a:latin typeface="Times New Roman" panose="02020603050405020304" pitchFamily="18" charset="0"/>
                <a:ea typeface="Times New Roman" panose="02020603050405020304" pitchFamily="18" charset="0"/>
              </a:rPr>
              <a:t> 3d.</a:t>
            </a:r>
          </a:p>
          <a:p>
            <a:pPr indent="457200" algn="just"/>
            <a:r>
              <a:rPr lang="en-US" sz="1800" dirty="0">
                <a:effectLst/>
                <a:latin typeface="Times New Roman" panose="02020603050405020304" pitchFamily="18" charset="0"/>
                <a:ea typeface="Times New Roman" panose="02020603050405020304" pitchFamily="18" charset="0"/>
              </a:rPr>
              <a:t> The system can adapt to individual</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differences in expressing emotions, ensure privacy and security, and have potential applications in various fields, including healthcare, education,</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entertainment.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432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56FB-9B04-0B23-EF96-53F3A2FD80F0}"/>
              </a:ext>
            </a:extLst>
          </p:cNvPr>
          <p:cNvSpPr>
            <a:spLocks noGrp="1"/>
          </p:cNvSpPr>
          <p:nvPr>
            <p:ph type="title"/>
          </p:nvPr>
        </p:nvSpPr>
        <p:spPr/>
        <p:txBody>
          <a:bodyPr>
            <a:normAutofit/>
          </a:bodyPr>
          <a:lstStyle/>
          <a:p>
            <a:r>
              <a:rPr lang="en-IN" sz="4000" dirty="0"/>
              <a:t>Architecture and Design</a:t>
            </a:r>
          </a:p>
        </p:txBody>
      </p:sp>
      <p:sp>
        <p:nvSpPr>
          <p:cNvPr id="3" name="Content Placeholder 2">
            <a:extLst>
              <a:ext uri="{FF2B5EF4-FFF2-40B4-BE49-F238E27FC236}">
                <a16:creationId xmlns:a16="http://schemas.microsoft.com/office/drawing/2014/main" id="{8ECD7985-1B40-8A67-C4BC-BBC86B7927C2}"/>
              </a:ext>
            </a:extLst>
          </p:cNvPr>
          <p:cNvSpPr>
            <a:spLocks noGrp="1"/>
          </p:cNvSpPr>
          <p:nvPr>
            <p:ph idx="1"/>
          </p:nvPr>
        </p:nvSpPr>
        <p:spPr>
          <a:xfrm>
            <a:off x="677334" y="1572127"/>
            <a:ext cx="8596668" cy="4469236"/>
          </a:xfrm>
        </p:spPr>
        <p:txBody>
          <a:bodyPr>
            <a:normAutofit/>
          </a:bodyPr>
          <a:lstStyle/>
          <a:p>
            <a:r>
              <a:rPr lang="en-IN" sz="2400" dirty="0"/>
              <a:t>Design for image emotion detection</a:t>
            </a:r>
          </a:p>
        </p:txBody>
      </p:sp>
      <p:pic>
        <p:nvPicPr>
          <p:cNvPr id="5" name="Picture 4">
            <a:extLst>
              <a:ext uri="{FF2B5EF4-FFF2-40B4-BE49-F238E27FC236}">
                <a16:creationId xmlns:a16="http://schemas.microsoft.com/office/drawing/2014/main" id="{80E27821-C22B-00D8-5D2E-8E6DE646F90B}"/>
              </a:ext>
            </a:extLst>
          </p:cNvPr>
          <p:cNvPicPr>
            <a:picLocks noChangeAspect="1"/>
          </p:cNvPicPr>
          <p:nvPr/>
        </p:nvPicPr>
        <p:blipFill>
          <a:blip r:embed="rId2"/>
          <a:stretch>
            <a:fillRect/>
          </a:stretch>
        </p:blipFill>
        <p:spPr>
          <a:xfrm>
            <a:off x="981577" y="2377660"/>
            <a:ext cx="7504697" cy="4508332"/>
          </a:xfrm>
          <a:prstGeom prst="rect">
            <a:avLst/>
          </a:prstGeom>
        </p:spPr>
      </p:pic>
    </p:spTree>
    <p:extLst>
      <p:ext uri="{BB962C8B-B14F-4D97-AF65-F5344CB8AC3E}">
        <p14:creationId xmlns:p14="http://schemas.microsoft.com/office/powerpoint/2010/main" val="363083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52A5-C0AC-E566-8180-9D6D275DA31E}"/>
              </a:ext>
            </a:extLst>
          </p:cNvPr>
          <p:cNvSpPr>
            <a:spLocks noGrp="1"/>
          </p:cNvSpPr>
          <p:nvPr>
            <p:ph type="title"/>
          </p:nvPr>
        </p:nvSpPr>
        <p:spPr/>
        <p:txBody>
          <a:bodyPr>
            <a:normAutofit/>
          </a:bodyPr>
          <a:lstStyle/>
          <a:p>
            <a:r>
              <a:rPr lang="en-IN" sz="2400" dirty="0">
                <a:solidFill>
                  <a:schemeClr val="tx1"/>
                </a:solidFill>
              </a:rPr>
              <a:t>Design for speech emotion detection</a:t>
            </a:r>
          </a:p>
        </p:txBody>
      </p:sp>
      <p:pic>
        <p:nvPicPr>
          <p:cNvPr id="4" name="Picture 3">
            <a:extLst>
              <a:ext uri="{FF2B5EF4-FFF2-40B4-BE49-F238E27FC236}">
                <a16:creationId xmlns:a16="http://schemas.microsoft.com/office/drawing/2014/main" id="{1E3293FF-2D05-3A82-83B0-2B4B185A87FD}"/>
              </a:ext>
            </a:extLst>
          </p:cNvPr>
          <p:cNvPicPr>
            <a:picLocks noChangeAspect="1"/>
          </p:cNvPicPr>
          <p:nvPr/>
        </p:nvPicPr>
        <p:blipFill>
          <a:blip r:embed="rId2"/>
          <a:stretch>
            <a:fillRect/>
          </a:stretch>
        </p:blipFill>
        <p:spPr>
          <a:xfrm>
            <a:off x="3269204" y="1270000"/>
            <a:ext cx="3412927" cy="5317958"/>
          </a:xfrm>
          <a:prstGeom prst="rect">
            <a:avLst/>
          </a:prstGeom>
        </p:spPr>
      </p:pic>
    </p:spTree>
    <p:extLst>
      <p:ext uri="{BB962C8B-B14F-4D97-AF65-F5344CB8AC3E}">
        <p14:creationId xmlns:p14="http://schemas.microsoft.com/office/powerpoint/2010/main" val="261099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4465-98DE-7F6F-E03F-F2EEB55B95E0}"/>
              </a:ext>
            </a:extLst>
          </p:cNvPr>
          <p:cNvSpPr>
            <a:spLocks noGrp="1"/>
          </p:cNvSpPr>
          <p:nvPr>
            <p:ph type="title"/>
          </p:nvPr>
        </p:nvSpPr>
        <p:spPr/>
        <p:txBody>
          <a:bodyPr>
            <a:normAutofit/>
          </a:bodyPr>
          <a:lstStyle/>
          <a:p>
            <a:r>
              <a:rPr lang="en-IN" sz="2400" dirty="0">
                <a:solidFill>
                  <a:schemeClr val="tx1"/>
                </a:solidFill>
              </a:rPr>
              <a:t>Design for text emotion detection</a:t>
            </a:r>
          </a:p>
        </p:txBody>
      </p:sp>
      <p:pic>
        <p:nvPicPr>
          <p:cNvPr id="4" name="Picture 3">
            <a:extLst>
              <a:ext uri="{FF2B5EF4-FFF2-40B4-BE49-F238E27FC236}">
                <a16:creationId xmlns:a16="http://schemas.microsoft.com/office/drawing/2014/main" id="{5BEE1357-7394-FFC1-A94D-DC6F252417EE}"/>
              </a:ext>
            </a:extLst>
          </p:cNvPr>
          <p:cNvPicPr>
            <a:picLocks noChangeAspect="1"/>
          </p:cNvPicPr>
          <p:nvPr/>
        </p:nvPicPr>
        <p:blipFill>
          <a:blip r:embed="rId2"/>
          <a:stretch>
            <a:fillRect/>
          </a:stretch>
        </p:blipFill>
        <p:spPr>
          <a:xfrm>
            <a:off x="3261168" y="1270000"/>
            <a:ext cx="3429000" cy="5398168"/>
          </a:xfrm>
          <a:prstGeom prst="rect">
            <a:avLst/>
          </a:prstGeom>
        </p:spPr>
      </p:pic>
    </p:spTree>
    <p:extLst>
      <p:ext uri="{BB962C8B-B14F-4D97-AF65-F5344CB8AC3E}">
        <p14:creationId xmlns:p14="http://schemas.microsoft.com/office/powerpoint/2010/main" val="7065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17C1-5B6E-AE9E-361A-57F970BCCC28}"/>
              </a:ext>
            </a:extLst>
          </p:cNvPr>
          <p:cNvSpPr>
            <a:spLocks noGrp="1"/>
          </p:cNvSpPr>
          <p:nvPr>
            <p:ph type="title"/>
          </p:nvPr>
        </p:nvSpPr>
        <p:spPr>
          <a:xfrm>
            <a:off x="677334" y="609600"/>
            <a:ext cx="8596668" cy="976604"/>
          </a:xfrm>
        </p:spPr>
        <p:txBody>
          <a:bodyPr>
            <a:normAutofit/>
          </a:bodyPr>
          <a:lstStyle/>
          <a:p>
            <a:r>
              <a:rPr lang="en-US" sz="4000" dirty="0"/>
              <a:t>Tech Stack</a:t>
            </a:r>
            <a:endParaRPr lang="en-IN" sz="4000" dirty="0"/>
          </a:p>
        </p:txBody>
      </p:sp>
      <p:pic>
        <p:nvPicPr>
          <p:cNvPr id="4" name="Content Placeholder 3">
            <a:extLst>
              <a:ext uri="{FF2B5EF4-FFF2-40B4-BE49-F238E27FC236}">
                <a16:creationId xmlns:a16="http://schemas.microsoft.com/office/drawing/2014/main" id="{AAAC3707-FB4D-0921-912E-FAEA085EDF7E}"/>
              </a:ext>
            </a:extLst>
          </p:cNvPr>
          <p:cNvPicPr>
            <a:picLocks noGrp="1" noChangeAspect="1"/>
          </p:cNvPicPr>
          <p:nvPr>
            <p:ph idx="1"/>
          </p:nvPr>
        </p:nvPicPr>
        <p:blipFill>
          <a:blip r:embed="rId2"/>
          <a:stretch>
            <a:fillRect/>
          </a:stretch>
        </p:blipFill>
        <p:spPr>
          <a:xfrm>
            <a:off x="677334" y="4243485"/>
            <a:ext cx="3580205" cy="2004915"/>
          </a:xfrm>
          <a:prstGeom prst="rect">
            <a:avLst/>
          </a:prstGeom>
        </p:spPr>
      </p:pic>
      <p:pic>
        <p:nvPicPr>
          <p:cNvPr id="6" name="Picture 5">
            <a:extLst>
              <a:ext uri="{FF2B5EF4-FFF2-40B4-BE49-F238E27FC236}">
                <a16:creationId xmlns:a16="http://schemas.microsoft.com/office/drawing/2014/main" id="{FE5DCEF7-FC40-8291-7AE7-72B120DB7867}"/>
              </a:ext>
            </a:extLst>
          </p:cNvPr>
          <p:cNvPicPr>
            <a:picLocks noChangeAspect="1"/>
          </p:cNvPicPr>
          <p:nvPr/>
        </p:nvPicPr>
        <p:blipFill>
          <a:blip r:embed="rId3"/>
          <a:stretch>
            <a:fillRect/>
          </a:stretch>
        </p:blipFill>
        <p:spPr>
          <a:xfrm>
            <a:off x="7328424" y="4243485"/>
            <a:ext cx="1752600" cy="1295400"/>
          </a:xfrm>
          <a:prstGeom prst="rect">
            <a:avLst/>
          </a:prstGeom>
        </p:spPr>
      </p:pic>
      <p:pic>
        <p:nvPicPr>
          <p:cNvPr id="8" name="Picture 7">
            <a:extLst>
              <a:ext uri="{FF2B5EF4-FFF2-40B4-BE49-F238E27FC236}">
                <a16:creationId xmlns:a16="http://schemas.microsoft.com/office/drawing/2014/main" id="{0A8AF14A-C3CE-A5C3-662C-EB23F2AB3517}"/>
              </a:ext>
            </a:extLst>
          </p:cNvPr>
          <p:cNvPicPr>
            <a:picLocks noChangeAspect="1"/>
          </p:cNvPicPr>
          <p:nvPr/>
        </p:nvPicPr>
        <p:blipFill>
          <a:blip r:embed="rId4"/>
          <a:stretch>
            <a:fillRect/>
          </a:stretch>
        </p:blipFill>
        <p:spPr>
          <a:xfrm>
            <a:off x="4382218" y="4243485"/>
            <a:ext cx="2636253" cy="1295400"/>
          </a:xfrm>
          <a:prstGeom prst="rect">
            <a:avLst/>
          </a:prstGeom>
        </p:spPr>
      </p:pic>
      <p:pic>
        <p:nvPicPr>
          <p:cNvPr id="10" name="Picture 9">
            <a:extLst>
              <a:ext uri="{FF2B5EF4-FFF2-40B4-BE49-F238E27FC236}">
                <a16:creationId xmlns:a16="http://schemas.microsoft.com/office/drawing/2014/main" id="{B0F97E01-0552-D906-9D10-ABCF6780062D}"/>
              </a:ext>
            </a:extLst>
          </p:cNvPr>
          <p:cNvPicPr>
            <a:picLocks noChangeAspect="1"/>
          </p:cNvPicPr>
          <p:nvPr/>
        </p:nvPicPr>
        <p:blipFill>
          <a:blip r:embed="rId5"/>
          <a:stretch>
            <a:fillRect/>
          </a:stretch>
        </p:blipFill>
        <p:spPr>
          <a:xfrm>
            <a:off x="4129240" y="1134447"/>
            <a:ext cx="4566891" cy="2663866"/>
          </a:xfrm>
          <a:prstGeom prst="rect">
            <a:avLst/>
          </a:prstGeom>
        </p:spPr>
      </p:pic>
      <p:sp>
        <p:nvSpPr>
          <p:cNvPr id="11" name="TextBox 10">
            <a:extLst>
              <a:ext uri="{FF2B5EF4-FFF2-40B4-BE49-F238E27FC236}">
                <a16:creationId xmlns:a16="http://schemas.microsoft.com/office/drawing/2014/main" id="{CEC52B75-3464-D6C2-9396-D2DAD1A3C12B}"/>
              </a:ext>
            </a:extLst>
          </p:cNvPr>
          <p:cNvSpPr txBox="1"/>
          <p:nvPr/>
        </p:nvSpPr>
        <p:spPr>
          <a:xfrm>
            <a:off x="597159" y="1766988"/>
            <a:ext cx="3979468" cy="2031325"/>
          </a:xfrm>
          <a:prstGeom prst="rect">
            <a:avLst/>
          </a:prstGeom>
          <a:noFill/>
        </p:spPr>
        <p:txBody>
          <a:bodyPr wrap="square" rtlCol="0">
            <a:spAutoFit/>
          </a:bodyPr>
          <a:lstStyle/>
          <a:p>
            <a:r>
              <a:rPr lang="en-US" dirty="0">
                <a:solidFill>
                  <a:schemeClr val="accent2"/>
                </a:solidFill>
              </a:rPr>
              <a:t>Front End:</a:t>
            </a:r>
          </a:p>
          <a:p>
            <a:pPr marL="285750" indent="-285750">
              <a:buFont typeface="Arial" panose="020B0604020202020204" pitchFamily="34" charset="0"/>
              <a:buChar char="•"/>
            </a:pPr>
            <a:r>
              <a:rPr lang="en-US" dirty="0">
                <a:solidFill>
                  <a:schemeClr val="accent1"/>
                </a:solidFill>
              </a:rPr>
              <a:t> HTML</a:t>
            </a:r>
          </a:p>
          <a:p>
            <a:pPr marL="285750" indent="-285750">
              <a:buFont typeface="Arial" panose="020B0604020202020204" pitchFamily="34" charset="0"/>
              <a:buChar char="•"/>
            </a:pPr>
            <a:r>
              <a:rPr lang="en-US" dirty="0">
                <a:solidFill>
                  <a:schemeClr val="accent1"/>
                </a:solidFill>
              </a:rPr>
              <a:t> CSS</a:t>
            </a:r>
          </a:p>
          <a:p>
            <a:pPr marL="285750" indent="-285750">
              <a:buFont typeface="Arial" panose="020B0604020202020204" pitchFamily="34" charset="0"/>
              <a:buChar char="•"/>
            </a:pPr>
            <a:r>
              <a:rPr lang="en-US" dirty="0">
                <a:solidFill>
                  <a:schemeClr val="accent1"/>
                </a:solidFill>
              </a:rPr>
              <a:t> JS</a:t>
            </a:r>
          </a:p>
          <a:p>
            <a:r>
              <a:rPr lang="en-US" dirty="0">
                <a:solidFill>
                  <a:schemeClr val="accent2"/>
                </a:solidFill>
              </a:rPr>
              <a:t>Back End:</a:t>
            </a:r>
          </a:p>
          <a:p>
            <a:pPr marL="285750" indent="-285750">
              <a:buFont typeface="Arial" panose="020B0604020202020204" pitchFamily="34" charset="0"/>
              <a:buChar char="•"/>
            </a:pPr>
            <a:r>
              <a:rPr lang="en-US" dirty="0">
                <a:solidFill>
                  <a:schemeClr val="accent1"/>
                </a:solidFill>
              </a:rPr>
              <a:t> Flask</a:t>
            </a:r>
          </a:p>
          <a:p>
            <a:pPr marL="285750" indent="-285750">
              <a:buFont typeface="Arial" panose="020B0604020202020204" pitchFamily="34" charset="0"/>
              <a:buChar char="•"/>
            </a:pPr>
            <a:r>
              <a:rPr lang="en-US" dirty="0">
                <a:solidFill>
                  <a:schemeClr val="accent1"/>
                </a:solidFill>
              </a:rPr>
              <a:t> </a:t>
            </a:r>
            <a:r>
              <a:rPr lang="en-US" dirty="0" err="1">
                <a:solidFill>
                  <a:schemeClr val="accent1"/>
                </a:solidFill>
              </a:rPr>
              <a:t>Keras</a:t>
            </a:r>
            <a:r>
              <a:rPr lang="en-US" dirty="0">
                <a:solidFill>
                  <a:schemeClr val="accent1"/>
                </a:solidFill>
              </a:rPr>
              <a:t> </a:t>
            </a:r>
            <a:endParaRPr lang="en-IN" dirty="0">
              <a:solidFill>
                <a:schemeClr val="accent1"/>
              </a:solidFill>
            </a:endParaRPr>
          </a:p>
        </p:txBody>
      </p:sp>
    </p:spTree>
    <p:extLst>
      <p:ext uri="{BB962C8B-B14F-4D97-AF65-F5344CB8AC3E}">
        <p14:creationId xmlns:p14="http://schemas.microsoft.com/office/powerpoint/2010/main" val="28545048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658</TotalTime>
  <Words>793</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Trebuchet MS</vt:lpstr>
      <vt:lpstr>Wingdings</vt:lpstr>
      <vt:lpstr>Wingdings 3</vt:lpstr>
      <vt:lpstr>Facet</vt:lpstr>
      <vt:lpstr>HUMAN FACE EMOTION IN 3D</vt:lpstr>
      <vt:lpstr>Contents</vt:lpstr>
      <vt:lpstr>Problem Statement</vt:lpstr>
      <vt:lpstr>Motivation</vt:lpstr>
      <vt:lpstr>Abstract</vt:lpstr>
      <vt:lpstr>Architecture and Design</vt:lpstr>
      <vt:lpstr>Design for speech emotion detection</vt:lpstr>
      <vt:lpstr>Design for text emotion detection</vt:lpstr>
      <vt:lpstr>Tech Stack</vt:lpstr>
      <vt:lpstr>Hardware and Software specs</vt:lpstr>
      <vt:lpstr>Outputs</vt:lpstr>
      <vt:lpstr>PowerPoint Presentation</vt:lpstr>
      <vt:lpstr>PowerPoint Presentation</vt:lpstr>
      <vt:lpstr>PowerPoint Presentation</vt:lpstr>
      <vt:lpstr>Real Time Video</vt:lpstr>
      <vt:lpstr>3D Output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EMOTION IN 3D</dc:title>
  <dc:creator>shaik sameer</dc:creator>
  <cp:lastModifiedBy>shaik sameer</cp:lastModifiedBy>
  <cp:revision>8</cp:revision>
  <dcterms:created xsi:type="dcterms:W3CDTF">2023-03-03T15:33:15Z</dcterms:created>
  <dcterms:modified xsi:type="dcterms:W3CDTF">2023-05-18T17:43:20Z</dcterms:modified>
</cp:coreProperties>
</file>