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sldIdLst>
    <p:sldId id="257" r:id="rId2"/>
    <p:sldId id="261" r:id="rId3"/>
    <p:sldId id="260" r:id="rId4"/>
    <p:sldId id="258" r:id="rId5"/>
    <p:sldId id="259" r:id="rId6"/>
    <p:sldId id="262" r:id="rId7"/>
    <p:sldId id="263" r:id="rId8"/>
  </p:sldIdLst>
  <p:sldSz cx="9144000" cy="6858000" type="screen4x3"/>
  <p:notesSz cx="7077075" cy="93837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7" autoAdjust="0"/>
    <p:restoredTop sz="94660"/>
  </p:normalViewPr>
  <p:slideViewPr>
    <p:cSldViewPr snapToGrid="0">
      <p:cViewPr>
        <p:scale>
          <a:sx n="91" d="100"/>
          <a:sy n="91" d="100"/>
        </p:scale>
        <p:origin x="1531"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438" y="0"/>
            <a:ext cx="3067050" cy="469900"/>
          </a:xfrm>
          <a:prstGeom prst="rect">
            <a:avLst/>
          </a:prstGeom>
        </p:spPr>
        <p:txBody>
          <a:bodyPr vert="horz" lIns="91440" tIns="45720" rIns="91440" bIns="45720" rtlCol="0"/>
          <a:lstStyle>
            <a:lvl1pPr algn="r">
              <a:defRPr sz="1200"/>
            </a:lvl1pPr>
          </a:lstStyle>
          <a:p>
            <a:fld id="{38585FD9-73E9-4662-9A33-270BCE8599E1}" type="datetimeFigureOut">
              <a:rPr lang="en-US" smtClean="0"/>
              <a:t>3/6/2022</a:t>
            </a:fld>
            <a:endParaRPr lang="en-US"/>
          </a:p>
        </p:txBody>
      </p:sp>
      <p:sp>
        <p:nvSpPr>
          <p:cNvPr id="4" name="Slide Image Placeholder 3"/>
          <p:cNvSpPr>
            <a:spLocks noGrp="1" noRot="1" noChangeAspect="1"/>
          </p:cNvSpPr>
          <p:nvPr>
            <p:ph type="sldImg" idx="2"/>
          </p:nvPr>
        </p:nvSpPr>
        <p:spPr>
          <a:xfrm>
            <a:off x="1427163" y="1173163"/>
            <a:ext cx="4222750" cy="31670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8025" y="4516438"/>
            <a:ext cx="5661025" cy="36941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3813"/>
            <a:ext cx="3067050"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438" y="8913813"/>
            <a:ext cx="3067050" cy="469900"/>
          </a:xfrm>
          <a:prstGeom prst="rect">
            <a:avLst/>
          </a:prstGeom>
        </p:spPr>
        <p:txBody>
          <a:bodyPr vert="horz" lIns="91440" tIns="45720" rIns="91440" bIns="45720" rtlCol="0" anchor="b"/>
          <a:lstStyle>
            <a:lvl1pPr algn="r">
              <a:defRPr sz="1200"/>
            </a:lvl1pPr>
          </a:lstStyle>
          <a:p>
            <a:fld id="{FB8C6905-A04E-4DF0-BF9D-602143EC726E}" type="slidenum">
              <a:rPr lang="en-US" smtClean="0"/>
              <a:t>‹#›</a:t>
            </a:fld>
            <a:endParaRPr lang="en-US"/>
          </a:p>
        </p:txBody>
      </p:sp>
    </p:spTree>
    <p:extLst>
      <p:ext uri="{BB962C8B-B14F-4D97-AF65-F5344CB8AC3E}">
        <p14:creationId xmlns:p14="http://schemas.microsoft.com/office/powerpoint/2010/main" val="85714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C6905-A04E-4DF0-BF9D-602143EC726E}" type="slidenum">
              <a:rPr lang="en-US" smtClean="0"/>
              <a:t>1</a:t>
            </a:fld>
            <a:endParaRPr lang="en-US"/>
          </a:p>
        </p:txBody>
      </p:sp>
    </p:spTree>
    <p:extLst>
      <p:ext uri="{BB962C8B-B14F-4D97-AF65-F5344CB8AC3E}">
        <p14:creationId xmlns:p14="http://schemas.microsoft.com/office/powerpoint/2010/main" val="60249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C6905-A04E-4DF0-BF9D-602143EC726E}" type="slidenum">
              <a:rPr lang="en-US" smtClean="0"/>
              <a:t>2</a:t>
            </a:fld>
            <a:endParaRPr lang="en-US"/>
          </a:p>
        </p:txBody>
      </p:sp>
    </p:spTree>
    <p:extLst>
      <p:ext uri="{BB962C8B-B14F-4D97-AF65-F5344CB8AC3E}">
        <p14:creationId xmlns:p14="http://schemas.microsoft.com/office/powerpoint/2010/main" val="3358296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C6905-A04E-4DF0-BF9D-602143EC726E}" type="slidenum">
              <a:rPr lang="en-US" smtClean="0"/>
              <a:t>3</a:t>
            </a:fld>
            <a:endParaRPr lang="en-US"/>
          </a:p>
        </p:txBody>
      </p:sp>
    </p:spTree>
    <p:extLst>
      <p:ext uri="{BB962C8B-B14F-4D97-AF65-F5344CB8AC3E}">
        <p14:creationId xmlns:p14="http://schemas.microsoft.com/office/powerpoint/2010/main" val="308689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C6905-A04E-4DF0-BF9D-602143EC726E}" type="slidenum">
              <a:rPr lang="en-US" smtClean="0"/>
              <a:t>4</a:t>
            </a:fld>
            <a:endParaRPr lang="en-US"/>
          </a:p>
        </p:txBody>
      </p:sp>
    </p:spTree>
    <p:extLst>
      <p:ext uri="{BB962C8B-B14F-4D97-AF65-F5344CB8AC3E}">
        <p14:creationId xmlns:p14="http://schemas.microsoft.com/office/powerpoint/2010/main" val="152926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C6905-A04E-4DF0-BF9D-602143EC726E}" type="slidenum">
              <a:rPr lang="en-US" smtClean="0"/>
              <a:t>5</a:t>
            </a:fld>
            <a:endParaRPr lang="en-US"/>
          </a:p>
        </p:txBody>
      </p:sp>
    </p:spTree>
    <p:extLst>
      <p:ext uri="{BB962C8B-B14F-4D97-AF65-F5344CB8AC3E}">
        <p14:creationId xmlns:p14="http://schemas.microsoft.com/office/powerpoint/2010/main" val="2485550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B8C6905-A04E-4DF0-BF9D-602143EC726E}" type="slidenum">
              <a:rPr kumimoji="0" 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40783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F03ADC-0F47-419C-AAED-91253E08ECAA}" type="slidenum">
              <a:rPr lang="en-US"/>
              <a:pPr>
                <a:defRPr/>
              </a:pPr>
              <a:t>‹#›</a:t>
            </a:fld>
            <a:endParaRPr lang="en-US"/>
          </a:p>
        </p:txBody>
      </p:sp>
    </p:spTree>
    <p:extLst>
      <p:ext uri="{BB962C8B-B14F-4D97-AF65-F5344CB8AC3E}">
        <p14:creationId xmlns:p14="http://schemas.microsoft.com/office/powerpoint/2010/main" val="412641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038EC4-7770-4315-A5CF-F36381F00BAC}" type="slidenum">
              <a:rPr lang="en-US"/>
              <a:pPr>
                <a:defRPr/>
              </a:pPr>
              <a:t>‹#›</a:t>
            </a:fld>
            <a:endParaRPr lang="en-US"/>
          </a:p>
        </p:txBody>
      </p:sp>
    </p:spTree>
    <p:extLst>
      <p:ext uri="{BB962C8B-B14F-4D97-AF65-F5344CB8AC3E}">
        <p14:creationId xmlns:p14="http://schemas.microsoft.com/office/powerpoint/2010/main" val="276303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F8AE1A-FA38-4446-94A9-A86D30211512}" type="slidenum">
              <a:rPr lang="en-US"/>
              <a:pPr>
                <a:defRPr/>
              </a:pPr>
              <a:t>‹#›</a:t>
            </a:fld>
            <a:endParaRPr lang="en-US"/>
          </a:p>
        </p:txBody>
      </p:sp>
    </p:spTree>
    <p:extLst>
      <p:ext uri="{BB962C8B-B14F-4D97-AF65-F5344CB8AC3E}">
        <p14:creationId xmlns:p14="http://schemas.microsoft.com/office/powerpoint/2010/main" val="58062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C06C1A-0C60-4C07-9E24-AA09C8B6FAEE}" type="slidenum">
              <a:rPr lang="en-US"/>
              <a:pPr>
                <a:defRPr/>
              </a:pPr>
              <a:t>‹#›</a:t>
            </a:fld>
            <a:endParaRPr lang="en-US"/>
          </a:p>
        </p:txBody>
      </p:sp>
    </p:spTree>
    <p:extLst>
      <p:ext uri="{BB962C8B-B14F-4D97-AF65-F5344CB8AC3E}">
        <p14:creationId xmlns:p14="http://schemas.microsoft.com/office/powerpoint/2010/main" val="3845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020F82-A768-453F-9EBC-6C1D8D032ECD}" type="slidenum">
              <a:rPr lang="en-US"/>
              <a:pPr>
                <a:defRPr/>
              </a:pPr>
              <a:t>‹#›</a:t>
            </a:fld>
            <a:endParaRPr lang="en-US"/>
          </a:p>
        </p:txBody>
      </p:sp>
    </p:spTree>
    <p:extLst>
      <p:ext uri="{BB962C8B-B14F-4D97-AF65-F5344CB8AC3E}">
        <p14:creationId xmlns:p14="http://schemas.microsoft.com/office/powerpoint/2010/main" val="94908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3EBD60-92F9-4B29-A0D0-A0E4F19FE567}" type="slidenum">
              <a:rPr lang="en-US"/>
              <a:pPr>
                <a:defRPr/>
              </a:pPr>
              <a:t>‹#›</a:t>
            </a:fld>
            <a:endParaRPr lang="en-US"/>
          </a:p>
        </p:txBody>
      </p:sp>
    </p:spTree>
    <p:extLst>
      <p:ext uri="{BB962C8B-B14F-4D97-AF65-F5344CB8AC3E}">
        <p14:creationId xmlns:p14="http://schemas.microsoft.com/office/powerpoint/2010/main" val="74404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E650E7B-9AB3-406A-BE8B-DC70624F36A7}" type="slidenum">
              <a:rPr lang="en-US"/>
              <a:pPr>
                <a:defRPr/>
              </a:pPr>
              <a:t>‹#›</a:t>
            </a:fld>
            <a:endParaRPr lang="en-US"/>
          </a:p>
        </p:txBody>
      </p:sp>
    </p:spTree>
    <p:extLst>
      <p:ext uri="{BB962C8B-B14F-4D97-AF65-F5344CB8AC3E}">
        <p14:creationId xmlns:p14="http://schemas.microsoft.com/office/powerpoint/2010/main" val="241342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5A1E95D-30B2-4194-B072-33CCF3D79346}" type="slidenum">
              <a:rPr lang="en-US"/>
              <a:pPr>
                <a:defRPr/>
              </a:pPr>
              <a:t>‹#›</a:t>
            </a:fld>
            <a:endParaRPr lang="en-US"/>
          </a:p>
        </p:txBody>
      </p:sp>
    </p:spTree>
    <p:extLst>
      <p:ext uri="{BB962C8B-B14F-4D97-AF65-F5344CB8AC3E}">
        <p14:creationId xmlns:p14="http://schemas.microsoft.com/office/powerpoint/2010/main" val="277931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EFFB1A-FAB0-4FE0-8EB8-137A11E51D6D}" type="slidenum">
              <a:rPr lang="en-US"/>
              <a:pPr>
                <a:defRPr/>
              </a:pPr>
              <a:t>‹#›</a:t>
            </a:fld>
            <a:endParaRPr lang="en-US"/>
          </a:p>
        </p:txBody>
      </p:sp>
    </p:spTree>
    <p:extLst>
      <p:ext uri="{BB962C8B-B14F-4D97-AF65-F5344CB8AC3E}">
        <p14:creationId xmlns:p14="http://schemas.microsoft.com/office/powerpoint/2010/main" val="134027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7B0E49-64D1-49C2-A47E-82DB7F917D2F}" type="slidenum">
              <a:rPr lang="en-US"/>
              <a:pPr>
                <a:defRPr/>
              </a:pPr>
              <a:t>‹#›</a:t>
            </a:fld>
            <a:endParaRPr lang="en-US"/>
          </a:p>
        </p:txBody>
      </p:sp>
    </p:spTree>
    <p:extLst>
      <p:ext uri="{BB962C8B-B14F-4D97-AF65-F5344CB8AC3E}">
        <p14:creationId xmlns:p14="http://schemas.microsoft.com/office/powerpoint/2010/main" val="2465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5781EEC-A6AC-44E9-8A45-9F761CC85C43}" type="slidenum">
              <a:rPr lang="en-US"/>
              <a:pPr>
                <a:defRPr/>
              </a:pPr>
              <a:t>‹#›</a:t>
            </a:fld>
            <a:endParaRPr lang="en-US"/>
          </a:p>
        </p:txBody>
      </p:sp>
    </p:spTree>
    <p:extLst>
      <p:ext uri="{BB962C8B-B14F-4D97-AF65-F5344CB8AC3E}">
        <p14:creationId xmlns:p14="http://schemas.microsoft.com/office/powerpoint/2010/main" val="349171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3F70CE-0AF4-42C0-91B5-57BC817BE70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4YiQITXu_iM&amp;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553155" y="960235"/>
            <a:ext cx="796219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85750" indent="-285750">
              <a:spcBef>
                <a:spcPct val="0"/>
              </a:spcBef>
            </a:pPr>
            <a:r>
              <a:rPr lang="en-US" sz="2400" dirty="0"/>
              <a:t>Complete the various hashing calculations as specified in the subsequent slides, using the following key values –</a:t>
            </a:r>
          </a:p>
          <a:p>
            <a:pPr marL="285750" indent="-285750">
              <a:spcBef>
                <a:spcPct val="0"/>
              </a:spcBef>
            </a:pPr>
            <a:endParaRPr lang="en-US" sz="2000" dirty="0"/>
          </a:p>
          <a:p>
            <a:pPr>
              <a:spcBef>
                <a:spcPct val="0"/>
              </a:spcBef>
              <a:buFontTx/>
              <a:buNone/>
            </a:pPr>
            <a:r>
              <a:rPr lang="en-US" sz="2000" dirty="0"/>
              <a:t>            	</a:t>
            </a:r>
            <a:r>
              <a:rPr lang="en-US" sz="2000" b="1" dirty="0">
                <a:solidFill>
                  <a:srgbClr val="0070C0"/>
                </a:solidFill>
              </a:rPr>
              <a:t>15  54  13  10  135  114  49  174  27  24</a:t>
            </a:r>
          </a:p>
          <a:p>
            <a:pPr>
              <a:spcBef>
                <a:spcPct val="0"/>
              </a:spcBef>
              <a:buFontTx/>
              <a:buNone/>
            </a:pPr>
            <a:endParaRPr lang="en-US" sz="2000" dirty="0"/>
          </a:p>
          <a:p>
            <a:pPr marL="285750" indent="-285750">
              <a:spcBef>
                <a:spcPct val="0"/>
              </a:spcBef>
            </a:pPr>
            <a:r>
              <a:rPr lang="en-US" sz="2400" dirty="0"/>
              <a:t>Feel free to complete this assignment using Excel, Word or other tools</a:t>
            </a:r>
          </a:p>
          <a:p>
            <a:pPr marL="285750" indent="-285750">
              <a:spcBef>
                <a:spcPct val="0"/>
              </a:spcBef>
            </a:pPr>
            <a:endParaRPr lang="en-US" sz="2400" dirty="0"/>
          </a:p>
          <a:p>
            <a:pPr marL="285750" indent="-285750">
              <a:spcBef>
                <a:spcPct val="0"/>
              </a:spcBef>
            </a:pPr>
            <a:r>
              <a:rPr lang="en-US" sz="2400" dirty="0"/>
              <a:t>Submit your work and a small write-up highlighting your learning experience</a:t>
            </a:r>
          </a:p>
          <a:p>
            <a:pPr marL="285750" indent="-285750">
              <a:spcBef>
                <a:spcPct val="0"/>
              </a:spcBef>
            </a:pPr>
            <a:endParaRPr lang="en-US" sz="2400" dirty="0"/>
          </a:p>
          <a:p>
            <a:pPr marL="285750" indent="-285750">
              <a:spcBef>
                <a:spcPct val="0"/>
              </a:spcBef>
            </a:pPr>
            <a:r>
              <a:rPr lang="en-US" sz="2400" dirty="0"/>
              <a:t>You may find the following video useful</a:t>
            </a:r>
          </a:p>
          <a:p>
            <a:pPr marL="285750">
              <a:spcBef>
                <a:spcPct val="0"/>
              </a:spcBef>
            </a:pPr>
            <a:r>
              <a:rPr lang="en-US" sz="2000" b="1" dirty="0">
                <a:hlinkClick r:id="rId3"/>
              </a:rPr>
              <a:t>https://www.youtube.com/watch?v=4YiQITXu_iM&amp;t</a:t>
            </a:r>
            <a:endParaRPr lang="en-US" sz="2000" b="1" dirty="0"/>
          </a:p>
          <a:p>
            <a:pPr marL="285750">
              <a:spcBef>
                <a:spcPct val="0"/>
              </a:spcBef>
            </a:pPr>
            <a:r>
              <a:rPr lang="en-US" sz="2000" dirty="0"/>
              <a:t>Parts 2 – 4 as well</a:t>
            </a:r>
          </a:p>
          <a:p>
            <a:pPr marL="285750" indent="-285750">
              <a:spcBef>
                <a:spcPct val="0"/>
              </a:spcBef>
            </a:pPr>
            <a:endParaRPr lang="en-US" sz="2000" dirty="0"/>
          </a:p>
          <a:p>
            <a:pPr>
              <a:spcBef>
                <a:spcPct val="0"/>
              </a:spcBef>
              <a:buFontTx/>
              <a:buNone/>
            </a:pPr>
            <a:endParaRPr lang="en-US" sz="1600" dirty="0"/>
          </a:p>
        </p:txBody>
      </p:sp>
      <p:sp>
        <p:nvSpPr>
          <p:cNvPr id="2052" name="TextBox 1"/>
          <p:cNvSpPr txBox="1">
            <a:spLocks noChangeArrowheads="1"/>
          </p:cNvSpPr>
          <p:nvPr/>
        </p:nvSpPr>
        <p:spPr bwMode="auto">
          <a:xfrm>
            <a:off x="553155" y="132467"/>
            <a:ext cx="78232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ts val="0"/>
              </a:spcBef>
              <a:spcAft>
                <a:spcPts val="0"/>
              </a:spcAft>
              <a:buNone/>
            </a:pPr>
            <a:r>
              <a:rPr lang="en-US" sz="4000" b="1" dirty="0">
                <a:solidFill>
                  <a:srgbClr val="007FA3"/>
                </a:solidFill>
                <a:latin typeface="Times New Roman"/>
                <a:ea typeface="Times New Roman"/>
                <a:cs typeface="Times New Roman"/>
                <a:sym typeface="Times New Roman"/>
              </a:rPr>
              <a:t>Hashing Lab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330200" y="1016905"/>
            <a:ext cx="7008650" cy="1631216"/>
          </a:xfrm>
          <a:prstGeom prst="rect">
            <a:avLst/>
          </a:prstGeom>
          <a:noFill/>
          <a:ln>
            <a:noFill/>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buFont typeface="Arial" panose="020B0604020202020204" pitchFamily="34" charset="0"/>
              <a:buChar char="•"/>
              <a:defRPr/>
            </a:pPr>
            <a:r>
              <a:rPr lang="en-US" sz="2000" dirty="0"/>
              <a:t>Array of 10 elements using open addressing with </a:t>
            </a:r>
            <a:r>
              <a:rPr lang="en-US" sz="2000" dirty="0">
                <a:solidFill>
                  <a:srgbClr val="0070C0"/>
                </a:solidFill>
              </a:rPr>
              <a:t>linear probing</a:t>
            </a:r>
          </a:p>
          <a:p>
            <a:pPr>
              <a:defRPr/>
            </a:pPr>
            <a:endParaRPr lang="en-US" sz="1600" dirty="0"/>
          </a:p>
          <a:p>
            <a:pPr>
              <a:defRPr/>
            </a:pPr>
            <a:r>
              <a:rPr lang="en-US" sz="1600" dirty="0"/>
              <a:t>N = 13</a:t>
            </a:r>
            <a:endParaRPr lang="en-US" sz="1600" b="1" dirty="0"/>
          </a:p>
          <a:p>
            <a:pPr>
              <a:defRPr/>
            </a:pPr>
            <a:endParaRPr lang="en-US" sz="1600" b="1" dirty="0"/>
          </a:p>
          <a:p>
            <a:pPr>
              <a:defRPr/>
            </a:pPr>
            <a:endParaRPr lang="en-US" sz="1600" dirty="0"/>
          </a:p>
          <a:p>
            <a:pPr>
              <a:defRPr/>
            </a:pPr>
            <a:endParaRPr lang="en-US" sz="1600" dirty="0"/>
          </a:p>
        </p:txBody>
      </p:sp>
      <p:sp>
        <p:nvSpPr>
          <p:cNvPr id="2056" name="Rectangle 29"/>
          <p:cNvSpPr>
            <a:spLocks noChangeArrowheads="1"/>
          </p:cNvSpPr>
          <p:nvPr/>
        </p:nvSpPr>
        <p:spPr bwMode="auto">
          <a:xfrm>
            <a:off x="763577" y="2247587"/>
            <a:ext cx="1277937" cy="3291122"/>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dirty="0"/>
              <a:t>Array:</a:t>
            </a:r>
          </a:p>
        </p:txBody>
      </p:sp>
      <p:grpSp>
        <p:nvGrpSpPr>
          <p:cNvPr id="2" name="Group 1"/>
          <p:cNvGrpSpPr/>
          <p:nvPr/>
        </p:nvGrpSpPr>
        <p:grpSpPr>
          <a:xfrm>
            <a:off x="939057" y="2578564"/>
            <a:ext cx="784626" cy="3046988"/>
            <a:chOff x="5763485" y="1746270"/>
            <a:chExt cx="784626" cy="3046988"/>
          </a:xfrm>
        </p:grpSpPr>
        <p:grpSp>
          <p:nvGrpSpPr>
            <p:cNvPr id="2058" name="Group 2"/>
            <p:cNvGrpSpPr>
              <a:grpSpLocks/>
            </p:cNvGrpSpPr>
            <p:nvPr/>
          </p:nvGrpSpPr>
          <p:grpSpPr bwMode="auto">
            <a:xfrm>
              <a:off x="6088513" y="1753437"/>
              <a:ext cx="459598" cy="2952978"/>
              <a:chOff x="5427641" y="1844409"/>
              <a:chExt cx="460133" cy="2953092"/>
            </a:xfrm>
          </p:grpSpPr>
          <p:sp>
            <p:nvSpPr>
              <p:cNvPr id="2060" name="Rectangle 7"/>
              <p:cNvSpPr>
                <a:spLocks noChangeArrowheads="1"/>
              </p:cNvSpPr>
              <p:nvPr/>
            </p:nvSpPr>
            <p:spPr bwMode="auto">
              <a:xfrm>
                <a:off x="5427643" y="1844409"/>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13</a:t>
                </a:r>
              </a:p>
            </p:txBody>
          </p:sp>
          <p:sp>
            <p:nvSpPr>
              <p:cNvPr id="2061" name="Rectangle 8"/>
              <p:cNvSpPr>
                <a:spLocks noChangeArrowheads="1"/>
              </p:cNvSpPr>
              <p:nvPr/>
            </p:nvSpPr>
            <p:spPr bwMode="auto">
              <a:xfrm>
                <a:off x="5427646" y="2073928"/>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27</a:t>
                </a:r>
              </a:p>
            </p:txBody>
          </p:sp>
          <p:sp>
            <p:nvSpPr>
              <p:cNvPr id="2062" name="Rectangle 9"/>
              <p:cNvSpPr>
                <a:spLocks noChangeArrowheads="1"/>
              </p:cNvSpPr>
              <p:nvPr/>
            </p:nvSpPr>
            <p:spPr bwMode="auto">
              <a:xfrm>
                <a:off x="5427643" y="2303447"/>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15</a:t>
                </a:r>
              </a:p>
            </p:txBody>
          </p:sp>
          <p:sp>
            <p:nvSpPr>
              <p:cNvPr id="2063" name="Rectangle 10"/>
              <p:cNvSpPr>
                <a:spLocks noChangeArrowheads="1"/>
              </p:cNvSpPr>
              <p:nvPr/>
            </p:nvSpPr>
            <p:spPr bwMode="auto">
              <a:xfrm>
                <a:off x="5427643" y="2532966"/>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54</a:t>
                </a:r>
              </a:p>
            </p:txBody>
          </p:sp>
          <p:sp>
            <p:nvSpPr>
              <p:cNvPr id="2064" name="Rectangle 11"/>
              <p:cNvSpPr>
                <a:spLocks noChangeArrowheads="1"/>
              </p:cNvSpPr>
              <p:nvPr/>
            </p:nvSpPr>
            <p:spPr bwMode="auto">
              <a:xfrm>
                <a:off x="5427643" y="2762485"/>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24</a:t>
                </a:r>
              </a:p>
            </p:txBody>
          </p:sp>
          <p:sp>
            <p:nvSpPr>
              <p:cNvPr id="2065" name="Rectangle 12"/>
              <p:cNvSpPr>
                <a:spLocks noChangeArrowheads="1"/>
              </p:cNvSpPr>
              <p:nvPr/>
            </p:nvSpPr>
            <p:spPr bwMode="auto">
              <a:xfrm>
                <a:off x="5427643" y="2992004"/>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135</a:t>
                </a:r>
              </a:p>
            </p:txBody>
          </p:sp>
          <p:sp>
            <p:nvSpPr>
              <p:cNvPr id="2066" name="Rectangle 13"/>
              <p:cNvSpPr>
                <a:spLocks noChangeArrowheads="1"/>
              </p:cNvSpPr>
              <p:nvPr/>
            </p:nvSpPr>
            <p:spPr bwMode="auto">
              <a:xfrm>
                <a:off x="5427641" y="3221523"/>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174</a:t>
                </a:r>
              </a:p>
            </p:txBody>
          </p:sp>
          <p:sp>
            <p:nvSpPr>
              <p:cNvPr id="2067" name="Rectangle 14"/>
              <p:cNvSpPr>
                <a:spLocks noChangeArrowheads="1"/>
              </p:cNvSpPr>
              <p:nvPr/>
            </p:nvSpPr>
            <p:spPr bwMode="auto">
              <a:xfrm>
                <a:off x="5427643" y="3451042"/>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dirty="0"/>
              </a:p>
            </p:txBody>
          </p:sp>
          <p:sp>
            <p:nvSpPr>
              <p:cNvPr id="2068" name="Rectangle 15"/>
              <p:cNvSpPr>
                <a:spLocks noChangeArrowheads="1"/>
              </p:cNvSpPr>
              <p:nvPr/>
            </p:nvSpPr>
            <p:spPr bwMode="auto">
              <a:xfrm>
                <a:off x="5427643" y="3680561"/>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b="1" dirty="0"/>
              </a:p>
            </p:txBody>
          </p:sp>
          <p:sp>
            <p:nvSpPr>
              <p:cNvPr id="2070" name="Rectangle 17"/>
              <p:cNvSpPr>
                <a:spLocks noChangeArrowheads="1"/>
              </p:cNvSpPr>
              <p:nvPr/>
            </p:nvSpPr>
            <p:spPr bwMode="auto">
              <a:xfrm>
                <a:off x="5427643" y="3894665"/>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dirty="0"/>
              </a:p>
            </p:txBody>
          </p:sp>
          <p:sp>
            <p:nvSpPr>
              <p:cNvPr id="2072" name="Rectangle 19"/>
              <p:cNvSpPr>
                <a:spLocks noChangeArrowheads="1"/>
              </p:cNvSpPr>
              <p:nvPr/>
            </p:nvSpPr>
            <p:spPr bwMode="auto">
              <a:xfrm>
                <a:off x="5432410" y="4570739"/>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49</a:t>
                </a:r>
              </a:p>
            </p:txBody>
          </p:sp>
          <p:sp>
            <p:nvSpPr>
              <p:cNvPr id="89" name="Rectangle 17">
                <a:extLst>
                  <a:ext uri="{FF2B5EF4-FFF2-40B4-BE49-F238E27FC236}">
                    <a16:creationId xmlns:a16="http://schemas.microsoft.com/office/drawing/2014/main" id="{107104DF-63F5-4F80-A6B0-1B432C54E0A6}"/>
                  </a:ext>
                </a:extLst>
              </p:cNvPr>
              <p:cNvSpPr>
                <a:spLocks noChangeArrowheads="1"/>
              </p:cNvSpPr>
              <p:nvPr/>
            </p:nvSpPr>
            <p:spPr bwMode="auto">
              <a:xfrm>
                <a:off x="5429703" y="4117152"/>
                <a:ext cx="451942"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10</a:t>
                </a:r>
              </a:p>
            </p:txBody>
          </p:sp>
          <p:sp>
            <p:nvSpPr>
              <p:cNvPr id="108" name="Rectangle 17">
                <a:extLst>
                  <a:ext uri="{FF2B5EF4-FFF2-40B4-BE49-F238E27FC236}">
                    <a16:creationId xmlns:a16="http://schemas.microsoft.com/office/drawing/2014/main" id="{FC644859-110E-4ED1-933E-C4BD51B12D0B}"/>
                  </a:ext>
                </a:extLst>
              </p:cNvPr>
              <p:cNvSpPr>
                <a:spLocks noChangeArrowheads="1"/>
              </p:cNvSpPr>
              <p:nvPr/>
            </p:nvSpPr>
            <p:spPr bwMode="auto">
              <a:xfrm>
                <a:off x="5429700" y="4346443"/>
                <a:ext cx="452620"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114</a:t>
                </a:r>
              </a:p>
            </p:txBody>
          </p:sp>
        </p:grpSp>
        <p:sp>
          <p:nvSpPr>
            <p:cNvPr id="2059" name="TextBox 27"/>
            <p:cNvSpPr txBox="1">
              <a:spLocks noChangeArrowheads="1"/>
            </p:cNvSpPr>
            <p:nvPr/>
          </p:nvSpPr>
          <p:spPr bwMode="auto">
            <a:xfrm>
              <a:off x="5763485" y="1746270"/>
              <a:ext cx="36420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Aft>
                  <a:spcPts val="100"/>
                </a:spcAft>
              </a:pPr>
              <a:r>
                <a:rPr lang="en-US" sz="1400" b="1" dirty="0"/>
                <a:t>0</a:t>
              </a:r>
            </a:p>
            <a:p>
              <a:pPr algn="r">
                <a:spcAft>
                  <a:spcPts val="100"/>
                </a:spcAft>
              </a:pPr>
              <a:r>
                <a:rPr lang="en-US" sz="1400" b="1" dirty="0"/>
                <a:t>1</a:t>
              </a:r>
            </a:p>
            <a:p>
              <a:pPr algn="r">
                <a:spcAft>
                  <a:spcPts val="100"/>
                </a:spcAft>
              </a:pPr>
              <a:r>
                <a:rPr lang="en-US" sz="1400" b="1" dirty="0"/>
                <a:t>2</a:t>
              </a:r>
            </a:p>
            <a:p>
              <a:pPr algn="r">
                <a:spcAft>
                  <a:spcPts val="100"/>
                </a:spcAft>
              </a:pPr>
              <a:r>
                <a:rPr lang="en-US" sz="1400" b="1" dirty="0"/>
                <a:t>3</a:t>
              </a:r>
            </a:p>
            <a:p>
              <a:pPr algn="r">
                <a:spcAft>
                  <a:spcPts val="100"/>
                </a:spcAft>
              </a:pPr>
              <a:r>
                <a:rPr lang="en-US" sz="1400" b="1" dirty="0"/>
                <a:t>4</a:t>
              </a:r>
            </a:p>
            <a:p>
              <a:pPr algn="r">
                <a:spcAft>
                  <a:spcPts val="100"/>
                </a:spcAft>
              </a:pPr>
              <a:r>
                <a:rPr lang="en-US" sz="1400" b="1" dirty="0"/>
                <a:t>5</a:t>
              </a:r>
            </a:p>
            <a:p>
              <a:pPr algn="r">
                <a:spcAft>
                  <a:spcPts val="100"/>
                </a:spcAft>
              </a:pPr>
              <a:r>
                <a:rPr lang="en-US" sz="1400" b="1" dirty="0"/>
                <a:t>6</a:t>
              </a:r>
            </a:p>
            <a:p>
              <a:pPr algn="r">
                <a:spcAft>
                  <a:spcPts val="100"/>
                </a:spcAft>
              </a:pPr>
              <a:r>
                <a:rPr lang="en-US" sz="1400" b="1" dirty="0"/>
                <a:t>7</a:t>
              </a:r>
            </a:p>
            <a:p>
              <a:pPr algn="r">
                <a:spcAft>
                  <a:spcPts val="100"/>
                </a:spcAft>
              </a:pPr>
              <a:r>
                <a:rPr lang="en-US" sz="1400" b="1" dirty="0"/>
                <a:t>8</a:t>
              </a:r>
            </a:p>
            <a:p>
              <a:pPr algn="r">
                <a:spcAft>
                  <a:spcPts val="100"/>
                </a:spcAft>
              </a:pPr>
              <a:r>
                <a:rPr lang="en-US" sz="1400" b="1" dirty="0"/>
                <a:t>9</a:t>
              </a:r>
            </a:p>
            <a:p>
              <a:pPr algn="r">
                <a:spcAft>
                  <a:spcPts val="100"/>
                </a:spcAft>
              </a:pPr>
              <a:r>
                <a:rPr lang="en-US" sz="1400" b="1" dirty="0"/>
                <a:t>10</a:t>
              </a:r>
            </a:p>
            <a:p>
              <a:pPr algn="r">
                <a:spcAft>
                  <a:spcPts val="100"/>
                </a:spcAft>
              </a:pPr>
              <a:r>
                <a:rPr lang="en-US" sz="1400" b="1" dirty="0"/>
                <a:t>11</a:t>
              </a:r>
            </a:p>
            <a:p>
              <a:pPr algn="r">
                <a:spcAft>
                  <a:spcPts val="100"/>
                </a:spcAft>
              </a:pPr>
              <a:r>
                <a:rPr lang="en-US" sz="1400" b="1" dirty="0"/>
                <a:t>12</a:t>
              </a:r>
            </a:p>
          </p:txBody>
        </p:sp>
      </p:grpSp>
    </p:spTree>
    <p:extLst>
      <p:ext uri="{BB962C8B-B14F-4D97-AF65-F5344CB8AC3E}">
        <p14:creationId xmlns:p14="http://schemas.microsoft.com/office/powerpoint/2010/main" val="217488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330200" y="1016905"/>
            <a:ext cx="7436651" cy="1631216"/>
          </a:xfrm>
          <a:prstGeom prst="rect">
            <a:avLst/>
          </a:prstGeom>
          <a:noFill/>
          <a:ln>
            <a:noFill/>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buFont typeface="Arial" panose="020B0604020202020204" pitchFamily="34" charset="0"/>
              <a:buChar char="•"/>
              <a:defRPr/>
            </a:pPr>
            <a:r>
              <a:rPr lang="en-US" sz="2000" dirty="0"/>
              <a:t>Array of 10 elements using open addressing with </a:t>
            </a:r>
            <a:r>
              <a:rPr lang="en-US" sz="2000" dirty="0">
                <a:solidFill>
                  <a:srgbClr val="0070C0"/>
                </a:solidFill>
              </a:rPr>
              <a:t>quadratic probing</a:t>
            </a:r>
          </a:p>
          <a:p>
            <a:pPr>
              <a:defRPr/>
            </a:pPr>
            <a:endParaRPr lang="en-US" sz="1600" dirty="0"/>
          </a:p>
          <a:p>
            <a:pPr>
              <a:defRPr/>
            </a:pPr>
            <a:r>
              <a:rPr lang="en-US" sz="1600" dirty="0"/>
              <a:t>N = 13</a:t>
            </a:r>
            <a:endParaRPr lang="en-US" sz="1600" b="1" dirty="0"/>
          </a:p>
          <a:p>
            <a:pPr>
              <a:defRPr/>
            </a:pPr>
            <a:endParaRPr lang="en-US" sz="1600" b="1" dirty="0"/>
          </a:p>
          <a:p>
            <a:pPr>
              <a:defRPr/>
            </a:pPr>
            <a:endParaRPr lang="en-US" sz="1600" dirty="0"/>
          </a:p>
          <a:p>
            <a:pPr>
              <a:defRPr/>
            </a:pPr>
            <a:endParaRPr lang="en-US" sz="1600" dirty="0"/>
          </a:p>
        </p:txBody>
      </p:sp>
      <p:sp>
        <p:nvSpPr>
          <p:cNvPr id="2056" name="Rectangle 29"/>
          <p:cNvSpPr>
            <a:spLocks noChangeArrowheads="1"/>
          </p:cNvSpPr>
          <p:nvPr/>
        </p:nvSpPr>
        <p:spPr bwMode="auto">
          <a:xfrm>
            <a:off x="763577" y="2247587"/>
            <a:ext cx="1277937" cy="3291122"/>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dirty="0"/>
              <a:t>Array:</a:t>
            </a:r>
          </a:p>
        </p:txBody>
      </p:sp>
      <p:grpSp>
        <p:nvGrpSpPr>
          <p:cNvPr id="2" name="Group 1"/>
          <p:cNvGrpSpPr/>
          <p:nvPr/>
        </p:nvGrpSpPr>
        <p:grpSpPr>
          <a:xfrm>
            <a:off x="939057" y="2578564"/>
            <a:ext cx="784626" cy="3046988"/>
            <a:chOff x="5763485" y="1746270"/>
            <a:chExt cx="784626" cy="3046988"/>
          </a:xfrm>
        </p:grpSpPr>
        <p:grpSp>
          <p:nvGrpSpPr>
            <p:cNvPr id="2058" name="Group 2"/>
            <p:cNvGrpSpPr>
              <a:grpSpLocks/>
            </p:cNvGrpSpPr>
            <p:nvPr/>
          </p:nvGrpSpPr>
          <p:grpSpPr bwMode="auto">
            <a:xfrm>
              <a:off x="6088513" y="1753437"/>
              <a:ext cx="459598" cy="2952978"/>
              <a:chOff x="5427641" y="1844409"/>
              <a:chExt cx="460133" cy="2953092"/>
            </a:xfrm>
          </p:grpSpPr>
          <p:sp>
            <p:nvSpPr>
              <p:cNvPr id="2060" name="Rectangle 7"/>
              <p:cNvSpPr>
                <a:spLocks noChangeArrowheads="1"/>
              </p:cNvSpPr>
              <p:nvPr/>
            </p:nvSpPr>
            <p:spPr bwMode="auto">
              <a:xfrm>
                <a:off x="5427643" y="1844409"/>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13</a:t>
                </a:r>
              </a:p>
            </p:txBody>
          </p:sp>
          <p:sp>
            <p:nvSpPr>
              <p:cNvPr id="2061" name="Rectangle 8"/>
              <p:cNvSpPr>
                <a:spLocks noChangeArrowheads="1"/>
              </p:cNvSpPr>
              <p:nvPr/>
            </p:nvSpPr>
            <p:spPr bwMode="auto">
              <a:xfrm>
                <a:off x="5427646" y="2073928"/>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49</a:t>
                </a:r>
              </a:p>
            </p:txBody>
          </p:sp>
          <p:sp>
            <p:nvSpPr>
              <p:cNvPr id="2062" name="Rectangle 9"/>
              <p:cNvSpPr>
                <a:spLocks noChangeArrowheads="1"/>
              </p:cNvSpPr>
              <p:nvPr/>
            </p:nvSpPr>
            <p:spPr bwMode="auto">
              <a:xfrm>
                <a:off x="5427643" y="2303447"/>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15</a:t>
                </a:r>
              </a:p>
            </p:txBody>
          </p:sp>
          <p:sp>
            <p:nvSpPr>
              <p:cNvPr id="2063" name="Rectangle 10"/>
              <p:cNvSpPr>
                <a:spLocks noChangeArrowheads="1"/>
              </p:cNvSpPr>
              <p:nvPr/>
            </p:nvSpPr>
            <p:spPr bwMode="auto">
              <a:xfrm>
                <a:off x="5427643" y="2532966"/>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54</a:t>
                </a:r>
              </a:p>
            </p:txBody>
          </p:sp>
          <p:sp>
            <p:nvSpPr>
              <p:cNvPr id="2064" name="Rectangle 11"/>
              <p:cNvSpPr>
                <a:spLocks noChangeArrowheads="1"/>
              </p:cNvSpPr>
              <p:nvPr/>
            </p:nvSpPr>
            <p:spPr bwMode="auto">
              <a:xfrm>
                <a:off x="5427643" y="2762485"/>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27</a:t>
                </a:r>
              </a:p>
            </p:txBody>
          </p:sp>
          <p:sp>
            <p:nvSpPr>
              <p:cNvPr id="2065" name="Rectangle 12"/>
              <p:cNvSpPr>
                <a:spLocks noChangeArrowheads="1"/>
              </p:cNvSpPr>
              <p:nvPr/>
            </p:nvSpPr>
            <p:spPr bwMode="auto">
              <a:xfrm>
                <a:off x="5427643" y="2992004"/>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135</a:t>
                </a:r>
              </a:p>
            </p:txBody>
          </p:sp>
          <p:sp>
            <p:nvSpPr>
              <p:cNvPr id="2066" name="Rectangle 13"/>
              <p:cNvSpPr>
                <a:spLocks noChangeArrowheads="1"/>
              </p:cNvSpPr>
              <p:nvPr/>
            </p:nvSpPr>
            <p:spPr bwMode="auto">
              <a:xfrm>
                <a:off x="5427641" y="3221523"/>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174</a:t>
                </a:r>
              </a:p>
            </p:txBody>
          </p:sp>
          <p:sp>
            <p:nvSpPr>
              <p:cNvPr id="2067" name="Rectangle 14"/>
              <p:cNvSpPr>
                <a:spLocks noChangeArrowheads="1"/>
              </p:cNvSpPr>
              <p:nvPr/>
            </p:nvSpPr>
            <p:spPr bwMode="auto">
              <a:xfrm>
                <a:off x="5427643" y="3451042"/>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dirty="0"/>
              </a:p>
            </p:txBody>
          </p:sp>
          <p:sp>
            <p:nvSpPr>
              <p:cNvPr id="2068" name="Rectangle 15"/>
              <p:cNvSpPr>
                <a:spLocks noChangeArrowheads="1"/>
              </p:cNvSpPr>
              <p:nvPr/>
            </p:nvSpPr>
            <p:spPr bwMode="auto">
              <a:xfrm>
                <a:off x="5427643" y="3680561"/>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b="1" dirty="0"/>
              </a:p>
            </p:txBody>
          </p:sp>
          <p:sp>
            <p:nvSpPr>
              <p:cNvPr id="2070" name="Rectangle 17"/>
              <p:cNvSpPr>
                <a:spLocks noChangeArrowheads="1"/>
              </p:cNvSpPr>
              <p:nvPr/>
            </p:nvSpPr>
            <p:spPr bwMode="auto">
              <a:xfrm>
                <a:off x="5427643" y="3894665"/>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dirty="0"/>
              </a:p>
            </p:txBody>
          </p:sp>
          <p:sp>
            <p:nvSpPr>
              <p:cNvPr id="2072" name="Rectangle 19"/>
              <p:cNvSpPr>
                <a:spLocks noChangeArrowheads="1"/>
              </p:cNvSpPr>
              <p:nvPr/>
            </p:nvSpPr>
            <p:spPr bwMode="auto">
              <a:xfrm>
                <a:off x="5432410" y="4570739"/>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24</a:t>
                </a:r>
              </a:p>
            </p:txBody>
          </p:sp>
          <p:sp>
            <p:nvSpPr>
              <p:cNvPr id="89" name="Rectangle 17">
                <a:extLst>
                  <a:ext uri="{FF2B5EF4-FFF2-40B4-BE49-F238E27FC236}">
                    <a16:creationId xmlns:a16="http://schemas.microsoft.com/office/drawing/2014/main" id="{107104DF-63F5-4F80-A6B0-1B432C54E0A6}"/>
                  </a:ext>
                </a:extLst>
              </p:cNvPr>
              <p:cNvSpPr>
                <a:spLocks noChangeArrowheads="1"/>
              </p:cNvSpPr>
              <p:nvPr/>
            </p:nvSpPr>
            <p:spPr bwMode="auto">
              <a:xfrm>
                <a:off x="5429703" y="4117152"/>
                <a:ext cx="451942"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10</a:t>
                </a:r>
              </a:p>
            </p:txBody>
          </p:sp>
          <p:sp>
            <p:nvSpPr>
              <p:cNvPr id="108" name="Rectangle 17">
                <a:extLst>
                  <a:ext uri="{FF2B5EF4-FFF2-40B4-BE49-F238E27FC236}">
                    <a16:creationId xmlns:a16="http://schemas.microsoft.com/office/drawing/2014/main" id="{FC644859-110E-4ED1-933E-C4BD51B12D0B}"/>
                  </a:ext>
                </a:extLst>
              </p:cNvPr>
              <p:cNvSpPr>
                <a:spLocks noChangeArrowheads="1"/>
              </p:cNvSpPr>
              <p:nvPr/>
            </p:nvSpPr>
            <p:spPr bwMode="auto">
              <a:xfrm>
                <a:off x="5429700" y="4346443"/>
                <a:ext cx="452620"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114</a:t>
                </a:r>
              </a:p>
            </p:txBody>
          </p:sp>
        </p:grpSp>
        <p:sp>
          <p:nvSpPr>
            <p:cNvPr id="2059" name="TextBox 27"/>
            <p:cNvSpPr txBox="1">
              <a:spLocks noChangeArrowheads="1"/>
            </p:cNvSpPr>
            <p:nvPr/>
          </p:nvSpPr>
          <p:spPr bwMode="auto">
            <a:xfrm>
              <a:off x="5763485" y="1746270"/>
              <a:ext cx="36420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Aft>
                  <a:spcPts val="100"/>
                </a:spcAft>
              </a:pPr>
              <a:r>
                <a:rPr lang="en-US" sz="1400" b="1" dirty="0"/>
                <a:t>0</a:t>
              </a:r>
            </a:p>
            <a:p>
              <a:pPr algn="r">
                <a:spcAft>
                  <a:spcPts val="100"/>
                </a:spcAft>
              </a:pPr>
              <a:r>
                <a:rPr lang="en-US" sz="1400" b="1" dirty="0"/>
                <a:t>1</a:t>
              </a:r>
            </a:p>
            <a:p>
              <a:pPr algn="r">
                <a:spcAft>
                  <a:spcPts val="100"/>
                </a:spcAft>
              </a:pPr>
              <a:r>
                <a:rPr lang="en-US" sz="1400" b="1" dirty="0"/>
                <a:t>2</a:t>
              </a:r>
            </a:p>
            <a:p>
              <a:pPr algn="r">
                <a:spcAft>
                  <a:spcPts val="100"/>
                </a:spcAft>
              </a:pPr>
              <a:r>
                <a:rPr lang="en-US" sz="1400" b="1" dirty="0"/>
                <a:t>3</a:t>
              </a:r>
            </a:p>
            <a:p>
              <a:pPr algn="r">
                <a:spcAft>
                  <a:spcPts val="100"/>
                </a:spcAft>
              </a:pPr>
              <a:r>
                <a:rPr lang="en-US" sz="1400" b="1" dirty="0"/>
                <a:t>4</a:t>
              </a:r>
            </a:p>
            <a:p>
              <a:pPr algn="r">
                <a:spcAft>
                  <a:spcPts val="100"/>
                </a:spcAft>
              </a:pPr>
              <a:r>
                <a:rPr lang="en-US" sz="1400" b="1" dirty="0"/>
                <a:t>5</a:t>
              </a:r>
            </a:p>
            <a:p>
              <a:pPr algn="r">
                <a:spcAft>
                  <a:spcPts val="100"/>
                </a:spcAft>
              </a:pPr>
              <a:r>
                <a:rPr lang="en-US" sz="1400" b="1" dirty="0"/>
                <a:t>6</a:t>
              </a:r>
            </a:p>
            <a:p>
              <a:pPr algn="r">
                <a:spcAft>
                  <a:spcPts val="100"/>
                </a:spcAft>
              </a:pPr>
              <a:r>
                <a:rPr lang="en-US" sz="1400" b="1" dirty="0"/>
                <a:t>7</a:t>
              </a:r>
            </a:p>
            <a:p>
              <a:pPr algn="r">
                <a:spcAft>
                  <a:spcPts val="100"/>
                </a:spcAft>
              </a:pPr>
              <a:r>
                <a:rPr lang="en-US" sz="1400" b="1" dirty="0"/>
                <a:t>8</a:t>
              </a:r>
            </a:p>
            <a:p>
              <a:pPr algn="r">
                <a:spcAft>
                  <a:spcPts val="100"/>
                </a:spcAft>
              </a:pPr>
              <a:r>
                <a:rPr lang="en-US" sz="1400" b="1" dirty="0"/>
                <a:t>9</a:t>
              </a:r>
            </a:p>
            <a:p>
              <a:pPr algn="r">
                <a:spcAft>
                  <a:spcPts val="100"/>
                </a:spcAft>
              </a:pPr>
              <a:r>
                <a:rPr lang="en-US" sz="1400" b="1" dirty="0"/>
                <a:t>10</a:t>
              </a:r>
            </a:p>
            <a:p>
              <a:pPr algn="r">
                <a:spcAft>
                  <a:spcPts val="100"/>
                </a:spcAft>
              </a:pPr>
              <a:r>
                <a:rPr lang="en-US" sz="1400" b="1" dirty="0"/>
                <a:t>11</a:t>
              </a:r>
            </a:p>
            <a:p>
              <a:pPr algn="r">
                <a:spcAft>
                  <a:spcPts val="100"/>
                </a:spcAft>
              </a:pPr>
              <a:r>
                <a:rPr lang="en-US" sz="1400" b="1" dirty="0"/>
                <a:t>12</a:t>
              </a:r>
            </a:p>
          </p:txBody>
        </p:sp>
      </p:grpSp>
    </p:spTree>
    <p:extLst>
      <p:ext uri="{BB962C8B-B14F-4D97-AF65-F5344CB8AC3E}">
        <p14:creationId xmlns:p14="http://schemas.microsoft.com/office/powerpoint/2010/main" val="198887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330200" y="1016905"/>
            <a:ext cx="7619394" cy="4154984"/>
          </a:xfrm>
          <a:prstGeom prst="rect">
            <a:avLst/>
          </a:prstGeom>
          <a:noFill/>
          <a:ln>
            <a:noFill/>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buFont typeface="Arial" panose="020B0604020202020204" pitchFamily="34" charset="0"/>
              <a:buChar char="•"/>
              <a:defRPr/>
            </a:pPr>
            <a:r>
              <a:rPr lang="en-US" sz="2000" dirty="0"/>
              <a:t>Linear array of 10 elements using open addressing (division hashing)</a:t>
            </a:r>
          </a:p>
          <a:p>
            <a:pPr>
              <a:defRPr/>
            </a:pPr>
            <a:r>
              <a:rPr lang="en-US" sz="2000" dirty="0"/>
              <a:t>and the </a:t>
            </a:r>
            <a:r>
              <a:rPr lang="en-US" sz="2000" dirty="0">
                <a:solidFill>
                  <a:srgbClr val="0070C0"/>
                </a:solidFill>
              </a:rPr>
              <a:t>linear-quotient</a:t>
            </a:r>
            <a:r>
              <a:rPr lang="en-US" sz="2000" dirty="0"/>
              <a:t> collision path algorithm</a:t>
            </a:r>
          </a:p>
          <a:p>
            <a:pPr>
              <a:defRPr/>
            </a:pPr>
            <a:r>
              <a:rPr lang="en-US" sz="1600" dirty="0"/>
              <a:t>N = 13, </a:t>
            </a:r>
            <a:r>
              <a:rPr lang="en-US" sz="1600" dirty="0">
                <a:solidFill>
                  <a:srgbClr val="0070C0"/>
                </a:solidFill>
              </a:rPr>
              <a:t>4k+3 prime = </a:t>
            </a:r>
            <a:r>
              <a:rPr lang="en-US" sz="1600" b="1" dirty="0">
                <a:solidFill>
                  <a:srgbClr val="0070C0"/>
                </a:solidFill>
              </a:rPr>
              <a:t>19</a:t>
            </a:r>
          </a:p>
          <a:p>
            <a:pPr>
              <a:defRPr/>
            </a:pPr>
            <a:endParaRPr lang="en-US" sz="1600" b="1" dirty="0"/>
          </a:p>
          <a:p>
            <a:pPr>
              <a:defRPr/>
            </a:pPr>
            <a:r>
              <a:rPr lang="en-US" sz="1600" b="1" dirty="0" err="1"/>
              <a:t>LQHashing</a:t>
            </a:r>
            <a:r>
              <a:rPr lang="en-US" sz="1600" b="1" dirty="0"/>
              <a:t>:</a:t>
            </a:r>
          </a:p>
          <a:p>
            <a:pPr>
              <a:defRPr/>
            </a:pPr>
            <a:r>
              <a:rPr lang="en-US" sz="1600" dirty="0"/>
              <a:t>1. </a:t>
            </a:r>
            <a:r>
              <a:rPr lang="en-US" sz="1600" dirty="0" err="1"/>
              <a:t>i</a:t>
            </a:r>
            <a:r>
              <a:rPr lang="en-US" sz="1200" dirty="0" err="1"/>
              <a:t>p</a:t>
            </a:r>
            <a:r>
              <a:rPr lang="en-US" sz="1600" dirty="0"/>
              <a:t> = </a:t>
            </a:r>
            <a:r>
              <a:rPr lang="en-US" sz="1600" dirty="0" err="1"/>
              <a:t>pk</a:t>
            </a:r>
            <a:r>
              <a:rPr lang="en-US" sz="1600" dirty="0"/>
              <a:t> % N</a:t>
            </a:r>
          </a:p>
          <a:p>
            <a:pPr>
              <a:defRPr/>
            </a:pPr>
            <a:r>
              <a:rPr lang="en-US" sz="1600" dirty="0"/>
              <a:t>2. q=</a:t>
            </a:r>
            <a:r>
              <a:rPr lang="en-US" sz="1600" dirty="0" err="1"/>
              <a:t>pk</a:t>
            </a:r>
            <a:r>
              <a:rPr lang="en-US" sz="1600" dirty="0"/>
              <a:t>/N</a:t>
            </a:r>
          </a:p>
          <a:p>
            <a:pPr>
              <a:defRPr/>
            </a:pPr>
            <a:r>
              <a:rPr lang="en-US" sz="1600" dirty="0"/>
              <a:t>    if (</a:t>
            </a:r>
            <a:r>
              <a:rPr lang="en-US" sz="1600" dirty="0" err="1"/>
              <a:t>q%N</a:t>
            </a:r>
            <a:r>
              <a:rPr lang="en-US" sz="1600" dirty="0"/>
              <a:t> != 0)</a:t>
            </a:r>
          </a:p>
          <a:p>
            <a:pPr>
              <a:defRPr/>
            </a:pPr>
            <a:r>
              <a:rPr lang="en-US" sz="1600" dirty="0"/>
              <a:t>        offset = q</a:t>
            </a:r>
          </a:p>
          <a:p>
            <a:pPr>
              <a:defRPr/>
            </a:pPr>
            <a:r>
              <a:rPr lang="en-US" sz="1600" dirty="0"/>
              <a:t>    else</a:t>
            </a:r>
          </a:p>
          <a:p>
            <a:pPr>
              <a:defRPr/>
            </a:pPr>
            <a:r>
              <a:rPr lang="en-US" sz="1600" dirty="0"/>
              <a:t>        offset = 4k+3 prime</a:t>
            </a:r>
          </a:p>
          <a:p>
            <a:pPr>
              <a:defRPr/>
            </a:pPr>
            <a:r>
              <a:rPr lang="en-US" sz="1600" dirty="0"/>
              <a:t>3. While collisions:</a:t>
            </a:r>
          </a:p>
          <a:p>
            <a:pPr>
              <a:defRPr/>
            </a:pPr>
            <a:r>
              <a:rPr lang="en-US" sz="1600" dirty="0"/>
              <a:t>         </a:t>
            </a:r>
            <a:r>
              <a:rPr lang="en-US" sz="1600" dirty="0" err="1"/>
              <a:t>i</a:t>
            </a:r>
            <a:r>
              <a:rPr lang="en-US" sz="1200" dirty="0" err="1"/>
              <a:t>p</a:t>
            </a:r>
            <a:r>
              <a:rPr lang="en-US" sz="1200" baseline="30000" dirty="0"/>
              <a:t>’</a:t>
            </a:r>
            <a:r>
              <a:rPr lang="en-US" sz="1600" dirty="0"/>
              <a:t> = (</a:t>
            </a:r>
            <a:r>
              <a:rPr lang="en-US" sz="1600" dirty="0" err="1"/>
              <a:t>i</a:t>
            </a:r>
            <a:r>
              <a:rPr lang="en-US" sz="1200" dirty="0" err="1"/>
              <a:t>p</a:t>
            </a:r>
            <a:r>
              <a:rPr lang="en-US" sz="1600" dirty="0"/>
              <a:t> + offset) % N</a:t>
            </a:r>
          </a:p>
          <a:p>
            <a:pPr>
              <a:defRPr/>
            </a:pPr>
            <a:r>
              <a:rPr lang="en-US" sz="1600" dirty="0"/>
              <a:t>4. Set Array[</a:t>
            </a:r>
            <a:r>
              <a:rPr lang="en-US" sz="1600" dirty="0" err="1"/>
              <a:t>i</a:t>
            </a:r>
            <a:r>
              <a:rPr lang="en-US" sz="1200" dirty="0" err="1"/>
              <a:t>p</a:t>
            </a:r>
            <a:r>
              <a:rPr lang="en-US" sz="1600" dirty="0"/>
              <a:t>]=key</a:t>
            </a:r>
          </a:p>
          <a:p>
            <a:pPr>
              <a:defRPr/>
            </a:pPr>
            <a:endParaRPr lang="en-US" sz="1600" dirty="0"/>
          </a:p>
          <a:p>
            <a:pPr>
              <a:defRPr/>
            </a:pPr>
            <a:endParaRPr lang="en-US" sz="1600" dirty="0"/>
          </a:p>
        </p:txBody>
      </p:sp>
      <p:sp>
        <p:nvSpPr>
          <p:cNvPr id="2054" name="Rectangle 5"/>
          <p:cNvSpPr>
            <a:spLocks noChangeArrowheads="1"/>
          </p:cNvSpPr>
          <p:nvPr/>
        </p:nvSpPr>
        <p:spPr bwMode="auto">
          <a:xfrm>
            <a:off x="292555" y="1942419"/>
            <a:ext cx="2408238" cy="2678566"/>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2056" name="Rectangle 29"/>
          <p:cNvSpPr>
            <a:spLocks noChangeArrowheads="1"/>
          </p:cNvSpPr>
          <p:nvPr/>
        </p:nvSpPr>
        <p:spPr bwMode="auto">
          <a:xfrm>
            <a:off x="3145532" y="1640108"/>
            <a:ext cx="1277937" cy="3291122"/>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dirty="0"/>
              <a:t>Array:</a:t>
            </a:r>
          </a:p>
        </p:txBody>
      </p:sp>
      <p:grpSp>
        <p:nvGrpSpPr>
          <p:cNvPr id="2" name="Group 1"/>
          <p:cNvGrpSpPr/>
          <p:nvPr/>
        </p:nvGrpSpPr>
        <p:grpSpPr>
          <a:xfrm>
            <a:off x="3321012" y="1923809"/>
            <a:ext cx="784626" cy="3046988"/>
            <a:chOff x="5763485" y="1746270"/>
            <a:chExt cx="784626" cy="3046988"/>
          </a:xfrm>
        </p:grpSpPr>
        <p:grpSp>
          <p:nvGrpSpPr>
            <p:cNvPr id="2058" name="Group 2"/>
            <p:cNvGrpSpPr>
              <a:grpSpLocks/>
            </p:cNvGrpSpPr>
            <p:nvPr/>
          </p:nvGrpSpPr>
          <p:grpSpPr bwMode="auto">
            <a:xfrm>
              <a:off x="6088513" y="1753437"/>
              <a:ext cx="459598" cy="2952978"/>
              <a:chOff x="5427641" y="1844409"/>
              <a:chExt cx="460133" cy="2953092"/>
            </a:xfrm>
          </p:grpSpPr>
          <p:sp>
            <p:nvSpPr>
              <p:cNvPr id="2060" name="Rectangle 7"/>
              <p:cNvSpPr>
                <a:spLocks noChangeArrowheads="1"/>
              </p:cNvSpPr>
              <p:nvPr/>
            </p:nvSpPr>
            <p:spPr bwMode="auto">
              <a:xfrm>
                <a:off x="5427643" y="1844409"/>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13</a:t>
                </a:r>
              </a:p>
            </p:txBody>
          </p:sp>
          <p:sp>
            <p:nvSpPr>
              <p:cNvPr id="2061" name="Rectangle 8"/>
              <p:cNvSpPr>
                <a:spLocks noChangeArrowheads="1"/>
              </p:cNvSpPr>
              <p:nvPr/>
            </p:nvSpPr>
            <p:spPr bwMode="auto">
              <a:xfrm>
                <a:off x="5427646" y="2073928"/>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27</a:t>
                </a:r>
              </a:p>
            </p:txBody>
          </p:sp>
          <p:sp>
            <p:nvSpPr>
              <p:cNvPr id="2062" name="Rectangle 9"/>
              <p:cNvSpPr>
                <a:spLocks noChangeArrowheads="1"/>
              </p:cNvSpPr>
              <p:nvPr/>
            </p:nvSpPr>
            <p:spPr bwMode="auto">
              <a:xfrm>
                <a:off x="5427643" y="2303447"/>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15</a:t>
                </a:r>
              </a:p>
            </p:txBody>
          </p:sp>
          <p:sp>
            <p:nvSpPr>
              <p:cNvPr id="2063" name="Rectangle 10"/>
              <p:cNvSpPr>
                <a:spLocks noChangeArrowheads="1"/>
              </p:cNvSpPr>
              <p:nvPr/>
            </p:nvSpPr>
            <p:spPr bwMode="auto">
              <a:xfrm>
                <a:off x="5427643" y="2532966"/>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54</a:t>
                </a:r>
              </a:p>
            </p:txBody>
          </p:sp>
          <p:sp>
            <p:nvSpPr>
              <p:cNvPr id="2064" name="Rectangle 11"/>
              <p:cNvSpPr>
                <a:spLocks noChangeArrowheads="1"/>
              </p:cNvSpPr>
              <p:nvPr/>
            </p:nvSpPr>
            <p:spPr bwMode="auto">
              <a:xfrm>
                <a:off x="5427643" y="2762485"/>
                <a:ext cx="455364" cy="263309"/>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49</a:t>
                </a:r>
              </a:p>
            </p:txBody>
          </p:sp>
          <p:sp>
            <p:nvSpPr>
              <p:cNvPr id="2065" name="Rectangle 12"/>
              <p:cNvSpPr>
                <a:spLocks noChangeArrowheads="1"/>
              </p:cNvSpPr>
              <p:nvPr/>
            </p:nvSpPr>
            <p:spPr bwMode="auto">
              <a:xfrm>
                <a:off x="5427643" y="2992004"/>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135</a:t>
                </a:r>
              </a:p>
            </p:txBody>
          </p:sp>
          <p:sp>
            <p:nvSpPr>
              <p:cNvPr id="2066" name="Rectangle 13"/>
              <p:cNvSpPr>
                <a:spLocks noChangeArrowheads="1"/>
              </p:cNvSpPr>
              <p:nvPr/>
            </p:nvSpPr>
            <p:spPr bwMode="auto">
              <a:xfrm>
                <a:off x="5427641" y="3221523"/>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b="1" dirty="0"/>
              </a:p>
            </p:txBody>
          </p:sp>
          <p:sp>
            <p:nvSpPr>
              <p:cNvPr id="2067" name="Rectangle 14"/>
              <p:cNvSpPr>
                <a:spLocks noChangeArrowheads="1"/>
              </p:cNvSpPr>
              <p:nvPr/>
            </p:nvSpPr>
            <p:spPr bwMode="auto">
              <a:xfrm>
                <a:off x="5427643" y="3451042"/>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dirty="0"/>
              </a:p>
            </p:txBody>
          </p:sp>
          <p:sp>
            <p:nvSpPr>
              <p:cNvPr id="2068" name="Rectangle 15"/>
              <p:cNvSpPr>
                <a:spLocks noChangeArrowheads="1"/>
              </p:cNvSpPr>
              <p:nvPr/>
            </p:nvSpPr>
            <p:spPr bwMode="auto">
              <a:xfrm>
                <a:off x="5427643" y="3680561"/>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114</a:t>
                </a:r>
              </a:p>
            </p:txBody>
          </p:sp>
          <p:sp>
            <p:nvSpPr>
              <p:cNvPr id="2070" name="Rectangle 17"/>
              <p:cNvSpPr>
                <a:spLocks noChangeArrowheads="1"/>
              </p:cNvSpPr>
              <p:nvPr/>
            </p:nvSpPr>
            <p:spPr bwMode="auto">
              <a:xfrm>
                <a:off x="5427643" y="3894665"/>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dirty="0"/>
              </a:p>
            </p:txBody>
          </p:sp>
          <p:sp>
            <p:nvSpPr>
              <p:cNvPr id="2072" name="Rectangle 19"/>
              <p:cNvSpPr>
                <a:spLocks noChangeArrowheads="1"/>
              </p:cNvSpPr>
              <p:nvPr/>
            </p:nvSpPr>
            <p:spPr bwMode="auto">
              <a:xfrm>
                <a:off x="5432410" y="4570739"/>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24</a:t>
                </a:r>
              </a:p>
            </p:txBody>
          </p:sp>
          <p:sp>
            <p:nvSpPr>
              <p:cNvPr id="89" name="Rectangle 17">
                <a:extLst>
                  <a:ext uri="{FF2B5EF4-FFF2-40B4-BE49-F238E27FC236}">
                    <a16:creationId xmlns:a16="http://schemas.microsoft.com/office/drawing/2014/main" id="{107104DF-63F5-4F80-A6B0-1B432C54E0A6}"/>
                  </a:ext>
                </a:extLst>
              </p:cNvPr>
              <p:cNvSpPr>
                <a:spLocks noChangeArrowheads="1"/>
              </p:cNvSpPr>
              <p:nvPr/>
            </p:nvSpPr>
            <p:spPr bwMode="auto">
              <a:xfrm>
                <a:off x="5429703" y="4117152"/>
                <a:ext cx="451942"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10</a:t>
                </a:r>
              </a:p>
            </p:txBody>
          </p:sp>
          <p:sp>
            <p:nvSpPr>
              <p:cNvPr id="108" name="Rectangle 17">
                <a:extLst>
                  <a:ext uri="{FF2B5EF4-FFF2-40B4-BE49-F238E27FC236}">
                    <a16:creationId xmlns:a16="http://schemas.microsoft.com/office/drawing/2014/main" id="{FC644859-110E-4ED1-933E-C4BD51B12D0B}"/>
                  </a:ext>
                </a:extLst>
              </p:cNvPr>
              <p:cNvSpPr>
                <a:spLocks noChangeArrowheads="1"/>
              </p:cNvSpPr>
              <p:nvPr/>
            </p:nvSpPr>
            <p:spPr bwMode="auto">
              <a:xfrm>
                <a:off x="5429700" y="4346443"/>
                <a:ext cx="452620"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174</a:t>
                </a:r>
              </a:p>
            </p:txBody>
          </p:sp>
        </p:grpSp>
        <p:sp>
          <p:nvSpPr>
            <p:cNvPr id="2059" name="TextBox 27"/>
            <p:cNvSpPr txBox="1">
              <a:spLocks noChangeArrowheads="1"/>
            </p:cNvSpPr>
            <p:nvPr/>
          </p:nvSpPr>
          <p:spPr bwMode="auto">
            <a:xfrm>
              <a:off x="5763485" y="1746270"/>
              <a:ext cx="36420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Aft>
                  <a:spcPts val="100"/>
                </a:spcAft>
              </a:pPr>
              <a:r>
                <a:rPr lang="en-US" sz="1400" b="1" dirty="0"/>
                <a:t>0</a:t>
              </a:r>
            </a:p>
            <a:p>
              <a:pPr algn="r">
                <a:spcAft>
                  <a:spcPts val="100"/>
                </a:spcAft>
              </a:pPr>
              <a:r>
                <a:rPr lang="en-US" sz="1400" b="1" dirty="0"/>
                <a:t>1</a:t>
              </a:r>
            </a:p>
            <a:p>
              <a:pPr algn="r">
                <a:spcAft>
                  <a:spcPts val="100"/>
                </a:spcAft>
              </a:pPr>
              <a:r>
                <a:rPr lang="en-US" sz="1400" b="1" dirty="0"/>
                <a:t>2</a:t>
              </a:r>
            </a:p>
            <a:p>
              <a:pPr algn="r">
                <a:spcAft>
                  <a:spcPts val="100"/>
                </a:spcAft>
              </a:pPr>
              <a:r>
                <a:rPr lang="en-US" sz="1400" b="1" dirty="0"/>
                <a:t>3</a:t>
              </a:r>
            </a:p>
            <a:p>
              <a:pPr algn="r">
                <a:spcAft>
                  <a:spcPts val="100"/>
                </a:spcAft>
              </a:pPr>
              <a:r>
                <a:rPr lang="en-US" sz="1400" b="1" dirty="0"/>
                <a:t>4</a:t>
              </a:r>
            </a:p>
            <a:p>
              <a:pPr algn="r">
                <a:spcAft>
                  <a:spcPts val="100"/>
                </a:spcAft>
              </a:pPr>
              <a:r>
                <a:rPr lang="en-US" sz="1400" b="1" dirty="0"/>
                <a:t>5</a:t>
              </a:r>
            </a:p>
            <a:p>
              <a:pPr algn="r">
                <a:spcAft>
                  <a:spcPts val="100"/>
                </a:spcAft>
              </a:pPr>
              <a:r>
                <a:rPr lang="en-US" sz="1400" b="1" dirty="0"/>
                <a:t>6</a:t>
              </a:r>
            </a:p>
            <a:p>
              <a:pPr algn="r">
                <a:spcAft>
                  <a:spcPts val="100"/>
                </a:spcAft>
              </a:pPr>
              <a:r>
                <a:rPr lang="en-US" sz="1400" b="1" dirty="0"/>
                <a:t>7</a:t>
              </a:r>
            </a:p>
            <a:p>
              <a:pPr algn="r">
                <a:spcAft>
                  <a:spcPts val="100"/>
                </a:spcAft>
              </a:pPr>
              <a:r>
                <a:rPr lang="en-US" sz="1400" b="1" dirty="0"/>
                <a:t>8</a:t>
              </a:r>
            </a:p>
            <a:p>
              <a:pPr algn="r">
                <a:spcAft>
                  <a:spcPts val="100"/>
                </a:spcAft>
              </a:pPr>
              <a:r>
                <a:rPr lang="en-US" sz="1400" b="1" dirty="0"/>
                <a:t>9</a:t>
              </a:r>
            </a:p>
            <a:p>
              <a:pPr algn="r">
                <a:spcAft>
                  <a:spcPts val="100"/>
                </a:spcAft>
              </a:pPr>
              <a:r>
                <a:rPr lang="en-US" sz="1400" b="1" dirty="0"/>
                <a:t>10</a:t>
              </a:r>
            </a:p>
            <a:p>
              <a:pPr algn="r">
                <a:spcAft>
                  <a:spcPts val="100"/>
                </a:spcAft>
              </a:pPr>
              <a:r>
                <a:rPr lang="en-US" sz="1400" b="1" dirty="0"/>
                <a:t>11</a:t>
              </a:r>
            </a:p>
            <a:p>
              <a:pPr algn="r">
                <a:spcAft>
                  <a:spcPts val="100"/>
                </a:spcAft>
              </a:pPr>
              <a:r>
                <a:rPr lang="en-US" sz="1400" b="1" dirty="0"/>
                <a:t>12</a:t>
              </a:r>
            </a:p>
          </p:txBody>
        </p:sp>
      </p:grpSp>
    </p:spTree>
    <p:extLst>
      <p:ext uri="{BB962C8B-B14F-4D97-AF65-F5344CB8AC3E}">
        <p14:creationId xmlns:p14="http://schemas.microsoft.com/office/powerpoint/2010/main" val="209261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3"/>
          <p:cNvSpPr txBox="1">
            <a:spLocks noChangeArrowheads="1"/>
          </p:cNvSpPr>
          <p:nvPr/>
        </p:nvSpPr>
        <p:spPr bwMode="auto">
          <a:xfrm>
            <a:off x="541867" y="1004052"/>
            <a:ext cx="8250441" cy="1323439"/>
          </a:xfrm>
          <a:prstGeom prst="rect">
            <a:avLst/>
          </a:prstGeom>
          <a:noFill/>
          <a:ln>
            <a:no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buFont typeface="Arial" panose="020B0604020202020204" pitchFamily="34" charset="0"/>
              <a:buChar char="•"/>
              <a:defRPr/>
            </a:pPr>
            <a:r>
              <a:rPr lang="en-US" dirty="0"/>
              <a:t>Bucket hashing of 10 elements (N=10) </a:t>
            </a:r>
            <a:r>
              <a:rPr lang="en-US" dirty="0" err="1"/>
              <a:t>ip</a:t>
            </a:r>
            <a:r>
              <a:rPr lang="en-US" dirty="0"/>
              <a:t> = (</a:t>
            </a:r>
            <a:r>
              <a:rPr lang="en-US" dirty="0" err="1"/>
              <a:t>p</a:t>
            </a:r>
            <a:r>
              <a:rPr lang="en-US" baseline="-25000" dirty="0" err="1"/>
              <a:t>k</a:t>
            </a:r>
            <a:r>
              <a:rPr lang="en-US" dirty="0"/>
              <a:t>) % N</a:t>
            </a:r>
          </a:p>
          <a:p>
            <a:pPr marL="342900" indent="-342900">
              <a:buFont typeface="+mj-lt"/>
              <a:buAutoNum type="alphaLcPeriod" startAt="2"/>
              <a:defRPr/>
            </a:pPr>
            <a:endParaRPr lang="en-US" b="1" dirty="0"/>
          </a:p>
          <a:p>
            <a:pPr>
              <a:defRPr/>
            </a:pPr>
            <a:endParaRPr lang="en-US" sz="1600" b="1" dirty="0"/>
          </a:p>
          <a:p>
            <a:pPr>
              <a:defRPr/>
            </a:pPr>
            <a:endParaRPr lang="en-US" sz="1600" b="1" dirty="0"/>
          </a:p>
        </p:txBody>
      </p:sp>
      <p:sp>
        <p:nvSpPr>
          <p:cNvPr id="56" name="Rectangle 29"/>
          <p:cNvSpPr>
            <a:spLocks noChangeArrowheads="1"/>
          </p:cNvSpPr>
          <p:nvPr/>
        </p:nvSpPr>
        <p:spPr bwMode="auto">
          <a:xfrm>
            <a:off x="970991" y="1856412"/>
            <a:ext cx="3450007" cy="2763164"/>
          </a:xfrm>
          <a:prstGeom prst="rect">
            <a:avLst/>
          </a:prstGeom>
          <a:solidFill>
            <a:schemeClr val="bg1"/>
          </a:solidFill>
          <a:ln w="9525" algn="ctr">
            <a:solidFill>
              <a:schemeClr val="tx1"/>
            </a:solidFill>
            <a:round/>
            <a:headEnd/>
            <a:tailEnd/>
          </a:ln>
        </p:spPr>
        <p:txBody>
          <a:bodyPr t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dirty="0"/>
              <a:t>Array:</a:t>
            </a:r>
          </a:p>
        </p:txBody>
      </p:sp>
      <p:grpSp>
        <p:nvGrpSpPr>
          <p:cNvPr id="34" name="Group 33"/>
          <p:cNvGrpSpPr/>
          <p:nvPr/>
        </p:nvGrpSpPr>
        <p:grpSpPr>
          <a:xfrm>
            <a:off x="1133425" y="2116567"/>
            <a:ext cx="690119" cy="2362185"/>
            <a:chOff x="5853253" y="1746270"/>
            <a:chExt cx="690119" cy="2362185"/>
          </a:xfrm>
        </p:grpSpPr>
        <p:grpSp>
          <p:nvGrpSpPr>
            <p:cNvPr id="35" name="Group 2"/>
            <p:cNvGrpSpPr>
              <a:grpSpLocks/>
            </p:cNvGrpSpPr>
            <p:nvPr/>
          </p:nvGrpSpPr>
          <p:grpSpPr bwMode="auto">
            <a:xfrm>
              <a:off x="6088531" y="1753437"/>
              <a:ext cx="454841" cy="2292347"/>
              <a:chOff x="5427641" y="1844409"/>
              <a:chExt cx="455369" cy="2292433"/>
            </a:xfrm>
          </p:grpSpPr>
          <p:sp>
            <p:nvSpPr>
              <p:cNvPr id="37" name="Rectangle 7"/>
              <p:cNvSpPr>
                <a:spLocks noChangeArrowheads="1"/>
              </p:cNvSpPr>
              <p:nvPr/>
            </p:nvSpPr>
            <p:spPr bwMode="auto">
              <a:xfrm>
                <a:off x="5427643" y="1844409"/>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10</a:t>
                </a:r>
              </a:p>
            </p:txBody>
          </p:sp>
          <p:sp>
            <p:nvSpPr>
              <p:cNvPr id="38" name="Rectangle 8"/>
              <p:cNvSpPr>
                <a:spLocks noChangeArrowheads="1"/>
              </p:cNvSpPr>
              <p:nvPr/>
            </p:nvSpPr>
            <p:spPr bwMode="auto">
              <a:xfrm>
                <a:off x="5427646" y="2073928"/>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dirty="0"/>
              </a:p>
            </p:txBody>
          </p:sp>
          <p:sp>
            <p:nvSpPr>
              <p:cNvPr id="39" name="Rectangle 9"/>
              <p:cNvSpPr>
                <a:spLocks noChangeArrowheads="1"/>
              </p:cNvSpPr>
              <p:nvPr/>
            </p:nvSpPr>
            <p:spPr bwMode="auto">
              <a:xfrm>
                <a:off x="5427643" y="2303447"/>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dirty="0"/>
              </a:p>
            </p:txBody>
          </p:sp>
          <p:sp>
            <p:nvSpPr>
              <p:cNvPr id="40" name="Rectangle 10"/>
              <p:cNvSpPr>
                <a:spLocks noChangeArrowheads="1"/>
              </p:cNvSpPr>
              <p:nvPr/>
            </p:nvSpPr>
            <p:spPr bwMode="auto">
              <a:xfrm>
                <a:off x="5427643" y="2532966"/>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13</a:t>
                </a:r>
              </a:p>
            </p:txBody>
          </p:sp>
          <p:sp>
            <p:nvSpPr>
              <p:cNvPr id="41" name="Rectangle 11"/>
              <p:cNvSpPr>
                <a:spLocks noChangeArrowheads="1"/>
              </p:cNvSpPr>
              <p:nvPr/>
            </p:nvSpPr>
            <p:spPr bwMode="auto">
              <a:xfrm>
                <a:off x="5427643" y="2762485"/>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54</a:t>
                </a:r>
              </a:p>
            </p:txBody>
          </p:sp>
          <p:sp>
            <p:nvSpPr>
              <p:cNvPr id="42" name="Rectangle 12"/>
              <p:cNvSpPr>
                <a:spLocks noChangeArrowheads="1"/>
              </p:cNvSpPr>
              <p:nvPr/>
            </p:nvSpPr>
            <p:spPr bwMode="auto">
              <a:xfrm>
                <a:off x="5427643" y="2992004"/>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15</a:t>
                </a:r>
              </a:p>
            </p:txBody>
          </p:sp>
          <p:sp>
            <p:nvSpPr>
              <p:cNvPr id="43" name="Rectangle 13"/>
              <p:cNvSpPr>
                <a:spLocks noChangeArrowheads="1"/>
              </p:cNvSpPr>
              <p:nvPr/>
            </p:nvSpPr>
            <p:spPr bwMode="auto">
              <a:xfrm>
                <a:off x="5427641" y="3221523"/>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dirty="0"/>
              </a:p>
            </p:txBody>
          </p:sp>
          <p:sp>
            <p:nvSpPr>
              <p:cNvPr id="44" name="Rectangle 14"/>
              <p:cNvSpPr>
                <a:spLocks noChangeArrowheads="1"/>
              </p:cNvSpPr>
              <p:nvPr/>
            </p:nvSpPr>
            <p:spPr bwMode="auto">
              <a:xfrm>
                <a:off x="5427643" y="3451042"/>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27</a:t>
                </a:r>
              </a:p>
            </p:txBody>
          </p:sp>
          <p:sp>
            <p:nvSpPr>
              <p:cNvPr id="45" name="Rectangle 15"/>
              <p:cNvSpPr>
                <a:spLocks noChangeArrowheads="1"/>
              </p:cNvSpPr>
              <p:nvPr/>
            </p:nvSpPr>
            <p:spPr bwMode="auto">
              <a:xfrm>
                <a:off x="5427643" y="3680561"/>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dirty="0"/>
              </a:p>
            </p:txBody>
          </p:sp>
          <p:sp>
            <p:nvSpPr>
              <p:cNvPr id="46" name="Rectangle 16"/>
              <p:cNvSpPr>
                <a:spLocks noChangeArrowheads="1"/>
              </p:cNvSpPr>
              <p:nvPr/>
            </p:nvSpPr>
            <p:spPr bwMode="auto">
              <a:xfrm>
                <a:off x="5427643" y="3910080"/>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49</a:t>
                </a:r>
              </a:p>
            </p:txBody>
          </p:sp>
        </p:grpSp>
        <p:sp>
          <p:nvSpPr>
            <p:cNvPr id="36" name="TextBox 27"/>
            <p:cNvSpPr txBox="1">
              <a:spLocks noChangeArrowheads="1"/>
            </p:cNvSpPr>
            <p:nvPr/>
          </p:nvSpPr>
          <p:spPr bwMode="auto">
            <a:xfrm>
              <a:off x="5853253" y="1746270"/>
              <a:ext cx="274434" cy="236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Aft>
                  <a:spcPts val="100"/>
                </a:spcAft>
              </a:pPr>
              <a:r>
                <a:rPr lang="en-US" sz="1400" b="1" dirty="0"/>
                <a:t>0</a:t>
              </a:r>
            </a:p>
            <a:p>
              <a:pPr algn="r">
                <a:spcAft>
                  <a:spcPts val="100"/>
                </a:spcAft>
              </a:pPr>
              <a:r>
                <a:rPr lang="en-US" sz="1400" b="1" dirty="0"/>
                <a:t>1</a:t>
              </a:r>
            </a:p>
            <a:p>
              <a:pPr algn="r">
                <a:spcAft>
                  <a:spcPts val="100"/>
                </a:spcAft>
              </a:pPr>
              <a:r>
                <a:rPr lang="en-US" sz="1400" b="1" dirty="0"/>
                <a:t>2</a:t>
              </a:r>
            </a:p>
            <a:p>
              <a:pPr algn="r">
                <a:spcAft>
                  <a:spcPts val="100"/>
                </a:spcAft>
              </a:pPr>
              <a:r>
                <a:rPr lang="en-US" sz="1400" b="1" dirty="0"/>
                <a:t>3</a:t>
              </a:r>
            </a:p>
            <a:p>
              <a:pPr algn="r">
                <a:spcAft>
                  <a:spcPts val="100"/>
                </a:spcAft>
              </a:pPr>
              <a:r>
                <a:rPr lang="en-US" sz="1400" b="1" dirty="0"/>
                <a:t>4</a:t>
              </a:r>
            </a:p>
            <a:p>
              <a:pPr algn="r">
                <a:spcAft>
                  <a:spcPts val="100"/>
                </a:spcAft>
              </a:pPr>
              <a:r>
                <a:rPr lang="en-US" sz="1400" b="1" dirty="0"/>
                <a:t>5</a:t>
              </a:r>
            </a:p>
            <a:p>
              <a:pPr algn="r">
                <a:spcAft>
                  <a:spcPts val="100"/>
                </a:spcAft>
              </a:pPr>
              <a:r>
                <a:rPr lang="en-US" sz="1400" b="1" dirty="0"/>
                <a:t>6</a:t>
              </a:r>
            </a:p>
            <a:p>
              <a:pPr algn="r">
                <a:spcAft>
                  <a:spcPts val="100"/>
                </a:spcAft>
              </a:pPr>
              <a:r>
                <a:rPr lang="en-US" sz="1400" b="1" dirty="0"/>
                <a:t>7</a:t>
              </a:r>
            </a:p>
            <a:p>
              <a:pPr algn="r">
                <a:spcAft>
                  <a:spcPts val="100"/>
                </a:spcAft>
              </a:pPr>
              <a:r>
                <a:rPr lang="en-US" sz="1400" b="1" dirty="0"/>
                <a:t>8</a:t>
              </a:r>
            </a:p>
            <a:p>
              <a:pPr algn="r">
                <a:spcAft>
                  <a:spcPts val="100"/>
                </a:spcAft>
              </a:pPr>
              <a:r>
                <a:rPr lang="en-US" sz="1400" b="1" dirty="0"/>
                <a:t>9</a:t>
              </a:r>
            </a:p>
          </p:txBody>
        </p:sp>
      </p:grpSp>
      <p:sp>
        <p:nvSpPr>
          <p:cNvPr id="2" name="Rectangle 1">
            <a:extLst>
              <a:ext uri="{FF2B5EF4-FFF2-40B4-BE49-F238E27FC236}">
                <a16:creationId xmlns:a16="http://schemas.microsoft.com/office/drawing/2014/main" id="{E0B17803-701F-4F84-BEE6-8209FE183E69}"/>
              </a:ext>
            </a:extLst>
          </p:cNvPr>
          <p:cNvSpPr/>
          <p:nvPr/>
        </p:nvSpPr>
        <p:spPr bwMode="auto">
          <a:xfrm>
            <a:off x="2013358" y="3039018"/>
            <a:ext cx="454836" cy="22675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imes New Roman" pitchFamily="18" charset="0"/>
              </a:rPr>
              <a:t>54</a:t>
            </a:r>
          </a:p>
        </p:txBody>
      </p:sp>
      <p:sp>
        <p:nvSpPr>
          <p:cNvPr id="23" name="Rectangle 22">
            <a:extLst>
              <a:ext uri="{FF2B5EF4-FFF2-40B4-BE49-F238E27FC236}">
                <a16:creationId xmlns:a16="http://schemas.microsoft.com/office/drawing/2014/main" id="{777C2205-58C4-4197-AA8D-410457AE9E9A}"/>
              </a:ext>
            </a:extLst>
          </p:cNvPr>
          <p:cNvSpPr/>
          <p:nvPr/>
        </p:nvSpPr>
        <p:spPr bwMode="auto">
          <a:xfrm>
            <a:off x="2601986" y="3040416"/>
            <a:ext cx="454836" cy="22675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solidFill>
                  <a:schemeClr val="tx1"/>
                </a:solidFill>
                <a:latin typeface="Times New Roman" pitchFamily="18" charset="0"/>
              </a:rPr>
              <a:t>114</a:t>
            </a:r>
            <a:endParaRPr kumimoji="0" lang="en-US" sz="1100" b="0" i="0" u="none" strike="noStrike" cap="none" normalizeH="0" baseline="0" dirty="0">
              <a:ln>
                <a:noFill/>
              </a:ln>
              <a:solidFill>
                <a:schemeClr val="tx1"/>
              </a:solidFill>
              <a:effectLst/>
              <a:latin typeface="Times New Roman" pitchFamily="18" charset="0"/>
            </a:endParaRPr>
          </a:p>
        </p:txBody>
      </p:sp>
      <p:sp>
        <p:nvSpPr>
          <p:cNvPr id="24" name="Rectangle 23">
            <a:extLst>
              <a:ext uri="{FF2B5EF4-FFF2-40B4-BE49-F238E27FC236}">
                <a16:creationId xmlns:a16="http://schemas.microsoft.com/office/drawing/2014/main" id="{B6394392-5C3D-48BD-9DA5-CB562AC54018}"/>
              </a:ext>
            </a:extLst>
          </p:cNvPr>
          <p:cNvSpPr/>
          <p:nvPr/>
        </p:nvSpPr>
        <p:spPr bwMode="auto">
          <a:xfrm>
            <a:off x="3224170" y="3041814"/>
            <a:ext cx="454836" cy="22675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solidFill>
                  <a:schemeClr val="tx1"/>
                </a:solidFill>
                <a:latin typeface="Times New Roman" pitchFamily="18" charset="0"/>
              </a:rPr>
              <a:t>174</a:t>
            </a:r>
            <a:endParaRPr kumimoji="0" lang="en-US" sz="1100" b="0" i="0" u="none" strike="noStrike" cap="none" normalizeH="0" baseline="0" dirty="0">
              <a:ln>
                <a:noFill/>
              </a:ln>
              <a:solidFill>
                <a:schemeClr val="tx1"/>
              </a:solidFill>
              <a:effectLst/>
              <a:latin typeface="Times New Roman" pitchFamily="18" charset="0"/>
            </a:endParaRPr>
          </a:p>
        </p:txBody>
      </p:sp>
      <p:sp>
        <p:nvSpPr>
          <p:cNvPr id="25" name="Rectangle 24">
            <a:extLst>
              <a:ext uri="{FF2B5EF4-FFF2-40B4-BE49-F238E27FC236}">
                <a16:creationId xmlns:a16="http://schemas.microsoft.com/office/drawing/2014/main" id="{F933CFD1-5BA4-4D79-8C3F-67B838E1A8D4}"/>
              </a:ext>
            </a:extLst>
          </p:cNvPr>
          <p:cNvSpPr/>
          <p:nvPr/>
        </p:nvSpPr>
        <p:spPr bwMode="auto">
          <a:xfrm>
            <a:off x="3888299" y="3039018"/>
            <a:ext cx="454836" cy="23094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solidFill>
                  <a:schemeClr val="tx1"/>
                </a:solidFill>
                <a:latin typeface="Times New Roman" pitchFamily="18" charset="0"/>
              </a:rPr>
              <a:t>24</a:t>
            </a:r>
            <a:endParaRPr kumimoji="0" lang="en-US" sz="1100" b="0" i="0" u="none" strike="noStrike" cap="none" normalizeH="0" baseline="0" dirty="0">
              <a:ln>
                <a:noFill/>
              </a:ln>
              <a:solidFill>
                <a:schemeClr val="tx1"/>
              </a:solidFill>
              <a:effectLst/>
              <a:latin typeface="Times New Roman" pitchFamily="18" charset="0"/>
            </a:endParaRPr>
          </a:p>
        </p:txBody>
      </p:sp>
      <p:sp>
        <p:nvSpPr>
          <p:cNvPr id="26" name="Rectangle 25">
            <a:extLst>
              <a:ext uri="{FF2B5EF4-FFF2-40B4-BE49-F238E27FC236}">
                <a16:creationId xmlns:a16="http://schemas.microsoft.com/office/drawing/2014/main" id="{6F7580D7-52A0-49D6-9961-BAA5D0FA55E7}"/>
              </a:ext>
            </a:extLst>
          </p:cNvPr>
          <p:cNvSpPr/>
          <p:nvPr/>
        </p:nvSpPr>
        <p:spPr bwMode="auto">
          <a:xfrm>
            <a:off x="2010561" y="3296280"/>
            <a:ext cx="454836" cy="22675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solidFill>
                  <a:schemeClr val="tx1"/>
                </a:solidFill>
                <a:latin typeface="Times New Roman" pitchFamily="18" charset="0"/>
              </a:rPr>
              <a:t>15</a:t>
            </a:r>
            <a:endParaRPr kumimoji="0" lang="en-US" sz="1100" b="0" i="0" u="none" strike="noStrike" cap="none" normalizeH="0" baseline="0" dirty="0">
              <a:ln>
                <a:noFill/>
              </a:ln>
              <a:solidFill>
                <a:schemeClr val="tx1"/>
              </a:solidFill>
              <a:effectLst/>
              <a:latin typeface="Times New Roman" pitchFamily="18" charset="0"/>
            </a:endParaRPr>
          </a:p>
        </p:txBody>
      </p:sp>
      <p:sp>
        <p:nvSpPr>
          <p:cNvPr id="27" name="Rectangle 26">
            <a:extLst>
              <a:ext uri="{FF2B5EF4-FFF2-40B4-BE49-F238E27FC236}">
                <a16:creationId xmlns:a16="http://schemas.microsoft.com/office/drawing/2014/main" id="{9BBC18BA-B94A-4FB4-BB5A-914E12BE1571}"/>
              </a:ext>
            </a:extLst>
          </p:cNvPr>
          <p:cNvSpPr/>
          <p:nvPr/>
        </p:nvSpPr>
        <p:spPr bwMode="auto">
          <a:xfrm>
            <a:off x="2615967" y="3306067"/>
            <a:ext cx="454836" cy="22675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solidFill>
                  <a:schemeClr val="tx1"/>
                </a:solidFill>
                <a:latin typeface="Times New Roman" pitchFamily="18" charset="0"/>
              </a:rPr>
              <a:t>135</a:t>
            </a:r>
            <a:endParaRPr kumimoji="0" lang="en-US" sz="1100" b="0" i="0" u="none" strike="noStrike" cap="none" normalizeH="0" baseline="0" dirty="0">
              <a:ln>
                <a:noFill/>
              </a:ln>
              <a:solidFill>
                <a:schemeClr val="tx1"/>
              </a:solidFill>
              <a:effectLst/>
              <a:latin typeface="Times New Roman" pitchFamily="18" charset="0"/>
            </a:endParaRPr>
          </a:p>
        </p:txBody>
      </p:sp>
      <p:cxnSp>
        <p:nvCxnSpPr>
          <p:cNvPr id="4" name="Straight Arrow Connector 3">
            <a:extLst>
              <a:ext uri="{FF2B5EF4-FFF2-40B4-BE49-F238E27FC236}">
                <a16:creationId xmlns:a16="http://schemas.microsoft.com/office/drawing/2014/main" id="{9EE3AB09-E482-4A98-97C6-121582E36EBD}"/>
              </a:ext>
            </a:extLst>
          </p:cNvPr>
          <p:cNvCxnSpPr/>
          <p:nvPr/>
        </p:nvCxnSpPr>
        <p:spPr bwMode="auto">
          <a:xfrm>
            <a:off x="1823539" y="3152394"/>
            <a:ext cx="18702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71A9EF02-FF65-4DF8-B759-F76CF49C4014}"/>
              </a:ext>
            </a:extLst>
          </p:cNvPr>
          <p:cNvCxnSpPr/>
          <p:nvPr/>
        </p:nvCxnSpPr>
        <p:spPr bwMode="auto">
          <a:xfrm>
            <a:off x="2428945" y="3162181"/>
            <a:ext cx="18702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Straight Arrow Connector 30">
            <a:extLst>
              <a:ext uri="{FF2B5EF4-FFF2-40B4-BE49-F238E27FC236}">
                <a16:creationId xmlns:a16="http://schemas.microsoft.com/office/drawing/2014/main" id="{88F84AE3-DB03-4081-BC0B-28C465B293C4}"/>
              </a:ext>
            </a:extLst>
          </p:cNvPr>
          <p:cNvCxnSpPr/>
          <p:nvPr/>
        </p:nvCxnSpPr>
        <p:spPr bwMode="auto">
          <a:xfrm>
            <a:off x="3034351" y="3171968"/>
            <a:ext cx="18702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1262F04C-007B-4E14-8E6E-1487ED58AAE0}"/>
              </a:ext>
            </a:extLst>
          </p:cNvPr>
          <p:cNvCxnSpPr/>
          <p:nvPr/>
        </p:nvCxnSpPr>
        <p:spPr bwMode="auto">
          <a:xfrm>
            <a:off x="3698480" y="3164977"/>
            <a:ext cx="18702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17A183E9-6FDD-425C-992C-12F62A67093C}"/>
              </a:ext>
            </a:extLst>
          </p:cNvPr>
          <p:cNvCxnSpPr/>
          <p:nvPr/>
        </p:nvCxnSpPr>
        <p:spPr bwMode="auto">
          <a:xfrm>
            <a:off x="1820742" y="3401267"/>
            <a:ext cx="18702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1F3EA01E-A0F8-4ED0-96DC-53B9699561A4}"/>
              </a:ext>
            </a:extLst>
          </p:cNvPr>
          <p:cNvCxnSpPr/>
          <p:nvPr/>
        </p:nvCxnSpPr>
        <p:spPr bwMode="auto">
          <a:xfrm>
            <a:off x="2468093" y="3402665"/>
            <a:ext cx="18702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99004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330200" y="1016905"/>
            <a:ext cx="8499475" cy="3785652"/>
          </a:xfrm>
          <a:prstGeom prst="rect">
            <a:avLst/>
          </a:prstGeom>
          <a:noFill/>
          <a:ln>
            <a:no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600" dirty="0">
                <a:solidFill>
                  <a:srgbClr val="000000"/>
                </a:solidFill>
              </a:rPr>
              <a:t>Elements: 15    {10, 24,  98, 45, 113, 180, 87, 88, 70,  228, 2, 6, 21, 32, 43}</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N = </a:t>
            </a:r>
            <a:r>
              <a:rPr lang="en-US" sz="1600" dirty="0">
                <a:solidFill>
                  <a:srgbClr val="000000"/>
                </a:solidFill>
              </a:rPr>
              <a:t>21</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600" dirty="0">
                <a:solidFill>
                  <a:srgbClr val="0070C0"/>
                </a:solidFill>
              </a:rPr>
              <a:t>4k+3 prime = </a:t>
            </a:r>
            <a:r>
              <a:rPr lang="en-US" sz="1600" b="1" dirty="0">
                <a:solidFill>
                  <a:srgbClr val="0070C0"/>
                </a:solidFill>
              </a:rPr>
              <a:t>19</a:t>
            </a:r>
            <a:endPar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3" name="Rectangle 29">
            <a:extLst>
              <a:ext uri="{FF2B5EF4-FFF2-40B4-BE49-F238E27FC236}">
                <a16:creationId xmlns:a16="http://schemas.microsoft.com/office/drawing/2014/main" id="{249638FB-C402-4C9B-9F91-134935E9EAE5}"/>
              </a:ext>
            </a:extLst>
          </p:cNvPr>
          <p:cNvSpPr>
            <a:spLocks noChangeArrowheads="1"/>
          </p:cNvSpPr>
          <p:nvPr/>
        </p:nvSpPr>
        <p:spPr bwMode="auto">
          <a:xfrm>
            <a:off x="6912771" y="889233"/>
            <a:ext cx="1277937" cy="5679347"/>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dirty="0"/>
              <a:t>Array:</a:t>
            </a:r>
          </a:p>
          <a:p>
            <a:endParaRPr lang="en-US" sz="1600" b="1" dirty="0"/>
          </a:p>
        </p:txBody>
      </p:sp>
      <p:grpSp>
        <p:nvGrpSpPr>
          <p:cNvPr id="4" name="Group 3">
            <a:extLst>
              <a:ext uri="{FF2B5EF4-FFF2-40B4-BE49-F238E27FC236}">
                <a16:creationId xmlns:a16="http://schemas.microsoft.com/office/drawing/2014/main" id="{D87170CA-A697-42AA-AC4D-0CF98E72AA43}"/>
              </a:ext>
            </a:extLst>
          </p:cNvPr>
          <p:cNvGrpSpPr/>
          <p:nvPr/>
        </p:nvGrpSpPr>
        <p:grpSpPr>
          <a:xfrm>
            <a:off x="6885390" y="1132515"/>
            <a:ext cx="823343" cy="4873129"/>
            <a:chOff x="5736104" y="1720380"/>
            <a:chExt cx="823343" cy="4920506"/>
          </a:xfrm>
        </p:grpSpPr>
        <p:grpSp>
          <p:nvGrpSpPr>
            <p:cNvPr id="5" name="Group 2">
              <a:extLst>
                <a:ext uri="{FF2B5EF4-FFF2-40B4-BE49-F238E27FC236}">
                  <a16:creationId xmlns:a16="http://schemas.microsoft.com/office/drawing/2014/main" id="{1C46232E-FD5A-4683-8224-06A0533D43F8}"/>
                </a:ext>
              </a:extLst>
            </p:cNvPr>
            <p:cNvGrpSpPr>
              <a:grpSpLocks/>
            </p:cNvGrpSpPr>
            <p:nvPr/>
          </p:nvGrpSpPr>
          <p:grpSpPr bwMode="auto">
            <a:xfrm>
              <a:off x="6088536" y="1753437"/>
              <a:ext cx="470911" cy="4816334"/>
              <a:chOff x="5427641" y="1844409"/>
              <a:chExt cx="471457" cy="4816518"/>
            </a:xfrm>
          </p:grpSpPr>
          <p:sp>
            <p:nvSpPr>
              <p:cNvPr id="8" name="Rectangle 7">
                <a:extLst>
                  <a:ext uri="{FF2B5EF4-FFF2-40B4-BE49-F238E27FC236}">
                    <a16:creationId xmlns:a16="http://schemas.microsoft.com/office/drawing/2014/main" id="{1FCED1DD-AABE-4377-BC8E-9B7974A5005E}"/>
                  </a:ext>
                </a:extLst>
              </p:cNvPr>
              <p:cNvSpPr>
                <a:spLocks noChangeArrowheads="1"/>
              </p:cNvSpPr>
              <p:nvPr/>
            </p:nvSpPr>
            <p:spPr bwMode="auto">
              <a:xfrm>
                <a:off x="5427643" y="1844409"/>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21</a:t>
                </a:r>
              </a:p>
            </p:txBody>
          </p:sp>
          <p:sp>
            <p:nvSpPr>
              <p:cNvPr id="9" name="Rectangle 8">
                <a:extLst>
                  <a:ext uri="{FF2B5EF4-FFF2-40B4-BE49-F238E27FC236}">
                    <a16:creationId xmlns:a16="http://schemas.microsoft.com/office/drawing/2014/main" id="{66DBC94C-8F92-49C6-B4A0-F1C6BE7D1F51}"/>
                  </a:ext>
                </a:extLst>
              </p:cNvPr>
              <p:cNvSpPr>
                <a:spLocks noChangeArrowheads="1"/>
              </p:cNvSpPr>
              <p:nvPr/>
            </p:nvSpPr>
            <p:spPr bwMode="auto">
              <a:xfrm>
                <a:off x="5427646" y="2073928"/>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43</a:t>
                </a:r>
              </a:p>
            </p:txBody>
          </p:sp>
          <p:sp>
            <p:nvSpPr>
              <p:cNvPr id="10" name="Rectangle 9">
                <a:extLst>
                  <a:ext uri="{FF2B5EF4-FFF2-40B4-BE49-F238E27FC236}">
                    <a16:creationId xmlns:a16="http://schemas.microsoft.com/office/drawing/2014/main" id="{B21FD4E7-8CD5-4F21-BC9B-6BF69F0B01CE}"/>
                  </a:ext>
                </a:extLst>
              </p:cNvPr>
              <p:cNvSpPr>
                <a:spLocks noChangeArrowheads="1"/>
              </p:cNvSpPr>
              <p:nvPr/>
            </p:nvSpPr>
            <p:spPr bwMode="auto">
              <a:xfrm>
                <a:off x="5427643" y="2303447"/>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2</a:t>
                </a:r>
              </a:p>
            </p:txBody>
          </p:sp>
          <p:sp>
            <p:nvSpPr>
              <p:cNvPr id="11" name="Rectangle 10">
                <a:extLst>
                  <a:ext uri="{FF2B5EF4-FFF2-40B4-BE49-F238E27FC236}">
                    <a16:creationId xmlns:a16="http://schemas.microsoft.com/office/drawing/2014/main" id="{9B4666A6-2F00-423A-A6FC-420459175CD2}"/>
                  </a:ext>
                </a:extLst>
              </p:cNvPr>
              <p:cNvSpPr>
                <a:spLocks noChangeArrowheads="1"/>
              </p:cNvSpPr>
              <p:nvPr/>
            </p:nvSpPr>
            <p:spPr bwMode="auto">
              <a:xfrm>
                <a:off x="5427643" y="2532966"/>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24</a:t>
                </a:r>
              </a:p>
            </p:txBody>
          </p:sp>
          <p:sp>
            <p:nvSpPr>
              <p:cNvPr id="12" name="Rectangle 11">
                <a:extLst>
                  <a:ext uri="{FF2B5EF4-FFF2-40B4-BE49-F238E27FC236}">
                    <a16:creationId xmlns:a16="http://schemas.microsoft.com/office/drawing/2014/main" id="{2CC14D41-C78F-444F-BD3D-32B1009151E7}"/>
                  </a:ext>
                </a:extLst>
              </p:cNvPr>
              <p:cNvSpPr>
                <a:spLocks noChangeArrowheads="1"/>
              </p:cNvSpPr>
              <p:nvPr/>
            </p:nvSpPr>
            <p:spPr bwMode="auto">
              <a:xfrm>
                <a:off x="5427643" y="2762485"/>
                <a:ext cx="455364" cy="263309"/>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88</a:t>
                </a:r>
              </a:p>
            </p:txBody>
          </p:sp>
          <p:sp>
            <p:nvSpPr>
              <p:cNvPr id="13" name="Rectangle 12">
                <a:extLst>
                  <a:ext uri="{FF2B5EF4-FFF2-40B4-BE49-F238E27FC236}">
                    <a16:creationId xmlns:a16="http://schemas.microsoft.com/office/drawing/2014/main" id="{78FC3075-B659-47F6-BEDE-E03D6AF841BD}"/>
                  </a:ext>
                </a:extLst>
              </p:cNvPr>
              <p:cNvSpPr>
                <a:spLocks noChangeArrowheads="1"/>
              </p:cNvSpPr>
              <p:nvPr/>
            </p:nvSpPr>
            <p:spPr bwMode="auto">
              <a:xfrm>
                <a:off x="5427643" y="2992004"/>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45</a:t>
                </a:r>
              </a:p>
            </p:txBody>
          </p:sp>
          <p:sp>
            <p:nvSpPr>
              <p:cNvPr id="14" name="Rectangle 13">
                <a:extLst>
                  <a:ext uri="{FF2B5EF4-FFF2-40B4-BE49-F238E27FC236}">
                    <a16:creationId xmlns:a16="http://schemas.microsoft.com/office/drawing/2014/main" id="{FE6B91E7-9B1A-4658-9DAA-D0B90A3E5800}"/>
                  </a:ext>
                </a:extLst>
              </p:cNvPr>
              <p:cNvSpPr>
                <a:spLocks noChangeArrowheads="1"/>
              </p:cNvSpPr>
              <p:nvPr/>
            </p:nvSpPr>
            <p:spPr bwMode="auto">
              <a:xfrm>
                <a:off x="5427641" y="3221523"/>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6</a:t>
                </a:r>
              </a:p>
            </p:txBody>
          </p:sp>
          <p:sp>
            <p:nvSpPr>
              <p:cNvPr id="15" name="Rectangle 14">
                <a:extLst>
                  <a:ext uri="{FF2B5EF4-FFF2-40B4-BE49-F238E27FC236}">
                    <a16:creationId xmlns:a16="http://schemas.microsoft.com/office/drawing/2014/main" id="{1ADA7332-353A-4AF5-A64E-AE5C71AFFBFB}"/>
                  </a:ext>
                </a:extLst>
              </p:cNvPr>
              <p:cNvSpPr>
                <a:spLocks noChangeArrowheads="1"/>
              </p:cNvSpPr>
              <p:nvPr/>
            </p:nvSpPr>
            <p:spPr bwMode="auto">
              <a:xfrm>
                <a:off x="5427643" y="3451042"/>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dirty="0"/>
                  <a:t>87</a:t>
                </a:r>
              </a:p>
            </p:txBody>
          </p:sp>
          <p:sp>
            <p:nvSpPr>
              <p:cNvPr id="16" name="Rectangle 15">
                <a:extLst>
                  <a:ext uri="{FF2B5EF4-FFF2-40B4-BE49-F238E27FC236}">
                    <a16:creationId xmlns:a16="http://schemas.microsoft.com/office/drawing/2014/main" id="{6A392549-0AF8-4003-BF9F-8F457642E6D7}"/>
                  </a:ext>
                </a:extLst>
              </p:cNvPr>
              <p:cNvSpPr>
                <a:spLocks noChangeArrowheads="1"/>
              </p:cNvSpPr>
              <p:nvPr/>
            </p:nvSpPr>
            <p:spPr bwMode="auto">
              <a:xfrm>
                <a:off x="5427643" y="3680561"/>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113</a:t>
                </a:r>
              </a:p>
            </p:txBody>
          </p:sp>
          <p:sp>
            <p:nvSpPr>
              <p:cNvPr id="17" name="Rectangle 17">
                <a:extLst>
                  <a:ext uri="{FF2B5EF4-FFF2-40B4-BE49-F238E27FC236}">
                    <a16:creationId xmlns:a16="http://schemas.microsoft.com/office/drawing/2014/main" id="{AC5211A4-23F4-46DC-8F7D-53B6523BF228}"/>
                  </a:ext>
                </a:extLst>
              </p:cNvPr>
              <p:cNvSpPr>
                <a:spLocks noChangeArrowheads="1"/>
              </p:cNvSpPr>
              <p:nvPr/>
            </p:nvSpPr>
            <p:spPr bwMode="auto">
              <a:xfrm>
                <a:off x="5427643" y="3894665"/>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dirty="0"/>
              </a:p>
            </p:txBody>
          </p:sp>
          <p:sp>
            <p:nvSpPr>
              <p:cNvPr id="18" name="Rectangle 19">
                <a:extLst>
                  <a:ext uri="{FF2B5EF4-FFF2-40B4-BE49-F238E27FC236}">
                    <a16:creationId xmlns:a16="http://schemas.microsoft.com/office/drawing/2014/main" id="{31F3293B-848E-4ED9-BDF1-8654237449C3}"/>
                  </a:ext>
                </a:extLst>
              </p:cNvPr>
              <p:cNvSpPr>
                <a:spLocks noChangeArrowheads="1"/>
              </p:cNvSpPr>
              <p:nvPr/>
            </p:nvSpPr>
            <p:spPr bwMode="auto">
              <a:xfrm>
                <a:off x="5432410" y="4570739"/>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180</a:t>
                </a:r>
              </a:p>
            </p:txBody>
          </p:sp>
          <p:sp>
            <p:nvSpPr>
              <p:cNvPr id="19" name="Rectangle 17">
                <a:extLst>
                  <a:ext uri="{FF2B5EF4-FFF2-40B4-BE49-F238E27FC236}">
                    <a16:creationId xmlns:a16="http://schemas.microsoft.com/office/drawing/2014/main" id="{90FD4DB4-5CEE-445B-992D-49E3DE21E857}"/>
                  </a:ext>
                </a:extLst>
              </p:cNvPr>
              <p:cNvSpPr>
                <a:spLocks noChangeArrowheads="1"/>
              </p:cNvSpPr>
              <p:nvPr/>
            </p:nvSpPr>
            <p:spPr bwMode="auto">
              <a:xfrm>
                <a:off x="5429703" y="4117152"/>
                <a:ext cx="451942"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10</a:t>
                </a:r>
              </a:p>
            </p:txBody>
          </p:sp>
          <p:sp>
            <p:nvSpPr>
              <p:cNvPr id="20" name="Rectangle 17">
                <a:extLst>
                  <a:ext uri="{FF2B5EF4-FFF2-40B4-BE49-F238E27FC236}">
                    <a16:creationId xmlns:a16="http://schemas.microsoft.com/office/drawing/2014/main" id="{5425BD4A-61CC-47C7-97D6-22FF3E35365B}"/>
                  </a:ext>
                </a:extLst>
              </p:cNvPr>
              <p:cNvSpPr>
                <a:spLocks noChangeArrowheads="1"/>
              </p:cNvSpPr>
              <p:nvPr/>
            </p:nvSpPr>
            <p:spPr bwMode="auto">
              <a:xfrm>
                <a:off x="5429700" y="4346443"/>
                <a:ext cx="452620"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32</a:t>
                </a:r>
              </a:p>
            </p:txBody>
          </p:sp>
          <p:sp>
            <p:nvSpPr>
              <p:cNvPr id="21" name="Rectangle 19">
                <a:extLst>
                  <a:ext uri="{FF2B5EF4-FFF2-40B4-BE49-F238E27FC236}">
                    <a16:creationId xmlns:a16="http://schemas.microsoft.com/office/drawing/2014/main" id="{9B5404F0-8793-4E8B-8AE6-885DE8E22F17}"/>
                  </a:ext>
                </a:extLst>
              </p:cNvPr>
              <p:cNvSpPr>
                <a:spLocks noChangeArrowheads="1"/>
              </p:cNvSpPr>
              <p:nvPr/>
            </p:nvSpPr>
            <p:spPr bwMode="auto">
              <a:xfrm>
                <a:off x="5433809" y="4807043"/>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70</a:t>
                </a:r>
              </a:p>
            </p:txBody>
          </p:sp>
          <p:sp>
            <p:nvSpPr>
              <p:cNvPr id="22" name="Rectangle 19">
                <a:extLst>
                  <a:ext uri="{FF2B5EF4-FFF2-40B4-BE49-F238E27FC236}">
                    <a16:creationId xmlns:a16="http://schemas.microsoft.com/office/drawing/2014/main" id="{05FECC0F-B672-4D22-A8D9-EDD6BFA8E4EC}"/>
                  </a:ext>
                </a:extLst>
              </p:cNvPr>
              <p:cNvSpPr>
                <a:spLocks noChangeArrowheads="1"/>
              </p:cNvSpPr>
              <p:nvPr/>
            </p:nvSpPr>
            <p:spPr bwMode="auto">
              <a:xfrm>
                <a:off x="5435238" y="5034875"/>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98</a:t>
                </a:r>
              </a:p>
            </p:txBody>
          </p:sp>
          <p:sp>
            <p:nvSpPr>
              <p:cNvPr id="23" name="Rectangle 19">
                <a:extLst>
                  <a:ext uri="{FF2B5EF4-FFF2-40B4-BE49-F238E27FC236}">
                    <a16:creationId xmlns:a16="http://schemas.microsoft.com/office/drawing/2014/main" id="{2C046CC0-9A19-4BE8-9873-52D4A10237E7}"/>
                  </a:ext>
                </a:extLst>
              </p:cNvPr>
              <p:cNvSpPr>
                <a:spLocks noChangeArrowheads="1"/>
              </p:cNvSpPr>
              <p:nvPr/>
            </p:nvSpPr>
            <p:spPr bwMode="auto">
              <a:xfrm>
                <a:off x="5436662" y="5271178"/>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b="1" dirty="0"/>
              </a:p>
            </p:txBody>
          </p:sp>
          <p:sp>
            <p:nvSpPr>
              <p:cNvPr id="24" name="Rectangle 19">
                <a:extLst>
                  <a:ext uri="{FF2B5EF4-FFF2-40B4-BE49-F238E27FC236}">
                    <a16:creationId xmlns:a16="http://schemas.microsoft.com/office/drawing/2014/main" id="{689A73A6-673F-4D43-ADBF-8EB434193A3E}"/>
                  </a:ext>
                </a:extLst>
              </p:cNvPr>
              <p:cNvSpPr>
                <a:spLocks noChangeArrowheads="1"/>
              </p:cNvSpPr>
              <p:nvPr/>
            </p:nvSpPr>
            <p:spPr bwMode="auto">
              <a:xfrm>
                <a:off x="5438083" y="5507481"/>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b="1" dirty="0"/>
              </a:p>
            </p:txBody>
          </p:sp>
          <p:sp>
            <p:nvSpPr>
              <p:cNvPr id="25" name="Rectangle 19">
                <a:extLst>
                  <a:ext uri="{FF2B5EF4-FFF2-40B4-BE49-F238E27FC236}">
                    <a16:creationId xmlns:a16="http://schemas.microsoft.com/office/drawing/2014/main" id="{34F53284-FEE8-42C8-BADE-1ACA5A666A82}"/>
                  </a:ext>
                </a:extLst>
              </p:cNvPr>
              <p:cNvSpPr>
                <a:spLocks noChangeArrowheads="1"/>
              </p:cNvSpPr>
              <p:nvPr/>
            </p:nvSpPr>
            <p:spPr bwMode="auto">
              <a:xfrm>
                <a:off x="5439500" y="5743784"/>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b="1" dirty="0"/>
              </a:p>
            </p:txBody>
          </p:sp>
          <p:sp>
            <p:nvSpPr>
              <p:cNvPr id="26" name="Rectangle 19">
                <a:extLst>
                  <a:ext uri="{FF2B5EF4-FFF2-40B4-BE49-F238E27FC236}">
                    <a16:creationId xmlns:a16="http://schemas.microsoft.com/office/drawing/2014/main" id="{6719A823-E375-49D9-A67D-8619BE8FB67F}"/>
                  </a:ext>
                </a:extLst>
              </p:cNvPr>
              <p:cNvSpPr>
                <a:spLocks noChangeArrowheads="1"/>
              </p:cNvSpPr>
              <p:nvPr/>
            </p:nvSpPr>
            <p:spPr bwMode="auto">
              <a:xfrm>
                <a:off x="5440900" y="5973911"/>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200" b="1" dirty="0"/>
                  <a:t>228</a:t>
                </a:r>
              </a:p>
            </p:txBody>
          </p:sp>
          <p:sp>
            <p:nvSpPr>
              <p:cNvPr id="27" name="Rectangle 19">
                <a:extLst>
                  <a:ext uri="{FF2B5EF4-FFF2-40B4-BE49-F238E27FC236}">
                    <a16:creationId xmlns:a16="http://schemas.microsoft.com/office/drawing/2014/main" id="{BA027FF2-71D2-45F5-8881-E98CBFC9701F}"/>
                  </a:ext>
                </a:extLst>
              </p:cNvPr>
              <p:cNvSpPr>
                <a:spLocks noChangeArrowheads="1"/>
              </p:cNvSpPr>
              <p:nvPr/>
            </p:nvSpPr>
            <p:spPr bwMode="auto">
              <a:xfrm>
                <a:off x="5442319" y="6204038"/>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b="1" dirty="0"/>
              </a:p>
            </p:txBody>
          </p:sp>
          <p:sp>
            <p:nvSpPr>
              <p:cNvPr id="28" name="Rectangle 19">
                <a:extLst>
                  <a:ext uri="{FF2B5EF4-FFF2-40B4-BE49-F238E27FC236}">
                    <a16:creationId xmlns:a16="http://schemas.microsoft.com/office/drawing/2014/main" id="{676B6A81-972E-4D92-884D-D90E3F5AAFEC}"/>
                  </a:ext>
                </a:extLst>
              </p:cNvPr>
              <p:cNvSpPr>
                <a:spLocks noChangeArrowheads="1"/>
              </p:cNvSpPr>
              <p:nvPr/>
            </p:nvSpPr>
            <p:spPr bwMode="auto">
              <a:xfrm>
                <a:off x="5443734" y="6434165"/>
                <a:ext cx="455364" cy="226762"/>
              </a:xfrm>
              <a:prstGeom prst="rect">
                <a:avLst/>
              </a:prstGeom>
              <a:solidFill>
                <a:schemeClr val="bg1"/>
              </a:solidFill>
              <a:ln w="9525" algn="ctr">
                <a:solidFill>
                  <a:schemeClr val="tx1"/>
                </a:solidFill>
                <a:round/>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sz="1200" b="1" dirty="0"/>
              </a:p>
            </p:txBody>
          </p:sp>
        </p:grpSp>
        <p:sp>
          <p:nvSpPr>
            <p:cNvPr id="6" name="TextBox 27">
              <a:extLst>
                <a:ext uri="{FF2B5EF4-FFF2-40B4-BE49-F238E27FC236}">
                  <a16:creationId xmlns:a16="http://schemas.microsoft.com/office/drawing/2014/main" id="{6DFD2BB8-AB9B-4791-9DEB-BA7DDF6FF106}"/>
                </a:ext>
              </a:extLst>
            </p:cNvPr>
            <p:cNvSpPr txBox="1">
              <a:spLocks noChangeArrowheads="1"/>
            </p:cNvSpPr>
            <p:nvPr/>
          </p:nvSpPr>
          <p:spPr bwMode="auto">
            <a:xfrm>
              <a:off x="5736104" y="1720380"/>
              <a:ext cx="364267" cy="492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Aft>
                  <a:spcPts val="100"/>
                </a:spcAft>
              </a:pPr>
              <a:r>
                <a:rPr lang="en-US" sz="1400" b="1" dirty="0"/>
                <a:t>0</a:t>
              </a:r>
            </a:p>
            <a:p>
              <a:pPr algn="r">
                <a:spcAft>
                  <a:spcPts val="100"/>
                </a:spcAft>
              </a:pPr>
              <a:r>
                <a:rPr lang="en-US" sz="1400" b="1" dirty="0"/>
                <a:t>1</a:t>
              </a:r>
            </a:p>
            <a:p>
              <a:pPr algn="r">
                <a:spcAft>
                  <a:spcPts val="100"/>
                </a:spcAft>
              </a:pPr>
              <a:r>
                <a:rPr lang="en-US" sz="1400" b="1" dirty="0"/>
                <a:t>2</a:t>
              </a:r>
            </a:p>
            <a:p>
              <a:pPr algn="r">
                <a:spcAft>
                  <a:spcPts val="100"/>
                </a:spcAft>
              </a:pPr>
              <a:r>
                <a:rPr lang="en-US" sz="1400" b="1" dirty="0"/>
                <a:t>3</a:t>
              </a:r>
            </a:p>
            <a:p>
              <a:pPr algn="r">
                <a:spcAft>
                  <a:spcPts val="100"/>
                </a:spcAft>
              </a:pPr>
              <a:r>
                <a:rPr lang="en-US" sz="1400" b="1" dirty="0"/>
                <a:t>4</a:t>
              </a:r>
            </a:p>
            <a:p>
              <a:pPr algn="r">
                <a:spcAft>
                  <a:spcPts val="100"/>
                </a:spcAft>
              </a:pPr>
              <a:r>
                <a:rPr lang="en-US" sz="1400" b="1" dirty="0"/>
                <a:t>5</a:t>
              </a:r>
            </a:p>
            <a:p>
              <a:pPr algn="r">
                <a:spcAft>
                  <a:spcPts val="100"/>
                </a:spcAft>
              </a:pPr>
              <a:r>
                <a:rPr lang="en-US" sz="1400" b="1" dirty="0"/>
                <a:t>6</a:t>
              </a:r>
            </a:p>
            <a:p>
              <a:pPr algn="r">
                <a:spcAft>
                  <a:spcPts val="100"/>
                </a:spcAft>
              </a:pPr>
              <a:r>
                <a:rPr lang="en-US" sz="1400" b="1" dirty="0"/>
                <a:t>7</a:t>
              </a:r>
            </a:p>
            <a:p>
              <a:pPr algn="r">
                <a:spcAft>
                  <a:spcPts val="100"/>
                </a:spcAft>
              </a:pPr>
              <a:r>
                <a:rPr lang="en-US" sz="1400" b="1" dirty="0"/>
                <a:t>8</a:t>
              </a:r>
            </a:p>
            <a:p>
              <a:pPr algn="r">
                <a:spcAft>
                  <a:spcPts val="100"/>
                </a:spcAft>
              </a:pPr>
              <a:r>
                <a:rPr lang="en-US" sz="1400" b="1" dirty="0"/>
                <a:t>9</a:t>
              </a:r>
            </a:p>
            <a:p>
              <a:pPr algn="r">
                <a:spcAft>
                  <a:spcPts val="100"/>
                </a:spcAft>
              </a:pPr>
              <a:r>
                <a:rPr lang="en-US" sz="1400" b="1" dirty="0"/>
                <a:t>10</a:t>
              </a:r>
            </a:p>
            <a:p>
              <a:pPr algn="r">
                <a:spcAft>
                  <a:spcPts val="100"/>
                </a:spcAft>
              </a:pPr>
              <a:r>
                <a:rPr lang="en-US" sz="1400" b="1" dirty="0"/>
                <a:t>11</a:t>
              </a:r>
            </a:p>
            <a:p>
              <a:pPr algn="r">
                <a:spcAft>
                  <a:spcPts val="100"/>
                </a:spcAft>
              </a:pPr>
              <a:r>
                <a:rPr lang="en-US" sz="1400" b="1" dirty="0"/>
                <a:t>12</a:t>
              </a:r>
            </a:p>
            <a:p>
              <a:pPr algn="r">
                <a:spcAft>
                  <a:spcPts val="100"/>
                </a:spcAft>
              </a:pPr>
              <a:r>
                <a:rPr lang="en-US" sz="1400" b="1" dirty="0"/>
                <a:t>13</a:t>
              </a:r>
            </a:p>
            <a:p>
              <a:pPr algn="r">
                <a:spcAft>
                  <a:spcPts val="100"/>
                </a:spcAft>
              </a:pPr>
              <a:r>
                <a:rPr lang="en-US" sz="1400" b="1" dirty="0"/>
                <a:t>14</a:t>
              </a:r>
            </a:p>
            <a:p>
              <a:pPr algn="r">
                <a:spcAft>
                  <a:spcPts val="100"/>
                </a:spcAft>
              </a:pPr>
              <a:r>
                <a:rPr lang="en-US" sz="1400" b="1" dirty="0"/>
                <a:t>15</a:t>
              </a:r>
            </a:p>
            <a:p>
              <a:pPr algn="r">
                <a:spcAft>
                  <a:spcPts val="100"/>
                </a:spcAft>
              </a:pPr>
              <a:r>
                <a:rPr lang="en-US" sz="1400" b="1" dirty="0"/>
                <a:t>16</a:t>
              </a:r>
            </a:p>
            <a:p>
              <a:pPr algn="r">
                <a:spcAft>
                  <a:spcPts val="100"/>
                </a:spcAft>
              </a:pPr>
              <a:r>
                <a:rPr lang="en-US" sz="1400" b="1" dirty="0"/>
                <a:t>17</a:t>
              </a:r>
            </a:p>
            <a:p>
              <a:pPr algn="r">
                <a:spcAft>
                  <a:spcPts val="100"/>
                </a:spcAft>
              </a:pPr>
              <a:r>
                <a:rPr lang="en-US" sz="1400" b="1" dirty="0"/>
                <a:t>18</a:t>
              </a:r>
            </a:p>
            <a:p>
              <a:pPr algn="r">
                <a:spcAft>
                  <a:spcPts val="100"/>
                </a:spcAft>
              </a:pPr>
              <a:r>
                <a:rPr lang="en-US" sz="1400" b="1" dirty="0"/>
                <a:t>19</a:t>
              </a:r>
            </a:p>
            <a:p>
              <a:pPr algn="r">
                <a:spcAft>
                  <a:spcPts val="100"/>
                </a:spcAft>
              </a:pPr>
              <a:r>
                <a:rPr lang="en-US" sz="1400" b="1" dirty="0"/>
                <a:t>20</a:t>
              </a:r>
            </a:p>
          </p:txBody>
        </p:sp>
      </p:grpSp>
    </p:spTree>
    <p:extLst>
      <p:ext uri="{BB962C8B-B14F-4D97-AF65-F5344CB8AC3E}">
        <p14:creationId xmlns:p14="http://schemas.microsoft.com/office/powerpoint/2010/main" val="34039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2EE1-B8FC-4479-B520-CF277BA6B6DB}"/>
              </a:ext>
            </a:extLst>
          </p:cNvPr>
          <p:cNvSpPr>
            <a:spLocks noGrp="1"/>
          </p:cNvSpPr>
          <p:nvPr>
            <p:ph type="title"/>
          </p:nvPr>
        </p:nvSpPr>
        <p:spPr/>
        <p:txBody>
          <a:bodyPr/>
          <a:lstStyle/>
          <a:p>
            <a:r>
              <a:rPr lang="en-US" dirty="0"/>
              <a:t>Learning Experience</a:t>
            </a:r>
          </a:p>
        </p:txBody>
      </p:sp>
      <p:sp>
        <p:nvSpPr>
          <p:cNvPr id="3" name="Content Placeholder 2">
            <a:extLst>
              <a:ext uri="{FF2B5EF4-FFF2-40B4-BE49-F238E27FC236}">
                <a16:creationId xmlns:a16="http://schemas.microsoft.com/office/drawing/2014/main" id="{84CEE0C6-D765-4B38-8C32-51056604B299}"/>
              </a:ext>
            </a:extLst>
          </p:cNvPr>
          <p:cNvSpPr>
            <a:spLocks noGrp="1"/>
          </p:cNvSpPr>
          <p:nvPr>
            <p:ph idx="1"/>
          </p:nvPr>
        </p:nvSpPr>
        <p:spPr/>
        <p:txBody>
          <a:bodyPr/>
          <a:lstStyle/>
          <a:p>
            <a:r>
              <a:rPr lang="en-US" dirty="0"/>
              <a:t>I learned to handle collisions on hash tables using three different methods. The linear probing was the easiest one because it doesn’t require much calculations and the Linear quotient, although the most efficient, was the hardest one. At first, I didn’t quite get how the linear quotient works. I rely on the </a:t>
            </a:r>
            <a:r>
              <a:rPr lang="en-US" dirty="0" err="1"/>
              <a:t>Powerpoints</a:t>
            </a:r>
            <a:r>
              <a:rPr lang="en-US" dirty="0"/>
              <a:t> given in class and YouTube videos.</a:t>
            </a:r>
          </a:p>
        </p:txBody>
      </p:sp>
    </p:spTree>
    <p:extLst>
      <p:ext uri="{BB962C8B-B14F-4D97-AF65-F5344CB8AC3E}">
        <p14:creationId xmlns:p14="http://schemas.microsoft.com/office/powerpoint/2010/main" val="422470871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473</Words>
  <Application>Microsoft Office PowerPoint</Application>
  <PresentationFormat>On-screen Show (4:3)</PresentationFormat>
  <Paragraphs>189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Learning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Joe Wisniewski</dc:creator>
  <cp:lastModifiedBy>Bah, Alpha A</cp:lastModifiedBy>
  <cp:revision>81</cp:revision>
  <cp:lastPrinted>2015-10-07T21:36:22Z</cp:lastPrinted>
  <dcterms:created xsi:type="dcterms:W3CDTF">2003-12-08T11:02:30Z</dcterms:created>
  <dcterms:modified xsi:type="dcterms:W3CDTF">2022-03-06T21:34:56Z</dcterms:modified>
</cp:coreProperties>
</file>