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C67FE-039E-A2C1-F9AF-8AD79D3E62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876A05-E0E7-6E08-4AAF-415299DEFD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C16CB3-4F25-6D4A-AC32-A1409754A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17076-894E-4734-882F-BD395186787F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886461-0CE7-8DEF-38EA-E595A4CC1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F461EA-BE91-E3CC-9C67-13C1ABB31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7A76A-254E-496C-9FA8-4ECCF9016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791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26C92-3C3F-2606-C751-ADA412BC9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B3B2E2-271F-C32D-9DA5-CC6FE2ADDC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F9B05-791C-6122-3ADF-CBB308F3F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17076-894E-4734-882F-BD395186787F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F99F5-3170-9A42-86C1-4A2FEE792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47A7FE-6D98-11F3-2C39-A833BC382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7A76A-254E-496C-9FA8-4ECCF9016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711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2C8DEB-4A15-EC72-49E2-446E84D72D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3B953F-BF5F-F15E-5429-283CFD447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4387B-D6F2-B530-AD37-4EEF496F2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17076-894E-4734-882F-BD395186787F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22818-58EC-5543-0BB5-F5E033372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ED76EE-3C9C-2D29-AE6D-2F2CDFA5B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7A76A-254E-496C-9FA8-4ECCF9016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762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AA3CE-2A8F-C034-4806-19EDFAAC8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D48E0-D987-8CF7-99BC-5B5DD67E2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0A5C78-DB10-3384-1357-E775DB179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17076-894E-4734-882F-BD395186787F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55225-292B-3C5F-EA83-F9B1699AD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E179B-0115-35DC-1F31-E37B8AC68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7A76A-254E-496C-9FA8-4ECCF9016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650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3362A-F0C2-3B63-224D-82892D8DE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4270C7-0B4E-852E-2464-797035D3E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9F321-7A84-8D99-9827-49F17E8A0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17076-894E-4734-882F-BD395186787F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770359-D155-DAEC-1ED3-48728C2E3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73845-1811-CE04-B97F-B49949BE9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7A76A-254E-496C-9FA8-4ECCF9016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838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69559-B432-8EA8-8BBF-FB148ADB9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AF7EA-58D4-74A8-EF53-D44A5230AA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3E8EB6-7C51-E3D6-C29D-129CB4145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92B13F-D8D5-0A8D-4496-59BB91115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17076-894E-4734-882F-BD395186787F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70086B-5369-CB76-B155-F46CBD35C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EC9BF0-20E4-32B6-5684-DDDCC8ABC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7A76A-254E-496C-9FA8-4ECCF9016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66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C8B22-BFD6-3874-8B63-5714E914F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462D1D-DB73-DFFE-AB0E-8CE3D217D2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28FA4C-7F2D-398B-8644-3E75FE66AE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AA42CF-0DDD-F633-8304-F5BEE51EBA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58A704-D5C2-6800-7F5B-D7009E281F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8F597C-2A25-B52A-E46E-D1FCFF47D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17076-894E-4734-882F-BD395186787F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60D3A-C610-9701-E4CB-B3AC06843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DA27F3-2BDD-7E57-614B-41631377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7A76A-254E-496C-9FA8-4ECCF9016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096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F329D-324D-845E-E73A-5F0648328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0D0EF9-8130-2362-84DC-32C124690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17076-894E-4734-882F-BD395186787F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F9486-EF61-4C29-C45B-9989B5A9D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E423FB-ABA5-1BDE-88CC-97795D184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7A76A-254E-496C-9FA8-4ECCF9016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28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8212E2-61DB-A406-9112-AD634F428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17076-894E-4734-882F-BD395186787F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02A1C3-965A-A902-5C6A-D612725FF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96BE9-3F41-EA86-ED3A-EFC286D22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7A76A-254E-496C-9FA8-4ECCF9016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308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BDB68-0B8E-9970-E51C-A650C7BA1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704BB-E448-2545-CC0C-66974ECD1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EC914C-6DF3-1641-AF80-4C679BBCA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B32A97-0736-A0D8-DAD2-7DE6CD374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17076-894E-4734-882F-BD395186787F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9066A3-4499-77FC-CAAF-F9C6F5676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032196-07DA-84A7-CDD3-1720C312A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7A76A-254E-496C-9FA8-4ECCF9016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32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78E2C-F1E4-B234-54B0-3B41663D5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93B954-7F1C-7AEE-141F-774544BD71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078B04-B2CF-BE23-67D1-EBBDBF631B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C4E265-BE13-6B00-77CF-19A84CD15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17076-894E-4734-882F-BD395186787F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CF20CC-3612-D544-A996-2FF96E7E3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0F4AFB-A551-7F35-1410-8EDA59953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7A76A-254E-496C-9FA8-4ECCF9016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778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7E7A6E-F58E-BB4B-6CB1-0918431D3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B55AD2-7694-03E9-7965-2B44313D1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12F6D-C642-E6D7-A474-B8231CA931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17076-894E-4734-882F-BD395186787F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0CBDA-4344-323D-2B45-D51F80B6BE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88F97-32DE-2384-2396-A33B9C1B7B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47A76A-254E-496C-9FA8-4ECCF9016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19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CCD51-CC80-07DB-1E13-9EAFE906D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9C96B-280C-0E25-7956-7DD275C23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a. The identifying relationship set of "Drug" is "Make".</a:t>
            </a:r>
          </a:p>
          <a:p>
            <a:r>
              <a:rPr lang="en-US" dirty="0"/>
              <a:t>b. "Prescription" is unique because every patient has one primary doctor.</a:t>
            </a:r>
          </a:p>
          <a:p>
            <a:r>
              <a:rPr lang="en-US" dirty="0"/>
              <a:t>c. The three way relationship is "Prescription".</a:t>
            </a:r>
          </a:p>
          <a:p>
            <a:r>
              <a:rPr lang="en-US" dirty="0"/>
              <a:t>d. Yes</a:t>
            </a:r>
          </a:p>
        </p:txBody>
      </p:sp>
    </p:spTree>
    <p:extLst>
      <p:ext uri="{BB962C8B-B14F-4D97-AF65-F5344CB8AC3E}">
        <p14:creationId xmlns:p14="http://schemas.microsoft.com/office/powerpoint/2010/main" val="398390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CCD51-CC80-07DB-1E13-9EAFE906D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9C96B-280C-0E25-7956-7DD275C23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a. Bold line from "Sponsors" to "Monitors" and a non-bold arrow from "Employees" to "Monitor".</a:t>
            </a:r>
          </a:p>
          <a:p>
            <a:r>
              <a:rPr lang="en-US" dirty="0"/>
              <a:t>b. With the original case, every sponsor has a single unique employee.</a:t>
            </a:r>
          </a:p>
          <a:p>
            <a:r>
              <a:rPr lang="en-US" dirty="0"/>
              <a:t>c. In this case, both "Sponsors" and "Employees" must have a bold arrow towards "Monitor" so that it becomes a 1:1 relationship.</a:t>
            </a:r>
          </a:p>
        </p:txBody>
      </p:sp>
    </p:spTree>
    <p:extLst>
      <p:ext uri="{BB962C8B-B14F-4D97-AF65-F5344CB8AC3E}">
        <p14:creationId xmlns:p14="http://schemas.microsoft.com/office/powerpoint/2010/main" val="3932864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1D90341-4960-9EAF-D571-D898039AE191}"/>
              </a:ext>
            </a:extLst>
          </p:cNvPr>
          <p:cNvSpPr/>
          <p:nvPr/>
        </p:nvSpPr>
        <p:spPr>
          <a:xfrm>
            <a:off x="2503715" y="3046445"/>
            <a:ext cx="1545772" cy="3825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U.S. Resident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8D1212-27B6-D700-5E83-8CAA2633FA98}"/>
              </a:ext>
            </a:extLst>
          </p:cNvPr>
          <p:cNvSpPr/>
          <p:nvPr/>
        </p:nvSpPr>
        <p:spPr>
          <a:xfrm>
            <a:off x="2503715" y="920625"/>
            <a:ext cx="1545772" cy="3825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State</a:t>
            </a:r>
          </a:p>
        </p:txBody>
      </p:sp>
      <p:sp>
        <p:nvSpPr>
          <p:cNvPr id="7" name="Flowchart: Decision 6">
            <a:extLst>
              <a:ext uri="{FF2B5EF4-FFF2-40B4-BE49-F238E27FC236}">
                <a16:creationId xmlns:a16="http://schemas.microsoft.com/office/drawing/2014/main" id="{D8B837E0-0407-E808-CB16-314599C381E4}"/>
              </a:ext>
            </a:extLst>
          </p:cNvPr>
          <p:cNvSpPr/>
          <p:nvPr/>
        </p:nvSpPr>
        <p:spPr>
          <a:xfrm>
            <a:off x="4480250" y="2929815"/>
            <a:ext cx="1244082" cy="606484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own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B52F59D4-5C06-C9A3-8CCB-2BFA76785949}"/>
              </a:ext>
            </a:extLst>
          </p:cNvPr>
          <p:cNvSpPr/>
          <p:nvPr/>
        </p:nvSpPr>
        <p:spPr>
          <a:xfrm>
            <a:off x="2832838" y="3995056"/>
            <a:ext cx="887526" cy="765110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ISA</a:t>
            </a:r>
            <a:endParaRPr lang="en-US" sz="4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C96E282-4515-CFBA-A921-36A2DF1879EB}"/>
              </a:ext>
            </a:extLst>
          </p:cNvPr>
          <p:cNvSpPr/>
          <p:nvPr/>
        </p:nvSpPr>
        <p:spPr>
          <a:xfrm>
            <a:off x="678025" y="5326224"/>
            <a:ext cx="1545772" cy="3825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Legislator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0AC31A-F20D-55FA-C80E-7F34DBD7E22C}"/>
              </a:ext>
            </a:extLst>
          </p:cNvPr>
          <p:cNvSpPr/>
          <p:nvPr/>
        </p:nvSpPr>
        <p:spPr>
          <a:xfrm>
            <a:off x="2503715" y="5326223"/>
            <a:ext cx="1545772" cy="3825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Citizen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155DD3-C9D2-C7D6-9CEA-797B4C6B9D42}"/>
              </a:ext>
            </a:extLst>
          </p:cNvPr>
          <p:cNvSpPr/>
          <p:nvPr/>
        </p:nvSpPr>
        <p:spPr>
          <a:xfrm>
            <a:off x="4329405" y="5326223"/>
            <a:ext cx="1545772" cy="3825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PermResident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2A366C3-5DCB-E1BE-640F-3F189F8E9E08}"/>
              </a:ext>
            </a:extLst>
          </p:cNvPr>
          <p:cNvSpPr/>
          <p:nvPr/>
        </p:nvSpPr>
        <p:spPr>
          <a:xfrm>
            <a:off x="6205913" y="3405677"/>
            <a:ext cx="1545772" cy="3825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Twitter Acc</a:t>
            </a:r>
          </a:p>
        </p:txBody>
      </p:sp>
      <p:sp>
        <p:nvSpPr>
          <p:cNvPr id="16" name="Flowchart: Decision 15">
            <a:extLst>
              <a:ext uri="{FF2B5EF4-FFF2-40B4-BE49-F238E27FC236}">
                <a16:creationId xmlns:a16="http://schemas.microsoft.com/office/drawing/2014/main" id="{43635DD5-A76F-74ED-03B6-4F7AA84C641E}"/>
              </a:ext>
            </a:extLst>
          </p:cNvPr>
          <p:cNvSpPr/>
          <p:nvPr/>
        </p:nvSpPr>
        <p:spPr>
          <a:xfrm>
            <a:off x="2081505" y="1873904"/>
            <a:ext cx="2390192" cy="606484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residentOf</a:t>
            </a:r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A6B4A6A-4ED8-C9D9-8CC9-D9CC7DC0D4C4}"/>
              </a:ext>
            </a:extLst>
          </p:cNvPr>
          <p:cNvCxnSpPr>
            <a:stCxn id="16" idx="0"/>
            <a:endCxn id="6" idx="2"/>
          </p:cNvCxnSpPr>
          <p:nvPr/>
        </p:nvCxnSpPr>
        <p:spPr>
          <a:xfrm flipV="1">
            <a:off x="3276601" y="1303180"/>
            <a:ext cx="0" cy="570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88AB4D8-1EB6-4649-27E3-C10C1DDFD693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 flipH="1">
            <a:off x="1450911" y="4760166"/>
            <a:ext cx="1381927" cy="5660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487A94D-51DE-6E7B-3746-81271ECBB155}"/>
              </a:ext>
            </a:extLst>
          </p:cNvPr>
          <p:cNvCxnSpPr>
            <a:stCxn id="11" idx="3"/>
            <a:endCxn id="13" idx="0"/>
          </p:cNvCxnSpPr>
          <p:nvPr/>
        </p:nvCxnSpPr>
        <p:spPr>
          <a:xfrm>
            <a:off x="3276601" y="4760166"/>
            <a:ext cx="0" cy="5660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E0322A9-1A9F-3FDB-587A-4C11FDA2423C}"/>
              </a:ext>
            </a:extLst>
          </p:cNvPr>
          <p:cNvCxnSpPr>
            <a:stCxn id="11" idx="4"/>
            <a:endCxn id="14" idx="0"/>
          </p:cNvCxnSpPr>
          <p:nvPr/>
        </p:nvCxnSpPr>
        <p:spPr>
          <a:xfrm>
            <a:off x="3720364" y="4760166"/>
            <a:ext cx="1381927" cy="5660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E7082B2-6D5D-2F54-F79A-5C3BD17CD723}"/>
              </a:ext>
            </a:extLst>
          </p:cNvPr>
          <p:cNvCxnSpPr>
            <a:stCxn id="11" idx="0"/>
            <a:endCxn id="5" idx="2"/>
          </p:cNvCxnSpPr>
          <p:nvPr/>
        </p:nvCxnSpPr>
        <p:spPr>
          <a:xfrm flipV="1">
            <a:off x="3276601" y="3429000"/>
            <a:ext cx="0" cy="5660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03BCFB2-10E2-5E66-FE42-2BF1C63B2594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4049487" y="3233057"/>
            <a:ext cx="430763" cy="46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E0286AF-49CB-349A-F800-91E406E532B4}"/>
              </a:ext>
            </a:extLst>
          </p:cNvPr>
          <p:cNvCxnSpPr>
            <a:stCxn id="15" idx="1"/>
            <a:endCxn id="7" idx="3"/>
          </p:cNvCxnSpPr>
          <p:nvPr/>
        </p:nvCxnSpPr>
        <p:spPr>
          <a:xfrm flipH="1" flipV="1">
            <a:off x="5724332" y="3233057"/>
            <a:ext cx="481581" cy="363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CE36965-E2ED-F2C4-3400-AAD6B644345E}"/>
              </a:ext>
            </a:extLst>
          </p:cNvPr>
          <p:cNvCxnSpPr>
            <a:stCxn id="5" idx="0"/>
            <a:endCxn id="16" idx="2"/>
          </p:cNvCxnSpPr>
          <p:nvPr/>
        </p:nvCxnSpPr>
        <p:spPr>
          <a:xfrm flipV="1">
            <a:off x="3276601" y="2480388"/>
            <a:ext cx="0" cy="5660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8025BE16-0104-D06E-EB0C-2126890F7851}"/>
              </a:ext>
            </a:extLst>
          </p:cNvPr>
          <p:cNvSpPr/>
          <p:nvPr/>
        </p:nvSpPr>
        <p:spPr>
          <a:xfrm>
            <a:off x="2927956" y="6144192"/>
            <a:ext cx="2037184" cy="3825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passportNum</a:t>
            </a:r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490BC6C-C9FA-29E4-963C-01916C892164}"/>
              </a:ext>
            </a:extLst>
          </p:cNvPr>
          <p:cNvSpPr/>
          <p:nvPr/>
        </p:nvSpPr>
        <p:spPr>
          <a:xfrm>
            <a:off x="5299787" y="6077317"/>
            <a:ext cx="1461796" cy="3825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visaNum</a:t>
            </a:r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B1251BC-E53B-4F95-E5B9-305B3E1D61E4}"/>
              </a:ext>
            </a:extLst>
          </p:cNvPr>
          <p:cNvSpPr/>
          <p:nvPr/>
        </p:nvSpPr>
        <p:spPr>
          <a:xfrm>
            <a:off x="0" y="5892279"/>
            <a:ext cx="1206758" cy="3825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legisID</a:t>
            </a:r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6526E0A-244A-C625-CC49-168F66F7AEC1}"/>
              </a:ext>
            </a:extLst>
          </p:cNvPr>
          <p:cNvSpPr/>
          <p:nvPr/>
        </p:nvSpPr>
        <p:spPr>
          <a:xfrm>
            <a:off x="898855" y="6296585"/>
            <a:ext cx="956384" cy="3825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Term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CD3561F-8537-98C5-E727-E68D6D8D6B91}"/>
              </a:ext>
            </a:extLst>
          </p:cNvPr>
          <p:cNvSpPr/>
          <p:nvPr/>
        </p:nvSpPr>
        <p:spPr>
          <a:xfrm>
            <a:off x="1859904" y="6203264"/>
            <a:ext cx="956384" cy="3825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Type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C6FD2D1-A840-4C40-B542-A3330EC9A074}"/>
              </a:ext>
            </a:extLst>
          </p:cNvPr>
          <p:cNvCxnSpPr>
            <a:stCxn id="12" idx="2"/>
            <a:endCxn id="35" idx="7"/>
          </p:cNvCxnSpPr>
          <p:nvPr/>
        </p:nvCxnSpPr>
        <p:spPr>
          <a:xfrm flipH="1">
            <a:off x="1030032" y="5708779"/>
            <a:ext cx="420879" cy="2395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788C7B6-20D0-DEA5-8EC3-871ED5431BC5}"/>
              </a:ext>
            </a:extLst>
          </p:cNvPr>
          <p:cNvCxnSpPr>
            <a:stCxn id="36" idx="0"/>
            <a:endCxn id="12" idx="2"/>
          </p:cNvCxnSpPr>
          <p:nvPr/>
        </p:nvCxnSpPr>
        <p:spPr>
          <a:xfrm flipV="1">
            <a:off x="1377047" y="5708779"/>
            <a:ext cx="73864" cy="5878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6C4E13E-EDCD-EEAC-3111-30991D088E41}"/>
              </a:ext>
            </a:extLst>
          </p:cNvPr>
          <p:cNvCxnSpPr>
            <a:stCxn id="37" idx="1"/>
            <a:endCxn id="12" idx="2"/>
          </p:cNvCxnSpPr>
          <p:nvPr/>
        </p:nvCxnSpPr>
        <p:spPr>
          <a:xfrm flipH="1" flipV="1">
            <a:off x="1450911" y="5708779"/>
            <a:ext cx="549052" cy="5505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FACFE12-BC10-6AAA-7EB2-7E55BA7E25D4}"/>
              </a:ext>
            </a:extLst>
          </p:cNvPr>
          <p:cNvCxnSpPr>
            <a:stCxn id="33" idx="1"/>
            <a:endCxn id="13" idx="2"/>
          </p:cNvCxnSpPr>
          <p:nvPr/>
        </p:nvCxnSpPr>
        <p:spPr>
          <a:xfrm flipV="1">
            <a:off x="3226295" y="5708778"/>
            <a:ext cx="50306" cy="4914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0B042F5-43D1-4DB8-BC4F-1B9E54B9FAA8}"/>
              </a:ext>
            </a:extLst>
          </p:cNvPr>
          <p:cNvCxnSpPr>
            <a:stCxn id="34" idx="1"/>
            <a:endCxn id="14" idx="2"/>
          </p:cNvCxnSpPr>
          <p:nvPr/>
        </p:nvCxnSpPr>
        <p:spPr>
          <a:xfrm flipH="1" flipV="1">
            <a:off x="5102291" y="5708778"/>
            <a:ext cx="411571" cy="4245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EDBCEBEE-65A1-A728-52D8-3FF5614C493A}"/>
              </a:ext>
            </a:extLst>
          </p:cNvPr>
          <p:cNvSpPr/>
          <p:nvPr/>
        </p:nvSpPr>
        <p:spPr>
          <a:xfrm>
            <a:off x="1494453" y="2545435"/>
            <a:ext cx="688077" cy="3825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err="1"/>
              <a:t>ssn</a:t>
            </a:r>
            <a:endParaRPr lang="en-US" u="sng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7EEFA660-A4AD-E643-3693-C9736A72A609}"/>
              </a:ext>
            </a:extLst>
          </p:cNvPr>
          <p:cNvSpPr/>
          <p:nvPr/>
        </p:nvSpPr>
        <p:spPr>
          <a:xfrm>
            <a:off x="630514" y="3039920"/>
            <a:ext cx="1019505" cy="3825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name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FFA5DAA-844C-72AE-1FD5-FA9AECB013A9}"/>
              </a:ext>
            </a:extLst>
          </p:cNvPr>
          <p:cNvSpPr/>
          <p:nvPr/>
        </p:nvSpPr>
        <p:spPr>
          <a:xfrm>
            <a:off x="909993" y="3540931"/>
            <a:ext cx="775163" cy="3825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dob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711524D-CF5A-5848-0C7C-BB620F47E1AA}"/>
              </a:ext>
            </a:extLst>
          </p:cNvPr>
          <p:cNvCxnSpPr>
            <a:stCxn id="51" idx="7"/>
            <a:endCxn id="5" idx="1"/>
          </p:cNvCxnSpPr>
          <p:nvPr/>
        </p:nvCxnSpPr>
        <p:spPr>
          <a:xfrm flipV="1">
            <a:off x="1571636" y="3237723"/>
            <a:ext cx="932079" cy="3592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CE751D6-44C9-A4DA-ABFA-48FBB75C31CA}"/>
              </a:ext>
            </a:extLst>
          </p:cNvPr>
          <p:cNvCxnSpPr>
            <a:stCxn id="50" idx="6"/>
            <a:endCxn id="5" idx="1"/>
          </p:cNvCxnSpPr>
          <p:nvPr/>
        </p:nvCxnSpPr>
        <p:spPr>
          <a:xfrm>
            <a:off x="1650019" y="3231198"/>
            <a:ext cx="853696" cy="65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432491E-EB31-EC0E-5205-4AB25A4243AE}"/>
              </a:ext>
            </a:extLst>
          </p:cNvPr>
          <p:cNvCxnSpPr>
            <a:stCxn id="49" idx="5"/>
            <a:endCxn id="5" idx="1"/>
          </p:cNvCxnSpPr>
          <p:nvPr/>
        </p:nvCxnSpPr>
        <p:spPr>
          <a:xfrm>
            <a:off x="2081763" y="2871966"/>
            <a:ext cx="421952" cy="365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74575F47-AB64-B0AF-5C69-3EF138E897BD}"/>
              </a:ext>
            </a:extLst>
          </p:cNvPr>
          <p:cNvSpPr/>
          <p:nvPr/>
        </p:nvSpPr>
        <p:spPr>
          <a:xfrm>
            <a:off x="1377047" y="3935490"/>
            <a:ext cx="1187098" cy="3825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gender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1F31892-8A1D-13A9-37A9-09804954ACEF}"/>
              </a:ext>
            </a:extLst>
          </p:cNvPr>
          <p:cNvCxnSpPr>
            <a:cxnSpLocks/>
            <a:stCxn id="59" idx="0"/>
            <a:endCxn id="5" idx="1"/>
          </p:cNvCxnSpPr>
          <p:nvPr/>
        </p:nvCxnSpPr>
        <p:spPr>
          <a:xfrm flipV="1">
            <a:off x="1970596" y="3237723"/>
            <a:ext cx="533119" cy="6977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B567762F-8247-4528-0100-A48EA6C539D7}"/>
              </a:ext>
            </a:extLst>
          </p:cNvPr>
          <p:cNvSpPr/>
          <p:nvPr/>
        </p:nvSpPr>
        <p:spPr>
          <a:xfrm>
            <a:off x="4695589" y="1985868"/>
            <a:ext cx="971717" cy="3825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since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EB97123-3211-8E07-6047-9028F3063781}"/>
              </a:ext>
            </a:extLst>
          </p:cNvPr>
          <p:cNvCxnSpPr>
            <a:cxnSpLocks/>
            <a:stCxn id="16" idx="3"/>
            <a:endCxn id="66" idx="2"/>
          </p:cNvCxnSpPr>
          <p:nvPr/>
        </p:nvCxnSpPr>
        <p:spPr>
          <a:xfrm>
            <a:off x="4471697" y="2177146"/>
            <a:ext cx="2238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92D24C41-CC39-B4BD-5AD8-24A9A571D615}"/>
              </a:ext>
            </a:extLst>
          </p:cNvPr>
          <p:cNvSpPr/>
          <p:nvPr/>
        </p:nvSpPr>
        <p:spPr>
          <a:xfrm>
            <a:off x="469652" y="117414"/>
            <a:ext cx="1597852" cy="3825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err="1"/>
              <a:t>stateCode</a:t>
            </a:r>
            <a:endParaRPr lang="en-US" u="sng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DEF512E6-02F6-8BC7-CF21-21F72FCB5721}"/>
              </a:ext>
            </a:extLst>
          </p:cNvPr>
          <p:cNvSpPr/>
          <p:nvPr/>
        </p:nvSpPr>
        <p:spPr>
          <a:xfrm>
            <a:off x="2406145" y="117414"/>
            <a:ext cx="1740911" cy="3825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stateName</a:t>
            </a:r>
            <a:endParaRPr lang="en-US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3F57C1B9-D5FC-46CD-87BA-7395A99D52DA}"/>
              </a:ext>
            </a:extLst>
          </p:cNvPr>
          <p:cNvSpPr/>
          <p:nvPr/>
        </p:nvSpPr>
        <p:spPr>
          <a:xfrm>
            <a:off x="4480250" y="122861"/>
            <a:ext cx="1725663" cy="3825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capitalCity</a:t>
            </a:r>
            <a:endParaRPr lang="en-US" dirty="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B3814605-40D5-36B6-EC8B-A7DC79012C65}"/>
              </a:ext>
            </a:extLst>
          </p:cNvPr>
          <p:cNvCxnSpPr>
            <a:cxnSpLocks/>
            <a:stCxn id="6" idx="0"/>
            <a:endCxn id="71" idx="5"/>
          </p:cNvCxnSpPr>
          <p:nvPr/>
        </p:nvCxnSpPr>
        <p:spPr>
          <a:xfrm flipH="1" flipV="1">
            <a:off x="1833504" y="443945"/>
            <a:ext cx="1443097" cy="4766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B91DBC4-AA93-8CEE-29BA-BAF66A0D8AC5}"/>
              </a:ext>
            </a:extLst>
          </p:cNvPr>
          <p:cNvCxnSpPr>
            <a:cxnSpLocks/>
            <a:stCxn id="6" idx="0"/>
            <a:endCxn id="72" idx="4"/>
          </p:cNvCxnSpPr>
          <p:nvPr/>
        </p:nvCxnSpPr>
        <p:spPr>
          <a:xfrm flipV="1">
            <a:off x="3276601" y="499969"/>
            <a:ext cx="0" cy="4206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0E159417-2E25-2707-78EA-A9308AC78363}"/>
              </a:ext>
            </a:extLst>
          </p:cNvPr>
          <p:cNvCxnSpPr>
            <a:cxnSpLocks/>
            <a:stCxn id="6" idx="0"/>
            <a:endCxn id="73" idx="3"/>
          </p:cNvCxnSpPr>
          <p:nvPr/>
        </p:nvCxnSpPr>
        <p:spPr>
          <a:xfrm flipV="1">
            <a:off x="3276601" y="449392"/>
            <a:ext cx="1456366" cy="4712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15C32E5E-EBA9-40FB-AA93-CA2DB08CB991}"/>
              </a:ext>
            </a:extLst>
          </p:cNvPr>
          <p:cNvSpPr/>
          <p:nvPr/>
        </p:nvSpPr>
        <p:spPr>
          <a:xfrm>
            <a:off x="5343081" y="4048705"/>
            <a:ext cx="1597852" cy="3825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err="1"/>
              <a:t>handlerID</a:t>
            </a:r>
            <a:endParaRPr lang="en-US" u="sng" dirty="0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4070E5A3-81FA-0759-1506-62ED66AE5140}"/>
              </a:ext>
            </a:extLst>
          </p:cNvPr>
          <p:cNvSpPr/>
          <p:nvPr/>
        </p:nvSpPr>
        <p:spPr>
          <a:xfrm>
            <a:off x="5345211" y="4531231"/>
            <a:ext cx="1987669" cy="3825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screenName</a:t>
            </a:r>
            <a:endParaRPr lang="en-US" dirty="0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AD9E9ED3-75DC-C66F-2FDF-71A5B5EA8FCE}"/>
              </a:ext>
            </a:extLst>
          </p:cNvPr>
          <p:cNvCxnSpPr>
            <a:cxnSpLocks/>
            <a:stCxn id="15" idx="2"/>
            <a:endCxn id="83" idx="0"/>
          </p:cNvCxnSpPr>
          <p:nvPr/>
        </p:nvCxnSpPr>
        <p:spPr>
          <a:xfrm flipH="1">
            <a:off x="6142007" y="3788232"/>
            <a:ext cx="836792" cy="2604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636E991-70D4-6604-FC89-46E39E4F79AF}"/>
              </a:ext>
            </a:extLst>
          </p:cNvPr>
          <p:cNvCxnSpPr>
            <a:cxnSpLocks/>
            <a:stCxn id="84" idx="7"/>
            <a:endCxn id="15" idx="2"/>
          </p:cNvCxnSpPr>
          <p:nvPr/>
        </p:nvCxnSpPr>
        <p:spPr>
          <a:xfrm flipH="1" flipV="1">
            <a:off x="6978799" y="3788232"/>
            <a:ext cx="62994" cy="7990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Oval 90">
            <a:extLst>
              <a:ext uri="{FF2B5EF4-FFF2-40B4-BE49-F238E27FC236}">
                <a16:creationId xmlns:a16="http://schemas.microsoft.com/office/drawing/2014/main" id="{C4703663-5FB5-3E6D-26EC-01009BF15873}"/>
              </a:ext>
            </a:extLst>
          </p:cNvPr>
          <p:cNvSpPr/>
          <p:nvPr/>
        </p:nvSpPr>
        <p:spPr>
          <a:xfrm>
            <a:off x="7921564" y="3075867"/>
            <a:ext cx="1766721" cy="38255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latestDate</a:t>
            </a:r>
            <a:endParaRPr lang="en-US" dirty="0"/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BBCF219C-8ABF-F407-F4F9-34A0A7DE8DC5}"/>
              </a:ext>
            </a:extLst>
          </p:cNvPr>
          <p:cNvCxnSpPr>
            <a:cxnSpLocks/>
            <a:stCxn id="91" idx="2"/>
            <a:endCxn id="15" idx="0"/>
          </p:cNvCxnSpPr>
          <p:nvPr/>
        </p:nvCxnSpPr>
        <p:spPr>
          <a:xfrm flipH="1">
            <a:off x="6978799" y="3267145"/>
            <a:ext cx="942765" cy="13853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271C97F1-5596-6B89-B93A-7631C0CF9F4F}"/>
              </a:ext>
            </a:extLst>
          </p:cNvPr>
          <p:cNvSpPr txBox="1"/>
          <p:nvPr/>
        </p:nvSpPr>
        <p:spPr>
          <a:xfrm>
            <a:off x="10325877" y="5938973"/>
            <a:ext cx="1866123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***Added or changed stuff in orange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88D24D9A-5821-32BE-3931-3B1741603B2A}"/>
              </a:ext>
            </a:extLst>
          </p:cNvPr>
          <p:cNvSpPr/>
          <p:nvPr/>
        </p:nvSpPr>
        <p:spPr>
          <a:xfrm>
            <a:off x="6205913" y="1568342"/>
            <a:ext cx="1545772" cy="38255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Tweet</a:t>
            </a:r>
          </a:p>
        </p:txBody>
      </p:sp>
      <p:sp>
        <p:nvSpPr>
          <p:cNvPr id="106" name="Flowchart: Decision 105">
            <a:extLst>
              <a:ext uri="{FF2B5EF4-FFF2-40B4-BE49-F238E27FC236}">
                <a16:creationId xmlns:a16="http://schemas.microsoft.com/office/drawing/2014/main" id="{A808F02E-FD31-7023-0251-50C4DAC191D9}"/>
              </a:ext>
            </a:extLst>
          </p:cNvPr>
          <p:cNvSpPr/>
          <p:nvPr/>
        </p:nvSpPr>
        <p:spPr>
          <a:xfrm>
            <a:off x="6000119" y="2326101"/>
            <a:ext cx="1957359" cy="606484"/>
          </a:xfrm>
          <a:prstGeom prst="flowChartDecisio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tweeted</a:t>
            </a: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EEE6FF0B-66EC-6A7C-7434-26BF233E19D8}"/>
              </a:ext>
            </a:extLst>
          </p:cNvPr>
          <p:cNvCxnSpPr>
            <a:cxnSpLocks/>
            <a:stCxn id="105" idx="2"/>
            <a:endCxn id="106" idx="0"/>
          </p:cNvCxnSpPr>
          <p:nvPr/>
        </p:nvCxnSpPr>
        <p:spPr>
          <a:xfrm>
            <a:off x="6978799" y="1950897"/>
            <a:ext cx="0" cy="37520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40286244-2156-D40E-97ED-6827B7FBE17A}"/>
              </a:ext>
            </a:extLst>
          </p:cNvPr>
          <p:cNvCxnSpPr>
            <a:cxnSpLocks/>
            <a:stCxn id="15" idx="0"/>
            <a:endCxn id="106" idx="2"/>
          </p:cNvCxnSpPr>
          <p:nvPr/>
        </p:nvCxnSpPr>
        <p:spPr>
          <a:xfrm flipV="1">
            <a:off x="6978799" y="2932585"/>
            <a:ext cx="0" cy="4730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4" name="Oval 113">
            <a:extLst>
              <a:ext uri="{FF2B5EF4-FFF2-40B4-BE49-F238E27FC236}">
                <a16:creationId xmlns:a16="http://schemas.microsoft.com/office/drawing/2014/main" id="{FB70AC25-54BA-5A6C-C595-D0CC15843662}"/>
              </a:ext>
            </a:extLst>
          </p:cNvPr>
          <p:cNvSpPr/>
          <p:nvPr/>
        </p:nvSpPr>
        <p:spPr>
          <a:xfrm>
            <a:off x="5122375" y="1226201"/>
            <a:ext cx="889284" cy="38255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date</a:t>
            </a: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412ACFAD-C58F-4BF8-7820-3E394197C70A}"/>
              </a:ext>
            </a:extLst>
          </p:cNvPr>
          <p:cNvSpPr/>
          <p:nvPr/>
        </p:nvSpPr>
        <p:spPr>
          <a:xfrm>
            <a:off x="5544964" y="826545"/>
            <a:ext cx="794082" cy="38255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84F6792E-47BE-ECA6-C8DF-0B6BE90021AA}"/>
              </a:ext>
            </a:extLst>
          </p:cNvPr>
          <p:cNvSpPr/>
          <p:nvPr/>
        </p:nvSpPr>
        <p:spPr>
          <a:xfrm>
            <a:off x="5936615" y="490275"/>
            <a:ext cx="2105994" cy="38255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numRetweets</a:t>
            </a:r>
            <a:endParaRPr lang="en-US" dirty="0"/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51EE9A30-114A-3981-1C73-FF226BC0FB78}"/>
              </a:ext>
            </a:extLst>
          </p:cNvPr>
          <p:cNvCxnSpPr>
            <a:cxnSpLocks/>
            <a:stCxn id="114" idx="6"/>
            <a:endCxn id="105" idx="1"/>
          </p:cNvCxnSpPr>
          <p:nvPr/>
        </p:nvCxnSpPr>
        <p:spPr>
          <a:xfrm>
            <a:off x="6011659" y="1417479"/>
            <a:ext cx="194254" cy="34214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C4AE24CD-5EC8-ECF5-DE1E-9C8ACED1F84E}"/>
              </a:ext>
            </a:extLst>
          </p:cNvPr>
          <p:cNvCxnSpPr>
            <a:cxnSpLocks/>
            <a:stCxn id="115" idx="5"/>
            <a:endCxn id="105" idx="0"/>
          </p:cNvCxnSpPr>
          <p:nvPr/>
        </p:nvCxnSpPr>
        <p:spPr>
          <a:xfrm>
            <a:off x="6222755" y="1153076"/>
            <a:ext cx="756044" cy="41526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8FD9E7C6-EDFF-A066-6DF4-BDAAA175ED12}"/>
              </a:ext>
            </a:extLst>
          </p:cNvPr>
          <p:cNvCxnSpPr>
            <a:cxnSpLocks/>
            <a:stCxn id="116" idx="4"/>
            <a:endCxn id="105" idx="0"/>
          </p:cNvCxnSpPr>
          <p:nvPr/>
        </p:nvCxnSpPr>
        <p:spPr>
          <a:xfrm flipH="1">
            <a:off x="6978799" y="872830"/>
            <a:ext cx="10813" cy="69551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2E3C057D-2548-76DD-88E1-1DD6F43A6A2D}"/>
              </a:ext>
            </a:extLst>
          </p:cNvPr>
          <p:cNvSpPr/>
          <p:nvPr/>
        </p:nvSpPr>
        <p:spPr>
          <a:xfrm>
            <a:off x="10643117" y="1566790"/>
            <a:ext cx="1545772" cy="38255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Hashtag</a:t>
            </a:r>
          </a:p>
        </p:txBody>
      </p:sp>
      <p:sp>
        <p:nvSpPr>
          <p:cNvPr id="127" name="Flowchart: Decision 126">
            <a:extLst>
              <a:ext uri="{FF2B5EF4-FFF2-40B4-BE49-F238E27FC236}">
                <a16:creationId xmlns:a16="http://schemas.microsoft.com/office/drawing/2014/main" id="{4A2C9A4F-FF8F-9F38-EC59-E8D2921282C0}"/>
              </a:ext>
            </a:extLst>
          </p:cNvPr>
          <p:cNvSpPr/>
          <p:nvPr/>
        </p:nvSpPr>
        <p:spPr>
          <a:xfrm>
            <a:off x="8265603" y="1454825"/>
            <a:ext cx="1957359" cy="606484"/>
          </a:xfrm>
          <a:prstGeom prst="flowChartDecisio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contains</a:t>
            </a:r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9FBF9968-74E6-4F87-857F-672917EAA142}"/>
              </a:ext>
            </a:extLst>
          </p:cNvPr>
          <p:cNvSpPr/>
          <p:nvPr/>
        </p:nvSpPr>
        <p:spPr>
          <a:xfrm>
            <a:off x="7271350" y="889894"/>
            <a:ext cx="1346983" cy="38255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err="1"/>
              <a:t>tweetID</a:t>
            </a:r>
            <a:endParaRPr lang="en-US" u="sng" dirty="0"/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E0CC678A-A946-59F9-4C62-5554DDEAF9F5}"/>
              </a:ext>
            </a:extLst>
          </p:cNvPr>
          <p:cNvCxnSpPr>
            <a:cxnSpLocks/>
            <a:stCxn id="128" idx="3"/>
            <a:endCxn id="105" idx="0"/>
          </p:cNvCxnSpPr>
          <p:nvPr/>
        </p:nvCxnSpPr>
        <p:spPr>
          <a:xfrm flipH="1">
            <a:off x="6978799" y="1216425"/>
            <a:ext cx="489812" cy="35191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5" name="Oval 134">
            <a:extLst>
              <a:ext uri="{FF2B5EF4-FFF2-40B4-BE49-F238E27FC236}">
                <a16:creationId xmlns:a16="http://schemas.microsoft.com/office/drawing/2014/main" id="{E9258B72-9327-62A9-7D32-5DC459C1EE65}"/>
              </a:ext>
            </a:extLst>
          </p:cNvPr>
          <p:cNvSpPr/>
          <p:nvPr/>
        </p:nvSpPr>
        <p:spPr>
          <a:xfrm>
            <a:off x="10964986" y="770521"/>
            <a:ext cx="1046297" cy="38255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name</a:t>
            </a:r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A9206F2D-2A1B-B6D5-7501-DBFE6342E4CC}"/>
              </a:ext>
            </a:extLst>
          </p:cNvPr>
          <p:cNvCxnSpPr>
            <a:cxnSpLocks/>
            <a:stCxn id="135" idx="4"/>
            <a:endCxn id="126" idx="0"/>
          </p:cNvCxnSpPr>
          <p:nvPr/>
        </p:nvCxnSpPr>
        <p:spPr>
          <a:xfrm flipH="1">
            <a:off x="11416003" y="1153076"/>
            <a:ext cx="72132" cy="41371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05D8FA5B-EDAB-E4F9-31CB-8DF16E3649AC}"/>
              </a:ext>
            </a:extLst>
          </p:cNvPr>
          <p:cNvCxnSpPr>
            <a:cxnSpLocks/>
            <a:stCxn id="105" idx="3"/>
            <a:endCxn id="127" idx="1"/>
          </p:cNvCxnSpPr>
          <p:nvPr/>
        </p:nvCxnSpPr>
        <p:spPr>
          <a:xfrm flipV="1">
            <a:off x="7751685" y="1758067"/>
            <a:ext cx="513918" cy="155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72C882EB-E1DB-384B-A9FD-D510759CB4A9}"/>
              </a:ext>
            </a:extLst>
          </p:cNvPr>
          <p:cNvCxnSpPr>
            <a:cxnSpLocks/>
            <a:stCxn id="127" idx="3"/>
            <a:endCxn id="126" idx="1"/>
          </p:cNvCxnSpPr>
          <p:nvPr/>
        </p:nvCxnSpPr>
        <p:spPr>
          <a:xfrm>
            <a:off x="10222962" y="1758067"/>
            <a:ext cx="420155" cy="1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0" name="Flowchart: Decision 149">
            <a:extLst>
              <a:ext uri="{FF2B5EF4-FFF2-40B4-BE49-F238E27FC236}">
                <a16:creationId xmlns:a16="http://schemas.microsoft.com/office/drawing/2014/main" id="{44F2DA99-B6DB-B3C4-ECFB-4C67F4A0DB5A}"/>
              </a:ext>
            </a:extLst>
          </p:cNvPr>
          <p:cNvSpPr/>
          <p:nvPr/>
        </p:nvSpPr>
        <p:spPr>
          <a:xfrm>
            <a:off x="7944841" y="4048705"/>
            <a:ext cx="1766722" cy="606484"/>
          </a:xfrm>
          <a:prstGeom prst="flowChartDecisio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follows</a:t>
            </a:r>
          </a:p>
        </p:txBody>
      </p: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DC8103B2-0F66-C943-12C1-69B93AEF6123}"/>
              </a:ext>
            </a:extLst>
          </p:cNvPr>
          <p:cNvCxnSpPr>
            <a:cxnSpLocks/>
            <a:stCxn id="15" idx="3"/>
            <a:endCxn id="150" idx="0"/>
          </p:cNvCxnSpPr>
          <p:nvPr/>
        </p:nvCxnSpPr>
        <p:spPr>
          <a:xfrm>
            <a:off x="7751685" y="3596955"/>
            <a:ext cx="1076517" cy="45175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77A76632-323C-F8B7-F248-3268AB253599}"/>
              </a:ext>
            </a:extLst>
          </p:cNvPr>
          <p:cNvCxnSpPr>
            <a:cxnSpLocks/>
            <a:stCxn id="15" idx="2"/>
            <a:endCxn id="150" idx="1"/>
          </p:cNvCxnSpPr>
          <p:nvPr/>
        </p:nvCxnSpPr>
        <p:spPr>
          <a:xfrm>
            <a:off x="6978799" y="3788232"/>
            <a:ext cx="966042" cy="56371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9" name="Oval 158">
            <a:extLst>
              <a:ext uri="{FF2B5EF4-FFF2-40B4-BE49-F238E27FC236}">
                <a16:creationId xmlns:a16="http://schemas.microsoft.com/office/drawing/2014/main" id="{EB5E33C6-C870-7223-FE84-35179A0621C3}"/>
              </a:ext>
            </a:extLst>
          </p:cNvPr>
          <p:cNvSpPr/>
          <p:nvPr/>
        </p:nvSpPr>
        <p:spPr>
          <a:xfrm>
            <a:off x="7944841" y="4943668"/>
            <a:ext cx="1766722" cy="38255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recentDate</a:t>
            </a:r>
            <a:endParaRPr lang="en-US" dirty="0"/>
          </a:p>
        </p:txBody>
      </p: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0EFB8F39-1C2A-308E-F620-EF671321FD2E}"/>
              </a:ext>
            </a:extLst>
          </p:cNvPr>
          <p:cNvCxnSpPr>
            <a:cxnSpLocks/>
            <a:stCxn id="150" idx="2"/>
            <a:endCxn id="159" idx="0"/>
          </p:cNvCxnSpPr>
          <p:nvPr/>
        </p:nvCxnSpPr>
        <p:spPr>
          <a:xfrm>
            <a:off x="8828202" y="4655189"/>
            <a:ext cx="0" cy="28847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6982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164</Words>
  <Application>Microsoft Office PowerPoint</Application>
  <PresentationFormat>Widescreen</PresentationFormat>
  <Paragraphs>46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1)</vt:lpstr>
      <vt:lpstr>2)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1)</dc:title>
  <dc:creator>Alexander Lafontaine</dc:creator>
  <cp:lastModifiedBy>Alexander Lafontaine</cp:lastModifiedBy>
  <cp:revision>16</cp:revision>
  <dcterms:created xsi:type="dcterms:W3CDTF">2022-09-24T17:24:32Z</dcterms:created>
  <dcterms:modified xsi:type="dcterms:W3CDTF">2022-09-24T18:42:11Z</dcterms:modified>
</cp:coreProperties>
</file>