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Average"/>
      <p:regular r:id="rId62"/>
    </p:embeddedFont>
    <p:embeddedFont>
      <p:font typeface="Josefin Sans"/>
      <p:regular r:id="rId63"/>
      <p:bold r:id="rId64"/>
      <p:italic r:id="rId65"/>
      <p:boldItalic r:id="rId66"/>
    </p:embeddedFont>
    <p:embeddedFont>
      <p:font typeface="Old Standard TT"/>
      <p:regular r:id="rId67"/>
      <p:bold r:id="rId68"/>
      <p:italic r:id="rId69"/>
    </p:embeddedFont>
    <p:embeddedFont>
      <p:font typeface="Oswald"/>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swald-bold.fntdata"/><Relationship Id="rId70" Type="http://schemas.openxmlformats.org/officeDocument/2006/relationships/font" Target="fonts/Oswald-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verage-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JosefinSans-bold.fntdata"/><Relationship Id="rId63" Type="http://schemas.openxmlformats.org/officeDocument/2006/relationships/font" Target="fonts/JosefinSans-regular.fntdata"/><Relationship Id="rId22" Type="http://schemas.openxmlformats.org/officeDocument/2006/relationships/slide" Target="slides/slide16.xml"/><Relationship Id="rId66" Type="http://schemas.openxmlformats.org/officeDocument/2006/relationships/font" Target="fonts/JosefinSans-boldItalic.fntdata"/><Relationship Id="rId21" Type="http://schemas.openxmlformats.org/officeDocument/2006/relationships/slide" Target="slides/slide15.xml"/><Relationship Id="rId65" Type="http://schemas.openxmlformats.org/officeDocument/2006/relationships/font" Target="fonts/JosefinSans-italic.fntdata"/><Relationship Id="rId24" Type="http://schemas.openxmlformats.org/officeDocument/2006/relationships/slide" Target="slides/slide18.xml"/><Relationship Id="rId68" Type="http://schemas.openxmlformats.org/officeDocument/2006/relationships/font" Target="fonts/OldStandardTT-bold.fntdata"/><Relationship Id="rId23" Type="http://schemas.openxmlformats.org/officeDocument/2006/relationships/slide" Target="slides/slide17.xml"/><Relationship Id="rId67" Type="http://schemas.openxmlformats.org/officeDocument/2006/relationships/font" Target="fonts/OldStandardT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ldStandardT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c2973df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c2973d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0a643a00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0a643a00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0a643a0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0a643a0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c2973dffc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c2973dffc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c2973dff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c2973dff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e65605a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e65605a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c2973dffc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c2973dffc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e65605a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e65605a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c2973dffc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c2973dffc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c2973dff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c2973dff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c2973dffc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c2973dffc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c36bd01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c36bd01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moving on, mention that this problem isn’t specific to just art galleries and is important to many other scenarios. We can abstract this away to get the problem statement [next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c2973dff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c2973dff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c2973dffc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c2973dffc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0a643a00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0a643a00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0a643a00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0a643a00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30a643a0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30a643a0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0a643a00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0a643a00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30a643a00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30a643a00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0a643a00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0a643a00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30a643a00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30a643a00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c2973dffc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c2973dffc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2973dff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2973dff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c2973dffc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c2973dffc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c2973dff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c2973dff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polygon is 3 colorable, if it can be completely broken down into triangles, and the vertices of a resulting shape can be assigned a colour in such a way that no 2 vertices with the same colour are connected by an edge of a triangle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c2973dffc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c2973dffc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polygon is 3 colorable, if it can be completely broken down into triangles, and the vertices of a resulting shape can be assigned a colour in such a way that no 2 vertices with the same colour are connected by an edge of a triangle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c2973dffc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c2973dffc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polygon is 3 colorable, if it can be completely broken down into triangles, and the vertices of a resulting shape can be assigned a colour in such a way that no 2 vertices with the same colour are connected by an edge of a triangle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2c2973dffc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2c2973dffc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polygon is 3 colorable, if it can be completely broken down into triangles, and the vertices of a resulting shape can be assigned a colour in such a way that no 2 vertices with the same colour are connected by an edge of a triangle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2c2973dffc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2c2973dffc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polygon is 3 colorable, if it can be completely broken down into triangles, and the vertices of a resulting shape can be assigned a colour in such a way that no 2 vertices with the same colour are connected by an edge of a triangle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c2973dff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c2973dff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c2973dff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c2973dff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c2973dffc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2c2973dffc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2c2973dffc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2c2973dffc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c2973dff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c2973dff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c2973dffc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2c2973dffc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2c2973dffc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2c2973dffc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c2973dff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2c2973dff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2c2973dffc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2c2973dffc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2c2973dffc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2c2973dff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2c2973dffc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2c2973dffc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2c2973dffc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2c2973dffc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2c2973dffc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2c2973dffc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2c2973dff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2c2973dff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2c2973dffc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2c2973dffc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c2973dff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c2973dff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2c2973dff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2c2973dff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2c2973dff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2c2973dff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2c2973dffc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2c2973dff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2c2973dffc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2c2973dffc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2c2973dffc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2c2973dffc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2c2973dff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2c2973dff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c2973dffc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c2973dffc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0a643a0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0a643a0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0a643a0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0a643a0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0a643a00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0a643a00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grpSp>
        <p:nvGrpSpPr>
          <p:cNvPr id="60" name="Google Shape;60;p14"/>
          <p:cNvGrpSpPr/>
          <p:nvPr/>
        </p:nvGrpSpPr>
        <p:grpSpPr>
          <a:xfrm>
            <a:off x="4350279" y="2855377"/>
            <a:ext cx="443589" cy="105632"/>
            <a:chOff x="4137525" y="2915950"/>
            <a:chExt cx="869100" cy="207000"/>
          </a:xfrm>
        </p:grpSpPr>
        <p:sp>
          <p:nvSpPr>
            <p:cNvPr id="61" name="Google Shape;61;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5" name="Google Shape;65;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3" name="Google Shape;73;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7" name="Google Shape;77;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5" name="Google Shape;85;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8" name="Google Shape;88;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2" name="Google Shape;92;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3" name="Google Shape;93;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94" name="Google Shape;9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5" name="Google Shape;95;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8" name="Google Shape;98;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1" name="Google Shape;101;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2" name="Google Shape;102;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8" name="Google Shape;5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google.com/url?sa=i&amp;url=https%3A%2F%2Fbrilliant.org%2Fwiki%2Fguarding-a-museum%2F&amp;psig=AOvVaw1h7KC5ArVm2Zi113OmfAoo&amp;ust=1681110264998000&amp;source=images&amp;cd=vfe&amp;ved=0CBEQjRxqFwoTCJiHwvOdnP4CFQAAAAAdAAAAABAE" TargetMode="External"/><Relationship Id="rId4" Type="http://schemas.openxmlformats.org/officeDocument/2006/relationships/hyperlink" Target="https://isovist.art/img/posts/helloworld/art-gallery-problem.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8" name="Shape 108"/>
        <p:cNvGrpSpPr/>
        <p:nvPr/>
      </p:nvGrpSpPr>
      <p:grpSpPr>
        <a:xfrm>
          <a:off x="0" y="0"/>
          <a:ext cx="0" cy="0"/>
          <a:chOff x="0" y="0"/>
          <a:chExt cx="0" cy="0"/>
        </a:xfrm>
      </p:grpSpPr>
      <p:sp>
        <p:nvSpPr>
          <p:cNvPr id="109" name="Google Shape;109;p25"/>
          <p:cNvSpPr txBox="1"/>
          <p:nvPr>
            <p:ph type="ctrTitle"/>
          </p:nvPr>
        </p:nvSpPr>
        <p:spPr>
          <a:xfrm>
            <a:off x="512700" y="308825"/>
            <a:ext cx="8118600" cy="92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Art Gallery Problem</a:t>
            </a:r>
            <a:endParaRPr/>
          </a:p>
        </p:txBody>
      </p:sp>
      <p:sp>
        <p:nvSpPr>
          <p:cNvPr id="110" name="Google Shape;110;p25"/>
          <p:cNvSpPr txBox="1"/>
          <p:nvPr>
            <p:ph idx="1" type="subTitle"/>
          </p:nvPr>
        </p:nvSpPr>
        <p:spPr>
          <a:xfrm>
            <a:off x="6627650" y="3412200"/>
            <a:ext cx="2302200" cy="1731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935"/>
              <a:buNone/>
            </a:pPr>
            <a:r>
              <a:rPr b="1" lang="en" sz="2040">
                <a:solidFill>
                  <a:srgbClr val="EFEFEF"/>
                </a:solidFill>
              </a:rPr>
              <a:t>Group Members:</a:t>
            </a:r>
            <a:br>
              <a:rPr lang="en" sz="1740">
                <a:solidFill>
                  <a:srgbClr val="EFEFEF"/>
                </a:solidFill>
              </a:rPr>
            </a:br>
            <a:r>
              <a:rPr lang="en" sz="1740">
                <a:solidFill>
                  <a:srgbClr val="EFEFEF"/>
                </a:solidFill>
              </a:rPr>
              <a:t>Abdullah Amir</a:t>
            </a:r>
            <a:endParaRPr sz="1740">
              <a:solidFill>
                <a:srgbClr val="EFEFEF"/>
              </a:solidFill>
            </a:endParaRPr>
          </a:p>
          <a:p>
            <a:pPr indent="0" lvl="0" marL="0" rtl="0" algn="ctr">
              <a:lnSpc>
                <a:spcPct val="95000"/>
              </a:lnSpc>
              <a:spcBef>
                <a:spcPts val="0"/>
              </a:spcBef>
              <a:spcAft>
                <a:spcPts val="0"/>
              </a:spcAft>
              <a:buSzPts val="935"/>
              <a:buNone/>
            </a:pPr>
            <a:r>
              <a:rPr lang="en" sz="1740">
                <a:solidFill>
                  <a:srgbClr val="EFEFEF"/>
                </a:solidFill>
              </a:rPr>
              <a:t>Hamza Ansari</a:t>
            </a:r>
            <a:endParaRPr sz="1740">
              <a:solidFill>
                <a:srgbClr val="EFEFEF"/>
              </a:solidFill>
            </a:endParaRPr>
          </a:p>
          <a:p>
            <a:pPr indent="0" lvl="0" marL="0" rtl="0" algn="ctr">
              <a:lnSpc>
                <a:spcPct val="95000"/>
              </a:lnSpc>
              <a:spcBef>
                <a:spcPts val="0"/>
              </a:spcBef>
              <a:spcAft>
                <a:spcPts val="0"/>
              </a:spcAft>
              <a:buSzPts val="935"/>
              <a:buNone/>
            </a:pPr>
            <a:r>
              <a:rPr lang="en" sz="1740">
                <a:solidFill>
                  <a:srgbClr val="EFEFEF"/>
                </a:solidFill>
              </a:rPr>
              <a:t>Musab Kasbati</a:t>
            </a:r>
            <a:endParaRPr sz="1740">
              <a:solidFill>
                <a:srgbClr val="EFEFEF"/>
              </a:solidFill>
            </a:endParaRPr>
          </a:p>
          <a:p>
            <a:pPr indent="0" lvl="0" marL="0" rtl="0" algn="ctr">
              <a:lnSpc>
                <a:spcPct val="95000"/>
              </a:lnSpc>
              <a:spcBef>
                <a:spcPts val="0"/>
              </a:spcBef>
              <a:spcAft>
                <a:spcPts val="0"/>
              </a:spcAft>
              <a:buSzPts val="935"/>
              <a:buNone/>
            </a:pPr>
            <a:r>
              <a:rPr lang="en" sz="1740">
                <a:solidFill>
                  <a:srgbClr val="EFEFEF"/>
                </a:solidFill>
              </a:rPr>
              <a:t>Muhammad Anas</a:t>
            </a:r>
            <a:endParaRPr sz="1740">
              <a:solidFill>
                <a:srgbClr val="EFEFEF"/>
              </a:solidFill>
            </a:endParaRPr>
          </a:p>
        </p:txBody>
      </p:sp>
      <p:sp>
        <p:nvSpPr>
          <p:cNvPr id="111" name="Google Shape;111;p25"/>
          <p:cNvSpPr txBox="1"/>
          <p:nvPr>
            <p:ph idx="1" type="subTitle"/>
          </p:nvPr>
        </p:nvSpPr>
        <p:spPr>
          <a:xfrm>
            <a:off x="2375850" y="1120900"/>
            <a:ext cx="43923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Discrete Mathematics - Project</a:t>
            </a:r>
            <a:endParaRPr>
              <a:solidFill>
                <a:srgbClr val="EFEFEF"/>
              </a:solidFill>
            </a:endParaRPr>
          </a:p>
        </p:txBody>
      </p:sp>
      <p:pic>
        <p:nvPicPr>
          <p:cNvPr id="112" name="Google Shape;112;p25"/>
          <p:cNvPicPr preferRelativeResize="0"/>
          <p:nvPr/>
        </p:nvPicPr>
        <p:blipFill>
          <a:blip r:embed="rId3">
            <a:alphaModFix/>
          </a:blip>
          <a:stretch>
            <a:fillRect/>
          </a:stretch>
        </p:blipFill>
        <p:spPr>
          <a:xfrm>
            <a:off x="512700" y="1908400"/>
            <a:ext cx="3068550" cy="2857825"/>
          </a:xfrm>
          <a:prstGeom prst="rect">
            <a:avLst/>
          </a:prstGeom>
          <a:noFill/>
          <a:ln>
            <a:noFill/>
          </a:ln>
        </p:spPr>
      </p:pic>
      <p:sp>
        <p:nvSpPr>
          <p:cNvPr id="113" name="Google Shape;113;p25"/>
          <p:cNvSpPr/>
          <p:nvPr/>
        </p:nvSpPr>
        <p:spPr>
          <a:xfrm>
            <a:off x="502400" y="1907325"/>
            <a:ext cx="3077400" cy="2859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b="0" l="0" r="0" t="0"/>
          <a:stretch/>
        </p:blipFill>
        <p:spPr>
          <a:xfrm>
            <a:off x="-70475" y="776575"/>
            <a:ext cx="9144000" cy="5143500"/>
          </a:xfrm>
          <a:prstGeom prst="rect">
            <a:avLst/>
          </a:prstGeom>
          <a:noFill/>
          <a:ln>
            <a:noFill/>
          </a:ln>
        </p:spPr>
      </p:pic>
      <p:sp>
        <p:nvSpPr>
          <p:cNvPr id="189" name="Google Shape;189;p34"/>
          <p:cNvSpPr txBox="1"/>
          <p:nvPr/>
        </p:nvSpPr>
        <p:spPr>
          <a:xfrm>
            <a:off x="1077150" y="298750"/>
            <a:ext cx="6989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4200">
                <a:solidFill>
                  <a:srgbClr val="FFD966"/>
                </a:solidFill>
                <a:latin typeface="Josefin Sans"/>
                <a:ea typeface="Josefin Sans"/>
                <a:cs typeface="Josefin Sans"/>
                <a:sym typeface="Josefin Sans"/>
              </a:rPr>
              <a:t>Triangulation</a:t>
            </a:r>
            <a:endParaRPr sz="3500">
              <a:solidFill>
                <a:srgbClr val="FFD966"/>
              </a:solidFill>
              <a:latin typeface="Oswald"/>
              <a:ea typeface="Oswald"/>
              <a:cs typeface="Oswald"/>
              <a:sym typeface="Oswald"/>
            </a:endParaRPr>
          </a:p>
        </p:txBody>
      </p:sp>
      <p:sp>
        <p:nvSpPr>
          <p:cNvPr id="190" name="Google Shape;190;p34"/>
          <p:cNvSpPr/>
          <p:nvPr/>
        </p:nvSpPr>
        <p:spPr>
          <a:xfrm>
            <a:off x="2910400" y="2376050"/>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91" name="Google Shape;191;p34"/>
          <p:cNvSpPr/>
          <p:nvPr/>
        </p:nvSpPr>
        <p:spPr>
          <a:xfrm>
            <a:off x="6470650" y="4518125"/>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5"/>
          <p:cNvPicPr preferRelativeResize="0"/>
          <p:nvPr/>
        </p:nvPicPr>
        <p:blipFill rotWithShape="1">
          <a:blip r:embed="rId3">
            <a:alphaModFix/>
          </a:blip>
          <a:srcRect b="0" l="0" r="0" t="0"/>
          <a:stretch/>
        </p:blipFill>
        <p:spPr>
          <a:xfrm>
            <a:off x="-70475" y="776575"/>
            <a:ext cx="9144000" cy="5143500"/>
          </a:xfrm>
          <a:prstGeom prst="rect">
            <a:avLst/>
          </a:prstGeom>
          <a:noFill/>
          <a:ln>
            <a:noFill/>
          </a:ln>
        </p:spPr>
      </p:pic>
      <p:sp>
        <p:nvSpPr>
          <p:cNvPr id="197" name="Google Shape;197;p35"/>
          <p:cNvSpPr txBox="1"/>
          <p:nvPr/>
        </p:nvSpPr>
        <p:spPr>
          <a:xfrm>
            <a:off x="1077150" y="298750"/>
            <a:ext cx="6989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4200">
                <a:solidFill>
                  <a:srgbClr val="FFD966"/>
                </a:solidFill>
                <a:latin typeface="Josefin Sans"/>
                <a:ea typeface="Josefin Sans"/>
                <a:cs typeface="Josefin Sans"/>
                <a:sym typeface="Josefin Sans"/>
              </a:rPr>
              <a:t>Triangulation</a:t>
            </a:r>
            <a:endParaRPr sz="3500">
              <a:solidFill>
                <a:srgbClr val="FFD966"/>
              </a:solidFill>
              <a:latin typeface="Oswald"/>
              <a:ea typeface="Oswald"/>
              <a:cs typeface="Oswald"/>
              <a:sym typeface="Oswald"/>
            </a:endParaRPr>
          </a:p>
        </p:txBody>
      </p:sp>
      <p:sp>
        <p:nvSpPr>
          <p:cNvPr id="198" name="Google Shape;198;p35"/>
          <p:cNvSpPr/>
          <p:nvPr/>
        </p:nvSpPr>
        <p:spPr>
          <a:xfrm>
            <a:off x="2910400" y="2376050"/>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99" name="Google Shape;199;p35"/>
          <p:cNvSpPr/>
          <p:nvPr/>
        </p:nvSpPr>
        <p:spPr>
          <a:xfrm>
            <a:off x="6470650" y="4518125"/>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200" name="Google Shape;200;p35"/>
          <p:cNvSpPr/>
          <p:nvPr/>
        </p:nvSpPr>
        <p:spPr>
          <a:xfrm>
            <a:off x="5776375" y="2495550"/>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So how are we going to triangulate the polygon?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nvSpPr>
        <p:spPr>
          <a:xfrm>
            <a:off x="1656300" y="1765975"/>
            <a:ext cx="5831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latin typeface="Old Standard TT"/>
                <a:ea typeface="Old Standard TT"/>
                <a:cs typeface="Old Standard TT"/>
                <a:sym typeface="Old Standard TT"/>
              </a:rPr>
              <a:t>By Induction!</a:t>
            </a:r>
            <a:endParaRPr sz="72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first what is triangulation?</a:t>
            </a:r>
            <a:endParaRPr/>
          </a:p>
        </p:txBody>
      </p:sp>
      <p:sp>
        <p:nvSpPr>
          <p:cNvPr id="216" name="Google Shape;216;p38"/>
          <p:cNvSpPr txBox="1"/>
          <p:nvPr/>
        </p:nvSpPr>
        <p:spPr>
          <a:xfrm>
            <a:off x="288450" y="1971450"/>
            <a:ext cx="8567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Old Standard TT"/>
                <a:ea typeface="Old Standard TT"/>
                <a:cs typeface="Old Standard TT"/>
                <a:sym typeface="Old Standard TT"/>
              </a:rPr>
              <a:t>Triangulation is a process in computational geometry which involves dividing a simple polygon into triangles by adding </a:t>
            </a:r>
            <a:r>
              <a:rPr lang="en" sz="2200">
                <a:latin typeface="Old Standard TT"/>
                <a:ea typeface="Old Standard TT"/>
                <a:cs typeface="Old Standard TT"/>
                <a:sym typeface="Old Standard TT"/>
              </a:rPr>
              <a:t>non-intersecting</a:t>
            </a:r>
            <a:r>
              <a:rPr lang="en" sz="2200">
                <a:latin typeface="Old Standard TT"/>
                <a:ea typeface="Old Standard TT"/>
                <a:cs typeface="Old Standard TT"/>
                <a:sym typeface="Old Standard TT"/>
              </a:rPr>
              <a:t> diagonals.</a:t>
            </a:r>
            <a:endParaRPr sz="2200">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34715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Base Case</a:t>
            </a:r>
            <a:endParaRPr/>
          </a:p>
        </p:txBody>
      </p:sp>
      <p:sp>
        <p:nvSpPr>
          <p:cNvPr id="222" name="Google Shape;222;p39"/>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t>Well, firstly we assume that a triangle is itself already triangulated</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
        <p:nvSpPr>
          <p:cNvPr id="223" name="Google Shape;223;p39"/>
          <p:cNvSpPr/>
          <p:nvPr/>
        </p:nvSpPr>
        <p:spPr>
          <a:xfrm>
            <a:off x="3530525" y="1850700"/>
            <a:ext cx="2179200" cy="14421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9"/>
          <p:cNvSpPr txBox="1"/>
          <p:nvPr/>
        </p:nvSpPr>
        <p:spPr>
          <a:xfrm>
            <a:off x="2634400" y="3451100"/>
            <a:ext cx="41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the trivial (or base) case for triangulation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Induction Hypothesis</a:t>
            </a:r>
            <a:endParaRPr/>
          </a:p>
        </p:txBody>
      </p:sp>
      <p:sp>
        <p:nvSpPr>
          <p:cNvPr id="230" name="Google Shape;230;p40"/>
          <p:cNvSpPr txBox="1"/>
          <p:nvPr/>
        </p:nvSpPr>
        <p:spPr>
          <a:xfrm>
            <a:off x="421950" y="1677100"/>
            <a:ext cx="8743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Old Standard TT"/>
                <a:ea typeface="Old Standard TT"/>
                <a:cs typeface="Old Standard TT"/>
                <a:sym typeface="Old Standard TT"/>
              </a:rPr>
              <a:t>Polygons with upto k sides can be triangulated.</a:t>
            </a:r>
            <a:endParaRPr sz="1800">
              <a:latin typeface="Old Standard TT"/>
              <a:ea typeface="Old Standard TT"/>
              <a:cs typeface="Old Standard TT"/>
              <a:sym typeface="Old Standard TT"/>
            </a:endParaRPr>
          </a:p>
        </p:txBody>
      </p:sp>
      <p:sp>
        <p:nvSpPr>
          <p:cNvPr id="231" name="Google Shape;231;p40"/>
          <p:cNvSpPr txBox="1"/>
          <p:nvPr/>
        </p:nvSpPr>
        <p:spPr>
          <a:xfrm>
            <a:off x="1030825" y="2757675"/>
            <a:ext cx="724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Old Standard TT"/>
                <a:ea typeface="Old Standard TT"/>
                <a:cs typeface="Old Standard TT"/>
                <a:sym typeface="Old Standard TT"/>
              </a:rPr>
              <a:t>But how do we </a:t>
            </a:r>
            <a:r>
              <a:rPr lang="en" sz="2000">
                <a:latin typeface="Old Standard TT"/>
                <a:ea typeface="Old Standard TT"/>
                <a:cs typeface="Old Standard TT"/>
                <a:sym typeface="Old Standard TT"/>
              </a:rPr>
              <a:t>triangulate polygons with more than 3 sides?</a:t>
            </a:r>
            <a:endParaRPr sz="2000">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nvSpPr>
        <p:spPr>
          <a:xfrm>
            <a:off x="378675" y="182900"/>
            <a:ext cx="81879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Old Standard TT"/>
                <a:ea typeface="Old Standard TT"/>
                <a:cs typeface="Old Standard TT"/>
                <a:sym typeface="Old Standard TT"/>
              </a:rPr>
              <a:t>Now for polygons with more than 3 sides, to triangulate them we’ll try to break them into smaller polygons</a:t>
            </a:r>
            <a:endParaRPr sz="2000">
              <a:latin typeface="Old Standard TT"/>
              <a:ea typeface="Old Standard TT"/>
              <a:cs typeface="Old Standard TT"/>
              <a:sym typeface="Old Standard TT"/>
            </a:endParaRPr>
          </a:p>
          <a:p>
            <a:pPr indent="0" lvl="0" marL="457200" rtl="0" algn="l">
              <a:spcBef>
                <a:spcPts val="0"/>
              </a:spcBef>
              <a:spcAft>
                <a:spcPts val="0"/>
              </a:spcAft>
              <a:buNone/>
            </a:pPr>
            <a:r>
              <a:t/>
            </a:r>
            <a:endParaRPr sz="2000"/>
          </a:p>
          <a:p>
            <a:pPr indent="0" lvl="0" marL="1371600" rtl="0" algn="l">
              <a:spcBef>
                <a:spcPts val="0"/>
              </a:spcBef>
              <a:spcAft>
                <a:spcPts val="0"/>
              </a:spcAft>
              <a:buNone/>
            </a:pPr>
            <a:r>
              <a:rPr lang="en" sz="1800"/>
              <a:t> </a:t>
            </a:r>
            <a:endParaRPr sz="1800"/>
          </a:p>
        </p:txBody>
      </p:sp>
      <p:cxnSp>
        <p:nvCxnSpPr>
          <p:cNvPr id="237" name="Google Shape;237;p41"/>
          <p:cNvCxnSpPr/>
          <p:nvPr/>
        </p:nvCxnSpPr>
        <p:spPr>
          <a:xfrm>
            <a:off x="3031125" y="3395250"/>
            <a:ext cx="1905300" cy="6858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38" name="Google Shape;238;p41"/>
          <p:cNvCxnSpPr/>
          <p:nvPr/>
        </p:nvCxnSpPr>
        <p:spPr>
          <a:xfrm flipH="1">
            <a:off x="4001175" y="4074700"/>
            <a:ext cx="942900" cy="9954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41"/>
          <p:cNvCxnSpPr/>
          <p:nvPr/>
        </p:nvCxnSpPr>
        <p:spPr>
          <a:xfrm rot="10800000">
            <a:off x="3694700" y="4192100"/>
            <a:ext cx="304800" cy="8859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41"/>
          <p:cNvCxnSpPr/>
          <p:nvPr/>
        </p:nvCxnSpPr>
        <p:spPr>
          <a:xfrm flipH="1">
            <a:off x="3031125" y="3395250"/>
            <a:ext cx="9600" cy="10860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41"/>
          <p:cNvCxnSpPr/>
          <p:nvPr/>
        </p:nvCxnSpPr>
        <p:spPr>
          <a:xfrm flipH="1">
            <a:off x="3039250" y="4193775"/>
            <a:ext cx="661800" cy="28110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41"/>
          <p:cNvSpPr/>
          <p:nvPr/>
        </p:nvSpPr>
        <p:spPr>
          <a:xfrm>
            <a:off x="3901075" y="3393675"/>
            <a:ext cx="81000" cy="95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41"/>
          <p:cNvGrpSpPr/>
          <p:nvPr/>
        </p:nvGrpSpPr>
        <p:grpSpPr>
          <a:xfrm>
            <a:off x="3560375" y="2383700"/>
            <a:ext cx="1352100" cy="831300"/>
            <a:chOff x="4572000" y="2811025"/>
            <a:chExt cx="1352100" cy="831300"/>
          </a:xfrm>
        </p:grpSpPr>
        <p:sp>
          <p:nvSpPr>
            <p:cNvPr id="244" name="Google Shape;244;p41"/>
            <p:cNvSpPr/>
            <p:nvPr/>
          </p:nvSpPr>
          <p:spPr>
            <a:xfrm>
              <a:off x="4572000" y="2811025"/>
              <a:ext cx="1352100" cy="831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1"/>
            <p:cNvSpPr txBox="1"/>
            <p:nvPr/>
          </p:nvSpPr>
          <p:spPr>
            <a:xfrm>
              <a:off x="4690500" y="2811025"/>
              <a:ext cx="111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vertex here is convex </a:t>
              </a:r>
              <a:endParaRPr/>
            </a:p>
          </p:txBody>
        </p:sp>
      </p:grpSp>
      <p:cxnSp>
        <p:nvCxnSpPr>
          <p:cNvPr id="246" name="Google Shape;246;p41"/>
          <p:cNvCxnSpPr/>
          <p:nvPr/>
        </p:nvCxnSpPr>
        <p:spPr>
          <a:xfrm>
            <a:off x="3038475" y="3397250"/>
            <a:ext cx="942900" cy="681000"/>
          </a:xfrm>
          <a:prstGeom prst="straightConnector1">
            <a:avLst/>
          </a:prstGeom>
          <a:noFill/>
          <a:ln cap="flat" cmpd="sng" w="9525">
            <a:solidFill>
              <a:srgbClr val="FF0000"/>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47" name="Google Shape;247;p41"/>
          <p:cNvSpPr txBox="1"/>
          <p:nvPr/>
        </p:nvSpPr>
        <p:spPr>
          <a:xfrm>
            <a:off x="232663" y="1416900"/>
            <a:ext cx="7888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Old Standard TT"/>
              <a:buAutoNum type="arabicPeriod"/>
            </a:pPr>
            <a:r>
              <a:rPr lang="en" sz="1800">
                <a:solidFill>
                  <a:schemeClr val="dk1"/>
                </a:solidFill>
                <a:latin typeface="Old Standard TT"/>
                <a:ea typeface="Old Standard TT"/>
                <a:cs typeface="Old Standard TT"/>
                <a:sym typeface="Old Standard TT"/>
              </a:rPr>
              <a:t>A convex vertex (which will always exist in a polygon)</a:t>
            </a:r>
            <a:endParaRPr sz="1200">
              <a:latin typeface="Old Standard TT"/>
              <a:ea typeface="Old Standard TT"/>
              <a:cs typeface="Old Standard TT"/>
              <a:sym typeface="Old Standard TT"/>
            </a:endParaRPr>
          </a:p>
        </p:txBody>
      </p:sp>
      <p:sp>
        <p:nvSpPr>
          <p:cNvPr id="248" name="Google Shape;248;p41"/>
          <p:cNvSpPr txBox="1"/>
          <p:nvPr/>
        </p:nvSpPr>
        <p:spPr>
          <a:xfrm>
            <a:off x="292313" y="1745138"/>
            <a:ext cx="788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2.   </a:t>
            </a:r>
            <a:r>
              <a:rPr lang="en" sz="1800">
                <a:solidFill>
                  <a:schemeClr val="dk1"/>
                </a:solidFill>
                <a:latin typeface="Old Standard TT"/>
                <a:ea typeface="Old Standard TT"/>
                <a:cs typeface="Old Standard TT"/>
                <a:sym typeface="Old Standard TT"/>
              </a:rPr>
              <a:t>A diagonal that will connect two neighbours of the convex vertex</a:t>
            </a:r>
            <a:endParaRPr sz="1200">
              <a:latin typeface="Old Standard TT"/>
              <a:ea typeface="Old Standard TT"/>
              <a:cs typeface="Old Standard TT"/>
              <a:sym typeface="Old Standard TT"/>
            </a:endParaRPr>
          </a:p>
        </p:txBody>
      </p:sp>
      <p:sp>
        <p:nvSpPr>
          <p:cNvPr id="249" name="Google Shape;249;p41"/>
          <p:cNvSpPr txBox="1"/>
          <p:nvPr/>
        </p:nvSpPr>
        <p:spPr>
          <a:xfrm>
            <a:off x="232675" y="1000500"/>
            <a:ext cx="30000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000">
                <a:solidFill>
                  <a:schemeClr val="dk1"/>
                </a:solidFill>
                <a:latin typeface="Old Standard TT"/>
                <a:ea typeface="Old Standard TT"/>
                <a:cs typeface="Old Standard TT"/>
                <a:sym typeface="Old Standard TT"/>
              </a:rPr>
              <a:t>To do that we need:</a:t>
            </a:r>
            <a:r>
              <a:rPr lang="en" sz="2000">
                <a:solidFill>
                  <a:schemeClr val="dk1"/>
                </a:solidFil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24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236300" y="302000"/>
            <a:ext cx="7929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When drawing the diagonal, we need to make sure that it lies inside the polygon.</a:t>
            </a:r>
            <a:endParaRPr sz="1800">
              <a:latin typeface="Old Standard TT"/>
              <a:ea typeface="Old Standard TT"/>
              <a:cs typeface="Old Standard TT"/>
              <a:sym typeface="Old Standard TT"/>
            </a:endParaRPr>
          </a:p>
        </p:txBody>
      </p:sp>
      <p:pic>
        <p:nvPicPr>
          <p:cNvPr id="255" name="Google Shape;255;p42"/>
          <p:cNvPicPr preferRelativeResize="0"/>
          <p:nvPr/>
        </p:nvPicPr>
        <p:blipFill>
          <a:blip r:embed="rId3">
            <a:alphaModFix/>
          </a:blip>
          <a:stretch>
            <a:fillRect/>
          </a:stretch>
        </p:blipFill>
        <p:spPr>
          <a:xfrm>
            <a:off x="456575" y="3257288"/>
            <a:ext cx="2533650" cy="1800225"/>
          </a:xfrm>
          <a:prstGeom prst="rect">
            <a:avLst/>
          </a:prstGeom>
          <a:noFill/>
          <a:ln cap="flat" cmpd="sng" w="9525">
            <a:solidFill>
              <a:schemeClr val="lt1"/>
            </a:solidFill>
            <a:prstDash val="solid"/>
            <a:round/>
            <a:headEnd len="sm" w="sm" type="none"/>
            <a:tailEnd len="sm" w="sm" type="none"/>
          </a:ln>
        </p:spPr>
      </p:pic>
      <p:sp>
        <p:nvSpPr>
          <p:cNvPr id="256" name="Google Shape;256;p42"/>
          <p:cNvSpPr txBox="1"/>
          <p:nvPr/>
        </p:nvSpPr>
        <p:spPr>
          <a:xfrm>
            <a:off x="3379613" y="3957300"/>
            <a:ext cx="18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this becomes </a:t>
            </a:r>
            <a:endParaRPr>
              <a:latin typeface="Old Standard TT"/>
              <a:ea typeface="Old Standard TT"/>
              <a:cs typeface="Old Standard TT"/>
              <a:sym typeface="Old Standard TT"/>
            </a:endParaRPr>
          </a:p>
        </p:txBody>
      </p:sp>
      <p:sp>
        <p:nvSpPr>
          <p:cNvPr id="257" name="Google Shape;257;p42"/>
          <p:cNvSpPr txBox="1"/>
          <p:nvPr/>
        </p:nvSpPr>
        <p:spPr>
          <a:xfrm>
            <a:off x="161525" y="1317800"/>
            <a:ext cx="83109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If part of it goes outside the polygon, then we slide it down towards the convex vertex until it reaches a new vertex</a:t>
            </a:r>
            <a:endParaRPr>
              <a:latin typeface="Old Standard TT"/>
              <a:ea typeface="Old Standard TT"/>
              <a:cs typeface="Old Standard TT"/>
              <a:sym typeface="Old Standard TT"/>
            </a:endParaRPr>
          </a:p>
        </p:txBody>
      </p:sp>
      <p:sp>
        <p:nvSpPr>
          <p:cNvPr id="258" name="Google Shape;258;p42"/>
          <p:cNvSpPr txBox="1"/>
          <p:nvPr/>
        </p:nvSpPr>
        <p:spPr>
          <a:xfrm>
            <a:off x="236300" y="2333600"/>
            <a:ext cx="7929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The convex vertex is then connected to this new vertex by a line.</a:t>
            </a:r>
            <a:endParaRPr>
              <a:latin typeface="Old Standard TT"/>
              <a:ea typeface="Old Standard TT"/>
              <a:cs typeface="Old Standard TT"/>
              <a:sym typeface="Old Standard TT"/>
            </a:endParaRPr>
          </a:p>
        </p:txBody>
      </p:sp>
      <p:pic>
        <p:nvPicPr>
          <p:cNvPr id="259" name="Google Shape;259;p42"/>
          <p:cNvPicPr preferRelativeResize="0"/>
          <p:nvPr/>
        </p:nvPicPr>
        <p:blipFill>
          <a:blip r:embed="rId4">
            <a:alphaModFix/>
          </a:blip>
          <a:stretch>
            <a:fillRect/>
          </a:stretch>
        </p:blipFill>
        <p:spPr>
          <a:xfrm>
            <a:off x="5079000" y="3358475"/>
            <a:ext cx="2972026" cy="159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nvSpPr>
        <p:spPr>
          <a:xfrm>
            <a:off x="562200" y="246250"/>
            <a:ext cx="8154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Old Standard TT"/>
                <a:ea typeface="Old Standard TT"/>
                <a:cs typeface="Old Standard TT"/>
                <a:sym typeface="Old Standard TT"/>
              </a:rPr>
              <a:t>Now equipped with these two tools of triangulation, we will use </a:t>
            </a:r>
            <a:r>
              <a:rPr b="1" i="1" lang="en" sz="2200">
                <a:latin typeface="Old Standard TT"/>
                <a:ea typeface="Old Standard TT"/>
                <a:cs typeface="Old Standard TT"/>
                <a:sym typeface="Old Standard TT"/>
              </a:rPr>
              <a:t>induction </a:t>
            </a:r>
            <a:r>
              <a:rPr lang="en" sz="2200">
                <a:latin typeface="Old Standard TT"/>
                <a:ea typeface="Old Standard TT"/>
                <a:cs typeface="Old Standard TT"/>
                <a:sym typeface="Old Standard TT"/>
              </a:rPr>
              <a:t>to prove that any polygon can be triangulated.</a:t>
            </a:r>
            <a:endParaRPr sz="2500">
              <a:latin typeface="Old Standard TT"/>
              <a:ea typeface="Old Standard TT"/>
              <a:cs typeface="Old Standard TT"/>
              <a:sym typeface="Old Standard TT"/>
            </a:endParaRPr>
          </a:p>
        </p:txBody>
      </p:sp>
      <p:sp>
        <p:nvSpPr>
          <p:cNvPr id="265" name="Google Shape;265;p43"/>
          <p:cNvSpPr txBox="1"/>
          <p:nvPr/>
        </p:nvSpPr>
        <p:spPr>
          <a:xfrm>
            <a:off x="562200" y="446350"/>
            <a:ext cx="77154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Old Standard TT"/>
                <a:ea typeface="Old Standard TT"/>
                <a:cs typeface="Old Standard TT"/>
                <a:sym typeface="Old Standard TT"/>
              </a:rPr>
              <a:t>We start off with polygons of 3 sides</a:t>
            </a:r>
            <a:endParaRPr sz="1900">
              <a:latin typeface="Old Standard TT"/>
              <a:ea typeface="Old Standard TT"/>
              <a:cs typeface="Old Standard TT"/>
              <a:sym typeface="Old Standard TT"/>
            </a:endParaRPr>
          </a:p>
          <a:p>
            <a:pPr indent="0" lvl="0" marL="0" rtl="0" algn="l">
              <a:spcBef>
                <a:spcPts val="0"/>
              </a:spcBef>
              <a:spcAft>
                <a:spcPts val="0"/>
              </a:spcAft>
              <a:buNone/>
            </a:pPr>
            <a:r>
              <a:t/>
            </a:r>
            <a:endParaRPr sz="1800"/>
          </a:p>
        </p:txBody>
      </p:sp>
      <p:sp>
        <p:nvSpPr>
          <p:cNvPr id="266" name="Google Shape;266;p43"/>
          <p:cNvSpPr txBox="1"/>
          <p:nvPr/>
        </p:nvSpPr>
        <p:spPr>
          <a:xfrm>
            <a:off x="601200" y="1357300"/>
            <a:ext cx="7637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We know from the trivial case that all 3 sided polygons or triangles are triangulated, so we have already proven this case.</a:t>
            </a:r>
            <a:endParaRPr sz="1500">
              <a:latin typeface="Old Standard TT"/>
              <a:ea typeface="Old Standard TT"/>
              <a:cs typeface="Old Standard TT"/>
              <a:sym typeface="Old Standard TT"/>
            </a:endParaRPr>
          </a:p>
        </p:txBody>
      </p:sp>
      <p:sp>
        <p:nvSpPr>
          <p:cNvPr id="267" name="Google Shape;267;p43"/>
          <p:cNvSpPr txBox="1"/>
          <p:nvPr/>
        </p:nvSpPr>
        <p:spPr>
          <a:xfrm>
            <a:off x="629950" y="2448350"/>
            <a:ext cx="7812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Old Standard TT"/>
                <a:ea typeface="Old Standard TT"/>
                <a:cs typeface="Old Standard TT"/>
                <a:sym typeface="Old Standard TT"/>
              </a:rPr>
              <a:t>Next, when the number of sides is 4, we can draw a diagonal to triangulate the polygon.</a:t>
            </a:r>
            <a:endParaRPr sz="1900">
              <a:latin typeface="Old Standard TT"/>
              <a:ea typeface="Old Standard TT"/>
              <a:cs typeface="Old Standard TT"/>
              <a:sym typeface="Old Standard TT"/>
            </a:endParaRPr>
          </a:p>
        </p:txBody>
      </p:sp>
      <p:pic>
        <p:nvPicPr>
          <p:cNvPr id="268" name="Google Shape;268;p43"/>
          <p:cNvPicPr preferRelativeResize="0"/>
          <p:nvPr/>
        </p:nvPicPr>
        <p:blipFill>
          <a:blip r:embed="rId3">
            <a:alphaModFix/>
          </a:blip>
          <a:stretch>
            <a:fillRect/>
          </a:stretch>
        </p:blipFill>
        <p:spPr>
          <a:xfrm>
            <a:off x="3250175" y="3522650"/>
            <a:ext cx="1835939" cy="1620850"/>
          </a:xfrm>
          <a:prstGeom prst="rect">
            <a:avLst/>
          </a:prstGeom>
          <a:noFill/>
          <a:ln>
            <a:noFill/>
          </a:ln>
        </p:spPr>
      </p:pic>
      <p:cxnSp>
        <p:nvCxnSpPr>
          <p:cNvPr id="269" name="Google Shape;269;p43"/>
          <p:cNvCxnSpPr/>
          <p:nvPr/>
        </p:nvCxnSpPr>
        <p:spPr>
          <a:xfrm flipH="1">
            <a:off x="3406900" y="3770325"/>
            <a:ext cx="1090500" cy="42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nvSpPr>
        <p:spPr>
          <a:xfrm>
            <a:off x="301625" y="995175"/>
            <a:ext cx="4196100" cy="3765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accent3"/>
              </a:buClr>
              <a:buSzPts val="2100"/>
              <a:buFont typeface="Oswald"/>
              <a:buChar char="●"/>
            </a:pPr>
            <a:r>
              <a:rPr lang="en" sz="2100">
                <a:solidFill>
                  <a:schemeClr val="accent3"/>
                </a:solidFill>
                <a:latin typeface="Oswald"/>
                <a:ea typeface="Oswald"/>
                <a:cs typeface="Oswald"/>
                <a:sym typeface="Oswald"/>
              </a:rPr>
              <a:t>We want to s</a:t>
            </a:r>
            <a:r>
              <a:rPr lang="en" sz="2100">
                <a:solidFill>
                  <a:schemeClr val="accent3"/>
                </a:solidFill>
                <a:latin typeface="Oswald"/>
                <a:ea typeface="Oswald"/>
                <a:cs typeface="Oswald"/>
                <a:sym typeface="Oswald"/>
              </a:rPr>
              <a:t>ecure the premises of an expensive art-gallery</a:t>
            </a:r>
            <a:endParaRPr sz="2100">
              <a:solidFill>
                <a:schemeClr val="accent3"/>
              </a:solidFill>
              <a:latin typeface="Oswald"/>
              <a:ea typeface="Oswald"/>
              <a:cs typeface="Oswald"/>
              <a:sym typeface="Oswald"/>
            </a:endParaRPr>
          </a:p>
          <a:p>
            <a:pPr indent="0" lvl="0" marL="457200" rtl="0" algn="l">
              <a:spcBef>
                <a:spcPts val="1000"/>
              </a:spcBef>
              <a:spcAft>
                <a:spcPts val="0"/>
              </a:spcAft>
              <a:buNone/>
            </a:pPr>
            <a:r>
              <a:t/>
            </a:r>
            <a:endParaRPr sz="2100">
              <a:solidFill>
                <a:schemeClr val="accent3"/>
              </a:solidFill>
              <a:latin typeface="Oswald"/>
              <a:ea typeface="Oswald"/>
              <a:cs typeface="Oswald"/>
              <a:sym typeface="Oswald"/>
            </a:endParaRPr>
          </a:p>
          <a:p>
            <a:pPr indent="-361950" lvl="0" marL="457200" rtl="0" algn="l">
              <a:spcBef>
                <a:spcPts val="1000"/>
              </a:spcBef>
              <a:spcAft>
                <a:spcPts val="0"/>
              </a:spcAft>
              <a:buClr>
                <a:schemeClr val="accent3"/>
              </a:buClr>
              <a:buSzPts val="2100"/>
              <a:buFont typeface="Oswald"/>
              <a:buChar char="●"/>
            </a:pPr>
            <a:r>
              <a:rPr lang="en" sz="2100">
                <a:solidFill>
                  <a:schemeClr val="accent3"/>
                </a:solidFill>
                <a:latin typeface="Oswald"/>
                <a:ea typeface="Oswald"/>
                <a:cs typeface="Oswald"/>
                <a:sym typeface="Oswald"/>
              </a:rPr>
              <a:t>Using 360° vision CCTV cameras</a:t>
            </a:r>
            <a:endParaRPr sz="2100">
              <a:solidFill>
                <a:schemeClr val="accent3"/>
              </a:solidFill>
              <a:latin typeface="Oswald"/>
              <a:ea typeface="Oswald"/>
              <a:cs typeface="Oswald"/>
              <a:sym typeface="Oswald"/>
            </a:endParaRPr>
          </a:p>
          <a:p>
            <a:pPr indent="0" lvl="0" marL="457200" rtl="0" algn="l">
              <a:spcBef>
                <a:spcPts val="1000"/>
              </a:spcBef>
              <a:spcAft>
                <a:spcPts val="0"/>
              </a:spcAft>
              <a:buNone/>
            </a:pPr>
            <a:r>
              <a:t/>
            </a:r>
            <a:endParaRPr sz="2100">
              <a:solidFill>
                <a:schemeClr val="accent3"/>
              </a:solidFill>
              <a:latin typeface="Oswald"/>
              <a:ea typeface="Oswald"/>
              <a:cs typeface="Oswald"/>
              <a:sym typeface="Oswald"/>
            </a:endParaRPr>
          </a:p>
          <a:p>
            <a:pPr indent="-361950" lvl="0" marL="457200" rtl="0" algn="l">
              <a:spcBef>
                <a:spcPts val="1000"/>
              </a:spcBef>
              <a:spcAft>
                <a:spcPts val="0"/>
              </a:spcAft>
              <a:buClr>
                <a:schemeClr val="accent3"/>
              </a:buClr>
              <a:buSzPts val="2100"/>
              <a:buFont typeface="Oswald"/>
              <a:buChar char="●"/>
            </a:pPr>
            <a:r>
              <a:rPr lang="en" sz="2100">
                <a:solidFill>
                  <a:schemeClr val="accent3"/>
                </a:solidFill>
                <a:latin typeface="Oswald"/>
                <a:ea typeface="Oswald"/>
                <a:cs typeface="Oswald"/>
                <a:sym typeface="Oswald"/>
              </a:rPr>
              <a:t>While minimizing the number of cameras</a:t>
            </a:r>
            <a:endParaRPr sz="2100">
              <a:solidFill>
                <a:schemeClr val="accent3"/>
              </a:solidFill>
              <a:latin typeface="Oswald"/>
              <a:ea typeface="Oswald"/>
              <a:cs typeface="Oswald"/>
              <a:sym typeface="Oswald"/>
            </a:endParaRPr>
          </a:p>
          <a:p>
            <a:pPr indent="0" lvl="0" marL="0" rtl="0" algn="l">
              <a:spcBef>
                <a:spcPts val="1000"/>
              </a:spcBef>
              <a:spcAft>
                <a:spcPts val="1000"/>
              </a:spcAft>
              <a:buNone/>
            </a:pPr>
            <a:r>
              <a:t/>
            </a:r>
            <a:endParaRPr sz="2100">
              <a:solidFill>
                <a:schemeClr val="accent3"/>
              </a:solidFill>
              <a:latin typeface="Oswald"/>
              <a:ea typeface="Oswald"/>
              <a:cs typeface="Oswald"/>
              <a:sym typeface="Oswald"/>
            </a:endParaRPr>
          </a:p>
        </p:txBody>
      </p:sp>
      <p:pic>
        <p:nvPicPr>
          <p:cNvPr id="119" name="Google Shape;119;p26"/>
          <p:cNvPicPr preferRelativeResize="0"/>
          <p:nvPr/>
        </p:nvPicPr>
        <p:blipFill rotWithShape="1">
          <a:blip r:embed="rId3">
            <a:alphaModFix/>
          </a:blip>
          <a:srcRect b="7153" l="29118" r="27959" t="12376"/>
          <a:stretch/>
        </p:blipFill>
        <p:spPr>
          <a:xfrm>
            <a:off x="4721600" y="309912"/>
            <a:ext cx="4289698" cy="4523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nvSpPr>
        <p:spPr>
          <a:xfrm>
            <a:off x="592875" y="771075"/>
            <a:ext cx="8100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Old Standard TT"/>
                <a:ea typeface="Old Standard TT"/>
                <a:cs typeface="Old Standard TT"/>
                <a:sym typeface="Old Standard TT"/>
              </a:rPr>
              <a:t>Similarly, in case of 5 vertices, a polygon may be triangulated as follows:</a:t>
            </a:r>
            <a:endParaRPr sz="1900">
              <a:latin typeface="Old Standard TT"/>
              <a:ea typeface="Old Standard TT"/>
              <a:cs typeface="Old Standard TT"/>
              <a:sym typeface="Old Standard TT"/>
            </a:endParaRPr>
          </a:p>
        </p:txBody>
      </p:sp>
      <p:grpSp>
        <p:nvGrpSpPr>
          <p:cNvPr id="275" name="Google Shape;275;p44"/>
          <p:cNvGrpSpPr/>
          <p:nvPr/>
        </p:nvGrpSpPr>
        <p:grpSpPr>
          <a:xfrm>
            <a:off x="3476612" y="1528709"/>
            <a:ext cx="1952615" cy="1960608"/>
            <a:chOff x="2905500" y="2269950"/>
            <a:chExt cx="2190750" cy="2085975"/>
          </a:xfrm>
        </p:grpSpPr>
        <p:pic>
          <p:nvPicPr>
            <p:cNvPr id="276" name="Google Shape;276;p44"/>
            <p:cNvPicPr preferRelativeResize="0"/>
            <p:nvPr/>
          </p:nvPicPr>
          <p:blipFill>
            <a:blip r:embed="rId3">
              <a:alphaModFix/>
            </a:blip>
            <a:stretch>
              <a:fillRect/>
            </a:stretch>
          </p:blipFill>
          <p:spPr>
            <a:xfrm>
              <a:off x="2905500" y="2269950"/>
              <a:ext cx="2190750" cy="2085975"/>
            </a:xfrm>
            <a:prstGeom prst="rect">
              <a:avLst/>
            </a:prstGeom>
            <a:noFill/>
            <a:ln>
              <a:noFill/>
            </a:ln>
          </p:spPr>
        </p:pic>
        <p:cxnSp>
          <p:nvCxnSpPr>
            <p:cNvPr id="277" name="Google Shape;277;p44"/>
            <p:cNvCxnSpPr/>
            <p:nvPr/>
          </p:nvCxnSpPr>
          <p:spPr>
            <a:xfrm>
              <a:off x="2940050" y="3075000"/>
              <a:ext cx="2109900" cy="14400"/>
            </a:xfrm>
            <a:prstGeom prst="straightConnector1">
              <a:avLst/>
            </a:prstGeom>
            <a:noFill/>
            <a:ln cap="flat" cmpd="sng" w="9525">
              <a:solidFill>
                <a:schemeClr val="dk2"/>
              </a:solidFill>
              <a:prstDash val="solid"/>
              <a:round/>
              <a:headEnd len="med" w="med" type="none"/>
              <a:tailEnd len="med" w="med" type="none"/>
            </a:ln>
          </p:spPr>
        </p:cxnSp>
        <p:sp>
          <p:nvSpPr>
            <p:cNvPr id="278" name="Google Shape;278;p44"/>
            <p:cNvSpPr txBox="1"/>
            <p:nvPr/>
          </p:nvSpPr>
          <p:spPr>
            <a:xfrm>
              <a:off x="3859250" y="2571750"/>
              <a:ext cx="271500" cy="42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a:t>
              </a:r>
              <a:endParaRPr/>
            </a:p>
          </p:txBody>
        </p:sp>
        <p:sp>
          <p:nvSpPr>
            <p:cNvPr id="279" name="Google Shape;279;p44"/>
            <p:cNvSpPr txBox="1"/>
            <p:nvPr/>
          </p:nvSpPr>
          <p:spPr>
            <a:xfrm>
              <a:off x="3849700" y="3422650"/>
              <a:ext cx="271500" cy="42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grpSp>
      <p:sp>
        <p:nvSpPr>
          <p:cNvPr id="280" name="Google Shape;280;p44"/>
          <p:cNvSpPr txBox="1"/>
          <p:nvPr/>
        </p:nvSpPr>
        <p:spPr>
          <a:xfrm>
            <a:off x="619950" y="1528700"/>
            <a:ext cx="7665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Old Standard TT"/>
                <a:ea typeface="Old Standard TT"/>
                <a:cs typeface="Old Standard TT"/>
                <a:sym typeface="Old Standard TT"/>
              </a:rPr>
              <a:t>Since we already showed that polygons 4 sides are triangulated, this 5 sided polygon also gets triangulated.</a:t>
            </a:r>
            <a:endParaRPr sz="1900">
              <a:latin typeface="Old Standard TT"/>
              <a:ea typeface="Old Standard TT"/>
              <a:cs typeface="Old Standard TT"/>
              <a:sym typeface="Old Standard TT"/>
            </a:endParaRPr>
          </a:p>
        </p:txBody>
      </p:sp>
      <p:grpSp>
        <p:nvGrpSpPr>
          <p:cNvPr id="281" name="Google Shape;281;p44"/>
          <p:cNvGrpSpPr/>
          <p:nvPr/>
        </p:nvGrpSpPr>
        <p:grpSpPr>
          <a:xfrm>
            <a:off x="3238478" y="2578825"/>
            <a:ext cx="2190750" cy="2085975"/>
            <a:chOff x="5843203" y="1523600"/>
            <a:chExt cx="2190750" cy="2085975"/>
          </a:xfrm>
        </p:grpSpPr>
        <p:pic>
          <p:nvPicPr>
            <p:cNvPr id="282" name="Google Shape;282;p44"/>
            <p:cNvPicPr preferRelativeResize="0"/>
            <p:nvPr/>
          </p:nvPicPr>
          <p:blipFill>
            <a:blip r:embed="rId3">
              <a:alphaModFix/>
            </a:blip>
            <a:stretch>
              <a:fillRect/>
            </a:stretch>
          </p:blipFill>
          <p:spPr>
            <a:xfrm>
              <a:off x="5843203" y="1523600"/>
              <a:ext cx="2190750" cy="2085975"/>
            </a:xfrm>
            <a:prstGeom prst="rect">
              <a:avLst/>
            </a:prstGeom>
            <a:noFill/>
            <a:ln>
              <a:noFill/>
            </a:ln>
          </p:spPr>
        </p:pic>
        <p:cxnSp>
          <p:nvCxnSpPr>
            <p:cNvPr id="283" name="Google Shape;283;p44"/>
            <p:cNvCxnSpPr/>
            <p:nvPr/>
          </p:nvCxnSpPr>
          <p:spPr>
            <a:xfrm>
              <a:off x="5876925" y="2332050"/>
              <a:ext cx="2155800" cy="12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44"/>
            <p:cNvCxnSpPr/>
            <p:nvPr/>
          </p:nvCxnSpPr>
          <p:spPr>
            <a:xfrm>
              <a:off x="5876925" y="2332050"/>
              <a:ext cx="1724100" cy="12525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5"/>
          <p:cNvPicPr preferRelativeResize="0"/>
          <p:nvPr/>
        </p:nvPicPr>
        <p:blipFill>
          <a:blip r:embed="rId3">
            <a:alphaModFix/>
          </a:blip>
          <a:stretch>
            <a:fillRect/>
          </a:stretch>
        </p:blipFill>
        <p:spPr>
          <a:xfrm>
            <a:off x="689600" y="2884638"/>
            <a:ext cx="2562225" cy="1781175"/>
          </a:xfrm>
          <a:prstGeom prst="rect">
            <a:avLst/>
          </a:prstGeom>
          <a:noFill/>
          <a:ln>
            <a:noFill/>
          </a:ln>
        </p:spPr>
      </p:pic>
      <p:sp>
        <p:nvSpPr>
          <p:cNvPr id="290" name="Google Shape;290;p45"/>
          <p:cNvSpPr txBox="1"/>
          <p:nvPr/>
        </p:nvSpPr>
        <p:spPr>
          <a:xfrm>
            <a:off x="582500" y="456100"/>
            <a:ext cx="7731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Old Standard TT"/>
                <a:ea typeface="Old Standard TT"/>
                <a:cs typeface="Old Standard TT"/>
                <a:sym typeface="Old Standard TT"/>
              </a:rPr>
              <a:t>Following this procedure, we can see that every (</a:t>
            </a:r>
            <a:r>
              <a:rPr i="1" lang="en" sz="1900">
                <a:latin typeface="Old Standard TT"/>
                <a:ea typeface="Old Standard TT"/>
                <a:cs typeface="Old Standard TT"/>
                <a:sym typeface="Old Standard TT"/>
              </a:rPr>
              <a:t>k+1)</a:t>
            </a:r>
            <a:r>
              <a:rPr lang="en" sz="1900">
                <a:latin typeface="Old Standard TT"/>
                <a:ea typeface="Old Standard TT"/>
                <a:cs typeface="Old Standard TT"/>
                <a:sym typeface="Old Standard TT"/>
              </a:rPr>
              <a:t>-sided polygon is triangulated into polygons with sides </a:t>
            </a:r>
            <a:r>
              <a:rPr i="1" lang="en" sz="1900">
                <a:latin typeface="Old Standard TT"/>
                <a:ea typeface="Old Standard TT"/>
                <a:cs typeface="Old Standard TT"/>
                <a:sym typeface="Old Standard TT"/>
              </a:rPr>
              <a:t>&lt; k+1</a:t>
            </a:r>
            <a:r>
              <a:rPr i="1" lang="en" sz="1900">
                <a:latin typeface="Old Standard TT"/>
                <a:ea typeface="Old Standard TT"/>
                <a:cs typeface="Old Standard TT"/>
                <a:sym typeface="Old Standard TT"/>
              </a:rPr>
              <a:t>, </a:t>
            </a:r>
            <a:r>
              <a:rPr lang="en" sz="1900">
                <a:latin typeface="Old Standard TT"/>
                <a:ea typeface="Old Standard TT"/>
                <a:cs typeface="Old Standard TT"/>
                <a:sym typeface="Old Standard TT"/>
              </a:rPr>
              <a:t>which are further triangulated until the base case is reached.</a:t>
            </a:r>
            <a:endParaRPr sz="1900">
              <a:latin typeface="Old Standard TT"/>
              <a:ea typeface="Old Standard TT"/>
              <a:cs typeface="Old Standard TT"/>
              <a:sym typeface="Old Standard TT"/>
            </a:endParaRPr>
          </a:p>
        </p:txBody>
      </p:sp>
      <p:sp>
        <p:nvSpPr>
          <p:cNvPr id="291" name="Google Shape;291;p45"/>
          <p:cNvSpPr txBox="1"/>
          <p:nvPr/>
        </p:nvSpPr>
        <p:spPr>
          <a:xfrm>
            <a:off x="689600" y="1758450"/>
            <a:ext cx="7517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Old Standard TT"/>
                <a:ea typeface="Old Standard TT"/>
                <a:cs typeface="Old Standard TT"/>
                <a:sym typeface="Old Standard TT"/>
              </a:rPr>
              <a:t>In this way any polygon can be triangulated:</a:t>
            </a:r>
            <a:endParaRPr sz="1900">
              <a:latin typeface="Old Standard TT"/>
              <a:ea typeface="Old Standard TT"/>
              <a:cs typeface="Old Standard TT"/>
              <a:sym typeface="Old Standard TT"/>
            </a:endParaRPr>
          </a:p>
        </p:txBody>
      </p:sp>
      <p:pic>
        <p:nvPicPr>
          <p:cNvPr id="292" name="Google Shape;292;p45"/>
          <p:cNvPicPr preferRelativeResize="0"/>
          <p:nvPr/>
        </p:nvPicPr>
        <p:blipFill>
          <a:blip r:embed="rId4">
            <a:alphaModFix/>
          </a:blip>
          <a:stretch>
            <a:fillRect/>
          </a:stretch>
        </p:blipFill>
        <p:spPr>
          <a:xfrm>
            <a:off x="5235450" y="2884638"/>
            <a:ext cx="2562225" cy="1781175"/>
          </a:xfrm>
          <a:prstGeom prst="rect">
            <a:avLst/>
          </a:prstGeom>
          <a:noFill/>
          <a:ln>
            <a:noFill/>
          </a:ln>
        </p:spPr>
      </p:pic>
      <p:pic>
        <p:nvPicPr>
          <p:cNvPr id="293" name="Google Shape;293;p45"/>
          <p:cNvPicPr preferRelativeResize="0"/>
          <p:nvPr/>
        </p:nvPicPr>
        <p:blipFill>
          <a:blip r:embed="rId5">
            <a:alphaModFix/>
          </a:blip>
          <a:stretch>
            <a:fillRect/>
          </a:stretch>
        </p:blipFill>
        <p:spPr>
          <a:xfrm>
            <a:off x="3693375" y="3392612"/>
            <a:ext cx="1100525" cy="765250"/>
          </a:xfrm>
          <a:prstGeom prst="rect">
            <a:avLst/>
          </a:prstGeom>
          <a:noFill/>
          <a:ln>
            <a:noFill/>
          </a:ln>
        </p:spPr>
      </p:pic>
      <p:sp>
        <p:nvSpPr>
          <p:cNvPr id="294" name="Google Shape;294;p45"/>
          <p:cNvSpPr txBox="1"/>
          <p:nvPr/>
        </p:nvSpPr>
        <p:spPr>
          <a:xfrm>
            <a:off x="646275" y="202950"/>
            <a:ext cx="12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98" name="Shape 298"/>
        <p:cNvGrpSpPr/>
        <p:nvPr/>
      </p:nvGrpSpPr>
      <p:grpSpPr>
        <a:xfrm>
          <a:off x="0" y="0"/>
          <a:ext cx="0" cy="0"/>
          <a:chOff x="0" y="0"/>
          <a:chExt cx="0" cy="0"/>
        </a:xfrm>
      </p:grpSpPr>
      <p:sp>
        <p:nvSpPr>
          <p:cNvPr id="299" name="Google Shape;299;p46"/>
          <p:cNvSpPr txBox="1"/>
          <p:nvPr>
            <p:ph type="title"/>
          </p:nvPr>
        </p:nvSpPr>
        <p:spPr>
          <a:xfrm>
            <a:off x="0" y="0"/>
            <a:ext cx="9144000" cy="51435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4200"/>
              <a:t>So, How many Guards are required to secure the Art Gallery?</a:t>
            </a:r>
            <a:endParaRPr sz="4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instance, let’s consider the following polygon with 10-vertices.</a:t>
            </a:r>
            <a:endParaRPr/>
          </a:p>
          <a:p>
            <a:pPr indent="0" lvl="0" marL="0" rtl="0" algn="l">
              <a:spcBef>
                <a:spcPts val="0"/>
              </a:spcBef>
              <a:spcAft>
                <a:spcPts val="0"/>
              </a:spcAft>
              <a:buNone/>
            </a:pPr>
            <a:r>
              <a:t/>
            </a:r>
            <a:endParaRPr/>
          </a:p>
        </p:txBody>
      </p:sp>
      <p:sp>
        <p:nvSpPr>
          <p:cNvPr id="305" name="Google Shape;305;p47"/>
          <p:cNvSpPr/>
          <p:nvPr/>
        </p:nvSpPr>
        <p:spPr>
          <a:xfrm>
            <a:off x="892100" y="1929075"/>
            <a:ext cx="2856300" cy="2235300"/>
          </a:xfrm>
          <a:prstGeom prst="corner">
            <a:avLst>
              <a:gd fmla="val 50000" name="adj1"/>
              <a:gd fmla="val 50000" name="adj2"/>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7"/>
          <p:cNvSpPr/>
          <p:nvPr/>
        </p:nvSpPr>
        <p:spPr>
          <a:xfrm>
            <a:off x="3127500" y="2436200"/>
            <a:ext cx="2659800" cy="6132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7"/>
          <p:cNvSpPr txBox="1"/>
          <p:nvPr/>
        </p:nvSpPr>
        <p:spPr>
          <a:xfrm>
            <a:off x="6221875" y="1649650"/>
            <a:ext cx="2411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If we place a guard at every one of the vertices then it would be safe to say that the entire gallery is protected</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Hence, for a polygon with n vertices, n guards (at most) are required</a:t>
            </a:r>
            <a:endParaRPr>
              <a:latin typeface="Old Standard TT"/>
              <a:ea typeface="Old Standard TT"/>
              <a:cs typeface="Old Standard TT"/>
              <a:sym typeface="Old Standard TT"/>
            </a:endParaRPr>
          </a:p>
        </p:txBody>
      </p:sp>
      <p:sp>
        <p:nvSpPr>
          <p:cNvPr id="308" name="Google Shape;308;p47"/>
          <p:cNvSpPr/>
          <p:nvPr/>
        </p:nvSpPr>
        <p:spPr>
          <a:xfrm>
            <a:off x="806875" y="1820325"/>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7"/>
          <p:cNvSpPr/>
          <p:nvPr/>
        </p:nvSpPr>
        <p:spPr>
          <a:xfrm>
            <a:off x="1861825" y="1820325"/>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7"/>
          <p:cNvSpPr/>
          <p:nvPr/>
        </p:nvSpPr>
        <p:spPr>
          <a:xfrm>
            <a:off x="1905475" y="2919975"/>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7"/>
          <p:cNvSpPr/>
          <p:nvPr/>
        </p:nvSpPr>
        <p:spPr>
          <a:xfrm>
            <a:off x="3003925" y="2919975"/>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7"/>
          <p:cNvSpPr/>
          <p:nvPr/>
        </p:nvSpPr>
        <p:spPr>
          <a:xfrm>
            <a:off x="3003925" y="2318250"/>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
          <p:cNvSpPr/>
          <p:nvPr/>
        </p:nvSpPr>
        <p:spPr>
          <a:xfrm>
            <a:off x="5646525" y="2318250"/>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p:nvPr/>
        </p:nvSpPr>
        <p:spPr>
          <a:xfrm>
            <a:off x="5646525" y="2919975"/>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7"/>
          <p:cNvSpPr/>
          <p:nvPr/>
        </p:nvSpPr>
        <p:spPr>
          <a:xfrm>
            <a:off x="3645825" y="2919975"/>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7"/>
          <p:cNvSpPr/>
          <p:nvPr/>
        </p:nvSpPr>
        <p:spPr>
          <a:xfrm>
            <a:off x="3645825" y="3989350"/>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7"/>
          <p:cNvSpPr/>
          <p:nvPr/>
        </p:nvSpPr>
        <p:spPr>
          <a:xfrm>
            <a:off x="806875" y="4033025"/>
            <a:ext cx="253800" cy="253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However, this is a bit excessive. Don’t you think that too?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3" name="Google Shape;323;p48"/>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It turns out that a well known upper limit that we will be proving today is that in the Worst case scenario N/3 (round down) guards are required to guard the gallery.</a:t>
            </a:r>
            <a:endParaRPr/>
          </a:p>
          <a:p>
            <a:pPr indent="0" lvl="0" marL="0" rtl="0" algn="l">
              <a:spcBef>
                <a:spcPts val="1200"/>
              </a:spcBef>
              <a:spcAft>
                <a:spcPts val="1200"/>
              </a:spcAft>
              <a:buNone/>
            </a:pPr>
            <a:r>
              <a:rPr lang="en"/>
              <a:t>Note: We will only be placing guards at the corners</a:t>
            </a:r>
            <a:endParaRPr/>
          </a:p>
        </p:txBody>
      </p:sp>
      <p:sp>
        <p:nvSpPr>
          <p:cNvPr id="324" name="Google Shape;324;p48"/>
          <p:cNvSpPr txBox="1"/>
          <p:nvPr/>
        </p:nvSpPr>
        <p:spPr>
          <a:xfrm>
            <a:off x="7349925" y="2881200"/>
            <a:ext cx="1482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N=10</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⌊N/3⌋=3</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Hence, 3 guards is all we need to observe this entire gallery</a:t>
            </a:r>
            <a:endParaRPr>
              <a:latin typeface="Old Standard TT"/>
              <a:ea typeface="Old Standard TT"/>
              <a:cs typeface="Old Standard TT"/>
              <a:sym typeface="Old Standard TT"/>
            </a:endParaRPr>
          </a:p>
        </p:txBody>
      </p:sp>
      <p:sp>
        <p:nvSpPr>
          <p:cNvPr id="325" name="Google Shape;325;p48"/>
          <p:cNvSpPr/>
          <p:nvPr/>
        </p:nvSpPr>
        <p:spPr>
          <a:xfrm>
            <a:off x="1057675" y="2974325"/>
            <a:ext cx="3394500" cy="1531800"/>
          </a:xfrm>
          <a:prstGeom prst="corner">
            <a:avLst>
              <a:gd fmla="val 50000" name="adj1"/>
              <a:gd fmla="val 50000" name="adj2"/>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8"/>
          <p:cNvSpPr/>
          <p:nvPr/>
        </p:nvSpPr>
        <p:spPr>
          <a:xfrm>
            <a:off x="3665650" y="3264100"/>
            <a:ext cx="2193900" cy="4761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8"/>
          <p:cNvSpPr/>
          <p:nvPr/>
        </p:nvSpPr>
        <p:spPr>
          <a:xfrm>
            <a:off x="923125" y="4326000"/>
            <a:ext cx="248400" cy="24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8"/>
          <p:cNvSpPr/>
          <p:nvPr/>
        </p:nvSpPr>
        <p:spPr>
          <a:xfrm>
            <a:off x="3516375" y="3551850"/>
            <a:ext cx="248400" cy="24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8"/>
          <p:cNvSpPr/>
          <p:nvPr/>
        </p:nvSpPr>
        <p:spPr>
          <a:xfrm>
            <a:off x="5714750" y="3170975"/>
            <a:ext cx="248400" cy="248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idx="4294967295" type="body"/>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00FFFF"/>
                </a:highlight>
              </a:rPr>
              <a:t>However, you would notice that the green and red guards are enough to guard the gallery since everything that the yellow guard sees is also visible to the red guard, making him unnecessary. </a:t>
            </a:r>
            <a:r>
              <a:rPr lang="en"/>
              <a:t>(Shouldn’t this be on the previous slide since this has nothing to do with this diagram?)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Consider the shape below, also with 10 vertices.</a:t>
            </a:r>
            <a:endParaRPr/>
          </a:p>
          <a:p>
            <a:pPr indent="0" lvl="0" marL="0" rtl="0" algn="l">
              <a:spcBef>
                <a:spcPts val="1200"/>
              </a:spcBef>
              <a:spcAft>
                <a:spcPts val="1200"/>
              </a:spcAft>
              <a:buNone/>
            </a:pPr>
            <a:r>
              <a:t/>
            </a:r>
            <a:endParaRPr/>
          </a:p>
        </p:txBody>
      </p:sp>
      <p:sp>
        <p:nvSpPr>
          <p:cNvPr id="335" name="Google Shape;335;p49"/>
          <p:cNvSpPr/>
          <p:nvPr/>
        </p:nvSpPr>
        <p:spPr>
          <a:xfrm>
            <a:off x="1323938" y="3659687"/>
            <a:ext cx="3555300" cy="11991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9"/>
          <p:cNvSpPr/>
          <p:nvPr/>
        </p:nvSpPr>
        <p:spPr>
          <a:xfrm>
            <a:off x="1323938" y="2710350"/>
            <a:ext cx="559200" cy="949200"/>
          </a:xfrm>
          <a:prstGeom prst="rtTriangle">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9"/>
          <p:cNvSpPr/>
          <p:nvPr/>
        </p:nvSpPr>
        <p:spPr>
          <a:xfrm>
            <a:off x="2672221" y="2710350"/>
            <a:ext cx="858600" cy="949200"/>
          </a:xfrm>
          <a:prstGeom prst="triangle">
            <a:avLst>
              <a:gd fmla="val 50000" name="adj"/>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9"/>
          <p:cNvSpPr/>
          <p:nvPr/>
        </p:nvSpPr>
        <p:spPr>
          <a:xfrm>
            <a:off x="4239958" y="2710350"/>
            <a:ext cx="639300" cy="949200"/>
          </a:xfrm>
          <a:prstGeom prst="triangle">
            <a:avLst>
              <a:gd fmla="val 50000"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9"/>
          <p:cNvSpPr/>
          <p:nvPr/>
        </p:nvSpPr>
        <p:spPr>
          <a:xfrm>
            <a:off x="2579375" y="3527575"/>
            <a:ext cx="227700" cy="227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9"/>
          <p:cNvSpPr/>
          <p:nvPr/>
        </p:nvSpPr>
        <p:spPr>
          <a:xfrm>
            <a:off x="4145400" y="3527575"/>
            <a:ext cx="227700" cy="2277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9"/>
          <p:cNvSpPr/>
          <p:nvPr/>
        </p:nvSpPr>
        <p:spPr>
          <a:xfrm>
            <a:off x="1735400" y="3527575"/>
            <a:ext cx="227700" cy="22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We cannot make our general theorem any stronger because of shapes like these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Green Guard’s vision            Red Guard’s vision             Blue Guard’s vision</a:t>
            </a:r>
            <a:endParaRPr/>
          </a:p>
        </p:txBody>
      </p:sp>
      <p:sp>
        <p:nvSpPr>
          <p:cNvPr id="347" name="Google Shape;347;p50"/>
          <p:cNvSpPr/>
          <p:nvPr/>
        </p:nvSpPr>
        <p:spPr>
          <a:xfrm>
            <a:off x="685100" y="3357250"/>
            <a:ext cx="2069700" cy="527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0"/>
          <p:cNvSpPr/>
          <p:nvPr/>
        </p:nvSpPr>
        <p:spPr>
          <a:xfrm>
            <a:off x="685100" y="2963950"/>
            <a:ext cx="331200" cy="393300"/>
          </a:xfrm>
          <a:prstGeom prst="rtTriangl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0"/>
          <p:cNvSpPr/>
          <p:nvPr/>
        </p:nvSpPr>
        <p:spPr>
          <a:xfrm>
            <a:off x="1430250" y="2963950"/>
            <a:ext cx="444900" cy="393300"/>
          </a:xfrm>
          <a:prstGeom prst="triangle">
            <a:avLst>
              <a:gd fmla="val 50000"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0"/>
          <p:cNvSpPr/>
          <p:nvPr/>
        </p:nvSpPr>
        <p:spPr>
          <a:xfrm>
            <a:off x="2423600" y="2963950"/>
            <a:ext cx="331200" cy="393300"/>
          </a:xfrm>
          <a:prstGeom prst="triangle">
            <a:avLst>
              <a:gd fmla="val 50000"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0"/>
          <p:cNvSpPr/>
          <p:nvPr/>
        </p:nvSpPr>
        <p:spPr>
          <a:xfrm>
            <a:off x="3417275" y="3388300"/>
            <a:ext cx="1842000" cy="4968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0"/>
          <p:cNvSpPr/>
          <p:nvPr/>
        </p:nvSpPr>
        <p:spPr>
          <a:xfrm>
            <a:off x="3417275" y="2995000"/>
            <a:ext cx="289800" cy="393300"/>
          </a:xfrm>
          <a:prstGeom prst="rtTriangle">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0"/>
          <p:cNvSpPr/>
          <p:nvPr/>
        </p:nvSpPr>
        <p:spPr>
          <a:xfrm>
            <a:off x="4115825" y="2995000"/>
            <a:ext cx="444900" cy="393300"/>
          </a:xfrm>
          <a:prstGeom prst="triangle">
            <a:avLst>
              <a:gd fmla="val 5000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0"/>
          <p:cNvSpPr/>
          <p:nvPr/>
        </p:nvSpPr>
        <p:spPr>
          <a:xfrm>
            <a:off x="4928075" y="2995000"/>
            <a:ext cx="331200" cy="393300"/>
          </a:xfrm>
          <a:prstGeom prst="triangle">
            <a:avLst>
              <a:gd fmla="val 50000"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0"/>
          <p:cNvSpPr/>
          <p:nvPr/>
        </p:nvSpPr>
        <p:spPr>
          <a:xfrm>
            <a:off x="6108050" y="3357250"/>
            <a:ext cx="1738800" cy="5277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0"/>
          <p:cNvSpPr/>
          <p:nvPr/>
        </p:nvSpPr>
        <p:spPr>
          <a:xfrm>
            <a:off x="7515650" y="2963950"/>
            <a:ext cx="331200" cy="393300"/>
          </a:xfrm>
          <a:prstGeom prst="triangle">
            <a:avLst>
              <a:gd fmla="val 50000"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0"/>
          <p:cNvSpPr/>
          <p:nvPr/>
        </p:nvSpPr>
        <p:spPr>
          <a:xfrm>
            <a:off x="6697900" y="2963950"/>
            <a:ext cx="444900" cy="393300"/>
          </a:xfrm>
          <a:prstGeom prst="triangle">
            <a:avLst>
              <a:gd fmla="val 50000" name="adj"/>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0"/>
          <p:cNvSpPr/>
          <p:nvPr/>
        </p:nvSpPr>
        <p:spPr>
          <a:xfrm>
            <a:off x="6108050" y="2963800"/>
            <a:ext cx="331200" cy="393300"/>
          </a:xfrm>
          <a:prstGeom prst="rtTriangle">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0"/>
          <p:cNvSpPr txBox="1"/>
          <p:nvPr/>
        </p:nvSpPr>
        <p:spPr>
          <a:xfrm>
            <a:off x="602325" y="4164475"/>
            <a:ext cx="822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Because of the non-overlapping region in Guard’s vision( represented by the purple area) which is not common to any 2 guards, we need at least 3 guards to safeguard this gallery</a:t>
            </a:r>
            <a:endParaRPr>
              <a:latin typeface="Old Standard TT"/>
              <a:ea typeface="Old Standard TT"/>
              <a:cs typeface="Old Standard TT"/>
              <a:sym typeface="Old Standard TT"/>
            </a:endParaRPr>
          </a:p>
        </p:txBody>
      </p:sp>
      <p:sp>
        <p:nvSpPr>
          <p:cNvPr id="360" name="Google Shape;360;p5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idx="4294967295" type="body"/>
          </p:nvPr>
        </p:nvSpPr>
        <p:spPr>
          <a:xfrm>
            <a:off x="311700" y="242175"/>
            <a:ext cx="8520600" cy="432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prove that this formula holds, we need to prove two things:</a:t>
            </a:r>
            <a:endParaRPr/>
          </a:p>
          <a:p>
            <a:pPr indent="-342900" lvl="0" marL="457200" rtl="0" algn="l">
              <a:spcBef>
                <a:spcPts val="1200"/>
              </a:spcBef>
              <a:spcAft>
                <a:spcPts val="0"/>
              </a:spcAft>
              <a:buSzPts val="1800"/>
              <a:buAutoNum type="arabicParenR"/>
            </a:pPr>
            <a:r>
              <a:rPr lang="en"/>
              <a:t>Prove that any polygon can be triangulated</a:t>
            </a:r>
            <a:endParaRPr/>
          </a:p>
        </p:txBody>
      </p:sp>
      <p:sp>
        <p:nvSpPr>
          <p:cNvPr id="366" name="Google Shape;366;p51"/>
          <p:cNvSpPr txBox="1"/>
          <p:nvPr/>
        </p:nvSpPr>
        <p:spPr>
          <a:xfrm>
            <a:off x="1337100" y="1277075"/>
            <a:ext cx="570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In simpler words, we have to prove that a polygon can be broken down into triangular regions with internal non-intersecting line segments. Any guard placed at one of the corner can see (at least) the areas covered by the triangles sharing that vertex</a:t>
            </a:r>
            <a:endParaRPr>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idx="1" type="body"/>
          </p:nvPr>
        </p:nvSpPr>
        <p:spPr>
          <a:xfrm>
            <a:off x="311700" y="4430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Prove that any triangulated polygon is 3-colorable</a:t>
            </a:r>
            <a:endParaRPr/>
          </a:p>
          <a:p>
            <a:pPr indent="0" lvl="0" marL="0" rtl="0" algn="l">
              <a:spcBef>
                <a:spcPts val="1200"/>
              </a:spcBef>
              <a:spcAft>
                <a:spcPts val="1200"/>
              </a:spcAft>
              <a:buNone/>
            </a:pPr>
            <a:r>
              <a:t/>
            </a:r>
            <a:endParaRPr/>
          </a:p>
        </p:txBody>
      </p:sp>
      <p:sp>
        <p:nvSpPr>
          <p:cNvPr id="372" name="Google Shape;372;p52"/>
          <p:cNvSpPr txBox="1"/>
          <p:nvPr/>
        </p:nvSpPr>
        <p:spPr>
          <a:xfrm>
            <a:off x="1182400" y="1115025"/>
            <a:ext cx="586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This means that we have to prove that we can label every vertex using only 3 colors in such a way that no two connected vertices are of the same color</a:t>
            </a:r>
            <a:endParaRPr>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Next, how will we make our polygon 3-colourable?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idx="4294967295" type="ctrTitle"/>
          </p:nvPr>
        </p:nvSpPr>
        <p:spPr>
          <a:xfrm>
            <a:off x="108300" y="846975"/>
            <a:ext cx="5026500" cy="87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Problem Statement</a:t>
            </a:r>
            <a:endParaRPr u="sng"/>
          </a:p>
        </p:txBody>
      </p:sp>
      <p:sp>
        <p:nvSpPr>
          <p:cNvPr id="125" name="Google Shape;125;p27"/>
          <p:cNvSpPr txBox="1"/>
          <p:nvPr>
            <p:ph idx="4294967295" type="subTitle"/>
          </p:nvPr>
        </p:nvSpPr>
        <p:spPr>
          <a:xfrm>
            <a:off x="582750" y="1952275"/>
            <a:ext cx="7801500" cy="27183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1200"/>
              </a:spcAft>
              <a:buNone/>
            </a:pPr>
            <a:r>
              <a:rPr b="1" lang="en">
                <a:latin typeface="Oswald"/>
                <a:ea typeface="Oswald"/>
                <a:cs typeface="Oswald"/>
                <a:sym typeface="Oswald"/>
              </a:rPr>
              <a:t>The art gallery problem asks the minimum number of guards that need to be placed in an n-vertex simple polygon such that all points of the interior are visible. A simple polygon is a connected closed region whose boundary is defined by a finite number of line segments.</a:t>
            </a:r>
            <a:r>
              <a:rPr b="1" lang="en">
                <a:solidFill>
                  <a:schemeClr val="accent5"/>
                </a:solidFill>
                <a:latin typeface="Oswald"/>
                <a:ea typeface="Oswald"/>
                <a:cs typeface="Oswald"/>
                <a:sym typeface="Oswald"/>
              </a:rPr>
              <a:t> Visibility is defined such that two points u and v are mutually visible if the line segment joining them lies inside the polygon.</a:t>
            </a:r>
            <a:endParaRPr b="1">
              <a:solidFill>
                <a:schemeClr val="accent5"/>
              </a:solidFill>
              <a:latin typeface="Oswald"/>
              <a:ea typeface="Oswald"/>
              <a:cs typeface="Oswald"/>
              <a:sym typeface="Oswald"/>
            </a:endParaRPr>
          </a:p>
        </p:txBody>
      </p:sp>
      <p:pic>
        <p:nvPicPr>
          <p:cNvPr id="126" name="Google Shape;126;p27"/>
          <p:cNvPicPr preferRelativeResize="0"/>
          <p:nvPr/>
        </p:nvPicPr>
        <p:blipFill rotWithShape="1">
          <a:blip r:embed="rId3">
            <a:alphaModFix/>
          </a:blip>
          <a:srcRect b="-87649" l="-134415" r="107091" t="60325"/>
          <a:stretch/>
        </p:blipFill>
        <p:spPr>
          <a:xfrm>
            <a:off x="3314700" y="1381125"/>
            <a:ext cx="2514600" cy="2381250"/>
          </a:xfrm>
          <a:prstGeom prst="rect">
            <a:avLst/>
          </a:prstGeom>
          <a:noFill/>
          <a:ln>
            <a:noFill/>
          </a:ln>
        </p:spPr>
      </p:pic>
      <p:pic>
        <p:nvPicPr>
          <p:cNvPr id="127" name="Google Shape;127;p27"/>
          <p:cNvPicPr preferRelativeResize="0"/>
          <p:nvPr/>
        </p:nvPicPr>
        <p:blipFill rotWithShape="1">
          <a:blip r:embed="rId4">
            <a:alphaModFix amt="82000"/>
          </a:blip>
          <a:srcRect b="3772" l="3410" r="5638" t="0"/>
          <a:stretch/>
        </p:blipFill>
        <p:spPr>
          <a:xfrm>
            <a:off x="5510725" y="92925"/>
            <a:ext cx="2953375" cy="1692375"/>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nvSpPr>
        <p:spPr>
          <a:xfrm>
            <a:off x="1656300" y="1765975"/>
            <a:ext cx="58314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latin typeface="Old Standard TT"/>
                <a:ea typeface="Old Standard TT"/>
                <a:cs typeface="Old Standard TT"/>
                <a:sym typeface="Old Standard TT"/>
              </a:rPr>
              <a:t>By Induction!</a:t>
            </a:r>
            <a:endParaRPr sz="7200">
              <a:latin typeface="Old Standard TT"/>
              <a:ea typeface="Old Standard TT"/>
              <a:cs typeface="Old Standard TT"/>
              <a:sym typeface="Old Standard TT"/>
            </a:endParaRPr>
          </a:p>
          <a:p>
            <a:pPr indent="0" lvl="0" marL="0" rtl="0" algn="l">
              <a:spcBef>
                <a:spcPts val="0"/>
              </a:spcBef>
              <a:spcAft>
                <a:spcPts val="0"/>
              </a:spcAft>
              <a:buNone/>
            </a:pPr>
            <a:r>
              <a:rPr lang="en" sz="3000">
                <a:latin typeface="Old Standard TT"/>
                <a:ea typeface="Old Standard TT"/>
                <a:cs typeface="Old Standard TT"/>
                <a:sym typeface="Old Standard TT"/>
              </a:rPr>
              <a:t>                     </a:t>
            </a:r>
            <a:r>
              <a:rPr lang="en" sz="3000">
                <a:latin typeface="Old Standard TT"/>
                <a:ea typeface="Old Standard TT"/>
                <a:cs typeface="Old Standard TT"/>
                <a:sym typeface="Old Standard TT"/>
              </a:rPr>
              <a:t>(again)</a:t>
            </a:r>
            <a:endParaRPr sz="3000">
              <a:latin typeface="Old Standard TT"/>
              <a:ea typeface="Old Standard TT"/>
              <a:cs typeface="Old Standard TT"/>
              <a:sym typeface="Old Standard T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55"/>
          <p:cNvPicPr preferRelativeResize="0"/>
          <p:nvPr/>
        </p:nvPicPr>
        <p:blipFill>
          <a:blip r:embed="rId3">
            <a:alphaModFix/>
          </a:blip>
          <a:stretch>
            <a:fillRect/>
          </a:stretch>
        </p:blipFill>
        <p:spPr>
          <a:xfrm>
            <a:off x="0" y="924925"/>
            <a:ext cx="9144000" cy="5143500"/>
          </a:xfrm>
          <a:prstGeom prst="rect">
            <a:avLst/>
          </a:prstGeom>
          <a:noFill/>
          <a:ln>
            <a:noFill/>
          </a:ln>
        </p:spPr>
      </p:pic>
      <p:sp>
        <p:nvSpPr>
          <p:cNvPr id="388" name="Google Shape;388;p5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00"/>
              <a:t>But first, w</a:t>
            </a:r>
            <a:r>
              <a:rPr lang="en" sz="3500"/>
              <a:t>hat does it mean to be 3-colourable?</a:t>
            </a:r>
            <a:endParaRPr sz="3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6"/>
          <p:cNvPicPr preferRelativeResize="0"/>
          <p:nvPr/>
        </p:nvPicPr>
        <p:blipFill>
          <a:blip r:embed="rId3">
            <a:alphaModFix/>
          </a:blip>
          <a:stretch>
            <a:fillRect/>
          </a:stretch>
        </p:blipFill>
        <p:spPr>
          <a:xfrm>
            <a:off x="0" y="924925"/>
            <a:ext cx="9144000" cy="5143500"/>
          </a:xfrm>
          <a:prstGeom prst="rect">
            <a:avLst/>
          </a:prstGeom>
          <a:noFill/>
          <a:ln>
            <a:noFill/>
          </a:ln>
        </p:spPr>
      </p:pic>
      <p:sp>
        <p:nvSpPr>
          <p:cNvPr id="394" name="Google Shape;394;p5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00"/>
              <a:t>What does it mean to be 3-colourable?</a:t>
            </a:r>
            <a:endParaRPr sz="3500"/>
          </a:p>
        </p:txBody>
      </p:sp>
      <p:sp>
        <p:nvSpPr>
          <p:cNvPr id="395" name="Google Shape;395;p56"/>
          <p:cNvSpPr txBox="1"/>
          <p:nvPr>
            <p:ph idx="4294967295"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The polygon can be triangulated.</a:t>
            </a:r>
            <a:br>
              <a:rPr lang="en" sz="2000"/>
            </a:b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7"/>
          <p:cNvPicPr preferRelativeResize="0"/>
          <p:nvPr/>
        </p:nvPicPr>
        <p:blipFill>
          <a:blip r:embed="rId3">
            <a:alphaModFix/>
          </a:blip>
          <a:stretch>
            <a:fillRect/>
          </a:stretch>
        </p:blipFill>
        <p:spPr>
          <a:xfrm>
            <a:off x="0" y="1143000"/>
            <a:ext cx="9144000" cy="5143500"/>
          </a:xfrm>
          <a:prstGeom prst="rect">
            <a:avLst/>
          </a:prstGeom>
          <a:noFill/>
          <a:ln>
            <a:noFill/>
          </a:ln>
        </p:spPr>
      </p:pic>
      <p:sp>
        <p:nvSpPr>
          <p:cNvPr id="401" name="Google Shape;401;p5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00"/>
              <a:t>What does it mean to be 3-colourable?</a:t>
            </a:r>
            <a:endParaRPr sz="3500"/>
          </a:p>
        </p:txBody>
      </p:sp>
      <p:sp>
        <p:nvSpPr>
          <p:cNvPr id="402" name="Google Shape;402;p57"/>
          <p:cNvSpPr txBox="1"/>
          <p:nvPr>
            <p:ph idx="4294967295" type="subTitle"/>
          </p:nvPr>
        </p:nvSpPr>
        <p:spPr>
          <a:xfrm>
            <a:off x="393650" y="1003950"/>
            <a:ext cx="8520300" cy="322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2.	Each vertex can be assigned one of three colours such that each triangle has a vertex of each colour</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6" name="Shape 406"/>
        <p:cNvGrpSpPr/>
        <p:nvPr/>
      </p:nvGrpSpPr>
      <p:grpSpPr>
        <a:xfrm>
          <a:off x="0" y="0"/>
          <a:ext cx="0" cy="0"/>
          <a:chOff x="0" y="0"/>
          <a:chExt cx="0" cy="0"/>
        </a:xfrm>
      </p:grpSpPr>
      <p:pic>
        <p:nvPicPr>
          <p:cNvPr id="407" name="Google Shape;407;p58"/>
          <p:cNvPicPr preferRelativeResize="0"/>
          <p:nvPr/>
        </p:nvPicPr>
        <p:blipFill>
          <a:blip r:embed="rId3">
            <a:alphaModFix/>
          </a:blip>
          <a:stretch>
            <a:fillRect/>
          </a:stretch>
        </p:blipFill>
        <p:spPr>
          <a:xfrm>
            <a:off x="0" y="762000"/>
            <a:ext cx="9144000" cy="5143500"/>
          </a:xfrm>
          <a:prstGeom prst="rect">
            <a:avLst/>
          </a:prstGeom>
          <a:noFill/>
          <a:ln>
            <a:noFill/>
          </a:ln>
        </p:spPr>
      </p:pic>
      <p:sp>
        <p:nvSpPr>
          <p:cNvPr id="408" name="Google Shape;408;p5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00"/>
              <a:t>What does it mean to be 3-colourable?</a:t>
            </a:r>
            <a:endParaRPr sz="3500"/>
          </a:p>
        </p:txBody>
      </p:sp>
      <p:sp>
        <p:nvSpPr>
          <p:cNvPr id="409" name="Google Shape;409;p58"/>
          <p:cNvSpPr txBox="1"/>
          <p:nvPr>
            <p:ph idx="4294967295" type="subTitle"/>
          </p:nvPr>
        </p:nvSpPr>
        <p:spPr>
          <a:xfrm>
            <a:off x="393650" y="1003950"/>
            <a:ext cx="8520300" cy="322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3.	Each triangle has a vertex of each colour</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3" name="Shape 413"/>
        <p:cNvGrpSpPr/>
        <p:nvPr/>
      </p:nvGrpSpPr>
      <p:grpSpPr>
        <a:xfrm>
          <a:off x="0" y="0"/>
          <a:ext cx="0" cy="0"/>
          <a:chOff x="0" y="0"/>
          <a:chExt cx="0" cy="0"/>
        </a:xfrm>
      </p:grpSpPr>
      <p:sp>
        <p:nvSpPr>
          <p:cNvPr id="414" name="Google Shape;414;p59"/>
          <p:cNvSpPr txBox="1"/>
          <p:nvPr>
            <p:ph type="ctrTitle"/>
          </p:nvPr>
        </p:nvSpPr>
        <p:spPr>
          <a:xfrm>
            <a:off x="349950" y="0"/>
            <a:ext cx="8444100" cy="950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What does it mean to be 3-colourable?</a:t>
            </a:r>
            <a:endParaRPr sz="3500"/>
          </a:p>
        </p:txBody>
      </p:sp>
      <p:sp>
        <p:nvSpPr>
          <p:cNvPr id="415" name="Google Shape;415;p59"/>
          <p:cNvSpPr txBox="1"/>
          <p:nvPr>
            <p:ph idx="1" type="subTitle"/>
          </p:nvPr>
        </p:nvSpPr>
        <p:spPr>
          <a:xfrm>
            <a:off x="349950" y="1316375"/>
            <a:ext cx="5633100" cy="32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In our case:</a:t>
            </a:r>
            <a:br>
              <a:rPr lang="en" sz="2000"/>
            </a:br>
            <a:endParaRPr sz="2000"/>
          </a:p>
          <a:p>
            <a:pPr indent="-355600" lvl="0" marL="457200" rtl="0" algn="l">
              <a:spcBef>
                <a:spcPts val="0"/>
              </a:spcBef>
              <a:spcAft>
                <a:spcPts val="0"/>
              </a:spcAft>
              <a:buSzPts val="2000"/>
              <a:buAutoNum type="arabicPeriod"/>
            </a:pPr>
            <a:r>
              <a:rPr lang="en" sz="2000"/>
              <a:t>The polygon can be broken down completely into (V-2) triangles</a:t>
            </a:r>
            <a:br>
              <a:rPr lang="en" sz="2000"/>
            </a:br>
            <a:endParaRPr sz="2000"/>
          </a:p>
          <a:p>
            <a:pPr indent="-355600" lvl="0" marL="457200" rtl="0" algn="l">
              <a:spcBef>
                <a:spcPts val="0"/>
              </a:spcBef>
              <a:spcAft>
                <a:spcPts val="0"/>
              </a:spcAft>
              <a:buSzPts val="2000"/>
              <a:buAutoNum type="arabicPeriod"/>
            </a:pPr>
            <a:r>
              <a:rPr lang="en" sz="2000"/>
              <a:t>Each vertex can be assigned a colour</a:t>
            </a:r>
            <a:br>
              <a:rPr lang="en" sz="2000"/>
            </a:br>
            <a:endParaRPr sz="2000"/>
          </a:p>
          <a:p>
            <a:pPr indent="-355600" lvl="0" marL="457200" rtl="0" algn="l">
              <a:spcBef>
                <a:spcPts val="0"/>
              </a:spcBef>
              <a:spcAft>
                <a:spcPts val="0"/>
              </a:spcAft>
              <a:buSzPts val="2000"/>
              <a:buAutoNum type="arabicPeriod"/>
            </a:pPr>
            <a:r>
              <a:rPr lang="en" sz="2000"/>
              <a:t>No two vertices of the same colour are connected by an edge of a triangle</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Base Case</a:t>
            </a:r>
            <a:endParaRPr/>
          </a:p>
        </p:txBody>
      </p:sp>
      <p:sp>
        <p:nvSpPr>
          <p:cNvPr id="421" name="Google Shape;421;p60"/>
          <p:cNvSpPr txBox="1"/>
          <p:nvPr>
            <p:ph idx="4294967295" type="body"/>
          </p:nvPr>
        </p:nvSpPr>
        <p:spPr>
          <a:xfrm>
            <a:off x="311700" y="1152475"/>
            <a:ext cx="8520600" cy="95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Consider a polygon made of 1 triangle</a:t>
            </a:r>
            <a:endParaRPr/>
          </a:p>
        </p:txBody>
      </p:sp>
      <p:pic>
        <p:nvPicPr>
          <p:cNvPr id="422" name="Google Shape;422;p60"/>
          <p:cNvPicPr preferRelativeResize="0"/>
          <p:nvPr/>
        </p:nvPicPr>
        <p:blipFill rotWithShape="1">
          <a:blip r:embed="rId3">
            <a:alphaModFix/>
          </a:blip>
          <a:srcRect b="35213" l="40946" r="40915" t="24430"/>
          <a:stretch/>
        </p:blipFill>
        <p:spPr>
          <a:xfrm>
            <a:off x="3765850" y="1709425"/>
            <a:ext cx="1916750" cy="2398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61"/>
          <p:cNvPicPr preferRelativeResize="0"/>
          <p:nvPr/>
        </p:nvPicPr>
        <p:blipFill rotWithShape="1">
          <a:blip r:embed="rId3">
            <a:alphaModFix/>
          </a:blip>
          <a:srcRect b="34324" l="39826" r="45385" t="14598"/>
          <a:stretch/>
        </p:blipFill>
        <p:spPr>
          <a:xfrm>
            <a:off x="3644950" y="1101725"/>
            <a:ext cx="1607962" cy="3124076"/>
          </a:xfrm>
          <a:prstGeom prst="rect">
            <a:avLst/>
          </a:prstGeom>
          <a:noFill/>
          <a:ln>
            <a:noFill/>
          </a:ln>
        </p:spPr>
      </p:pic>
      <p:sp>
        <p:nvSpPr>
          <p:cNvPr id="428" name="Google Shape;428;p6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Base Case</a:t>
            </a:r>
            <a:endParaRPr/>
          </a:p>
        </p:txBody>
      </p:sp>
      <p:sp>
        <p:nvSpPr>
          <p:cNvPr id="429" name="Google Shape;429;p61"/>
          <p:cNvSpPr txBox="1"/>
          <p:nvPr>
            <p:ph idx="4294967295" type="body"/>
          </p:nvPr>
        </p:nvSpPr>
        <p:spPr>
          <a:xfrm>
            <a:off x="311700" y="1152475"/>
            <a:ext cx="8520600" cy="95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Consider a polygon made of 1 triangle</a:t>
            </a:r>
            <a:endParaRPr/>
          </a:p>
        </p:txBody>
      </p:sp>
      <p:sp>
        <p:nvSpPr>
          <p:cNvPr id="430" name="Google Shape;430;p61"/>
          <p:cNvSpPr txBox="1"/>
          <p:nvPr/>
        </p:nvSpPr>
        <p:spPr>
          <a:xfrm>
            <a:off x="1473000" y="3892950"/>
            <a:ext cx="6502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Assign a different colour to each vertex - always 3-colorable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Case</a:t>
            </a:r>
            <a:endParaRPr/>
          </a:p>
        </p:txBody>
      </p:sp>
      <p:sp>
        <p:nvSpPr>
          <p:cNvPr id="436" name="Google Shape;436;p62"/>
          <p:cNvSpPr txBox="1"/>
          <p:nvPr>
            <p:ph idx="4294967295" type="body"/>
          </p:nvPr>
        </p:nvSpPr>
        <p:spPr>
          <a:xfrm>
            <a:off x="311700" y="1152475"/>
            <a:ext cx="8520600" cy="95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a polygon made of 2 triangles</a:t>
            </a:r>
            <a:endParaRPr/>
          </a:p>
        </p:txBody>
      </p:sp>
      <p:pic>
        <p:nvPicPr>
          <p:cNvPr id="437" name="Google Shape;437;p62"/>
          <p:cNvPicPr preferRelativeResize="0"/>
          <p:nvPr/>
        </p:nvPicPr>
        <p:blipFill rotWithShape="1">
          <a:blip r:embed="rId3">
            <a:alphaModFix/>
          </a:blip>
          <a:srcRect b="36403" l="40960" r="33996" t="23846"/>
          <a:stretch/>
        </p:blipFill>
        <p:spPr>
          <a:xfrm>
            <a:off x="3293149" y="2516825"/>
            <a:ext cx="2557723" cy="22836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Case</a:t>
            </a:r>
            <a:endParaRPr/>
          </a:p>
        </p:txBody>
      </p:sp>
      <p:sp>
        <p:nvSpPr>
          <p:cNvPr id="443" name="Google Shape;443;p63"/>
          <p:cNvSpPr txBox="1"/>
          <p:nvPr>
            <p:ph idx="4294967295" type="body"/>
          </p:nvPr>
        </p:nvSpPr>
        <p:spPr>
          <a:xfrm>
            <a:off x="311700" y="1152475"/>
            <a:ext cx="8520600" cy="30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2 triangles</a:t>
            </a:r>
            <a:endParaRPr/>
          </a:p>
          <a:p>
            <a:pPr indent="0" lvl="0" marL="0" rtl="0" algn="l">
              <a:spcBef>
                <a:spcPts val="1200"/>
              </a:spcBef>
              <a:spcAft>
                <a:spcPts val="0"/>
              </a:spcAft>
              <a:buNone/>
            </a:pPr>
            <a:r>
              <a:rPr lang="en"/>
              <a:t>Remove from it a polygon made of 1 triangle which we know is 3-colorable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44" name="Google Shape;444;p63"/>
          <p:cNvPicPr preferRelativeResize="0"/>
          <p:nvPr/>
        </p:nvPicPr>
        <p:blipFill rotWithShape="1">
          <a:blip r:embed="rId3">
            <a:alphaModFix/>
          </a:blip>
          <a:srcRect b="31628" l="41764" r="28743" t="22407"/>
          <a:stretch/>
        </p:blipFill>
        <p:spPr>
          <a:xfrm>
            <a:off x="3034627" y="2310875"/>
            <a:ext cx="3074750" cy="269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223225" y="245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5"/>
                </a:solidFill>
                <a:highlight>
                  <a:schemeClr val="lt1"/>
                </a:highlight>
              </a:rPr>
              <a:t>Secure the Art Gallery</a:t>
            </a:r>
            <a:endParaRPr>
              <a:solidFill>
                <a:schemeClr val="accent5"/>
              </a:solidFill>
              <a:highlight>
                <a:schemeClr val="lt1"/>
              </a:highlight>
            </a:endParaRPr>
          </a:p>
        </p:txBody>
      </p:sp>
      <p:sp>
        <p:nvSpPr>
          <p:cNvPr id="133" name="Google Shape;133;p28"/>
          <p:cNvSpPr txBox="1"/>
          <p:nvPr>
            <p:ph idx="1" type="body"/>
          </p:nvPr>
        </p:nvSpPr>
        <p:spPr>
          <a:xfrm>
            <a:off x="355950" y="818625"/>
            <a:ext cx="8520600" cy="42144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b="1" sz="1700">
              <a:latin typeface="Oswald"/>
              <a:ea typeface="Oswald"/>
              <a:cs typeface="Oswald"/>
              <a:sym typeface="Oswald"/>
            </a:endParaRPr>
          </a:p>
          <a:p>
            <a:pPr indent="0" lvl="0" marL="0" rtl="0" algn="l">
              <a:spcBef>
                <a:spcPts val="1200"/>
              </a:spcBef>
              <a:spcAft>
                <a:spcPts val="1200"/>
              </a:spcAft>
              <a:buNone/>
            </a:pPr>
            <a:r>
              <a:t/>
            </a:r>
            <a:endParaRPr b="1" sz="2000">
              <a:latin typeface="Oswald"/>
              <a:ea typeface="Oswald"/>
              <a:cs typeface="Oswald"/>
              <a:sym typeface="Oswald"/>
            </a:endParaRPr>
          </a:p>
        </p:txBody>
      </p:sp>
      <p:pic>
        <p:nvPicPr>
          <p:cNvPr id="134" name="Google Shape;134;p28"/>
          <p:cNvPicPr preferRelativeResize="0"/>
          <p:nvPr/>
        </p:nvPicPr>
        <p:blipFill rotWithShape="1">
          <a:blip r:embed="rId3">
            <a:alphaModFix amt="85000"/>
          </a:blip>
          <a:srcRect b="22404" l="0" r="56555" t="11853"/>
          <a:stretch/>
        </p:blipFill>
        <p:spPr>
          <a:xfrm>
            <a:off x="5494800" y="2085047"/>
            <a:ext cx="3023726" cy="2196900"/>
          </a:xfrm>
          <a:prstGeom prst="rect">
            <a:avLst/>
          </a:prstGeom>
          <a:noFill/>
          <a:ln cap="flat" cmpd="sng" w="28575">
            <a:solidFill>
              <a:schemeClr val="accent5"/>
            </a:solidFill>
            <a:prstDash val="solid"/>
            <a:round/>
            <a:headEnd len="sm" w="sm" type="none"/>
            <a:tailEnd len="sm" w="sm" type="none"/>
          </a:ln>
          <a:effectLst>
            <a:outerShdw blurRad="185738" rotWithShape="0" algn="bl" dir="1380000" dist="85725">
              <a:srgbClr val="000000">
                <a:alpha val="50000"/>
              </a:srgbClr>
            </a:outerShdw>
          </a:effectLst>
        </p:spPr>
      </p:pic>
      <p:sp>
        <p:nvSpPr>
          <p:cNvPr id="135" name="Google Shape;135;p28"/>
          <p:cNvSpPr/>
          <p:nvPr/>
        </p:nvSpPr>
        <p:spPr>
          <a:xfrm rot="58975">
            <a:off x="4299886" y="3239845"/>
            <a:ext cx="367254" cy="287745"/>
          </a:xfrm>
          <a:prstGeom prst="quadArrowCallout">
            <a:avLst>
              <a:gd fmla="val 18515" name="adj1"/>
              <a:gd fmla="val 18515" name="adj2"/>
              <a:gd fmla="val 18515" name="adj3"/>
              <a:gd fmla="val 48123" name="adj4"/>
            </a:avLst>
          </a:prstGeom>
          <a:solidFill>
            <a:srgbClr val="0000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8"/>
          <p:cNvSpPr/>
          <p:nvPr/>
        </p:nvSpPr>
        <p:spPr>
          <a:xfrm rot="58975">
            <a:off x="7155836" y="2945845"/>
            <a:ext cx="367254" cy="287745"/>
          </a:xfrm>
          <a:prstGeom prst="quadArrowCallout">
            <a:avLst>
              <a:gd fmla="val 18515" name="adj1"/>
              <a:gd fmla="val 18515" name="adj2"/>
              <a:gd fmla="val 18515" name="adj3"/>
              <a:gd fmla="val 48123" name="adj4"/>
            </a:avLst>
          </a:prstGeom>
          <a:solidFill>
            <a:srgbClr val="0000FF"/>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28"/>
          <p:cNvCxnSpPr/>
          <p:nvPr/>
        </p:nvCxnSpPr>
        <p:spPr>
          <a:xfrm flipH="1" rot="10800000">
            <a:off x="6949613" y="2804568"/>
            <a:ext cx="779700" cy="570300"/>
          </a:xfrm>
          <a:prstGeom prst="straightConnector1">
            <a:avLst/>
          </a:prstGeom>
          <a:noFill/>
          <a:ln cap="flat" cmpd="sng" w="9525">
            <a:solidFill>
              <a:schemeClr val="dk2"/>
            </a:solidFill>
            <a:prstDash val="solid"/>
            <a:round/>
            <a:headEnd len="med" w="med" type="none"/>
            <a:tailEnd len="med" w="med" type="diamond"/>
          </a:ln>
        </p:spPr>
      </p:cxnSp>
      <p:sp>
        <p:nvSpPr>
          <p:cNvPr id="138" name="Google Shape;138;p28"/>
          <p:cNvSpPr txBox="1"/>
          <p:nvPr/>
        </p:nvSpPr>
        <p:spPr>
          <a:xfrm>
            <a:off x="4172325" y="3621475"/>
            <a:ext cx="77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verage"/>
                <a:ea typeface="Average"/>
                <a:cs typeface="Average"/>
                <a:sym typeface="Average"/>
              </a:rPr>
              <a:t>CCTV</a:t>
            </a:r>
            <a:endParaRPr b="1">
              <a:solidFill>
                <a:schemeClr val="dk1"/>
              </a:solidFill>
              <a:latin typeface="Average"/>
              <a:ea typeface="Average"/>
              <a:cs typeface="Average"/>
              <a:sym typeface="Average"/>
            </a:endParaRPr>
          </a:p>
        </p:txBody>
      </p:sp>
      <p:sp>
        <p:nvSpPr>
          <p:cNvPr id="139" name="Google Shape;139;p28"/>
          <p:cNvSpPr txBox="1"/>
          <p:nvPr/>
        </p:nvSpPr>
        <p:spPr>
          <a:xfrm>
            <a:off x="499725" y="974925"/>
            <a:ext cx="3583800" cy="3251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361950" lvl="0" marL="457200" rtl="0" algn="l">
              <a:lnSpc>
                <a:spcPct val="115000"/>
              </a:lnSpc>
              <a:spcBef>
                <a:spcPts val="1000"/>
              </a:spcBef>
              <a:spcAft>
                <a:spcPts val="0"/>
              </a:spcAft>
              <a:buClr>
                <a:schemeClr val="accent3"/>
              </a:buClr>
              <a:buSzPts val="2100"/>
              <a:buFont typeface="Oswald"/>
              <a:buChar char="●"/>
            </a:pPr>
            <a:r>
              <a:rPr lang="en" sz="2100">
                <a:solidFill>
                  <a:schemeClr val="accent3"/>
                </a:solidFill>
                <a:latin typeface="Oswald"/>
                <a:ea typeface="Oswald"/>
                <a:cs typeface="Oswald"/>
                <a:sym typeface="Oswald"/>
              </a:rPr>
              <a:t>Consider the simple polygon </a:t>
            </a:r>
            <a:endParaRPr sz="2100">
              <a:solidFill>
                <a:schemeClr val="accent3"/>
              </a:solidFill>
              <a:latin typeface="Oswald"/>
              <a:ea typeface="Oswald"/>
              <a:cs typeface="Oswald"/>
              <a:sym typeface="Oswald"/>
            </a:endParaRPr>
          </a:p>
          <a:p>
            <a:pPr indent="0" lvl="0" marL="457200" rtl="0" algn="l">
              <a:lnSpc>
                <a:spcPct val="115000"/>
              </a:lnSpc>
              <a:spcBef>
                <a:spcPts val="1000"/>
              </a:spcBef>
              <a:spcAft>
                <a:spcPts val="0"/>
              </a:spcAft>
              <a:buNone/>
            </a:pPr>
            <a:r>
              <a:t/>
            </a:r>
            <a:endParaRPr sz="2100">
              <a:solidFill>
                <a:schemeClr val="accent3"/>
              </a:solidFill>
              <a:latin typeface="Oswald"/>
              <a:ea typeface="Oswald"/>
              <a:cs typeface="Oswald"/>
              <a:sym typeface="Oswald"/>
            </a:endParaRPr>
          </a:p>
          <a:p>
            <a:pPr indent="-361950" lvl="0" marL="457200" rtl="0" algn="l">
              <a:lnSpc>
                <a:spcPct val="115000"/>
              </a:lnSpc>
              <a:spcBef>
                <a:spcPts val="1000"/>
              </a:spcBef>
              <a:spcAft>
                <a:spcPts val="0"/>
              </a:spcAft>
              <a:buClr>
                <a:schemeClr val="accent3"/>
              </a:buClr>
              <a:buSzPts val="2100"/>
              <a:buFont typeface="Oswald"/>
              <a:buChar char="●"/>
            </a:pPr>
            <a:r>
              <a:rPr lang="en" sz="2100">
                <a:solidFill>
                  <a:schemeClr val="accent3"/>
                </a:solidFill>
                <a:latin typeface="Oswald"/>
                <a:ea typeface="Oswald"/>
                <a:cs typeface="Oswald"/>
                <a:sym typeface="Oswald"/>
              </a:rPr>
              <a:t>Every angle &lt;=180° </a:t>
            </a:r>
            <a:endParaRPr sz="2100">
              <a:solidFill>
                <a:schemeClr val="accent3"/>
              </a:solidFill>
              <a:latin typeface="Oswald"/>
              <a:ea typeface="Oswald"/>
              <a:cs typeface="Oswald"/>
              <a:sym typeface="Oswald"/>
            </a:endParaRPr>
          </a:p>
          <a:p>
            <a:pPr indent="0" lvl="0" marL="457200" rtl="0" algn="l">
              <a:lnSpc>
                <a:spcPct val="115000"/>
              </a:lnSpc>
              <a:spcBef>
                <a:spcPts val="1000"/>
              </a:spcBef>
              <a:spcAft>
                <a:spcPts val="0"/>
              </a:spcAft>
              <a:buNone/>
            </a:pPr>
            <a:r>
              <a:t/>
            </a:r>
            <a:endParaRPr sz="2100">
              <a:solidFill>
                <a:schemeClr val="accent3"/>
              </a:solidFill>
              <a:latin typeface="Oswald"/>
              <a:ea typeface="Oswald"/>
              <a:cs typeface="Oswald"/>
              <a:sym typeface="Oswald"/>
            </a:endParaRPr>
          </a:p>
          <a:p>
            <a:pPr indent="-361950" lvl="0" marL="457200" rtl="0" algn="l">
              <a:lnSpc>
                <a:spcPct val="115000"/>
              </a:lnSpc>
              <a:spcBef>
                <a:spcPts val="1000"/>
              </a:spcBef>
              <a:spcAft>
                <a:spcPts val="1000"/>
              </a:spcAft>
              <a:buClr>
                <a:schemeClr val="accent3"/>
              </a:buClr>
              <a:buSzPts val="2100"/>
              <a:buFont typeface="Oswald"/>
              <a:buChar char="●"/>
            </a:pPr>
            <a:r>
              <a:rPr lang="en" sz="2100">
                <a:solidFill>
                  <a:schemeClr val="accent3"/>
                </a:solidFill>
                <a:latin typeface="Oswald"/>
                <a:ea typeface="Oswald"/>
                <a:cs typeface="Oswald"/>
                <a:sym typeface="Oswald"/>
              </a:rPr>
              <a:t>One Camera is enough for monitoring the whole premises.</a:t>
            </a:r>
            <a:endParaRPr sz="1500">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3400" fill="hold"/>
                                        <p:tgtEl>
                                          <p:spTgt spid="136"/>
                                        </p:tgtEl>
                                        <p:attrNameLst>
                                          <p:attrName>r</p:attrName>
                                        </p:attrNameLst>
                                      </p:cBhvr>
                                    </p:animRot>
                                  </p:childTnLst>
                                </p:cTn>
                              </p:par>
                              <p:par>
                                <p:cTn fill="hold" nodeType="withEffect" presetClass="emph" presetID="8" presetSubtype="0">
                                  <p:stCondLst>
                                    <p:cond delay="0"/>
                                  </p:stCondLst>
                                  <p:childTnLst>
                                    <p:animRot by="-21600000">
                                      <p:cBhvr>
                                        <p:cTn dur="3400" fill="hold"/>
                                        <p:tgtEl>
                                          <p:spTgt spid="13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64"/>
          <p:cNvPicPr preferRelativeResize="0"/>
          <p:nvPr/>
        </p:nvPicPr>
        <p:blipFill rotWithShape="1">
          <a:blip r:embed="rId3">
            <a:alphaModFix/>
          </a:blip>
          <a:srcRect b="33107" l="41523" r="28508" t="23974"/>
          <a:stretch/>
        </p:blipFill>
        <p:spPr>
          <a:xfrm>
            <a:off x="2898904" y="2387075"/>
            <a:ext cx="3346195" cy="2695575"/>
          </a:xfrm>
          <a:prstGeom prst="rect">
            <a:avLst/>
          </a:prstGeom>
          <a:noFill/>
          <a:ln>
            <a:noFill/>
          </a:ln>
        </p:spPr>
      </p:pic>
      <p:sp>
        <p:nvSpPr>
          <p:cNvPr id="450" name="Google Shape;450;p6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Case</a:t>
            </a:r>
            <a:endParaRPr/>
          </a:p>
        </p:txBody>
      </p:sp>
      <p:sp>
        <p:nvSpPr>
          <p:cNvPr id="451" name="Google Shape;451;p64"/>
          <p:cNvSpPr txBox="1"/>
          <p:nvPr>
            <p:ph idx="4294967295" type="body"/>
          </p:nvPr>
        </p:nvSpPr>
        <p:spPr>
          <a:xfrm>
            <a:off x="311700" y="1152475"/>
            <a:ext cx="8520600" cy="30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2 triangles</a:t>
            </a:r>
            <a:endParaRPr/>
          </a:p>
          <a:p>
            <a:pPr indent="0" lvl="0" marL="0" rtl="0" algn="l">
              <a:spcBef>
                <a:spcPts val="1200"/>
              </a:spcBef>
              <a:spcAft>
                <a:spcPts val="0"/>
              </a:spcAft>
              <a:buNone/>
            </a:pPr>
            <a:r>
              <a:rPr lang="en"/>
              <a:t>Remove from it a polygon made of 1 triangle which we know is 3-colorable</a:t>
            </a:r>
            <a:endParaRPr/>
          </a:p>
          <a:p>
            <a:pPr indent="0" lvl="0" marL="0" rtl="0" algn="l">
              <a:spcBef>
                <a:spcPts val="1200"/>
              </a:spcBef>
              <a:spcAft>
                <a:spcPts val="0"/>
              </a:spcAft>
              <a:buClr>
                <a:schemeClr val="dk1"/>
              </a:buClr>
              <a:buSzPts val="1100"/>
              <a:buFont typeface="Arial"/>
              <a:buNone/>
            </a:pPr>
            <a:r>
              <a:rPr lang="en"/>
              <a:t>For the remaining triangle - we must match the colour of the previously shared vertices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Case</a:t>
            </a:r>
            <a:endParaRPr/>
          </a:p>
        </p:txBody>
      </p:sp>
      <p:sp>
        <p:nvSpPr>
          <p:cNvPr id="457" name="Google Shape;457;p65"/>
          <p:cNvSpPr txBox="1"/>
          <p:nvPr>
            <p:ph idx="4294967295" type="body"/>
          </p:nvPr>
        </p:nvSpPr>
        <p:spPr>
          <a:xfrm>
            <a:off x="311700" y="1152475"/>
            <a:ext cx="8520600" cy="38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2 triangles</a:t>
            </a:r>
            <a:endParaRPr/>
          </a:p>
          <a:p>
            <a:pPr indent="0" lvl="0" marL="0" rtl="0" algn="l">
              <a:spcBef>
                <a:spcPts val="1200"/>
              </a:spcBef>
              <a:spcAft>
                <a:spcPts val="0"/>
              </a:spcAft>
              <a:buNone/>
            </a:pPr>
            <a:r>
              <a:rPr lang="en"/>
              <a:t>Remove from it a polygon made of 1 triangle which we know is 3-colorable</a:t>
            </a:r>
            <a:endParaRPr/>
          </a:p>
          <a:p>
            <a:pPr indent="0" lvl="0" marL="0" rtl="0" algn="l">
              <a:spcBef>
                <a:spcPts val="1200"/>
              </a:spcBef>
              <a:spcAft>
                <a:spcPts val="0"/>
              </a:spcAft>
              <a:buClr>
                <a:schemeClr val="dk1"/>
              </a:buClr>
              <a:buSzPts val="1100"/>
              <a:buFont typeface="Arial"/>
              <a:buNone/>
            </a:pPr>
            <a:r>
              <a:rPr lang="en"/>
              <a:t>For the remaining triangle - we must match the colour of the previously shared vertices</a:t>
            </a:r>
            <a:endParaRPr/>
          </a:p>
          <a:p>
            <a:pPr indent="0" lvl="0" marL="0" rtl="0" algn="l">
              <a:spcBef>
                <a:spcPts val="1200"/>
              </a:spcBef>
              <a:spcAft>
                <a:spcPts val="0"/>
              </a:spcAft>
              <a:buNone/>
            </a:pPr>
            <a:r>
              <a:rPr lang="en"/>
              <a:t>Assign a different colour to</a:t>
            </a:r>
            <a:br>
              <a:rPr lang="en"/>
            </a:br>
            <a:r>
              <a:rPr lang="en"/>
              <a:t>the last vertex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58" name="Google Shape;458;p65"/>
          <p:cNvPicPr preferRelativeResize="0"/>
          <p:nvPr/>
        </p:nvPicPr>
        <p:blipFill rotWithShape="1">
          <a:blip r:embed="rId3">
            <a:alphaModFix/>
          </a:blip>
          <a:srcRect b="36698" l="41766" r="29097" t="24611"/>
          <a:stretch/>
        </p:blipFill>
        <p:spPr>
          <a:xfrm>
            <a:off x="2935063" y="2506675"/>
            <a:ext cx="3273874" cy="2445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Case</a:t>
            </a:r>
            <a:endParaRPr/>
          </a:p>
        </p:txBody>
      </p:sp>
      <p:sp>
        <p:nvSpPr>
          <p:cNvPr id="464" name="Google Shape;464;p66"/>
          <p:cNvSpPr txBox="1"/>
          <p:nvPr>
            <p:ph idx="4294967295" type="body"/>
          </p:nvPr>
        </p:nvSpPr>
        <p:spPr>
          <a:xfrm>
            <a:off x="311700" y="1152475"/>
            <a:ext cx="8520600" cy="38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2 triangles</a:t>
            </a:r>
            <a:endParaRPr/>
          </a:p>
          <a:p>
            <a:pPr indent="0" lvl="0" marL="0" rtl="0" algn="l">
              <a:spcBef>
                <a:spcPts val="1200"/>
              </a:spcBef>
              <a:spcAft>
                <a:spcPts val="0"/>
              </a:spcAft>
              <a:buNone/>
            </a:pPr>
            <a:r>
              <a:rPr lang="en"/>
              <a:t>Remove from it a polygon made of 1 triangle which we know is 3-colorable</a:t>
            </a:r>
            <a:endParaRPr/>
          </a:p>
          <a:p>
            <a:pPr indent="0" lvl="0" marL="0" rtl="0" algn="l">
              <a:spcBef>
                <a:spcPts val="1200"/>
              </a:spcBef>
              <a:spcAft>
                <a:spcPts val="0"/>
              </a:spcAft>
              <a:buClr>
                <a:schemeClr val="dk1"/>
              </a:buClr>
              <a:buSzPts val="1100"/>
              <a:buFont typeface="Arial"/>
              <a:buNone/>
            </a:pPr>
            <a:r>
              <a:rPr lang="en"/>
              <a:t>For the remaining triangle - we must match the colour of the previously shared vertices</a:t>
            </a:r>
            <a:endParaRPr/>
          </a:p>
          <a:p>
            <a:pPr indent="0" lvl="0" marL="0" rtl="0" algn="l">
              <a:spcBef>
                <a:spcPts val="1200"/>
              </a:spcBef>
              <a:spcAft>
                <a:spcPts val="0"/>
              </a:spcAft>
              <a:buNone/>
            </a:pPr>
            <a:r>
              <a:rPr lang="en"/>
              <a:t>Assign a different colour to</a:t>
            </a:r>
            <a:br>
              <a:rPr lang="en"/>
            </a:br>
            <a:r>
              <a:rPr lang="en"/>
              <a:t>the last vertex</a:t>
            </a:r>
            <a:endParaRPr/>
          </a:p>
          <a:p>
            <a:pPr indent="0" lvl="0" marL="0" rtl="0" algn="l">
              <a:spcBef>
                <a:spcPts val="1200"/>
              </a:spcBef>
              <a:spcAft>
                <a:spcPts val="1200"/>
              </a:spcAft>
              <a:buNone/>
            </a:pPr>
            <a:r>
              <a:rPr lang="en"/>
              <a:t>We can merge now to get</a:t>
            </a:r>
            <a:br>
              <a:rPr lang="en"/>
            </a:br>
            <a:r>
              <a:rPr lang="en"/>
              <a:t>a 3-colored polygon</a:t>
            </a:r>
            <a:endParaRPr/>
          </a:p>
        </p:txBody>
      </p:sp>
      <p:pic>
        <p:nvPicPr>
          <p:cNvPr id="465" name="Google Shape;465;p66"/>
          <p:cNvPicPr preferRelativeResize="0"/>
          <p:nvPr/>
        </p:nvPicPr>
        <p:blipFill rotWithShape="1">
          <a:blip r:embed="rId3">
            <a:alphaModFix/>
          </a:blip>
          <a:srcRect b="35222" l="41646" r="33974" t="25454"/>
          <a:stretch/>
        </p:blipFill>
        <p:spPr>
          <a:xfrm>
            <a:off x="3457400" y="2701151"/>
            <a:ext cx="2229202" cy="2022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67"/>
          <p:cNvPicPr preferRelativeResize="0"/>
          <p:nvPr/>
        </p:nvPicPr>
        <p:blipFill rotWithShape="1">
          <a:blip r:embed="rId3">
            <a:alphaModFix/>
          </a:blip>
          <a:srcRect b="38389" l="36531" r="36015" t="25247"/>
          <a:stretch/>
        </p:blipFill>
        <p:spPr>
          <a:xfrm>
            <a:off x="2851225" y="2601338"/>
            <a:ext cx="2838173" cy="2114651"/>
          </a:xfrm>
          <a:prstGeom prst="rect">
            <a:avLst/>
          </a:prstGeom>
          <a:noFill/>
          <a:ln>
            <a:noFill/>
          </a:ln>
        </p:spPr>
      </p:pic>
      <p:sp>
        <p:nvSpPr>
          <p:cNvPr id="471" name="Google Shape;471;p6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more just to be safe</a:t>
            </a:r>
            <a:endParaRPr/>
          </a:p>
        </p:txBody>
      </p:sp>
      <p:sp>
        <p:nvSpPr>
          <p:cNvPr id="472" name="Google Shape;472;p67"/>
          <p:cNvSpPr txBox="1"/>
          <p:nvPr>
            <p:ph idx="4294967295" type="body"/>
          </p:nvPr>
        </p:nvSpPr>
        <p:spPr>
          <a:xfrm>
            <a:off x="311700" y="1152475"/>
            <a:ext cx="8520600" cy="95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a polygon made of 3 triangles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68"/>
          <p:cNvPicPr preferRelativeResize="0"/>
          <p:nvPr/>
        </p:nvPicPr>
        <p:blipFill rotWithShape="1">
          <a:blip r:embed="rId3">
            <a:alphaModFix/>
          </a:blip>
          <a:srcRect b="38602" l="32014" r="35996" t="24186"/>
          <a:stretch/>
        </p:blipFill>
        <p:spPr>
          <a:xfrm>
            <a:off x="2883850" y="2666975"/>
            <a:ext cx="3164400" cy="2070376"/>
          </a:xfrm>
          <a:prstGeom prst="rect">
            <a:avLst/>
          </a:prstGeom>
          <a:noFill/>
          <a:ln>
            <a:noFill/>
          </a:ln>
        </p:spPr>
      </p:pic>
      <p:sp>
        <p:nvSpPr>
          <p:cNvPr id="478" name="Google Shape;478;p6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One more just to be safe</a:t>
            </a:r>
            <a:endParaRPr/>
          </a:p>
          <a:p>
            <a:pPr indent="0" lvl="0" marL="0" rtl="0" algn="l">
              <a:spcBef>
                <a:spcPts val="0"/>
              </a:spcBef>
              <a:spcAft>
                <a:spcPts val="0"/>
              </a:spcAft>
              <a:buNone/>
            </a:pPr>
            <a:r>
              <a:t/>
            </a:r>
            <a:endParaRPr/>
          </a:p>
        </p:txBody>
      </p:sp>
      <p:sp>
        <p:nvSpPr>
          <p:cNvPr id="479" name="Google Shape;479;p68"/>
          <p:cNvSpPr txBox="1"/>
          <p:nvPr>
            <p:ph idx="4294967295" type="body"/>
          </p:nvPr>
        </p:nvSpPr>
        <p:spPr>
          <a:xfrm>
            <a:off x="311700" y="1152475"/>
            <a:ext cx="8520600" cy="30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3 triangles</a:t>
            </a:r>
            <a:endParaRPr/>
          </a:p>
          <a:p>
            <a:pPr indent="0" lvl="0" marL="0" rtl="0" algn="l">
              <a:spcBef>
                <a:spcPts val="1200"/>
              </a:spcBef>
              <a:spcAft>
                <a:spcPts val="0"/>
              </a:spcAft>
              <a:buNone/>
            </a:pPr>
            <a:r>
              <a:rPr lang="en"/>
              <a:t>Remove from it a polygon made of 2 triangles which we know is 3-colorable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One more just to be safe</a:t>
            </a:r>
            <a:endParaRPr/>
          </a:p>
          <a:p>
            <a:pPr indent="0" lvl="0" marL="0" rtl="0" algn="l">
              <a:spcBef>
                <a:spcPts val="0"/>
              </a:spcBef>
              <a:spcAft>
                <a:spcPts val="0"/>
              </a:spcAft>
              <a:buNone/>
            </a:pPr>
            <a:r>
              <a:t/>
            </a:r>
            <a:endParaRPr/>
          </a:p>
        </p:txBody>
      </p:sp>
      <p:sp>
        <p:nvSpPr>
          <p:cNvPr id="485" name="Google Shape;485;p69"/>
          <p:cNvSpPr txBox="1"/>
          <p:nvPr>
            <p:ph idx="4294967295" type="body"/>
          </p:nvPr>
        </p:nvSpPr>
        <p:spPr>
          <a:xfrm>
            <a:off x="311700" y="1152475"/>
            <a:ext cx="8520600" cy="30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3 triangles</a:t>
            </a:r>
            <a:endParaRPr/>
          </a:p>
          <a:p>
            <a:pPr indent="0" lvl="0" marL="0" rtl="0" algn="l">
              <a:spcBef>
                <a:spcPts val="1200"/>
              </a:spcBef>
              <a:spcAft>
                <a:spcPts val="0"/>
              </a:spcAft>
              <a:buNone/>
            </a:pPr>
            <a:r>
              <a:rPr lang="en"/>
              <a:t>Remove from it a polygon made of 2 triangles which we know is 3-colorable</a:t>
            </a:r>
            <a:endParaRPr/>
          </a:p>
          <a:p>
            <a:pPr indent="0" lvl="0" marL="0" rtl="0" algn="l">
              <a:spcBef>
                <a:spcPts val="1200"/>
              </a:spcBef>
              <a:spcAft>
                <a:spcPts val="0"/>
              </a:spcAft>
              <a:buClr>
                <a:schemeClr val="dk1"/>
              </a:buClr>
              <a:buSzPts val="1100"/>
              <a:buFont typeface="Arial"/>
              <a:buNone/>
            </a:pPr>
            <a:r>
              <a:rPr lang="en"/>
              <a:t>For the remaining triangle - we must match the colour of the previously shared vertices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86" name="Google Shape;486;p69"/>
          <p:cNvPicPr preferRelativeResize="0"/>
          <p:nvPr/>
        </p:nvPicPr>
        <p:blipFill rotWithShape="1">
          <a:blip r:embed="rId3">
            <a:alphaModFix/>
          </a:blip>
          <a:srcRect b="37547" l="32135" r="36113" t="23550"/>
          <a:stretch/>
        </p:blipFill>
        <p:spPr>
          <a:xfrm>
            <a:off x="2913600" y="2809800"/>
            <a:ext cx="3164400" cy="2180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One more just to be safe</a:t>
            </a:r>
            <a:endParaRPr/>
          </a:p>
          <a:p>
            <a:pPr indent="0" lvl="0" marL="0" rtl="0" algn="l">
              <a:spcBef>
                <a:spcPts val="0"/>
              </a:spcBef>
              <a:spcAft>
                <a:spcPts val="0"/>
              </a:spcAft>
              <a:buNone/>
            </a:pPr>
            <a:r>
              <a:t/>
            </a:r>
            <a:endParaRPr/>
          </a:p>
        </p:txBody>
      </p:sp>
      <p:sp>
        <p:nvSpPr>
          <p:cNvPr id="492" name="Google Shape;492;p70"/>
          <p:cNvSpPr txBox="1"/>
          <p:nvPr>
            <p:ph idx="4294967295" type="body"/>
          </p:nvPr>
        </p:nvSpPr>
        <p:spPr>
          <a:xfrm>
            <a:off x="311700" y="1152475"/>
            <a:ext cx="8520600" cy="38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Consider a polygon made of 3 triangles</a:t>
            </a:r>
            <a:endParaRPr/>
          </a:p>
          <a:p>
            <a:pPr indent="0" lvl="0" marL="0" rtl="0" algn="l">
              <a:spcBef>
                <a:spcPts val="1200"/>
              </a:spcBef>
              <a:spcAft>
                <a:spcPts val="0"/>
              </a:spcAft>
              <a:buClr>
                <a:schemeClr val="dk1"/>
              </a:buClr>
              <a:buSzPts val="1100"/>
              <a:buFont typeface="Arial"/>
              <a:buNone/>
            </a:pPr>
            <a:r>
              <a:rPr lang="en"/>
              <a:t>Remove from it a polygon made of 2 triangles which we know is 3-colorable</a:t>
            </a:r>
            <a:endParaRPr/>
          </a:p>
          <a:p>
            <a:pPr indent="0" lvl="0" marL="0" rtl="0" algn="l">
              <a:spcBef>
                <a:spcPts val="1200"/>
              </a:spcBef>
              <a:spcAft>
                <a:spcPts val="0"/>
              </a:spcAft>
              <a:buClr>
                <a:schemeClr val="dk1"/>
              </a:buClr>
              <a:buSzPts val="1100"/>
              <a:buFont typeface="Arial"/>
              <a:buNone/>
            </a:pPr>
            <a:r>
              <a:rPr lang="en"/>
              <a:t>For the remaining triangle - we must match the colour of the previously shared vertices</a:t>
            </a:r>
            <a:endParaRPr/>
          </a:p>
          <a:p>
            <a:pPr indent="0" lvl="0" marL="0" rtl="0" algn="l">
              <a:spcBef>
                <a:spcPts val="1200"/>
              </a:spcBef>
              <a:spcAft>
                <a:spcPts val="0"/>
              </a:spcAft>
              <a:buNone/>
            </a:pPr>
            <a:r>
              <a:rPr lang="en"/>
              <a:t>Assign a different colour to</a:t>
            </a:r>
            <a:br>
              <a:rPr lang="en"/>
            </a:br>
            <a:r>
              <a:rPr lang="en"/>
              <a:t>the last vertex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93" name="Google Shape;493;p70"/>
          <p:cNvPicPr preferRelativeResize="0"/>
          <p:nvPr/>
        </p:nvPicPr>
        <p:blipFill rotWithShape="1">
          <a:blip r:embed="rId3">
            <a:alphaModFix/>
          </a:blip>
          <a:srcRect b="37547" l="32097" r="36115" t="23550"/>
          <a:stretch/>
        </p:blipFill>
        <p:spPr>
          <a:xfrm>
            <a:off x="2889675" y="2571750"/>
            <a:ext cx="3364651" cy="23162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One more just to be safe</a:t>
            </a:r>
            <a:endParaRPr/>
          </a:p>
          <a:p>
            <a:pPr indent="0" lvl="0" marL="0" rtl="0" algn="l">
              <a:spcBef>
                <a:spcPts val="0"/>
              </a:spcBef>
              <a:spcAft>
                <a:spcPts val="0"/>
              </a:spcAft>
              <a:buNone/>
            </a:pPr>
            <a:r>
              <a:t/>
            </a:r>
            <a:endParaRPr/>
          </a:p>
        </p:txBody>
      </p:sp>
      <p:sp>
        <p:nvSpPr>
          <p:cNvPr id="499" name="Google Shape;499;p71"/>
          <p:cNvSpPr txBox="1"/>
          <p:nvPr>
            <p:ph idx="4294967295" type="body"/>
          </p:nvPr>
        </p:nvSpPr>
        <p:spPr>
          <a:xfrm>
            <a:off x="311700" y="1152475"/>
            <a:ext cx="8520600" cy="38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Consider a polygon made of 3 triangles</a:t>
            </a:r>
            <a:endParaRPr/>
          </a:p>
          <a:p>
            <a:pPr indent="0" lvl="0" marL="0" rtl="0" algn="l">
              <a:spcBef>
                <a:spcPts val="1200"/>
              </a:spcBef>
              <a:spcAft>
                <a:spcPts val="0"/>
              </a:spcAft>
              <a:buClr>
                <a:schemeClr val="dk1"/>
              </a:buClr>
              <a:buSzPts val="1100"/>
              <a:buFont typeface="Arial"/>
              <a:buNone/>
            </a:pPr>
            <a:r>
              <a:rPr lang="en"/>
              <a:t>Remove from it a polygon made of 2 triangles which we know is 3-colorable</a:t>
            </a:r>
            <a:endParaRPr/>
          </a:p>
          <a:p>
            <a:pPr indent="0" lvl="0" marL="0" rtl="0" algn="l">
              <a:spcBef>
                <a:spcPts val="1200"/>
              </a:spcBef>
              <a:spcAft>
                <a:spcPts val="0"/>
              </a:spcAft>
              <a:buClr>
                <a:schemeClr val="dk1"/>
              </a:buClr>
              <a:buSzPts val="1100"/>
              <a:buFont typeface="Arial"/>
              <a:buNone/>
            </a:pPr>
            <a:r>
              <a:rPr lang="en"/>
              <a:t>For the remaining triangle - we must match the colour of the previously shared vertices</a:t>
            </a:r>
            <a:endParaRPr/>
          </a:p>
          <a:p>
            <a:pPr indent="0" lvl="0" marL="0" rtl="0" algn="l">
              <a:spcBef>
                <a:spcPts val="1200"/>
              </a:spcBef>
              <a:spcAft>
                <a:spcPts val="0"/>
              </a:spcAft>
              <a:buNone/>
            </a:pPr>
            <a:r>
              <a:rPr lang="en"/>
              <a:t>Assign a different colour to</a:t>
            </a:r>
            <a:br>
              <a:rPr lang="en"/>
            </a:br>
            <a:r>
              <a:rPr lang="en"/>
              <a:t>the last vertex</a:t>
            </a:r>
            <a:endParaRPr/>
          </a:p>
          <a:p>
            <a:pPr indent="0" lvl="0" marL="0" rtl="0" algn="l">
              <a:spcBef>
                <a:spcPts val="1200"/>
              </a:spcBef>
              <a:spcAft>
                <a:spcPts val="1200"/>
              </a:spcAft>
              <a:buNone/>
            </a:pPr>
            <a:r>
              <a:rPr lang="en"/>
              <a:t>We can merge now to get</a:t>
            </a:r>
            <a:br>
              <a:rPr lang="en"/>
            </a:br>
            <a:r>
              <a:rPr lang="en"/>
              <a:t>a 3-colored polygon</a:t>
            </a:r>
            <a:endParaRPr/>
          </a:p>
        </p:txBody>
      </p:sp>
      <p:pic>
        <p:nvPicPr>
          <p:cNvPr id="500" name="Google Shape;500;p71"/>
          <p:cNvPicPr preferRelativeResize="0"/>
          <p:nvPr/>
        </p:nvPicPr>
        <p:blipFill rotWithShape="1">
          <a:blip r:embed="rId3">
            <a:alphaModFix/>
          </a:blip>
          <a:srcRect b="37547" l="37009" r="36351" t="25242"/>
          <a:stretch/>
        </p:blipFill>
        <p:spPr>
          <a:xfrm>
            <a:off x="3307925" y="2666000"/>
            <a:ext cx="2964782" cy="232947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2"/>
          <p:cNvSpPr txBox="1"/>
          <p:nvPr>
            <p:ph type="title"/>
          </p:nvPr>
        </p:nvSpPr>
        <p:spPr>
          <a:xfrm>
            <a:off x="311700" y="34715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Inductive Hypothesis</a:t>
            </a:r>
            <a:endParaRPr b="1"/>
          </a:p>
        </p:txBody>
      </p:sp>
      <p:sp>
        <p:nvSpPr>
          <p:cNvPr id="506" name="Google Shape;506;p72"/>
          <p:cNvSpPr txBox="1"/>
          <p:nvPr>
            <p:ph idx="4294967295" type="body"/>
          </p:nvPr>
        </p:nvSpPr>
        <p:spPr>
          <a:xfrm>
            <a:off x="1249950" y="960350"/>
            <a:ext cx="66441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500"/>
              <a:t>Assume a Polygon made up of k triangles is 3-colourable</a:t>
            </a:r>
            <a:endParaRPr sz="2500"/>
          </a:p>
        </p:txBody>
      </p:sp>
      <p:pic>
        <p:nvPicPr>
          <p:cNvPr id="507" name="Google Shape;507;p72"/>
          <p:cNvPicPr preferRelativeResize="0"/>
          <p:nvPr/>
        </p:nvPicPr>
        <p:blipFill>
          <a:blip r:embed="rId3">
            <a:alphaModFix/>
          </a:blip>
          <a:stretch>
            <a:fillRect/>
          </a:stretch>
        </p:blipFill>
        <p:spPr>
          <a:xfrm>
            <a:off x="786375" y="1328625"/>
            <a:ext cx="8270602" cy="4652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Inductive Step</a:t>
            </a:r>
            <a:endParaRPr/>
          </a:p>
        </p:txBody>
      </p:sp>
      <p:sp>
        <p:nvSpPr>
          <p:cNvPr id="513" name="Google Shape;513;p73"/>
          <p:cNvSpPr txBox="1"/>
          <p:nvPr>
            <p:ph idx="4294967295" type="body"/>
          </p:nvPr>
        </p:nvSpPr>
        <p:spPr>
          <a:xfrm>
            <a:off x="311700" y="1152475"/>
            <a:ext cx="8520600" cy="363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Consider a polygon made of (k+1) triangles</a:t>
            </a:r>
            <a:endParaRPr/>
          </a:p>
        </p:txBody>
      </p:sp>
      <p:pic>
        <p:nvPicPr>
          <p:cNvPr id="514" name="Google Shape;514;p73"/>
          <p:cNvPicPr preferRelativeResize="0"/>
          <p:nvPr/>
        </p:nvPicPr>
        <p:blipFill>
          <a:blip r:embed="rId3">
            <a:alphaModFix/>
          </a:blip>
          <a:stretch>
            <a:fillRect/>
          </a:stretch>
        </p:blipFill>
        <p:spPr>
          <a:xfrm>
            <a:off x="3039000" y="1886250"/>
            <a:ext cx="6467990" cy="363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pic>
        <p:nvPicPr>
          <p:cNvPr id="144" name="Google Shape;144;p29"/>
          <p:cNvPicPr preferRelativeResize="0"/>
          <p:nvPr/>
        </p:nvPicPr>
        <p:blipFill rotWithShape="1">
          <a:blip r:embed="rId3">
            <a:alphaModFix/>
          </a:blip>
          <a:srcRect b="33673" l="0" r="0" t="0"/>
          <a:stretch/>
        </p:blipFill>
        <p:spPr>
          <a:xfrm>
            <a:off x="3945675" y="1082875"/>
            <a:ext cx="4096524" cy="3179925"/>
          </a:xfrm>
          <a:prstGeom prst="rect">
            <a:avLst/>
          </a:prstGeom>
          <a:noFill/>
          <a:ln cap="flat" cmpd="sng" w="28575">
            <a:solidFill>
              <a:srgbClr val="FFD966"/>
            </a:solidFill>
            <a:prstDash val="solid"/>
            <a:round/>
            <a:headEnd len="sm" w="sm" type="none"/>
            <a:tailEnd len="sm" w="sm" type="none"/>
          </a:ln>
          <a:effectLst>
            <a:outerShdw blurRad="57150" rotWithShape="0" algn="bl" dir="5400000" dist="19050">
              <a:srgbClr val="000000">
                <a:alpha val="50000"/>
              </a:srgbClr>
            </a:outerShdw>
          </a:effectLst>
        </p:spPr>
      </p:pic>
      <p:sp>
        <p:nvSpPr>
          <p:cNvPr id="145" name="Google Shape;145;p29"/>
          <p:cNvSpPr/>
          <p:nvPr/>
        </p:nvSpPr>
        <p:spPr>
          <a:xfrm>
            <a:off x="5879788" y="3472200"/>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46" name="Google Shape;146;p29"/>
          <p:cNvSpPr/>
          <p:nvPr/>
        </p:nvSpPr>
        <p:spPr>
          <a:xfrm>
            <a:off x="4572000" y="2016225"/>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47" name="Google Shape;147;p29"/>
          <p:cNvSpPr/>
          <p:nvPr/>
        </p:nvSpPr>
        <p:spPr>
          <a:xfrm>
            <a:off x="4572000" y="3472200"/>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48" name="Google Shape;148;p29"/>
          <p:cNvSpPr txBox="1"/>
          <p:nvPr/>
        </p:nvSpPr>
        <p:spPr>
          <a:xfrm>
            <a:off x="665900" y="1671300"/>
            <a:ext cx="2665800" cy="1800900"/>
          </a:xfrm>
          <a:prstGeom prst="rect">
            <a:avLst/>
          </a:prstGeom>
          <a:noFill/>
          <a:ln cap="flat" cmpd="sng" w="19050">
            <a:solidFill>
              <a:srgbClr val="F1C2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accent3"/>
                </a:solidFill>
                <a:latin typeface="Oswald"/>
                <a:ea typeface="Oswald"/>
                <a:cs typeface="Oswald"/>
                <a:sym typeface="Oswald"/>
              </a:rPr>
              <a:t>CASES OF CONVEX POLYGONS</a:t>
            </a:r>
            <a:endParaRPr sz="3500">
              <a:solidFill>
                <a:schemeClr val="accent3"/>
              </a:solidFill>
              <a:latin typeface="Oswald"/>
              <a:ea typeface="Oswald"/>
              <a:cs typeface="Oswald"/>
              <a:sym typeface="Oswald"/>
            </a:endParaRPr>
          </a:p>
        </p:txBody>
      </p:sp>
      <p:sp>
        <p:nvSpPr>
          <p:cNvPr id="149" name="Google Shape;149;p29"/>
          <p:cNvSpPr/>
          <p:nvPr/>
        </p:nvSpPr>
        <p:spPr>
          <a:xfrm>
            <a:off x="5811913" y="2016225"/>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150" name="Google Shape;150;p29"/>
          <p:cNvSpPr/>
          <p:nvPr/>
        </p:nvSpPr>
        <p:spPr>
          <a:xfrm flipH="1" rot="10800000">
            <a:off x="7124775" y="3472210"/>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51" name="Google Shape;151;p29"/>
          <p:cNvSpPr/>
          <p:nvPr/>
        </p:nvSpPr>
        <p:spPr>
          <a:xfrm>
            <a:off x="7124775" y="2016225"/>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52" name="Google Shape;152;p29"/>
          <p:cNvSpPr txBox="1"/>
          <p:nvPr/>
        </p:nvSpPr>
        <p:spPr>
          <a:xfrm>
            <a:off x="4271875" y="1586200"/>
            <a:ext cx="7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74"/>
          <p:cNvPicPr preferRelativeResize="0"/>
          <p:nvPr/>
        </p:nvPicPr>
        <p:blipFill>
          <a:blip r:embed="rId3">
            <a:alphaModFix/>
          </a:blip>
          <a:stretch>
            <a:fillRect/>
          </a:stretch>
        </p:blipFill>
        <p:spPr>
          <a:xfrm>
            <a:off x="3038925" y="1886250"/>
            <a:ext cx="6420754" cy="3611674"/>
          </a:xfrm>
          <a:prstGeom prst="rect">
            <a:avLst/>
          </a:prstGeom>
          <a:noFill/>
          <a:ln>
            <a:noFill/>
          </a:ln>
        </p:spPr>
      </p:pic>
      <p:sp>
        <p:nvSpPr>
          <p:cNvPr id="520" name="Google Shape;520;p7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Inductive Step</a:t>
            </a:r>
            <a:endParaRPr/>
          </a:p>
        </p:txBody>
      </p:sp>
      <p:sp>
        <p:nvSpPr>
          <p:cNvPr id="521" name="Google Shape;521;p74"/>
          <p:cNvSpPr txBox="1"/>
          <p:nvPr>
            <p:ph idx="4294967295" type="body"/>
          </p:nvPr>
        </p:nvSpPr>
        <p:spPr>
          <a:xfrm>
            <a:off x="311700" y="1152475"/>
            <a:ext cx="8520600" cy="36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(k+1) triangles</a:t>
            </a:r>
            <a:endParaRPr/>
          </a:p>
          <a:p>
            <a:pPr indent="0" lvl="0" marL="0" rtl="0" algn="l">
              <a:spcBef>
                <a:spcPts val="1200"/>
              </a:spcBef>
              <a:spcAft>
                <a:spcPts val="1200"/>
              </a:spcAft>
              <a:buNone/>
            </a:pPr>
            <a:r>
              <a:rPr lang="en"/>
              <a:t>Remove from it a polygon made of k triangles which we know is 3-colorable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75"/>
          <p:cNvPicPr preferRelativeResize="0"/>
          <p:nvPr/>
        </p:nvPicPr>
        <p:blipFill>
          <a:blip r:embed="rId3">
            <a:alphaModFix/>
          </a:blip>
          <a:stretch>
            <a:fillRect/>
          </a:stretch>
        </p:blipFill>
        <p:spPr>
          <a:xfrm>
            <a:off x="2970850" y="1994997"/>
            <a:ext cx="6865349" cy="3861764"/>
          </a:xfrm>
          <a:prstGeom prst="rect">
            <a:avLst/>
          </a:prstGeom>
          <a:noFill/>
          <a:ln>
            <a:noFill/>
          </a:ln>
        </p:spPr>
      </p:pic>
      <p:sp>
        <p:nvSpPr>
          <p:cNvPr id="527" name="Google Shape;527;p7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Inductive Step</a:t>
            </a:r>
            <a:endParaRPr/>
          </a:p>
        </p:txBody>
      </p:sp>
      <p:sp>
        <p:nvSpPr>
          <p:cNvPr id="528" name="Google Shape;528;p75"/>
          <p:cNvSpPr txBox="1"/>
          <p:nvPr>
            <p:ph idx="4294967295" type="body"/>
          </p:nvPr>
        </p:nvSpPr>
        <p:spPr>
          <a:xfrm>
            <a:off x="311700" y="1152475"/>
            <a:ext cx="8520600" cy="36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(k+1) triangles</a:t>
            </a:r>
            <a:endParaRPr/>
          </a:p>
          <a:p>
            <a:pPr indent="0" lvl="0" marL="0" rtl="0" algn="l">
              <a:spcBef>
                <a:spcPts val="1200"/>
              </a:spcBef>
              <a:spcAft>
                <a:spcPts val="0"/>
              </a:spcAft>
              <a:buNone/>
            </a:pPr>
            <a:r>
              <a:rPr lang="en"/>
              <a:t>Remove from it a polygon made of k triangles which we know is 3-colorable</a:t>
            </a:r>
            <a:endParaRPr/>
          </a:p>
          <a:p>
            <a:pPr indent="0" lvl="0" marL="0" rtl="0" algn="l">
              <a:spcBef>
                <a:spcPts val="1200"/>
              </a:spcBef>
              <a:spcAft>
                <a:spcPts val="1200"/>
              </a:spcAft>
              <a:buClr>
                <a:schemeClr val="dk1"/>
              </a:buClr>
              <a:buSzPts val="1100"/>
              <a:buFont typeface="Arial"/>
              <a:buNone/>
            </a:pPr>
            <a:r>
              <a:rPr lang="en"/>
              <a:t>For the remaining triangle - we must match the colour of the previously shared vertices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76"/>
          <p:cNvPicPr preferRelativeResize="0"/>
          <p:nvPr/>
        </p:nvPicPr>
        <p:blipFill>
          <a:blip r:embed="rId3">
            <a:alphaModFix/>
          </a:blip>
          <a:stretch>
            <a:fillRect/>
          </a:stretch>
        </p:blipFill>
        <p:spPr>
          <a:xfrm>
            <a:off x="3189213" y="2071125"/>
            <a:ext cx="6428616" cy="3616099"/>
          </a:xfrm>
          <a:prstGeom prst="rect">
            <a:avLst/>
          </a:prstGeom>
          <a:noFill/>
          <a:ln>
            <a:noFill/>
          </a:ln>
        </p:spPr>
      </p:pic>
      <p:sp>
        <p:nvSpPr>
          <p:cNvPr id="534" name="Google Shape;534;p7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Inductive Step</a:t>
            </a:r>
            <a:endParaRPr/>
          </a:p>
        </p:txBody>
      </p:sp>
      <p:sp>
        <p:nvSpPr>
          <p:cNvPr id="535" name="Google Shape;535;p76"/>
          <p:cNvSpPr txBox="1"/>
          <p:nvPr>
            <p:ph idx="4294967295" type="body"/>
          </p:nvPr>
        </p:nvSpPr>
        <p:spPr>
          <a:xfrm>
            <a:off x="311700" y="1152475"/>
            <a:ext cx="8520600" cy="36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(k+1) triangles</a:t>
            </a:r>
            <a:endParaRPr/>
          </a:p>
          <a:p>
            <a:pPr indent="0" lvl="0" marL="0" rtl="0" algn="l">
              <a:spcBef>
                <a:spcPts val="1200"/>
              </a:spcBef>
              <a:spcAft>
                <a:spcPts val="0"/>
              </a:spcAft>
              <a:buNone/>
            </a:pPr>
            <a:r>
              <a:rPr lang="en"/>
              <a:t>Remove from it a polygon made of k triangles which we know is 3-colorable</a:t>
            </a:r>
            <a:endParaRPr/>
          </a:p>
          <a:p>
            <a:pPr indent="0" lvl="0" marL="0" rtl="0" algn="l">
              <a:spcBef>
                <a:spcPts val="1200"/>
              </a:spcBef>
              <a:spcAft>
                <a:spcPts val="0"/>
              </a:spcAft>
              <a:buNone/>
            </a:pPr>
            <a:r>
              <a:rPr lang="en"/>
              <a:t>For the remaining triangle - we must match the colour for the previously shared </a:t>
            </a:r>
            <a:r>
              <a:rPr lang="en"/>
              <a:t>vertices </a:t>
            </a:r>
            <a:endParaRPr/>
          </a:p>
          <a:p>
            <a:pPr indent="0" lvl="0" marL="0" rtl="0" algn="l">
              <a:spcBef>
                <a:spcPts val="1200"/>
              </a:spcBef>
              <a:spcAft>
                <a:spcPts val="1200"/>
              </a:spcAft>
              <a:buNone/>
            </a:pPr>
            <a:r>
              <a:rPr lang="en"/>
              <a:t>Assign a different color to the </a:t>
            </a:r>
            <a:br>
              <a:rPr lang="en"/>
            </a:br>
            <a:r>
              <a:rPr lang="en"/>
              <a:t>last vertex</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7"/>
          <p:cNvSpPr txBox="1"/>
          <p:nvPr>
            <p:ph idx="4294967295" type="body"/>
          </p:nvPr>
        </p:nvSpPr>
        <p:spPr>
          <a:xfrm>
            <a:off x="311700" y="1152475"/>
            <a:ext cx="8520600" cy="36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a polygon made of (k+1) triangles</a:t>
            </a:r>
            <a:endParaRPr/>
          </a:p>
          <a:p>
            <a:pPr indent="0" lvl="0" marL="0" rtl="0" algn="l">
              <a:spcBef>
                <a:spcPts val="1200"/>
              </a:spcBef>
              <a:spcAft>
                <a:spcPts val="0"/>
              </a:spcAft>
              <a:buNone/>
            </a:pPr>
            <a:r>
              <a:rPr lang="en"/>
              <a:t>Remove from it a polygon made of k triangles which we know is 3-colorable</a:t>
            </a:r>
            <a:endParaRPr/>
          </a:p>
          <a:p>
            <a:pPr indent="0" lvl="0" marL="0" rtl="0" algn="l">
              <a:spcBef>
                <a:spcPts val="1200"/>
              </a:spcBef>
              <a:spcAft>
                <a:spcPts val="0"/>
              </a:spcAft>
              <a:buClr>
                <a:schemeClr val="dk1"/>
              </a:buClr>
              <a:buSzPts val="1100"/>
              <a:buFont typeface="Arial"/>
              <a:buNone/>
            </a:pPr>
            <a:r>
              <a:rPr lang="en"/>
              <a:t>For the remaining triangle - we must match the colour of the previously shared vertices</a:t>
            </a:r>
            <a:endParaRPr/>
          </a:p>
          <a:p>
            <a:pPr indent="0" lvl="0" marL="0" rtl="0" algn="l">
              <a:spcBef>
                <a:spcPts val="1200"/>
              </a:spcBef>
              <a:spcAft>
                <a:spcPts val="0"/>
              </a:spcAft>
              <a:buNone/>
            </a:pPr>
            <a:r>
              <a:rPr lang="en"/>
              <a:t>Assign a different color to the </a:t>
            </a:r>
            <a:br>
              <a:rPr lang="en"/>
            </a:br>
            <a:r>
              <a:rPr lang="en"/>
              <a:t>last vertex</a:t>
            </a:r>
            <a:endParaRPr/>
          </a:p>
          <a:p>
            <a:pPr indent="0" lvl="0" marL="0" rtl="0" algn="l">
              <a:spcBef>
                <a:spcPts val="1200"/>
              </a:spcBef>
              <a:spcAft>
                <a:spcPts val="1200"/>
              </a:spcAft>
              <a:buNone/>
            </a:pPr>
            <a:r>
              <a:rPr lang="en"/>
              <a:t>We can now merge to get a</a:t>
            </a:r>
            <a:br>
              <a:rPr lang="en"/>
            </a:br>
            <a:r>
              <a:rPr lang="en"/>
              <a:t>(k+1) coloured polygon</a:t>
            </a:r>
            <a:endParaRPr/>
          </a:p>
        </p:txBody>
      </p:sp>
      <p:sp>
        <p:nvSpPr>
          <p:cNvPr id="541" name="Google Shape;541;p7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Inductive Step</a:t>
            </a:r>
            <a:endParaRPr/>
          </a:p>
        </p:txBody>
      </p:sp>
      <p:pic>
        <p:nvPicPr>
          <p:cNvPr id="542" name="Google Shape;542;p77"/>
          <p:cNvPicPr preferRelativeResize="0"/>
          <p:nvPr/>
        </p:nvPicPr>
        <p:blipFill>
          <a:blip r:embed="rId3">
            <a:alphaModFix/>
          </a:blip>
          <a:stretch>
            <a:fillRect/>
          </a:stretch>
        </p:blipFill>
        <p:spPr>
          <a:xfrm>
            <a:off x="3101325" y="2013675"/>
            <a:ext cx="6821875" cy="38372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8"/>
          <p:cNvSpPr txBox="1"/>
          <p:nvPr>
            <p:ph type="title"/>
          </p:nvPr>
        </p:nvSpPr>
        <p:spPr>
          <a:xfrm>
            <a:off x="202950" y="161057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700"/>
              <a:t>So any polygon that can be triangulated can also be 3-coloured</a:t>
            </a:r>
            <a:endParaRPr sz="37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553" name="Google Shape;553;p7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Font typeface="Arial"/>
              <a:buChar char="●"/>
            </a:pPr>
            <a:r>
              <a:rPr lang="en" u="sng">
                <a:solidFill>
                  <a:schemeClr val="hlink"/>
                </a:solidFill>
                <a:latin typeface="Arial"/>
                <a:ea typeface="Arial"/>
                <a:cs typeface="Arial"/>
                <a:sym typeface="Arial"/>
                <a:hlinkClick r:id="rId3"/>
              </a:rPr>
              <a:t>https://www.google.com/url?sa=i&amp;url=https%3A%2F%2Fbrilliant.org%2Fwiki%2Fguarding-a-museum%2F&amp;psig=AOvVaw1h7KC5ArVm2Zi113OmfAoo&amp;ust=1681110264998000&amp;source=images&amp;cd=vfe&amp;ved=0CBEQjRxqFwoTCJiHwvOdnP4CFQAAAAAdAAAAABAE</a:t>
            </a:r>
            <a:endParaRPr>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u="sng">
                <a:solidFill>
                  <a:schemeClr val="hlink"/>
                </a:solidFill>
                <a:latin typeface="Arial"/>
                <a:ea typeface="Arial"/>
                <a:cs typeface="Arial"/>
                <a:sym typeface="Arial"/>
                <a:hlinkClick r:id="rId4"/>
              </a:rPr>
              <a:t>https://isovist.art/img/posts/helloworld/art-gallery-problem.png</a:t>
            </a:r>
            <a:endParaRPr>
              <a:latin typeface="Arial"/>
              <a:ea typeface="Arial"/>
              <a:cs typeface="Arial"/>
              <a:sym typeface="Arial"/>
            </a:endParaRPr>
          </a:p>
          <a:p>
            <a:pPr indent="0" lvl="0" marL="457200" rtl="0" algn="l">
              <a:lnSpc>
                <a:spcPct val="100000"/>
              </a:lnSpc>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p:nvPr/>
        </p:nvSpPr>
        <p:spPr>
          <a:xfrm>
            <a:off x="2867075" y="977850"/>
            <a:ext cx="1139100" cy="873900"/>
          </a:xfrm>
          <a:prstGeom prst="rect">
            <a:avLst/>
          </a:prstGeom>
          <a:solidFill>
            <a:schemeClr val="accent3"/>
          </a:solidFill>
          <a:ln cap="flat" cmpd="sng" w="9525">
            <a:solidFill>
              <a:schemeClr val="accent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p:nvPr/>
        </p:nvSpPr>
        <p:spPr>
          <a:xfrm>
            <a:off x="4006275" y="977850"/>
            <a:ext cx="1006500" cy="2378100"/>
          </a:xfrm>
          <a:prstGeom prst="rect">
            <a:avLst/>
          </a:prstGeom>
          <a:solidFill>
            <a:schemeClr val="accent3"/>
          </a:solidFill>
          <a:ln cap="flat" cmpd="sng" w="9525">
            <a:solidFill>
              <a:schemeClr val="accent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p:nvPr/>
        </p:nvSpPr>
        <p:spPr>
          <a:xfrm>
            <a:off x="4006275" y="3355950"/>
            <a:ext cx="3218700" cy="940200"/>
          </a:xfrm>
          <a:prstGeom prst="rect">
            <a:avLst/>
          </a:prstGeom>
          <a:solidFill>
            <a:schemeClr val="accent3"/>
          </a:solidFill>
          <a:ln cap="flat" cmpd="sng" w="9525">
            <a:solidFill>
              <a:schemeClr val="accent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p:nvPr/>
        </p:nvSpPr>
        <p:spPr>
          <a:xfrm>
            <a:off x="5377875" y="1165950"/>
            <a:ext cx="1847100" cy="2190000"/>
          </a:xfrm>
          <a:prstGeom prst="rect">
            <a:avLst/>
          </a:prstGeom>
          <a:solidFill>
            <a:schemeClr val="accent3"/>
          </a:solidFill>
          <a:ln cap="flat" cmpd="sng" w="9525">
            <a:solidFill>
              <a:schemeClr val="accent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p:nvPr/>
        </p:nvSpPr>
        <p:spPr>
          <a:xfrm>
            <a:off x="7081425" y="1165950"/>
            <a:ext cx="1692300" cy="940200"/>
          </a:xfrm>
          <a:prstGeom prst="rect">
            <a:avLst/>
          </a:prstGeom>
          <a:solidFill>
            <a:schemeClr val="accent3"/>
          </a:solidFill>
          <a:ln cap="flat" cmpd="sng" w="9525">
            <a:solidFill>
              <a:schemeClr val="accent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p:nvPr/>
        </p:nvSpPr>
        <p:spPr>
          <a:xfrm>
            <a:off x="6163125" y="3701700"/>
            <a:ext cx="276600" cy="248700"/>
          </a:xfrm>
          <a:prstGeom prst="flowChartConnector">
            <a:avLst/>
          </a:prstGeom>
          <a:solidFill>
            <a:srgbClr val="000000"/>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3" name="Google Shape;163;p30"/>
          <p:cNvSpPr/>
          <p:nvPr/>
        </p:nvSpPr>
        <p:spPr>
          <a:xfrm>
            <a:off x="7224975" y="1511700"/>
            <a:ext cx="276600" cy="248700"/>
          </a:xfrm>
          <a:prstGeom prst="flowChartConnector">
            <a:avLst/>
          </a:prstGeom>
          <a:solidFill>
            <a:srgbClr val="000000"/>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4" name="Google Shape;164;p30"/>
          <p:cNvSpPr/>
          <p:nvPr/>
        </p:nvSpPr>
        <p:spPr>
          <a:xfrm>
            <a:off x="4295400" y="1290450"/>
            <a:ext cx="276600" cy="248700"/>
          </a:xfrm>
          <a:prstGeom prst="flowChartConnector">
            <a:avLst/>
          </a:prstGeom>
          <a:solidFill>
            <a:srgbClr val="000000"/>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65" name="Google Shape;165;p30"/>
          <p:cNvSpPr txBox="1"/>
          <p:nvPr/>
        </p:nvSpPr>
        <p:spPr>
          <a:xfrm>
            <a:off x="378300" y="922500"/>
            <a:ext cx="2355900" cy="254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200">
                <a:solidFill>
                  <a:schemeClr val="accent5"/>
                </a:solidFill>
                <a:latin typeface="Josefin Sans"/>
                <a:ea typeface="Josefin Sans"/>
                <a:cs typeface="Josefin Sans"/>
                <a:sym typeface="Josefin Sans"/>
              </a:rPr>
              <a:t>BUT</a:t>
            </a:r>
            <a:endParaRPr sz="4200">
              <a:solidFill>
                <a:schemeClr val="accent5"/>
              </a:solidFill>
              <a:latin typeface="Josefin Sans"/>
              <a:ea typeface="Josefin Sans"/>
              <a:cs typeface="Josefin Sans"/>
              <a:sym typeface="Josefin Sans"/>
            </a:endParaRPr>
          </a:p>
          <a:p>
            <a:pPr indent="0" lvl="0" marL="0" rtl="0" algn="ctr">
              <a:spcBef>
                <a:spcPts val="1000"/>
              </a:spcBef>
              <a:spcAft>
                <a:spcPts val="1000"/>
              </a:spcAft>
              <a:buNone/>
            </a:pPr>
            <a:r>
              <a:rPr lang="en" sz="2400">
                <a:solidFill>
                  <a:schemeClr val="lt2"/>
                </a:solidFill>
                <a:latin typeface="Oswald"/>
                <a:ea typeface="Oswald"/>
                <a:cs typeface="Oswald"/>
                <a:sym typeface="Oswald"/>
              </a:rPr>
              <a:t>WHAT ABOUT SOME COMPLEX SHAPES OF ART GALLERIES </a:t>
            </a:r>
            <a:r>
              <a:rPr lang="en" sz="3100">
                <a:solidFill>
                  <a:schemeClr val="accent5"/>
                </a:solidFill>
                <a:latin typeface="Oswald"/>
                <a:ea typeface="Oswald"/>
                <a:cs typeface="Oswald"/>
                <a:sym typeface="Oswald"/>
              </a:rPr>
              <a:t>??</a:t>
            </a:r>
            <a:endParaRPr sz="3100">
              <a:solidFill>
                <a:schemeClr val="accent5"/>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800"/>
                                        <p:tgtEl>
                                          <p:spTgt spid="1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800"/>
                                        <p:tgtEl>
                                          <p:spTgt spid="1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nvSpPr>
        <p:spPr>
          <a:xfrm>
            <a:off x="1077150" y="1526400"/>
            <a:ext cx="6989700" cy="13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200">
                <a:solidFill>
                  <a:schemeClr val="accent5"/>
                </a:solidFill>
                <a:latin typeface="Josefin Sans"/>
                <a:ea typeface="Josefin Sans"/>
                <a:cs typeface="Josefin Sans"/>
                <a:sym typeface="Josefin Sans"/>
              </a:rPr>
              <a:t>To speak more generally</a:t>
            </a:r>
            <a:endParaRPr sz="4200">
              <a:solidFill>
                <a:schemeClr val="accent5"/>
              </a:solidFill>
              <a:latin typeface="Josefin Sans"/>
              <a:ea typeface="Josefin Sans"/>
              <a:cs typeface="Josefin Sans"/>
              <a:sym typeface="Josefin Sans"/>
            </a:endParaRPr>
          </a:p>
          <a:p>
            <a:pPr indent="0" lvl="0" marL="0" rtl="0" algn="ctr">
              <a:spcBef>
                <a:spcPts val="1000"/>
              </a:spcBef>
              <a:spcAft>
                <a:spcPts val="1000"/>
              </a:spcAft>
              <a:buNone/>
            </a:pPr>
            <a:r>
              <a:rPr lang="en" sz="2800">
                <a:solidFill>
                  <a:schemeClr val="lt2"/>
                </a:solidFill>
                <a:latin typeface="Oswald"/>
                <a:ea typeface="Oswald"/>
                <a:cs typeface="Oswald"/>
                <a:sym typeface="Oswald"/>
              </a:rPr>
              <a:t>We need a system to help us talk about visibility</a:t>
            </a:r>
            <a:endParaRPr sz="3500">
              <a:solidFill>
                <a:schemeClr val="accent5"/>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2"/>
          <p:cNvPicPr preferRelativeResize="0"/>
          <p:nvPr/>
        </p:nvPicPr>
        <p:blipFill rotWithShape="1">
          <a:blip r:embed="rId3">
            <a:alphaModFix/>
          </a:blip>
          <a:srcRect b="0" l="0" r="0" t="0"/>
          <a:stretch/>
        </p:blipFill>
        <p:spPr>
          <a:xfrm>
            <a:off x="0" y="737900"/>
            <a:ext cx="9144000" cy="5143500"/>
          </a:xfrm>
          <a:prstGeom prst="rect">
            <a:avLst/>
          </a:prstGeom>
          <a:noFill/>
          <a:ln>
            <a:noFill/>
          </a:ln>
        </p:spPr>
      </p:pic>
      <p:sp>
        <p:nvSpPr>
          <p:cNvPr id="176" name="Google Shape;176;p32"/>
          <p:cNvSpPr txBox="1"/>
          <p:nvPr/>
        </p:nvSpPr>
        <p:spPr>
          <a:xfrm>
            <a:off x="1077150" y="298750"/>
            <a:ext cx="6989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4200">
                <a:solidFill>
                  <a:srgbClr val="FFD966"/>
                </a:solidFill>
                <a:latin typeface="Josefin Sans"/>
                <a:ea typeface="Josefin Sans"/>
                <a:cs typeface="Josefin Sans"/>
                <a:sym typeface="Josefin Sans"/>
              </a:rPr>
              <a:t>Triangulation</a:t>
            </a:r>
            <a:endParaRPr sz="3500">
              <a:solidFill>
                <a:srgbClr val="FFD966"/>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3"/>
          <p:cNvPicPr preferRelativeResize="0"/>
          <p:nvPr/>
        </p:nvPicPr>
        <p:blipFill>
          <a:blip r:embed="rId3">
            <a:alphaModFix/>
          </a:blip>
          <a:stretch>
            <a:fillRect/>
          </a:stretch>
        </p:blipFill>
        <p:spPr>
          <a:xfrm>
            <a:off x="-70475" y="776575"/>
            <a:ext cx="9144000" cy="5143500"/>
          </a:xfrm>
          <a:prstGeom prst="rect">
            <a:avLst/>
          </a:prstGeom>
          <a:noFill/>
          <a:ln>
            <a:noFill/>
          </a:ln>
        </p:spPr>
      </p:pic>
      <p:sp>
        <p:nvSpPr>
          <p:cNvPr id="182" name="Google Shape;182;p33"/>
          <p:cNvSpPr txBox="1"/>
          <p:nvPr/>
        </p:nvSpPr>
        <p:spPr>
          <a:xfrm>
            <a:off x="1077150" y="298750"/>
            <a:ext cx="6989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4200">
                <a:solidFill>
                  <a:srgbClr val="FFD966"/>
                </a:solidFill>
                <a:latin typeface="Josefin Sans"/>
                <a:ea typeface="Josefin Sans"/>
                <a:cs typeface="Josefin Sans"/>
                <a:sym typeface="Josefin Sans"/>
              </a:rPr>
              <a:t>Triangulation</a:t>
            </a:r>
            <a:endParaRPr sz="3500">
              <a:solidFill>
                <a:srgbClr val="FFD966"/>
              </a:solidFill>
              <a:latin typeface="Oswald"/>
              <a:ea typeface="Oswald"/>
              <a:cs typeface="Oswald"/>
              <a:sym typeface="Oswald"/>
            </a:endParaRPr>
          </a:p>
        </p:txBody>
      </p:sp>
      <p:sp>
        <p:nvSpPr>
          <p:cNvPr id="183" name="Google Shape;183;p33"/>
          <p:cNvSpPr/>
          <p:nvPr/>
        </p:nvSpPr>
        <p:spPr>
          <a:xfrm>
            <a:off x="2910400" y="2376050"/>
            <a:ext cx="228300" cy="239100"/>
          </a:xfrm>
          <a:prstGeom prst="flowChartSummingJunction">
            <a:avLst/>
          </a:prstGeom>
          <a:solidFill>
            <a:schemeClr val="accent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