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3"/>
  </p:notesMasterIdLst>
  <p:handoutMasterIdLst>
    <p:handoutMasterId r:id="rId54"/>
  </p:handoutMasterIdLst>
  <p:sldIdLst>
    <p:sldId id="342" r:id="rId2"/>
    <p:sldId id="276" r:id="rId3"/>
    <p:sldId id="286" r:id="rId4"/>
    <p:sldId id="307" r:id="rId5"/>
    <p:sldId id="340" r:id="rId6"/>
    <p:sldId id="364" r:id="rId7"/>
    <p:sldId id="284" r:id="rId8"/>
    <p:sldId id="362" r:id="rId9"/>
    <p:sldId id="309" r:id="rId10"/>
    <p:sldId id="310" r:id="rId11"/>
    <p:sldId id="312" r:id="rId12"/>
    <p:sldId id="332" r:id="rId13"/>
    <p:sldId id="336" r:id="rId14"/>
    <p:sldId id="361" r:id="rId15"/>
    <p:sldId id="363" r:id="rId16"/>
    <p:sldId id="358" r:id="rId17"/>
    <p:sldId id="334" r:id="rId18"/>
    <p:sldId id="316" r:id="rId19"/>
    <p:sldId id="365" r:id="rId20"/>
    <p:sldId id="346" r:id="rId21"/>
    <p:sldId id="328" r:id="rId22"/>
    <p:sldId id="318" r:id="rId23"/>
    <p:sldId id="344" r:id="rId24"/>
    <p:sldId id="343" r:id="rId25"/>
    <p:sldId id="387" r:id="rId26"/>
    <p:sldId id="366" r:id="rId27"/>
    <p:sldId id="350" r:id="rId28"/>
    <p:sldId id="353" r:id="rId29"/>
    <p:sldId id="337" r:id="rId30"/>
    <p:sldId id="368" r:id="rId31"/>
    <p:sldId id="370" r:id="rId32"/>
    <p:sldId id="371" r:id="rId33"/>
    <p:sldId id="375" r:id="rId34"/>
    <p:sldId id="354" r:id="rId35"/>
    <p:sldId id="349" r:id="rId36"/>
    <p:sldId id="341" r:id="rId37"/>
    <p:sldId id="348" r:id="rId38"/>
    <p:sldId id="376" r:id="rId39"/>
    <p:sldId id="367" r:id="rId40"/>
    <p:sldId id="339" r:id="rId41"/>
    <p:sldId id="338" r:id="rId42"/>
    <p:sldId id="377" r:id="rId43"/>
    <p:sldId id="378" r:id="rId44"/>
    <p:sldId id="379" r:id="rId45"/>
    <p:sldId id="380" r:id="rId46"/>
    <p:sldId id="381" r:id="rId47"/>
    <p:sldId id="385" r:id="rId48"/>
    <p:sldId id="382" r:id="rId49"/>
    <p:sldId id="383" r:id="rId50"/>
    <p:sldId id="384" r:id="rId51"/>
    <p:sldId id="386" r:id="rId5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p:scale>
          <a:sx n="66" d="100"/>
          <a:sy n="66" d="100"/>
        </p:scale>
        <p:origin x="-1829"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13.09.2016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13/09/2016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b="1" i="1" kern="1200" dirty="0" smtClean="0">
                <a:solidFill>
                  <a:srgbClr val="808080"/>
                </a:solidFill>
                <a:latin typeface="+mn-lt"/>
                <a:ea typeface="+mn-ea"/>
                <a:cs typeface="Courier New" pitchFamily="49" charset="0"/>
              </a:rPr>
              <a:t>// Ask the </a:t>
            </a:r>
            <a:r>
              <a:rPr lang="en-US" sz="1200" b="1" i="1" kern="1200" dirty="0" err="1" smtClean="0">
                <a:solidFill>
                  <a:srgbClr val="808080"/>
                </a:solidFill>
                <a:latin typeface="+mn-lt"/>
                <a:ea typeface="+mn-ea"/>
                <a:cs typeface="Courier New" pitchFamily="49" charset="0"/>
              </a:rPr>
              <a:t>busCtrl</a:t>
            </a:r>
            <a:r>
              <a:rPr lang="en-US" sz="1200" b="1" i="1" kern="1200" dirty="0" smtClean="0">
                <a:solidFill>
                  <a:srgbClr val="808080"/>
                </a:solidFill>
                <a:latin typeface="+mn-lt"/>
                <a:ea typeface="+mn-ea"/>
                <a:cs typeface="Courier New" pitchFamily="49" charset="0"/>
              </a:rPr>
              <a:t> to create a readable/writable register at the address 0</a:t>
            </a:r>
            <a:br>
              <a:rPr lang="en-US" sz="1200" b="1" i="1" kern="1200" dirty="0" smtClean="0">
                <a:solidFill>
                  <a:srgbClr val="808080"/>
                </a:solidFill>
                <a:latin typeface="+mn-lt"/>
                <a:ea typeface="+mn-ea"/>
                <a:cs typeface="Courier New" pitchFamily="49" charset="0"/>
              </a:rPr>
            </a:br>
            <a:r>
              <a:rPr lang="en-US" sz="1200" b="1" i="1" kern="1200" dirty="0" smtClean="0">
                <a:solidFill>
                  <a:srgbClr val="808080"/>
                </a:solidFill>
                <a:latin typeface="+mn-lt"/>
                <a:ea typeface="+mn-ea"/>
                <a:cs typeface="Courier New" pitchFamily="49" charset="0"/>
              </a:rPr>
              <a:t>// and drive </a:t>
            </a:r>
            <a:r>
              <a:rPr lang="en-US" sz="1200" b="1" i="1" kern="1200" dirty="0" err="1" smtClean="0">
                <a:solidFill>
                  <a:srgbClr val="808080"/>
                </a:solidFill>
                <a:latin typeface="+mn-lt"/>
                <a:ea typeface="+mn-ea"/>
                <a:cs typeface="Courier New" pitchFamily="49" charset="0"/>
              </a:rPr>
              <a:t>uartCtrl.io.config.clockDivider</a:t>
            </a:r>
            <a:r>
              <a:rPr lang="en-US" sz="1200" b="1" i="1" kern="1200" dirty="0" smtClean="0">
                <a:solidFill>
                  <a:srgbClr val="808080"/>
                </a:solidFill>
                <a:latin typeface="+mn-lt"/>
                <a:ea typeface="+mn-ea"/>
                <a:cs typeface="Courier New" pitchFamily="49" charset="0"/>
              </a:rPr>
              <a:t> with this register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en-US" sz="1200" b="1" i="1" u="none" strike="noStrike" kern="1200" cap="none" normalizeH="0" baseline="0" dirty="0" smtClean="0">
                <a:ln>
                  <a:noFill/>
                </a:ln>
                <a:solidFill>
                  <a:srgbClr val="808080"/>
                </a:solidFill>
                <a:effectLst/>
                <a:latin typeface="+mn-lt"/>
                <a:ea typeface="+mn-ea"/>
                <a:cs typeface="Courier New" pitchFamily="49" charset="0"/>
              </a:rPr>
              <a:t>// Take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uartCtrl.io.read</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convert it into a Stream, then connect it to the input of a FIFO</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Then make the output of the FIFO readable at the address 12 by using a non blocking protocol</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(bit 31 =&gt; data valid, bits 7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downto</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0 =&gt; data)</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40</a:t>
            </a:fld>
            <a:endParaRPr lang="fr-C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41</a:t>
            </a:fld>
            <a:endParaRPr lang="fr-C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42</a:t>
            </a:fld>
            <a:endParaRPr lang="fr-C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43</a:t>
            </a:fld>
            <a:endParaRPr lang="fr-C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44</a:t>
            </a:fld>
            <a:endParaRPr lang="fr-C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45</a:t>
            </a:fld>
            <a:endParaRPr lang="fr-C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46</a:t>
            </a:fld>
            <a:endParaRPr lang="fr-C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en-US" sz="1200" b="1" i="1" u="none" strike="noStrike" kern="1200" cap="none" normalizeH="0" baseline="0" dirty="0" smtClean="0">
                <a:ln>
                  <a:noFill/>
                </a:ln>
                <a:solidFill>
                  <a:srgbClr val="808080"/>
                </a:solidFill>
                <a:effectLst/>
                <a:latin typeface="+mn-lt"/>
                <a:ea typeface="+mn-ea"/>
                <a:cs typeface="Courier New" pitchFamily="49" charset="0"/>
              </a:rPr>
              <a:t>// Ask the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busCtrl</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to create a writable Flow[Bits] (valid/payload) at the address 8.</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Then convert it into a stream, add a register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register</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stage and connect it to the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uartCtrl.io.write</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47</a:t>
            </a:fld>
            <a:endParaRPr lang="fr-C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48</a:t>
            </a:fld>
            <a:endParaRPr lang="fr-CH"/>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49</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50</a:t>
            </a:fld>
            <a:endParaRPr lang="fr-CH"/>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51</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13/09/2016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13/09/2016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13/09/2016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13/09/2016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13/09/2016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13/09/2016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13/09/2016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13/09/2016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13/09/2016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13/09/2016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13/09/2016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13/09/2016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dirty="0"/>
          </a:p>
        </p:txBody>
      </p:sp>
      <p:sp>
        <p:nvSpPr>
          <p:cNvPr id="3" name="Rectangle 1"/>
          <p:cNvSpPr>
            <a:spLocks noChangeArrowheads="1"/>
          </p:cNvSpPr>
          <p:nvPr/>
        </p:nvSpPr>
        <p:spPr bwMode="auto">
          <a:xfrm>
            <a:off x="755576" y="2559387"/>
            <a:ext cx="5171609"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0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555612"/>
            <a:ext cx="6480720"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endParaRPr lang="fr-FR" sz="1600" b="1" dirty="0">
              <a:solidFill>
                <a:srgbClr val="000000"/>
              </a:solidFill>
              <a:latin typeface="+mj-lt"/>
              <a:cs typeface="Courier New" pitchFamily="49" charset="0"/>
            </a:endParaRPr>
          </a:p>
          <a:p>
            <a:pPr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endParaRPr lang="fr-FR" sz="1600" b="1" i="1" dirty="0" smtClean="0">
              <a:solidFill>
                <a:srgbClr val="660E7A"/>
              </a:solidFill>
              <a:latin typeface="+mj-lt"/>
              <a:cs typeface="Courier New" pitchFamily="49" charset="0"/>
            </a:endParaRPr>
          </a:p>
          <a:p>
            <a:pPr lvl="0" fontAlgn="base">
              <a:spcBef>
                <a:spcPct val="0"/>
              </a:spcBef>
              <a:spcAft>
                <a:spcPct val="0"/>
              </a:spcAft>
            </a:pPr>
            <a:endParaRPr lang="fr-FR" sz="1600" b="1" i="1" dirty="0" smtClean="0">
              <a:solidFill>
                <a:srgbClr val="660E7A"/>
              </a:solidFill>
              <a:latin typeface="+mj-lt"/>
              <a:cs typeface="Courier New" pitchFamily="49" charset="0"/>
            </a:endParaRPr>
          </a:p>
          <a:p>
            <a:pPr fontAlgn="base">
              <a:spcBef>
                <a:spcPct val="0"/>
              </a:spcBef>
              <a:spcAft>
                <a:spcPct val="0"/>
              </a:spcAft>
            </a:pPr>
            <a:r>
              <a:rPr lang="fr-FR" sz="1600" b="1" i="1" dirty="0" smtClean="0">
                <a:solidFill>
                  <a:srgbClr val="808080"/>
                </a:solidFill>
                <a:latin typeface="+mj-lt"/>
                <a:cs typeface="Courier New" pitchFamily="49" charset="0"/>
              </a:rPr>
              <a:t>    </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a:solidFill>
                  <a:srgbClr val="000000"/>
                </a:solidFill>
                <a:latin typeface="+mj-lt"/>
                <a:cs typeface="Courier New" pitchFamily="49" charset="0"/>
              </a:rPr>
              <a:t>Bool</a:t>
            </a:r>
            <a:r>
              <a:rPr lang="fr-FR" sz="1600" b="1" i="1" dirty="0" smtClean="0">
                <a:solidFill>
                  <a:srgbClr val="660E7A"/>
                </a:solidFill>
                <a:latin typeface="+mj-lt"/>
                <a:cs typeface="Courier New" pitchFamily="49" charset="0"/>
              </a:rPr>
              <a:t>    </a:t>
            </a:r>
          </a:p>
          <a:p>
            <a:pPr fontAlgn="base">
              <a:spcBef>
                <a:spcPct val="0"/>
              </a:spcBef>
              <a:spcAft>
                <a:spcPct val="0"/>
              </a:spcAft>
            </a:pPr>
            <a:r>
              <a:rPr lang="fr-FR" sz="1600" b="1" i="1" dirty="0">
                <a:solidFill>
                  <a:srgbClr val="660E7A"/>
                </a:solidFill>
                <a:latin typeface="+mj-lt"/>
                <a:cs typeface="Courier New" pitchFamily="49" charset="0"/>
              </a:rPr>
              <a:t> </a:t>
            </a:r>
            <a:r>
              <a:rPr lang="fr-FR" sz="1600" b="1" i="1" dirty="0" smtClean="0">
                <a:solidFill>
                  <a:srgbClr val="660E7A"/>
                </a:solidFill>
                <a:latin typeface="+mj-lt"/>
                <a:cs typeface="Courier New" pitchFamily="49" charset="0"/>
              </a:rPr>
              <a:t>   </a:t>
            </a:r>
            <a:r>
              <a:rPr lang="en-US" sz="1600" b="1" i="1" dirty="0" smtClean="0">
                <a:solidFill>
                  <a:srgbClr val="000000"/>
                </a:solidFill>
                <a:latin typeface="+mj-lt"/>
                <a:cs typeface="Courier New" pitchFamily="49" charset="0"/>
              </a:rPr>
              <a:t>when</a:t>
            </a:r>
            <a:r>
              <a:rPr lang="en-US" sz="1600" b="1" dirty="0" smtClean="0">
                <a:solidFill>
                  <a:srgbClr val="000000"/>
                </a:solidFill>
                <a:latin typeface="+mj-lt"/>
                <a:cs typeface="Courier New" pitchFamily="49" charset="0"/>
              </a:rPr>
              <a:t>(</a:t>
            </a:r>
            <a:r>
              <a:rPr lang="en-US" sz="1600" b="1" dirty="0" err="1" smtClean="0">
                <a:solidFill>
                  <a:srgbClr val="000000"/>
                </a:solidFill>
                <a:latin typeface="+mj-lt"/>
                <a:cs typeface="Courier New" pitchFamily="49" charset="0"/>
              </a:rPr>
              <a:t>cond</a:t>
            </a:r>
            <a:r>
              <a:rPr lang="en-US" sz="1600" b="1" dirty="0" smtClean="0">
                <a:solidFill>
                  <a:srgbClr val="000000"/>
                </a:solidFill>
                <a:latin typeface="+mj-lt"/>
                <a:cs typeface="Courier New" pitchFamily="49" charset="0"/>
              </a:rPr>
              <a:t>){     </a:t>
            </a:r>
            <a:r>
              <a:rPr lang="fr-FR" sz="1600" b="1" i="1" dirty="0" smtClean="0">
                <a:solidFill>
                  <a:srgbClr val="808080"/>
                </a:solidFill>
                <a:latin typeface="+mj-lt"/>
                <a:cs typeface="Courier New" pitchFamily="49" charset="0"/>
              </a:rPr>
              <a:t>//</a:t>
            </a:r>
            <a:r>
              <a:rPr lang="fr-FR" sz="1600" b="1" i="1" dirty="0" err="1" smtClean="0">
                <a:solidFill>
                  <a:srgbClr val="808080"/>
                </a:solidFill>
                <a:latin typeface="+mj-lt"/>
                <a:cs typeface="Courier New" pitchFamily="49" charset="0"/>
              </a:rPr>
              <a:t>result</a:t>
            </a:r>
            <a:r>
              <a:rPr lang="fr-FR" sz="1600" b="1" i="1" dirty="0" smtClean="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is</a:t>
            </a:r>
            <a:r>
              <a:rPr lang="fr-FR" sz="1600" b="1" i="1" dirty="0" smtClean="0">
                <a:solidFill>
                  <a:srgbClr val="808080"/>
                </a:solidFill>
                <a:latin typeface="+mj-lt"/>
                <a:cs typeface="Courier New" pitchFamily="49" charset="0"/>
              </a:rPr>
              <a:t> not </a:t>
            </a:r>
            <a:r>
              <a:rPr lang="fr-FR" sz="1600" b="1" i="1" dirty="0" err="1" smtClean="0">
                <a:solidFill>
                  <a:srgbClr val="808080"/>
                </a:solidFill>
                <a:latin typeface="+mj-lt"/>
                <a:cs typeface="Courier New" pitchFamily="49" charset="0"/>
              </a:rPr>
              <a:t>assigned</a:t>
            </a:r>
            <a:r>
              <a:rPr lang="fr-FR" sz="1600" b="1" i="1" dirty="0" smtClean="0">
                <a:solidFill>
                  <a:srgbClr val="808080"/>
                </a:solidFill>
                <a:latin typeface="+mj-lt"/>
                <a:cs typeface="Courier New" pitchFamily="49" charset="0"/>
              </a:rPr>
              <a:t> in all cases =&gt; </a:t>
            </a:r>
            <a:r>
              <a:rPr lang="fr-FR" sz="1600" b="1" i="1" dirty="0" err="1" smtClean="0">
                <a:solidFill>
                  <a:srgbClr val="808080"/>
                </a:solidFill>
                <a:latin typeface="+mj-lt"/>
                <a:cs typeface="Courier New" pitchFamily="49" charset="0"/>
              </a:rPr>
              <a:t>Latch</a:t>
            </a:r>
            <a:r>
              <a:rPr lang="fr-FR" sz="1600" b="1" i="1" dirty="0" smtClean="0">
                <a:solidFill>
                  <a:srgbClr val="808080"/>
                </a:solidFill>
                <a:latin typeface="+mj-lt"/>
                <a:cs typeface="Courier New" pitchFamily="49" charset="0"/>
              </a:rPr>
              <a:t> </a:t>
            </a:r>
            <a:r>
              <a:rPr lang="fr-FR" sz="1600" b="1" i="1" dirty="0" err="1">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en-US" sz="1600" b="1" dirty="0">
                <a:solidFill>
                  <a:srgbClr val="000000"/>
                </a:solidFill>
                <a:latin typeface="+mj-lt"/>
                <a:cs typeface="Courier New" pitchFamily="49" charset="0"/>
              </a:rPr>
              <a:t/>
            </a:r>
            <a:br>
              <a:rPr lang="en-US" sz="1600" b="1" dirty="0">
                <a:solidFill>
                  <a:srgbClr val="000000"/>
                </a:solidFill>
                <a:latin typeface="+mj-lt"/>
                <a:cs typeface="Courier New" pitchFamily="49" charset="0"/>
              </a:rPr>
            </a:br>
            <a:r>
              <a:rPr lang="en-US" sz="1600" b="1" dirty="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      </a:t>
            </a:r>
            <a:r>
              <a:rPr lang="en-US" sz="1600" b="1" i="1" dirty="0" smtClean="0">
                <a:solidFill>
                  <a:srgbClr val="660E7A"/>
                </a:solidFill>
                <a:latin typeface="+mj-lt"/>
                <a:cs typeface="Courier New" pitchFamily="49" charset="0"/>
              </a:rPr>
              <a:t>result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True</a:t>
            </a:r>
            <a:br>
              <a:rPr lang="en-US" sz="1600" b="1" i="1" dirty="0">
                <a:solidFill>
                  <a:srgbClr val="000000"/>
                </a:solidFill>
                <a:latin typeface="+mj-lt"/>
                <a:cs typeface="Courier New" pitchFamily="49" charset="0"/>
              </a:rPr>
            </a:br>
            <a:r>
              <a:rPr lang="en-US" sz="1600" b="1" i="1" dirty="0" smtClean="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15</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030091"/>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a:off x="5347669" y="32518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6659661" y="3208973"/>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533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16</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17</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t>
            </a:r>
            <a:endParaRPr lang="en-GB" dirty="0"/>
          </a:p>
        </p:txBody>
      </p:sp>
      <p:sp>
        <p:nvSpPr>
          <p:cNvPr id="4" name="Rectangle 2"/>
          <p:cNvSpPr>
            <a:spLocks noChangeArrowheads="1"/>
          </p:cNvSpPr>
          <p:nvPr/>
        </p:nvSpPr>
        <p:spPr bwMode="auto">
          <a:xfrm>
            <a:off x="1459046" y="1855858"/>
            <a:ext cx="5188985" cy="452431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r,g,b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18</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smtClean="0"/>
              <a:t>Advanced examples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19</a:t>
            </a:fld>
            <a:endParaRPr lang="fr-B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354" y="2069166"/>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32877"/>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5097928" cy="179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59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latin typeface="+mj-lt"/>
              </a:rPr>
              <a:t>Language introduction / flow</a:t>
            </a:r>
          </a:p>
          <a:p>
            <a:r>
              <a:rPr lang="en-US" dirty="0" smtClean="0">
                <a:latin typeface="+mj-lt"/>
              </a:rPr>
              <a:t>Simple examples</a:t>
            </a:r>
          </a:p>
          <a:p>
            <a:r>
              <a:rPr lang="en-US" dirty="0" smtClean="0">
                <a:latin typeface="+mj-lt"/>
              </a:rPr>
              <a:t>Advanced examples</a:t>
            </a:r>
          </a:p>
          <a:p>
            <a:r>
              <a:rPr lang="en-US" dirty="0" smtClean="0">
                <a:latin typeface="+mj-lt"/>
              </a:rPr>
              <a:t>Meta-hardware description examples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cloneOf</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cloneOf</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24</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Design introspection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00807"/>
            <a:ext cx="51689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2159969" y="3933056"/>
            <a:ext cx="5004319" cy="255454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a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complicatedLogic</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smtClean="0">
                <a:ln>
                  <a:noFill/>
                </a:ln>
                <a:solidFill>
                  <a:srgbClr val="660E7A"/>
                </a:solidFill>
                <a:effectLst/>
                <a:latin typeface="+mj-lt"/>
                <a:cs typeface="Courier New" pitchFamily="49" charset="0"/>
              </a:rPr>
              <a:t>a</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000000"/>
                </a:solidFill>
                <a:effectLst/>
                <a:latin typeface="+mj-lt"/>
                <a:cs typeface="Courier New" pitchFamily="49" charset="0"/>
              </a:rPr>
              <a:t>LatencyAnalysis</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Delay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a:t>
            </a:r>
            <a:r>
              <a:rPr kumimoji="0" lang="en-US" sz="1600" b="1" i="0" u="none" strike="noStrike" cap="none" normalizeH="0" baseline="0" dirty="0" err="1" smtClean="0">
                <a:ln>
                  <a:noFill/>
                </a:ln>
                <a:solidFill>
                  <a:srgbClr val="000000"/>
                </a:solidFill>
                <a:effectLst/>
                <a:latin typeface="+mj-lt"/>
                <a:cs typeface="Courier New" pitchFamily="49" charset="0"/>
              </a:rPr>
              <a:t>,cycleCount</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result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233910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sz="4000" dirty="0"/>
              <a:t>Meta-hardware description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26</a:t>
            </a:fld>
            <a:endParaRPr lang="fr-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20888"/>
            <a:ext cx="1976317" cy="354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22243"/>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598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27</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457200" y="1556792"/>
            <a:ext cx="8229600" cy="4389120"/>
          </a:xfrm>
        </p:spPr>
        <p:txBody>
          <a:bodyPr>
            <a:normAutofit/>
          </a:bodyPr>
          <a:lstStyle/>
          <a:p>
            <a:r>
              <a:rPr lang="en-US" dirty="0" smtClean="0">
                <a:latin typeface="+mj-lt"/>
              </a:rPr>
              <a:t>Imagine you want to control an UART controller from a bus (for example AMBA-APB), you will have to implement a “bridge logic”.</a:t>
            </a:r>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Bus Slave 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51" y="3140968"/>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Let’s detail the situation</a:t>
            </a:r>
            <a:endParaRPr lang="en-US" dirty="0" smtClean="0">
              <a:solidFill>
                <a:srgbClr val="FF0000"/>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0" y="2492896"/>
            <a:ext cx="903311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278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err="1" smtClean="0">
                <a:latin typeface="+mj-lt"/>
              </a:rPr>
              <a:t>BusSlaveFactory</a:t>
            </a:r>
            <a:r>
              <a:rPr lang="en-US" dirty="0" smtClean="0">
                <a:latin typeface="+mj-lt"/>
              </a:rPr>
              <a:t> tool is able to create some “bridge logic” by using an abstract way. Let’s use it !</a:t>
            </a:r>
            <a:endParaRPr lang="en-US" dirty="0" smtClean="0">
              <a:solidFill>
                <a:srgbClr val="FF0000"/>
              </a:solidFill>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423" y="3068960"/>
            <a:ext cx="4842272" cy="12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555776" y="5117361"/>
            <a:ext cx="4489114" cy="10772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600" b="1" dirty="0" err="1" smtClean="0">
                <a:solidFill>
                  <a:srgbClr val="000080"/>
                </a:solidFill>
                <a:latin typeface="+mj-lt"/>
                <a:cs typeface="Courier New" pitchFamily="49" charset="0"/>
              </a:rPr>
              <a:t>val</a:t>
            </a:r>
            <a:r>
              <a:rPr lang="en-US" sz="1600" b="1" dirty="0" smtClean="0">
                <a:solidFill>
                  <a:srgbClr val="000080"/>
                </a:solidFill>
                <a:latin typeface="+mj-lt"/>
                <a:cs typeface="Courier New" pitchFamily="49" charset="0"/>
              </a:rPr>
              <a:t> </a:t>
            </a:r>
            <a:r>
              <a:rPr lang="en-US" sz="1600" b="1" i="1" dirty="0">
                <a:solidFill>
                  <a:srgbClr val="660E7A"/>
                </a:solidFill>
                <a:latin typeface="+mj-lt"/>
                <a:cs typeface="Courier New" pitchFamily="49" charset="0"/>
              </a:rPr>
              <a:t>bus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Apb3</a:t>
            </a:r>
            <a:r>
              <a:rPr lang="en-US" sz="1600" b="1" dirty="0">
                <a:solidFill>
                  <a:srgbClr val="000000"/>
                </a:solidFill>
                <a:latin typeface="+mj-lt"/>
                <a:cs typeface="Courier New" pitchFamily="49" charset="0"/>
              </a:rPr>
              <a:t>(</a:t>
            </a:r>
            <a:r>
              <a:rPr lang="en-US" sz="1600" b="1" dirty="0" err="1">
                <a:solidFill>
                  <a:srgbClr val="000000"/>
                </a:solidFill>
                <a:latin typeface="+mj-lt"/>
                <a:cs typeface="Courier New" pitchFamily="49" charset="0"/>
              </a:rPr>
              <a:t>addressWidth</a:t>
            </a:r>
            <a:r>
              <a:rPr lang="en-US" sz="1600" b="1" dirty="0">
                <a:solidFill>
                  <a:srgbClr val="000000"/>
                </a:solidFill>
                <a:latin typeface="+mj-lt"/>
                <a:cs typeface="Courier New" pitchFamily="49" charset="0"/>
              </a:rPr>
              <a:t> = </a:t>
            </a:r>
            <a:r>
              <a:rPr lang="en-US" sz="1600" b="1" dirty="0">
                <a:solidFill>
                  <a:srgbClr val="0000FF"/>
                </a:solidFill>
                <a:latin typeface="+mj-lt"/>
                <a:cs typeface="Courier New" pitchFamily="49" charset="0"/>
              </a:rPr>
              <a:t>4</a:t>
            </a:r>
            <a:r>
              <a:rPr lang="en-US" sz="1600" b="1" dirty="0">
                <a:solidFill>
                  <a:srgbClr val="000000"/>
                </a:solidFill>
                <a:latin typeface="+mj-lt"/>
                <a:cs typeface="Courier New" pitchFamily="49" charset="0"/>
              </a:rPr>
              <a:t>, </a:t>
            </a:r>
            <a:r>
              <a:rPr lang="en-US" sz="1600" b="1" dirty="0" err="1">
                <a:solidFill>
                  <a:srgbClr val="000000"/>
                </a:solidFill>
                <a:latin typeface="+mj-lt"/>
                <a:cs typeface="Courier New" pitchFamily="49" charset="0"/>
              </a:rPr>
              <a:t>dataWidth</a:t>
            </a:r>
            <a:r>
              <a:rPr lang="en-US" sz="1600" b="1" dirty="0">
                <a:solidFill>
                  <a:srgbClr val="000000"/>
                </a:solidFill>
                <a:latin typeface="+mj-lt"/>
                <a:cs typeface="Courier New" pitchFamily="49" charset="0"/>
              </a:rPr>
              <a:t> = </a:t>
            </a:r>
            <a:r>
              <a:rPr lang="en-US" sz="1600" b="1" dirty="0">
                <a:solidFill>
                  <a:srgbClr val="0000FF"/>
                </a:solidFill>
                <a:latin typeface="+mj-lt"/>
                <a:cs typeface="Courier New" pitchFamily="49" charset="0"/>
              </a:rPr>
              <a:t>32</a:t>
            </a:r>
            <a:r>
              <a:rPr lang="en-US" sz="1600" b="1" dirty="0">
                <a:solidFill>
                  <a:srgbClr val="000000"/>
                </a:solidFill>
                <a:latin typeface="+mj-lt"/>
                <a:cs typeface="Courier New" pitchFamily="49" charset="0"/>
              </a:rPr>
              <a:t>)</a:t>
            </a:r>
            <a:br>
              <a:rPr lang="en-US" sz="1600" b="1" dirty="0">
                <a:solidFill>
                  <a:srgbClr val="000000"/>
                </a:solidFill>
                <a:latin typeface="+mj-lt"/>
                <a:cs typeface="Courier New" pitchFamily="49" charset="0"/>
              </a:rPr>
            </a:br>
            <a:r>
              <a:rPr lang="en-US" sz="1600" b="1" dirty="0" err="1" smtClean="0">
                <a:solidFill>
                  <a:srgbClr val="000080"/>
                </a:solidFill>
                <a:latin typeface="+mj-lt"/>
                <a:cs typeface="Courier New" pitchFamily="49" charset="0"/>
              </a:rPr>
              <a:t>val</a:t>
            </a:r>
            <a:r>
              <a:rPr lang="en-US" sz="1600" b="1" dirty="0" smtClean="0">
                <a:solidFill>
                  <a:srgbClr val="000080"/>
                </a:solidFill>
                <a:latin typeface="+mj-lt"/>
                <a:cs typeface="Courier New" pitchFamily="49" charset="0"/>
              </a:rPr>
              <a:t> </a:t>
            </a:r>
            <a:r>
              <a:rPr lang="en-US" sz="1600" b="1" i="1" dirty="0" err="1">
                <a:solidFill>
                  <a:srgbClr val="660E7A"/>
                </a:solidFill>
                <a:latin typeface="+mj-lt"/>
                <a:cs typeface="Courier New" pitchFamily="49" charset="0"/>
              </a:rPr>
              <a:t>uartCtrl</a:t>
            </a:r>
            <a:r>
              <a:rPr lang="en-US" sz="1600" b="1" i="1" dirty="0">
                <a:solidFill>
                  <a:srgbClr val="660E7A"/>
                </a:solidFill>
                <a:latin typeface="+mj-lt"/>
                <a:cs typeface="Courier New" pitchFamily="49" charset="0"/>
              </a:rPr>
              <a:t> </a:t>
            </a:r>
            <a:r>
              <a:rPr lang="en-US" sz="1600" b="1" dirty="0">
                <a:solidFill>
                  <a:srgbClr val="000000"/>
                </a:solidFill>
                <a:latin typeface="+mj-lt"/>
                <a:cs typeface="Courier New" pitchFamily="49" charset="0"/>
              </a:rPr>
              <a:t>= </a:t>
            </a:r>
            <a:r>
              <a:rPr lang="en-US" sz="1600" b="1" dirty="0">
                <a:solidFill>
                  <a:srgbClr val="000080"/>
                </a:solidFill>
                <a:latin typeface="+mj-lt"/>
                <a:cs typeface="Courier New" pitchFamily="49" charset="0"/>
              </a:rPr>
              <a:t>new </a:t>
            </a:r>
            <a:r>
              <a:rPr lang="en-US" sz="1600" b="1" dirty="0" err="1">
                <a:solidFill>
                  <a:srgbClr val="000000"/>
                </a:solidFill>
                <a:latin typeface="+mj-lt"/>
                <a:cs typeface="Courier New" pitchFamily="49" charset="0"/>
              </a:rPr>
              <a:t>UartCtrl</a:t>
            </a:r>
            <a:r>
              <a:rPr lang="en-US" sz="1600" b="1" dirty="0" smtClean="0">
                <a:solidFill>
                  <a:srgbClr val="000000"/>
                </a:solidFill>
                <a:latin typeface="+mj-lt"/>
                <a:cs typeface="Courier New" pitchFamily="49" charset="0"/>
              </a:rPr>
              <a:t>()</a:t>
            </a:r>
            <a:endParaRPr kumimoji="0" lang="en-US" sz="1600" b="1" i="1" u="none" strike="noStrike" cap="none" normalizeH="0" baseline="0" dirty="0">
              <a:ln>
                <a:noFill/>
              </a:ln>
              <a:solidFill>
                <a:srgbClr val="660E7A"/>
              </a:solidFill>
              <a:effectLst/>
              <a:latin typeface="+mj-lt"/>
              <a:cs typeface="Courier New" pitchFamily="49" charset="0"/>
            </a:endParaRPr>
          </a:p>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Apb3SlaveFactory(bus)</a:t>
            </a:r>
          </a:p>
          <a:p>
            <a:pPr lvl="0" fontAlgn="base">
              <a:spcBef>
                <a:spcPct val="0"/>
              </a:spcBef>
              <a:spcAft>
                <a:spcPct val="0"/>
              </a:spcAft>
            </a:pPr>
            <a:r>
              <a:rPr lang="en-US" sz="1600" b="1" i="1" dirty="0" smtClean="0">
                <a:solidFill>
                  <a:srgbClr val="808080"/>
                </a:solidFill>
                <a:latin typeface="+mj-lt"/>
                <a:cs typeface="Courier New" pitchFamily="49" charset="0"/>
              </a:rPr>
              <a:t>//Incoming “bridge logic”</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974456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32</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a:t>
            </a:r>
            <a:r>
              <a:rPr lang="en-US" dirty="0" err="1" smtClean="0">
                <a:latin typeface="+mj-lt"/>
              </a:rPr>
              <a:t>clockDivider</a:t>
            </a:r>
            <a:r>
              <a:rPr lang="en-US" dirty="0" smtClean="0">
                <a:latin typeface="+mj-lt"/>
              </a:rPr>
              <a:t> readable/writable by the bus</a:t>
            </a:r>
            <a:endParaRPr lang="en-US" dirty="0" smtClean="0">
              <a:solidFill>
                <a:srgbClr val="FF0000"/>
              </a:solidFill>
              <a:latin typeface="+mj-lt"/>
            </a:endParaRPr>
          </a:p>
        </p:txBody>
      </p:sp>
      <p:sp>
        <p:nvSpPr>
          <p:cNvPr id="6" name="Rectangle 5"/>
          <p:cNvSpPr/>
          <p:nvPr/>
        </p:nvSpPr>
        <p:spPr>
          <a:xfrm>
            <a:off x="780954" y="2137296"/>
            <a:ext cx="7200800" cy="323165"/>
          </a:xfrm>
          <a:prstGeom prst="rect">
            <a:avLst/>
          </a:prstGeom>
          <a:noFill/>
        </p:spPr>
        <p:txBody>
          <a:bodyPr wrap="square">
            <a:spAutoFit/>
          </a:bodyPr>
          <a:lstStyle/>
          <a:p>
            <a:pPr lvl="0" fontAlgn="base">
              <a:spcBef>
                <a:spcPct val="0"/>
              </a:spcBef>
              <a:spcAft>
                <a:spcPct val="0"/>
              </a:spcAft>
            </a:pPr>
            <a:r>
              <a:rPr lang="en-US" sz="1500" b="1" i="1" dirty="0" err="1" smtClean="0">
                <a:solidFill>
                  <a:srgbClr val="660E7A"/>
                </a:solidFill>
                <a:latin typeface="+mj-lt"/>
                <a:cs typeface="Courier New" pitchFamily="49" charset="0"/>
              </a:rPr>
              <a:t>busCtrl</a:t>
            </a:r>
            <a:r>
              <a:rPr lang="en-US" sz="1500" b="1" dirty="0" err="1" smtClean="0">
                <a:solidFill>
                  <a:srgbClr val="000000"/>
                </a:solidFill>
                <a:latin typeface="+mj-lt"/>
                <a:cs typeface="Courier New" pitchFamily="49" charset="0"/>
              </a:rPr>
              <a:t>.driveAndRead</a:t>
            </a:r>
            <a:r>
              <a:rPr lang="en-US" sz="1500" b="1" dirty="0"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uartCtrl</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io</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config</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clockDivider</a:t>
            </a:r>
            <a:r>
              <a:rPr lang="en-US" sz="1500" b="1" dirty="0" err="1" smtClean="0">
                <a:solidFill>
                  <a:srgbClr val="000000"/>
                </a:solidFill>
                <a:latin typeface="+mj-lt"/>
                <a:cs typeface="Courier New" pitchFamily="49" charset="0"/>
              </a:rPr>
              <a:t>,address</a:t>
            </a:r>
            <a:r>
              <a:rPr lang="en-US" sz="1500" b="1" dirty="0" smtClean="0">
                <a:solidFill>
                  <a:srgbClr val="000000"/>
                </a:solidFill>
                <a:latin typeface="+mj-lt"/>
                <a:cs typeface="Courier New" pitchFamily="49" charset="0"/>
              </a:rPr>
              <a:t> </a:t>
            </a:r>
            <a:r>
              <a:rPr lang="en-US" sz="1500" b="1" dirty="0">
                <a:solidFill>
                  <a:srgbClr val="000000"/>
                </a:solidFill>
                <a:latin typeface="+mj-lt"/>
                <a:cs typeface="Courier New" pitchFamily="49" charset="0"/>
              </a:rPr>
              <a:t>= </a:t>
            </a:r>
            <a:r>
              <a:rPr lang="en-US" sz="1500" b="1" dirty="0">
                <a:solidFill>
                  <a:srgbClr val="0000FF"/>
                </a:solidFill>
                <a:latin typeface="+mj-lt"/>
                <a:cs typeface="Courier New" pitchFamily="49" charset="0"/>
              </a:rPr>
              <a:t>0</a:t>
            </a:r>
            <a:r>
              <a:rPr lang="en-US" sz="1500" b="1" dirty="0" smtClean="0">
                <a:solidFill>
                  <a:srgbClr val="000000"/>
                </a:solidFill>
                <a:latin typeface="+mj-lt"/>
                <a:cs typeface="Courier New" pitchFamily="49" charset="0"/>
              </a:rPr>
              <a:t>)</a:t>
            </a:r>
            <a:endParaRPr lang="en-US" sz="1500" b="1" dirty="0">
              <a:latin typeface="+mj-lt"/>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087" y="3177083"/>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941168"/>
            <a:ext cx="453072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954" y="2996952"/>
            <a:ext cx="28082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18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read received UART frames through a FIFO</a:t>
            </a:r>
            <a:endParaRPr lang="en-US" dirty="0" smtClean="0">
              <a:solidFill>
                <a:srgbClr val="FF0000"/>
              </a:solidFill>
              <a:latin typeface="+mj-lt"/>
            </a:endParaRPr>
          </a:p>
        </p:txBody>
      </p:sp>
      <p:sp>
        <p:nvSpPr>
          <p:cNvPr id="4" name="Rectangle 1"/>
          <p:cNvSpPr>
            <a:spLocks noChangeArrowheads="1"/>
          </p:cNvSpPr>
          <p:nvPr/>
        </p:nvSpPr>
        <p:spPr bwMode="auto">
          <a:xfrm>
            <a:off x="472549" y="2132856"/>
            <a:ext cx="8563947"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,validBitOffset = </a:t>
            </a:r>
            <a:r>
              <a:rPr kumimoji="0" lang="en-US" sz="1600" b="1" i="0" u="none" strike="noStrike" cap="none" normalizeH="0" baseline="0" dirty="0" smtClean="0">
                <a:ln>
                  <a:noFill/>
                </a:ln>
                <a:solidFill>
                  <a:srgbClr val="0000FF"/>
                </a:solidFill>
                <a:effectLst/>
                <a:latin typeface="+mj-lt"/>
                <a:cs typeface="Courier New" pitchFamily="49" charset="0"/>
              </a:rPr>
              <a:t>31</a:t>
            </a:r>
            <a:r>
              <a:rPr kumimoji="0" lang="en-US" sz="1600" b="1" i="0" u="none" strike="noStrike" cap="none" normalizeH="0" baseline="0" dirty="0" smtClean="0">
                <a:ln>
                  <a:noFill/>
                </a:ln>
                <a:solidFill>
                  <a:srgbClr val="000000"/>
                </a:solidFill>
                <a:effectLst/>
                <a:latin typeface="+mj-lt"/>
                <a:cs typeface="Courier New" pitchFamily="49" charset="0"/>
              </a:rPr>
              <a:t>,payloadBitOffset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36353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46" y="4221088"/>
            <a:ext cx="8845550"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54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smtClean="0"/>
              <a:t>Apb3SlaveFactory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smtClean="0">
                <a:latin typeface="+mj-lt"/>
              </a:rPr>
              <a:t>RISCV 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End / Reserve slides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4" name="Espace réservé du contenu 3"/>
          <p:cNvSpPr>
            <a:spLocks noGrp="1"/>
          </p:cNvSpPr>
          <p:nvPr>
            <p:ph idx="1"/>
          </p:nvPr>
        </p:nvSpPr>
        <p:spPr/>
        <p:txBody>
          <a:bodyPr/>
          <a:lstStyle/>
          <a:p>
            <a:endParaRPr lang="en-GB"/>
          </a:p>
        </p:txBody>
      </p:sp>
    </p:spTree>
    <p:extLst>
      <p:ext uri="{BB962C8B-B14F-4D97-AF65-F5344CB8AC3E}">
        <p14:creationId xmlns:p14="http://schemas.microsoft.com/office/powerpoint/2010/main" val="3627515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Meta-hardware description</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 y="2446940"/>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1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40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=&gt; </a:t>
                      </a:r>
                      <a:r>
                        <a:rPr lang="en-GB" sz="1500" b="1" dirty="0" err="1" smtClean="0">
                          <a:effectLst/>
                          <a:latin typeface="+mj-lt"/>
                        </a:rPr>
                        <a:t>fifo</a:t>
                      </a:r>
                      <a:r>
                        <a:rPr lang="en-GB" sz="1500" b="1" dirty="0" smtClean="0">
                          <a:effectLst/>
                          <a:latin typeface="+mj-lt"/>
                        </a:rPr>
                        <a:t> pop 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41</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2106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43</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731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44</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897486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45</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64723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46</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285476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47</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emit UART write requests</a:t>
            </a:r>
            <a:endParaRPr lang="en-US" dirty="0" smtClean="0">
              <a:solidFill>
                <a:srgbClr val="FF0000"/>
              </a:solidFill>
              <a:latin typeface="+mj-lt"/>
            </a:endParaRPr>
          </a:p>
        </p:txBody>
      </p:sp>
      <p:sp>
        <p:nvSpPr>
          <p:cNvPr id="4" name="Rectangle 1"/>
          <p:cNvSpPr>
            <a:spLocks noChangeArrowheads="1"/>
          </p:cNvSpPr>
          <p:nvPr/>
        </p:nvSpPr>
        <p:spPr bwMode="auto">
          <a:xfrm>
            <a:off x="694753" y="2196153"/>
            <a:ext cx="5965479"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writeFlow</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lang="en-US" sz="1600" b="1" dirty="0">
                <a:solidFill>
                  <a:srgbClr val="0000FF"/>
                </a:solidFill>
                <a:cs typeface="Courier New" pitchFamily="49" charset="0"/>
              </a:rPr>
              <a:t>8</a:t>
            </a:r>
            <a:r>
              <a:rPr kumimoji="0" lang="en-US" sz="1600" b="1" i="0" u="none" strike="noStrike" cap="none" normalizeH="0" baseline="0" dirty="0" smtClean="0">
                <a:ln>
                  <a:noFill/>
                </a:ln>
                <a:solidFill>
                  <a:srgbClr val="0000FF"/>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bits),address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00"/>
                </a:solidFill>
                <a:effectLst/>
                <a:latin typeface="+mj-lt"/>
                <a:cs typeface="Courier New" pitchFamily="49" charset="0"/>
              </a:rPr>
              <a:t>writeFlow.toStream.stage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35496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58" y="3837822"/>
            <a:ext cx="842962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3996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48</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get the occupancy of the write buffer</a:t>
            </a:r>
            <a:endParaRPr lang="en-US" dirty="0" smtClean="0">
              <a:solidFill>
                <a:srgbClr val="FF0000"/>
              </a:solidFill>
              <a:latin typeface="+mj-lt"/>
            </a:endParaRPr>
          </a:p>
        </p:txBody>
      </p:sp>
      <p:sp>
        <p:nvSpPr>
          <p:cNvPr id="3" name="Rectangle 1"/>
          <p:cNvSpPr>
            <a:spLocks noChangeArrowheads="1"/>
          </p:cNvSpPr>
          <p:nvPr/>
        </p:nvSpPr>
        <p:spPr bwMode="auto">
          <a:xfrm>
            <a:off x="539552" y="2021939"/>
            <a:ext cx="7999241" cy="83099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To avoid losing writes commands between the Flow to Stream transformation just above,</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make the occupancy of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readable at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419" y="4378216"/>
            <a:ext cx="367982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56992"/>
            <a:ext cx="35512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0114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49</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frame </a:t>
            </a:r>
            <a:r>
              <a:rPr lang="en-US" dirty="0" err="1" smtClean="0">
                <a:latin typeface="+mj-lt"/>
              </a:rPr>
              <a:t>config</a:t>
            </a:r>
            <a:r>
              <a:rPr lang="en-US" dirty="0" smtClean="0">
                <a:latin typeface="+mj-lt"/>
              </a:rPr>
              <a:t>  readable/writable by the bus</a:t>
            </a:r>
            <a:endParaRPr lang="en-US" dirty="0" smtClean="0">
              <a:solidFill>
                <a:srgbClr val="FF0000"/>
              </a:solidFill>
              <a:latin typeface="+mj-lt"/>
            </a:endParaRPr>
          </a:p>
        </p:txBody>
      </p:sp>
      <p:sp>
        <p:nvSpPr>
          <p:cNvPr id="3" name="Rectangle 1"/>
          <p:cNvSpPr>
            <a:spLocks noChangeArrowheads="1"/>
          </p:cNvSpPr>
          <p:nvPr/>
        </p:nvSpPr>
        <p:spPr bwMode="auto">
          <a:xfrm>
            <a:off x="780954" y="2132856"/>
            <a:ext cx="7389844"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Do the same thing than previously but for </a:t>
            </a:r>
            <a:r>
              <a:rPr kumimoji="0" lang="en-US" sz="1600" b="1" i="1" u="none" strike="noStrike" cap="none" normalizeH="0" baseline="0" dirty="0" err="1" smtClean="0">
                <a:ln>
                  <a:noFill/>
                </a:ln>
                <a:solidFill>
                  <a:srgbClr val="808080"/>
                </a:solidFill>
                <a:effectLst/>
                <a:latin typeface="+mj-lt"/>
                <a:cs typeface="Courier New" pitchFamily="49" charset="0"/>
              </a:rPr>
              <a:t>uartCtrl.io.config.frame</a:t>
            </a:r>
            <a:r>
              <a:rPr kumimoji="0" lang="en-US" sz="1600" b="1" i="1" u="none" strike="noStrike" cap="none" normalizeH="0" baseline="0" dirty="0" smtClean="0">
                <a:ln>
                  <a:noFill/>
                </a:ln>
                <a:solidFill>
                  <a:srgbClr val="808080"/>
                </a:solidFill>
                <a:effectLst/>
                <a:latin typeface="+mj-lt"/>
                <a:cs typeface="Courier New" pitchFamily="49" charset="0"/>
              </a:rPr>
              <a:t> at the address 4</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10" y="3431459"/>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725144"/>
            <a:ext cx="4102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524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50</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051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860935"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51</a:t>
            </a:fld>
            <a:endParaRPr lang="fr-BE" dirty="0"/>
          </a:p>
        </p:txBody>
      </p:sp>
      <p:sp>
        <p:nvSpPr>
          <p:cNvPr id="6" name="Flèche droite 5"/>
          <p:cNvSpPr/>
          <p:nvPr/>
        </p:nvSpPr>
        <p:spPr>
          <a:xfrm>
            <a:off x="3815543" y="462075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38" y="3861048"/>
            <a:ext cx="4523482" cy="177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79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a:t>Simple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59127"/>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543521"/>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434" y="3064737"/>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2866763"/>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917" y="4684140"/>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393" y="4684140"/>
            <a:ext cx="1666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663528"/>
            <a:ext cx="4211545" cy="14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948938"/>
            <a:ext cx="2556153" cy="15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5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22512</TotalTime>
  <Words>1688</Words>
  <Application>Microsoft Office PowerPoint</Application>
  <PresentationFormat>Affichage à l'écran (4:3)</PresentationFormat>
  <Paragraphs>379</Paragraphs>
  <Slides>51</Slides>
  <Notes>51</Notes>
  <HiddenSlides>0</HiddenSlides>
  <MMClips>0</MMClips>
  <ScaleCrop>false</ScaleCrop>
  <HeadingPairs>
    <vt:vector size="4" baseType="variant">
      <vt:variant>
        <vt:lpstr>Thème</vt:lpstr>
      </vt:variant>
      <vt:variant>
        <vt:i4>1</vt:i4>
      </vt:variant>
      <vt:variant>
        <vt:lpstr>Titres des diapositives</vt:lpstr>
      </vt:variant>
      <vt:variant>
        <vt:i4>51</vt:i4>
      </vt:variant>
    </vt:vector>
  </HeadingPairs>
  <TitlesOfParts>
    <vt:vector size="52" baseType="lpstr">
      <vt:lpstr>Débit</vt:lpstr>
      <vt:lpstr>SpinalHDL</vt:lpstr>
      <vt:lpstr>Summary</vt:lpstr>
      <vt:lpstr>Language introduction</vt:lpstr>
      <vt:lpstr>Language flow</vt:lpstr>
      <vt:lpstr>Some points about Spinal</vt:lpstr>
      <vt:lpstr>Simple examples</vt:lpstr>
      <vt:lpstr>A simple component</vt:lpstr>
      <vt:lpstr>Combinatorial logic</vt:lpstr>
      <vt:lpstr>Signals</vt:lpstr>
      <vt:lpstr>Generated VHDL</vt:lpstr>
      <vt:lpstr>Registers</vt:lpstr>
      <vt:lpstr>No more Process/Always blocks</vt:lpstr>
      <vt:lpstr>Component instance</vt:lpstr>
      <vt:lpstr>For, Variable, Generics</vt:lpstr>
      <vt:lpstr>Latch/Loop</vt:lpstr>
      <vt:lpstr>ClockDomains</vt:lpstr>
      <vt:lpstr>Function</vt:lpstr>
      <vt:lpstr>Function</vt:lpstr>
      <vt:lpstr>Advanced examples</vt:lpstr>
      <vt:lpstr>Functional programming</vt:lpstr>
      <vt:lpstr>Basic abstractions</vt:lpstr>
      <vt:lpstr>Flow, Stream</vt:lpstr>
      <vt:lpstr>Stream components</vt:lpstr>
      <vt:lpstr>Stream functions</vt:lpstr>
      <vt:lpstr>Design introspection</vt:lpstr>
      <vt:lpstr>Meta-hardware description examples</vt:lpstr>
      <vt:lpstr>FSM</vt:lpstr>
      <vt:lpstr>FSM style</vt:lpstr>
      <vt:lpstr> Bus Slave Factory</vt:lpstr>
      <vt:lpstr> Bus Slave Factory</vt:lpstr>
      <vt:lpstr> Bus Slave Factory</vt:lpstr>
      <vt:lpstr> Bus Slave Factory</vt:lpstr>
      <vt:lpstr> Bus Slave Factory</vt:lpstr>
      <vt:lpstr>About FSM and Apb3SlaveFactory</vt:lpstr>
      <vt:lpstr>About Scala</vt:lpstr>
      <vt:lpstr> Spinal work perfectly on FPGA</vt:lpstr>
      <vt:lpstr> About Spinal project</vt:lpstr>
      <vt:lpstr>End / Reserve slides</vt:lpstr>
      <vt:lpstr> Meta-hardware description</vt:lpstr>
      <vt:lpstr>Présentation PowerPoint</vt:lpstr>
      <vt:lpstr>Présentation PowerPoint</vt:lpstr>
      <vt:lpstr>Component internal organisation</vt:lpstr>
      <vt:lpstr>UInt, Vec, When</vt:lpstr>
      <vt:lpstr>Enum, Switch</vt:lpstr>
      <vt:lpstr>Memory</vt:lpstr>
      <vt:lpstr>Scala is here to help you</vt:lpstr>
      <vt:lpstr> Bus Slave Factory</vt:lpstr>
      <vt:lpstr> Bus Slave Factory</vt:lpstr>
      <vt:lpstr> Bus Slave Factory</vt:lpstr>
      <vt:lpstr>FSM style A</vt:lpstr>
      <vt:lpstr>Function, User utils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888</cp:revision>
  <dcterms:created xsi:type="dcterms:W3CDTF">2014-06-07T19:29:55Z</dcterms:created>
  <dcterms:modified xsi:type="dcterms:W3CDTF">2016-09-13T10:14:02Z</dcterms:modified>
</cp:coreProperties>
</file>