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2"/>
  </p:handoutMasterIdLst>
  <p:sldIdLst>
    <p:sldId id="258" r:id="rId2"/>
    <p:sldId id="278" r:id="rId3"/>
    <p:sldId id="260" r:id="rId4"/>
    <p:sldId id="392" r:id="rId5"/>
    <p:sldId id="264" r:id="rId6"/>
    <p:sldId id="285" r:id="rId7"/>
    <p:sldId id="357" r:id="rId8"/>
    <p:sldId id="360" r:id="rId9"/>
    <p:sldId id="270" r:id="rId10"/>
    <p:sldId id="361" r:id="rId11"/>
    <p:sldId id="363" r:id="rId12"/>
    <p:sldId id="266" r:id="rId13"/>
    <p:sldId id="362" r:id="rId14"/>
    <p:sldId id="368" r:id="rId15"/>
    <p:sldId id="369" r:id="rId16"/>
    <p:sldId id="365" r:id="rId17"/>
    <p:sldId id="268" r:id="rId18"/>
    <p:sldId id="372" r:id="rId19"/>
    <p:sldId id="385" r:id="rId20"/>
    <p:sldId id="371" r:id="rId21"/>
    <p:sldId id="373" r:id="rId22"/>
    <p:sldId id="275" r:id="rId23"/>
    <p:sldId id="374" r:id="rId24"/>
    <p:sldId id="375" r:id="rId25"/>
    <p:sldId id="370" r:id="rId26"/>
    <p:sldId id="292" r:id="rId27"/>
    <p:sldId id="277" r:id="rId28"/>
    <p:sldId id="279" r:id="rId29"/>
    <p:sldId id="376" r:id="rId30"/>
    <p:sldId id="377" r:id="rId31"/>
    <p:sldId id="378" r:id="rId32"/>
    <p:sldId id="379" r:id="rId33"/>
    <p:sldId id="380" r:id="rId34"/>
    <p:sldId id="381" r:id="rId35"/>
    <p:sldId id="391" r:id="rId36"/>
    <p:sldId id="388" r:id="rId37"/>
    <p:sldId id="389" r:id="rId38"/>
    <p:sldId id="387" r:id="rId39"/>
    <p:sldId id="382" r:id="rId40"/>
    <p:sldId id="386" r:id="rId4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203" autoAdjust="0"/>
  </p:normalViewPr>
  <p:slideViewPr>
    <p:cSldViewPr>
      <p:cViewPr varScale="1">
        <p:scale>
          <a:sx n="83" d="100"/>
          <a:sy n="83" d="100"/>
        </p:scale>
        <p:origin x="14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50C8D1-662A-405D-8565-596D4CB89C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1B1A6-50DA-487F-BA1E-6137C8DBF5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248AB1C6-05CB-4C55-946E-3C2F9D29CAE9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866FA-961A-4FE6-8C76-58BAEF4795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4DF40-C136-4037-8E3D-91B77D9915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E865BD6-379D-4890-961D-1C65DCAAAC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AB45BC09-5F34-4DD6-A35E-A5AE78AFEC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473059-2EAB-475B-B086-D9F003E7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220D-FC95-4B81-A573-B320FCCC88EB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565042B-378E-481A-8DFD-ECF9AC6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EC26CF-83ED-4D46-B2E6-4D1A1FC8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D55AA-02F6-4940-923B-1AA14E26E8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9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AF50-6DA1-444B-8E62-07DD1D048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0E95C-8203-4AA7-B943-39782C04682B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DE3E7-F81E-4069-B9EA-12B454A9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DA4F-6231-4232-AC67-95F787C3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2861E-5B06-4706-863F-CB2199CAD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53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1FC99-9E19-4E3C-A5A7-526B0ACA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5FF5C-00E8-4BD1-BD30-C455C904B66A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BB43-7924-4809-9561-5891685E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8348-BE21-49C8-93C8-8885DD16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9EC8-FF11-416A-802D-21A2C6C51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51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3CABE99E-0E7F-4889-AC38-DBAF123690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25B764-2E8E-4DA9-BD32-53D7846A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6BC78-B009-4C26-BC01-0ECDF444D88D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BE8941-FC29-4B73-84D7-8653FAE7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24E33B-0C89-490B-A483-EA538EAB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D1170-0737-47BE-90F4-BBAADD719D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17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E620-ECB9-462D-A53C-D4A6E85F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986C-A91C-4886-BB2E-0B7BC8241A6D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1F64-0A2B-43A6-AC94-D98EEFCA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208C0-7F04-4232-A327-2A493A7D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4C40B-426E-46D0-9886-506A29DFD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3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FB4F83-2D2D-45B0-954E-AD3C712E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F3A71-A0F3-49A6-89FE-D42FB70AE45C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C3957A-4FA6-4A09-915C-6810227E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5B86E0-55A0-4AA0-9F80-885A8750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6E79-7714-4E60-9054-7D25BD04F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21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9798D56-1FD9-4122-A061-49C05584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8DEA9-60DA-41B3-8B3D-C9F5911FC6D8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391D857-65E4-4162-9A00-D3FA7FAF3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E16043-E546-40BD-AF44-23A5D025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7A9F3-0FA9-46BE-9D76-57BF6158DF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36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752BC9-3AB4-4EBC-BB3C-8CFBDBF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63AC6-83C5-4992-8951-8EEF5C580405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03BEC2-B551-4361-B3B3-26A46256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8C9D97-0F04-4609-927C-25B14CBC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A6DFF5-D65D-4DCB-86E1-EDB882CA8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57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F215664-86A2-4CAA-8E23-0F6612E8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15B6B-6FA8-44FF-BCC9-F062832B25AF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0AC49D-E845-4523-B735-35E8DAF6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662893-5355-4F5F-9B8B-CCD7F5FD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6F3DA-C749-4DB0-BF57-92E75BD0D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66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476AAA-BF51-407F-A9C4-438A7DD4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DF3F1-DAF3-4172-BFBA-D6D0C1E1CCD5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6EC148-2E27-499B-9160-CAB6B476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1C3A86-5985-4C05-9DBA-4B9D5982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424EF7-1C0F-42DB-97BA-EF2D66F279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8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0DD031-E92A-4D08-B1DA-9FD634AC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1F5A-13F4-45A2-A236-0C9413EFE75A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FA3B2C-EE29-4D5E-A248-7D2A8B8B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B953E1-7192-462F-A7F4-2319B975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D8E44-63FD-488D-A271-457E1EFFF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4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78F927CC-F608-443D-BD3C-7CCD3CF686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8C5E5A0D-F268-4E05-9F7A-6F9842C5DB4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1F68565-2514-4C4B-9915-C2CFD2A177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AA95-DBCD-4629-9E11-47BA76180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164B3BD-FB87-402D-A267-76945C21C038}" type="datetimeFigureOut">
              <a:rPr lang="en-US"/>
              <a:pPr>
                <a:defRPr/>
              </a:pPr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8C02-914E-4312-9169-87AE073F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C87F8-5BAF-4B10-853C-2F8BA52F1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FB3AB1A-4565-407E-9F28-69B31B438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ictionary.cambridge.org/grammar/british-grammar/questions-wh-question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media" Target="file:///C:\Users\tanih\Desktop\Bahasa%20Inggris%202\Business%20Plus%202%20Audio%20Files\Track%203.mp3" TargetMode="External"/><Relationship Id="rId2" Type="http://schemas.openxmlformats.org/officeDocument/2006/relationships/audio" Target="file:///C:\Users\tanih\Desktop\Bahasa%20Inggris%202\Business%20Plus%202%20Audio%20Files\Track%202.mp3" TargetMode="External"/><Relationship Id="rId1" Type="http://schemas.microsoft.com/office/2007/relationships/media" Target="file:///C:\Users\tanih\Desktop\Bahasa%20Inggris%202\Business%20Plus%202%20Audio%20Files\Track%202.mp3" TargetMode="Externa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audio" Target="file:///C:\Users\tanih\Desktop\Bahasa%20Inggris%202\Business%20Plus%202%20Audio%20Files\Track%203.mp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F245A96-2C7D-4D94-B74A-D1068BF1D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2417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000" b="1">
                <a:ea typeface="PMingLiU" panose="02020500000000000000" pitchFamily="18" charset="-120"/>
                <a:cs typeface="Times New Roman" panose="02020603050405020304" pitchFamily="18" charset="0"/>
              </a:rPr>
              <a:t>BIZ06 – Bahasa Inggris 2</a:t>
            </a:r>
            <a:endParaRPr lang="en-US" altLang="en-US" sz="4000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34DB0C1-56D7-4AC3-B8EE-5D140A5D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dirty="0"/>
              <a:t>If you pay attention on those examples. To be in simple  present tense is divided into three: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Am = for subject I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Is  = for subject He, She, It (Singular)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Are = for subject You, We, They (Plural)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dirty="0"/>
              <a:t>And they are </a:t>
            </a:r>
            <a:r>
              <a:rPr lang="en-US" b="1" dirty="0"/>
              <a:t>followed by noun/adjective.</a:t>
            </a:r>
          </a:p>
        </p:txBody>
      </p:sp>
      <p:sp>
        <p:nvSpPr>
          <p:cNvPr id="13315" name="Judul 2">
            <a:extLst>
              <a:ext uri="{FF2B5EF4-FFF2-40B4-BE49-F238E27FC236}">
                <a16:creationId xmlns:a16="http://schemas.microsoft.com/office/drawing/2014/main" id="{6E651458-2F73-4883-9DA8-5D1F77BD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1.1 Present Simple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1E50F723-A1D2-4990-B2A3-FAFA21312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noun</a:t>
            </a:r>
            <a:r>
              <a:rPr lang="en-US" dirty="0"/>
              <a:t> names a person, place, things, or idea. For example: the weather, dog, cat, horse, student, teacher, Kevin, apple, etc.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b="1" dirty="0"/>
              <a:t>adjective</a:t>
            </a:r>
            <a:r>
              <a:rPr lang="en-US" dirty="0"/>
              <a:t> describes a noun/pronoun. For instance: red, blue, tall heavy, crowded, difficult, beautiful,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4339" name="Judul 2">
            <a:extLst>
              <a:ext uri="{FF2B5EF4-FFF2-40B4-BE49-F238E27FC236}">
                <a16:creationId xmlns:a16="http://schemas.microsoft.com/office/drawing/2014/main" id="{6574ECC0-C9F4-4604-A685-4DEB04E2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1.1 Present Simple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D9B11151-7F56-42F8-9C18-42E0A1CDAF1E}"/>
              </a:ext>
            </a:extLst>
          </p:cNvPr>
          <p:cNvSpPr txBox="1"/>
          <p:nvPr/>
        </p:nvSpPr>
        <p:spPr>
          <a:xfrm>
            <a:off x="417513" y="1339850"/>
            <a:ext cx="8407400" cy="558800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/>
          <a:p>
            <a:pPr algn="ctr" eaLnBrk="1" hangingPunct="1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2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 Simple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Verb</a:t>
            </a:r>
          </a:p>
        </p:txBody>
      </p:sp>
      <p:pic>
        <p:nvPicPr>
          <p:cNvPr id="15363" name="Picture 2" descr="Simple Present Tense Positive, Negative, Question Examples ...">
            <a:extLst>
              <a:ext uri="{FF2B5EF4-FFF2-40B4-BE49-F238E27FC236}">
                <a16:creationId xmlns:a16="http://schemas.microsoft.com/office/drawing/2014/main" id="{85880229-E444-46EC-8110-A5AB73AE4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3" r="-5" b="24535"/>
          <a:stretch>
            <a:fillRect/>
          </a:stretch>
        </p:blipFill>
        <p:spPr bwMode="auto">
          <a:xfrm>
            <a:off x="730250" y="1954213"/>
            <a:ext cx="76835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Judul 1">
            <a:extLst>
              <a:ext uri="{FF2B5EF4-FFF2-40B4-BE49-F238E27FC236}">
                <a16:creationId xmlns:a16="http://schemas.microsoft.com/office/drawing/2014/main" id="{BBB813F8-0DF6-46F4-A3F1-C0841363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3" y="1196975"/>
            <a:ext cx="8229600" cy="1143000"/>
          </a:xfrm>
        </p:spPr>
        <p:txBody>
          <a:bodyPr/>
          <a:lstStyle/>
          <a:p>
            <a:r>
              <a:rPr lang="en-US" altLang="en-US" sz="3600"/>
              <a:t>Present Simple: Verb</a:t>
            </a:r>
          </a:p>
        </p:txBody>
      </p:sp>
      <p:sp>
        <p:nvSpPr>
          <p:cNvPr id="15365" name="Judul 2">
            <a:extLst>
              <a:ext uri="{FF2B5EF4-FFF2-40B4-BE49-F238E27FC236}">
                <a16:creationId xmlns:a16="http://schemas.microsoft.com/office/drawing/2014/main" id="{9BEF7CA8-76A0-44CB-A3BF-CD3B81FD14BF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1.1 Present Simple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C6621F9-B9C4-4FEB-BAAC-3CA7F0A9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algn="just">
              <a:defRPr/>
            </a:pPr>
            <a:r>
              <a:rPr lang="en-US" sz="2400" dirty="0"/>
              <a:t>The simple present is just the base form of the verb. Questions are made with </a:t>
            </a:r>
            <a:r>
              <a:rPr lang="en-US" sz="2400" i="1" dirty="0"/>
              <a:t>do</a:t>
            </a:r>
            <a:r>
              <a:rPr lang="en-US" sz="2400" dirty="0"/>
              <a:t> and negative forms are made with </a:t>
            </a:r>
            <a:r>
              <a:rPr lang="en-US" sz="2400" i="1" dirty="0"/>
              <a:t>do not</a:t>
            </a:r>
            <a:r>
              <a:rPr lang="en-US" sz="2400" dirty="0"/>
              <a:t>.</a:t>
            </a:r>
          </a:p>
          <a:p>
            <a:pPr lvl="1" algn="just">
              <a:defRPr/>
            </a:pPr>
            <a:r>
              <a:rPr lang="en-US" sz="2000" dirty="0"/>
              <a:t>Statement: You </a:t>
            </a:r>
            <a:r>
              <a:rPr lang="en-US" sz="2000" b="1" dirty="0"/>
              <a:t>speak</a:t>
            </a:r>
            <a:r>
              <a:rPr lang="en-US" sz="2000" dirty="0"/>
              <a:t> English.</a:t>
            </a:r>
          </a:p>
          <a:p>
            <a:pPr lvl="1" algn="just">
              <a:defRPr/>
            </a:pPr>
            <a:r>
              <a:rPr lang="en-US" sz="2000" dirty="0"/>
              <a:t>Question: </a:t>
            </a:r>
            <a:r>
              <a:rPr lang="en-US" sz="2000" b="1" dirty="0"/>
              <a:t>Do</a:t>
            </a:r>
            <a:r>
              <a:rPr lang="en-US" sz="2000" dirty="0"/>
              <a:t> you </a:t>
            </a:r>
            <a:r>
              <a:rPr lang="en-US" sz="2000" b="1" dirty="0"/>
              <a:t>speak</a:t>
            </a:r>
            <a:r>
              <a:rPr lang="en-US" sz="2000" dirty="0"/>
              <a:t> English?</a:t>
            </a:r>
          </a:p>
          <a:p>
            <a:pPr lvl="1" algn="just">
              <a:defRPr/>
            </a:pPr>
            <a:r>
              <a:rPr lang="en-US" sz="2000" dirty="0"/>
              <a:t>Negative: You </a:t>
            </a:r>
            <a:r>
              <a:rPr lang="en-US" sz="2000" b="1" dirty="0"/>
              <a:t>do not speak</a:t>
            </a:r>
            <a:r>
              <a:rPr lang="en-US" sz="2000" dirty="0"/>
              <a:t> English.</a:t>
            </a:r>
          </a:p>
          <a:p>
            <a:pPr marL="457200" lvl="1" indent="0" algn="just"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algn="just">
              <a:defRPr/>
            </a:pPr>
            <a:r>
              <a:rPr lang="en-US" sz="2400" dirty="0"/>
              <a:t>In the third person singular, </a:t>
            </a:r>
            <a:r>
              <a:rPr lang="en-US" sz="2400" i="1" dirty="0"/>
              <a:t>-s</a:t>
            </a:r>
            <a:r>
              <a:rPr lang="en-US" sz="2400" dirty="0"/>
              <a:t> or </a:t>
            </a:r>
            <a:r>
              <a:rPr lang="en-US" sz="2400" i="1" dirty="0"/>
              <a:t>-es</a:t>
            </a:r>
            <a:r>
              <a:rPr lang="en-US" sz="2400" dirty="0"/>
              <a:t> is added. Questions are made with </a:t>
            </a:r>
            <a:r>
              <a:rPr lang="en-US" sz="2400" i="1" dirty="0"/>
              <a:t>does</a:t>
            </a:r>
            <a:r>
              <a:rPr lang="en-US" sz="2400" dirty="0"/>
              <a:t> and negative forms are made with </a:t>
            </a:r>
            <a:r>
              <a:rPr lang="en-US" sz="2400" i="1" dirty="0"/>
              <a:t>does not</a:t>
            </a:r>
            <a:r>
              <a:rPr lang="en-US" sz="2400" dirty="0"/>
              <a:t>.</a:t>
            </a:r>
          </a:p>
          <a:p>
            <a:pPr lvl="1" algn="just">
              <a:defRPr/>
            </a:pPr>
            <a:r>
              <a:rPr lang="en-US" sz="2000" dirty="0"/>
              <a:t>Statement: He </a:t>
            </a:r>
            <a:r>
              <a:rPr lang="en-US" sz="2000" b="1" dirty="0"/>
              <a:t>speaks</a:t>
            </a:r>
            <a:r>
              <a:rPr lang="en-US" sz="2000" dirty="0"/>
              <a:t> English.</a:t>
            </a:r>
          </a:p>
          <a:p>
            <a:pPr lvl="1" algn="just">
              <a:defRPr/>
            </a:pPr>
            <a:r>
              <a:rPr lang="en-US" sz="2000" dirty="0"/>
              <a:t>Question: </a:t>
            </a:r>
            <a:r>
              <a:rPr lang="en-US" sz="2000" b="1" dirty="0"/>
              <a:t>Does</a:t>
            </a:r>
            <a:r>
              <a:rPr lang="en-US" sz="2000" dirty="0"/>
              <a:t> he </a:t>
            </a:r>
            <a:r>
              <a:rPr lang="en-US" sz="2000" b="1" dirty="0"/>
              <a:t>speak</a:t>
            </a:r>
            <a:r>
              <a:rPr lang="en-US" sz="2000" dirty="0"/>
              <a:t> English?</a:t>
            </a:r>
          </a:p>
          <a:p>
            <a:pPr lvl="1" algn="just">
              <a:defRPr/>
            </a:pPr>
            <a:r>
              <a:rPr lang="en-US" sz="2000" dirty="0"/>
              <a:t>Negative: He </a:t>
            </a:r>
            <a:r>
              <a:rPr lang="en-US" sz="2000" b="1" dirty="0"/>
              <a:t>does not speak</a:t>
            </a:r>
            <a:r>
              <a:rPr lang="en-US" sz="2000" dirty="0"/>
              <a:t> English.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6387" name="Judul 2">
            <a:extLst>
              <a:ext uri="{FF2B5EF4-FFF2-40B4-BE49-F238E27FC236}">
                <a16:creationId xmlns:a16="http://schemas.microsoft.com/office/drawing/2014/main" id="{E4BC1078-7797-4306-8148-10D6D6B1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1.1 Present Simple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Judul 1">
            <a:extLst>
              <a:ext uri="{FF2B5EF4-FFF2-40B4-BE49-F238E27FC236}">
                <a16:creationId xmlns:a16="http://schemas.microsoft.com/office/drawing/2014/main" id="{8288AEE3-E78D-45FA-908F-0377F4E4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47825"/>
            <a:ext cx="8229600" cy="1143000"/>
          </a:xfrm>
        </p:spPr>
        <p:txBody>
          <a:bodyPr/>
          <a:lstStyle/>
          <a:p>
            <a:r>
              <a:rPr lang="en-US" altLang="en-US" sz="3600"/>
              <a:t>if a verb ends with the letter </a:t>
            </a:r>
            <a:r>
              <a:rPr lang="en-US" altLang="en-US" sz="3600" b="1"/>
              <a:t>consonant + y</a:t>
            </a:r>
            <a:endParaRPr lang="en-US" altLang="en-US" sz="360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1B53EC6-3659-4A0B-9D25-E08EC4D8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2613025"/>
            <a:ext cx="8229600" cy="3667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600" dirty="0"/>
              <a:t>we </a:t>
            </a:r>
            <a:r>
              <a:rPr lang="en-US" sz="2600" u="sng" dirty="0"/>
              <a:t>take </a:t>
            </a:r>
            <a:r>
              <a:rPr lang="en-US" sz="2600" b="1" u="sng" dirty="0"/>
              <a:t>y </a:t>
            </a:r>
            <a:r>
              <a:rPr lang="en-US" sz="2600" dirty="0"/>
              <a:t>out and  </a:t>
            </a:r>
            <a:r>
              <a:rPr lang="en-US" sz="2600" u="sng" dirty="0"/>
              <a:t>add -</a:t>
            </a:r>
            <a:r>
              <a:rPr lang="en-US" sz="2600" u="sng" dirty="0" err="1"/>
              <a:t>ies</a:t>
            </a:r>
            <a:r>
              <a:rPr lang="en-US" sz="2600" dirty="0"/>
              <a:t> at the end of the verb.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2600" b="1" dirty="0"/>
              <a:t>fly / flies; cry / cries;  study / studies;</a:t>
            </a:r>
            <a:br>
              <a:rPr lang="en-US" sz="2600" b="1" dirty="0"/>
            </a:br>
            <a:r>
              <a:rPr lang="en-US" sz="2600" b="1" dirty="0"/>
              <a:t>apply / applies; bury / buries;</a:t>
            </a:r>
            <a:br>
              <a:rPr lang="en-US" sz="2600" b="1" dirty="0"/>
            </a:br>
            <a:r>
              <a:rPr lang="en-US" sz="2600" b="1" dirty="0"/>
              <a:t>carry / carries; copy / copies;</a:t>
            </a:r>
            <a:br>
              <a:rPr lang="en-US" sz="2600" b="1" dirty="0"/>
            </a:br>
            <a:r>
              <a:rPr lang="en-US" sz="2600" b="1" dirty="0"/>
              <a:t>dry / dries; fly / flies; fry / fries;</a:t>
            </a:r>
          </a:p>
          <a:p>
            <a:pPr>
              <a:defRPr/>
            </a:pPr>
            <a:r>
              <a:rPr lang="en-US" sz="2600" dirty="0"/>
              <a:t>She stud</a:t>
            </a:r>
            <a:r>
              <a:rPr lang="en-US" sz="2600" b="1" dirty="0"/>
              <a:t>ies</a:t>
            </a:r>
            <a:r>
              <a:rPr lang="en-US" sz="2600" dirty="0"/>
              <a:t> her lessons every night.</a:t>
            </a:r>
          </a:p>
          <a:p>
            <a:pPr>
              <a:defRPr/>
            </a:pPr>
            <a:r>
              <a:rPr lang="en-US" sz="2600" dirty="0"/>
              <a:t>He never dr</a:t>
            </a:r>
            <a:r>
              <a:rPr lang="en-US" sz="2600" b="1" dirty="0"/>
              <a:t>ies</a:t>
            </a:r>
            <a:r>
              <a:rPr lang="en-US" sz="2600" dirty="0"/>
              <a:t> his hair after a shower.</a:t>
            </a:r>
          </a:p>
          <a:p>
            <a:pPr>
              <a:defRPr/>
            </a:pPr>
            <a:r>
              <a:rPr lang="en-US" sz="2600" dirty="0"/>
              <a:t>He tr</a:t>
            </a:r>
            <a:r>
              <a:rPr lang="en-US" sz="2600" b="1" dirty="0"/>
              <a:t>ies</a:t>
            </a:r>
            <a:r>
              <a:rPr lang="en-US" sz="2600" dirty="0"/>
              <a:t> to earn money.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9460" name="Judul 2">
            <a:extLst>
              <a:ext uri="{FF2B5EF4-FFF2-40B4-BE49-F238E27FC236}">
                <a16:creationId xmlns:a16="http://schemas.microsoft.com/office/drawing/2014/main" id="{24602185-F653-4BA4-B2DC-2B6DBD10FFD6}"/>
              </a:ext>
            </a:extLst>
          </p:cNvPr>
          <p:cNvSpPr txBox="1">
            <a:spLocks/>
          </p:cNvSpPr>
          <p:nvPr/>
        </p:nvSpPr>
        <p:spPr bwMode="auto">
          <a:xfrm>
            <a:off x="457200" y="4953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1.1 Present Simple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Judul 1">
            <a:extLst>
              <a:ext uri="{FF2B5EF4-FFF2-40B4-BE49-F238E27FC236}">
                <a16:creationId xmlns:a16="http://schemas.microsoft.com/office/drawing/2014/main" id="{09055682-047B-4A3F-8EDD-34583AC8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600200"/>
            <a:ext cx="7715250" cy="1143000"/>
          </a:xfrm>
        </p:spPr>
        <p:txBody>
          <a:bodyPr/>
          <a:lstStyle/>
          <a:p>
            <a:r>
              <a:rPr lang="en-US" altLang="en-US" sz="3600"/>
              <a:t>if a verb ends with this letter </a:t>
            </a:r>
            <a:r>
              <a:rPr lang="en-US" altLang="en-US" sz="3600" b="1"/>
              <a:t>vowel + y</a:t>
            </a:r>
            <a:endParaRPr lang="en-US" altLang="en-US" sz="360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8EBF76A-9F30-40C7-BF48-C08BC11A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708275"/>
            <a:ext cx="7886700" cy="3262313"/>
          </a:xfrm>
        </p:spPr>
        <p:txBody>
          <a:bodyPr/>
          <a:lstStyle/>
          <a:p>
            <a:pPr>
              <a:defRPr/>
            </a:pPr>
            <a:r>
              <a:rPr lang="en-US" dirty="0"/>
              <a:t>we only  </a:t>
            </a:r>
            <a:r>
              <a:rPr lang="en-US" u="sng" dirty="0"/>
              <a:t>add -s</a:t>
            </a:r>
            <a:r>
              <a:rPr lang="en-US" dirty="0"/>
              <a:t> at the end of the verb.</a:t>
            </a: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b="1" dirty="0"/>
              <a:t>pay / pays, buy / buys   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b="1" dirty="0"/>
              <a:t>enjoy / enjoys</a:t>
            </a:r>
            <a:r>
              <a:rPr lang="en-US" dirty="0"/>
              <a:t>, </a:t>
            </a:r>
            <a:r>
              <a:rPr lang="en-US" b="1" dirty="0"/>
              <a:t>play / plays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She never play</a:t>
            </a:r>
            <a:r>
              <a:rPr lang="en-US" b="1" dirty="0"/>
              <a:t>s</a:t>
            </a:r>
            <a:r>
              <a:rPr lang="en-US" dirty="0"/>
              <a:t> tennis.</a:t>
            </a:r>
          </a:p>
          <a:p>
            <a:pPr>
              <a:defRPr/>
            </a:pPr>
            <a:r>
              <a:rPr lang="en-US" dirty="0"/>
              <a:t>Sally enjoy</a:t>
            </a:r>
            <a:r>
              <a:rPr lang="en-US" b="1" dirty="0"/>
              <a:t>s</a:t>
            </a:r>
            <a:r>
              <a:rPr lang="en-US" dirty="0"/>
              <a:t> dancing.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0484" name="Judul 2">
            <a:extLst>
              <a:ext uri="{FF2B5EF4-FFF2-40B4-BE49-F238E27FC236}">
                <a16:creationId xmlns:a16="http://schemas.microsoft.com/office/drawing/2014/main" id="{3B5E933D-891E-49AC-AA3B-E40C90114386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1.1 Present Simple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A1D10A2-A2DE-49B9-9E85-5DD22C46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940" y="3068960"/>
            <a:ext cx="8229600" cy="2764903"/>
          </a:xfrm>
        </p:spPr>
        <p:txBody>
          <a:bodyPr numCol="2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Always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Usually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Often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Sometimes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Rarely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Never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Every Monday/week/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Each Monday/week/ 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Once/twice a week/month/</a:t>
            </a:r>
            <a:r>
              <a:rPr lang="en-US" sz="2400" dirty="0" err="1"/>
              <a:t>etc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/>
              <a:t>Three times a week/month/</a:t>
            </a:r>
            <a:r>
              <a:rPr lang="en-US" sz="2400" dirty="0" err="1"/>
              <a:t>ec</a:t>
            </a:r>
            <a:endParaRPr lang="en-US" sz="2400" dirty="0"/>
          </a:p>
        </p:txBody>
      </p:sp>
      <p:sp>
        <p:nvSpPr>
          <p:cNvPr id="21507" name="Persegi Panjang 4">
            <a:extLst>
              <a:ext uri="{FF2B5EF4-FFF2-40B4-BE49-F238E27FC236}">
                <a16:creationId xmlns:a16="http://schemas.microsoft.com/office/drawing/2014/main" id="{F3DC854A-2D6E-42B9-9B99-8A1D5B123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1557338"/>
            <a:ext cx="7613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There are some helpful hints to make you easier to recognize present simple. It is often used with the following words and phrases:</a:t>
            </a:r>
          </a:p>
        </p:txBody>
      </p:sp>
      <p:sp>
        <p:nvSpPr>
          <p:cNvPr id="21508" name="Judul 2">
            <a:extLst>
              <a:ext uri="{FF2B5EF4-FFF2-40B4-BE49-F238E27FC236}">
                <a16:creationId xmlns:a16="http://schemas.microsoft.com/office/drawing/2014/main" id="{1DD2D560-14D0-47AC-8B48-707EBED2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1.1 Present Simple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Judul 1">
            <a:extLst>
              <a:ext uri="{FF2B5EF4-FFF2-40B4-BE49-F238E27FC236}">
                <a16:creationId xmlns:a16="http://schemas.microsoft.com/office/drawing/2014/main" id="{F9B6FD73-FE78-4E22-9563-75382070D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1247775"/>
            <a:ext cx="8120063" cy="993775"/>
          </a:xfrm>
        </p:spPr>
        <p:txBody>
          <a:bodyPr/>
          <a:lstStyle/>
          <a:p>
            <a:pPr algn="l"/>
            <a:r>
              <a:rPr lang="en-US" altLang="en-US" sz="1800" b="1" dirty="0"/>
              <a:t>Part I. Fill in the blank using present simple tense.</a:t>
            </a:r>
          </a:p>
        </p:txBody>
      </p:sp>
      <p:sp>
        <p:nvSpPr>
          <p:cNvPr id="22531" name="Tampungan Konten 2">
            <a:extLst>
              <a:ext uri="{FF2B5EF4-FFF2-40B4-BE49-F238E27FC236}">
                <a16:creationId xmlns:a16="http://schemas.microsoft.com/office/drawing/2014/main" id="{F8D7CAE2-92A8-4480-B090-5DBE33A6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2295525"/>
            <a:ext cx="7886700" cy="3500438"/>
          </a:xfrm>
        </p:spPr>
        <p:txBody>
          <a:bodyPr/>
          <a:lstStyle/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Peter and his friends __________ to school by bus. (go)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Elephants __________ leaves and grass. (eat)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David's father __________ in a hospital. (work)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The bank opens at 9.30 and __________ at 4.30. (close)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Tom and Jim __________ football every day after school. (play)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Mr. Jones is a teacher. He __________ History. (teach)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Our lessons __________ at 9.00 and __________ at 3.30. (start / finish)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My pen friend __________ in Japan. (live)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Mary and her brother __________ cartoons every Sunday morning. (watch)</a:t>
            </a:r>
          </a:p>
          <a:p>
            <a:pPr marL="385763" indent="-385763">
              <a:buFont typeface="Arial" panose="020B0604020202020204" pitchFamily="34" charset="0"/>
              <a:buAutoNum type="arabicPeriod"/>
            </a:pPr>
            <a:r>
              <a:rPr lang="en-US" altLang="en-US" sz="1800" dirty="0"/>
              <a:t>John __________ his room every day. (tidy) </a:t>
            </a: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5E8BECD8-6334-4653-A513-2962795F95BE}"/>
              </a:ext>
            </a:extLst>
          </p:cNvPr>
          <p:cNvSpPr/>
          <p:nvPr/>
        </p:nvSpPr>
        <p:spPr>
          <a:xfrm>
            <a:off x="3244850" y="2301875"/>
            <a:ext cx="1128713" cy="2809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F7BEF79-06D7-49B6-B050-053AE0E6ADAE}"/>
              </a:ext>
            </a:extLst>
          </p:cNvPr>
          <p:cNvSpPr/>
          <p:nvPr/>
        </p:nvSpPr>
        <p:spPr>
          <a:xfrm>
            <a:off x="2087563" y="2698750"/>
            <a:ext cx="1128712" cy="2809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eat</a:t>
            </a: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1FAFC90B-0607-4921-A21A-3BC909A7DAB9}"/>
              </a:ext>
            </a:extLst>
          </p:cNvPr>
          <p:cNvSpPr/>
          <p:nvPr/>
        </p:nvSpPr>
        <p:spPr>
          <a:xfrm>
            <a:off x="2427288" y="3028950"/>
            <a:ext cx="1127125" cy="2825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works</a:t>
            </a: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21D65AFA-6E77-4ED4-8E49-FB20F3FA5555}"/>
              </a:ext>
            </a:extLst>
          </p:cNvPr>
          <p:cNvSpPr/>
          <p:nvPr/>
        </p:nvSpPr>
        <p:spPr>
          <a:xfrm>
            <a:off x="3705225" y="3346450"/>
            <a:ext cx="1128713" cy="2809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closes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9ABAD157-D9E7-40E8-AA74-8BDB9CDD7C95}"/>
              </a:ext>
            </a:extLst>
          </p:cNvPr>
          <p:cNvSpPr/>
          <p:nvPr/>
        </p:nvSpPr>
        <p:spPr>
          <a:xfrm>
            <a:off x="2268538" y="3679825"/>
            <a:ext cx="1128712" cy="2825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play</a:t>
            </a:r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B3679AB4-3104-4F54-B0D9-CDDC0C0D16A2}"/>
              </a:ext>
            </a:extLst>
          </p:cNvPr>
          <p:cNvSpPr/>
          <p:nvPr/>
        </p:nvSpPr>
        <p:spPr>
          <a:xfrm>
            <a:off x="3554413" y="4038600"/>
            <a:ext cx="1128712" cy="2809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teaches</a:t>
            </a: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08AF8DCD-B52E-4EA6-AC37-379DCB9EB6AE}"/>
              </a:ext>
            </a:extLst>
          </p:cNvPr>
          <p:cNvSpPr/>
          <p:nvPr/>
        </p:nvSpPr>
        <p:spPr>
          <a:xfrm>
            <a:off x="2309813" y="4305300"/>
            <a:ext cx="1128712" cy="2809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1004F8B1-5CA6-4E27-9426-95B6E5F6C8F1}"/>
              </a:ext>
            </a:extLst>
          </p:cNvPr>
          <p:cNvSpPr/>
          <p:nvPr/>
        </p:nvSpPr>
        <p:spPr>
          <a:xfrm>
            <a:off x="4556125" y="4354513"/>
            <a:ext cx="1127125" cy="280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</a:rPr>
              <a:t>finish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3F189820-A88F-47BF-AF25-938053686854}"/>
              </a:ext>
            </a:extLst>
          </p:cNvPr>
          <p:cNvSpPr/>
          <p:nvPr/>
        </p:nvSpPr>
        <p:spPr>
          <a:xfrm>
            <a:off x="2473325" y="4635500"/>
            <a:ext cx="1128713" cy="2809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</a:rPr>
              <a:t>lives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FAEFC034-C6DA-45EF-BB9B-12C78702CF36}"/>
              </a:ext>
            </a:extLst>
          </p:cNvPr>
          <p:cNvSpPr/>
          <p:nvPr/>
        </p:nvSpPr>
        <p:spPr>
          <a:xfrm>
            <a:off x="3216275" y="5016500"/>
            <a:ext cx="1127125" cy="2809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watch</a:t>
            </a: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8BCAEACF-7ABD-4CFD-A17E-830A8D0A4927}"/>
              </a:ext>
            </a:extLst>
          </p:cNvPr>
          <p:cNvSpPr/>
          <p:nvPr/>
        </p:nvSpPr>
        <p:spPr>
          <a:xfrm>
            <a:off x="1611313" y="5300663"/>
            <a:ext cx="1128712" cy="280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</a:rPr>
              <a:t>tidies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543" name="Judul 2">
            <a:extLst>
              <a:ext uri="{FF2B5EF4-FFF2-40B4-BE49-F238E27FC236}">
                <a16:creationId xmlns:a16="http://schemas.microsoft.com/office/drawing/2014/main" id="{8202983D-D536-4821-96D3-CFCF5AD32246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/>
              <a:t>Practice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Judul 1">
            <a:extLst>
              <a:ext uri="{FF2B5EF4-FFF2-40B4-BE49-F238E27FC236}">
                <a16:creationId xmlns:a16="http://schemas.microsoft.com/office/drawing/2014/main" id="{028E391E-3BEF-4B04-9955-916C52C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Practice 1</a:t>
            </a:r>
          </a:p>
        </p:txBody>
      </p:sp>
      <p:pic>
        <p:nvPicPr>
          <p:cNvPr id="23555" name="Gambar 3">
            <a:extLst>
              <a:ext uri="{FF2B5EF4-FFF2-40B4-BE49-F238E27FC236}">
                <a16:creationId xmlns:a16="http://schemas.microsoft.com/office/drawing/2014/main" id="{EFA57B73-4F77-42FA-98B0-A60688CB5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14845" r="13934" b="5302"/>
          <a:stretch>
            <a:fillRect/>
          </a:stretch>
        </p:blipFill>
        <p:spPr bwMode="auto">
          <a:xfrm>
            <a:off x="835025" y="1412875"/>
            <a:ext cx="747395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3828034-5FCF-4445-BCC2-39C807EBD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6863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>
                <a:latin typeface="+mn-lt"/>
              </a:rPr>
              <a:t>2. Present Continuous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C1BEC18-7A77-4766-8FB8-DE9590F9C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2349500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70C0"/>
                </a:solidFill>
              </a:rPr>
              <a:t>UNIT 1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Welcome to our company</a:t>
            </a:r>
            <a:endParaRPr lang="en-US" alt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D018404A-84DA-43E3-8637-A21C5927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46563"/>
            <a:ext cx="6400800" cy="766762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Meeting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ampungan Konten 2">
            <a:extLst>
              <a:ext uri="{FF2B5EF4-FFF2-40B4-BE49-F238E27FC236}">
                <a16:creationId xmlns:a16="http://schemas.microsoft.com/office/drawing/2014/main" id="{F5F26EED-D3EF-42F2-AB0D-BB8C79B60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65400"/>
            <a:ext cx="8229600" cy="1800225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2400" b="1"/>
              <a:t>Present Continuous</a:t>
            </a:r>
            <a:r>
              <a:rPr lang="en-US" altLang="en-US" sz="2400"/>
              <a:t> is used to show that </a:t>
            </a:r>
            <a:r>
              <a:rPr lang="en-US" altLang="en-US" sz="2400" b="1"/>
              <a:t>an ongoing action is happening now</a:t>
            </a:r>
            <a:r>
              <a:rPr lang="en-US" altLang="en-US" sz="2400"/>
              <a:t>, either at the moment of speech or now in a larger sense. The present continuous can also be used </a:t>
            </a:r>
            <a:r>
              <a:rPr lang="en-US" altLang="en-US" sz="2400" b="1"/>
              <a:t>to show that an action is going to take place in the near future.</a:t>
            </a:r>
          </a:p>
        </p:txBody>
      </p:sp>
      <p:sp>
        <p:nvSpPr>
          <p:cNvPr id="25603" name="Judul 2">
            <a:extLst>
              <a:ext uri="{FF2B5EF4-FFF2-40B4-BE49-F238E27FC236}">
                <a16:creationId xmlns:a16="http://schemas.microsoft.com/office/drawing/2014/main" id="{F022C0EE-CF33-4B3D-8024-5D24045849D2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2.1 Present Continuous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784BA92-2F2D-413F-B4C0-5C3D57D7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675"/>
            <a:ext cx="8229600" cy="452596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2600" dirty="0"/>
              <a:t>The present continuous is formed using </a:t>
            </a:r>
            <a:r>
              <a:rPr lang="en-US" sz="2600" b="1" i="1" dirty="0"/>
              <a:t>am/is/are</a:t>
            </a:r>
            <a:r>
              <a:rPr lang="en-US" sz="2600" b="1" dirty="0"/>
              <a:t> + present participle</a:t>
            </a:r>
            <a:r>
              <a:rPr lang="en-US" sz="2600" dirty="0"/>
              <a:t>. Questions are indicated by inverting the subject and </a:t>
            </a:r>
            <a:r>
              <a:rPr lang="en-US" sz="2600" i="1" dirty="0"/>
              <a:t>am/is/are</a:t>
            </a:r>
            <a:r>
              <a:rPr lang="en-US" sz="2600" dirty="0"/>
              <a:t>. Negatives are made with </a:t>
            </a:r>
            <a:r>
              <a:rPr lang="en-US" sz="2600" i="1" dirty="0"/>
              <a:t>not</a:t>
            </a:r>
            <a:r>
              <a:rPr lang="en-US" sz="2600" dirty="0"/>
              <a:t>.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Statement: You </a:t>
            </a:r>
            <a:r>
              <a:rPr lang="en-US" sz="2400" b="1" dirty="0"/>
              <a:t>are watching</a:t>
            </a:r>
            <a:r>
              <a:rPr lang="en-US" sz="2400" dirty="0"/>
              <a:t> TV.</a:t>
            </a:r>
          </a:p>
          <a:p>
            <a:pPr>
              <a:defRPr/>
            </a:pPr>
            <a:r>
              <a:rPr lang="en-US" sz="2400" dirty="0"/>
              <a:t>Question: </a:t>
            </a:r>
            <a:r>
              <a:rPr lang="en-US" sz="2400" b="1" dirty="0"/>
              <a:t>Are</a:t>
            </a:r>
            <a:r>
              <a:rPr lang="en-US" sz="2400" dirty="0"/>
              <a:t> you </a:t>
            </a:r>
            <a:r>
              <a:rPr lang="en-US" sz="2400" b="1" dirty="0"/>
              <a:t>watching</a:t>
            </a:r>
            <a:r>
              <a:rPr lang="en-US" sz="2400" dirty="0"/>
              <a:t> TV?</a:t>
            </a:r>
          </a:p>
          <a:p>
            <a:pPr>
              <a:defRPr/>
            </a:pPr>
            <a:r>
              <a:rPr lang="en-US" sz="2400" dirty="0"/>
              <a:t>Negative: You </a:t>
            </a:r>
            <a:r>
              <a:rPr lang="en-US" sz="2400" b="1" dirty="0"/>
              <a:t>are not watching</a:t>
            </a:r>
            <a:r>
              <a:rPr lang="en-US" sz="2400" dirty="0"/>
              <a:t> TV.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6627" name="Judul 2">
            <a:extLst>
              <a:ext uri="{FF2B5EF4-FFF2-40B4-BE49-F238E27FC236}">
                <a16:creationId xmlns:a16="http://schemas.microsoft.com/office/drawing/2014/main" id="{7FE9B85C-EDC5-4AD1-8AE4-EF04E6820EC8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2.1 Present Continuous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Present Continuous Tense (Formula, Examples &amp; Exercises) | Belajar ...">
            <a:extLst>
              <a:ext uri="{FF2B5EF4-FFF2-40B4-BE49-F238E27FC236}">
                <a16:creationId xmlns:a16="http://schemas.microsoft.com/office/drawing/2014/main" id="{665646A9-0BF7-4509-BEDB-5F17DFBC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8" t="24699" r="5116" b="38142"/>
          <a:stretch>
            <a:fillRect/>
          </a:stretch>
        </p:blipFill>
        <p:spPr bwMode="auto">
          <a:xfrm>
            <a:off x="1258888" y="1557338"/>
            <a:ext cx="6418262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Judul 2">
            <a:extLst>
              <a:ext uri="{FF2B5EF4-FFF2-40B4-BE49-F238E27FC236}">
                <a16:creationId xmlns:a16="http://schemas.microsoft.com/office/drawing/2014/main" id="{68C51D2E-5848-4AE3-94C7-AB507E3EAF0E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2.1 Present Continuous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EA9B2B5-7AD1-4A5F-80B0-0E3BB8A6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2400" dirty="0"/>
              <a:t>Use the present continuous with verbs to express the idea that </a:t>
            </a:r>
            <a:r>
              <a:rPr lang="en-US" sz="2400" b="1" dirty="0"/>
              <a:t>something is happening now, at this very moment</a:t>
            </a:r>
            <a:r>
              <a:rPr lang="en-US" sz="2400" dirty="0"/>
              <a:t>. It can also be used to show that something is not happening now.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2400" dirty="0"/>
              <a:t>Examples:</a:t>
            </a:r>
          </a:p>
          <a:p>
            <a:pPr algn="just">
              <a:defRPr/>
            </a:pPr>
            <a:r>
              <a:rPr lang="en-US" sz="2400" dirty="0"/>
              <a:t>You </a:t>
            </a:r>
            <a:r>
              <a:rPr lang="en-US" sz="2400" b="1" dirty="0"/>
              <a:t>are learning</a:t>
            </a:r>
            <a:r>
              <a:rPr lang="en-US" sz="2400" dirty="0"/>
              <a:t> English now.</a:t>
            </a:r>
          </a:p>
          <a:p>
            <a:pPr algn="just">
              <a:defRPr/>
            </a:pPr>
            <a:r>
              <a:rPr lang="en-US" sz="2400" dirty="0"/>
              <a:t>You </a:t>
            </a:r>
            <a:r>
              <a:rPr lang="en-US" sz="2400" b="1" dirty="0"/>
              <a:t>are not swimming</a:t>
            </a:r>
            <a:r>
              <a:rPr lang="en-US" sz="2400" dirty="0"/>
              <a:t> now.</a:t>
            </a:r>
          </a:p>
          <a:p>
            <a:pPr algn="just">
              <a:defRPr/>
            </a:pPr>
            <a:r>
              <a:rPr lang="en-US" sz="2400" b="1" dirty="0"/>
              <a:t>Are</a:t>
            </a:r>
            <a:r>
              <a:rPr lang="en-US" sz="2400" dirty="0"/>
              <a:t> you </a:t>
            </a:r>
            <a:r>
              <a:rPr lang="en-US" sz="2400" b="1" dirty="0"/>
              <a:t>sleeping</a:t>
            </a:r>
            <a:r>
              <a:rPr lang="en-US" sz="2400" dirty="0"/>
              <a:t>?</a:t>
            </a:r>
          </a:p>
          <a:p>
            <a:pPr algn="just">
              <a:defRPr/>
            </a:pPr>
            <a:r>
              <a:rPr lang="en-US" sz="2400" dirty="0"/>
              <a:t>I </a:t>
            </a:r>
            <a:r>
              <a:rPr lang="en-US" sz="2400" b="1" dirty="0"/>
              <a:t>am sitting</a:t>
            </a:r>
            <a:r>
              <a:rPr lang="en-US" sz="2400" dirty="0"/>
              <a:t>.</a:t>
            </a:r>
          </a:p>
          <a:p>
            <a:pPr algn="just">
              <a:defRPr/>
            </a:pPr>
            <a:r>
              <a:rPr lang="en-US" sz="2400" dirty="0"/>
              <a:t>I </a:t>
            </a:r>
            <a:r>
              <a:rPr lang="en-US" sz="2400" b="1" dirty="0"/>
              <a:t>am not standing</a:t>
            </a:r>
            <a:r>
              <a:rPr lang="en-US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8675" name="Judul 2">
            <a:extLst>
              <a:ext uri="{FF2B5EF4-FFF2-40B4-BE49-F238E27FC236}">
                <a16:creationId xmlns:a16="http://schemas.microsoft.com/office/drawing/2014/main" id="{B439DFED-2326-4E99-A0A5-59671D5E1029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2.1 Present Continuous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2CF142D0-504C-4BDC-B121-B450F301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525962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2400" dirty="0"/>
              <a:t>Sometimes, speakers use the present continuous to indicate that something will or will not happen in the near future.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2400" dirty="0"/>
              <a:t>Examples:</a:t>
            </a:r>
          </a:p>
          <a:p>
            <a:pPr algn="just">
              <a:defRPr/>
            </a:pPr>
            <a:r>
              <a:rPr lang="en-US" sz="2400" dirty="0"/>
              <a:t>I </a:t>
            </a:r>
            <a:r>
              <a:rPr lang="en-US" sz="2400" b="1" dirty="0"/>
              <a:t>am meeting</a:t>
            </a:r>
            <a:r>
              <a:rPr lang="en-US" sz="2400" dirty="0"/>
              <a:t> some friends after work.</a:t>
            </a:r>
          </a:p>
          <a:p>
            <a:pPr algn="just">
              <a:defRPr/>
            </a:pPr>
            <a:r>
              <a:rPr lang="en-US" sz="2400" dirty="0"/>
              <a:t>I </a:t>
            </a:r>
            <a:r>
              <a:rPr lang="en-US" sz="2400" b="1" dirty="0"/>
              <a:t>am not going</a:t>
            </a:r>
            <a:r>
              <a:rPr lang="en-US" sz="2400" dirty="0"/>
              <a:t> to the party tonight.</a:t>
            </a:r>
          </a:p>
          <a:p>
            <a:pPr algn="just">
              <a:defRPr/>
            </a:pPr>
            <a:r>
              <a:rPr lang="en-US" sz="2400" b="1" dirty="0"/>
              <a:t>Is</a:t>
            </a:r>
            <a:r>
              <a:rPr lang="en-US" sz="2400" dirty="0"/>
              <a:t> he </a:t>
            </a:r>
            <a:r>
              <a:rPr lang="en-US" sz="2400" b="1" dirty="0"/>
              <a:t>visiting</a:t>
            </a:r>
            <a:r>
              <a:rPr lang="en-US" sz="2400" dirty="0"/>
              <a:t> his parents next weekend?</a:t>
            </a:r>
          </a:p>
          <a:p>
            <a:pPr algn="just">
              <a:defRPr/>
            </a:pPr>
            <a:r>
              <a:rPr lang="en-US" sz="2400" b="1" dirty="0"/>
              <a:t>Isn't</a:t>
            </a:r>
            <a:r>
              <a:rPr lang="en-US" sz="2400" dirty="0"/>
              <a:t> he </a:t>
            </a:r>
            <a:r>
              <a:rPr lang="en-US" sz="2400" b="1" dirty="0"/>
              <a:t>coming</a:t>
            </a:r>
            <a:r>
              <a:rPr lang="en-US" sz="2400" dirty="0"/>
              <a:t> with us tonight?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600" dirty="0"/>
          </a:p>
        </p:txBody>
      </p:sp>
      <p:sp>
        <p:nvSpPr>
          <p:cNvPr id="29699" name="Judul 2">
            <a:extLst>
              <a:ext uri="{FF2B5EF4-FFF2-40B4-BE49-F238E27FC236}">
                <a16:creationId xmlns:a16="http://schemas.microsoft.com/office/drawing/2014/main" id="{28A265F6-DD39-4210-86B3-E319C3A5D8DD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2.1 Present Continuous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Judul 1">
            <a:extLst>
              <a:ext uri="{FF2B5EF4-FFF2-40B4-BE49-F238E27FC236}">
                <a16:creationId xmlns:a16="http://schemas.microsoft.com/office/drawing/2014/main" id="{0E561897-11FF-4D6D-941E-A0C6B30F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698625"/>
            <a:ext cx="8229600" cy="1143000"/>
          </a:xfrm>
        </p:spPr>
        <p:txBody>
          <a:bodyPr/>
          <a:lstStyle/>
          <a:p>
            <a:r>
              <a:rPr lang="en-US" altLang="en-US" dirty="0"/>
              <a:t>Did you know?</a:t>
            </a:r>
          </a:p>
        </p:txBody>
      </p:sp>
      <p:sp>
        <p:nvSpPr>
          <p:cNvPr id="30723" name="Tampungan Konten 2">
            <a:extLst>
              <a:ext uri="{FF2B5EF4-FFF2-40B4-BE49-F238E27FC236}">
                <a16:creationId xmlns:a16="http://schemas.microsoft.com/office/drawing/2014/main" id="{34D5CE52-27DA-4FB2-9033-B798B801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17800"/>
            <a:ext cx="8229600" cy="240506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/>
              <a:t>We don’t use some verbs in the present continuous, for example: </a:t>
            </a:r>
            <a:r>
              <a:rPr lang="en-US" altLang="en-US" i="1"/>
              <a:t>like, know, want, need, prefer, understand</a:t>
            </a: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30724" name="Judul 2">
            <a:extLst>
              <a:ext uri="{FF2B5EF4-FFF2-40B4-BE49-F238E27FC236}">
                <a16:creationId xmlns:a16="http://schemas.microsoft.com/office/drawing/2014/main" id="{A583D686-1A00-4A3E-A3B3-37E2FB464BC0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2.1 Present Continuous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tative Verb: Definition, List And Examples Of Stative Verbs - 7 E S L">
            <a:extLst>
              <a:ext uri="{FF2B5EF4-FFF2-40B4-BE49-F238E27FC236}">
                <a16:creationId xmlns:a16="http://schemas.microsoft.com/office/drawing/2014/main" id="{0EB77789-B08C-448E-8D95-DF0B2EDE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3"/>
          <a:stretch>
            <a:fillRect/>
          </a:stretch>
        </p:blipFill>
        <p:spPr bwMode="auto">
          <a:xfrm>
            <a:off x="2860675" y="1628775"/>
            <a:ext cx="5845175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Judul 1">
            <a:extLst>
              <a:ext uri="{FF2B5EF4-FFF2-40B4-BE49-F238E27FC236}">
                <a16:creationId xmlns:a16="http://schemas.microsoft.com/office/drawing/2014/main" id="{94FECD52-D92B-4FD9-8889-02D8B254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8" y="2708275"/>
            <a:ext cx="2674937" cy="1858963"/>
          </a:xfrm>
        </p:spPr>
        <p:txBody>
          <a:bodyPr/>
          <a:lstStyle/>
          <a:p>
            <a:r>
              <a:rPr lang="en-US" altLang="en-US" dirty="0"/>
              <a:t>Other examples:</a:t>
            </a:r>
          </a:p>
        </p:txBody>
      </p:sp>
      <p:sp>
        <p:nvSpPr>
          <p:cNvPr id="31748" name="Judul 2">
            <a:extLst>
              <a:ext uri="{FF2B5EF4-FFF2-40B4-BE49-F238E27FC236}">
                <a16:creationId xmlns:a16="http://schemas.microsoft.com/office/drawing/2014/main" id="{09AABD65-B087-448A-A459-E0BD19F5B44C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2.1 Present Continuous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Judul 1">
            <a:extLst>
              <a:ext uri="{FF2B5EF4-FFF2-40B4-BE49-F238E27FC236}">
                <a16:creationId xmlns:a16="http://schemas.microsoft.com/office/drawing/2014/main" id="{224FBFF8-7AC2-4885-A889-CE3B0927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44625"/>
            <a:ext cx="8229600" cy="1143000"/>
          </a:xfrm>
        </p:spPr>
        <p:txBody>
          <a:bodyPr/>
          <a:lstStyle/>
          <a:p>
            <a:pPr algn="l"/>
            <a:r>
              <a:rPr lang="en-US" altLang="en-US" sz="1800" b="1" dirty="0"/>
              <a:t>Part II. Put in the present continuous form of the verb in brackets.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C232307-DD0B-475A-BFEC-C0B76D4B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57463"/>
            <a:ext cx="8515350" cy="3408362"/>
          </a:xfrm>
        </p:spPr>
        <p:txBody>
          <a:bodyPr>
            <a:normAutofit fontScale="55000" lnSpcReduction="20000"/>
          </a:bodyPr>
          <a:lstStyle/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Please be quiet. I _______________ (try) to read my book.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I _______________ (not/use) the computer at the moment so you can use it.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Mary is ill so Sue _______________ (teach) her lessons today.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Excuse me, I _______________ (look) for a hotel. Is there one near here?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_______________ (you/wait) for someone?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Jack, you are very careless. You _______________ (always/forget) to do your        homework!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The cost of living _______________ (rise) very fast. Every year things are more       expensive.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What _______________ (you/do)? I _______________ (clean) my shoes.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Why _______________ (not/wear) shorts? It's so hot today.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The </a:t>
            </a:r>
            <a:r>
              <a:rPr lang="en-US" dirty="0" err="1"/>
              <a:t>neighbours</a:t>
            </a:r>
            <a:r>
              <a:rPr lang="en-US" dirty="0"/>
              <a:t> are so noisy! They _______________ (always/argue) loudly.</a:t>
            </a: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91CF3075-03BA-446A-A048-8E032F95BDEF}"/>
              </a:ext>
            </a:extLst>
          </p:cNvPr>
          <p:cNvSpPr/>
          <p:nvPr/>
        </p:nvSpPr>
        <p:spPr>
          <a:xfrm>
            <a:off x="2847975" y="2603500"/>
            <a:ext cx="1147763" cy="177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am trying</a:t>
            </a: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61EFC121-A390-42F0-8714-B1985023EFBC}"/>
              </a:ext>
            </a:extLst>
          </p:cNvPr>
          <p:cNvSpPr/>
          <p:nvPr/>
        </p:nvSpPr>
        <p:spPr>
          <a:xfrm>
            <a:off x="1249363" y="2860675"/>
            <a:ext cx="1408112" cy="2555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am not using</a:t>
            </a: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64BF400B-5C48-498B-A27A-CC2297A1722B}"/>
              </a:ext>
            </a:extLst>
          </p:cNvPr>
          <p:cNvSpPr/>
          <p:nvPr/>
        </p:nvSpPr>
        <p:spPr>
          <a:xfrm>
            <a:off x="2667000" y="3163888"/>
            <a:ext cx="1338263" cy="177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is teaching</a:t>
            </a: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7E5F940D-ED04-4B6C-9EE0-9572D735E009}"/>
              </a:ext>
            </a:extLst>
          </p:cNvPr>
          <p:cNvSpPr/>
          <p:nvPr/>
        </p:nvSpPr>
        <p:spPr>
          <a:xfrm>
            <a:off x="2274888" y="3411538"/>
            <a:ext cx="1406525" cy="18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am looking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07AE751A-755C-4341-83C0-0C43A9FED93D}"/>
              </a:ext>
            </a:extLst>
          </p:cNvPr>
          <p:cNvSpPr/>
          <p:nvPr/>
        </p:nvSpPr>
        <p:spPr>
          <a:xfrm>
            <a:off x="1006475" y="3673475"/>
            <a:ext cx="1651000" cy="190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are you waiting</a:t>
            </a:r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id="{4E55B156-E96A-45F4-806A-6403E5E7FA4A}"/>
              </a:ext>
            </a:extLst>
          </p:cNvPr>
          <p:cNvSpPr/>
          <p:nvPr/>
        </p:nvSpPr>
        <p:spPr>
          <a:xfrm>
            <a:off x="3821113" y="3876675"/>
            <a:ext cx="1787525" cy="4032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are always forgetting</a:t>
            </a:r>
          </a:p>
        </p:txBody>
      </p:sp>
      <p:sp>
        <p:nvSpPr>
          <p:cNvPr id="10" name="Persegi Panjang 9">
            <a:extLst>
              <a:ext uri="{FF2B5EF4-FFF2-40B4-BE49-F238E27FC236}">
                <a16:creationId xmlns:a16="http://schemas.microsoft.com/office/drawing/2014/main" id="{E8404D1F-C945-4764-B320-A47D8CBEBAAF}"/>
              </a:ext>
            </a:extLst>
          </p:cNvPr>
          <p:cNvSpPr/>
          <p:nvPr/>
        </p:nvSpPr>
        <p:spPr>
          <a:xfrm>
            <a:off x="2657475" y="4418013"/>
            <a:ext cx="1528763" cy="280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</a:rPr>
              <a:t>is rising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ersegi Panjang 10">
            <a:extLst>
              <a:ext uri="{FF2B5EF4-FFF2-40B4-BE49-F238E27FC236}">
                <a16:creationId xmlns:a16="http://schemas.microsoft.com/office/drawing/2014/main" id="{AF0415DF-C35C-4581-BB26-0D6463376E90}"/>
              </a:ext>
            </a:extLst>
          </p:cNvPr>
          <p:cNvSpPr/>
          <p:nvPr/>
        </p:nvSpPr>
        <p:spPr>
          <a:xfrm>
            <a:off x="1582738" y="4892675"/>
            <a:ext cx="1528762" cy="2809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are </a:t>
            </a:r>
            <a:r>
              <a:rPr lang="en-US">
                <a:solidFill>
                  <a:schemeClr val="tx1"/>
                </a:solidFill>
              </a:rPr>
              <a:t>you doing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Persegi Panjang 11">
            <a:extLst>
              <a:ext uri="{FF2B5EF4-FFF2-40B4-BE49-F238E27FC236}">
                <a16:creationId xmlns:a16="http://schemas.microsoft.com/office/drawing/2014/main" id="{6B81FC22-2EB3-421D-9995-EEE11737EE52}"/>
              </a:ext>
            </a:extLst>
          </p:cNvPr>
          <p:cNvSpPr/>
          <p:nvPr/>
        </p:nvSpPr>
        <p:spPr>
          <a:xfrm>
            <a:off x="4433888" y="4876800"/>
            <a:ext cx="1528762" cy="2809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chemeClr val="tx1"/>
                </a:solidFill>
              </a:rPr>
              <a:t>am cleaning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Persegi Panjang 12">
            <a:extLst>
              <a:ext uri="{FF2B5EF4-FFF2-40B4-BE49-F238E27FC236}">
                <a16:creationId xmlns:a16="http://schemas.microsoft.com/office/drawing/2014/main" id="{B8868558-D5E8-4E05-B62B-C752D4A44A50}"/>
              </a:ext>
            </a:extLst>
          </p:cNvPr>
          <p:cNvSpPr/>
          <p:nvPr/>
        </p:nvSpPr>
        <p:spPr>
          <a:xfrm>
            <a:off x="1449388" y="5153025"/>
            <a:ext cx="1743075" cy="2746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aren’t you wearing</a:t>
            </a:r>
          </a:p>
        </p:txBody>
      </p:sp>
      <p:sp>
        <p:nvSpPr>
          <p:cNvPr id="14" name="Persegi Panjang 13">
            <a:extLst>
              <a:ext uri="{FF2B5EF4-FFF2-40B4-BE49-F238E27FC236}">
                <a16:creationId xmlns:a16="http://schemas.microsoft.com/office/drawing/2014/main" id="{BC4EF19C-5BA4-417B-9DDD-66020500BEBC}"/>
              </a:ext>
            </a:extLst>
          </p:cNvPr>
          <p:cNvSpPr/>
          <p:nvPr/>
        </p:nvSpPr>
        <p:spPr>
          <a:xfrm>
            <a:off x="4105275" y="5491163"/>
            <a:ext cx="1870075" cy="280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are always arguing</a:t>
            </a:r>
          </a:p>
        </p:txBody>
      </p:sp>
      <p:sp>
        <p:nvSpPr>
          <p:cNvPr id="32783" name="Judul 2">
            <a:extLst>
              <a:ext uri="{FF2B5EF4-FFF2-40B4-BE49-F238E27FC236}">
                <a16:creationId xmlns:a16="http://schemas.microsoft.com/office/drawing/2014/main" id="{B27D712B-4624-473F-94C3-D29F7216069A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400" dirty="0"/>
              <a:t>Practice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Judul 6">
            <a:extLst>
              <a:ext uri="{FF2B5EF4-FFF2-40B4-BE49-F238E27FC236}">
                <a16:creationId xmlns:a16="http://schemas.microsoft.com/office/drawing/2014/main" id="{8D8D6C5F-61AC-4FCE-8A09-2236C5C3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Practice 2</a:t>
            </a:r>
          </a:p>
        </p:txBody>
      </p:sp>
      <p:sp>
        <p:nvSpPr>
          <p:cNvPr id="8" name="Tampungan Konten 7">
            <a:extLst>
              <a:ext uri="{FF2B5EF4-FFF2-40B4-BE49-F238E27FC236}">
                <a16:creationId xmlns:a16="http://schemas.microsoft.com/office/drawing/2014/main" id="{3EEA3002-530B-4196-B0D8-A8B6ECC2B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3238"/>
            <a:ext cx="7904163" cy="424815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b="1" dirty="0"/>
              <a:t>Part II. Put the verb in brackets into the present simple or the present continuous.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She always ______ (remember) my birthday.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Mr. Brown ______ (work) in a supermarket.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I ______ (work) in this factory until I find a better job.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Look! It ______ (snow).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Can you hear those girls? What ______ (they/talk) about?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______ (you/know) Helen? 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We ______ (never/go) to work by tube. It is too busy.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When I'm in Paris I ______ (usually/stay) in the Hotel du Pont, but this time I ______ (stay) in the more expensive Hotel Notre Dame. 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______ (you/believe) in ghosts?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My parents ______ (live) in Sydney. Where ______ (your         parents/live)</a:t>
            </a:r>
          </a:p>
          <a:p>
            <a:pPr marL="385763" indent="-385763" algn="just">
              <a:buFont typeface="Arial" panose="020B0604020202020204" pitchFamily="34" charset="0"/>
              <a:buAutoNum type="arabicPeriod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Judul 1">
            <a:extLst>
              <a:ext uri="{FF2B5EF4-FFF2-40B4-BE49-F238E27FC236}">
                <a16:creationId xmlns:a16="http://schemas.microsoft.com/office/drawing/2014/main" id="{EED6C7D9-B300-4826-97FF-5BE120859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altLang="en-US"/>
              <a:t>3. Wh-questions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46ED32D-2F9E-4E67-A5B0-A1E449BB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latin typeface="+mn-lt"/>
              </a:rPr>
              <a:t>Specific Competence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0C0989B-AA84-4F7A-B68B-51FEAE4F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Students are able to welcome a visitor in business situation, use the language to ask questions and describe things (C3)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9E542D4-9297-494B-9497-311F5F6D0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1717675"/>
            <a:ext cx="7416800" cy="3832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700"/>
              <a:t>Wh-questions begin with what, when, where, who, whom, which, whose, why and how. We use them to ask for information. The answer cannot be yes or no: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270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700"/>
              <a:t>A: do you finish college?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700"/>
              <a:t>B: Next year.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700"/>
              <a:t>A: is your favorite actor?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700"/>
              <a:t>B: George Clooney for sure!</a:t>
            </a:r>
          </a:p>
        </p:txBody>
      </p:sp>
      <p:sp>
        <p:nvSpPr>
          <p:cNvPr id="35843" name="Judul 2">
            <a:extLst>
              <a:ext uri="{FF2B5EF4-FFF2-40B4-BE49-F238E27FC236}">
                <a16:creationId xmlns:a16="http://schemas.microsoft.com/office/drawing/2014/main" id="{C1AE4E0A-BF79-4005-95B4-A9112B2B227F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/>
              <a:t>3.1 </a:t>
            </a:r>
            <a:r>
              <a:rPr lang="en-US" altLang="en-US" sz="4000" dirty="0" err="1"/>
              <a:t>Wh</a:t>
            </a:r>
            <a:r>
              <a:rPr lang="en-US" altLang="en-US" sz="4000" dirty="0"/>
              <a:t>-questions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Judul 1">
            <a:extLst>
              <a:ext uri="{FF2B5EF4-FFF2-40B4-BE49-F238E27FC236}">
                <a16:creationId xmlns:a16="http://schemas.microsoft.com/office/drawing/2014/main" id="{26D7C2C7-9C16-47B3-9DB7-A5B6BFC4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17638"/>
            <a:ext cx="7931150" cy="1152525"/>
          </a:xfrm>
        </p:spPr>
        <p:txBody>
          <a:bodyPr/>
          <a:lstStyle/>
          <a:p>
            <a:r>
              <a:rPr lang="en-US" altLang="en-US" sz="3000" b="1"/>
              <a:t>Forming </a:t>
            </a:r>
            <a:r>
              <a:rPr lang="en-US" altLang="en-US" sz="3000" b="1" i="1"/>
              <a:t>wh-</a:t>
            </a:r>
            <a:r>
              <a:rPr lang="en-US" altLang="en-US" sz="3000" b="1"/>
              <a:t>questions: </a:t>
            </a:r>
            <a:r>
              <a:rPr lang="en-US" altLang="en-US" sz="3000"/>
              <a:t>With an auxiliary verb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926C258-AE95-4B66-A1FE-BAE398D9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2344738"/>
            <a:ext cx="7143750" cy="3887787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2600" dirty="0"/>
              <a:t>We usually form </a:t>
            </a:r>
            <a:r>
              <a:rPr lang="en-US" sz="2600" i="1" dirty="0" err="1"/>
              <a:t>wh</a:t>
            </a:r>
            <a:r>
              <a:rPr lang="en-US" sz="2600" i="1" dirty="0"/>
              <a:t>-</a:t>
            </a:r>
            <a:r>
              <a:rPr lang="en-US" sz="2600" dirty="0"/>
              <a:t>questions with: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2600" b="1" i="1" dirty="0" err="1">
                <a:solidFill>
                  <a:srgbClr val="FF0000"/>
                </a:solidFill>
              </a:rPr>
              <a:t>wh</a:t>
            </a:r>
            <a:r>
              <a:rPr lang="en-US" sz="2600" b="1" i="1" dirty="0">
                <a:solidFill>
                  <a:srgbClr val="FF0000"/>
                </a:solidFill>
              </a:rPr>
              <a:t>-</a:t>
            </a:r>
            <a:r>
              <a:rPr lang="en-US" sz="2600" b="1" dirty="0">
                <a:solidFill>
                  <a:srgbClr val="FF0000"/>
                </a:solidFill>
              </a:rPr>
              <a:t> + an auxiliary verb + subject + main verb?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2600" dirty="0"/>
              <a:t>Or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US" sz="2600" b="1" dirty="0" err="1">
                <a:solidFill>
                  <a:srgbClr val="FF0000"/>
                </a:solidFill>
              </a:rPr>
              <a:t>wh</a:t>
            </a:r>
            <a:r>
              <a:rPr lang="en-US" sz="2600" b="1" dirty="0">
                <a:solidFill>
                  <a:srgbClr val="FF0000"/>
                </a:solidFill>
              </a:rPr>
              <a:t>- + a modal verb + subject + main verb?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endParaRPr lang="en-US" sz="26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600" dirty="0"/>
              <a:t>Note: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600" dirty="0"/>
              <a:t>Auxiliary verbs: be, do, have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600" dirty="0"/>
              <a:t>Modal verb: will, can, would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6868" name="Judul 2">
            <a:extLst>
              <a:ext uri="{FF2B5EF4-FFF2-40B4-BE49-F238E27FC236}">
                <a16:creationId xmlns:a16="http://schemas.microsoft.com/office/drawing/2014/main" id="{5D19B531-9359-41EF-A3D6-31DBE057FB1F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 dirty="0"/>
              <a:t>3.1 </a:t>
            </a:r>
            <a:r>
              <a:rPr lang="en-US" altLang="en-US" sz="4000" dirty="0" err="1"/>
              <a:t>Wh</a:t>
            </a:r>
            <a:r>
              <a:rPr lang="en-US" altLang="en-US" sz="4000" dirty="0"/>
              <a:t>-questions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ampungan Konten 2">
            <a:extLst>
              <a:ext uri="{FF2B5EF4-FFF2-40B4-BE49-F238E27FC236}">
                <a16:creationId xmlns:a16="http://schemas.microsoft.com/office/drawing/2014/main" id="{F45C3F2E-2917-492C-AA0F-831D7583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Here are the examples:</a:t>
            </a:r>
          </a:p>
        </p:txBody>
      </p:sp>
      <p:pic>
        <p:nvPicPr>
          <p:cNvPr id="37891" name="Gambar 3">
            <a:extLst>
              <a:ext uri="{FF2B5EF4-FFF2-40B4-BE49-F238E27FC236}">
                <a16:creationId xmlns:a16="http://schemas.microsoft.com/office/drawing/2014/main" id="{02D83B89-DDCF-4F83-974F-0E1D922CE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35992" r="28737" b="24789"/>
          <a:stretch>
            <a:fillRect/>
          </a:stretch>
        </p:blipFill>
        <p:spPr bwMode="auto">
          <a:xfrm>
            <a:off x="1223963" y="2492375"/>
            <a:ext cx="6696075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Judul 2">
            <a:extLst>
              <a:ext uri="{FF2B5EF4-FFF2-40B4-BE49-F238E27FC236}">
                <a16:creationId xmlns:a16="http://schemas.microsoft.com/office/drawing/2014/main" id="{264BF32A-B750-4F53-82BF-E522D2E791BA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3.1 Wh-questions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Judul 1">
            <a:extLst>
              <a:ext uri="{FF2B5EF4-FFF2-40B4-BE49-F238E27FC236}">
                <a16:creationId xmlns:a16="http://schemas.microsoft.com/office/drawing/2014/main" id="{E0664915-5F13-40E6-BA32-A795FF29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63" y="1493838"/>
            <a:ext cx="8229600" cy="1143000"/>
          </a:xfrm>
        </p:spPr>
        <p:txBody>
          <a:bodyPr/>
          <a:lstStyle/>
          <a:p>
            <a:r>
              <a:rPr lang="en-US" altLang="en-US" sz="3000" b="1"/>
              <a:t>Forming </a:t>
            </a:r>
            <a:r>
              <a:rPr lang="en-US" altLang="en-US" sz="3000" b="1" i="1"/>
              <a:t>wh-</a:t>
            </a:r>
            <a:r>
              <a:rPr lang="en-US" altLang="en-US" sz="3000" b="1"/>
              <a:t>questions: </a:t>
            </a:r>
            <a:r>
              <a:rPr lang="en-US" altLang="en-US" sz="3000"/>
              <a:t>Without an auxiliary verb</a:t>
            </a: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6A2AE6E6-9BE2-4884-9E8E-448375E37A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7700" y="2636838"/>
            <a:ext cx="7848600" cy="3292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600">
                <a:cs typeface="Arial" panose="020B0604020202020204" pitchFamily="34" charset="0"/>
              </a:rPr>
              <a:t>When </a:t>
            </a:r>
            <a:r>
              <a:rPr lang="en-US" altLang="en-US" sz="2600" b="1">
                <a:cs typeface="Arial" panose="020B0604020202020204" pitchFamily="34" charset="0"/>
              </a:rPr>
              <a:t>what, who, which</a:t>
            </a:r>
            <a:r>
              <a:rPr lang="en-US" altLang="en-US" sz="2600">
                <a:cs typeface="Arial" panose="020B0604020202020204" pitchFamily="34" charset="0"/>
              </a:rPr>
              <a:t> or </a:t>
            </a:r>
            <a:r>
              <a:rPr lang="en-US" altLang="en-US" sz="2600" b="1">
                <a:cs typeface="Arial" panose="020B0604020202020204" pitchFamily="34" charset="0"/>
              </a:rPr>
              <a:t>whose</a:t>
            </a:r>
            <a:r>
              <a:rPr lang="en-US" altLang="en-US" sz="2600">
                <a:cs typeface="Arial" panose="020B0604020202020204" pitchFamily="34" charset="0"/>
              </a:rPr>
              <a:t> is the subject or part of the subject, </a:t>
            </a:r>
            <a:r>
              <a:rPr lang="en-US" altLang="en-US" sz="2600" b="1">
                <a:cs typeface="Arial" panose="020B0604020202020204" pitchFamily="34" charset="0"/>
              </a:rPr>
              <a:t>we do not use the auxiliary.</a:t>
            </a:r>
            <a:r>
              <a:rPr lang="en-US" altLang="en-US" sz="2600">
                <a:cs typeface="Arial" panose="020B0604020202020204" pitchFamily="34" charset="0"/>
              </a:rPr>
              <a:t> We use the word </a:t>
            </a:r>
            <a:r>
              <a:rPr lang="en-US" altLang="en-US" sz="2600">
                <a:solidFill>
                  <a:srgbClr val="FF0000"/>
                </a:solidFill>
                <a:cs typeface="Arial" panose="020B0604020202020204" pitchFamily="34" charset="0"/>
              </a:rPr>
              <a:t>order subject + verb: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260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600">
                <a:cs typeface="Arial" panose="020B0604020202020204" pitchFamily="34" charset="0"/>
              </a:rPr>
              <a:t> what fell off the wall? 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600">
                <a:cs typeface="Arial" panose="020B0604020202020204" pitchFamily="34" charset="0"/>
              </a:rPr>
              <a:t> which horse won?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600">
                <a:cs typeface="Arial" panose="020B0604020202020204" pitchFamily="34" charset="0"/>
              </a:rPr>
              <a:t> who bought this? 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2600">
                <a:cs typeface="Arial" panose="020B0604020202020204" pitchFamily="34" charset="0"/>
              </a:rPr>
              <a:t> whose phone rang?</a:t>
            </a:r>
          </a:p>
        </p:txBody>
      </p:sp>
      <p:sp>
        <p:nvSpPr>
          <p:cNvPr id="38916" name="Judul 2">
            <a:extLst>
              <a:ext uri="{FF2B5EF4-FFF2-40B4-BE49-F238E27FC236}">
                <a16:creationId xmlns:a16="http://schemas.microsoft.com/office/drawing/2014/main" id="{C7510365-06CE-4C41-A4EA-8499A5B5EAA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3.1 Wh-questions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ampungan Konten 2">
            <a:extLst>
              <a:ext uri="{FF2B5EF4-FFF2-40B4-BE49-F238E27FC236}">
                <a16:creationId xmlns:a16="http://schemas.microsoft.com/office/drawing/2014/main" id="{452054AA-C8E4-4D15-895D-3779DD3F3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/>
              <a:t>Pay attention!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/>
              <a:t>These sentences show the difference: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D79C580-4FB3-4C56-B2C1-FBDDBD5BB0F4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124200"/>
          <a:ext cx="8229600" cy="1478036"/>
        </p:xfrm>
        <a:graphic>
          <a:graphicData uri="http://schemas.openxmlformats.org/drawingml/2006/table">
            <a:tbl>
              <a:tblPr/>
              <a:tblGrid>
                <a:gridCol w="2950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8982"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Who owns this bag?</a:t>
                      </a:r>
                      <a:endParaRPr lang="en-US" sz="1800">
                        <a:effectLst/>
                      </a:endParaRPr>
                    </a:p>
                  </a:txBody>
                  <a:tcPr marL="47625" marR="47625" marT="95189" marB="95189" anchor="ctr">
                    <a:lnL>
                      <a:noFill/>
                    </a:lnL>
                    <a:lnR w="12700" cap="flat" cmpd="sng" algn="ctr">
                      <a:solidFill>
                        <a:srgbClr val="E5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>
                          <a:effectLst/>
                        </a:rPr>
                        <a:t>Who</a:t>
                      </a:r>
                      <a:r>
                        <a:rPr lang="en-US" sz="1800">
                          <a:effectLst/>
                        </a:rPr>
                        <a:t> is the subject of the sentence and </a:t>
                      </a:r>
                      <a:r>
                        <a:rPr lang="en-US" sz="1800" i="1">
                          <a:effectLst/>
                        </a:rPr>
                        <a:t>this bag</a:t>
                      </a:r>
                      <a:r>
                        <a:rPr lang="en-US" sz="1800">
                          <a:effectLst/>
                        </a:rPr>
                        <a:t> is the object. We use no auxiliary verb.</a:t>
                      </a:r>
                    </a:p>
                  </a:txBody>
                  <a:tcPr marL="142875" marR="47625" marT="95189" marB="95189" anchor="ctr">
                    <a:lnL w="12700" cap="flat" cmpd="sng" algn="ctr">
                      <a:solidFill>
                        <a:srgbClr val="E5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06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982"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Who do you love most?</a:t>
                      </a:r>
                      <a:endParaRPr lang="en-US" sz="1800" dirty="0">
                        <a:effectLst/>
                      </a:endParaRPr>
                    </a:p>
                  </a:txBody>
                  <a:tcPr marL="47625" marR="47625" marT="95189" marB="95189" anchor="ctr">
                    <a:lnL>
                      <a:noFill/>
                    </a:lnL>
                    <a:lnR w="12700" cap="flat" cmpd="sng" algn="ctr">
                      <a:solidFill>
                        <a:srgbClr val="E5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effectLst/>
                        </a:rPr>
                        <a:t>Who</a:t>
                      </a:r>
                      <a:r>
                        <a:rPr lang="en-US" sz="1800" dirty="0">
                          <a:effectLst/>
                        </a:rPr>
                        <a:t> is the object of the sentence and </a:t>
                      </a:r>
                      <a:r>
                        <a:rPr lang="en-US" sz="1800" i="1" dirty="0">
                          <a:effectLst/>
                        </a:rPr>
                        <a:t>you</a:t>
                      </a:r>
                      <a:r>
                        <a:rPr lang="en-US" sz="1800" dirty="0">
                          <a:effectLst/>
                        </a:rPr>
                        <a:t> is the subject. We use the auxiliary verb </a:t>
                      </a:r>
                      <a:r>
                        <a:rPr lang="en-US" sz="1800" i="1" dirty="0">
                          <a:effectLst/>
                        </a:rPr>
                        <a:t>do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142875" marR="47625" marT="95189" marB="95189" anchor="ctr">
                    <a:lnL w="12700" cap="flat" cmpd="sng" algn="ctr">
                      <a:solidFill>
                        <a:srgbClr val="E5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06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49" name="Persegi Panjang 4">
            <a:extLst>
              <a:ext uri="{FF2B5EF4-FFF2-40B4-BE49-F238E27FC236}">
                <a16:creationId xmlns:a16="http://schemas.microsoft.com/office/drawing/2014/main" id="{0825BFD7-976A-483C-BC7D-011A42ACA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5480050"/>
            <a:ext cx="8578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hlinkClick r:id="rId2"/>
              </a:rPr>
              <a:t>Hi, if you want to find additional information, you may go to </a:t>
            </a:r>
            <a:r>
              <a:rPr lang="en-US" altLang="en-US" sz="1800">
                <a:hlinkClick r:id="rId2"/>
              </a:rPr>
              <a:t>https://dictionary.cambridge.org/grammar/british-grammar/questions-wh-questions</a:t>
            </a:r>
            <a:endParaRPr lang="en-US" altLang="en-US" sz="1800"/>
          </a:p>
        </p:txBody>
      </p:sp>
      <p:sp>
        <p:nvSpPr>
          <p:cNvPr id="39950" name="Judul 2">
            <a:extLst>
              <a:ext uri="{FF2B5EF4-FFF2-40B4-BE49-F238E27FC236}">
                <a16:creationId xmlns:a16="http://schemas.microsoft.com/office/drawing/2014/main" id="{069A7794-8A3C-44DC-8590-FB63D3D4382A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3.1 Wh-questions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4657-1414-4BB5-A24C-FE2D3E78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7335-DC9A-45B7-8529-219187204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Make WH-questions with the highlighted words as the answers.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study (English) every Tuesday morning.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Romi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goes to school (by bus)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teacher explains the lesson (in front of the class).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(My brother) does his homework carefully.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 daughter always washes her hair (twice a week)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John loves eating (pizza).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Fenny invites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Bimo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to come to her birthday party.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Olga sings a song (beautifully).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Shanti gets up (at five).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Harry doesn't go to school (because he is sick).</a:t>
            </a:r>
            <a:endParaRPr lang="en-I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248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Judul 1">
            <a:extLst>
              <a:ext uri="{FF2B5EF4-FFF2-40B4-BE49-F238E27FC236}">
                <a16:creationId xmlns:a16="http://schemas.microsoft.com/office/drawing/2014/main" id="{EED6C7D9-B300-4826-97FF-5BE120859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altLang="en-US" dirty="0"/>
              <a:t>4. Vocabulary</a:t>
            </a:r>
          </a:p>
        </p:txBody>
      </p:sp>
    </p:spTree>
    <p:extLst>
      <p:ext uri="{BB962C8B-B14F-4D97-AF65-F5344CB8AC3E}">
        <p14:creationId xmlns:p14="http://schemas.microsoft.com/office/powerpoint/2010/main" val="3565960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1603-27C6-4916-B0A5-538E2909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9A76B8-0493-48C8-8C6E-0ADB97B1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I. Match the number 1-6 with the definitions A-F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Page 4 to answer </a:t>
            </a:r>
            <a:r>
              <a:rPr lang="en-US"/>
              <a:t>the questions in Part 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74803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4BED-912B-432B-8A3F-B8F418C1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4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F166-6F14-4A33-9B4E-9B17B7C4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Part II. Fill in the blanks with the words provided.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Open page 6 to answer the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E82F26-B35F-416A-B3EA-2A88A36D9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45043"/>
              </p:ext>
            </p:extLst>
          </p:nvPr>
        </p:nvGraphicFramePr>
        <p:xfrm>
          <a:off x="539552" y="1988840"/>
          <a:ext cx="80648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3320258456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16301346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011652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876577212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/>
                        <a:t>Vocabulary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1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Traffic jam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interview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transportation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6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Commutes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Enormous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conference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9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850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Judul 1">
            <a:extLst>
              <a:ext uri="{FF2B5EF4-FFF2-40B4-BE49-F238E27FC236}">
                <a16:creationId xmlns:a16="http://schemas.microsoft.com/office/drawing/2014/main" id="{23E72CC3-24A9-44F0-B769-49E6FC4E9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altLang="en-US" dirty="0"/>
              <a:t>5. Listening Activity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D471-E445-4EDA-8DA4-985754C2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8998-3751-40A3-9964-4523CDFF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           </a:t>
            </a:r>
            <a:r>
              <a:rPr lang="en-US" sz="2400" dirty="0" err="1"/>
              <a:t>Ancol</a:t>
            </a:r>
            <a:r>
              <a:rPr lang="en-US" sz="2400" dirty="0"/>
              <a:t> Students</a:t>
            </a:r>
            <a:r>
              <a:rPr lang="en-US" sz="2800" dirty="0"/>
              <a:t>	</a:t>
            </a:r>
            <a:r>
              <a:rPr lang="en-US" sz="2800"/>
              <a:t>	     </a:t>
            </a:r>
            <a:r>
              <a:rPr lang="en-US" sz="2400" dirty="0" err="1"/>
              <a:t>Serpong</a:t>
            </a:r>
            <a:r>
              <a:rPr lang="en-US" sz="2400" dirty="0"/>
              <a:t> Students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D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D96311-2F31-4020-8817-116B4497D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04862"/>
            <a:ext cx="3312368" cy="40324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BE98C-43B2-4B83-81F5-7E1D39AC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196052"/>
            <a:ext cx="329488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92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3F61-FEF6-4AC1-B0AC-E5EE8500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5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2AE3-075F-4B2B-BDA6-03F7457C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the audio file no. 2        on page 4 to fill in the blanks</a:t>
            </a:r>
          </a:p>
          <a:p>
            <a:r>
              <a:rPr lang="en-US" dirty="0"/>
              <a:t>Play the audio file no. 3        on page 8 to fill in the blanks.</a:t>
            </a:r>
            <a:endParaRPr lang="en-ID" dirty="0"/>
          </a:p>
        </p:txBody>
      </p:sp>
      <p:pic>
        <p:nvPicPr>
          <p:cNvPr id="5" name="Track 2">
            <a:hlinkClick r:id="" action="ppaction://media"/>
            <a:extLst>
              <a:ext uri="{FF2B5EF4-FFF2-40B4-BE49-F238E27FC236}">
                <a16:creationId xmlns:a16="http://schemas.microsoft.com/office/drawing/2014/main" id="{5BD7E84E-C5CB-485D-B91C-3222172AD6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19738" y="1703201"/>
            <a:ext cx="487363" cy="487363"/>
          </a:xfrm>
          <a:prstGeom prst="rect">
            <a:avLst/>
          </a:prstGeom>
        </p:spPr>
      </p:pic>
      <p:pic>
        <p:nvPicPr>
          <p:cNvPr id="6" name="Track 3">
            <a:hlinkClick r:id="" action="ppaction://media"/>
            <a:extLst>
              <a:ext uri="{FF2B5EF4-FFF2-40B4-BE49-F238E27FC236}">
                <a16:creationId xmlns:a16="http://schemas.microsoft.com/office/drawing/2014/main" id="{7A7E2CC5-3199-4A50-8DF2-F9AE178EB1C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819738" y="278092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1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E2B5F87-E3CE-4D1E-86E1-75E94FC1E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68638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>
                <a:latin typeface="+mn-lt"/>
              </a:rPr>
              <a:t>1. Present Tenses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erb Tenses: English Tenses Chart With Useful Rules &amp; Examples ...">
            <a:extLst>
              <a:ext uri="{FF2B5EF4-FFF2-40B4-BE49-F238E27FC236}">
                <a16:creationId xmlns:a16="http://schemas.microsoft.com/office/drawing/2014/main" id="{331A017C-ACF0-4B00-B8C8-09F0D9D9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" b="5573"/>
          <a:stretch>
            <a:fillRect/>
          </a:stretch>
        </p:blipFill>
        <p:spPr bwMode="auto">
          <a:xfrm>
            <a:off x="3492500" y="1700213"/>
            <a:ext cx="5087938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0F36350-CF83-4D00-A009-47107C720195}"/>
              </a:ext>
            </a:extLst>
          </p:cNvPr>
          <p:cNvSpPr/>
          <p:nvPr/>
        </p:nvSpPr>
        <p:spPr>
          <a:xfrm>
            <a:off x="5364163" y="1484313"/>
            <a:ext cx="1871662" cy="2665412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220" name="Kotak Teks 2">
            <a:extLst>
              <a:ext uri="{FF2B5EF4-FFF2-40B4-BE49-F238E27FC236}">
                <a16:creationId xmlns:a16="http://schemas.microsoft.com/office/drawing/2014/main" id="{8CE22B36-4D99-4156-827F-9F76AEFB1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798638"/>
            <a:ext cx="28448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There are a lot of tenses in English.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However, today we are going to focus on </a:t>
            </a:r>
            <a:r>
              <a:rPr lang="en-US" altLang="en-US" sz="2800" b="1"/>
              <a:t>Present Simple Tense dan Present Simple Continuous </a:t>
            </a:r>
          </a:p>
        </p:txBody>
      </p:sp>
      <p:sp>
        <p:nvSpPr>
          <p:cNvPr id="9221" name="Judul 2">
            <a:extLst>
              <a:ext uri="{FF2B5EF4-FFF2-40B4-BE49-F238E27FC236}">
                <a16:creationId xmlns:a16="http://schemas.microsoft.com/office/drawing/2014/main" id="{1F5DD63F-21CB-453C-A6E6-9C5B7624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1.1 Present Simple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90D7CC4F-761C-481F-A8F2-03C20F3F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/>
              <a:t>present simple tense </a:t>
            </a:r>
            <a:r>
              <a:rPr lang="en-US" dirty="0"/>
              <a:t>is used to talk about something that happens usually or often.</a:t>
            </a:r>
          </a:p>
          <a:p>
            <a:pPr>
              <a:buFont typeface="Wingdings" panose="05000000000000000000" pitchFamily="2" charset="2"/>
              <a:buChar char="è"/>
              <a:defRPr/>
            </a:pPr>
            <a:r>
              <a:rPr lang="en-US" dirty="0">
                <a:sym typeface="Wingdings" panose="05000000000000000000" pitchFamily="2" charset="2"/>
              </a:rPr>
              <a:t>Ly works with me in the sales department.</a:t>
            </a:r>
          </a:p>
          <a:p>
            <a:pPr>
              <a:buFont typeface="Wingdings" panose="05000000000000000000" pitchFamily="2" charset="2"/>
              <a:buChar char="è"/>
              <a:defRPr/>
            </a:pPr>
            <a:r>
              <a:rPr lang="en-US" dirty="0">
                <a:sym typeface="Wingdings" panose="05000000000000000000" pitchFamily="2" charset="2"/>
              </a:rPr>
              <a:t>Irfan writes a report every time he attends the meeting.</a:t>
            </a:r>
          </a:p>
          <a:p>
            <a:pPr>
              <a:buFont typeface="Wingdings" panose="05000000000000000000" pitchFamily="2" charset="2"/>
              <a:buChar char="è"/>
              <a:defRPr/>
            </a:pPr>
            <a:r>
              <a:rPr lang="en-US" dirty="0">
                <a:sym typeface="Wingdings" panose="05000000000000000000" pitchFamily="2" charset="2"/>
              </a:rPr>
              <a:t>Robert comes from London and he loves there with his family.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0243" name="Judul 2">
            <a:extLst>
              <a:ext uri="{FF2B5EF4-FFF2-40B4-BE49-F238E27FC236}">
                <a16:creationId xmlns:a16="http://schemas.microsoft.com/office/drawing/2014/main" id="{7569FE7C-3441-44D4-93EC-DD098504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1.1 Present Simple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ampungan Konten 2">
            <a:extLst>
              <a:ext uri="{FF2B5EF4-FFF2-40B4-BE49-F238E27FC236}">
                <a16:creationId xmlns:a16="http://schemas.microsoft.com/office/drawing/2014/main" id="{3D6F926E-6B25-4C5C-AE89-C3181C60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/>
              <a:t>There are two forms of Present simple tense. One is using “To be” and the other is using “Verb”.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en-US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b="1"/>
              <a:t>Now pay attention on present simple tense which using “to be”</a:t>
            </a:r>
          </a:p>
        </p:txBody>
      </p:sp>
      <p:sp>
        <p:nvSpPr>
          <p:cNvPr id="11267" name="Judul 2">
            <a:extLst>
              <a:ext uri="{FF2B5EF4-FFF2-40B4-BE49-F238E27FC236}">
                <a16:creationId xmlns:a16="http://schemas.microsoft.com/office/drawing/2014/main" id="{DA526799-0361-4414-B624-411737F1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1.1 Present Simple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rsegi Panjang 2">
            <a:extLst>
              <a:ext uri="{FF2B5EF4-FFF2-40B4-BE49-F238E27FC236}">
                <a16:creationId xmlns:a16="http://schemas.microsoft.com/office/drawing/2014/main" id="{FC306C93-3B54-46FB-86BE-FD7ACFE46F5F}"/>
              </a:ext>
            </a:extLst>
          </p:cNvPr>
          <p:cNvSpPr/>
          <p:nvPr/>
        </p:nvSpPr>
        <p:spPr>
          <a:xfrm>
            <a:off x="1187450" y="1812925"/>
            <a:ext cx="8407400" cy="558800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/>
          <a:p>
            <a:pPr algn="ctr" eaLnBrk="1" hangingPunct="1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2400" dirty="0">
                <a:latin typeface="+mj-lt"/>
                <a:ea typeface="+mj-ea"/>
                <a:cs typeface="+mj-cs"/>
              </a:rPr>
              <a:t>Present Simple “To Be” </a:t>
            </a:r>
            <a:r>
              <a:rPr lang="en-U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Simple: To Be</a:t>
            </a:r>
          </a:p>
        </p:txBody>
      </p:sp>
      <p:pic>
        <p:nvPicPr>
          <p:cNvPr id="12291" name="Picture 2" descr="Present Simple Tense Review - English Study Here">
            <a:extLst>
              <a:ext uri="{FF2B5EF4-FFF2-40B4-BE49-F238E27FC236}">
                <a16:creationId xmlns:a16="http://schemas.microsoft.com/office/drawing/2014/main" id="{9CEA3466-60E8-41CB-BE9F-D89B61C4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27544" r="-2" b="6447"/>
          <a:stretch>
            <a:fillRect/>
          </a:stretch>
        </p:blipFill>
        <p:spPr bwMode="auto">
          <a:xfrm>
            <a:off x="333375" y="2371725"/>
            <a:ext cx="847725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Judul 2">
            <a:extLst>
              <a:ext uri="{FF2B5EF4-FFF2-40B4-BE49-F238E27FC236}">
                <a16:creationId xmlns:a16="http://schemas.microsoft.com/office/drawing/2014/main" id="{D9D47798-C041-4FA9-BC16-98C741B3616D}"/>
              </a:ext>
            </a:extLst>
          </p:cNvPr>
          <p:cNvSpPr txBox="1">
            <a:spLocks/>
          </p:cNvSpPr>
          <p:nvPr/>
        </p:nvSpPr>
        <p:spPr bwMode="auto">
          <a:xfrm>
            <a:off x="457200" y="196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4000"/>
              <a:t>1.1 Present Simple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7721</TotalTime>
  <Words>1893</Words>
  <Application>Microsoft Office PowerPoint</Application>
  <PresentationFormat>On-screen Show (4:3)</PresentationFormat>
  <Paragraphs>244</Paragraphs>
  <Slides>40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Times New Roman</vt:lpstr>
      <vt:lpstr>Wingdings</vt:lpstr>
      <vt:lpstr>Office Theme</vt:lpstr>
      <vt:lpstr>BIZ06 – Bahasa Inggris 2</vt:lpstr>
      <vt:lpstr>UNIT 1 Welcome to our company</vt:lpstr>
      <vt:lpstr>Specific Competence</vt:lpstr>
      <vt:lpstr>Reference</vt:lpstr>
      <vt:lpstr>1. Present Tenses</vt:lpstr>
      <vt:lpstr>1.1 Present Simple</vt:lpstr>
      <vt:lpstr>1.1 Present Simple</vt:lpstr>
      <vt:lpstr>1.1 Present Simple</vt:lpstr>
      <vt:lpstr>PowerPoint Presentation</vt:lpstr>
      <vt:lpstr>1.1 Present Simple</vt:lpstr>
      <vt:lpstr>1.1 Present Simple</vt:lpstr>
      <vt:lpstr>Present Simple: Verb</vt:lpstr>
      <vt:lpstr>1.1 Present Simple</vt:lpstr>
      <vt:lpstr>if a verb ends with the letter consonant + y</vt:lpstr>
      <vt:lpstr>if a verb ends with this letter vowel + y</vt:lpstr>
      <vt:lpstr>1.1 Present Simple</vt:lpstr>
      <vt:lpstr>Part I. Fill in the blank using present simple tense.</vt:lpstr>
      <vt:lpstr>Practice 1</vt:lpstr>
      <vt:lpstr>2. Present Continuous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 you know?</vt:lpstr>
      <vt:lpstr>Other examples:</vt:lpstr>
      <vt:lpstr>Part II. Put in the present continuous form of the verb in brackets.</vt:lpstr>
      <vt:lpstr>Practice 2</vt:lpstr>
      <vt:lpstr>3. Wh-questions</vt:lpstr>
      <vt:lpstr>PowerPoint Presentation</vt:lpstr>
      <vt:lpstr>Forming wh-questions: With an auxiliary verb</vt:lpstr>
      <vt:lpstr>PowerPoint Presentation</vt:lpstr>
      <vt:lpstr>Forming wh-questions: Without an auxiliary verb</vt:lpstr>
      <vt:lpstr>PowerPoint Presentation</vt:lpstr>
      <vt:lpstr>Practice 3</vt:lpstr>
      <vt:lpstr>4. Vocabulary</vt:lpstr>
      <vt:lpstr>Practice 4</vt:lpstr>
      <vt:lpstr>Practice 4</vt:lpstr>
      <vt:lpstr>5. Listening Activity</vt:lpstr>
      <vt:lpstr>Practice 5</vt:lpstr>
    </vt:vector>
  </TitlesOfParts>
  <Company>UBM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UserUBM</dc:creator>
  <cp:lastModifiedBy>Jonathan Tanihardjo</cp:lastModifiedBy>
  <cp:revision>266</cp:revision>
  <dcterms:created xsi:type="dcterms:W3CDTF">2019-04-15T04:44:51Z</dcterms:created>
  <dcterms:modified xsi:type="dcterms:W3CDTF">2021-01-26T03:56:25Z</dcterms:modified>
</cp:coreProperties>
</file>