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3"/>
  </p:handoutMasterIdLst>
  <p:sldIdLst>
    <p:sldId id="258" r:id="rId2"/>
    <p:sldId id="278" r:id="rId3"/>
    <p:sldId id="260" r:id="rId4"/>
    <p:sldId id="264" r:id="rId5"/>
    <p:sldId id="325" r:id="rId6"/>
    <p:sldId id="326" r:id="rId7"/>
    <p:sldId id="327" r:id="rId8"/>
    <p:sldId id="328" r:id="rId9"/>
    <p:sldId id="329" r:id="rId10"/>
    <p:sldId id="330" r:id="rId11"/>
    <p:sldId id="331" r:id="rId12"/>
    <p:sldId id="332" r:id="rId13"/>
    <p:sldId id="333" r:id="rId14"/>
    <p:sldId id="334" r:id="rId15"/>
    <p:sldId id="337" r:id="rId16"/>
    <p:sldId id="281" r:id="rId17"/>
    <p:sldId id="335" r:id="rId18"/>
    <p:sldId id="338" r:id="rId19"/>
    <p:sldId id="336" r:id="rId20"/>
    <p:sldId id="340" r:id="rId21"/>
    <p:sldId id="273" r:id="rId22"/>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67" y="4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36E8C6-8882-4B99-92BB-6CBEC21E8C96}"/>
              </a:ext>
            </a:extLst>
          </p:cNvPr>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B8A2A4BD-33FC-46F5-99C0-668E81876D88}"/>
              </a:ext>
            </a:extLst>
          </p:cNvPr>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cs typeface="+mn-cs"/>
              </a:defRPr>
            </a:lvl1pPr>
          </a:lstStyle>
          <a:p>
            <a:pPr>
              <a:defRPr/>
            </a:pPr>
            <a:fld id="{8BABE1AE-747D-43C1-B9FA-A43CC47F9AB8}" type="datetimeFigureOut">
              <a:rPr lang="en-US"/>
              <a:pPr>
                <a:defRPr/>
              </a:pPr>
              <a:t>1/7/2021</a:t>
            </a:fld>
            <a:endParaRPr lang="en-US"/>
          </a:p>
        </p:txBody>
      </p:sp>
      <p:sp>
        <p:nvSpPr>
          <p:cNvPr id="4" name="Footer Placeholder 3">
            <a:extLst>
              <a:ext uri="{FF2B5EF4-FFF2-40B4-BE49-F238E27FC236}">
                <a16:creationId xmlns:a16="http://schemas.microsoft.com/office/drawing/2014/main" id="{91B2DB12-22BB-4B94-980D-50496EFCE319}"/>
              </a:ext>
            </a:extLst>
          </p:cNvPr>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663CCEC3-2769-49B6-A28A-543E2C76D99C}"/>
              </a:ext>
            </a:extLst>
          </p:cNvPr>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84D64B4D-86D5-495A-9F76-E2107D4D6D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template slide presentasi UBM (cover) standartscreen-01.jpg">
            <a:extLst>
              <a:ext uri="{FF2B5EF4-FFF2-40B4-BE49-F238E27FC236}">
                <a16:creationId xmlns:a16="http://schemas.microsoft.com/office/drawing/2014/main" id="{F1FDA339-E62F-4124-A99B-0F4522BA20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a:extLst>
              <a:ext uri="{FF2B5EF4-FFF2-40B4-BE49-F238E27FC236}">
                <a16:creationId xmlns:a16="http://schemas.microsoft.com/office/drawing/2014/main" id="{1B401E15-4A86-4936-8DB9-04A6B35471CB}"/>
              </a:ext>
            </a:extLst>
          </p:cNvPr>
          <p:cNvSpPr>
            <a:spLocks noGrp="1"/>
          </p:cNvSpPr>
          <p:nvPr>
            <p:ph type="dt" sz="half" idx="10"/>
          </p:nvPr>
        </p:nvSpPr>
        <p:spPr/>
        <p:txBody>
          <a:bodyPr/>
          <a:lstStyle>
            <a:lvl1pPr>
              <a:defRPr/>
            </a:lvl1pPr>
          </a:lstStyle>
          <a:p>
            <a:pPr>
              <a:defRPr/>
            </a:pPr>
            <a:fld id="{14144D80-8FB5-44F9-99AA-945CA9CC3F9C}" type="datetimeFigureOut">
              <a:rPr lang="en-US"/>
              <a:pPr>
                <a:defRPr/>
              </a:pPr>
              <a:t>1/7/2021</a:t>
            </a:fld>
            <a:endParaRPr lang="en-US"/>
          </a:p>
        </p:txBody>
      </p:sp>
      <p:sp>
        <p:nvSpPr>
          <p:cNvPr id="6" name="Footer Placeholder 4">
            <a:extLst>
              <a:ext uri="{FF2B5EF4-FFF2-40B4-BE49-F238E27FC236}">
                <a16:creationId xmlns:a16="http://schemas.microsoft.com/office/drawing/2014/main" id="{6BF86567-4128-4AB2-8AFF-6C9BD717E30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75DCAC8-6E8F-4CC7-A29B-B293093228D3}"/>
              </a:ext>
            </a:extLst>
          </p:cNvPr>
          <p:cNvSpPr>
            <a:spLocks noGrp="1"/>
          </p:cNvSpPr>
          <p:nvPr>
            <p:ph type="sldNum" sz="quarter" idx="12"/>
          </p:nvPr>
        </p:nvSpPr>
        <p:spPr/>
        <p:txBody>
          <a:bodyPr/>
          <a:lstStyle>
            <a:lvl1pPr>
              <a:defRPr/>
            </a:lvl1pPr>
          </a:lstStyle>
          <a:p>
            <a:pPr>
              <a:defRPr/>
            </a:pPr>
            <a:fld id="{5DED8057-27AB-46D2-97CD-DF8248E350D8}" type="slidenum">
              <a:rPr lang="en-US" altLang="en-US"/>
              <a:pPr>
                <a:defRPr/>
              </a:pPr>
              <a:t>‹#›</a:t>
            </a:fld>
            <a:endParaRPr lang="en-US" altLang="en-US"/>
          </a:p>
        </p:txBody>
      </p:sp>
    </p:spTree>
    <p:extLst>
      <p:ext uri="{BB962C8B-B14F-4D97-AF65-F5344CB8AC3E}">
        <p14:creationId xmlns:p14="http://schemas.microsoft.com/office/powerpoint/2010/main" val="213579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64DC0-773A-4A58-8BC0-6C408B81F072}"/>
              </a:ext>
            </a:extLst>
          </p:cNvPr>
          <p:cNvSpPr>
            <a:spLocks noGrp="1"/>
          </p:cNvSpPr>
          <p:nvPr>
            <p:ph type="dt" sz="half" idx="10"/>
          </p:nvPr>
        </p:nvSpPr>
        <p:spPr/>
        <p:txBody>
          <a:bodyPr/>
          <a:lstStyle>
            <a:lvl1pPr>
              <a:defRPr/>
            </a:lvl1pPr>
          </a:lstStyle>
          <a:p>
            <a:pPr>
              <a:defRPr/>
            </a:pPr>
            <a:fld id="{ECA0EC56-6092-4BC0-AC03-0ED90385DA1A}" type="datetimeFigureOut">
              <a:rPr lang="en-US"/>
              <a:pPr>
                <a:defRPr/>
              </a:pPr>
              <a:t>1/7/2021</a:t>
            </a:fld>
            <a:endParaRPr lang="en-US"/>
          </a:p>
        </p:txBody>
      </p:sp>
      <p:sp>
        <p:nvSpPr>
          <p:cNvPr id="5" name="Footer Placeholder 4">
            <a:extLst>
              <a:ext uri="{FF2B5EF4-FFF2-40B4-BE49-F238E27FC236}">
                <a16:creationId xmlns:a16="http://schemas.microsoft.com/office/drawing/2014/main" id="{0954E1CC-7C23-40ED-83FC-D0CE3594D0A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8C8A3AD-3ABB-4602-B302-5E03E8BEB3D9}"/>
              </a:ext>
            </a:extLst>
          </p:cNvPr>
          <p:cNvSpPr>
            <a:spLocks noGrp="1"/>
          </p:cNvSpPr>
          <p:nvPr>
            <p:ph type="sldNum" sz="quarter" idx="12"/>
          </p:nvPr>
        </p:nvSpPr>
        <p:spPr/>
        <p:txBody>
          <a:bodyPr/>
          <a:lstStyle>
            <a:lvl1pPr>
              <a:defRPr/>
            </a:lvl1pPr>
          </a:lstStyle>
          <a:p>
            <a:pPr>
              <a:defRPr/>
            </a:pPr>
            <a:fld id="{A54AA0F2-1E6F-4681-8C4B-AA08924A3A5E}" type="slidenum">
              <a:rPr lang="en-US" altLang="en-US"/>
              <a:pPr>
                <a:defRPr/>
              </a:pPr>
              <a:t>‹#›</a:t>
            </a:fld>
            <a:endParaRPr lang="en-US" altLang="en-US"/>
          </a:p>
        </p:txBody>
      </p:sp>
    </p:spTree>
    <p:extLst>
      <p:ext uri="{BB962C8B-B14F-4D97-AF65-F5344CB8AC3E}">
        <p14:creationId xmlns:p14="http://schemas.microsoft.com/office/powerpoint/2010/main" val="164175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109B7-672D-4AC7-BCE2-A207656CBA22}"/>
              </a:ext>
            </a:extLst>
          </p:cNvPr>
          <p:cNvSpPr>
            <a:spLocks noGrp="1"/>
          </p:cNvSpPr>
          <p:nvPr>
            <p:ph type="dt" sz="half" idx="10"/>
          </p:nvPr>
        </p:nvSpPr>
        <p:spPr/>
        <p:txBody>
          <a:bodyPr/>
          <a:lstStyle>
            <a:lvl1pPr>
              <a:defRPr/>
            </a:lvl1pPr>
          </a:lstStyle>
          <a:p>
            <a:pPr>
              <a:defRPr/>
            </a:pPr>
            <a:fld id="{17287556-9685-4631-BF07-E24E9328EFA2}" type="datetimeFigureOut">
              <a:rPr lang="en-US"/>
              <a:pPr>
                <a:defRPr/>
              </a:pPr>
              <a:t>1/7/2021</a:t>
            </a:fld>
            <a:endParaRPr lang="en-US"/>
          </a:p>
        </p:txBody>
      </p:sp>
      <p:sp>
        <p:nvSpPr>
          <p:cNvPr id="5" name="Footer Placeholder 4">
            <a:extLst>
              <a:ext uri="{FF2B5EF4-FFF2-40B4-BE49-F238E27FC236}">
                <a16:creationId xmlns:a16="http://schemas.microsoft.com/office/drawing/2014/main" id="{A84A28A1-BE16-4E72-AAC2-217C254C58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3DA28EE-1460-450E-AACA-31B891E795EA}"/>
              </a:ext>
            </a:extLst>
          </p:cNvPr>
          <p:cNvSpPr>
            <a:spLocks noGrp="1"/>
          </p:cNvSpPr>
          <p:nvPr>
            <p:ph type="sldNum" sz="quarter" idx="12"/>
          </p:nvPr>
        </p:nvSpPr>
        <p:spPr/>
        <p:txBody>
          <a:bodyPr/>
          <a:lstStyle>
            <a:lvl1pPr>
              <a:defRPr/>
            </a:lvl1pPr>
          </a:lstStyle>
          <a:p>
            <a:pPr>
              <a:defRPr/>
            </a:pPr>
            <a:fld id="{A010FD41-635B-46B3-AF85-BD75C02C0C30}" type="slidenum">
              <a:rPr lang="en-US" altLang="en-US"/>
              <a:pPr>
                <a:defRPr/>
              </a:pPr>
              <a:t>‹#›</a:t>
            </a:fld>
            <a:endParaRPr lang="en-US" altLang="en-US"/>
          </a:p>
        </p:txBody>
      </p:sp>
    </p:spTree>
    <p:extLst>
      <p:ext uri="{BB962C8B-B14F-4D97-AF65-F5344CB8AC3E}">
        <p14:creationId xmlns:p14="http://schemas.microsoft.com/office/powerpoint/2010/main" val="2108735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template slide presentasi UBM (isi) standartscreen-01.jpg">
            <a:extLst>
              <a:ext uri="{FF2B5EF4-FFF2-40B4-BE49-F238E27FC236}">
                <a16:creationId xmlns:a16="http://schemas.microsoft.com/office/drawing/2014/main" id="{DF69DCF7-2EC6-4B5E-9E0B-953C2F5BA30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556647C-057D-4657-9476-D319699D4D7A}"/>
              </a:ext>
            </a:extLst>
          </p:cNvPr>
          <p:cNvSpPr>
            <a:spLocks noGrp="1"/>
          </p:cNvSpPr>
          <p:nvPr>
            <p:ph type="dt" sz="half" idx="10"/>
          </p:nvPr>
        </p:nvSpPr>
        <p:spPr/>
        <p:txBody>
          <a:bodyPr/>
          <a:lstStyle>
            <a:lvl1pPr>
              <a:defRPr/>
            </a:lvl1pPr>
          </a:lstStyle>
          <a:p>
            <a:pPr>
              <a:defRPr/>
            </a:pPr>
            <a:fld id="{AF2A5917-D24A-4AEA-90D0-0CD9869D27D9}" type="datetimeFigureOut">
              <a:rPr lang="en-US"/>
              <a:pPr>
                <a:defRPr/>
              </a:pPr>
              <a:t>1/7/2021</a:t>
            </a:fld>
            <a:endParaRPr lang="en-US"/>
          </a:p>
        </p:txBody>
      </p:sp>
      <p:sp>
        <p:nvSpPr>
          <p:cNvPr id="6" name="Footer Placeholder 4">
            <a:extLst>
              <a:ext uri="{FF2B5EF4-FFF2-40B4-BE49-F238E27FC236}">
                <a16:creationId xmlns:a16="http://schemas.microsoft.com/office/drawing/2014/main" id="{846602DD-5B0D-4166-A578-55A9829BD28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6E12020-731C-414E-8CBA-32120797EAAC}"/>
              </a:ext>
            </a:extLst>
          </p:cNvPr>
          <p:cNvSpPr>
            <a:spLocks noGrp="1"/>
          </p:cNvSpPr>
          <p:nvPr>
            <p:ph type="sldNum" sz="quarter" idx="12"/>
          </p:nvPr>
        </p:nvSpPr>
        <p:spPr/>
        <p:txBody>
          <a:bodyPr/>
          <a:lstStyle>
            <a:lvl1pPr>
              <a:defRPr/>
            </a:lvl1pPr>
          </a:lstStyle>
          <a:p>
            <a:pPr>
              <a:defRPr/>
            </a:pPr>
            <a:fld id="{3A837EE7-258D-4ADF-92E9-D3D52C01147E}" type="slidenum">
              <a:rPr lang="en-US" altLang="en-US"/>
              <a:pPr>
                <a:defRPr/>
              </a:pPr>
              <a:t>‹#›</a:t>
            </a:fld>
            <a:endParaRPr lang="en-US" altLang="en-US"/>
          </a:p>
        </p:txBody>
      </p:sp>
    </p:spTree>
    <p:extLst>
      <p:ext uri="{BB962C8B-B14F-4D97-AF65-F5344CB8AC3E}">
        <p14:creationId xmlns:p14="http://schemas.microsoft.com/office/powerpoint/2010/main" val="242235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C65F5-CC78-482E-A526-DD2CA79BA874}"/>
              </a:ext>
            </a:extLst>
          </p:cNvPr>
          <p:cNvSpPr>
            <a:spLocks noGrp="1"/>
          </p:cNvSpPr>
          <p:nvPr>
            <p:ph type="dt" sz="half" idx="10"/>
          </p:nvPr>
        </p:nvSpPr>
        <p:spPr/>
        <p:txBody>
          <a:bodyPr/>
          <a:lstStyle>
            <a:lvl1pPr>
              <a:defRPr/>
            </a:lvl1pPr>
          </a:lstStyle>
          <a:p>
            <a:pPr>
              <a:defRPr/>
            </a:pPr>
            <a:fld id="{934F884C-63EE-43B7-A585-8890A2FD03FD}" type="datetimeFigureOut">
              <a:rPr lang="en-US"/>
              <a:pPr>
                <a:defRPr/>
              </a:pPr>
              <a:t>1/7/2021</a:t>
            </a:fld>
            <a:endParaRPr lang="en-US"/>
          </a:p>
        </p:txBody>
      </p:sp>
      <p:sp>
        <p:nvSpPr>
          <p:cNvPr id="5" name="Footer Placeholder 4">
            <a:extLst>
              <a:ext uri="{FF2B5EF4-FFF2-40B4-BE49-F238E27FC236}">
                <a16:creationId xmlns:a16="http://schemas.microsoft.com/office/drawing/2014/main" id="{B77E1CAA-26E4-4543-A7FB-3E48E82ADFB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E21DFF-9E42-4303-96FC-2ED7A187B263}"/>
              </a:ext>
            </a:extLst>
          </p:cNvPr>
          <p:cNvSpPr>
            <a:spLocks noGrp="1"/>
          </p:cNvSpPr>
          <p:nvPr>
            <p:ph type="sldNum" sz="quarter" idx="12"/>
          </p:nvPr>
        </p:nvSpPr>
        <p:spPr/>
        <p:txBody>
          <a:bodyPr/>
          <a:lstStyle>
            <a:lvl1pPr>
              <a:defRPr/>
            </a:lvl1pPr>
          </a:lstStyle>
          <a:p>
            <a:pPr>
              <a:defRPr/>
            </a:pPr>
            <a:fld id="{04618C08-609E-4D03-94F7-C563B3F38E42}" type="slidenum">
              <a:rPr lang="en-US" altLang="en-US"/>
              <a:pPr>
                <a:defRPr/>
              </a:pPr>
              <a:t>‹#›</a:t>
            </a:fld>
            <a:endParaRPr lang="en-US" altLang="en-US"/>
          </a:p>
        </p:txBody>
      </p:sp>
    </p:spTree>
    <p:extLst>
      <p:ext uri="{BB962C8B-B14F-4D97-AF65-F5344CB8AC3E}">
        <p14:creationId xmlns:p14="http://schemas.microsoft.com/office/powerpoint/2010/main" val="266825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A56CC26-751C-4D3D-83D4-2B79D2052B3A}"/>
              </a:ext>
            </a:extLst>
          </p:cNvPr>
          <p:cNvSpPr>
            <a:spLocks noGrp="1"/>
          </p:cNvSpPr>
          <p:nvPr>
            <p:ph type="dt" sz="half" idx="10"/>
          </p:nvPr>
        </p:nvSpPr>
        <p:spPr/>
        <p:txBody>
          <a:bodyPr/>
          <a:lstStyle>
            <a:lvl1pPr>
              <a:defRPr/>
            </a:lvl1pPr>
          </a:lstStyle>
          <a:p>
            <a:pPr>
              <a:defRPr/>
            </a:pPr>
            <a:fld id="{BBF0E4AF-95B8-4907-9E71-4DF58EC158C7}" type="datetimeFigureOut">
              <a:rPr lang="en-US"/>
              <a:pPr>
                <a:defRPr/>
              </a:pPr>
              <a:t>1/7/2021</a:t>
            </a:fld>
            <a:endParaRPr lang="en-US"/>
          </a:p>
        </p:txBody>
      </p:sp>
      <p:sp>
        <p:nvSpPr>
          <p:cNvPr id="6" name="Footer Placeholder 4">
            <a:extLst>
              <a:ext uri="{FF2B5EF4-FFF2-40B4-BE49-F238E27FC236}">
                <a16:creationId xmlns:a16="http://schemas.microsoft.com/office/drawing/2014/main" id="{B1CBFBFF-2336-434D-900C-1A36702D10C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0965692-8CC0-4B1A-9484-B0E43A741A01}"/>
              </a:ext>
            </a:extLst>
          </p:cNvPr>
          <p:cNvSpPr>
            <a:spLocks noGrp="1"/>
          </p:cNvSpPr>
          <p:nvPr>
            <p:ph type="sldNum" sz="quarter" idx="12"/>
          </p:nvPr>
        </p:nvSpPr>
        <p:spPr/>
        <p:txBody>
          <a:bodyPr/>
          <a:lstStyle>
            <a:lvl1pPr>
              <a:defRPr/>
            </a:lvl1pPr>
          </a:lstStyle>
          <a:p>
            <a:pPr>
              <a:defRPr/>
            </a:pPr>
            <a:fld id="{00538853-0E1C-4D8A-8CFE-4676D3190EFD}" type="slidenum">
              <a:rPr lang="en-US" altLang="en-US"/>
              <a:pPr>
                <a:defRPr/>
              </a:pPr>
              <a:t>‹#›</a:t>
            </a:fld>
            <a:endParaRPr lang="en-US" altLang="en-US"/>
          </a:p>
        </p:txBody>
      </p:sp>
    </p:spTree>
    <p:extLst>
      <p:ext uri="{BB962C8B-B14F-4D97-AF65-F5344CB8AC3E}">
        <p14:creationId xmlns:p14="http://schemas.microsoft.com/office/powerpoint/2010/main" val="138748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4BC4C34-5A60-448E-83C3-D9BA193F7D1A}"/>
              </a:ext>
            </a:extLst>
          </p:cNvPr>
          <p:cNvSpPr>
            <a:spLocks noGrp="1"/>
          </p:cNvSpPr>
          <p:nvPr>
            <p:ph type="dt" sz="half" idx="10"/>
          </p:nvPr>
        </p:nvSpPr>
        <p:spPr/>
        <p:txBody>
          <a:bodyPr/>
          <a:lstStyle>
            <a:lvl1pPr>
              <a:defRPr/>
            </a:lvl1pPr>
          </a:lstStyle>
          <a:p>
            <a:pPr>
              <a:defRPr/>
            </a:pPr>
            <a:fld id="{93D61189-12D9-4A2F-8903-5BE0DC2C3466}" type="datetimeFigureOut">
              <a:rPr lang="en-US"/>
              <a:pPr>
                <a:defRPr/>
              </a:pPr>
              <a:t>1/7/2021</a:t>
            </a:fld>
            <a:endParaRPr lang="en-US"/>
          </a:p>
        </p:txBody>
      </p:sp>
      <p:sp>
        <p:nvSpPr>
          <p:cNvPr id="8" name="Footer Placeholder 4">
            <a:extLst>
              <a:ext uri="{FF2B5EF4-FFF2-40B4-BE49-F238E27FC236}">
                <a16:creationId xmlns:a16="http://schemas.microsoft.com/office/drawing/2014/main" id="{7B5F7B61-BC28-47EB-A329-00F334C8CE5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D052579-7B78-4782-9526-C072BDBCDB09}"/>
              </a:ext>
            </a:extLst>
          </p:cNvPr>
          <p:cNvSpPr>
            <a:spLocks noGrp="1"/>
          </p:cNvSpPr>
          <p:nvPr>
            <p:ph type="sldNum" sz="quarter" idx="12"/>
          </p:nvPr>
        </p:nvSpPr>
        <p:spPr/>
        <p:txBody>
          <a:bodyPr/>
          <a:lstStyle>
            <a:lvl1pPr>
              <a:defRPr/>
            </a:lvl1pPr>
          </a:lstStyle>
          <a:p>
            <a:pPr>
              <a:defRPr/>
            </a:pPr>
            <a:fld id="{2E4B0E44-D75B-402E-AF9C-45EB7FF54D6F}" type="slidenum">
              <a:rPr lang="en-US" altLang="en-US"/>
              <a:pPr>
                <a:defRPr/>
              </a:pPr>
              <a:t>‹#›</a:t>
            </a:fld>
            <a:endParaRPr lang="en-US" altLang="en-US"/>
          </a:p>
        </p:txBody>
      </p:sp>
    </p:spTree>
    <p:extLst>
      <p:ext uri="{BB962C8B-B14F-4D97-AF65-F5344CB8AC3E}">
        <p14:creationId xmlns:p14="http://schemas.microsoft.com/office/powerpoint/2010/main" val="3555007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7D4BA72-A99F-4DF6-B57B-236A72769952}"/>
              </a:ext>
            </a:extLst>
          </p:cNvPr>
          <p:cNvSpPr>
            <a:spLocks noGrp="1"/>
          </p:cNvSpPr>
          <p:nvPr>
            <p:ph type="dt" sz="half" idx="10"/>
          </p:nvPr>
        </p:nvSpPr>
        <p:spPr/>
        <p:txBody>
          <a:bodyPr/>
          <a:lstStyle>
            <a:lvl1pPr>
              <a:defRPr/>
            </a:lvl1pPr>
          </a:lstStyle>
          <a:p>
            <a:pPr>
              <a:defRPr/>
            </a:pPr>
            <a:fld id="{4C01E85C-F2BB-41C0-BC69-421BFFA44A0E}" type="datetimeFigureOut">
              <a:rPr lang="en-US"/>
              <a:pPr>
                <a:defRPr/>
              </a:pPr>
              <a:t>1/7/2021</a:t>
            </a:fld>
            <a:endParaRPr lang="en-US"/>
          </a:p>
        </p:txBody>
      </p:sp>
      <p:sp>
        <p:nvSpPr>
          <p:cNvPr id="4" name="Footer Placeholder 4">
            <a:extLst>
              <a:ext uri="{FF2B5EF4-FFF2-40B4-BE49-F238E27FC236}">
                <a16:creationId xmlns:a16="http://schemas.microsoft.com/office/drawing/2014/main" id="{DF7245BF-501B-41E1-9DB8-28E57232EC7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3FFDB4A-5876-4FCB-B7A3-E3241BFD6BBF}"/>
              </a:ext>
            </a:extLst>
          </p:cNvPr>
          <p:cNvSpPr>
            <a:spLocks noGrp="1"/>
          </p:cNvSpPr>
          <p:nvPr>
            <p:ph type="sldNum" sz="quarter" idx="12"/>
          </p:nvPr>
        </p:nvSpPr>
        <p:spPr/>
        <p:txBody>
          <a:bodyPr/>
          <a:lstStyle>
            <a:lvl1pPr>
              <a:defRPr/>
            </a:lvl1pPr>
          </a:lstStyle>
          <a:p>
            <a:pPr>
              <a:defRPr/>
            </a:pPr>
            <a:fld id="{CD662B59-E20A-4C6D-957B-12A82974BC8D}" type="slidenum">
              <a:rPr lang="en-US" altLang="en-US"/>
              <a:pPr>
                <a:defRPr/>
              </a:pPr>
              <a:t>‹#›</a:t>
            </a:fld>
            <a:endParaRPr lang="en-US" altLang="en-US"/>
          </a:p>
        </p:txBody>
      </p:sp>
    </p:spTree>
    <p:extLst>
      <p:ext uri="{BB962C8B-B14F-4D97-AF65-F5344CB8AC3E}">
        <p14:creationId xmlns:p14="http://schemas.microsoft.com/office/powerpoint/2010/main" val="3833484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E01717B-210A-4D91-9C8C-2FA72CD43268}"/>
              </a:ext>
            </a:extLst>
          </p:cNvPr>
          <p:cNvSpPr>
            <a:spLocks noGrp="1"/>
          </p:cNvSpPr>
          <p:nvPr>
            <p:ph type="dt" sz="half" idx="10"/>
          </p:nvPr>
        </p:nvSpPr>
        <p:spPr/>
        <p:txBody>
          <a:bodyPr/>
          <a:lstStyle>
            <a:lvl1pPr>
              <a:defRPr/>
            </a:lvl1pPr>
          </a:lstStyle>
          <a:p>
            <a:pPr>
              <a:defRPr/>
            </a:pPr>
            <a:fld id="{904C9AF8-19D5-413E-93F5-BADF5BAAB105}" type="datetimeFigureOut">
              <a:rPr lang="en-US"/>
              <a:pPr>
                <a:defRPr/>
              </a:pPr>
              <a:t>1/7/2021</a:t>
            </a:fld>
            <a:endParaRPr lang="en-US"/>
          </a:p>
        </p:txBody>
      </p:sp>
      <p:sp>
        <p:nvSpPr>
          <p:cNvPr id="3" name="Footer Placeholder 4">
            <a:extLst>
              <a:ext uri="{FF2B5EF4-FFF2-40B4-BE49-F238E27FC236}">
                <a16:creationId xmlns:a16="http://schemas.microsoft.com/office/drawing/2014/main" id="{1A16AC2D-9D93-41F8-ABA9-5B42AADD01E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598BB0B-FAAB-4B57-A11F-CD484412E03E}"/>
              </a:ext>
            </a:extLst>
          </p:cNvPr>
          <p:cNvSpPr>
            <a:spLocks noGrp="1"/>
          </p:cNvSpPr>
          <p:nvPr>
            <p:ph type="sldNum" sz="quarter" idx="12"/>
          </p:nvPr>
        </p:nvSpPr>
        <p:spPr/>
        <p:txBody>
          <a:bodyPr/>
          <a:lstStyle>
            <a:lvl1pPr>
              <a:defRPr/>
            </a:lvl1pPr>
          </a:lstStyle>
          <a:p>
            <a:pPr>
              <a:defRPr/>
            </a:pPr>
            <a:fld id="{7D652E45-C4A7-4B0A-A41D-82EC1B83141B}" type="slidenum">
              <a:rPr lang="en-US" altLang="en-US"/>
              <a:pPr>
                <a:defRPr/>
              </a:pPr>
              <a:t>‹#›</a:t>
            </a:fld>
            <a:endParaRPr lang="en-US" altLang="en-US"/>
          </a:p>
        </p:txBody>
      </p:sp>
    </p:spTree>
    <p:extLst>
      <p:ext uri="{BB962C8B-B14F-4D97-AF65-F5344CB8AC3E}">
        <p14:creationId xmlns:p14="http://schemas.microsoft.com/office/powerpoint/2010/main" val="145178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E4AF3B8-AE43-4A49-9740-E663D8A90737}"/>
              </a:ext>
            </a:extLst>
          </p:cNvPr>
          <p:cNvSpPr>
            <a:spLocks noGrp="1"/>
          </p:cNvSpPr>
          <p:nvPr>
            <p:ph type="dt" sz="half" idx="10"/>
          </p:nvPr>
        </p:nvSpPr>
        <p:spPr/>
        <p:txBody>
          <a:bodyPr/>
          <a:lstStyle>
            <a:lvl1pPr>
              <a:defRPr/>
            </a:lvl1pPr>
          </a:lstStyle>
          <a:p>
            <a:pPr>
              <a:defRPr/>
            </a:pPr>
            <a:fld id="{5D3A9C21-52E4-4992-9629-647731922DEE}" type="datetimeFigureOut">
              <a:rPr lang="en-US"/>
              <a:pPr>
                <a:defRPr/>
              </a:pPr>
              <a:t>1/7/2021</a:t>
            </a:fld>
            <a:endParaRPr lang="en-US"/>
          </a:p>
        </p:txBody>
      </p:sp>
      <p:sp>
        <p:nvSpPr>
          <p:cNvPr id="6" name="Footer Placeholder 4">
            <a:extLst>
              <a:ext uri="{FF2B5EF4-FFF2-40B4-BE49-F238E27FC236}">
                <a16:creationId xmlns:a16="http://schemas.microsoft.com/office/drawing/2014/main" id="{630E1E68-8977-45BC-8135-0B657F7077F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FAA9AA6-B7DE-47B8-BF7D-96ED5FEA43D9}"/>
              </a:ext>
            </a:extLst>
          </p:cNvPr>
          <p:cNvSpPr>
            <a:spLocks noGrp="1"/>
          </p:cNvSpPr>
          <p:nvPr>
            <p:ph type="sldNum" sz="quarter" idx="12"/>
          </p:nvPr>
        </p:nvSpPr>
        <p:spPr/>
        <p:txBody>
          <a:bodyPr/>
          <a:lstStyle>
            <a:lvl1pPr>
              <a:defRPr/>
            </a:lvl1pPr>
          </a:lstStyle>
          <a:p>
            <a:pPr>
              <a:defRPr/>
            </a:pPr>
            <a:fld id="{CC5FF865-4697-46C9-A069-EA02AEC1DECF}" type="slidenum">
              <a:rPr lang="en-US" altLang="en-US"/>
              <a:pPr>
                <a:defRPr/>
              </a:pPr>
              <a:t>‹#›</a:t>
            </a:fld>
            <a:endParaRPr lang="en-US" altLang="en-US"/>
          </a:p>
        </p:txBody>
      </p:sp>
    </p:spTree>
    <p:extLst>
      <p:ext uri="{BB962C8B-B14F-4D97-AF65-F5344CB8AC3E}">
        <p14:creationId xmlns:p14="http://schemas.microsoft.com/office/powerpoint/2010/main" val="286271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17980B3-882E-4C41-9661-9CD9B6AD472B}"/>
              </a:ext>
            </a:extLst>
          </p:cNvPr>
          <p:cNvSpPr>
            <a:spLocks noGrp="1"/>
          </p:cNvSpPr>
          <p:nvPr>
            <p:ph type="dt" sz="half" idx="10"/>
          </p:nvPr>
        </p:nvSpPr>
        <p:spPr/>
        <p:txBody>
          <a:bodyPr/>
          <a:lstStyle>
            <a:lvl1pPr>
              <a:defRPr/>
            </a:lvl1pPr>
          </a:lstStyle>
          <a:p>
            <a:pPr>
              <a:defRPr/>
            </a:pPr>
            <a:fld id="{AAD6DC83-9FB3-4B6D-BB01-F37CAA610C0C}" type="datetimeFigureOut">
              <a:rPr lang="en-US"/>
              <a:pPr>
                <a:defRPr/>
              </a:pPr>
              <a:t>1/7/2021</a:t>
            </a:fld>
            <a:endParaRPr lang="en-US"/>
          </a:p>
        </p:txBody>
      </p:sp>
      <p:sp>
        <p:nvSpPr>
          <p:cNvPr id="6" name="Footer Placeholder 4">
            <a:extLst>
              <a:ext uri="{FF2B5EF4-FFF2-40B4-BE49-F238E27FC236}">
                <a16:creationId xmlns:a16="http://schemas.microsoft.com/office/drawing/2014/main" id="{1D3D0A7A-8E67-46D9-843B-DC44E0A93DA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3BD5603-9D99-4F0B-B59B-CBBAD1877660}"/>
              </a:ext>
            </a:extLst>
          </p:cNvPr>
          <p:cNvSpPr>
            <a:spLocks noGrp="1"/>
          </p:cNvSpPr>
          <p:nvPr>
            <p:ph type="sldNum" sz="quarter" idx="12"/>
          </p:nvPr>
        </p:nvSpPr>
        <p:spPr/>
        <p:txBody>
          <a:bodyPr/>
          <a:lstStyle>
            <a:lvl1pPr>
              <a:defRPr/>
            </a:lvl1pPr>
          </a:lstStyle>
          <a:p>
            <a:pPr>
              <a:defRPr/>
            </a:pPr>
            <a:fld id="{29B7A410-2BFA-4EBA-8B8C-EFFC227BA354}" type="slidenum">
              <a:rPr lang="en-US" altLang="en-US"/>
              <a:pPr>
                <a:defRPr/>
              </a:pPr>
              <a:t>‹#›</a:t>
            </a:fld>
            <a:endParaRPr lang="en-US" altLang="en-US"/>
          </a:p>
        </p:txBody>
      </p:sp>
    </p:spTree>
    <p:extLst>
      <p:ext uri="{BB962C8B-B14F-4D97-AF65-F5344CB8AC3E}">
        <p14:creationId xmlns:p14="http://schemas.microsoft.com/office/powerpoint/2010/main" val="182755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template slide presentasi UBM (isi) standartscreen-01.jpg">
            <a:extLst>
              <a:ext uri="{FF2B5EF4-FFF2-40B4-BE49-F238E27FC236}">
                <a16:creationId xmlns:a16="http://schemas.microsoft.com/office/drawing/2014/main" id="{99AE5F37-75A3-4631-9135-C9414FA88B37}"/>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5295C593-6505-4D84-BC11-D2D8338FAF1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19864B3C-26DD-4771-B10A-F2EEEEF6244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24C51E6-3493-4F5F-8744-0B568A0F0BC4}"/>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1C284F5-7D2A-4335-949D-5FF4D9ECD5C3}" type="datetimeFigureOut">
              <a:rPr lang="en-US"/>
              <a:pPr>
                <a:defRPr/>
              </a:pPr>
              <a:t>1/7/2021</a:t>
            </a:fld>
            <a:endParaRPr lang="en-US"/>
          </a:p>
        </p:txBody>
      </p:sp>
      <p:sp>
        <p:nvSpPr>
          <p:cNvPr id="5" name="Footer Placeholder 4">
            <a:extLst>
              <a:ext uri="{FF2B5EF4-FFF2-40B4-BE49-F238E27FC236}">
                <a16:creationId xmlns:a16="http://schemas.microsoft.com/office/drawing/2014/main" id="{77C5E809-486A-4174-8DB7-81F91EAE2BB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D7C499CF-23ED-48F0-9F87-23C663E3FC5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F75F1DA-0C50-41EF-BF12-291F475E1A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79" r:id="rId1"/>
    <p:sldLayoutId id="2147483880"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nglishpage.com/verbpage/type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englishpage.com/verbpage/verbtenseintro.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C:\Users\tanih\Desktop\Bahasa%20Inggris%202\Business%20Plus%202%20Audio%20Files\Track%2021.mp3" TargetMode="External"/><Relationship Id="rId1" Type="http://schemas.openxmlformats.org/officeDocument/2006/relationships/audio" Target="file:///C:\Users\tanih\Desktop\Bahasa%20Inggris%202\Business%20Plus%202%20Audio%20Files\Track%2020.mp3" TargetMode="Externa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6A31123-55E8-4CE9-8893-EF972DA4733F}"/>
              </a:ext>
            </a:extLst>
          </p:cNvPr>
          <p:cNvSpPr>
            <a:spLocks noGrp="1"/>
          </p:cNvSpPr>
          <p:nvPr>
            <p:ph type="ctrTitle"/>
          </p:nvPr>
        </p:nvSpPr>
        <p:spPr>
          <a:xfrm>
            <a:off x="685800" y="2463800"/>
            <a:ext cx="7772400" cy="1470025"/>
          </a:xfrm>
        </p:spPr>
        <p:txBody>
          <a:bodyPr/>
          <a:lstStyle/>
          <a:p>
            <a:pPr eaLnBrk="1" hangingPunct="1"/>
            <a:r>
              <a:rPr lang="en-US" altLang="en-US" sz="5400" b="1">
                <a:ea typeface="PMingLiU" panose="02020500000000000000" pitchFamily="18" charset="-120"/>
                <a:cs typeface="Times New Roman" panose="02020603050405020304" pitchFamily="18" charset="0"/>
              </a:rPr>
              <a:t>BIZ06 – Bahasa Inggris 2</a:t>
            </a:r>
            <a:endParaRPr lang="en-US" altLang="en-US" sz="5400">
              <a:ea typeface="PMingLiU" panose="02020500000000000000" pitchFamily="18" charset="-12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E6DA8F4-E994-4B7F-BDC7-557FA0C57F33}"/>
              </a:ext>
            </a:extLst>
          </p:cNvPr>
          <p:cNvSpPr>
            <a:spLocks noGrp="1"/>
          </p:cNvSpPr>
          <p:nvPr>
            <p:ph type="title"/>
          </p:nvPr>
        </p:nvSpPr>
        <p:spPr/>
        <p:txBody>
          <a:bodyPr/>
          <a:lstStyle/>
          <a:p>
            <a:r>
              <a:rPr lang="en-US" altLang="en-US" sz="2800" b="1" dirty="0"/>
              <a:t>1.2 Uses</a:t>
            </a:r>
            <a:endParaRPr lang="en-US" altLang="en-US" sz="2800" dirty="0"/>
          </a:p>
        </p:txBody>
      </p:sp>
      <p:sp>
        <p:nvSpPr>
          <p:cNvPr id="3" name="Content Placeholder 2">
            <a:extLst>
              <a:ext uri="{FF2B5EF4-FFF2-40B4-BE49-F238E27FC236}">
                <a16:creationId xmlns:a16="http://schemas.microsoft.com/office/drawing/2014/main" id="{5E5DF81F-B145-4270-BDAF-F6A940F07E92}"/>
              </a:ext>
            </a:extLst>
          </p:cNvPr>
          <p:cNvSpPr>
            <a:spLocks noGrp="1"/>
          </p:cNvSpPr>
          <p:nvPr>
            <p:ph idx="1"/>
          </p:nvPr>
        </p:nvSpPr>
        <p:spPr/>
        <p:txBody>
          <a:bodyPr/>
          <a:lstStyle/>
          <a:p>
            <a:pPr marL="0" indent="0" algn="just">
              <a:buFont typeface="Arial" panose="020B0604020202020204" pitchFamily="34" charset="0"/>
              <a:buNone/>
              <a:defRPr/>
            </a:pPr>
            <a:r>
              <a:rPr lang="en-US" sz="2000" b="1" dirty="0"/>
              <a:t>USE 2: Duration From the Past Until Now (Non-Continuous Verbs)</a:t>
            </a:r>
          </a:p>
          <a:p>
            <a:pPr marL="0" indent="0" algn="just">
              <a:buFont typeface="Arial" panose="020B0604020202020204" pitchFamily="34" charset="0"/>
              <a:buNone/>
              <a:defRPr/>
            </a:pPr>
            <a:r>
              <a:rPr lang="en-US" sz="2000" dirty="0"/>
              <a:t>With </a:t>
            </a:r>
            <a:r>
              <a:rPr lang="en-US" sz="2000" dirty="0">
                <a:hlinkClick r:id="rId2"/>
              </a:rPr>
              <a:t>non-continuous verbs</a:t>
            </a:r>
            <a:r>
              <a:rPr lang="en-US" sz="2000" dirty="0"/>
              <a:t> (e.g. </a:t>
            </a:r>
            <a:r>
              <a:rPr lang="en-US" sz="2000" i="1" dirty="0"/>
              <a:t>to be, to want, to seem, to belong, to love, to have, etc</a:t>
            </a:r>
            <a:r>
              <a:rPr lang="en-US" sz="2000" dirty="0"/>
              <a:t>.) and non-continuous uses of </a:t>
            </a:r>
            <a:r>
              <a:rPr lang="en-US" sz="2000" dirty="0">
                <a:hlinkClick r:id="rId2"/>
              </a:rPr>
              <a:t>mixed verbs</a:t>
            </a:r>
            <a:r>
              <a:rPr lang="en-US" sz="2000" dirty="0"/>
              <a:t> (e.g. </a:t>
            </a:r>
            <a:r>
              <a:rPr lang="en-US" sz="2000" i="1" dirty="0"/>
              <a:t>to appear, to have, to look</a:t>
            </a:r>
            <a:r>
              <a:rPr lang="en-US" sz="2000" dirty="0"/>
              <a:t>, </a:t>
            </a:r>
            <a:r>
              <a:rPr lang="en-US" sz="2000" i="1" dirty="0"/>
              <a:t>to think, etc.</a:t>
            </a:r>
            <a:r>
              <a:rPr lang="en-US" sz="2000" dirty="0"/>
              <a:t>), we use </a:t>
            </a:r>
            <a:r>
              <a:rPr lang="en-US" sz="2000" b="1" dirty="0"/>
              <a:t>the present perfect </a:t>
            </a:r>
            <a:r>
              <a:rPr lang="en-US" sz="2000" dirty="0"/>
              <a:t>to show that something started in the past and has continued up until now. </a:t>
            </a:r>
          </a:p>
          <a:p>
            <a:pPr marL="0" indent="0" algn="just">
              <a:buFont typeface="Arial" panose="020B0604020202020204" pitchFamily="34" charset="0"/>
              <a:buNone/>
              <a:defRPr/>
            </a:pPr>
            <a:endParaRPr lang="en-US" sz="2000" dirty="0"/>
          </a:p>
          <a:p>
            <a:pPr marL="0" indent="0" algn="just">
              <a:buFont typeface="Arial" panose="020B0604020202020204" pitchFamily="34" charset="0"/>
              <a:buNone/>
              <a:defRPr/>
            </a:pPr>
            <a:r>
              <a:rPr lang="en-US" sz="2000" b="1" dirty="0"/>
              <a:t>Examples:</a:t>
            </a:r>
          </a:p>
          <a:p>
            <a:pPr algn="just">
              <a:defRPr/>
            </a:pPr>
            <a:r>
              <a:rPr lang="en-US" sz="2000" dirty="0"/>
              <a:t>I </a:t>
            </a:r>
            <a:r>
              <a:rPr lang="en-US" sz="2000" b="1" dirty="0"/>
              <a:t>have had</a:t>
            </a:r>
            <a:r>
              <a:rPr lang="en-US" sz="2000" dirty="0"/>
              <a:t> a cold for two weeks.</a:t>
            </a:r>
          </a:p>
          <a:p>
            <a:pPr algn="just">
              <a:defRPr/>
            </a:pPr>
            <a:r>
              <a:rPr lang="en-US" sz="2000" dirty="0"/>
              <a:t>She </a:t>
            </a:r>
            <a:r>
              <a:rPr lang="en-US" sz="2000" b="1" dirty="0"/>
              <a:t>has been</a:t>
            </a:r>
            <a:r>
              <a:rPr lang="en-US" sz="2000" dirty="0"/>
              <a:t> in England for six months.</a:t>
            </a:r>
          </a:p>
          <a:p>
            <a:pPr algn="just">
              <a:defRPr/>
            </a:pPr>
            <a:r>
              <a:rPr lang="en-US" sz="2000" dirty="0"/>
              <a:t>Mary </a:t>
            </a:r>
            <a:r>
              <a:rPr lang="en-US" sz="2000" b="1" dirty="0"/>
              <a:t>has loved</a:t>
            </a:r>
            <a:r>
              <a:rPr lang="en-US" sz="2000" dirty="0"/>
              <a:t> chocolate since she was a little girl.</a:t>
            </a:r>
          </a:p>
          <a:p>
            <a:pPr marL="0" indent="0" algn="just">
              <a:buFont typeface="Arial" panose="020B0604020202020204" pitchFamily="34" charset="0"/>
              <a:buNone/>
              <a:defRP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AEF1E81-A6ED-4069-B93B-6FF0342BE969}"/>
              </a:ext>
            </a:extLst>
          </p:cNvPr>
          <p:cNvSpPr>
            <a:spLocks noGrp="1"/>
          </p:cNvSpPr>
          <p:nvPr>
            <p:ph type="ctrTitle"/>
          </p:nvPr>
        </p:nvSpPr>
        <p:spPr/>
        <p:txBody>
          <a:bodyPr/>
          <a:lstStyle/>
          <a:p>
            <a:pPr eaLnBrk="1" hangingPunct="1">
              <a:defRPr/>
            </a:pPr>
            <a:r>
              <a:rPr lang="en-US" altLang="en-US" sz="4000" b="1" dirty="0">
                <a:latin typeface="+mn-lt"/>
              </a:rPr>
              <a:t>2. Past Tense</a:t>
            </a:r>
          </a:p>
        </p:txBody>
      </p:sp>
      <p:sp>
        <p:nvSpPr>
          <p:cNvPr id="15363" name="Subtitle 2">
            <a:extLst>
              <a:ext uri="{FF2B5EF4-FFF2-40B4-BE49-F238E27FC236}">
                <a16:creationId xmlns:a16="http://schemas.microsoft.com/office/drawing/2014/main" id="{FD04E58B-B020-4BC4-BC15-4406E2BB096E}"/>
              </a:ext>
            </a:extLst>
          </p:cNvPr>
          <p:cNvSpPr>
            <a:spLocks noGrp="1"/>
          </p:cNvSpPr>
          <p:nvPr>
            <p:ph type="subTitle" idx="1"/>
          </p:nvPr>
        </p:nvSpPr>
        <p:spPr/>
        <p:txBody>
          <a:bodyPr/>
          <a:lstStyle/>
          <a:p>
            <a:pPr eaLnBrk="1" hangingPunct="1"/>
            <a:endParaRPr lang="en-US" altLang="en-US">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693219D-E1C0-4F7B-BC22-C13980543B1F}"/>
              </a:ext>
            </a:extLst>
          </p:cNvPr>
          <p:cNvSpPr>
            <a:spLocks noGrp="1"/>
          </p:cNvSpPr>
          <p:nvPr>
            <p:ph type="title"/>
          </p:nvPr>
        </p:nvSpPr>
        <p:spPr/>
        <p:txBody>
          <a:bodyPr/>
          <a:lstStyle/>
          <a:p>
            <a:r>
              <a:rPr lang="en-US" altLang="en-US" sz="2800" b="1"/>
              <a:t>2.1 Grammar Presentation</a:t>
            </a:r>
          </a:p>
        </p:txBody>
      </p:sp>
      <p:sp>
        <p:nvSpPr>
          <p:cNvPr id="16387" name="Content Placeholder 2">
            <a:extLst>
              <a:ext uri="{FF2B5EF4-FFF2-40B4-BE49-F238E27FC236}">
                <a16:creationId xmlns:a16="http://schemas.microsoft.com/office/drawing/2014/main" id="{5B5DB41F-82FC-4167-BB6B-13B473483503}"/>
              </a:ext>
            </a:extLst>
          </p:cNvPr>
          <p:cNvSpPr>
            <a:spLocks noGrp="1"/>
          </p:cNvSpPr>
          <p:nvPr>
            <p:ph idx="1"/>
          </p:nvPr>
        </p:nvSpPr>
        <p:spPr/>
        <p:txBody>
          <a:bodyPr/>
          <a:lstStyle/>
          <a:p>
            <a:pPr marL="0" indent="0" algn="just">
              <a:buFont typeface="Arial" panose="020B0604020202020204" pitchFamily="34" charset="0"/>
              <a:buNone/>
            </a:pPr>
            <a:r>
              <a:rPr lang="en-US" altLang="en-US" sz="2000" b="1"/>
              <a:t>The simple past </a:t>
            </a:r>
            <a:r>
              <a:rPr lang="en-US" altLang="en-US" sz="2000"/>
              <a:t>(also called past simple) is a </a:t>
            </a:r>
            <a:r>
              <a:rPr lang="en-US" altLang="en-US" sz="2000">
                <a:hlinkClick r:id="rId2"/>
              </a:rPr>
              <a:t>verb tense</a:t>
            </a:r>
            <a:r>
              <a:rPr lang="en-US" altLang="en-US" sz="2000"/>
              <a:t> which is used to show that a completed action took place at a specific time in the past. </a:t>
            </a:r>
            <a:r>
              <a:rPr lang="en-US" altLang="en-US" sz="2000" b="1"/>
              <a:t>The simple past</a:t>
            </a:r>
            <a:r>
              <a:rPr lang="en-US" altLang="en-US" sz="2000"/>
              <a:t> is also frequently used to talk about past habits and generalizations.</a:t>
            </a:r>
          </a:p>
          <a:p>
            <a:pPr marL="0" indent="0" algn="just">
              <a:buFont typeface="Arial" panose="020B0604020202020204" pitchFamily="34" charset="0"/>
              <a:buNone/>
            </a:pPr>
            <a:endParaRPr lang="en-US" altLang="en-US" sz="2000" b="1"/>
          </a:p>
          <a:p>
            <a:pPr marL="0" indent="0" algn="just">
              <a:buFont typeface="Arial" panose="020B0604020202020204" pitchFamily="34" charset="0"/>
              <a:buNone/>
            </a:pPr>
            <a:r>
              <a:rPr lang="en-US" altLang="en-US" sz="2000" b="1"/>
              <a:t>Forms: Subject + verb 2 (verb + ed)</a:t>
            </a:r>
          </a:p>
          <a:p>
            <a:pPr marL="0" indent="0" algn="just">
              <a:buFont typeface="Arial" panose="020B0604020202020204" pitchFamily="34" charset="0"/>
              <a:buNone/>
            </a:pPr>
            <a:endParaRPr lang="en-US" altLang="en-US" sz="2000"/>
          </a:p>
          <a:p>
            <a:pPr marL="0" indent="0">
              <a:buFont typeface="Arial" panose="020B0604020202020204" pitchFamily="34" charset="0"/>
              <a:buNone/>
            </a:pPr>
            <a:r>
              <a:rPr lang="en-US" altLang="en-US" sz="2000" b="1"/>
              <a:t>Statement</a:t>
            </a:r>
            <a:r>
              <a:rPr lang="en-US" altLang="en-US" sz="2000"/>
              <a:t>: You </a:t>
            </a:r>
            <a:r>
              <a:rPr lang="en-US" altLang="en-US" sz="2000" b="1"/>
              <a:t>called</a:t>
            </a:r>
            <a:r>
              <a:rPr lang="en-US" altLang="en-US" sz="2000"/>
              <a:t> Debbie.</a:t>
            </a:r>
          </a:p>
          <a:p>
            <a:pPr marL="0" indent="0">
              <a:buFont typeface="Arial" panose="020B0604020202020204" pitchFamily="34" charset="0"/>
              <a:buNone/>
            </a:pPr>
            <a:r>
              <a:rPr lang="en-US" altLang="en-US" sz="2000" b="1"/>
              <a:t>Question</a:t>
            </a:r>
            <a:r>
              <a:rPr lang="en-US" altLang="en-US" sz="2000"/>
              <a:t>: </a:t>
            </a:r>
            <a:r>
              <a:rPr lang="en-US" altLang="en-US" sz="2000" b="1"/>
              <a:t>Did</a:t>
            </a:r>
            <a:r>
              <a:rPr lang="en-US" altLang="en-US" sz="2000"/>
              <a:t> you </a:t>
            </a:r>
            <a:r>
              <a:rPr lang="en-US" altLang="en-US" sz="2000" b="1"/>
              <a:t>call</a:t>
            </a:r>
            <a:r>
              <a:rPr lang="en-US" altLang="en-US" sz="2000"/>
              <a:t> Debbie?</a:t>
            </a:r>
          </a:p>
          <a:p>
            <a:pPr marL="0" indent="0">
              <a:buFont typeface="Arial" panose="020B0604020202020204" pitchFamily="34" charset="0"/>
              <a:buNone/>
            </a:pPr>
            <a:r>
              <a:rPr lang="en-US" altLang="en-US" sz="2000" b="1"/>
              <a:t>Negative</a:t>
            </a:r>
            <a:r>
              <a:rPr lang="en-US" altLang="en-US" sz="2000"/>
              <a:t>: You </a:t>
            </a:r>
            <a:r>
              <a:rPr lang="en-US" altLang="en-US" sz="2000" b="1"/>
              <a:t>did not call</a:t>
            </a:r>
            <a:r>
              <a:rPr lang="en-US" altLang="en-US" sz="2000"/>
              <a:t> Debbie.</a:t>
            </a:r>
          </a:p>
          <a:p>
            <a:pPr marL="0" indent="0" algn="just">
              <a:buFont typeface="Arial" panose="020B0604020202020204" pitchFamily="34" charset="0"/>
              <a:buNone/>
            </a:pP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DA5FC12-AA3F-4DEB-BCBD-183B3751DE58}"/>
              </a:ext>
            </a:extLst>
          </p:cNvPr>
          <p:cNvSpPr>
            <a:spLocks noGrp="1"/>
          </p:cNvSpPr>
          <p:nvPr>
            <p:ph type="title"/>
          </p:nvPr>
        </p:nvSpPr>
        <p:spPr/>
        <p:txBody>
          <a:bodyPr/>
          <a:lstStyle/>
          <a:p>
            <a:r>
              <a:rPr lang="en-US" altLang="en-US" sz="2800" b="1"/>
              <a:t>2.2 Uses </a:t>
            </a:r>
          </a:p>
        </p:txBody>
      </p:sp>
      <p:sp>
        <p:nvSpPr>
          <p:cNvPr id="3" name="Content Placeholder 2">
            <a:extLst>
              <a:ext uri="{FF2B5EF4-FFF2-40B4-BE49-F238E27FC236}">
                <a16:creationId xmlns:a16="http://schemas.microsoft.com/office/drawing/2014/main" id="{B95CABC6-9DC5-4883-BAA2-059A702F1CEA}"/>
              </a:ext>
            </a:extLst>
          </p:cNvPr>
          <p:cNvSpPr>
            <a:spLocks noGrp="1"/>
          </p:cNvSpPr>
          <p:nvPr>
            <p:ph idx="1"/>
          </p:nvPr>
        </p:nvSpPr>
        <p:spPr>
          <a:xfrm>
            <a:off x="457200" y="1600200"/>
            <a:ext cx="8229600" cy="4708525"/>
          </a:xfrm>
        </p:spPr>
        <p:txBody>
          <a:bodyPr/>
          <a:lstStyle/>
          <a:p>
            <a:pPr marL="0" indent="0">
              <a:buFont typeface="Arial" panose="020B0604020202020204" pitchFamily="34" charset="0"/>
              <a:buNone/>
              <a:defRPr/>
            </a:pPr>
            <a:r>
              <a:rPr lang="en-US" sz="2000" b="1" dirty="0"/>
              <a:t>USE 1: Completed Action in the Past </a:t>
            </a:r>
          </a:p>
          <a:p>
            <a:pPr marL="0" indent="0" algn="just">
              <a:buFont typeface="Arial" panose="020B0604020202020204" pitchFamily="34" charset="0"/>
              <a:buNone/>
              <a:defRPr/>
            </a:pPr>
            <a:r>
              <a:rPr lang="en-US" sz="2000" dirty="0"/>
              <a:t>Use the simple past to express the idea that an action started and finished at a specific time in the past. Sometimes, the speaker may not actually mention the specific time, but they do have one specific time in mind.</a:t>
            </a:r>
          </a:p>
          <a:p>
            <a:pPr>
              <a:defRPr/>
            </a:pPr>
            <a:r>
              <a:rPr lang="en-US" sz="2000" dirty="0"/>
              <a:t>I </a:t>
            </a:r>
            <a:r>
              <a:rPr lang="en-US" sz="2000" b="1" dirty="0"/>
              <a:t>saw</a:t>
            </a:r>
            <a:r>
              <a:rPr lang="en-US" sz="2000" dirty="0"/>
              <a:t> a movie yesterday.</a:t>
            </a:r>
          </a:p>
          <a:p>
            <a:pPr>
              <a:defRPr/>
            </a:pPr>
            <a:r>
              <a:rPr lang="en-US" sz="2000" dirty="0"/>
              <a:t>Last year, I </a:t>
            </a:r>
            <a:r>
              <a:rPr lang="en-US" sz="2000" b="1" dirty="0"/>
              <a:t>didn't travel</a:t>
            </a:r>
            <a:r>
              <a:rPr lang="en-US" sz="2000" dirty="0"/>
              <a:t> to Korea.</a:t>
            </a:r>
          </a:p>
          <a:p>
            <a:pPr>
              <a:defRPr/>
            </a:pPr>
            <a:r>
              <a:rPr lang="en-US" sz="2000" b="1" dirty="0"/>
              <a:t>Did</a:t>
            </a:r>
            <a:r>
              <a:rPr lang="en-US" sz="2000" dirty="0"/>
              <a:t> you </a:t>
            </a:r>
            <a:r>
              <a:rPr lang="en-US" sz="2000" b="1" dirty="0"/>
              <a:t>have</a:t>
            </a:r>
            <a:r>
              <a:rPr lang="en-US" sz="2000" dirty="0"/>
              <a:t> dinner last night? </a:t>
            </a:r>
          </a:p>
          <a:p>
            <a:pPr marL="0" indent="0">
              <a:buFont typeface="Arial" panose="020B0604020202020204" pitchFamily="34" charset="0"/>
              <a:buNone/>
              <a:defRPr/>
            </a:pPr>
            <a:endParaRPr lang="en-US" sz="2000" b="1" dirty="0"/>
          </a:p>
          <a:p>
            <a:pPr marL="0" indent="0">
              <a:buFont typeface="Arial" panose="020B0604020202020204" pitchFamily="34" charset="0"/>
              <a:buNone/>
              <a:defRPr/>
            </a:pPr>
            <a:r>
              <a:rPr lang="en-US" sz="2000" b="1" dirty="0"/>
              <a:t>USE 2: A Series of Completed Actions </a:t>
            </a:r>
          </a:p>
          <a:p>
            <a:pPr marL="0" indent="0">
              <a:buFont typeface="Arial" panose="020B0604020202020204" pitchFamily="34" charset="0"/>
              <a:buNone/>
              <a:defRPr/>
            </a:pPr>
            <a:r>
              <a:rPr lang="en-US" sz="2000" dirty="0"/>
              <a:t>We use the simple past to list a series of completed actions in the past. These actions happen 1st, 2nd, 3rd, 4th, and so on. </a:t>
            </a:r>
          </a:p>
          <a:p>
            <a:pPr algn="just">
              <a:defRPr/>
            </a:pPr>
            <a:r>
              <a:rPr lang="en-US" sz="2000" dirty="0"/>
              <a:t>I </a:t>
            </a:r>
            <a:r>
              <a:rPr lang="en-US" sz="2000" b="1" dirty="0"/>
              <a:t>finished</a:t>
            </a:r>
            <a:r>
              <a:rPr lang="en-US" sz="2000" dirty="0"/>
              <a:t> work, </a:t>
            </a:r>
            <a:r>
              <a:rPr lang="en-US" sz="2000" b="1" dirty="0"/>
              <a:t>walked</a:t>
            </a:r>
            <a:r>
              <a:rPr lang="en-US" sz="2000" dirty="0"/>
              <a:t> to the beach, and </a:t>
            </a:r>
            <a:r>
              <a:rPr lang="en-US" sz="2000" b="1" dirty="0"/>
              <a:t>found</a:t>
            </a:r>
            <a:r>
              <a:rPr lang="en-US" sz="2000" dirty="0"/>
              <a:t> a nice place to swim. </a:t>
            </a:r>
          </a:p>
          <a:p>
            <a:pPr algn="just">
              <a:defRPr/>
            </a:pPr>
            <a:r>
              <a:rPr lang="en-US" sz="2000" dirty="0"/>
              <a:t>He </a:t>
            </a:r>
            <a:r>
              <a:rPr lang="en-US" sz="2000" b="1" dirty="0"/>
              <a:t>arrived</a:t>
            </a:r>
            <a:r>
              <a:rPr lang="en-US" sz="2000" dirty="0"/>
              <a:t> from the airport at 8:00, </a:t>
            </a:r>
            <a:r>
              <a:rPr lang="en-US" sz="2000" b="1" dirty="0"/>
              <a:t>checked</a:t>
            </a:r>
            <a:r>
              <a:rPr lang="en-US" sz="2000" dirty="0"/>
              <a:t> into the hotel at 9:00, and </a:t>
            </a:r>
            <a:r>
              <a:rPr lang="en-US" sz="2000" b="1" dirty="0"/>
              <a:t>met</a:t>
            </a:r>
            <a:r>
              <a:rPr lang="en-US" sz="2000" dirty="0"/>
              <a:t> the others at 10:00.</a:t>
            </a:r>
            <a:endParaRPr lang="en-US" sz="2000" b="1" dirty="0"/>
          </a:p>
          <a:p>
            <a:pPr marL="0" indent="0">
              <a:buFont typeface="Arial" panose="020B0604020202020204" pitchFamily="34" charset="0"/>
              <a:buNone/>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E2C90B2-0F9D-44DE-AAF6-A726C9523D42}"/>
              </a:ext>
            </a:extLst>
          </p:cNvPr>
          <p:cNvSpPr>
            <a:spLocks noGrp="1"/>
          </p:cNvSpPr>
          <p:nvPr>
            <p:ph type="title"/>
          </p:nvPr>
        </p:nvSpPr>
        <p:spPr/>
        <p:txBody>
          <a:bodyPr/>
          <a:lstStyle/>
          <a:p>
            <a:r>
              <a:rPr lang="en-US" altLang="en-US" sz="2800" b="1" dirty="0"/>
              <a:t>2.2 Uses</a:t>
            </a:r>
            <a:endParaRPr lang="en-US" altLang="en-US" sz="2800" dirty="0"/>
          </a:p>
        </p:txBody>
      </p:sp>
      <p:sp>
        <p:nvSpPr>
          <p:cNvPr id="3" name="Content Placeholder 2">
            <a:extLst>
              <a:ext uri="{FF2B5EF4-FFF2-40B4-BE49-F238E27FC236}">
                <a16:creationId xmlns:a16="http://schemas.microsoft.com/office/drawing/2014/main" id="{36E1FB6C-55BD-4EA4-B34F-AEEFBB584A3E}"/>
              </a:ext>
            </a:extLst>
          </p:cNvPr>
          <p:cNvSpPr>
            <a:spLocks noGrp="1"/>
          </p:cNvSpPr>
          <p:nvPr>
            <p:ph idx="1"/>
          </p:nvPr>
        </p:nvSpPr>
        <p:spPr/>
        <p:txBody>
          <a:bodyPr/>
          <a:lstStyle/>
          <a:p>
            <a:pPr marL="0" indent="0" algn="just">
              <a:buFont typeface="Arial" panose="020B0604020202020204" pitchFamily="34" charset="0"/>
              <a:buNone/>
              <a:defRPr/>
            </a:pPr>
            <a:r>
              <a:rPr lang="en-US" sz="2000" b="1" dirty="0"/>
              <a:t>USE 3: Duration in the Past </a:t>
            </a:r>
          </a:p>
          <a:p>
            <a:pPr marL="0" indent="0" algn="just">
              <a:buFont typeface="Arial" panose="020B0604020202020204" pitchFamily="34" charset="0"/>
              <a:buNone/>
              <a:defRPr/>
            </a:pPr>
            <a:r>
              <a:rPr lang="en-US" sz="2000" dirty="0"/>
              <a:t>The simple past can be used with a duration which starts and stops in the past. A duration is a longer action often indicated by expressions such as: for two years, for five minutes, all day, all year, etc.</a:t>
            </a:r>
          </a:p>
          <a:p>
            <a:pPr algn="just">
              <a:defRPr/>
            </a:pPr>
            <a:r>
              <a:rPr lang="en-US" sz="2000" dirty="0"/>
              <a:t>I </a:t>
            </a:r>
            <a:r>
              <a:rPr lang="en-US" sz="2000" b="1" dirty="0"/>
              <a:t>lived</a:t>
            </a:r>
            <a:r>
              <a:rPr lang="en-US" sz="2000" dirty="0"/>
              <a:t> in Brazil for two years. </a:t>
            </a:r>
          </a:p>
          <a:p>
            <a:pPr algn="just">
              <a:defRPr/>
            </a:pPr>
            <a:r>
              <a:rPr lang="en-US" sz="2000" dirty="0"/>
              <a:t>They </a:t>
            </a:r>
            <a:r>
              <a:rPr lang="en-US" sz="2000" b="1" dirty="0"/>
              <a:t>sat</a:t>
            </a:r>
            <a:r>
              <a:rPr lang="en-US" sz="2000" dirty="0"/>
              <a:t> at the beach all day. </a:t>
            </a:r>
          </a:p>
          <a:p>
            <a:pPr algn="just">
              <a:defRPr/>
            </a:pPr>
            <a:r>
              <a:rPr lang="en-US" sz="2000" dirty="0"/>
              <a:t>They </a:t>
            </a:r>
            <a:r>
              <a:rPr lang="en-US" sz="2000" b="1" dirty="0"/>
              <a:t>did not stay</a:t>
            </a:r>
            <a:r>
              <a:rPr lang="en-US" sz="2000" dirty="0"/>
              <a:t> at the party the entire time. </a:t>
            </a:r>
          </a:p>
          <a:p>
            <a:pPr marL="0" indent="0" algn="just">
              <a:buFont typeface="Arial" panose="020B0604020202020204" pitchFamily="34" charset="0"/>
              <a:buNone/>
              <a:defRPr/>
            </a:pPr>
            <a:endParaRPr lang="en-US" sz="2000" dirty="0"/>
          </a:p>
          <a:p>
            <a:pPr marL="0" indent="0" algn="just">
              <a:buFont typeface="Arial" panose="020B0604020202020204" pitchFamily="34" charset="0"/>
              <a:buNone/>
              <a:defRPr/>
            </a:pPr>
            <a:r>
              <a:rPr lang="en-US" sz="2000" b="1" dirty="0"/>
              <a:t>USE 4: Habits in the Past</a:t>
            </a:r>
          </a:p>
          <a:p>
            <a:pPr marL="0" indent="0" algn="just">
              <a:buFont typeface="Arial" panose="020B0604020202020204" pitchFamily="34" charset="0"/>
              <a:buNone/>
              <a:defRPr/>
            </a:pPr>
            <a:r>
              <a:rPr lang="en-US" sz="2000" dirty="0"/>
              <a:t>The simple past can also be used to describe a habit which stopped in the past. </a:t>
            </a:r>
          </a:p>
          <a:p>
            <a:pPr algn="just">
              <a:defRPr/>
            </a:pPr>
            <a:r>
              <a:rPr lang="en-US" sz="2000" b="1" dirty="0"/>
              <a:t>Did</a:t>
            </a:r>
            <a:r>
              <a:rPr lang="en-US" sz="2000" dirty="0"/>
              <a:t> you </a:t>
            </a:r>
            <a:r>
              <a:rPr lang="en-US" sz="2000" b="1" dirty="0"/>
              <a:t>play</a:t>
            </a:r>
            <a:r>
              <a:rPr lang="en-US" sz="2000" dirty="0"/>
              <a:t> a musical instrument when you were a kid? </a:t>
            </a:r>
          </a:p>
          <a:p>
            <a:pPr algn="just">
              <a:defRPr/>
            </a:pPr>
            <a:r>
              <a:rPr lang="en-US" sz="2000" dirty="0"/>
              <a:t>They never </a:t>
            </a:r>
            <a:r>
              <a:rPr lang="en-US" sz="2000" b="1" dirty="0"/>
              <a:t>went</a:t>
            </a:r>
            <a:r>
              <a:rPr lang="en-US" sz="2000" dirty="0"/>
              <a:t> to school, they always </a:t>
            </a:r>
            <a:r>
              <a:rPr lang="en-US" sz="2000" b="1" dirty="0"/>
              <a:t>skipped</a:t>
            </a:r>
            <a:r>
              <a:rPr lang="en-US" sz="2000" dirty="0"/>
              <a:t> class.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191D6AF-F91F-4A29-AA12-1D010A850996}"/>
              </a:ext>
            </a:extLst>
          </p:cNvPr>
          <p:cNvSpPr>
            <a:spLocks noGrp="1"/>
          </p:cNvSpPr>
          <p:nvPr>
            <p:ph type="title"/>
          </p:nvPr>
        </p:nvSpPr>
        <p:spPr/>
        <p:txBody>
          <a:bodyPr/>
          <a:lstStyle/>
          <a:p>
            <a:r>
              <a:rPr lang="en-US" altLang="en-US" sz="2800" b="1"/>
              <a:t>Practice 1</a:t>
            </a:r>
          </a:p>
        </p:txBody>
      </p:sp>
      <p:sp>
        <p:nvSpPr>
          <p:cNvPr id="19459" name="Content Placeholder 2">
            <a:extLst>
              <a:ext uri="{FF2B5EF4-FFF2-40B4-BE49-F238E27FC236}">
                <a16:creationId xmlns:a16="http://schemas.microsoft.com/office/drawing/2014/main" id="{ECFCA26E-EBE3-458F-BC81-A9DBFA780BEF}"/>
              </a:ext>
            </a:extLst>
          </p:cNvPr>
          <p:cNvSpPr>
            <a:spLocks noGrp="1"/>
          </p:cNvSpPr>
          <p:nvPr>
            <p:ph idx="1"/>
          </p:nvPr>
        </p:nvSpPr>
        <p:spPr>
          <a:xfrm>
            <a:off x="457200" y="1417638"/>
            <a:ext cx="8229600" cy="4708525"/>
          </a:xfrm>
        </p:spPr>
        <p:txBody>
          <a:bodyPr/>
          <a:lstStyle/>
          <a:p>
            <a:pPr marL="0" indent="0">
              <a:spcBef>
                <a:spcPct val="0"/>
              </a:spcBef>
              <a:buFont typeface="Arial" panose="020B0604020202020204" pitchFamily="34" charset="0"/>
              <a:buNone/>
            </a:pPr>
            <a:r>
              <a:rPr lang="en-US" altLang="en-US" sz="2000"/>
              <a:t>Change the verbs in bracket () using </a:t>
            </a:r>
            <a:r>
              <a:rPr lang="en-US" altLang="en-US" sz="2000" b="1"/>
              <a:t>past tense </a:t>
            </a:r>
            <a:r>
              <a:rPr lang="en-US" altLang="en-US" sz="2000"/>
              <a:t>or </a:t>
            </a:r>
            <a:r>
              <a:rPr lang="en-US" altLang="en-US" sz="2000" b="1"/>
              <a:t>present perfect tense</a:t>
            </a:r>
            <a:r>
              <a:rPr lang="en-US" altLang="en-US" sz="2000"/>
              <a:t>.</a:t>
            </a:r>
          </a:p>
          <a:p>
            <a:pPr marL="0" indent="0">
              <a:spcBef>
                <a:spcPct val="0"/>
              </a:spcBef>
              <a:buFont typeface="Arial" panose="020B0604020202020204" pitchFamily="34" charset="0"/>
              <a:buNone/>
            </a:pPr>
            <a:r>
              <a:rPr lang="en-US" altLang="en-US" sz="2000"/>
              <a:t>1. I _____ a great film yesterday. (see)</a:t>
            </a:r>
            <a:br>
              <a:rPr lang="en-US" altLang="en-US" sz="2000"/>
            </a:br>
            <a:r>
              <a:rPr lang="en-US" altLang="en-US" sz="2000"/>
              <a:t>2. _____ a cheap laptop? (you ever buy)</a:t>
            </a:r>
            <a:br>
              <a:rPr lang="en-US" altLang="en-US" sz="2000"/>
            </a:br>
            <a:r>
              <a:rPr lang="en-US" altLang="en-US" sz="2000"/>
              <a:t>3. Sue _____ the flu last winter. (have)</a:t>
            </a:r>
            <a:br>
              <a:rPr lang="en-US" altLang="en-US" sz="2000"/>
            </a:br>
            <a:r>
              <a:rPr lang="en-US" altLang="en-US" sz="2000"/>
              <a:t>4. A few days ago, we _____ to his uncle. (drive)</a:t>
            </a:r>
            <a:br>
              <a:rPr lang="en-US" altLang="en-US" sz="2000"/>
            </a:br>
            <a:r>
              <a:rPr lang="en-US" altLang="en-US" sz="2000"/>
              <a:t>5. They _____ bingo on Wednesday afternoon. (play)</a:t>
            </a:r>
            <a:br>
              <a:rPr lang="en-US" altLang="en-US" sz="2000"/>
            </a:br>
            <a:r>
              <a:rPr lang="en-US" altLang="en-US" sz="2000"/>
              <a:t>6. He _____ the bus to get there. (already take)</a:t>
            </a:r>
            <a:br>
              <a:rPr lang="en-US" altLang="en-US" sz="2000"/>
            </a:br>
            <a:r>
              <a:rPr lang="en-US" altLang="en-US" sz="2000"/>
              <a:t>7. Last week my rabbit _____ away. (run)</a:t>
            </a:r>
            <a:br>
              <a:rPr lang="en-US" altLang="en-US" sz="2000"/>
            </a:br>
            <a:r>
              <a:rPr lang="en-US" altLang="en-US" sz="2000"/>
              <a:t>8. We _____ a lot last Sunday. (do)</a:t>
            </a:r>
            <a:br>
              <a:rPr lang="en-US" altLang="en-US" sz="2000"/>
            </a:br>
            <a:r>
              <a:rPr lang="en-US" altLang="en-US" sz="2000"/>
              <a:t>9. _____ to India? (she ever be)</a:t>
            </a:r>
            <a:br>
              <a:rPr lang="en-US" altLang="en-US" sz="2000"/>
            </a:br>
            <a:r>
              <a:rPr lang="en-US" altLang="en-US" sz="2000"/>
              <a:t>10. I _____ him last Monday. (meet)</a:t>
            </a:r>
            <a:br>
              <a:rPr lang="en-US" altLang="en-US" sz="2000"/>
            </a:br>
            <a:r>
              <a:rPr lang="en-US" altLang="en-US" sz="2000"/>
              <a:t>11. She _____ yet. (not wake up)</a:t>
            </a:r>
            <a:br>
              <a:rPr lang="en-US" altLang="en-US" sz="2000"/>
            </a:br>
            <a:r>
              <a:rPr lang="en-US" altLang="en-US" sz="2000"/>
              <a:t>12. I _____ her since last Thursday. (not meet)</a:t>
            </a:r>
            <a:br>
              <a:rPr lang="en-US" altLang="en-US" sz="2000"/>
            </a:br>
            <a:r>
              <a:rPr lang="en-US" altLang="en-US" sz="2000"/>
              <a:t>13. Bob _____ well last night. (sleep)</a:t>
            </a:r>
            <a:br>
              <a:rPr lang="en-US" altLang="en-US" sz="2000"/>
            </a:br>
            <a:r>
              <a:rPr lang="en-US" altLang="en-US" sz="2000"/>
              <a:t>14. I _____ a letter from her two days ago. (get)</a:t>
            </a:r>
            <a:br>
              <a:rPr lang="en-US" altLang="en-US" sz="2000"/>
            </a:br>
            <a:r>
              <a:rPr lang="en-US" altLang="en-US" sz="2000"/>
              <a:t>15. They _____ in Germany. (already arrive)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FB8F932-A1D4-498E-9E23-46BD70B9EE70}"/>
              </a:ext>
            </a:extLst>
          </p:cNvPr>
          <p:cNvSpPr>
            <a:spLocks noGrp="1"/>
          </p:cNvSpPr>
          <p:nvPr>
            <p:ph type="ctrTitle"/>
          </p:nvPr>
        </p:nvSpPr>
        <p:spPr/>
        <p:txBody>
          <a:bodyPr/>
          <a:lstStyle/>
          <a:p>
            <a:pPr eaLnBrk="1" hangingPunct="1">
              <a:defRPr/>
            </a:pPr>
            <a:r>
              <a:rPr lang="en-US" altLang="en-US" sz="4000" b="1" dirty="0">
                <a:latin typeface="+mn-lt"/>
              </a:rPr>
              <a:t>3. Vocabulary</a:t>
            </a:r>
          </a:p>
        </p:txBody>
      </p:sp>
      <p:sp>
        <p:nvSpPr>
          <p:cNvPr id="20483" name="Subtitle 2">
            <a:extLst>
              <a:ext uri="{FF2B5EF4-FFF2-40B4-BE49-F238E27FC236}">
                <a16:creationId xmlns:a16="http://schemas.microsoft.com/office/drawing/2014/main" id="{1F6926DC-D4EE-45F9-9F5C-1AE347AC3F76}"/>
              </a:ext>
            </a:extLst>
          </p:cNvPr>
          <p:cNvSpPr>
            <a:spLocks noGrp="1"/>
          </p:cNvSpPr>
          <p:nvPr>
            <p:ph type="subTitle" idx="1"/>
          </p:nvPr>
        </p:nvSpPr>
        <p:spPr/>
        <p:txBody>
          <a:bodyPr/>
          <a:lstStyle/>
          <a:p>
            <a:pPr eaLnBrk="1" hangingPunct="1"/>
            <a:endParaRPr lang="en-US" altLang="en-US">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F84460-2CBB-465F-B49B-39A63BF70271}"/>
              </a:ext>
            </a:extLst>
          </p:cNvPr>
          <p:cNvSpPr>
            <a:spLocks noGrp="1"/>
          </p:cNvSpPr>
          <p:nvPr>
            <p:ph type="title"/>
          </p:nvPr>
        </p:nvSpPr>
        <p:spPr/>
        <p:txBody>
          <a:bodyPr/>
          <a:lstStyle/>
          <a:p>
            <a:r>
              <a:rPr lang="en-US" altLang="en-US" sz="2800" b="1"/>
              <a:t>3.1 Vocabulary Focus</a:t>
            </a:r>
          </a:p>
        </p:txBody>
      </p:sp>
      <p:sp>
        <p:nvSpPr>
          <p:cNvPr id="3" name="Content Placeholder 2">
            <a:extLst>
              <a:ext uri="{FF2B5EF4-FFF2-40B4-BE49-F238E27FC236}">
                <a16:creationId xmlns:a16="http://schemas.microsoft.com/office/drawing/2014/main" id="{34720171-181F-45A8-B63C-E2267443BE3F}"/>
              </a:ext>
            </a:extLst>
          </p:cNvPr>
          <p:cNvSpPr>
            <a:spLocks noGrp="1"/>
          </p:cNvSpPr>
          <p:nvPr>
            <p:ph idx="1"/>
          </p:nvPr>
        </p:nvSpPr>
        <p:spPr/>
        <p:txBody>
          <a:bodyPr/>
          <a:lstStyle/>
          <a:p>
            <a:pPr marL="0" indent="0">
              <a:buFont typeface="Arial" panose="020B0604020202020204" pitchFamily="34" charset="0"/>
              <a:buNone/>
              <a:defRPr/>
            </a:pPr>
            <a:r>
              <a:rPr lang="en-US" sz="2000" dirty="0"/>
              <a:t>When talking about graphs or charts, there are </a:t>
            </a:r>
            <a:r>
              <a:rPr lang="en-US" sz="2000" b="1" dirty="0"/>
              <a:t>some vocabularies </a:t>
            </a:r>
            <a:r>
              <a:rPr lang="en-US" sz="2000" dirty="0"/>
              <a:t>needed to describe the situation.</a:t>
            </a:r>
          </a:p>
          <a:p>
            <a:pPr marL="0" indent="0">
              <a:buFont typeface="Arial" panose="020B0604020202020204" pitchFamily="34" charset="0"/>
              <a:buNone/>
              <a:defRPr/>
            </a:pPr>
            <a:endParaRPr lang="en-US" sz="2000" dirty="0"/>
          </a:p>
          <a:p>
            <a:pPr marL="0" indent="0">
              <a:buFont typeface="Arial" panose="020B0604020202020204" pitchFamily="34" charset="0"/>
              <a:buNone/>
              <a:defRPr/>
            </a:pPr>
            <a:r>
              <a:rPr lang="en-US" sz="2000" dirty="0"/>
              <a:t>Drop			Increase</a:t>
            </a:r>
          </a:p>
          <a:p>
            <a:pPr marL="0" indent="0">
              <a:buFont typeface="Arial" panose="020B0604020202020204" pitchFamily="34" charset="0"/>
              <a:buNone/>
              <a:defRPr/>
            </a:pPr>
            <a:r>
              <a:rPr lang="en-US" sz="2000" dirty="0"/>
              <a:t>Fall			Rise			Stay the same</a:t>
            </a:r>
          </a:p>
          <a:p>
            <a:pPr marL="0" indent="0">
              <a:buFont typeface="Arial" panose="020B0604020202020204" pitchFamily="34" charset="0"/>
              <a:buNone/>
              <a:defRPr/>
            </a:pPr>
            <a:r>
              <a:rPr lang="en-US" sz="2000" dirty="0"/>
              <a:t>Go down		Go up		</a:t>
            </a:r>
          </a:p>
          <a:p>
            <a:pPr marL="0" indent="0">
              <a:buFont typeface="Arial" panose="020B0604020202020204" pitchFamily="34" charset="0"/>
              <a:buNone/>
              <a:defRPr/>
            </a:pPr>
            <a:r>
              <a:rPr lang="en-US" sz="2000" dirty="0"/>
              <a:t>Decrease 		Climb</a:t>
            </a:r>
          </a:p>
          <a:p>
            <a:pPr marL="0" indent="0">
              <a:buFont typeface="Arial" panose="020B0604020202020204" pitchFamily="34" charset="0"/>
              <a:buNone/>
              <a:defRPr/>
            </a:pPr>
            <a:endParaRPr lang="en-US" sz="2000" dirty="0"/>
          </a:p>
          <a:p>
            <a:pPr marL="0" indent="0">
              <a:buFont typeface="Arial" panose="020B0604020202020204" pitchFamily="34" charset="0"/>
              <a:buNone/>
              <a:defRPr/>
            </a:pPr>
            <a:r>
              <a:rPr lang="en-US" sz="2000" dirty="0"/>
              <a:t>Examples: (</a:t>
            </a:r>
            <a:r>
              <a:rPr lang="en-US" sz="2000" b="1" dirty="0"/>
              <a:t>look at the bar chart on page 41</a:t>
            </a:r>
            <a:r>
              <a:rPr lang="en-US" sz="2000" dirty="0"/>
              <a:t>)</a:t>
            </a:r>
          </a:p>
          <a:p>
            <a:pPr>
              <a:defRPr/>
            </a:pPr>
            <a:r>
              <a:rPr lang="en-US" sz="2000" dirty="0"/>
              <a:t>Bangkok Bikes sold 300 bikes in January. In February, sales </a:t>
            </a:r>
            <a:r>
              <a:rPr lang="en-US" sz="2000" b="1" dirty="0"/>
              <a:t>dropped, went down / decreased / fell</a:t>
            </a:r>
            <a:r>
              <a:rPr lang="en-US" sz="2000" dirty="0"/>
              <a:t> to 200.</a:t>
            </a:r>
          </a:p>
          <a:p>
            <a:pPr>
              <a:defRPr/>
            </a:pPr>
            <a:r>
              <a:rPr lang="en-US" sz="2000" dirty="0"/>
              <a:t>In March, Sales </a:t>
            </a:r>
            <a:r>
              <a:rPr lang="en-US" sz="2000" b="1" dirty="0"/>
              <a:t>increased / rose / went up / climbed</a:t>
            </a:r>
            <a:r>
              <a:rPr lang="en-US" sz="2000" dirty="0"/>
              <a:t>, but in April, they </a:t>
            </a:r>
            <a:r>
              <a:rPr lang="en-US" sz="2000" b="1" dirty="0"/>
              <a:t>stayed the same</a:t>
            </a:r>
            <a:r>
              <a:rPr lang="en-US" sz="2000" dirty="0"/>
              <a:t>.</a:t>
            </a:r>
          </a:p>
        </p:txBody>
      </p:sp>
      <p:sp>
        <p:nvSpPr>
          <p:cNvPr id="4" name="Down Arrow 3">
            <a:extLst>
              <a:ext uri="{FF2B5EF4-FFF2-40B4-BE49-F238E27FC236}">
                <a16:creationId xmlns:a16="http://schemas.microsoft.com/office/drawing/2014/main" id="{AE275082-5DC6-43DA-85F5-29908ACD6648}"/>
              </a:ext>
            </a:extLst>
          </p:cNvPr>
          <p:cNvSpPr/>
          <p:nvPr/>
        </p:nvSpPr>
        <p:spPr>
          <a:xfrm>
            <a:off x="1908175" y="2781300"/>
            <a:ext cx="431800" cy="1223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Up Arrow 4">
            <a:extLst>
              <a:ext uri="{FF2B5EF4-FFF2-40B4-BE49-F238E27FC236}">
                <a16:creationId xmlns:a16="http://schemas.microsoft.com/office/drawing/2014/main" id="{1E6DF5B1-9A28-4DD2-BBFC-F3EB1F322616}"/>
              </a:ext>
            </a:extLst>
          </p:cNvPr>
          <p:cNvSpPr/>
          <p:nvPr/>
        </p:nvSpPr>
        <p:spPr>
          <a:xfrm>
            <a:off x="4427538" y="2781300"/>
            <a:ext cx="431800" cy="12366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Up Arrow 6">
            <a:extLst>
              <a:ext uri="{FF2B5EF4-FFF2-40B4-BE49-F238E27FC236}">
                <a16:creationId xmlns:a16="http://schemas.microsoft.com/office/drawing/2014/main" id="{E674B468-3292-45BA-AB0A-CEAD6B2115CD}"/>
              </a:ext>
            </a:extLst>
          </p:cNvPr>
          <p:cNvSpPr/>
          <p:nvPr/>
        </p:nvSpPr>
        <p:spPr>
          <a:xfrm rot="5400000">
            <a:off x="6558757" y="2997993"/>
            <a:ext cx="431800" cy="12366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9444482-C54B-4AFE-9FDF-FD2DF93BAC7A}"/>
              </a:ext>
            </a:extLst>
          </p:cNvPr>
          <p:cNvSpPr>
            <a:spLocks noGrp="1"/>
          </p:cNvSpPr>
          <p:nvPr>
            <p:ph type="title"/>
          </p:nvPr>
        </p:nvSpPr>
        <p:spPr/>
        <p:txBody>
          <a:bodyPr/>
          <a:lstStyle/>
          <a:p>
            <a:r>
              <a:rPr lang="en-US" altLang="en-US"/>
              <a:t>Practice 2</a:t>
            </a:r>
            <a:endParaRPr lang="en-ID" altLang="en-US"/>
          </a:p>
        </p:txBody>
      </p:sp>
      <p:sp>
        <p:nvSpPr>
          <p:cNvPr id="22531" name="Content Placeholder 2">
            <a:extLst>
              <a:ext uri="{FF2B5EF4-FFF2-40B4-BE49-F238E27FC236}">
                <a16:creationId xmlns:a16="http://schemas.microsoft.com/office/drawing/2014/main" id="{54021B4E-CECB-40AD-B22C-C5FA9C472AF8}"/>
              </a:ext>
            </a:extLst>
          </p:cNvPr>
          <p:cNvSpPr>
            <a:spLocks noGrp="1"/>
          </p:cNvSpPr>
          <p:nvPr>
            <p:ph idx="1"/>
          </p:nvPr>
        </p:nvSpPr>
        <p:spPr>
          <a:xfrm>
            <a:off x="457200" y="1600200"/>
            <a:ext cx="8229600" cy="4814888"/>
          </a:xfrm>
        </p:spPr>
        <p:txBody>
          <a:bodyPr/>
          <a:lstStyle/>
          <a:p>
            <a:pPr marL="0" indent="0">
              <a:buFont typeface="Arial" panose="020B0604020202020204" pitchFamily="34" charset="0"/>
              <a:buNone/>
            </a:pPr>
            <a:r>
              <a:rPr lang="en-US" altLang="en-US" dirty="0"/>
              <a:t>Open page 41 to answer questions in part A, B, and C.</a:t>
            </a:r>
            <a:endParaRPr lang="en-ID"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662C70C-2B35-4714-92A9-802C51D335FF}"/>
              </a:ext>
            </a:extLst>
          </p:cNvPr>
          <p:cNvSpPr>
            <a:spLocks noGrp="1"/>
          </p:cNvSpPr>
          <p:nvPr>
            <p:ph type="ctrTitle"/>
          </p:nvPr>
        </p:nvSpPr>
        <p:spPr/>
        <p:txBody>
          <a:bodyPr/>
          <a:lstStyle/>
          <a:p>
            <a:pPr eaLnBrk="1" hangingPunct="1">
              <a:defRPr/>
            </a:pPr>
            <a:r>
              <a:rPr lang="en-US" altLang="en-US" sz="4000" b="1" dirty="0">
                <a:latin typeface="+mn-lt"/>
              </a:rPr>
              <a:t>4. Listening Activity</a:t>
            </a:r>
          </a:p>
        </p:txBody>
      </p:sp>
      <p:sp>
        <p:nvSpPr>
          <p:cNvPr id="24579" name="Subtitle 2">
            <a:extLst>
              <a:ext uri="{FF2B5EF4-FFF2-40B4-BE49-F238E27FC236}">
                <a16:creationId xmlns:a16="http://schemas.microsoft.com/office/drawing/2014/main" id="{6443447C-BEEF-4352-A1DD-7F58A5D84028}"/>
              </a:ext>
            </a:extLst>
          </p:cNvPr>
          <p:cNvSpPr>
            <a:spLocks noGrp="1"/>
          </p:cNvSpPr>
          <p:nvPr>
            <p:ph type="subTitle" idx="1"/>
          </p:nvPr>
        </p:nvSpPr>
        <p:spPr/>
        <p:txBody>
          <a:bodyPr/>
          <a:lstStyle/>
          <a:p>
            <a:pPr eaLnBrk="1" hangingPunct="1"/>
            <a:endParaRPr lang="en-US" altLang="en-US">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6F45EA2-49A0-4232-B053-6EFFF046E3F0}"/>
              </a:ext>
            </a:extLst>
          </p:cNvPr>
          <p:cNvSpPr>
            <a:spLocks noGrp="1"/>
          </p:cNvSpPr>
          <p:nvPr>
            <p:ph type="ctrTitle"/>
          </p:nvPr>
        </p:nvSpPr>
        <p:spPr>
          <a:xfrm>
            <a:off x="684213" y="2349500"/>
            <a:ext cx="7772400" cy="1470025"/>
          </a:xfrm>
        </p:spPr>
        <p:txBody>
          <a:bodyPr/>
          <a:lstStyle/>
          <a:p>
            <a:pPr eaLnBrk="1" hangingPunct="1">
              <a:defRPr/>
            </a:pPr>
            <a:r>
              <a:rPr lang="en-US" altLang="en-US" dirty="0">
                <a:solidFill>
                  <a:srgbClr val="0070C0"/>
                </a:solidFill>
                <a:latin typeface="+mn-lt"/>
              </a:rPr>
              <a:t>UNIT 5</a:t>
            </a:r>
            <a:br>
              <a:rPr lang="en-US" altLang="en-US" dirty="0">
                <a:solidFill>
                  <a:srgbClr val="0070C0"/>
                </a:solidFill>
                <a:latin typeface="+mn-lt"/>
              </a:rPr>
            </a:br>
            <a:r>
              <a:rPr lang="en-US" altLang="en-US" dirty="0">
                <a:solidFill>
                  <a:srgbClr val="0070C0"/>
                </a:solidFill>
                <a:latin typeface="+mn-lt"/>
              </a:rPr>
              <a:t>Achievements</a:t>
            </a:r>
          </a:p>
        </p:txBody>
      </p:sp>
      <p:sp>
        <p:nvSpPr>
          <p:cNvPr id="6147" name="Subtitle 2">
            <a:extLst>
              <a:ext uri="{FF2B5EF4-FFF2-40B4-BE49-F238E27FC236}">
                <a16:creationId xmlns:a16="http://schemas.microsoft.com/office/drawing/2014/main" id="{C4CD45E9-F37C-4331-815B-5F45B887F01E}"/>
              </a:ext>
            </a:extLst>
          </p:cNvPr>
          <p:cNvSpPr>
            <a:spLocks noGrp="1"/>
          </p:cNvSpPr>
          <p:nvPr>
            <p:ph type="subTitle" idx="1"/>
          </p:nvPr>
        </p:nvSpPr>
        <p:spPr>
          <a:xfrm>
            <a:off x="1371600" y="4246563"/>
            <a:ext cx="6400800" cy="766762"/>
          </a:xfrm>
        </p:spPr>
        <p:txBody>
          <a:bodyPr/>
          <a:lstStyle/>
          <a:p>
            <a:pPr eaLnBrk="1" hangingPunct="1"/>
            <a:r>
              <a:rPr lang="en-US" altLang="en-US" b="1">
                <a:solidFill>
                  <a:schemeClr val="tx1"/>
                </a:solidFill>
              </a:rPr>
              <a:t>Meeting 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F4F7926-E29A-4A22-A949-F6B837CF02A6}"/>
              </a:ext>
            </a:extLst>
          </p:cNvPr>
          <p:cNvSpPr>
            <a:spLocks noGrp="1"/>
          </p:cNvSpPr>
          <p:nvPr>
            <p:ph type="title"/>
          </p:nvPr>
        </p:nvSpPr>
        <p:spPr/>
        <p:txBody>
          <a:bodyPr/>
          <a:lstStyle/>
          <a:p>
            <a:r>
              <a:rPr lang="en-US" altLang="en-US" sz="2800" b="1"/>
              <a:t>Practice 3</a:t>
            </a:r>
            <a:endParaRPr lang="en-US" altLang="en-US" sz="2800"/>
          </a:p>
        </p:txBody>
      </p:sp>
      <p:sp>
        <p:nvSpPr>
          <p:cNvPr id="25603" name="Content Placeholder 2">
            <a:extLst>
              <a:ext uri="{FF2B5EF4-FFF2-40B4-BE49-F238E27FC236}">
                <a16:creationId xmlns:a16="http://schemas.microsoft.com/office/drawing/2014/main" id="{B07E9BEF-B359-4F56-8EAC-199A542D28B6}"/>
              </a:ext>
            </a:extLst>
          </p:cNvPr>
          <p:cNvSpPr>
            <a:spLocks noGrp="1"/>
          </p:cNvSpPr>
          <p:nvPr>
            <p:ph idx="1"/>
          </p:nvPr>
        </p:nvSpPr>
        <p:spPr/>
        <p:txBody>
          <a:bodyPr/>
          <a:lstStyle/>
          <a:p>
            <a:pPr algn="just"/>
            <a:r>
              <a:rPr lang="en-US" altLang="en-US" sz="2400"/>
              <a:t>Play the audio file track 20        on page 40 part A to correct 12 mistakes in the text.    </a:t>
            </a:r>
          </a:p>
          <a:p>
            <a:pPr algn="just"/>
            <a:r>
              <a:rPr lang="en-US" altLang="en-US" sz="2400"/>
              <a:t>Play the audio file track 21      on page 42 part D and E to answer the questions. </a:t>
            </a:r>
          </a:p>
        </p:txBody>
      </p:sp>
      <p:pic>
        <p:nvPicPr>
          <p:cNvPr id="2" name="Track 20.mp3">
            <a:hlinkClick r:id="" action="ppaction://media"/>
            <a:extLst>
              <a:ext uri="{FF2B5EF4-FFF2-40B4-BE49-F238E27FC236}">
                <a16:creationId xmlns:a16="http://schemas.microsoft.com/office/drawing/2014/main" id="{AE43552B-1428-46BA-AEF5-EF475E2FAA34}"/>
              </a:ext>
            </a:extLst>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4211638" y="1600200"/>
            <a:ext cx="4873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Track 21.mp3">
            <a:hlinkClick r:id="" action="ppaction://media"/>
            <a:extLst>
              <a:ext uri="{FF2B5EF4-FFF2-40B4-BE49-F238E27FC236}">
                <a16:creationId xmlns:a16="http://schemas.microsoft.com/office/drawing/2014/main" id="{B749F3A2-D7CE-4EA8-A8AC-43055641C584}"/>
              </a:ext>
            </a:extLst>
          </p:cNvPr>
          <p:cNvPicPr>
            <a:picLocks noRot="1" noChangeAspect="1" noChangeArrowheads="1"/>
          </p:cNvPicPr>
          <p:nvPr>
            <a:audioFile r:link="rId2"/>
          </p:nvPr>
        </p:nvPicPr>
        <p:blipFill>
          <a:blip r:embed="rId4">
            <a:extLst>
              <a:ext uri="{28A0092B-C50C-407E-A947-70E740481C1C}">
                <a14:useLocalDpi xmlns:a14="http://schemas.microsoft.com/office/drawing/2010/main" val="0"/>
              </a:ext>
            </a:extLst>
          </a:blip>
          <a:srcRect/>
          <a:stretch>
            <a:fillRect/>
          </a:stretch>
        </p:blipFill>
        <p:spPr bwMode="auto">
          <a:xfrm>
            <a:off x="4514850" y="2420938"/>
            <a:ext cx="4873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mediacall" presetSubtype="0" fill="hold" nodeType="clickEffect">
                                  <p:stCondLst>
                                    <p:cond delay="0"/>
                                  </p:stCondLst>
                                  <p:childTnLst>
                                    <p:cmd type="call" cmd="playFrom(0.0)">
                                      <p:cBhvr>
                                        <p:cTn id="10"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4"/>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34B0076-5B02-461D-BB10-536A569A4642}"/>
              </a:ext>
            </a:extLst>
          </p:cNvPr>
          <p:cNvSpPr>
            <a:spLocks noGrp="1"/>
          </p:cNvSpPr>
          <p:nvPr>
            <p:ph type="ctrTitle"/>
          </p:nvPr>
        </p:nvSpPr>
        <p:spPr>
          <a:xfrm>
            <a:off x="615950" y="2636838"/>
            <a:ext cx="7772400" cy="1470025"/>
          </a:xfrm>
        </p:spPr>
        <p:txBody>
          <a:bodyPr/>
          <a:lstStyle/>
          <a:p>
            <a:pPr eaLnBrk="1" hangingPunct="1"/>
            <a:r>
              <a:rPr lang="en-US" altLang="en-US" sz="8000" b="1">
                <a:solidFill>
                  <a:srgbClr val="0070C0"/>
                </a:solidFill>
                <a:latin typeface="Monotype Corsiva" panose="03010101010201010101" pitchFamily="66" charset="0"/>
              </a:rPr>
              <a:t>Thank You</a:t>
            </a:r>
            <a:endParaRPr lang="en-US" altLang="en-US" sz="8000">
              <a:solidFill>
                <a:srgbClr val="0070C0"/>
              </a:solidFill>
              <a:latin typeface="Monotype Corsiva" panose="03010101010201010101"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49F53D8-5A0B-48AC-A600-4A5A950B3C74}"/>
              </a:ext>
            </a:extLst>
          </p:cNvPr>
          <p:cNvSpPr>
            <a:spLocks noGrp="1"/>
          </p:cNvSpPr>
          <p:nvPr>
            <p:ph type="title"/>
          </p:nvPr>
        </p:nvSpPr>
        <p:spPr/>
        <p:txBody>
          <a:bodyPr/>
          <a:lstStyle/>
          <a:p>
            <a:pPr eaLnBrk="1" hangingPunct="1">
              <a:defRPr/>
            </a:pPr>
            <a:r>
              <a:rPr lang="en-US" altLang="en-US" b="1" dirty="0">
                <a:latin typeface="+mn-lt"/>
              </a:rPr>
              <a:t>Specific Competence</a:t>
            </a:r>
          </a:p>
        </p:txBody>
      </p:sp>
      <p:sp>
        <p:nvSpPr>
          <p:cNvPr id="7171" name="Content Placeholder 2">
            <a:extLst>
              <a:ext uri="{FF2B5EF4-FFF2-40B4-BE49-F238E27FC236}">
                <a16:creationId xmlns:a16="http://schemas.microsoft.com/office/drawing/2014/main" id="{E662D08E-5270-453B-A116-8280ED553472}"/>
              </a:ext>
            </a:extLst>
          </p:cNvPr>
          <p:cNvSpPr>
            <a:spLocks noGrp="1"/>
          </p:cNvSpPr>
          <p:nvPr>
            <p:ph idx="1"/>
          </p:nvPr>
        </p:nvSpPr>
        <p:spPr/>
        <p:txBody>
          <a:bodyPr/>
          <a:lstStyle/>
          <a:p>
            <a:pPr eaLnBrk="1" hangingPunct="1"/>
            <a:r>
              <a:rPr lang="en-US" altLang="en-US" sz="2800"/>
              <a:t>Students are able to use the present perfect (C3)</a:t>
            </a:r>
          </a:p>
          <a:p>
            <a:pPr eaLnBrk="1" hangingPunct="1"/>
            <a:r>
              <a:rPr lang="en-US" altLang="en-US" sz="2800"/>
              <a:t>Students are able to use the past tense (C3)</a:t>
            </a:r>
          </a:p>
          <a:p>
            <a:pPr eaLnBrk="1" hangingPunct="1"/>
            <a:r>
              <a:rPr lang="en-US" altLang="en-US" sz="2800"/>
              <a:t>Students are able to understand the difference between the present perfect tense and the past tense, and use them properly.</a:t>
            </a:r>
          </a:p>
          <a:p>
            <a:pPr eaLnBrk="1" hangingPunct="1"/>
            <a:r>
              <a:rPr lang="en-US" altLang="en-US" sz="2800"/>
              <a:t>Students are able to understand  a presentation of sales figures (C2)</a:t>
            </a:r>
          </a:p>
          <a:p>
            <a:pPr eaLnBrk="1" hangingPunct="1"/>
            <a:r>
              <a:rPr lang="en-US" altLang="en-US" sz="2800"/>
              <a:t>Students are capable of describing graphs and charts (C3)</a:t>
            </a:r>
          </a:p>
          <a:p>
            <a:pPr eaLnBrk="1" hangingPunct="1"/>
            <a:endParaRPr lang="en-US"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8FF49F0-9F0E-4895-B31B-77B064C952C8}"/>
              </a:ext>
            </a:extLst>
          </p:cNvPr>
          <p:cNvSpPr>
            <a:spLocks noGrp="1"/>
          </p:cNvSpPr>
          <p:nvPr>
            <p:ph type="ctrTitle"/>
          </p:nvPr>
        </p:nvSpPr>
        <p:spPr/>
        <p:txBody>
          <a:bodyPr/>
          <a:lstStyle/>
          <a:p>
            <a:pPr eaLnBrk="1" hangingPunct="1">
              <a:defRPr/>
            </a:pPr>
            <a:r>
              <a:rPr lang="en-US" altLang="en-US" sz="4000" b="1" dirty="0">
                <a:latin typeface="+mn-lt"/>
              </a:rPr>
              <a:t>1. Present Perfect Tense</a:t>
            </a:r>
          </a:p>
        </p:txBody>
      </p:sp>
      <p:sp>
        <p:nvSpPr>
          <p:cNvPr id="8195" name="Subtitle 2">
            <a:extLst>
              <a:ext uri="{FF2B5EF4-FFF2-40B4-BE49-F238E27FC236}">
                <a16:creationId xmlns:a16="http://schemas.microsoft.com/office/drawing/2014/main" id="{566E3971-3058-4D9D-B9E7-4D74288330EA}"/>
              </a:ext>
            </a:extLst>
          </p:cNvPr>
          <p:cNvSpPr>
            <a:spLocks noGrp="1"/>
          </p:cNvSpPr>
          <p:nvPr>
            <p:ph type="subTitle" idx="1"/>
          </p:nvPr>
        </p:nvSpPr>
        <p:spPr/>
        <p:txBody>
          <a:bodyPr/>
          <a:lstStyle/>
          <a:p>
            <a:pPr eaLnBrk="1" hangingPunct="1"/>
            <a:endParaRPr lang="en-US" altLang="en-US">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AC211B91-74E4-45A8-B46B-48CB2984F520}"/>
              </a:ext>
            </a:extLst>
          </p:cNvPr>
          <p:cNvSpPr>
            <a:spLocks noGrp="1"/>
          </p:cNvSpPr>
          <p:nvPr>
            <p:ph type="title"/>
          </p:nvPr>
        </p:nvSpPr>
        <p:spPr/>
        <p:txBody>
          <a:bodyPr/>
          <a:lstStyle/>
          <a:p>
            <a:r>
              <a:rPr lang="en-US" altLang="en-US" sz="2800" b="1"/>
              <a:t>1.1 Grammar Presentation</a:t>
            </a:r>
          </a:p>
        </p:txBody>
      </p:sp>
      <p:sp>
        <p:nvSpPr>
          <p:cNvPr id="9219" name="Content Placeholder 2">
            <a:extLst>
              <a:ext uri="{FF2B5EF4-FFF2-40B4-BE49-F238E27FC236}">
                <a16:creationId xmlns:a16="http://schemas.microsoft.com/office/drawing/2014/main" id="{8494C922-1FD1-465E-99F0-6977278D6D15}"/>
              </a:ext>
            </a:extLst>
          </p:cNvPr>
          <p:cNvSpPr>
            <a:spLocks noGrp="1"/>
          </p:cNvSpPr>
          <p:nvPr>
            <p:ph idx="1"/>
          </p:nvPr>
        </p:nvSpPr>
        <p:spPr/>
        <p:txBody>
          <a:bodyPr/>
          <a:lstStyle/>
          <a:p>
            <a:pPr marL="0" indent="0" algn="just">
              <a:buFont typeface="Arial" panose="020B0604020202020204" pitchFamily="34" charset="0"/>
              <a:buNone/>
            </a:pPr>
            <a:r>
              <a:rPr lang="en-US" altLang="en-US" sz="2000" b="1"/>
              <a:t>The </a:t>
            </a:r>
            <a:r>
              <a:rPr lang="en-US" altLang="en-US" sz="2000" b="1" i="1"/>
              <a:t>present perfect tense</a:t>
            </a:r>
            <a:r>
              <a:rPr lang="en-US" altLang="en-US" sz="2000" b="1"/>
              <a:t> </a:t>
            </a:r>
            <a:r>
              <a:rPr lang="en-US" altLang="en-US" sz="2000"/>
              <a:t>is a verb </a:t>
            </a:r>
            <a:r>
              <a:rPr lang="en-US" altLang="en-US" sz="2000" i="1"/>
              <a:t>tense</a:t>
            </a:r>
            <a:r>
              <a:rPr lang="en-US" altLang="en-US" sz="2000"/>
              <a:t> used to express actions that occurred at a non-specific time. </a:t>
            </a:r>
            <a:r>
              <a:rPr lang="en-US" altLang="en-US" sz="2000" b="1"/>
              <a:t>The </a:t>
            </a:r>
            <a:r>
              <a:rPr lang="en-US" altLang="en-US" sz="2000" b="1" i="1"/>
              <a:t>present perfect tense</a:t>
            </a:r>
            <a:r>
              <a:rPr lang="en-US" altLang="en-US" sz="2000" b="1"/>
              <a:t> </a:t>
            </a:r>
            <a:r>
              <a:rPr lang="en-US" altLang="en-US" sz="2000"/>
              <a:t>is also used to express actions that started in the past but continue to the </a:t>
            </a:r>
            <a:r>
              <a:rPr lang="en-US" altLang="en-US" sz="2000" i="1"/>
              <a:t>present</a:t>
            </a:r>
            <a:r>
              <a:rPr lang="en-US" altLang="en-US" sz="2000"/>
              <a:t>.</a:t>
            </a:r>
          </a:p>
          <a:p>
            <a:pPr marL="0" indent="0" algn="just">
              <a:buFont typeface="Arial" panose="020B0604020202020204" pitchFamily="34" charset="0"/>
              <a:buNone/>
            </a:pPr>
            <a:endParaRPr lang="en-US" altLang="en-US" sz="2000"/>
          </a:p>
          <a:p>
            <a:pPr marL="0" indent="0" algn="just">
              <a:buFont typeface="Arial" panose="020B0604020202020204" pitchFamily="34" charset="0"/>
              <a:buNone/>
            </a:pPr>
            <a:r>
              <a:rPr lang="en-US" altLang="en-US" sz="2000" b="1"/>
              <a:t>Forms:</a:t>
            </a:r>
            <a:r>
              <a:rPr lang="en-US" altLang="en-US" sz="2000"/>
              <a:t> </a:t>
            </a:r>
            <a:r>
              <a:rPr lang="en-US" altLang="en-US" sz="2000" b="1"/>
              <a:t>Subject + has/have + past participle</a:t>
            </a:r>
          </a:p>
          <a:p>
            <a:pPr marL="0" indent="0" algn="just">
              <a:buFont typeface="Arial" panose="020B0604020202020204" pitchFamily="34" charset="0"/>
              <a:buNone/>
            </a:pPr>
            <a:endParaRPr lang="en-US" altLang="en-US" sz="2000" b="1"/>
          </a:p>
          <a:p>
            <a:pPr marL="0" indent="0" algn="just">
              <a:buFont typeface="Arial" panose="020B0604020202020204" pitchFamily="34" charset="0"/>
              <a:buNone/>
            </a:pPr>
            <a:r>
              <a:rPr lang="en-US" altLang="en-US" sz="2000" b="1"/>
              <a:t>Statement: </a:t>
            </a:r>
            <a:r>
              <a:rPr lang="en-US" altLang="en-US" sz="2000"/>
              <a:t>You </a:t>
            </a:r>
            <a:r>
              <a:rPr lang="en-US" altLang="en-US" sz="2000" b="1"/>
              <a:t>have seen </a:t>
            </a:r>
            <a:r>
              <a:rPr lang="en-US" altLang="en-US" sz="2000"/>
              <a:t>that movie many times.</a:t>
            </a:r>
            <a:endParaRPr lang="en-US" altLang="en-US" sz="2000" b="1"/>
          </a:p>
          <a:p>
            <a:pPr marL="0" indent="0" algn="just">
              <a:buFont typeface="Arial" panose="020B0604020202020204" pitchFamily="34" charset="0"/>
              <a:buNone/>
            </a:pPr>
            <a:r>
              <a:rPr lang="en-US" altLang="en-US" sz="2000" b="1"/>
              <a:t>Question: Have </a:t>
            </a:r>
            <a:r>
              <a:rPr lang="en-US" altLang="en-US" sz="2000"/>
              <a:t>you </a:t>
            </a:r>
            <a:r>
              <a:rPr lang="en-US" altLang="en-US" sz="2000" b="1"/>
              <a:t>seen </a:t>
            </a:r>
            <a:r>
              <a:rPr lang="en-US" altLang="en-US" sz="2000"/>
              <a:t>that movie many times?</a:t>
            </a:r>
            <a:endParaRPr lang="en-US" altLang="en-US" sz="2000" b="1"/>
          </a:p>
          <a:p>
            <a:pPr marL="0" indent="0" algn="just">
              <a:buFont typeface="Arial" panose="020B0604020202020204" pitchFamily="34" charset="0"/>
              <a:buNone/>
            </a:pPr>
            <a:r>
              <a:rPr lang="en-US" altLang="en-US" sz="2000" b="1"/>
              <a:t>Negative: </a:t>
            </a:r>
            <a:r>
              <a:rPr lang="en-US" altLang="en-US" sz="2000"/>
              <a:t>You </a:t>
            </a:r>
            <a:r>
              <a:rPr lang="en-US" altLang="en-US" sz="2000" b="1"/>
              <a:t>have not seen </a:t>
            </a:r>
            <a:r>
              <a:rPr lang="en-US" altLang="en-US" sz="2000"/>
              <a:t>that movie many times.</a:t>
            </a:r>
            <a:endParaRPr lang="en-US" altLang="en-US" sz="2000" b="1"/>
          </a:p>
          <a:p>
            <a:pPr marL="0" indent="0" algn="just">
              <a:buFont typeface="Arial" panose="020B0604020202020204" pitchFamily="34" charset="0"/>
              <a:buNone/>
            </a:pPr>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B69C7765-F873-46FB-AE52-C2AE5C13AA5E}"/>
              </a:ext>
            </a:extLst>
          </p:cNvPr>
          <p:cNvSpPr>
            <a:spLocks noGrp="1"/>
          </p:cNvSpPr>
          <p:nvPr>
            <p:ph type="title"/>
          </p:nvPr>
        </p:nvSpPr>
        <p:spPr/>
        <p:txBody>
          <a:bodyPr/>
          <a:lstStyle/>
          <a:p>
            <a:r>
              <a:rPr lang="en-US" altLang="en-US" sz="2800" b="1"/>
              <a:t>1.2 Uses</a:t>
            </a:r>
          </a:p>
        </p:txBody>
      </p:sp>
      <p:sp>
        <p:nvSpPr>
          <p:cNvPr id="3" name="Content Placeholder 2">
            <a:extLst>
              <a:ext uri="{FF2B5EF4-FFF2-40B4-BE49-F238E27FC236}">
                <a16:creationId xmlns:a16="http://schemas.microsoft.com/office/drawing/2014/main" id="{C27AD01C-B3DC-4935-99DA-2903D585AC95}"/>
              </a:ext>
            </a:extLst>
          </p:cNvPr>
          <p:cNvSpPr>
            <a:spLocks noGrp="1"/>
          </p:cNvSpPr>
          <p:nvPr>
            <p:ph idx="1"/>
          </p:nvPr>
        </p:nvSpPr>
        <p:spPr/>
        <p:txBody>
          <a:bodyPr/>
          <a:lstStyle/>
          <a:p>
            <a:pPr marL="0" indent="0" algn="just">
              <a:buFont typeface="Arial" panose="020B0604020202020204" pitchFamily="34" charset="0"/>
              <a:buNone/>
              <a:defRPr/>
            </a:pPr>
            <a:r>
              <a:rPr lang="en-US" sz="2000" b="1" dirty="0"/>
              <a:t>USE 1: Unspecified Time Before Now</a:t>
            </a:r>
          </a:p>
          <a:p>
            <a:pPr algn="just">
              <a:buFont typeface="Wingdings" pitchFamily="2" charset="2"/>
              <a:buChar char="v"/>
              <a:defRPr/>
            </a:pPr>
            <a:r>
              <a:rPr lang="en-US" sz="2000" dirty="0"/>
              <a:t>We use the present perfect to say that an action happened at an unspecified time before now. The exact time is not important. </a:t>
            </a:r>
          </a:p>
          <a:p>
            <a:pPr algn="just">
              <a:buFont typeface="Wingdings" pitchFamily="2" charset="2"/>
              <a:buChar char="v"/>
              <a:defRPr/>
            </a:pPr>
            <a:r>
              <a:rPr lang="en-US" sz="2000" dirty="0"/>
              <a:t>You CANNOT use the present perfect with specific time expressions such as: yesterday, one year ago, last week, when I was a child, when I lived in Japan, at that moment, that day, one day, etc. </a:t>
            </a:r>
          </a:p>
          <a:p>
            <a:pPr algn="just">
              <a:buFont typeface="Wingdings" pitchFamily="2" charset="2"/>
              <a:buChar char="v"/>
              <a:defRPr/>
            </a:pPr>
            <a:r>
              <a:rPr lang="en-US" sz="2000" dirty="0"/>
              <a:t>We CAN use the present perfect with unspecific expressions such as: ever, never, once, many times, several times, before, so far, already, yet, etc.</a:t>
            </a:r>
          </a:p>
          <a:p>
            <a:pPr marL="0" indent="0" algn="just">
              <a:buFont typeface="Arial" panose="020B0604020202020204" pitchFamily="34" charset="0"/>
              <a:buNone/>
              <a:defRPr/>
            </a:pPr>
            <a:endParaRPr lang="en-US" sz="2000" b="1" dirty="0"/>
          </a:p>
          <a:p>
            <a:pPr marL="0" indent="0" algn="just">
              <a:buFont typeface="Arial" panose="020B0604020202020204" pitchFamily="34" charset="0"/>
              <a:buNone/>
              <a:defRPr/>
            </a:pPr>
            <a:r>
              <a:rPr lang="en-US" sz="2000" b="1" dirty="0"/>
              <a:t>Examples:</a:t>
            </a:r>
          </a:p>
          <a:p>
            <a:pPr algn="just">
              <a:buFont typeface="Wingdings" pitchFamily="2" charset="2"/>
              <a:buChar char="Ø"/>
              <a:defRPr/>
            </a:pPr>
            <a:r>
              <a:rPr lang="en-US" sz="2000" dirty="0"/>
              <a:t>I think I have met him once before.</a:t>
            </a:r>
          </a:p>
          <a:p>
            <a:pPr algn="just">
              <a:buFont typeface="Wingdings" pitchFamily="2" charset="2"/>
              <a:buChar char="Ø"/>
              <a:defRPr/>
            </a:pPr>
            <a:r>
              <a:rPr lang="en-US" sz="2000" dirty="0"/>
              <a:t>People have traveled to the Moon.</a:t>
            </a:r>
          </a:p>
          <a:p>
            <a:pPr algn="just">
              <a:buFont typeface="Wingdings" pitchFamily="2" charset="2"/>
              <a:buChar char="Ø"/>
              <a:defRPr/>
            </a:pPr>
            <a:r>
              <a:rPr lang="en-US" sz="2000" dirty="0"/>
              <a:t>Have you read the book yet?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E67270B-A5DD-427E-889A-AC44068A006F}"/>
              </a:ext>
            </a:extLst>
          </p:cNvPr>
          <p:cNvSpPr>
            <a:spLocks noGrp="1"/>
          </p:cNvSpPr>
          <p:nvPr>
            <p:ph type="title"/>
          </p:nvPr>
        </p:nvSpPr>
        <p:spPr/>
        <p:txBody>
          <a:bodyPr/>
          <a:lstStyle/>
          <a:p>
            <a:r>
              <a:rPr lang="en-US" altLang="en-US" sz="2800" b="1" dirty="0"/>
              <a:t>1.2 Uses </a:t>
            </a:r>
          </a:p>
        </p:txBody>
      </p:sp>
      <p:sp>
        <p:nvSpPr>
          <p:cNvPr id="3" name="Content Placeholder 2">
            <a:extLst>
              <a:ext uri="{FF2B5EF4-FFF2-40B4-BE49-F238E27FC236}">
                <a16:creationId xmlns:a16="http://schemas.microsoft.com/office/drawing/2014/main" id="{99D51BA3-DEF5-48D6-AAF6-6E5D1D4F3356}"/>
              </a:ext>
            </a:extLst>
          </p:cNvPr>
          <p:cNvSpPr>
            <a:spLocks noGrp="1"/>
          </p:cNvSpPr>
          <p:nvPr>
            <p:ph idx="1"/>
          </p:nvPr>
        </p:nvSpPr>
        <p:spPr/>
        <p:txBody>
          <a:bodyPr/>
          <a:lstStyle/>
          <a:p>
            <a:pPr marL="0" indent="0" algn="just">
              <a:buFont typeface="Arial" panose="020B0604020202020204" pitchFamily="34" charset="0"/>
              <a:buNone/>
              <a:defRPr/>
            </a:pPr>
            <a:r>
              <a:rPr lang="en-US" sz="2000" dirty="0"/>
              <a:t>The concept of "</a:t>
            </a:r>
            <a:r>
              <a:rPr lang="en-US" sz="2000" b="1" dirty="0"/>
              <a:t>unspecified time</a:t>
            </a:r>
            <a:r>
              <a:rPr lang="en-US" sz="2000" dirty="0"/>
              <a:t>" can be associated with the following topics:</a:t>
            </a:r>
          </a:p>
          <a:p>
            <a:pPr marL="0" indent="0" algn="just">
              <a:buFont typeface="Arial" panose="020B0604020202020204" pitchFamily="34" charset="0"/>
              <a:buNone/>
              <a:defRPr/>
            </a:pPr>
            <a:endParaRPr lang="en-US" sz="2000" b="1" dirty="0"/>
          </a:p>
          <a:p>
            <a:pPr marL="0" indent="0" algn="just">
              <a:buFont typeface="Arial" panose="020B0604020202020204" pitchFamily="34" charset="0"/>
              <a:buNone/>
              <a:defRPr/>
            </a:pPr>
            <a:r>
              <a:rPr lang="en-US" sz="2000" b="1" dirty="0"/>
              <a:t>TOPIC 1: Experience</a:t>
            </a:r>
          </a:p>
          <a:p>
            <a:pPr marL="0" indent="0" algn="just">
              <a:buFont typeface="Arial" panose="020B0604020202020204" pitchFamily="34" charset="0"/>
              <a:buNone/>
              <a:defRPr/>
            </a:pPr>
            <a:r>
              <a:rPr lang="en-US" sz="2000" dirty="0"/>
              <a:t>You can use the present perfect to describe your experience. It is like saying, "I have the experience of..." You can also use this tense to say that you have never had a certain experience. The present perfect is NOT used to describe a specific event.</a:t>
            </a:r>
          </a:p>
          <a:p>
            <a:pPr>
              <a:defRPr/>
            </a:pPr>
            <a:r>
              <a:rPr lang="en-US" sz="2000" dirty="0"/>
              <a:t>I </a:t>
            </a:r>
            <a:r>
              <a:rPr lang="en-US" sz="2000" b="1" dirty="0"/>
              <a:t>have been</a:t>
            </a:r>
            <a:r>
              <a:rPr lang="en-US" sz="2000" dirty="0"/>
              <a:t> to France.</a:t>
            </a:r>
            <a:br>
              <a:rPr lang="en-US" sz="2000" dirty="0"/>
            </a:br>
            <a:r>
              <a:rPr lang="en-US" sz="2000" i="1" dirty="0"/>
              <a:t>This sentence means that you have had the experience of being in France. Maybe you have been there once, or several times.</a:t>
            </a:r>
            <a:r>
              <a:rPr lang="en-US" sz="2000" dirty="0"/>
              <a:t> </a:t>
            </a:r>
          </a:p>
          <a:p>
            <a:pPr>
              <a:defRPr/>
            </a:pPr>
            <a:r>
              <a:rPr lang="en-US" sz="2000" dirty="0"/>
              <a:t>I </a:t>
            </a:r>
            <a:r>
              <a:rPr lang="en-US" sz="2000" b="1" dirty="0"/>
              <a:t>have been</a:t>
            </a:r>
            <a:r>
              <a:rPr lang="en-US" sz="2000" dirty="0"/>
              <a:t> to France three times.</a:t>
            </a:r>
            <a:br>
              <a:rPr lang="en-US" sz="2000" dirty="0"/>
            </a:br>
            <a:r>
              <a:rPr lang="en-US" sz="2000" i="1" dirty="0"/>
              <a:t>You can add the number of times at the end of the sentence.</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E35911E-5269-4F2E-B74F-64F82FF28100}"/>
              </a:ext>
            </a:extLst>
          </p:cNvPr>
          <p:cNvSpPr>
            <a:spLocks noGrp="1"/>
          </p:cNvSpPr>
          <p:nvPr>
            <p:ph type="title"/>
          </p:nvPr>
        </p:nvSpPr>
        <p:spPr/>
        <p:txBody>
          <a:bodyPr/>
          <a:lstStyle/>
          <a:p>
            <a:r>
              <a:rPr lang="en-US" altLang="en-US" sz="2800" b="1" dirty="0"/>
              <a:t>1.2 Uses</a:t>
            </a:r>
            <a:endParaRPr lang="en-US" altLang="en-US" sz="2800" dirty="0"/>
          </a:p>
        </p:txBody>
      </p:sp>
      <p:sp>
        <p:nvSpPr>
          <p:cNvPr id="3" name="Content Placeholder 2">
            <a:extLst>
              <a:ext uri="{FF2B5EF4-FFF2-40B4-BE49-F238E27FC236}">
                <a16:creationId xmlns:a16="http://schemas.microsoft.com/office/drawing/2014/main" id="{C4F61702-118F-4A48-A3EA-D81B9FE56F86}"/>
              </a:ext>
            </a:extLst>
          </p:cNvPr>
          <p:cNvSpPr>
            <a:spLocks noGrp="1"/>
          </p:cNvSpPr>
          <p:nvPr>
            <p:ph idx="1"/>
          </p:nvPr>
        </p:nvSpPr>
        <p:spPr/>
        <p:txBody>
          <a:bodyPr/>
          <a:lstStyle/>
          <a:p>
            <a:pPr marL="0" indent="0" algn="just">
              <a:buFont typeface="Arial" panose="020B0604020202020204" pitchFamily="34" charset="0"/>
              <a:buNone/>
              <a:defRPr/>
            </a:pPr>
            <a:r>
              <a:rPr lang="en-US" sz="2000" b="1" dirty="0"/>
              <a:t>TOPIC 2: Change Over Time</a:t>
            </a:r>
          </a:p>
          <a:p>
            <a:pPr marL="0" indent="0" algn="just">
              <a:buFont typeface="Arial" panose="020B0604020202020204" pitchFamily="34" charset="0"/>
              <a:buNone/>
              <a:defRPr/>
            </a:pPr>
            <a:r>
              <a:rPr lang="en-US" sz="2000" dirty="0"/>
              <a:t>We often use the present perfect to talk about change that has happened over a period of time.</a:t>
            </a:r>
          </a:p>
          <a:p>
            <a:pPr algn="just">
              <a:defRPr/>
            </a:pPr>
            <a:r>
              <a:rPr lang="en-US" sz="2000" dirty="0"/>
              <a:t>You </a:t>
            </a:r>
            <a:r>
              <a:rPr lang="en-US" sz="2000" b="1" dirty="0"/>
              <a:t>have grown</a:t>
            </a:r>
            <a:r>
              <a:rPr lang="en-US" sz="2000" dirty="0"/>
              <a:t> since the last time I saw you.</a:t>
            </a:r>
          </a:p>
          <a:p>
            <a:pPr algn="just">
              <a:defRPr/>
            </a:pPr>
            <a:r>
              <a:rPr lang="en-US" sz="2000" dirty="0"/>
              <a:t>The government </a:t>
            </a:r>
            <a:r>
              <a:rPr lang="en-US" sz="2000" b="1" dirty="0"/>
              <a:t>has become</a:t>
            </a:r>
            <a:r>
              <a:rPr lang="en-US" sz="2000" dirty="0"/>
              <a:t> more interested in arts education.</a:t>
            </a:r>
          </a:p>
          <a:p>
            <a:pPr algn="just">
              <a:defRPr/>
            </a:pPr>
            <a:r>
              <a:rPr lang="en-US" sz="2000" dirty="0"/>
              <a:t>My English </a:t>
            </a:r>
            <a:r>
              <a:rPr lang="en-US" sz="2000" b="1" dirty="0"/>
              <a:t>has</a:t>
            </a:r>
            <a:r>
              <a:rPr lang="en-US" sz="2000" dirty="0"/>
              <a:t> really </a:t>
            </a:r>
            <a:r>
              <a:rPr lang="en-US" sz="2000" b="1" dirty="0"/>
              <a:t>improved</a:t>
            </a:r>
            <a:r>
              <a:rPr lang="en-US" sz="2000" dirty="0"/>
              <a:t> since I moved to Australia.</a:t>
            </a:r>
          </a:p>
          <a:p>
            <a:pPr marL="0" indent="0" algn="just">
              <a:buFont typeface="Arial" panose="020B0604020202020204" pitchFamily="34" charset="0"/>
              <a:buNone/>
              <a:defRPr/>
            </a:pPr>
            <a:endParaRPr lang="en-US" sz="2000" dirty="0"/>
          </a:p>
          <a:p>
            <a:pPr marL="0" indent="0" algn="just">
              <a:buFont typeface="Arial" panose="020B0604020202020204" pitchFamily="34" charset="0"/>
              <a:buNone/>
              <a:defRPr/>
            </a:pPr>
            <a:r>
              <a:rPr lang="en-US" sz="2000" b="1" dirty="0"/>
              <a:t>TOPIC 3: Accomplishments</a:t>
            </a:r>
          </a:p>
          <a:p>
            <a:pPr marL="0" indent="0" algn="just">
              <a:buFont typeface="Arial" panose="020B0604020202020204" pitchFamily="34" charset="0"/>
              <a:buNone/>
              <a:defRPr/>
            </a:pPr>
            <a:r>
              <a:rPr lang="en-US" sz="2000" dirty="0"/>
              <a:t>We often use the present perfect to list the accomplishments of individuals and humanity. You cannot mention a specific time.</a:t>
            </a:r>
          </a:p>
          <a:p>
            <a:pPr algn="just">
              <a:defRPr/>
            </a:pPr>
            <a:r>
              <a:rPr lang="en-US" sz="2000" dirty="0"/>
              <a:t>Man </a:t>
            </a:r>
            <a:r>
              <a:rPr lang="en-US" sz="2000" b="1" dirty="0"/>
              <a:t>has walked</a:t>
            </a:r>
            <a:r>
              <a:rPr lang="en-US" sz="2000" dirty="0"/>
              <a:t> on the Moon.</a:t>
            </a:r>
          </a:p>
          <a:p>
            <a:pPr algn="just">
              <a:defRPr/>
            </a:pPr>
            <a:r>
              <a:rPr lang="en-US" sz="2000" dirty="0"/>
              <a:t>Our son </a:t>
            </a:r>
            <a:r>
              <a:rPr lang="en-US" sz="2000" b="1" dirty="0"/>
              <a:t>has learned</a:t>
            </a:r>
            <a:r>
              <a:rPr lang="en-US" sz="2000" dirty="0"/>
              <a:t> how to read.</a:t>
            </a:r>
          </a:p>
          <a:p>
            <a:pPr algn="just">
              <a:defRPr/>
            </a:pPr>
            <a:r>
              <a:rPr lang="en-US" sz="2000" dirty="0"/>
              <a:t>Doctors </a:t>
            </a:r>
            <a:r>
              <a:rPr lang="en-US" sz="2000" b="1" dirty="0"/>
              <a:t>have cured</a:t>
            </a:r>
            <a:r>
              <a:rPr lang="en-US" sz="2000" dirty="0"/>
              <a:t> many deadly diseases.</a:t>
            </a:r>
          </a:p>
          <a:p>
            <a:pPr marL="0" indent="0" algn="just">
              <a:buFont typeface="Arial" panose="020B0604020202020204" pitchFamily="34" charset="0"/>
              <a:buNone/>
              <a:defRPr/>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B9378BE-9E20-4A1B-AD78-DA6192DE7CCD}"/>
              </a:ext>
            </a:extLst>
          </p:cNvPr>
          <p:cNvSpPr>
            <a:spLocks noGrp="1"/>
          </p:cNvSpPr>
          <p:nvPr>
            <p:ph type="title"/>
          </p:nvPr>
        </p:nvSpPr>
        <p:spPr/>
        <p:txBody>
          <a:bodyPr/>
          <a:lstStyle/>
          <a:p>
            <a:r>
              <a:rPr lang="en-US" altLang="en-US" sz="2800" b="1" dirty="0">
                <a:solidFill>
                  <a:srgbClr val="000000"/>
                </a:solidFill>
              </a:rPr>
              <a:t>1.2 Uses</a:t>
            </a:r>
            <a:endParaRPr lang="en-US" altLang="en-US" dirty="0"/>
          </a:p>
        </p:txBody>
      </p:sp>
      <p:sp>
        <p:nvSpPr>
          <p:cNvPr id="3" name="Content Placeholder 2">
            <a:extLst>
              <a:ext uri="{FF2B5EF4-FFF2-40B4-BE49-F238E27FC236}">
                <a16:creationId xmlns:a16="http://schemas.microsoft.com/office/drawing/2014/main" id="{41F38FCF-0E96-4565-B397-B060BAABBF26}"/>
              </a:ext>
            </a:extLst>
          </p:cNvPr>
          <p:cNvSpPr>
            <a:spLocks noGrp="1"/>
          </p:cNvSpPr>
          <p:nvPr>
            <p:ph idx="1"/>
          </p:nvPr>
        </p:nvSpPr>
        <p:spPr/>
        <p:txBody>
          <a:bodyPr/>
          <a:lstStyle/>
          <a:p>
            <a:pPr marL="0" indent="0" algn="just">
              <a:buFont typeface="Arial" panose="020B0604020202020204" pitchFamily="34" charset="0"/>
              <a:buNone/>
              <a:defRPr/>
            </a:pPr>
            <a:r>
              <a:rPr lang="en-US" sz="2000" b="1" dirty="0"/>
              <a:t>TOPIC 4: An Uncompleted Action You Are Expecting</a:t>
            </a:r>
          </a:p>
          <a:p>
            <a:pPr marL="0" indent="0" algn="just">
              <a:buFont typeface="Arial" panose="020B0604020202020204" pitchFamily="34" charset="0"/>
              <a:buNone/>
              <a:defRPr/>
            </a:pPr>
            <a:r>
              <a:rPr lang="en-US" sz="2000" dirty="0"/>
              <a:t>We often use the present perfect to say that an action which we expected has not happened. Using the present perfect suggests that we are still waiting for the action to happen. </a:t>
            </a:r>
          </a:p>
          <a:p>
            <a:pPr algn="just">
              <a:buFont typeface="Arial"/>
              <a:buChar char="•"/>
              <a:defRPr/>
            </a:pPr>
            <a:r>
              <a:rPr lang="en-US" sz="2000" dirty="0"/>
              <a:t>James </a:t>
            </a:r>
            <a:r>
              <a:rPr lang="en-US" sz="2000" b="1" dirty="0"/>
              <a:t>has not finished</a:t>
            </a:r>
            <a:r>
              <a:rPr lang="en-US" sz="2000" dirty="0"/>
              <a:t> his homework yet.</a:t>
            </a:r>
          </a:p>
          <a:p>
            <a:pPr algn="just">
              <a:buFont typeface="Arial"/>
              <a:buChar char="•"/>
              <a:defRPr/>
            </a:pPr>
            <a:r>
              <a:rPr lang="en-US" sz="2000" dirty="0"/>
              <a:t>Susan </a:t>
            </a:r>
            <a:r>
              <a:rPr lang="en-US" sz="2000" b="1" dirty="0"/>
              <a:t>hasn't mastered</a:t>
            </a:r>
            <a:r>
              <a:rPr lang="en-US" sz="2000" dirty="0"/>
              <a:t> Japanese, but she can communicate.</a:t>
            </a:r>
          </a:p>
          <a:p>
            <a:pPr algn="just">
              <a:buFont typeface="Arial"/>
              <a:buChar char="•"/>
              <a:defRPr/>
            </a:pPr>
            <a:endParaRPr lang="en-US" sz="2000" dirty="0"/>
          </a:p>
          <a:p>
            <a:pPr marL="0" indent="0" algn="just">
              <a:buFont typeface="Arial" panose="020B0604020202020204" pitchFamily="34" charset="0"/>
              <a:buNone/>
              <a:defRPr/>
            </a:pPr>
            <a:r>
              <a:rPr lang="en-US" sz="2000" b="1" dirty="0"/>
              <a:t>TOPIC 5: Multiple Actions at Different Times</a:t>
            </a:r>
          </a:p>
          <a:p>
            <a:pPr marL="0" indent="0" algn="just">
              <a:buFont typeface="Arial" panose="020B0604020202020204" pitchFamily="34" charset="0"/>
              <a:buNone/>
              <a:defRPr/>
            </a:pPr>
            <a:r>
              <a:rPr lang="en-US" sz="2000" dirty="0"/>
              <a:t>We also use the present perfect to talk about several different actions which have occurred in the past at different times. Present perfect suggests the process is not complete and more actions are possible.</a:t>
            </a:r>
          </a:p>
          <a:p>
            <a:pPr algn="just">
              <a:defRPr/>
            </a:pPr>
            <a:r>
              <a:rPr lang="en-US" sz="2000" dirty="0"/>
              <a:t>The army </a:t>
            </a:r>
            <a:r>
              <a:rPr lang="en-US" sz="2000" b="1" dirty="0"/>
              <a:t>has attacked</a:t>
            </a:r>
            <a:r>
              <a:rPr lang="en-US" sz="2000" dirty="0"/>
              <a:t> that city five times.</a:t>
            </a:r>
          </a:p>
          <a:p>
            <a:pPr algn="just">
              <a:defRPr/>
            </a:pPr>
            <a:r>
              <a:rPr lang="en-US" sz="2000" dirty="0"/>
              <a:t>I </a:t>
            </a:r>
            <a:r>
              <a:rPr lang="en-US" sz="2000" b="1" dirty="0"/>
              <a:t>have had</a:t>
            </a:r>
            <a:r>
              <a:rPr lang="en-US" sz="2000" dirty="0"/>
              <a:t> four quizzes and five tests so far this semester.</a:t>
            </a:r>
          </a:p>
          <a:p>
            <a:pPr marL="0" indent="0" algn="just">
              <a:buFont typeface="Arial" panose="020B0604020202020204" pitchFamily="34" charset="0"/>
              <a:buNone/>
              <a:defRPr/>
            </a:pPr>
            <a:endParaRPr lang="en-US" sz="2000" dirty="0"/>
          </a:p>
          <a:p>
            <a:pPr marL="0" indent="0" algn="just">
              <a:buFont typeface="Arial" panose="020B0604020202020204" pitchFamily="34" charset="0"/>
              <a:buNone/>
              <a:defRPr/>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6889</TotalTime>
  <Words>1547</Words>
  <Application>Microsoft Office PowerPoint</Application>
  <PresentationFormat>On-screen Show (4:3)</PresentationFormat>
  <Paragraphs>118</Paragraphs>
  <Slides>21</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Monotype Corsiva</vt:lpstr>
      <vt:lpstr>Wingdings</vt:lpstr>
      <vt:lpstr>Office Theme</vt:lpstr>
      <vt:lpstr>BIZ06 – Bahasa Inggris 2</vt:lpstr>
      <vt:lpstr>UNIT 5 Achievements</vt:lpstr>
      <vt:lpstr>Specific Competence</vt:lpstr>
      <vt:lpstr>1. Present Perfect Tense</vt:lpstr>
      <vt:lpstr>1.1 Grammar Presentation</vt:lpstr>
      <vt:lpstr>1.2 Uses</vt:lpstr>
      <vt:lpstr>1.2 Uses </vt:lpstr>
      <vt:lpstr>1.2 Uses</vt:lpstr>
      <vt:lpstr>1.2 Uses</vt:lpstr>
      <vt:lpstr>1.2 Uses</vt:lpstr>
      <vt:lpstr>2. Past Tense</vt:lpstr>
      <vt:lpstr>2.1 Grammar Presentation</vt:lpstr>
      <vt:lpstr>2.2 Uses </vt:lpstr>
      <vt:lpstr>2.2 Uses</vt:lpstr>
      <vt:lpstr>Practice 1</vt:lpstr>
      <vt:lpstr>3. Vocabulary</vt:lpstr>
      <vt:lpstr>3.1 Vocabulary Focus</vt:lpstr>
      <vt:lpstr>Practice 2</vt:lpstr>
      <vt:lpstr>4. Listening Activity</vt:lpstr>
      <vt:lpstr>Practice 3</vt:lpstr>
      <vt:lpstr>Thank You</vt:lpstr>
    </vt:vector>
  </TitlesOfParts>
  <Company>UBM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UserUBM</dc:creator>
  <cp:lastModifiedBy>Jonathan Tanihardjo</cp:lastModifiedBy>
  <cp:revision>215</cp:revision>
  <dcterms:created xsi:type="dcterms:W3CDTF">2019-04-15T04:44:51Z</dcterms:created>
  <dcterms:modified xsi:type="dcterms:W3CDTF">2021-01-07T06:48:20Z</dcterms:modified>
</cp:coreProperties>
</file>