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8" r:id="rId2"/>
    <p:sldId id="278" r:id="rId3"/>
    <p:sldId id="260" r:id="rId4"/>
    <p:sldId id="264" r:id="rId5"/>
    <p:sldId id="325" r:id="rId6"/>
    <p:sldId id="343" r:id="rId7"/>
    <p:sldId id="337" r:id="rId8"/>
    <p:sldId id="336" r:id="rId9"/>
    <p:sldId id="344" r:id="rId10"/>
    <p:sldId id="339" r:id="rId11"/>
    <p:sldId id="338" r:id="rId12"/>
    <p:sldId id="340" r:id="rId13"/>
    <p:sldId id="345" r:id="rId14"/>
    <p:sldId id="341" r:id="rId15"/>
    <p:sldId id="342" r:id="rId16"/>
    <p:sldId id="348" r:id="rId17"/>
    <p:sldId id="347" r:id="rId18"/>
    <p:sldId id="346" r:id="rId19"/>
    <p:sldId id="273" r:id="rId2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7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AF440-C274-421D-8BFC-84781064ED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8F663-21BD-4B4D-A722-AE3C65BC49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1837C56-EBA0-47BF-92FA-74AE9F13EA36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8DF1A-1857-4150-A122-C033A6F5BD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10C4E-63AD-496D-9D2B-AF6ABB7C0A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8E4FAEF2-E74F-4E51-9682-5AA7E50748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slide presentasi UBM (cover) standartscreen-01.jpg">
            <a:extLst>
              <a:ext uri="{FF2B5EF4-FFF2-40B4-BE49-F238E27FC236}">
                <a16:creationId xmlns:a16="http://schemas.microsoft.com/office/drawing/2014/main" id="{33DCF8C6-75C2-47A3-98AB-7BF2E1F6E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98A3A0-6867-4535-A892-F587C982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A477C-C787-44EE-9BDC-47ACA5456437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ABF188-FA18-43F8-B765-55FBD9AE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74C0DD-06F0-4E23-AE79-0F8F889A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E981BC-2FF5-47C1-9F5A-A99723E8A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75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BA41-909C-4777-99F0-A6010C1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632AE-DAB8-4D71-AEC1-8500F2A97205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DD26-6069-4A97-B1DE-D8D5B0F5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07CB-A6F8-4C0A-9BFE-32E28803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0A1D9-6242-47E7-B5BE-C873635B7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27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4E8A-54CB-46DA-A4D5-6E535F95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B1964-0A6E-43AA-8E03-D440066B80F8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E43A-CB2B-41BC-81D0-A7E38D7E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5726-D09C-4A8C-B0A3-2D2C8068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E599-43D5-43F3-966F-386207549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97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slide presentasi UBM (isi) standartscreen-01.jpg">
            <a:extLst>
              <a:ext uri="{FF2B5EF4-FFF2-40B4-BE49-F238E27FC236}">
                <a16:creationId xmlns:a16="http://schemas.microsoft.com/office/drawing/2014/main" id="{435FB1C3-4A56-4355-9194-B78B1C42E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5DD4BE-5AE8-4928-90EC-7F570297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C76A-FBE1-410B-9D85-0C69BE4D4440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1ADD4B-C61D-4DD3-8A9B-C168696E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8357F-3364-4F6B-8838-443576DC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7AC4A9-4654-4FD1-8825-31684360F2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69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F719-7E36-4431-ACDB-38744881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50AF-01F1-4096-BC66-3206AE38AADC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DC30-0169-4044-B54B-49DECE22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4FFC-DD21-4FC1-A4F3-A82BCCEF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B704-6A95-42FB-9753-36EE91365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47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287CC5-8024-4161-AD1A-AB54824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B0DB8-BBF5-465E-A119-1830C23CE47C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4403F0-8B88-4CA5-B543-7708D8A0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0B1246-4531-4C63-AACC-0C5AE5B9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2361A-2C60-49A5-94FF-6062F0C01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96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9787D0-F490-4769-9A1B-40CF0EB0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7CDBE-F859-4700-8776-58613253184E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4A5476D-2053-4FBB-8620-96E82FF7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EC3E20-062C-40FF-A130-1BB391C1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D8FC4-A1CF-47E1-A0B6-DE47382A0B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6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55251-8057-4F83-8A3B-04C04786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209E0-E86A-4273-81F3-5D5EE44BBD86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1C56A0-2BB7-46AC-BC78-B7932C04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C5522E-3B00-4ED9-AE42-9124A854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B1E43-D70E-49AE-A211-C8E0449C3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5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820633-BCCD-4C14-999A-7FE3E863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26BA5-00D0-4C35-99AC-FE2CA88ACE58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173E957-89A8-4B25-A4DE-23D71541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B6F6B5-D580-4BDD-8DC5-B27EC6C9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76622-B01B-4883-8960-5068F1689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62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2BF07C-6504-44C8-9FD5-A7E9AB00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F61F4-74CE-4647-B9D9-7B2DAC27DBDD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82D821-B547-4C3A-B7C2-B6E50BE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93D772-C59F-4F42-8F41-6CB79F68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CCBF1-D7B6-4935-9C46-31003B8F7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27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59A8DD-41E2-48C6-B77E-6A3699B1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C182A-728E-49AB-8699-F91BFFC26807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845506-C3AF-4D29-9A16-BBB8B1DE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F72D90-4E4B-4D1C-A313-7CA4C652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FDCF7-D1CD-4383-A307-F50427EDBC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8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emplate slide presentasi UBM (isi) standartscreen-01.jpg">
            <a:extLst>
              <a:ext uri="{FF2B5EF4-FFF2-40B4-BE49-F238E27FC236}">
                <a16:creationId xmlns:a16="http://schemas.microsoft.com/office/drawing/2014/main" id="{5CCBC517-4EA5-4093-B9B5-3B4691F48D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A239F9E-B274-46B7-8E02-0D840E7F82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D91D244-30FF-4420-B5C4-33EF6C01B6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C55D-BC4B-4F5F-B5CE-B1C75F44E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71E406-F365-4424-9AB0-45C6498D8757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A1A4-AA0A-4121-86E5-50D46C28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2A94-1734-4F75-8CD0-799DD93E3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86DAE2-2AB4-4E50-ABED-C89A0B7F9A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rammar.yourdictionary.com/parts-of-speech/nouns/what-is-a-nou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Users\tanih\Desktop\Bahasa%20Inggris%202\Business%20Plus%202%20Audio%20Files\Track%2030.mp3" TargetMode="External"/><Relationship Id="rId1" Type="http://schemas.openxmlformats.org/officeDocument/2006/relationships/audio" Target="file:///C:\Users\tanih\Desktop\Bahasa%20Inggris%202\Business%20Plus%202%20Audio%20Files\Track%2024.mp3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8.xml"/><Relationship Id="rId13" Type="http://schemas.openxmlformats.org/officeDocument/2006/relationships/control" Target="../activeX/activeX13.xml"/><Relationship Id="rId3" Type="http://schemas.openxmlformats.org/officeDocument/2006/relationships/control" Target="../activeX/activeX3.xml"/><Relationship Id="rId7" Type="http://schemas.openxmlformats.org/officeDocument/2006/relationships/control" Target="../activeX/activeX7.xml"/><Relationship Id="rId12" Type="http://schemas.openxmlformats.org/officeDocument/2006/relationships/control" Target="../activeX/activeX12.xml"/><Relationship Id="rId17" Type="http://schemas.openxmlformats.org/officeDocument/2006/relationships/image" Target="../media/image3.wmf"/><Relationship Id="rId2" Type="http://schemas.openxmlformats.org/officeDocument/2006/relationships/control" Target="../activeX/activeX2.xml"/><Relationship Id="rId16" Type="http://schemas.openxmlformats.org/officeDocument/2006/relationships/slideLayout" Target="../slideLayouts/slideLayout2.xml"/><Relationship Id="rId1" Type="http://schemas.openxmlformats.org/officeDocument/2006/relationships/control" Target="../activeX/activeX1.xml"/><Relationship Id="rId6" Type="http://schemas.openxmlformats.org/officeDocument/2006/relationships/control" Target="../activeX/activeX6.xml"/><Relationship Id="rId11" Type="http://schemas.openxmlformats.org/officeDocument/2006/relationships/control" Target="../activeX/activeX11.xml"/><Relationship Id="rId5" Type="http://schemas.openxmlformats.org/officeDocument/2006/relationships/control" Target="../activeX/activeX5.xml"/><Relationship Id="rId15" Type="http://schemas.openxmlformats.org/officeDocument/2006/relationships/control" Target="../activeX/activeX15.xml"/><Relationship Id="rId10" Type="http://schemas.openxmlformats.org/officeDocument/2006/relationships/control" Target="../activeX/activeX10.xml"/><Relationship Id="rId4" Type="http://schemas.openxmlformats.org/officeDocument/2006/relationships/control" Target="../activeX/activeX4.xml"/><Relationship Id="rId9" Type="http://schemas.openxmlformats.org/officeDocument/2006/relationships/control" Target="../activeX/activeX9.xml"/><Relationship Id="rId14" Type="http://schemas.openxmlformats.org/officeDocument/2006/relationships/control" Target="../activeX/activeX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F82ADD0-3EA3-4473-B029-8C0FD234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63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5400" b="1">
                <a:ea typeface="PMingLiU" panose="02020500000000000000" pitchFamily="18" charset="-120"/>
                <a:cs typeface="Times New Roman" panose="02020603050405020304" pitchFamily="18" charset="0"/>
              </a:rPr>
              <a:t>BIZ06 – Bahasa Inggris 2</a:t>
            </a:r>
            <a:endParaRPr lang="en-US" altLang="en-US" sz="540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A95950E-18AD-4EBB-A167-140FD5ABC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b="1" dirty="0">
                <a:latin typeface="+mn-lt"/>
              </a:rPr>
              <a:t>3. Relative Pronouns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D8D2D023-863A-4F48-8678-930AB2D6C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A2032DB-9E6B-4BA8-852F-2A8347FF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3.1 Grammar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33E3-147A-498D-BA8B-6B977517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A relative pronoun is used to </a:t>
            </a:r>
            <a:r>
              <a:rPr lang="en-US" sz="2000" b="1" dirty="0"/>
              <a:t>connect</a:t>
            </a:r>
            <a:r>
              <a:rPr lang="en-US" sz="2000" dirty="0"/>
              <a:t> a clause or phrase to a noun or pronoun. The clause modifies, or describes, the </a:t>
            </a:r>
            <a:r>
              <a:rPr lang="en-US" sz="2000" dirty="0">
                <a:hlinkClick r:id="rId2"/>
              </a:rPr>
              <a:t>noun</a:t>
            </a:r>
            <a:r>
              <a:rPr lang="en-US" sz="2000" dirty="0"/>
              <a:t>. </a:t>
            </a:r>
          </a:p>
          <a:p>
            <a:pPr>
              <a:defRPr/>
            </a:pPr>
            <a:r>
              <a:rPr lang="en-US" sz="2000" dirty="0"/>
              <a:t>The most common relative pronouns are </a:t>
            </a:r>
            <a:r>
              <a:rPr lang="en-US" sz="2000" b="1" dirty="0"/>
              <a:t>who</a:t>
            </a:r>
            <a:r>
              <a:rPr lang="en-US" sz="2000" dirty="0"/>
              <a:t>, and </a:t>
            </a:r>
            <a:r>
              <a:rPr lang="en-US" sz="2000" b="1" dirty="0"/>
              <a:t>which</a:t>
            </a:r>
            <a:r>
              <a:rPr lang="en-US" sz="2000" dirty="0"/>
              <a:t>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Examples: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000" dirty="0"/>
              <a:t>The driver </a:t>
            </a:r>
            <a:r>
              <a:rPr lang="en-US" sz="2000" b="1" i="1" dirty="0"/>
              <a:t>who</a:t>
            </a:r>
            <a:r>
              <a:rPr lang="en-US" sz="2000" dirty="0"/>
              <a:t> </a:t>
            </a:r>
            <a:r>
              <a:rPr lang="en-US" sz="2000" i="1" dirty="0"/>
              <a:t>ran the stop</a:t>
            </a:r>
            <a:r>
              <a:rPr lang="en-US" sz="2000" dirty="0"/>
              <a:t> </a:t>
            </a:r>
            <a:r>
              <a:rPr lang="en-US" sz="2000" i="1" dirty="0"/>
              <a:t>sign</a:t>
            </a:r>
            <a:r>
              <a:rPr lang="en-US" sz="2000" dirty="0"/>
              <a:t> was careless.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000" dirty="0"/>
              <a:t>The book, </a:t>
            </a:r>
            <a:r>
              <a:rPr lang="en-US" sz="2000" b="1" i="1" dirty="0"/>
              <a:t>which</a:t>
            </a:r>
            <a:r>
              <a:rPr lang="en-US" sz="2000" dirty="0"/>
              <a:t> </a:t>
            </a:r>
            <a:r>
              <a:rPr lang="en-US" sz="2000" i="1" dirty="0"/>
              <a:t>is now out of print</a:t>
            </a:r>
            <a:r>
              <a:rPr lang="en-US" sz="2000" dirty="0"/>
              <a:t>, has all the information you need.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6E50273-09AB-4C67-AE9D-0A2174A2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3.2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9897-123F-40A8-997B-D2868683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000" dirty="0"/>
              <a:t>When relative pronouns are used to add descriptive information, that information is either </a:t>
            </a:r>
            <a:r>
              <a:rPr lang="en-US" sz="2000" b="1" dirty="0"/>
              <a:t>defining</a:t>
            </a:r>
            <a:r>
              <a:rPr lang="en-US" sz="2000" dirty="0"/>
              <a:t> or </a:t>
            </a:r>
            <a:r>
              <a:rPr lang="en-US" sz="2000" b="1" dirty="0"/>
              <a:t>non-defining</a:t>
            </a:r>
            <a:r>
              <a:rPr lang="en-US" sz="2000" dirty="0"/>
              <a:t>. 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/>
              <a:t>A defining clause </a:t>
            </a:r>
            <a:r>
              <a:rPr lang="en-US" sz="2000" dirty="0"/>
              <a:t>gives essential information about the noun in question.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/>
              <a:t>A non-defining clause </a:t>
            </a:r>
            <a:r>
              <a:rPr lang="en-US" sz="2000" dirty="0"/>
              <a:t>only gives additional information that is not essential.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Relative pronouns are placed directly after the noun or pronoun they modify.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000" b="1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/>
              <a:t>Examples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I don't like people </a:t>
            </a:r>
            <a:r>
              <a:rPr lang="en-US" sz="2000" b="1" dirty="0"/>
              <a:t>who</a:t>
            </a:r>
            <a:r>
              <a:rPr lang="en-US" sz="2000" dirty="0"/>
              <a:t> interrupt me. (defining clause)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My teacher, </a:t>
            </a:r>
            <a:r>
              <a:rPr lang="en-US" sz="2000" b="1" i="1" dirty="0"/>
              <a:t>who</a:t>
            </a:r>
            <a:r>
              <a:rPr lang="en-US" sz="2000" dirty="0"/>
              <a:t> </a:t>
            </a:r>
            <a:r>
              <a:rPr lang="en-US" sz="2000" i="1" dirty="0"/>
              <a:t>was about to retire</a:t>
            </a:r>
            <a:r>
              <a:rPr lang="en-US" sz="2000" dirty="0"/>
              <a:t>, began writing her memoirs. (non-defining clause)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The cat </a:t>
            </a:r>
            <a:r>
              <a:rPr lang="en-US" sz="2000" b="1" i="1" dirty="0"/>
              <a:t>that</a:t>
            </a:r>
            <a:r>
              <a:rPr lang="en-US" sz="2000" dirty="0"/>
              <a:t> </a:t>
            </a:r>
            <a:r>
              <a:rPr lang="en-US" sz="2000" i="1" dirty="0"/>
              <a:t>is very old</a:t>
            </a:r>
            <a:r>
              <a:rPr lang="en-US" sz="2000" dirty="0"/>
              <a:t> needs to see the vet today. (defining clause)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This painting, </a:t>
            </a:r>
            <a:r>
              <a:rPr lang="en-US" sz="2000" b="1" i="1" dirty="0"/>
              <a:t>which</a:t>
            </a:r>
            <a:r>
              <a:rPr lang="en-US" sz="2000" dirty="0"/>
              <a:t> </a:t>
            </a:r>
            <a:r>
              <a:rPr lang="en-US" sz="2000" i="1" dirty="0"/>
              <a:t>I adore</a:t>
            </a:r>
            <a:r>
              <a:rPr lang="en-US" sz="2000" dirty="0"/>
              <a:t>, is worth over a million dollars. (non-defining clause)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77F5225-AC33-41C8-A88D-CFAEBDF8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3</a:t>
            </a:r>
            <a:endParaRPr lang="en-ID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50E818-D994-4BBF-A325-E0F6A17A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page 47 to answer questions in part G and H.</a:t>
            </a:r>
            <a:endParaRPr lang="en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B977F17-17D5-4CF1-A9FB-349BB12B2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b="1" dirty="0">
                <a:latin typeface="+mn-lt"/>
              </a:rPr>
              <a:t>4. Vocabulary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E0B8CF95-9468-41AD-9E6D-50B50D2B1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C3F2115-9C02-4950-948C-31C08B2C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4.1 Vocabulary Focus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9BD5FC8-BC4B-44A3-9720-37919EFAAB4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 b="1"/>
              <a:t>In business situation, </a:t>
            </a:r>
            <a:r>
              <a:rPr lang="en-US" altLang="en-US" sz="2000"/>
              <a:t>there are </a:t>
            </a:r>
            <a:r>
              <a:rPr lang="en-US" altLang="en-US" sz="2000" b="1"/>
              <a:t>verbs</a:t>
            </a:r>
            <a:r>
              <a:rPr lang="en-US" altLang="en-US" sz="2000"/>
              <a:t> that are followed by specific prepositions.</a:t>
            </a:r>
            <a:r>
              <a:rPr lang="en-US" altLang="en-US" sz="2000" b="1"/>
              <a:t> 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45059237-F954-4CEB-9AF0-B0F652B6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503488"/>
            <a:ext cx="8235950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4E057B0-C19C-494B-B039-C3541125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4</a:t>
            </a:r>
            <a:endParaRPr lang="en-ID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6ED5B8-159B-4D1E-AEDB-D457603C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page 49 to answer questions in part B and C.</a:t>
            </a:r>
            <a:endParaRPr lang="en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95A2017-C254-4A6B-AABF-AE2C6E87F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b="1" dirty="0">
                <a:latin typeface="+mn-lt"/>
              </a:rPr>
              <a:t>5. Listening Activity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E91AB737-08AD-4024-BAD1-8127116E5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3E5FA5B-A1E3-496B-932E-35522E41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5</a:t>
            </a:r>
            <a:endParaRPr lang="en-ID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7FD36FC-BCE9-4BF9-8015-7CCBFEEF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Play audio file track 24        to decide if the statements are true or false, and correct false statement on part A.</a:t>
            </a:r>
          </a:p>
          <a:p>
            <a:r>
              <a:rPr lang="en-US" altLang="en-US"/>
              <a:t>Play audio file track 30        to complete the sales report on page 52.</a:t>
            </a:r>
          </a:p>
          <a:p>
            <a:endParaRPr lang="en-US" altLang="en-US"/>
          </a:p>
          <a:p>
            <a:endParaRPr lang="en-ID" altLang="en-US"/>
          </a:p>
        </p:txBody>
      </p:sp>
      <p:pic>
        <p:nvPicPr>
          <p:cNvPr id="4" name="Track 24.mp3">
            <a:hlinkClick r:id="" action="ppaction://media"/>
            <a:extLst>
              <a:ext uri="{FF2B5EF4-FFF2-40B4-BE49-F238E27FC236}">
                <a16:creationId xmlns:a16="http://schemas.microsoft.com/office/drawing/2014/main" id="{9E3349E9-A660-4295-AAF3-20B1DC43C16F}"/>
              </a:ext>
            </a:extLst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00200"/>
            <a:ext cx="4873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Track 30.mp3">
            <a:hlinkClick r:id="" action="ppaction://media"/>
            <a:extLst>
              <a:ext uri="{FF2B5EF4-FFF2-40B4-BE49-F238E27FC236}">
                <a16:creationId xmlns:a16="http://schemas.microsoft.com/office/drawing/2014/main" id="{4FE50DE5-D0BC-4529-B477-B35B0EEE7827}"/>
              </a:ext>
            </a:extLst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206750"/>
            <a:ext cx="4873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5F182FF-3229-40BC-AADD-8B5AFD3C6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950" y="263683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8000" b="1">
                <a:solidFill>
                  <a:srgbClr val="0070C0"/>
                </a:solidFill>
                <a:latin typeface="Monotype Corsiva" panose="03010101010201010101" pitchFamily="66" charset="0"/>
              </a:rPr>
              <a:t>Thank You</a:t>
            </a:r>
            <a:endParaRPr lang="en-US" altLang="en-US" sz="8000">
              <a:solidFill>
                <a:srgbClr val="0070C0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9BF100D-DA98-4E80-A98B-4E9F41B0D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23495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0070C0"/>
                </a:solidFill>
                <a:latin typeface="+mn-lt"/>
              </a:rPr>
              <a:t>UNIT 6</a:t>
            </a:r>
            <a:br>
              <a:rPr lang="en-US" altLang="en-US" dirty="0">
                <a:solidFill>
                  <a:srgbClr val="0070C0"/>
                </a:solidFill>
                <a:latin typeface="+mn-lt"/>
              </a:rPr>
            </a:br>
            <a:r>
              <a:rPr lang="en-US" altLang="en-US" dirty="0">
                <a:solidFill>
                  <a:srgbClr val="0070C0"/>
                </a:solidFill>
                <a:latin typeface="+mn-lt"/>
              </a:rPr>
              <a:t>How Would You Like to Pay?</a:t>
            </a: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0D90507F-D92D-4053-B750-08EB01B42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46563"/>
            <a:ext cx="6400800" cy="766762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</a:rPr>
              <a:t>Meeting 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27B5EDB-5A6F-4B4E-9021-186A4711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latin typeface="+mn-lt"/>
              </a:rPr>
              <a:t>Specific Competence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24F4598-5AB1-4F26-93DC-A3C49ED4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Students are able to use the language related to banking and its services, and write a short sales report (C3)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7E60696-986A-4E6D-A45A-7697E0E7E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b="1" dirty="0">
                <a:latin typeface="+mn-lt"/>
              </a:rPr>
              <a:t>1. Verbs + object + </a:t>
            </a:r>
            <a:br>
              <a:rPr lang="en-US" altLang="en-US" sz="3600" b="1" dirty="0">
                <a:latin typeface="+mn-lt"/>
              </a:rPr>
            </a:br>
            <a:r>
              <a:rPr lang="en-US" altLang="en-US" sz="3600" b="1" i="1" dirty="0">
                <a:latin typeface="+mn-lt"/>
              </a:rPr>
              <a:t>to-</a:t>
            </a:r>
            <a:r>
              <a:rPr lang="en-US" altLang="en-US" sz="3600" b="1" dirty="0">
                <a:latin typeface="+mn-lt"/>
              </a:rPr>
              <a:t>infinitive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0093B81C-4E4D-4E72-91C0-D65F2A16B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8A8A2A2-A608-4797-9616-DD0DFBE4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1.1 Grammar Presentation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5FB2382-1DF3-4196-833F-EA744577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dirty="0"/>
              <a:t>Many English verbs are followed by </a:t>
            </a:r>
            <a:r>
              <a:rPr lang="en-US" sz="2000" b="1" dirty="0"/>
              <a:t>object + infinitive,</a:t>
            </a:r>
            <a:r>
              <a:rPr lang="en-US" sz="2000" dirty="0"/>
              <a:t> rather than by a </a:t>
            </a:r>
            <a:r>
              <a:rPr lang="en-US" sz="2000" b="1" dirty="0"/>
              <a:t>that-clause. </a:t>
            </a:r>
            <a:r>
              <a:rPr lang="en-US" sz="2000" dirty="0"/>
              <a:t>We can use the following verbs + object + </a:t>
            </a:r>
            <a:r>
              <a:rPr lang="en-US" sz="2000" b="1" dirty="0"/>
              <a:t>to</a:t>
            </a:r>
            <a:r>
              <a:rPr lang="en-US" sz="2000" dirty="0"/>
              <a:t> + infinitive.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dirty="0"/>
              <a:t>Examples: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I don’t </a:t>
            </a:r>
            <a:r>
              <a:rPr lang="en-US" sz="2000" b="1" dirty="0"/>
              <a:t>want him to go.</a:t>
            </a:r>
            <a:r>
              <a:rPr lang="en-US" sz="2000" dirty="0"/>
              <a:t> (NOT I don’t want that he goes.)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We don’t </a:t>
            </a:r>
            <a:r>
              <a:rPr lang="en-US" sz="2000" b="1" dirty="0"/>
              <a:t>allow people to smoke</a:t>
            </a:r>
            <a:r>
              <a:rPr lang="en-US" sz="2000" dirty="0"/>
              <a:t> in the kitchen. (NOT We don’t allow people that smoke in the kitchen)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He taught </a:t>
            </a:r>
            <a:r>
              <a:rPr lang="en-US" sz="2000" b="1" dirty="0"/>
              <a:t>us to forgive. </a:t>
            </a:r>
            <a:r>
              <a:rPr lang="en-US" sz="2000" dirty="0"/>
              <a:t>(NOT He taught that we forgive)</a:t>
            </a:r>
          </a:p>
          <a:p>
            <a:pPr>
              <a:defRPr/>
            </a:pPr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52D7EE-AFB9-4906-A8BC-B2B1A07C220A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3860800"/>
          <a:ext cx="8229600" cy="2378075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58">
                <a:tc gridSpan="5">
                  <a:txBody>
                    <a:bodyPr/>
                    <a:lstStyle/>
                    <a:p>
                      <a:r>
                        <a:rPr lang="en-US" sz="1800" b="1" dirty="0"/>
                        <a:t>Verbs followed by an object and the </a:t>
                      </a:r>
                      <a:r>
                        <a:rPr lang="en-US" sz="1800" b="1" i="1" dirty="0"/>
                        <a:t>to</a:t>
                      </a:r>
                      <a:r>
                        <a:rPr lang="en-US" sz="1800" b="1" dirty="0"/>
                        <a:t>-infinitive</a:t>
                      </a:r>
                    </a:p>
                  </a:txBody>
                  <a:tcPr marT="45732" marB="4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217">
                <a:tc>
                  <a:txBody>
                    <a:bodyPr/>
                    <a:lstStyle/>
                    <a:p>
                      <a:r>
                        <a:rPr lang="en-US" sz="1800" i="1" dirty="0"/>
                        <a:t>advise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allow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ask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beg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cause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choose</a:t>
                      </a:r>
                      <a:endParaRPr lang="en-US" sz="1800" dirty="0"/>
                    </a:p>
                  </a:txBody>
                  <a:tcPr marT="45732" marB="4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command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convince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enable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encourage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expect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force</a:t>
                      </a:r>
                      <a:br>
                        <a:rPr lang="en-US" sz="1800" i="1" dirty="0"/>
                      </a:br>
                      <a:endParaRPr lang="en-US" sz="1800" dirty="0"/>
                    </a:p>
                  </a:txBody>
                  <a:tcPr marT="45732" marB="4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hire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instruct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invite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need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order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permit</a:t>
                      </a:r>
                      <a:endParaRPr lang="en-US" sz="1800" dirty="0"/>
                    </a:p>
                  </a:txBody>
                  <a:tcPr marT="45732" marB="4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persuade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prepare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promise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remind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require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tell</a:t>
                      </a:r>
                      <a:br>
                        <a:rPr lang="en-US" sz="1800" i="1" dirty="0"/>
                      </a:br>
                      <a:endParaRPr lang="en-US" sz="1800" dirty="0"/>
                    </a:p>
                  </a:txBody>
                  <a:tcPr marT="45732" marB="4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threaten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urge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want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warn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wish</a:t>
                      </a:r>
                      <a:br>
                        <a:rPr lang="en-US" sz="1800" i="1" dirty="0"/>
                      </a:br>
                      <a:r>
                        <a:rPr lang="en-US" sz="1800" i="1" dirty="0"/>
                        <a:t>would like</a:t>
                      </a:r>
                      <a:endParaRPr lang="en-US" sz="1800" dirty="0"/>
                    </a:p>
                  </a:txBody>
                  <a:tcPr marT="45732" marB="457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05AD28E-6663-43D6-8900-78CC6FAA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1</a:t>
            </a:r>
            <a:endParaRPr lang="en-ID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18818B-B493-4C11-ABC3-97076E04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page 46 to answer questions in part C and D. 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BBE445C-EDEA-4349-88CC-075BD53DD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b="1" dirty="0">
                <a:latin typeface="+mn-lt"/>
              </a:rPr>
              <a:t>2. Verbs + object + </a:t>
            </a:r>
            <a:br>
              <a:rPr lang="en-US" altLang="en-US" sz="3600" b="1" dirty="0">
                <a:latin typeface="+mn-lt"/>
              </a:rPr>
            </a:br>
            <a:r>
              <a:rPr lang="en-US" altLang="en-US" sz="3600" b="1" dirty="0">
                <a:latin typeface="+mn-lt"/>
              </a:rPr>
              <a:t>without to</a:t>
            </a:r>
          </a:p>
        </p:txBody>
      </p:sp>
      <p:sp>
        <p:nvSpPr>
          <p:cNvPr id="11267" name="Subtitle 2">
            <a:extLst>
              <a:ext uri="{FF2B5EF4-FFF2-40B4-BE49-F238E27FC236}">
                <a16:creationId xmlns:a16="http://schemas.microsoft.com/office/drawing/2014/main" id="{A1B7546A-28E4-457E-BCFE-2300DF2A1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D3CC92B-173B-40A5-8167-5242EB5A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2.1 Grammar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13C2-210C-474D-A707-829FBE67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Some verbs are followed by </a:t>
            </a:r>
            <a:r>
              <a:rPr lang="en-US" sz="2000" b="1" dirty="0"/>
              <a:t>object + infinitive without to.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Examples:</a:t>
            </a:r>
          </a:p>
          <a:p>
            <a:pPr>
              <a:defRPr/>
            </a:pPr>
            <a:r>
              <a:rPr lang="en-US" sz="2000" dirty="0"/>
              <a:t>Why don’t you</a:t>
            </a:r>
            <a:r>
              <a:rPr lang="en-US" sz="2000" b="1" dirty="0"/>
              <a:t> let me go?</a:t>
            </a:r>
            <a:r>
              <a:rPr lang="en-US" sz="2000" dirty="0"/>
              <a:t> (NOT Why don’t you let me to go?)</a:t>
            </a:r>
          </a:p>
          <a:p>
            <a:pPr>
              <a:defRPr/>
            </a:pPr>
            <a:r>
              <a:rPr lang="en-US" sz="2000" dirty="0"/>
              <a:t>I </a:t>
            </a:r>
            <a:r>
              <a:rPr lang="en-US" sz="2000" b="1" dirty="0"/>
              <a:t>heard her sing </a:t>
            </a:r>
            <a:r>
              <a:rPr lang="en-US" sz="2000" dirty="0"/>
              <a:t>a lovely song. (NOT I heard her to sing a lovely song.)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C5422-2EFF-4AFD-8085-457AEDE9B2BB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3429000"/>
          <a:ext cx="6583364" cy="1006475"/>
        </p:xfrm>
        <a:graphic>
          <a:graphicData uri="http://schemas.openxmlformats.org/drawingml/2006/table">
            <a:tbl>
              <a:tblPr/>
              <a:tblGrid>
                <a:gridCol w="164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91">
                <a:tc gridSpan="4">
                  <a:txBody>
                    <a:bodyPr/>
                    <a:lstStyle/>
                    <a:p>
                      <a:r>
                        <a:rPr lang="en-US" sz="1800" b="1" dirty="0"/>
                        <a:t>Verbs followed by an object and the infinitive without to</a:t>
                      </a:r>
                    </a:p>
                  </a:txBody>
                  <a:tcPr marL="91436" marR="91436" marT="45749" marB="45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84">
                <a:tc>
                  <a:txBody>
                    <a:bodyPr/>
                    <a:lstStyle/>
                    <a:p>
                      <a:r>
                        <a:rPr lang="en-US" sz="1800" i="1" dirty="0"/>
                        <a:t>Let</a:t>
                      </a:r>
                    </a:p>
                    <a:p>
                      <a:r>
                        <a:rPr lang="en-US" sz="1800" i="1" dirty="0"/>
                        <a:t>watch</a:t>
                      </a:r>
                      <a:endParaRPr lang="en-US" sz="1800" dirty="0"/>
                    </a:p>
                  </a:txBody>
                  <a:tcPr marL="91436" marR="91436" marT="45749" marB="45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Make</a:t>
                      </a:r>
                    </a:p>
                    <a:p>
                      <a:r>
                        <a:rPr lang="en-US" sz="1800" dirty="0"/>
                        <a:t>Notice</a:t>
                      </a:r>
                    </a:p>
                  </a:txBody>
                  <a:tcPr marL="91436" marR="91436" marT="45749" marB="45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See</a:t>
                      </a:r>
                    </a:p>
                    <a:p>
                      <a:r>
                        <a:rPr lang="en-US" sz="1800" dirty="0"/>
                        <a:t>have</a:t>
                      </a:r>
                    </a:p>
                  </a:txBody>
                  <a:tcPr marL="91436" marR="91436" marT="45749" marB="45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Hear</a:t>
                      </a:r>
                    </a:p>
                    <a:p>
                      <a:r>
                        <a:rPr lang="en-US" sz="1800" dirty="0"/>
                        <a:t>Feel</a:t>
                      </a:r>
                    </a:p>
                  </a:txBody>
                  <a:tcPr marL="91436" marR="91436" marT="45749" marB="457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95B98AA-A058-42FD-B333-0141BE0A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2</a:t>
            </a:r>
            <a:endParaRPr lang="en-ID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35E7-237C-4A85-A8C8-4933D2C1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Change the verb in brackets using </a:t>
            </a:r>
            <a:r>
              <a:rPr lang="en-US" altLang="en-US" sz="1900" b="1" dirty="0">
                <a:cs typeface="Arial" panose="020B0604020202020204" pitchFamily="34" charset="0"/>
              </a:rPr>
              <a:t>to</a:t>
            </a:r>
            <a:r>
              <a:rPr lang="en-US" altLang="en-US" sz="1900" dirty="0">
                <a:cs typeface="Arial" panose="020B0604020202020204" pitchFamily="34" charset="0"/>
              </a:rPr>
              <a:t> or </a:t>
            </a:r>
            <a:r>
              <a:rPr lang="en-US" altLang="en-US" sz="1900" b="1" dirty="0">
                <a:cs typeface="Arial" panose="020B0604020202020204" pitchFamily="34" charset="0"/>
              </a:rPr>
              <a:t>without to </a:t>
            </a:r>
            <a:r>
              <a:rPr lang="en-US" altLang="en-US" sz="1900" dirty="0">
                <a:cs typeface="Arial" panose="020B0604020202020204" pitchFamily="34" charset="0"/>
              </a:rPr>
              <a:t>correctly.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Emmy has finally agreed _____ (marry) Mike.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In my opinion Percy is just pretending _____ (love) her.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She'd rather _____ (marry) Billy.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One day I heard him _____ (sing) her a song, he had such a beautiful voice!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To know him was_____ (love) him. He was so disarming.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But Emmy is old enough _____ (make) up her own mind, isn't she?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And nobody can force her _____ (do) something she doesn't agree with.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Last Friday I invited her _____ (have) dinner with me.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then I asked her _____ (explain) her strange choice but she just cried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and said : ' I'd like something strong _____ (drink) ' before adding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“Billy is dead...This morning a walker saw him _____ (fall) from the cliff…”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and she flew to the door. I couldn't _____ (say) a word.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.. Poor sweet Billy. I felt tears _____ (fall) down my face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Anyway I won't be able _____ (go) to her wedding next month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900" dirty="0">
                <a:cs typeface="Arial" panose="020B0604020202020204" pitchFamily="34" charset="0"/>
              </a:rPr>
              <a:t>First, I can't decide whether _____ (buy) a colorful dress or a black one. </a:t>
            </a:r>
          </a:p>
          <a:p>
            <a:pPr>
              <a:defRPr/>
            </a:pPr>
            <a:endParaRPr lang="en-ID" sz="19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HTMLText1" r:id="rId1" imgW="914400" imgH="228600"/>
        </mc:Choice>
        <mc:Fallback>
          <p:control name="HTMLText1" r:id="rId1" imgW="914400" imgH="228600">
            <p:pic>
              <p:nvPicPr>
                <p:cNvPr id="13316" name="HTMLText1">
                  <a:extLst>
                    <a:ext uri="{FF2B5EF4-FFF2-40B4-BE49-F238E27FC236}">
                      <a16:creationId xmlns:a16="http://schemas.microsoft.com/office/drawing/2014/main" id="{C7633ABF-3A99-497A-98D8-278869B7C2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2" r:id="rId2" imgW="914400" imgH="228600"/>
        </mc:Choice>
        <mc:Fallback>
          <p:control name="HTMLText2" r:id="rId2" imgW="914400" imgH="228600">
            <p:pic>
              <p:nvPicPr>
                <p:cNvPr id="13317" name="HTMLText2">
                  <a:extLst>
                    <a:ext uri="{FF2B5EF4-FFF2-40B4-BE49-F238E27FC236}">
                      <a16:creationId xmlns:a16="http://schemas.microsoft.com/office/drawing/2014/main" id="{C300B76D-990D-43FD-A14B-624CEE496FE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3" r:id="rId3" imgW="914400" imgH="228600"/>
        </mc:Choice>
        <mc:Fallback>
          <p:control name="HTMLText3" r:id="rId3" imgW="914400" imgH="228600">
            <p:pic>
              <p:nvPicPr>
                <p:cNvPr id="13318" name="HTMLText3">
                  <a:extLst>
                    <a:ext uri="{FF2B5EF4-FFF2-40B4-BE49-F238E27FC236}">
                      <a16:creationId xmlns:a16="http://schemas.microsoft.com/office/drawing/2014/main" id="{1914C911-9305-4905-8E9D-F1BCD1106B3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4" r:id="rId4" imgW="914400" imgH="228600"/>
        </mc:Choice>
        <mc:Fallback>
          <p:control name="HTMLText4" r:id="rId4" imgW="914400" imgH="228600">
            <p:pic>
              <p:nvPicPr>
                <p:cNvPr id="13319" name="HTMLText4">
                  <a:extLst>
                    <a:ext uri="{FF2B5EF4-FFF2-40B4-BE49-F238E27FC236}">
                      <a16:creationId xmlns:a16="http://schemas.microsoft.com/office/drawing/2014/main" id="{20F2521C-83AC-4805-9D17-CC608CD8EB3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5" r:id="rId5" imgW="914400" imgH="228600"/>
        </mc:Choice>
        <mc:Fallback>
          <p:control name="HTMLText5" r:id="rId5" imgW="914400" imgH="228600">
            <p:pic>
              <p:nvPicPr>
                <p:cNvPr id="13320" name="HTMLText5">
                  <a:extLst>
                    <a:ext uri="{FF2B5EF4-FFF2-40B4-BE49-F238E27FC236}">
                      <a16:creationId xmlns:a16="http://schemas.microsoft.com/office/drawing/2014/main" id="{FA96707D-758B-4330-8010-D9E3D6EF850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6" r:id="rId6" imgW="914400" imgH="228600"/>
        </mc:Choice>
        <mc:Fallback>
          <p:control name="HTMLText6" r:id="rId6" imgW="914400" imgH="228600">
            <p:pic>
              <p:nvPicPr>
                <p:cNvPr id="13321" name="HTMLText6">
                  <a:extLst>
                    <a:ext uri="{FF2B5EF4-FFF2-40B4-BE49-F238E27FC236}">
                      <a16:creationId xmlns:a16="http://schemas.microsoft.com/office/drawing/2014/main" id="{C2ABAD77-24AA-41D9-B3BA-B05387F0977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7" r:id="rId7" imgW="914400" imgH="228600"/>
        </mc:Choice>
        <mc:Fallback>
          <p:control name="HTMLText7" r:id="rId7" imgW="914400" imgH="228600">
            <p:pic>
              <p:nvPicPr>
                <p:cNvPr id="13322" name="HTMLText7">
                  <a:extLst>
                    <a:ext uri="{FF2B5EF4-FFF2-40B4-BE49-F238E27FC236}">
                      <a16:creationId xmlns:a16="http://schemas.microsoft.com/office/drawing/2014/main" id="{3E089934-FCC6-47C0-B04E-2E26FDC0F70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8" r:id="rId8" imgW="914400" imgH="228600"/>
        </mc:Choice>
        <mc:Fallback>
          <p:control name="HTMLText8" r:id="rId8" imgW="914400" imgH="228600">
            <p:pic>
              <p:nvPicPr>
                <p:cNvPr id="13323" name="HTMLText8">
                  <a:extLst>
                    <a:ext uri="{FF2B5EF4-FFF2-40B4-BE49-F238E27FC236}">
                      <a16:creationId xmlns:a16="http://schemas.microsoft.com/office/drawing/2014/main" id="{7E531A66-A694-47A3-89BE-75CF938798D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9" r:id="rId9" imgW="914400" imgH="228600"/>
        </mc:Choice>
        <mc:Fallback>
          <p:control name="HTMLText9" r:id="rId9" imgW="914400" imgH="228600">
            <p:pic>
              <p:nvPicPr>
                <p:cNvPr id="13324" name="HTMLText9">
                  <a:extLst>
                    <a:ext uri="{FF2B5EF4-FFF2-40B4-BE49-F238E27FC236}">
                      <a16:creationId xmlns:a16="http://schemas.microsoft.com/office/drawing/2014/main" id="{2D1EEBE4-6099-4DF3-88AE-146C52795F4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10" r:id="rId10" imgW="914400" imgH="228600"/>
        </mc:Choice>
        <mc:Fallback>
          <p:control name="HTMLText10" r:id="rId10" imgW="914400" imgH="228600">
            <p:pic>
              <p:nvPicPr>
                <p:cNvPr id="13325" name="HTMLText10">
                  <a:extLst>
                    <a:ext uri="{FF2B5EF4-FFF2-40B4-BE49-F238E27FC236}">
                      <a16:creationId xmlns:a16="http://schemas.microsoft.com/office/drawing/2014/main" id="{5E406514-E590-4DE1-A601-44CE7815BE5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11" r:id="rId11" imgW="914400" imgH="228600"/>
        </mc:Choice>
        <mc:Fallback>
          <p:control name="HTMLText11" r:id="rId11" imgW="914400" imgH="228600">
            <p:pic>
              <p:nvPicPr>
                <p:cNvPr id="13326" name="HTMLText11">
                  <a:extLst>
                    <a:ext uri="{FF2B5EF4-FFF2-40B4-BE49-F238E27FC236}">
                      <a16:creationId xmlns:a16="http://schemas.microsoft.com/office/drawing/2014/main" id="{590787D6-5BC1-44E6-99DF-1A0D8BF40B9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12" r:id="rId12" imgW="914400" imgH="228600"/>
        </mc:Choice>
        <mc:Fallback>
          <p:control name="HTMLText12" r:id="rId12" imgW="914400" imgH="228600">
            <p:pic>
              <p:nvPicPr>
                <p:cNvPr id="13327" name="HTMLText12">
                  <a:extLst>
                    <a:ext uri="{FF2B5EF4-FFF2-40B4-BE49-F238E27FC236}">
                      <a16:creationId xmlns:a16="http://schemas.microsoft.com/office/drawing/2014/main" id="{C84D173A-494E-49B3-B207-D60CAB9FDC6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13" r:id="rId13" imgW="914400" imgH="228600"/>
        </mc:Choice>
        <mc:Fallback>
          <p:control name="HTMLText13" r:id="rId13" imgW="914400" imgH="228600">
            <p:pic>
              <p:nvPicPr>
                <p:cNvPr id="13328" name="HTMLText13">
                  <a:extLst>
                    <a:ext uri="{FF2B5EF4-FFF2-40B4-BE49-F238E27FC236}">
                      <a16:creationId xmlns:a16="http://schemas.microsoft.com/office/drawing/2014/main" id="{159DC983-5BB8-440E-992B-A513698BE60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14" r:id="rId14" imgW="914400" imgH="228600"/>
        </mc:Choice>
        <mc:Fallback>
          <p:control name="HTMLText14" r:id="rId14" imgW="914400" imgH="228600">
            <p:pic>
              <p:nvPicPr>
                <p:cNvPr id="13329" name="HTMLText14">
                  <a:extLst>
                    <a:ext uri="{FF2B5EF4-FFF2-40B4-BE49-F238E27FC236}">
                      <a16:creationId xmlns:a16="http://schemas.microsoft.com/office/drawing/2014/main" id="{45FDCAE1-A951-42DA-8C97-E752A9A5E47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15" r:id="rId15" imgW="914400" imgH="228600"/>
        </mc:Choice>
        <mc:Fallback>
          <p:control name="HTMLText15" r:id="rId15" imgW="914400" imgH="228600">
            <p:pic>
              <p:nvPicPr>
                <p:cNvPr id="13330" name="HTMLText15">
                  <a:extLst>
                    <a:ext uri="{FF2B5EF4-FFF2-40B4-BE49-F238E27FC236}">
                      <a16:creationId xmlns:a16="http://schemas.microsoft.com/office/drawing/2014/main" id="{7EA2C984-5D34-4B62-A0E3-527643976A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</TotalTime>
  <Words>823</Words>
  <Application>Microsoft Office PowerPoint</Application>
  <PresentationFormat>On-screen Show (4:3)</PresentationFormat>
  <Paragraphs>83</Paragraphs>
  <Slides>19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Monotype Corsiva</vt:lpstr>
      <vt:lpstr>Wingdings</vt:lpstr>
      <vt:lpstr>Office Theme</vt:lpstr>
      <vt:lpstr>BIZ06 – Bahasa Inggris 2</vt:lpstr>
      <vt:lpstr>UNIT 6 How Would You Like to Pay?</vt:lpstr>
      <vt:lpstr>Specific Competence</vt:lpstr>
      <vt:lpstr>1. Verbs + object +  to-infinitive</vt:lpstr>
      <vt:lpstr>1.1 Grammar Presentation</vt:lpstr>
      <vt:lpstr>Practice 1</vt:lpstr>
      <vt:lpstr>2. Verbs + object +  without to</vt:lpstr>
      <vt:lpstr>2.1 Grammar Presentation</vt:lpstr>
      <vt:lpstr>Practice 2</vt:lpstr>
      <vt:lpstr>3. Relative Pronouns</vt:lpstr>
      <vt:lpstr>3.1 Grammar Presentation</vt:lpstr>
      <vt:lpstr>3.2 Uses</vt:lpstr>
      <vt:lpstr>Practice 3</vt:lpstr>
      <vt:lpstr>4. Vocabulary</vt:lpstr>
      <vt:lpstr>4.1 Vocabulary Focus</vt:lpstr>
      <vt:lpstr>Practice 4</vt:lpstr>
      <vt:lpstr>5. Listening Activity</vt:lpstr>
      <vt:lpstr>Practice 5</vt:lpstr>
      <vt:lpstr>Thank You</vt:lpstr>
    </vt:vector>
  </TitlesOfParts>
  <Company>UBM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UserUBM</dc:creator>
  <cp:lastModifiedBy>Jonathan Tanihardjo</cp:lastModifiedBy>
  <cp:revision>227</cp:revision>
  <dcterms:created xsi:type="dcterms:W3CDTF">2019-04-15T04:44:51Z</dcterms:created>
  <dcterms:modified xsi:type="dcterms:W3CDTF">2021-01-07T06:55:07Z</dcterms:modified>
</cp:coreProperties>
</file>