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8" r:id="rId2"/>
    <p:sldId id="278" r:id="rId3"/>
    <p:sldId id="260" r:id="rId4"/>
    <p:sldId id="264" r:id="rId5"/>
    <p:sldId id="343" r:id="rId6"/>
    <p:sldId id="344" r:id="rId7"/>
    <p:sldId id="355" r:id="rId8"/>
    <p:sldId id="345" r:id="rId9"/>
    <p:sldId id="346" r:id="rId10"/>
    <p:sldId id="354" r:id="rId11"/>
    <p:sldId id="356" r:id="rId12"/>
    <p:sldId id="347" r:id="rId13"/>
    <p:sldId id="348" r:id="rId14"/>
    <p:sldId id="349" r:id="rId15"/>
    <p:sldId id="351" r:id="rId16"/>
    <p:sldId id="353" r:id="rId17"/>
    <p:sldId id="352" r:id="rId18"/>
    <p:sldId id="357" r:id="rId19"/>
    <p:sldId id="359" r:id="rId20"/>
    <p:sldId id="358" r:id="rId21"/>
    <p:sldId id="273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542E9-8AC0-4996-9C04-74E3A0886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76A1-88F0-4670-B497-A365FC065C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10F2FD8-DB6A-4042-9C44-61400ECDADC3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77B7F-5914-463A-AFBC-F421D5537E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8EF7-39F0-4BD8-9464-F6C4511D8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681FA8D-8313-419E-AF31-FB5BC7D8FE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cover) standartscreen-01.jpg">
            <a:extLst>
              <a:ext uri="{FF2B5EF4-FFF2-40B4-BE49-F238E27FC236}">
                <a16:creationId xmlns:a16="http://schemas.microsoft.com/office/drawing/2014/main" id="{8EFFEDE8-CC7C-4710-863B-0614264C0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B8B35E-CFA1-4B1E-8AB3-9C2CEA9D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7F4D0-1916-4322-89BA-BE492AB8E804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485086-DFA8-4FBF-94FA-D7261FC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6B7175-E4DC-4C17-AD71-1AC8B052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AA9CE-38F6-4A4F-9597-2FDD4516B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998E-CE4A-4C86-9572-2A6A7521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D2931-2AB6-4DF2-AC65-3991080985B4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1E1B-9401-483A-8CEB-4322571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E99B-4C45-45AB-850E-644B5EF4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0C4DC-22BE-4F8A-8A65-9CDC69829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1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7830-4FD2-4CAC-8737-8165C564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65E59-8A0D-46CA-A568-89934EC16173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A5EF-A858-4BC7-9251-195B675A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76A7-06CB-4CAB-B475-A8BF882E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AD653-D570-4A4C-8BB6-0D345930A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6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isi) standartscreen-01.jpg">
            <a:extLst>
              <a:ext uri="{FF2B5EF4-FFF2-40B4-BE49-F238E27FC236}">
                <a16:creationId xmlns:a16="http://schemas.microsoft.com/office/drawing/2014/main" id="{FED52BEC-6ECB-4E76-B22D-2C058E765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0BC78C-E4BC-46FC-8CBC-AD453A33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43C88-3072-4794-A051-C2AA2927EA7D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F75EE4-1FE7-4EFC-92B1-B7B81D72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8289C-C5DF-4A29-B9E0-C5287F3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26522-FA24-4B8A-8E32-93E264B24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7398-DBD2-4D89-8740-A94CFB40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036D-3FF1-4FAB-9EF4-0FDBE132B787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3D1F-8A76-4A7A-934B-BC3D0827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430-DC8F-4A79-816B-2AF6F765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46511-0AA0-4949-81E1-1161D9943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9912BE-2510-412F-9A3C-173A1368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D1E0-D543-4499-9537-494F2895F880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B5C30C-FCD3-4081-9093-2F1FB79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6FB65A-02F5-41D0-9411-9DA1E640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9AEE8-92D2-4D3E-9A7C-EE4674260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4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0DF55E-D833-493F-98D4-0A7EBC0E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40F9B-7337-440C-BB6D-1E39FC97D3D0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1CE702-2A1C-4BEB-A840-1F98C18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F196A0-C1B8-4115-BB27-ECFB28C6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F06E0-C9DA-4546-9455-DB152E6B4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7E02C73-5E96-467E-935F-527B2D13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5C11-F9B2-4A74-9F6D-16C215E466F4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187714-C019-4BD3-8837-EB4A9DD2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76341D-95B5-4181-AF6C-068DE8CA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8F23A-A4BF-4D2D-8FF9-74D0F7255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37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F7EDCE-9B87-44B5-83A0-8E0703D0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2865-3246-4311-B6CD-D3EFCA42792D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16DB4C6-DA91-4941-AFF0-5C754433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B0B30A-254E-4087-8A31-2249328B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D4E10-A83E-4686-A1B8-6FBA4F601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6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7269EE-201E-4A9B-A152-D348BB23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DE75-79F7-4EDE-BAE0-D47365EC4180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F31FC2-603F-4270-90B7-C91179C4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D7B2C9-B559-455D-B900-365E26D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5E716-EEC2-4ED5-B03C-5FA574760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86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512EA1-6F1A-4435-B1F9-E5E18878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E2B9F-499A-400E-ACCF-16B79C6203A8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03E588-0503-4E40-AA4F-F5BE4EE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78B13A-7FC8-4F8C-9500-74E7719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6B65B-7EAC-4EB2-B0F0-577C7603B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slide presentasi UBM (isi) standartscreen-01.jpg">
            <a:extLst>
              <a:ext uri="{FF2B5EF4-FFF2-40B4-BE49-F238E27FC236}">
                <a16:creationId xmlns:a16="http://schemas.microsoft.com/office/drawing/2014/main" id="{2DA2767B-FFCC-4087-BF3A-D6A03AFD87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C521F0B-3456-429C-9D1A-D2BD758BEF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11F2DB9-9E6E-46A2-8679-4E59DB41B5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82A9-E273-4369-8225-429C1402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DCB9E9-46E7-47A7-9205-0BBB93AAFA85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F26C-411B-4A9E-8353-F22071C0F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D54D-B400-4DF3-8590-8CCFF30E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5E055D2-20D1-4552-8D5B-6A3D731310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D33F5AF-F7E8-403C-B9E9-81A39231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3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 b="1">
                <a:ea typeface="PMingLiU" panose="02020500000000000000" pitchFamily="18" charset="-120"/>
                <a:cs typeface="Times New Roman" panose="02020603050405020304" pitchFamily="18" charset="0"/>
              </a:rPr>
              <a:t>BIZ06 – Bahasa Inggris 2</a:t>
            </a:r>
            <a:endParaRPr lang="en-US" altLang="en-US" sz="54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D385103-5257-4213-B1D9-513AFA45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1.2 Will</a:t>
            </a:r>
          </a:p>
        </p:txBody>
      </p:sp>
      <p:pic>
        <p:nvPicPr>
          <p:cNvPr id="13315" name="Picture 2" descr="Simple Future Tense (Formula, Usage &amp; Examples) | Future tense">
            <a:extLst>
              <a:ext uri="{FF2B5EF4-FFF2-40B4-BE49-F238E27FC236}">
                <a16:creationId xmlns:a16="http://schemas.microsoft.com/office/drawing/2014/main" id="{9E20D2C2-1BCF-4917-8887-BAC66836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28857" r="3957" b="40738"/>
          <a:stretch>
            <a:fillRect/>
          </a:stretch>
        </p:blipFill>
        <p:spPr bwMode="auto">
          <a:xfrm>
            <a:off x="900113" y="1341438"/>
            <a:ext cx="7340600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500B-F0B0-4842-B4BA-A71BD68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681FF-E624-451C-92B2-F2837E66C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05950"/>
              </p:ext>
            </p:extLst>
          </p:nvPr>
        </p:nvGraphicFramePr>
        <p:xfrm>
          <a:off x="755576" y="1372942"/>
          <a:ext cx="7704856" cy="5074063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2080035553"/>
                    </a:ext>
                  </a:extLst>
                </a:gridCol>
              </a:tblGrid>
              <a:tr h="62906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Fill in the blanks with</a:t>
                      </a:r>
                      <a:r>
                        <a:rPr lang="en-US" sz="2000" b="1" dirty="0"/>
                        <a:t> “will” or “be going to”</a:t>
                      </a:r>
                      <a:endParaRPr lang="en-US" sz="20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1. Have you got any plans for tomorrow? Yes, _____ visit my grandparents.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77358"/>
                  </a:ext>
                </a:extLst>
              </a:tr>
              <a:tr h="3349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2. Why is she learning Spanish? She _____ travel to Spain.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382323"/>
                  </a:ext>
                </a:extLst>
              </a:tr>
              <a:tr h="3349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3. We are thirsty. Wait here. I _____ get some water.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902505"/>
                  </a:ext>
                </a:extLst>
              </a:tr>
              <a:tr h="3349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4. Meat or fish? I _____ have some fish, please.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602488"/>
                  </a:ext>
                </a:extLst>
              </a:tr>
              <a:tr h="48200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5. What do you want the keys for? I _____ close the door.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31287"/>
                  </a:ext>
                </a:extLst>
              </a:tr>
              <a:tr h="3349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6. If you don't take a taxi, you _____ arrive on time.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76308"/>
                  </a:ext>
                </a:extLst>
              </a:tr>
              <a:tr h="62906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7. Why do you want so many oranges? I _____ make an orange juice.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09908"/>
                  </a:ext>
                </a:extLst>
              </a:tr>
              <a:tr h="48200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8. Oh! I haven't got enough money to pay! Don't worry. I _____ lend you some.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888183"/>
                  </a:ext>
                </a:extLst>
              </a:tr>
              <a:tr h="3349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9. We need one more player. _____ you _____ (play) with us tomorrow?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20706"/>
                  </a:ext>
                </a:extLst>
              </a:tr>
              <a:tr h="62906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10. Why are you switching on the TV? I _____ watch a football match.</a:t>
                      </a:r>
                    </a:p>
                  </a:txBody>
                  <a:tcPr marL="20424" marR="20424" marT="20424" marB="20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42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>
            <a:extLst>
              <a:ext uri="{FF2B5EF4-FFF2-40B4-BE49-F238E27FC236}">
                <a16:creationId xmlns:a16="http://schemas.microsoft.com/office/drawing/2014/main" id="{86D225FE-0A45-4591-8E84-32EABD71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2. Vocabulary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01A89EB-61AC-4D1A-AF34-5BBD393D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 and Job</a:t>
            </a:r>
          </a:p>
        </p:txBody>
      </p:sp>
      <p:pic>
        <p:nvPicPr>
          <p:cNvPr id="15363" name="Content Placeholder 3">
            <a:extLst>
              <a:ext uri="{FF2B5EF4-FFF2-40B4-BE49-F238E27FC236}">
                <a16:creationId xmlns:a16="http://schemas.microsoft.com/office/drawing/2014/main" id="{CDDA5E70-3B65-45F6-A824-08914663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27206" r="18291" b="12759"/>
          <a:stretch>
            <a:fillRect/>
          </a:stretch>
        </p:blipFill>
        <p:spPr>
          <a:xfrm>
            <a:off x="468313" y="1484313"/>
            <a:ext cx="8135937" cy="46132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2568A59-8710-45D1-998F-C4A803D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Preposition: at, for,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FB24-4886-43D9-A4A6-41D585EB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use work </a:t>
            </a:r>
            <a:r>
              <a:rPr lang="en-US" b="1" dirty="0"/>
              <a:t>at</a:t>
            </a:r>
            <a:r>
              <a:rPr lang="en-US" dirty="0"/>
              <a:t> followed by a place or a task: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Jack works </a:t>
            </a:r>
            <a:r>
              <a:rPr lang="en-US" b="1" dirty="0"/>
              <a:t>at</a:t>
            </a:r>
            <a:r>
              <a:rPr lang="en-US" dirty="0"/>
              <a:t> a bank downtown.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The boss was working </a:t>
            </a:r>
            <a:r>
              <a:rPr lang="en-US" b="1" dirty="0"/>
              <a:t>at</a:t>
            </a:r>
            <a:r>
              <a:rPr lang="en-US" dirty="0"/>
              <a:t> his desk all day.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I had a problem with my computer and I was working </a:t>
            </a:r>
            <a:r>
              <a:rPr lang="en-US" b="1" dirty="0"/>
              <a:t>at</a:t>
            </a:r>
            <a:r>
              <a:rPr lang="en-US" dirty="0"/>
              <a:t> it for a few hours until it was solved.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436BD5B-D723-4E65-AEB7-469BF9D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Preposition: at, for,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5700-E13D-49F3-83B7-76DA4DC4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use work </a:t>
            </a:r>
            <a:r>
              <a:rPr lang="en-US" b="1" dirty="0"/>
              <a:t>for</a:t>
            </a:r>
            <a:r>
              <a:rPr lang="en-US" dirty="0"/>
              <a:t> followed by a company, a cause or a person: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Jack works for NYC Finance downtown.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Jenny has been working for animal rights all her life.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Teddy used to work for Jack Welch.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A3D588C-F05C-46A3-8752-350F1F2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Preposition: at, for,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3886-C55A-45B1-A6A0-06835D92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use work </a:t>
            </a:r>
            <a:r>
              <a:rPr lang="en-US" b="1" dirty="0"/>
              <a:t>in</a:t>
            </a:r>
            <a:r>
              <a:rPr lang="en-US" dirty="0"/>
              <a:t> followed by a field or industry: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Jack works </a:t>
            </a:r>
            <a:r>
              <a:rPr lang="en-US" b="1" dirty="0"/>
              <a:t>in</a:t>
            </a:r>
            <a:r>
              <a:rPr lang="en-US" dirty="0"/>
              <a:t> finance.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I’ve been working </a:t>
            </a:r>
            <a:r>
              <a:rPr lang="en-US" b="1" dirty="0"/>
              <a:t>in</a:t>
            </a:r>
            <a:r>
              <a:rPr lang="en-US" dirty="0"/>
              <a:t> international education for more than 20 years.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2BB613E-1F54-4407-8747-266F7ECB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Preposition: at, for, in, on</a:t>
            </a:r>
            <a:endParaRPr lang="en-US" altLang="en-US" sz="4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12DE3DA-4EF2-4387-8F7B-6C5F387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use work </a:t>
            </a:r>
            <a:r>
              <a:rPr lang="en-US" altLang="en-US" b="1"/>
              <a:t>on</a:t>
            </a:r>
            <a:r>
              <a:rPr lang="en-US" altLang="en-US"/>
              <a:t> followed by a task:</a:t>
            </a:r>
            <a:br>
              <a:rPr lang="en-US" altLang="en-US"/>
            </a:br>
            <a:endParaRPr lang="en-US" altLang="en-US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Jack works </a:t>
            </a:r>
            <a:r>
              <a:rPr lang="en-US" altLang="en-US" b="1"/>
              <a:t>on</a:t>
            </a:r>
            <a:r>
              <a:rPr lang="en-US" altLang="en-US"/>
              <a:t> finance reports for the bank.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I was working </a:t>
            </a:r>
            <a:r>
              <a:rPr lang="en-US" altLang="en-US" b="1"/>
              <a:t>on</a:t>
            </a:r>
            <a:r>
              <a:rPr lang="en-US" altLang="en-US"/>
              <a:t> my lessons all morning.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7459-6137-49C0-B84D-BD7601C9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3A2A-7AFD-461C-B011-797DA0E9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Open page 60 to answer questions in part G.</a:t>
            </a: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4857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>
            <a:extLst>
              <a:ext uri="{FF2B5EF4-FFF2-40B4-BE49-F238E27FC236}">
                <a16:creationId xmlns:a16="http://schemas.microsoft.com/office/drawing/2014/main" id="{86D225FE-0A45-4591-8E84-32EABD71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3. Listening Activity</a:t>
            </a:r>
          </a:p>
        </p:txBody>
      </p:sp>
    </p:spTree>
    <p:extLst>
      <p:ext uri="{BB962C8B-B14F-4D97-AF65-F5344CB8AC3E}">
        <p14:creationId xmlns:p14="http://schemas.microsoft.com/office/powerpoint/2010/main" val="5431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B5DCE33-2750-4451-BAF7-67C75E27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23495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UNIT 7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Future Trends</a:t>
            </a:r>
            <a:endParaRPr lang="en-US" alt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C9D5AA27-BCAD-4467-9E1C-692D2974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46563"/>
            <a:ext cx="6400800" cy="766762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Meeting 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226-5836-4FF9-9854-130547C9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82AE-C884-47A6-838E-960D8574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audio file track 33         on page 55 part A and B to answer the questions.</a:t>
            </a:r>
          </a:p>
          <a:p>
            <a:endParaRPr lang="en-ID" dirty="0"/>
          </a:p>
        </p:txBody>
      </p:sp>
      <p:pic>
        <p:nvPicPr>
          <p:cNvPr id="4" name="Track 33">
            <a:hlinkClick r:id="" action="ppaction://media"/>
            <a:extLst>
              <a:ext uri="{FF2B5EF4-FFF2-40B4-BE49-F238E27FC236}">
                <a16:creationId xmlns:a16="http://schemas.microsoft.com/office/drawing/2014/main" id="{B0226D3A-EA74-475E-A8AA-15CF7009D4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8024" y="16579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1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40758C3-CFC3-426B-A23C-C04F32C3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F77D581-A4C3-43CB-A544-57093C7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Specific Competence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4C9C3BE-43CE-4C96-AFF9-FEFE0195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/>
              <a:t>Students are able to talk about future careers, future trends in educations in a college and university(C3)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A5F1EE6-7EB3-428E-84BC-A3CEF23D7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1. Be going to and Will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3236CAC3-2C7C-4974-9D92-0C1B865AF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94E3BF0-F4B4-4C18-801D-AA743EFF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1.1 Be going to</a:t>
            </a:r>
          </a:p>
        </p:txBody>
      </p:sp>
      <p:pic>
        <p:nvPicPr>
          <p:cNvPr id="8195" name="Picture 2" descr="Business, People, Communication And Information Concept - Thinking ...">
            <a:extLst>
              <a:ext uri="{FF2B5EF4-FFF2-40B4-BE49-F238E27FC236}">
                <a16:creationId xmlns:a16="http://schemas.microsoft.com/office/drawing/2014/main" id="{0614F389-F9AD-4372-A089-4914E5AF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8" t="19804" r="9795"/>
          <a:stretch>
            <a:fillRect/>
          </a:stretch>
        </p:blipFill>
        <p:spPr bwMode="auto">
          <a:xfrm>
            <a:off x="6516688" y="2708275"/>
            <a:ext cx="189230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DFF9-42B1-4752-A085-5B526472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talk about </a:t>
            </a:r>
            <a:r>
              <a:rPr lang="en-US" b="1" dirty="0"/>
              <a:t>plans or intentions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Today, I am </a:t>
            </a:r>
            <a:r>
              <a:rPr lang="en-US" sz="2800" b="1" dirty="0"/>
              <a:t>going to work </a:t>
            </a:r>
            <a:r>
              <a:rPr lang="en-US" sz="2800" dirty="0"/>
              <a:t>from home,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then I am </a:t>
            </a:r>
            <a:r>
              <a:rPr lang="en-US" sz="2800" b="1" dirty="0"/>
              <a:t>going to have video conference with </a:t>
            </a:r>
            <a:r>
              <a:rPr lang="en-US" sz="2800" dirty="0"/>
              <a:t>my co-workers and finally I am </a:t>
            </a:r>
            <a:r>
              <a:rPr lang="en-US" sz="2800" b="1" dirty="0"/>
              <a:t>going to phone </a:t>
            </a:r>
            <a:r>
              <a:rPr lang="en-US" sz="2800" dirty="0"/>
              <a:t>my best friend.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CF9FD677-BDCD-4030-84B2-85F96BB797E4}"/>
              </a:ext>
            </a:extLst>
          </p:cNvPr>
          <p:cNvSpPr/>
          <p:nvPr/>
        </p:nvSpPr>
        <p:spPr>
          <a:xfrm>
            <a:off x="684213" y="2276475"/>
            <a:ext cx="5183187" cy="2305050"/>
          </a:xfrm>
          <a:prstGeom prst="cloudCallout">
            <a:avLst>
              <a:gd name="adj1" fmla="val 71104"/>
              <a:gd name="adj2" fmla="val -10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02" name="Picture 6" descr="Man Working Cartoon Images, Stock Photos &amp; Vectors | Shutterstock">
            <a:extLst>
              <a:ext uri="{FF2B5EF4-FFF2-40B4-BE49-F238E27FC236}">
                <a16:creationId xmlns:a16="http://schemas.microsoft.com/office/drawing/2014/main" id="{E6C545DF-BF85-424F-AB77-F4024454C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7"/>
          <a:stretch/>
        </p:blipFill>
        <p:spPr bwMode="auto">
          <a:xfrm>
            <a:off x="1285374" y="2807829"/>
            <a:ext cx="1296144" cy="12423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Picture 8" descr="Video Conference Meeting Room Images, Stock Photos &amp; Vectors ...">
            <a:extLst>
              <a:ext uri="{FF2B5EF4-FFF2-40B4-BE49-F238E27FC236}">
                <a16:creationId xmlns:a16="http://schemas.microsoft.com/office/drawing/2014/main" id="{13F3E498-F5A1-4B5C-973C-AAC317D82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b="11054"/>
          <a:stretch/>
        </p:blipFill>
        <p:spPr bwMode="auto">
          <a:xfrm>
            <a:off x="2683027" y="2830552"/>
            <a:ext cx="1224136" cy="11218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6" name="Picture 10" descr="Cartoon satisfied customer calling to user helpline operator man ...">
            <a:extLst>
              <a:ext uri="{FF2B5EF4-FFF2-40B4-BE49-F238E27FC236}">
                <a16:creationId xmlns:a16="http://schemas.microsoft.com/office/drawing/2014/main" id="{E6F80A40-067D-46A6-8654-00D00735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54" y="2889716"/>
            <a:ext cx="988873" cy="9888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A5F677A-393B-49E9-83B4-750A726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1.1 Be going to</a:t>
            </a:r>
          </a:p>
        </p:txBody>
      </p:sp>
      <p:pic>
        <p:nvPicPr>
          <p:cNvPr id="9219" name="Picture 4" descr="For pregnant women, two sets of rights in one body - The Boston Globe">
            <a:extLst>
              <a:ext uri="{FF2B5EF4-FFF2-40B4-BE49-F238E27FC236}">
                <a16:creationId xmlns:a16="http://schemas.microsoft.com/office/drawing/2014/main" id="{AF72D973-C563-4B0A-872A-6C85B1D6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160838"/>
            <a:ext cx="165576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4E5-4F09-4F5B-804C-BB508CD5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make </a:t>
            </a:r>
            <a:r>
              <a:rPr lang="en-US" b="1" dirty="0"/>
              <a:t>predictions</a:t>
            </a:r>
            <a:r>
              <a:rPr lang="en-US" dirty="0"/>
              <a:t> based on </a:t>
            </a:r>
            <a:r>
              <a:rPr lang="en-US" b="1" dirty="0"/>
              <a:t>evidence</a:t>
            </a:r>
            <a:r>
              <a:rPr lang="en-US" dirty="0"/>
              <a:t> we can see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Look at those black clouds!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It’s </a:t>
            </a:r>
            <a:r>
              <a:rPr lang="en-US" b="1" dirty="0"/>
              <a:t>going to </a:t>
            </a:r>
            <a:r>
              <a:rPr lang="en-US" dirty="0"/>
              <a:t>rain.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		She is pregnant.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		She is </a:t>
            </a:r>
            <a:r>
              <a:rPr lang="en-US" b="1" dirty="0"/>
              <a:t>going to </a:t>
            </a:r>
            <a:r>
              <a:rPr lang="en-US" dirty="0"/>
              <a:t>have a baby.</a:t>
            </a:r>
          </a:p>
        </p:txBody>
      </p:sp>
      <p:pic>
        <p:nvPicPr>
          <p:cNvPr id="9221" name="Picture 2" descr="Proses Terjadinya Mendung Halaman all - Kompas.com">
            <a:extLst>
              <a:ext uri="{FF2B5EF4-FFF2-40B4-BE49-F238E27FC236}">
                <a16:creationId xmlns:a16="http://schemas.microsoft.com/office/drawing/2014/main" id="{382F7AB9-2FA7-4F46-8473-1073A38C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41663"/>
            <a:ext cx="19939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E28E922-7181-42D4-98FA-7E1A295E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1.1 Be going to</a:t>
            </a:r>
          </a:p>
        </p:txBody>
      </p:sp>
      <p:pic>
        <p:nvPicPr>
          <p:cNvPr id="10243" name="Picture 2" descr="Will versus Be Going To">
            <a:extLst>
              <a:ext uri="{FF2B5EF4-FFF2-40B4-BE49-F238E27FC236}">
                <a16:creationId xmlns:a16="http://schemas.microsoft.com/office/drawing/2014/main" id="{F513C98C-6AF9-4917-83A2-4B2717A1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42003"/>
          <a:stretch>
            <a:fillRect/>
          </a:stretch>
        </p:blipFill>
        <p:spPr bwMode="auto">
          <a:xfrm>
            <a:off x="563563" y="2060575"/>
            <a:ext cx="85804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EEDF8FB-C636-46D1-8779-5B34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1.2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5B1-ADE8-465F-9649-F239DC00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we express beliefs about the future (without present evidence):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It </a:t>
            </a:r>
            <a:r>
              <a:rPr lang="en-US" b="1" dirty="0"/>
              <a:t>will be</a:t>
            </a:r>
            <a:r>
              <a:rPr lang="en-US" dirty="0"/>
              <a:t> a nice day tomorrow.</a:t>
            </a:r>
            <a:br>
              <a:rPr lang="en-US" dirty="0"/>
            </a:br>
            <a:r>
              <a:rPr lang="en-US" dirty="0"/>
              <a:t>	I think Brazil </a:t>
            </a:r>
            <a:r>
              <a:rPr lang="en-US" b="1" dirty="0"/>
              <a:t>will win </a:t>
            </a:r>
            <a:r>
              <a:rPr lang="en-US" dirty="0"/>
              <a:t>the World Cup.</a:t>
            </a:r>
            <a:br>
              <a:rPr lang="en-US" dirty="0"/>
            </a:br>
            <a:r>
              <a:rPr lang="en-US" dirty="0"/>
              <a:t>	I'm sure you </a:t>
            </a:r>
            <a:r>
              <a:rPr lang="en-US" b="1" dirty="0"/>
              <a:t>will enjoy</a:t>
            </a:r>
            <a:r>
              <a:rPr lang="en-US" dirty="0"/>
              <a:t> the film.</a:t>
            </a:r>
          </a:p>
          <a:p>
            <a:pPr>
              <a:defRPr/>
            </a:pPr>
            <a:r>
              <a:rPr lang="en-US" dirty="0"/>
              <a:t>to </a:t>
            </a:r>
            <a:r>
              <a:rPr lang="en-US" b="1" dirty="0"/>
              <a:t>talk about offers and promises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Tim </a:t>
            </a:r>
            <a:r>
              <a:rPr lang="en-US" b="1" dirty="0"/>
              <a:t>will be </a:t>
            </a:r>
            <a:r>
              <a:rPr lang="en-US" dirty="0"/>
              <a:t>at the meeting.</a:t>
            </a:r>
            <a:br>
              <a:rPr lang="en-US" dirty="0"/>
            </a:br>
            <a:r>
              <a:rPr lang="en-US" dirty="0"/>
              <a:t>	Mary </a:t>
            </a:r>
            <a:r>
              <a:rPr lang="en-US" b="1" dirty="0"/>
              <a:t>will help</a:t>
            </a:r>
            <a:r>
              <a:rPr lang="en-US" dirty="0"/>
              <a:t> with the cooking.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CCBAF6E-826D-4BF5-BF37-E3956B82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1.2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983F-1401-4C35-A017-C7B511D8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mean </a:t>
            </a:r>
            <a:r>
              <a:rPr lang="en-US" b="1" dirty="0"/>
              <a:t>want to</a:t>
            </a:r>
            <a:r>
              <a:rPr lang="en-US" dirty="0"/>
              <a:t> or </a:t>
            </a:r>
            <a:r>
              <a:rPr lang="en-US" b="1" dirty="0"/>
              <a:t>be willing to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I hope you </a:t>
            </a:r>
            <a:r>
              <a:rPr lang="en-US" b="1" dirty="0"/>
              <a:t>will come</a:t>
            </a:r>
            <a:r>
              <a:rPr lang="en-US" dirty="0"/>
              <a:t> to my party.</a:t>
            </a:r>
            <a:br>
              <a:rPr lang="en-US" dirty="0"/>
            </a:br>
            <a:r>
              <a:rPr lang="en-US" dirty="0"/>
              <a:t>	George says he </a:t>
            </a:r>
            <a:r>
              <a:rPr lang="en-US" b="1" dirty="0"/>
              <a:t>will help</a:t>
            </a:r>
            <a:r>
              <a:rPr lang="en-US" dirty="0"/>
              <a:t> us.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 </a:t>
            </a:r>
            <a:r>
              <a:rPr lang="en-US" b="1" dirty="0"/>
              <a:t>make offers and promises</a:t>
            </a:r>
            <a:r>
              <a:rPr lang="en-US" dirty="0"/>
              <a:t> 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I</a:t>
            </a:r>
            <a:r>
              <a:rPr lang="en-US" b="1" dirty="0"/>
              <a:t>'ll </a:t>
            </a:r>
            <a:r>
              <a:rPr lang="en-US" dirty="0"/>
              <a:t>see you tomorrow.</a:t>
            </a:r>
            <a:br>
              <a:rPr lang="en-US" dirty="0"/>
            </a:br>
            <a:r>
              <a:rPr lang="en-US" dirty="0"/>
              <a:t>	We</a:t>
            </a:r>
            <a:r>
              <a:rPr lang="en-US" b="1" dirty="0"/>
              <a:t>'ll send</a:t>
            </a:r>
            <a:r>
              <a:rPr lang="en-US" dirty="0"/>
              <a:t> you an email.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660</Words>
  <Application>Microsoft Office PowerPoint</Application>
  <PresentationFormat>On-screen Show (4:3)</PresentationFormat>
  <Paragraphs>77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BIZ06 – Bahasa Inggris 2</vt:lpstr>
      <vt:lpstr>UNIT 7 Future Trends</vt:lpstr>
      <vt:lpstr>Specific Competence</vt:lpstr>
      <vt:lpstr>1. Be going to and Will</vt:lpstr>
      <vt:lpstr>1.1 Be going to</vt:lpstr>
      <vt:lpstr>1.1 Be going to</vt:lpstr>
      <vt:lpstr>1.1 Be going to</vt:lpstr>
      <vt:lpstr>1.2 Will</vt:lpstr>
      <vt:lpstr>1.2 Will</vt:lpstr>
      <vt:lpstr>1.2 Will</vt:lpstr>
      <vt:lpstr>Practice 1</vt:lpstr>
      <vt:lpstr>2. Vocabulary</vt:lpstr>
      <vt:lpstr>Work and Job</vt:lpstr>
      <vt:lpstr>Preposition: at, for, in, on</vt:lpstr>
      <vt:lpstr>Preposition: at, for, in, on</vt:lpstr>
      <vt:lpstr>Preposition: at, for, in, on</vt:lpstr>
      <vt:lpstr>Preposition: at, for, in, on</vt:lpstr>
      <vt:lpstr>Practice 2</vt:lpstr>
      <vt:lpstr>3. Listening Activity</vt:lpstr>
      <vt:lpstr>Practice 3</vt:lpstr>
      <vt:lpstr>Thank You</vt:lpstr>
    </vt:vector>
  </TitlesOfParts>
  <Company>UBM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UserUBM</dc:creator>
  <cp:lastModifiedBy>Jonathan Tanihardjo</cp:lastModifiedBy>
  <cp:revision>232</cp:revision>
  <dcterms:created xsi:type="dcterms:W3CDTF">2019-04-15T04:44:51Z</dcterms:created>
  <dcterms:modified xsi:type="dcterms:W3CDTF">2021-01-07T07:07:36Z</dcterms:modified>
</cp:coreProperties>
</file>