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8" r:id="rId2"/>
    <p:sldId id="278" r:id="rId3"/>
    <p:sldId id="260" r:id="rId4"/>
    <p:sldId id="264" r:id="rId5"/>
    <p:sldId id="279" r:id="rId6"/>
    <p:sldId id="282" r:id="rId7"/>
    <p:sldId id="283" r:id="rId8"/>
    <p:sldId id="292" r:id="rId9"/>
    <p:sldId id="290" r:id="rId10"/>
    <p:sldId id="281" r:id="rId11"/>
    <p:sldId id="293" r:id="rId12"/>
    <p:sldId id="291" r:id="rId13"/>
    <p:sldId id="280" r:id="rId14"/>
    <p:sldId id="284" r:id="rId15"/>
    <p:sldId id="285" r:id="rId16"/>
    <p:sldId id="286" r:id="rId17"/>
    <p:sldId id="287" r:id="rId18"/>
    <p:sldId id="288" r:id="rId19"/>
    <p:sldId id="295" r:id="rId20"/>
    <p:sldId id="296" r:id="rId21"/>
    <p:sldId id="297" r:id="rId22"/>
    <p:sldId id="289" r:id="rId2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7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66E704-2B2B-449D-834A-FDDFA09ABE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13513-C5AB-4C3A-B6F7-B8562AFF72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8481F0F-BDA9-49CF-8FC2-2DC1F05E76F8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EEABD-9F64-4076-8F85-B2D1021C21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7B91A-7320-4BEB-841A-8C88F962E1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CF8DC6D8-4163-43DE-B980-86BB978E78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slide presentasi UBM (cover) standartscreen-01.jpg">
            <a:extLst>
              <a:ext uri="{FF2B5EF4-FFF2-40B4-BE49-F238E27FC236}">
                <a16:creationId xmlns:a16="http://schemas.microsoft.com/office/drawing/2014/main" id="{A558AC1F-0A40-49B3-80FB-046E53632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8B19221-6E8C-4CB2-B472-350BB3EF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FB1B7-023F-465E-B49A-4D3110C7A5DF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2583C29-ED29-4865-9133-0789A2C9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9936E5-2208-44F2-882F-3E4A6CA2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DFBBBF-B011-42C2-8B3C-377CDDE87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15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82869-A13F-44D2-9FC9-763BF58C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7E151-F4E4-4E6D-8DE6-58268864424B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4DD3E-CDCE-4157-B690-35D3E04E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80D9C-C5EE-4873-BADE-C3C80AB9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417EC-8B14-40C5-A162-303099AB1D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18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8D929-C86D-4407-9780-00804F8E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F6EC8-DCEF-40FA-AA90-ACD00CFECE45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1FDA-D0CA-4A25-81FA-D6F62D62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59981-7578-4493-AF07-29E2C56A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CDD1A-E5AA-4F47-9EE9-8415901BBD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70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slide presentasi UBM (isi) standartscreen-01.jpg">
            <a:extLst>
              <a:ext uri="{FF2B5EF4-FFF2-40B4-BE49-F238E27FC236}">
                <a16:creationId xmlns:a16="http://schemas.microsoft.com/office/drawing/2014/main" id="{E2008A73-46AC-4740-BC49-EAE86B3DA1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9C0F9A2-85D6-4A95-9417-8052754D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A8824-A44D-4999-A879-E4A59EB0FCD8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F7EAE6-A6AE-4C63-BE53-78F42017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B3AE99-0EBD-4993-BFA0-37FCD209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F1AEC6-7B4D-4FDE-8C2D-45587449A5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52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FC669-9349-4050-863B-D7BDBA3F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36569-B76F-4BE0-94A2-90840D48C37F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323A8-3C99-4AB1-9D6D-BAAF55D1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1F725-9FF9-4097-A5EC-55A6B626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C268C-4F2B-49A0-997D-56F2CC651B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10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69543A5-5796-45B4-A33B-5A7A83BD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53697-D076-488D-B805-68F2ED804790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B2D1A01-9C87-4BC7-908A-313C8E16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8FFFCA-BEDA-45EF-904E-50A0E2CB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C84F9-3332-41C0-930A-DC7D2BC618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58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88D0946-281D-4A8F-AA06-170AB1FC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4480E-AD20-475B-83F4-D5EF620F4B7A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18DC97-3592-4617-9BC8-D068C34D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9F642AD-AFA0-4DDF-AF10-F9532B65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FE2EC-567A-408A-BFC8-DA25837DC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60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2FAE1D-933B-4BA7-905D-E8DC816F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4B545-CE35-4F3F-92B7-ABEDE8948E05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07FDCE3-A987-4D24-AD21-817124D1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0034EC6-9C5E-4B94-94D4-8ACA285E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1C8C7-D81E-470B-8E1F-C44536AAF8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19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508D71A-54C0-40EA-8B00-A2C892F3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435CA-83BE-4979-BDCF-601BFE076B43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0C7E883-1DC6-4E56-A379-9A94A04D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5BBA605-C282-48B5-AD1F-CA90A32F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8A4D9-DB60-4D94-91BA-6A36B127F5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16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CCDB35E-988C-4295-96F6-F7F47326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87667-627A-4325-AFD8-D83E80B53092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462E58C-BF8F-4C2A-B375-F6759ACF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9A5C79-F2F0-4102-A202-B6E5537D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2FC33-E22D-4F71-9117-7D7C17D4F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6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0E02891-2FCB-4A49-BAEE-75831E46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84216-1C63-48FA-B501-8DA793848CC6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BB43F02-E84C-4768-8371-ACB57B52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F4C452-CC33-479D-BA4A-1593BDCF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03306-C1A4-42B2-A6CA-DAA527377C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98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template slide presentasi UBM (isi) standartscreen-01.jpg">
            <a:extLst>
              <a:ext uri="{FF2B5EF4-FFF2-40B4-BE49-F238E27FC236}">
                <a16:creationId xmlns:a16="http://schemas.microsoft.com/office/drawing/2014/main" id="{2183F240-5A1B-4430-A22A-8231C47BC9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C97CBE59-CE28-4F22-BCB1-4AAE20E7E38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79746D49-E9E8-4015-B862-632C358A91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83484-CBD9-4E33-AA50-A6BECF648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D9F708C-FE96-4376-9A5E-8B05524FB5E9}" type="datetimeFigureOut">
              <a:rPr lang="en-US"/>
              <a:pPr>
                <a:defRPr/>
              </a:pPr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33E1-2AFD-4AA8-B9C7-A22B85011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41F5-3F97-4D86-B201-FBF0B95E5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822903D-9DF0-42A4-8A43-C66648A051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file:///C:\Users\tanih\Desktop\Bahasa%20Inggris%202\Business%20Plus%202%20Audio%20Files\Track%2037.mp3" TargetMode="External"/><Relationship Id="rId1" Type="http://schemas.openxmlformats.org/officeDocument/2006/relationships/audio" Target="file:///C:\Users\tanih\Desktop\Bahasa%20Inggris%202\Business%20Plus%202%20Audio%20Files\Track%2036.mp3" TargetMode="Externa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DE2D406-3690-4656-A3CC-57C9E1E95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63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5400" b="1">
                <a:ea typeface="PMingLiU" panose="02020500000000000000" pitchFamily="18" charset="-120"/>
                <a:cs typeface="Times New Roman" panose="02020603050405020304" pitchFamily="18" charset="0"/>
              </a:rPr>
              <a:t>BIZ06 – Bahasa Inggris 2</a:t>
            </a:r>
            <a:endParaRPr lang="en-US" altLang="en-US" sz="540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>
            <a:extLst>
              <a:ext uri="{FF2B5EF4-FFF2-40B4-BE49-F238E27FC236}">
                <a16:creationId xmlns:a16="http://schemas.microsoft.com/office/drawing/2014/main" id="{36E8171D-F027-48E9-80B4-E395AE224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id-ID" altLang="en-US" b="1">
                <a:solidFill>
                  <a:srgbClr val="FF0000"/>
                </a:solidFill>
              </a:rPr>
              <a:t>RULE:</a:t>
            </a:r>
          </a:p>
          <a:p>
            <a:pPr>
              <a:buFont typeface="Arial" panose="020B0604020202020204" pitchFamily="34" charset="0"/>
              <a:buNone/>
            </a:pPr>
            <a:endParaRPr lang="id-ID" altLang="en-US" b="1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id-ID" altLang="en-US" sz="1800" b="1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id-ID" altLang="en-US" b="1"/>
              <a:t>Example:</a:t>
            </a:r>
          </a:p>
          <a:p>
            <a:pPr>
              <a:buFont typeface="Arial" panose="020B0604020202020204" pitchFamily="34" charset="0"/>
              <a:buNone/>
            </a:pPr>
            <a:r>
              <a:rPr lang="id-ID" altLang="en-US"/>
              <a:t>He gives me some </a:t>
            </a:r>
            <a:r>
              <a:rPr lang="id-ID" altLang="en-US" b="1" u="sng">
                <a:solidFill>
                  <a:srgbClr val="FF0000"/>
                </a:solidFill>
              </a:rPr>
              <a:t>really</a:t>
            </a:r>
            <a:r>
              <a:rPr lang="id-ID" altLang="en-US"/>
              <a:t> </a:t>
            </a:r>
            <a:r>
              <a:rPr lang="id-ID" altLang="en-US" u="sng"/>
              <a:t>beautiful</a:t>
            </a:r>
            <a:r>
              <a:rPr lang="id-ID" altLang="en-US"/>
              <a:t> flowers.</a:t>
            </a:r>
          </a:p>
          <a:p>
            <a:pPr>
              <a:buFont typeface="Arial" panose="020B0604020202020204" pitchFamily="34" charset="0"/>
              <a:buNone/>
            </a:pPr>
            <a:endParaRPr lang="id-ID" altLang="en-US"/>
          </a:p>
          <a:p>
            <a:pPr>
              <a:buFont typeface="Arial" panose="020B0604020202020204" pitchFamily="34" charset="0"/>
              <a:buNone/>
            </a:pPr>
            <a:r>
              <a:rPr lang="id-ID" altLang="en-US"/>
              <a:t>It’s </a:t>
            </a:r>
            <a:r>
              <a:rPr lang="id-ID" altLang="en-US" b="1" u="sng">
                <a:solidFill>
                  <a:srgbClr val="FF0000"/>
                </a:solidFill>
              </a:rPr>
              <a:t>extremely</a:t>
            </a:r>
            <a:r>
              <a:rPr lang="id-ID" altLang="en-US"/>
              <a:t> </a:t>
            </a:r>
            <a:r>
              <a:rPr lang="id-ID" altLang="en-US" u="sng"/>
              <a:t>urgent</a:t>
            </a:r>
            <a:r>
              <a:rPr lang="id-ID" altLang="en-US"/>
              <a:t>.</a:t>
            </a:r>
          </a:p>
          <a:p>
            <a:pPr>
              <a:buFont typeface="Arial" panose="020B0604020202020204" pitchFamily="34" charset="0"/>
              <a:buNone/>
            </a:pPr>
            <a:endParaRPr lang="id-ID" alt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0A232CD-45EA-4BC2-9990-8773636954F2}"/>
              </a:ext>
            </a:extLst>
          </p:cNvPr>
          <p:cNvSpPr txBox="1">
            <a:spLocks/>
          </p:cNvSpPr>
          <p:nvPr/>
        </p:nvSpPr>
        <p:spPr bwMode="auto">
          <a:xfrm>
            <a:off x="539750" y="425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id-ID" sz="3600" dirty="0">
                <a:latin typeface="+mj-lt"/>
                <a:ea typeface="+mj-ea"/>
                <a:cs typeface="+mj-cs"/>
              </a:rPr>
              <a:t>2.</a:t>
            </a:r>
            <a:r>
              <a:rPr lang="en-US" sz="3600" dirty="0">
                <a:latin typeface="+mj-lt"/>
                <a:ea typeface="+mj-ea"/>
                <a:cs typeface="+mj-cs"/>
              </a:rPr>
              <a:t>1</a:t>
            </a:r>
            <a:r>
              <a:rPr lang="id-ID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>
                <a:latin typeface="+mj-lt"/>
                <a:ea typeface="+mj-ea"/>
                <a:cs typeface="+mj-cs"/>
              </a:rPr>
              <a:t>Use</a:t>
            </a:r>
            <a:endParaRPr lang="id-ID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C15BC4-2F3C-4F23-B13A-D6779338A9BD}"/>
              </a:ext>
            </a:extLst>
          </p:cNvPr>
          <p:cNvSpPr txBox="1">
            <a:spLocks/>
          </p:cNvSpPr>
          <p:nvPr/>
        </p:nvSpPr>
        <p:spPr bwMode="auto">
          <a:xfrm>
            <a:off x="250825" y="2205038"/>
            <a:ext cx="8642350" cy="863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eaLnBrk="1" hangingPunct="1">
              <a:defRPr/>
            </a:pPr>
            <a:r>
              <a:rPr lang="id-ID" altLang="en-US" sz="2700" dirty="0">
                <a:latin typeface="+mn-lt"/>
                <a:ea typeface="+mj-ea"/>
                <a:cs typeface="+mj-cs"/>
              </a:rPr>
              <a:t>Adverbs that modify adjective come </a:t>
            </a:r>
            <a:r>
              <a:rPr lang="id-ID" altLang="en-US" sz="2700" b="1" u="sng" dirty="0">
                <a:solidFill>
                  <a:srgbClr val="FF0000"/>
                </a:solidFill>
                <a:latin typeface="+mn-lt"/>
                <a:ea typeface="+mj-ea"/>
                <a:cs typeface="+mj-cs"/>
              </a:rPr>
              <a:t>before</a:t>
            </a:r>
            <a:r>
              <a:rPr lang="id-ID" altLang="en-US" sz="2700" dirty="0">
                <a:latin typeface="+mn-lt"/>
                <a:ea typeface="+mj-ea"/>
                <a:cs typeface="+mj-cs"/>
              </a:rPr>
              <a:t> the adjective. </a:t>
            </a:r>
            <a:endParaRPr lang="en-US" altLang="en-US" sz="2700" b="1" u="sng" dirty="0">
              <a:latin typeface="+mn-lt"/>
              <a:ea typeface="+mj-ea"/>
              <a:cs typeface="+mj-cs"/>
            </a:endParaRP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E2D0B108-72CF-4FEC-A9D8-1C9E77F9B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211638"/>
            <a:ext cx="849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d-ID" altLang="en-US" sz="1800" b="1">
                <a:solidFill>
                  <a:srgbClr val="FF0000"/>
                </a:solidFill>
              </a:rPr>
              <a:t>adverb</a:t>
            </a:r>
            <a:endParaRPr lang="id-ID" altLang="en-US" sz="1800">
              <a:solidFill>
                <a:srgbClr val="FF0000"/>
              </a:solidFill>
            </a:endParaRPr>
          </a:p>
        </p:txBody>
      </p:sp>
      <p:sp>
        <p:nvSpPr>
          <p:cNvPr id="14342" name="Rectangle 8">
            <a:extLst>
              <a:ext uri="{FF2B5EF4-FFF2-40B4-BE49-F238E27FC236}">
                <a16:creationId xmlns:a16="http://schemas.microsoft.com/office/drawing/2014/main" id="{005E4DFC-C921-40EF-8D41-9959DC91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373688"/>
            <a:ext cx="849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d-ID" altLang="en-US" sz="1800" b="1">
                <a:solidFill>
                  <a:srgbClr val="FF0000"/>
                </a:solidFill>
              </a:rPr>
              <a:t>adverb</a:t>
            </a:r>
            <a:endParaRPr lang="id-ID" altLang="en-US" sz="1800">
              <a:solidFill>
                <a:srgbClr val="FF0000"/>
              </a:solidFill>
            </a:endParaRPr>
          </a:p>
        </p:txBody>
      </p:sp>
      <p:sp>
        <p:nvSpPr>
          <p:cNvPr id="14343" name="Rectangle 9">
            <a:extLst>
              <a:ext uri="{FF2B5EF4-FFF2-40B4-BE49-F238E27FC236}">
                <a16:creationId xmlns:a16="http://schemas.microsoft.com/office/drawing/2014/main" id="{D6A3AD20-3E55-4036-A8CC-87676C9DC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3" y="4221163"/>
            <a:ext cx="481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d-ID" altLang="en-US" sz="1800" b="1"/>
              <a:t>adj</a:t>
            </a:r>
            <a:endParaRPr lang="id-ID" altLang="en-US" sz="1800"/>
          </a:p>
        </p:txBody>
      </p:sp>
      <p:sp>
        <p:nvSpPr>
          <p:cNvPr id="14344" name="Rectangle 10">
            <a:extLst>
              <a:ext uri="{FF2B5EF4-FFF2-40B4-BE49-F238E27FC236}">
                <a16:creationId xmlns:a16="http://schemas.microsoft.com/office/drawing/2014/main" id="{342542AD-1E2E-4818-9CEB-C4A899DC6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373688"/>
            <a:ext cx="4810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d-ID" altLang="en-US" sz="1800" b="1"/>
              <a:t>adj</a:t>
            </a:r>
            <a:endParaRPr lang="id-ID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8DDD91B-7510-40DD-8677-13A284AC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 2</a:t>
            </a:r>
            <a:endParaRPr lang="en-ID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B16FC9-B3B6-422C-B719-6F9695F4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page 65 to answer questions in part F and G.</a:t>
            </a:r>
            <a:endParaRPr lang="en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C88524C-62F2-40FC-8EB0-8D504C39F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dirty="0">
                <a:latin typeface="+mn-lt"/>
              </a:rPr>
              <a:t>3. Vocabulary</a:t>
            </a:r>
          </a:p>
        </p:txBody>
      </p:sp>
      <p:sp>
        <p:nvSpPr>
          <p:cNvPr id="16387" name="Subtitle 2">
            <a:extLst>
              <a:ext uri="{FF2B5EF4-FFF2-40B4-BE49-F238E27FC236}">
                <a16:creationId xmlns:a16="http://schemas.microsoft.com/office/drawing/2014/main" id="{BE88C2F6-1CDE-48C0-841A-C7449DA5A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4">
            <a:extLst>
              <a:ext uri="{FF2B5EF4-FFF2-40B4-BE49-F238E27FC236}">
                <a16:creationId xmlns:a16="http://schemas.microsoft.com/office/drawing/2014/main" id="{2A8B0F3B-A4A6-4261-8B21-8E53AD7CC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5805488"/>
            <a:ext cx="3671888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d-ID" altLang="en-US" sz="2400"/>
              <a:t>Polite way to respond back.</a:t>
            </a:r>
            <a:endParaRPr lang="id-ID" altLang="en-US" sz="2400" u="sng"/>
          </a:p>
        </p:txBody>
      </p:sp>
      <p:sp>
        <p:nvSpPr>
          <p:cNvPr id="17411" name="Rectangle 10">
            <a:extLst>
              <a:ext uri="{FF2B5EF4-FFF2-40B4-BE49-F238E27FC236}">
                <a16:creationId xmlns:a16="http://schemas.microsoft.com/office/drawing/2014/main" id="{3B6C841F-9C08-4AD0-9389-A69AA365A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848350"/>
            <a:ext cx="3240087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d-ID" altLang="en-US" sz="2400"/>
              <a:t>Polite way to complaint.</a:t>
            </a:r>
            <a:endParaRPr lang="id-ID" altLang="en-US" sz="2400" u="sng"/>
          </a:p>
        </p:txBody>
      </p:sp>
      <p:sp>
        <p:nvSpPr>
          <p:cNvPr id="17412" name="Content Placeholder 3">
            <a:extLst>
              <a:ext uri="{FF2B5EF4-FFF2-40B4-BE49-F238E27FC236}">
                <a16:creationId xmlns:a16="http://schemas.microsoft.com/office/drawing/2014/main" id="{AA309143-AC40-449F-B6AE-AD2160742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id-ID" altLang="en-US"/>
              <a:t>Vocabulary focus: Complaints and apologies</a:t>
            </a:r>
          </a:p>
          <a:p>
            <a:pPr>
              <a:buFont typeface="Arial" panose="020B0604020202020204" pitchFamily="34" charset="0"/>
              <a:buNone/>
            </a:pPr>
            <a:endParaRPr lang="id-ID" alt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4C10BCFB-8D52-48FD-849C-D4206A62CDC9}"/>
              </a:ext>
            </a:extLst>
          </p:cNvPr>
          <p:cNvSpPr txBox="1">
            <a:spLocks/>
          </p:cNvSpPr>
          <p:nvPr/>
        </p:nvSpPr>
        <p:spPr bwMode="auto">
          <a:xfrm>
            <a:off x="517525" y="1889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id-ID" sz="3600" dirty="0">
                <a:latin typeface="+mj-lt"/>
                <a:ea typeface="+mj-ea"/>
                <a:cs typeface="+mj-cs"/>
              </a:rPr>
              <a:t>3.</a:t>
            </a:r>
            <a:r>
              <a:rPr lang="en-US" sz="3600" dirty="0">
                <a:latin typeface="+mj-lt"/>
                <a:ea typeface="+mj-ea"/>
                <a:cs typeface="+mj-cs"/>
              </a:rPr>
              <a:t>1</a:t>
            </a:r>
            <a:r>
              <a:rPr lang="id-ID" sz="3600" dirty="0">
                <a:latin typeface="+mj-lt"/>
                <a:ea typeface="+mj-ea"/>
                <a:cs typeface="+mj-cs"/>
              </a:rPr>
              <a:t> Vocabulary: complaints</a:t>
            </a:r>
          </a:p>
        </p:txBody>
      </p:sp>
      <p:pic>
        <p:nvPicPr>
          <p:cNvPr id="17414" name="Picture 2" descr="Coaching Managers to Deal With Aggressive Staff - Business 2 Community">
            <a:extLst>
              <a:ext uri="{FF2B5EF4-FFF2-40B4-BE49-F238E27FC236}">
                <a16:creationId xmlns:a16="http://schemas.microsoft.com/office/drawing/2014/main" id="{C6522E4E-85C3-4F97-8402-00A7C88E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315595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338A19A-D6DA-45D2-8937-7509BC6A0EF1}"/>
              </a:ext>
            </a:extLst>
          </p:cNvPr>
          <p:cNvGraphicFramePr>
            <a:graphicFrameLocks noGrp="1"/>
          </p:cNvGraphicFramePr>
          <p:nvPr/>
        </p:nvGraphicFramePr>
        <p:xfrm>
          <a:off x="2916238" y="2492375"/>
          <a:ext cx="5903912" cy="304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79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3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29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/>
                        <a:t>COMPLAINTS</a:t>
                      </a:r>
                    </a:p>
                  </a:txBody>
                  <a:tcPr marL="91428" marR="91428" marT="45732" marB="45732"/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DEALING WITH COMPLAINTS</a:t>
                      </a:r>
                    </a:p>
                  </a:txBody>
                  <a:tcPr marL="91428" marR="91428"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292">
                <a:tc>
                  <a:txBody>
                    <a:bodyPr/>
                    <a:lstStyle/>
                    <a:p>
                      <a:r>
                        <a:rPr lang="id-ID" sz="1800" dirty="0"/>
                        <a:t>I’m</a:t>
                      </a:r>
                      <a:r>
                        <a:rPr lang="id-ID" sz="1800" baseline="0" dirty="0"/>
                        <a:t> sorry to say this, but...</a:t>
                      </a:r>
                      <a:endParaRPr lang="id-ID" sz="1800" dirty="0"/>
                    </a:p>
                  </a:txBody>
                  <a:tcPr marL="91428" marR="91428" marT="45732" marB="45732"/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Sorry for the inconvenience.</a:t>
                      </a:r>
                    </a:p>
                  </a:txBody>
                  <a:tcPr marL="91428" marR="91428"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292">
                <a:tc>
                  <a:txBody>
                    <a:bodyPr/>
                    <a:lstStyle/>
                    <a:p>
                      <a:r>
                        <a:rPr lang="id-ID" sz="1800" dirty="0"/>
                        <a:t>I’m</a:t>
                      </a:r>
                      <a:r>
                        <a:rPr lang="id-ID" sz="1800" baseline="0" dirty="0"/>
                        <a:t> sorry to bother you, but..</a:t>
                      </a:r>
                      <a:endParaRPr lang="id-ID" sz="1800" dirty="0"/>
                    </a:p>
                  </a:txBody>
                  <a:tcPr marL="91428" marR="91428" marT="45732" marB="45732"/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It</a:t>
                      </a:r>
                      <a:r>
                        <a:rPr lang="id-ID" sz="1800" baseline="0" dirty="0"/>
                        <a:t> won’t happen again.</a:t>
                      </a:r>
                      <a:endParaRPr lang="id-ID" sz="1800" dirty="0"/>
                    </a:p>
                  </a:txBody>
                  <a:tcPr marL="91428" marR="91428"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92">
                <a:tc>
                  <a:txBody>
                    <a:bodyPr/>
                    <a:lstStyle/>
                    <a:p>
                      <a:r>
                        <a:rPr lang="id-ID" sz="1800" dirty="0"/>
                        <a:t>I’m afraid there’s a problem.</a:t>
                      </a:r>
                    </a:p>
                  </a:txBody>
                  <a:tcPr marL="91428" marR="91428" marT="45732" marB="45732"/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Please accept our appologies.</a:t>
                      </a:r>
                    </a:p>
                  </a:txBody>
                  <a:tcPr marL="91428" marR="91428"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292">
                <a:tc>
                  <a:txBody>
                    <a:bodyPr/>
                    <a:lstStyle/>
                    <a:p>
                      <a:r>
                        <a:rPr lang="id-ID" sz="1800" dirty="0"/>
                        <a:t>I expect an apology.</a:t>
                      </a:r>
                    </a:p>
                  </a:txBody>
                  <a:tcPr marL="91428" marR="91428" marT="45732" marB="45732"/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I’m afraind it was our mistake.</a:t>
                      </a:r>
                    </a:p>
                  </a:txBody>
                  <a:tcPr marL="91428" marR="91428" marT="45732" marB="457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248">
                <a:tc>
                  <a:txBody>
                    <a:bodyPr/>
                    <a:lstStyle/>
                    <a:p>
                      <a:r>
                        <a:rPr lang="id-ID" sz="1800" dirty="0"/>
                        <a:t>Excuse me if I’m</a:t>
                      </a:r>
                      <a:r>
                        <a:rPr lang="id-ID" sz="1800" baseline="0" dirty="0"/>
                        <a:t> out of line, but...</a:t>
                      </a:r>
                      <a:endParaRPr lang="id-ID" sz="1800" dirty="0"/>
                    </a:p>
                  </a:txBody>
                  <a:tcPr marL="91428" marR="91428" marT="45732" marB="45732"/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We’re really very sorry.</a:t>
                      </a:r>
                    </a:p>
                  </a:txBody>
                  <a:tcPr marL="91428" marR="91428" marT="45732" marB="4573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292">
                <a:tc>
                  <a:txBody>
                    <a:bodyPr/>
                    <a:lstStyle/>
                    <a:p>
                      <a:r>
                        <a:rPr lang="id-ID" sz="1800" dirty="0"/>
                        <a:t>It seems that you forgot to...</a:t>
                      </a:r>
                    </a:p>
                  </a:txBody>
                  <a:tcPr marL="91428" marR="91428" marT="45732" marB="45732"/>
                </a:tc>
                <a:tc>
                  <a:txBody>
                    <a:bodyPr/>
                    <a:lstStyle/>
                    <a:p>
                      <a:r>
                        <a:rPr lang="id-ID" sz="1800" dirty="0"/>
                        <a:t>I’ll look into it immediately.</a:t>
                      </a:r>
                    </a:p>
                  </a:txBody>
                  <a:tcPr marL="91428" marR="91428" marT="45732" marB="4573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869C02-A495-472B-A135-F3C37D9FD64B}"/>
              </a:ext>
            </a:extLst>
          </p:cNvPr>
          <p:cNvCxnSpPr/>
          <p:nvPr/>
        </p:nvCxnSpPr>
        <p:spPr>
          <a:xfrm flipH="1">
            <a:off x="3492500" y="5445125"/>
            <a:ext cx="358775" cy="50482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D2F794-E96D-497C-9413-3BD56682394F}"/>
              </a:ext>
            </a:extLst>
          </p:cNvPr>
          <p:cNvCxnSpPr/>
          <p:nvPr/>
        </p:nvCxnSpPr>
        <p:spPr>
          <a:xfrm>
            <a:off x="6227763" y="5445125"/>
            <a:ext cx="360362" cy="50482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7F44719A-EF2F-4E02-82B7-3153BD504003}"/>
              </a:ext>
            </a:extLst>
          </p:cNvPr>
          <p:cNvSpPr txBox="1">
            <a:spLocks/>
          </p:cNvSpPr>
          <p:nvPr/>
        </p:nvSpPr>
        <p:spPr bwMode="auto">
          <a:xfrm>
            <a:off x="879475" y="4270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id-ID" sz="3600" dirty="0">
                <a:latin typeface="+mj-lt"/>
                <a:ea typeface="+mj-ea"/>
                <a:cs typeface="+mj-cs"/>
              </a:rPr>
              <a:t>3.1 Vocabulary: complaints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E24BC34-B2DA-4A7D-8BD8-8622136E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600200"/>
            <a:ext cx="8820150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id-ID" sz="3000" b="1" dirty="0">
                <a:solidFill>
                  <a:srgbClr val="FF0000"/>
                </a:solidFill>
              </a:rPr>
              <a:t>PREPOSITION 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id-ID" sz="3000" dirty="0"/>
              <a:t>I’m afraid I have a complaint</a:t>
            </a:r>
            <a:r>
              <a:rPr lang="id-ID" sz="3000" dirty="0">
                <a:solidFill>
                  <a:srgbClr val="FF0000"/>
                </a:solidFill>
              </a:rPr>
              <a:t> </a:t>
            </a:r>
            <a:r>
              <a:rPr lang="id-ID" sz="3000" b="1" dirty="0">
                <a:solidFill>
                  <a:srgbClr val="FF0000"/>
                </a:solidFill>
              </a:rPr>
              <a:t>about</a:t>
            </a:r>
            <a:r>
              <a:rPr lang="id-ID" sz="3000" dirty="0">
                <a:solidFill>
                  <a:srgbClr val="FF0000"/>
                </a:solidFill>
              </a:rPr>
              <a:t> </a:t>
            </a:r>
            <a:r>
              <a:rPr lang="id-ID" sz="3000" dirty="0"/>
              <a:t>the delivery.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id-ID" sz="3000" dirty="0"/>
              <a:t>I’ll look </a:t>
            </a:r>
            <a:r>
              <a:rPr lang="id-ID" sz="3000" b="1" dirty="0">
                <a:solidFill>
                  <a:srgbClr val="FF0000"/>
                </a:solidFill>
              </a:rPr>
              <a:t>into</a:t>
            </a:r>
            <a:r>
              <a:rPr lang="id-ID" sz="3000" dirty="0"/>
              <a:t> the complaint immediately. 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id-ID" sz="3000" dirty="0"/>
              <a:t>The delivery arrived </a:t>
            </a:r>
            <a:r>
              <a:rPr lang="id-ID" sz="3000" b="1" dirty="0">
                <a:solidFill>
                  <a:srgbClr val="FF0000"/>
                </a:solidFill>
              </a:rPr>
              <a:t>on</a:t>
            </a:r>
            <a:r>
              <a:rPr lang="id-ID" sz="3000" dirty="0"/>
              <a:t> time.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id-ID" sz="3000" dirty="0"/>
              <a:t>I’ll wait </a:t>
            </a:r>
            <a:r>
              <a:rPr lang="id-ID" sz="3000" b="1" dirty="0">
                <a:solidFill>
                  <a:srgbClr val="FF0000"/>
                </a:solidFill>
              </a:rPr>
              <a:t>for</a:t>
            </a:r>
            <a:r>
              <a:rPr lang="id-ID" sz="3000" dirty="0"/>
              <a:t> your call.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id-ID" sz="3000" dirty="0"/>
              <a:t>The manager apologized </a:t>
            </a:r>
            <a:r>
              <a:rPr lang="id-ID" sz="3000" b="1" dirty="0">
                <a:solidFill>
                  <a:srgbClr val="FF0000"/>
                </a:solidFill>
              </a:rPr>
              <a:t>for</a:t>
            </a:r>
            <a:r>
              <a:rPr lang="id-ID" sz="3000" dirty="0"/>
              <a:t> the mistake.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id-ID" sz="3000" dirty="0"/>
              <a:t>We’ll send the order </a:t>
            </a:r>
            <a:r>
              <a:rPr lang="id-ID" sz="3000" b="1" dirty="0">
                <a:solidFill>
                  <a:srgbClr val="FF0000"/>
                </a:solidFill>
              </a:rPr>
              <a:t>by</a:t>
            </a:r>
            <a:r>
              <a:rPr lang="id-ID" sz="3000" dirty="0"/>
              <a:t> express delivery.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id-ID" sz="3000" dirty="0"/>
              <a:t>I want to know the reason </a:t>
            </a:r>
            <a:r>
              <a:rPr lang="id-ID" sz="3000" b="1" dirty="0">
                <a:solidFill>
                  <a:srgbClr val="FF0000"/>
                </a:solidFill>
              </a:rPr>
              <a:t>for</a:t>
            </a:r>
            <a:r>
              <a:rPr lang="id-ID" sz="3000" dirty="0"/>
              <a:t> the mistakes.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endParaRPr lang="id-ID" sz="3000" dirty="0"/>
          </a:p>
          <a:p>
            <a:pPr>
              <a:buFont typeface="Arial" panose="020B0604020202020204" pitchFamily="34" charset="0"/>
              <a:buNone/>
              <a:defRPr/>
            </a:pPr>
            <a:endParaRPr lang="id-ID" sz="3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952BE8-6A3F-497E-92E7-91882CB5C4E4}"/>
              </a:ext>
            </a:extLst>
          </p:cNvPr>
          <p:cNvCxnSpPr/>
          <p:nvPr/>
        </p:nvCxnSpPr>
        <p:spPr>
          <a:xfrm>
            <a:off x="3708400" y="2636838"/>
            <a:ext cx="27352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C8D023-B723-44FC-8CD0-CC466B5297AD}"/>
              </a:ext>
            </a:extLst>
          </p:cNvPr>
          <p:cNvCxnSpPr/>
          <p:nvPr/>
        </p:nvCxnSpPr>
        <p:spPr>
          <a:xfrm>
            <a:off x="1403350" y="3213100"/>
            <a:ext cx="136842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293435-A3E0-4AEB-898A-84E57F97AE21}"/>
              </a:ext>
            </a:extLst>
          </p:cNvPr>
          <p:cNvCxnSpPr/>
          <p:nvPr/>
        </p:nvCxnSpPr>
        <p:spPr>
          <a:xfrm>
            <a:off x="2916238" y="3716338"/>
            <a:ext cx="165576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3A10B5-9732-4EE1-BEC2-BF65D6F76F15}"/>
              </a:ext>
            </a:extLst>
          </p:cNvPr>
          <p:cNvCxnSpPr/>
          <p:nvPr/>
        </p:nvCxnSpPr>
        <p:spPr>
          <a:xfrm>
            <a:off x="1403350" y="4292600"/>
            <a:ext cx="115252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E6BD34-7A4A-4DE2-82F8-D92C70020A59}"/>
              </a:ext>
            </a:extLst>
          </p:cNvPr>
          <p:cNvCxnSpPr/>
          <p:nvPr/>
        </p:nvCxnSpPr>
        <p:spPr>
          <a:xfrm>
            <a:off x="3059113" y="4868863"/>
            <a:ext cx="21605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A48CD4-F67E-4F5B-92F5-96486FDE4335}"/>
              </a:ext>
            </a:extLst>
          </p:cNvPr>
          <p:cNvCxnSpPr/>
          <p:nvPr/>
        </p:nvCxnSpPr>
        <p:spPr>
          <a:xfrm>
            <a:off x="3203575" y="5373688"/>
            <a:ext cx="129698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14277-81E2-426F-853B-DEB8F450D683}"/>
              </a:ext>
            </a:extLst>
          </p:cNvPr>
          <p:cNvCxnSpPr/>
          <p:nvPr/>
        </p:nvCxnSpPr>
        <p:spPr>
          <a:xfrm>
            <a:off x="3851275" y="5949950"/>
            <a:ext cx="158432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3" name="Rectangle 22">
            <a:extLst>
              <a:ext uri="{FF2B5EF4-FFF2-40B4-BE49-F238E27FC236}">
                <a16:creationId xmlns:a16="http://schemas.microsoft.com/office/drawing/2014/main" id="{6D9593E4-8CAE-40E1-BD6C-8620F4A53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213100"/>
            <a:ext cx="2952750" cy="11080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d-ID" altLang="en-US" sz="2200"/>
              <a:t>Note: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d-ID" altLang="en-US" sz="2200"/>
              <a:t>The underlined words are the correct pair.</a:t>
            </a:r>
            <a:endParaRPr lang="id-ID" altLang="en-US" sz="2200" u="sng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4223A6-6452-4481-A503-81F70A5DFCF9}"/>
              </a:ext>
            </a:extLst>
          </p:cNvPr>
          <p:cNvCxnSpPr/>
          <p:nvPr/>
        </p:nvCxnSpPr>
        <p:spPr>
          <a:xfrm>
            <a:off x="5508625" y="2636838"/>
            <a:ext cx="503238" cy="6477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3">
            <a:extLst>
              <a:ext uri="{FF2B5EF4-FFF2-40B4-BE49-F238E27FC236}">
                <a16:creationId xmlns:a16="http://schemas.microsoft.com/office/drawing/2014/main" id="{D97DDF9E-6842-48FC-BF49-54CD61BD5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700213"/>
            <a:ext cx="8820150" cy="2952750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arenR"/>
            </a:pPr>
            <a:r>
              <a:rPr lang="id-ID" altLang="en-US" sz="3000" b="1"/>
              <a:t>accept or except?</a:t>
            </a:r>
          </a:p>
          <a:p>
            <a:pPr marL="514350" indent="-514350">
              <a:buFont typeface="Arial" panose="020B0604020202020204" pitchFamily="34" charset="0"/>
              <a:buNone/>
            </a:pPr>
            <a:endParaRPr lang="id-ID" altLang="en-US" sz="3000" b="1"/>
          </a:p>
          <a:p>
            <a:pPr marL="514350" indent="-514350">
              <a:buFont typeface="Arial" panose="020B0604020202020204" pitchFamily="34" charset="0"/>
              <a:buNone/>
            </a:pPr>
            <a:endParaRPr lang="id-ID" altLang="en-US" sz="3000" b="1"/>
          </a:p>
          <a:p>
            <a:pPr marL="514350" indent="-514350">
              <a:buFont typeface="Arial" panose="020B0604020202020204" pitchFamily="34" charset="0"/>
              <a:buNone/>
            </a:pPr>
            <a:endParaRPr lang="id-ID" altLang="en-US" sz="1100"/>
          </a:p>
          <a:p>
            <a:pPr marL="514350" indent="-514350">
              <a:buFont typeface="Arial" panose="020B0604020202020204" pitchFamily="34" charset="0"/>
              <a:buNone/>
            </a:pPr>
            <a:r>
              <a:rPr lang="id-ID" altLang="en-US" sz="3000"/>
              <a:t>Example:</a:t>
            </a:r>
          </a:p>
          <a:p>
            <a:pPr marL="514350" indent="-514350">
              <a:buFont typeface="Arial" panose="020B0604020202020204" pitchFamily="34" charset="0"/>
              <a:buNone/>
            </a:pPr>
            <a:r>
              <a:rPr lang="id-ID" altLang="en-US" sz="3000"/>
              <a:t>Please </a:t>
            </a:r>
            <a:r>
              <a:rPr lang="id-ID" altLang="en-US" sz="3000" b="1">
                <a:solidFill>
                  <a:srgbClr val="FF0000"/>
                </a:solidFill>
              </a:rPr>
              <a:t>accept</a:t>
            </a:r>
            <a:r>
              <a:rPr lang="id-ID" altLang="en-US" sz="3000"/>
              <a:t> our apologies</a:t>
            </a:r>
            <a:r>
              <a:rPr lang="id-ID" altLang="en-US" sz="3000" b="1"/>
              <a:t>.</a:t>
            </a:r>
          </a:p>
          <a:p>
            <a:pPr marL="514350" indent="-514350">
              <a:buFont typeface="Arial" panose="020B0604020202020204" pitchFamily="34" charset="0"/>
              <a:buNone/>
            </a:pPr>
            <a:r>
              <a:rPr lang="id-ID" altLang="en-US" sz="3000"/>
              <a:t>The office is open everyday </a:t>
            </a:r>
            <a:r>
              <a:rPr lang="id-ID" altLang="en-US" sz="3000" b="1">
                <a:solidFill>
                  <a:srgbClr val="FFC000"/>
                </a:solidFill>
              </a:rPr>
              <a:t>except</a:t>
            </a:r>
            <a:r>
              <a:rPr lang="id-ID" altLang="en-US" sz="3000"/>
              <a:t> Mondays. 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BDB8D4E-7E00-4CCF-B24E-53BC7522CFFA}"/>
              </a:ext>
            </a:extLst>
          </p:cNvPr>
          <p:cNvSpPr txBox="1">
            <a:spLocks/>
          </p:cNvSpPr>
          <p:nvPr/>
        </p:nvSpPr>
        <p:spPr bwMode="auto">
          <a:xfrm>
            <a:off x="528638" y="2603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id-ID" sz="3200" dirty="0">
                <a:latin typeface="+mj-lt"/>
                <a:ea typeface="+mj-ea"/>
                <a:cs typeface="+mj-cs"/>
              </a:rPr>
              <a:t>3.2 Vocabulary: </a:t>
            </a:r>
            <a:endParaRPr lang="en-US" sz="3200" dirty="0">
              <a:latin typeface="+mj-lt"/>
              <a:ea typeface="+mj-ea"/>
              <a:cs typeface="+mj-cs"/>
            </a:endParaRPr>
          </a:p>
          <a:p>
            <a:pPr algn="ctr"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easily</a:t>
            </a:r>
            <a:r>
              <a:rPr lang="id-ID" sz="3200" dirty="0">
                <a:latin typeface="+mj-lt"/>
                <a:ea typeface="+mj-ea"/>
                <a:cs typeface="+mj-cs"/>
              </a:rPr>
              <a:t> confused words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A96B60-3CC1-406A-AA6B-3887D209031B}"/>
              </a:ext>
            </a:extLst>
          </p:cNvPr>
          <p:cNvSpPr txBox="1">
            <a:spLocks/>
          </p:cNvSpPr>
          <p:nvPr/>
        </p:nvSpPr>
        <p:spPr bwMode="auto">
          <a:xfrm>
            <a:off x="323850" y="2492375"/>
            <a:ext cx="8640763" cy="7207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eaLnBrk="1" hangingPunct="1">
              <a:defRPr/>
            </a:pPr>
            <a:r>
              <a:rPr lang="id-ID" altLang="en-US" sz="2700" dirty="0">
                <a:latin typeface="+mn-lt"/>
                <a:ea typeface="+mj-ea"/>
                <a:cs typeface="+mj-cs"/>
              </a:rPr>
              <a:t>To </a:t>
            </a:r>
            <a:r>
              <a:rPr lang="id-ID" altLang="en-US" sz="2700" b="1" dirty="0">
                <a:solidFill>
                  <a:srgbClr val="FF0000"/>
                </a:solidFill>
                <a:latin typeface="+mn-lt"/>
                <a:ea typeface="+mj-ea"/>
                <a:cs typeface="+mj-cs"/>
              </a:rPr>
              <a:t>accept</a:t>
            </a:r>
            <a:r>
              <a:rPr lang="id-ID" altLang="en-US" sz="2700" dirty="0">
                <a:latin typeface="+mn-lt"/>
                <a:ea typeface="+mj-ea"/>
                <a:cs typeface="+mj-cs"/>
              </a:rPr>
              <a:t> is a verb. The word </a:t>
            </a:r>
            <a:r>
              <a:rPr lang="id-ID" altLang="en-US" sz="2700" b="1" dirty="0">
                <a:solidFill>
                  <a:srgbClr val="FFFF00"/>
                </a:solidFill>
                <a:latin typeface="+mn-lt"/>
                <a:ea typeface="+mj-ea"/>
                <a:cs typeface="+mj-cs"/>
              </a:rPr>
              <a:t>except</a:t>
            </a:r>
            <a:r>
              <a:rPr lang="id-ID" altLang="en-US" sz="2700" dirty="0">
                <a:latin typeface="+mn-lt"/>
                <a:ea typeface="+mj-ea"/>
                <a:cs typeface="+mj-cs"/>
              </a:rPr>
              <a:t> means “but not”.</a:t>
            </a:r>
            <a:endParaRPr lang="en-US" altLang="en-US" sz="2700" b="1" u="sng" dirty="0"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Advice Vs Advise | Confusing words, Learn english, English ...">
            <a:extLst>
              <a:ext uri="{FF2B5EF4-FFF2-40B4-BE49-F238E27FC236}">
                <a16:creationId xmlns:a16="http://schemas.microsoft.com/office/drawing/2014/main" id="{C930051D-34EE-4F8A-A166-33BD58ECD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" t="18201" r="4575" b="26920"/>
          <a:stretch>
            <a:fillRect/>
          </a:stretch>
        </p:blipFill>
        <p:spPr bwMode="auto">
          <a:xfrm>
            <a:off x="900113" y="3213100"/>
            <a:ext cx="6696075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Content Placeholder 3">
            <a:extLst>
              <a:ext uri="{FF2B5EF4-FFF2-40B4-BE49-F238E27FC236}">
                <a16:creationId xmlns:a16="http://schemas.microsoft.com/office/drawing/2014/main" id="{FF96B516-6BC6-4AE3-BF05-E829FDF4D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484313"/>
            <a:ext cx="8820150" cy="2952750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None/>
            </a:pPr>
            <a:r>
              <a:rPr lang="id-ID" altLang="en-US" sz="3000" b="1" dirty="0"/>
              <a:t>B) </a:t>
            </a:r>
            <a:r>
              <a:rPr lang="en-US" altLang="en-US" sz="3000" b="1" dirty="0"/>
              <a:t>a</a:t>
            </a:r>
            <a:r>
              <a:rPr lang="id-ID" altLang="en-US" sz="3000" b="1" dirty="0" err="1"/>
              <a:t>dvice</a:t>
            </a:r>
            <a:r>
              <a:rPr lang="id-ID" altLang="en-US" sz="3000" b="1" dirty="0"/>
              <a:t> </a:t>
            </a:r>
            <a:r>
              <a:rPr lang="id-ID" altLang="en-US" sz="3000" b="1" dirty="0" err="1"/>
              <a:t>or</a:t>
            </a:r>
            <a:r>
              <a:rPr lang="id-ID" altLang="en-US" sz="3000" b="1" dirty="0"/>
              <a:t> </a:t>
            </a:r>
            <a:r>
              <a:rPr lang="id-ID" altLang="en-US" sz="3000" b="1" dirty="0" err="1"/>
              <a:t>advise</a:t>
            </a:r>
            <a:r>
              <a:rPr lang="id-ID" altLang="en-US" sz="3000" b="1" dirty="0"/>
              <a:t>?</a:t>
            </a:r>
          </a:p>
          <a:p>
            <a:pPr marL="514350" indent="-514350">
              <a:buFont typeface="Arial" panose="020B0604020202020204" pitchFamily="34" charset="0"/>
              <a:buNone/>
            </a:pPr>
            <a:endParaRPr lang="id-ID" altLang="en-US" sz="3000" b="1" dirty="0"/>
          </a:p>
          <a:p>
            <a:pPr marL="514350" indent="-514350">
              <a:buFont typeface="Arial" panose="020B0604020202020204" pitchFamily="34" charset="0"/>
              <a:buNone/>
            </a:pPr>
            <a:endParaRPr lang="id-ID" altLang="en-US" sz="3000" b="1" dirty="0"/>
          </a:p>
          <a:p>
            <a:pPr marL="514350" indent="-514350">
              <a:buFont typeface="Arial" panose="020B0604020202020204" pitchFamily="34" charset="0"/>
              <a:buNone/>
            </a:pPr>
            <a:endParaRPr lang="id-ID" altLang="en-US" sz="110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CC15D54-CB58-432E-B97C-2C197BFF6ED4}"/>
              </a:ext>
            </a:extLst>
          </p:cNvPr>
          <p:cNvSpPr txBox="1">
            <a:spLocks/>
          </p:cNvSpPr>
          <p:nvPr/>
        </p:nvSpPr>
        <p:spPr bwMode="auto">
          <a:xfrm>
            <a:off x="457200" y="3111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id-ID" sz="3200" dirty="0">
                <a:latin typeface="+mj-lt"/>
                <a:ea typeface="+mj-ea"/>
                <a:cs typeface="+mj-cs"/>
              </a:rPr>
              <a:t>3.2 Vocabulary: </a:t>
            </a:r>
            <a:endParaRPr lang="en-US" sz="3200" dirty="0">
              <a:latin typeface="+mj-lt"/>
              <a:ea typeface="+mj-ea"/>
              <a:cs typeface="+mj-cs"/>
            </a:endParaRPr>
          </a:p>
          <a:p>
            <a:pPr algn="ctr"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easily</a:t>
            </a:r>
            <a:r>
              <a:rPr lang="id-ID" sz="3200" dirty="0">
                <a:latin typeface="+mj-lt"/>
                <a:ea typeface="+mj-ea"/>
                <a:cs typeface="+mj-cs"/>
              </a:rPr>
              <a:t> confused words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A4D905-5D58-46BE-A25A-F6F52320449E}"/>
              </a:ext>
            </a:extLst>
          </p:cNvPr>
          <p:cNvSpPr txBox="1">
            <a:spLocks/>
          </p:cNvSpPr>
          <p:nvPr/>
        </p:nvSpPr>
        <p:spPr bwMode="auto">
          <a:xfrm>
            <a:off x="323850" y="2565400"/>
            <a:ext cx="7416800" cy="7191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eaLnBrk="1" hangingPunct="1">
              <a:defRPr/>
            </a:pPr>
            <a:r>
              <a:rPr lang="id-ID" altLang="en-US" sz="2700" dirty="0">
                <a:latin typeface="+mn-lt"/>
                <a:ea typeface="+mj-ea"/>
                <a:cs typeface="+mj-cs"/>
              </a:rPr>
              <a:t>To </a:t>
            </a:r>
            <a:r>
              <a:rPr lang="id-ID" altLang="en-US" sz="2700" b="1" dirty="0">
                <a:solidFill>
                  <a:srgbClr val="FF0000"/>
                </a:solidFill>
                <a:latin typeface="+mn-lt"/>
                <a:ea typeface="+mj-ea"/>
                <a:cs typeface="+mj-cs"/>
              </a:rPr>
              <a:t>advise</a:t>
            </a:r>
            <a:r>
              <a:rPr lang="id-ID" altLang="en-US" sz="2700" dirty="0">
                <a:latin typeface="+mn-lt"/>
                <a:ea typeface="+mj-ea"/>
                <a:cs typeface="+mj-cs"/>
              </a:rPr>
              <a:t> is a verb. The word </a:t>
            </a:r>
            <a:r>
              <a:rPr lang="id-ID" altLang="en-US" sz="2700" b="1" dirty="0">
                <a:solidFill>
                  <a:srgbClr val="FFFF00"/>
                </a:solidFill>
                <a:latin typeface="+mn-lt"/>
                <a:ea typeface="+mj-ea"/>
                <a:cs typeface="+mj-cs"/>
              </a:rPr>
              <a:t>advice </a:t>
            </a:r>
            <a:r>
              <a:rPr lang="id-ID" altLang="en-US" sz="2700" dirty="0">
                <a:latin typeface="+mn-lt"/>
                <a:ea typeface="+mj-ea"/>
                <a:cs typeface="+mj-cs"/>
              </a:rPr>
              <a:t>is a noun.</a:t>
            </a:r>
            <a:endParaRPr lang="en-US" altLang="en-US" sz="2700" b="1" u="sng" dirty="0"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44 Common Confusions to Annoy the Grammar Police">
            <a:extLst>
              <a:ext uri="{FF2B5EF4-FFF2-40B4-BE49-F238E27FC236}">
                <a16:creationId xmlns:a16="http://schemas.microsoft.com/office/drawing/2014/main" id="{AB181A5F-531A-4332-8464-5ED30E98C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" t="6290" r="5186" b="23270"/>
          <a:stretch>
            <a:fillRect/>
          </a:stretch>
        </p:blipFill>
        <p:spPr bwMode="auto">
          <a:xfrm>
            <a:off x="1187450" y="2997200"/>
            <a:ext cx="64801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Content Placeholder 3">
            <a:extLst>
              <a:ext uri="{FF2B5EF4-FFF2-40B4-BE49-F238E27FC236}">
                <a16:creationId xmlns:a16="http://schemas.microsoft.com/office/drawing/2014/main" id="{506034A4-403A-4750-8997-BC3315CBE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484313"/>
            <a:ext cx="8820150" cy="2952750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None/>
            </a:pPr>
            <a:r>
              <a:rPr lang="id-ID" altLang="en-US" sz="3000" b="1"/>
              <a:t>C) </a:t>
            </a:r>
            <a:r>
              <a:rPr lang="en-US" altLang="en-US" sz="3000" b="1"/>
              <a:t>p</a:t>
            </a:r>
            <a:r>
              <a:rPr lang="id-ID" altLang="en-US" sz="3000" b="1"/>
              <a:t>assed or past?</a:t>
            </a:r>
          </a:p>
          <a:p>
            <a:pPr marL="514350" indent="-514350">
              <a:buFont typeface="Arial" panose="020B0604020202020204" pitchFamily="34" charset="0"/>
              <a:buNone/>
            </a:pPr>
            <a:endParaRPr lang="id-ID" altLang="en-US" sz="3000" b="1"/>
          </a:p>
          <a:p>
            <a:pPr marL="514350" indent="-514350">
              <a:buFont typeface="Arial" panose="020B0604020202020204" pitchFamily="34" charset="0"/>
              <a:buNone/>
            </a:pPr>
            <a:endParaRPr lang="id-ID" altLang="en-US" sz="3000" b="1"/>
          </a:p>
          <a:p>
            <a:pPr marL="514350" indent="-514350">
              <a:buFont typeface="Arial" panose="020B0604020202020204" pitchFamily="34" charset="0"/>
              <a:buNone/>
            </a:pPr>
            <a:endParaRPr lang="id-ID" altLang="en-US" sz="110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BEB702E-FAD0-4164-8C64-7D02D63A6C0B}"/>
              </a:ext>
            </a:extLst>
          </p:cNvPr>
          <p:cNvSpPr txBox="1">
            <a:spLocks/>
          </p:cNvSpPr>
          <p:nvPr/>
        </p:nvSpPr>
        <p:spPr bwMode="auto">
          <a:xfrm>
            <a:off x="457200" y="2841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id-ID" sz="3200" dirty="0">
                <a:latin typeface="+mj-lt"/>
                <a:ea typeface="+mj-ea"/>
                <a:cs typeface="+mj-cs"/>
              </a:rPr>
              <a:t>3.2 Vocabulary: </a:t>
            </a:r>
            <a:endParaRPr lang="en-US" sz="3200" dirty="0">
              <a:latin typeface="+mj-lt"/>
              <a:ea typeface="+mj-ea"/>
              <a:cs typeface="+mj-cs"/>
            </a:endParaRPr>
          </a:p>
          <a:p>
            <a:pPr algn="ctr"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easily</a:t>
            </a:r>
            <a:r>
              <a:rPr lang="id-ID" sz="3200" dirty="0">
                <a:latin typeface="+mj-lt"/>
                <a:ea typeface="+mj-ea"/>
                <a:cs typeface="+mj-cs"/>
              </a:rPr>
              <a:t> confused words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B4C850-3DAD-4E14-AA3B-0ABA94F301E2}"/>
              </a:ext>
            </a:extLst>
          </p:cNvPr>
          <p:cNvSpPr txBox="1">
            <a:spLocks/>
          </p:cNvSpPr>
          <p:nvPr/>
        </p:nvSpPr>
        <p:spPr bwMode="auto">
          <a:xfrm>
            <a:off x="323850" y="2349500"/>
            <a:ext cx="8569325" cy="7191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eaLnBrk="1" hangingPunct="1">
              <a:defRPr/>
            </a:pPr>
            <a:r>
              <a:rPr lang="id-ID" altLang="en-US" sz="2700" b="1" dirty="0">
                <a:solidFill>
                  <a:srgbClr val="FF0000"/>
                </a:solidFill>
                <a:latin typeface="+mn-lt"/>
                <a:ea typeface="+mj-ea"/>
                <a:cs typeface="+mj-cs"/>
              </a:rPr>
              <a:t>Passed</a:t>
            </a:r>
            <a:r>
              <a:rPr lang="id-ID" altLang="en-US" sz="2700" dirty="0">
                <a:latin typeface="+mn-lt"/>
                <a:ea typeface="+mj-ea"/>
                <a:cs typeface="+mj-cs"/>
              </a:rPr>
              <a:t> is a regular verb. The word </a:t>
            </a:r>
            <a:r>
              <a:rPr lang="id-ID" altLang="en-US" sz="2700" b="1" dirty="0">
                <a:solidFill>
                  <a:srgbClr val="FFFF00"/>
                </a:solidFill>
                <a:latin typeface="+mn-lt"/>
                <a:ea typeface="+mj-ea"/>
                <a:cs typeface="+mj-cs"/>
              </a:rPr>
              <a:t>past </a:t>
            </a:r>
            <a:r>
              <a:rPr lang="id-ID" altLang="en-US" sz="2700" dirty="0">
                <a:latin typeface="+mn-lt"/>
                <a:ea typeface="+mj-ea"/>
                <a:cs typeface="+mj-cs"/>
              </a:rPr>
              <a:t>is an adjective , noun or preposition.</a:t>
            </a:r>
            <a:endParaRPr lang="en-US" altLang="en-US" sz="2700" u="sng" dirty="0"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3">
            <a:extLst>
              <a:ext uri="{FF2B5EF4-FFF2-40B4-BE49-F238E27FC236}">
                <a16:creationId xmlns:a16="http://schemas.microsoft.com/office/drawing/2014/main" id="{1EE05DB3-2E01-46FC-A916-276AD6494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484313"/>
            <a:ext cx="8820150" cy="2952750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None/>
            </a:pPr>
            <a:r>
              <a:rPr lang="id-ID" altLang="en-US" sz="3000" b="1"/>
              <a:t>D) </a:t>
            </a:r>
            <a:r>
              <a:rPr lang="en-US" altLang="en-US" sz="3000" b="1"/>
              <a:t>f</a:t>
            </a:r>
            <a:r>
              <a:rPr lang="id-ID" altLang="en-US" sz="3000" b="1"/>
              <a:t>ell or </a:t>
            </a:r>
            <a:r>
              <a:rPr lang="en-US" altLang="en-US" sz="3000" b="1"/>
              <a:t>f</a:t>
            </a:r>
            <a:r>
              <a:rPr lang="id-ID" altLang="en-US" sz="3000" b="1"/>
              <a:t>elt?</a:t>
            </a:r>
          </a:p>
          <a:p>
            <a:pPr marL="514350" indent="-514350">
              <a:buFont typeface="Arial" panose="020B0604020202020204" pitchFamily="34" charset="0"/>
              <a:buNone/>
            </a:pPr>
            <a:endParaRPr lang="id-ID" altLang="en-US" sz="3000" b="1"/>
          </a:p>
          <a:p>
            <a:pPr marL="514350" indent="-514350">
              <a:buFont typeface="Arial" panose="020B0604020202020204" pitchFamily="34" charset="0"/>
              <a:buNone/>
            </a:pPr>
            <a:endParaRPr lang="id-ID" altLang="en-US" sz="3000" b="1"/>
          </a:p>
          <a:p>
            <a:pPr marL="514350" indent="-514350">
              <a:buFont typeface="Arial" panose="020B0604020202020204" pitchFamily="34" charset="0"/>
              <a:buNone/>
            </a:pPr>
            <a:endParaRPr lang="id-ID" altLang="en-US" sz="110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FCC5FDCD-49D5-4FA4-A386-D51D9190AF53}"/>
              </a:ext>
            </a:extLst>
          </p:cNvPr>
          <p:cNvSpPr txBox="1">
            <a:spLocks/>
          </p:cNvSpPr>
          <p:nvPr/>
        </p:nvSpPr>
        <p:spPr bwMode="auto">
          <a:xfrm>
            <a:off x="493713" y="2524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id-ID" sz="3200" dirty="0">
                <a:latin typeface="+mj-lt"/>
                <a:ea typeface="+mj-ea"/>
                <a:cs typeface="+mj-cs"/>
              </a:rPr>
              <a:t>3.2 Vocabulary: </a:t>
            </a:r>
            <a:endParaRPr lang="en-US" sz="3200" dirty="0">
              <a:latin typeface="+mj-lt"/>
              <a:ea typeface="+mj-ea"/>
              <a:cs typeface="+mj-cs"/>
            </a:endParaRPr>
          </a:p>
          <a:p>
            <a:pPr algn="ctr"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easily</a:t>
            </a:r>
            <a:r>
              <a:rPr lang="id-ID" sz="3200" dirty="0">
                <a:latin typeface="+mj-lt"/>
                <a:ea typeface="+mj-ea"/>
                <a:cs typeface="+mj-cs"/>
              </a:rPr>
              <a:t> confused words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D117DA-DAB2-4ABD-A264-078288F047AC}"/>
              </a:ext>
            </a:extLst>
          </p:cNvPr>
          <p:cNvSpPr txBox="1">
            <a:spLocks/>
          </p:cNvSpPr>
          <p:nvPr/>
        </p:nvSpPr>
        <p:spPr bwMode="auto">
          <a:xfrm>
            <a:off x="323850" y="2349500"/>
            <a:ext cx="8569325" cy="863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eaLnBrk="1" hangingPunct="1">
              <a:defRPr/>
            </a:pPr>
            <a:r>
              <a:rPr lang="id-ID" altLang="en-US" sz="2700" dirty="0">
                <a:latin typeface="+mn-lt"/>
                <a:ea typeface="+mj-ea"/>
                <a:cs typeface="+mj-cs"/>
              </a:rPr>
              <a:t>The past tense of the verb to </a:t>
            </a:r>
            <a:r>
              <a:rPr lang="id-ID" altLang="en-US" sz="2700" u="sng" dirty="0">
                <a:latin typeface="+mn-lt"/>
                <a:ea typeface="+mj-ea"/>
                <a:cs typeface="+mj-cs"/>
              </a:rPr>
              <a:t>fall</a:t>
            </a:r>
            <a:r>
              <a:rPr lang="id-ID" altLang="en-US" sz="2700" dirty="0">
                <a:latin typeface="+mn-lt"/>
                <a:ea typeface="+mj-ea"/>
                <a:cs typeface="+mj-cs"/>
              </a:rPr>
              <a:t> is </a:t>
            </a:r>
            <a:r>
              <a:rPr lang="id-ID" altLang="en-US" sz="2700" b="1" dirty="0">
                <a:solidFill>
                  <a:srgbClr val="FF0000"/>
                </a:solidFill>
                <a:latin typeface="+mn-lt"/>
                <a:ea typeface="+mj-ea"/>
                <a:cs typeface="+mj-cs"/>
              </a:rPr>
              <a:t>fell</a:t>
            </a:r>
            <a:r>
              <a:rPr lang="id-ID" altLang="en-US" sz="2700" dirty="0">
                <a:latin typeface="+mn-lt"/>
                <a:ea typeface="+mj-ea"/>
                <a:cs typeface="+mj-cs"/>
              </a:rPr>
              <a:t>        jatuh </a:t>
            </a:r>
          </a:p>
          <a:p>
            <a:pPr algn="just" eaLnBrk="1" hangingPunct="1">
              <a:defRPr/>
            </a:pPr>
            <a:r>
              <a:rPr lang="id-ID" altLang="en-US" sz="2700" dirty="0">
                <a:latin typeface="+mn-lt"/>
                <a:ea typeface="+mj-ea"/>
                <a:cs typeface="+mj-cs"/>
              </a:rPr>
              <a:t>The past tense of to </a:t>
            </a:r>
            <a:r>
              <a:rPr lang="id-ID" altLang="en-US" sz="2700" u="sng" dirty="0">
                <a:latin typeface="+mn-lt"/>
                <a:ea typeface="+mj-ea"/>
                <a:cs typeface="+mj-cs"/>
              </a:rPr>
              <a:t>feel</a:t>
            </a:r>
            <a:r>
              <a:rPr lang="id-ID" altLang="en-US" sz="2700" dirty="0">
                <a:latin typeface="+mn-lt"/>
                <a:ea typeface="+mj-ea"/>
                <a:cs typeface="+mj-cs"/>
              </a:rPr>
              <a:t> is </a:t>
            </a:r>
            <a:r>
              <a:rPr lang="id-ID" altLang="en-US" sz="2700" b="1" dirty="0">
                <a:solidFill>
                  <a:srgbClr val="FFFF00"/>
                </a:solidFill>
                <a:latin typeface="+mn-lt"/>
                <a:ea typeface="+mj-ea"/>
                <a:cs typeface="+mj-cs"/>
              </a:rPr>
              <a:t>felt         </a:t>
            </a:r>
            <a:r>
              <a:rPr lang="id-ID" altLang="en-US" sz="2700" dirty="0">
                <a:latin typeface="+mn-lt"/>
                <a:ea typeface="+mj-ea"/>
                <a:cs typeface="+mj-cs"/>
              </a:rPr>
              <a:t>merasa</a:t>
            </a:r>
            <a:endParaRPr lang="en-US" altLang="en-US" sz="2700" u="sng" dirty="0">
              <a:latin typeface="+mn-lt"/>
              <a:ea typeface="+mj-ea"/>
              <a:cs typeface="+mj-cs"/>
            </a:endParaRPr>
          </a:p>
        </p:txBody>
      </p:sp>
      <p:pic>
        <p:nvPicPr>
          <p:cNvPr id="22533" name="Picture 2" descr="Phrasal Verbs with Fall with Sentences and Meanings | Englishan">
            <a:extLst>
              <a:ext uri="{FF2B5EF4-FFF2-40B4-BE49-F238E27FC236}">
                <a16:creationId xmlns:a16="http://schemas.microsoft.com/office/drawing/2014/main" id="{AC398B6B-685F-4136-BDBE-C24B1B7F9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7" r="44089" b="75133"/>
          <a:stretch>
            <a:fillRect/>
          </a:stretch>
        </p:blipFill>
        <p:spPr bwMode="auto">
          <a:xfrm>
            <a:off x="3203575" y="3789363"/>
            <a:ext cx="51133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4F583B31-56C8-4448-9ADC-A5A07ECA7BC5}"/>
              </a:ext>
            </a:extLst>
          </p:cNvPr>
          <p:cNvSpPr/>
          <p:nvPr/>
        </p:nvSpPr>
        <p:spPr>
          <a:xfrm>
            <a:off x="5940425" y="2420938"/>
            <a:ext cx="287338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64EBFAF-FF14-4242-8851-21844FDC0520}"/>
              </a:ext>
            </a:extLst>
          </p:cNvPr>
          <p:cNvSpPr/>
          <p:nvPr/>
        </p:nvSpPr>
        <p:spPr>
          <a:xfrm>
            <a:off x="4859338" y="2852738"/>
            <a:ext cx="28892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/>
          </a:p>
        </p:txBody>
      </p:sp>
      <p:pic>
        <p:nvPicPr>
          <p:cNvPr id="22536" name="Picture 6" descr="Great Ways to Warm Up As The Weather Gets Chilly - AccelerateTv">
            <a:extLst>
              <a:ext uri="{FF2B5EF4-FFF2-40B4-BE49-F238E27FC236}">
                <a16:creationId xmlns:a16="http://schemas.microsoft.com/office/drawing/2014/main" id="{6802072C-174C-4919-857C-E64B20B2C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508500"/>
            <a:ext cx="2160588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8" descr="Fell Down Images, Stock Photos &amp; Vectors | Shutterstock">
            <a:extLst>
              <a:ext uri="{FF2B5EF4-FFF2-40B4-BE49-F238E27FC236}">
                <a16:creationId xmlns:a16="http://schemas.microsoft.com/office/drawing/2014/main" id="{599DEE63-E458-411B-8B8A-5947331CF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02"/>
          <a:stretch>
            <a:fillRect/>
          </a:stretch>
        </p:blipFill>
        <p:spPr bwMode="auto">
          <a:xfrm>
            <a:off x="611188" y="3429000"/>
            <a:ext cx="252095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06EFCAE-175E-4CEA-A8FF-07175A6F9FBA}"/>
              </a:ext>
            </a:extLst>
          </p:cNvPr>
          <p:cNvSpPr txBox="1">
            <a:spLocks/>
          </p:cNvSpPr>
          <p:nvPr/>
        </p:nvSpPr>
        <p:spPr bwMode="auto">
          <a:xfrm>
            <a:off x="3995738" y="4941888"/>
            <a:ext cx="2089150" cy="863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eaLnBrk="1" hangingPunct="1">
              <a:defRPr/>
            </a:pPr>
            <a:r>
              <a:rPr lang="id-ID" altLang="en-US" sz="2700" dirty="0">
                <a:latin typeface="+mn-lt"/>
                <a:ea typeface="+mj-ea"/>
                <a:cs typeface="+mj-cs"/>
              </a:rPr>
              <a:t>She </a:t>
            </a:r>
            <a:r>
              <a:rPr lang="id-ID" altLang="en-US" sz="2700" u="sng" dirty="0">
                <a:latin typeface="+mn-lt"/>
                <a:ea typeface="+mj-ea"/>
                <a:cs typeface="+mj-cs"/>
              </a:rPr>
              <a:t>felt</a:t>
            </a:r>
            <a:r>
              <a:rPr lang="id-ID" altLang="en-US" sz="2700" dirty="0">
                <a:latin typeface="+mn-lt"/>
                <a:ea typeface="+mj-ea"/>
                <a:cs typeface="+mj-cs"/>
              </a:rPr>
              <a:t> cold.</a:t>
            </a:r>
            <a:endParaRPr lang="en-US" altLang="en-US" sz="2700" u="sng" dirty="0"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6A672ED-E218-4361-BC06-6BA4FA46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 3</a:t>
            </a:r>
            <a:endParaRPr lang="en-ID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942198-DFD7-4B85-9D5A-92FC2A4FC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page 68 to answer questions in part D, E, F and G.</a:t>
            </a:r>
            <a:endParaRPr lang="en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289C1EA-3C8C-41F8-BDB2-1A6E599CC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23495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d-ID" altLang="en-US" b="1" dirty="0">
                <a:solidFill>
                  <a:srgbClr val="0070C0"/>
                </a:solidFill>
                <a:latin typeface="+mn-lt"/>
              </a:rPr>
              <a:t>When things go wrong</a:t>
            </a:r>
            <a:endParaRPr lang="en-US" altLang="en-US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147" name="Subtitle 2">
            <a:extLst>
              <a:ext uri="{FF2B5EF4-FFF2-40B4-BE49-F238E27FC236}">
                <a16:creationId xmlns:a16="http://schemas.microsoft.com/office/drawing/2014/main" id="{3C6FF127-4F3D-4949-8C52-99E90CA53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246563"/>
            <a:ext cx="6400800" cy="766762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</a:rPr>
              <a:t>Meeting </a:t>
            </a:r>
            <a:r>
              <a:rPr lang="id-ID" altLang="en-US" b="1">
                <a:solidFill>
                  <a:schemeClr val="tx1"/>
                </a:solidFill>
              </a:rPr>
              <a:t>12</a:t>
            </a:r>
            <a:endParaRPr lang="en-US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AFAA4E6-1A1E-4E6D-8ECA-CC133ECDB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dirty="0">
                <a:latin typeface="+mn-lt"/>
              </a:rPr>
              <a:t>3. Vocabulary</a:t>
            </a:r>
          </a:p>
        </p:txBody>
      </p:sp>
      <p:sp>
        <p:nvSpPr>
          <p:cNvPr id="25603" name="Subtitle 2">
            <a:extLst>
              <a:ext uri="{FF2B5EF4-FFF2-40B4-BE49-F238E27FC236}">
                <a16:creationId xmlns:a16="http://schemas.microsoft.com/office/drawing/2014/main" id="{2DC19A53-F7F7-4E2D-B1AD-8F20D58AD6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F09D8012-C98C-4974-87E0-7D42B5D9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 4</a:t>
            </a:r>
            <a:endParaRPr lang="en-ID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C224268-A525-46B6-B873-2DDCBCBE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Play audio file track 36       to answer questions on page 63 part A and B.</a:t>
            </a:r>
          </a:p>
          <a:p>
            <a:r>
              <a:rPr lang="en-US" altLang="en-US"/>
              <a:t>Play audio file track 37       to answer questions on page 66 part A and B.</a:t>
            </a:r>
          </a:p>
          <a:p>
            <a:endParaRPr lang="en-ID" altLang="en-US"/>
          </a:p>
        </p:txBody>
      </p:sp>
      <p:pic>
        <p:nvPicPr>
          <p:cNvPr id="4" name="Track 36.mp3">
            <a:hlinkClick r:id="" action="ppaction://media"/>
            <a:extLst>
              <a:ext uri="{FF2B5EF4-FFF2-40B4-BE49-F238E27FC236}">
                <a16:creationId xmlns:a16="http://schemas.microsoft.com/office/drawing/2014/main" id="{71A46EFF-C2DC-4E07-9DCD-700E1781081A}"/>
              </a:ext>
            </a:extLst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00200"/>
            <a:ext cx="48736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Track 37.mp3">
            <a:hlinkClick r:id="" action="ppaction://media"/>
            <a:extLst>
              <a:ext uri="{FF2B5EF4-FFF2-40B4-BE49-F238E27FC236}">
                <a16:creationId xmlns:a16="http://schemas.microsoft.com/office/drawing/2014/main" id="{372AA5E5-D952-4C95-95F4-CAC9E5F34F62}"/>
              </a:ext>
            </a:extLst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705100"/>
            <a:ext cx="48736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23BFC42-11B5-4A65-B1E8-0EA8CF5F4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950" y="2636838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8000" b="1">
                <a:solidFill>
                  <a:srgbClr val="0070C0"/>
                </a:solidFill>
                <a:latin typeface="Monotype Corsiva" panose="03010101010201010101" pitchFamily="66" charset="0"/>
              </a:rPr>
              <a:t>Thank You</a:t>
            </a:r>
            <a:endParaRPr lang="en-US" altLang="en-US" sz="8000">
              <a:solidFill>
                <a:srgbClr val="0070C0"/>
              </a:solidFill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067B461-C10A-493C-8EE6-79354956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latin typeface="+mn-lt"/>
              </a:rPr>
              <a:t>Specific Competence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E5F0576D-AD24-422D-83BD-0E70AA42C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d-ID" altLang="en-US" sz="2800"/>
              <a:t>Students are able to use the language to make complaints and deal with them.</a:t>
            </a:r>
          </a:p>
          <a:p>
            <a:pPr eaLnBrk="1" hangingPunct="1"/>
            <a:r>
              <a:rPr lang="id-ID" altLang="en-US" sz="2800"/>
              <a:t>Students are able to use the rules of second conditional, and adverbs that modify adjectives in business contexts</a:t>
            </a:r>
            <a:endParaRPr lang="en-US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8EEFD0C-166B-4DFB-A7DF-7148B841B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dirty="0">
                <a:latin typeface="+mn-lt"/>
              </a:rPr>
              <a:t>1. Second Conditional</a:t>
            </a:r>
          </a:p>
        </p:txBody>
      </p:sp>
      <p:sp>
        <p:nvSpPr>
          <p:cNvPr id="8195" name="Subtitle 2">
            <a:extLst>
              <a:ext uri="{FF2B5EF4-FFF2-40B4-BE49-F238E27FC236}">
                <a16:creationId xmlns:a16="http://schemas.microsoft.com/office/drawing/2014/main" id="{0EA37FF1-CDC5-4EC1-9030-48B5F27A6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59799-B35B-4924-A3B2-A16F47C9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3429000"/>
            <a:ext cx="8229600" cy="219233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id-ID" sz="3000" dirty="0"/>
              <a:t>We use: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id-ID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id-ID" sz="1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id-ID" sz="2800" dirty="0"/>
              <a:t>Example: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id-ID" sz="2800" dirty="0"/>
              <a:t>If the customer </a:t>
            </a:r>
            <a:r>
              <a:rPr lang="id-ID" sz="2800" b="1" dirty="0">
                <a:solidFill>
                  <a:schemeClr val="accent1"/>
                </a:solidFill>
              </a:rPr>
              <a:t>complained</a:t>
            </a:r>
            <a:r>
              <a:rPr lang="id-ID" sz="2800" dirty="0"/>
              <a:t>, we </a:t>
            </a:r>
            <a:r>
              <a:rPr lang="id-ID" sz="2800" b="1" dirty="0">
                <a:solidFill>
                  <a:srgbClr val="FF0000"/>
                </a:solidFill>
              </a:rPr>
              <a:t>would</a:t>
            </a:r>
            <a:r>
              <a:rPr lang="id-ID" sz="2800" dirty="0"/>
              <a:t> apologize.</a:t>
            </a:r>
            <a:endParaRPr lang="id-ID" sz="2400" dirty="0"/>
          </a:p>
        </p:txBody>
      </p:sp>
      <p:sp>
        <p:nvSpPr>
          <p:cNvPr id="9219" name="Title 4">
            <a:extLst>
              <a:ext uri="{FF2B5EF4-FFF2-40B4-BE49-F238E27FC236}">
                <a16:creationId xmlns:a16="http://schemas.microsoft.com/office/drawing/2014/main" id="{22EB247C-C581-4419-9986-D980DC3C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1.</a:t>
            </a:r>
            <a:r>
              <a:rPr lang="en-US" altLang="en-US"/>
              <a:t>1</a:t>
            </a:r>
            <a:r>
              <a:rPr lang="id-ID" altLang="en-US"/>
              <a:t> </a:t>
            </a:r>
            <a:r>
              <a:rPr lang="en-US" altLang="en-US"/>
              <a:t>Form</a:t>
            </a:r>
            <a:endParaRPr lang="id-ID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F517DE-C9C1-44D2-BE63-A521DBA997FC}"/>
              </a:ext>
            </a:extLst>
          </p:cNvPr>
          <p:cNvSpPr txBox="1">
            <a:spLocks/>
          </p:cNvSpPr>
          <p:nvPr/>
        </p:nvSpPr>
        <p:spPr bwMode="auto">
          <a:xfrm>
            <a:off x="446088" y="1700213"/>
            <a:ext cx="8229600" cy="15128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eaLnBrk="1" hangingPunct="1">
              <a:defRPr/>
            </a:pPr>
            <a:r>
              <a:rPr lang="id-ID" altLang="en-US" sz="3000" dirty="0">
                <a:latin typeface="+mn-lt"/>
                <a:ea typeface="+mj-ea"/>
                <a:cs typeface="+mj-cs"/>
              </a:rPr>
              <a:t>Second conditional sentences describe </a:t>
            </a:r>
            <a:r>
              <a:rPr lang="id-ID" altLang="en-US" sz="3000" b="1" dirty="0">
                <a:solidFill>
                  <a:srgbClr val="FFFF00"/>
                </a:solidFill>
                <a:latin typeface="+mn-lt"/>
                <a:ea typeface="+mj-ea"/>
                <a:cs typeface="+mj-cs"/>
              </a:rPr>
              <a:t>“unreal” situations </a:t>
            </a:r>
            <a:r>
              <a:rPr lang="id-ID" altLang="en-US" sz="3000" dirty="0">
                <a:latin typeface="+mn-lt"/>
                <a:ea typeface="+mj-ea"/>
                <a:cs typeface="+mj-cs"/>
              </a:rPr>
              <a:t>– </a:t>
            </a:r>
            <a:r>
              <a:rPr lang="id-ID" altLang="en-US" sz="3000" b="1" u="sng" dirty="0">
                <a:latin typeface="+mn-lt"/>
                <a:ea typeface="+mj-ea"/>
                <a:cs typeface="+mj-cs"/>
              </a:rPr>
              <a:t>things that can’t or probably won’t happen.  </a:t>
            </a:r>
            <a:endParaRPr lang="en-US" altLang="en-US" sz="3000" b="1" u="sng" dirty="0">
              <a:latin typeface="+mn-lt"/>
              <a:ea typeface="+mj-ea"/>
              <a:cs typeface="+mj-cs"/>
            </a:endParaRPr>
          </a:p>
        </p:txBody>
      </p:sp>
      <p:sp>
        <p:nvSpPr>
          <p:cNvPr id="9221" name="Rectangle 6">
            <a:extLst>
              <a:ext uri="{FF2B5EF4-FFF2-40B4-BE49-F238E27FC236}">
                <a16:creationId xmlns:a16="http://schemas.microsoft.com/office/drawing/2014/main" id="{29B4FDED-E638-4B2C-869F-FED8C939E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48125"/>
            <a:ext cx="8280400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d-ID" altLang="en-US" sz="2400" b="1">
                <a:solidFill>
                  <a:srgbClr val="FF0000"/>
                </a:solidFill>
              </a:rPr>
              <a:t>would </a:t>
            </a:r>
            <a:r>
              <a:rPr lang="id-ID" altLang="en-US" sz="2400"/>
              <a:t>+ </a:t>
            </a:r>
            <a:r>
              <a:rPr lang="id-ID" altLang="en-US" sz="2400" u="sng"/>
              <a:t>a verb in the main clause </a:t>
            </a:r>
            <a:r>
              <a:rPr lang="id-ID" altLang="en-US" sz="2400"/>
              <a:t>and </a:t>
            </a:r>
            <a:r>
              <a:rPr lang="id-ID" altLang="en-US" sz="2400" b="1">
                <a:solidFill>
                  <a:schemeClr val="accent1"/>
                </a:solidFill>
              </a:rPr>
              <a:t>past tense</a:t>
            </a:r>
            <a:r>
              <a:rPr lang="id-ID" altLang="en-US" sz="2400"/>
              <a:t> in </a:t>
            </a:r>
            <a:r>
              <a:rPr lang="id-ID" altLang="en-US" sz="2400" u="sng"/>
              <a:t>the if-clause.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7F1280-34BE-4D21-9CB1-FE123C58C1EA}"/>
              </a:ext>
            </a:extLst>
          </p:cNvPr>
          <p:cNvCxnSpPr/>
          <p:nvPr/>
        </p:nvCxnSpPr>
        <p:spPr>
          <a:xfrm>
            <a:off x="539750" y="5651500"/>
            <a:ext cx="3960813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921CF4-E2FF-4E38-8002-6C97502EABEC}"/>
              </a:ext>
            </a:extLst>
          </p:cNvPr>
          <p:cNvCxnSpPr/>
          <p:nvPr/>
        </p:nvCxnSpPr>
        <p:spPr>
          <a:xfrm>
            <a:off x="4787900" y="5651500"/>
            <a:ext cx="266382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4" name="Rectangle 12">
            <a:extLst>
              <a:ext uri="{FF2B5EF4-FFF2-40B4-BE49-F238E27FC236}">
                <a16:creationId xmlns:a16="http://schemas.microsoft.com/office/drawing/2014/main" id="{E650A1DF-29D8-4660-8C4D-A8603AACB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724525"/>
            <a:ext cx="2465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d-ID" altLang="en-US" sz="1800" b="1">
                <a:solidFill>
                  <a:schemeClr val="accent1"/>
                </a:solidFill>
              </a:rPr>
              <a:t>IF-CLAUSE (PAST TENSE)</a:t>
            </a:r>
            <a:endParaRPr lang="id-ID" altLang="en-US" sz="1800"/>
          </a:p>
        </p:txBody>
      </p:sp>
      <p:sp>
        <p:nvSpPr>
          <p:cNvPr id="9225" name="Rectangle 13">
            <a:extLst>
              <a:ext uri="{FF2B5EF4-FFF2-40B4-BE49-F238E27FC236}">
                <a16:creationId xmlns:a16="http://schemas.microsoft.com/office/drawing/2014/main" id="{B1536719-B416-4D40-B992-6C1A51A25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724525"/>
            <a:ext cx="2473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d-ID" altLang="en-US" sz="1800" b="1">
                <a:solidFill>
                  <a:srgbClr val="FF0000"/>
                </a:solidFill>
              </a:rPr>
              <a:t>MAIN CLAUSE (WOULD)</a:t>
            </a:r>
            <a:endParaRPr lang="id-ID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4E8F6-64A1-49D6-8924-2D675ECDA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3035300"/>
            <a:ext cx="8229600" cy="21939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id-ID" sz="3000" dirty="0"/>
              <a:t>Example: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id-ID" sz="2800" dirty="0"/>
              <a:t> If I </a:t>
            </a:r>
            <a:r>
              <a:rPr lang="id-ID" sz="2800" b="1" dirty="0">
                <a:solidFill>
                  <a:srgbClr val="FF0000"/>
                </a:solidFill>
              </a:rPr>
              <a:t>were</a:t>
            </a:r>
            <a:r>
              <a:rPr lang="id-ID" sz="2800" dirty="0"/>
              <a:t> you, I would solve the problem right away.</a:t>
            </a:r>
            <a:endParaRPr lang="id-ID" sz="2400" dirty="0"/>
          </a:p>
        </p:txBody>
      </p:sp>
      <p:sp>
        <p:nvSpPr>
          <p:cNvPr id="10243" name="Title 4">
            <a:extLst>
              <a:ext uri="{FF2B5EF4-FFF2-40B4-BE49-F238E27FC236}">
                <a16:creationId xmlns:a16="http://schemas.microsoft.com/office/drawing/2014/main" id="{452F3ADC-70F0-4C8F-901E-C30B5592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1.1 </a:t>
            </a:r>
            <a:r>
              <a:rPr lang="en-US" altLang="en-US"/>
              <a:t>Form</a:t>
            </a:r>
            <a:endParaRPr lang="id-ID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AB40DD-66D0-42F5-A35E-2FA7A553AB7B}"/>
              </a:ext>
            </a:extLst>
          </p:cNvPr>
          <p:cNvSpPr txBox="1">
            <a:spLocks/>
          </p:cNvSpPr>
          <p:nvPr/>
        </p:nvSpPr>
        <p:spPr bwMode="auto">
          <a:xfrm>
            <a:off x="539750" y="1844675"/>
            <a:ext cx="7848600" cy="11525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 eaLnBrk="1" hangingPunct="1">
              <a:defRPr/>
            </a:pPr>
            <a:r>
              <a:rPr lang="id-ID" altLang="en-US" sz="3600" dirty="0">
                <a:latin typeface="+mn-lt"/>
                <a:ea typeface="+mj-ea"/>
                <a:cs typeface="+mj-cs"/>
              </a:rPr>
              <a:t>Sometimes we use </a:t>
            </a:r>
            <a:r>
              <a:rPr lang="id-ID" altLang="en-US" sz="3600" b="1" dirty="0">
                <a:solidFill>
                  <a:srgbClr val="FF0000"/>
                </a:solidFill>
                <a:latin typeface="+mn-lt"/>
                <a:ea typeface="+mj-ea"/>
                <a:cs typeface="+mj-cs"/>
              </a:rPr>
              <a:t>were</a:t>
            </a:r>
            <a:r>
              <a:rPr lang="id-ID" altLang="en-US" sz="3600" dirty="0">
                <a:latin typeface="+mn-lt"/>
                <a:ea typeface="+mj-ea"/>
                <a:cs typeface="+mj-cs"/>
              </a:rPr>
              <a:t> instead of was.</a:t>
            </a:r>
            <a:endParaRPr lang="en-US" altLang="en-US" sz="3600" b="1" u="sng" dirty="0">
              <a:latin typeface="+mn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FCEFE1-79A8-4ACC-BD02-0B7C73508460}"/>
              </a:ext>
            </a:extLst>
          </p:cNvPr>
          <p:cNvCxnSpPr/>
          <p:nvPr/>
        </p:nvCxnSpPr>
        <p:spPr>
          <a:xfrm>
            <a:off x="611188" y="4076700"/>
            <a:ext cx="18732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6" name="Rectangle 11">
            <a:extLst>
              <a:ext uri="{FF2B5EF4-FFF2-40B4-BE49-F238E27FC236}">
                <a16:creationId xmlns:a16="http://schemas.microsoft.com/office/drawing/2014/main" id="{44DCEFCB-751E-4F90-8580-01829A2F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292600"/>
            <a:ext cx="7993063" cy="19399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d-ID" altLang="en-US" sz="2400" b="1">
                <a:solidFill>
                  <a:srgbClr val="FF0000"/>
                </a:solidFill>
              </a:rPr>
              <a:t>Note: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d-ID" altLang="en-US" sz="2400"/>
              <a:t>Normally, “I” would be paired with </a:t>
            </a:r>
            <a:r>
              <a:rPr lang="id-ID" altLang="en-US" sz="2400" b="1">
                <a:solidFill>
                  <a:srgbClr val="0070C0"/>
                </a:solidFill>
              </a:rPr>
              <a:t>was. </a:t>
            </a:r>
            <a:r>
              <a:rPr lang="id-ID" altLang="en-US" sz="2400"/>
              <a:t>But, in second conditional if – we expresses something that is impossible. So, the subject : </a:t>
            </a:r>
            <a:r>
              <a:rPr lang="id-ID" altLang="en-US" sz="2400" b="1"/>
              <a:t>I, He, She, It  are paired with </a:t>
            </a:r>
            <a:r>
              <a:rPr lang="id-ID" altLang="en-US" sz="2400" b="1">
                <a:solidFill>
                  <a:srgbClr val="FF0000"/>
                </a:solidFill>
              </a:rPr>
              <a:t>were.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d-ID" altLang="en-US" sz="2400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79533-97BF-48EC-81C6-6E1DDFE64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id-ID" b="1" dirty="0">
                <a:solidFill>
                  <a:srgbClr val="FF0000"/>
                </a:solidFill>
              </a:rPr>
              <a:t>Note: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id-ID" dirty="0"/>
              <a:t>Use comma when the if conditional is writen in the begining.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id-ID" dirty="0"/>
          </a:p>
          <a:p>
            <a:pPr>
              <a:buFont typeface="Arial" panose="020B0604020202020204" pitchFamily="34" charset="0"/>
              <a:buNone/>
              <a:defRPr/>
            </a:pPr>
            <a:endParaRPr lang="id-ID" sz="1100" b="1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id-ID" b="1" dirty="0">
                <a:solidFill>
                  <a:srgbClr val="FF0000"/>
                </a:solidFill>
              </a:rPr>
              <a:t>DO NOT USE </a:t>
            </a:r>
            <a:r>
              <a:rPr lang="id-ID" dirty="0"/>
              <a:t>comma when the if conditional is writen in the end of the sentence.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id-ID" dirty="0"/>
          </a:p>
        </p:txBody>
      </p:sp>
      <p:sp>
        <p:nvSpPr>
          <p:cNvPr id="11267" name="Title 4">
            <a:extLst>
              <a:ext uri="{FF2B5EF4-FFF2-40B4-BE49-F238E27FC236}">
                <a16:creationId xmlns:a16="http://schemas.microsoft.com/office/drawing/2014/main" id="{FE596A17-63E8-4A14-AA14-2DF8F153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1.2 </a:t>
            </a:r>
            <a:r>
              <a:rPr lang="en-US" altLang="en-US"/>
              <a:t>Use</a:t>
            </a:r>
            <a:endParaRPr lang="id-ID" alt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C1E0BA62-863E-42B4-A0C8-F46125E96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98838"/>
            <a:ext cx="8280400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d-ID" altLang="en-US" sz="2400"/>
              <a:t>If it wasn’t so urgent</a:t>
            </a:r>
            <a:r>
              <a:rPr lang="id-ID" altLang="en-US" sz="2400" b="1">
                <a:solidFill>
                  <a:srgbClr val="FF0000"/>
                </a:solidFill>
              </a:rPr>
              <a:t>,</a:t>
            </a:r>
            <a:r>
              <a:rPr lang="id-ID" altLang="en-US" sz="2400"/>
              <a:t> I would not call you          USE COMMA!  </a:t>
            </a:r>
            <a:endParaRPr lang="id-ID" altLang="en-US" sz="2400" u="sng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008F32A-3EE1-4872-BB9E-AB29984219F6}"/>
              </a:ext>
            </a:extLst>
          </p:cNvPr>
          <p:cNvSpPr/>
          <p:nvPr/>
        </p:nvSpPr>
        <p:spPr>
          <a:xfrm>
            <a:off x="5867400" y="3500438"/>
            <a:ext cx="288925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/>
          </a:p>
        </p:txBody>
      </p:sp>
      <p:sp>
        <p:nvSpPr>
          <p:cNvPr id="11270" name="Rectangle 7">
            <a:extLst>
              <a:ext uri="{FF2B5EF4-FFF2-40B4-BE49-F238E27FC236}">
                <a16:creationId xmlns:a16="http://schemas.microsoft.com/office/drawing/2014/main" id="{B605F508-5CFB-4CD0-AF49-602AEB31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229225"/>
            <a:ext cx="8280400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d-ID" altLang="en-US" sz="2400"/>
              <a:t>I would not call you if it was not so urgent        NO COMMA!  </a:t>
            </a:r>
            <a:endParaRPr lang="id-ID" altLang="en-US" sz="2400" u="sng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CB3F5CA-AFBB-4C04-8643-DDC9C37928B3}"/>
              </a:ext>
            </a:extLst>
          </p:cNvPr>
          <p:cNvSpPr/>
          <p:nvPr/>
        </p:nvSpPr>
        <p:spPr>
          <a:xfrm>
            <a:off x="5940425" y="5373688"/>
            <a:ext cx="287338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F5FBF7-62A0-41AC-9717-A8D80BB3D066}"/>
              </a:ext>
            </a:extLst>
          </p:cNvPr>
          <p:cNvCxnSpPr/>
          <p:nvPr/>
        </p:nvCxnSpPr>
        <p:spPr>
          <a:xfrm>
            <a:off x="539750" y="3860800"/>
            <a:ext cx="25193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B319AD-610B-4E0A-AD93-6C572E56B8A9}"/>
              </a:ext>
            </a:extLst>
          </p:cNvPr>
          <p:cNvCxnSpPr/>
          <p:nvPr/>
        </p:nvCxnSpPr>
        <p:spPr>
          <a:xfrm>
            <a:off x="2987675" y="5732463"/>
            <a:ext cx="280828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4E33837-2E3E-4B8D-B076-D08E05DB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 1</a:t>
            </a:r>
            <a:endParaRPr lang="en-ID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1AFCD2-81AD-4387-8D45-1146C699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page 64 to answer the questions in part A, B and C.</a:t>
            </a:r>
            <a:endParaRPr lang="en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1E6881C-425A-4005-98C5-557F26FF7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dirty="0">
                <a:latin typeface="+mn-lt"/>
              </a:rPr>
              <a:t>2. Adverbs modifying adjective</a:t>
            </a:r>
          </a:p>
        </p:txBody>
      </p:sp>
      <p:sp>
        <p:nvSpPr>
          <p:cNvPr id="13315" name="Subtitle 2">
            <a:extLst>
              <a:ext uri="{FF2B5EF4-FFF2-40B4-BE49-F238E27FC236}">
                <a16:creationId xmlns:a16="http://schemas.microsoft.com/office/drawing/2014/main" id="{BC435465-DDFE-4051-B380-1571962C8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7527</TotalTime>
  <Words>674</Words>
  <Application>Microsoft Office PowerPoint</Application>
  <PresentationFormat>On-screen Show (4:3)</PresentationFormat>
  <Paragraphs>113</Paragraphs>
  <Slides>22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Monotype Corsiva</vt:lpstr>
      <vt:lpstr>Office Theme</vt:lpstr>
      <vt:lpstr>BIZ06 – Bahasa Inggris 2</vt:lpstr>
      <vt:lpstr>When things go wrong</vt:lpstr>
      <vt:lpstr>Specific Competence</vt:lpstr>
      <vt:lpstr>1. Second Conditional</vt:lpstr>
      <vt:lpstr>1.1 Form</vt:lpstr>
      <vt:lpstr>1.1 Form</vt:lpstr>
      <vt:lpstr>1.2 Use</vt:lpstr>
      <vt:lpstr>Practice 1</vt:lpstr>
      <vt:lpstr>2. Adverbs modifying adjective</vt:lpstr>
      <vt:lpstr>PowerPoint Presentation</vt:lpstr>
      <vt:lpstr>Practice 2</vt:lpstr>
      <vt:lpstr>3. Vocabulary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3</vt:lpstr>
      <vt:lpstr>3. Vocabulary</vt:lpstr>
      <vt:lpstr>Practice 4</vt:lpstr>
      <vt:lpstr>Thank You</vt:lpstr>
    </vt:vector>
  </TitlesOfParts>
  <Company>UBM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UserUBM</dc:creator>
  <cp:lastModifiedBy>Jonathan Tanihardjo</cp:lastModifiedBy>
  <cp:revision>246</cp:revision>
  <dcterms:created xsi:type="dcterms:W3CDTF">2019-04-15T04:44:51Z</dcterms:created>
  <dcterms:modified xsi:type="dcterms:W3CDTF">2021-01-07T10:04:51Z</dcterms:modified>
</cp:coreProperties>
</file>