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1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B70A-BBFB-4E21-BA23-218FF72E93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A048-270F-426B-9378-4C031943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9747" y="649853"/>
            <a:ext cx="6831231" cy="576174"/>
          </a:xfrm>
          <a:prstGeom prst="rect">
            <a:avLst/>
          </a:prstGeom>
        </p:spPr>
        <p:txBody>
          <a:bodyPr vert="horz" wrap="square" lIns="0" tIns="12747" rIns="0" bIns="0" rtlCol="0" anchor="ctr">
            <a:spAutoFit/>
          </a:bodyPr>
          <a:lstStyle/>
          <a:p>
            <a:pPr marL="12747">
              <a:lnSpc>
                <a:spcPct val="100000"/>
              </a:lnSpc>
              <a:spcBef>
                <a:spcPts val="100"/>
              </a:spcBef>
            </a:pPr>
            <a:r>
              <a:rPr sz="3613" b="1" spc="-5" dirty="0">
                <a:latin typeface="Times New Roman"/>
                <a:cs typeface="Times New Roman"/>
              </a:rPr>
              <a:t>BAB VI. FUNGSI</a:t>
            </a:r>
            <a:r>
              <a:rPr sz="3613" b="1" spc="-50" dirty="0">
                <a:latin typeface="Times New Roman"/>
                <a:cs typeface="Times New Roman"/>
              </a:rPr>
              <a:t> </a:t>
            </a:r>
            <a:r>
              <a:rPr sz="3613" b="1" spc="-10" dirty="0">
                <a:latin typeface="Times New Roman"/>
                <a:cs typeface="Times New Roman"/>
              </a:rPr>
              <a:t>TRANSENDEN</a:t>
            </a:r>
            <a:endParaRPr sz="361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5701" y="1589067"/>
            <a:ext cx="7537425" cy="1551797"/>
          </a:xfrm>
          <a:prstGeom prst="rect">
            <a:avLst/>
          </a:prstGeom>
        </p:spPr>
        <p:txBody>
          <a:bodyPr vert="horz" wrap="square" lIns="0" tIns="58636" rIns="0" bIns="0" rtlCol="0">
            <a:spAutoFit/>
          </a:bodyPr>
          <a:lstStyle/>
          <a:p>
            <a:pPr marL="242193" indent="-229446">
              <a:spcBef>
                <a:spcPts val="461"/>
              </a:spcBef>
              <a:buClr>
                <a:srgbClr val="000000"/>
              </a:buClr>
              <a:buChar char="•"/>
              <a:tabLst>
                <a:tab pos="242193" algn="l"/>
              </a:tabLst>
            </a:pPr>
            <a:r>
              <a:rPr sz="3011" spc="-5" dirty="0" err="1">
                <a:solidFill>
                  <a:srgbClr val="000065"/>
                </a:solidFill>
                <a:latin typeface="Times New Roman"/>
                <a:cs typeface="Times New Roman"/>
              </a:rPr>
              <a:t>Fungsi</a:t>
            </a: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11" dirty="0" err="1">
                <a:solidFill>
                  <a:srgbClr val="000065"/>
                </a:solidFill>
                <a:latin typeface="Times New Roman"/>
                <a:cs typeface="Times New Roman"/>
              </a:rPr>
              <a:t>Logaritma</a:t>
            </a:r>
            <a:r>
              <a:rPr sz="3011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Natural</a:t>
            </a:r>
            <a:endParaRPr sz="3011" dirty="0">
              <a:latin typeface="Times New Roman"/>
              <a:cs typeface="Times New Roman"/>
            </a:endParaRPr>
          </a:p>
          <a:p>
            <a:pPr marL="242193" indent="-229446">
              <a:spcBef>
                <a:spcPts val="360"/>
              </a:spcBef>
              <a:buClr>
                <a:srgbClr val="000000"/>
              </a:buClr>
              <a:buChar char="•"/>
              <a:tabLst>
                <a:tab pos="242193" algn="l"/>
              </a:tabLst>
            </a:pP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Fungsi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Balikan</a:t>
            </a:r>
            <a:r>
              <a:rPr sz="301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(Invers)</a:t>
            </a:r>
            <a:endParaRPr sz="3011" dirty="0">
              <a:latin typeface="Times New Roman"/>
              <a:cs typeface="Times New Roman"/>
            </a:endParaRPr>
          </a:p>
          <a:p>
            <a:pPr marL="242193" indent="-229446">
              <a:spcBef>
                <a:spcPts val="366"/>
              </a:spcBef>
              <a:buClr>
                <a:srgbClr val="000000"/>
              </a:buClr>
              <a:buChar char="•"/>
              <a:tabLst>
                <a:tab pos="242193" algn="l"/>
              </a:tabLst>
            </a:pP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Fungsi </a:t>
            </a:r>
            <a:r>
              <a:rPr sz="3011" dirty="0" err="1">
                <a:solidFill>
                  <a:srgbClr val="000065"/>
                </a:solidFill>
                <a:latin typeface="Times New Roman"/>
                <a:cs typeface="Times New Roman"/>
              </a:rPr>
              <a:t>Eksponen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11" dirty="0" smtClean="0">
                <a:solidFill>
                  <a:srgbClr val="000065"/>
                </a:solidFill>
                <a:latin typeface="Times New Roman"/>
                <a:cs typeface="Times New Roman"/>
              </a:rPr>
              <a:t>Natural</a:t>
            </a:r>
            <a:endParaRPr sz="301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13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9217" y="372281"/>
            <a:ext cx="8729263" cy="566869"/>
          </a:xfrm>
          <a:prstGeom prst="rect">
            <a:avLst/>
          </a:prstGeom>
        </p:spPr>
        <p:txBody>
          <a:bodyPr vert="horz" wrap="square" lIns="0" tIns="12747" rIns="0" bIns="0" rtlCol="0" anchor="ctr">
            <a:spAutoFit/>
          </a:bodyPr>
          <a:lstStyle/>
          <a:p>
            <a:pPr marL="12747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Teorema 4. (Turunan Fungsi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Balikan)</a:t>
            </a:r>
            <a:r>
              <a:rPr sz="3600" spc="-5" dirty="0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6469" y="890775"/>
            <a:ext cx="7796195" cy="1552610"/>
          </a:xfrm>
          <a:prstGeom prst="rect">
            <a:avLst/>
          </a:prstGeom>
        </p:spPr>
        <p:txBody>
          <a:bodyPr vert="horz" wrap="square" lIns="0" tIns="54176" rIns="0" bIns="0" rtlCol="0">
            <a:spAutoFit/>
          </a:bodyPr>
          <a:lstStyle/>
          <a:p>
            <a:pPr marL="25494" marR="17846">
              <a:lnSpc>
                <a:spcPct val="89900"/>
              </a:lnSpc>
              <a:spcBef>
                <a:spcPts val="427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Misalkan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mempunyai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turunan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dan monoton murni  pada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I.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Jika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’(x)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≠ 0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untuk suatu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x Є I,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maka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-1 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dapat diturunkan di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titik y =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 pada daerah nilai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 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dan</a:t>
            </a:r>
            <a:r>
              <a:rPr sz="2710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berlaku</a:t>
            </a:r>
            <a:endParaRPr sz="271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9217" y="3115023"/>
            <a:ext cx="5129478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Rumus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tersebut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dapat juga</a:t>
            </a:r>
            <a:r>
              <a:rPr sz="2710" spc="-9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ditulis</a:t>
            </a:r>
            <a:endParaRPr sz="271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722" y="4022956"/>
            <a:ext cx="6954879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</a:pP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Contoh 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4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 Misalkan y=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(x)= x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5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+ 2x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+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1.</a:t>
            </a:r>
            <a:r>
              <a:rPr sz="2710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Maka</a:t>
            </a:r>
            <a:endParaRPr sz="271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761" y="5385698"/>
            <a:ext cx="7629206" cy="810085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lnSpc>
                <a:spcPts val="3086"/>
              </a:lnSpc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(Berdasarkan fakta y=4 sepadan dengan x=1</a:t>
            </a:r>
            <a:r>
              <a:rPr sz="2710" spc="-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dan</a:t>
            </a:r>
            <a:endParaRPr sz="2710">
              <a:latin typeface="Arial"/>
              <a:cs typeface="Arial"/>
            </a:endParaRPr>
          </a:p>
          <a:p>
            <a:pPr marL="38241">
              <a:lnSpc>
                <a:spcPts val="3086"/>
              </a:lnSpc>
            </a:pP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f’(x)=5x</a:t>
            </a:r>
            <a:r>
              <a:rPr sz="2710" i="1" spc="-7" baseline="24691" dirty="0">
                <a:solidFill>
                  <a:srgbClr val="000065"/>
                </a:solidFill>
                <a:latin typeface="Arial"/>
                <a:cs typeface="Arial"/>
              </a:rPr>
              <a:t>4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+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r>
              <a:rPr sz="2710" i="1" spc="-25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)</a:t>
            </a:r>
            <a:endParaRPr sz="271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125" y="2625926"/>
            <a:ext cx="577449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10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0" name="object 10"/>
          <p:cNvSpPr txBox="1"/>
          <p:nvPr/>
        </p:nvSpPr>
        <p:spPr>
          <a:xfrm>
            <a:off x="6028949" y="2421346"/>
            <a:ext cx="98791" cy="339713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058" b="1" dirty="0">
                <a:latin typeface="Arial"/>
                <a:cs typeface="Arial"/>
              </a:rPr>
              <a:t>.</a:t>
            </a:r>
            <a:endParaRPr sz="205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8468" y="2196385"/>
            <a:ext cx="585734" cy="764833"/>
          </a:xfrm>
          <a:prstGeom prst="rect">
            <a:avLst/>
          </a:prstGeom>
        </p:spPr>
        <p:txBody>
          <a:bodyPr vert="horz" wrap="square" lIns="0" tIns="68198" rIns="0" bIns="0" rtlCol="0">
            <a:spAutoFit/>
          </a:bodyPr>
          <a:lstStyle/>
          <a:p>
            <a:pPr marL="21033" algn="ctr">
              <a:spcBef>
                <a:spcPts val="537"/>
              </a:spcBef>
            </a:pPr>
            <a:r>
              <a:rPr sz="2058" b="1" spc="-5" dirty="0">
                <a:latin typeface="Arial"/>
                <a:cs typeface="Arial"/>
              </a:rPr>
              <a:t>1</a:t>
            </a:r>
            <a:endParaRPr sz="2058">
              <a:latin typeface="Arial"/>
              <a:cs typeface="Arial"/>
            </a:endParaRPr>
          </a:p>
          <a:p>
            <a:pPr algn="ctr">
              <a:spcBef>
                <a:spcPts val="442"/>
              </a:spcBef>
            </a:pPr>
            <a:r>
              <a:rPr sz="2058" b="1" i="1" dirty="0">
                <a:latin typeface="Arial"/>
                <a:cs typeface="Arial"/>
              </a:rPr>
              <a:t>f</a:t>
            </a:r>
            <a:r>
              <a:rPr sz="2058" b="1" i="1" spc="-281" dirty="0">
                <a:latin typeface="Arial"/>
                <a:cs typeface="Arial"/>
              </a:rPr>
              <a:t> </a:t>
            </a:r>
            <a:r>
              <a:rPr sz="3086" b="1" spc="67" baseline="4065" dirty="0">
                <a:latin typeface="Symbol"/>
                <a:cs typeface="Symbol"/>
              </a:rPr>
              <a:t></a:t>
            </a:r>
            <a:r>
              <a:rPr sz="2058" b="1" spc="45" dirty="0">
                <a:latin typeface="Arial"/>
                <a:cs typeface="Arial"/>
              </a:rPr>
              <a:t>(</a:t>
            </a:r>
            <a:r>
              <a:rPr sz="2058" b="1" i="1" spc="45" dirty="0">
                <a:latin typeface="Arial"/>
                <a:cs typeface="Arial"/>
              </a:rPr>
              <a:t>x</a:t>
            </a:r>
            <a:r>
              <a:rPr sz="2058" b="1" i="1" spc="-401" dirty="0">
                <a:latin typeface="Arial"/>
                <a:cs typeface="Arial"/>
              </a:rPr>
              <a:t> </a:t>
            </a:r>
            <a:r>
              <a:rPr sz="2058" b="1" dirty="0">
                <a:latin typeface="Arial"/>
                <a:cs typeface="Arial"/>
              </a:rPr>
              <a:t>)</a:t>
            </a:r>
            <a:endParaRPr sz="205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7088" y="2421474"/>
            <a:ext cx="1212897" cy="339713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</a:pPr>
            <a:r>
              <a:rPr sz="2058" b="1" spc="-10" dirty="0">
                <a:latin typeface="Arial"/>
                <a:cs typeface="Arial"/>
              </a:rPr>
              <a:t>(</a:t>
            </a:r>
            <a:r>
              <a:rPr sz="2058" b="1" i="1" spc="-10" dirty="0">
                <a:latin typeface="Arial"/>
                <a:cs typeface="Arial"/>
              </a:rPr>
              <a:t>f</a:t>
            </a:r>
            <a:r>
              <a:rPr sz="2058" b="1" i="1" spc="-141" dirty="0">
                <a:latin typeface="Arial"/>
                <a:cs typeface="Arial"/>
              </a:rPr>
              <a:t> </a:t>
            </a:r>
            <a:r>
              <a:rPr sz="1807" b="1" spc="37" baseline="41666" dirty="0">
                <a:latin typeface="Symbol"/>
                <a:cs typeface="Symbol"/>
              </a:rPr>
              <a:t></a:t>
            </a:r>
            <a:r>
              <a:rPr sz="1807" b="1" spc="37" baseline="41666" dirty="0">
                <a:latin typeface="Arial"/>
                <a:cs typeface="Arial"/>
              </a:rPr>
              <a:t>1</a:t>
            </a:r>
            <a:r>
              <a:rPr sz="2058" b="1" spc="25" dirty="0">
                <a:latin typeface="Arial"/>
                <a:cs typeface="Arial"/>
              </a:rPr>
              <a:t>)</a:t>
            </a:r>
            <a:r>
              <a:rPr sz="3086" b="1" spc="37" baseline="4065" dirty="0">
                <a:latin typeface="Symbol"/>
                <a:cs typeface="Symbol"/>
              </a:rPr>
              <a:t></a:t>
            </a:r>
            <a:r>
              <a:rPr sz="2058" b="1" spc="25" dirty="0">
                <a:latin typeface="Arial"/>
                <a:cs typeface="Arial"/>
              </a:rPr>
              <a:t>(</a:t>
            </a:r>
            <a:r>
              <a:rPr sz="2058" b="1" i="1" spc="25" dirty="0">
                <a:latin typeface="Arial"/>
                <a:cs typeface="Arial"/>
              </a:rPr>
              <a:t>y</a:t>
            </a:r>
            <a:r>
              <a:rPr sz="2058" b="1" i="1" spc="-326" dirty="0">
                <a:latin typeface="Arial"/>
                <a:cs typeface="Arial"/>
              </a:rPr>
              <a:t> </a:t>
            </a:r>
            <a:r>
              <a:rPr sz="2058" b="1" dirty="0">
                <a:latin typeface="Arial"/>
                <a:cs typeface="Arial"/>
              </a:rPr>
              <a:t>)</a:t>
            </a:r>
            <a:r>
              <a:rPr sz="2058" b="1" spc="-90" dirty="0">
                <a:latin typeface="Arial"/>
                <a:cs typeface="Arial"/>
              </a:rPr>
              <a:t> </a:t>
            </a:r>
            <a:r>
              <a:rPr sz="2058" b="1" spc="-5" dirty="0">
                <a:latin typeface="Symbol"/>
                <a:cs typeface="Symbol"/>
              </a:rPr>
              <a:t></a:t>
            </a:r>
            <a:endParaRPr sz="2058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64858" y="3403760"/>
            <a:ext cx="368394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1" y="0"/>
                </a:lnTo>
              </a:path>
            </a:pathLst>
          </a:custGeom>
          <a:ln w="11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4" name="object 14"/>
          <p:cNvSpPr/>
          <p:nvPr/>
        </p:nvSpPr>
        <p:spPr>
          <a:xfrm>
            <a:off x="8414972" y="3475655"/>
            <a:ext cx="86681" cy="271516"/>
          </a:xfrm>
          <a:custGeom>
            <a:avLst/>
            <a:gdLst/>
            <a:ahLst/>
            <a:cxnLst/>
            <a:rect l="l" t="t" r="r" b="b"/>
            <a:pathLst>
              <a:path w="86359" h="270510">
                <a:moveTo>
                  <a:pt x="86106" y="0"/>
                </a:moveTo>
                <a:lnTo>
                  <a:pt x="0" y="270509"/>
                </a:lnTo>
              </a:path>
            </a:pathLst>
          </a:custGeom>
          <a:ln w="5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5" name="object 15"/>
          <p:cNvSpPr/>
          <p:nvPr/>
        </p:nvSpPr>
        <p:spPr>
          <a:xfrm>
            <a:off x="8047087" y="3403760"/>
            <a:ext cx="815822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92" y="0"/>
                </a:lnTo>
              </a:path>
            </a:pathLst>
          </a:custGeom>
          <a:ln w="11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6" name="object 16"/>
          <p:cNvSpPr txBox="1"/>
          <p:nvPr/>
        </p:nvSpPr>
        <p:spPr>
          <a:xfrm>
            <a:off x="8883305" y="3191742"/>
            <a:ext cx="101340" cy="351186"/>
          </a:xfrm>
          <a:prstGeom prst="rect">
            <a:avLst/>
          </a:prstGeom>
        </p:spPr>
        <p:txBody>
          <a:bodyPr vert="horz" wrap="square" lIns="0" tIns="15934" rIns="0" bIns="0" rtlCol="0">
            <a:spAutoFit/>
          </a:bodyPr>
          <a:lstStyle/>
          <a:p>
            <a:pPr marL="12747">
              <a:spcBef>
                <a:spcPts val="125"/>
              </a:spcBef>
            </a:pPr>
            <a:r>
              <a:rPr sz="2108" b="1" spc="5" dirty="0">
                <a:latin typeface="Arial"/>
                <a:cs typeface="Arial"/>
              </a:rPr>
              <a:t>.</a:t>
            </a:r>
            <a:endParaRPr sz="210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58266" y="3399726"/>
            <a:ext cx="1479314" cy="351186"/>
          </a:xfrm>
          <a:prstGeom prst="rect">
            <a:avLst/>
          </a:prstGeom>
        </p:spPr>
        <p:txBody>
          <a:bodyPr vert="horz" wrap="square" lIns="0" tIns="15934" rIns="0" bIns="0" rtlCol="0">
            <a:spAutoFit/>
          </a:bodyPr>
          <a:lstStyle/>
          <a:p>
            <a:pPr marL="12747">
              <a:spcBef>
                <a:spcPts val="125"/>
              </a:spcBef>
              <a:tabLst>
                <a:tab pos="694074" algn="l"/>
                <a:tab pos="1149778" algn="l"/>
              </a:tabLst>
            </a:pPr>
            <a:r>
              <a:rPr sz="2108" b="1" i="1" spc="15" dirty="0">
                <a:latin typeface="Arial"/>
                <a:cs typeface="Arial"/>
              </a:rPr>
              <a:t>dy	dy	dx</a:t>
            </a:r>
            <a:endParaRPr sz="210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23821" y="3016568"/>
            <a:ext cx="1256238" cy="351186"/>
          </a:xfrm>
          <a:prstGeom prst="rect">
            <a:avLst/>
          </a:prstGeom>
        </p:spPr>
        <p:txBody>
          <a:bodyPr vert="horz" wrap="square" lIns="0" tIns="15934" rIns="0" bIns="0" rtlCol="0">
            <a:spAutoFit/>
          </a:bodyPr>
          <a:lstStyle/>
          <a:p>
            <a:pPr marL="50988">
              <a:spcBef>
                <a:spcPts val="125"/>
              </a:spcBef>
              <a:tabLst>
                <a:tab pos="1066286" algn="l"/>
              </a:tabLst>
            </a:pPr>
            <a:r>
              <a:rPr sz="2108" b="1" i="1" spc="15" dirty="0">
                <a:latin typeface="Arial"/>
                <a:cs typeface="Arial"/>
              </a:rPr>
              <a:t>dx</a:t>
            </a:r>
            <a:r>
              <a:rPr sz="2108" b="1" i="1" spc="371" dirty="0">
                <a:latin typeface="Arial"/>
                <a:cs typeface="Arial"/>
              </a:rPr>
              <a:t> </a:t>
            </a:r>
            <a:r>
              <a:rPr sz="3162" b="1" spc="15" baseline="-35714" dirty="0">
                <a:latin typeface="Symbol"/>
                <a:cs typeface="Symbol"/>
              </a:rPr>
              <a:t></a:t>
            </a:r>
            <a:r>
              <a:rPr sz="3162" spc="15" baseline="-35714" dirty="0">
                <a:latin typeface="Times New Roman"/>
                <a:cs typeface="Times New Roman"/>
              </a:rPr>
              <a:t>	</a:t>
            </a:r>
            <a:r>
              <a:rPr sz="2108" b="1" spc="10" dirty="0">
                <a:latin typeface="Arial"/>
                <a:cs typeface="Arial"/>
              </a:rPr>
              <a:t>1</a:t>
            </a:r>
            <a:endParaRPr sz="2108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75706" y="4907422"/>
            <a:ext cx="537295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0" name="object 20"/>
          <p:cNvSpPr/>
          <p:nvPr/>
        </p:nvSpPr>
        <p:spPr>
          <a:xfrm>
            <a:off x="5536907" y="4907422"/>
            <a:ext cx="608042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1" name="object 21"/>
          <p:cNvSpPr/>
          <p:nvPr/>
        </p:nvSpPr>
        <p:spPr>
          <a:xfrm>
            <a:off x="6469237" y="4907422"/>
            <a:ext cx="178461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46" y="0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2" name="object 22"/>
          <p:cNvSpPr txBox="1"/>
          <p:nvPr/>
        </p:nvSpPr>
        <p:spPr>
          <a:xfrm>
            <a:off x="5283423" y="4688519"/>
            <a:ext cx="179736" cy="362021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208" b="1" spc="-5" dirty="0">
                <a:latin typeface="Symbol"/>
                <a:cs typeface="Symbol"/>
              </a:rPr>
              <a:t></a:t>
            </a:r>
            <a:endParaRPr sz="2208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4660" y="4448718"/>
            <a:ext cx="2077157" cy="817095"/>
          </a:xfrm>
          <a:prstGeom prst="rect">
            <a:avLst/>
          </a:prstGeom>
        </p:spPr>
        <p:txBody>
          <a:bodyPr vert="horz" wrap="square" lIns="0" tIns="71384" rIns="0" bIns="0" rtlCol="0">
            <a:spAutoFit/>
          </a:bodyPr>
          <a:lstStyle/>
          <a:p>
            <a:pPr marL="243468">
              <a:spcBef>
                <a:spcPts val="562"/>
              </a:spcBef>
              <a:tabLst>
                <a:tab pos="1140218" algn="l"/>
                <a:tab pos="1593374" algn="l"/>
              </a:tabLst>
            </a:pPr>
            <a:r>
              <a:rPr sz="2208" b="1" spc="-5" dirty="0">
                <a:latin typeface="Arial"/>
                <a:cs typeface="Arial"/>
              </a:rPr>
              <a:t>1	1	</a:t>
            </a:r>
            <a:r>
              <a:rPr sz="3312" b="1" spc="-7" baseline="-35353" dirty="0">
                <a:latin typeface="Symbol"/>
                <a:cs typeface="Symbol"/>
              </a:rPr>
              <a:t></a:t>
            </a:r>
            <a:r>
              <a:rPr sz="3312" b="1" spc="323" baseline="-35353" dirty="0">
                <a:latin typeface="Times New Roman"/>
                <a:cs typeface="Times New Roman"/>
              </a:rPr>
              <a:t> </a:t>
            </a:r>
            <a:r>
              <a:rPr sz="2208" b="1" spc="-5" dirty="0">
                <a:latin typeface="Arial"/>
                <a:cs typeface="Arial"/>
              </a:rPr>
              <a:t>1</a:t>
            </a:r>
            <a:endParaRPr sz="2208">
              <a:latin typeface="Arial"/>
              <a:cs typeface="Arial"/>
            </a:endParaRPr>
          </a:p>
          <a:p>
            <a:pPr marL="50988">
              <a:spcBef>
                <a:spcPts val="467"/>
              </a:spcBef>
              <a:tabLst>
                <a:tab pos="912047" algn="l"/>
                <a:tab pos="1843852" algn="l"/>
              </a:tabLst>
            </a:pPr>
            <a:r>
              <a:rPr sz="2208" b="1" i="1" dirty="0">
                <a:latin typeface="Arial"/>
                <a:cs typeface="Arial"/>
              </a:rPr>
              <a:t>f</a:t>
            </a:r>
            <a:r>
              <a:rPr sz="2208" b="1" i="1" spc="-176" dirty="0">
                <a:latin typeface="Arial"/>
                <a:cs typeface="Arial"/>
              </a:rPr>
              <a:t> </a:t>
            </a:r>
            <a:r>
              <a:rPr sz="3312" b="1" spc="-135" baseline="3787" dirty="0">
                <a:latin typeface="Symbol"/>
                <a:cs typeface="Symbol"/>
              </a:rPr>
              <a:t></a:t>
            </a:r>
            <a:r>
              <a:rPr sz="2208" b="1" spc="-90" dirty="0">
                <a:latin typeface="Arial"/>
                <a:cs typeface="Arial"/>
              </a:rPr>
              <a:t>(1)	</a:t>
            </a:r>
            <a:r>
              <a:rPr sz="2208" b="1" spc="-5" dirty="0">
                <a:latin typeface="Arial"/>
                <a:cs typeface="Arial"/>
              </a:rPr>
              <a:t>5</a:t>
            </a:r>
            <a:r>
              <a:rPr sz="2208" b="1" spc="-151" dirty="0">
                <a:latin typeface="Arial"/>
                <a:cs typeface="Arial"/>
              </a:rPr>
              <a:t> </a:t>
            </a:r>
            <a:r>
              <a:rPr sz="2208" b="1" spc="-5" dirty="0">
                <a:latin typeface="Symbol"/>
                <a:cs typeface="Symbol"/>
              </a:rPr>
              <a:t></a:t>
            </a:r>
            <a:r>
              <a:rPr sz="2208" b="1" spc="-75" dirty="0">
                <a:latin typeface="Times New Roman"/>
                <a:cs typeface="Times New Roman"/>
              </a:rPr>
              <a:t> </a:t>
            </a:r>
            <a:r>
              <a:rPr sz="2208" b="1" spc="-5" dirty="0">
                <a:latin typeface="Arial"/>
                <a:cs typeface="Arial"/>
              </a:rPr>
              <a:t>2	7</a:t>
            </a:r>
            <a:endParaRPr sz="220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38088" y="4688412"/>
            <a:ext cx="1289380" cy="362021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</a:pPr>
            <a:r>
              <a:rPr sz="2208" b="1" spc="-10" dirty="0">
                <a:latin typeface="Arial"/>
                <a:cs typeface="Arial"/>
              </a:rPr>
              <a:t>(</a:t>
            </a:r>
            <a:r>
              <a:rPr sz="2208" b="1" i="1" spc="-10" dirty="0">
                <a:latin typeface="Arial"/>
                <a:cs typeface="Arial"/>
              </a:rPr>
              <a:t>f </a:t>
            </a:r>
            <a:r>
              <a:rPr sz="1882" b="1" spc="44" baseline="44444" dirty="0">
                <a:latin typeface="Symbol"/>
                <a:cs typeface="Symbol"/>
              </a:rPr>
              <a:t></a:t>
            </a:r>
            <a:r>
              <a:rPr sz="1882" b="1" spc="44" baseline="44444" dirty="0">
                <a:latin typeface="Arial"/>
                <a:cs typeface="Arial"/>
              </a:rPr>
              <a:t>1 </a:t>
            </a:r>
            <a:r>
              <a:rPr sz="2208" b="1" spc="30" dirty="0">
                <a:latin typeface="Arial"/>
                <a:cs typeface="Arial"/>
              </a:rPr>
              <a:t>)</a:t>
            </a:r>
            <a:r>
              <a:rPr sz="3312" b="1" spc="44" baseline="3787" dirty="0">
                <a:latin typeface="Symbol"/>
                <a:cs typeface="Symbol"/>
              </a:rPr>
              <a:t></a:t>
            </a:r>
            <a:r>
              <a:rPr sz="2208" b="1" spc="30" dirty="0">
                <a:latin typeface="Arial"/>
                <a:cs typeface="Arial"/>
              </a:rPr>
              <a:t>(4)</a:t>
            </a:r>
            <a:r>
              <a:rPr sz="2208" b="1" spc="-396" dirty="0">
                <a:latin typeface="Arial"/>
                <a:cs typeface="Arial"/>
              </a:rPr>
              <a:t> </a:t>
            </a:r>
            <a:r>
              <a:rPr sz="2208" b="1" spc="-5" dirty="0">
                <a:latin typeface="Symbol"/>
                <a:cs typeface="Symbol"/>
              </a:rPr>
              <a:t></a:t>
            </a:r>
            <a:endParaRPr sz="2208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706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22" y="350977"/>
            <a:ext cx="8911511" cy="1585533"/>
          </a:xfrm>
          <a:prstGeom prst="rect">
            <a:avLst/>
          </a:prstGeom>
        </p:spPr>
        <p:txBody>
          <a:bodyPr vert="horz" wrap="square" lIns="0" tIns="94967" rIns="0" bIns="0" rtlCol="0" anchor="ctr">
            <a:spAutoFit/>
          </a:bodyPr>
          <a:lstStyle/>
          <a:p>
            <a:pPr marL="38241">
              <a:lnSpc>
                <a:spcPct val="100000"/>
              </a:lnSpc>
              <a:spcBef>
                <a:spcPts val="748"/>
              </a:spcBef>
            </a:pPr>
            <a:r>
              <a:rPr b="1" dirty="0">
                <a:latin typeface="Arial"/>
                <a:cs typeface="Arial"/>
              </a:rPr>
              <a:t>Latihan.</a:t>
            </a:r>
          </a:p>
          <a:p>
            <a:pPr marL="955387" marR="30593" indent="-917783">
              <a:lnSpc>
                <a:spcPct val="120000"/>
              </a:lnSpc>
            </a:pPr>
            <a:r>
              <a:rPr spc="-5" dirty="0"/>
              <a:t>Rumuskan </a:t>
            </a:r>
            <a:r>
              <a:rPr i="1" spc="-5" dirty="0">
                <a:latin typeface="Arial"/>
                <a:cs typeface="Arial"/>
              </a:rPr>
              <a:t>f</a:t>
            </a:r>
            <a:r>
              <a:rPr sz="2710" spc="-7" baseline="24691" dirty="0"/>
              <a:t>-1</a:t>
            </a:r>
            <a:r>
              <a:rPr sz="2710" spc="-5" dirty="0"/>
              <a:t>(x) dari </a:t>
            </a:r>
            <a:r>
              <a:rPr sz="2710" dirty="0"/>
              <a:t>fungsi </a:t>
            </a:r>
            <a:r>
              <a:rPr sz="2710" i="1" spc="-5" dirty="0">
                <a:latin typeface="Arial"/>
                <a:cs typeface="Arial"/>
              </a:rPr>
              <a:t>f</a:t>
            </a:r>
            <a:r>
              <a:rPr sz="2710" spc="-5" dirty="0"/>
              <a:t>(x) berikut,  </a:t>
            </a:r>
            <a:endParaRPr sz="271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1866" y="1874349"/>
            <a:ext cx="3137089" cy="2033348"/>
          </a:xfrm>
          <a:prstGeom prst="rect">
            <a:avLst/>
          </a:prstGeom>
        </p:spPr>
        <p:txBody>
          <a:bodyPr vert="horz" wrap="square" lIns="0" tIns="94967" rIns="0" bIns="0" rtlCol="0">
            <a:spAutoFit/>
          </a:bodyPr>
          <a:lstStyle/>
          <a:p>
            <a:pPr marL="38241">
              <a:spcBef>
                <a:spcPts val="748"/>
              </a:spcBef>
            </a:pPr>
            <a:r>
              <a:rPr lang="en-US" sz="2710" dirty="0">
                <a:solidFill>
                  <a:srgbClr val="000065"/>
                </a:solidFill>
                <a:latin typeface="Arial"/>
                <a:cs typeface="Arial"/>
              </a:rPr>
              <a:t>1. f(x) = √2x+5</a:t>
            </a:r>
          </a:p>
          <a:p>
            <a:pPr marL="38241">
              <a:spcBef>
                <a:spcPts val="748"/>
              </a:spcBef>
            </a:pPr>
            <a:r>
              <a:rPr sz="2710" spc="-5" dirty="0" smtClean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 </a:t>
            </a:r>
            <a:r>
              <a:rPr sz="2710" i="1" dirty="0" smtClean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 smtClean="0">
                <a:solidFill>
                  <a:srgbClr val="000065"/>
                </a:solidFill>
                <a:latin typeface="Arial"/>
                <a:cs typeface="Arial"/>
              </a:rPr>
              <a:t>(x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) = -x/4 +</a:t>
            </a:r>
            <a:r>
              <a:rPr sz="2710" spc="-4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5</a:t>
            </a:r>
            <a:endParaRPr sz="2710" dirty="0">
              <a:latin typeface="Arial"/>
              <a:cs typeface="Arial"/>
            </a:endParaRPr>
          </a:p>
          <a:p>
            <a:pPr marL="38241">
              <a:spcBef>
                <a:spcPts val="652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3.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(x) =</a:t>
            </a:r>
            <a:r>
              <a:rPr sz="2710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(2x-2)/(x+3)</a:t>
            </a:r>
            <a:endParaRPr sz="2710" dirty="0">
              <a:latin typeface="Arial"/>
              <a:cs typeface="Arial"/>
            </a:endParaRPr>
          </a:p>
          <a:p>
            <a:pPr marL="38241">
              <a:spcBef>
                <a:spcPts val="652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4.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(x) 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x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3/2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,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x ≥</a:t>
            </a:r>
            <a:r>
              <a:rPr sz="2710" spc="-6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0.</a:t>
            </a:r>
            <a:endParaRPr sz="271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36885" y="2000304"/>
            <a:ext cx="841316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</p:spTree>
    <p:extLst>
      <p:ext uri="{BB962C8B-B14F-4D97-AF65-F5344CB8AC3E}">
        <p14:creationId xmlns:p14="http://schemas.microsoft.com/office/powerpoint/2010/main" val="203756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9216" y="525248"/>
            <a:ext cx="6521641" cy="566869"/>
          </a:xfrm>
          <a:prstGeom prst="rect">
            <a:avLst/>
          </a:prstGeom>
        </p:spPr>
        <p:txBody>
          <a:bodyPr vert="horz" wrap="square" lIns="0" tIns="12747" rIns="0" bIns="0" rtlCol="0" anchor="ctr">
            <a:spAutoFit/>
          </a:bodyPr>
          <a:lstStyle/>
          <a:p>
            <a:pPr marL="12747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Fungsi Eksponen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Natural.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960" y="1379518"/>
            <a:ext cx="8216214" cy="4650183"/>
          </a:xfrm>
          <a:prstGeom prst="rect">
            <a:avLst/>
          </a:prstGeom>
        </p:spPr>
        <p:txBody>
          <a:bodyPr vert="horz" wrap="square" lIns="0" tIns="54176" rIns="0" bIns="0" rtlCol="0">
            <a:spAutoFit/>
          </a:bodyPr>
          <a:lstStyle/>
          <a:p>
            <a:pPr marL="50988" marR="43340">
              <a:lnSpc>
                <a:spcPct val="89900"/>
              </a:lnSpc>
              <a:spcBef>
                <a:spcPts val="427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Bilangan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e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adalah suatu bilangan real yang  merupakan jawaban tunggal dari persamaan ln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x 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1.  Nilai hampirannya adalah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e =</a:t>
            </a:r>
            <a:r>
              <a:rPr sz="2710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2,71828……….</a:t>
            </a:r>
            <a:endParaRPr sz="2710">
              <a:latin typeface="Arial"/>
              <a:cs typeface="Arial"/>
            </a:endParaRPr>
          </a:p>
          <a:p>
            <a:pPr marL="50988" marR="470364">
              <a:lnSpc>
                <a:spcPts val="2931"/>
              </a:lnSpc>
              <a:spcBef>
                <a:spcPts val="2278"/>
              </a:spcBef>
            </a:pP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Fungsi eksponen natural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adalah suatu fungsi yang  didefinisikan oleh persamaan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(x) =</a:t>
            </a:r>
            <a:r>
              <a:rPr sz="2710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x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>
              <a:latin typeface="Arial"/>
              <a:cs typeface="Arial"/>
            </a:endParaRPr>
          </a:p>
          <a:p>
            <a:pPr marL="50988">
              <a:spcBef>
                <a:spcPts val="2273"/>
              </a:spcBef>
            </a:pP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Teorema </a:t>
            </a: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5. (Hubungan Fungsi ln dengan</a:t>
            </a:r>
            <a:r>
              <a:rPr sz="271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exp)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>
              <a:latin typeface="Arial"/>
              <a:cs typeface="Arial"/>
            </a:endParaRPr>
          </a:p>
          <a:p>
            <a:pPr marL="50988" marR="673678" indent="-637">
              <a:lnSpc>
                <a:spcPts val="2921"/>
              </a:lnSpc>
              <a:spcBef>
                <a:spcPts val="698"/>
              </a:spcBef>
            </a:pP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Fungsi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: R →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(0,+∞),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(x) 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x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adalah invers dari 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fungsi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g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: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(0,+∞)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→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R,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g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</a:t>
            </a:r>
            <a:r>
              <a:rPr sz="2710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x.</a:t>
            </a:r>
            <a:endParaRPr sz="2710">
              <a:latin typeface="Arial"/>
              <a:cs typeface="Arial"/>
            </a:endParaRPr>
          </a:p>
          <a:p>
            <a:pPr marL="50988">
              <a:spcBef>
                <a:spcPts val="281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Bentuk lain dapat</a:t>
            </a:r>
            <a:r>
              <a:rPr sz="2710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ditulis</a:t>
            </a:r>
            <a:endParaRPr sz="2710">
              <a:latin typeface="Arial"/>
              <a:cs typeface="Arial"/>
            </a:endParaRPr>
          </a:p>
          <a:p>
            <a:pPr marL="1886555">
              <a:spcBef>
                <a:spcPts val="321"/>
              </a:spcBef>
              <a:tabLst>
                <a:tab pos="3043344" algn="l"/>
                <a:tab pos="3674320" algn="l"/>
              </a:tabLst>
            </a:pP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 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x	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↔	x 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</a:t>
            </a:r>
            <a:r>
              <a:rPr sz="2710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y.</a:t>
            </a:r>
            <a:endParaRPr sz="271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9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6469" y="416871"/>
            <a:ext cx="4212954" cy="1591793"/>
          </a:xfrm>
          <a:prstGeom prst="rect">
            <a:avLst/>
          </a:prstGeom>
        </p:spPr>
        <p:txBody>
          <a:bodyPr vert="horz" wrap="square" lIns="0" tIns="54176" rIns="0" bIns="0" rtlCol="0" anchor="ctr">
            <a:spAutoFit/>
          </a:bodyPr>
          <a:lstStyle/>
          <a:p>
            <a:pPr marL="25494" marR="257489" algn="just">
              <a:lnSpc>
                <a:spcPct val="89900"/>
              </a:lnSpc>
              <a:spcBef>
                <a:spcPts val="427"/>
              </a:spcBef>
            </a:pPr>
            <a:r>
              <a:rPr sz="2800" spc="-5" dirty="0"/>
              <a:t>Karena antara exp dan ln  adalah </a:t>
            </a:r>
            <a:r>
              <a:rPr sz="2800" dirty="0"/>
              <a:t>fungsi-fungsi</a:t>
            </a:r>
            <a:r>
              <a:rPr sz="2800" spc="-95" dirty="0"/>
              <a:t> </a:t>
            </a:r>
            <a:r>
              <a:rPr sz="2800" spc="-5" dirty="0"/>
              <a:t>yang  saling invers, maka</a:t>
            </a:r>
            <a:r>
              <a:rPr sz="2800" spc="-80" dirty="0"/>
              <a:t> </a:t>
            </a:r>
            <a:r>
              <a:rPr sz="2800" spc="-5" dirty="0"/>
              <a:t>grafik</a:t>
            </a:r>
          </a:p>
          <a:p>
            <a:pPr marL="25494" algn="just">
              <a:lnSpc>
                <a:spcPts val="2921"/>
              </a:lnSpc>
            </a:pPr>
            <a:r>
              <a:rPr sz="2800" dirty="0"/>
              <a:t>y = </a:t>
            </a:r>
            <a:r>
              <a:rPr sz="2800" spc="-5" dirty="0"/>
              <a:t>e</a:t>
            </a:r>
            <a:r>
              <a:rPr sz="1600" spc="-7" baseline="24691" dirty="0"/>
              <a:t>x </a:t>
            </a:r>
            <a:r>
              <a:rPr sz="1600" spc="-5" dirty="0"/>
              <a:t>adalah grafik </a:t>
            </a:r>
            <a:r>
              <a:rPr sz="1600" dirty="0"/>
              <a:t>y = </a:t>
            </a:r>
            <a:r>
              <a:rPr sz="1600" spc="-5" dirty="0"/>
              <a:t>ln</a:t>
            </a:r>
            <a:r>
              <a:rPr sz="1600" spc="-85" dirty="0"/>
              <a:t> </a:t>
            </a:r>
            <a:r>
              <a:rPr sz="1600" dirty="0"/>
              <a:t>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899" y="1921770"/>
            <a:ext cx="5819740" cy="4360184"/>
          </a:xfrm>
          <a:prstGeom prst="rect">
            <a:avLst/>
          </a:prstGeom>
        </p:spPr>
        <p:txBody>
          <a:bodyPr vert="horz" wrap="square" lIns="0" tIns="59912" rIns="0" bIns="0" rtlCol="0">
            <a:spAutoFit/>
          </a:bodyPr>
          <a:lstStyle/>
          <a:p>
            <a:pPr marL="50988" marR="1525177" algn="just">
              <a:lnSpc>
                <a:spcPts val="2921"/>
              </a:lnSpc>
              <a:spcBef>
                <a:spcPts val="472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yang dicerminkan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terhadap 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garis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 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x. (Seperti gambar  di</a:t>
            </a:r>
            <a:r>
              <a:rPr sz="2710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samping).</a:t>
            </a:r>
            <a:endParaRPr sz="271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3061">
              <a:latin typeface="Times New Roman"/>
              <a:cs typeface="Times New Roman"/>
            </a:endParaRPr>
          </a:p>
          <a:p>
            <a:pPr marL="50988" marR="43340">
              <a:lnSpc>
                <a:spcPct val="110000"/>
              </a:lnSpc>
            </a:pP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Teorema 6 (Sifat Exponen Natural)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  Jika a,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b є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R,</a:t>
            </a:r>
            <a:r>
              <a:rPr sz="2710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maka</a:t>
            </a:r>
            <a:endParaRPr sz="2710">
              <a:latin typeface="Arial"/>
              <a:cs typeface="Arial"/>
            </a:endParaRPr>
          </a:p>
          <a:p>
            <a:pPr marL="432760">
              <a:spcBef>
                <a:spcPts val="321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1.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baseline="24691" dirty="0">
                <a:solidFill>
                  <a:srgbClr val="000065"/>
                </a:solidFill>
                <a:latin typeface="Arial"/>
                <a:cs typeface="Arial"/>
              </a:rPr>
              <a:t>0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</a:t>
            </a:r>
            <a:r>
              <a:rPr sz="2710" spc="-27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1;</a:t>
            </a:r>
            <a:endParaRPr sz="2710">
              <a:latin typeface="Arial"/>
              <a:cs typeface="Arial"/>
            </a:endParaRPr>
          </a:p>
          <a:p>
            <a:pPr marL="815170" indent="-383047">
              <a:spcBef>
                <a:spcPts val="321"/>
              </a:spcBef>
              <a:buAutoNum type="arabicPeriod" startAt="2"/>
              <a:tabLst>
                <a:tab pos="815807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a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b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</a:t>
            </a:r>
            <a:r>
              <a:rPr sz="2710" spc="-25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a+b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;</a:t>
            </a:r>
            <a:endParaRPr sz="2710">
              <a:latin typeface="Arial"/>
              <a:cs typeface="Arial"/>
            </a:endParaRPr>
          </a:p>
          <a:p>
            <a:pPr marL="815807" indent="-383047">
              <a:spcBef>
                <a:spcPts val="326"/>
              </a:spcBef>
              <a:buAutoNum type="arabicPeriod" startAt="2"/>
              <a:tabLst>
                <a:tab pos="816445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a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/e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b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</a:t>
            </a:r>
            <a:r>
              <a:rPr sz="2710" spc="-25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a-b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;</a:t>
            </a:r>
            <a:endParaRPr sz="2710">
              <a:latin typeface="Arial"/>
              <a:cs typeface="Arial"/>
            </a:endParaRPr>
          </a:p>
          <a:p>
            <a:pPr marL="815807" indent="-383047">
              <a:spcBef>
                <a:spcPts val="326"/>
              </a:spcBef>
              <a:buAutoNum type="arabicPeriod" startAt="2"/>
              <a:tabLst>
                <a:tab pos="816445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a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)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b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</a:t>
            </a:r>
            <a:r>
              <a:rPr sz="2710" spc="-25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a.b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6419" y="459154"/>
            <a:ext cx="3878855" cy="3159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7"/>
          </a:p>
        </p:txBody>
      </p:sp>
    </p:spTree>
    <p:extLst>
      <p:ext uri="{BB962C8B-B14F-4D97-AF65-F5344CB8AC3E}">
        <p14:creationId xmlns:p14="http://schemas.microsoft.com/office/powerpoint/2010/main" val="101264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9217" y="470117"/>
            <a:ext cx="7692942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Teorema 7 (Turunan Fungsi Eksponen</a:t>
            </a:r>
            <a:r>
              <a:rPr sz="2710" b="1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Natural)</a:t>
            </a:r>
            <a:endParaRPr sz="271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2956" y="965729"/>
            <a:ext cx="312307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1.</a:t>
            </a:r>
            <a:endParaRPr sz="271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2956" y="1956951"/>
            <a:ext cx="312307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2.</a:t>
            </a:r>
            <a:endParaRPr sz="271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9217" y="2948174"/>
            <a:ext cx="1612522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Contoh</a:t>
            </a:r>
            <a:r>
              <a:rPr sz="2710" b="1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5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9216" y="3443787"/>
            <a:ext cx="312307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1.</a:t>
            </a:r>
            <a:endParaRPr sz="271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9216" y="4434321"/>
            <a:ext cx="312307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2.</a:t>
            </a:r>
            <a:endParaRPr sz="271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4739" y="1266052"/>
            <a:ext cx="366482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98" y="0"/>
                </a:lnTo>
              </a:path>
            </a:pathLst>
          </a:custGeom>
          <a:ln w="11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1" name="object 11"/>
          <p:cNvSpPr txBox="1"/>
          <p:nvPr/>
        </p:nvSpPr>
        <p:spPr>
          <a:xfrm>
            <a:off x="3098001" y="1261608"/>
            <a:ext cx="345449" cy="354372"/>
          </a:xfrm>
          <a:prstGeom prst="rect">
            <a:avLst/>
          </a:prstGeom>
        </p:spPr>
        <p:txBody>
          <a:bodyPr vert="horz" wrap="square" lIns="0" tIns="12110" rIns="0" bIns="0" rtlCol="0">
            <a:spAutoFit/>
          </a:bodyPr>
          <a:lstStyle/>
          <a:p>
            <a:pPr marL="12747">
              <a:spcBef>
                <a:spcPts val="95"/>
              </a:spcBef>
            </a:pPr>
            <a:r>
              <a:rPr sz="2158" b="1" i="1" spc="-5" dirty="0">
                <a:latin typeface="Arial"/>
                <a:cs typeface="Arial"/>
              </a:rPr>
              <a:t>dx</a:t>
            </a:r>
            <a:endParaRPr sz="215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5901" y="981789"/>
            <a:ext cx="1648214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  <a:tabLst>
                <a:tab pos="363289" algn="l"/>
              </a:tabLst>
            </a:pPr>
            <a:r>
              <a:rPr sz="3237" b="1" i="1" spc="-7" baseline="36175" dirty="0">
                <a:latin typeface="Arial"/>
                <a:cs typeface="Arial"/>
              </a:rPr>
              <a:t>d	</a:t>
            </a:r>
            <a:r>
              <a:rPr sz="2158" b="1" spc="-20" dirty="0">
                <a:latin typeface="Arial"/>
                <a:cs typeface="Arial"/>
              </a:rPr>
              <a:t>(</a:t>
            </a:r>
            <a:r>
              <a:rPr sz="2158" b="1" i="1" spc="-20" dirty="0">
                <a:latin typeface="Arial"/>
                <a:cs typeface="Arial"/>
              </a:rPr>
              <a:t>e </a:t>
            </a:r>
            <a:r>
              <a:rPr sz="1882" b="1" i="1" baseline="42222" dirty="0">
                <a:latin typeface="Arial"/>
                <a:cs typeface="Arial"/>
              </a:rPr>
              <a:t>x </a:t>
            </a:r>
            <a:r>
              <a:rPr sz="2158" b="1" spc="-5" dirty="0">
                <a:latin typeface="Arial"/>
                <a:cs typeface="Arial"/>
              </a:rPr>
              <a:t>) </a:t>
            </a:r>
            <a:r>
              <a:rPr sz="2158" b="1" spc="-5" dirty="0">
                <a:latin typeface="Symbol"/>
                <a:cs typeface="Symbol"/>
              </a:rPr>
              <a:t></a:t>
            </a:r>
            <a:r>
              <a:rPr sz="2158" b="1" spc="-5" dirty="0">
                <a:latin typeface="Times New Roman"/>
                <a:cs typeface="Times New Roman"/>
              </a:rPr>
              <a:t> </a:t>
            </a:r>
            <a:r>
              <a:rPr sz="2158" b="1" i="1" spc="130" dirty="0">
                <a:latin typeface="Arial"/>
                <a:cs typeface="Arial"/>
              </a:rPr>
              <a:t>e</a:t>
            </a:r>
            <a:r>
              <a:rPr sz="1882" b="1" i="1" spc="196" baseline="42222" dirty="0">
                <a:latin typeface="Arial"/>
                <a:cs typeface="Arial"/>
              </a:rPr>
              <a:t>x</a:t>
            </a:r>
            <a:r>
              <a:rPr sz="1882" b="1" i="1" spc="-143" baseline="42222" dirty="0">
                <a:latin typeface="Arial"/>
                <a:cs typeface="Arial"/>
              </a:rPr>
              <a:t> </a:t>
            </a:r>
            <a:r>
              <a:rPr sz="4065" baseline="3086" dirty="0">
                <a:solidFill>
                  <a:srgbClr val="000065"/>
                </a:solidFill>
                <a:latin typeface="Arial"/>
                <a:cs typeface="Arial"/>
              </a:rPr>
              <a:t>;</a:t>
            </a:r>
            <a:endParaRPr sz="4065" baseline="308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8256" y="2260336"/>
            <a:ext cx="366482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98" y="0"/>
                </a:lnTo>
              </a:path>
            </a:pathLst>
          </a:custGeom>
          <a:ln w="11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4" name="object 14"/>
          <p:cNvSpPr/>
          <p:nvPr/>
        </p:nvSpPr>
        <p:spPr>
          <a:xfrm>
            <a:off x="4557921" y="2260336"/>
            <a:ext cx="370307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808" y="0"/>
                </a:lnTo>
              </a:path>
            </a:pathLst>
          </a:custGeom>
          <a:ln w="11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5" name="object 15"/>
          <p:cNvSpPr txBox="1"/>
          <p:nvPr/>
        </p:nvSpPr>
        <p:spPr>
          <a:xfrm>
            <a:off x="2996189" y="2046389"/>
            <a:ext cx="4010909" cy="564064"/>
          </a:xfrm>
          <a:prstGeom prst="rect">
            <a:avLst/>
          </a:prstGeom>
        </p:spPr>
        <p:txBody>
          <a:bodyPr vert="horz" wrap="square" lIns="0" tIns="131934" rIns="0" bIns="0" rtlCol="0">
            <a:spAutoFit/>
          </a:bodyPr>
          <a:lstStyle/>
          <a:p>
            <a:pPr marL="38241" marR="43340" indent="73295">
              <a:lnSpc>
                <a:spcPct val="63700"/>
              </a:lnSpc>
              <a:spcBef>
                <a:spcPts val="1039"/>
              </a:spcBef>
              <a:tabLst>
                <a:tab pos="437221" algn="l"/>
                <a:tab pos="1569154" algn="l"/>
                <a:tab pos="3075211" algn="l"/>
              </a:tabLst>
            </a:pPr>
            <a:r>
              <a:rPr sz="3237" b="1" i="1" spc="-7" baseline="36175" dirty="0">
                <a:latin typeface="Arial"/>
                <a:cs typeface="Arial"/>
              </a:rPr>
              <a:t>d	</a:t>
            </a:r>
            <a:r>
              <a:rPr sz="2158" b="1" spc="25" dirty="0">
                <a:latin typeface="Arial"/>
                <a:cs typeface="Arial"/>
              </a:rPr>
              <a:t>(</a:t>
            </a:r>
            <a:r>
              <a:rPr sz="2158" b="1" i="1" spc="25" dirty="0">
                <a:latin typeface="Arial"/>
                <a:cs typeface="Arial"/>
              </a:rPr>
              <a:t>e</a:t>
            </a:r>
            <a:r>
              <a:rPr sz="1882" b="1" i="1" spc="37" baseline="42222" dirty="0">
                <a:latin typeface="Arial"/>
                <a:cs typeface="Arial"/>
              </a:rPr>
              <a:t>u </a:t>
            </a:r>
            <a:r>
              <a:rPr sz="2158" b="1" spc="-5" dirty="0">
                <a:latin typeface="Arial"/>
                <a:cs typeface="Arial"/>
              </a:rPr>
              <a:t>) </a:t>
            </a:r>
            <a:r>
              <a:rPr sz="2158" b="1" spc="-5" dirty="0">
                <a:latin typeface="Symbol"/>
                <a:cs typeface="Symbol"/>
              </a:rPr>
              <a:t></a:t>
            </a:r>
            <a:r>
              <a:rPr sz="2158" b="1" spc="-5" dirty="0">
                <a:latin typeface="Times New Roman"/>
                <a:cs typeface="Times New Roman"/>
              </a:rPr>
              <a:t> </a:t>
            </a:r>
            <a:r>
              <a:rPr sz="2158" b="1" i="1" spc="60" dirty="0">
                <a:latin typeface="Arial"/>
                <a:cs typeface="Arial"/>
              </a:rPr>
              <a:t>e</a:t>
            </a:r>
            <a:r>
              <a:rPr sz="1882" b="1" i="1" spc="89" baseline="42222" dirty="0">
                <a:latin typeface="Arial"/>
                <a:cs typeface="Arial"/>
              </a:rPr>
              <a:t>u  </a:t>
            </a:r>
            <a:r>
              <a:rPr sz="3237" b="1" i="1" spc="-7" baseline="36175" dirty="0">
                <a:latin typeface="Arial"/>
                <a:cs typeface="Arial"/>
              </a:rPr>
              <a:t>du </a:t>
            </a:r>
            <a:r>
              <a:rPr sz="2158" b="1" spc="-5" dirty="0">
                <a:latin typeface="Symbol"/>
                <a:cs typeface="Symbol"/>
              </a:rPr>
              <a:t></a:t>
            </a:r>
            <a:r>
              <a:rPr sz="2158" b="1" spc="120" dirty="0">
                <a:latin typeface="Times New Roman"/>
                <a:cs typeface="Times New Roman"/>
              </a:rPr>
              <a:t> </a:t>
            </a:r>
            <a:r>
              <a:rPr sz="2158" b="1" i="1" spc="65" dirty="0">
                <a:latin typeface="Arial"/>
                <a:cs typeface="Arial"/>
              </a:rPr>
              <a:t>e</a:t>
            </a:r>
            <a:r>
              <a:rPr sz="1882" b="1" i="1" spc="97" baseline="42222" dirty="0">
                <a:latin typeface="Arial"/>
                <a:cs typeface="Arial"/>
              </a:rPr>
              <a:t>u</a:t>
            </a:r>
            <a:r>
              <a:rPr sz="1882" b="1" i="1" spc="180" baseline="42222" dirty="0">
                <a:latin typeface="Arial"/>
                <a:cs typeface="Arial"/>
              </a:rPr>
              <a:t> </a:t>
            </a:r>
            <a:r>
              <a:rPr sz="2158" b="1" i="1" spc="80" dirty="0">
                <a:latin typeface="Arial"/>
                <a:cs typeface="Arial"/>
              </a:rPr>
              <a:t>u</a:t>
            </a:r>
            <a:r>
              <a:rPr sz="2158" b="1" spc="80" dirty="0">
                <a:latin typeface="Arial"/>
                <a:cs typeface="Arial"/>
              </a:rPr>
              <a:t>';	</a:t>
            </a:r>
            <a:r>
              <a:rPr sz="2158" b="1" i="1" spc="55" dirty="0">
                <a:latin typeface="Arial"/>
                <a:cs typeface="Arial"/>
              </a:rPr>
              <a:t>u</a:t>
            </a:r>
            <a:r>
              <a:rPr sz="2158" b="1" spc="55" dirty="0">
                <a:latin typeface="Arial"/>
                <a:cs typeface="Arial"/>
              </a:rPr>
              <a:t>'</a:t>
            </a:r>
            <a:r>
              <a:rPr sz="2158" b="1" spc="-40" dirty="0">
                <a:latin typeface="Arial"/>
                <a:cs typeface="Arial"/>
              </a:rPr>
              <a:t> </a:t>
            </a:r>
            <a:r>
              <a:rPr sz="2158" b="1" i="1" spc="10" dirty="0">
                <a:latin typeface="Arial"/>
                <a:cs typeface="Arial"/>
              </a:rPr>
              <a:t>ada</a:t>
            </a:r>
            <a:r>
              <a:rPr sz="2158" b="1" spc="10" dirty="0">
                <a:latin typeface="Arial"/>
                <a:cs typeface="Arial"/>
              </a:rPr>
              <a:t>.  </a:t>
            </a:r>
            <a:r>
              <a:rPr sz="2158" b="1" i="1" spc="-5" dirty="0">
                <a:latin typeface="Arial"/>
                <a:cs typeface="Arial"/>
              </a:rPr>
              <a:t>dx		dx</a:t>
            </a:r>
            <a:endParaRPr sz="215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5721" y="3407848"/>
            <a:ext cx="93055" cy="478020"/>
          </a:xfrm>
          <a:prstGeom prst="rect">
            <a:avLst/>
          </a:prstGeom>
        </p:spPr>
        <p:txBody>
          <a:bodyPr vert="horz" wrap="square" lIns="0" tIns="13385" rIns="0" bIns="0" rtlCol="0">
            <a:spAutoFit/>
          </a:bodyPr>
          <a:lstStyle/>
          <a:p>
            <a:pPr marL="12747">
              <a:spcBef>
                <a:spcPts val="105"/>
              </a:spcBef>
            </a:pPr>
            <a:r>
              <a:rPr sz="2961" b="1" spc="-552" dirty="0">
                <a:latin typeface="Symbol"/>
                <a:cs typeface="Symbol"/>
              </a:rPr>
              <a:t></a:t>
            </a:r>
            <a:endParaRPr sz="2961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62677" y="3546928"/>
            <a:ext cx="102615" cy="179560"/>
          </a:xfrm>
          <a:prstGeom prst="rect">
            <a:avLst/>
          </a:prstGeom>
        </p:spPr>
        <p:txBody>
          <a:bodyPr vert="horz" wrap="square" lIns="0" tIns="16571" rIns="0" bIns="0" rtlCol="0">
            <a:spAutoFit/>
          </a:bodyPr>
          <a:lstStyle/>
          <a:p>
            <a:pPr marL="12747">
              <a:spcBef>
                <a:spcPts val="130"/>
              </a:spcBef>
            </a:pPr>
            <a:r>
              <a:rPr sz="1054" b="1" spc="15" dirty="0">
                <a:latin typeface="Arial"/>
                <a:cs typeface="Arial"/>
              </a:rPr>
              <a:t>2</a:t>
            </a:r>
            <a:endParaRPr sz="105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0558" y="3546928"/>
            <a:ext cx="102615" cy="179560"/>
          </a:xfrm>
          <a:prstGeom prst="rect">
            <a:avLst/>
          </a:prstGeom>
        </p:spPr>
        <p:txBody>
          <a:bodyPr vert="horz" wrap="square" lIns="0" tIns="16571" rIns="0" bIns="0" rtlCol="0">
            <a:spAutoFit/>
          </a:bodyPr>
          <a:lstStyle/>
          <a:p>
            <a:pPr marL="12747">
              <a:spcBef>
                <a:spcPts val="130"/>
              </a:spcBef>
            </a:pPr>
            <a:r>
              <a:rPr sz="1054" b="1" spc="15" dirty="0">
                <a:latin typeface="Arial"/>
                <a:cs typeface="Arial"/>
              </a:rPr>
              <a:t>2</a:t>
            </a:r>
            <a:endParaRPr sz="105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6079" y="3546928"/>
            <a:ext cx="102615" cy="179560"/>
          </a:xfrm>
          <a:prstGeom prst="rect">
            <a:avLst/>
          </a:prstGeom>
        </p:spPr>
        <p:txBody>
          <a:bodyPr vert="horz" wrap="square" lIns="0" tIns="16571" rIns="0" bIns="0" rtlCol="0">
            <a:spAutoFit/>
          </a:bodyPr>
          <a:lstStyle/>
          <a:p>
            <a:pPr marL="12747">
              <a:spcBef>
                <a:spcPts val="130"/>
              </a:spcBef>
            </a:pPr>
            <a:r>
              <a:rPr sz="1054" b="1" spc="15" dirty="0">
                <a:latin typeface="Arial"/>
                <a:cs typeface="Arial"/>
              </a:rPr>
              <a:t>2</a:t>
            </a:r>
            <a:endParaRPr sz="105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05486" y="3525106"/>
            <a:ext cx="80307" cy="131742"/>
          </a:xfrm>
          <a:prstGeom prst="rect">
            <a:avLst/>
          </a:prstGeom>
        </p:spPr>
        <p:txBody>
          <a:bodyPr vert="horz" wrap="square" lIns="0" tIns="15297" rIns="0" bIns="0" rtlCol="0">
            <a:spAutoFit/>
          </a:bodyPr>
          <a:lstStyle/>
          <a:p>
            <a:pPr marL="12747">
              <a:spcBef>
                <a:spcPts val="120"/>
              </a:spcBef>
            </a:pPr>
            <a:r>
              <a:rPr sz="753" b="1" spc="10" dirty="0">
                <a:latin typeface="Arial"/>
                <a:cs typeface="Arial"/>
              </a:rPr>
              <a:t>2</a:t>
            </a:r>
            <a:endParaRPr sz="75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58987" y="3525106"/>
            <a:ext cx="80307" cy="131742"/>
          </a:xfrm>
          <a:prstGeom prst="rect">
            <a:avLst/>
          </a:prstGeom>
        </p:spPr>
        <p:txBody>
          <a:bodyPr vert="horz" wrap="square" lIns="0" tIns="15297" rIns="0" bIns="0" rtlCol="0">
            <a:spAutoFit/>
          </a:bodyPr>
          <a:lstStyle/>
          <a:p>
            <a:pPr marL="12747">
              <a:spcBef>
                <a:spcPts val="120"/>
              </a:spcBef>
            </a:pPr>
            <a:r>
              <a:rPr sz="753" b="1" spc="10" dirty="0">
                <a:latin typeface="Arial"/>
                <a:cs typeface="Arial"/>
              </a:rPr>
              <a:t>2</a:t>
            </a:r>
            <a:endParaRPr sz="75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0323" y="3525106"/>
            <a:ext cx="80307" cy="131742"/>
          </a:xfrm>
          <a:prstGeom prst="rect">
            <a:avLst/>
          </a:prstGeom>
        </p:spPr>
        <p:txBody>
          <a:bodyPr vert="horz" wrap="square" lIns="0" tIns="15297" rIns="0" bIns="0" rtlCol="0">
            <a:spAutoFit/>
          </a:bodyPr>
          <a:lstStyle/>
          <a:p>
            <a:pPr marL="12747">
              <a:spcBef>
                <a:spcPts val="120"/>
              </a:spcBef>
            </a:pPr>
            <a:r>
              <a:rPr sz="753" b="1" spc="10" dirty="0">
                <a:latin typeface="Arial"/>
                <a:cs typeface="Arial"/>
              </a:rPr>
              <a:t>2</a:t>
            </a:r>
            <a:endParaRPr sz="75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9503" y="3525106"/>
            <a:ext cx="80307" cy="131742"/>
          </a:xfrm>
          <a:prstGeom prst="rect">
            <a:avLst/>
          </a:prstGeom>
        </p:spPr>
        <p:txBody>
          <a:bodyPr vert="horz" wrap="square" lIns="0" tIns="15297" rIns="0" bIns="0" rtlCol="0">
            <a:spAutoFit/>
          </a:bodyPr>
          <a:lstStyle/>
          <a:p>
            <a:pPr marL="12747">
              <a:spcBef>
                <a:spcPts val="120"/>
              </a:spcBef>
            </a:pPr>
            <a:r>
              <a:rPr sz="753" b="1" spc="10" dirty="0">
                <a:latin typeface="Arial"/>
                <a:cs typeface="Arial"/>
              </a:rPr>
              <a:t>2</a:t>
            </a:r>
            <a:endParaRPr sz="75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65869" y="3351697"/>
            <a:ext cx="197582" cy="692811"/>
          </a:xfrm>
          <a:prstGeom prst="rect">
            <a:avLst/>
          </a:prstGeom>
        </p:spPr>
        <p:txBody>
          <a:bodyPr vert="horz" wrap="square" lIns="0" tIns="63099" rIns="0" bIns="0" rtlCol="0">
            <a:spAutoFit/>
          </a:bodyPr>
          <a:lstStyle/>
          <a:p>
            <a:pPr marL="12747">
              <a:spcBef>
                <a:spcPts val="497"/>
              </a:spcBef>
            </a:pPr>
            <a:r>
              <a:rPr sz="1857" b="1" u="sng" spc="-20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57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857">
              <a:latin typeface="Arial"/>
              <a:cs typeface="Arial"/>
            </a:endParaRPr>
          </a:p>
          <a:p>
            <a:pPr marL="40153">
              <a:spcBef>
                <a:spcPts val="396"/>
              </a:spcBef>
            </a:pPr>
            <a:r>
              <a:rPr sz="1857" b="1" i="1" dirty="0">
                <a:latin typeface="Arial"/>
                <a:cs typeface="Arial"/>
              </a:rPr>
              <a:t>x</a:t>
            </a:r>
            <a:endParaRPr sz="185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51685" y="3554825"/>
            <a:ext cx="157428" cy="30912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857" b="1" i="1" dirty="0">
                <a:latin typeface="Arial"/>
                <a:cs typeface="Arial"/>
              </a:rPr>
              <a:t>x</a:t>
            </a:r>
            <a:endParaRPr sz="185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2687" y="3351697"/>
            <a:ext cx="340988" cy="692811"/>
          </a:xfrm>
          <a:prstGeom prst="rect">
            <a:avLst/>
          </a:prstGeom>
        </p:spPr>
        <p:txBody>
          <a:bodyPr vert="horz" wrap="square" lIns="0" tIns="12110" rIns="0" bIns="0" rtlCol="0">
            <a:spAutoFit/>
          </a:bodyPr>
          <a:lstStyle/>
          <a:p>
            <a:pPr marL="17846" marR="5099" indent="-5736">
              <a:lnSpc>
                <a:spcPct val="117900"/>
              </a:lnSpc>
              <a:spcBef>
                <a:spcPts val="95"/>
              </a:spcBef>
            </a:pPr>
            <a:r>
              <a:rPr sz="1857" b="1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57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 </a:t>
            </a:r>
            <a:r>
              <a:rPr sz="1857" b="1" i="1" dirty="0">
                <a:latin typeface="Arial"/>
                <a:cs typeface="Arial"/>
              </a:rPr>
              <a:t> dx</a:t>
            </a:r>
            <a:endParaRPr sz="185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1828" y="3351697"/>
            <a:ext cx="340988" cy="692811"/>
          </a:xfrm>
          <a:prstGeom prst="rect">
            <a:avLst/>
          </a:prstGeom>
        </p:spPr>
        <p:txBody>
          <a:bodyPr vert="horz" wrap="square" lIns="0" tIns="12110" rIns="0" bIns="0" rtlCol="0">
            <a:spAutoFit/>
          </a:bodyPr>
          <a:lstStyle/>
          <a:p>
            <a:pPr marL="17208" marR="5099" indent="-5099">
              <a:lnSpc>
                <a:spcPct val="117900"/>
              </a:lnSpc>
              <a:spcBef>
                <a:spcPts val="95"/>
              </a:spcBef>
            </a:pPr>
            <a:r>
              <a:rPr sz="1857" b="1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57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 </a:t>
            </a:r>
            <a:r>
              <a:rPr sz="1857" b="1" i="1" dirty="0">
                <a:latin typeface="Arial"/>
                <a:cs typeface="Arial"/>
              </a:rPr>
              <a:t> dx</a:t>
            </a:r>
            <a:endParaRPr sz="1857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10642" y="3546928"/>
            <a:ext cx="431493" cy="179560"/>
          </a:xfrm>
          <a:prstGeom prst="rect">
            <a:avLst/>
          </a:prstGeom>
        </p:spPr>
        <p:txBody>
          <a:bodyPr vert="horz" wrap="square" lIns="0" tIns="16571" rIns="0" bIns="0" rtlCol="0">
            <a:spAutoFit/>
          </a:bodyPr>
          <a:lstStyle/>
          <a:p>
            <a:pPr marL="12747">
              <a:spcBef>
                <a:spcPts val="130"/>
              </a:spcBef>
            </a:pPr>
            <a:r>
              <a:rPr sz="1054" b="1" i="1" spc="15" dirty="0">
                <a:latin typeface="Arial"/>
                <a:cs typeface="Arial"/>
              </a:rPr>
              <a:t>x </a:t>
            </a:r>
            <a:r>
              <a:rPr sz="1054" b="1" spc="10" dirty="0">
                <a:latin typeface="Arial"/>
                <a:cs typeface="Arial"/>
              </a:rPr>
              <a:t>ln</a:t>
            </a:r>
            <a:r>
              <a:rPr sz="1054" b="1" spc="25" dirty="0">
                <a:latin typeface="Arial"/>
                <a:cs typeface="Arial"/>
              </a:rPr>
              <a:t> </a:t>
            </a:r>
            <a:r>
              <a:rPr sz="1054" b="1" i="1" spc="15" dirty="0">
                <a:latin typeface="Arial"/>
                <a:cs typeface="Arial"/>
              </a:rPr>
              <a:t>x</a:t>
            </a:r>
            <a:endParaRPr sz="105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4257" y="3546928"/>
            <a:ext cx="430218" cy="179560"/>
          </a:xfrm>
          <a:prstGeom prst="rect">
            <a:avLst/>
          </a:prstGeom>
        </p:spPr>
        <p:txBody>
          <a:bodyPr vert="horz" wrap="square" lIns="0" tIns="16571" rIns="0" bIns="0" rtlCol="0">
            <a:spAutoFit/>
          </a:bodyPr>
          <a:lstStyle/>
          <a:p>
            <a:pPr marL="12747">
              <a:spcBef>
                <a:spcPts val="130"/>
              </a:spcBef>
            </a:pPr>
            <a:r>
              <a:rPr sz="1054" b="1" i="1" spc="15" dirty="0">
                <a:latin typeface="Arial"/>
                <a:cs typeface="Arial"/>
              </a:rPr>
              <a:t>x </a:t>
            </a:r>
            <a:r>
              <a:rPr sz="1054" b="1" spc="10" dirty="0">
                <a:latin typeface="Arial"/>
                <a:cs typeface="Arial"/>
              </a:rPr>
              <a:t>ln</a:t>
            </a:r>
            <a:r>
              <a:rPr sz="1054" b="1" spc="20" dirty="0">
                <a:latin typeface="Arial"/>
                <a:cs typeface="Arial"/>
              </a:rPr>
              <a:t> </a:t>
            </a:r>
            <a:r>
              <a:rPr sz="1054" b="1" i="1" spc="15" dirty="0">
                <a:latin typeface="Arial"/>
                <a:cs typeface="Arial"/>
              </a:rPr>
              <a:t>x</a:t>
            </a:r>
            <a:endParaRPr sz="105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55522" y="3546928"/>
            <a:ext cx="431493" cy="179560"/>
          </a:xfrm>
          <a:prstGeom prst="rect">
            <a:avLst/>
          </a:prstGeom>
        </p:spPr>
        <p:txBody>
          <a:bodyPr vert="horz" wrap="square" lIns="0" tIns="16571" rIns="0" bIns="0" rtlCol="0">
            <a:spAutoFit/>
          </a:bodyPr>
          <a:lstStyle/>
          <a:p>
            <a:pPr marL="12747">
              <a:spcBef>
                <a:spcPts val="130"/>
              </a:spcBef>
            </a:pPr>
            <a:r>
              <a:rPr sz="1054" b="1" i="1" spc="15" dirty="0">
                <a:latin typeface="Arial"/>
                <a:cs typeface="Arial"/>
              </a:rPr>
              <a:t>x </a:t>
            </a:r>
            <a:r>
              <a:rPr sz="1054" b="1" spc="10" dirty="0">
                <a:latin typeface="Arial"/>
                <a:cs typeface="Arial"/>
              </a:rPr>
              <a:t>ln</a:t>
            </a:r>
            <a:r>
              <a:rPr sz="1054" b="1" spc="25" dirty="0">
                <a:latin typeface="Arial"/>
                <a:cs typeface="Arial"/>
              </a:rPr>
              <a:t> </a:t>
            </a:r>
            <a:r>
              <a:rPr sz="1054" b="1" i="1" spc="15" dirty="0">
                <a:latin typeface="Arial"/>
                <a:cs typeface="Arial"/>
              </a:rPr>
              <a:t>x</a:t>
            </a:r>
            <a:endParaRPr sz="105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24675" y="3546928"/>
            <a:ext cx="431493" cy="179560"/>
          </a:xfrm>
          <a:prstGeom prst="rect">
            <a:avLst/>
          </a:prstGeom>
        </p:spPr>
        <p:txBody>
          <a:bodyPr vert="horz" wrap="square" lIns="0" tIns="16571" rIns="0" bIns="0" rtlCol="0">
            <a:spAutoFit/>
          </a:bodyPr>
          <a:lstStyle/>
          <a:p>
            <a:pPr marL="12747">
              <a:spcBef>
                <a:spcPts val="130"/>
              </a:spcBef>
            </a:pPr>
            <a:r>
              <a:rPr sz="1054" b="1" i="1" spc="15" dirty="0">
                <a:latin typeface="Arial"/>
                <a:cs typeface="Arial"/>
              </a:rPr>
              <a:t>x </a:t>
            </a:r>
            <a:r>
              <a:rPr sz="1054" b="1" spc="10" dirty="0">
                <a:latin typeface="Arial"/>
                <a:cs typeface="Arial"/>
              </a:rPr>
              <a:t>ln</a:t>
            </a:r>
            <a:r>
              <a:rPr sz="1054" b="1" spc="25" dirty="0">
                <a:latin typeface="Arial"/>
                <a:cs typeface="Arial"/>
              </a:rPr>
              <a:t> </a:t>
            </a:r>
            <a:r>
              <a:rPr sz="1054" b="1" i="1" spc="15" dirty="0">
                <a:latin typeface="Arial"/>
                <a:cs typeface="Arial"/>
              </a:rPr>
              <a:t>x</a:t>
            </a:r>
            <a:endParaRPr sz="105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21490" y="3413967"/>
            <a:ext cx="967513" cy="478020"/>
          </a:xfrm>
          <a:prstGeom prst="rect">
            <a:avLst/>
          </a:prstGeom>
        </p:spPr>
        <p:txBody>
          <a:bodyPr vert="horz" wrap="square" lIns="0" tIns="13385" rIns="0" bIns="0" rtlCol="0">
            <a:spAutoFit/>
          </a:bodyPr>
          <a:lstStyle/>
          <a:p>
            <a:pPr marL="12747">
              <a:spcBef>
                <a:spcPts val="105"/>
              </a:spcBef>
              <a:tabLst>
                <a:tab pos="873806" algn="l"/>
              </a:tabLst>
            </a:pPr>
            <a:r>
              <a:rPr sz="1857" b="1" spc="130" dirty="0">
                <a:latin typeface="Arial"/>
                <a:cs typeface="Arial"/>
              </a:rPr>
              <a:t>1</a:t>
            </a:r>
            <a:r>
              <a:rPr sz="1857" b="1" dirty="0">
                <a:latin typeface="Symbol"/>
                <a:cs typeface="Symbol"/>
              </a:rPr>
              <a:t></a:t>
            </a:r>
            <a:r>
              <a:rPr sz="1857" spc="-110" dirty="0">
                <a:latin typeface="Times New Roman"/>
                <a:cs typeface="Times New Roman"/>
              </a:rPr>
              <a:t> </a:t>
            </a:r>
            <a:r>
              <a:rPr sz="1857" b="1" dirty="0">
                <a:latin typeface="Arial"/>
                <a:cs typeface="Arial"/>
              </a:rPr>
              <a:t>ln</a:t>
            </a:r>
            <a:r>
              <a:rPr sz="1857" b="1" spc="-211" dirty="0">
                <a:latin typeface="Arial"/>
                <a:cs typeface="Arial"/>
              </a:rPr>
              <a:t> </a:t>
            </a:r>
            <a:r>
              <a:rPr sz="1857" b="1" i="1" dirty="0">
                <a:latin typeface="Arial"/>
                <a:cs typeface="Arial"/>
              </a:rPr>
              <a:t>x	</a:t>
            </a:r>
            <a:r>
              <a:rPr sz="2961" b="1" spc="-356" dirty="0">
                <a:latin typeface="Symbol"/>
                <a:cs typeface="Symbol"/>
              </a:rPr>
              <a:t></a:t>
            </a:r>
            <a:endParaRPr sz="2961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40623" y="3570887"/>
            <a:ext cx="116637" cy="30912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857" b="1" spc="-672" dirty="0">
                <a:latin typeface="Symbol"/>
                <a:cs typeface="Symbol"/>
              </a:rPr>
              <a:t>⎟</a:t>
            </a:r>
            <a:endParaRPr sz="1857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40623" y="3419485"/>
            <a:ext cx="116637" cy="30912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857" b="1" spc="-672" dirty="0">
                <a:latin typeface="Symbol"/>
                <a:cs typeface="Symbol"/>
              </a:rPr>
              <a:t>⎞</a:t>
            </a:r>
            <a:endParaRPr sz="1857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13943" y="3570887"/>
            <a:ext cx="116637" cy="30912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857" b="1" spc="-672" dirty="0">
                <a:latin typeface="Symbol"/>
                <a:cs typeface="Symbol"/>
              </a:rPr>
              <a:t>⎜</a:t>
            </a:r>
            <a:endParaRPr sz="1857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13944" y="3763622"/>
            <a:ext cx="1743181" cy="30912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  <a:tabLst>
                <a:tab pos="1639263" algn="l"/>
              </a:tabLst>
            </a:pPr>
            <a:r>
              <a:rPr sz="1857" b="1" spc="-672" dirty="0">
                <a:latin typeface="Symbol"/>
                <a:cs typeface="Symbol"/>
              </a:rPr>
              <a:t>⎝</a:t>
            </a:r>
            <a:r>
              <a:rPr sz="1857" spc="-672" dirty="0">
                <a:latin typeface="Times New Roman"/>
                <a:cs typeface="Times New Roman"/>
              </a:rPr>
              <a:t>	</a:t>
            </a:r>
            <a:r>
              <a:rPr sz="1857" b="1" spc="-1099" dirty="0">
                <a:latin typeface="Symbol"/>
                <a:cs typeface="Symbol"/>
              </a:rPr>
              <a:t>⎠</a:t>
            </a:r>
            <a:endParaRPr sz="1857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13943" y="3419485"/>
            <a:ext cx="116637" cy="30912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857" b="1" spc="-672" dirty="0">
                <a:latin typeface="Symbol"/>
                <a:cs typeface="Symbol"/>
              </a:rPr>
              <a:t>⎛</a:t>
            </a:r>
            <a:endParaRPr sz="1857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14499" y="3554825"/>
            <a:ext cx="1583204" cy="30912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94392" indent="-182282">
              <a:spcBef>
                <a:spcPts val="100"/>
              </a:spcBef>
              <a:buFont typeface="Symbol"/>
              <a:buChar char=""/>
              <a:tabLst>
                <a:tab pos="195029" algn="l"/>
                <a:tab pos="1094329" algn="l"/>
              </a:tabLst>
            </a:pPr>
            <a:r>
              <a:rPr sz="1857" b="1" spc="70" dirty="0">
                <a:latin typeface="Arial"/>
                <a:cs typeface="Arial"/>
              </a:rPr>
              <a:t>2</a:t>
            </a:r>
            <a:r>
              <a:rPr sz="1857" b="1" i="1" spc="70" dirty="0">
                <a:latin typeface="Arial"/>
                <a:cs typeface="Arial"/>
              </a:rPr>
              <a:t>x</a:t>
            </a:r>
            <a:r>
              <a:rPr sz="1857" b="1" i="1" spc="-211" dirty="0">
                <a:latin typeface="Arial"/>
                <a:cs typeface="Arial"/>
              </a:rPr>
              <a:t> </a:t>
            </a:r>
            <a:r>
              <a:rPr sz="1857" b="1" dirty="0">
                <a:latin typeface="Arial"/>
                <a:cs typeface="Arial"/>
              </a:rPr>
              <a:t>ln</a:t>
            </a:r>
            <a:r>
              <a:rPr sz="1857" b="1" spc="-205" dirty="0">
                <a:latin typeface="Arial"/>
                <a:cs typeface="Arial"/>
              </a:rPr>
              <a:t> </a:t>
            </a:r>
            <a:r>
              <a:rPr sz="1857" b="1" i="1" dirty="0">
                <a:latin typeface="Arial"/>
                <a:cs typeface="Arial"/>
              </a:rPr>
              <a:t>x	</a:t>
            </a:r>
            <a:r>
              <a:rPr sz="1857" b="1" dirty="0">
                <a:latin typeface="Symbol"/>
                <a:cs typeface="Symbol"/>
              </a:rPr>
              <a:t></a:t>
            </a:r>
            <a:r>
              <a:rPr sz="1857" b="1" spc="100" dirty="0">
                <a:latin typeface="Times New Roman"/>
                <a:cs typeface="Times New Roman"/>
              </a:rPr>
              <a:t> </a:t>
            </a:r>
            <a:r>
              <a:rPr sz="1857" b="1" i="1" dirty="0">
                <a:latin typeface="Arial"/>
                <a:cs typeface="Arial"/>
              </a:rPr>
              <a:t>xe</a:t>
            </a:r>
            <a:endParaRPr sz="185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96038" y="3413967"/>
            <a:ext cx="1256875" cy="478020"/>
          </a:xfrm>
          <a:prstGeom prst="rect">
            <a:avLst/>
          </a:prstGeom>
        </p:spPr>
        <p:txBody>
          <a:bodyPr vert="horz" wrap="square" lIns="0" tIns="13385" rIns="0" bIns="0" rtlCol="0">
            <a:spAutoFit/>
          </a:bodyPr>
          <a:lstStyle/>
          <a:p>
            <a:pPr marL="12747">
              <a:spcBef>
                <a:spcPts val="105"/>
              </a:spcBef>
              <a:tabLst>
                <a:tab pos="389421" algn="l"/>
              </a:tabLst>
            </a:pPr>
            <a:r>
              <a:rPr sz="2961" b="1" spc="-176" dirty="0">
                <a:latin typeface="Symbol"/>
                <a:cs typeface="Symbol"/>
              </a:rPr>
              <a:t></a:t>
            </a:r>
            <a:r>
              <a:rPr sz="1857" b="1" i="1" spc="-176" dirty="0">
                <a:latin typeface="Arial"/>
                <a:cs typeface="Arial"/>
              </a:rPr>
              <a:t>x	</a:t>
            </a:r>
            <a:r>
              <a:rPr sz="1857" b="1" dirty="0">
                <a:latin typeface="Arial"/>
                <a:cs typeface="Arial"/>
              </a:rPr>
              <a:t>ln</a:t>
            </a:r>
            <a:r>
              <a:rPr sz="1857" b="1" spc="-226" dirty="0">
                <a:latin typeface="Arial"/>
                <a:cs typeface="Arial"/>
              </a:rPr>
              <a:t> </a:t>
            </a:r>
            <a:r>
              <a:rPr sz="1857" b="1" i="1" dirty="0">
                <a:latin typeface="Arial"/>
                <a:cs typeface="Arial"/>
              </a:rPr>
              <a:t>x</a:t>
            </a:r>
            <a:r>
              <a:rPr sz="1857" b="1" i="1" spc="-286" dirty="0">
                <a:latin typeface="Arial"/>
                <a:cs typeface="Arial"/>
              </a:rPr>
              <a:t> </a:t>
            </a:r>
            <a:r>
              <a:rPr sz="2961" b="1" spc="-356" dirty="0">
                <a:latin typeface="Symbol"/>
                <a:cs typeface="Symbol"/>
              </a:rPr>
              <a:t></a:t>
            </a:r>
            <a:r>
              <a:rPr sz="2961" b="1" spc="-447" dirty="0">
                <a:latin typeface="Times New Roman"/>
                <a:cs typeface="Times New Roman"/>
              </a:rPr>
              <a:t> </a:t>
            </a:r>
            <a:r>
              <a:rPr sz="1857" b="1" dirty="0">
                <a:latin typeface="Symbol"/>
                <a:cs typeface="Symbol"/>
              </a:rPr>
              <a:t></a:t>
            </a:r>
            <a:r>
              <a:rPr sz="1857" b="1" spc="-20" dirty="0">
                <a:latin typeface="Times New Roman"/>
                <a:cs typeface="Times New Roman"/>
              </a:rPr>
              <a:t> </a:t>
            </a:r>
            <a:r>
              <a:rPr sz="1857" b="1" i="1" dirty="0">
                <a:latin typeface="Arial"/>
                <a:cs typeface="Arial"/>
              </a:rPr>
              <a:t>e</a:t>
            </a:r>
            <a:endParaRPr sz="185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05945" y="3343845"/>
            <a:ext cx="1138963" cy="562152"/>
          </a:xfrm>
          <a:prstGeom prst="rect">
            <a:avLst/>
          </a:prstGeom>
        </p:spPr>
        <p:txBody>
          <a:bodyPr vert="horz" wrap="square" lIns="0" tIns="13385" rIns="0" bIns="0" rtlCol="0">
            <a:spAutoFit/>
          </a:bodyPr>
          <a:lstStyle/>
          <a:p>
            <a:pPr marL="12747">
              <a:spcBef>
                <a:spcPts val="105"/>
              </a:spcBef>
              <a:tabLst>
                <a:tab pos="692162" algn="l"/>
              </a:tabLst>
            </a:pPr>
            <a:r>
              <a:rPr sz="3513" b="1" spc="-391" dirty="0">
                <a:latin typeface="Symbol"/>
                <a:cs typeface="Symbol"/>
              </a:rPr>
              <a:t></a:t>
            </a:r>
            <a:r>
              <a:rPr sz="1857" b="1" i="1" spc="-391" dirty="0">
                <a:latin typeface="Arial"/>
                <a:cs typeface="Arial"/>
              </a:rPr>
              <a:t>e	</a:t>
            </a:r>
            <a:r>
              <a:rPr sz="3513" b="1" spc="-151" dirty="0">
                <a:latin typeface="Symbol"/>
                <a:cs typeface="Symbol"/>
              </a:rPr>
              <a:t></a:t>
            </a:r>
            <a:r>
              <a:rPr sz="1857" b="1" spc="-151" dirty="0">
                <a:latin typeface="Symbol"/>
                <a:cs typeface="Symbol"/>
              </a:rPr>
              <a:t></a:t>
            </a:r>
            <a:r>
              <a:rPr sz="1857" b="1" spc="-65" dirty="0">
                <a:latin typeface="Times New Roman"/>
                <a:cs typeface="Times New Roman"/>
              </a:rPr>
              <a:t> </a:t>
            </a:r>
            <a:r>
              <a:rPr sz="1857" b="1" i="1" dirty="0">
                <a:latin typeface="Arial"/>
                <a:cs typeface="Arial"/>
              </a:rPr>
              <a:t>e</a:t>
            </a:r>
            <a:endParaRPr sz="1857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48159" y="4684680"/>
            <a:ext cx="295098" cy="302746"/>
          </a:xfrm>
          <a:prstGeom prst="rect">
            <a:avLst/>
          </a:prstGeom>
        </p:spPr>
        <p:txBody>
          <a:bodyPr vert="horz" wrap="square" lIns="0" tIns="14022" rIns="0" bIns="0" rtlCol="0">
            <a:spAutoFit/>
          </a:bodyPr>
          <a:lstStyle/>
          <a:p>
            <a:pPr marL="12747">
              <a:spcBef>
                <a:spcPts val="110"/>
              </a:spcBef>
            </a:pPr>
            <a:r>
              <a:rPr sz="1807" b="1" i="1" spc="5" dirty="0">
                <a:latin typeface="Arial"/>
                <a:cs typeface="Arial"/>
              </a:rPr>
              <a:t>dx</a:t>
            </a:r>
            <a:endParaRPr sz="1807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18112" y="4370477"/>
            <a:ext cx="6082332" cy="467823"/>
          </a:xfrm>
          <a:prstGeom prst="rect">
            <a:avLst/>
          </a:prstGeom>
        </p:spPr>
        <p:txBody>
          <a:bodyPr vert="horz" wrap="square" lIns="0" tIns="17209" rIns="0" bIns="0" rtlCol="0">
            <a:spAutoFit/>
          </a:bodyPr>
          <a:lstStyle/>
          <a:p>
            <a:pPr marL="38241">
              <a:spcBef>
                <a:spcPts val="135"/>
              </a:spcBef>
            </a:pPr>
            <a:r>
              <a:rPr sz="2710" b="1" i="1" u="sng" spc="22" baseline="3549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10" b="1" i="1" u="sng" spc="7" baseline="3549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710" b="1" i="1" u="sng" baseline="3549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10" b="1" i="1" u="sng" spc="-331" baseline="3549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10" b="1" i="1" spc="-323" baseline="35493" dirty="0">
                <a:latin typeface="Arial"/>
                <a:cs typeface="Arial"/>
              </a:rPr>
              <a:t> </a:t>
            </a:r>
            <a:r>
              <a:rPr sz="2861" b="1" spc="-502" dirty="0">
                <a:latin typeface="Symbol"/>
                <a:cs typeface="Symbol"/>
              </a:rPr>
              <a:t></a:t>
            </a:r>
            <a:r>
              <a:rPr sz="1807" b="1" i="1" dirty="0">
                <a:latin typeface="Arial"/>
                <a:cs typeface="Arial"/>
              </a:rPr>
              <a:t>e</a:t>
            </a:r>
            <a:r>
              <a:rPr sz="1807" b="1" i="1" spc="-281" dirty="0">
                <a:latin typeface="Arial"/>
                <a:cs typeface="Arial"/>
              </a:rPr>
              <a:t> </a:t>
            </a:r>
            <a:r>
              <a:rPr sz="1581" b="1" i="1" baseline="42328" dirty="0">
                <a:latin typeface="Arial"/>
                <a:cs typeface="Arial"/>
              </a:rPr>
              <a:t>x </a:t>
            </a:r>
            <a:r>
              <a:rPr sz="1581" b="1" i="1" spc="-151" baseline="42328" dirty="0">
                <a:latin typeface="Arial"/>
                <a:cs typeface="Arial"/>
              </a:rPr>
              <a:t> </a:t>
            </a:r>
            <a:r>
              <a:rPr sz="1807" b="1" spc="5" dirty="0">
                <a:latin typeface="Arial"/>
                <a:cs typeface="Arial"/>
              </a:rPr>
              <a:t>cos</a:t>
            </a:r>
            <a:r>
              <a:rPr sz="1807" b="1" spc="-146" dirty="0">
                <a:latin typeface="Arial"/>
                <a:cs typeface="Arial"/>
              </a:rPr>
              <a:t> </a:t>
            </a:r>
            <a:r>
              <a:rPr sz="1807" b="1" i="1" dirty="0">
                <a:latin typeface="Arial"/>
                <a:cs typeface="Arial"/>
              </a:rPr>
              <a:t>x</a:t>
            </a:r>
            <a:r>
              <a:rPr sz="1807" b="1" i="1" spc="-255" dirty="0">
                <a:latin typeface="Arial"/>
                <a:cs typeface="Arial"/>
              </a:rPr>
              <a:t> </a:t>
            </a:r>
            <a:r>
              <a:rPr sz="2861" b="1" spc="-341" dirty="0">
                <a:latin typeface="Symbol"/>
                <a:cs typeface="Symbol"/>
              </a:rPr>
              <a:t></a:t>
            </a:r>
            <a:r>
              <a:rPr sz="2861" spc="-422" dirty="0">
                <a:latin typeface="Times New Roman"/>
                <a:cs typeface="Times New Roman"/>
              </a:rPr>
              <a:t> </a:t>
            </a:r>
            <a:r>
              <a:rPr sz="1807" b="1" dirty="0">
                <a:latin typeface="Symbol"/>
                <a:cs typeface="Symbol"/>
              </a:rPr>
              <a:t></a:t>
            </a:r>
            <a:r>
              <a:rPr sz="1807" spc="10" dirty="0">
                <a:latin typeface="Times New Roman"/>
                <a:cs typeface="Times New Roman"/>
              </a:rPr>
              <a:t> </a:t>
            </a:r>
            <a:r>
              <a:rPr sz="1807" b="1" i="1" spc="221" dirty="0">
                <a:latin typeface="Arial"/>
                <a:cs typeface="Arial"/>
              </a:rPr>
              <a:t>e</a:t>
            </a:r>
            <a:r>
              <a:rPr sz="1581" b="1" i="1" baseline="42328" dirty="0">
                <a:latin typeface="Arial"/>
                <a:cs typeface="Arial"/>
              </a:rPr>
              <a:t>x</a:t>
            </a:r>
            <a:r>
              <a:rPr sz="1581" b="1" i="1" spc="30" baseline="42328" dirty="0">
                <a:latin typeface="Arial"/>
                <a:cs typeface="Arial"/>
              </a:rPr>
              <a:t> </a:t>
            </a:r>
            <a:r>
              <a:rPr sz="3538" b="1" spc="-255" baseline="1182" dirty="0">
                <a:latin typeface="Symbol"/>
                <a:cs typeface="Symbol"/>
              </a:rPr>
              <a:t></a:t>
            </a:r>
            <a:r>
              <a:rPr sz="1807" b="1" dirty="0">
                <a:latin typeface="Symbol"/>
                <a:cs typeface="Symbol"/>
              </a:rPr>
              <a:t></a:t>
            </a:r>
            <a:r>
              <a:rPr sz="1807" spc="-20" dirty="0">
                <a:latin typeface="Times New Roman"/>
                <a:cs typeface="Times New Roman"/>
              </a:rPr>
              <a:t> </a:t>
            </a:r>
            <a:r>
              <a:rPr sz="1807" b="1" dirty="0">
                <a:latin typeface="Arial"/>
                <a:cs typeface="Arial"/>
              </a:rPr>
              <a:t>sin</a:t>
            </a:r>
            <a:r>
              <a:rPr sz="1807" b="1" spc="-186" dirty="0">
                <a:latin typeface="Arial"/>
                <a:cs typeface="Arial"/>
              </a:rPr>
              <a:t> </a:t>
            </a:r>
            <a:r>
              <a:rPr sz="1807" b="1" i="1" dirty="0">
                <a:latin typeface="Arial"/>
                <a:cs typeface="Arial"/>
              </a:rPr>
              <a:t>x</a:t>
            </a:r>
            <a:r>
              <a:rPr sz="1807" b="1" i="1" spc="-255" dirty="0">
                <a:latin typeface="Arial"/>
                <a:cs typeface="Arial"/>
              </a:rPr>
              <a:t> </a:t>
            </a:r>
            <a:r>
              <a:rPr sz="3538" b="1" spc="-255" baseline="1182" dirty="0">
                <a:latin typeface="Symbol"/>
                <a:cs typeface="Symbol"/>
              </a:rPr>
              <a:t></a:t>
            </a:r>
            <a:r>
              <a:rPr sz="3538" spc="-519" baseline="1182" dirty="0">
                <a:latin typeface="Times New Roman"/>
                <a:cs typeface="Times New Roman"/>
              </a:rPr>
              <a:t> </a:t>
            </a:r>
            <a:r>
              <a:rPr sz="1807" b="1" dirty="0">
                <a:latin typeface="Symbol"/>
                <a:cs typeface="Symbol"/>
              </a:rPr>
              <a:t></a:t>
            </a:r>
            <a:r>
              <a:rPr sz="1807" spc="-20" dirty="0">
                <a:latin typeface="Times New Roman"/>
                <a:cs typeface="Times New Roman"/>
              </a:rPr>
              <a:t> </a:t>
            </a:r>
            <a:r>
              <a:rPr sz="3538" b="1" spc="-338" baseline="1182" dirty="0">
                <a:latin typeface="Symbol"/>
                <a:cs typeface="Symbol"/>
              </a:rPr>
              <a:t></a:t>
            </a:r>
            <a:r>
              <a:rPr sz="1807" b="1" spc="5" dirty="0">
                <a:latin typeface="Arial"/>
                <a:cs typeface="Arial"/>
              </a:rPr>
              <a:t>cos</a:t>
            </a:r>
            <a:r>
              <a:rPr sz="1807" b="1" spc="-146" dirty="0">
                <a:latin typeface="Arial"/>
                <a:cs typeface="Arial"/>
              </a:rPr>
              <a:t> </a:t>
            </a:r>
            <a:r>
              <a:rPr sz="1807" b="1" i="1" dirty="0">
                <a:latin typeface="Arial"/>
                <a:cs typeface="Arial"/>
              </a:rPr>
              <a:t>x</a:t>
            </a:r>
            <a:r>
              <a:rPr sz="1807" b="1" i="1" spc="-255" dirty="0">
                <a:latin typeface="Arial"/>
                <a:cs typeface="Arial"/>
              </a:rPr>
              <a:t> </a:t>
            </a:r>
            <a:r>
              <a:rPr sz="3538" b="1" spc="-180" baseline="1182" dirty="0">
                <a:latin typeface="Symbol"/>
                <a:cs typeface="Symbol"/>
              </a:rPr>
              <a:t></a:t>
            </a:r>
            <a:r>
              <a:rPr sz="1807" b="1" i="1" spc="226" dirty="0">
                <a:latin typeface="Arial"/>
                <a:cs typeface="Arial"/>
              </a:rPr>
              <a:t>e</a:t>
            </a:r>
            <a:r>
              <a:rPr sz="1581" b="1" i="1" baseline="42328" dirty="0">
                <a:latin typeface="Arial"/>
                <a:cs typeface="Arial"/>
              </a:rPr>
              <a:t>x  </a:t>
            </a:r>
            <a:r>
              <a:rPr sz="1581" b="1" i="1" spc="-166" baseline="42328" dirty="0">
                <a:latin typeface="Arial"/>
                <a:cs typeface="Arial"/>
              </a:rPr>
              <a:t> </a:t>
            </a:r>
            <a:r>
              <a:rPr sz="1807" b="1" dirty="0">
                <a:latin typeface="Symbol"/>
                <a:cs typeface="Symbol"/>
              </a:rPr>
              <a:t></a:t>
            </a:r>
            <a:r>
              <a:rPr sz="1807" spc="10" dirty="0">
                <a:latin typeface="Times New Roman"/>
                <a:cs typeface="Times New Roman"/>
              </a:rPr>
              <a:t> </a:t>
            </a:r>
            <a:r>
              <a:rPr sz="1807" b="1" i="1" spc="221" dirty="0">
                <a:latin typeface="Arial"/>
                <a:cs typeface="Arial"/>
              </a:rPr>
              <a:t>e</a:t>
            </a:r>
            <a:r>
              <a:rPr sz="1581" b="1" i="1" baseline="42328" dirty="0">
                <a:latin typeface="Arial"/>
                <a:cs typeface="Arial"/>
              </a:rPr>
              <a:t>x</a:t>
            </a:r>
            <a:r>
              <a:rPr sz="1581" b="1" i="1" spc="30" baseline="42328" dirty="0">
                <a:latin typeface="Arial"/>
                <a:cs typeface="Arial"/>
              </a:rPr>
              <a:t> </a:t>
            </a:r>
            <a:r>
              <a:rPr sz="3538" b="1" spc="-346" baseline="1182" dirty="0">
                <a:latin typeface="Symbol"/>
                <a:cs typeface="Symbol"/>
              </a:rPr>
              <a:t></a:t>
            </a:r>
            <a:r>
              <a:rPr sz="1807" b="1" spc="5" dirty="0">
                <a:latin typeface="Arial"/>
                <a:cs typeface="Arial"/>
              </a:rPr>
              <a:t>cos</a:t>
            </a:r>
            <a:r>
              <a:rPr sz="1807" b="1" spc="-146" dirty="0">
                <a:latin typeface="Arial"/>
                <a:cs typeface="Arial"/>
              </a:rPr>
              <a:t> </a:t>
            </a:r>
            <a:r>
              <a:rPr sz="1807" b="1" i="1" dirty="0">
                <a:latin typeface="Arial"/>
                <a:cs typeface="Arial"/>
              </a:rPr>
              <a:t>x</a:t>
            </a:r>
            <a:r>
              <a:rPr sz="1807" b="1" i="1" spc="30" dirty="0">
                <a:latin typeface="Arial"/>
                <a:cs typeface="Arial"/>
              </a:rPr>
              <a:t> </a:t>
            </a:r>
            <a:r>
              <a:rPr sz="1807" b="1" dirty="0">
                <a:latin typeface="Symbol"/>
                <a:cs typeface="Symbol"/>
              </a:rPr>
              <a:t></a:t>
            </a:r>
            <a:r>
              <a:rPr sz="1807" spc="-20" dirty="0">
                <a:latin typeface="Times New Roman"/>
                <a:cs typeface="Times New Roman"/>
              </a:rPr>
              <a:t> </a:t>
            </a:r>
            <a:r>
              <a:rPr sz="1807" b="1" dirty="0">
                <a:latin typeface="Arial"/>
                <a:cs typeface="Arial"/>
              </a:rPr>
              <a:t>sin</a:t>
            </a:r>
            <a:r>
              <a:rPr sz="1807" b="1" spc="-186" dirty="0">
                <a:latin typeface="Arial"/>
                <a:cs typeface="Arial"/>
              </a:rPr>
              <a:t> </a:t>
            </a:r>
            <a:r>
              <a:rPr sz="1807" b="1" i="1" dirty="0">
                <a:latin typeface="Arial"/>
                <a:cs typeface="Arial"/>
              </a:rPr>
              <a:t>x</a:t>
            </a:r>
            <a:r>
              <a:rPr sz="1807" b="1" i="1" spc="-255" dirty="0">
                <a:latin typeface="Arial"/>
                <a:cs typeface="Arial"/>
              </a:rPr>
              <a:t> </a:t>
            </a:r>
            <a:r>
              <a:rPr sz="3538" b="1" spc="-255" baseline="1182" dirty="0">
                <a:latin typeface="Symbol"/>
                <a:cs typeface="Symbol"/>
              </a:rPr>
              <a:t></a:t>
            </a:r>
            <a:endParaRPr sz="3538" baseline="1182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43722" y="5425545"/>
            <a:ext cx="7800019" cy="926085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lnSpc>
                <a:spcPts val="2760"/>
              </a:lnSpc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Akibatnya, rumus integral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fungsi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eksponen</a:t>
            </a:r>
            <a:r>
              <a:rPr sz="2710" spc="-8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natural,</a:t>
            </a:r>
            <a:endParaRPr sz="2710">
              <a:latin typeface="Arial"/>
              <a:cs typeface="Arial"/>
            </a:endParaRPr>
          </a:p>
          <a:p>
            <a:pPr marL="148502" algn="ctr">
              <a:lnSpc>
                <a:spcPts val="4326"/>
              </a:lnSpc>
            </a:pPr>
            <a:r>
              <a:rPr sz="6022" b="1" spc="-7" baseline="-12500" dirty="0">
                <a:latin typeface="Symbol"/>
                <a:cs typeface="Symbol"/>
              </a:rPr>
              <a:t></a:t>
            </a:r>
            <a:r>
              <a:rPr sz="6022" b="1" spc="-7" baseline="-12500" dirty="0">
                <a:latin typeface="Times New Roman"/>
                <a:cs typeface="Times New Roman"/>
              </a:rPr>
              <a:t> </a:t>
            </a:r>
            <a:r>
              <a:rPr sz="2660" b="1" i="1" spc="60" dirty="0">
                <a:latin typeface="Arial"/>
                <a:cs typeface="Arial"/>
              </a:rPr>
              <a:t>e</a:t>
            </a:r>
            <a:r>
              <a:rPr sz="2334" b="1" i="1" spc="89" baseline="43010" dirty="0">
                <a:latin typeface="Arial"/>
                <a:cs typeface="Arial"/>
              </a:rPr>
              <a:t>u</a:t>
            </a:r>
            <a:r>
              <a:rPr sz="2660" b="1" i="1" spc="60" dirty="0">
                <a:latin typeface="Arial"/>
                <a:cs typeface="Arial"/>
              </a:rPr>
              <a:t>du </a:t>
            </a:r>
            <a:r>
              <a:rPr sz="2660" b="1" dirty="0">
                <a:latin typeface="Symbol"/>
                <a:cs typeface="Symbol"/>
              </a:rPr>
              <a:t></a:t>
            </a:r>
            <a:r>
              <a:rPr sz="2660" b="1" dirty="0">
                <a:latin typeface="Times New Roman"/>
                <a:cs typeface="Times New Roman"/>
              </a:rPr>
              <a:t> </a:t>
            </a:r>
            <a:r>
              <a:rPr sz="2660" b="1" i="1" spc="70" dirty="0">
                <a:latin typeface="Arial"/>
                <a:cs typeface="Arial"/>
              </a:rPr>
              <a:t>e</a:t>
            </a:r>
            <a:r>
              <a:rPr sz="2334" b="1" i="1" spc="104" baseline="43010" dirty="0">
                <a:latin typeface="Arial"/>
                <a:cs typeface="Arial"/>
              </a:rPr>
              <a:t>u </a:t>
            </a:r>
            <a:r>
              <a:rPr sz="2660" b="1" dirty="0">
                <a:latin typeface="Symbol"/>
                <a:cs typeface="Symbol"/>
              </a:rPr>
              <a:t></a:t>
            </a:r>
            <a:r>
              <a:rPr sz="2660" b="1" spc="-497" dirty="0">
                <a:latin typeface="Times New Roman"/>
                <a:cs typeface="Times New Roman"/>
              </a:rPr>
              <a:t> </a:t>
            </a:r>
            <a:r>
              <a:rPr sz="2660" b="1" i="1" spc="30" dirty="0">
                <a:latin typeface="Arial"/>
                <a:cs typeface="Arial"/>
              </a:rPr>
              <a:t>C</a:t>
            </a:r>
            <a:r>
              <a:rPr sz="2660" b="1" spc="30" dirty="0">
                <a:latin typeface="Arial"/>
                <a:cs typeface="Arial"/>
              </a:rPr>
              <a:t>.</a:t>
            </a:r>
            <a:endParaRPr sz="266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70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9217" y="546600"/>
            <a:ext cx="1613160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Contoh</a:t>
            </a:r>
            <a:r>
              <a:rPr sz="2710" b="1" spc="-9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6.</a:t>
            </a:r>
            <a:endParaRPr sz="271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861" y="1757407"/>
            <a:ext cx="7123779" cy="1847733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433398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(Misalkan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u 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-x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3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, sehingga du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</a:t>
            </a:r>
            <a:r>
              <a:rPr sz="2710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-3x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r>
              <a:rPr sz="2710" spc="-5" dirty="0" smtClean="0">
                <a:solidFill>
                  <a:srgbClr val="000065"/>
                </a:solidFill>
                <a:latin typeface="Arial"/>
                <a:cs typeface="Arial"/>
              </a:rPr>
              <a:t>)</a:t>
            </a:r>
            <a:endParaRPr sz="3914" dirty="0">
              <a:latin typeface="Times New Roman"/>
              <a:cs typeface="Times New Roman"/>
            </a:endParaRPr>
          </a:p>
          <a:p>
            <a:pPr marL="50988"/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Latihan.</a:t>
            </a:r>
            <a:endParaRPr sz="2710" dirty="0">
              <a:latin typeface="Arial"/>
              <a:cs typeface="Arial"/>
            </a:endParaRPr>
          </a:p>
          <a:p>
            <a:pPr marL="50988">
              <a:spcBef>
                <a:spcPts val="647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A.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Tentukan turunan fungsi</a:t>
            </a:r>
            <a:r>
              <a:rPr sz="2710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berikut.</a:t>
            </a:r>
            <a:endParaRPr sz="2710" dirty="0">
              <a:latin typeface="Arial"/>
              <a:cs typeface="Arial"/>
            </a:endParaRPr>
          </a:p>
          <a:p>
            <a:pPr marL="529000">
              <a:spcBef>
                <a:spcPts val="652"/>
              </a:spcBef>
              <a:tabLst>
                <a:tab pos="3393886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1.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 = x</a:t>
            </a:r>
            <a:r>
              <a:rPr sz="2710" baseline="24691" dirty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r>
              <a:rPr sz="2710" spc="383" baseline="2469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sin</a:t>
            </a:r>
            <a:r>
              <a:rPr sz="2710" baseline="2469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x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;	2.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 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 (1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-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x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)/(1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+</a:t>
            </a:r>
            <a:r>
              <a:rPr sz="2710" spc="-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x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).</a:t>
            </a:r>
            <a:endParaRPr sz="271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118" y="3982127"/>
            <a:ext cx="5509402" cy="429909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B. Hitung nilai integral</a:t>
            </a:r>
            <a:r>
              <a:rPr sz="2710" spc="-8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 err="1" smtClean="0">
                <a:solidFill>
                  <a:srgbClr val="000065"/>
                </a:solidFill>
                <a:latin typeface="Arial"/>
                <a:cs typeface="Arial"/>
              </a:rPr>
              <a:t>berikut</a:t>
            </a:r>
            <a:r>
              <a:rPr sz="2710" spc="-5" dirty="0" smtClean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7123" y="5189784"/>
            <a:ext cx="3181704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  <a:tabLst>
                <a:tab pos="2881457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.	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2.</a:t>
            </a:r>
            <a:endParaRPr sz="271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3724" y="1361656"/>
            <a:ext cx="133846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9" name="object 9"/>
          <p:cNvSpPr/>
          <p:nvPr/>
        </p:nvSpPr>
        <p:spPr>
          <a:xfrm>
            <a:off x="6617616" y="1361656"/>
            <a:ext cx="133846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0" name="object 10"/>
          <p:cNvSpPr txBox="1"/>
          <p:nvPr/>
        </p:nvSpPr>
        <p:spPr>
          <a:xfrm>
            <a:off x="6622459" y="1334946"/>
            <a:ext cx="125560" cy="231175"/>
          </a:xfrm>
          <a:prstGeom prst="rect">
            <a:avLst/>
          </a:prstGeom>
        </p:spPr>
        <p:txBody>
          <a:bodyPr vert="horz" wrap="square" lIns="0" tIns="14022" rIns="0" bIns="0" rtlCol="0">
            <a:spAutoFit/>
          </a:bodyPr>
          <a:lstStyle/>
          <a:p>
            <a:pPr marL="12747">
              <a:spcBef>
                <a:spcPts val="110"/>
              </a:spcBef>
            </a:pPr>
            <a:r>
              <a:rPr sz="1405" b="1" spc="5" dirty="0">
                <a:latin typeface="Arial"/>
                <a:cs typeface="Arial"/>
              </a:rPr>
              <a:t>3</a:t>
            </a:r>
            <a:endParaRPr sz="140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8640" y="1334946"/>
            <a:ext cx="125560" cy="231175"/>
          </a:xfrm>
          <a:prstGeom prst="rect">
            <a:avLst/>
          </a:prstGeom>
        </p:spPr>
        <p:txBody>
          <a:bodyPr vert="horz" wrap="square" lIns="0" tIns="14022" rIns="0" bIns="0" rtlCol="0">
            <a:spAutoFit/>
          </a:bodyPr>
          <a:lstStyle/>
          <a:p>
            <a:pPr marL="12747">
              <a:spcBef>
                <a:spcPts val="110"/>
              </a:spcBef>
            </a:pPr>
            <a:r>
              <a:rPr sz="1405" b="1" spc="5" dirty="0">
                <a:latin typeface="Arial"/>
                <a:cs typeface="Arial"/>
              </a:rPr>
              <a:t>3</a:t>
            </a:r>
            <a:endParaRPr sz="140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6413" y="1122289"/>
            <a:ext cx="558965" cy="395801"/>
          </a:xfrm>
          <a:prstGeom prst="rect">
            <a:avLst/>
          </a:prstGeom>
        </p:spPr>
        <p:txBody>
          <a:bodyPr vert="horz" wrap="square" lIns="0" tIns="15297" rIns="0" bIns="0" rtlCol="0">
            <a:spAutoFit/>
          </a:bodyPr>
          <a:lstStyle/>
          <a:p>
            <a:pPr marL="231357" indent="-219248">
              <a:spcBef>
                <a:spcPts val="120"/>
              </a:spcBef>
              <a:buFont typeface="Symbol"/>
              <a:buChar char=""/>
              <a:tabLst>
                <a:tab pos="231995" algn="l"/>
              </a:tabLst>
            </a:pPr>
            <a:r>
              <a:rPr sz="2409" b="1" i="1" spc="55" dirty="0">
                <a:latin typeface="Arial"/>
                <a:cs typeface="Arial"/>
              </a:rPr>
              <a:t>C</a:t>
            </a:r>
            <a:r>
              <a:rPr sz="2409" b="1" spc="5" dirty="0">
                <a:latin typeface="Arial"/>
                <a:cs typeface="Arial"/>
              </a:rPr>
              <a:t>.</a:t>
            </a:r>
            <a:endParaRPr sz="240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4702" y="984619"/>
            <a:ext cx="739976" cy="395801"/>
          </a:xfrm>
          <a:prstGeom prst="rect">
            <a:avLst/>
          </a:prstGeom>
        </p:spPr>
        <p:txBody>
          <a:bodyPr vert="horz" wrap="square" lIns="0" tIns="112175" rIns="0" bIns="0" rtlCol="0">
            <a:spAutoFit/>
          </a:bodyPr>
          <a:lstStyle/>
          <a:p>
            <a:pPr marR="30593" algn="r">
              <a:lnSpc>
                <a:spcPts val="221"/>
              </a:lnSpc>
              <a:spcBef>
                <a:spcPts val="883"/>
              </a:spcBef>
            </a:pPr>
            <a:r>
              <a:rPr sz="1004" b="1" dirty="0">
                <a:latin typeface="Arial"/>
                <a:cs typeface="Arial"/>
              </a:rPr>
              <a:t>3</a:t>
            </a:r>
            <a:endParaRPr sz="1004">
              <a:latin typeface="Arial"/>
              <a:cs typeface="Arial"/>
            </a:endParaRPr>
          </a:p>
          <a:p>
            <a:pPr marL="38241">
              <a:lnSpc>
                <a:spcPts val="1907"/>
              </a:lnSpc>
            </a:pPr>
            <a:r>
              <a:rPr sz="2108" b="1" spc="7" baseline="-7936" dirty="0">
                <a:latin typeface="Arial"/>
                <a:cs typeface="Arial"/>
              </a:rPr>
              <a:t>1 </a:t>
            </a:r>
            <a:r>
              <a:rPr sz="3613" b="1" i="1" spc="158" baseline="-25462" dirty="0">
                <a:latin typeface="Arial"/>
                <a:cs typeface="Arial"/>
              </a:rPr>
              <a:t>e</a:t>
            </a:r>
            <a:r>
              <a:rPr sz="1405" b="1" spc="105" dirty="0">
                <a:latin typeface="Symbol"/>
                <a:cs typeface="Symbol"/>
              </a:rPr>
              <a:t></a:t>
            </a:r>
            <a:r>
              <a:rPr sz="1405" b="1" spc="-201" dirty="0">
                <a:latin typeface="Times New Roman"/>
                <a:cs typeface="Times New Roman"/>
              </a:rPr>
              <a:t> </a:t>
            </a:r>
            <a:r>
              <a:rPr sz="1405" b="1" i="1" spc="5" dirty="0">
                <a:latin typeface="Arial"/>
                <a:cs typeface="Arial"/>
              </a:rPr>
              <a:t>x</a:t>
            </a:r>
            <a:endParaRPr sz="140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7471" y="1083479"/>
            <a:ext cx="4306008" cy="434680"/>
          </a:xfrm>
          <a:prstGeom prst="rect">
            <a:avLst/>
          </a:prstGeom>
        </p:spPr>
        <p:txBody>
          <a:bodyPr vert="horz" wrap="square" lIns="0" tIns="13385" rIns="0" bIns="0" rtlCol="0">
            <a:spAutoFit/>
          </a:bodyPr>
          <a:lstStyle/>
          <a:p>
            <a:pPr marL="789676">
              <a:lnSpc>
                <a:spcPts val="763"/>
              </a:lnSpc>
              <a:spcBef>
                <a:spcPts val="105"/>
              </a:spcBef>
              <a:tabLst>
                <a:tab pos="2635440" algn="l"/>
              </a:tabLst>
            </a:pPr>
            <a:r>
              <a:rPr sz="1004" b="1" dirty="0">
                <a:latin typeface="Arial"/>
                <a:cs typeface="Arial"/>
              </a:rPr>
              <a:t>3	3</a:t>
            </a:r>
            <a:endParaRPr sz="1004">
              <a:latin typeface="Arial"/>
              <a:cs typeface="Arial"/>
            </a:endParaRPr>
          </a:p>
          <a:p>
            <a:pPr marL="38241">
              <a:lnSpc>
                <a:spcPts val="2449"/>
              </a:lnSpc>
              <a:tabLst>
                <a:tab pos="2190570" algn="l"/>
                <a:tab pos="2758449" algn="l"/>
              </a:tabLst>
            </a:pPr>
            <a:r>
              <a:rPr sz="2409" b="1" i="1" spc="10" dirty="0">
                <a:latin typeface="Arial"/>
                <a:cs typeface="Arial"/>
              </a:rPr>
              <a:t>x</a:t>
            </a:r>
            <a:r>
              <a:rPr sz="2409" b="1" i="1" spc="-396" dirty="0">
                <a:latin typeface="Arial"/>
                <a:cs typeface="Arial"/>
              </a:rPr>
              <a:t> </a:t>
            </a:r>
            <a:r>
              <a:rPr sz="2108" b="1" spc="7" baseline="43650" dirty="0">
                <a:latin typeface="Arial"/>
                <a:cs typeface="Arial"/>
              </a:rPr>
              <a:t>2</a:t>
            </a:r>
            <a:r>
              <a:rPr sz="2409" b="1" i="1" spc="5" dirty="0">
                <a:latin typeface="Arial"/>
                <a:cs typeface="Arial"/>
              </a:rPr>
              <a:t>e</a:t>
            </a:r>
            <a:r>
              <a:rPr sz="2409" b="1" i="1" spc="-461" dirty="0">
                <a:latin typeface="Arial"/>
                <a:cs typeface="Arial"/>
              </a:rPr>
              <a:t> </a:t>
            </a:r>
            <a:r>
              <a:rPr sz="2108" b="1" spc="7" baseline="43650" dirty="0">
                <a:latin typeface="Symbol"/>
                <a:cs typeface="Symbol"/>
              </a:rPr>
              <a:t></a:t>
            </a:r>
            <a:r>
              <a:rPr sz="2108" b="1" spc="-203" baseline="43650" dirty="0">
                <a:latin typeface="Times New Roman"/>
                <a:cs typeface="Times New Roman"/>
              </a:rPr>
              <a:t> </a:t>
            </a:r>
            <a:r>
              <a:rPr sz="2108" b="1" i="1" spc="7" baseline="43650" dirty="0">
                <a:latin typeface="Arial"/>
                <a:cs typeface="Arial"/>
              </a:rPr>
              <a:t>x </a:t>
            </a:r>
            <a:r>
              <a:rPr sz="2108" b="1" i="1" spc="180" baseline="43650" dirty="0">
                <a:latin typeface="Arial"/>
                <a:cs typeface="Arial"/>
              </a:rPr>
              <a:t> </a:t>
            </a:r>
            <a:r>
              <a:rPr sz="2409" b="1" i="1" spc="10" dirty="0">
                <a:latin typeface="Arial"/>
                <a:cs typeface="Arial"/>
              </a:rPr>
              <a:t>dx</a:t>
            </a:r>
            <a:r>
              <a:rPr sz="2409" b="1" i="1" spc="125" dirty="0">
                <a:latin typeface="Arial"/>
                <a:cs typeface="Arial"/>
              </a:rPr>
              <a:t> </a:t>
            </a:r>
            <a:r>
              <a:rPr sz="2409" b="1" spc="5" dirty="0">
                <a:latin typeface="Symbol"/>
                <a:cs typeface="Symbol"/>
              </a:rPr>
              <a:t></a:t>
            </a:r>
            <a:r>
              <a:rPr sz="2409" b="1" spc="85" dirty="0">
                <a:latin typeface="Times New Roman"/>
                <a:cs typeface="Times New Roman"/>
              </a:rPr>
              <a:t> </a:t>
            </a:r>
            <a:r>
              <a:rPr sz="2409" b="1" spc="5" dirty="0">
                <a:latin typeface="Symbol"/>
                <a:cs typeface="Symbol"/>
              </a:rPr>
              <a:t></a:t>
            </a:r>
            <a:r>
              <a:rPr sz="2409" b="1" spc="35" dirty="0">
                <a:latin typeface="Times New Roman"/>
                <a:cs typeface="Times New Roman"/>
              </a:rPr>
              <a:t> </a:t>
            </a:r>
            <a:r>
              <a:rPr sz="2108" b="1" spc="7" baseline="33730" dirty="0">
                <a:latin typeface="Arial"/>
                <a:cs typeface="Arial"/>
              </a:rPr>
              <a:t>1	</a:t>
            </a:r>
            <a:r>
              <a:rPr sz="2409" b="1" i="1" spc="105" dirty="0">
                <a:latin typeface="Arial"/>
                <a:cs typeface="Arial"/>
              </a:rPr>
              <a:t>e</a:t>
            </a:r>
            <a:r>
              <a:rPr sz="2108" b="1" spc="158" baseline="43650" dirty="0">
                <a:latin typeface="Symbol"/>
                <a:cs typeface="Symbol"/>
              </a:rPr>
              <a:t></a:t>
            </a:r>
            <a:r>
              <a:rPr sz="2108" b="1" spc="-203" baseline="43650" dirty="0">
                <a:latin typeface="Times New Roman"/>
                <a:cs typeface="Times New Roman"/>
              </a:rPr>
              <a:t> </a:t>
            </a:r>
            <a:r>
              <a:rPr sz="2108" b="1" i="1" spc="7" baseline="43650" dirty="0">
                <a:latin typeface="Arial"/>
                <a:cs typeface="Arial"/>
              </a:rPr>
              <a:t>x	</a:t>
            </a:r>
            <a:r>
              <a:rPr sz="2409" b="1" spc="60" dirty="0">
                <a:latin typeface="Arial"/>
                <a:cs typeface="Arial"/>
              </a:rPr>
              <a:t>(</a:t>
            </a:r>
            <a:r>
              <a:rPr sz="2409" b="1" spc="60" dirty="0">
                <a:latin typeface="Symbol"/>
                <a:cs typeface="Symbol"/>
              </a:rPr>
              <a:t></a:t>
            </a:r>
            <a:r>
              <a:rPr sz="2409" b="1" spc="60" dirty="0">
                <a:latin typeface="Arial"/>
                <a:cs typeface="Arial"/>
              </a:rPr>
              <a:t>3</a:t>
            </a:r>
            <a:r>
              <a:rPr sz="2409" b="1" i="1" spc="60" dirty="0">
                <a:latin typeface="Arial"/>
                <a:cs typeface="Arial"/>
              </a:rPr>
              <a:t>x</a:t>
            </a:r>
            <a:r>
              <a:rPr sz="2409" b="1" i="1" spc="-422" dirty="0">
                <a:latin typeface="Arial"/>
                <a:cs typeface="Arial"/>
              </a:rPr>
              <a:t> </a:t>
            </a:r>
            <a:r>
              <a:rPr sz="2108" b="1" spc="82" baseline="43650" dirty="0">
                <a:latin typeface="Arial"/>
                <a:cs typeface="Arial"/>
              </a:rPr>
              <a:t>2</a:t>
            </a:r>
            <a:r>
              <a:rPr sz="2409" b="1" i="1" spc="55" dirty="0">
                <a:latin typeface="Arial"/>
                <a:cs typeface="Arial"/>
              </a:rPr>
              <a:t>dx</a:t>
            </a:r>
            <a:r>
              <a:rPr sz="2409" b="1" spc="55" dirty="0">
                <a:latin typeface="Arial"/>
                <a:cs typeface="Arial"/>
              </a:rPr>
              <a:t>)</a:t>
            </a:r>
            <a:r>
              <a:rPr sz="2409" b="1" spc="-125" dirty="0">
                <a:latin typeface="Arial"/>
                <a:cs typeface="Arial"/>
              </a:rPr>
              <a:t> </a:t>
            </a:r>
            <a:r>
              <a:rPr sz="2409" b="1" spc="5" dirty="0">
                <a:latin typeface="Symbol"/>
                <a:cs typeface="Symbol"/>
              </a:rPr>
              <a:t></a:t>
            </a:r>
            <a:endParaRPr sz="2409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2186" y="1074370"/>
            <a:ext cx="152329" cy="581273"/>
          </a:xfrm>
          <a:prstGeom prst="rect">
            <a:avLst/>
          </a:prstGeom>
        </p:spPr>
        <p:txBody>
          <a:bodyPr vert="horz" wrap="square" lIns="0" tIns="16571" rIns="0" bIns="0" rtlCol="0">
            <a:spAutoFit/>
          </a:bodyPr>
          <a:lstStyle/>
          <a:p>
            <a:pPr marL="12747">
              <a:spcBef>
                <a:spcPts val="130"/>
              </a:spcBef>
            </a:pPr>
            <a:r>
              <a:rPr sz="3613" b="1" spc="5" dirty="0">
                <a:latin typeface="Symbol"/>
                <a:cs typeface="Symbol"/>
              </a:rPr>
              <a:t></a:t>
            </a:r>
            <a:endParaRPr sz="3613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0118" y="1074370"/>
            <a:ext cx="152329" cy="581273"/>
          </a:xfrm>
          <a:prstGeom prst="rect">
            <a:avLst/>
          </a:prstGeom>
        </p:spPr>
        <p:txBody>
          <a:bodyPr vert="horz" wrap="square" lIns="0" tIns="16571" rIns="0" bIns="0" rtlCol="0">
            <a:spAutoFit/>
          </a:bodyPr>
          <a:lstStyle/>
          <a:p>
            <a:pPr marL="12747">
              <a:spcBef>
                <a:spcPts val="130"/>
              </a:spcBef>
            </a:pPr>
            <a:r>
              <a:rPr sz="3613" b="1" spc="5" dirty="0">
                <a:latin typeface="Symbol"/>
                <a:cs typeface="Symbol"/>
              </a:rPr>
              <a:t></a:t>
            </a:r>
            <a:endParaRPr sz="3613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67462" y="4878358"/>
            <a:ext cx="192483" cy="267691"/>
          </a:xfrm>
          <a:custGeom>
            <a:avLst/>
            <a:gdLst/>
            <a:ahLst/>
            <a:cxnLst/>
            <a:rect l="l" t="t" r="r" b="b"/>
            <a:pathLst>
              <a:path w="191769" h="266700">
                <a:moveTo>
                  <a:pt x="191262" y="0"/>
                </a:moveTo>
                <a:lnTo>
                  <a:pt x="0" y="266700"/>
                </a:lnTo>
              </a:path>
            </a:pathLst>
          </a:custGeom>
          <a:ln w="6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8" name="object 18"/>
          <p:cNvSpPr/>
          <p:nvPr/>
        </p:nvSpPr>
        <p:spPr>
          <a:xfrm>
            <a:off x="3352544" y="5353318"/>
            <a:ext cx="499691" cy="0"/>
          </a:xfrm>
          <a:custGeom>
            <a:avLst/>
            <a:gdLst/>
            <a:ahLst/>
            <a:cxnLst/>
            <a:rect l="l" t="t" r="r" b="b"/>
            <a:pathLst>
              <a:path w="497839">
                <a:moveTo>
                  <a:pt x="0" y="0"/>
                </a:moveTo>
                <a:lnTo>
                  <a:pt x="497586" y="0"/>
                </a:lnTo>
              </a:path>
            </a:pathLst>
          </a:custGeom>
          <a:ln w="12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9" name="object 19"/>
          <p:cNvSpPr txBox="1"/>
          <p:nvPr/>
        </p:nvSpPr>
        <p:spPr>
          <a:xfrm>
            <a:off x="3176143" y="5564833"/>
            <a:ext cx="123011" cy="224095"/>
          </a:xfrm>
          <a:prstGeom prst="rect">
            <a:avLst/>
          </a:prstGeom>
        </p:spPr>
        <p:txBody>
          <a:bodyPr vert="horz" wrap="square" lIns="0" tIns="14658" rIns="0" bIns="0" rtlCol="0">
            <a:spAutoFit/>
          </a:bodyPr>
          <a:lstStyle/>
          <a:p>
            <a:pPr marL="12747">
              <a:spcBef>
                <a:spcPts val="114"/>
              </a:spcBef>
            </a:pPr>
            <a:r>
              <a:rPr sz="1355" b="1" spc="5" dirty="0">
                <a:latin typeface="Arial"/>
                <a:cs typeface="Arial"/>
              </a:rPr>
              <a:t>1</a:t>
            </a:r>
            <a:endParaRPr sz="135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4625" y="4972000"/>
            <a:ext cx="1382435" cy="563427"/>
          </a:xfrm>
          <a:prstGeom prst="rect">
            <a:avLst/>
          </a:prstGeom>
        </p:spPr>
        <p:txBody>
          <a:bodyPr vert="horz" wrap="square" lIns="0" tIns="14658" rIns="0" bIns="0" rtlCol="0">
            <a:spAutoFit/>
          </a:bodyPr>
          <a:lstStyle/>
          <a:p>
            <a:pPr marL="38241">
              <a:spcBef>
                <a:spcPts val="114"/>
              </a:spcBef>
              <a:tabLst>
                <a:tab pos="1247293" algn="l"/>
              </a:tabLst>
            </a:pPr>
            <a:r>
              <a:rPr sz="5269" b="1" baseline="-12698" dirty="0">
                <a:latin typeface="Symbol"/>
                <a:cs typeface="Symbol"/>
              </a:rPr>
              <a:t></a:t>
            </a:r>
            <a:r>
              <a:rPr sz="5269" b="1" baseline="-12698" dirty="0">
                <a:latin typeface="Times New Roman"/>
                <a:cs typeface="Times New Roman"/>
              </a:rPr>
              <a:t> </a:t>
            </a:r>
            <a:r>
              <a:rPr sz="3538" b="1" i="1" spc="-7" baseline="-43735" dirty="0">
                <a:latin typeface="Arial"/>
                <a:cs typeface="Arial"/>
              </a:rPr>
              <a:t>x</a:t>
            </a:r>
            <a:r>
              <a:rPr sz="3538" b="1" i="1" spc="30" baseline="-43735" dirty="0">
                <a:latin typeface="Arial"/>
                <a:cs typeface="Arial"/>
              </a:rPr>
              <a:t> </a:t>
            </a:r>
            <a:r>
              <a:rPr sz="2032" b="1" spc="7" baseline="-32921" dirty="0">
                <a:latin typeface="Arial"/>
                <a:cs typeface="Arial"/>
              </a:rPr>
              <a:t>2</a:t>
            </a:r>
            <a:r>
              <a:rPr sz="2032" b="1" spc="474" baseline="-32921" dirty="0">
                <a:latin typeface="Arial"/>
                <a:cs typeface="Arial"/>
              </a:rPr>
              <a:t> </a:t>
            </a:r>
            <a:r>
              <a:rPr sz="2359" b="1" i="1" spc="-5" dirty="0">
                <a:latin typeface="Arial"/>
                <a:cs typeface="Arial"/>
              </a:rPr>
              <a:t>dx	</a:t>
            </a:r>
            <a:r>
              <a:rPr sz="4065" baseline="-18518" dirty="0">
                <a:solidFill>
                  <a:srgbClr val="000065"/>
                </a:solidFill>
                <a:latin typeface="Arial"/>
                <a:cs typeface="Arial"/>
              </a:rPr>
              <a:t>;</a:t>
            </a:r>
            <a:endParaRPr sz="4065" baseline="-18518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2980" y="4774139"/>
            <a:ext cx="676240" cy="372778"/>
          </a:xfrm>
          <a:prstGeom prst="rect">
            <a:avLst/>
          </a:prstGeom>
        </p:spPr>
        <p:txBody>
          <a:bodyPr vert="horz" wrap="square" lIns="0" tIns="64373" rIns="0" bIns="0" rtlCol="0">
            <a:spAutoFit/>
          </a:bodyPr>
          <a:lstStyle/>
          <a:p>
            <a:pPr marL="413640">
              <a:lnSpc>
                <a:spcPts val="607"/>
              </a:lnSpc>
              <a:spcBef>
                <a:spcPts val="507"/>
              </a:spcBef>
            </a:pPr>
            <a:r>
              <a:rPr sz="1355" b="1" spc="5" dirty="0">
                <a:latin typeface="Arial"/>
                <a:cs typeface="Arial"/>
              </a:rPr>
              <a:t>3</a:t>
            </a:r>
            <a:endParaRPr sz="1355" dirty="0">
              <a:latin typeface="Arial"/>
              <a:cs typeface="Arial"/>
            </a:endParaRPr>
          </a:p>
          <a:p>
            <a:pPr marL="38241">
              <a:lnSpc>
                <a:spcPts val="1812"/>
              </a:lnSpc>
              <a:tabLst>
                <a:tab pos="540472" algn="l"/>
              </a:tabLst>
            </a:pPr>
            <a:r>
              <a:rPr sz="1355" b="1" spc="5" dirty="0">
                <a:latin typeface="Arial"/>
                <a:cs typeface="Arial"/>
              </a:rPr>
              <a:t>2</a:t>
            </a:r>
            <a:r>
              <a:rPr sz="1355" b="1" spc="255" dirty="0">
                <a:latin typeface="Arial"/>
                <a:cs typeface="Arial"/>
              </a:rPr>
              <a:t> </a:t>
            </a:r>
            <a:r>
              <a:rPr sz="3538" b="1" i="1" spc="-7" baseline="-28368" dirty="0" smtClean="0">
                <a:latin typeface="Arial"/>
                <a:cs typeface="Arial"/>
              </a:rPr>
              <a:t>e</a:t>
            </a:r>
            <a:r>
              <a:rPr lang="en-US" sz="3538" b="1" i="1" spc="-7" baseline="-28368" dirty="0" smtClean="0">
                <a:latin typeface="Arial"/>
                <a:cs typeface="Arial"/>
              </a:rPr>
              <a:t> </a:t>
            </a:r>
            <a:r>
              <a:rPr sz="3538" b="1" i="1" spc="-7" baseline="-28368" dirty="0">
                <a:latin typeface="Arial"/>
                <a:cs typeface="Arial"/>
              </a:rPr>
              <a:t>	</a:t>
            </a:r>
            <a:r>
              <a:rPr sz="2032" b="1" i="1" spc="7" baseline="-18518" dirty="0">
                <a:latin typeface="Arial"/>
                <a:cs typeface="Arial"/>
              </a:rPr>
              <a:t>x</a:t>
            </a:r>
            <a:endParaRPr sz="2032" baseline="-18518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02311" y="5557530"/>
            <a:ext cx="36967" cy="21033"/>
          </a:xfrm>
          <a:custGeom>
            <a:avLst/>
            <a:gdLst/>
            <a:ahLst/>
            <a:cxnLst/>
            <a:rect l="l" t="t" r="r" b="b"/>
            <a:pathLst>
              <a:path w="36829" h="20954">
                <a:moveTo>
                  <a:pt x="0" y="20574"/>
                </a:moveTo>
                <a:lnTo>
                  <a:pt x="36576" y="0"/>
                </a:lnTo>
              </a:path>
            </a:pathLst>
          </a:custGeom>
          <a:ln w="11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3" name="object 23"/>
          <p:cNvSpPr/>
          <p:nvPr/>
        </p:nvSpPr>
        <p:spPr>
          <a:xfrm>
            <a:off x="6239024" y="5563647"/>
            <a:ext cx="52901" cy="112175"/>
          </a:xfrm>
          <a:custGeom>
            <a:avLst/>
            <a:gdLst/>
            <a:ahLst/>
            <a:cxnLst/>
            <a:rect l="l" t="t" r="r" b="b"/>
            <a:pathLst>
              <a:path w="52704" h="111760">
                <a:moveTo>
                  <a:pt x="0" y="0"/>
                </a:moveTo>
                <a:lnTo>
                  <a:pt x="52577" y="111252"/>
                </a:lnTo>
              </a:path>
            </a:pathLst>
          </a:custGeom>
          <a:ln w="23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4" name="object 24"/>
          <p:cNvSpPr/>
          <p:nvPr/>
        </p:nvSpPr>
        <p:spPr>
          <a:xfrm>
            <a:off x="6297915" y="5348731"/>
            <a:ext cx="70747" cy="326966"/>
          </a:xfrm>
          <a:custGeom>
            <a:avLst/>
            <a:gdLst/>
            <a:ahLst/>
            <a:cxnLst/>
            <a:rect l="l" t="t" r="r" b="b"/>
            <a:pathLst>
              <a:path w="70485" h="325754">
                <a:moveTo>
                  <a:pt x="0" y="325374"/>
                </a:moveTo>
                <a:lnTo>
                  <a:pt x="70103" y="0"/>
                </a:lnTo>
              </a:path>
            </a:pathLst>
          </a:custGeom>
          <a:ln w="11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5" name="object 25"/>
          <p:cNvSpPr/>
          <p:nvPr/>
        </p:nvSpPr>
        <p:spPr>
          <a:xfrm>
            <a:off x="6368280" y="5348730"/>
            <a:ext cx="641822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17" y="0"/>
                </a:lnTo>
              </a:path>
            </a:pathLst>
          </a:custGeom>
          <a:ln w="11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6" name="object 26"/>
          <p:cNvSpPr/>
          <p:nvPr/>
        </p:nvSpPr>
        <p:spPr>
          <a:xfrm>
            <a:off x="6172484" y="5298251"/>
            <a:ext cx="861711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12" y="0"/>
                </a:lnTo>
              </a:path>
            </a:pathLst>
          </a:custGeom>
          <a:ln w="11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7" name="object 27"/>
          <p:cNvSpPr txBox="1"/>
          <p:nvPr/>
        </p:nvSpPr>
        <p:spPr>
          <a:xfrm>
            <a:off x="5978470" y="5030345"/>
            <a:ext cx="143406" cy="542394"/>
          </a:xfrm>
          <a:prstGeom prst="rect">
            <a:avLst/>
          </a:prstGeom>
        </p:spPr>
        <p:txBody>
          <a:bodyPr vert="horz" wrap="square" lIns="0" tIns="15934" rIns="0" bIns="0" rtlCol="0">
            <a:spAutoFit/>
          </a:bodyPr>
          <a:lstStyle/>
          <a:p>
            <a:pPr marL="12747">
              <a:spcBef>
                <a:spcPts val="125"/>
              </a:spcBef>
            </a:pPr>
            <a:r>
              <a:rPr sz="3362" b="1" spc="5" dirty="0">
                <a:latin typeface="Symbol"/>
                <a:cs typeface="Symbol"/>
              </a:rPr>
              <a:t></a:t>
            </a:r>
            <a:endParaRPr sz="3362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34628" y="5359637"/>
            <a:ext cx="737426" cy="370307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</a:pPr>
            <a:r>
              <a:rPr sz="2258" b="1" i="1" spc="-5" dirty="0">
                <a:latin typeface="Arial"/>
                <a:cs typeface="Arial"/>
              </a:rPr>
              <a:t>e</a:t>
            </a:r>
            <a:r>
              <a:rPr sz="2258" b="1" i="1" spc="-376" dirty="0">
                <a:latin typeface="Arial"/>
                <a:cs typeface="Arial"/>
              </a:rPr>
              <a:t> </a:t>
            </a:r>
            <a:r>
              <a:rPr sz="1957" b="1" i="1" spc="7" baseline="42735" dirty="0">
                <a:latin typeface="Arial"/>
                <a:cs typeface="Arial"/>
              </a:rPr>
              <a:t>x </a:t>
            </a:r>
            <a:r>
              <a:rPr sz="2258" b="1" spc="10" dirty="0">
                <a:latin typeface="Symbol"/>
                <a:cs typeface="Symbol"/>
              </a:rPr>
              <a:t></a:t>
            </a:r>
            <a:r>
              <a:rPr sz="2258" b="1" spc="10" dirty="0">
                <a:latin typeface="Arial"/>
                <a:cs typeface="Arial"/>
              </a:rPr>
              <a:t>1</a:t>
            </a:r>
            <a:endParaRPr sz="225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06021" y="4889172"/>
            <a:ext cx="360746" cy="370307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258" b="1" i="1" dirty="0">
                <a:latin typeface="Arial"/>
                <a:cs typeface="Arial"/>
              </a:rPr>
              <a:t>dx</a:t>
            </a:r>
            <a:endParaRPr sz="225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34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735" y="665915"/>
            <a:ext cx="8153754" cy="1608189"/>
          </a:xfrm>
          <a:prstGeom prst="rect">
            <a:avLst/>
          </a:prstGeom>
        </p:spPr>
        <p:txBody>
          <a:bodyPr vert="horz" wrap="square" lIns="0" tIns="57362" rIns="0" bIns="0" rtlCol="0">
            <a:spAutoFit/>
          </a:bodyPr>
          <a:lstStyle/>
          <a:p>
            <a:pPr marL="12747" marR="5099">
              <a:lnSpc>
                <a:spcPts val="2820"/>
              </a:lnSpc>
              <a:spcBef>
                <a:spcPts val="452"/>
              </a:spcBef>
            </a:pPr>
            <a:r>
              <a:rPr sz="2610" spc="-5" dirty="0">
                <a:solidFill>
                  <a:srgbClr val="000065"/>
                </a:solidFill>
                <a:latin typeface="Times New Roman"/>
                <a:cs typeface="Times New Roman"/>
              </a:rPr>
              <a:t>Untuk menyajikan persoalan-persoalan yang lebih rumit, kita  memerlukan perluasan fungsi-fungsi yang dapat</a:t>
            </a:r>
            <a:r>
              <a:rPr sz="2610" spc="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10" spc="-5" dirty="0">
                <a:solidFill>
                  <a:srgbClr val="000065"/>
                </a:solidFill>
                <a:latin typeface="Times New Roman"/>
                <a:cs typeface="Times New Roman"/>
              </a:rPr>
              <a:t>dipakai.</a:t>
            </a:r>
            <a:endParaRPr sz="261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359">
              <a:latin typeface="Times New Roman"/>
              <a:cs typeface="Times New Roman"/>
            </a:endParaRPr>
          </a:p>
          <a:p>
            <a:pPr marL="12747"/>
            <a:r>
              <a:rPr sz="3011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Fungsi Logaritma</a:t>
            </a:r>
            <a:r>
              <a:rPr sz="3011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11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Natural</a:t>
            </a:r>
            <a:endParaRPr sz="3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4041" y="4092109"/>
            <a:ext cx="170813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925" y="0"/>
                </a:lnTo>
              </a:path>
            </a:pathLst>
          </a:custGeom>
          <a:ln w="14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6" name="object 6"/>
          <p:cNvSpPr txBox="1"/>
          <p:nvPr/>
        </p:nvSpPr>
        <p:spPr>
          <a:xfrm>
            <a:off x="5432380" y="4335956"/>
            <a:ext cx="136395" cy="254473"/>
          </a:xfrm>
          <a:prstGeom prst="rect">
            <a:avLst/>
          </a:prstGeom>
        </p:spPr>
        <p:txBody>
          <a:bodyPr vert="horz" wrap="square" lIns="0" tIns="14022" rIns="0" bIns="0" rtlCol="0">
            <a:spAutoFit/>
          </a:bodyPr>
          <a:lstStyle/>
          <a:p>
            <a:pPr marL="12747">
              <a:spcBef>
                <a:spcPts val="110"/>
              </a:spcBef>
            </a:pPr>
            <a:r>
              <a:rPr sz="1556" b="1" spc="5" dirty="0">
                <a:latin typeface="Arial"/>
                <a:cs typeface="Arial"/>
              </a:rPr>
              <a:t>1</a:t>
            </a:r>
            <a:endParaRPr sz="155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7241" y="2583350"/>
            <a:ext cx="8514500" cy="1284282"/>
          </a:xfrm>
          <a:prstGeom prst="rect">
            <a:avLst/>
          </a:prstGeom>
        </p:spPr>
        <p:txBody>
          <a:bodyPr vert="horz" wrap="square" lIns="0" tIns="65648" rIns="0" bIns="0" rtlCol="0">
            <a:spAutoFit/>
          </a:bodyPr>
          <a:lstStyle/>
          <a:p>
            <a:pPr marL="38241" marR="30593">
              <a:lnSpc>
                <a:spcPts val="3241"/>
              </a:lnSpc>
              <a:spcBef>
                <a:spcPts val="517"/>
              </a:spcBef>
            </a:pP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Fungsi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Logaritma Natural (disingkat ln), ditulis </a:t>
            </a:r>
            <a:r>
              <a:rPr sz="3011" i="1" dirty="0">
                <a:solidFill>
                  <a:srgbClr val="000065"/>
                </a:solidFill>
                <a:latin typeface="Times New Roman"/>
                <a:cs typeface="Times New Roman"/>
              </a:rPr>
              <a:t>f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(x)=ln  x, didefinisikan</a:t>
            </a: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sebagai,</a:t>
            </a:r>
            <a:endParaRPr sz="3011">
              <a:latin typeface="Times New Roman"/>
              <a:cs typeface="Times New Roman"/>
            </a:endParaRPr>
          </a:p>
          <a:p>
            <a:pPr marR="978969" algn="ctr">
              <a:lnSpc>
                <a:spcPts val="3001"/>
              </a:lnSpc>
            </a:pPr>
            <a:r>
              <a:rPr sz="1556" b="1" i="1" spc="5" dirty="0">
                <a:latin typeface="Arial"/>
                <a:cs typeface="Arial"/>
              </a:rPr>
              <a:t>x</a:t>
            </a:r>
            <a:r>
              <a:rPr sz="1556" b="1" i="1" spc="296" dirty="0">
                <a:latin typeface="Arial"/>
                <a:cs typeface="Arial"/>
              </a:rPr>
              <a:t> </a:t>
            </a:r>
            <a:r>
              <a:rPr sz="3990" b="1" spc="22" baseline="-29350" dirty="0">
                <a:latin typeface="Arial"/>
                <a:cs typeface="Arial"/>
              </a:rPr>
              <a:t>1</a:t>
            </a:r>
            <a:endParaRPr sz="3990" baseline="-29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5844" y="3658023"/>
            <a:ext cx="2889793" cy="640547"/>
          </a:xfrm>
          <a:prstGeom prst="rect">
            <a:avLst/>
          </a:prstGeom>
        </p:spPr>
        <p:txBody>
          <a:bodyPr vert="horz" wrap="square" lIns="0" tIns="15297" rIns="0" bIns="0" rtlCol="0">
            <a:spAutoFit/>
          </a:bodyPr>
          <a:lstStyle/>
          <a:p>
            <a:pPr marL="38241">
              <a:spcBef>
                <a:spcPts val="120"/>
              </a:spcBef>
              <a:tabLst>
                <a:tab pos="2072661" algn="l"/>
              </a:tabLst>
            </a:pPr>
            <a:r>
              <a:rPr sz="2660" b="1" spc="10" dirty="0">
                <a:latin typeface="Arial"/>
                <a:cs typeface="Arial"/>
              </a:rPr>
              <a:t>ln </a:t>
            </a:r>
            <a:r>
              <a:rPr sz="2660" b="1" i="1" spc="15" dirty="0">
                <a:latin typeface="Arial"/>
                <a:cs typeface="Arial"/>
              </a:rPr>
              <a:t>x </a:t>
            </a:r>
            <a:r>
              <a:rPr sz="2660" b="1" spc="10" dirty="0">
                <a:latin typeface="Symbol"/>
                <a:cs typeface="Symbol"/>
              </a:rPr>
              <a:t></a:t>
            </a:r>
            <a:r>
              <a:rPr sz="2660" b="1" spc="10" dirty="0">
                <a:latin typeface="Times New Roman"/>
                <a:cs typeface="Times New Roman"/>
              </a:rPr>
              <a:t> </a:t>
            </a:r>
            <a:r>
              <a:rPr sz="6022" b="1" baseline="-12500" dirty="0">
                <a:latin typeface="Symbol"/>
                <a:cs typeface="Symbol"/>
              </a:rPr>
              <a:t></a:t>
            </a:r>
            <a:r>
              <a:rPr sz="6022" b="1" baseline="-12500" dirty="0">
                <a:latin typeface="Times New Roman"/>
                <a:cs typeface="Times New Roman"/>
              </a:rPr>
              <a:t> </a:t>
            </a:r>
            <a:r>
              <a:rPr sz="3990" b="1" i="1" spc="7" baseline="-42976" dirty="0">
                <a:latin typeface="Arial"/>
                <a:cs typeface="Arial"/>
              </a:rPr>
              <a:t>t</a:t>
            </a:r>
            <a:r>
              <a:rPr sz="3990" b="1" i="1" spc="-346" baseline="-42976" dirty="0">
                <a:latin typeface="Arial"/>
                <a:cs typeface="Arial"/>
              </a:rPr>
              <a:t> </a:t>
            </a:r>
            <a:r>
              <a:rPr sz="2660" b="1" i="1" spc="10" dirty="0">
                <a:latin typeface="Arial"/>
                <a:cs typeface="Arial"/>
              </a:rPr>
              <a:t>dt</a:t>
            </a:r>
            <a:r>
              <a:rPr sz="2660" b="1" i="1" spc="-472" dirty="0">
                <a:latin typeface="Arial"/>
                <a:cs typeface="Arial"/>
              </a:rPr>
              <a:t> </a:t>
            </a:r>
            <a:r>
              <a:rPr sz="2660" b="1" spc="5" dirty="0">
                <a:latin typeface="Arial"/>
                <a:cs typeface="Arial"/>
              </a:rPr>
              <a:t>,	</a:t>
            </a:r>
            <a:r>
              <a:rPr sz="2660" b="1" i="1" spc="15" dirty="0">
                <a:latin typeface="Arial"/>
                <a:cs typeface="Arial"/>
              </a:rPr>
              <a:t>x </a:t>
            </a:r>
            <a:r>
              <a:rPr sz="2660" b="1" spc="10" dirty="0">
                <a:latin typeface="Symbol"/>
                <a:cs typeface="Symbol"/>
              </a:rPr>
              <a:t></a:t>
            </a:r>
            <a:r>
              <a:rPr sz="2660" b="1" spc="161" dirty="0">
                <a:latin typeface="Times New Roman"/>
                <a:cs typeface="Times New Roman"/>
              </a:rPr>
              <a:t> </a:t>
            </a:r>
            <a:r>
              <a:rPr sz="2660" b="1" spc="15" dirty="0">
                <a:latin typeface="Arial"/>
                <a:cs typeface="Arial"/>
              </a:rPr>
              <a:t>0</a:t>
            </a:r>
            <a:endParaRPr sz="266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4493" y="4510728"/>
            <a:ext cx="8247446" cy="1854168"/>
          </a:xfrm>
          <a:prstGeom prst="rect">
            <a:avLst/>
          </a:prstGeom>
        </p:spPr>
        <p:txBody>
          <a:bodyPr vert="horz" wrap="square" lIns="0" tIns="64373" rIns="0" bIns="0" rtlCol="0">
            <a:spAutoFit/>
          </a:bodyPr>
          <a:lstStyle/>
          <a:p>
            <a:pPr marL="50988" marR="256214">
              <a:lnSpc>
                <a:spcPts val="3252"/>
              </a:lnSpc>
              <a:spcBef>
                <a:spcPts val="507"/>
              </a:spcBef>
            </a:pP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Daerah definisi (D</a:t>
            </a:r>
            <a:r>
              <a:rPr sz="3011" spc="-7" baseline="-22222" dirty="0">
                <a:solidFill>
                  <a:srgbClr val="000065"/>
                </a:solidFill>
                <a:latin typeface="Times New Roman"/>
                <a:cs typeface="Times New Roman"/>
              </a:rPr>
              <a:t>f</a:t>
            </a: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)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dan Daerah nilai </a:t>
            </a: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(R</a:t>
            </a:r>
            <a:r>
              <a:rPr sz="3011" spc="-7" baseline="-22222" dirty="0">
                <a:solidFill>
                  <a:srgbClr val="000065"/>
                </a:solidFill>
                <a:latin typeface="Times New Roman"/>
                <a:cs typeface="Times New Roman"/>
              </a:rPr>
              <a:t>f</a:t>
            </a: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)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fungsi ini  adalah </a:t>
            </a: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3011" spc="-7" baseline="-22222" dirty="0">
                <a:solidFill>
                  <a:srgbClr val="000065"/>
                </a:solidFill>
                <a:latin typeface="Times New Roman"/>
                <a:cs typeface="Times New Roman"/>
              </a:rPr>
              <a:t>f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= </a:t>
            </a:r>
            <a:r>
              <a:rPr sz="3011" spc="-25" dirty="0">
                <a:solidFill>
                  <a:srgbClr val="000065"/>
                </a:solidFill>
                <a:latin typeface="Times New Roman"/>
                <a:cs typeface="Times New Roman"/>
              </a:rPr>
              <a:t>(0,+</a:t>
            </a:r>
            <a:r>
              <a:rPr sz="3312" b="1" spc="-25" dirty="0">
                <a:latin typeface="Symbol"/>
                <a:cs typeface="Symbol"/>
              </a:rPr>
              <a:t></a:t>
            </a:r>
            <a:r>
              <a:rPr sz="3011" spc="-25" dirty="0">
                <a:solidFill>
                  <a:srgbClr val="000065"/>
                </a:solidFill>
                <a:latin typeface="Times New Roman"/>
                <a:cs typeface="Times New Roman"/>
              </a:rPr>
              <a:t>) </a:t>
            </a: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dan R</a:t>
            </a:r>
            <a:r>
              <a:rPr sz="3011" spc="-7" baseline="-22222" dirty="0">
                <a:solidFill>
                  <a:srgbClr val="000065"/>
                </a:solidFill>
                <a:latin typeface="Times New Roman"/>
                <a:cs typeface="Times New Roman"/>
              </a:rPr>
              <a:t>f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3011" spc="-2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11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endParaRPr sz="3011">
              <a:latin typeface="Times New Roman"/>
              <a:cs typeface="Times New Roman"/>
            </a:endParaRPr>
          </a:p>
          <a:p>
            <a:pPr marL="50988" marR="43340">
              <a:lnSpc>
                <a:spcPts val="3252"/>
              </a:lnSpc>
              <a:spcBef>
                <a:spcPts val="723"/>
              </a:spcBef>
            </a:pPr>
            <a:r>
              <a:rPr sz="3011" spc="-5" dirty="0">
                <a:solidFill>
                  <a:srgbClr val="000065"/>
                </a:solidFill>
                <a:latin typeface="Times New Roman"/>
                <a:cs typeface="Times New Roman"/>
              </a:rPr>
              <a:t>Fungsi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ini ada hubungannya dengan fungsi logaritma  yang telah dipelajari pada sekolah</a:t>
            </a:r>
            <a:r>
              <a:rPr sz="3011"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11" dirty="0">
                <a:solidFill>
                  <a:srgbClr val="000065"/>
                </a:solidFill>
                <a:latin typeface="Times New Roman"/>
                <a:cs typeface="Times New Roman"/>
              </a:rPr>
              <a:t>lanjutan.</a:t>
            </a:r>
            <a:endParaRPr sz="3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454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163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5700" y="79792"/>
            <a:ext cx="5180467" cy="1372123"/>
          </a:xfrm>
          <a:prstGeom prst="rect">
            <a:avLst/>
          </a:prstGeom>
        </p:spPr>
        <p:txBody>
          <a:bodyPr vert="horz" wrap="square" lIns="0" tIns="12747" rIns="0" bIns="0" rtlCol="0" anchor="ctr">
            <a:spAutoFit/>
          </a:bodyPr>
          <a:lstStyle/>
          <a:p>
            <a:pPr marL="12747">
              <a:lnSpc>
                <a:spcPct val="100000"/>
              </a:lnSpc>
              <a:spcBef>
                <a:spcPts val="100"/>
              </a:spcBef>
            </a:pPr>
            <a:r>
              <a:rPr dirty="0"/>
              <a:t>Grafik </a:t>
            </a:r>
            <a:r>
              <a:rPr spc="-5" dirty="0"/>
              <a:t>dari </a:t>
            </a:r>
            <a:r>
              <a:rPr dirty="0"/>
              <a:t>fungsi f(x)=ln x</a:t>
            </a:r>
            <a:r>
              <a:rPr spc="-100" dirty="0"/>
              <a:t> </a:t>
            </a:r>
            <a:r>
              <a:rPr spc="-5" dirty="0"/>
              <a:t>adalah,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5700" y="4015193"/>
            <a:ext cx="7712063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Teorema 1 (Turunan Fungsi Logaritma</a:t>
            </a:r>
            <a:r>
              <a:rPr sz="2710" b="1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Natural)</a:t>
            </a:r>
            <a:endParaRPr sz="271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9440" y="4510805"/>
            <a:ext cx="3372912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  <a:tabLst>
                <a:tab pos="3263867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.	;</a:t>
            </a:r>
            <a:endParaRPr sz="2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3231" y="4825584"/>
            <a:ext cx="343537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2138" y="0"/>
                </a:lnTo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8" name="object 8"/>
          <p:cNvSpPr/>
          <p:nvPr/>
        </p:nvSpPr>
        <p:spPr>
          <a:xfrm>
            <a:off x="4515090" y="4825584"/>
            <a:ext cx="20969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9" name="object 9"/>
          <p:cNvSpPr txBox="1"/>
          <p:nvPr/>
        </p:nvSpPr>
        <p:spPr>
          <a:xfrm>
            <a:off x="3225818" y="4820954"/>
            <a:ext cx="1475490" cy="334614"/>
          </a:xfrm>
          <a:prstGeom prst="rect">
            <a:avLst/>
          </a:prstGeom>
        </p:spPr>
        <p:txBody>
          <a:bodyPr vert="horz" wrap="square" lIns="0" tIns="14658" rIns="0" bIns="0" rtlCol="0">
            <a:spAutoFit/>
          </a:bodyPr>
          <a:lstStyle/>
          <a:p>
            <a:pPr marL="12747">
              <a:spcBef>
                <a:spcPts val="114"/>
              </a:spcBef>
              <a:tabLst>
                <a:tab pos="1318676" algn="l"/>
              </a:tabLst>
            </a:pPr>
            <a:r>
              <a:rPr sz="2007" b="1" i="1" spc="10" dirty="0">
                <a:latin typeface="Arial"/>
                <a:cs typeface="Arial"/>
              </a:rPr>
              <a:t>dx	</a:t>
            </a:r>
            <a:r>
              <a:rPr sz="2007" b="1" i="1" spc="5" dirty="0">
                <a:latin typeface="Arial"/>
                <a:cs typeface="Arial"/>
              </a:rPr>
              <a:t>x</a:t>
            </a:r>
            <a:endParaRPr sz="200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6527" y="4624393"/>
            <a:ext cx="2385003" cy="334614"/>
          </a:xfrm>
          <a:prstGeom prst="rect">
            <a:avLst/>
          </a:prstGeom>
        </p:spPr>
        <p:txBody>
          <a:bodyPr vert="horz" wrap="square" lIns="0" tIns="14658" rIns="0" bIns="0" rtlCol="0">
            <a:spAutoFit/>
          </a:bodyPr>
          <a:lstStyle/>
          <a:p>
            <a:pPr marL="50988">
              <a:spcBef>
                <a:spcPts val="114"/>
              </a:spcBef>
              <a:tabLst>
                <a:tab pos="356278" algn="l"/>
                <a:tab pos="1759722" algn="l"/>
              </a:tabLst>
            </a:pPr>
            <a:r>
              <a:rPr sz="3011" b="1" i="1" spc="15" baseline="36111" dirty="0">
                <a:latin typeface="Arial"/>
                <a:cs typeface="Arial"/>
              </a:rPr>
              <a:t>d	</a:t>
            </a:r>
            <a:r>
              <a:rPr sz="2007" b="1" spc="5" dirty="0">
                <a:latin typeface="Arial"/>
                <a:cs typeface="Arial"/>
              </a:rPr>
              <a:t>(ln </a:t>
            </a:r>
            <a:r>
              <a:rPr sz="2007" b="1" i="1" spc="5" dirty="0">
                <a:latin typeface="Arial"/>
                <a:cs typeface="Arial"/>
              </a:rPr>
              <a:t>x </a:t>
            </a:r>
            <a:r>
              <a:rPr sz="2007" b="1" spc="5" dirty="0">
                <a:latin typeface="Arial"/>
                <a:cs typeface="Arial"/>
              </a:rPr>
              <a:t>) </a:t>
            </a:r>
            <a:r>
              <a:rPr sz="2007" b="1" spc="5" dirty="0">
                <a:latin typeface="Symbol"/>
                <a:cs typeface="Symbol"/>
              </a:rPr>
              <a:t></a:t>
            </a:r>
            <a:r>
              <a:rPr sz="2007" b="1" spc="-130" dirty="0">
                <a:latin typeface="Times New Roman"/>
                <a:cs typeface="Times New Roman"/>
              </a:rPr>
              <a:t> </a:t>
            </a:r>
            <a:r>
              <a:rPr sz="3011" b="1" spc="7" baseline="36111" dirty="0">
                <a:latin typeface="Arial"/>
                <a:cs typeface="Arial"/>
              </a:rPr>
              <a:t>1</a:t>
            </a:r>
            <a:r>
              <a:rPr sz="3011" b="1" spc="-135" baseline="36111" dirty="0">
                <a:latin typeface="Arial"/>
                <a:cs typeface="Arial"/>
              </a:rPr>
              <a:t> </a:t>
            </a:r>
            <a:r>
              <a:rPr sz="2007" b="1" spc="5" dirty="0">
                <a:latin typeface="Arial"/>
                <a:cs typeface="Arial"/>
              </a:rPr>
              <a:t>,	</a:t>
            </a:r>
            <a:r>
              <a:rPr sz="2007" b="1" i="1" spc="5" dirty="0">
                <a:latin typeface="Arial"/>
                <a:cs typeface="Arial"/>
              </a:rPr>
              <a:t>x </a:t>
            </a:r>
            <a:r>
              <a:rPr sz="2007" b="1" spc="5" dirty="0">
                <a:latin typeface="Symbol"/>
                <a:cs typeface="Symbol"/>
              </a:rPr>
              <a:t></a:t>
            </a:r>
            <a:r>
              <a:rPr sz="2007" b="1" spc="114" dirty="0">
                <a:latin typeface="Times New Roman"/>
                <a:cs typeface="Times New Roman"/>
              </a:rPr>
              <a:t> </a:t>
            </a:r>
            <a:r>
              <a:rPr sz="2007" b="1" spc="5" dirty="0">
                <a:latin typeface="Arial"/>
                <a:cs typeface="Arial"/>
              </a:rPr>
              <a:t>0</a:t>
            </a:r>
            <a:endParaRPr sz="200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6290" y="5784684"/>
            <a:ext cx="370944" cy="0"/>
          </a:xfrm>
          <a:custGeom>
            <a:avLst/>
            <a:gdLst/>
            <a:ahLst/>
            <a:cxnLst/>
            <a:rect l="l" t="t" r="r" b="b"/>
            <a:pathLst>
              <a:path w="369569">
                <a:moveTo>
                  <a:pt x="0" y="0"/>
                </a:moveTo>
                <a:lnTo>
                  <a:pt x="369569" y="0"/>
                </a:lnTo>
              </a:path>
            </a:pathLst>
          </a:custGeom>
          <a:ln w="11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2" name="object 12"/>
          <p:cNvSpPr/>
          <p:nvPr/>
        </p:nvSpPr>
        <p:spPr>
          <a:xfrm>
            <a:off x="4593104" y="5784684"/>
            <a:ext cx="200769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11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3" name="object 13"/>
          <p:cNvSpPr/>
          <p:nvPr/>
        </p:nvSpPr>
        <p:spPr>
          <a:xfrm>
            <a:off x="4938043" y="5784684"/>
            <a:ext cx="376043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41" y="0"/>
                </a:lnTo>
              </a:path>
            </a:pathLst>
          </a:custGeom>
          <a:ln w="11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4" name="object 14"/>
          <p:cNvSpPr/>
          <p:nvPr/>
        </p:nvSpPr>
        <p:spPr>
          <a:xfrm>
            <a:off x="5637864" y="5784684"/>
            <a:ext cx="278527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11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5" name="object 15"/>
          <p:cNvSpPr txBox="1"/>
          <p:nvPr/>
        </p:nvSpPr>
        <p:spPr>
          <a:xfrm>
            <a:off x="2593946" y="5502028"/>
            <a:ext cx="6019233" cy="637998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lnSpc>
                <a:spcPts val="2740"/>
              </a:lnSpc>
              <a:spcBef>
                <a:spcPts val="100"/>
              </a:spcBef>
              <a:tabLst>
                <a:tab pos="722117" algn="l"/>
                <a:tab pos="1052901" algn="l"/>
                <a:tab pos="5871901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2.	</a:t>
            </a:r>
            <a:r>
              <a:rPr sz="3237" b="1" i="1" spc="30" baseline="36175" dirty="0">
                <a:latin typeface="Arial"/>
                <a:cs typeface="Arial"/>
              </a:rPr>
              <a:t>d	</a:t>
            </a:r>
            <a:r>
              <a:rPr sz="2158" b="1" spc="65" dirty="0">
                <a:latin typeface="Arial"/>
                <a:cs typeface="Arial"/>
              </a:rPr>
              <a:t>(ln</a:t>
            </a:r>
            <a:r>
              <a:rPr sz="2158" b="1" i="1" spc="65" dirty="0">
                <a:latin typeface="Arial"/>
                <a:cs typeface="Arial"/>
              </a:rPr>
              <a:t>u</a:t>
            </a:r>
            <a:r>
              <a:rPr sz="2158" b="1" spc="65" dirty="0">
                <a:latin typeface="Arial"/>
                <a:cs typeface="Arial"/>
              </a:rPr>
              <a:t>) </a:t>
            </a:r>
            <a:r>
              <a:rPr sz="2158" b="1" spc="15" dirty="0">
                <a:latin typeface="Symbol"/>
                <a:cs typeface="Symbol"/>
              </a:rPr>
              <a:t></a:t>
            </a:r>
            <a:r>
              <a:rPr sz="2158" b="1" spc="15" dirty="0">
                <a:latin typeface="Times New Roman"/>
                <a:cs typeface="Times New Roman"/>
              </a:rPr>
              <a:t> </a:t>
            </a:r>
            <a:r>
              <a:rPr sz="3237" b="1" spc="22" baseline="36175" dirty="0">
                <a:latin typeface="Arial"/>
                <a:cs typeface="Arial"/>
              </a:rPr>
              <a:t>1 </a:t>
            </a:r>
            <a:r>
              <a:rPr sz="2158" b="1" spc="5" dirty="0">
                <a:latin typeface="Arial"/>
                <a:cs typeface="Arial"/>
              </a:rPr>
              <a:t>. </a:t>
            </a:r>
            <a:r>
              <a:rPr sz="3237" b="1" i="1" spc="30" baseline="36175" dirty="0">
                <a:latin typeface="Arial"/>
                <a:cs typeface="Arial"/>
              </a:rPr>
              <a:t>du </a:t>
            </a:r>
            <a:r>
              <a:rPr sz="2158" b="1" spc="15" dirty="0">
                <a:latin typeface="Symbol"/>
                <a:cs typeface="Symbol"/>
              </a:rPr>
              <a:t></a:t>
            </a:r>
            <a:r>
              <a:rPr sz="2158" b="1" spc="15" dirty="0">
                <a:latin typeface="Times New Roman"/>
                <a:cs typeface="Times New Roman"/>
              </a:rPr>
              <a:t> </a:t>
            </a:r>
            <a:r>
              <a:rPr sz="3237" b="1" i="1" spc="151" baseline="36175" dirty="0">
                <a:latin typeface="Arial"/>
                <a:cs typeface="Arial"/>
              </a:rPr>
              <a:t>u</a:t>
            </a:r>
            <a:r>
              <a:rPr sz="3237" b="1" spc="151" baseline="40051" dirty="0">
                <a:latin typeface="Symbol"/>
                <a:cs typeface="Symbol"/>
              </a:rPr>
              <a:t></a:t>
            </a:r>
            <a:r>
              <a:rPr sz="3237" b="1" spc="151" baseline="40051" dirty="0">
                <a:latin typeface="Times New Roman"/>
                <a:cs typeface="Times New Roman"/>
              </a:rPr>
              <a:t> </a:t>
            </a:r>
            <a:r>
              <a:rPr sz="2158" b="1" spc="5" dirty="0">
                <a:latin typeface="Arial"/>
                <a:cs typeface="Arial"/>
              </a:rPr>
              <a:t>, </a:t>
            </a:r>
            <a:r>
              <a:rPr sz="2158" b="1" i="1" spc="65" dirty="0">
                <a:latin typeface="Arial"/>
                <a:cs typeface="Arial"/>
              </a:rPr>
              <a:t>u</a:t>
            </a:r>
            <a:r>
              <a:rPr sz="2158" b="1" spc="65" dirty="0">
                <a:latin typeface="Arial"/>
                <a:cs typeface="Arial"/>
              </a:rPr>
              <a:t>( </a:t>
            </a:r>
            <a:r>
              <a:rPr sz="2158" b="1" i="1" spc="15" dirty="0">
                <a:latin typeface="Arial"/>
                <a:cs typeface="Arial"/>
              </a:rPr>
              <a:t>x</a:t>
            </a:r>
            <a:r>
              <a:rPr sz="2158" b="1" i="1" spc="-522" dirty="0">
                <a:latin typeface="Arial"/>
                <a:cs typeface="Arial"/>
              </a:rPr>
              <a:t> </a:t>
            </a:r>
            <a:r>
              <a:rPr sz="2158" b="1" spc="10" dirty="0">
                <a:latin typeface="Arial"/>
                <a:cs typeface="Arial"/>
              </a:rPr>
              <a:t>) </a:t>
            </a:r>
            <a:r>
              <a:rPr sz="2158" b="1" spc="15" dirty="0">
                <a:latin typeface="Symbol"/>
                <a:cs typeface="Symbol"/>
              </a:rPr>
              <a:t></a:t>
            </a:r>
            <a:r>
              <a:rPr sz="2158" b="1" spc="15" dirty="0">
                <a:latin typeface="Times New Roman"/>
                <a:cs typeface="Times New Roman"/>
              </a:rPr>
              <a:t> </a:t>
            </a:r>
            <a:r>
              <a:rPr sz="2158" b="1" spc="5" dirty="0">
                <a:latin typeface="Arial"/>
                <a:cs typeface="Arial"/>
              </a:rPr>
              <a:t>0, </a:t>
            </a:r>
            <a:r>
              <a:rPr sz="2158" b="1" i="1" spc="100" dirty="0">
                <a:latin typeface="Arial"/>
                <a:cs typeface="Arial"/>
              </a:rPr>
              <a:t>u</a:t>
            </a:r>
            <a:r>
              <a:rPr sz="3237" b="1" spc="151" baseline="3875" dirty="0">
                <a:latin typeface="Symbol"/>
                <a:cs typeface="Symbol"/>
              </a:rPr>
              <a:t></a:t>
            </a:r>
            <a:r>
              <a:rPr sz="3237" b="1" spc="241" baseline="3875" dirty="0">
                <a:latin typeface="Times New Roman"/>
                <a:cs typeface="Times New Roman"/>
              </a:rPr>
              <a:t> </a:t>
            </a:r>
            <a:r>
              <a:rPr sz="2158" b="1" i="1" spc="15" dirty="0">
                <a:latin typeface="Arial"/>
                <a:cs typeface="Arial"/>
              </a:rPr>
              <a:t>ada	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>
              <a:latin typeface="Arial"/>
              <a:cs typeface="Arial"/>
            </a:endParaRPr>
          </a:p>
          <a:p>
            <a:pPr marL="648184">
              <a:lnSpc>
                <a:spcPts val="2078"/>
              </a:lnSpc>
              <a:tabLst>
                <a:tab pos="2000003" algn="l"/>
                <a:tab pos="2351182" algn="l"/>
                <a:tab pos="3084134" algn="l"/>
              </a:tabLst>
            </a:pPr>
            <a:r>
              <a:rPr sz="2158" b="1" i="1" spc="15" dirty="0">
                <a:latin typeface="Arial"/>
                <a:cs typeface="Arial"/>
              </a:rPr>
              <a:t>dx	</a:t>
            </a:r>
            <a:r>
              <a:rPr sz="2158" b="1" i="1" spc="20" dirty="0">
                <a:latin typeface="Arial"/>
                <a:cs typeface="Arial"/>
              </a:rPr>
              <a:t>u	</a:t>
            </a:r>
            <a:r>
              <a:rPr sz="2158" b="1" i="1" spc="15" dirty="0">
                <a:latin typeface="Arial"/>
                <a:cs typeface="Arial"/>
              </a:rPr>
              <a:t>dx	</a:t>
            </a:r>
            <a:r>
              <a:rPr sz="2158" b="1" i="1" spc="20" dirty="0">
                <a:latin typeface="Arial"/>
                <a:cs typeface="Arial"/>
              </a:rPr>
              <a:t>u</a:t>
            </a:r>
            <a:endParaRPr sz="215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66837" y="981535"/>
            <a:ext cx="3017898" cy="293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7"/>
          </a:p>
        </p:txBody>
      </p:sp>
    </p:spTree>
    <p:extLst>
      <p:ext uri="{BB962C8B-B14F-4D97-AF65-F5344CB8AC3E}">
        <p14:creationId xmlns:p14="http://schemas.microsoft.com/office/powerpoint/2010/main" val="344676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9217" y="525276"/>
            <a:ext cx="6003299" cy="1280911"/>
          </a:xfrm>
          <a:prstGeom prst="rect">
            <a:avLst/>
          </a:prstGeom>
        </p:spPr>
        <p:txBody>
          <a:bodyPr vert="horz" wrap="square" lIns="0" tIns="12747" rIns="0" bIns="0" rtlCol="0" anchor="ctr">
            <a:spAutoFit/>
          </a:bodyPr>
          <a:lstStyle/>
          <a:p>
            <a:pPr marL="12747" marR="5099">
              <a:lnSpc>
                <a:spcPct val="11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Teorema 2 (Sifat Logaritma Natural)</a:t>
            </a:r>
            <a:r>
              <a:rPr sz="2400" spc="-5" dirty="0"/>
              <a:t>.  Jika a, </a:t>
            </a:r>
            <a:r>
              <a:rPr sz="2400" dirty="0"/>
              <a:t>b &gt; 0 </a:t>
            </a:r>
            <a:r>
              <a:rPr sz="2400" spc="-5" dirty="0"/>
              <a:t>dan </a:t>
            </a:r>
            <a:r>
              <a:rPr sz="2400" dirty="0"/>
              <a:t>r є Q </a:t>
            </a:r>
            <a:r>
              <a:rPr sz="2400" spc="-5" dirty="0"/>
              <a:t>dan </a:t>
            </a:r>
            <a:r>
              <a:rPr sz="2400" dirty="0"/>
              <a:t>r ≠ -1,</a:t>
            </a:r>
            <a:r>
              <a:rPr sz="2400" spc="-100" dirty="0"/>
              <a:t> </a:t>
            </a:r>
            <a:r>
              <a:rPr sz="2400" dirty="0"/>
              <a:t>maka</a:t>
            </a:r>
          </a:p>
          <a:p>
            <a:pPr marL="395157">
              <a:lnSpc>
                <a:spcPct val="100000"/>
              </a:lnSpc>
              <a:spcBef>
                <a:spcPts val="316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ea typeface="+mn-ea"/>
                <a:cs typeface="Arial"/>
              </a:rPr>
              <a:t>1. ln 1 = 0;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6585" y="1833889"/>
            <a:ext cx="3646340" cy="2045289"/>
          </a:xfrm>
          <a:prstGeom prst="rect">
            <a:avLst/>
          </a:prstGeom>
        </p:spPr>
        <p:txBody>
          <a:bodyPr vert="horz" wrap="square" lIns="0" tIns="54176" rIns="0" bIns="0" rtlCol="0">
            <a:spAutoFit/>
          </a:bodyPr>
          <a:lstStyle/>
          <a:p>
            <a:pPr marL="790313" indent="-383047">
              <a:spcBef>
                <a:spcPts val="427"/>
              </a:spcBef>
              <a:buAutoNum type="arabicPeriod" startAt="2"/>
              <a:tabLst>
                <a:tab pos="790951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 a.b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a +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</a:t>
            </a:r>
            <a:r>
              <a:rPr sz="2710" spc="-10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b;</a:t>
            </a:r>
            <a:endParaRPr sz="2710" dirty="0">
              <a:latin typeface="Arial"/>
              <a:cs typeface="Arial"/>
            </a:endParaRPr>
          </a:p>
          <a:p>
            <a:pPr marL="790313" indent="-383047">
              <a:spcBef>
                <a:spcPts val="321"/>
              </a:spcBef>
              <a:buAutoNum type="arabicPeriod" startAt="2"/>
              <a:tabLst>
                <a:tab pos="790951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 a/b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a –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</a:t>
            </a:r>
            <a:r>
              <a:rPr sz="2710" spc="-10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b;</a:t>
            </a:r>
            <a:endParaRPr sz="2710" dirty="0">
              <a:latin typeface="Arial"/>
              <a:cs typeface="Arial"/>
            </a:endParaRPr>
          </a:p>
          <a:p>
            <a:pPr marL="790313" indent="-383047">
              <a:spcBef>
                <a:spcPts val="326"/>
              </a:spcBef>
              <a:buAutoNum type="arabicPeriod" startAt="2"/>
              <a:tabLst>
                <a:tab pos="790951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 a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r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r.ln</a:t>
            </a:r>
            <a:r>
              <a:rPr sz="2710" spc="-27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a.</a:t>
            </a:r>
            <a:endParaRPr sz="2710" dirty="0">
              <a:latin typeface="Arial"/>
              <a:cs typeface="Arial"/>
            </a:endParaRPr>
          </a:p>
          <a:p>
            <a:pPr marL="25494">
              <a:spcBef>
                <a:spcPts val="1917"/>
              </a:spcBef>
            </a:pP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Contoh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1.</a:t>
            </a:r>
            <a:endParaRPr sz="271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3838" y="5005039"/>
            <a:ext cx="7915381" cy="1181667"/>
          </a:xfrm>
          <a:prstGeom prst="rect">
            <a:avLst/>
          </a:prstGeom>
        </p:spPr>
        <p:txBody>
          <a:bodyPr vert="horz" wrap="square" lIns="0" tIns="54176" rIns="0" bIns="0" rtlCol="0">
            <a:spAutoFit/>
          </a:bodyPr>
          <a:lstStyle/>
          <a:p>
            <a:pPr marL="38241" marR="30593">
              <a:lnSpc>
                <a:spcPct val="89900"/>
              </a:lnSpc>
              <a:spcBef>
                <a:spcPts val="427"/>
              </a:spcBef>
              <a:tabLst>
                <a:tab pos="1432762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(Menggunakan rumus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turunan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dan sifat logaritma  natural. Selain itu, dapat juga menggunakan Aturan  Rantai).	Sedangkan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D</a:t>
            </a:r>
            <a:r>
              <a:rPr sz="2710" baseline="-21604" dirty="0">
                <a:solidFill>
                  <a:srgbClr val="000065"/>
                </a:solidFill>
                <a:latin typeface="Arial"/>
                <a:cs typeface="Arial"/>
              </a:rPr>
              <a:t>f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=</a:t>
            </a:r>
            <a:r>
              <a:rPr sz="2710" spc="-266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(-1,1).</a:t>
            </a:r>
            <a:endParaRPr sz="2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0113" y="4520415"/>
            <a:ext cx="409186" cy="0"/>
          </a:xfrm>
          <a:custGeom>
            <a:avLst/>
            <a:gdLst/>
            <a:ahLst/>
            <a:cxnLst/>
            <a:rect l="l" t="t" r="r" b="b"/>
            <a:pathLst>
              <a:path w="407669">
                <a:moveTo>
                  <a:pt x="0" y="0"/>
                </a:moveTo>
                <a:lnTo>
                  <a:pt x="407670" y="0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8" name="object 8"/>
          <p:cNvSpPr/>
          <p:nvPr/>
        </p:nvSpPr>
        <p:spPr>
          <a:xfrm>
            <a:off x="3037433" y="4520415"/>
            <a:ext cx="670503" cy="0"/>
          </a:xfrm>
          <a:custGeom>
            <a:avLst/>
            <a:gdLst/>
            <a:ahLst/>
            <a:cxnLst/>
            <a:rect l="l" t="t" r="r" b="b"/>
            <a:pathLst>
              <a:path w="668019">
                <a:moveTo>
                  <a:pt x="0" y="0"/>
                </a:moveTo>
                <a:lnTo>
                  <a:pt x="667512" y="0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9" name="object 9"/>
          <p:cNvSpPr/>
          <p:nvPr/>
        </p:nvSpPr>
        <p:spPr>
          <a:xfrm>
            <a:off x="7009211" y="4520415"/>
            <a:ext cx="664767" cy="0"/>
          </a:xfrm>
          <a:custGeom>
            <a:avLst/>
            <a:gdLst/>
            <a:ahLst/>
            <a:cxnLst/>
            <a:rect l="l" t="t" r="r" b="b"/>
            <a:pathLst>
              <a:path w="662304">
                <a:moveTo>
                  <a:pt x="0" y="0"/>
                </a:moveTo>
                <a:lnTo>
                  <a:pt x="662177" y="0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0" name="object 10"/>
          <p:cNvSpPr/>
          <p:nvPr/>
        </p:nvSpPr>
        <p:spPr>
          <a:xfrm>
            <a:off x="7992019" y="4520415"/>
            <a:ext cx="670503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7511" y="0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1" name="object 11"/>
          <p:cNvSpPr/>
          <p:nvPr/>
        </p:nvSpPr>
        <p:spPr>
          <a:xfrm>
            <a:off x="9019191" y="4520415"/>
            <a:ext cx="826019" cy="0"/>
          </a:xfrm>
          <a:custGeom>
            <a:avLst/>
            <a:gdLst/>
            <a:ahLst/>
            <a:cxnLst/>
            <a:rect l="l" t="t" r="r" b="b"/>
            <a:pathLst>
              <a:path w="822959">
                <a:moveTo>
                  <a:pt x="0" y="0"/>
                </a:moveTo>
                <a:lnTo>
                  <a:pt x="822959" y="0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2" name="object 12"/>
          <p:cNvSpPr txBox="1"/>
          <p:nvPr/>
        </p:nvSpPr>
        <p:spPr>
          <a:xfrm>
            <a:off x="9332227" y="4085423"/>
            <a:ext cx="195670" cy="39261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409" b="1" spc="-5" dirty="0">
                <a:latin typeface="Arial"/>
                <a:cs typeface="Arial"/>
              </a:rPr>
              <a:t>2</a:t>
            </a:r>
            <a:endParaRPr sz="240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1633" y="4085423"/>
            <a:ext cx="195670" cy="39261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409" b="1" spc="-5" dirty="0">
                <a:latin typeface="Arial"/>
                <a:cs typeface="Arial"/>
              </a:rPr>
              <a:t>1</a:t>
            </a:r>
            <a:endParaRPr sz="240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5007" y="4085343"/>
            <a:ext cx="418108" cy="39261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409" b="1" spc="-5" dirty="0">
                <a:latin typeface="Symbol"/>
                <a:cs typeface="Symbol"/>
              </a:rPr>
              <a:t></a:t>
            </a:r>
            <a:r>
              <a:rPr sz="2409" b="1" spc="-251" dirty="0">
                <a:latin typeface="Times New Roman"/>
                <a:cs typeface="Times New Roman"/>
              </a:rPr>
              <a:t> </a:t>
            </a:r>
            <a:r>
              <a:rPr sz="2409" b="1" spc="-5" dirty="0">
                <a:latin typeface="Arial"/>
                <a:cs typeface="Arial"/>
              </a:rPr>
              <a:t>1</a:t>
            </a:r>
            <a:endParaRPr sz="240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6796" y="4385397"/>
            <a:ext cx="393889" cy="39261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</a:pPr>
            <a:r>
              <a:rPr sz="3613" b="1" i="1" spc="-7" baseline="-25462" dirty="0">
                <a:latin typeface="Arial"/>
                <a:cs typeface="Arial"/>
              </a:rPr>
              <a:t>x</a:t>
            </a:r>
            <a:r>
              <a:rPr sz="3613" b="1" i="1" spc="-519" baseline="-25462" dirty="0">
                <a:latin typeface="Arial"/>
                <a:cs typeface="Arial"/>
              </a:rPr>
              <a:t> </a:t>
            </a:r>
            <a:r>
              <a:rPr sz="1405" b="1" spc="-5" dirty="0">
                <a:latin typeface="Arial"/>
                <a:cs typeface="Arial"/>
              </a:rPr>
              <a:t>2</a:t>
            </a:r>
            <a:endParaRPr sz="140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4760" y="4523068"/>
            <a:ext cx="7717162" cy="38361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  <a:tabLst>
                <a:tab pos="873806" algn="l"/>
                <a:tab pos="4845768" algn="l"/>
                <a:tab pos="5829199" algn="l"/>
                <a:tab pos="7311035" algn="l"/>
              </a:tabLst>
            </a:pPr>
            <a:r>
              <a:rPr sz="3613" b="1" i="1" baseline="1157" dirty="0">
                <a:latin typeface="Arial"/>
                <a:cs typeface="Arial"/>
              </a:rPr>
              <a:t>dx	</a:t>
            </a:r>
            <a:r>
              <a:rPr sz="3613" b="1" spc="135" baseline="1157" dirty="0">
                <a:latin typeface="Arial"/>
                <a:cs typeface="Arial"/>
              </a:rPr>
              <a:t>1</a:t>
            </a:r>
            <a:r>
              <a:rPr sz="3613" b="1" spc="135" baseline="1157" dirty="0">
                <a:latin typeface="Symbol"/>
                <a:cs typeface="Symbol"/>
              </a:rPr>
              <a:t></a:t>
            </a:r>
            <a:r>
              <a:rPr sz="3613" b="1" spc="188" baseline="1157" dirty="0">
                <a:latin typeface="Times New Roman"/>
                <a:cs typeface="Times New Roman"/>
              </a:rPr>
              <a:t> </a:t>
            </a:r>
            <a:r>
              <a:rPr sz="3613" b="1" i="1" spc="-7" baseline="1157" dirty="0">
                <a:latin typeface="Arial"/>
                <a:cs typeface="Arial"/>
              </a:rPr>
              <a:t>x	</a:t>
            </a:r>
            <a:r>
              <a:rPr sz="3613" b="1" spc="127" baseline="1157" dirty="0">
                <a:latin typeface="Arial"/>
                <a:cs typeface="Arial"/>
              </a:rPr>
              <a:t>1</a:t>
            </a:r>
            <a:r>
              <a:rPr sz="3613" b="1" spc="127" baseline="1157" dirty="0">
                <a:latin typeface="Symbol"/>
                <a:cs typeface="Symbol"/>
              </a:rPr>
              <a:t></a:t>
            </a:r>
            <a:r>
              <a:rPr sz="3613" b="1" spc="143" baseline="1157" dirty="0">
                <a:latin typeface="Times New Roman"/>
                <a:cs typeface="Times New Roman"/>
              </a:rPr>
              <a:t> </a:t>
            </a:r>
            <a:r>
              <a:rPr sz="3613" b="1" i="1" spc="-7" baseline="1157" dirty="0">
                <a:latin typeface="Arial"/>
                <a:cs typeface="Arial"/>
              </a:rPr>
              <a:t>x	</a:t>
            </a:r>
            <a:r>
              <a:rPr sz="3613" b="1" spc="127" baseline="1157" dirty="0">
                <a:latin typeface="Arial"/>
                <a:cs typeface="Arial"/>
              </a:rPr>
              <a:t>1</a:t>
            </a:r>
            <a:r>
              <a:rPr sz="3613" b="1" spc="127" baseline="1157" dirty="0">
                <a:latin typeface="Symbol"/>
                <a:cs typeface="Symbol"/>
              </a:rPr>
              <a:t></a:t>
            </a:r>
            <a:r>
              <a:rPr sz="3613" b="1" spc="196" baseline="1157" dirty="0">
                <a:latin typeface="Times New Roman"/>
                <a:cs typeface="Times New Roman"/>
              </a:rPr>
              <a:t> </a:t>
            </a:r>
            <a:r>
              <a:rPr sz="3613" b="1" i="1" spc="-7" baseline="1157" dirty="0">
                <a:latin typeface="Arial"/>
                <a:cs typeface="Arial"/>
              </a:rPr>
              <a:t>x	</a:t>
            </a:r>
            <a:r>
              <a:rPr sz="2409" b="1" spc="-5" dirty="0">
                <a:latin typeface="Symbol"/>
                <a:cs typeface="Symbol"/>
              </a:rPr>
              <a:t></a:t>
            </a:r>
            <a:r>
              <a:rPr sz="2409" b="1" spc="-246" dirty="0">
                <a:latin typeface="Times New Roman"/>
                <a:cs typeface="Times New Roman"/>
              </a:rPr>
              <a:t> </a:t>
            </a:r>
            <a:r>
              <a:rPr sz="2409" b="1" spc="-5" dirty="0">
                <a:latin typeface="Arial"/>
                <a:cs typeface="Arial"/>
              </a:rPr>
              <a:t>1</a:t>
            </a:r>
            <a:endParaRPr sz="240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5734" y="4282910"/>
            <a:ext cx="6764308" cy="39261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63735">
              <a:spcBef>
                <a:spcPts val="100"/>
              </a:spcBef>
              <a:tabLst>
                <a:tab pos="427024" algn="l"/>
                <a:tab pos="5550677" algn="l"/>
                <a:tab pos="6557689" algn="l"/>
              </a:tabLst>
            </a:pPr>
            <a:r>
              <a:rPr sz="3613" b="1" i="1" baseline="35879" dirty="0">
                <a:latin typeface="Arial"/>
                <a:cs typeface="Arial"/>
              </a:rPr>
              <a:t>d	</a:t>
            </a:r>
            <a:r>
              <a:rPr sz="2409" b="1" dirty="0">
                <a:latin typeface="Arial"/>
                <a:cs typeface="Arial"/>
              </a:rPr>
              <a:t>(ln</a:t>
            </a:r>
            <a:r>
              <a:rPr sz="2409" b="1" spc="-316" dirty="0">
                <a:latin typeface="Arial"/>
                <a:cs typeface="Arial"/>
              </a:rPr>
              <a:t> </a:t>
            </a:r>
            <a:r>
              <a:rPr sz="3613" b="1" spc="127" baseline="35879" dirty="0">
                <a:latin typeface="Arial"/>
                <a:cs typeface="Arial"/>
              </a:rPr>
              <a:t>1</a:t>
            </a:r>
            <a:r>
              <a:rPr sz="3613" b="1" spc="127" baseline="35879" dirty="0">
                <a:latin typeface="Symbol"/>
                <a:cs typeface="Symbol"/>
              </a:rPr>
              <a:t></a:t>
            </a:r>
            <a:r>
              <a:rPr sz="3613" b="1" spc="143" baseline="35879" dirty="0">
                <a:latin typeface="Times New Roman"/>
                <a:cs typeface="Times New Roman"/>
              </a:rPr>
              <a:t> </a:t>
            </a:r>
            <a:r>
              <a:rPr sz="3613" b="1" i="1" spc="-7" baseline="35879" dirty="0">
                <a:latin typeface="Arial"/>
                <a:cs typeface="Arial"/>
              </a:rPr>
              <a:t>x</a:t>
            </a:r>
            <a:r>
              <a:rPr sz="3613" b="1" i="1" spc="-278" baseline="35879" dirty="0">
                <a:latin typeface="Arial"/>
                <a:cs typeface="Arial"/>
              </a:rPr>
              <a:t> </a:t>
            </a:r>
            <a:r>
              <a:rPr sz="2409" b="1" dirty="0">
                <a:latin typeface="Arial"/>
                <a:cs typeface="Arial"/>
              </a:rPr>
              <a:t>)</a:t>
            </a:r>
            <a:r>
              <a:rPr sz="2409" b="1" spc="-65" dirty="0">
                <a:latin typeface="Arial"/>
                <a:cs typeface="Arial"/>
              </a:rPr>
              <a:t> </a:t>
            </a:r>
            <a:r>
              <a:rPr sz="2409" b="1" spc="-5" dirty="0">
                <a:latin typeface="Symbol"/>
                <a:cs typeface="Symbol"/>
              </a:rPr>
              <a:t></a:t>
            </a:r>
            <a:r>
              <a:rPr sz="2409" b="1" spc="-15" dirty="0">
                <a:latin typeface="Times New Roman"/>
                <a:cs typeface="Times New Roman"/>
              </a:rPr>
              <a:t> </a:t>
            </a:r>
            <a:r>
              <a:rPr sz="2409" b="1" spc="20" dirty="0">
                <a:latin typeface="Arial"/>
                <a:cs typeface="Arial"/>
              </a:rPr>
              <a:t>ln(1</a:t>
            </a:r>
            <a:r>
              <a:rPr sz="2409" b="1" spc="20" dirty="0">
                <a:latin typeface="Symbol"/>
                <a:cs typeface="Symbol"/>
              </a:rPr>
              <a:t></a:t>
            </a:r>
            <a:r>
              <a:rPr sz="2409" b="1" spc="95" dirty="0">
                <a:latin typeface="Times New Roman"/>
                <a:cs typeface="Times New Roman"/>
              </a:rPr>
              <a:t> </a:t>
            </a:r>
            <a:r>
              <a:rPr sz="2409" b="1" i="1" spc="-5" dirty="0">
                <a:latin typeface="Arial"/>
                <a:cs typeface="Arial"/>
              </a:rPr>
              <a:t>x</a:t>
            </a:r>
            <a:r>
              <a:rPr sz="2409" b="1" i="1" spc="-406" dirty="0">
                <a:latin typeface="Arial"/>
                <a:cs typeface="Arial"/>
              </a:rPr>
              <a:t> </a:t>
            </a:r>
            <a:r>
              <a:rPr sz="2409" b="1" dirty="0">
                <a:latin typeface="Arial"/>
                <a:cs typeface="Arial"/>
              </a:rPr>
              <a:t>)</a:t>
            </a:r>
            <a:r>
              <a:rPr sz="2409" b="1" spc="-216" dirty="0">
                <a:latin typeface="Arial"/>
                <a:cs typeface="Arial"/>
              </a:rPr>
              <a:t> </a:t>
            </a:r>
            <a:r>
              <a:rPr sz="2409" b="1" spc="-5" dirty="0">
                <a:latin typeface="Symbol"/>
                <a:cs typeface="Symbol"/>
              </a:rPr>
              <a:t></a:t>
            </a:r>
            <a:r>
              <a:rPr sz="2409" b="1" spc="-181" dirty="0">
                <a:latin typeface="Times New Roman"/>
                <a:cs typeface="Times New Roman"/>
              </a:rPr>
              <a:t> </a:t>
            </a:r>
            <a:r>
              <a:rPr sz="2409" b="1" spc="20" dirty="0">
                <a:latin typeface="Arial"/>
                <a:cs typeface="Arial"/>
              </a:rPr>
              <a:t>ln(1</a:t>
            </a:r>
            <a:r>
              <a:rPr sz="2409" b="1" spc="20" dirty="0">
                <a:latin typeface="Symbol"/>
                <a:cs typeface="Symbol"/>
              </a:rPr>
              <a:t></a:t>
            </a:r>
            <a:r>
              <a:rPr sz="2409" b="1" spc="141" dirty="0">
                <a:latin typeface="Times New Roman"/>
                <a:cs typeface="Times New Roman"/>
              </a:rPr>
              <a:t> </a:t>
            </a:r>
            <a:r>
              <a:rPr sz="2409" b="1" i="1" spc="-5" dirty="0">
                <a:latin typeface="Arial"/>
                <a:cs typeface="Arial"/>
              </a:rPr>
              <a:t>x</a:t>
            </a:r>
            <a:r>
              <a:rPr sz="2409" b="1" i="1" spc="-417" dirty="0">
                <a:latin typeface="Arial"/>
                <a:cs typeface="Arial"/>
              </a:rPr>
              <a:t> </a:t>
            </a:r>
            <a:r>
              <a:rPr sz="2409" b="1" dirty="0">
                <a:latin typeface="Arial"/>
                <a:cs typeface="Arial"/>
              </a:rPr>
              <a:t>)</a:t>
            </a:r>
            <a:r>
              <a:rPr sz="2409" b="1" spc="-55" dirty="0">
                <a:latin typeface="Arial"/>
                <a:cs typeface="Arial"/>
              </a:rPr>
              <a:t> </a:t>
            </a:r>
            <a:r>
              <a:rPr sz="2409" b="1" spc="-5" dirty="0">
                <a:latin typeface="Symbol"/>
                <a:cs typeface="Symbol"/>
              </a:rPr>
              <a:t></a:t>
            </a:r>
            <a:r>
              <a:rPr sz="2409" spc="-5" dirty="0">
                <a:latin typeface="Times New Roman"/>
                <a:cs typeface="Times New Roman"/>
              </a:rPr>
              <a:t>	</a:t>
            </a:r>
            <a:r>
              <a:rPr sz="2409" b="1" spc="-5" dirty="0">
                <a:latin typeface="Symbol"/>
                <a:cs typeface="Symbol"/>
              </a:rPr>
              <a:t></a:t>
            </a:r>
            <a:r>
              <a:rPr sz="2409" spc="-5" dirty="0">
                <a:latin typeface="Times New Roman"/>
                <a:cs typeface="Times New Roman"/>
              </a:rPr>
              <a:t>	</a:t>
            </a:r>
            <a:r>
              <a:rPr sz="2409" b="1" spc="-5" dirty="0">
                <a:latin typeface="Symbol"/>
                <a:cs typeface="Symbol"/>
              </a:rPr>
              <a:t></a:t>
            </a:r>
            <a:endParaRPr sz="2409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8081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9217" y="2460135"/>
            <a:ext cx="2702409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Contoh 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r>
              <a:rPr sz="2710" spc="-9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Hitung</a:t>
            </a:r>
            <a:endParaRPr sz="271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3722" y="3139382"/>
            <a:ext cx="6648946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</a:pPr>
            <a:r>
              <a:rPr sz="2710" u="heavy" spc="-5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Arial"/>
                <a:cs typeface="Arial"/>
              </a:rPr>
              <a:t>Jawab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 Misalkan u=10-x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, du=-2x dx,</a:t>
            </a:r>
            <a:r>
              <a:rPr sz="2710" spc="-5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maka</a:t>
            </a:r>
            <a:endParaRPr sz="271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9294" y="4386672"/>
            <a:ext cx="6755385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Menurut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Teorema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dasar kalkukus</a:t>
            </a:r>
            <a:r>
              <a:rPr sz="2710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diperoleh,</a:t>
            </a:r>
            <a:endParaRPr sz="271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799" y="5709219"/>
            <a:ext cx="8252545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Agar perhitungan di atas berlaku,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10-x</a:t>
            </a:r>
            <a:r>
              <a:rPr sz="2710" baseline="24691" dirty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≠0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pada</a:t>
            </a:r>
            <a:r>
              <a:rPr sz="2710" spc="-7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[-1,3].</a:t>
            </a:r>
            <a:endParaRPr sz="271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6171" y="1516918"/>
            <a:ext cx="0" cy="364570"/>
          </a:xfrm>
          <a:custGeom>
            <a:avLst/>
            <a:gdLst/>
            <a:ahLst/>
            <a:cxnLst/>
            <a:rect l="l" t="t" r="r" b="b"/>
            <a:pathLst>
              <a:path h="363219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13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9" name="object 9"/>
          <p:cNvSpPr/>
          <p:nvPr/>
        </p:nvSpPr>
        <p:spPr>
          <a:xfrm>
            <a:off x="5237857" y="1516918"/>
            <a:ext cx="0" cy="364570"/>
          </a:xfrm>
          <a:custGeom>
            <a:avLst/>
            <a:gdLst/>
            <a:ahLst/>
            <a:cxnLst/>
            <a:rect l="l" t="t" r="r" b="b"/>
            <a:pathLst>
              <a:path h="363219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13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0" name="object 10"/>
          <p:cNvSpPr txBox="1"/>
          <p:nvPr/>
        </p:nvSpPr>
        <p:spPr>
          <a:xfrm>
            <a:off x="1956470" y="470118"/>
            <a:ext cx="7468591" cy="1418127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25494" marR="17846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Setiap bentuk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turunan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itu ada rumus integralnya.  Akibatnya dari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teorema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1,</a:t>
            </a:r>
            <a:r>
              <a:rPr sz="2710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diperoleh</a:t>
            </a:r>
            <a:endParaRPr sz="2710">
              <a:latin typeface="Arial"/>
              <a:cs typeface="Arial"/>
            </a:endParaRPr>
          </a:p>
          <a:p>
            <a:pPr marR="1002551" algn="ctr">
              <a:spcBef>
                <a:spcPts val="55"/>
              </a:spcBef>
              <a:tabLst>
                <a:tab pos="2462081" algn="l"/>
              </a:tabLst>
            </a:pPr>
            <a:r>
              <a:rPr sz="5495" b="1" baseline="-12937" dirty="0">
                <a:latin typeface="Symbol"/>
                <a:cs typeface="Symbol"/>
              </a:rPr>
              <a:t></a:t>
            </a:r>
            <a:r>
              <a:rPr sz="5495" b="1" spc="-979" baseline="-12937" dirty="0">
                <a:latin typeface="Times New Roman"/>
                <a:cs typeface="Times New Roman"/>
              </a:rPr>
              <a:t> </a:t>
            </a:r>
            <a:r>
              <a:rPr sz="3689" b="1" u="heavy" spc="-7" baseline="3628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3689" b="1" spc="-7" baseline="36281" dirty="0">
                <a:latin typeface="Arial"/>
                <a:cs typeface="Arial"/>
              </a:rPr>
              <a:t> </a:t>
            </a:r>
            <a:r>
              <a:rPr sz="2459" b="1" i="1" spc="-5" dirty="0">
                <a:latin typeface="Arial"/>
                <a:cs typeface="Arial"/>
              </a:rPr>
              <a:t>du </a:t>
            </a:r>
            <a:r>
              <a:rPr sz="2459" b="1" spc="-5" dirty="0">
                <a:latin typeface="Symbol"/>
                <a:cs typeface="Symbol"/>
              </a:rPr>
              <a:t></a:t>
            </a:r>
            <a:r>
              <a:rPr sz="2459" b="1" spc="-5" dirty="0">
                <a:latin typeface="Times New Roman"/>
                <a:cs typeface="Times New Roman"/>
              </a:rPr>
              <a:t> </a:t>
            </a:r>
            <a:r>
              <a:rPr sz="2459" b="1" spc="-5" dirty="0">
                <a:latin typeface="Arial"/>
                <a:cs typeface="Arial"/>
              </a:rPr>
              <a:t>ln </a:t>
            </a:r>
            <a:r>
              <a:rPr sz="2459" b="1" i="1" spc="-5" dirty="0">
                <a:latin typeface="Arial"/>
                <a:cs typeface="Arial"/>
              </a:rPr>
              <a:t>u </a:t>
            </a:r>
            <a:r>
              <a:rPr sz="2459" b="1" spc="-5" dirty="0">
                <a:latin typeface="Symbol"/>
                <a:cs typeface="Symbol"/>
              </a:rPr>
              <a:t></a:t>
            </a:r>
            <a:r>
              <a:rPr sz="2459" b="1" spc="-176" dirty="0">
                <a:latin typeface="Times New Roman"/>
                <a:cs typeface="Times New Roman"/>
              </a:rPr>
              <a:t> </a:t>
            </a:r>
            <a:r>
              <a:rPr sz="2459" b="1" i="1" spc="60" dirty="0">
                <a:latin typeface="Arial"/>
                <a:cs typeface="Arial"/>
              </a:rPr>
              <a:t>C</a:t>
            </a:r>
            <a:r>
              <a:rPr sz="2459" b="1" spc="60" dirty="0">
                <a:latin typeface="Arial"/>
                <a:cs typeface="Arial"/>
              </a:rPr>
              <a:t>,	</a:t>
            </a:r>
            <a:r>
              <a:rPr sz="2459" b="1" i="1" spc="-5" dirty="0">
                <a:latin typeface="Arial"/>
                <a:cs typeface="Arial"/>
              </a:rPr>
              <a:t>u </a:t>
            </a:r>
            <a:r>
              <a:rPr sz="2459" b="1" spc="-5" dirty="0">
                <a:latin typeface="Symbol"/>
                <a:cs typeface="Symbol"/>
              </a:rPr>
              <a:t></a:t>
            </a:r>
            <a:r>
              <a:rPr sz="2459" b="1" spc="151" dirty="0">
                <a:latin typeface="Times New Roman"/>
                <a:cs typeface="Times New Roman"/>
              </a:rPr>
              <a:t> </a:t>
            </a:r>
            <a:r>
              <a:rPr sz="2459" b="1" spc="10" dirty="0">
                <a:latin typeface="Arial"/>
                <a:cs typeface="Arial"/>
              </a:rPr>
              <a:t>0.</a:t>
            </a:r>
            <a:endParaRPr sz="245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6916" y="1695471"/>
            <a:ext cx="216703" cy="400262"/>
          </a:xfrm>
          <a:prstGeom prst="rect">
            <a:avLst/>
          </a:prstGeom>
        </p:spPr>
        <p:txBody>
          <a:bodyPr vert="horz" wrap="square" lIns="0" tIns="12110" rIns="0" bIns="0" rtlCol="0">
            <a:spAutoFit/>
          </a:bodyPr>
          <a:lstStyle/>
          <a:p>
            <a:pPr marL="12747">
              <a:spcBef>
                <a:spcPts val="95"/>
              </a:spcBef>
            </a:pPr>
            <a:r>
              <a:rPr sz="2459" b="1" i="1" spc="-5" dirty="0">
                <a:latin typeface="Arial"/>
                <a:cs typeface="Arial"/>
              </a:rPr>
              <a:t>u</a:t>
            </a:r>
            <a:endParaRPr sz="245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71317" y="2688641"/>
            <a:ext cx="875096" cy="0"/>
          </a:xfrm>
          <a:custGeom>
            <a:avLst/>
            <a:gdLst/>
            <a:ahLst/>
            <a:cxnLst/>
            <a:rect l="l" t="t" r="r" b="b"/>
            <a:pathLst>
              <a:path w="871854">
                <a:moveTo>
                  <a:pt x="0" y="0"/>
                </a:moveTo>
                <a:lnTo>
                  <a:pt x="871728" y="0"/>
                </a:lnTo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3" name="object 13"/>
          <p:cNvSpPr txBox="1"/>
          <p:nvPr/>
        </p:nvSpPr>
        <p:spPr>
          <a:xfrm>
            <a:off x="5520087" y="2317653"/>
            <a:ext cx="170175" cy="337164"/>
          </a:xfrm>
          <a:prstGeom prst="rect">
            <a:avLst/>
          </a:prstGeom>
        </p:spPr>
        <p:txBody>
          <a:bodyPr vert="horz" wrap="square" lIns="0" tIns="17209" rIns="0" bIns="0" rtlCol="0">
            <a:spAutoFit/>
          </a:bodyPr>
          <a:lstStyle/>
          <a:p>
            <a:pPr marL="12747">
              <a:spcBef>
                <a:spcPts val="135"/>
              </a:spcBef>
            </a:pPr>
            <a:r>
              <a:rPr sz="2007" b="1" i="1" spc="15" dirty="0">
                <a:latin typeface="Arial"/>
                <a:cs typeface="Arial"/>
              </a:rPr>
              <a:t>x</a:t>
            </a:r>
            <a:endParaRPr sz="200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9428" y="2292031"/>
            <a:ext cx="110263" cy="195650"/>
          </a:xfrm>
          <a:prstGeom prst="rect">
            <a:avLst/>
          </a:prstGeom>
        </p:spPr>
        <p:txBody>
          <a:bodyPr vert="horz" wrap="square" lIns="0" tIns="17209" rIns="0" bIns="0" rtlCol="0">
            <a:spAutoFit/>
          </a:bodyPr>
          <a:lstStyle/>
          <a:p>
            <a:pPr marL="12747">
              <a:spcBef>
                <a:spcPts val="135"/>
              </a:spcBef>
            </a:pPr>
            <a:r>
              <a:rPr sz="1154" b="1" spc="20" dirty="0">
                <a:latin typeface="Arial"/>
                <a:cs typeface="Arial"/>
              </a:rPr>
              <a:t>3</a:t>
            </a:r>
            <a:endParaRPr sz="115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7304" y="2870245"/>
            <a:ext cx="196944" cy="195650"/>
          </a:xfrm>
          <a:prstGeom prst="rect">
            <a:avLst/>
          </a:prstGeom>
        </p:spPr>
        <p:txBody>
          <a:bodyPr vert="horz" wrap="square" lIns="0" tIns="17209" rIns="0" bIns="0" rtlCol="0">
            <a:spAutoFit/>
          </a:bodyPr>
          <a:lstStyle/>
          <a:p>
            <a:pPr marL="12747">
              <a:spcBef>
                <a:spcPts val="135"/>
              </a:spcBef>
            </a:pPr>
            <a:r>
              <a:rPr sz="1154" b="1" spc="45" dirty="0">
                <a:latin typeface="Symbol"/>
                <a:cs typeface="Symbol"/>
              </a:rPr>
              <a:t></a:t>
            </a:r>
            <a:r>
              <a:rPr sz="1154" b="1" spc="20" dirty="0">
                <a:latin typeface="Arial"/>
                <a:cs typeface="Arial"/>
              </a:rPr>
              <a:t>1</a:t>
            </a:r>
            <a:endParaRPr sz="115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7872" y="2558980"/>
            <a:ext cx="1641841" cy="49268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  <a:tabLst>
                <a:tab pos="1507332" algn="l"/>
              </a:tabLst>
            </a:pPr>
            <a:r>
              <a:rPr sz="4592" b="1" spc="-7" baseline="16393" dirty="0">
                <a:latin typeface="Symbol"/>
                <a:cs typeface="Symbol"/>
              </a:rPr>
              <a:t></a:t>
            </a:r>
            <a:r>
              <a:rPr sz="4592" b="1" spc="-452" baseline="16393" dirty="0">
                <a:latin typeface="Times New Roman"/>
                <a:cs typeface="Times New Roman"/>
              </a:rPr>
              <a:t> </a:t>
            </a:r>
            <a:r>
              <a:rPr sz="2007" b="1" spc="15" dirty="0">
                <a:latin typeface="Arial"/>
                <a:cs typeface="Arial"/>
              </a:rPr>
              <a:t>10</a:t>
            </a:r>
            <a:r>
              <a:rPr sz="2007" b="1" spc="-135" dirty="0">
                <a:latin typeface="Arial"/>
                <a:cs typeface="Arial"/>
              </a:rPr>
              <a:t> </a:t>
            </a:r>
            <a:r>
              <a:rPr sz="2007" b="1" spc="15" dirty="0">
                <a:latin typeface="Symbol"/>
                <a:cs typeface="Symbol"/>
              </a:rPr>
              <a:t></a:t>
            </a:r>
            <a:r>
              <a:rPr sz="2007" b="1" spc="75" dirty="0">
                <a:latin typeface="Times New Roman"/>
                <a:cs typeface="Times New Roman"/>
              </a:rPr>
              <a:t> </a:t>
            </a:r>
            <a:r>
              <a:rPr sz="2007" b="1" i="1" spc="15" dirty="0">
                <a:latin typeface="Arial"/>
                <a:cs typeface="Arial"/>
              </a:rPr>
              <a:t>x</a:t>
            </a:r>
            <a:r>
              <a:rPr sz="2007" b="1" i="1" spc="-246" dirty="0">
                <a:latin typeface="Arial"/>
                <a:cs typeface="Arial"/>
              </a:rPr>
              <a:t> </a:t>
            </a:r>
            <a:r>
              <a:rPr sz="1731" b="1" spc="30" baseline="43478" dirty="0">
                <a:latin typeface="Arial"/>
                <a:cs typeface="Arial"/>
              </a:rPr>
              <a:t>2</a:t>
            </a:r>
            <a:r>
              <a:rPr sz="1731" b="1" spc="-104" baseline="43478" dirty="0">
                <a:latin typeface="Arial"/>
                <a:cs typeface="Arial"/>
              </a:rPr>
              <a:t> </a:t>
            </a:r>
            <a:r>
              <a:rPr sz="3011" b="1" i="1" spc="30" baseline="44444" dirty="0">
                <a:latin typeface="Arial"/>
                <a:cs typeface="Arial"/>
              </a:rPr>
              <a:t>dx	</a:t>
            </a:r>
            <a:r>
              <a:rPr sz="4065" baseline="23662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4065" baseline="23662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8740" y="4001095"/>
            <a:ext cx="897404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3826" y="0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8" name="object 18"/>
          <p:cNvSpPr/>
          <p:nvPr/>
        </p:nvSpPr>
        <p:spPr>
          <a:xfrm>
            <a:off x="5953740" y="3845070"/>
            <a:ext cx="0" cy="311669"/>
          </a:xfrm>
          <a:custGeom>
            <a:avLst/>
            <a:gdLst/>
            <a:ahLst/>
            <a:cxnLst/>
            <a:rect l="l" t="t" r="r" b="b"/>
            <a:pathLst>
              <a:path h="310514">
                <a:moveTo>
                  <a:pt x="0" y="0"/>
                </a:moveTo>
                <a:lnTo>
                  <a:pt x="0" y="310134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9" name="object 19"/>
          <p:cNvSpPr/>
          <p:nvPr/>
        </p:nvSpPr>
        <p:spPr>
          <a:xfrm>
            <a:off x="6158716" y="3845070"/>
            <a:ext cx="0" cy="311669"/>
          </a:xfrm>
          <a:custGeom>
            <a:avLst/>
            <a:gdLst/>
            <a:ahLst/>
            <a:cxnLst/>
            <a:rect l="l" t="t" r="r" b="b"/>
            <a:pathLst>
              <a:path h="310514">
                <a:moveTo>
                  <a:pt x="0" y="0"/>
                </a:moveTo>
                <a:lnTo>
                  <a:pt x="0" y="310134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0" name="object 20"/>
          <p:cNvSpPr/>
          <p:nvPr/>
        </p:nvSpPr>
        <p:spPr>
          <a:xfrm>
            <a:off x="7566773" y="3810652"/>
            <a:ext cx="0" cy="380504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713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1" name="object 21"/>
          <p:cNvSpPr/>
          <p:nvPr/>
        </p:nvSpPr>
        <p:spPr>
          <a:xfrm>
            <a:off x="8478454" y="3810652"/>
            <a:ext cx="0" cy="380504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713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2" name="object 22"/>
          <p:cNvSpPr txBox="1"/>
          <p:nvPr/>
        </p:nvSpPr>
        <p:spPr>
          <a:xfrm>
            <a:off x="2766971" y="3619595"/>
            <a:ext cx="173999" cy="346087"/>
          </a:xfrm>
          <a:prstGeom prst="rect">
            <a:avLst/>
          </a:prstGeom>
        </p:spPr>
        <p:txBody>
          <a:bodyPr vert="horz" wrap="square" lIns="0" tIns="12110" rIns="0" bIns="0" rtlCol="0">
            <a:spAutoFit/>
          </a:bodyPr>
          <a:lstStyle/>
          <a:p>
            <a:pPr marL="12747">
              <a:spcBef>
                <a:spcPts val="95"/>
              </a:spcBef>
            </a:pPr>
            <a:r>
              <a:rPr sz="2108" b="1" i="1" spc="-5" dirty="0">
                <a:latin typeface="Arial"/>
                <a:cs typeface="Arial"/>
              </a:rPr>
              <a:t>x</a:t>
            </a:r>
            <a:endParaRPr sz="210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6794" y="3749840"/>
            <a:ext cx="135758" cy="506702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12747">
              <a:spcBef>
                <a:spcPts val="90"/>
              </a:spcBef>
            </a:pPr>
            <a:r>
              <a:rPr sz="3162" b="1" spc="-5" dirty="0">
                <a:latin typeface="Symbol"/>
                <a:cs typeface="Symbol"/>
              </a:rPr>
              <a:t></a:t>
            </a:r>
            <a:endParaRPr sz="3162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8717" y="3791609"/>
            <a:ext cx="4571788" cy="551317"/>
          </a:xfrm>
          <a:prstGeom prst="rect">
            <a:avLst/>
          </a:prstGeom>
        </p:spPr>
        <p:txBody>
          <a:bodyPr vert="horz" wrap="square" lIns="0" tIns="128109" rIns="0" bIns="0" rtlCol="0">
            <a:spAutoFit/>
          </a:bodyPr>
          <a:lstStyle/>
          <a:p>
            <a:pPr marL="76482" marR="56087" indent="172722">
              <a:lnSpc>
                <a:spcPct val="63800"/>
              </a:lnSpc>
              <a:spcBef>
                <a:spcPts val="1009"/>
              </a:spcBef>
              <a:tabLst>
                <a:tab pos="1088593" algn="l"/>
                <a:tab pos="2701087" algn="l"/>
              </a:tabLst>
            </a:pPr>
            <a:r>
              <a:rPr sz="2108" b="1" i="1" spc="-5" dirty="0">
                <a:latin typeface="Arial"/>
                <a:cs typeface="Arial"/>
              </a:rPr>
              <a:t>du</a:t>
            </a:r>
            <a:r>
              <a:rPr sz="2108" b="1" i="1" spc="50" dirty="0">
                <a:latin typeface="Arial"/>
                <a:cs typeface="Arial"/>
              </a:rPr>
              <a:t> </a:t>
            </a:r>
            <a:r>
              <a:rPr sz="2108" b="1" spc="-5" dirty="0">
                <a:latin typeface="Symbol"/>
                <a:cs typeface="Symbol"/>
              </a:rPr>
              <a:t></a:t>
            </a:r>
            <a:r>
              <a:rPr sz="2108" b="1" spc="90" dirty="0">
                <a:latin typeface="Times New Roman"/>
                <a:cs typeface="Times New Roman"/>
              </a:rPr>
              <a:t> </a:t>
            </a:r>
            <a:r>
              <a:rPr sz="2108" b="1" spc="-5" dirty="0">
                <a:latin typeface="Symbol"/>
                <a:cs typeface="Symbol"/>
              </a:rPr>
              <a:t></a:t>
            </a:r>
            <a:r>
              <a:rPr sz="2108" b="1" spc="30" dirty="0">
                <a:latin typeface="Times New Roman"/>
                <a:cs typeface="Times New Roman"/>
              </a:rPr>
              <a:t> </a:t>
            </a:r>
            <a:r>
              <a:rPr sz="3162" b="1" u="sng" spc="-7" baseline="357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3162" b="1" spc="-549" baseline="35714" dirty="0">
                <a:latin typeface="Arial"/>
                <a:cs typeface="Arial"/>
              </a:rPr>
              <a:t> </a:t>
            </a:r>
            <a:r>
              <a:rPr sz="2108" b="1" spc="50" dirty="0">
                <a:latin typeface="Arial"/>
                <a:cs typeface="Arial"/>
              </a:rPr>
              <a:t>ln</a:t>
            </a:r>
            <a:r>
              <a:rPr sz="2108" b="1" i="1" spc="50" dirty="0">
                <a:latin typeface="Arial"/>
                <a:cs typeface="Arial"/>
              </a:rPr>
              <a:t>u</a:t>
            </a:r>
            <a:r>
              <a:rPr sz="2108" b="1" i="1" spc="221" dirty="0">
                <a:latin typeface="Arial"/>
                <a:cs typeface="Arial"/>
              </a:rPr>
              <a:t> </a:t>
            </a:r>
            <a:r>
              <a:rPr sz="2108" b="1" spc="-5" dirty="0">
                <a:latin typeface="Symbol"/>
                <a:cs typeface="Symbol"/>
              </a:rPr>
              <a:t></a:t>
            </a:r>
            <a:r>
              <a:rPr sz="2108" b="1" spc="-171" dirty="0">
                <a:latin typeface="Times New Roman"/>
                <a:cs typeface="Times New Roman"/>
              </a:rPr>
              <a:t> </a:t>
            </a:r>
            <a:r>
              <a:rPr sz="2108" b="1" i="1" spc="-5" dirty="0">
                <a:latin typeface="Arial"/>
                <a:cs typeface="Arial"/>
              </a:rPr>
              <a:t>C</a:t>
            </a:r>
            <a:r>
              <a:rPr sz="2108" b="1" i="1" spc="55" dirty="0">
                <a:latin typeface="Arial"/>
                <a:cs typeface="Arial"/>
              </a:rPr>
              <a:t> </a:t>
            </a:r>
            <a:r>
              <a:rPr sz="2108" b="1" spc="-5" dirty="0">
                <a:latin typeface="Symbol"/>
                <a:cs typeface="Symbol"/>
              </a:rPr>
              <a:t></a:t>
            </a:r>
            <a:r>
              <a:rPr sz="2108" b="1" spc="80" dirty="0">
                <a:latin typeface="Times New Roman"/>
                <a:cs typeface="Times New Roman"/>
              </a:rPr>
              <a:t> </a:t>
            </a:r>
            <a:r>
              <a:rPr sz="2108" b="1" spc="-5" dirty="0">
                <a:latin typeface="Symbol"/>
                <a:cs typeface="Symbol"/>
              </a:rPr>
              <a:t></a:t>
            </a:r>
            <a:r>
              <a:rPr sz="2108" b="1" spc="35" dirty="0">
                <a:latin typeface="Times New Roman"/>
                <a:cs typeface="Times New Roman"/>
              </a:rPr>
              <a:t> </a:t>
            </a:r>
            <a:r>
              <a:rPr sz="3162" b="1" u="sng" spc="-7" baseline="357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3162" b="1" spc="-549" baseline="35714" dirty="0">
                <a:latin typeface="Arial"/>
                <a:cs typeface="Arial"/>
              </a:rPr>
              <a:t> </a:t>
            </a:r>
            <a:r>
              <a:rPr sz="2108" b="1" spc="35" dirty="0">
                <a:latin typeface="Arial"/>
                <a:cs typeface="Arial"/>
              </a:rPr>
              <a:t>ln10</a:t>
            </a:r>
            <a:r>
              <a:rPr sz="2108" b="1" spc="-171" dirty="0">
                <a:latin typeface="Arial"/>
                <a:cs typeface="Arial"/>
              </a:rPr>
              <a:t> </a:t>
            </a:r>
            <a:r>
              <a:rPr sz="2108" b="1" spc="-5" dirty="0">
                <a:latin typeface="Symbol"/>
                <a:cs typeface="Symbol"/>
              </a:rPr>
              <a:t></a:t>
            </a:r>
            <a:r>
              <a:rPr sz="2108" b="1" spc="55" dirty="0">
                <a:latin typeface="Times New Roman"/>
                <a:cs typeface="Times New Roman"/>
              </a:rPr>
              <a:t> </a:t>
            </a:r>
            <a:r>
              <a:rPr sz="2108" b="1" i="1" spc="-5" dirty="0">
                <a:latin typeface="Arial"/>
                <a:cs typeface="Arial"/>
              </a:rPr>
              <a:t>x</a:t>
            </a:r>
            <a:r>
              <a:rPr sz="2108" b="1" i="1" spc="-276" dirty="0">
                <a:latin typeface="Arial"/>
                <a:cs typeface="Arial"/>
              </a:rPr>
              <a:t> </a:t>
            </a:r>
            <a:r>
              <a:rPr sz="1807" b="1" spc="15" baseline="43981" dirty="0">
                <a:latin typeface="Arial"/>
                <a:cs typeface="Arial"/>
              </a:rPr>
              <a:t>2</a:t>
            </a:r>
            <a:r>
              <a:rPr sz="1807" b="1" spc="467" baseline="43981" dirty="0">
                <a:latin typeface="Arial"/>
                <a:cs typeface="Arial"/>
              </a:rPr>
              <a:t> </a:t>
            </a:r>
            <a:r>
              <a:rPr sz="2108" b="1" spc="-5" dirty="0">
                <a:latin typeface="Symbol"/>
                <a:cs typeface="Symbol"/>
              </a:rPr>
              <a:t></a:t>
            </a:r>
            <a:r>
              <a:rPr sz="2108" b="1" spc="-176" dirty="0">
                <a:latin typeface="Times New Roman"/>
                <a:cs typeface="Times New Roman"/>
              </a:rPr>
              <a:t> </a:t>
            </a:r>
            <a:r>
              <a:rPr sz="2108" b="1" i="1" spc="-5" dirty="0">
                <a:latin typeface="Arial"/>
                <a:cs typeface="Arial"/>
              </a:rPr>
              <a:t>C  u	</a:t>
            </a:r>
            <a:r>
              <a:rPr sz="2108" b="1" spc="-5" dirty="0">
                <a:latin typeface="Arial"/>
                <a:cs typeface="Arial"/>
              </a:rPr>
              <a:t>2	2</a:t>
            </a:r>
            <a:endParaRPr sz="210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1643" y="3658060"/>
            <a:ext cx="1471666" cy="506702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38241">
              <a:spcBef>
                <a:spcPts val="90"/>
              </a:spcBef>
            </a:pPr>
            <a:r>
              <a:rPr sz="2108" b="1" i="1" spc="-5" dirty="0">
                <a:latin typeface="Arial"/>
                <a:cs typeface="Arial"/>
              </a:rPr>
              <a:t>dx </a:t>
            </a:r>
            <a:r>
              <a:rPr sz="2108" b="1" spc="-5" dirty="0">
                <a:latin typeface="Symbol"/>
                <a:cs typeface="Symbol"/>
              </a:rPr>
              <a:t></a:t>
            </a:r>
            <a:r>
              <a:rPr sz="2108" b="1" spc="-5" dirty="0">
                <a:latin typeface="Times New Roman"/>
                <a:cs typeface="Times New Roman"/>
              </a:rPr>
              <a:t> </a:t>
            </a:r>
            <a:r>
              <a:rPr sz="2108" b="1" spc="-5" dirty="0">
                <a:latin typeface="Symbol"/>
                <a:cs typeface="Symbol"/>
              </a:rPr>
              <a:t></a:t>
            </a:r>
            <a:r>
              <a:rPr sz="2108" b="1" spc="-5" dirty="0">
                <a:latin typeface="Times New Roman"/>
                <a:cs typeface="Times New Roman"/>
              </a:rPr>
              <a:t> </a:t>
            </a:r>
            <a:r>
              <a:rPr sz="3162" b="1" u="sng" spc="-7" baseline="357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3162" b="1" spc="-7" baseline="35714" dirty="0">
                <a:latin typeface="Arial"/>
                <a:cs typeface="Arial"/>
              </a:rPr>
              <a:t> </a:t>
            </a:r>
            <a:r>
              <a:rPr sz="4742" b="1" spc="-7" baseline="-12345" dirty="0">
                <a:latin typeface="Symbol"/>
                <a:cs typeface="Symbol"/>
              </a:rPr>
              <a:t></a:t>
            </a:r>
            <a:r>
              <a:rPr sz="4742" b="1" spc="-112" baseline="-12345" dirty="0">
                <a:latin typeface="Times New Roman"/>
                <a:cs typeface="Times New Roman"/>
              </a:rPr>
              <a:t> </a:t>
            </a:r>
            <a:r>
              <a:rPr sz="3162" b="1" u="sng" spc="-7" baseline="357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3162" baseline="3571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59624" y="4001285"/>
            <a:ext cx="1952872" cy="346087"/>
          </a:xfrm>
          <a:prstGeom prst="rect">
            <a:avLst/>
          </a:prstGeom>
        </p:spPr>
        <p:txBody>
          <a:bodyPr vert="horz" wrap="square" lIns="0" tIns="12110" rIns="0" bIns="0" rtlCol="0">
            <a:spAutoFit/>
          </a:bodyPr>
          <a:lstStyle/>
          <a:p>
            <a:pPr marL="50988">
              <a:spcBef>
                <a:spcPts val="95"/>
              </a:spcBef>
              <a:tabLst>
                <a:tab pos="1764820" algn="l"/>
              </a:tabLst>
            </a:pPr>
            <a:r>
              <a:rPr sz="2108" b="1" spc="-5" dirty="0">
                <a:latin typeface="Arial"/>
                <a:cs typeface="Arial"/>
              </a:rPr>
              <a:t>10 </a:t>
            </a:r>
            <a:r>
              <a:rPr sz="2108" b="1" spc="-5" dirty="0">
                <a:latin typeface="Symbol"/>
                <a:cs typeface="Symbol"/>
              </a:rPr>
              <a:t></a:t>
            </a:r>
            <a:r>
              <a:rPr sz="2108" b="1" spc="-105" dirty="0">
                <a:latin typeface="Times New Roman"/>
                <a:cs typeface="Times New Roman"/>
              </a:rPr>
              <a:t> </a:t>
            </a:r>
            <a:r>
              <a:rPr sz="2108" b="1" i="1" spc="-5" dirty="0">
                <a:latin typeface="Arial"/>
                <a:cs typeface="Arial"/>
              </a:rPr>
              <a:t>x</a:t>
            </a:r>
            <a:r>
              <a:rPr sz="2108" b="1" i="1" spc="-271" dirty="0">
                <a:latin typeface="Arial"/>
                <a:cs typeface="Arial"/>
              </a:rPr>
              <a:t> </a:t>
            </a:r>
            <a:r>
              <a:rPr sz="1807" b="1" spc="15" baseline="43981" dirty="0">
                <a:latin typeface="Arial"/>
                <a:cs typeface="Arial"/>
              </a:rPr>
              <a:t>2	</a:t>
            </a:r>
            <a:r>
              <a:rPr sz="3162" b="1" spc="-7" baseline="1322" dirty="0">
                <a:latin typeface="Arial"/>
                <a:cs typeface="Arial"/>
              </a:rPr>
              <a:t>2</a:t>
            </a:r>
            <a:endParaRPr sz="3162" baseline="1322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68591" y="5312018"/>
            <a:ext cx="852788" cy="0"/>
          </a:xfrm>
          <a:custGeom>
            <a:avLst/>
            <a:gdLst/>
            <a:ahLst/>
            <a:cxnLst/>
            <a:rect l="l" t="t" r="r" b="b"/>
            <a:pathLst>
              <a:path w="849630">
                <a:moveTo>
                  <a:pt x="0" y="0"/>
                </a:moveTo>
                <a:lnTo>
                  <a:pt x="849630" y="0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8" name="object 28"/>
          <p:cNvSpPr/>
          <p:nvPr/>
        </p:nvSpPr>
        <p:spPr>
          <a:xfrm>
            <a:off x="4333060" y="5312018"/>
            <a:ext cx="164439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29" name="object 29"/>
          <p:cNvSpPr/>
          <p:nvPr/>
        </p:nvSpPr>
        <p:spPr>
          <a:xfrm>
            <a:off x="4765191" y="5126929"/>
            <a:ext cx="0" cy="369669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30" name="object 30"/>
          <p:cNvSpPr/>
          <p:nvPr/>
        </p:nvSpPr>
        <p:spPr>
          <a:xfrm>
            <a:off x="5630981" y="5126929"/>
            <a:ext cx="0" cy="369669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31" name="object 31"/>
          <p:cNvSpPr/>
          <p:nvPr/>
        </p:nvSpPr>
        <p:spPr>
          <a:xfrm>
            <a:off x="6248967" y="5312018"/>
            <a:ext cx="163802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32" name="object 32"/>
          <p:cNvSpPr txBox="1"/>
          <p:nvPr/>
        </p:nvSpPr>
        <p:spPr>
          <a:xfrm>
            <a:off x="6257588" y="4939686"/>
            <a:ext cx="170175" cy="337801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12747">
              <a:spcBef>
                <a:spcPts val="90"/>
              </a:spcBef>
            </a:pPr>
            <a:r>
              <a:rPr sz="2058" b="1" spc="-10" dirty="0">
                <a:latin typeface="Arial"/>
                <a:cs typeface="Arial"/>
              </a:rPr>
              <a:t>1</a:t>
            </a:r>
            <a:endParaRPr sz="205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29572" y="5306717"/>
            <a:ext cx="2086081" cy="337801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12747">
              <a:spcBef>
                <a:spcPts val="90"/>
              </a:spcBef>
              <a:tabLst>
                <a:tab pos="1927982" algn="l"/>
              </a:tabLst>
            </a:pPr>
            <a:r>
              <a:rPr sz="2058" b="1" spc="-10" dirty="0">
                <a:latin typeface="Arial"/>
                <a:cs typeface="Arial"/>
              </a:rPr>
              <a:t>2	2</a:t>
            </a:r>
            <a:endParaRPr sz="205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8295" y="4914238"/>
            <a:ext cx="110263" cy="197581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12747">
              <a:spcBef>
                <a:spcPts val="90"/>
              </a:spcBef>
            </a:pPr>
            <a:r>
              <a:rPr sz="1204" b="1" spc="-10" dirty="0">
                <a:latin typeface="Arial"/>
                <a:cs typeface="Arial"/>
              </a:rPr>
              <a:t>3</a:t>
            </a:r>
            <a:endParaRPr sz="120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19566" y="4784460"/>
            <a:ext cx="279164" cy="337801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38241">
              <a:spcBef>
                <a:spcPts val="90"/>
              </a:spcBef>
            </a:pPr>
            <a:r>
              <a:rPr sz="3086" b="1" spc="-917" baseline="-36585" dirty="0">
                <a:latin typeface="Symbol"/>
                <a:cs typeface="Symbol"/>
              </a:rPr>
              <a:t>⎤</a:t>
            </a:r>
            <a:r>
              <a:rPr sz="1204" b="1" spc="-10" dirty="0">
                <a:latin typeface="Arial"/>
                <a:cs typeface="Arial"/>
              </a:rPr>
              <a:t>3</a:t>
            </a:r>
            <a:endParaRPr sz="120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06040" y="5338191"/>
            <a:ext cx="125560" cy="337801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12747">
              <a:spcBef>
                <a:spcPts val="90"/>
              </a:spcBef>
            </a:pPr>
            <a:r>
              <a:rPr sz="2058" b="1" spc="-753" dirty="0">
                <a:latin typeface="Symbol"/>
                <a:cs typeface="Symbol"/>
              </a:rPr>
              <a:t>⎣</a:t>
            </a:r>
            <a:endParaRPr sz="2058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06040" y="4958935"/>
            <a:ext cx="125560" cy="337801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12747">
              <a:spcBef>
                <a:spcPts val="90"/>
              </a:spcBef>
            </a:pPr>
            <a:r>
              <a:rPr sz="2058" b="1" spc="-753" dirty="0">
                <a:latin typeface="Symbol"/>
                <a:cs typeface="Symbol"/>
              </a:rPr>
              <a:t>⎡</a:t>
            </a:r>
            <a:endParaRPr sz="2058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19566" y="5372617"/>
            <a:ext cx="370944" cy="337801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38241">
              <a:spcBef>
                <a:spcPts val="90"/>
              </a:spcBef>
            </a:pPr>
            <a:r>
              <a:rPr sz="3086" b="1" spc="-858" baseline="6775" dirty="0">
                <a:latin typeface="Symbol"/>
                <a:cs typeface="Symbol"/>
              </a:rPr>
              <a:t>⎦</a:t>
            </a:r>
            <a:r>
              <a:rPr sz="1204" b="1" spc="10" dirty="0">
                <a:latin typeface="Symbol"/>
                <a:cs typeface="Symbol"/>
              </a:rPr>
              <a:t></a:t>
            </a:r>
            <a:r>
              <a:rPr sz="1204" b="1" spc="-10" dirty="0">
                <a:latin typeface="Arial"/>
                <a:cs typeface="Arial"/>
              </a:rPr>
              <a:t>1</a:t>
            </a:r>
            <a:endParaRPr sz="120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2935" y="5067407"/>
            <a:ext cx="132571" cy="493954"/>
          </a:xfrm>
          <a:prstGeom prst="rect">
            <a:avLst/>
          </a:prstGeom>
        </p:spPr>
        <p:txBody>
          <a:bodyPr vert="horz" wrap="square" lIns="0" tIns="14022" rIns="0" bIns="0" rtlCol="0">
            <a:spAutoFit/>
          </a:bodyPr>
          <a:lstStyle/>
          <a:p>
            <a:pPr marL="12747">
              <a:spcBef>
                <a:spcPts val="110"/>
              </a:spcBef>
            </a:pPr>
            <a:r>
              <a:rPr sz="3061" b="1" dirty="0">
                <a:latin typeface="Symbol"/>
                <a:cs typeface="Symbol"/>
              </a:rPr>
              <a:t></a:t>
            </a:r>
            <a:endParaRPr sz="3061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60003" y="5100117"/>
            <a:ext cx="3687131" cy="199511"/>
          </a:xfrm>
          <a:prstGeom prst="rect">
            <a:avLst/>
          </a:prstGeom>
        </p:spPr>
        <p:txBody>
          <a:bodyPr vert="horz" wrap="square" lIns="0" tIns="19121" rIns="0" bIns="0" rtlCol="0">
            <a:spAutoFit/>
          </a:bodyPr>
          <a:lstStyle/>
          <a:p>
            <a:pPr marL="38241">
              <a:lnSpc>
                <a:spcPts val="667"/>
              </a:lnSpc>
              <a:spcBef>
                <a:spcPts val="151"/>
              </a:spcBef>
              <a:tabLst>
                <a:tab pos="1265139" algn="l"/>
                <a:tab pos="2397071" algn="l"/>
                <a:tab pos="2766097" algn="l"/>
                <a:tab pos="3180374" algn="l"/>
              </a:tabLst>
            </a:pPr>
            <a:r>
              <a:rPr sz="1807" b="1" spc="-15" baseline="-30092" dirty="0">
                <a:latin typeface="Arial"/>
                <a:cs typeface="Arial"/>
              </a:rPr>
              <a:t>2 </a:t>
            </a:r>
            <a:r>
              <a:rPr sz="2058" b="1" i="1" spc="-10" dirty="0">
                <a:latin typeface="Arial"/>
                <a:cs typeface="Arial"/>
              </a:rPr>
              <a:t>dx</a:t>
            </a:r>
            <a:r>
              <a:rPr sz="2058" b="1" i="1" spc="-30" dirty="0">
                <a:latin typeface="Arial"/>
                <a:cs typeface="Arial"/>
              </a:rPr>
              <a:t> </a:t>
            </a:r>
            <a:r>
              <a:rPr sz="2058" b="1" spc="-10" dirty="0">
                <a:latin typeface="Symbol"/>
                <a:cs typeface="Symbol"/>
              </a:rPr>
              <a:t></a:t>
            </a:r>
            <a:r>
              <a:rPr sz="2058" b="1" spc="114" dirty="0">
                <a:latin typeface="Times New Roman"/>
                <a:cs typeface="Times New Roman"/>
              </a:rPr>
              <a:t> </a:t>
            </a:r>
            <a:r>
              <a:rPr sz="3086" b="1" spc="-519" baseline="-21680" dirty="0">
                <a:latin typeface="Symbol"/>
                <a:cs typeface="Symbol"/>
              </a:rPr>
              <a:t>⎢</a:t>
            </a:r>
            <a:r>
              <a:rPr sz="2058" b="1" spc="-346" dirty="0">
                <a:latin typeface="Symbol"/>
                <a:cs typeface="Symbol"/>
              </a:rPr>
              <a:t></a:t>
            </a:r>
            <a:r>
              <a:rPr sz="2058" spc="-346" dirty="0">
                <a:latin typeface="Times New Roman"/>
                <a:cs typeface="Times New Roman"/>
              </a:rPr>
              <a:t>	</a:t>
            </a:r>
            <a:r>
              <a:rPr sz="2058" b="1" spc="30" dirty="0">
                <a:latin typeface="Arial"/>
                <a:cs typeface="Arial"/>
              </a:rPr>
              <a:t>ln10</a:t>
            </a:r>
            <a:r>
              <a:rPr sz="2058" b="1" spc="-186" dirty="0">
                <a:latin typeface="Arial"/>
                <a:cs typeface="Arial"/>
              </a:rPr>
              <a:t> </a:t>
            </a:r>
            <a:r>
              <a:rPr sz="2058" b="1" spc="-10" dirty="0">
                <a:latin typeface="Symbol"/>
                <a:cs typeface="Symbol"/>
              </a:rPr>
              <a:t></a:t>
            </a:r>
            <a:r>
              <a:rPr sz="2058" b="1" spc="50" dirty="0">
                <a:latin typeface="Times New Roman"/>
                <a:cs typeface="Times New Roman"/>
              </a:rPr>
              <a:t> </a:t>
            </a:r>
            <a:r>
              <a:rPr sz="2058" b="1" i="1" spc="-10" dirty="0">
                <a:latin typeface="Arial"/>
                <a:cs typeface="Arial"/>
              </a:rPr>
              <a:t>x	</a:t>
            </a:r>
            <a:r>
              <a:rPr sz="3086" b="1" spc="-1129" baseline="-21680" dirty="0">
                <a:latin typeface="Symbol"/>
                <a:cs typeface="Symbol"/>
              </a:rPr>
              <a:t>⎥</a:t>
            </a:r>
            <a:r>
              <a:rPr sz="3086" spc="-1129" baseline="-21680" dirty="0">
                <a:latin typeface="Times New Roman"/>
                <a:cs typeface="Times New Roman"/>
              </a:rPr>
              <a:t>	</a:t>
            </a:r>
            <a:r>
              <a:rPr sz="2058" b="1" spc="-10" dirty="0">
                <a:latin typeface="Symbol"/>
                <a:cs typeface="Symbol"/>
              </a:rPr>
              <a:t></a:t>
            </a:r>
            <a:r>
              <a:rPr sz="2058" spc="-10" dirty="0">
                <a:latin typeface="Times New Roman"/>
                <a:cs typeface="Times New Roman"/>
              </a:rPr>
              <a:t>	</a:t>
            </a:r>
            <a:r>
              <a:rPr sz="2058" b="1" spc="30" dirty="0">
                <a:latin typeface="Arial"/>
                <a:cs typeface="Arial"/>
              </a:rPr>
              <a:t>ln9.</a:t>
            </a:r>
            <a:endParaRPr sz="2058">
              <a:latin typeface="Arial"/>
              <a:cs typeface="Arial"/>
            </a:endParaRPr>
          </a:p>
          <a:p>
            <a:pPr marL="884003" algn="ctr">
              <a:lnSpc>
                <a:spcPts val="718"/>
              </a:lnSpc>
            </a:pPr>
            <a:r>
              <a:rPr sz="1204" b="1" spc="-10" dirty="0">
                <a:latin typeface="Arial"/>
                <a:cs typeface="Arial"/>
              </a:rPr>
              <a:t>2</a:t>
            </a:r>
            <a:endParaRPr sz="120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51432" y="5306717"/>
            <a:ext cx="954766" cy="337801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38241">
              <a:spcBef>
                <a:spcPts val="90"/>
              </a:spcBef>
            </a:pPr>
            <a:r>
              <a:rPr sz="1807" b="1" spc="22" baseline="-27777" dirty="0">
                <a:latin typeface="Symbol"/>
                <a:cs typeface="Symbol"/>
              </a:rPr>
              <a:t></a:t>
            </a:r>
            <a:r>
              <a:rPr sz="1807" b="1" spc="22" baseline="-27777" dirty="0">
                <a:latin typeface="Arial"/>
                <a:cs typeface="Arial"/>
              </a:rPr>
              <a:t>1</a:t>
            </a:r>
            <a:r>
              <a:rPr sz="2058" b="1" spc="15" dirty="0">
                <a:latin typeface="Arial"/>
                <a:cs typeface="Arial"/>
              </a:rPr>
              <a:t>10 </a:t>
            </a:r>
            <a:r>
              <a:rPr sz="2058" b="1" spc="-10" dirty="0">
                <a:latin typeface="Symbol"/>
                <a:cs typeface="Symbol"/>
              </a:rPr>
              <a:t></a:t>
            </a:r>
            <a:r>
              <a:rPr sz="2058" b="1" spc="-216" dirty="0">
                <a:latin typeface="Times New Roman"/>
                <a:cs typeface="Times New Roman"/>
              </a:rPr>
              <a:t> </a:t>
            </a:r>
            <a:r>
              <a:rPr sz="2058" b="1" i="1" spc="-10" dirty="0">
                <a:latin typeface="Arial"/>
                <a:cs typeface="Arial"/>
              </a:rPr>
              <a:t>x</a:t>
            </a:r>
            <a:endParaRPr sz="2058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07665" y="4939686"/>
            <a:ext cx="1604874" cy="337801"/>
          </a:xfrm>
          <a:prstGeom prst="rect">
            <a:avLst/>
          </a:prstGeom>
        </p:spPr>
        <p:txBody>
          <a:bodyPr vert="horz" wrap="square" lIns="0" tIns="11472" rIns="0" bIns="0" rtlCol="0">
            <a:spAutoFit/>
          </a:bodyPr>
          <a:lstStyle/>
          <a:p>
            <a:pPr marL="12747">
              <a:spcBef>
                <a:spcPts val="90"/>
              </a:spcBef>
              <a:tabLst>
                <a:tab pos="1446783" algn="l"/>
              </a:tabLst>
            </a:pPr>
            <a:r>
              <a:rPr sz="2058" b="1" i="1" spc="-10" dirty="0">
                <a:latin typeface="Arial"/>
                <a:cs typeface="Arial"/>
              </a:rPr>
              <a:t>x	</a:t>
            </a:r>
            <a:r>
              <a:rPr sz="2058" b="1" spc="-10" dirty="0">
                <a:latin typeface="Arial"/>
                <a:cs typeface="Arial"/>
              </a:rPr>
              <a:t>1</a:t>
            </a:r>
            <a:endParaRPr sz="205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57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9655" y="387514"/>
            <a:ext cx="6216815" cy="3063850"/>
          </a:xfrm>
          <a:prstGeom prst="rect">
            <a:avLst/>
          </a:prstGeom>
        </p:spPr>
        <p:txBody>
          <a:bodyPr vert="horz" wrap="square" lIns="0" tIns="94967" rIns="0" bIns="0" rtlCol="0">
            <a:spAutoFit/>
          </a:bodyPr>
          <a:lstStyle/>
          <a:p>
            <a:pPr marL="38241">
              <a:spcBef>
                <a:spcPts val="748"/>
              </a:spcBef>
            </a:pP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Latihan.</a:t>
            </a:r>
            <a:endParaRPr sz="2710">
              <a:latin typeface="Arial"/>
              <a:cs typeface="Arial"/>
            </a:endParaRPr>
          </a:p>
          <a:p>
            <a:pPr marL="324411" marR="30593" indent="-286807">
              <a:lnSpc>
                <a:spcPct val="120000"/>
              </a:lnSpc>
              <a:buAutoNum type="alphaUcPeriod"/>
              <a:tabLst>
                <a:tab pos="458892" algn="l"/>
              </a:tabLst>
            </a:pP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Tentukan turunan fungsi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di bawah</a:t>
            </a:r>
            <a:r>
              <a:rPr sz="2710" spc="-9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ini.  1.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(x) =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ln(1/x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-</a:t>
            </a:r>
            <a:r>
              <a:rPr sz="2710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1).</a:t>
            </a:r>
            <a:endParaRPr sz="2710">
              <a:latin typeface="Arial"/>
              <a:cs typeface="Arial"/>
            </a:endParaRPr>
          </a:p>
          <a:p>
            <a:pPr marL="324411">
              <a:spcBef>
                <a:spcPts val="652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2.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 =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 ln√(x-2)/x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3914">
              <a:latin typeface="Times New Roman"/>
              <a:cs typeface="Times New Roman"/>
            </a:endParaRPr>
          </a:p>
          <a:p>
            <a:pPr marL="458254" indent="-421287">
              <a:buAutoNum type="alphaUcPeriod" startAt="2"/>
              <a:tabLst>
                <a:tab pos="458892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Hitung nilai integral</a:t>
            </a:r>
            <a:r>
              <a:rPr sz="2710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berikut.</a:t>
            </a:r>
            <a:endParaRPr sz="271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1771" y="3663370"/>
            <a:ext cx="312307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1.</a:t>
            </a:r>
            <a:endParaRPr sz="271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1771" y="4654593"/>
            <a:ext cx="312307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2.</a:t>
            </a:r>
            <a:endParaRPr sz="271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0411" y="5150205"/>
            <a:ext cx="121736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4468" y="1975818"/>
            <a:ext cx="1147249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9" name="object 9"/>
          <p:cNvSpPr/>
          <p:nvPr/>
        </p:nvSpPr>
        <p:spPr>
          <a:xfrm>
            <a:off x="3295947" y="3937613"/>
            <a:ext cx="684525" cy="0"/>
          </a:xfrm>
          <a:custGeom>
            <a:avLst/>
            <a:gdLst/>
            <a:ahLst/>
            <a:cxnLst/>
            <a:rect l="l" t="t" r="r" b="b"/>
            <a:pathLst>
              <a:path w="681989">
                <a:moveTo>
                  <a:pt x="0" y="0"/>
                </a:moveTo>
                <a:lnTo>
                  <a:pt x="681989" y="0"/>
                </a:lnTo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0" name="object 10"/>
          <p:cNvSpPr txBox="1"/>
          <p:nvPr/>
        </p:nvSpPr>
        <p:spPr>
          <a:xfrm>
            <a:off x="3134131" y="4119176"/>
            <a:ext cx="110263" cy="195650"/>
          </a:xfrm>
          <a:prstGeom prst="rect">
            <a:avLst/>
          </a:prstGeom>
        </p:spPr>
        <p:txBody>
          <a:bodyPr vert="horz" wrap="square" lIns="0" tIns="17209" rIns="0" bIns="0" rtlCol="0">
            <a:spAutoFit/>
          </a:bodyPr>
          <a:lstStyle/>
          <a:p>
            <a:pPr marL="12747">
              <a:spcBef>
                <a:spcPts val="135"/>
              </a:spcBef>
            </a:pPr>
            <a:r>
              <a:rPr sz="1154" b="1" spc="20" dirty="0">
                <a:latin typeface="Arial"/>
                <a:cs typeface="Arial"/>
              </a:rPr>
              <a:t>0</a:t>
            </a:r>
            <a:endParaRPr sz="115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5447" y="3432894"/>
            <a:ext cx="509888" cy="337164"/>
          </a:xfrm>
          <a:prstGeom prst="rect">
            <a:avLst/>
          </a:prstGeom>
        </p:spPr>
        <p:txBody>
          <a:bodyPr vert="horz" wrap="square" lIns="0" tIns="17209" rIns="0" bIns="0" rtlCol="0">
            <a:spAutoFit/>
          </a:bodyPr>
          <a:lstStyle/>
          <a:p>
            <a:pPr marL="38241">
              <a:spcBef>
                <a:spcPts val="135"/>
              </a:spcBef>
            </a:pPr>
            <a:r>
              <a:rPr sz="1154" b="1" spc="20" dirty="0">
                <a:latin typeface="Arial"/>
                <a:cs typeface="Arial"/>
              </a:rPr>
              <a:t>1 </a:t>
            </a:r>
            <a:r>
              <a:rPr sz="3011" b="1" i="1" spc="22" baseline="-29166" dirty="0">
                <a:latin typeface="Arial"/>
                <a:cs typeface="Arial"/>
              </a:rPr>
              <a:t>x</a:t>
            </a:r>
            <a:r>
              <a:rPr sz="3011" b="1" i="1" spc="-557" baseline="-29166" dirty="0">
                <a:latin typeface="Arial"/>
                <a:cs typeface="Arial"/>
              </a:rPr>
              <a:t> </a:t>
            </a:r>
            <a:r>
              <a:rPr sz="1731" b="1" spc="30" baseline="-7246" dirty="0">
                <a:latin typeface="Arial"/>
                <a:cs typeface="Arial"/>
              </a:rPr>
              <a:t>2</a:t>
            </a:r>
            <a:endParaRPr sz="1731" baseline="-724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3267" y="3604505"/>
            <a:ext cx="1302765" cy="49268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  <a:tabLst>
                <a:tab pos="291906" algn="l"/>
              </a:tabLst>
            </a:pPr>
            <a:r>
              <a:rPr sz="4592" b="1" spc="-7" baseline="-12750" dirty="0">
                <a:latin typeface="Symbol"/>
                <a:cs typeface="Symbol"/>
              </a:rPr>
              <a:t></a:t>
            </a:r>
            <a:r>
              <a:rPr sz="4592" spc="-7" baseline="-12750" dirty="0">
                <a:latin typeface="Times New Roman"/>
                <a:cs typeface="Times New Roman"/>
              </a:rPr>
              <a:t>	</a:t>
            </a:r>
            <a:r>
              <a:rPr sz="3011" b="1" i="1" spc="22" baseline="-43055" dirty="0">
                <a:latin typeface="Arial"/>
                <a:cs typeface="Arial"/>
              </a:rPr>
              <a:t>x</a:t>
            </a:r>
            <a:r>
              <a:rPr sz="3011" b="1" i="1" baseline="-43055" dirty="0">
                <a:latin typeface="Arial"/>
                <a:cs typeface="Arial"/>
              </a:rPr>
              <a:t> </a:t>
            </a:r>
            <a:r>
              <a:rPr sz="3011" b="1" spc="22" baseline="-43055" dirty="0">
                <a:latin typeface="Symbol"/>
                <a:cs typeface="Symbol"/>
              </a:rPr>
              <a:t></a:t>
            </a:r>
            <a:r>
              <a:rPr sz="3011" b="1" spc="-210" baseline="-43055" dirty="0">
                <a:latin typeface="Times New Roman"/>
                <a:cs typeface="Times New Roman"/>
              </a:rPr>
              <a:t> </a:t>
            </a:r>
            <a:r>
              <a:rPr sz="3011" b="1" spc="22" baseline="-43055" dirty="0">
                <a:latin typeface="Arial"/>
                <a:cs typeface="Arial"/>
              </a:rPr>
              <a:t>1</a:t>
            </a:r>
            <a:r>
              <a:rPr sz="3011" b="1" spc="-579" baseline="-43055" dirty="0">
                <a:latin typeface="Arial"/>
                <a:cs typeface="Arial"/>
              </a:rPr>
              <a:t> </a:t>
            </a:r>
            <a:r>
              <a:rPr sz="2007" b="1" i="1" spc="65" dirty="0">
                <a:latin typeface="Arial"/>
                <a:cs typeface="Arial"/>
              </a:rPr>
              <a:t>dx</a:t>
            </a:r>
            <a:r>
              <a:rPr sz="2007" b="1" spc="65" dirty="0">
                <a:latin typeface="Arial"/>
                <a:cs typeface="Arial"/>
              </a:rPr>
              <a:t>.</a:t>
            </a:r>
            <a:endParaRPr sz="200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2648" y="3566732"/>
            <a:ext cx="361383" cy="337164"/>
          </a:xfrm>
          <a:prstGeom prst="rect">
            <a:avLst/>
          </a:prstGeom>
        </p:spPr>
        <p:txBody>
          <a:bodyPr vert="horz" wrap="square" lIns="0" tIns="17209" rIns="0" bIns="0" rtlCol="0">
            <a:spAutoFit/>
          </a:bodyPr>
          <a:lstStyle/>
          <a:p>
            <a:pPr marL="12747">
              <a:spcBef>
                <a:spcPts val="135"/>
              </a:spcBef>
            </a:pPr>
            <a:r>
              <a:rPr sz="2007" b="1" spc="15" dirty="0">
                <a:latin typeface="Symbol"/>
                <a:cs typeface="Symbol"/>
              </a:rPr>
              <a:t></a:t>
            </a:r>
            <a:r>
              <a:rPr sz="2007" b="1" spc="-196" dirty="0">
                <a:latin typeface="Times New Roman"/>
                <a:cs typeface="Times New Roman"/>
              </a:rPr>
              <a:t> </a:t>
            </a:r>
            <a:r>
              <a:rPr sz="2007" b="1" spc="15" dirty="0">
                <a:latin typeface="Arial"/>
                <a:cs typeface="Arial"/>
              </a:rPr>
              <a:t>1</a:t>
            </a:r>
            <a:endParaRPr sz="200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8505" y="4560738"/>
            <a:ext cx="1202062" cy="49268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</a:pPr>
            <a:r>
              <a:rPr sz="4592" b="1" spc="-7" baseline="-12750" dirty="0">
                <a:latin typeface="Symbol"/>
                <a:cs typeface="Symbol"/>
              </a:rPr>
              <a:t></a:t>
            </a:r>
            <a:r>
              <a:rPr sz="4592" b="1" spc="-571" baseline="-12750" dirty="0">
                <a:latin typeface="Times New Roman"/>
                <a:cs typeface="Times New Roman"/>
              </a:rPr>
              <a:t> </a:t>
            </a:r>
            <a:r>
              <a:rPr sz="2007" b="1" spc="15" dirty="0">
                <a:latin typeface="Arial"/>
                <a:cs typeface="Arial"/>
              </a:rPr>
              <a:t>tan</a:t>
            </a:r>
            <a:r>
              <a:rPr sz="2007" b="1" spc="-261" dirty="0">
                <a:latin typeface="Arial"/>
                <a:cs typeface="Arial"/>
              </a:rPr>
              <a:t> </a:t>
            </a:r>
            <a:r>
              <a:rPr sz="2007" b="1" i="1" spc="45" dirty="0">
                <a:latin typeface="Arial"/>
                <a:cs typeface="Arial"/>
              </a:rPr>
              <a:t>xdx</a:t>
            </a:r>
            <a:r>
              <a:rPr sz="2007" b="1" spc="45" dirty="0">
                <a:latin typeface="Arial"/>
                <a:cs typeface="Arial"/>
              </a:rPr>
              <a:t>.</a:t>
            </a:r>
            <a:endParaRPr sz="20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05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5699" y="540176"/>
            <a:ext cx="6353717" cy="689980"/>
          </a:xfrm>
          <a:prstGeom prst="rect">
            <a:avLst/>
          </a:prstGeom>
        </p:spPr>
        <p:txBody>
          <a:bodyPr vert="horz" wrap="square" lIns="0" tIns="12747" rIns="0" bIns="0" rtlCol="0" anchor="ctr">
            <a:spAutoFit/>
          </a:bodyPr>
          <a:lstStyle/>
          <a:p>
            <a:pPr marL="12747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Fungsi Balikan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(Invers).</a:t>
            </a:r>
          </a:p>
        </p:txBody>
      </p:sp>
      <p:sp>
        <p:nvSpPr>
          <p:cNvPr id="5" name="object 5"/>
          <p:cNvSpPr/>
          <p:nvPr/>
        </p:nvSpPr>
        <p:spPr>
          <a:xfrm>
            <a:off x="9434495" y="2826312"/>
            <a:ext cx="33780" cy="20396"/>
          </a:xfrm>
          <a:custGeom>
            <a:avLst/>
            <a:gdLst/>
            <a:ahLst/>
            <a:cxnLst/>
            <a:rect l="l" t="t" r="r" b="b"/>
            <a:pathLst>
              <a:path w="33654" h="20319">
                <a:moveTo>
                  <a:pt x="0" y="19811"/>
                </a:moveTo>
                <a:lnTo>
                  <a:pt x="33527" y="0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6" name="object 6"/>
          <p:cNvSpPr/>
          <p:nvPr/>
        </p:nvSpPr>
        <p:spPr>
          <a:xfrm>
            <a:off x="9468146" y="2832430"/>
            <a:ext cx="49714" cy="112175"/>
          </a:xfrm>
          <a:custGeom>
            <a:avLst/>
            <a:gdLst/>
            <a:ahLst/>
            <a:cxnLst/>
            <a:rect l="l" t="t" r="r" b="b"/>
            <a:pathLst>
              <a:path w="49529" h="111760">
                <a:moveTo>
                  <a:pt x="0" y="0"/>
                </a:moveTo>
                <a:lnTo>
                  <a:pt x="49530" y="111251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7" name="object 7"/>
          <p:cNvSpPr/>
          <p:nvPr/>
        </p:nvSpPr>
        <p:spPr>
          <a:xfrm>
            <a:off x="9523215" y="2619807"/>
            <a:ext cx="65010" cy="324417"/>
          </a:xfrm>
          <a:custGeom>
            <a:avLst/>
            <a:gdLst/>
            <a:ahLst/>
            <a:cxnLst/>
            <a:rect l="l" t="t" r="r" b="b"/>
            <a:pathLst>
              <a:path w="64770" h="323214">
                <a:moveTo>
                  <a:pt x="0" y="323087"/>
                </a:moveTo>
                <a:lnTo>
                  <a:pt x="64770" y="0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8" name="object 8"/>
          <p:cNvSpPr txBox="1"/>
          <p:nvPr/>
        </p:nvSpPr>
        <p:spPr>
          <a:xfrm>
            <a:off x="1981811" y="1456140"/>
            <a:ext cx="8938737" cy="4505512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76482">
              <a:lnSpc>
                <a:spcPts val="3086"/>
              </a:lnSpc>
              <a:spcBef>
                <a:spcPts val="100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Misalkan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fungsi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y=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,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dengan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x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є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</a:t>
            </a:r>
            <a:r>
              <a:rPr sz="2710" spc="-7" baseline="-21604" dirty="0">
                <a:solidFill>
                  <a:srgbClr val="000065"/>
                </a:solidFill>
                <a:latin typeface="Arial"/>
                <a:cs typeface="Arial"/>
              </a:rPr>
              <a:t>f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 є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R</a:t>
            </a:r>
            <a:r>
              <a:rPr sz="2710" spc="-7" baseline="-21604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r>
              <a:rPr sz="2710" spc="-30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Bila</a:t>
            </a:r>
            <a:endParaRPr sz="2710" dirty="0">
              <a:latin typeface="Arial"/>
              <a:cs typeface="Arial"/>
            </a:endParaRPr>
          </a:p>
          <a:p>
            <a:pPr marL="76482" marR="56087">
              <a:lnSpc>
                <a:spcPts val="2921"/>
              </a:lnSpc>
              <a:spcBef>
                <a:spcPts val="210"/>
              </a:spcBef>
              <a:tabLst>
                <a:tab pos="330784" algn="l"/>
                <a:tab pos="7605492" algn="l"/>
                <a:tab pos="8179743" algn="l"/>
              </a:tabLst>
            </a:pP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	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dapat dibalik, maka diperoleh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fungsi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x= f</a:t>
            </a:r>
            <a:r>
              <a:rPr sz="2710" i="1" baseline="24691" dirty="0">
                <a:solidFill>
                  <a:srgbClr val="000065"/>
                </a:solidFill>
                <a:latin typeface="Arial"/>
                <a:cs typeface="Arial"/>
              </a:rPr>
              <a:t>-</a:t>
            </a:r>
            <a:r>
              <a:rPr sz="2710" baseline="24691" dirty="0">
                <a:solidFill>
                  <a:srgbClr val="000065"/>
                </a:solidFill>
                <a:latin typeface="Arial"/>
                <a:cs typeface="Arial"/>
              </a:rPr>
              <a:t>1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(y)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.  Fungsi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i="1" spc="-7" baseline="24691" dirty="0">
                <a:solidFill>
                  <a:srgbClr val="000065"/>
                </a:solidFill>
                <a:latin typeface="Arial"/>
                <a:cs typeface="Arial"/>
              </a:rPr>
              <a:t>-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1 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disebut balikan (invers) dari</a:t>
            </a:r>
            <a:r>
              <a:rPr sz="2710" spc="-31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fungsi</a:t>
            </a:r>
            <a:r>
              <a:rPr sz="2710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. 	</a:t>
            </a:r>
            <a:r>
              <a:rPr sz="2710" u="sng" dirty="0">
                <a:solidFill>
                  <a:srgbClr val="00006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Sebagai contoh, jika y=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(x)=x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3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-1, maka x=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(y)= </a:t>
            </a:r>
            <a:r>
              <a:rPr sz="1807" b="1" spc="15" baseline="46296" dirty="0">
                <a:latin typeface="Arial"/>
                <a:cs typeface="Arial"/>
              </a:rPr>
              <a:t>3 </a:t>
            </a:r>
            <a:r>
              <a:rPr lang="en-US" sz="1807" b="1" spc="15" baseline="46296" dirty="0" smtClean="0">
                <a:latin typeface="Arial"/>
                <a:cs typeface="Arial"/>
              </a:rPr>
              <a:t> </a:t>
            </a:r>
            <a:r>
              <a:rPr sz="3162" b="1" i="1" spc="-7" baseline="10582" dirty="0" smtClean="0">
                <a:latin typeface="Arial"/>
                <a:cs typeface="Arial"/>
              </a:rPr>
              <a:t>y </a:t>
            </a:r>
            <a:r>
              <a:rPr sz="3162" b="1" spc="-7" baseline="10582" dirty="0">
                <a:latin typeface="Symbol"/>
                <a:cs typeface="Symbol"/>
              </a:rPr>
              <a:t></a:t>
            </a:r>
            <a:r>
              <a:rPr sz="3162" b="1" spc="-7" baseline="10582" dirty="0">
                <a:latin typeface="Times New Roman"/>
                <a:cs typeface="Times New Roman"/>
              </a:rPr>
              <a:t> </a:t>
            </a:r>
            <a:r>
              <a:rPr sz="3162" b="1" spc="-120" baseline="10582" dirty="0">
                <a:latin typeface="Arial"/>
                <a:cs typeface="Arial"/>
              </a:rPr>
              <a:t>1.</a:t>
            </a:r>
            <a:endParaRPr sz="3162" baseline="10582" dirty="0">
              <a:latin typeface="Arial"/>
              <a:cs typeface="Arial"/>
            </a:endParaRPr>
          </a:p>
          <a:p>
            <a:pPr marL="76482" marR="741875">
              <a:lnSpc>
                <a:spcPct val="89900"/>
              </a:lnSpc>
              <a:spcBef>
                <a:spcPts val="2203"/>
              </a:spcBef>
            </a:pP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Tidak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semua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fungsi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mempunyai balikan. Sebagai  contoh, jika y=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(x)=x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2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tidak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mempunyai balikan,  kecuali kalau daerah definisinya</a:t>
            </a:r>
            <a:r>
              <a:rPr sz="2710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dibatasi.</a:t>
            </a:r>
            <a:endParaRPr sz="2710" dirty="0">
              <a:latin typeface="Arial"/>
              <a:cs typeface="Arial"/>
            </a:endParaRPr>
          </a:p>
          <a:p>
            <a:pPr marL="76482">
              <a:spcBef>
                <a:spcPts val="2324"/>
              </a:spcBef>
            </a:pP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Teorema 3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 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Eksistensi Fungsi</a:t>
            </a:r>
            <a:r>
              <a:rPr sz="2710" b="1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Balikan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 dirty="0">
              <a:latin typeface="Arial"/>
              <a:cs typeface="Arial"/>
            </a:endParaRPr>
          </a:p>
          <a:p>
            <a:pPr marL="76482" marR="189930">
              <a:lnSpc>
                <a:spcPts val="2931"/>
              </a:lnSpc>
              <a:spcBef>
                <a:spcPts val="683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Jika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fungsi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monoton murni pada daerah definisinya,  maka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mempunyai</a:t>
            </a:r>
            <a:r>
              <a:rPr sz="2710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balikan.</a:t>
            </a:r>
            <a:endParaRPr sz="27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48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5700" y="632508"/>
            <a:ext cx="7607751" cy="505314"/>
          </a:xfrm>
          <a:prstGeom prst="rect">
            <a:avLst/>
          </a:prstGeom>
        </p:spPr>
        <p:txBody>
          <a:bodyPr vert="horz" wrap="square" lIns="0" tIns="12747" rIns="0" bIns="0" rtlCol="0" anchor="ctr">
            <a:spAutoFit/>
          </a:bodyPr>
          <a:lstStyle/>
          <a:p>
            <a:pPr marL="12747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Langkah-langkah mencari inver </a:t>
            </a:r>
            <a:r>
              <a:rPr sz="3200" dirty="0"/>
              <a:t>fungsi</a:t>
            </a:r>
            <a:r>
              <a:rPr sz="3200" spc="-75" dirty="0"/>
              <a:t> </a:t>
            </a:r>
            <a:r>
              <a:rPr sz="3200" dirty="0"/>
              <a:t>y=</a:t>
            </a:r>
            <a:r>
              <a:rPr sz="3200" i="1" dirty="0">
                <a:latin typeface="Arial"/>
                <a:cs typeface="Arial"/>
              </a:rPr>
              <a:t>f</a:t>
            </a:r>
            <a:r>
              <a:rPr sz="3200" dirty="0"/>
              <a:t>(x),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94723" y="1079681"/>
            <a:ext cx="8085556" cy="4861272"/>
          </a:xfrm>
          <a:prstGeom prst="rect">
            <a:avLst/>
          </a:prstGeom>
        </p:spPr>
        <p:txBody>
          <a:bodyPr vert="horz" wrap="square" lIns="0" tIns="52901" rIns="0" bIns="0" rtlCol="0">
            <a:spAutoFit/>
          </a:bodyPr>
          <a:lstStyle/>
          <a:p>
            <a:pPr marL="445507" indent="-383047">
              <a:spcBef>
                <a:spcPts val="417"/>
              </a:spcBef>
              <a:buAutoNum type="arabicPeriod"/>
              <a:tabLst>
                <a:tab pos="446145" algn="l"/>
                <a:tab pos="3867436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Nyatakan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x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 dengan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 y	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dari persamaan</a:t>
            </a:r>
            <a:r>
              <a:rPr sz="2710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y=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(x);</a:t>
            </a:r>
            <a:endParaRPr sz="2710">
              <a:latin typeface="Arial"/>
              <a:cs typeface="Arial"/>
            </a:endParaRPr>
          </a:p>
          <a:p>
            <a:pPr marL="445507" indent="-383047">
              <a:spcBef>
                <a:spcPts val="321"/>
              </a:spcBef>
              <a:buAutoNum type="arabicPeriod"/>
              <a:tabLst>
                <a:tab pos="446145" algn="l"/>
              </a:tabLst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Nyatakan bentuk dalam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sebagai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(y)→x=</a:t>
            </a:r>
            <a:r>
              <a:rPr sz="2710" spc="-5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(y);</a:t>
            </a:r>
            <a:endParaRPr sz="2710">
              <a:latin typeface="Arial"/>
              <a:cs typeface="Arial"/>
            </a:endParaRPr>
          </a:p>
          <a:p>
            <a:pPr marL="445507" marR="553219" indent="-383047">
              <a:lnSpc>
                <a:spcPct val="110000"/>
              </a:lnSpc>
              <a:buAutoNum type="arabicPeriod"/>
              <a:tabLst>
                <a:tab pos="446145" algn="l"/>
              </a:tabLst>
            </a:pP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Ganti y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dengan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x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x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dengan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dari x=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(y),  diperoleh y=</a:t>
            </a:r>
            <a:r>
              <a:rPr sz="2710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(x).</a:t>
            </a:r>
            <a:endParaRPr sz="271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3111">
              <a:latin typeface="Times New Roman"/>
              <a:cs typeface="Times New Roman"/>
            </a:endParaRPr>
          </a:p>
          <a:p>
            <a:pPr marL="63735" marR="1480563" indent="-637">
              <a:lnSpc>
                <a:spcPts val="2921"/>
              </a:lnSpc>
            </a:pPr>
            <a:r>
              <a:rPr sz="2710" b="1" dirty="0">
                <a:solidFill>
                  <a:srgbClr val="000065"/>
                </a:solidFill>
                <a:latin typeface="Arial"/>
                <a:cs typeface="Arial"/>
              </a:rPr>
              <a:t>Contoh </a:t>
            </a:r>
            <a:r>
              <a:rPr sz="2710" b="1" spc="-5" dirty="0">
                <a:solidFill>
                  <a:srgbClr val="000065"/>
                </a:solidFill>
                <a:latin typeface="Arial"/>
                <a:cs typeface="Arial"/>
              </a:rPr>
              <a:t>3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Tentukan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rumus untuk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 bila 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y=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(x)=x/(1-x).</a:t>
            </a:r>
            <a:endParaRPr sz="2710">
              <a:latin typeface="Arial"/>
              <a:cs typeface="Arial"/>
            </a:endParaRPr>
          </a:p>
          <a:p>
            <a:pPr marL="63098">
              <a:lnSpc>
                <a:spcPts val="3106"/>
              </a:lnSpc>
              <a:spcBef>
                <a:spcPts val="2554"/>
              </a:spcBef>
            </a:pPr>
            <a:r>
              <a:rPr sz="2710" u="heavy" spc="-5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Arial"/>
                <a:cs typeface="Arial"/>
              </a:rPr>
              <a:t>Jawab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710">
              <a:latin typeface="Arial"/>
              <a:cs typeface="Arial"/>
            </a:endParaRPr>
          </a:p>
          <a:p>
            <a:pPr marL="63735" marR="140217" indent="-637">
              <a:lnSpc>
                <a:spcPts val="2710"/>
              </a:lnSpc>
              <a:spcBef>
                <a:spcPts val="196"/>
              </a:spcBef>
            </a:pPr>
            <a:r>
              <a:rPr sz="2509" spc="-5" dirty="0">
                <a:solidFill>
                  <a:srgbClr val="000065"/>
                </a:solidFill>
                <a:latin typeface="Arial"/>
                <a:cs typeface="Arial"/>
              </a:rPr>
              <a:t>Langkah1: </a:t>
            </a:r>
            <a:r>
              <a:rPr sz="2509" dirty="0">
                <a:solidFill>
                  <a:srgbClr val="000065"/>
                </a:solidFill>
                <a:latin typeface="Arial"/>
                <a:cs typeface="Arial"/>
              </a:rPr>
              <a:t>y = x/(1-x)↔(1-x).y=x↔x(1+y)=y↔x=y/(1+y);  </a:t>
            </a:r>
            <a:r>
              <a:rPr sz="2509" spc="-5" dirty="0">
                <a:solidFill>
                  <a:srgbClr val="000065"/>
                </a:solidFill>
                <a:latin typeface="Arial"/>
                <a:cs typeface="Arial"/>
              </a:rPr>
              <a:t>Langkah2: </a:t>
            </a:r>
            <a:r>
              <a:rPr sz="2509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559" baseline="26143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509" dirty="0">
                <a:solidFill>
                  <a:srgbClr val="000065"/>
                </a:solidFill>
                <a:latin typeface="Arial"/>
                <a:cs typeface="Arial"/>
              </a:rPr>
              <a:t>(y) = y/(1+y);</a:t>
            </a:r>
            <a:endParaRPr sz="2509">
              <a:latin typeface="Arial"/>
              <a:cs typeface="Arial"/>
            </a:endParaRPr>
          </a:p>
          <a:p>
            <a:pPr marL="63735">
              <a:lnSpc>
                <a:spcPts val="2670"/>
              </a:lnSpc>
            </a:pPr>
            <a:r>
              <a:rPr sz="2509" spc="-5" dirty="0">
                <a:solidFill>
                  <a:srgbClr val="000065"/>
                </a:solidFill>
                <a:latin typeface="Arial"/>
                <a:cs typeface="Arial"/>
              </a:rPr>
              <a:t>Langkah3: </a:t>
            </a:r>
            <a:r>
              <a:rPr sz="2509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559" baseline="26143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509" dirty="0">
                <a:solidFill>
                  <a:srgbClr val="000065"/>
                </a:solidFill>
                <a:latin typeface="Arial"/>
                <a:cs typeface="Arial"/>
              </a:rPr>
              <a:t>(x) =</a:t>
            </a:r>
            <a:r>
              <a:rPr sz="2509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509" dirty="0">
                <a:solidFill>
                  <a:srgbClr val="000065"/>
                </a:solidFill>
                <a:latin typeface="Arial"/>
                <a:cs typeface="Arial"/>
              </a:rPr>
              <a:t>x/(1+x);</a:t>
            </a:r>
            <a:endParaRPr sz="250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72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768" y="114470"/>
            <a:ext cx="145190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Catatan</a:t>
            </a:r>
            <a:r>
              <a:rPr sz="1606" b="1" spc="-70" dirty="0">
                <a:latin typeface="Arial"/>
                <a:cs typeface="Arial"/>
              </a:rPr>
              <a:t> </a:t>
            </a:r>
            <a:r>
              <a:rPr sz="1606" b="1" spc="-5" dirty="0">
                <a:latin typeface="Arial"/>
                <a:cs typeface="Arial"/>
              </a:rPr>
              <a:t>Kuliah</a:t>
            </a:r>
            <a:endParaRPr sz="16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341" y="143468"/>
            <a:ext cx="1372875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b="1" spc="-5" dirty="0">
                <a:latin typeface="Arial"/>
                <a:cs typeface="Arial"/>
              </a:rPr>
              <a:t>KALKULUS</a:t>
            </a:r>
            <a:r>
              <a:rPr sz="1606" b="1" spc="376" dirty="0">
                <a:latin typeface="Arial"/>
                <a:cs typeface="Arial"/>
              </a:rPr>
              <a:t> </a:t>
            </a:r>
            <a:r>
              <a:rPr sz="1606" b="1" dirty="0">
                <a:latin typeface="Arial"/>
                <a:cs typeface="Arial"/>
              </a:rPr>
              <a:t>II</a:t>
            </a:r>
            <a:endParaRPr sz="160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9751" y="638953"/>
            <a:ext cx="10554691" cy="654657"/>
          </a:xfrm>
          <a:prstGeom prst="rect">
            <a:avLst/>
          </a:prstGeom>
        </p:spPr>
        <p:txBody>
          <a:bodyPr vert="horz" wrap="square" lIns="0" tIns="254943" rIns="0" bIns="0" rtlCol="0" anchor="ctr">
            <a:spAutoFit/>
          </a:bodyPr>
          <a:lstStyle/>
          <a:p>
            <a:pPr marL="88592" marR="17846">
              <a:lnSpc>
                <a:spcPts val="2921"/>
              </a:lnSpc>
              <a:spcBef>
                <a:spcPts val="472"/>
              </a:spcBef>
            </a:pPr>
            <a:r>
              <a:rPr sz="3600" spc="-5" dirty="0"/>
              <a:t>Bila </a:t>
            </a:r>
            <a:r>
              <a:rPr sz="3600" i="1" dirty="0">
                <a:latin typeface="Arial"/>
                <a:cs typeface="Arial"/>
              </a:rPr>
              <a:t>f </a:t>
            </a:r>
            <a:r>
              <a:rPr sz="3600" spc="-5" dirty="0"/>
              <a:t>mempunyai balikan </a:t>
            </a:r>
            <a:r>
              <a:rPr sz="3600" i="1" spc="-5" dirty="0">
                <a:latin typeface="Arial"/>
                <a:cs typeface="Arial"/>
              </a:rPr>
              <a:t>f</a:t>
            </a:r>
            <a:r>
              <a:rPr sz="2000" spc="-7" baseline="24691" dirty="0"/>
              <a:t>-1 </a:t>
            </a:r>
            <a:r>
              <a:rPr sz="2000" spc="-5" dirty="0"/>
              <a:t>maka </a:t>
            </a:r>
            <a:r>
              <a:rPr sz="2000" i="1" spc="-5" dirty="0">
                <a:latin typeface="Arial"/>
                <a:cs typeface="Arial"/>
              </a:rPr>
              <a:t>f</a:t>
            </a:r>
            <a:r>
              <a:rPr sz="2000" spc="-7" baseline="24691" dirty="0"/>
              <a:t>-1 </a:t>
            </a:r>
            <a:r>
              <a:rPr sz="2000" spc="-5" dirty="0"/>
              <a:t>juga memiliki  balikan </a:t>
            </a:r>
            <a:r>
              <a:rPr sz="2000" i="1" dirty="0">
                <a:latin typeface="Arial"/>
                <a:cs typeface="Arial"/>
              </a:rPr>
              <a:t>f </a:t>
            </a:r>
            <a:r>
              <a:rPr sz="2000" spc="-5" dirty="0"/>
              <a:t>sehingga</a:t>
            </a:r>
            <a:r>
              <a:rPr sz="2000" spc="-10" dirty="0"/>
              <a:t> </a:t>
            </a:r>
            <a:r>
              <a:rPr sz="2000" spc="-5" dirty="0"/>
              <a:t>diperoleh,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8108" y="1573847"/>
            <a:ext cx="4093766" cy="438504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25494">
              <a:spcBef>
                <a:spcPts val="100"/>
              </a:spcBef>
            </a:pP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(x)) = x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dan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i="1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(y)) =</a:t>
            </a:r>
            <a:r>
              <a:rPr sz="2710" spc="-9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y.</a:t>
            </a:r>
            <a:endParaRPr sz="271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0053" y="2192597"/>
            <a:ext cx="5851608" cy="2581948"/>
          </a:xfrm>
          <a:prstGeom prst="rect">
            <a:avLst/>
          </a:prstGeom>
        </p:spPr>
        <p:txBody>
          <a:bodyPr vert="horz" wrap="square" lIns="0" tIns="136395" rIns="0" bIns="0" rtlCol="0">
            <a:spAutoFit/>
          </a:bodyPr>
          <a:lstStyle/>
          <a:p>
            <a:pPr marR="871894" algn="ctr">
              <a:spcBef>
                <a:spcPts val="1074"/>
              </a:spcBef>
            </a:pP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Jika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mempunyai balikan,</a:t>
            </a:r>
            <a:r>
              <a:rPr sz="2710" spc="-9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maka</a:t>
            </a:r>
            <a:endParaRPr sz="2710">
              <a:latin typeface="Arial"/>
              <a:cs typeface="Arial"/>
            </a:endParaRPr>
          </a:p>
          <a:p>
            <a:pPr marL="242830" algn="ctr">
              <a:spcBef>
                <a:spcPts val="973"/>
              </a:spcBef>
            </a:pP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x =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(y)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↔ y =</a:t>
            </a:r>
            <a:r>
              <a:rPr sz="2710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i="1" dirty="0">
                <a:solidFill>
                  <a:srgbClr val="000065"/>
                </a:solidFill>
                <a:latin typeface="Arial"/>
                <a:cs typeface="Arial"/>
              </a:rPr>
              <a:t>f(x).</a:t>
            </a:r>
            <a:endParaRPr sz="2710">
              <a:latin typeface="Arial"/>
              <a:cs typeface="Arial"/>
            </a:endParaRPr>
          </a:p>
          <a:p>
            <a:pPr algn="ctr">
              <a:spcBef>
                <a:spcPts val="326"/>
              </a:spcBef>
            </a:pPr>
            <a:r>
              <a:rPr sz="2710" u="heavy" spc="-5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Arial"/>
                <a:cs typeface="Arial"/>
              </a:rPr>
              <a:t>Catatan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. Lambang 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-1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bukan berari</a:t>
            </a:r>
            <a:r>
              <a:rPr sz="2710" spc="-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1/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f.</a:t>
            </a:r>
            <a:endParaRPr sz="2710">
              <a:latin typeface="Arial"/>
              <a:cs typeface="Arial"/>
            </a:endParaRPr>
          </a:p>
          <a:p>
            <a:pPr marL="38241" marR="1576165">
              <a:lnSpc>
                <a:spcPts val="2931"/>
              </a:lnSpc>
              <a:spcBef>
                <a:spcPts val="2283"/>
              </a:spcBef>
            </a:pP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Grafik fungsi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y=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i="1" spc="-7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</a:t>
            </a:r>
            <a:r>
              <a:rPr sz="2710" spc="-10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adalah  pencerminan grafik</a:t>
            </a:r>
            <a:r>
              <a:rPr sz="2710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y=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</a:t>
            </a:r>
            <a:endParaRPr sz="2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3791" y="5305134"/>
            <a:ext cx="40154" cy="22945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0" y="22860"/>
                </a:moveTo>
                <a:lnTo>
                  <a:pt x="39624" y="0"/>
                </a:lnTo>
              </a:path>
            </a:pathLst>
          </a:custGeom>
          <a:ln w="13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8" name="object 8"/>
          <p:cNvSpPr/>
          <p:nvPr/>
        </p:nvSpPr>
        <p:spPr>
          <a:xfrm>
            <a:off x="6653563" y="5311253"/>
            <a:ext cx="58636" cy="105802"/>
          </a:xfrm>
          <a:custGeom>
            <a:avLst/>
            <a:gdLst/>
            <a:ahLst/>
            <a:cxnLst/>
            <a:rect l="l" t="t" r="r" b="b"/>
            <a:pathLst>
              <a:path w="58420" h="105410">
                <a:moveTo>
                  <a:pt x="0" y="0"/>
                </a:moveTo>
                <a:lnTo>
                  <a:pt x="57912" y="105155"/>
                </a:lnTo>
              </a:path>
            </a:pathLst>
          </a:custGeom>
          <a:ln w="26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9" name="object 9"/>
          <p:cNvSpPr/>
          <p:nvPr/>
        </p:nvSpPr>
        <p:spPr>
          <a:xfrm>
            <a:off x="6718573" y="5102453"/>
            <a:ext cx="76483" cy="314856"/>
          </a:xfrm>
          <a:custGeom>
            <a:avLst/>
            <a:gdLst/>
            <a:ahLst/>
            <a:cxnLst/>
            <a:rect l="l" t="t" r="r" b="b"/>
            <a:pathLst>
              <a:path w="76200" h="313689">
                <a:moveTo>
                  <a:pt x="0" y="313182"/>
                </a:moveTo>
                <a:lnTo>
                  <a:pt x="76200" y="0"/>
                </a:lnTo>
              </a:path>
            </a:pathLst>
          </a:custGeom>
          <a:ln w="13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0" name="object 10"/>
          <p:cNvSpPr txBox="1"/>
          <p:nvPr/>
        </p:nvSpPr>
        <p:spPr>
          <a:xfrm>
            <a:off x="2007382" y="4706602"/>
            <a:ext cx="5531653" cy="1552610"/>
          </a:xfrm>
          <a:prstGeom prst="rect">
            <a:avLst/>
          </a:prstGeom>
        </p:spPr>
        <p:txBody>
          <a:bodyPr vert="horz" wrap="square" lIns="0" tIns="54176" rIns="0" bIns="0" rtlCol="0">
            <a:spAutoFit/>
          </a:bodyPr>
          <a:lstStyle/>
          <a:p>
            <a:pPr marL="50988" marR="30593">
              <a:lnSpc>
                <a:spcPct val="89900"/>
              </a:lnSpc>
              <a:spcBef>
                <a:spcPts val="427"/>
              </a:spcBef>
              <a:tabLst>
                <a:tab pos="4787132" algn="l"/>
                <a:tab pos="4821549" algn="l"/>
                <a:tab pos="5466547" algn="l"/>
              </a:tabLst>
            </a:pP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terhadap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garis</a:t>
            </a:r>
            <a:r>
              <a:rPr sz="2710" spc="-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y=x.</a:t>
            </a:r>
            <a:r>
              <a:rPr sz="2710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Sebagai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	</a:t>
            </a:r>
            <a:r>
              <a:rPr sz="2710" u="heavy" dirty="0">
                <a:solidFill>
                  <a:srgbClr val="00006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contoh, grafik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fungsi</a:t>
            </a:r>
            <a:r>
              <a:rPr sz="2710" spc="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y=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-1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(x)=</a:t>
            </a:r>
            <a:r>
              <a:rPr sz="2710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183" b="1" spc="-7" baseline="47892" dirty="0">
                <a:latin typeface="Arial"/>
                <a:cs typeface="Arial"/>
              </a:rPr>
              <a:t>3		</a:t>
            </a:r>
            <a:r>
              <a:rPr sz="3689" b="1" i="1" spc="22" baseline="5668" dirty="0">
                <a:latin typeface="Arial"/>
                <a:cs typeface="Arial"/>
              </a:rPr>
              <a:t>x </a:t>
            </a:r>
            <a:r>
              <a:rPr sz="3689" b="1" spc="15" baseline="5668" dirty="0">
                <a:latin typeface="Symbol"/>
                <a:cs typeface="Symbol"/>
              </a:rPr>
              <a:t></a:t>
            </a:r>
            <a:r>
              <a:rPr sz="3689" b="1" spc="-391" baseline="5668" dirty="0">
                <a:latin typeface="Times New Roman"/>
                <a:cs typeface="Times New Roman"/>
              </a:rPr>
              <a:t> </a:t>
            </a:r>
            <a:r>
              <a:rPr sz="3689" b="1" spc="22" baseline="5668" dirty="0">
                <a:latin typeface="Arial"/>
                <a:cs typeface="Arial"/>
              </a:rPr>
              <a:t>1 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adalah pencerminan grafik  y=</a:t>
            </a:r>
            <a:r>
              <a:rPr sz="2710" i="1" spc="-5" dirty="0">
                <a:solidFill>
                  <a:srgbClr val="000065"/>
                </a:solidFill>
                <a:latin typeface="Arial"/>
                <a:cs typeface="Arial"/>
              </a:rPr>
              <a:t>f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(x)=x</a:t>
            </a:r>
            <a:r>
              <a:rPr sz="2710" spc="-7" baseline="24691" dirty="0">
                <a:solidFill>
                  <a:srgbClr val="000065"/>
                </a:solidFill>
                <a:latin typeface="Arial"/>
                <a:cs typeface="Arial"/>
              </a:rPr>
              <a:t>3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-1 </a:t>
            </a:r>
            <a:r>
              <a:rPr sz="2710" dirty="0">
                <a:solidFill>
                  <a:srgbClr val="000065"/>
                </a:solidFill>
                <a:latin typeface="Arial"/>
                <a:cs typeface="Arial"/>
              </a:rPr>
              <a:t>terhadap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garis</a:t>
            </a:r>
            <a:r>
              <a:rPr sz="2710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10" spc="-5" dirty="0">
                <a:solidFill>
                  <a:srgbClr val="000065"/>
                </a:solidFill>
                <a:latin typeface="Arial"/>
                <a:cs typeface="Arial"/>
              </a:rPr>
              <a:t>y=x.</a:t>
            </a:r>
            <a:endParaRPr sz="271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78632" y="3123067"/>
            <a:ext cx="2621081" cy="3212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2" name="object 12"/>
          <p:cNvSpPr/>
          <p:nvPr/>
        </p:nvSpPr>
        <p:spPr>
          <a:xfrm>
            <a:off x="9815382" y="3090943"/>
            <a:ext cx="18483" cy="10198"/>
          </a:xfrm>
          <a:custGeom>
            <a:avLst/>
            <a:gdLst/>
            <a:ahLst/>
            <a:cxnLst/>
            <a:rect l="l" t="t" r="r" b="b"/>
            <a:pathLst>
              <a:path w="18415" h="10160">
                <a:moveTo>
                  <a:pt x="0" y="9905"/>
                </a:moveTo>
                <a:lnTo>
                  <a:pt x="18288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3" name="object 13"/>
          <p:cNvSpPr/>
          <p:nvPr/>
        </p:nvSpPr>
        <p:spPr>
          <a:xfrm>
            <a:off x="9833737" y="3093239"/>
            <a:ext cx="25494" cy="47802"/>
          </a:xfrm>
          <a:custGeom>
            <a:avLst/>
            <a:gdLst/>
            <a:ahLst/>
            <a:cxnLst/>
            <a:rect l="l" t="t" r="r" b="b"/>
            <a:pathLst>
              <a:path w="25400" h="47625">
                <a:moveTo>
                  <a:pt x="0" y="0"/>
                </a:moveTo>
                <a:lnTo>
                  <a:pt x="25146" y="47243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4" name="object 14"/>
          <p:cNvSpPr/>
          <p:nvPr/>
        </p:nvSpPr>
        <p:spPr>
          <a:xfrm>
            <a:off x="9862037" y="2999928"/>
            <a:ext cx="34417" cy="140857"/>
          </a:xfrm>
          <a:custGeom>
            <a:avLst/>
            <a:gdLst/>
            <a:ahLst/>
            <a:cxnLst/>
            <a:rect l="l" t="t" r="r" b="b"/>
            <a:pathLst>
              <a:path w="34290" h="140335">
                <a:moveTo>
                  <a:pt x="0" y="140208"/>
                </a:moveTo>
                <a:lnTo>
                  <a:pt x="34289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5" name="object 15"/>
          <p:cNvSpPr/>
          <p:nvPr/>
        </p:nvSpPr>
        <p:spPr>
          <a:xfrm>
            <a:off x="9896454" y="2999928"/>
            <a:ext cx="303384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1751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7"/>
          </a:p>
        </p:txBody>
      </p:sp>
      <p:sp>
        <p:nvSpPr>
          <p:cNvPr id="16" name="object 16"/>
          <p:cNvSpPr txBox="1"/>
          <p:nvPr/>
        </p:nvSpPr>
        <p:spPr>
          <a:xfrm>
            <a:off x="9523014" y="2980743"/>
            <a:ext cx="726591" cy="184066"/>
          </a:xfrm>
          <a:prstGeom prst="rect">
            <a:avLst/>
          </a:prstGeom>
        </p:spPr>
        <p:txBody>
          <a:bodyPr vert="horz" wrap="square" lIns="0" tIns="13385" rIns="0" bIns="0" rtlCol="0">
            <a:spAutoFit/>
          </a:bodyPr>
          <a:lstStyle/>
          <a:p>
            <a:pPr marL="38241">
              <a:spcBef>
                <a:spcPts val="105"/>
              </a:spcBef>
            </a:pPr>
            <a:r>
              <a:rPr sz="1104" b="1" i="1" dirty="0">
                <a:latin typeface="Arial"/>
                <a:cs typeface="Arial"/>
              </a:rPr>
              <a:t>y </a:t>
            </a:r>
            <a:r>
              <a:rPr sz="1104" b="1" dirty="0">
                <a:latin typeface="Symbol"/>
                <a:cs typeface="Symbol"/>
              </a:rPr>
              <a:t></a:t>
            </a:r>
            <a:r>
              <a:rPr sz="1104" b="1" dirty="0">
                <a:latin typeface="Times New Roman"/>
                <a:cs typeface="Times New Roman"/>
              </a:rPr>
              <a:t> </a:t>
            </a:r>
            <a:r>
              <a:rPr sz="979" b="1" spc="-7" baseline="38461" dirty="0">
                <a:latin typeface="Arial"/>
                <a:cs typeface="Arial"/>
              </a:rPr>
              <a:t>3 </a:t>
            </a:r>
            <a:r>
              <a:rPr sz="1104" b="1" i="1" dirty="0">
                <a:latin typeface="Arial"/>
                <a:cs typeface="Arial"/>
              </a:rPr>
              <a:t>x </a:t>
            </a:r>
            <a:r>
              <a:rPr sz="1104" b="1" dirty="0">
                <a:latin typeface="Symbol"/>
                <a:cs typeface="Symbol"/>
              </a:rPr>
              <a:t></a:t>
            </a:r>
            <a:r>
              <a:rPr sz="1104" b="1" spc="-90" dirty="0">
                <a:latin typeface="Times New Roman"/>
                <a:cs typeface="Times New Roman"/>
              </a:rPr>
              <a:t> </a:t>
            </a:r>
            <a:r>
              <a:rPr sz="1104" b="1" dirty="0">
                <a:latin typeface="Arial"/>
                <a:cs typeface="Arial"/>
              </a:rPr>
              <a:t>1</a:t>
            </a:r>
            <a:endParaRPr sz="11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9903" y="3760647"/>
            <a:ext cx="391339" cy="198224"/>
          </a:xfrm>
          <a:prstGeom prst="rect">
            <a:avLst/>
          </a:prstGeom>
        </p:spPr>
        <p:txBody>
          <a:bodyPr vert="horz" wrap="square" lIns="0" tIns="12110" rIns="0" bIns="0" rtlCol="0">
            <a:spAutoFit/>
          </a:bodyPr>
          <a:lstStyle/>
          <a:p>
            <a:pPr marL="12747">
              <a:spcBef>
                <a:spcPts val="95"/>
              </a:spcBef>
            </a:pPr>
            <a:r>
              <a:rPr sz="1204" b="1" i="1" spc="-5" dirty="0">
                <a:latin typeface="Arial"/>
                <a:cs typeface="Arial"/>
              </a:rPr>
              <a:t>y </a:t>
            </a:r>
            <a:r>
              <a:rPr sz="1204" b="1" spc="-5" dirty="0">
                <a:latin typeface="Symbol"/>
                <a:cs typeface="Symbol"/>
              </a:rPr>
              <a:t></a:t>
            </a:r>
            <a:r>
              <a:rPr sz="1204" b="1" spc="166" dirty="0">
                <a:latin typeface="Times New Roman"/>
                <a:cs typeface="Times New Roman"/>
              </a:rPr>
              <a:t> </a:t>
            </a:r>
            <a:r>
              <a:rPr sz="1204" b="1" i="1" spc="-5" dirty="0">
                <a:latin typeface="Arial"/>
                <a:cs typeface="Arial"/>
              </a:rPr>
              <a:t>x</a:t>
            </a:r>
            <a:endParaRPr sz="12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49026" y="5264853"/>
            <a:ext cx="762921" cy="198868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38241">
              <a:spcBef>
                <a:spcPts val="100"/>
              </a:spcBef>
            </a:pPr>
            <a:r>
              <a:rPr sz="1204" b="1" i="1" spc="-5" dirty="0">
                <a:latin typeface="Arial"/>
                <a:cs typeface="Arial"/>
              </a:rPr>
              <a:t>y </a:t>
            </a:r>
            <a:r>
              <a:rPr sz="1204" b="1" spc="-5" dirty="0">
                <a:latin typeface="Symbol"/>
                <a:cs typeface="Symbol"/>
              </a:rPr>
              <a:t></a:t>
            </a:r>
            <a:r>
              <a:rPr sz="1204" b="1" spc="-5" dirty="0">
                <a:latin typeface="Times New Roman"/>
                <a:cs typeface="Times New Roman"/>
              </a:rPr>
              <a:t> </a:t>
            </a:r>
            <a:r>
              <a:rPr sz="1204" b="1" i="1" spc="-5" dirty="0">
                <a:latin typeface="Arial"/>
                <a:cs typeface="Arial"/>
              </a:rPr>
              <a:t>x </a:t>
            </a:r>
            <a:r>
              <a:rPr sz="1054" b="1" spc="-7" baseline="43650" dirty="0">
                <a:latin typeface="Arial"/>
                <a:cs typeface="Arial"/>
              </a:rPr>
              <a:t>3 </a:t>
            </a:r>
            <a:r>
              <a:rPr sz="1204" b="1" spc="-5" dirty="0">
                <a:latin typeface="Symbol"/>
                <a:cs typeface="Symbol"/>
              </a:rPr>
              <a:t></a:t>
            </a:r>
            <a:r>
              <a:rPr sz="1204" b="1" spc="-30" dirty="0">
                <a:latin typeface="Times New Roman"/>
                <a:cs typeface="Times New Roman"/>
              </a:rPr>
              <a:t> </a:t>
            </a:r>
            <a:r>
              <a:rPr sz="1204" b="1" spc="-5" dirty="0">
                <a:latin typeface="Arial"/>
                <a:cs typeface="Arial"/>
              </a:rPr>
              <a:t>1</a:t>
            </a:r>
            <a:endParaRPr sz="120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90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1046</Words>
  <Application>Microsoft Office PowerPoint</Application>
  <PresentationFormat>Widescreen</PresentationFormat>
  <Paragraphs>230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BAB VI. FUNGSI TRANSENDEN</vt:lpstr>
      <vt:lpstr>PowerPoint Presentation</vt:lpstr>
      <vt:lpstr>Grafik dari fungsi f(x)=ln x adalah,</vt:lpstr>
      <vt:lpstr>Teorema 2 (Sifat Logaritma Natural).  Jika a, b &gt; 0 dan r є Q dan r ≠ -1, maka 1. ln 1 = 0;</vt:lpstr>
      <vt:lpstr>PowerPoint Presentation</vt:lpstr>
      <vt:lpstr>PowerPoint Presentation</vt:lpstr>
      <vt:lpstr>Fungsi Balikan (Invers).</vt:lpstr>
      <vt:lpstr>Langkah-langkah mencari inver fungsi y=f(x),</vt:lpstr>
      <vt:lpstr>Bila f mempunyai balikan f-1 maka f-1 juga memiliki  balikan f sehingga diperoleh,</vt:lpstr>
      <vt:lpstr>Teorema 4. (Turunan Fungsi Balikan).</vt:lpstr>
      <vt:lpstr>Latihan. Rumuskan f-1(x) dari fungsi f(x) berikut,  </vt:lpstr>
      <vt:lpstr>Fungsi Eksponen Natural.</vt:lpstr>
      <vt:lpstr>Karena antara exp dan ln  adalah fungsi-fungsi yang  saling invers, maka grafik y = ex adalah grafik y = ln 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VI. FUNGSI TRANSENDEN</dc:title>
  <dc:creator>ASUS</dc:creator>
  <cp:lastModifiedBy>ASUS</cp:lastModifiedBy>
  <cp:revision>3</cp:revision>
  <dcterms:created xsi:type="dcterms:W3CDTF">2020-10-30T12:22:16Z</dcterms:created>
  <dcterms:modified xsi:type="dcterms:W3CDTF">2020-10-30T12:33:13Z</dcterms:modified>
</cp:coreProperties>
</file>