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343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1999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76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4753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9543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4909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81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90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767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7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631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50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63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106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769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A4A30996-A7C8-4270-949A-B08CE58A6B91}" type="datetimeFigureOut">
              <a:rPr lang="en-US" smtClean="0"/>
              <a:t>01-Jun-25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F4C1951D-D54B-4675-BD13-87AA6EC0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791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E7B0-D621-01F5-2959-68A817FFFB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Business Insights from Superstore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EF7F61-F8DA-BB2C-9152-EFE28A641A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2069" y="3598341"/>
            <a:ext cx="6177281" cy="1441019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Analyzing Key Trends, Profitability, and Opportunities for the duration of 2014-2017</a:t>
            </a:r>
          </a:p>
        </p:txBody>
      </p:sp>
    </p:spTree>
    <p:extLst>
      <p:ext uri="{BB962C8B-B14F-4D97-AF65-F5344CB8AC3E}">
        <p14:creationId xmlns:p14="http://schemas.microsoft.com/office/powerpoint/2010/main" val="341449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76003-D3BF-91EE-B0C3-C5CBB74F4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8960"/>
            <a:ext cx="9590550" cy="762000"/>
          </a:xfrm>
        </p:spPr>
        <p:txBody>
          <a:bodyPr>
            <a:normAutofit/>
          </a:bodyPr>
          <a:lstStyle/>
          <a:p>
            <a:r>
              <a:rPr lang="en-US" sz="4400" u="sng" dirty="0"/>
              <a:t>Top and Low-performing States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6343C4-23D7-CD56-018E-FE387E67B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99920"/>
            <a:ext cx="9590550" cy="43891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Highest Sales have been observed in the states of </a:t>
            </a:r>
            <a:r>
              <a:rPr lang="en-US" sz="2400" b="1" u="sng" dirty="0"/>
              <a:t>California</a:t>
            </a:r>
            <a:r>
              <a:rPr lang="en-US" sz="2400" dirty="0"/>
              <a:t>, </a:t>
            </a:r>
            <a:r>
              <a:rPr lang="en-US" sz="2400" b="1" u="sng" dirty="0"/>
              <a:t>New York</a:t>
            </a:r>
            <a:r>
              <a:rPr lang="en-US" sz="2400" dirty="0"/>
              <a:t> and </a:t>
            </a:r>
            <a:r>
              <a:rPr lang="en-US" sz="2400" b="1" u="sng" dirty="0"/>
              <a:t>Texas </a:t>
            </a:r>
            <a:r>
              <a:rPr lang="en-US" sz="2400" dirty="0"/>
              <a:t>consistently throughout the duration, indicating strong demand and market presence. Businesses could focus on these regions for expansion or targeted marketing strategies.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Lowest Sales have been observed in the states of </a:t>
            </a:r>
            <a:r>
              <a:rPr lang="en-US" sz="2400" b="1" u="sng" dirty="0"/>
              <a:t>Kansas</a:t>
            </a:r>
            <a:r>
              <a:rPr lang="en-US" sz="2400" dirty="0"/>
              <a:t>, </a:t>
            </a:r>
            <a:r>
              <a:rPr lang="en-US" sz="2400" b="1" u="sng" dirty="0"/>
              <a:t>Wyoming</a:t>
            </a:r>
            <a:r>
              <a:rPr lang="en-US" sz="2400" dirty="0"/>
              <a:t> and </a:t>
            </a:r>
            <a:r>
              <a:rPr lang="en-US" sz="2400" b="1" u="sng" dirty="0"/>
              <a:t>South Dakota</a:t>
            </a:r>
            <a:r>
              <a:rPr lang="en-US" sz="2400" dirty="0"/>
              <a:t>, suggesting a possible limited market penetration or demand in those areas. Companies could explore localized strategies to boost sales.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207400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77C47-916E-51D7-E775-AA0F2D94E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E6ACC-B912-83B9-BDC4-56C64B13C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8960"/>
            <a:ext cx="9590550" cy="762000"/>
          </a:xfrm>
        </p:spPr>
        <p:txBody>
          <a:bodyPr>
            <a:normAutofit/>
          </a:bodyPr>
          <a:lstStyle/>
          <a:p>
            <a:r>
              <a:rPr lang="en-US" sz="4400" u="sng" dirty="0"/>
              <a:t>Category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D3869A-23D3-AAD6-645F-67035AF000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99920"/>
            <a:ext cx="9590550" cy="43891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/>
              <a:t>Technology</a:t>
            </a:r>
            <a:r>
              <a:rPr lang="en-US" sz="2400" dirty="0"/>
              <a:t> and </a:t>
            </a:r>
            <a:r>
              <a:rPr lang="en-US" sz="2400" b="1" u="sng" dirty="0"/>
              <a:t>Office Supplies</a:t>
            </a:r>
            <a:r>
              <a:rPr lang="en-US" sz="2400" dirty="0"/>
              <a:t> show solid sales volumes.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/>
              <a:t>Furniture</a:t>
            </a:r>
            <a:r>
              <a:rPr lang="en-US" sz="2400" dirty="0"/>
              <a:t> has varied sales performance, possibly indicating seasonality or market-specific trends.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Among the sub-categories, </a:t>
            </a:r>
            <a:r>
              <a:rPr lang="en-US" sz="2400" b="1" u="sng" dirty="0"/>
              <a:t>Phones</a:t>
            </a:r>
            <a:r>
              <a:rPr lang="en-US" sz="2400" dirty="0"/>
              <a:t> and </a:t>
            </a:r>
            <a:r>
              <a:rPr lang="en-US" sz="2400" b="1" u="sng" dirty="0"/>
              <a:t>Chairs</a:t>
            </a:r>
            <a:r>
              <a:rPr lang="en-US" sz="2400" dirty="0"/>
              <a:t> perform the best in generating revenue whereas </a:t>
            </a:r>
            <a:r>
              <a:rPr lang="en-US" sz="2400" b="1" u="sng" dirty="0"/>
              <a:t>Envelopes</a:t>
            </a:r>
            <a:r>
              <a:rPr lang="en-US" sz="2400" dirty="0"/>
              <a:t>, </a:t>
            </a:r>
            <a:r>
              <a:rPr lang="en-US" sz="2400" b="1" u="sng" dirty="0"/>
              <a:t>Labels</a:t>
            </a:r>
            <a:r>
              <a:rPr lang="en-US" sz="2400" dirty="0"/>
              <a:t> and </a:t>
            </a:r>
            <a:r>
              <a:rPr lang="en-US" sz="2400" b="1" u="sng" dirty="0"/>
              <a:t>Fasteners</a:t>
            </a:r>
            <a:r>
              <a:rPr lang="en-US" sz="2400" dirty="0"/>
              <a:t> have the least sales.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1181062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D0ACE-11F3-122D-446D-42D84F332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14D8B-9687-DE4E-5116-5DDD6C430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8960"/>
            <a:ext cx="9590550" cy="762000"/>
          </a:xfrm>
        </p:spPr>
        <p:txBody>
          <a:bodyPr>
            <a:normAutofit/>
          </a:bodyPr>
          <a:lstStyle/>
          <a:p>
            <a:r>
              <a:rPr lang="en-US" sz="4400" u="sng" dirty="0"/>
              <a:t>Profitability Trends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056769-1483-24E9-86AB-7B844A2AA0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99920"/>
            <a:ext cx="9590550" cy="43891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Some states report significant losses, with </a:t>
            </a:r>
            <a:r>
              <a:rPr lang="en-US" sz="2400" b="1" u="sng" dirty="0"/>
              <a:t>Texas</a:t>
            </a:r>
            <a:r>
              <a:rPr lang="en-US" sz="2400" dirty="0"/>
              <a:t>, </a:t>
            </a:r>
            <a:r>
              <a:rPr lang="en-US" sz="2400" b="1" u="sng" dirty="0"/>
              <a:t>Ohio</a:t>
            </a:r>
            <a:r>
              <a:rPr lang="en-US" sz="2400" dirty="0"/>
              <a:t> and</a:t>
            </a:r>
            <a:r>
              <a:rPr lang="en-US" sz="2400" b="1" u="sng" dirty="0"/>
              <a:t> Pennsylvania</a:t>
            </a:r>
            <a:r>
              <a:rPr lang="en-US" sz="2400" b="1" dirty="0"/>
              <a:t> </a:t>
            </a:r>
            <a:r>
              <a:rPr lang="en-US" sz="2400" dirty="0"/>
              <a:t>as the leaders, highlighting the need for cost optimization or revised pricing strategies.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Sub-categories like </a:t>
            </a:r>
            <a:r>
              <a:rPr lang="en-US" sz="2400" b="1" u="sng" dirty="0"/>
              <a:t>Copiers</a:t>
            </a:r>
            <a:r>
              <a:rPr lang="en-US" sz="2400" dirty="0"/>
              <a:t>, </a:t>
            </a:r>
            <a:r>
              <a:rPr lang="en-US" sz="2400" b="1" u="sng" dirty="0"/>
              <a:t>Accessories</a:t>
            </a:r>
            <a:r>
              <a:rPr lang="en-US" sz="2400" dirty="0"/>
              <a:t> and </a:t>
            </a:r>
            <a:r>
              <a:rPr lang="en-US" sz="2400" b="1" u="sng" dirty="0"/>
              <a:t>Phones</a:t>
            </a:r>
            <a:r>
              <a:rPr lang="en-US" sz="2400" dirty="0"/>
              <a:t> have shown consistent profits in the duration, whereas </a:t>
            </a:r>
            <a:r>
              <a:rPr lang="en-US" sz="2400" b="1" u="sng" dirty="0"/>
              <a:t>Tables</a:t>
            </a:r>
            <a:r>
              <a:rPr lang="en-US" sz="2400" dirty="0"/>
              <a:t> and </a:t>
            </a:r>
            <a:r>
              <a:rPr lang="en-US" sz="2400" b="1" u="sng" dirty="0"/>
              <a:t>Bookcases</a:t>
            </a:r>
            <a:r>
              <a:rPr lang="en-US" sz="2400" dirty="0"/>
              <a:t> have incurred losses.</a:t>
            </a:r>
          </a:p>
        </p:txBody>
      </p:sp>
    </p:spTree>
    <p:extLst>
      <p:ext uri="{BB962C8B-B14F-4D97-AF65-F5344CB8AC3E}">
        <p14:creationId xmlns:p14="http://schemas.microsoft.com/office/powerpoint/2010/main" val="233820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DEBBD-C3EE-E87B-5C53-1C90E8FA5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A91F1-A2FA-D561-FD66-17635583C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8960"/>
            <a:ext cx="9590550" cy="762000"/>
          </a:xfrm>
        </p:spPr>
        <p:txBody>
          <a:bodyPr>
            <a:normAutofit/>
          </a:bodyPr>
          <a:lstStyle/>
          <a:p>
            <a:r>
              <a:rPr lang="en-US" sz="4400" u="sng" dirty="0"/>
              <a:t>Shipping Preferences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A24B4-35C5-4F06-8C11-B50696ACA5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99920"/>
            <a:ext cx="9590550" cy="43891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/>
              <a:t>Standard Class</a:t>
            </a:r>
            <a:r>
              <a:rPr lang="en-US" sz="2400" dirty="0"/>
              <a:t> shipping dominates, indicating customer preference for cost-effective options.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b="1" u="sng" dirty="0"/>
              <a:t>Same Day</a:t>
            </a:r>
            <a:r>
              <a:rPr lang="en-US" sz="2400" dirty="0"/>
              <a:t> shipping has lower usage, potentially signaling opportunities to invest in faster logistics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30929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AA77D-70FE-277B-03CA-06C80DD8A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10B1-2A34-DE1A-E27E-3A4EBE9B8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568960"/>
            <a:ext cx="9590550" cy="762000"/>
          </a:xfrm>
        </p:spPr>
        <p:txBody>
          <a:bodyPr>
            <a:normAutofit/>
          </a:bodyPr>
          <a:lstStyle/>
          <a:p>
            <a:r>
              <a:rPr lang="en-US" sz="4400" u="sng" dirty="0"/>
              <a:t>Future Trends &amp; Forecast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6DC9F0-AEE7-880C-5F1D-F6BCD6A4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1" y="1899920"/>
            <a:ext cx="9590550" cy="4389120"/>
          </a:xfrm>
        </p:spPr>
        <p:txBody>
          <a:bodyPr>
            <a:normAutofit/>
          </a:bodyPr>
          <a:lstStyle/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The sales and profit forecasts hint at steady growth, though certain categories may need strategic shifts to maintain momentum.</a:t>
            </a:r>
          </a:p>
          <a:p>
            <a:pPr marL="342900" indent="-342900" algn="l">
              <a:buFont typeface="Wingdings" panose="05000000000000000000" pitchFamily="2" charset="2"/>
              <a:buChar char="v"/>
            </a:pPr>
            <a:r>
              <a:rPr lang="en-US" sz="2400" dirty="0"/>
              <a:t>Businesses could leverage historical trends to optimize pricing, inventory management, and promotional efforts.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0945951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108</TotalTime>
  <Words>270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Calisto MT</vt:lpstr>
      <vt:lpstr>Wingdings</vt:lpstr>
      <vt:lpstr>Wingdings 2</vt:lpstr>
      <vt:lpstr>Slate</vt:lpstr>
      <vt:lpstr>Business Insights from Superstore Data Analysis</vt:lpstr>
      <vt:lpstr>Top and Low-performing States</vt:lpstr>
      <vt:lpstr>Category Analysis</vt:lpstr>
      <vt:lpstr>Profitability Trends</vt:lpstr>
      <vt:lpstr>Shipping Preferences</vt:lpstr>
      <vt:lpstr>Future Trends &amp; Forecast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Kairav Nandi</dc:creator>
  <cp:lastModifiedBy>Kairav Nandi</cp:lastModifiedBy>
  <cp:revision>1</cp:revision>
  <dcterms:created xsi:type="dcterms:W3CDTF">2025-06-01T04:49:34Z</dcterms:created>
  <dcterms:modified xsi:type="dcterms:W3CDTF">2025-06-01T06:37:38Z</dcterms:modified>
</cp:coreProperties>
</file>