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17"/>
  </p:notesMasterIdLst>
  <p:sldIdLst>
    <p:sldId id="256" r:id="rId2"/>
    <p:sldId id="257" r:id="rId3"/>
    <p:sldId id="258" r:id="rId4"/>
    <p:sldId id="270" r:id="rId5"/>
    <p:sldId id="259" r:id="rId6"/>
    <p:sldId id="260" r:id="rId7"/>
    <p:sldId id="261" r:id="rId8"/>
    <p:sldId id="271" r:id="rId9"/>
    <p:sldId id="262" r:id="rId10"/>
    <p:sldId id="263" r:id="rId11"/>
    <p:sldId id="264" r:id="rId12"/>
    <p:sldId id="265" r:id="rId13"/>
    <p:sldId id="267" r:id="rId14"/>
    <p:sldId id="268" r:id="rId15"/>
    <p:sldId id="26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3" d="100"/>
          <a:sy n="103" d="100"/>
        </p:scale>
        <p:origin x="874"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B94CF-6055-4CE4-8DA7-4A995CE02C80}"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E10E6-7EA9-438E-AB5B-924DFE6A94D8}" type="slidenum">
              <a:rPr lang="en-US" smtClean="0"/>
              <a:t>‹#›</a:t>
            </a:fld>
            <a:endParaRPr lang="en-US" dirty="0"/>
          </a:p>
        </p:txBody>
      </p:sp>
    </p:spTree>
    <p:extLst>
      <p:ext uri="{BB962C8B-B14F-4D97-AF65-F5344CB8AC3E}">
        <p14:creationId xmlns:p14="http://schemas.microsoft.com/office/powerpoint/2010/main" val="39897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Above table shows that there is a higher correlation between income and house prices in minority counties as compared to non minority counties. This is an interesting observation as lower correlation between house prices and affordability could mean higher presence of investors (non owner occupied homes) in non minority county. The description of the final dataset that will be used for analysis. We have used 2020 data as ACS 5 year estimates for income (sourced from census website using API) is for 2020. Variable mean_hv provides data for home prices from zillow.</a:t>
            </a:r>
          </a:p>
          <a:p>
            <a:pPr marL="0" lvl="0" indent="0">
              <a:buNone/>
            </a:pPr>
            <a:r>
              <a:rPr lang="en-US" dirty="0"/>
              <a:t>We divide the house prices and income data to create a house price to income ratio (p_to_i) metric, which will give us a sense of house price affordability which is from 0.59 to 15.07, with median value of 2.36.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0FE10E6-7EA9-438E-AB5B-924DFE6A94D8}" type="slidenum">
              <a:rPr lang="en-US" smtClean="0"/>
              <a:t>9</a:t>
            </a:fld>
            <a:endParaRPr lang="en-US" dirty="0"/>
          </a:p>
        </p:txBody>
      </p:sp>
    </p:spTree>
    <p:extLst>
      <p:ext uri="{BB962C8B-B14F-4D97-AF65-F5344CB8AC3E}">
        <p14:creationId xmlns:p14="http://schemas.microsoft.com/office/powerpoint/2010/main" val="305000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The FHFA minority flag was at tract level, so we converted it to be at county level. We define county level minority flag as counties where more than 25% of tracts are minority tracts. Minority tracts represents tracts where minority population is more than 50%.</a:t>
            </a:r>
          </a:p>
          <a:p>
            <a:pPr marL="0" lvl="0" indent="0">
              <a:buNone/>
            </a:pPr>
            <a:r>
              <a:rPr lang="en-US" dirty="0"/>
              <a:t>Above map is for minority counties for price to income ratio. The minimum value for the ratio is 0.69 with median value of close to 2.47. Interestingly, most o0f the minority counties are in the lower half of US states right from California, Texas to Florida.</a:t>
            </a:r>
          </a:p>
          <a:p>
            <a:endParaRPr lang="en-US" dirty="0"/>
          </a:p>
        </p:txBody>
      </p:sp>
      <p:sp>
        <p:nvSpPr>
          <p:cNvPr id="4" name="Slide Number Placeholder 3"/>
          <p:cNvSpPr>
            <a:spLocks noGrp="1"/>
          </p:cNvSpPr>
          <p:nvPr>
            <p:ph type="sldNum" sz="quarter" idx="5"/>
          </p:nvPr>
        </p:nvSpPr>
        <p:spPr/>
        <p:txBody>
          <a:bodyPr/>
          <a:lstStyle/>
          <a:p>
            <a:fld id="{20FE10E6-7EA9-438E-AB5B-924DFE6A94D8}" type="slidenum">
              <a:rPr lang="en-US" smtClean="0"/>
              <a:t>10</a:t>
            </a:fld>
            <a:endParaRPr lang="en-US" dirty="0"/>
          </a:p>
        </p:txBody>
      </p:sp>
    </p:spTree>
    <p:extLst>
      <p:ext uri="{BB962C8B-B14F-4D97-AF65-F5344CB8AC3E}">
        <p14:creationId xmlns:p14="http://schemas.microsoft.com/office/powerpoint/2010/main" val="130683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Non minority counties map, minimum price to income ratio is 0.59. Interestingly, the 1st quartile, median and 3rd quartile ratio is lower than minority counties map. It could be because there are so many counties from Midwest (which are non minority), where home prices are the lowest of the 4 US regions. However, the max value is higher (15.07) in non minority counties map, due to New York and Massachusetts.</a:t>
            </a:r>
          </a:p>
          <a:p>
            <a:endParaRPr lang="en-US" dirty="0"/>
          </a:p>
        </p:txBody>
      </p:sp>
      <p:sp>
        <p:nvSpPr>
          <p:cNvPr id="4" name="Slide Number Placeholder 3"/>
          <p:cNvSpPr>
            <a:spLocks noGrp="1"/>
          </p:cNvSpPr>
          <p:nvPr>
            <p:ph type="sldNum" sz="quarter" idx="5"/>
          </p:nvPr>
        </p:nvSpPr>
        <p:spPr/>
        <p:txBody>
          <a:bodyPr/>
          <a:lstStyle/>
          <a:p>
            <a:fld id="{20FE10E6-7EA9-438E-AB5B-924DFE6A94D8}" type="slidenum">
              <a:rPr lang="en-US" smtClean="0"/>
              <a:t>11</a:t>
            </a:fld>
            <a:endParaRPr lang="en-US" dirty="0"/>
          </a:p>
        </p:txBody>
      </p:sp>
    </p:spTree>
    <p:extLst>
      <p:ext uri="{BB962C8B-B14F-4D97-AF65-F5344CB8AC3E}">
        <p14:creationId xmlns:p14="http://schemas.microsoft.com/office/powerpoint/2010/main" val="334100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map shows that most of the top 100 least affordable counties are in West namely in California, Washington etc. There are some pockets in Souther US such as Florida and Texas too that have low affordability.</a:t>
            </a:r>
          </a:p>
          <a:p>
            <a:endParaRPr lang="en-US" dirty="0"/>
          </a:p>
        </p:txBody>
      </p:sp>
      <p:sp>
        <p:nvSpPr>
          <p:cNvPr id="4" name="Slide Number Placeholder 3"/>
          <p:cNvSpPr>
            <a:spLocks noGrp="1"/>
          </p:cNvSpPr>
          <p:nvPr>
            <p:ph type="sldNum" sz="quarter" idx="5"/>
          </p:nvPr>
        </p:nvSpPr>
        <p:spPr/>
        <p:txBody>
          <a:bodyPr/>
          <a:lstStyle/>
          <a:p>
            <a:fld id="{20FE10E6-7EA9-438E-AB5B-924DFE6A94D8}" type="slidenum">
              <a:rPr lang="en-US" smtClean="0"/>
              <a:t>12</a:t>
            </a:fld>
            <a:endParaRPr lang="en-US" dirty="0"/>
          </a:p>
        </p:txBody>
      </p:sp>
    </p:spTree>
    <p:extLst>
      <p:ext uri="{BB962C8B-B14F-4D97-AF65-F5344CB8AC3E}">
        <p14:creationId xmlns:p14="http://schemas.microsoft.com/office/powerpoint/2010/main" val="3711397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422296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36330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286052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7304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91142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18001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2299024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88924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355370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25966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38248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24588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421321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161193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3786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301923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65723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351497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dirty="0"/>
          </a:p>
        </p:txBody>
      </p:sp>
    </p:spTree>
    <p:extLst>
      <p:ext uri="{BB962C8B-B14F-4D97-AF65-F5344CB8AC3E}">
        <p14:creationId xmlns:p14="http://schemas.microsoft.com/office/powerpoint/2010/main" val="290696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241EB5C9-1307-BA42-ABA2-0BC069CD8E7F}" type="datetimeFigureOut">
              <a:rPr lang="en-US" smtClean="0"/>
              <a:t>12/3/2022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C5EF2332-01BF-834F-8236-50238282D533}" type="slidenum">
              <a:rPr lang="en-US" smtClean="0"/>
              <a:t>‹#›</a:t>
            </a:fld>
            <a:endParaRPr lang="en-US" dirty="0"/>
          </a:p>
        </p:txBody>
      </p:sp>
    </p:spTree>
    <p:extLst>
      <p:ext uri="{BB962C8B-B14F-4D97-AF65-F5344CB8AC3E}">
        <p14:creationId xmlns:p14="http://schemas.microsoft.com/office/powerpoint/2010/main" val="42181773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fhfa.gov/DataTools/Downloads/Pages/Underserved-Areas-Data.aspx" TargetMode="External"/><Relationship Id="rId1" Type="http://schemas.openxmlformats.org/officeDocument/2006/relationships/slideLayout" Target="../slideLayouts/slideLayout18.xml"/><Relationship Id="rId4" Type="http://schemas.openxmlformats.org/officeDocument/2006/relationships/hyperlink" Target="https://www.census.gov/programs-surveys/acs/data/data-via-api.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dirty="0"/>
              <a:t>Final Project</a:t>
            </a:r>
          </a:p>
        </p:txBody>
      </p:sp>
      <p:sp>
        <p:nvSpPr>
          <p:cNvPr id="3" name="Subtitle 2"/>
          <p:cNvSpPr>
            <a:spLocks noGrp="1"/>
          </p:cNvSpPr>
          <p:nvPr>
            <p:ph type="subTitle" idx="1"/>
          </p:nvPr>
        </p:nvSpPr>
        <p:spPr/>
        <p:txBody>
          <a:bodyPr>
            <a:normAutofit/>
          </a:bodyPr>
          <a:lstStyle/>
          <a:p>
            <a:pPr marL="0" lvl="0" indent="0">
              <a:buNone/>
            </a:pPr>
            <a:br>
              <a:rPr dirty="0"/>
            </a:br>
            <a:br>
              <a:rPr dirty="0"/>
            </a:br>
            <a:r>
              <a:rPr dirty="0"/>
              <a:t>Khyati Naik / Tyler Brown</a:t>
            </a:r>
          </a:p>
        </p:txBody>
      </p:sp>
      <p:sp>
        <p:nvSpPr>
          <p:cNvPr id="4" name="Date Placeholder 3"/>
          <p:cNvSpPr>
            <a:spLocks noGrp="1"/>
          </p:cNvSpPr>
          <p:nvPr>
            <p:ph type="dt" sz="half" idx="10"/>
          </p:nvPr>
        </p:nvSpPr>
        <p:spPr/>
        <p:txBody>
          <a:bodyPr/>
          <a:lstStyle/>
          <a:p>
            <a:pPr marL="0" lvl="0" indent="0">
              <a:buNone/>
            </a:pPr>
            <a:r>
              <a:rPr dirty="0"/>
              <a:t>2022-12-03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4724" y="355599"/>
            <a:ext cx="3220641" cy="4290742"/>
          </a:xfrm>
        </p:spPr>
        <p:txBody>
          <a:bodyPr numCol="2">
            <a:normAutofit fontScale="47500" lnSpcReduction="20000"/>
          </a:bodyPr>
          <a:lstStyle/>
          <a:p>
            <a:pPr marL="0" lvl="0" indent="0">
              <a:spcBef>
                <a:spcPts val="3000"/>
              </a:spcBef>
              <a:buNone/>
            </a:pPr>
            <a:r>
              <a:rPr b="1" dirty="0"/>
              <a:t>Non Minority County Map</a:t>
            </a:r>
          </a:p>
          <a:p>
            <a:pPr lvl="0" indent="0">
              <a:buNone/>
            </a:pPr>
            <a:r>
              <a:rPr dirty="0">
                <a:latin typeface="Courier"/>
              </a:rPr>
              <a:t>dt </a:t>
            </a:r>
            <a:r>
              <a:rPr dirty="0">
                <a:solidFill>
                  <a:srgbClr val="007020"/>
                </a:solidFill>
                <a:latin typeface="Courier"/>
              </a:rPr>
              <a:t>&lt;-</a:t>
            </a:r>
            <a:r>
              <a:rPr dirty="0">
                <a:latin typeface="Courier"/>
              </a:rPr>
              <a:t> map_dt </a:t>
            </a:r>
            <a:r>
              <a:rPr dirty="0">
                <a:solidFill>
                  <a:srgbClr val="4070A0"/>
                </a:solidFill>
                <a:latin typeface="Courier"/>
              </a:rPr>
              <a:t>%&gt;%</a:t>
            </a:r>
            <a:r>
              <a:rPr dirty="0">
                <a:latin typeface="Courier"/>
              </a:rPr>
              <a:t>  </a:t>
            </a:r>
            <a:r>
              <a:rPr dirty="0">
                <a:solidFill>
                  <a:srgbClr val="06287E"/>
                </a:solidFill>
                <a:latin typeface="Courier"/>
              </a:rPr>
              <a:t>filter</a:t>
            </a:r>
            <a:r>
              <a:rPr dirty="0">
                <a:latin typeface="Courier"/>
              </a:rPr>
              <a:t>(flag_min_cnty</a:t>
            </a:r>
            <a:r>
              <a:rPr dirty="0">
                <a:solidFill>
                  <a:srgbClr val="4070A0"/>
                </a:solidFill>
                <a:latin typeface="Courier"/>
              </a:rPr>
              <a:t>==</a:t>
            </a:r>
            <a:r>
              <a:rPr dirty="0">
                <a:solidFill>
                  <a:srgbClr val="40A070"/>
                </a:solidFill>
                <a:latin typeface="Courier"/>
              </a:rPr>
              <a:t>0</a:t>
            </a:r>
            <a:r>
              <a:rPr dirty="0">
                <a:latin typeface="Courier"/>
              </a:rPr>
              <a:t>)</a:t>
            </a:r>
            <a:br>
              <a:rPr dirty="0"/>
            </a:br>
            <a:r>
              <a:rPr dirty="0">
                <a:solidFill>
                  <a:srgbClr val="06287E"/>
                </a:solidFill>
                <a:latin typeface="Courier"/>
              </a:rPr>
              <a:t>plot_usmap</a:t>
            </a:r>
            <a:r>
              <a:rPr dirty="0">
                <a:latin typeface="Courier"/>
              </a:rPr>
              <a:t>( </a:t>
            </a:r>
            <a:r>
              <a:rPr dirty="0">
                <a:solidFill>
                  <a:srgbClr val="7D9029"/>
                </a:solidFill>
                <a:latin typeface="Courier"/>
              </a:rPr>
              <a:t>data =</a:t>
            </a:r>
            <a:r>
              <a:rPr dirty="0">
                <a:latin typeface="Courier"/>
              </a:rPr>
              <a:t> dt, </a:t>
            </a:r>
            <a:r>
              <a:rPr dirty="0">
                <a:solidFill>
                  <a:srgbClr val="7D9029"/>
                </a:solidFill>
                <a:latin typeface="Courier"/>
              </a:rPr>
              <a:t>values =</a:t>
            </a:r>
            <a:r>
              <a:rPr dirty="0">
                <a:latin typeface="Courier"/>
              </a:rPr>
              <a:t> </a:t>
            </a:r>
            <a:r>
              <a:rPr dirty="0">
                <a:solidFill>
                  <a:srgbClr val="4070A0"/>
                </a:solidFill>
                <a:latin typeface="Courier"/>
              </a:rPr>
              <a:t>"p_to_i"</a:t>
            </a:r>
            <a:r>
              <a:rPr dirty="0">
                <a:latin typeface="Courier"/>
              </a:rPr>
              <a:t>, </a:t>
            </a:r>
            <a:r>
              <a:rPr dirty="0">
                <a:solidFill>
                  <a:srgbClr val="7D9029"/>
                </a:solidFill>
                <a:latin typeface="Courier"/>
              </a:rPr>
              <a:t>color=</a:t>
            </a:r>
            <a:r>
              <a:rPr dirty="0">
                <a:solidFill>
                  <a:srgbClr val="4070A0"/>
                </a:solidFill>
                <a:latin typeface="Courier"/>
              </a:rPr>
              <a:t>"grey"</a:t>
            </a:r>
            <a:r>
              <a:rPr dirty="0">
                <a:latin typeface="Courier"/>
              </a:rPr>
              <a:t>) </a:t>
            </a:r>
            <a:r>
              <a:rPr dirty="0">
                <a:solidFill>
                  <a:srgbClr val="4070A0"/>
                </a:solidFill>
                <a:latin typeface="Courier"/>
              </a:rPr>
              <a:t>+</a:t>
            </a:r>
            <a:br>
              <a:rPr dirty="0"/>
            </a:br>
            <a:r>
              <a:rPr dirty="0">
                <a:solidFill>
                  <a:srgbClr val="06287E"/>
                </a:solidFill>
                <a:latin typeface="Courier"/>
              </a:rPr>
              <a:t>scale_fill_continuous</a:t>
            </a:r>
            <a:r>
              <a:rPr dirty="0">
                <a:latin typeface="Courier"/>
              </a:rPr>
              <a:t>( </a:t>
            </a:r>
            <a:r>
              <a:rPr dirty="0">
                <a:solidFill>
                  <a:srgbClr val="7D9029"/>
                </a:solidFill>
                <a:latin typeface="Courier"/>
              </a:rPr>
              <a:t>low =</a:t>
            </a:r>
            <a:r>
              <a:rPr dirty="0">
                <a:latin typeface="Courier"/>
              </a:rPr>
              <a:t> </a:t>
            </a:r>
            <a:r>
              <a:rPr dirty="0">
                <a:solidFill>
                  <a:srgbClr val="4070A0"/>
                </a:solidFill>
                <a:latin typeface="Courier"/>
              </a:rPr>
              <a:t>"#BE93D4"</a:t>
            </a:r>
            <a:r>
              <a:rPr dirty="0">
                <a:latin typeface="Courier"/>
              </a:rPr>
              <a:t>, </a:t>
            </a:r>
            <a:r>
              <a:rPr dirty="0">
                <a:solidFill>
                  <a:srgbClr val="7D9029"/>
                </a:solidFill>
                <a:latin typeface="Courier"/>
              </a:rPr>
              <a:t>high =</a:t>
            </a:r>
            <a:r>
              <a:rPr dirty="0">
                <a:latin typeface="Courier"/>
              </a:rPr>
              <a:t> </a:t>
            </a:r>
            <a:r>
              <a:rPr dirty="0">
                <a:solidFill>
                  <a:srgbClr val="4070A0"/>
                </a:solidFill>
                <a:latin typeface="Courier"/>
              </a:rPr>
              <a:t>"#865FCF"</a:t>
            </a:r>
            <a:r>
              <a:rPr dirty="0">
                <a:latin typeface="Courier"/>
              </a:rPr>
              <a:t>, </a:t>
            </a:r>
            <a:r>
              <a:rPr dirty="0">
                <a:solidFill>
                  <a:srgbClr val="7D9029"/>
                </a:solidFill>
                <a:latin typeface="Courier"/>
              </a:rPr>
              <a:t>name =</a:t>
            </a:r>
            <a:r>
              <a:rPr dirty="0">
                <a:latin typeface="Courier"/>
              </a:rPr>
              <a:t> </a:t>
            </a:r>
            <a:r>
              <a:rPr dirty="0">
                <a:solidFill>
                  <a:srgbClr val="4070A0"/>
                </a:solidFill>
                <a:latin typeface="Courier"/>
              </a:rPr>
              <a:t>"Non Minority County Map"</a:t>
            </a:r>
            <a:r>
              <a:rPr dirty="0">
                <a:latin typeface="Courier"/>
              </a:rPr>
              <a:t>)</a:t>
            </a:r>
          </a:p>
          <a:p>
            <a:pPr lvl="0" indent="0">
              <a:buNone/>
            </a:pPr>
            <a:r>
              <a:rPr dirty="0">
                <a:latin typeface="Courier"/>
              </a:rPr>
              <a:t>## Warning: Ignoring unknown parameters: linewidth</a:t>
            </a:r>
            <a:endParaRPr lang="en-US" dirty="0">
              <a:latin typeface="Courier"/>
            </a:endParaRPr>
          </a:p>
          <a:p>
            <a:pPr lvl="0" indent="0">
              <a:buNone/>
            </a:pPr>
            <a:r>
              <a:rPr lang="en-US" dirty="0">
                <a:solidFill>
                  <a:srgbClr val="06287E"/>
                </a:solidFill>
                <a:latin typeface="Courier"/>
              </a:rPr>
              <a:t>summary</a:t>
            </a:r>
            <a:r>
              <a:rPr lang="en-US" dirty="0">
                <a:latin typeface="Courier"/>
              </a:rPr>
              <a:t>(comb_dt_for_anly_20 </a:t>
            </a:r>
            <a:r>
              <a:rPr lang="en-US" dirty="0">
                <a:solidFill>
                  <a:srgbClr val="4070A0"/>
                </a:solidFill>
                <a:latin typeface="Courier"/>
              </a:rPr>
              <a:t>%&gt;%</a:t>
            </a:r>
            <a:r>
              <a:rPr lang="en-US" dirty="0">
                <a:latin typeface="Courier"/>
              </a:rPr>
              <a:t> </a:t>
            </a:r>
            <a:r>
              <a:rPr lang="en-US" dirty="0">
                <a:solidFill>
                  <a:srgbClr val="06287E"/>
                </a:solidFill>
                <a:latin typeface="Courier"/>
              </a:rPr>
              <a:t>filter</a:t>
            </a:r>
            <a:r>
              <a:rPr lang="en-US" dirty="0">
                <a:latin typeface="Courier"/>
              </a:rPr>
              <a:t>(flag_min_cnty</a:t>
            </a:r>
            <a:r>
              <a:rPr lang="en-US" dirty="0">
                <a:solidFill>
                  <a:srgbClr val="4070A0"/>
                </a:solidFill>
                <a:latin typeface="Courier"/>
              </a:rPr>
              <a:t>==</a:t>
            </a:r>
            <a:r>
              <a:rPr lang="en-US" dirty="0">
                <a:solidFill>
                  <a:srgbClr val="40A070"/>
                </a:solidFill>
                <a:latin typeface="Courier"/>
              </a:rPr>
              <a:t>0</a:t>
            </a:r>
            <a:r>
              <a:rPr lang="en-US" dirty="0">
                <a:latin typeface="Courier"/>
              </a:rPr>
              <a:t>))</a:t>
            </a:r>
          </a:p>
          <a:p>
            <a:pPr lvl="0" indent="0">
              <a:buNone/>
            </a:pPr>
            <a:r>
              <a:rPr lang="en-US" dirty="0">
                <a:latin typeface="Courier"/>
              </a:rPr>
              <a:t>##   StateName           st_cnty           st_cnty_n         flag_lya_cnty   
##  Length:1906        plantsman        Length:1906        Min.   :0.0000  
##  Class :character   Class :character   Class :character   1st Qu.:0.0000  
##  Mode  :character   Mode  :character   Mode  :character   Median :0.0000  
##                                                           Mean   :0.3153  
##                                                           3rd Qu.:1.0000  
##                                                           Max.   :1.0000  
##  flag_min_cnty      MFI               yr          mean_hv       
##  Min.   :0     Min.   : 35855   Min.   :2020   Min.   :  35817  
##  1st Qu.:0     1st Qu.: 59721   1st Qu.:2020   1st Qu.: 115881  
##  Median :0     Median : 67785   Median :2020   Median : 157924  
##  Mean   :0     Mean   : 70300   Mean   :2020   Mean   : 186249  
##  3rd Qu.:0     3rd Qu.: 78011   3rd Qu.:2020   3rd Qu.: 227046  
##  Max.   :0     Max.   :182567   Max.   :2020   Max.   :1751724  
##      p_to_i           aff_rank      aff_rank_cat      
##  Min.   : 0.5944   Min.   :   1.0   Length:1906       
##  1st Qu.: 1.8927   1st Qu.: 605.2   Class :character  
##  Median : 2.3459   Median :1211.0   Mode  :character  
##  Mean   : 2.5716   Mean   :1221.7                     
##  3rd Qu.: 2.9298   3rd Qu.:1842.5                     
##  Max.   :15.0760   Max.   :2494.0</a:t>
            </a:r>
          </a:p>
          <a:p>
            <a:pPr lvl="0" indent="0">
              <a:buNone/>
            </a:pPr>
            <a:endParaRPr dirty="0">
              <a:latin typeface="Courier"/>
            </a:endParaRPr>
          </a:p>
        </p:txBody>
      </p:sp>
      <p:pic>
        <p:nvPicPr>
          <p:cNvPr id="2" name="Picture 1" descr="607_pf_khyati_tyler_files/figure-pptx/unnamed-chunk-31-1.png"/>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91631" y="244862"/>
            <a:ext cx="2908407" cy="4200137"/>
          </a:xfrm>
        </p:spPr>
        <p:txBody>
          <a:bodyPr numCol="1">
            <a:normAutofit/>
          </a:bodyPr>
          <a:lstStyle/>
          <a:p>
            <a:pPr marL="0" lvl="0" indent="0">
              <a:buNone/>
            </a:pPr>
            <a:endParaRPr dirty="0"/>
          </a:p>
          <a:p>
            <a:pPr marL="0" lvl="0" indent="0">
              <a:spcBef>
                <a:spcPts val="3000"/>
              </a:spcBef>
              <a:buNone/>
            </a:pPr>
            <a:r>
              <a:rPr b="1" dirty="0"/>
              <a:t>Top 100 Most Affordable Counties map</a:t>
            </a:r>
          </a:p>
          <a:p>
            <a:pPr lvl="0" indent="0">
              <a:buNone/>
            </a:pPr>
            <a:r>
              <a:rPr dirty="0">
                <a:latin typeface="Courier"/>
              </a:rPr>
              <a:t>dt </a:t>
            </a:r>
            <a:r>
              <a:rPr dirty="0">
                <a:solidFill>
                  <a:srgbClr val="007020"/>
                </a:solidFill>
                <a:latin typeface="Courier"/>
              </a:rPr>
              <a:t>&lt;-</a:t>
            </a:r>
            <a:r>
              <a:rPr dirty="0">
                <a:latin typeface="Courier"/>
              </a:rPr>
              <a:t> map_dt </a:t>
            </a:r>
            <a:r>
              <a:rPr dirty="0">
                <a:solidFill>
                  <a:srgbClr val="4070A0"/>
                </a:solidFill>
                <a:latin typeface="Courier"/>
              </a:rPr>
              <a:t>%&gt;%</a:t>
            </a:r>
            <a:r>
              <a:rPr dirty="0">
                <a:latin typeface="Courier"/>
              </a:rPr>
              <a:t>  </a:t>
            </a:r>
            <a:r>
              <a:rPr dirty="0">
                <a:solidFill>
                  <a:srgbClr val="06287E"/>
                </a:solidFill>
                <a:latin typeface="Courier"/>
              </a:rPr>
              <a:t>filter</a:t>
            </a:r>
            <a:r>
              <a:rPr dirty="0">
                <a:latin typeface="Courier"/>
              </a:rPr>
              <a:t>(aff_rank_cat</a:t>
            </a:r>
            <a:r>
              <a:rPr dirty="0">
                <a:solidFill>
                  <a:srgbClr val="4070A0"/>
                </a:solidFill>
                <a:latin typeface="Courier"/>
              </a:rPr>
              <a:t>=="Highest affordability"</a:t>
            </a:r>
            <a:r>
              <a:rPr dirty="0">
                <a:latin typeface="Courier"/>
              </a:rPr>
              <a:t>)</a:t>
            </a:r>
            <a:br>
              <a:rPr dirty="0"/>
            </a:br>
            <a:r>
              <a:rPr dirty="0">
                <a:solidFill>
                  <a:srgbClr val="06287E"/>
                </a:solidFill>
                <a:latin typeface="Courier"/>
              </a:rPr>
              <a:t>plot_usmap</a:t>
            </a:r>
            <a:r>
              <a:rPr dirty="0">
                <a:latin typeface="Courier"/>
              </a:rPr>
              <a:t>( </a:t>
            </a:r>
            <a:r>
              <a:rPr dirty="0">
                <a:solidFill>
                  <a:srgbClr val="7D9029"/>
                </a:solidFill>
                <a:latin typeface="Courier"/>
              </a:rPr>
              <a:t>data =</a:t>
            </a:r>
            <a:r>
              <a:rPr dirty="0">
                <a:latin typeface="Courier"/>
              </a:rPr>
              <a:t> dt, </a:t>
            </a:r>
            <a:r>
              <a:rPr dirty="0">
                <a:solidFill>
                  <a:srgbClr val="7D9029"/>
                </a:solidFill>
                <a:latin typeface="Courier"/>
              </a:rPr>
              <a:t>values =</a:t>
            </a:r>
            <a:r>
              <a:rPr dirty="0">
                <a:latin typeface="Courier"/>
              </a:rPr>
              <a:t> </a:t>
            </a:r>
            <a:r>
              <a:rPr dirty="0">
                <a:solidFill>
                  <a:srgbClr val="4070A0"/>
                </a:solidFill>
                <a:latin typeface="Courier"/>
              </a:rPr>
              <a:t>"p_to_i"</a:t>
            </a:r>
            <a:r>
              <a:rPr dirty="0">
                <a:latin typeface="Courier"/>
              </a:rPr>
              <a:t>, </a:t>
            </a:r>
            <a:r>
              <a:rPr dirty="0">
                <a:solidFill>
                  <a:srgbClr val="7D9029"/>
                </a:solidFill>
                <a:latin typeface="Courier"/>
              </a:rPr>
              <a:t>color=</a:t>
            </a:r>
            <a:r>
              <a:rPr dirty="0">
                <a:solidFill>
                  <a:srgbClr val="4070A0"/>
                </a:solidFill>
                <a:latin typeface="Courier"/>
              </a:rPr>
              <a:t>"grey"</a:t>
            </a:r>
            <a:r>
              <a:rPr dirty="0">
                <a:latin typeface="Courier"/>
              </a:rPr>
              <a:t>) </a:t>
            </a:r>
            <a:r>
              <a:rPr dirty="0">
                <a:solidFill>
                  <a:srgbClr val="4070A0"/>
                </a:solidFill>
                <a:latin typeface="Courier"/>
              </a:rPr>
              <a:t>+</a:t>
            </a:r>
            <a:br>
              <a:rPr dirty="0"/>
            </a:br>
            <a:r>
              <a:rPr dirty="0">
                <a:solidFill>
                  <a:srgbClr val="06287E"/>
                </a:solidFill>
                <a:latin typeface="Courier"/>
              </a:rPr>
              <a:t>scale_fill_continuous</a:t>
            </a:r>
            <a:r>
              <a:rPr dirty="0">
                <a:latin typeface="Courier"/>
              </a:rPr>
              <a:t>( </a:t>
            </a:r>
            <a:r>
              <a:rPr dirty="0">
                <a:solidFill>
                  <a:srgbClr val="7D9029"/>
                </a:solidFill>
                <a:latin typeface="Courier"/>
              </a:rPr>
              <a:t>low =</a:t>
            </a:r>
            <a:r>
              <a:rPr dirty="0">
                <a:latin typeface="Courier"/>
              </a:rPr>
              <a:t> </a:t>
            </a:r>
            <a:r>
              <a:rPr dirty="0">
                <a:solidFill>
                  <a:srgbClr val="4070A0"/>
                </a:solidFill>
                <a:latin typeface="Courier"/>
              </a:rPr>
              <a:t>"#3DeD97"</a:t>
            </a:r>
            <a:r>
              <a:rPr dirty="0">
                <a:latin typeface="Courier"/>
              </a:rPr>
              <a:t>, </a:t>
            </a:r>
            <a:r>
              <a:rPr dirty="0">
                <a:solidFill>
                  <a:srgbClr val="7D9029"/>
                </a:solidFill>
                <a:latin typeface="Courier"/>
              </a:rPr>
              <a:t>high =</a:t>
            </a:r>
            <a:r>
              <a:rPr dirty="0">
                <a:latin typeface="Courier"/>
              </a:rPr>
              <a:t> </a:t>
            </a:r>
            <a:r>
              <a:rPr dirty="0">
                <a:solidFill>
                  <a:srgbClr val="4070A0"/>
                </a:solidFill>
                <a:latin typeface="Courier"/>
              </a:rPr>
              <a:t>"#354A21"</a:t>
            </a:r>
            <a:r>
              <a:rPr dirty="0">
                <a:latin typeface="Courier"/>
              </a:rPr>
              <a:t>,  </a:t>
            </a:r>
            <a:r>
              <a:rPr dirty="0">
                <a:solidFill>
                  <a:srgbClr val="7D9029"/>
                </a:solidFill>
                <a:latin typeface="Courier"/>
              </a:rPr>
              <a:t>name =</a:t>
            </a:r>
            <a:r>
              <a:rPr dirty="0">
                <a:latin typeface="Courier"/>
              </a:rPr>
              <a:t> </a:t>
            </a:r>
            <a:r>
              <a:rPr dirty="0">
                <a:solidFill>
                  <a:srgbClr val="4070A0"/>
                </a:solidFill>
                <a:latin typeface="Courier"/>
              </a:rPr>
              <a:t>"Most Affordable Counties"</a:t>
            </a:r>
            <a:r>
              <a:rPr dirty="0">
                <a:latin typeface="Courier"/>
              </a:rPr>
              <a:t>)</a:t>
            </a:r>
          </a:p>
          <a:p>
            <a:pPr lvl="0" indent="0">
              <a:buNone/>
            </a:pPr>
            <a:r>
              <a:rPr dirty="0">
                <a:latin typeface="Courier"/>
              </a:rPr>
              <a:t>## Warning: Ignoring unknown parameters: linewidth</a:t>
            </a:r>
          </a:p>
        </p:txBody>
      </p:sp>
      <p:pic>
        <p:nvPicPr>
          <p:cNvPr id="2" name="Picture 1" descr="607_pf_khyati_tyler_files/figure-pptx/unnamed-chunk-33-1.png"/>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40000" lnSpcReduction="20000"/>
          </a:bodyPr>
          <a:lstStyle/>
          <a:p>
            <a:pPr marL="0" lvl="0" indent="0">
              <a:buNone/>
            </a:pPr>
            <a:endParaRPr dirty="0"/>
          </a:p>
          <a:p>
            <a:pPr marL="0" lvl="0" indent="0">
              <a:buNone/>
            </a:pPr>
            <a:r>
              <a:rPr dirty="0"/>
              <a:t>Top 100 most affordable counties are mostly in Midwest and South. There are some counties in Northeast which make it in the top 100 affordable list. There are no counties from West in the top 100 affordable list.</a:t>
            </a:r>
          </a:p>
          <a:p>
            <a:pPr marL="0" lvl="0" indent="0">
              <a:spcBef>
                <a:spcPts val="3000"/>
              </a:spcBef>
              <a:buNone/>
            </a:pPr>
            <a:r>
              <a:rPr b="1" dirty="0"/>
              <a:t>Top 100 Least Affordable Counties map</a:t>
            </a:r>
          </a:p>
          <a:p>
            <a:pPr lvl="0" indent="0">
              <a:buNone/>
            </a:pPr>
            <a:r>
              <a:rPr dirty="0">
                <a:latin typeface="Courier"/>
              </a:rPr>
              <a:t>dt </a:t>
            </a:r>
            <a:r>
              <a:rPr dirty="0">
                <a:solidFill>
                  <a:srgbClr val="007020"/>
                </a:solidFill>
                <a:latin typeface="Courier"/>
              </a:rPr>
              <a:t>&lt;-</a:t>
            </a:r>
            <a:r>
              <a:rPr dirty="0">
                <a:latin typeface="Courier"/>
              </a:rPr>
              <a:t> map_dt </a:t>
            </a:r>
            <a:r>
              <a:rPr dirty="0">
                <a:solidFill>
                  <a:srgbClr val="4070A0"/>
                </a:solidFill>
                <a:latin typeface="Courier"/>
              </a:rPr>
              <a:t>%&gt;%</a:t>
            </a:r>
            <a:r>
              <a:rPr dirty="0">
                <a:latin typeface="Courier"/>
              </a:rPr>
              <a:t>  </a:t>
            </a:r>
            <a:r>
              <a:rPr dirty="0">
                <a:solidFill>
                  <a:srgbClr val="06287E"/>
                </a:solidFill>
                <a:latin typeface="Courier"/>
              </a:rPr>
              <a:t>filter</a:t>
            </a:r>
            <a:r>
              <a:rPr dirty="0">
                <a:latin typeface="Courier"/>
              </a:rPr>
              <a:t>(aff_rank_cat</a:t>
            </a:r>
            <a:r>
              <a:rPr dirty="0">
                <a:solidFill>
                  <a:srgbClr val="4070A0"/>
                </a:solidFill>
                <a:latin typeface="Courier"/>
              </a:rPr>
              <a:t>=="Lowest affordability"</a:t>
            </a:r>
            <a:r>
              <a:rPr dirty="0">
                <a:latin typeface="Courier"/>
              </a:rPr>
              <a:t>)</a:t>
            </a:r>
            <a:br>
              <a:rPr dirty="0"/>
            </a:br>
            <a:r>
              <a:rPr dirty="0">
                <a:solidFill>
                  <a:srgbClr val="06287E"/>
                </a:solidFill>
                <a:latin typeface="Courier"/>
              </a:rPr>
              <a:t>plot_usmap</a:t>
            </a:r>
            <a:r>
              <a:rPr dirty="0">
                <a:latin typeface="Courier"/>
              </a:rPr>
              <a:t>( </a:t>
            </a:r>
            <a:r>
              <a:rPr dirty="0">
                <a:solidFill>
                  <a:srgbClr val="7D9029"/>
                </a:solidFill>
                <a:latin typeface="Courier"/>
              </a:rPr>
              <a:t>data =</a:t>
            </a:r>
            <a:r>
              <a:rPr dirty="0">
                <a:latin typeface="Courier"/>
              </a:rPr>
              <a:t> dt, </a:t>
            </a:r>
            <a:r>
              <a:rPr dirty="0">
                <a:solidFill>
                  <a:srgbClr val="7D9029"/>
                </a:solidFill>
                <a:latin typeface="Courier"/>
              </a:rPr>
              <a:t>values =</a:t>
            </a:r>
            <a:r>
              <a:rPr dirty="0">
                <a:latin typeface="Courier"/>
              </a:rPr>
              <a:t> </a:t>
            </a:r>
            <a:r>
              <a:rPr dirty="0">
                <a:solidFill>
                  <a:srgbClr val="4070A0"/>
                </a:solidFill>
                <a:latin typeface="Courier"/>
              </a:rPr>
              <a:t>"p_to_i"</a:t>
            </a:r>
            <a:r>
              <a:rPr dirty="0">
                <a:latin typeface="Courier"/>
              </a:rPr>
              <a:t>, </a:t>
            </a:r>
            <a:r>
              <a:rPr dirty="0">
                <a:solidFill>
                  <a:srgbClr val="7D9029"/>
                </a:solidFill>
                <a:latin typeface="Courier"/>
              </a:rPr>
              <a:t>color=</a:t>
            </a:r>
            <a:r>
              <a:rPr dirty="0">
                <a:solidFill>
                  <a:srgbClr val="4070A0"/>
                </a:solidFill>
                <a:latin typeface="Courier"/>
              </a:rPr>
              <a:t>"grey"</a:t>
            </a:r>
            <a:r>
              <a:rPr dirty="0">
                <a:latin typeface="Courier"/>
              </a:rPr>
              <a:t>) </a:t>
            </a:r>
            <a:r>
              <a:rPr dirty="0">
                <a:solidFill>
                  <a:srgbClr val="4070A0"/>
                </a:solidFill>
                <a:latin typeface="Courier"/>
              </a:rPr>
              <a:t>+</a:t>
            </a:r>
            <a:br>
              <a:rPr dirty="0"/>
            </a:br>
            <a:r>
              <a:rPr dirty="0">
                <a:solidFill>
                  <a:srgbClr val="06287E"/>
                </a:solidFill>
                <a:latin typeface="Courier"/>
              </a:rPr>
              <a:t>scale_fill_continuous</a:t>
            </a:r>
            <a:r>
              <a:rPr dirty="0">
                <a:latin typeface="Courier"/>
              </a:rPr>
              <a:t>( </a:t>
            </a:r>
            <a:r>
              <a:rPr dirty="0">
                <a:solidFill>
                  <a:srgbClr val="7D9029"/>
                </a:solidFill>
                <a:latin typeface="Courier"/>
              </a:rPr>
              <a:t>low =</a:t>
            </a:r>
            <a:r>
              <a:rPr dirty="0">
                <a:latin typeface="Courier"/>
              </a:rPr>
              <a:t> </a:t>
            </a:r>
            <a:r>
              <a:rPr dirty="0">
                <a:solidFill>
                  <a:srgbClr val="4070A0"/>
                </a:solidFill>
                <a:latin typeface="Courier"/>
              </a:rPr>
              <a:t>"#FF8A8A"</a:t>
            </a:r>
            <a:r>
              <a:rPr dirty="0">
                <a:latin typeface="Courier"/>
              </a:rPr>
              <a:t>, </a:t>
            </a:r>
            <a:r>
              <a:rPr dirty="0">
                <a:solidFill>
                  <a:srgbClr val="7D9029"/>
                </a:solidFill>
                <a:latin typeface="Courier"/>
              </a:rPr>
              <a:t>high =</a:t>
            </a:r>
            <a:r>
              <a:rPr dirty="0">
                <a:latin typeface="Courier"/>
              </a:rPr>
              <a:t> </a:t>
            </a:r>
            <a:r>
              <a:rPr dirty="0">
                <a:solidFill>
                  <a:srgbClr val="4070A0"/>
                </a:solidFill>
                <a:latin typeface="Courier"/>
              </a:rPr>
              <a:t>"#A30000"</a:t>
            </a:r>
            <a:r>
              <a:rPr dirty="0">
                <a:latin typeface="Courier"/>
              </a:rPr>
              <a:t>,  </a:t>
            </a:r>
            <a:r>
              <a:rPr dirty="0">
                <a:solidFill>
                  <a:srgbClr val="7D9029"/>
                </a:solidFill>
                <a:latin typeface="Courier"/>
              </a:rPr>
              <a:t>name =</a:t>
            </a:r>
            <a:r>
              <a:rPr dirty="0">
                <a:latin typeface="Courier"/>
              </a:rPr>
              <a:t> </a:t>
            </a:r>
            <a:r>
              <a:rPr dirty="0">
                <a:solidFill>
                  <a:srgbClr val="4070A0"/>
                </a:solidFill>
                <a:latin typeface="Courier"/>
              </a:rPr>
              <a:t>"Least Affordable Counties"</a:t>
            </a:r>
            <a:r>
              <a:rPr dirty="0">
                <a:latin typeface="Courier"/>
              </a:rPr>
              <a:t>)</a:t>
            </a:r>
          </a:p>
          <a:p>
            <a:pPr lvl="0" indent="0">
              <a:buNone/>
            </a:pPr>
            <a:r>
              <a:rPr dirty="0">
                <a:latin typeface="Courier"/>
              </a:rPr>
              <a:t>## Warning: Ignoring unknown parameters: linewidth</a:t>
            </a:r>
          </a:p>
        </p:txBody>
      </p:sp>
      <p:pic>
        <p:nvPicPr>
          <p:cNvPr id="2" name="Picture 1" descr="607_pf_khyati_tyler_files/figure-pptx/unnamed-chunk-34-1.png"/>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
        <p:nvSpPr>
          <p:cNvPr id="8" name="TextBox 7">
            <a:extLst>
              <a:ext uri="{FF2B5EF4-FFF2-40B4-BE49-F238E27FC236}">
                <a16:creationId xmlns:a16="http://schemas.microsoft.com/office/drawing/2014/main" id="{35DE1EAE-00B2-9DB3-2E6D-5C977F65D7DF}"/>
              </a:ext>
            </a:extLst>
          </p:cNvPr>
          <p:cNvSpPr txBox="1"/>
          <p:nvPr/>
        </p:nvSpPr>
        <p:spPr>
          <a:xfrm>
            <a:off x="230459" y="355600"/>
            <a:ext cx="3263590" cy="2585323"/>
          </a:xfrm>
          <a:prstGeom prst="rect">
            <a:avLst/>
          </a:prstGeom>
          <a:noFill/>
        </p:spPr>
        <p:txBody>
          <a:bodyPr wrap="square">
            <a:spAutoFit/>
          </a:bodyPr>
          <a:lstStyle/>
          <a:p>
            <a:pPr marL="0" lvl="0" indent="0">
              <a:spcBef>
                <a:spcPts val="3000"/>
              </a:spcBef>
              <a:buNone/>
            </a:pPr>
            <a:r>
              <a:rPr lang="en-US" b="1" dirty="0"/>
              <a:t>Top 100 Least Affordable Counties map</a:t>
            </a:r>
          </a:p>
          <a:p>
            <a:pPr lvl="0" indent="0">
              <a:buNone/>
            </a:pPr>
            <a:endParaRPr lang="en-US" dirty="0"/>
          </a:p>
          <a:p>
            <a:r>
              <a:rPr lang="en-US" sz="1200" dirty="0">
                <a:latin typeface="Courier"/>
              </a:rPr>
              <a:t>DT &lt;- MAP_DT %&gt;% </a:t>
            </a:r>
            <a:r>
              <a:rPr lang="en-US" sz="1200" dirty="0">
                <a:solidFill>
                  <a:srgbClr val="06287E"/>
                </a:solidFill>
                <a:latin typeface="Courier"/>
              </a:rPr>
              <a:t>FILTER</a:t>
            </a:r>
            <a:r>
              <a:rPr lang="en-US" sz="1200" dirty="0">
                <a:latin typeface="Courier"/>
              </a:rPr>
              <a:t>(AFF_RANK_CAT</a:t>
            </a:r>
            <a:r>
              <a:rPr lang="en-US" sz="1200" dirty="0">
                <a:solidFill>
                  <a:srgbClr val="4070A0"/>
                </a:solidFill>
                <a:latin typeface="Courier"/>
              </a:rPr>
              <a:t> ==“HIGHEST AFFORDABILITY"</a:t>
            </a:r>
            <a:r>
              <a:rPr lang="en-US" sz="1200" dirty="0">
                <a:latin typeface="Courier"/>
              </a:rPr>
              <a:t>))</a:t>
            </a:r>
            <a:br>
              <a:rPr lang="en-US" sz="1200" dirty="0"/>
            </a:br>
            <a:r>
              <a:rPr lang="en-US" sz="1200" dirty="0">
                <a:solidFill>
                  <a:srgbClr val="06287E"/>
                </a:solidFill>
                <a:latin typeface="Courier"/>
              </a:rPr>
              <a:t>PLOT_USMAP</a:t>
            </a:r>
            <a:r>
              <a:rPr lang="en-US" sz="1200" dirty="0">
                <a:latin typeface="Courier"/>
              </a:rPr>
              <a:t>( </a:t>
            </a:r>
            <a:r>
              <a:rPr lang="en-US" sz="1200" dirty="0">
                <a:solidFill>
                  <a:srgbClr val="7D9029"/>
                </a:solidFill>
                <a:latin typeface="Courier"/>
              </a:rPr>
              <a:t>DATA =</a:t>
            </a:r>
            <a:r>
              <a:rPr lang="en-US" sz="1200" dirty="0">
                <a:latin typeface="Courier"/>
              </a:rPr>
              <a:t> DT, </a:t>
            </a:r>
            <a:r>
              <a:rPr lang="en-US" sz="1200" dirty="0">
                <a:solidFill>
                  <a:srgbClr val="7D9029"/>
                </a:solidFill>
                <a:latin typeface="Courier"/>
              </a:rPr>
              <a:t>VALUES =</a:t>
            </a:r>
            <a:r>
              <a:rPr lang="en-US" sz="1200" dirty="0">
                <a:latin typeface="Courier"/>
              </a:rPr>
              <a:t> </a:t>
            </a:r>
            <a:r>
              <a:rPr lang="en-US" sz="1200" dirty="0">
                <a:solidFill>
                  <a:srgbClr val="4070A0"/>
                </a:solidFill>
                <a:latin typeface="Courier"/>
              </a:rPr>
              <a:t>“P_TO_I"</a:t>
            </a:r>
            <a:r>
              <a:rPr lang="en-US" sz="1200" dirty="0">
                <a:latin typeface="Courier"/>
              </a:rPr>
              <a:t>, </a:t>
            </a:r>
            <a:r>
              <a:rPr lang="en-US" sz="1200" dirty="0">
                <a:solidFill>
                  <a:srgbClr val="7D9029"/>
                </a:solidFill>
                <a:latin typeface="Courier"/>
              </a:rPr>
              <a:t>COLOR=</a:t>
            </a:r>
            <a:r>
              <a:rPr lang="en-US" sz="1200" dirty="0">
                <a:solidFill>
                  <a:srgbClr val="4070A0"/>
                </a:solidFill>
                <a:latin typeface="Courier"/>
              </a:rPr>
              <a:t>“GREY"</a:t>
            </a:r>
            <a:r>
              <a:rPr lang="en-US" sz="1200" dirty="0">
                <a:latin typeface="Courier"/>
              </a:rPr>
              <a:t>) </a:t>
            </a:r>
            <a:r>
              <a:rPr lang="en-US" sz="1200" dirty="0">
                <a:solidFill>
                  <a:srgbClr val="4070A0"/>
                </a:solidFill>
                <a:latin typeface="Courier"/>
              </a:rPr>
              <a:t>+</a:t>
            </a:r>
            <a:br>
              <a:rPr lang="en-US" sz="1200" dirty="0"/>
            </a:br>
            <a:r>
              <a:rPr lang="en-US" sz="1200" dirty="0">
                <a:solidFill>
                  <a:srgbClr val="06287E"/>
                </a:solidFill>
                <a:latin typeface="Courier"/>
              </a:rPr>
              <a:t>SCALE_FILL_CONTINUOUS</a:t>
            </a:r>
            <a:r>
              <a:rPr lang="en-US" sz="1200" dirty="0">
                <a:latin typeface="Courier"/>
              </a:rPr>
              <a:t>( </a:t>
            </a:r>
            <a:r>
              <a:rPr lang="en-US" sz="1200" dirty="0">
                <a:solidFill>
                  <a:srgbClr val="7D9029"/>
                </a:solidFill>
                <a:latin typeface="Courier"/>
              </a:rPr>
              <a:t>LOW =</a:t>
            </a:r>
            <a:r>
              <a:rPr lang="en-US" sz="1200" dirty="0">
                <a:latin typeface="Courier"/>
              </a:rPr>
              <a:t> </a:t>
            </a:r>
            <a:r>
              <a:rPr lang="en-US" sz="1200" dirty="0">
                <a:solidFill>
                  <a:srgbClr val="4070A0"/>
                </a:solidFill>
                <a:latin typeface="Courier"/>
              </a:rPr>
              <a:t>"#FF8A8A"</a:t>
            </a:r>
            <a:r>
              <a:rPr lang="en-US" sz="1200" dirty="0">
                <a:latin typeface="Courier"/>
              </a:rPr>
              <a:t>, </a:t>
            </a:r>
            <a:r>
              <a:rPr lang="en-US" sz="1200" dirty="0">
                <a:solidFill>
                  <a:srgbClr val="7D9029"/>
                </a:solidFill>
                <a:latin typeface="Courier"/>
              </a:rPr>
              <a:t>HIGH =</a:t>
            </a:r>
            <a:r>
              <a:rPr lang="en-US" sz="1200" dirty="0">
                <a:latin typeface="Courier"/>
              </a:rPr>
              <a:t> </a:t>
            </a:r>
            <a:r>
              <a:rPr lang="en-US" sz="1200" dirty="0">
                <a:solidFill>
                  <a:srgbClr val="4070A0"/>
                </a:solidFill>
                <a:latin typeface="Courier"/>
              </a:rPr>
              <a:t>"#A30000"</a:t>
            </a:r>
            <a:r>
              <a:rPr lang="en-US" sz="1200" dirty="0">
                <a:latin typeface="Courier"/>
              </a:rPr>
              <a:t>,  </a:t>
            </a:r>
          </a:p>
          <a:p>
            <a:r>
              <a:rPr lang="en-US" sz="1200" dirty="0">
                <a:solidFill>
                  <a:srgbClr val="7D9029"/>
                </a:solidFill>
                <a:latin typeface="Courier"/>
              </a:rPr>
              <a:t>NAME =</a:t>
            </a:r>
            <a:r>
              <a:rPr lang="en-US" sz="1200" dirty="0">
                <a:latin typeface="Courier"/>
              </a:rPr>
              <a:t> </a:t>
            </a:r>
            <a:r>
              <a:rPr lang="en-US" sz="1200" dirty="0">
                <a:solidFill>
                  <a:srgbClr val="4070A0"/>
                </a:solidFill>
                <a:latin typeface="Courier"/>
              </a:rPr>
              <a:t>“LEAST AFFORDABLE COUNTIES"</a:t>
            </a:r>
            <a:r>
              <a:rPr lang="en-US" sz="1200" dirty="0">
                <a:latin typeface="Courier"/>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Conclusion</a:t>
            </a:r>
          </a:p>
        </p:txBody>
      </p:sp>
      <p:sp>
        <p:nvSpPr>
          <p:cNvPr id="3" name="Content Placeholder 2"/>
          <p:cNvSpPr>
            <a:spLocks noGrp="1"/>
          </p:cNvSpPr>
          <p:nvPr>
            <p:ph idx="1"/>
          </p:nvPr>
        </p:nvSpPr>
        <p:spPr/>
        <p:txBody>
          <a:bodyPr>
            <a:normAutofit/>
          </a:bodyPr>
          <a:lstStyle/>
          <a:p>
            <a:pPr lvl="0"/>
            <a:r>
              <a:rPr dirty="0"/>
              <a:t>We observe that there is a high correlation between home prices and income in minority counties compared to non minority counties.</a:t>
            </a:r>
          </a:p>
          <a:p>
            <a:pPr lvl="0"/>
            <a:r>
              <a:rPr dirty="0"/>
              <a:t>From the minority maps, we observe that lower half of US has most of the minority counties and in terms of affordability it is mostly similar to non minority counties. However, non minority counties have higher max values due to presence of high cost areas from New York and Massachusetts.</a:t>
            </a:r>
          </a:p>
          <a:p>
            <a:pPr lvl="0"/>
            <a:r>
              <a:rPr dirty="0"/>
              <a:t>Furthermore, we also observe that Western part of US is the most expensive where as Midwest has the most counties in top 100 most affordable counties.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Challenges</a:t>
            </a:r>
          </a:p>
        </p:txBody>
      </p:sp>
      <p:sp>
        <p:nvSpPr>
          <p:cNvPr id="3" name="Content Placeholder 2"/>
          <p:cNvSpPr>
            <a:spLocks noGrp="1"/>
          </p:cNvSpPr>
          <p:nvPr>
            <p:ph idx="1"/>
          </p:nvPr>
        </p:nvSpPr>
        <p:spPr/>
        <p:txBody>
          <a:bodyPr>
            <a:normAutofit fontScale="92500" lnSpcReduction="10000"/>
          </a:bodyPr>
          <a:lstStyle/>
          <a:p>
            <a:pPr marL="0" lvl="0" indent="0">
              <a:buNone/>
            </a:pPr>
            <a:r>
              <a:rPr dirty="0"/>
              <a:t>It was challenging to self learn map plotting. We realized that there are various packages that we can use to plot map. example, urban institute has their package called as urbnmapr. There are some other packages also such as usmap that we used in this case for plotting. Additionally, implementing the API caused a “hiccup” in the process. The available APIs through the Census Bureau were difficult to interpret and load. We also liked leaflet package a lot and we hope to use it in the future for maps, as it has some advanced features as well such as adding multiple layers to the map (example state borders in county level map) or use another variable as a metric and represent it as a bubble etc. It is also highly interactive and we can customize labels and popups which could be extremely useful especially in R shiny apps.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Learnings</a:t>
            </a:r>
          </a:p>
        </p:txBody>
      </p:sp>
      <p:sp>
        <p:nvSpPr>
          <p:cNvPr id="3" name="Content Placeholder 2"/>
          <p:cNvSpPr>
            <a:spLocks noGrp="1"/>
          </p:cNvSpPr>
          <p:nvPr>
            <p:ph idx="1"/>
          </p:nvPr>
        </p:nvSpPr>
        <p:spPr/>
        <p:txBody>
          <a:bodyPr>
            <a:normAutofit fontScale="77500" lnSpcReduction="20000"/>
          </a:bodyPr>
          <a:lstStyle/>
          <a:p>
            <a:pPr marL="0" lvl="0" indent="0">
              <a:buNone/>
            </a:pPr>
            <a:r>
              <a:rPr dirty="0"/>
              <a:t>We used various data reading techniques such as reading data as csv from github and reading data through API in this project. We performed multiple data manipulation techniques right from string split, omitting missing rows, subsetting data, joining multiple dataframes, formatting data from wide to long, converting data from character to numeric and viceversa, adding leading zeroes to form a join key with other datasets.</a:t>
            </a:r>
          </a:p>
          <a:p>
            <a:pPr marL="0" lvl="0" indent="0">
              <a:buNone/>
            </a:pPr>
            <a:r>
              <a:rPr dirty="0"/>
              <a:t>It was also interesting that we had to understand the data and think about creating different metrics as suited for the analysis. For example we had to think about how to change the minority flag granularity level from tract to county, as our analysis was at county level. Similarly, we came up with the idea of price to income ratio which made it easier to understand affordability and we only had to look at one variable instead of two different variables.</a:t>
            </a:r>
          </a:p>
          <a:p>
            <a:pPr marL="0" lvl="0" indent="0">
              <a:buNone/>
            </a:pPr>
            <a:r>
              <a:rPr dirty="0"/>
              <a:t>Lastly, we also though about different ways to make the data more digestable for users and hence created maps instead of tables or other bar/line charts to analyze the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31" y="572429"/>
            <a:ext cx="7773339" cy="3770971"/>
          </a:xfrm>
        </p:spPr>
        <p:txBody>
          <a:bodyPr/>
          <a:lstStyle/>
          <a:p>
            <a:pPr marL="0" lvl="0" indent="0" algn="ctr">
              <a:buNone/>
            </a:pPr>
            <a:r>
              <a:rPr lang="en-US" sz="2400" u="sng" dirty="0"/>
              <a:t>OverView</a:t>
            </a:r>
          </a:p>
          <a:p>
            <a:pPr marL="0" lvl="0" indent="0">
              <a:buNone/>
            </a:pPr>
            <a:endParaRPr lang="en-US" dirty="0"/>
          </a:p>
          <a:p>
            <a:pPr marL="0" lvl="0" indent="0">
              <a:buNone/>
            </a:pPr>
            <a:r>
              <a:rPr sz="1600" dirty="0"/>
              <a:t>For this project, we are following OSEMN data science workflow. OSEMN (Rhymes with possum) was first described in 2010. It has five phases for a data science project: Obtain, Scrub, Explore, Model, and interpret.</a:t>
            </a:r>
          </a:p>
          <a:p>
            <a:pPr marL="0" lvl="0" indent="0">
              <a:buNone/>
            </a:pPr>
            <a:r>
              <a:rPr sz="1600" dirty="0"/>
              <a:t>We read geographic designation csv file from </a:t>
            </a:r>
            <a:r>
              <a:rPr sz="1600" dirty="0">
                <a:hlinkClick r:id="rId2"/>
              </a:rPr>
              <a:t>FHFA website</a:t>
            </a:r>
            <a:r>
              <a:rPr sz="1600" dirty="0"/>
              <a:t> and we read another csv file from </a:t>
            </a:r>
            <a:r>
              <a:rPr sz="1600" dirty="0">
                <a:hlinkClick r:id="rId3"/>
              </a:rPr>
              <a:t>Zillow</a:t>
            </a:r>
            <a:r>
              <a:rPr sz="1600" dirty="0"/>
              <a:t> to get the house prices. Furthermore, we read </a:t>
            </a:r>
            <a:r>
              <a:rPr sz="1600" dirty="0">
                <a:hlinkClick r:id="rId4"/>
              </a:rPr>
              <a:t>census</a:t>
            </a:r>
            <a:r>
              <a:rPr sz="1600" dirty="0"/>
              <a:t> data from the webpage as an API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Research questions</a:t>
            </a:r>
          </a:p>
        </p:txBody>
      </p:sp>
      <p:sp>
        <p:nvSpPr>
          <p:cNvPr id="3" name="Content Placeholder 2"/>
          <p:cNvSpPr>
            <a:spLocks noGrp="1"/>
          </p:cNvSpPr>
          <p:nvPr>
            <p:ph idx="1"/>
          </p:nvPr>
        </p:nvSpPr>
        <p:spPr/>
        <p:txBody>
          <a:bodyPr>
            <a:normAutofit/>
          </a:bodyPr>
          <a:lstStyle/>
          <a:p>
            <a:pPr marL="342900" lvl="0" indent="-342900">
              <a:buAutoNum type="arabicPeriod"/>
            </a:pPr>
            <a:r>
              <a:rPr lang="en-US" dirty="0"/>
              <a:t>What is the relationship between house prices and income for minority vs non-minority counties?</a:t>
            </a:r>
          </a:p>
          <a:p>
            <a:pPr marL="342900" lvl="0" indent="-342900">
              <a:buAutoNum type="arabicPeriod"/>
            </a:pPr>
            <a:r>
              <a:rPr lang="en-US" dirty="0"/>
              <a:t>What is the geographical distribution of affordability (price to income ratio) for minority counties vs non minority counties?</a:t>
            </a:r>
          </a:p>
          <a:p>
            <a:pPr marL="342900" lvl="0" indent="-342900">
              <a:buAutoNum type="arabicPeriod"/>
            </a:pPr>
            <a:r>
              <a:rPr lang="en-US" dirty="0"/>
              <a:t>What is the geographical distribution of top 100 most and least affordable counties?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8819-5724-67F6-4EA5-56B2CC8DB4DA}"/>
              </a:ext>
            </a:extLst>
          </p:cNvPr>
          <p:cNvSpPr>
            <a:spLocks noGrp="1"/>
          </p:cNvSpPr>
          <p:nvPr>
            <p:ph type="title"/>
          </p:nvPr>
        </p:nvSpPr>
        <p:spPr>
          <a:xfrm>
            <a:off x="685332" y="463888"/>
            <a:ext cx="7773338" cy="985771"/>
          </a:xfrm>
        </p:spPr>
        <p:txBody>
          <a:bodyPr/>
          <a:lstStyle/>
          <a:p>
            <a:r>
              <a:rPr lang="en-US" dirty="0"/>
              <a:t>LOAD THE DATA</a:t>
            </a:r>
          </a:p>
        </p:txBody>
      </p:sp>
      <p:sp>
        <p:nvSpPr>
          <p:cNvPr id="3" name="Content Placeholder 2">
            <a:extLst>
              <a:ext uri="{FF2B5EF4-FFF2-40B4-BE49-F238E27FC236}">
                <a16:creationId xmlns:a16="http://schemas.microsoft.com/office/drawing/2014/main" id="{239F7A32-A12C-2AE0-901A-76CF4624E49E}"/>
              </a:ext>
            </a:extLst>
          </p:cNvPr>
          <p:cNvSpPr>
            <a:spLocks noGrp="1"/>
          </p:cNvSpPr>
          <p:nvPr>
            <p:ph idx="1"/>
          </p:nvPr>
        </p:nvSpPr>
        <p:spPr>
          <a:xfrm>
            <a:off x="685331" y="1353015"/>
            <a:ext cx="7773339" cy="3263590"/>
          </a:xfrm>
        </p:spPr>
        <p:txBody>
          <a:bodyPr lIns="274320" rIns="91440">
            <a:normAutofit fontScale="25000" lnSpcReduction="20000"/>
          </a:bodyPr>
          <a:lstStyle/>
          <a:p>
            <a:pPr indent="0">
              <a:buNone/>
            </a:pPr>
            <a:r>
              <a:rPr lang="en-US" sz="2400" b="1" dirty="0"/>
              <a:t>Load packages</a:t>
            </a:r>
            <a:endParaRPr lang="en-US" sz="2400" dirty="0">
              <a:solidFill>
                <a:srgbClr val="06287E"/>
              </a:solidFill>
              <a:latin typeface="Courier"/>
            </a:endParaRPr>
          </a:p>
          <a:p>
            <a:pPr lvl="0" indent="0">
              <a:buNone/>
            </a:pPr>
            <a:r>
              <a:rPr lang="en-US" sz="2400" dirty="0">
                <a:solidFill>
                  <a:srgbClr val="06287E"/>
                </a:solidFill>
                <a:latin typeface="Courier"/>
              </a:rPr>
              <a:t>library</a:t>
            </a:r>
            <a:r>
              <a:rPr lang="en-US" sz="2400" dirty="0">
                <a:latin typeface="Courier"/>
              </a:rPr>
              <a:t>(tidyverse)</a:t>
            </a:r>
            <a:br>
              <a:rPr lang="en-US" sz="2400" dirty="0"/>
            </a:br>
            <a:r>
              <a:rPr lang="en-US" sz="2400" dirty="0">
                <a:solidFill>
                  <a:srgbClr val="06287E"/>
                </a:solidFill>
                <a:latin typeface="Courier"/>
              </a:rPr>
              <a:t>library</a:t>
            </a:r>
            <a:r>
              <a:rPr lang="en-US" sz="2400" dirty="0">
                <a:latin typeface="Courier"/>
              </a:rPr>
              <a:t>(usmap)  </a:t>
            </a:r>
            <a:br>
              <a:rPr lang="en-US" sz="2400" dirty="0"/>
            </a:br>
            <a:r>
              <a:rPr lang="en-US" sz="2400" dirty="0">
                <a:solidFill>
                  <a:srgbClr val="06287E"/>
                </a:solidFill>
                <a:latin typeface="Courier"/>
              </a:rPr>
              <a:t>library</a:t>
            </a:r>
            <a:r>
              <a:rPr lang="en-US" sz="2400" dirty="0">
                <a:latin typeface="Courier"/>
              </a:rPr>
              <a:t>(jsonlite)</a:t>
            </a:r>
          </a:p>
          <a:p>
            <a:pPr lvl="0" indent="0">
              <a:buNone/>
            </a:pPr>
            <a:r>
              <a:rPr lang="en-US" sz="2400" b="1" dirty="0"/>
              <a:t>Read the csv files</a:t>
            </a:r>
          </a:p>
          <a:p>
            <a:pPr lvl="0" indent="0">
              <a:buNone/>
            </a:pPr>
            <a:r>
              <a:rPr lang="en-US" sz="2400" i="1" dirty="0">
                <a:solidFill>
                  <a:srgbClr val="60A0B0"/>
                </a:solidFill>
                <a:latin typeface="Courier"/>
              </a:rPr>
              <a:t>#provide the github data path for fhfa geographic designations</a:t>
            </a:r>
            <a:br>
              <a:rPr lang="en-US" sz="2400" dirty="0"/>
            </a:br>
            <a:r>
              <a:rPr lang="en-US" sz="2400" dirty="0">
                <a:latin typeface="Courier"/>
              </a:rPr>
              <a:t>dt_geog_path </a:t>
            </a:r>
            <a:r>
              <a:rPr lang="en-US" sz="2400" dirty="0">
                <a:solidFill>
                  <a:srgbClr val="007020"/>
                </a:solidFill>
                <a:latin typeface="Courier"/>
              </a:rPr>
              <a:t>&lt;-</a:t>
            </a:r>
            <a:r>
              <a:rPr lang="en-US" sz="2400" dirty="0">
                <a:latin typeface="Courier"/>
              </a:rPr>
              <a:t> </a:t>
            </a:r>
            <a:r>
              <a:rPr lang="en-US" sz="2400" dirty="0">
                <a:solidFill>
                  <a:srgbClr val="4070A0"/>
                </a:solidFill>
                <a:latin typeface="Courier"/>
              </a:rPr>
              <a:t>"https://raw.githubusercontent.com/Naik-Khyati/data607_final_proj/main/data/lya2022.csv"</a:t>
            </a:r>
            <a:br>
              <a:rPr lang="en-US" sz="2400" dirty="0"/>
            </a:br>
            <a:r>
              <a:rPr lang="en-US" sz="2400" dirty="0">
                <a:latin typeface="Courier"/>
              </a:rPr>
              <a:t>raw_dt_geog </a:t>
            </a:r>
            <a:r>
              <a:rPr lang="en-US" sz="2400" dirty="0">
                <a:solidFill>
                  <a:srgbClr val="007020"/>
                </a:solidFill>
                <a:latin typeface="Courier"/>
              </a:rPr>
              <a:t>&lt;-</a:t>
            </a:r>
            <a:r>
              <a:rPr lang="en-US" sz="2400" dirty="0">
                <a:latin typeface="Courier"/>
              </a:rPr>
              <a:t> </a:t>
            </a:r>
            <a:r>
              <a:rPr lang="en-US" sz="2400" dirty="0">
                <a:solidFill>
                  <a:srgbClr val="06287E"/>
                </a:solidFill>
                <a:latin typeface="Courier"/>
              </a:rPr>
              <a:t>read.csv</a:t>
            </a:r>
            <a:r>
              <a:rPr lang="en-US" sz="2400" dirty="0">
                <a:latin typeface="Courier"/>
              </a:rPr>
              <a:t>(dt_geog_path, </a:t>
            </a:r>
            <a:r>
              <a:rPr lang="en-US" sz="2400" dirty="0">
                <a:solidFill>
                  <a:srgbClr val="7D9029"/>
                </a:solidFill>
                <a:latin typeface="Courier"/>
              </a:rPr>
              <a:t>sep=</a:t>
            </a:r>
            <a:r>
              <a:rPr lang="en-US" sz="2400" dirty="0">
                <a:solidFill>
                  <a:srgbClr val="4070A0"/>
                </a:solidFill>
                <a:latin typeface="Courier"/>
              </a:rPr>
              <a:t>","</a:t>
            </a:r>
            <a:r>
              <a:rPr lang="en-US" sz="2400" dirty="0">
                <a:latin typeface="Courier"/>
              </a:rPr>
              <a:t>, </a:t>
            </a:r>
            <a:r>
              <a:rPr lang="en-US" sz="2400" dirty="0">
                <a:solidFill>
                  <a:srgbClr val="7D9029"/>
                </a:solidFill>
                <a:latin typeface="Courier"/>
              </a:rPr>
              <a:t>stringsAsFactors=</a:t>
            </a:r>
            <a:r>
              <a:rPr lang="en-US" sz="2400" dirty="0">
                <a:solidFill>
                  <a:srgbClr val="880000"/>
                </a:solidFill>
                <a:latin typeface="Courier"/>
              </a:rPr>
              <a:t>FALSE</a:t>
            </a:r>
            <a:r>
              <a:rPr lang="en-US" sz="2400" dirty="0">
                <a:latin typeface="Courier"/>
              </a:rPr>
              <a:t>)</a:t>
            </a:r>
            <a:endParaRPr lang="en-US" sz="2400" i="1" dirty="0">
              <a:solidFill>
                <a:srgbClr val="60A0B0"/>
              </a:solidFill>
              <a:latin typeface="Courier"/>
            </a:endParaRPr>
          </a:p>
          <a:p>
            <a:pPr lvl="0" indent="0">
              <a:buNone/>
            </a:pPr>
            <a:r>
              <a:rPr lang="en-US" sz="2400" i="1" dirty="0">
                <a:solidFill>
                  <a:srgbClr val="60A0B0"/>
                </a:solidFill>
                <a:latin typeface="Courier"/>
              </a:rPr>
              <a:t>#provide the github data path for zillow home prices data</a:t>
            </a:r>
            <a:br>
              <a:rPr lang="en-US" sz="2400" dirty="0"/>
            </a:br>
            <a:r>
              <a:rPr lang="en-US" sz="2400" dirty="0">
                <a:latin typeface="Courier"/>
              </a:rPr>
              <a:t>dt_zillow_path </a:t>
            </a:r>
            <a:r>
              <a:rPr lang="en-US" sz="2400" dirty="0">
                <a:solidFill>
                  <a:srgbClr val="007020"/>
                </a:solidFill>
                <a:latin typeface="Courier"/>
              </a:rPr>
              <a:t>&lt;-</a:t>
            </a:r>
            <a:r>
              <a:rPr lang="en-US" sz="2400" dirty="0">
                <a:latin typeface="Courier"/>
              </a:rPr>
              <a:t> </a:t>
            </a:r>
            <a:r>
              <a:rPr lang="en-US" sz="2400" dirty="0">
                <a:solidFill>
                  <a:srgbClr val="4070A0"/>
                </a:solidFill>
                <a:latin typeface="Courier"/>
              </a:rPr>
              <a:t>"https://raw.githubusercontent.com/Naik-Khyati/data607_final_proj/main/data/County_zhvi_uc_sfrcondo_tier_0.33_0.67_sm_sa_month.csv"</a:t>
            </a:r>
            <a:br>
              <a:rPr lang="en-US" sz="2400" dirty="0"/>
            </a:br>
            <a:br>
              <a:rPr lang="en-US" sz="2400" dirty="0"/>
            </a:br>
            <a:r>
              <a:rPr lang="en-US" sz="2400" dirty="0">
                <a:latin typeface="Courier"/>
              </a:rPr>
              <a:t>raw_dt_zill </a:t>
            </a:r>
            <a:r>
              <a:rPr lang="en-US" sz="2400" dirty="0">
                <a:solidFill>
                  <a:srgbClr val="007020"/>
                </a:solidFill>
                <a:latin typeface="Courier"/>
              </a:rPr>
              <a:t>&lt;-</a:t>
            </a:r>
            <a:r>
              <a:rPr lang="en-US" sz="2400" dirty="0">
                <a:latin typeface="Courier"/>
              </a:rPr>
              <a:t> </a:t>
            </a:r>
            <a:r>
              <a:rPr lang="en-US" sz="2400" dirty="0">
                <a:solidFill>
                  <a:srgbClr val="06287E"/>
                </a:solidFill>
                <a:latin typeface="Courier"/>
              </a:rPr>
              <a:t>read.csv</a:t>
            </a:r>
            <a:r>
              <a:rPr lang="en-US" sz="2400" dirty="0">
                <a:latin typeface="Courier"/>
              </a:rPr>
              <a:t>(dt_zillow_path, </a:t>
            </a:r>
            <a:r>
              <a:rPr lang="en-US" sz="2400" dirty="0">
                <a:solidFill>
                  <a:srgbClr val="7D9029"/>
                </a:solidFill>
                <a:latin typeface="Courier"/>
              </a:rPr>
              <a:t>sep=</a:t>
            </a:r>
            <a:r>
              <a:rPr lang="en-US" sz="2400" dirty="0">
                <a:solidFill>
                  <a:srgbClr val="4070A0"/>
                </a:solidFill>
                <a:latin typeface="Courier"/>
              </a:rPr>
              <a:t>","</a:t>
            </a:r>
            <a:r>
              <a:rPr lang="en-US" sz="2400" dirty="0">
                <a:latin typeface="Courier"/>
              </a:rPr>
              <a:t>, </a:t>
            </a:r>
            <a:r>
              <a:rPr lang="en-US" sz="2400" dirty="0">
                <a:solidFill>
                  <a:srgbClr val="7D9029"/>
                </a:solidFill>
                <a:latin typeface="Courier"/>
              </a:rPr>
              <a:t>stringsAsFactors=</a:t>
            </a:r>
            <a:r>
              <a:rPr lang="en-US" sz="2400" dirty="0">
                <a:solidFill>
                  <a:srgbClr val="880000"/>
                </a:solidFill>
                <a:latin typeface="Courier"/>
              </a:rPr>
              <a:t>FALSE</a:t>
            </a:r>
            <a:r>
              <a:rPr lang="en-US" sz="2400" dirty="0">
                <a:latin typeface="Courier"/>
              </a:rPr>
              <a:t>)</a:t>
            </a:r>
          </a:p>
          <a:p>
            <a:pPr lvl="0" indent="0">
              <a:buNone/>
            </a:pPr>
            <a:r>
              <a:rPr lang="en-US" sz="2400" b="1" dirty="0"/>
              <a:t>Read the census data from webpage using the api service</a:t>
            </a:r>
          </a:p>
          <a:p>
            <a:pPr lvl="0" indent="0">
              <a:buNone/>
            </a:pPr>
            <a:r>
              <a:rPr lang="en-US" sz="2400" dirty="0">
                <a:latin typeface="Courier"/>
              </a:rPr>
              <a:t>api </a:t>
            </a:r>
            <a:r>
              <a:rPr lang="en-US" sz="2400" dirty="0">
                <a:solidFill>
                  <a:srgbClr val="007020"/>
                </a:solidFill>
                <a:latin typeface="Courier"/>
              </a:rPr>
              <a:t>&lt;-</a:t>
            </a:r>
            <a:r>
              <a:rPr lang="en-US" sz="2400" dirty="0">
                <a:latin typeface="Courier"/>
              </a:rPr>
              <a:t> </a:t>
            </a:r>
            <a:r>
              <a:rPr lang="en-US" sz="2400" dirty="0">
                <a:solidFill>
                  <a:srgbClr val="4070A0"/>
                </a:solidFill>
                <a:latin typeface="Courier"/>
              </a:rPr>
              <a:t>"https://api.census.gov/data/2020/acs/acs5/profile?get=group(DP03)&amp;for=county:*&amp;in=state:*&amp;key="</a:t>
            </a:r>
            <a:br>
              <a:rPr lang="en-US" sz="2400" dirty="0"/>
            </a:br>
            <a:br>
              <a:rPr lang="en-US" sz="2400" dirty="0"/>
            </a:br>
            <a:r>
              <a:rPr lang="en-US" sz="2400" dirty="0">
                <a:latin typeface="Courier"/>
              </a:rPr>
              <a:t>census </a:t>
            </a:r>
            <a:r>
              <a:rPr lang="en-US" sz="2400" dirty="0">
                <a:solidFill>
                  <a:srgbClr val="007020"/>
                </a:solidFill>
                <a:latin typeface="Courier"/>
              </a:rPr>
              <a:t>=</a:t>
            </a:r>
            <a:r>
              <a:rPr lang="en-US" sz="2400" dirty="0">
                <a:latin typeface="Courier"/>
              </a:rPr>
              <a:t> </a:t>
            </a:r>
            <a:r>
              <a:rPr lang="en-US" sz="2400" dirty="0">
                <a:solidFill>
                  <a:srgbClr val="06287E"/>
                </a:solidFill>
                <a:latin typeface="Courier"/>
              </a:rPr>
              <a:t>fromJSON</a:t>
            </a:r>
            <a:r>
              <a:rPr lang="en-US" sz="2400" dirty="0">
                <a:latin typeface="Courier"/>
              </a:rPr>
              <a:t>(api) </a:t>
            </a:r>
            <a:r>
              <a:rPr lang="en-US" sz="2400" dirty="0">
                <a:solidFill>
                  <a:srgbClr val="4070A0"/>
                </a:solidFill>
                <a:latin typeface="Courier"/>
              </a:rPr>
              <a:t>%&gt;%</a:t>
            </a:r>
            <a:r>
              <a:rPr lang="en-US" sz="2400" dirty="0">
                <a:latin typeface="Courier"/>
              </a:rPr>
              <a:t>  </a:t>
            </a:r>
            <a:r>
              <a:rPr lang="en-US" sz="2400" dirty="0">
                <a:solidFill>
                  <a:srgbClr val="06287E"/>
                </a:solidFill>
                <a:latin typeface="Courier"/>
              </a:rPr>
              <a:t>data.frame</a:t>
            </a:r>
            <a:r>
              <a:rPr lang="en-US" sz="2400" dirty="0">
                <a:latin typeface="Courier"/>
              </a:rPr>
              <a:t>()</a:t>
            </a:r>
            <a:br>
              <a:rPr lang="en-US" sz="2400" dirty="0"/>
            </a:br>
            <a:br>
              <a:rPr lang="en-US" sz="2400" dirty="0"/>
            </a:br>
            <a:r>
              <a:rPr lang="en-US" sz="2400" dirty="0">
                <a:latin typeface="Courier"/>
              </a:rPr>
              <a:t>census </a:t>
            </a:r>
            <a:r>
              <a:rPr lang="en-US" sz="2400" dirty="0">
                <a:solidFill>
                  <a:srgbClr val="007020"/>
                </a:solidFill>
                <a:latin typeface="Courier"/>
              </a:rPr>
              <a:t>=</a:t>
            </a:r>
            <a:r>
              <a:rPr lang="en-US" sz="2400" dirty="0">
                <a:latin typeface="Courier"/>
              </a:rPr>
              <a:t> census </a:t>
            </a:r>
            <a:r>
              <a:rPr lang="en-US" sz="2400" dirty="0">
                <a:solidFill>
                  <a:srgbClr val="4070A0"/>
                </a:solidFill>
                <a:latin typeface="Courier"/>
              </a:rPr>
              <a:t>%&gt;%</a:t>
            </a:r>
            <a:br>
              <a:rPr lang="en-US" sz="2400" dirty="0"/>
            </a:br>
            <a:r>
              <a:rPr lang="en-US" sz="2400" dirty="0">
                <a:latin typeface="Courier"/>
              </a:rPr>
              <a:t>  purrr</a:t>
            </a:r>
            <a:r>
              <a:rPr lang="en-US" sz="2400" dirty="0">
                <a:solidFill>
                  <a:srgbClr val="4070A0"/>
                </a:solidFill>
                <a:latin typeface="Courier"/>
              </a:rPr>
              <a:t>::</a:t>
            </a:r>
            <a:r>
              <a:rPr lang="en-US" sz="2400" dirty="0">
                <a:solidFill>
                  <a:srgbClr val="06287E"/>
                </a:solidFill>
                <a:latin typeface="Courier"/>
              </a:rPr>
              <a:t>set_names</a:t>
            </a:r>
            <a:r>
              <a:rPr lang="en-US" sz="2400" dirty="0">
                <a:latin typeface="Courier"/>
              </a:rPr>
              <a:t>(</a:t>
            </a:r>
            <a:r>
              <a:rPr lang="en-US" sz="2400" dirty="0">
                <a:solidFill>
                  <a:srgbClr val="06287E"/>
                </a:solidFill>
                <a:latin typeface="Courier"/>
              </a:rPr>
              <a:t>as.character</a:t>
            </a:r>
            <a:r>
              <a:rPr lang="en-US" sz="2400" dirty="0">
                <a:latin typeface="Courier"/>
              </a:rPr>
              <a:t>(</a:t>
            </a:r>
            <a:r>
              <a:rPr lang="en-US" sz="2400" dirty="0">
                <a:solidFill>
                  <a:srgbClr val="06287E"/>
                </a:solidFill>
                <a:latin typeface="Courier"/>
              </a:rPr>
              <a:t>slice</a:t>
            </a:r>
            <a:r>
              <a:rPr lang="en-US" sz="2400" dirty="0">
                <a:latin typeface="Courier"/>
              </a:rPr>
              <a:t>(., </a:t>
            </a:r>
            <a:r>
              <a:rPr lang="en-US" sz="2400" dirty="0">
                <a:solidFill>
                  <a:srgbClr val="40A070"/>
                </a:solidFill>
                <a:latin typeface="Courier"/>
              </a:rPr>
              <a:t>1</a:t>
            </a:r>
            <a:r>
              <a:rPr lang="en-US" sz="2400" dirty="0">
                <a:latin typeface="Courier"/>
              </a:rPr>
              <a:t>))) </a:t>
            </a:r>
            <a:r>
              <a:rPr lang="en-US" sz="2400" dirty="0">
                <a:solidFill>
                  <a:srgbClr val="4070A0"/>
                </a:solidFill>
                <a:latin typeface="Courier"/>
              </a:rPr>
              <a:t>%&gt;%</a:t>
            </a:r>
            <a:br>
              <a:rPr lang="en-US" sz="2400" dirty="0"/>
            </a:br>
            <a:r>
              <a:rPr lang="en-US" sz="2400" dirty="0">
                <a:latin typeface="Courier"/>
              </a:rPr>
              <a:t>  </a:t>
            </a:r>
            <a:r>
              <a:rPr lang="en-US" sz="2400" dirty="0">
                <a:solidFill>
                  <a:srgbClr val="06287E"/>
                </a:solidFill>
                <a:latin typeface="Courier"/>
              </a:rPr>
              <a:t>slice</a:t>
            </a:r>
            <a:r>
              <a:rPr lang="en-US" sz="2400" dirty="0">
                <a:latin typeface="Courier"/>
              </a:rPr>
              <a:t>(</a:t>
            </a:r>
            <a:r>
              <a:rPr lang="en-US" sz="2400" dirty="0">
                <a:solidFill>
                  <a:srgbClr val="4070A0"/>
                </a:solidFill>
                <a:latin typeface="Courier"/>
              </a:rPr>
              <a:t>-</a:t>
            </a:r>
            <a:r>
              <a:rPr lang="en-US" sz="2400" dirty="0">
                <a:solidFill>
                  <a:srgbClr val="40A070"/>
                </a:solidFill>
                <a:latin typeface="Courier"/>
              </a:rPr>
              <a:t>1</a:t>
            </a:r>
            <a:r>
              <a:rPr lang="en-US" sz="2400" dirty="0">
                <a:latin typeface="Courier"/>
              </a:rPr>
              <a:t>)</a:t>
            </a:r>
            <a:br>
              <a:rPr lang="en-US" sz="2400" dirty="0"/>
            </a:br>
            <a:br>
              <a:rPr lang="en-US" sz="2400" dirty="0"/>
            </a:br>
            <a:r>
              <a:rPr lang="en-US" sz="2400" dirty="0">
                <a:latin typeface="Courier"/>
              </a:rPr>
              <a:t>raw_dt_cens_inc </a:t>
            </a:r>
            <a:r>
              <a:rPr lang="en-US" sz="2400" dirty="0">
                <a:solidFill>
                  <a:srgbClr val="007020"/>
                </a:solidFill>
                <a:latin typeface="Courier"/>
              </a:rPr>
              <a:t>=</a:t>
            </a:r>
            <a:r>
              <a:rPr lang="en-US" sz="2400" dirty="0">
                <a:latin typeface="Courier"/>
              </a:rPr>
              <a:t> census </a:t>
            </a:r>
            <a:r>
              <a:rPr lang="en-US" sz="2400" dirty="0">
                <a:solidFill>
                  <a:srgbClr val="4070A0"/>
                </a:solidFill>
                <a:latin typeface="Courier"/>
              </a:rPr>
              <a:t>%&gt;%</a:t>
            </a:r>
            <a:br>
              <a:rPr lang="en-US" sz="2400" dirty="0"/>
            </a:br>
            <a:r>
              <a:rPr lang="en-US" sz="2400" dirty="0">
                <a:latin typeface="Courier"/>
              </a:rPr>
              <a:t>  </a:t>
            </a:r>
            <a:r>
              <a:rPr lang="en-US" sz="2400" dirty="0">
                <a:solidFill>
                  <a:srgbClr val="06287E"/>
                </a:solidFill>
                <a:latin typeface="Courier"/>
              </a:rPr>
              <a:t>select</a:t>
            </a:r>
            <a:r>
              <a:rPr lang="en-US" sz="2400" dirty="0">
                <a:latin typeface="Courier"/>
              </a:rPr>
              <a:t>(</a:t>
            </a:r>
            <a:r>
              <a:rPr lang="en-US" sz="2400" dirty="0">
                <a:solidFill>
                  <a:srgbClr val="40A070"/>
                </a:solidFill>
                <a:latin typeface="Courier"/>
              </a:rPr>
              <a:t>1097</a:t>
            </a:r>
            <a:r>
              <a:rPr lang="en-US" sz="2400" dirty="0">
                <a:latin typeface="Courier"/>
              </a:rPr>
              <a:t>,</a:t>
            </a:r>
            <a:r>
              <a:rPr lang="en-US" sz="2400" dirty="0">
                <a:solidFill>
                  <a:srgbClr val="40A070"/>
                </a:solidFill>
                <a:latin typeface="Courier"/>
              </a:rPr>
              <a:t>1098</a:t>
            </a:r>
            <a:r>
              <a:rPr lang="en-US" sz="2400" dirty="0">
                <a:latin typeface="Courier"/>
              </a:rPr>
              <a:t>,</a:t>
            </a:r>
            <a:r>
              <a:rPr lang="en-US" sz="2400" dirty="0">
                <a:solidFill>
                  <a:srgbClr val="40A070"/>
                </a:solidFill>
                <a:latin typeface="Courier"/>
              </a:rPr>
              <a:t>681</a:t>
            </a:r>
            <a:r>
              <a:rPr lang="en-US" sz="2400" dirty="0">
                <a:latin typeface="Courier"/>
              </a:rPr>
              <a:t>,</a:t>
            </a:r>
            <a:r>
              <a:rPr lang="en-US" sz="2400" dirty="0">
                <a:solidFill>
                  <a:srgbClr val="40A070"/>
                </a:solidFill>
                <a:latin typeface="Courier"/>
              </a:rPr>
              <a:t>683</a:t>
            </a:r>
            <a:r>
              <a:rPr lang="en-US" sz="2400" dirty="0">
                <a:latin typeface="Courier"/>
              </a:rPr>
              <a:t>,</a:t>
            </a:r>
            <a:r>
              <a:rPr lang="en-US" sz="2400" dirty="0">
                <a:solidFill>
                  <a:srgbClr val="40A070"/>
                </a:solidFill>
                <a:latin typeface="Courier"/>
              </a:rPr>
              <a:t>684</a:t>
            </a:r>
            <a:r>
              <a:rPr lang="en-US" sz="2400" dirty="0">
                <a:latin typeface="Courier"/>
              </a:rPr>
              <a:t>,</a:t>
            </a:r>
            <a:r>
              <a:rPr lang="en-US" sz="2400" dirty="0">
                <a:solidFill>
                  <a:srgbClr val="40A070"/>
                </a:solidFill>
                <a:latin typeface="Courier"/>
              </a:rPr>
              <a:t>682</a:t>
            </a:r>
            <a:r>
              <a:rPr lang="en-US" sz="2400" dirty="0">
                <a:latin typeface="Courier"/>
              </a:rPr>
              <a:t>)</a:t>
            </a:r>
            <a:br>
              <a:rPr lang="en-US" sz="2400" dirty="0"/>
            </a:br>
            <a:br>
              <a:rPr lang="en-US" sz="2400" dirty="0"/>
            </a:br>
            <a:r>
              <a:rPr lang="en-US" sz="2400" dirty="0">
                <a:latin typeface="Courier"/>
              </a:rPr>
              <a:t>raw_dt_cens_inc </a:t>
            </a:r>
            <a:r>
              <a:rPr lang="en-US" sz="2400" dirty="0">
                <a:solidFill>
                  <a:srgbClr val="007020"/>
                </a:solidFill>
                <a:latin typeface="Courier"/>
              </a:rPr>
              <a:t>=</a:t>
            </a:r>
            <a:r>
              <a:rPr lang="en-US" sz="2400" dirty="0">
                <a:latin typeface="Courier"/>
              </a:rPr>
              <a:t> raw_dt_cens_inc </a:t>
            </a:r>
            <a:r>
              <a:rPr lang="en-US" sz="2400" dirty="0">
                <a:solidFill>
                  <a:srgbClr val="4070A0"/>
                </a:solidFill>
                <a:latin typeface="Courier"/>
              </a:rPr>
              <a:t>%&gt;%</a:t>
            </a:r>
            <a:br>
              <a:rPr lang="en-US" sz="2400" dirty="0"/>
            </a:br>
            <a:r>
              <a:rPr lang="en-US" sz="2400" dirty="0">
                <a:latin typeface="Courier"/>
              </a:rPr>
              <a:t>  </a:t>
            </a:r>
            <a:r>
              <a:rPr lang="en-US" sz="2400" dirty="0">
                <a:solidFill>
                  <a:srgbClr val="06287E"/>
                </a:solidFill>
                <a:latin typeface="Courier"/>
              </a:rPr>
              <a:t>rename</a:t>
            </a:r>
            <a:r>
              <a:rPr lang="en-US" sz="2400" dirty="0">
                <a:latin typeface="Courier"/>
              </a:rPr>
              <a:t>(</a:t>
            </a:r>
            <a:r>
              <a:rPr lang="en-US" sz="2400" dirty="0">
                <a:solidFill>
                  <a:srgbClr val="4070A0"/>
                </a:solidFill>
                <a:latin typeface="Courier"/>
              </a:rPr>
              <a:t>"ESTIMATE"</a:t>
            </a:r>
            <a:r>
              <a:rPr lang="en-US" sz="2400" dirty="0">
                <a:latin typeface="Courier"/>
              </a:rPr>
              <a:t> </a:t>
            </a:r>
            <a:r>
              <a:rPr lang="en-US" sz="2400" dirty="0">
                <a:solidFill>
                  <a:srgbClr val="007020"/>
                </a:solidFill>
                <a:latin typeface="Courier"/>
              </a:rPr>
              <a:t>=</a:t>
            </a:r>
            <a:r>
              <a:rPr lang="en-US" sz="2400" dirty="0">
                <a:latin typeface="Courier"/>
              </a:rPr>
              <a:t> </a:t>
            </a:r>
            <a:r>
              <a:rPr lang="en-US" sz="2400" dirty="0">
                <a:solidFill>
                  <a:srgbClr val="4070A0"/>
                </a:solidFill>
                <a:latin typeface="Courier"/>
              </a:rPr>
              <a:t>"DP03_0086E"</a:t>
            </a:r>
            <a:r>
              <a:rPr lang="en-US" sz="2400" dirty="0">
                <a:latin typeface="Courier"/>
              </a:rPr>
              <a:t>,</a:t>
            </a:r>
            <a:br>
              <a:rPr lang="en-US" sz="2400" dirty="0"/>
            </a:br>
            <a:r>
              <a:rPr lang="en-US" sz="2400" dirty="0">
                <a:latin typeface="Courier"/>
              </a:rPr>
              <a:t>         </a:t>
            </a:r>
            <a:r>
              <a:rPr lang="en-US" sz="2400" dirty="0">
                <a:solidFill>
                  <a:srgbClr val="4070A0"/>
                </a:solidFill>
                <a:latin typeface="Courier"/>
              </a:rPr>
              <a:t>"MARGIN ERROR"</a:t>
            </a:r>
            <a:r>
              <a:rPr lang="en-US" sz="2400" dirty="0">
                <a:latin typeface="Courier"/>
              </a:rPr>
              <a:t> </a:t>
            </a:r>
            <a:r>
              <a:rPr lang="en-US" sz="2400" dirty="0">
                <a:solidFill>
                  <a:srgbClr val="007020"/>
                </a:solidFill>
                <a:latin typeface="Courier"/>
              </a:rPr>
              <a:t>=</a:t>
            </a:r>
            <a:r>
              <a:rPr lang="en-US" sz="2400" dirty="0">
                <a:latin typeface="Courier"/>
              </a:rPr>
              <a:t> </a:t>
            </a:r>
            <a:r>
              <a:rPr lang="en-US" sz="2400" dirty="0">
                <a:solidFill>
                  <a:srgbClr val="4070A0"/>
                </a:solidFill>
                <a:latin typeface="Courier"/>
              </a:rPr>
              <a:t>"DP03_0086M"</a:t>
            </a:r>
            <a:r>
              <a:rPr lang="en-US" sz="2400" dirty="0">
                <a:latin typeface="Courier"/>
              </a:rPr>
              <a:t>)</a:t>
            </a:r>
          </a:p>
          <a:p>
            <a:endParaRPr lang="en-US" dirty="0"/>
          </a:p>
        </p:txBody>
      </p:sp>
    </p:spTree>
    <p:extLst>
      <p:ext uri="{BB962C8B-B14F-4D97-AF65-F5344CB8AC3E}">
        <p14:creationId xmlns:p14="http://schemas.microsoft.com/office/powerpoint/2010/main" val="378005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307772"/>
            <a:ext cx="7773338" cy="866824"/>
          </a:xfrm>
        </p:spPr>
        <p:txBody>
          <a:bodyPr/>
          <a:lstStyle/>
          <a:p>
            <a:pPr marL="0" lvl="0" indent="0">
              <a:buNone/>
            </a:pPr>
            <a:r>
              <a:rPr dirty="0"/>
              <a:t>Scrub FHFA geographic designation data</a:t>
            </a:r>
          </a:p>
        </p:txBody>
      </p:sp>
      <p:sp>
        <p:nvSpPr>
          <p:cNvPr id="3" name="Content Placeholder 2"/>
          <p:cNvSpPr>
            <a:spLocks noGrp="1"/>
          </p:cNvSpPr>
          <p:nvPr>
            <p:ph idx="1"/>
          </p:nvPr>
        </p:nvSpPr>
        <p:spPr>
          <a:xfrm>
            <a:off x="685331" y="1174596"/>
            <a:ext cx="7773339" cy="3505016"/>
          </a:xfrm>
        </p:spPr>
        <p:txBody>
          <a:bodyPr numCol="3">
            <a:normAutofit fontScale="32500" lnSpcReduction="20000"/>
          </a:bodyPr>
          <a:lstStyle/>
          <a:p>
            <a:pPr marL="0" lvl="0" indent="0">
              <a:spcBef>
                <a:spcPts val="3000"/>
              </a:spcBef>
              <a:buNone/>
            </a:pPr>
            <a:r>
              <a:rPr b="1" dirty="0"/>
              <a:t>Add leading zeroes to state and county code to join with geog designation data.</a:t>
            </a:r>
          </a:p>
          <a:p>
            <a:pPr lvl="0" indent="0">
              <a:buNone/>
            </a:pPr>
            <a:r>
              <a:rPr dirty="0">
                <a:latin typeface="Courier"/>
              </a:rPr>
              <a:t>raw_dt_zill</a:t>
            </a:r>
            <a:r>
              <a:rPr dirty="0">
                <a:solidFill>
                  <a:srgbClr val="4070A0"/>
                </a:solidFill>
                <a:latin typeface="Courier"/>
              </a:rPr>
              <a:t>$</a:t>
            </a:r>
            <a:r>
              <a:rPr dirty="0">
                <a:latin typeface="Courier"/>
              </a:rPr>
              <a:t>STATE </a:t>
            </a:r>
            <a:r>
              <a:rPr dirty="0">
                <a:solidFill>
                  <a:srgbClr val="007020"/>
                </a:solidFill>
                <a:latin typeface="Courier"/>
              </a:rPr>
              <a:t>&lt;-</a:t>
            </a:r>
            <a:r>
              <a:rPr dirty="0">
                <a:latin typeface="Courier"/>
              </a:rPr>
              <a:t> </a:t>
            </a:r>
            <a:r>
              <a:rPr dirty="0">
                <a:solidFill>
                  <a:srgbClr val="06287E"/>
                </a:solidFill>
                <a:latin typeface="Courier"/>
              </a:rPr>
              <a:t>sprintf</a:t>
            </a:r>
            <a:r>
              <a:rPr dirty="0">
                <a:latin typeface="Courier"/>
              </a:rPr>
              <a:t>(</a:t>
            </a:r>
            <a:r>
              <a:rPr dirty="0">
                <a:solidFill>
                  <a:srgbClr val="4070A0"/>
                </a:solidFill>
                <a:latin typeface="Courier"/>
              </a:rPr>
              <a:t>"%02d"</a:t>
            </a:r>
            <a:r>
              <a:rPr dirty="0">
                <a:latin typeface="Courier"/>
              </a:rPr>
              <a:t>, raw_dt_zill</a:t>
            </a:r>
            <a:r>
              <a:rPr dirty="0">
                <a:solidFill>
                  <a:srgbClr val="4070A0"/>
                </a:solidFill>
                <a:latin typeface="Courier"/>
              </a:rPr>
              <a:t>$</a:t>
            </a:r>
            <a:r>
              <a:rPr dirty="0">
                <a:latin typeface="Courier"/>
              </a:rPr>
              <a:t>StateCodeFIPS)</a:t>
            </a:r>
            <a:br>
              <a:rPr dirty="0"/>
            </a:br>
            <a:r>
              <a:rPr dirty="0">
                <a:latin typeface="Courier"/>
              </a:rPr>
              <a:t>raw_dt_zill</a:t>
            </a:r>
            <a:r>
              <a:rPr dirty="0">
                <a:solidFill>
                  <a:srgbClr val="4070A0"/>
                </a:solidFill>
                <a:latin typeface="Courier"/>
              </a:rPr>
              <a:t>$</a:t>
            </a:r>
            <a:r>
              <a:rPr dirty="0">
                <a:latin typeface="Courier"/>
              </a:rPr>
              <a:t>CNTY </a:t>
            </a:r>
            <a:r>
              <a:rPr dirty="0">
                <a:solidFill>
                  <a:srgbClr val="007020"/>
                </a:solidFill>
                <a:latin typeface="Courier"/>
              </a:rPr>
              <a:t>&lt;-</a:t>
            </a:r>
            <a:r>
              <a:rPr dirty="0">
                <a:latin typeface="Courier"/>
              </a:rPr>
              <a:t>  </a:t>
            </a:r>
            <a:r>
              <a:rPr dirty="0">
                <a:solidFill>
                  <a:srgbClr val="06287E"/>
                </a:solidFill>
                <a:latin typeface="Courier"/>
              </a:rPr>
              <a:t>sprintf</a:t>
            </a:r>
            <a:r>
              <a:rPr dirty="0">
                <a:latin typeface="Courier"/>
              </a:rPr>
              <a:t>(</a:t>
            </a:r>
            <a:r>
              <a:rPr dirty="0">
                <a:solidFill>
                  <a:srgbClr val="4070A0"/>
                </a:solidFill>
                <a:latin typeface="Courier"/>
              </a:rPr>
              <a:t>"%03d"</a:t>
            </a:r>
            <a:r>
              <a:rPr dirty="0">
                <a:latin typeface="Courier"/>
              </a:rPr>
              <a:t>, raw_dt_zill</a:t>
            </a:r>
            <a:r>
              <a:rPr dirty="0">
                <a:solidFill>
                  <a:srgbClr val="4070A0"/>
                </a:solidFill>
                <a:latin typeface="Courier"/>
              </a:rPr>
              <a:t>$</a:t>
            </a:r>
            <a:r>
              <a:rPr dirty="0">
                <a:latin typeface="Courier"/>
              </a:rPr>
              <a:t>MunicipalCodeFIPS)</a:t>
            </a:r>
          </a:p>
          <a:p>
            <a:pPr marL="0" lvl="0" indent="0">
              <a:spcBef>
                <a:spcPts val="3000"/>
              </a:spcBef>
              <a:buNone/>
            </a:pPr>
            <a:r>
              <a:rPr b="1" dirty="0"/>
              <a:t>Combine state and county columns to than merge with the geog designations data</a:t>
            </a:r>
          </a:p>
          <a:p>
            <a:pPr lvl="0" indent="0">
              <a:buNone/>
            </a:pPr>
            <a:r>
              <a:rPr dirty="0">
                <a:latin typeface="Courier"/>
              </a:rPr>
              <a:t>raw_dt_zill</a:t>
            </a:r>
            <a:r>
              <a:rPr dirty="0">
                <a:solidFill>
                  <a:srgbClr val="4070A0"/>
                </a:solidFill>
                <a:latin typeface="Courier"/>
              </a:rPr>
              <a:t>$</a:t>
            </a:r>
            <a:r>
              <a:rPr dirty="0">
                <a:latin typeface="Courier"/>
              </a:rPr>
              <a:t>st_cnty </a:t>
            </a:r>
            <a:r>
              <a:rPr dirty="0">
                <a:solidFill>
                  <a:srgbClr val="007020"/>
                </a:solidFill>
                <a:latin typeface="Courier"/>
              </a:rPr>
              <a:t>&lt;-</a:t>
            </a:r>
            <a:r>
              <a:rPr dirty="0">
                <a:latin typeface="Courier"/>
              </a:rPr>
              <a:t> </a:t>
            </a:r>
            <a:r>
              <a:rPr dirty="0">
                <a:solidFill>
                  <a:srgbClr val="06287E"/>
                </a:solidFill>
                <a:latin typeface="Courier"/>
              </a:rPr>
              <a:t>paste0</a:t>
            </a:r>
            <a:r>
              <a:rPr dirty="0">
                <a:latin typeface="Courier"/>
              </a:rPr>
              <a:t>(raw_dt_zill</a:t>
            </a:r>
            <a:r>
              <a:rPr dirty="0">
                <a:solidFill>
                  <a:srgbClr val="4070A0"/>
                </a:solidFill>
                <a:latin typeface="Courier"/>
              </a:rPr>
              <a:t>$</a:t>
            </a:r>
            <a:r>
              <a:rPr dirty="0">
                <a:latin typeface="Courier"/>
              </a:rPr>
              <a:t>STATE,raw_dt_zill</a:t>
            </a:r>
            <a:r>
              <a:rPr dirty="0">
                <a:solidFill>
                  <a:srgbClr val="4070A0"/>
                </a:solidFill>
                <a:latin typeface="Courier"/>
              </a:rPr>
              <a:t>$</a:t>
            </a:r>
            <a:r>
              <a:rPr dirty="0">
                <a:latin typeface="Courier"/>
              </a:rPr>
              <a:t>CNTY,</a:t>
            </a:r>
            <a:r>
              <a:rPr dirty="0">
                <a:solidFill>
                  <a:srgbClr val="7D9029"/>
                </a:solidFill>
                <a:latin typeface="Courier"/>
              </a:rPr>
              <a:t>sep=</a:t>
            </a:r>
            <a:r>
              <a:rPr dirty="0">
                <a:solidFill>
                  <a:srgbClr val="4070A0"/>
                </a:solidFill>
                <a:latin typeface="Courier"/>
              </a:rPr>
              <a:t>''</a:t>
            </a:r>
            <a:r>
              <a:rPr dirty="0">
                <a:latin typeface="Courier"/>
              </a:rPr>
              <a:t>)</a:t>
            </a:r>
            <a:br>
              <a:rPr dirty="0"/>
            </a:br>
            <a:r>
              <a:rPr dirty="0">
                <a:latin typeface="Courier"/>
              </a:rPr>
              <a:t>raw_dt_zill</a:t>
            </a:r>
            <a:r>
              <a:rPr dirty="0">
                <a:solidFill>
                  <a:srgbClr val="4070A0"/>
                </a:solidFill>
                <a:latin typeface="Courier"/>
              </a:rPr>
              <a:t>$</a:t>
            </a:r>
            <a:r>
              <a:rPr dirty="0">
                <a:latin typeface="Courier"/>
              </a:rPr>
              <a:t>st_cnty_n </a:t>
            </a:r>
            <a:r>
              <a:rPr dirty="0">
                <a:solidFill>
                  <a:srgbClr val="007020"/>
                </a:solidFill>
                <a:latin typeface="Courier"/>
              </a:rPr>
              <a:t>&lt;-</a:t>
            </a:r>
            <a:r>
              <a:rPr dirty="0">
                <a:latin typeface="Courier"/>
              </a:rPr>
              <a:t> </a:t>
            </a:r>
            <a:r>
              <a:rPr dirty="0">
                <a:solidFill>
                  <a:srgbClr val="06287E"/>
                </a:solidFill>
                <a:latin typeface="Courier"/>
              </a:rPr>
              <a:t>paste</a:t>
            </a:r>
            <a:r>
              <a:rPr dirty="0">
                <a:latin typeface="Courier"/>
              </a:rPr>
              <a:t>(raw_dt_zill</a:t>
            </a:r>
            <a:r>
              <a:rPr dirty="0">
                <a:solidFill>
                  <a:srgbClr val="4070A0"/>
                </a:solidFill>
                <a:latin typeface="Courier"/>
              </a:rPr>
              <a:t>$</a:t>
            </a:r>
            <a:r>
              <a:rPr dirty="0">
                <a:latin typeface="Courier"/>
              </a:rPr>
              <a:t>State,raw_dt_zill</a:t>
            </a:r>
            <a:r>
              <a:rPr dirty="0">
                <a:solidFill>
                  <a:srgbClr val="4070A0"/>
                </a:solidFill>
                <a:latin typeface="Courier"/>
              </a:rPr>
              <a:t>$</a:t>
            </a:r>
            <a:r>
              <a:rPr dirty="0">
                <a:latin typeface="Courier"/>
              </a:rPr>
              <a:t>RegionName,</a:t>
            </a:r>
            <a:r>
              <a:rPr dirty="0">
                <a:solidFill>
                  <a:srgbClr val="7D9029"/>
                </a:solidFill>
                <a:latin typeface="Courier"/>
              </a:rPr>
              <a:t>sep=</a:t>
            </a:r>
            <a:r>
              <a:rPr dirty="0">
                <a:solidFill>
                  <a:srgbClr val="4070A0"/>
                </a:solidFill>
                <a:latin typeface="Courier"/>
              </a:rPr>
              <a:t>'-'</a:t>
            </a:r>
            <a:r>
              <a:rPr dirty="0">
                <a:latin typeface="Courier"/>
              </a:rPr>
              <a:t>)</a:t>
            </a:r>
          </a:p>
          <a:p>
            <a:pPr marL="0" lvl="0" indent="0">
              <a:spcBef>
                <a:spcPts val="3000"/>
              </a:spcBef>
              <a:buNone/>
            </a:pPr>
            <a:r>
              <a:rPr b="1" dirty="0"/>
              <a:t>Remove unwanted columns from the data</a:t>
            </a:r>
          </a:p>
          <a:p>
            <a:pPr lvl="0" indent="0">
              <a:buNone/>
            </a:pPr>
            <a:r>
              <a:rPr dirty="0">
                <a:latin typeface="Courier"/>
              </a:rPr>
              <a:t>raw_dt_zill </a:t>
            </a:r>
            <a:r>
              <a:rPr dirty="0">
                <a:solidFill>
                  <a:srgbClr val="007020"/>
                </a:solidFill>
                <a:latin typeface="Courier"/>
              </a:rPr>
              <a:t>&lt;-</a:t>
            </a:r>
            <a:r>
              <a:rPr dirty="0">
                <a:latin typeface="Courier"/>
              </a:rPr>
              <a:t> raw_dt_zill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select</a:t>
            </a:r>
            <a:r>
              <a:rPr dirty="0">
                <a:latin typeface="Courier"/>
              </a:rPr>
              <a:t>(</a:t>
            </a:r>
            <a:r>
              <a:rPr dirty="0">
                <a:solidFill>
                  <a:srgbClr val="4070A0"/>
                </a:solidFill>
                <a:latin typeface="Courier"/>
              </a:rPr>
              <a:t>-</a:t>
            </a:r>
            <a:r>
              <a:rPr dirty="0">
                <a:latin typeface="Courier"/>
              </a:rPr>
              <a:t>RegionID, </a:t>
            </a:r>
            <a:r>
              <a:rPr dirty="0">
                <a:solidFill>
                  <a:srgbClr val="4070A0"/>
                </a:solidFill>
                <a:latin typeface="Courier"/>
              </a:rPr>
              <a:t>-</a:t>
            </a:r>
            <a:r>
              <a:rPr dirty="0">
                <a:latin typeface="Courier"/>
              </a:rPr>
              <a:t>SizeRank,  </a:t>
            </a:r>
            <a:r>
              <a:rPr dirty="0">
                <a:solidFill>
                  <a:srgbClr val="4070A0"/>
                </a:solidFill>
                <a:latin typeface="Courier"/>
              </a:rPr>
              <a:t>-</a:t>
            </a:r>
            <a:r>
              <a:rPr dirty="0">
                <a:latin typeface="Courier"/>
              </a:rPr>
              <a:t>RegionType, </a:t>
            </a:r>
            <a:r>
              <a:rPr dirty="0">
                <a:solidFill>
                  <a:srgbClr val="4070A0"/>
                </a:solidFill>
                <a:latin typeface="Courier"/>
              </a:rPr>
              <a:t>-</a:t>
            </a:r>
            <a:r>
              <a:rPr dirty="0">
                <a:latin typeface="Courier"/>
              </a:rPr>
              <a:t>RegionName,   </a:t>
            </a:r>
            <a:r>
              <a:rPr dirty="0">
                <a:solidFill>
                  <a:srgbClr val="4070A0"/>
                </a:solidFill>
                <a:latin typeface="Courier"/>
              </a:rPr>
              <a:t>-</a:t>
            </a:r>
            <a:r>
              <a:rPr dirty="0">
                <a:latin typeface="Courier"/>
              </a:rPr>
              <a:t>State, </a:t>
            </a:r>
            <a:r>
              <a:rPr dirty="0">
                <a:solidFill>
                  <a:srgbClr val="4070A0"/>
                </a:solidFill>
                <a:latin typeface="Courier"/>
              </a:rPr>
              <a:t>-</a:t>
            </a:r>
            <a:r>
              <a:rPr dirty="0">
                <a:latin typeface="Courier"/>
              </a:rPr>
              <a:t>Metro, </a:t>
            </a:r>
            <a:r>
              <a:rPr dirty="0">
                <a:solidFill>
                  <a:srgbClr val="4070A0"/>
                </a:solidFill>
                <a:latin typeface="Courier"/>
              </a:rPr>
              <a:t>-</a:t>
            </a:r>
            <a:r>
              <a:rPr dirty="0">
                <a:latin typeface="Courier"/>
              </a:rPr>
              <a:t>STATE, </a:t>
            </a:r>
            <a:r>
              <a:rPr dirty="0">
                <a:solidFill>
                  <a:srgbClr val="4070A0"/>
                </a:solidFill>
                <a:latin typeface="Courier"/>
              </a:rPr>
              <a:t>-</a:t>
            </a:r>
            <a:r>
              <a:rPr dirty="0">
                <a:latin typeface="Courier"/>
              </a:rPr>
              <a:t>CNTY, </a:t>
            </a:r>
            <a:r>
              <a:rPr dirty="0">
                <a:solidFill>
                  <a:srgbClr val="4070A0"/>
                </a:solidFill>
                <a:latin typeface="Courier"/>
              </a:rPr>
              <a:t>-</a:t>
            </a:r>
            <a:r>
              <a:rPr dirty="0">
                <a:latin typeface="Courier"/>
              </a:rPr>
              <a:t>StateCodeFIPS, </a:t>
            </a:r>
            <a:r>
              <a:rPr dirty="0">
                <a:solidFill>
                  <a:srgbClr val="4070A0"/>
                </a:solidFill>
                <a:latin typeface="Courier"/>
              </a:rPr>
              <a:t>-</a:t>
            </a:r>
            <a:r>
              <a:rPr dirty="0">
                <a:latin typeface="Courier"/>
              </a:rPr>
              <a:t> MunicipalCodeFIPS)</a:t>
            </a:r>
          </a:p>
          <a:p>
            <a:pPr marL="0" lvl="0" indent="0">
              <a:spcBef>
                <a:spcPts val="3000"/>
              </a:spcBef>
              <a:buNone/>
            </a:pPr>
            <a:r>
              <a:rPr b="1" dirty="0"/>
              <a:t>Bring the last two columns to the start in the r dataframe</a:t>
            </a:r>
          </a:p>
          <a:p>
            <a:pPr lvl="0" indent="0">
              <a:buNone/>
            </a:pPr>
            <a:r>
              <a:rPr dirty="0">
                <a:latin typeface="Courier"/>
              </a:rPr>
              <a:t>raw_dt_zill </a:t>
            </a:r>
            <a:r>
              <a:rPr dirty="0">
                <a:solidFill>
                  <a:srgbClr val="007020"/>
                </a:solidFill>
                <a:latin typeface="Courier"/>
              </a:rPr>
              <a:t>&lt;-</a:t>
            </a:r>
            <a:r>
              <a:rPr dirty="0">
                <a:latin typeface="Courier"/>
              </a:rPr>
              <a:t> raw_dt_zill </a:t>
            </a:r>
            <a:r>
              <a:rPr dirty="0">
                <a:solidFill>
                  <a:srgbClr val="4070A0"/>
                </a:solidFill>
                <a:latin typeface="Courier"/>
              </a:rPr>
              <a:t>%&gt;%</a:t>
            </a:r>
            <a:r>
              <a:rPr dirty="0">
                <a:latin typeface="Courier"/>
              </a:rPr>
              <a:t> </a:t>
            </a:r>
            <a:r>
              <a:rPr dirty="0">
                <a:solidFill>
                  <a:srgbClr val="06287E"/>
                </a:solidFill>
                <a:latin typeface="Courier"/>
              </a:rPr>
              <a:t>relocate</a:t>
            </a:r>
            <a:r>
              <a:rPr dirty="0">
                <a:latin typeface="Courier"/>
              </a:rPr>
              <a:t>(StateName, st_cnty, st_cnty_n)</a:t>
            </a:r>
          </a:p>
          <a:p>
            <a:pPr marL="0" lvl="0" indent="0">
              <a:spcBef>
                <a:spcPts val="3000"/>
              </a:spcBef>
              <a:buNone/>
            </a:pPr>
            <a:endParaRPr lang="en-US" b="1" dirty="0"/>
          </a:p>
          <a:p>
            <a:pPr marL="0" lvl="0" indent="0">
              <a:spcBef>
                <a:spcPts val="3000"/>
              </a:spcBef>
              <a:buNone/>
            </a:pPr>
            <a:r>
              <a:rPr b="1" dirty="0"/>
              <a:t>Convert data from wide to long for further data manipulation</a:t>
            </a:r>
          </a:p>
          <a:p>
            <a:pPr lvl="0" indent="0">
              <a:buNone/>
            </a:pPr>
            <a:r>
              <a:rPr dirty="0">
                <a:latin typeface="Courier"/>
              </a:rPr>
              <a:t>zhv_long </a:t>
            </a:r>
            <a:r>
              <a:rPr dirty="0">
                <a:solidFill>
                  <a:srgbClr val="007020"/>
                </a:solidFill>
                <a:latin typeface="Courier"/>
              </a:rPr>
              <a:t>&lt;-</a:t>
            </a:r>
            <a:r>
              <a:rPr dirty="0">
                <a:latin typeface="Courier"/>
              </a:rPr>
              <a:t> raw_dt_zill </a:t>
            </a:r>
            <a:r>
              <a:rPr dirty="0">
                <a:solidFill>
                  <a:srgbClr val="4070A0"/>
                </a:solidFill>
                <a:latin typeface="Courier"/>
              </a:rPr>
              <a:t>%&gt;%</a:t>
            </a:r>
            <a:r>
              <a:rPr dirty="0">
                <a:latin typeface="Courier"/>
              </a:rPr>
              <a:t> </a:t>
            </a:r>
            <a:r>
              <a:rPr dirty="0">
                <a:solidFill>
                  <a:srgbClr val="06287E"/>
                </a:solidFill>
                <a:latin typeface="Courier"/>
              </a:rPr>
              <a:t>gather</a:t>
            </a:r>
            <a:r>
              <a:rPr dirty="0">
                <a:latin typeface="Courier"/>
              </a:rPr>
              <a:t>(</a:t>
            </a:r>
            <a:r>
              <a:rPr dirty="0">
                <a:solidFill>
                  <a:srgbClr val="4070A0"/>
                </a:solidFill>
                <a:latin typeface="Courier"/>
              </a:rPr>
              <a:t>'period'</a:t>
            </a:r>
            <a:r>
              <a:rPr dirty="0">
                <a:latin typeface="Courier"/>
              </a:rPr>
              <a:t>,</a:t>
            </a:r>
            <a:r>
              <a:rPr dirty="0">
                <a:solidFill>
                  <a:srgbClr val="4070A0"/>
                </a:solidFill>
                <a:latin typeface="Courier"/>
              </a:rPr>
              <a:t>'home_val'</a:t>
            </a:r>
            <a:r>
              <a:rPr dirty="0">
                <a:latin typeface="Courier"/>
              </a:rPr>
              <a:t>,</a:t>
            </a:r>
            <a:r>
              <a:rPr dirty="0">
                <a:solidFill>
                  <a:srgbClr val="40A070"/>
                </a:solidFill>
                <a:latin typeface="Courier"/>
              </a:rPr>
              <a:t>4</a:t>
            </a:r>
            <a:r>
              <a:rPr dirty="0">
                <a:solidFill>
                  <a:srgbClr val="4070A0"/>
                </a:solidFill>
                <a:latin typeface="Courier"/>
              </a:rPr>
              <a:t>:</a:t>
            </a:r>
            <a:r>
              <a:rPr dirty="0">
                <a:solidFill>
                  <a:srgbClr val="06287E"/>
                </a:solidFill>
                <a:latin typeface="Courier"/>
              </a:rPr>
              <a:t>ncol</a:t>
            </a:r>
            <a:r>
              <a:rPr dirty="0">
                <a:latin typeface="Courier"/>
              </a:rPr>
              <a:t>(.))</a:t>
            </a:r>
            <a:br>
              <a:rPr dirty="0"/>
            </a:br>
            <a:r>
              <a:rPr dirty="0">
                <a:solidFill>
                  <a:srgbClr val="06287E"/>
                </a:solidFill>
                <a:latin typeface="Courier"/>
              </a:rPr>
              <a:t>glimpse</a:t>
            </a:r>
            <a:r>
              <a:rPr dirty="0">
                <a:latin typeface="Courier"/>
              </a:rPr>
              <a:t>(zhv_long)</a:t>
            </a:r>
          </a:p>
          <a:p>
            <a:pPr lvl="0" indent="0">
              <a:buNone/>
            </a:pPr>
            <a:r>
              <a:rPr dirty="0">
                <a:latin typeface="Courier"/>
              </a:rPr>
              <a:t>## Rows: 778,160
## Columns: 5
## $ StateName &lt;chr&gt; "CA", "IL", "TX", "AZ", "CA", "CA", "FL", "TX", "NY", "CA", …
## $ st_cnty   &lt;chr&gt; "06037", "17031", "48201", "04013", "06073", "06059", "12086…
## $ st_cnty_n &lt;chr&gt; "CA-Los Angeles County", "IL-Cook County", "TX-Harris County…
## $ period    &lt;chr&gt; "X2000.01.31", "X2000.01.31", "X2000.01.31", "X2000.01.31", …
## $ home_val  &lt;dbl&gt; 216805, 175598, 115672, 143126, 224478, 271452, 130901, 1143…</a:t>
            </a:r>
          </a:p>
          <a:p>
            <a:pPr marL="0" lvl="0" indent="0">
              <a:spcBef>
                <a:spcPts val="3000"/>
              </a:spcBef>
              <a:buNone/>
            </a:pPr>
            <a:r>
              <a:rPr b="1" dirty="0"/>
              <a:t>Create a date variable to plot time series trend</a:t>
            </a:r>
          </a:p>
          <a:p>
            <a:pPr lvl="0" indent="0">
              <a:buNone/>
            </a:pPr>
            <a:r>
              <a:rPr dirty="0">
                <a:latin typeface="Courier"/>
              </a:rPr>
              <a:t>zhv_long_dt </a:t>
            </a:r>
            <a:r>
              <a:rPr dirty="0">
                <a:solidFill>
                  <a:srgbClr val="007020"/>
                </a:solidFill>
                <a:latin typeface="Courier"/>
              </a:rPr>
              <a:t>&lt;-</a:t>
            </a:r>
            <a:r>
              <a:rPr dirty="0">
                <a:latin typeface="Courier"/>
              </a:rPr>
              <a:t> zhv_long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separate</a:t>
            </a:r>
            <a:r>
              <a:rPr dirty="0">
                <a:latin typeface="Courier"/>
              </a:rPr>
              <a:t>(period, </a:t>
            </a:r>
            <a:r>
              <a:rPr dirty="0">
                <a:solidFill>
                  <a:srgbClr val="06287E"/>
                </a:solidFill>
                <a:latin typeface="Courier"/>
              </a:rPr>
              <a:t>c</a:t>
            </a:r>
            <a:r>
              <a:rPr dirty="0">
                <a:latin typeface="Courier"/>
              </a:rPr>
              <a:t>(</a:t>
            </a:r>
            <a:r>
              <a:rPr dirty="0">
                <a:solidFill>
                  <a:srgbClr val="4070A0"/>
                </a:solidFill>
                <a:latin typeface="Courier"/>
              </a:rPr>
              <a:t>"yr"</a:t>
            </a:r>
            <a:r>
              <a:rPr dirty="0">
                <a:latin typeface="Courier"/>
              </a:rPr>
              <a:t>, </a:t>
            </a:r>
            <a:r>
              <a:rPr dirty="0">
                <a:solidFill>
                  <a:srgbClr val="4070A0"/>
                </a:solidFill>
                <a:latin typeface="Courier"/>
              </a:rPr>
              <a:t>"mo"</a:t>
            </a:r>
            <a:r>
              <a:rPr dirty="0">
                <a:latin typeface="Courier"/>
              </a:rPr>
              <a:t> , </a:t>
            </a:r>
            <a:r>
              <a:rPr dirty="0">
                <a:solidFill>
                  <a:srgbClr val="4070A0"/>
                </a:solidFill>
                <a:latin typeface="Courier"/>
              </a:rPr>
              <a:t>"day"</a:t>
            </a:r>
            <a:r>
              <a:rPr dirty="0">
                <a:latin typeface="Courier"/>
              </a:rPr>
              <a:t>),</a:t>
            </a:r>
            <a:r>
              <a:rPr dirty="0">
                <a:solidFill>
                  <a:srgbClr val="4070A0"/>
                </a:solidFill>
                <a:latin typeface="Courier"/>
              </a:rPr>
              <a:t>"\\."</a:t>
            </a:r>
            <a:r>
              <a:rPr dirty="0">
                <a:latin typeface="Courier"/>
              </a:rPr>
              <a:t>)</a:t>
            </a:r>
            <a:br>
              <a:rPr dirty="0"/>
            </a:br>
            <a:r>
              <a:rPr dirty="0">
                <a:latin typeface="Courier"/>
              </a:rPr>
              <a:t>  </a:t>
            </a:r>
            <a:br>
              <a:rPr dirty="0"/>
            </a:br>
            <a:r>
              <a:rPr dirty="0">
                <a:latin typeface="Courier"/>
              </a:rPr>
              <a:t>zhv_long_dt</a:t>
            </a:r>
            <a:r>
              <a:rPr dirty="0">
                <a:solidFill>
                  <a:srgbClr val="4070A0"/>
                </a:solidFill>
                <a:latin typeface="Courier"/>
              </a:rPr>
              <a:t>$</a:t>
            </a:r>
            <a:r>
              <a:rPr dirty="0">
                <a:latin typeface="Courier"/>
              </a:rPr>
              <a:t>yr </a:t>
            </a:r>
            <a:r>
              <a:rPr dirty="0">
                <a:solidFill>
                  <a:srgbClr val="007020"/>
                </a:solidFill>
                <a:latin typeface="Courier"/>
              </a:rPr>
              <a:t>&lt;-</a:t>
            </a:r>
            <a:r>
              <a:rPr dirty="0">
                <a:latin typeface="Courier"/>
              </a:rPr>
              <a:t>  </a:t>
            </a:r>
            <a:r>
              <a:rPr dirty="0">
                <a:solidFill>
                  <a:srgbClr val="06287E"/>
                </a:solidFill>
                <a:latin typeface="Courier"/>
              </a:rPr>
              <a:t>as.numeric</a:t>
            </a:r>
            <a:r>
              <a:rPr dirty="0">
                <a:latin typeface="Courier"/>
              </a:rPr>
              <a:t>(</a:t>
            </a:r>
            <a:r>
              <a:rPr dirty="0">
                <a:solidFill>
                  <a:srgbClr val="06287E"/>
                </a:solidFill>
                <a:latin typeface="Courier"/>
              </a:rPr>
              <a:t>gsub</a:t>
            </a:r>
            <a:r>
              <a:rPr dirty="0">
                <a:latin typeface="Courier"/>
              </a:rPr>
              <a:t>(</a:t>
            </a:r>
            <a:r>
              <a:rPr dirty="0">
                <a:solidFill>
                  <a:srgbClr val="4070A0"/>
                </a:solidFill>
                <a:latin typeface="Courier"/>
              </a:rPr>
              <a:t>'X'</a:t>
            </a:r>
            <a:r>
              <a:rPr dirty="0">
                <a:latin typeface="Courier"/>
              </a:rPr>
              <a:t>, </a:t>
            </a:r>
            <a:r>
              <a:rPr dirty="0">
                <a:solidFill>
                  <a:srgbClr val="4070A0"/>
                </a:solidFill>
                <a:latin typeface="Courier"/>
              </a:rPr>
              <a:t>''</a:t>
            </a:r>
            <a:r>
              <a:rPr dirty="0">
                <a:latin typeface="Courier"/>
              </a:rPr>
              <a:t>, zhv_long_dt</a:t>
            </a:r>
            <a:r>
              <a:rPr dirty="0">
                <a:solidFill>
                  <a:srgbClr val="4070A0"/>
                </a:solidFill>
                <a:latin typeface="Courier"/>
              </a:rPr>
              <a:t>$</a:t>
            </a:r>
            <a:r>
              <a:rPr dirty="0">
                <a:latin typeface="Courier"/>
              </a:rPr>
              <a:t>yr))</a:t>
            </a:r>
            <a:br>
              <a:rPr dirty="0"/>
            </a:br>
            <a:br>
              <a:rPr dirty="0"/>
            </a:br>
            <a:r>
              <a:rPr dirty="0">
                <a:latin typeface="Courier"/>
              </a:rPr>
              <a:t>zhv_long_dt </a:t>
            </a:r>
            <a:r>
              <a:rPr dirty="0">
                <a:solidFill>
                  <a:srgbClr val="007020"/>
                </a:solidFill>
                <a:latin typeface="Courier"/>
              </a:rPr>
              <a:t>&lt;-</a:t>
            </a:r>
            <a:r>
              <a:rPr dirty="0">
                <a:latin typeface="Courier"/>
              </a:rPr>
              <a:t> zhv_long_dt </a:t>
            </a:r>
            <a:r>
              <a:rPr dirty="0">
                <a:solidFill>
                  <a:srgbClr val="4070A0"/>
                </a:solidFill>
                <a:latin typeface="Courier"/>
              </a:rPr>
              <a:t>%&gt;%</a:t>
            </a:r>
            <a:r>
              <a:rPr dirty="0">
                <a:latin typeface="Courier"/>
              </a:rPr>
              <a:t> </a:t>
            </a:r>
            <a:r>
              <a:rPr dirty="0">
                <a:solidFill>
                  <a:srgbClr val="06287E"/>
                </a:solidFill>
                <a:latin typeface="Courier"/>
              </a:rPr>
              <a:t>select</a:t>
            </a:r>
            <a:r>
              <a:rPr dirty="0">
                <a:latin typeface="Courier"/>
              </a:rPr>
              <a:t>(</a:t>
            </a:r>
            <a:r>
              <a:rPr dirty="0">
                <a:solidFill>
                  <a:srgbClr val="4070A0"/>
                </a:solidFill>
                <a:latin typeface="Courier"/>
              </a:rPr>
              <a:t>-</a:t>
            </a:r>
            <a:r>
              <a:rPr dirty="0">
                <a:latin typeface="Courier"/>
              </a:rPr>
              <a:t>mo,</a:t>
            </a:r>
            <a:r>
              <a:rPr dirty="0">
                <a:solidFill>
                  <a:srgbClr val="4070A0"/>
                </a:solidFill>
                <a:latin typeface="Courier"/>
              </a:rPr>
              <a:t>-</a:t>
            </a:r>
            <a:r>
              <a:rPr dirty="0">
                <a:latin typeface="Courier"/>
              </a:rPr>
              <a:t>day)</a:t>
            </a:r>
            <a:br>
              <a:rPr dirty="0"/>
            </a:br>
            <a:r>
              <a:rPr dirty="0">
                <a:latin typeface="Courier"/>
              </a:rPr>
              <a:t>  </a:t>
            </a:r>
            <a:br>
              <a:rPr dirty="0"/>
            </a:br>
            <a:r>
              <a:rPr dirty="0">
                <a:solidFill>
                  <a:srgbClr val="06287E"/>
                </a:solidFill>
                <a:latin typeface="Courier"/>
              </a:rPr>
              <a:t>head</a:t>
            </a:r>
            <a:r>
              <a:rPr dirty="0">
                <a:latin typeface="Courier"/>
              </a:rPr>
              <a:t>(zhv_long_dt)</a:t>
            </a:r>
          </a:p>
          <a:p>
            <a:pPr lvl="0" indent="0">
              <a:buNone/>
            </a:pPr>
            <a:r>
              <a:rPr dirty="0">
                <a:latin typeface="Courier"/>
              </a:rPr>
              <a:t>##   StateName st_cnty             st_cnty_n   yr home_val
## 1        CA   06037 CA-Los Angeles County 2000   216805
## 2        IL   17031        IL-Cook County 2000   175598
## 3        TX   48201      TX-Harris County 2000   115672
## 4        AZ   04013    AZ-Maricopa County 2000   143126
## 5        CA   06073   CA-San Diego County 2000   224478
## 6        CA   06059      CA-Orange County 2000   271452</a:t>
            </a:r>
          </a:p>
          <a:p>
            <a:pPr marL="0" lvl="0" indent="0">
              <a:spcBef>
                <a:spcPts val="3000"/>
              </a:spcBef>
              <a:buNone/>
            </a:pPr>
            <a:r>
              <a:rPr b="1" dirty="0"/>
              <a:t>Group data by county and year</a:t>
            </a:r>
          </a:p>
          <a:p>
            <a:pPr lvl="0" indent="0">
              <a:buNone/>
            </a:pPr>
            <a:r>
              <a:rPr dirty="0">
                <a:latin typeface="Courier"/>
              </a:rPr>
              <a:t>zhv_long_dt_join </a:t>
            </a:r>
            <a:r>
              <a:rPr dirty="0">
                <a:solidFill>
                  <a:srgbClr val="007020"/>
                </a:solidFill>
                <a:latin typeface="Courier"/>
              </a:rPr>
              <a:t>&lt;-</a:t>
            </a:r>
            <a:r>
              <a:rPr dirty="0">
                <a:latin typeface="Courier"/>
              </a:rPr>
              <a:t> zhv_long_dt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group_by</a:t>
            </a:r>
            <a:r>
              <a:rPr dirty="0">
                <a:latin typeface="Courier"/>
              </a:rPr>
              <a:t> (StateName, st_cnty, st_cnty_n, yr)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summarise</a:t>
            </a:r>
            <a:r>
              <a:rPr dirty="0">
                <a:latin typeface="Courier"/>
              </a:rPr>
              <a:t>(</a:t>
            </a:r>
            <a:r>
              <a:rPr dirty="0">
                <a:solidFill>
                  <a:srgbClr val="7D9029"/>
                </a:solidFill>
                <a:latin typeface="Courier"/>
              </a:rPr>
              <a:t>mean_hv =</a:t>
            </a:r>
            <a:r>
              <a:rPr dirty="0">
                <a:latin typeface="Courier"/>
              </a:rPr>
              <a:t> </a:t>
            </a:r>
            <a:r>
              <a:rPr dirty="0">
                <a:solidFill>
                  <a:srgbClr val="06287E"/>
                </a:solidFill>
                <a:latin typeface="Courier"/>
              </a:rPr>
              <a:t>mean</a:t>
            </a:r>
            <a:r>
              <a:rPr dirty="0">
                <a:latin typeface="Courier"/>
              </a:rPr>
              <a:t>(home_val))</a:t>
            </a:r>
          </a:p>
          <a:p>
            <a:pPr lvl="0" indent="0">
              <a:buNone/>
            </a:pPr>
            <a:r>
              <a:rPr dirty="0">
                <a:latin typeface="Courier"/>
              </a:rPr>
              <a:t>## `summarise()` has grouped output by 'StateName', 'st_cnty', 'st_cnty_n'. You
## can override using the `.groups` argument.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463888"/>
            <a:ext cx="7773338" cy="688405"/>
          </a:xfrm>
        </p:spPr>
        <p:txBody>
          <a:bodyPr/>
          <a:lstStyle/>
          <a:p>
            <a:pPr marL="0" lvl="0" indent="0">
              <a:buNone/>
            </a:pPr>
            <a:r>
              <a:rPr dirty="0"/>
              <a:t>Scrub geographic data</a:t>
            </a:r>
          </a:p>
        </p:txBody>
      </p:sp>
      <p:sp>
        <p:nvSpPr>
          <p:cNvPr id="3" name="Content Placeholder 2"/>
          <p:cNvSpPr>
            <a:spLocks noGrp="1"/>
          </p:cNvSpPr>
          <p:nvPr>
            <p:ph idx="1"/>
          </p:nvPr>
        </p:nvSpPr>
        <p:spPr>
          <a:xfrm>
            <a:off x="685331" y="1152293"/>
            <a:ext cx="7773339" cy="3191107"/>
          </a:xfrm>
        </p:spPr>
        <p:txBody>
          <a:bodyPr numCol="3">
            <a:normAutofit fontScale="32500" lnSpcReduction="20000"/>
          </a:bodyPr>
          <a:lstStyle/>
          <a:p>
            <a:pPr marL="0" lvl="0" indent="0">
              <a:spcBef>
                <a:spcPts val="3000"/>
              </a:spcBef>
              <a:buNone/>
            </a:pPr>
            <a:r>
              <a:rPr b="1" dirty="0"/>
              <a:t>Add leading zeroes to state and county code to join with geog designation data.</a:t>
            </a:r>
          </a:p>
          <a:p>
            <a:pPr lvl="0" indent="0">
              <a:buNone/>
            </a:pPr>
            <a:r>
              <a:rPr dirty="0">
                <a:latin typeface="Courier"/>
              </a:rPr>
              <a:t>raw_dt_geog</a:t>
            </a:r>
            <a:r>
              <a:rPr dirty="0">
                <a:solidFill>
                  <a:srgbClr val="4070A0"/>
                </a:solidFill>
                <a:latin typeface="Courier"/>
              </a:rPr>
              <a:t>$</a:t>
            </a:r>
            <a:r>
              <a:rPr dirty="0">
                <a:latin typeface="Courier"/>
              </a:rPr>
              <a:t>STATE </a:t>
            </a:r>
            <a:r>
              <a:rPr dirty="0">
                <a:solidFill>
                  <a:srgbClr val="007020"/>
                </a:solidFill>
                <a:latin typeface="Courier"/>
              </a:rPr>
              <a:t>&lt;-</a:t>
            </a:r>
            <a:r>
              <a:rPr dirty="0">
                <a:latin typeface="Courier"/>
              </a:rPr>
              <a:t> </a:t>
            </a:r>
            <a:r>
              <a:rPr dirty="0">
                <a:solidFill>
                  <a:srgbClr val="06287E"/>
                </a:solidFill>
                <a:latin typeface="Courier"/>
              </a:rPr>
              <a:t>sprintf</a:t>
            </a:r>
            <a:r>
              <a:rPr dirty="0">
                <a:latin typeface="Courier"/>
              </a:rPr>
              <a:t>(</a:t>
            </a:r>
            <a:r>
              <a:rPr dirty="0">
                <a:solidFill>
                  <a:srgbClr val="4070A0"/>
                </a:solidFill>
                <a:latin typeface="Courier"/>
              </a:rPr>
              <a:t>"%02d"</a:t>
            </a:r>
            <a:r>
              <a:rPr dirty="0">
                <a:latin typeface="Courier"/>
              </a:rPr>
              <a:t>, raw_dt_geog</a:t>
            </a:r>
            <a:r>
              <a:rPr dirty="0">
                <a:solidFill>
                  <a:srgbClr val="4070A0"/>
                </a:solidFill>
                <a:latin typeface="Courier"/>
              </a:rPr>
              <a:t>$</a:t>
            </a:r>
            <a:r>
              <a:rPr dirty="0">
                <a:latin typeface="Courier"/>
              </a:rPr>
              <a:t>STATE)</a:t>
            </a:r>
            <a:br>
              <a:rPr dirty="0"/>
            </a:br>
            <a:r>
              <a:rPr dirty="0">
                <a:latin typeface="Courier"/>
              </a:rPr>
              <a:t>raw_dt_geog</a:t>
            </a:r>
            <a:r>
              <a:rPr dirty="0">
                <a:solidFill>
                  <a:srgbClr val="4070A0"/>
                </a:solidFill>
                <a:latin typeface="Courier"/>
              </a:rPr>
              <a:t>$</a:t>
            </a:r>
            <a:r>
              <a:rPr dirty="0">
                <a:latin typeface="Courier"/>
              </a:rPr>
              <a:t>CNTY </a:t>
            </a:r>
            <a:r>
              <a:rPr dirty="0">
                <a:solidFill>
                  <a:srgbClr val="007020"/>
                </a:solidFill>
                <a:latin typeface="Courier"/>
              </a:rPr>
              <a:t>&lt;-</a:t>
            </a:r>
            <a:r>
              <a:rPr dirty="0">
                <a:latin typeface="Courier"/>
              </a:rPr>
              <a:t>  </a:t>
            </a:r>
            <a:r>
              <a:rPr dirty="0">
                <a:solidFill>
                  <a:srgbClr val="06287E"/>
                </a:solidFill>
                <a:latin typeface="Courier"/>
              </a:rPr>
              <a:t>sprintf</a:t>
            </a:r>
            <a:r>
              <a:rPr dirty="0">
                <a:latin typeface="Courier"/>
              </a:rPr>
              <a:t>(</a:t>
            </a:r>
            <a:r>
              <a:rPr dirty="0">
                <a:solidFill>
                  <a:srgbClr val="4070A0"/>
                </a:solidFill>
                <a:latin typeface="Courier"/>
              </a:rPr>
              <a:t>"%03d"</a:t>
            </a:r>
            <a:r>
              <a:rPr dirty="0">
                <a:latin typeface="Courier"/>
              </a:rPr>
              <a:t>, raw_dt_geog</a:t>
            </a:r>
            <a:r>
              <a:rPr dirty="0">
                <a:solidFill>
                  <a:srgbClr val="4070A0"/>
                </a:solidFill>
                <a:latin typeface="Courier"/>
              </a:rPr>
              <a:t>$</a:t>
            </a:r>
            <a:r>
              <a:rPr dirty="0">
                <a:latin typeface="Courier"/>
              </a:rPr>
              <a:t>CNTY)</a:t>
            </a:r>
          </a:p>
          <a:p>
            <a:pPr marL="0" lvl="0" indent="0">
              <a:spcBef>
                <a:spcPts val="3000"/>
              </a:spcBef>
              <a:buNone/>
            </a:pPr>
            <a:r>
              <a:rPr b="1" dirty="0"/>
              <a:t>Combine state and county columns to than merge with the geog designations data</a:t>
            </a:r>
          </a:p>
          <a:p>
            <a:pPr lvl="0" indent="0">
              <a:buNone/>
            </a:pPr>
            <a:r>
              <a:rPr dirty="0">
                <a:latin typeface="Courier"/>
              </a:rPr>
              <a:t>raw_dt_geog</a:t>
            </a:r>
            <a:r>
              <a:rPr dirty="0">
                <a:solidFill>
                  <a:srgbClr val="4070A0"/>
                </a:solidFill>
                <a:latin typeface="Courier"/>
              </a:rPr>
              <a:t>$</a:t>
            </a:r>
            <a:r>
              <a:rPr dirty="0">
                <a:latin typeface="Courier"/>
              </a:rPr>
              <a:t>st_cnty </a:t>
            </a:r>
            <a:r>
              <a:rPr dirty="0">
                <a:solidFill>
                  <a:srgbClr val="007020"/>
                </a:solidFill>
                <a:latin typeface="Courier"/>
              </a:rPr>
              <a:t>&lt;-</a:t>
            </a:r>
            <a:r>
              <a:rPr dirty="0">
                <a:latin typeface="Courier"/>
              </a:rPr>
              <a:t> </a:t>
            </a:r>
            <a:r>
              <a:rPr dirty="0">
                <a:solidFill>
                  <a:srgbClr val="06287E"/>
                </a:solidFill>
                <a:latin typeface="Courier"/>
              </a:rPr>
              <a:t>paste0</a:t>
            </a:r>
            <a:r>
              <a:rPr dirty="0">
                <a:latin typeface="Courier"/>
              </a:rPr>
              <a:t>(raw_dt_geog</a:t>
            </a:r>
            <a:r>
              <a:rPr dirty="0">
                <a:solidFill>
                  <a:srgbClr val="4070A0"/>
                </a:solidFill>
                <a:latin typeface="Courier"/>
              </a:rPr>
              <a:t>$</a:t>
            </a:r>
            <a:r>
              <a:rPr dirty="0">
                <a:latin typeface="Courier"/>
              </a:rPr>
              <a:t>STATE,raw_dt_geog</a:t>
            </a:r>
            <a:r>
              <a:rPr dirty="0">
                <a:solidFill>
                  <a:srgbClr val="4070A0"/>
                </a:solidFill>
                <a:latin typeface="Courier"/>
              </a:rPr>
              <a:t>$</a:t>
            </a:r>
            <a:r>
              <a:rPr dirty="0">
                <a:latin typeface="Courier"/>
              </a:rPr>
              <a:t>CNTY,</a:t>
            </a:r>
            <a:r>
              <a:rPr dirty="0">
                <a:solidFill>
                  <a:srgbClr val="7D9029"/>
                </a:solidFill>
                <a:latin typeface="Courier"/>
              </a:rPr>
              <a:t>sep=</a:t>
            </a:r>
            <a:r>
              <a:rPr dirty="0">
                <a:solidFill>
                  <a:srgbClr val="4070A0"/>
                </a:solidFill>
                <a:latin typeface="Courier"/>
              </a:rPr>
              <a:t>''</a:t>
            </a:r>
            <a:r>
              <a:rPr dirty="0">
                <a:latin typeface="Courier"/>
              </a:rPr>
              <a:t>)</a:t>
            </a:r>
          </a:p>
          <a:p>
            <a:pPr marL="0" lvl="0" indent="0">
              <a:spcBef>
                <a:spcPts val="3000"/>
              </a:spcBef>
              <a:buNone/>
            </a:pPr>
            <a:r>
              <a:rPr b="1" dirty="0"/>
              <a:t>Bring the last two columns to the start in the r dataframe</a:t>
            </a:r>
          </a:p>
          <a:p>
            <a:pPr lvl="0" indent="0">
              <a:buNone/>
            </a:pPr>
            <a:r>
              <a:rPr dirty="0">
                <a:latin typeface="Courier"/>
              </a:rPr>
              <a:t>raw_dt_geog </a:t>
            </a:r>
            <a:r>
              <a:rPr dirty="0">
                <a:solidFill>
                  <a:srgbClr val="007020"/>
                </a:solidFill>
                <a:latin typeface="Courier"/>
              </a:rPr>
              <a:t>&lt;-</a:t>
            </a:r>
            <a:r>
              <a:rPr dirty="0">
                <a:latin typeface="Courier"/>
              </a:rPr>
              <a:t> raw_dt_geog </a:t>
            </a:r>
            <a:r>
              <a:rPr dirty="0">
                <a:solidFill>
                  <a:srgbClr val="4070A0"/>
                </a:solidFill>
                <a:latin typeface="Courier"/>
              </a:rPr>
              <a:t>%&gt;%</a:t>
            </a:r>
            <a:r>
              <a:rPr dirty="0">
                <a:latin typeface="Courier"/>
              </a:rPr>
              <a:t> </a:t>
            </a:r>
            <a:r>
              <a:rPr dirty="0">
                <a:solidFill>
                  <a:srgbClr val="06287E"/>
                </a:solidFill>
                <a:latin typeface="Courier"/>
              </a:rPr>
              <a:t>relocate</a:t>
            </a:r>
            <a:r>
              <a:rPr dirty="0">
                <a:latin typeface="Courier"/>
              </a:rPr>
              <a:t>(st_cnty)</a:t>
            </a:r>
          </a:p>
          <a:p>
            <a:pPr marL="0" lvl="0" indent="0">
              <a:spcBef>
                <a:spcPts val="3000"/>
              </a:spcBef>
              <a:buNone/>
            </a:pPr>
            <a:r>
              <a:rPr b="1" dirty="0"/>
              <a:t>Replace 9 with zero in the r dataframe for LYA column</a:t>
            </a:r>
          </a:p>
          <a:p>
            <a:pPr lvl="0" indent="0">
              <a:buNone/>
            </a:pPr>
            <a:r>
              <a:rPr dirty="0">
                <a:latin typeface="Courier"/>
              </a:rPr>
              <a:t>raw_dt_geog</a:t>
            </a:r>
            <a:r>
              <a:rPr dirty="0">
                <a:solidFill>
                  <a:srgbClr val="4070A0"/>
                </a:solidFill>
                <a:latin typeface="Courier"/>
              </a:rPr>
              <a:t>$</a:t>
            </a:r>
            <a:r>
              <a:rPr dirty="0">
                <a:latin typeface="Courier"/>
              </a:rPr>
              <a:t>LYA[raw_dt_geog</a:t>
            </a:r>
            <a:r>
              <a:rPr dirty="0">
                <a:solidFill>
                  <a:srgbClr val="4070A0"/>
                </a:solidFill>
                <a:latin typeface="Courier"/>
              </a:rPr>
              <a:t>$</a:t>
            </a:r>
            <a:r>
              <a:rPr dirty="0">
                <a:latin typeface="Courier"/>
              </a:rPr>
              <a:t>LYA </a:t>
            </a:r>
            <a:r>
              <a:rPr dirty="0">
                <a:solidFill>
                  <a:srgbClr val="4070A0"/>
                </a:solidFill>
                <a:latin typeface="Courier"/>
              </a:rPr>
              <a:t>==</a:t>
            </a:r>
            <a:r>
              <a:rPr dirty="0">
                <a:latin typeface="Courier"/>
              </a:rPr>
              <a:t> </a:t>
            </a:r>
            <a:r>
              <a:rPr dirty="0">
                <a:solidFill>
                  <a:srgbClr val="40A070"/>
                </a:solidFill>
                <a:latin typeface="Courier"/>
              </a:rPr>
              <a:t>9</a:t>
            </a:r>
            <a:r>
              <a:rPr dirty="0">
                <a:latin typeface="Courier"/>
              </a:rPr>
              <a:t>] </a:t>
            </a:r>
            <a:r>
              <a:rPr dirty="0">
                <a:solidFill>
                  <a:srgbClr val="007020"/>
                </a:solidFill>
                <a:latin typeface="Courier"/>
              </a:rPr>
              <a:t>&lt;-</a:t>
            </a:r>
            <a:r>
              <a:rPr dirty="0">
                <a:latin typeface="Courier"/>
              </a:rPr>
              <a:t> </a:t>
            </a:r>
            <a:r>
              <a:rPr dirty="0">
                <a:solidFill>
                  <a:srgbClr val="40A070"/>
                </a:solidFill>
                <a:latin typeface="Courier"/>
              </a:rPr>
              <a:t>0</a:t>
            </a:r>
          </a:p>
          <a:p>
            <a:pPr marL="0" lvl="0" indent="0">
              <a:spcBef>
                <a:spcPts val="3000"/>
              </a:spcBef>
              <a:buNone/>
            </a:pPr>
            <a:r>
              <a:rPr b="1" dirty="0"/>
              <a:t>Flag tracts with minority percent population greater than 50%</a:t>
            </a:r>
          </a:p>
          <a:p>
            <a:pPr lvl="0" indent="0">
              <a:buNone/>
            </a:pPr>
            <a:r>
              <a:rPr dirty="0">
                <a:latin typeface="Courier"/>
              </a:rPr>
              <a:t>raw_dt_geog</a:t>
            </a:r>
            <a:r>
              <a:rPr dirty="0">
                <a:solidFill>
                  <a:srgbClr val="4070A0"/>
                </a:solidFill>
                <a:latin typeface="Courier"/>
              </a:rPr>
              <a:t>$</a:t>
            </a:r>
            <a:r>
              <a:rPr dirty="0">
                <a:latin typeface="Courier"/>
              </a:rPr>
              <a:t>flag_min </a:t>
            </a:r>
            <a:r>
              <a:rPr dirty="0">
                <a:solidFill>
                  <a:srgbClr val="007020"/>
                </a:solidFill>
                <a:latin typeface="Courier"/>
              </a:rPr>
              <a:t>&lt;-</a:t>
            </a:r>
            <a:r>
              <a:rPr dirty="0">
                <a:latin typeface="Courier"/>
              </a:rPr>
              <a:t> </a:t>
            </a:r>
            <a:r>
              <a:rPr dirty="0">
                <a:solidFill>
                  <a:srgbClr val="06287E"/>
                </a:solidFill>
                <a:latin typeface="Courier"/>
              </a:rPr>
              <a:t>ifelse</a:t>
            </a:r>
            <a:r>
              <a:rPr dirty="0">
                <a:latin typeface="Courier"/>
              </a:rPr>
              <a:t>(raw_dt_geog</a:t>
            </a:r>
            <a:r>
              <a:rPr dirty="0">
                <a:solidFill>
                  <a:srgbClr val="4070A0"/>
                </a:solidFill>
                <a:latin typeface="Courier"/>
              </a:rPr>
              <a:t>$</a:t>
            </a:r>
            <a:r>
              <a:rPr dirty="0">
                <a:latin typeface="Courier"/>
              </a:rPr>
              <a:t>PCTMIN</a:t>
            </a:r>
            <a:r>
              <a:rPr dirty="0">
                <a:solidFill>
                  <a:srgbClr val="4070A0"/>
                </a:solidFill>
                <a:latin typeface="Courier"/>
              </a:rPr>
              <a:t>&lt;=</a:t>
            </a:r>
            <a:r>
              <a:rPr dirty="0">
                <a:solidFill>
                  <a:srgbClr val="40A070"/>
                </a:solidFill>
                <a:latin typeface="Courier"/>
              </a:rPr>
              <a:t>50</a:t>
            </a:r>
            <a:r>
              <a:rPr dirty="0">
                <a:latin typeface="Courier"/>
              </a:rPr>
              <a:t>,</a:t>
            </a:r>
            <a:r>
              <a:rPr dirty="0">
                <a:solidFill>
                  <a:srgbClr val="40A070"/>
                </a:solidFill>
                <a:latin typeface="Courier"/>
              </a:rPr>
              <a:t>0</a:t>
            </a:r>
            <a:r>
              <a:rPr dirty="0">
                <a:latin typeface="Courier"/>
              </a:rPr>
              <a:t>,</a:t>
            </a:r>
            <a:r>
              <a:rPr dirty="0">
                <a:solidFill>
                  <a:srgbClr val="40A070"/>
                </a:solidFill>
                <a:latin typeface="Courier"/>
              </a:rPr>
              <a:t>1</a:t>
            </a:r>
            <a:r>
              <a:rPr dirty="0">
                <a:latin typeface="Courier"/>
              </a:rPr>
              <a:t>)</a:t>
            </a:r>
          </a:p>
          <a:p>
            <a:pPr marL="0" lvl="0" indent="0">
              <a:spcBef>
                <a:spcPts val="3000"/>
              </a:spcBef>
              <a:buNone/>
            </a:pPr>
            <a:r>
              <a:rPr b="1" dirty="0"/>
              <a:t>Group data by county</a:t>
            </a:r>
          </a:p>
          <a:p>
            <a:pPr lvl="0" indent="0">
              <a:buNone/>
            </a:pPr>
            <a:r>
              <a:rPr dirty="0">
                <a:latin typeface="Courier"/>
              </a:rPr>
              <a:t>raw_dt_geog_manip </a:t>
            </a:r>
            <a:r>
              <a:rPr dirty="0">
                <a:solidFill>
                  <a:srgbClr val="007020"/>
                </a:solidFill>
                <a:latin typeface="Courier"/>
              </a:rPr>
              <a:t>&lt;-</a:t>
            </a:r>
            <a:r>
              <a:rPr dirty="0">
                <a:latin typeface="Courier"/>
              </a:rPr>
              <a:t> raw_dt_geog </a:t>
            </a:r>
            <a:r>
              <a:rPr dirty="0">
                <a:solidFill>
                  <a:srgbClr val="4070A0"/>
                </a:solidFill>
                <a:latin typeface="Courier"/>
              </a:rPr>
              <a:t>%&gt;%</a:t>
            </a:r>
            <a:r>
              <a:rPr dirty="0">
                <a:latin typeface="Courier"/>
              </a:rPr>
              <a:t>  </a:t>
            </a:r>
            <a:r>
              <a:rPr dirty="0">
                <a:solidFill>
                  <a:srgbClr val="06287E"/>
                </a:solidFill>
                <a:latin typeface="Courier"/>
              </a:rPr>
              <a:t>group_by</a:t>
            </a:r>
            <a:r>
              <a:rPr dirty="0">
                <a:latin typeface="Courier"/>
              </a:rPr>
              <a:t> (st_cnty)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summarise</a:t>
            </a:r>
            <a:r>
              <a:rPr dirty="0">
                <a:latin typeface="Courier"/>
              </a:rPr>
              <a:t>(</a:t>
            </a:r>
            <a:r>
              <a:rPr dirty="0">
                <a:solidFill>
                  <a:srgbClr val="7D9029"/>
                </a:solidFill>
                <a:latin typeface="Courier"/>
              </a:rPr>
              <a:t>count_lya_tracts =</a:t>
            </a:r>
            <a:r>
              <a:rPr dirty="0">
                <a:latin typeface="Courier"/>
              </a:rPr>
              <a:t> </a:t>
            </a:r>
            <a:r>
              <a:rPr dirty="0">
                <a:solidFill>
                  <a:srgbClr val="06287E"/>
                </a:solidFill>
                <a:latin typeface="Courier"/>
              </a:rPr>
              <a:t>sum</a:t>
            </a:r>
            <a:r>
              <a:rPr dirty="0">
                <a:latin typeface="Courier"/>
              </a:rPr>
              <a:t>(LYA), </a:t>
            </a:r>
            <a:br>
              <a:rPr dirty="0"/>
            </a:br>
            <a:r>
              <a:rPr dirty="0">
                <a:latin typeface="Courier"/>
              </a:rPr>
              <a:t>            </a:t>
            </a:r>
            <a:r>
              <a:rPr dirty="0">
                <a:solidFill>
                  <a:srgbClr val="7D9029"/>
                </a:solidFill>
                <a:latin typeface="Courier"/>
              </a:rPr>
              <a:t>count_min_tracts =</a:t>
            </a:r>
            <a:r>
              <a:rPr dirty="0">
                <a:latin typeface="Courier"/>
              </a:rPr>
              <a:t> </a:t>
            </a:r>
            <a:r>
              <a:rPr dirty="0">
                <a:solidFill>
                  <a:srgbClr val="06287E"/>
                </a:solidFill>
                <a:latin typeface="Courier"/>
              </a:rPr>
              <a:t>sum</a:t>
            </a:r>
            <a:r>
              <a:rPr dirty="0">
                <a:latin typeface="Courier"/>
              </a:rPr>
              <a:t>(flag_min),</a:t>
            </a:r>
            <a:br>
              <a:rPr dirty="0"/>
            </a:br>
            <a:r>
              <a:rPr dirty="0">
                <a:latin typeface="Courier"/>
              </a:rPr>
              <a:t>            </a:t>
            </a:r>
            <a:r>
              <a:rPr dirty="0">
                <a:solidFill>
                  <a:srgbClr val="7D9029"/>
                </a:solidFill>
                <a:latin typeface="Courier"/>
              </a:rPr>
              <a:t>count_total_tracts =</a:t>
            </a:r>
            <a:r>
              <a:rPr dirty="0">
                <a:latin typeface="Courier"/>
              </a:rPr>
              <a:t> </a:t>
            </a:r>
            <a:r>
              <a:rPr dirty="0">
                <a:solidFill>
                  <a:srgbClr val="06287E"/>
                </a:solidFill>
                <a:latin typeface="Courier"/>
              </a:rPr>
              <a:t>n</a:t>
            </a:r>
            <a:r>
              <a:rPr dirty="0">
                <a:latin typeface="Courier"/>
              </a:rPr>
              <a:t>())</a:t>
            </a:r>
          </a:p>
          <a:p>
            <a:pPr marL="0" lvl="0" indent="0">
              <a:spcBef>
                <a:spcPts val="3000"/>
              </a:spcBef>
              <a:buNone/>
            </a:pPr>
            <a:r>
              <a:rPr b="1" dirty="0"/>
              <a:t>Add minority tract share column</a:t>
            </a:r>
          </a:p>
          <a:p>
            <a:pPr lvl="0" indent="0">
              <a:buNone/>
            </a:pPr>
            <a:r>
              <a:rPr dirty="0">
                <a:latin typeface="Courier"/>
              </a:rPr>
              <a:t>raw_dt_geog_manip </a:t>
            </a:r>
            <a:r>
              <a:rPr dirty="0">
                <a:solidFill>
                  <a:srgbClr val="007020"/>
                </a:solidFill>
                <a:latin typeface="Courier"/>
              </a:rPr>
              <a:t>&lt;-</a:t>
            </a:r>
            <a:r>
              <a:rPr dirty="0">
                <a:latin typeface="Courier"/>
              </a:rPr>
              <a:t> raw_dt_geog_manip </a:t>
            </a:r>
            <a:r>
              <a:rPr dirty="0">
                <a:solidFill>
                  <a:srgbClr val="4070A0"/>
                </a:solidFill>
                <a:latin typeface="Courier"/>
              </a:rPr>
              <a:t>%&gt;%</a:t>
            </a:r>
            <a:r>
              <a:rPr dirty="0">
                <a:latin typeface="Courier"/>
              </a:rPr>
              <a:t> </a:t>
            </a:r>
            <a:r>
              <a:rPr dirty="0">
                <a:solidFill>
                  <a:srgbClr val="06287E"/>
                </a:solidFill>
                <a:latin typeface="Courier"/>
              </a:rPr>
              <a:t>mutate</a:t>
            </a:r>
            <a:r>
              <a:rPr dirty="0">
                <a:latin typeface="Courier"/>
              </a:rPr>
              <a:t> (</a:t>
            </a:r>
            <a:br>
              <a:rPr dirty="0"/>
            </a:br>
            <a:r>
              <a:rPr dirty="0">
                <a:latin typeface="Courier"/>
              </a:rPr>
              <a:t>  </a:t>
            </a:r>
            <a:r>
              <a:rPr dirty="0">
                <a:solidFill>
                  <a:srgbClr val="7D9029"/>
                </a:solidFill>
                <a:latin typeface="Courier"/>
              </a:rPr>
              <a:t>lya_tract_share =</a:t>
            </a:r>
            <a:r>
              <a:rPr dirty="0">
                <a:latin typeface="Courier"/>
              </a:rPr>
              <a:t> count_lya_tracts</a:t>
            </a:r>
            <a:r>
              <a:rPr dirty="0">
                <a:solidFill>
                  <a:srgbClr val="4070A0"/>
                </a:solidFill>
                <a:latin typeface="Courier"/>
              </a:rPr>
              <a:t>/</a:t>
            </a:r>
            <a:r>
              <a:rPr dirty="0">
                <a:latin typeface="Courier"/>
              </a:rPr>
              <a:t>count_total_tracts,</a:t>
            </a:r>
            <a:br>
              <a:rPr dirty="0"/>
            </a:br>
            <a:r>
              <a:rPr dirty="0">
                <a:latin typeface="Courier"/>
              </a:rPr>
              <a:t>  </a:t>
            </a:r>
            <a:r>
              <a:rPr dirty="0">
                <a:solidFill>
                  <a:srgbClr val="7D9029"/>
                </a:solidFill>
                <a:latin typeface="Courier"/>
              </a:rPr>
              <a:t>min_tract_share =</a:t>
            </a:r>
            <a:r>
              <a:rPr dirty="0">
                <a:latin typeface="Courier"/>
              </a:rPr>
              <a:t> count_min_tracts</a:t>
            </a:r>
            <a:r>
              <a:rPr dirty="0">
                <a:solidFill>
                  <a:srgbClr val="4070A0"/>
                </a:solidFill>
                <a:latin typeface="Courier"/>
              </a:rPr>
              <a:t>/</a:t>
            </a:r>
            <a:r>
              <a:rPr dirty="0">
                <a:latin typeface="Courier"/>
              </a:rPr>
              <a:t>count_total_tracts</a:t>
            </a:r>
            <a:br>
              <a:rPr dirty="0"/>
            </a:br>
            <a:r>
              <a:rPr dirty="0">
                <a:latin typeface="Courier"/>
              </a:rPr>
              <a:t>  )</a:t>
            </a:r>
          </a:p>
          <a:p>
            <a:pPr marL="0" lvl="0" indent="0">
              <a:spcBef>
                <a:spcPts val="3000"/>
              </a:spcBef>
              <a:buNone/>
            </a:pPr>
            <a:r>
              <a:rPr b="1" dirty="0"/>
              <a:t>Explore the data</a:t>
            </a:r>
          </a:p>
          <a:p>
            <a:pPr lvl="0" indent="0">
              <a:buNone/>
            </a:pPr>
            <a:r>
              <a:rPr dirty="0">
                <a:solidFill>
                  <a:srgbClr val="06287E"/>
                </a:solidFill>
                <a:latin typeface="Courier"/>
              </a:rPr>
              <a:t>summary</a:t>
            </a:r>
            <a:r>
              <a:rPr dirty="0">
                <a:latin typeface="Courier"/>
              </a:rPr>
              <a:t>(raw_dt_geog_manip)</a:t>
            </a:r>
          </a:p>
          <a:p>
            <a:pPr lvl="0" indent="0">
              <a:buNone/>
            </a:pPr>
            <a:r>
              <a:rPr dirty="0">
                <a:latin typeface="Courier"/>
              </a:rPr>
              <a:t>##    st_cnty          count_lya_tracts  count_min_tracts   count_total_tracts
##  Length:3221        Min.   :  0.000   Min.   :   0.000   Min.   :   1.00   
##  Class :character   1st Qu.:  0.000   1st Qu.:   0.000   1st Qu.:   4.00   
##  Mode  :character   Median :  2.000   Median :   0.000   Median :   8.00   
##                     Mean   :  7.887   Mean   :   9.281   Mean   :  26.51   
##                     3rd Qu.:  5.000   3rd Qu.:   3.000   3rd Qu.:  19.00   
##                     Max.   :989.000   Max.   :1949.000   Max.   :2498.00   
##  lya_tract_share  min_tract_share 
##  Min.   :0.0000   Min.   :0.0000  
##  1st Qu.:0.0000   1st Qu.:0.0000  
##  Median :0.2000   Median :0.0000  
##  Mean   :0.2370   Mean   :0.1725  
##  3rd Qu.:0.3333   3rd Qu.:0.2500  
##  Max.   :1.0000   Max.   :1.0000</a:t>
            </a:r>
          </a:p>
          <a:p>
            <a:pPr marL="0" lvl="0" indent="0">
              <a:spcBef>
                <a:spcPts val="3000"/>
              </a:spcBef>
              <a:buNone/>
            </a:pPr>
            <a:r>
              <a:rPr b="1" dirty="0"/>
              <a:t>If more than 25% of tracts are minority than flag the county as minority.</a:t>
            </a:r>
          </a:p>
          <a:p>
            <a:pPr lvl="0" indent="0">
              <a:buNone/>
            </a:pPr>
            <a:r>
              <a:rPr dirty="0">
                <a:latin typeface="Courier"/>
              </a:rPr>
              <a:t>raw_dt_geog_manip</a:t>
            </a:r>
            <a:r>
              <a:rPr dirty="0">
                <a:solidFill>
                  <a:srgbClr val="4070A0"/>
                </a:solidFill>
                <a:latin typeface="Courier"/>
              </a:rPr>
              <a:t>$</a:t>
            </a:r>
            <a:r>
              <a:rPr dirty="0">
                <a:latin typeface="Courier"/>
              </a:rPr>
              <a:t>flag_min_cnty </a:t>
            </a:r>
            <a:r>
              <a:rPr dirty="0">
                <a:solidFill>
                  <a:srgbClr val="007020"/>
                </a:solidFill>
                <a:latin typeface="Courier"/>
              </a:rPr>
              <a:t>&lt;-</a:t>
            </a:r>
            <a:r>
              <a:rPr dirty="0">
                <a:latin typeface="Courier"/>
              </a:rPr>
              <a:t> </a:t>
            </a:r>
            <a:r>
              <a:rPr dirty="0">
                <a:solidFill>
                  <a:srgbClr val="06287E"/>
                </a:solidFill>
                <a:latin typeface="Courier"/>
              </a:rPr>
              <a:t>ifelse</a:t>
            </a:r>
            <a:r>
              <a:rPr dirty="0">
                <a:latin typeface="Courier"/>
              </a:rPr>
              <a:t>(raw_dt_geog_manip</a:t>
            </a:r>
            <a:r>
              <a:rPr dirty="0">
                <a:solidFill>
                  <a:srgbClr val="4070A0"/>
                </a:solidFill>
                <a:latin typeface="Courier"/>
              </a:rPr>
              <a:t>$</a:t>
            </a:r>
            <a:r>
              <a:rPr dirty="0">
                <a:latin typeface="Courier"/>
              </a:rPr>
              <a:t>min_tract_share </a:t>
            </a:r>
            <a:r>
              <a:rPr dirty="0">
                <a:solidFill>
                  <a:srgbClr val="4070A0"/>
                </a:solidFill>
                <a:latin typeface="Courier"/>
              </a:rPr>
              <a:t>&lt;=</a:t>
            </a:r>
            <a:r>
              <a:rPr dirty="0">
                <a:solidFill>
                  <a:srgbClr val="40A070"/>
                </a:solidFill>
                <a:latin typeface="Courier"/>
              </a:rPr>
              <a:t>0.25</a:t>
            </a:r>
            <a:r>
              <a:rPr dirty="0">
                <a:latin typeface="Courier"/>
              </a:rPr>
              <a:t>,</a:t>
            </a:r>
            <a:r>
              <a:rPr dirty="0">
                <a:solidFill>
                  <a:srgbClr val="40A070"/>
                </a:solidFill>
                <a:latin typeface="Courier"/>
              </a:rPr>
              <a:t>0</a:t>
            </a:r>
            <a:r>
              <a:rPr dirty="0">
                <a:latin typeface="Courier"/>
              </a:rPr>
              <a:t>,</a:t>
            </a:r>
            <a:r>
              <a:rPr dirty="0">
                <a:solidFill>
                  <a:srgbClr val="40A070"/>
                </a:solidFill>
                <a:latin typeface="Courier"/>
              </a:rPr>
              <a:t>1</a:t>
            </a:r>
            <a:r>
              <a:rPr dirty="0">
                <a:latin typeface="Courier"/>
              </a:rPr>
              <a:t>)</a:t>
            </a:r>
            <a:br>
              <a:rPr dirty="0"/>
            </a:br>
            <a:r>
              <a:rPr dirty="0">
                <a:latin typeface="Courier"/>
              </a:rPr>
              <a:t>raw_dt_geog_manip</a:t>
            </a:r>
            <a:r>
              <a:rPr dirty="0">
                <a:solidFill>
                  <a:srgbClr val="4070A0"/>
                </a:solidFill>
                <a:latin typeface="Courier"/>
              </a:rPr>
              <a:t>$</a:t>
            </a:r>
            <a:r>
              <a:rPr dirty="0">
                <a:latin typeface="Courier"/>
              </a:rPr>
              <a:t>flag_lya_cnty </a:t>
            </a:r>
            <a:r>
              <a:rPr dirty="0">
                <a:solidFill>
                  <a:srgbClr val="007020"/>
                </a:solidFill>
                <a:latin typeface="Courier"/>
              </a:rPr>
              <a:t>&lt;-</a:t>
            </a:r>
            <a:r>
              <a:rPr dirty="0">
                <a:latin typeface="Courier"/>
              </a:rPr>
              <a:t> </a:t>
            </a:r>
            <a:r>
              <a:rPr dirty="0">
                <a:solidFill>
                  <a:srgbClr val="06287E"/>
                </a:solidFill>
                <a:latin typeface="Courier"/>
              </a:rPr>
              <a:t>ifelse</a:t>
            </a:r>
            <a:r>
              <a:rPr dirty="0">
                <a:latin typeface="Courier"/>
              </a:rPr>
              <a:t>(raw_dt_geog_manip</a:t>
            </a:r>
            <a:r>
              <a:rPr dirty="0">
                <a:solidFill>
                  <a:srgbClr val="4070A0"/>
                </a:solidFill>
                <a:latin typeface="Courier"/>
              </a:rPr>
              <a:t>$</a:t>
            </a:r>
            <a:r>
              <a:rPr dirty="0">
                <a:latin typeface="Courier"/>
              </a:rPr>
              <a:t>lya_tract_share </a:t>
            </a:r>
            <a:r>
              <a:rPr dirty="0">
                <a:solidFill>
                  <a:srgbClr val="4070A0"/>
                </a:solidFill>
                <a:latin typeface="Courier"/>
              </a:rPr>
              <a:t>&lt;=</a:t>
            </a:r>
            <a:r>
              <a:rPr dirty="0">
                <a:solidFill>
                  <a:srgbClr val="40A070"/>
                </a:solidFill>
                <a:latin typeface="Courier"/>
              </a:rPr>
              <a:t>0.25</a:t>
            </a:r>
            <a:r>
              <a:rPr dirty="0">
                <a:latin typeface="Courier"/>
              </a:rPr>
              <a:t>,</a:t>
            </a:r>
            <a:r>
              <a:rPr dirty="0">
                <a:solidFill>
                  <a:srgbClr val="40A070"/>
                </a:solidFill>
                <a:latin typeface="Courier"/>
              </a:rPr>
              <a:t>0</a:t>
            </a:r>
            <a:r>
              <a:rPr dirty="0">
                <a:latin typeface="Courier"/>
              </a:rPr>
              <a:t>,</a:t>
            </a:r>
            <a:r>
              <a:rPr dirty="0">
                <a:solidFill>
                  <a:srgbClr val="40A070"/>
                </a:solidFill>
                <a:latin typeface="Courier"/>
              </a:rPr>
              <a:t>1</a:t>
            </a:r>
            <a:r>
              <a:rPr dirty="0">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Scrub Census data</a:t>
            </a:r>
          </a:p>
        </p:txBody>
      </p:sp>
      <p:sp>
        <p:nvSpPr>
          <p:cNvPr id="3" name="Content Placeholder 2"/>
          <p:cNvSpPr>
            <a:spLocks noGrp="1"/>
          </p:cNvSpPr>
          <p:nvPr>
            <p:ph idx="1"/>
          </p:nvPr>
        </p:nvSpPr>
        <p:spPr/>
        <p:txBody>
          <a:bodyPr>
            <a:normAutofit fontScale="70000" lnSpcReduction="20000"/>
          </a:bodyPr>
          <a:lstStyle/>
          <a:p>
            <a:pPr marL="0" lvl="0" indent="0">
              <a:spcBef>
                <a:spcPts val="3000"/>
              </a:spcBef>
              <a:buNone/>
            </a:pPr>
            <a:r>
              <a:rPr b="1" dirty="0"/>
              <a:t>Split string to create the geographich ID merge key</a:t>
            </a:r>
          </a:p>
          <a:p>
            <a:pPr lvl="0" indent="0">
              <a:buNone/>
            </a:pPr>
            <a:r>
              <a:rPr dirty="0">
                <a:latin typeface="Courier"/>
              </a:rPr>
              <a:t>raw_dt_cens_inc </a:t>
            </a:r>
            <a:r>
              <a:rPr dirty="0">
                <a:solidFill>
                  <a:srgbClr val="007020"/>
                </a:solidFill>
                <a:latin typeface="Courier"/>
              </a:rPr>
              <a:t>&lt;-</a:t>
            </a:r>
            <a:r>
              <a:rPr dirty="0">
                <a:latin typeface="Courier"/>
              </a:rPr>
              <a:t> raw_dt_cens_inc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mutate</a:t>
            </a:r>
            <a:r>
              <a:rPr dirty="0">
                <a:latin typeface="Courier"/>
              </a:rPr>
              <a:t>(</a:t>
            </a:r>
            <a:r>
              <a:rPr dirty="0">
                <a:solidFill>
                  <a:srgbClr val="7D9029"/>
                </a:solidFill>
                <a:latin typeface="Courier"/>
              </a:rPr>
              <a:t>st_cnty =</a:t>
            </a:r>
            <a:r>
              <a:rPr dirty="0">
                <a:latin typeface="Courier"/>
              </a:rPr>
              <a:t> </a:t>
            </a:r>
            <a:r>
              <a:rPr dirty="0">
                <a:solidFill>
                  <a:srgbClr val="06287E"/>
                </a:solidFill>
                <a:latin typeface="Courier"/>
              </a:rPr>
              <a:t>str_sub</a:t>
            </a:r>
            <a:r>
              <a:rPr dirty="0">
                <a:latin typeface="Courier"/>
              </a:rPr>
              <a:t>(raw_dt_cens_inc</a:t>
            </a:r>
            <a:r>
              <a:rPr dirty="0">
                <a:solidFill>
                  <a:srgbClr val="4070A0"/>
                </a:solidFill>
                <a:latin typeface="Courier"/>
              </a:rPr>
              <a:t>$</a:t>
            </a:r>
            <a:r>
              <a:rPr dirty="0">
                <a:latin typeface="Courier"/>
              </a:rPr>
              <a:t>GEO_ID, </a:t>
            </a:r>
            <a:r>
              <a:rPr dirty="0">
                <a:solidFill>
                  <a:srgbClr val="7D9029"/>
                </a:solidFill>
                <a:latin typeface="Courier"/>
              </a:rPr>
              <a:t>start=</a:t>
            </a:r>
            <a:r>
              <a:rPr dirty="0">
                <a:latin typeface="Courier"/>
              </a:rPr>
              <a:t> </a:t>
            </a:r>
            <a:r>
              <a:rPr dirty="0">
                <a:solidFill>
                  <a:srgbClr val="4070A0"/>
                </a:solidFill>
                <a:latin typeface="Courier"/>
              </a:rPr>
              <a:t>-</a:t>
            </a:r>
            <a:r>
              <a:rPr dirty="0">
                <a:solidFill>
                  <a:srgbClr val="40A070"/>
                </a:solidFill>
                <a:latin typeface="Courier"/>
              </a:rPr>
              <a:t>5</a:t>
            </a:r>
            <a:r>
              <a:rPr dirty="0">
                <a:latin typeface="Courier"/>
              </a:rPr>
              <a:t>),</a:t>
            </a:r>
            <a:br>
              <a:rPr dirty="0"/>
            </a:br>
            <a:r>
              <a:rPr dirty="0">
                <a:latin typeface="Courier"/>
              </a:rPr>
              <a:t>         </a:t>
            </a:r>
            <a:r>
              <a:rPr dirty="0">
                <a:solidFill>
                  <a:srgbClr val="7D9029"/>
                </a:solidFill>
                <a:latin typeface="Courier"/>
              </a:rPr>
              <a:t>MFI =</a:t>
            </a:r>
            <a:r>
              <a:rPr dirty="0">
                <a:latin typeface="Courier"/>
              </a:rPr>
              <a:t> </a:t>
            </a:r>
            <a:r>
              <a:rPr dirty="0">
                <a:solidFill>
                  <a:srgbClr val="06287E"/>
                </a:solidFill>
                <a:latin typeface="Courier"/>
              </a:rPr>
              <a:t>as.numeric</a:t>
            </a:r>
            <a:r>
              <a:rPr dirty="0">
                <a:latin typeface="Courier"/>
              </a:rPr>
              <a:t>(raw_dt_cens_inc</a:t>
            </a:r>
            <a:r>
              <a:rPr dirty="0">
                <a:solidFill>
                  <a:srgbClr val="4070A0"/>
                </a:solidFill>
                <a:latin typeface="Courier"/>
              </a:rPr>
              <a:t>$</a:t>
            </a:r>
            <a:r>
              <a:rPr dirty="0">
                <a:latin typeface="Courier"/>
              </a:rPr>
              <a:t>ESTIMATE)) </a:t>
            </a:r>
            <a:r>
              <a:rPr dirty="0">
                <a:solidFill>
                  <a:srgbClr val="4070A0"/>
                </a:solidFill>
                <a:latin typeface="Courier"/>
              </a:rPr>
              <a:t>%&gt;%</a:t>
            </a:r>
            <a:br>
              <a:rPr dirty="0"/>
            </a:br>
            <a:r>
              <a:rPr dirty="0">
                <a:latin typeface="Courier"/>
              </a:rPr>
              <a:t>  </a:t>
            </a:r>
            <a:r>
              <a:rPr dirty="0">
                <a:solidFill>
                  <a:srgbClr val="06287E"/>
                </a:solidFill>
                <a:latin typeface="Courier"/>
              </a:rPr>
              <a:t>select</a:t>
            </a:r>
            <a:r>
              <a:rPr dirty="0">
                <a:latin typeface="Courier"/>
              </a:rPr>
              <a:t> (</a:t>
            </a:r>
            <a:r>
              <a:rPr dirty="0">
                <a:solidFill>
                  <a:srgbClr val="4070A0"/>
                </a:solidFill>
                <a:latin typeface="Courier"/>
              </a:rPr>
              <a:t>'st_cnty'</a:t>
            </a:r>
            <a:r>
              <a:rPr dirty="0">
                <a:latin typeface="Courier"/>
              </a:rPr>
              <a:t>, MFI)</a:t>
            </a:r>
          </a:p>
          <a:p>
            <a:pPr marL="0" lvl="0" indent="0">
              <a:spcBef>
                <a:spcPts val="3000"/>
              </a:spcBef>
              <a:buNone/>
            </a:pPr>
            <a:r>
              <a:rPr b="1" dirty="0"/>
              <a:t>Combine the 3 datasets</a:t>
            </a:r>
          </a:p>
          <a:p>
            <a:pPr lvl="0" indent="0">
              <a:buNone/>
            </a:pPr>
            <a:r>
              <a:rPr dirty="0">
                <a:latin typeface="Courier"/>
              </a:rPr>
              <a:t>comb_dt_for_anly </a:t>
            </a:r>
            <a:r>
              <a:rPr dirty="0">
                <a:solidFill>
                  <a:srgbClr val="007020"/>
                </a:solidFill>
                <a:latin typeface="Courier"/>
              </a:rPr>
              <a:t>&lt;-</a:t>
            </a:r>
            <a:r>
              <a:rPr dirty="0">
                <a:latin typeface="Courier"/>
              </a:rPr>
              <a:t> raw_dt_geog_manip </a:t>
            </a:r>
            <a:r>
              <a:rPr dirty="0">
                <a:solidFill>
                  <a:srgbClr val="4070A0"/>
                </a:solidFill>
                <a:latin typeface="Courier"/>
              </a:rPr>
              <a:t>%&gt;%</a:t>
            </a:r>
            <a:br>
              <a:rPr dirty="0"/>
            </a:br>
            <a:r>
              <a:rPr dirty="0">
                <a:latin typeface="Courier"/>
              </a:rPr>
              <a:t>  </a:t>
            </a:r>
            <a:r>
              <a:rPr dirty="0">
                <a:solidFill>
                  <a:srgbClr val="06287E"/>
                </a:solidFill>
                <a:latin typeface="Courier"/>
              </a:rPr>
              <a:t>left_join</a:t>
            </a:r>
            <a:r>
              <a:rPr dirty="0">
                <a:latin typeface="Courier"/>
              </a:rPr>
              <a:t>(raw_dt_cens_inc, </a:t>
            </a:r>
            <a:r>
              <a:rPr dirty="0">
                <a:solidFill>
                  <a:srgbClr val="06287E"/>
                </a:solidFill>
                <a:latin typeface="Courier"/>
              </a:rPr>
              <a:t>c</a:t>
            </a:r>
            <a:r>
              <a:rPr dirty="0">
                <a:latin typeface="Courier"/>
              </a:rPr>
              <a:t>(</a:t>
            </a:r>
            <a:r>
              <a:rPr dirty="0">
                <a:solidFill>
                  <a:srgbClr val="4070A0"/>
                </a:solidFill>
                <a:latin typeface="Courier"/>
              </a:rPr>
              <a:t>"st_cnty"</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"st_cnty"</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left_join</a:t>
            </a:r>
            <a:r>
              <a:rPr dirty="0">
                <a:latin typeface="Courier"/>
              </a:rPr>
              <a:t>(zhv_long_dt_join, </a:t>
            </a:r>
            <a:r>
              <a:rPr dirty="0">
                <a:solidFill>
                  <a:srgbClr val="06287E"/>
                </a:solidFill>
                <a:latin typeface="Courier"/>
              </a:rPr>
              <a:t>c</a:t>
            </a:r>
            <a:r>
              <a:rPr dirty="0">
                <a:latin typeface="Courier"/>
              </a:rPr>
              <a:t>(</a:t>
            </a:r>
            <a:r>
              <a:rPr dirty="0">
                <a:solidFill>
                  <a:srgbClr val="4070A0"/>
                </a:solidFill>
                <a:latin typeface="Courier"/>
              </a:rPr>
              <a:t>"st_cnty"</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"st_cnty"</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select</a:t>
            </a:r>
            <a:r>
              <a:rPr dirty="0">
                <a:latin typeface="Courier"/>
              </a:rPr>
              <a:t>(StateName, st_cnty, st_cnty_n, flag_lya_cnty, flag_min_cnty, MFI, yr, mean_hv)</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05A2-3314-B01A-4B9B-BBC8108A17BA}"/>
              </a:ext>
            </a:extLst>
          </p:cNvPr>
          <p:cNvSpPr>
            <a:spLocks noGrp="1"/>
          </p:cNvSpPr>
          <p:nvPr>
            <p:ph type="title"/>
          </p:nvPr>
        </p:nvSpPr>
        <p:spPr>
          <a:xfrm>
            <a:off x="685332" y="463889"/>
            <a:ext cx="7773338" cy="643800"/>
          </a:xfrm>
        </p:spPr>
        <p:txBody>
          <a:bodyPr/>
          <a:lstStyle/>
          <a:p>
            <a:r>
              <a:rPr lang="en-US" dirty="0"/>
              <a:t>DATA ANALYSIS</a:t>
            </a:r>
          </a:p>
        </p:txBody>
      </p:sp>
      <p:sp>
        <p:nvSpPr>
          <p:cNvPr id="3" name="Content Placeholder 2">
            <a:extLst>
              <a:ext uri="{FF2B5EF4-FFF2-40B4-BE49-F238E27FC236}">
                <a16:creationId xmlns:a16="http://schemas.microsoft.com/office/drawing/2014/main" id="{459DED01-F104-7826-8692-57AC9BA97F7A}"/>
              </a:ext>
            </a:extLst>
          </p:cNvPr>
          <p:cNvSpPr>
            <a:spLocks noGrp="1"/>
          </p:cNvSpPr>
          <p:nvPr>
            <p:ph idx="1"/>
          </p:nvPr>
        </p:nvSpPr>
        <p:spPr>
          <a:xfrm>
            <a:off x="685331" y="1375317"/>
            <a:ext cx="7773339" cy="3404839"/>
          </a:xfrm>
        </p:spPr>
        <p:txBody>
          <a:bodyPr numCol="3">
            <a:normAutofit fontScale="32500" lnSpcReduction="20000"/>
          </a:bodyPr>
          <a:lstStyle/>
          <a:p>
            <a:pPr marL="0" lvl="0" indent="0">
              <a:spcBef>
                <a:spcPts val="3000"/>
              </a:spcBef>
              <a:buNone/>
            </a:pPr>
            <a:r>
              <a:rPr lang="en-US" b="1" dirty="0"/>
              <a:t>Correlation analysis</a:t>
            </a:r>
          </a:p>
          <a:p>
            <a:pPr lvl="0" indent="0">
              <a:buNone/>
            </a:pPr>
            <a:r>
              <a:rPr lang="en-US" dirty="0">
                <a:latin typeface="Courier"/>
              </a:rPr>
              <a:t>comb_dt_for_anly </a:t>
            </a:r>
            <a:r>
              <a:rPr lang="en-US" dirty="0">
                <a:solidFill>
                  <a:srgbClr val="4070A0"/>
                </a:solidFill>
                <a:latin typeface="Courier"/>
              </a:rPr>
              <a:t>%&gt;%</a:t>
            </a:r>
            <a:r>
              <a:rPr lang="en-US" dirty="0">
                <a:latin typeface="Courier"/>
              </a:rPr>
              <a:t> </a:t>
            </a:r>
            <a:r>
              <a:rPr lang="en-US" dirty="0">
                <a:solidFill>
                  <a:srgbClr val="06287E"/>
                </a:solidFill>
                <a:latin typeface="Courier"/>
              </a:rPr>
              <a:t>filter</a:t>
            </a:r>
            <a:r>
              <a:rPr lang="en-US" dirty="0">
                <a:latin typeface="Courier"/>
              </a:rPr>
              <a:t>(yr</a:t>
            </a:r>
            <a:r>
              <a:rPr lang="en-US" dirty="0">
                <a:solidFill>
                  <a:srgbClr val="4070A0"/>
                </a:solidFill>
                <a:latin typeface="Courier"/>
              </a:rPr>
              <a:t>==</a:t>
            </a:r>
            <a:r>
              <a:rPr lang="en-US" dirty="0">
                <a:solidFill>
                  <a:srgbClr val="40A070"/>
                </a:solidFill>
                <a:latin typeface="Courier"/>
              </a:rPr>
              <a:t>2020</a:t>
            </a:r>
            <a:r>
              <a:rPr lang="en-US" dirty="0">
                <a:latin typeface="Courier"/>
              </a:rPr>
              <a:t>) </a:t>
            </a:r>
            <a:r>
              <a:rPr lang="en-US" dirty="0">
                <a:solidFill>
                  <a:srgbClr val="4070A0"/>
                </a:solidFill>
                <a:latin typeface="Courier"/>
              </a:rPr>
              <a:t>%&gt;%</a:t>
            </a:r>
            <a:r>
              <a:rPr lang="en-US" dirty="0">
                <a:latin typeface="Courier"/>
              </a:rPr>
              <a:t> </a:t>
            </a:r>
            <a:r>
              <a:rPr lang="en-US" dirty="0">
                <a:solidFill>
                  <a:srgbClr val="06287E"/>
                </a:solidFill>
                <a:latin typeface="Courier"/>
              </a:rPr>
              <a:t>na.omit</a:t>
            </a:r>
            <a:r>
              <a:rPr lang="en-US" dirty="0">
                <a:latin typeface="Courier"/>
              </a:rPr>
              <a:t>() </a:t>
            </a:r>
            <a:r>
              <a:rPr lang="en-US" dirty="0">
                <a:solidFill>
                  <a:srgbClr val="4070A0"/>
                </a:solidFill>
                <a:latin typeface="Courier"/>
              </a:rPr>
              <a:t>%&gt;%</a:t>
            </a:r>
            <a:r>
              <a:rPr lang="en-US" dirty="0">
                <a:latin typeface="Courier"/>
              </a:rPr>
              <a:t> </a:t>
            </a:r>
            <a:br>
              <a:rPr lang="en-US" dirty="0"/>
            </a:br>
            <a:r>
              <a:rPr lang="en-US" dirty="0">
                <a:latin typeface="Courier"/>
              </a:rPr>
              <a:t>  </a:t>
            </a:r>
            <a:r>
              <a:rPr lang="en-US" dirty="0">
                <a:solidFill>
                  <a:srgbClr val="06287E"/>
                </a:solidFill>
                <a:latin typeface="Courier"/>
              </a:rPr>
              <a:t>group_by</a:t>
            </a:r>
            <a:r>
              <a:rPr lang="en-US" dirty="0">
                <a:latin typeface="Courier"/>
              </a:rPr>
              <a:t>(flag_min_cnty) </a:t>
            </a:r>
            <a:r>
              <a:rPr lang="en-US" dirty="0">
                <a:solidFill>
                  <a:srgbClr val="4070A0"/>
                </a:solidFill>
                <a:latin typeface="Courier"/>
              </a:rPr>
              <a:t>%&gt;%</a:t>
            </a:r>
            <a:br>
              <a:rPr lang="en-US" dirty="0"/>
            </a:br>
            <a:r>
              <a:rPr lang="en-US" dirty="0">
                <a:latin typeface="Courier"/>
              </a:rPr>
              <a:t>  </a:t>
            </a:r>
            <a:r>
              <a:rPr lang="en-US" dirty="0">
                <a:solidFill>
                  <a:srgbClr val="06287E"/>
                </a:solidFill>
                <a:latin typeface="Courier"/>
              </a:rPr>
              <a:t>summarize</a:t>
            </a:r>
            <a:r>
              <a:rPr lang="en-US" dirty="0">
                <a:latin typeface="Courier"/>
              </a:rPr>
              <a:t>(</a:t>
            </a:r>
            <a:r>
              <a:rPr lang="en-US" dirty="0">
                <a:solidFill>
                  <a:srgbClr val="7D9029"/>
                </a:solidFill>
                <a:latin typeface="Courier"/>
              </a:rPr>
              <a:t>cor=</a:t>
            </a:r>
            <a:r>
              <a:rPr lang="en-US" dirty="0">
                <a:solidFill>
                  <a:srgbClr val="06287E"/>
                </a:solidFill>
                <a:latin typeface="Courier"/>
              </a:rPr>
              <a:t>cor</a:t>
            </a:r>
            <a:r>
              <a:rPr lang="en-US" dirty="0">
                <a:latin typeface="Courier"/>
              </a:rPr>
              <a:t>(MFI, mean_hv))</a:t>
            </a:r>
          </a:p>
          <a:p>
            <a:pPr lvl="0" indent="0">
              <a:buNone/>
            </a:pPr>
            <a:r>
              <a:rPr lang="en-US" dirty="0">
                <a:latin typeface="Courier"/>
              </a:rPr>
              <a:t>## # A tibble: 2 × 2
##   flag_min_cnty   cor
##           &lt;dbl&gt; &lt;dbl&gt;
## 1             0 0.645
## 2             1 0.769</a:t>
            </a:r>
          </a:p>
          <a:p>
            <a:pPr marL="0" lvl="0" indent="0">
              <a:spcBef>
                <a:spcPts val="3000"/>
              </a:spcBef>
              <a:buNone/>
            </a:pPr>
            <a:r>
              <a:rPr lang="en-US" b="1" dirty="0"/>
              <a:t>Add price to income ratio variable for our analysis</a:t>
            </a:r>
          </a:p>
          <a:p>
            <a:pPr lvl="0" indent="0">
              <a:buNone/>
            </a:pPr>
            <a:r>
              <a:rPr lang="en-US" dirty="0">
                <a:latin typeface="Courier"/>
              </a:rPr>
              <a:t>comb_dt_for_anly_20 </a:t>
            </a:r>
            <a:r>
              <a:rPr lang="en-US" dirty="0">
                <a:solidFill>
                  <a:srgbClr val="007020"/>
                </a:solidFill>
                <a:latin typeface="Courier"/>
              </a:rPr>
              <a:t>&lt;-</a:t>
            </a:r>
            <a:r>
              <a:rPr lang="en-US" dirty="0">
                <a:latin typeface="Courier"/>
              </a:rPr>
              <a:t> comb_dt_for_anly </a:t>
            </a:r>
            <a:r>
              <a:rPr lang="en-US" dirty="0">
                <a:solidFill>
                  <a:srgbClr val="4070A0"/>
                </a:solidFill>
                <a:latin typeface="Courier"/>
              </a:rPr>
              <a:t>%&gt;%</a:t>
            </a:r>
            <a:r>
              <a:rPr lang="en-US" dirty="0">
                <a:latin typeface="Courier"/>
              </a:rPr>
              <a:t> </a:t>
            </a:r>
            <a:r>
              <a:rPr lang="en-US" dirty="0">
                <a:solidFill>
                  <a:srgbClr val="06287E"/>
                </a:solidFill>
                <a:latin typeface="Courier"/>
              </a:rPr>
              <a:t>mutate</a:t>
            </a:r>
            <a:r>
              <a:rPr lang="en-US" dirty="0">
                <a:latin typeface="Courier"/>
              </a:rPr>
              <a:t>(</a:t>
            </a:r>
            <a:r>
              <a:rPr lang="en-US" dirty="0">
                <a:solidFill>
                  <a:srgbClr val="7D9029"/>
                </a:solidFill>
                <a:latin typeface="Courier"/>
              </a:rPr>
              <a:t>p_to_i =</a:t>
            </a:r>
            <a:r>
              <a:rPr lang="en-US" dirty="0">
                <a:latin typeface="Courier"/>
              </a:rPr>
              <a:t> mean_hv</a:t>
            </a:r>
            <a:r>
              <a:rPr lang="en-US" dirty="0">
                <a:solidFill>
                  <a:srgbClr val="4070A0"/>
                </a:solidFill>
                <a:latin typeface="Courier"/>
              </a:rPr>
              <a:t>/</a:t>
            </a:r>
            <a:r>
              <a:rPr lang="en-US" dirty="0">
                <a:latin typeface="Courier"/>
              </a:rPr>
              <a:t>MFI) </a:t>
            </a:r>
            <a:r>
              <a:rPr lang="en-US" dirty="0">
                <a:solidFill>
                  <a:srgbClr val="4070A0"/>
                </a:solidFill>
                <a:latin typeface="Courier"/>
              </a:rPr>
              <a:t>%&gt;%</a:t>
            </a:r>
            <a:br>
              <a:rPr lang="en-US" dirty="0"/>
            </a:br>
            <a:r>
              <a:rPr lang="en-US" dirty="0">
                <a:latin typeface="Courier"/>
              </a:rPr>
              <a:t>  </a:t>
            </a:r>
            <a:r>
              <a:rPr lang="en-US" dirty="0">
                <a:solidFill>
                  <a:srgbClr val="06287E"/>
                </a:solidFill>
                <a:latin typeface="Courier"/>
              </a:rPr>
              <a:t>filter</a:t>
            </a:r>
            <a:r>
              <a:rPr lang="en-US" dirty="0">
                <a:latin typeface="Courier"/>
              </a:rPr>
              <a:t>(yr</a:t>
            </a:r>
            <a:r>
              <a:rPr lang="en-US" dirty="0">
                <a:solidFill>
                  <a:srgbClr val="4070A0"/>
                </a:solidFill>
                <a:latin typeface="Courier"/>
              </a:rPr>
              <a:t>==</a:t>
            </a:r>
            <a:r>
              <a:rPr lang="en-US" dirty="0">
                <a:solidFill>
                  <a:srgbClr val="40A070"/>
                </a:solidFill>
                <a:latin typeface="Courier"/>
              </a:rPr>
              <a:t>2020</a:t>
            </a:r>
            <a:r>
              <a:rPr lang="en-US" dirty="0">
                <a:latin typeface="Courier"/>
              </a:rPr>
              <a:t>) </a:t>
            </a:r>
            <a:r>
              <a:rPr lang="en-US" dirty="0">
                <a:solidFill>
                  <a:srgbClr val="4070A0"/>
                </a:solidFill>
                <a:latin typeface="Courier"/>
              </a:rPr>
              <a:t>%&gt;%</a:t>
            </a:r>
            <a:r>
              <a:rPr lang="en-US" dirty="0">
                <a:latin typeface="Courier"/>
              </a:rPr>
              <a:t> </a:t>
            </a:r>
            <a:r>
              <a:rPr lang="en-US" dirty="0">
                <a:solidFill>
                  <a:srgbClr val="06287E"/>
                </a:solidFill>
                <a:latin typeface="Courier"/>
              </a:rPr>
              <a:t>na.omit</a:t>
            </a:r>
            <a:r>
              <a:rPr lang="en-US" dirty="0">
                <a:latin typeface="Courier"/>
              </a:rPr>
              <a:t>()</a:t>
            </a:r>
          </a:p>
          <a:p>
            <a:pPr marL="0" lvl="0" indent="0">
              <a:spcBef>
                <a:spcPts val="3000"/>
              </a:spcBef>
              <a:buNone/>
            </a:pPr>
            <a:r>
              <a:rPr lang="en-US" b="1" dirty="0"/>
              <a:t>Add affordability rank</a:t>
            </a:r>
          </a:p>
          <a:p>
            <a:pPr lvl="0" indent="0">
              <a:buNone/>
            </a:pPr>
            <a:r>
              <a:rPr lang="en-US" dirty="0">
                <a:latin typeface="Courier"/>
              </a:rPr>
              <a:t>comb_dt_for_anly_20 </a:t>
            </a:r>
            <a:r>
              <a:rPr lang="en-US" dirty="0">
                <a:solidFill>
                  <a:srgbClr val="007020"/>
                </a:solidFill>
                <a:latin typeface="Courier"/>
              </a:rPr>
              <a:t>&lt;-</a:t>
            </a:r>
            <a:r>
              <a:rPr lang="en-US" dirty="0">
                <a:latin typeface="Courier"/>
              </a:rPr>
              <a:t> comb_dt_for_anly_20 </a:t>
            </a:r>
            <a:r>
              <a:rPr lang="en-US" dirty="0">
                <a:solidFill>
                  <a:srgbClr val="4070A0"/>
                </a:solidFill>
                <a:latin typeface="Courier"/>
              </a:rPr>
              <a:t>%&gt;%</a:t>
            </a:r>
            <a:r>
              <a:rPr lang="en-US" dirty="0">
                <a:latin typeface="Courier"/>
              </a:rPr>
              <a:t> </a:t>
            </a:r>
            <a:r>
              <a:rPr lang="en-US" dirty="0">
                <a:solidFill>
                  <a:srgbClr val="06287E"/>
                </a:solidFill>
                <a:latin typeface="Courier"/>
              </a:rPr>
              <a:t>arrange</a:t>
            </a:r>
            <a:r>
              <a:rPr lang="en-US" dirty="0">
                <a:latin typeface="Courier"/>
              </a:rPr>
              <a:t>(p_to_i) </a:t>
            </a:r>
            <a:r>
              <a:rPr lang="en-US" dirty="0">
                <a:solidFill>
                  <a:srgbClr val="4070A0"/>
                </a:solidFill>
                <a:latin typeface="Courier"/>
              </a:rPr>
              <a:t>%&gt;%</a:t>
            </a:r>
            <a:br>
              <a:rPr lang="en-US" dirty="0"/>
            </a:br>
            <a:r>
              <a:rPr lang="en-US" dirty="0">
                <a:latin typeface="Courier"/>
              </a:rPr>
              <a:t>          </a:t>
            </a:r>
            <a:r>
              <a:rPr lang="en-US" dirty="0">
                <a:solidFill>
                  <a:srgbClr val="06287E"/>
                </a:solidFill>
                <a:latin typeface="Courier"/>
              </a:rPr>
              <a:t>mutate</a:t>
            </a:r>
            <a:r>
              <a:rPr lang="en-US" dirty="0">
                <a:latin typeface="Courier"/>
              </a:rPr>
              <a:t>(</a:t>
            </a:r>
            <a:r>
              <a:rPr lang="en-US" dirty="0">
                <a:solidFill>
                  <a:srgbClr val="7D9029"/>
                </a:solidFill>
                <a:latin typeface="Courier"/>
              </a:rPr>
              <a:t>aff_rank =</a:t>
            </a:r>
            <a:r>
              <a:rPr lang="en-US" dirty="0">
                <a:latin typeface="Courier"/>
              </a:rPr>
              <a:t> </a:t>
            </a:r>
            <a:r>
              <a:rPr lang="en-US" dirty="0">
                <a:solidFill>
                  <a:srgbClr val="40A070"/>
                </a:solidFill>
                <a:latin typeface="Courier"/>
              </a:rPr>
              <a:t>1</a:t>
            </a:r>
            <a:r>
              <a:rPr lang="en-US" dirty="0">
                <a:solidFill>
                  <a:srgbClr val="4070A0"/>
                </a:solidFill>
                <a:latin typeface="Courier"/>
              </a:rPr>
              <a:t>:</a:t>
            </a:r>
            <a:r>
              <a:rPr lang="en-US" dirty="0">
                <a:solidFill>
                  <a:srgbClr val="06287E"/>
                </a:solidFill>
                <a:latin typeface="Courier"/>
              </a:rPr>
              <a:t>nrow</a:t>
            </a:r>
            <a:r>
              <a:rPr lang="en-US" dirty="0">
                <a:latin typeface="Courier"/>
              </a:rPr>
              <a:t>(comb_dt_for_anly_20))</a:t>
            </a:r>
          </a:p>
          <a:p>
            <a:pPr marL="0" lvl="0" indent="0">
              <a:spcBef>
                <a:spcPts val="3000"/>
              </a:spcBef>
              <a:buNone/>
            </a:pPr>
            <a:r>
              <a:rPr lang="en-US" b="1" dirty="0"/>
              <a:t>Add flag for top 100 counties with highest and lowest p/i ratio</a:t>
            </a:r>
          </a:p>
          <a:p>
            <a:pPr lvl="0" indent="0">
              <a:buNone/>
            </a:pPr>
            <a:r>
              <a:rPr lang="en-US" dirty="0">
                <a:latin typeface="Courier"/>
              </a:rPr>
              <a:t>comb_dt_for_anly_20 </a:t>
            </a:r>
            <a:r>
              <a:rPr lang="en-US" dirty="0">
                <a:solidFill>
                  <a:srgbClr val="007020"/>
                </a:solidFill>
                <a:latin typeface="Courier"/>
              </a:rPr>
              <a:t>&lt;-</a:t>
            </a:r>
            <a:r>
              <a:rPr lang="en-US" dirty="0">
                <a:latin typeface="Courier"/>
              </a:rPr>
              <a:t> comb_dt_for_anly_20 </a:t>
            </a:r>
            <a:r>
              <a:rPr lang="en-US" dirty="0">
                <a:solidFill>
                  <a:srgbClr val="4070A0"/>
                </a:solidFill>
                <a:latin typeface="Courier"/>
              </a:rPr>
              <a:t>%&gt;%</a:t>
            </a:r>
            <a:r>
              <a:rPr lang="en-US" dirty="0">
                <a:latin typeface="Courier"/>
              </a:rPr>
              <a:t> </a:t>
            </a:r>
            <a:r>
              <a:rPr lang="en-US" dirty="0">
                <a:solidFill>
                  <a:srgbClr val="06287E"/>
                </a:solidFill>
                <a:latin typeface="Courier"/>
              </a:rPr>
              <a:t>mutate</a:t>
            </a:r>
            <a:r>
              <a:rPr lang="en-US" dirty="0">
                <a:latin typeface="Courier"/>
              </a:rPr>
              <a:t>(</a:t>
            </a:r>
            <a:r>
              <a:rPr lang="en-US" dirty="0">
                <a:solidFill>
                  <a:srgbClr val="7D9029"/>
                </a:solidFill>
                <a:latin typeface="Courier"/>
              </a:rPr>
              <a:t>aff_rank_cat =</a:t>
            </a:r>
            <a:r>
              <a:rPr lang="en-US" dirty="0">
                <a:solidFill>
                  <a:srgbClr val="06287E"/>
                </a:solidFill>
                <a:latin typeface="Courier"/>
              </a:rPr>
              <a:t>case_when</a:t>
            </a:r>
            <a:r>
              <a:rPr lang="en-US" dirty="0">
                <a:latin typeface="Courier"/>
              </a:rPr>
              <a:t>(</a:t>
            </a:r>
            <a:br>
              <a:rPr lang="en-US" dirty="0"/>
            </a:br>
            <a:r>
              <a:rPr lang="en-US" dirty="0">
                <a:latin typeface="Courier"/>
              </a:rPr>
              <a:t>  aff_rank</a:t>
            </a:r>
            <a:r>
              <a:rPr lang="en-US" dirty="0">
                <a:solidFill>
                  <a:srgbClr val="4070A0"/>
                </a:solidFill>
                <a:latin typeface="Courier"/>
              </a:rPr>
              <a:t>&lt;=</a:t>
            </a:r>
            <a:r>
              <a:rPr lang="en-US" dirty="0">
                <a:solidFill>
                  <a:srgbClr val="40A070"/>
                </a:solidFill>
                <a:latin typeface="Courier"/>
              </a:rPr>
              <a:t>100</a:t>
            </a:r>
            <a:r>
              <a:rPr lang="en-US" dirty="0">
                <a:latin typeface="Courier"/>
              </a:rPr>
              <a:t> </a:t>
            </a:r>
            <a:r>
              <a:rPr lang="en-US" dirty="0">
                <a:solidFill>
                  <a:srgbClr val="4070A0"/>
                </a:solidFill>
                <a:latin typeface="Courier"/>
              </a:rPr>
              <a:t>~</a:t>
            </a:r>
            <a:r>
              <a:rPr lang="en-US" dirty="0">
                <a:latin typeface="Courier"/>
              </a:rPr>
              <a:t> </a:t>
            </a:r>
            <a:r>
              <a:rPr lang="en-US" dirty="0">
                <a:solidFill>
                  <a:srgbClr val="4070A0"/>
                </a:solidFill>
                <a:latin typeface="Courier"/>
              </a:rPr>
              <a:t>"Highest affordability"</a:t>
            </a:r>
            <a:r>
              <a:rPr lang="en-US" dirty="0">
                <a:latin typeface="Courier"/>
              </a:rPr>
              <a:t>,</a:t>
            </a:r>
            <a:br>
              <a:rPr lang="en-US" dirty="0"/>
            </a:br>
            <a:r>
              <a:rPr lang="en-US" dirty="0">
                <a:latin typeface="Courier"/>
              </a:rPr>
              <a:t>  aff_rank</a:t>
            </a:r>
            <a:r>
              <a:rPr lang="en-US" dirty="0">
                <a:solidFill>
                  <a:srgbClr val="4070A0"/>
                </a:solidFill>
                <a:latin typeface="Courier"/>
              </a:rPr>
              <a:t>&gt;</a:t>
            </a:r>
            <a:r>
              <a:rPr lang="en-US" dirty="0">
                <a:latin typeface="Courier"/>
              </a:rPr>
              <a:t>(</a:t>
            </a:r>
            <a:r>
              <a:rPr lang="en-US" dirty="0">
                <a:solidFill>
                  <a:srgbClr val="06287E"/>
                </a:solidFill>
                <a:latin typeface="Courier"/>
              </a:rPr>
              <a:t>nrow</a:t>
            </a:r>
            <a:r>
              <a:rPr lang="en-US" dirty="0">
                <a:latin typeface="Courier"/>
              </a:rPr>
              <a:t>(comb_dt_for_anly_20)</a:t>
            </a:r>
            <a:r>
              <a:rPr lang="en-US" dirty="0">
                <a:solidFill>
                  <a:srgbClr val="4070A0"/>
                </a:solidFill>
                <a:latin typeface="Courier"/>
              </a:rPr>
              <a:t>-</a:t>
            </a:r>
            <a:r>
              <a:rPr lang="en-US" dirty="0">
                <a:solidFill>
                  <a:srgbClr val="40A070"/>
                </a:solidFill>
                <a:latin typeface="Courier"/>
              </a:rPr>
              <a:t>100</a:t>
            </a:r>
            <a:r>
              <a:rPr lang="en-US" dirty="0">
                <a:latin typeface="Courier"/>
              </a:rPr>
              <a:t>) </a:t>
            </a:r>
            <a:r>
              <a:rPr lang="en-US" dirty="0">
                <a:solidFill>
                  <a:srgbClr val="4070A0"/>
                </a:solidFill>
                <a:latin typeface="Courier"/>
              </a:rPr>
              <a:t>~</a:t>
            </a:r>
            <a:r>
              <a:rPr lang="en-US" dirty="0">
                <a:latin typeface="Courier"/>
              </a:rPr>
              <a:t> </a:t>
            </a:r>
            <a:r>
              <a:rPr lang="en-US" dirty="0">
                <a:solidFill>
                  <a:srgbClr val="4070A0"/>
                </a:solidFill>
                <a:latin typeface="Courier"/>
              </a:rPr>
              <a:t>"Lowest affordability"</a:t>
            </a:r>
            <a:r>
              <a:rPr lang="en-US" dirty="0">
                <a:latin typeface="Courier"/>
              </a:rPr>
              <a:t>,</a:t>
            </a:r>
            <a:br>
              <a:rPr lang="en-US" dirty="0"/>
            </a:br>
            <a:r>
              <a:rPr lang="en-US" dirty="0">
                <a:latin typeface="Courier"/>
              </a:rPr>
              <a:t>   </a:t>
            </a:r>
            <a:r>
              <a:rPr lang="en-US" dirty="0">
                <a:solidFill>
                  <a:srgbClr val="880000"/>
                </a:solidFill>
                <a:latin typeface="Courier"/>
              </a:rPr>
              <a:t>TRUE</a:t>
            </a:r>
            <a:r>
              <a:rPr lang="en-US" dirty="0">
                <a:latin typeface="Courier"/>
              </a:rPr>
              <a:t> </a:t>
            </a:r>
            <a:r>
              <a:rPr lang="en-US" dirty="0">
                <a:solidFill>
                  <a:srgbClr val="4070A0"/>
                </a:solidFill>
                <a:latin typeface="Courier"/>
              </a:rPr>
              <a:t>~</a:t>
            </a:r>
            <a:r>
              <a:rPr lang="en-US" dirty="0">
                <a:latin typeface="Courier"/>
              </a:rPr>
              <a:t> </a:t>
            </a:r>
            <a:r>
              <a:rPr lang="en-US" dirty="0">
                <a:solidFill>
                  <a:srgbClr val="4070A0"/>
                </a:solidFill>
                <a:latin typeface="Courier"/>
              </a:rPr>
              <a:t>"Others"</a:t>
            </a:r>
            <a:br>
              <a:rPr lang="en-US" dirty="0"/>
            </a:br>
            <a:r>
              <a:rPr lang="en-US" dirty="0">
                <a:latin typeface="Courier"/>
              </a:rPr>
              <a:t>))</a:t>
            </a:r>
          </a:p>
          <a:p>
            <a:pPr marL="0" lvl="0" indent="0">
              <a:spcBef>
                <a:spcPts val="3000"/>
              </a:spcBef>
              <a:buNone/>
            </a:pPr>
            <a:r>
              <a:rPr lang="en-US" b="1" dirty="0"/>
              <a:t>Explore the data</a:t>
            </a:r>
          </a:p>
          <a:p>
            <a:pPr lvl="0" indent="0">
              <a:buNone/>
            </a:pPr>
            <a:r>
              <a:rPr lang="en-US" dirty="0">
                <a:solidFill>
                  <a:srgbClr val="06287E"/>
                </a:solidFill>
                <a:latin typeface="Courier"/>
              </a:rPr>
              <a:t>summary</a:t>
            </a:r>
            <a:r>
              <a:rPr lang="en-US" dirty="0">
                <a:latin typeface="Courier"/>
              </a:rPr>
              <a:t>(comb_dt_for_anly_20)</a:t>
            </a:r>
          </a:p>
          <a:p>
            <a:pPr lvl="0" indent="0">
              <a:buNone/>
            </a:pPr>
            <a:r>
              <a:rPr lang="en-US" dirty="0">
                <a:latin typeface="Courier"/>
              </a:rPr>
              <a:t>##   StateName           st_cnty           st_cnty_n         flag_lya_cnty   
##  Length:2494        now        Length:2494        Min.   :0.0000  
##  Class :character   Class :character   Class :character   1st Qu.:0.0000  
##  Mode  :character   Mode  :character   Mode  :character   Median :0.0000  
##                                                           Mean   :0.4018  
##                                                           3rd Qu.:1.0000  
##                                                           Max.   :1.0000  
##  flag_min_cnty         MFI               yr          mean_hv       
##  Min.   :0.0000   Min.   : 31410   Min.   :2020   Min.   :  32849  
##  1st Qu.:0.0000   1st Qu.: 57772   1st Qu.:2020   1st Qu.: 114142  
##  Median :0.0000   Median : 66613   Median :2020   Median : 156592  
##  Mean   :0.2358   Mean   : 69472   Mean   :2020   Mean   : 189543  
##  3rd Qu.:0.0000   3rd Qu.: 77502   3rd Qu.:2020   3rd Qu.: 230363  
##  Max.   :1.0000   Max.   :182567   Max.   :2020   Max.   :1751724  
##      p_to_i           aff_rank      aff_rank_cat      
##  Min.   : 0.5944   Min.   :   1.0   Length:2494       
##  1st Qu.: 1.9126   1st Qu.: 624.2   Class :character  
##  Median : 2.3677   Median :1247.5   Mode  :character  
##  Mean   : 2.6213   Mean   :1247.5                     
##  3rd Qu.: 2.9758   3rd Qu.:1870.8                     
##  Max.   :15.0760   Max.   :2494.0</a:t>
            </a:r>
          </a:p>
          <a:p>
            <a:endParaRPr lang="en-US" dirty="0"/>
          </a:p>
        </p:txBody>
      </p:sp>
    </p:spTree>
    <p:extLst>
      <p:ext uri="{BB962C8B-B14F-4D97-AF65-F5344CB8AC3E}">
        <p14:creationId xmlns:p14="http://schemas.microsoft.com/office/powerpoint/2010/main" val="283224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Data Analysis</a:t>
            </a:r>
          </a:p>
        </p:txBody>
      </p:sp>
      <p:sp>
        <p:nvSpPr>
          <p:cNvPr id="4" name="Text Placeholder 3"/>
          <p:cNvSpPr>
            <a:spLocks noGrp="1"/>
          </p:cNvSpPr>
          <p:nvPr>
            <p:ph type="body" sz="half" idx="2"/>
          </p:nvPr>
        </p:nvSpPr>
        <p:spPr>
          <a:xfrm>
            <a:off x="237220" y="355600"/>
            <a:ext cx="3048672" cy="4089400"/>
          </a:xfrm>
        </p:spPr>
        <p:txBody>
          <a:bodyPr numCol="2">
            <a:normAutofit fontScale="40000" lnSpcReduction="20000"/>
          </a:bodyPr>
          <a:lstStyle/>
          <a:p>
            <a:pPr marL="0" lvl="0" indent="0">
              <a:spcBef>
                <a:spcPts val="3000"/>
              </a:spcBef>
              <a:buNone/>
            </a:pPr>
            <a:r>
              <a:rPr b="1" dirty="0"/>
              <a:t>Minority County Map</a:t>
            </a:r>
          </a:p>
          <a:p>
            <a:pPr lvl="0" indent="0">
              <a:buNone/>
            </a:pPr>
            <a:r>
              <a:rPr dirty="0">
                <a:latin typeface="Courier"/>
              </a:rPr>
              <a:t>map_dt </a:t>
            </a:r>
            <a:r>
              <a:rPr dirty="0">
                <a:solidFill>
                  <a:srgbClr val="007020"/>
                </a:solidFill>
                <a:latin typeface="Courier"/>
              </a:rPr>
              <a:t>&lt;-</a:t>
            </a:r>
            <a:r>
              <a:rPr dirty="0">
                <a:latin typeface="Courier"/>
              </a:rPr>
              <a:t> countypop </a:t>
            </a:r>
            <a:r>
              <a:rPr dirty="0">
                <a:solidFill>
                  <a:srgbClr val="4070A0"/>
                </a:solidFill>
                <a:latin typeface="Courier"/>
              </a:rPr>
              <a:t>%&gt;%</a:t>
            </a:r>
            <a:r>
              <a:rPr dirty="0">
                <a:latin typeface="Courier"/>
              </a:rPr>
              <a:t>   </a:t>
            </a:r>
            <a:r>
              <a:rPr dirty="0">
                <a:solidFill>
                  <a:srgbClr val="06287E"/>
                </a:solidFill>
                <a:latin typeface="Courier"/>
              </a:rPr>
              <a:t>left_join</a:t>
            </a:r>
            <a:r>
              <a:rPr dirty="0">
                <a:latin typeface="Courier"/>
              </a:rPr>
              <a:t>(comb_dt_for_anly_20, </a:t>
            </a:r>
            <a:r>
              <a:rPr dirty="0">
                <a:solidFill>
                  <a:srgbClr val="06287E"/>
                </a:solidFill>
                <a:latin typeface="Courier"/>
              </a:rPr>
              <a:t>c</a:t>
            </a:r>
            <a:r>
              <a:rPr dirty="0">
                <a:latin typeface="Courier"/>
              </a:rPr>
              <a:t>(</a:t>
            </a:r>
            <a:r>
              <a:rPr dirty="0">
                <a:solidFill>
                  <a:srgbClr val="4070A0"/>
                </a:solidFill>
                <a:latin typeface="Courier"/>
              </a:rPr>
              <a:t>"fips"</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"st_cnty"</a:t>
            </a:r>
            <a:r>
              <a:rPr dirty="0">
                <a:latin typeface="Courier"/>
              </a:rPr>
              <a:t>)) </a:t>
            </a:r>
            <a:br>
              <a:rPr dirty="0"/>
            </a:br>
            <a:br>
              <a:rPr dirty="0"/>
            </a:br>
            <a:r>
              <a:rPr dirty="0">
                <a:latin typeface="Courier"/>
              </a:rPr>
              <a:t>dt </a:t>
            </a:r>
            <a:r>
              <a:rPr dirty="0">
                <a:solidFill>
                  <a:srgbClr val="007020"/>
                </a:solidFill>
                <a:latin typeface="Courier"/>
              </a:rPr>
              <a:t>&lt;-</a:t>
            </a:r>
            <a:r>
              <a:rPr dirty="0">
                <a:latin typeface="Courier"/>
              </a:rPr>
              <a:t> map_dt </a:t>
            </a:r>
            <a:r>
              <a:rPr dirty="0">
                <a:solidFill>
                  <a:srgbClr val="4070A0"/>
                </a:solidFill>
                <a:latin typeface="Courier"/>
              </a:rPr>
              <a:t>%&gt;%</a:t>
            </a:r>
            <a:r>
              <a:rPr dirty="0">
                <a:latin typeface="Courier"/>
              </a:rPr>
              <a:t>  </a:t>
            </a:r>
            <a:r>
              <a:rPr dirty="0">
                <a:solidFill>
                  <a:srgbClr val="06287E"/>
                </a:solidFill>
                <a:latin typeface="Courier"/>
              </a:rPr>
              <a:t>filter</a:t>
            </a:r>
            <a:r>
              <a:rPr dirty="0">
                <a:latin typeface="Courier"/>
              </a:rPr>
              <a:t>(flag_min_cnty</a:t>
            </a:r>
            <a:r>
              <a:rPr dirty="0">
                <a:solidFill>
                  <a:srgbClr val="4070A0"/>
                </a:solidFill>
                <a:latin typeface="Courier"/>
              </a:rPr>
              <a:t>==</a:t>
            </a:r>
            <a:r>
              <a:rPr dirty="0">
                <a:solidFill>
                  <a:srgbClr val="40A070"/>
                </a:solidFill>
                <a:latin typeface="Courier"/>
              </a:rPr>
              <a:t>1</a:t>
            </a:r>
            <a:r>
              <a:rPr dirty="0">
                <a:latin typeface="Courier"/>
              </a:rPr>
              <a:t>)</a:t>
            </a:r>
            <a:br>
              <a:rPr dirty="0"/>
            </a:br>
            <a:r>
              <a:rPr dirty="0">
                <a:solidFill>
                  <a:srgbClr val="06287E"/>
                </a:solidFill>
                <a:latin typeface="Courier"/>
              </a:rPr>
              <a:t>plot_usmap</a:t>
            </a:r>
            <a:r>
              <a:rPr dirty="0">
                <a:latin typeface="Courier"/>
              </a:rPr>
              <a:t>( </a:t>
            </a:r>
            <a:r>
              <a:rPr dirty="0">
                <a:solidFill>
                  <a:srgbClr val="7D9029"/>
                </a:solidFill>
                <a:latin typeface="Courier"/>
              </a:rPr>
              <a:t>data =</a:t>
            </a:r>
            <a:r>
              <a:rPr dirty="0">
                <a:latin typeface="Courier"/>
              </a:rPr>
              <a:t> dt, </a:t>
            </a:r>
            <a:r>
              <a:rPr dirty="0">
                <a:solidFill>
                  <a:srgbClr val="7D9029"/>
                </a:solidFill>
                <a:latin typeface="Courier"/>
              </a:rPr>
              <a:t>values =</a:t>
            </a:r>
            <a:r>
              <a:rPr dirty="0">
                <a:latin typeface="Courier"/>
              </a:rPr>
              <a:t> </a:t>
            </a:r>
            <a:r>
              <a:rPr dirty="0">
                <a:solidFill>
                  <a:srgbClr val="4070A0"/>
                </a:solidFill>
                <a:latin typeface="Courier"/>
              </a:rPr>
              <a:t>"p_to_i"</a:t>
            </a:r>
            <a:r>
              <a:rPr dirty="0">
                <a:latin typeface="Courier"/>
              </a:rPr>
              <a:t>, </a:t>
            </a:r>
            <a:r>
              <a:rPr dirty="0">
                <a:solidFill>
                  <a:srgbClr val="7D9029"/>
                </a:solidFill>
                <a:latin typeface="Courier"/>
              </a:rPr>
              <a:t>color=</a:t>
            </a:r>
            <a:r>
              <a:rPr dirty="0">
                <a:solidFill>
                  <a:srgbClr val="4070A0"/>
                </a:solidFill>
                <a:latin typeface="Courier"/>
              </a:rPr>
              <a:t>"grey"</a:t>
            </a:r>
            <a:r>
              <a:rPr dirty="0">
                <a:latin typeface="Courier"/>
              </a:rPr>
              <a:t>) </a:t>
            </a:r>
            <a:r>
              <a:rPr dirty="0">
                <a:solidFill>
                  <a:srgbClr val="4070A0"/>
                </a:solidFill>
                <a:latin typeface="Courier"/>
              </a:rPr>
              <a:t>+</a:t>
            </a:r>
            <a:br>
              <a:rPr dirty="0"/>
            </a:br>
            <a:r>
              <a:rPr dirty="0">
                <a:solidFill>
                  <a:srgbClr val="06287E"/>
                </a:solidFill>
                <a:latin typeface="Courier"/>
              </a:rPr>
              <a:t>scale_fill_continuous</a:t>
            </a:r>
            <a:r>
              <a:rPr dirty="0">
                <a:latin typeface="Courier"/>
              </a:rPr>
              <a:t>( </a:t>
            </a:r>
            <a:r>
              <a:rPr dirty="0">
                <a:solidFill>
                  <a:srgbClr val="7D9029"/>
                </a:solidFill>
                <a:latin typeface="Courier"/>
              </a:rPr>
              <a:t>low =</a:t>
            </a:r>
            <a:r>
              <a:rPr dirty="0">
                <a:latin typeface="Courier"/>
              </a:rPr>
              <a:t> </a:t>
            </a:r>
            <a:r>
              <a:rPr dirty="0">
                <a:solidFill>
                  <a:srgbClr val="4070A0"/>
                </a:solidFill>
                <a:latin typeface="Courier"/>
              </a:rPr>
              <a:t>"#FDA172"</a:t>
            </a:r>
            <a:r>
              <a:rPr dirty="0">
                <a:latin typeface="Courier"/>
              </a:rPr>
              <a:t>, </a:t>
            </a:r>
            <a:r>
              <a:rPr dirty="0">
                <a:solidFill>
                  <a:srgbClr val="7D9029"/>
                </a:solidFill>
                <a:latin typeface="Courier"/>
              </a:rPr>
              <a:t>high =</a:t>
            </a:r>
            <a:r>
              <a:rPr dirty="0">
                <a:latin typeface="Courier"/>
              </a:rPr>
              <a:t> </a:t>
            </a:r>
            <a:r>
              <a:rPr dirty="0">
                <a:solidFill>
                  <a:srgbClr val="4070A0"/>
                </a:solidFill>
                <a:latin typeface="Courier"/>
              </a:rPr>
              <a:t>"#DD571C"</a:t>
            </a:r>
            <a:r>
              <a:rPr dirty="0">
                <a:latin typeface="Courier"/>
              </a:rPr>
              <a:t>, </a:t>
            </a:r>
            <a:r>
              <a:rPr dirty="0">
                <a:solidFill>
                  <a:srgbClr val="7D9029"/>
                </a:solidFill>
                <a:latin typeface="Courier"/>
              </a:rPr>
              <a:t>name =</a:t>
            </a:r>
            <a:r>
              <a:rPr dirty="0">
                <a:latin typeface="Courier"/>
              </a:rPr>
              <a:t> </a:t>
            </a:r>
            <a:r>
              <a:rPr dirty="0">
                <a:solidFill>
                  <a:srgbClr val="4070A0"/>
                </a:solidFill>
                <a:latin typeface="Courier"/>
              </a:rPr>
              <a:t>"Minority County Map"</a:t>
            </a:r>
            <a:r>
              <a:rPr dirty="0">
                <a:latin typeface="Courier"/>
              </a:rPr>
              <a:t>)</a:t>
            </a:r>
          </a:p>
          <a:p>
            <a:pPr lvl="0" indent="0">
              <a:buNone/>
            </a:pPr>
            <a:r>
              <a:rPr dirty="0">
                <a:latin typeface="Courier"/>
              </a:rPr>
              <a:t>## Warning: Ignoring unknown parameters: linewidth</a:t>
            </a:r>
            <a:endParaRPr lang="en-US" dirty="0">
              <a:latin typeface="Courier"/>
            </a:endParaRPr>
          </a:p>
          <a:p>
            <a:pPr lvl="0" indent="0">
              <a:buNone/>
            </a:pPr>
            <a:r>
              <a:rPr lang="en-US" dirty="0">
                <a:solidFill>
                  <a:srgbClr val="06287E"/>
                </a:solidFill>
                <a:latin typeface="Courier"/>
              </a:rPr>
              <a:t>summary</a:t>
            </a:r>
            <a:r>
              <a:rPr lang="en-US" dirty="0">
                <a:latin typeface="Courier"/>
              </a:rPr>
              <a:t>(comb_dt_for_anly_20 </a:t>
            </a:r>
            <a:r>
              <a:rPr lang="en-US" dirty="0">
                <a:solidFill>
                  <a:srgbClr val="4070A0"/>
                </a:solidFill>
                <a:latin typeface="Courier"/>
              </a:rPr>
              <a:t>%&gt;%</a:t>
            </a:r>
            <a:r>
              <a:rPr lang="en-US" dirty="0">
                <a:latin typeface="Courier"/>
              </a:rPr>
              <a:t> </a:t>
            </a:r>
            <a:r>
              <a:rPr lang="en-US" dirty="0">
                <a:solidFill>
                  <a:srgbClr val="06287E"/>
                </a:solidFill>
                <a:latin typeface="Courier"/>
              </a:rPr>
              <a:t>filter</a:t>
            </a:r>
            <a:r>
              <a:rPr lang="en-US" dirty="0">
                <a:latin typeface="Courier"/>
              </a:rPr>
              <a:t>(flag_min_cnty</a:t>
            </a:r>
            <a:r>
              <a:rPr lang="en-US" dirty="0">
                <a:solidFill>
                  <a:srgbClr val="4070A0"/>
                </a:solidFill>
                <a:latin typeface="Courier"/>
              </a:rPr>
              <a:t>==</a:t>
            </a:r>
            <a:r>
              <a:rPr lang="en-US" dirty="0">
                <a:solidFill>
                  <a:srgbClr val="40A070"/>
                </a:solidFill>
                <a:latin typeface="Courier"/>
              </a:rPr>
              <a:t>1</a:t>
            </a:r>
            <a:r>
              <a:rPr lang="en-US" dirty="0">
                <a:latin typeface="Courier"/>
              </a:rPr>
              <a:t>))</a:t>
            </a:r>
          </a:p>
          <a:p>
            <a:pPr lvl="0" indent="0">
              <a:buNone/>
            </a:pPr>
            <a:r>
              <a:rPr lang="en-US" dirty="0">
                <a:latin typeface="Courier"/>
              </a:rPr>
              <a:t>##   StateName           st_cnty           st_cnty_n         flag_lya_cnty  
##  Length:588         plantsman         Length:588         Min.   :0.000  
##  Class :character   Class :character   Class :character   1st Qu.:0.000  
##  Mode  :character   Mode  :character   Mode  :character   Median :1.000  
##                                                           Mean   :0.682  
##                                                           3rd Qu.:1.000  
##                                                           Max.   :1.000  
##  flag_min_cnty      MFI               yr          mean_hv       
##  Min.   :1     Min.   : 31410   Min.   :2020   Min.   :  32849  
##  1st Qu.:1     1st Qu.: 52320   1st Qu.:2020   1st Qu.: 106734  
##  Median :1     Median : 61979   Median :2020   Median : 152831  
##  Mean   :1     Mean   : 66788   Mean   :2020   Mean   : 200221  
##  3rd Qu.:1     3rd Qu.: 74385   3rd Qu.:2020   3rd Qu.: 235123  
##  Max.   :1     Max.   :165016   Max.   :2020   Max.   :1407372  
##      p_to_i           aff_rank      aff_rank_cat      
##  Min.   : 0.6997   Min.   :   2.0   Length:588        
##  1st Qu.: 2.0028   1st Qu.: 728.2   Class :character  
##  Median : 2.4704   Median :1388.0   Mode  :character  
##  Mean   : 2.7824   Mean   :1331.2                     
##  3rd Qu.: 3.1413   3rd Qu.:1964.2                     
##  Max.   :10.9933   Max.   :2491.0</a:t>
            </a:r>
          </a:p>
          <a:p>
            <a:pPr lvl="0" indent="0">
              <a:buNone/>
            </a:pPr>
            <a:endParaRPr dirty="0">
              <a:latin typeface="Courier"/>
            </a:endParaRPr>
          </a:p>
        </p:txBody>
      </p:sp>
      <p:pic>
        <p:nvPicPr>
          <p:cNvPr id="3" name="Picture 1" descr="607_pf_khyati_tyler_files/figure-pptx/unnamed-chunk-29-1.png"/>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4350</Words>
  <Application>Microsoft Office PowerPoint</Application>
  <PresentationFormat>On-screen Show (16:9)</PresentationFormat>
  <Paragraphs>120</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vt:lpstr>
      <vt:lpstr>Tw Cen MT</vt:lpstr>
      <vt:lpstr>Droplet</vt:lpstr>
      <vt:lpstr>Final Project</vt:lpstr>
      <vt:lpstr>PowerPoint Presentation</vt:lpstr>
      <vt:lpstr>Research questions</vt:lpstr>
      <vt:lpstr>LOAD THE DATA</vt:lpstr>
      <vt:lpstr>Scrub FHFA geographic designation data</vt:lpstr>
      <vt:lpstr>Scrub geographic data</vt:lpstr>
      <vt:lpstr>Scrub Census data</vt:lpstr>
      <vt:lpstr>DATA ANALYSIS</vt:lpstr>
      <vt:lpstr>Data Analysis</vt:lpstr>
      <vt:lpstr>PowerPoint Presentation</vt:lpstr>
      <vt:lpstr>PowerPoint Presentation</vt:lpstr>
      <vt:lpstr>PowerPoint Presentation</vt:lpstr>
      <vt:lpstr>Conclusion</vt:lpstr>
      <vt:lpstr>Challenges</vt:lpstr>
      <vt:lpstr>Learnings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Khyati Naik / Tyler Brown</dc:creator>
  <cp:keywords/>
  <cp:lastModifiedBy>Paola Marin</cp:lastModifiedBy>
  <cp:revision>1</cp:revision>
  <dcterms:created xsi:type="dcterms:W3CDTF">2022-12-03T17:28:57Z</dcterms:created>
  <dcterms:modified xsi:type="dcterms:W3CDTF">2022-12-03T18:50:52Z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2022-12-03</vt:lpwstr>
  </property>
  <property fmtid="{D5CDD505-2E9C-101B-9397-08002B2CF9AE}" pid="3" name="output">
    <vt:lpwstr>powerpoint_presentation</vt:lpwstr>
  </property>
</Properties>
</file>