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727e8e7520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727e8e7520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727e8e7520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727e8e7520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727e8e7520_0_1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727e8e7520_0_1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727e8e7520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727e8e7520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727e8e7520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727e8e7520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727e8e7520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727e8e7520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727e8e7520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727e8e7520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27e8e7520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27e8e7520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727e8e752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727e8e752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727e8e7520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727e8e7520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727e8e752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727e8e752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727e8e752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727e8e752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727e8e7520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727e8e7520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727e8e752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727e8e752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727e8e7520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727e8e7520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727e8e7520_0_1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727e8e7520_0_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Most Valued Data Science Skills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Team X: Khyati Naik, Prinon Mahdi, Tyler Brown, John Ledesma and William Jasmine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2"/>
          <p:cNvPicPr preferRelativeResize="0"/>
          <p:nvPr/>
        </p:nvPicPr>
        <p:blipFill>
          <a:blip r:embed="rId3">
            <a:alphaModFix/>
          </a:blip>
          <a:stretch>
            <a:fillRect/>
          </a:stretch>
        </p:blipFill>
        <p:spPr>
          <a:xfrm>
            <a:off x="387900" y="0"/>
            <a:ext cx="8368199"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27" name="Google Shape;127;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3"/>
          <p:cNvPicPr preferRelativeResize="0"/>
          <p:nvPr/>
        </p:nvPicPr>
        <p:blipFill>
          <a:blip r:embed="rId3">
            <a:alphaModFix/>
          </a:blip>
          <a:stretch>
            <a:fillRect/>
          </a:stretch>
        </p:blipFill>
        <p:spPr>
          <a:xfrm>
            <a:off x="311700" y="0"/>
            <a:ext cx="8520598"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4"/>
          <p:cNvPicPr preferRelativeResize="0"/>
          <p:nvPr/>
        </p:nvPicPr>
        <p:blipFill>
          <a:blip r:embed="rId3">
            <a:alphaModFix/>
          </a:blip>
          <a:stretch>
            <a:fillRect/>
          </a:stretch>
        </p:blipFill>
        <p:spPr>
          <a:xfrm>
            <a:off x="383400" y="0"/>
            <a:ext cx="8271774"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335475" y="0"/>
            <a:ext cx="8415548"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6"/>
          <p:cNvPicPr preferRelativeResize="0"/>
          <p:nvPr/>
        </p:nvPicPr>
        <p:blipFill>
          <a:blip r:embed="rId3">
            <a:alphaModFix/>
          </a:blip>
          <a:stretch>
            <a:fillRect/>
          </a:stretch>
        </p:blipFill>
        <p:spPr>
          <a:xfrm>
            <a:off x="392975" y="0"/>
            <a:ext cx="8367624"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7"/>
          <p:cNvPicPr preferRelativeResize="0"/>
          <p:nvPr/>
        </p:nvPicPr>
        <p:blipFill>
          <a:blip r:embed="rId3">
            <a:alphaModFix/>
          </a:blip>
          <a:stretch>
            <a:fillRect/>
          </a:stretch>
        </p:blipFill>
        <p:spPr>
          <a:xfrm>
            <a:off x="354650" y="0"/>
            <a:ext cx="8434699"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8"/>
          <p:cNvPicPr preferRelativeResize="0"/>
          <p:nvPr/>
        </p:nvPicPr>
        <p:blipFill>
          <a:blip r:embed="rId3">
            <a:alphaModFix/>
          </a:blip>
          <a:stretch>
            <a:fillRect/>
          </a:stretch>
        </p:blipFill>
        <p:spPr>
          <a:xfrm>
            <a:off x="436190" y="0"/>
            <a:ext cx="8271611"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159" name="Google Shape;159;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The above results provide us with some interesting conclusions: while there is a clear group of tools and methods that are most used by data science professionals (i.e. Python, SQL, R, etc.), there are some more highly specific skills (i.e. using Angoss, being able to implement GANs) that are less used but might provide a data scientist with a higher compensation. This makes sense, seeing as the skills that might land someone their first DS job are likely to be those that are more generalized. Once spending some time in the industry, more specialized tools will likely provide a more experienced data science professional with higher compensation.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While these results are interesting, the data used is nowhere near from being fully analyzed. The whole data set comprises the responses to about 230 data science related questions meaning that there are likely many more insights that could be drawn. In terms of this analysis, a next step might be to further inspect this negative correlation between compensation and usage via more advanced modelling techniques.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answer the question of what are the most important data science skills, our team looked at 2017 Kaggle Machine Learning and Data Science Survey.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1" name="Google Shape;71;p14"/>
          <p:cNvPicPr preferRelativeResize="0"/>
          <p:nvPr/>
        </p:nvPicPr>
        <p:blipFill>
          <a:blip r:embed="rId3">
            <a:alphaModFix/>
          </a:blip>
          <a:stretch>
            <a:fillRect/>
          </a:stretch>
        </p:blipFill>
        <p:spPr>
          <a:xfrm>
            <a:off x="0" y="2798367"/>
            <a:ext cx="9144000" cy="14445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Loading and Cleaning Data		</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Schema</a:t>
            </a:r>
            <a:endParaRPr/>
          </a:p>
          <a:p>
            <a:pPr indent="0" lvl="0" marL="0" rtl="0" algn="l">
              <a:spcBef>
                <a:spcPts val="1200"/>
              </a:spcBef>
              <a:spcAft>
                <a:spcPts val="1200"/>
              </a:spcAft>
              <a:buNone/>
            </a:pPr>
            <a:r>
              <a:t/>
            </a:r>
            <a:endParaRPr/>
          </a:p>
        </p:txBody>
      </p:sp>
      <p:pic>
        <p:nvPicPr>
          <p:cNvPr id="78" name="Google Shape;78;p15"/>
          <p:cNvPicPr preferRelativeResize="0"/>
          <p:nvPr/>
        </p:nvPicPr>
        <p:blipFill>
          <a:blip r:embed="rId3">
            <a:alphaModFix/>
          </a:blip>
          <a:stretch>
            <a:fillRect/>
          </a:stretch>
        </p:blipFill>
        <p:spPr>
          <a:xfrm>
            <a:off x="387900" y="1888150"/>
            <a:ext cx="7109785" cy="3255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Loading and Cleaning Data		</a:t>
            </a:r>
            <a:endParaRPr/>
          </a:p>
        </p:txBody>
      </p:sp>
      <p:sp>
        <p:nvSpPr>
          <p:cNvPr id="84" name="Google Shape;84;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Raw MCQ Data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387900" y="1872050"/>
            <a:ext cx="6106550" cy="2971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Loading and Cleaning Data		</a:t>
            </a:r>
            <a:endParaRPr/>
          </a:p>
        </p:txBody>
      </p:sp>
      <p:sp>
        <p:nvSpPr>
          <p:cNvPr id="91" name="Google Shape;91;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Raw MCQ Data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387900" y="1872050"/>
            <a:ext cx="6106550" cy="2971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a:t>
            </a:r>
            <a:endParaRPr/>
          </a:p>
        </p:txBody>
      </p:sp>
      <p:sp>
        <p:nvSpPr>
          <p:cNvPr id="98" name="Google Shape;98;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Criteria for analysis:</a:t>
            </a:r>
            <a:endParaRPr/>
          </a:p>
          <a:p>
            <a:pPr indent="-342900" lvl="0" marL="457200" rtl="0" algn="l">
              <a:spcBef>
                <a:spcPts val="1200"/>
              </a:spcBef>
              <a:spcAft>
                <a:spcPts val="0"/>
              </a:spcAft>
              <a:buSzPts val="1800"/>
              <a:buAutoNum type="arabicParenR"/>
            </a:pPr>
            <a:r>
              <a:rPr lang="en"/>
              <a:t>Language Recommendation</a:t>
            </a:r>
            <a:endParaRPr/>
          </a:p>
          <a:p>
            <a:pPr indent="-342900" lvl="0" marL="457200" rtl="0" algn="l">
              <a:spcBef>
                <a:spcPts val="0"/>
              </a:spcBef>
              <a:spcAft>
                <a:spcPts val="0"/>
              </a:spcAft>
              <a:buSzPts val="1800"/>
              <a:buAutoNum type="arabicParenR"/>
            </a:pPr>
            <a:r>
              <a:rPr lang="en"/>
              <a:t>Most Important DS Tech Skills</a:t>
            </a:r>
            <a:endParaRPr/>
          </a:p>
          <a:p>
            <a:pPr indent="-342900" lvl="0" marL="457200" rtl="0" algn="l">
              <a:spcBef>
                <a:spcPts val="0"/>
              </a:spcBef>
              <a:spcAft>
                <a:spcPts val="0"/>
              </a:spcAft>
              <a:buSzPts val="1800"/>
              <a:buAutoNum type="arabicParenR"/>
            </a:pPr>
            <a:r>
              <a:rPr lang="en"/>
              <a:t>Most Important DS Tools</a:t>
            </a:r>
            <a:endParaRPr/>
          </a:p>
          <a:p>
            <a:pPr indent="-342900" lvl="0" marL="457200" rtl="0" algn="l">
              <a:spcBef>
                <a:spcPts val="0"/>
              </a:spcBef>
              <a:spcAft>
                <a:spcPts val="0"/>
              </a:spcAft>
              <a:buSzPts val="1800"/>
              <a:buAutoNum type="arabicParenR"/>
            </a:pPr>
            <a:r>
              <a:rPr lang="en"/>
              <a:t>DS tools that are monetarily valued</a:t>
            </a:r>
            <a:endParaRPr/>
          </a:p>
          <a:p>
            <a:pPr indent="-342900" lvl="0" marL="457200" rtl="0" algn="l">
              <a:spcBef>
                <a:spcPts val="0"/>
              </a:spcBef>
              <a:spcAft>
                <a:spcPts val="0"/>
              </a:spcAft>
              <a:buSzPts val="1800"/>
              <a:buAutoNum type="arabicParenR"/>
            </a:pPr>
            <a:r>
              <a:rPr lang="en"/>
              <a:t>DS Algorithms that are monetarily valued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1216325" y="127125"/>
            <a:ext cx="6576700" cy="488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09" name="Google Shape;109;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321575" y="0"/>
            <a:ext cx="8514825"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143300" y="995850"/>
            <a:ext cx="8857400" cy="300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