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69" r:id="rId13"/>
    <p:sldId id="380" r:id="rId14"/>
    <p:sldId id="377" r:id="rId15"/>
    <p:sldId id="356" r:id="rId16"/>
    <p:sldId id="376" r:id="rId17"/>
    <p:sldId id="381" r:id="rId18"/>
    <p:sldId id="372" r:id="rId19"/>
    <p:sldId id="374" r:id="rId20"/>
    <p:sldId id="375" r:id="rId21"/>
    <p:sldId id="357" r:id="rId22"/>
    <p:sldId id="382" r:id="rId23"/>
    <p:sldId id="358" r:id="rId24"/>
    <p:sldId id="359" r:id="rId25"/>
    <p:sldId id="360" r:id="rId26"/>
    <p:sldId id="383" r:id="rId27"/>
    <p:sldId id="384" r:id="rId28"/>
    <p:sldId id="385" r:id="rId29"/>
    <p:sldId id="386" r:id="rId30"/>
    <p:sldId id="387" r:id="rId31"/>
    <p:sldId id="361" r:id="rId32"/>
    <p:sldId id="399" r:id="rId33"/>
    <p:sldId id="400" r:id="rId34"/>
    <p:sldId id="401" r:id="rId35"/>
    <p:sldId id="402" r:id="rId36"/>
    <p:sldId id="403" r:id="rId37"/>
    <p:sldId id="405" r:id="rId38"/>
    <p:sldId id="404" r:id="rId39"/>
    <p:sldId id="362" r:id="rId40"/>
    <p:sldId id="388" r:id="rId41"/>
    <p:sldId id="390" r:id="rId42"/>
    <p:sldId id="392" r:id="rId43"/>
    <p:sldId id="393" r:id="rId44"/>
    <p:sldId id="389" r:id="rId45"/>
    <p:sldId id="394" r:id="rId46"/>
    <p:sldId id="395" r:id="rId47"/>
    <p:sldId id="397" r:id="rId48"/>
    <p:sldId id="398" r:id="rId49"/>
    <p:sldId id="363" r:id="rId50"/>
    <p:sldId id="412" r:id="rId51"/>
    <p:sldId id="396" r:id="rId52"/>
    <p:sldId id="406" r:id="rId53"/>
    <p:sldId id="407" r:id="rId54"/>
    <p:sldId id="408" r:id="rId55"/>
    <p:sldId id="410" r:id="rId56"/>
    <p:sldId id="409" r:id="rId57"/>
    <p:sldId id="411" r:id="rId58"/>
    <p:sldId id="291" r:id="rId59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8" d="100"/>
          <a:sy n="108" d="100"/>
        </p:scale>
        <p:origin x="11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888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是集成在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语言内的查询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类，并提供一整套操作处理的方法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这些方法会返回一个新的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对象，表示对输入表应用转换操作的结果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3648" y="3951815"/>
            <a:ext cx="6478260" cy="1871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tableEnv.from(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resultTable: Table = sensorTable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800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集成，基于实现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中，用常规字符串来定义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495" y="3637473"/>
            <a:ext cx="805597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7281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780928"/>
            <a:ext cx="653255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tableEnv.fromDataStream(dataStream)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962217"/>
            <a:ext cx="589776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'timestamp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't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数据类型与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中的数据类型，与表的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之间的对应关系，可以有两种：基于字段名称，或者基于字段位置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基于名称（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name-based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基于位置（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position-based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7622" y="5338083"/>
            <a:ext cx="782883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3337853"/>
            <a:ext cx="706154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创建临时视图（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1173" y="2311712"/>
            <a:ext cx="62151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185955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5656" y="5194067"/>
            <a:ext cx="662473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445624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3971847"/>
            <a:ext cx="74888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</a:t>
            </a: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5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536605"/>
            <a:ext cx="6984776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en-US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50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500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968553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对于流式查询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需要声明如何在表和外部连接器之间执行转换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与外部系统交换的消息类型，由更新模式（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 Mode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只做插入操作，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和外部连接器只交换插入（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140" y="2154978"/>
            <a:ext cx="5686172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lang="zh-CN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5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3728" y="2132856"/>
            <a:ext cx="4628190" cy="4139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.inUpsertMode()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是一套内嵌在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语言中的查询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允许以非常直观的方式组合来自一些关系运算符的查询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支持基于实现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1981242"/>
            <a:ext cx="6638356" cy="4408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jdbcOutputTable (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connector.type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connector.url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jdbc:mysql://localhost:3306/test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kumimoji="0" lang="zh-CN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表可以转换为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DataSet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这样自定义流处理或批处理程序就可以继续在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查询的结果上运行了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DataSet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时，需要指定生成的数据类型，即要将表的每一行转换成的数据类型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转换有两种转换模式：</a:t>
            </a:r>
            <a:r>
              <a:rPr lang="zh-CN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Appende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44016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）操作更改的场景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12976"/>
            <a:ext cx="7992888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撤回模式（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1353" y="2668658"/>
            <a:ext cx="8331127" cy="400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resultStream: DataStream[Row] = tableEnv.toAppendStream[Row](resultTable)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1675" y="5301208"/>
            <a:ext cx="7484741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aggResultStream: DataStream[(Boolean, 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Long))] = 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.toRetractStream[(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Long)](aggResultTable)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444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(table)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方法完成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返回一个字符串，描述三个计划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5157192"/>
            <a:ext cx="6109365" cy="94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explaination: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tableEnv.explain(resultTable)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println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(explaination)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138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200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处理的数据对象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60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245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动态表是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对流数据的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支持的核心概念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查询会不断更新其动态结果表，以反映其动态输入表上的更改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3501008"/>
            <a:ext cx="6645424" cy="2520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流被转换为动态表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对动态表计算连续查询，生成新的动态表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生成的动态表被转换回流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4037" cy="133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为了处理带有关系查询的流，必须先将其转换为表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从概念上讲，流的每个数据记录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都被解释为对结果表的插入（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）修改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729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73393"/>
            <a:ext cx="6408712" cy="3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776864" cy="49685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与常规的数据库表一样，动态表可以通过插入（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）更改，进行持续的修改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将动态表转换为流或将其写入外部系统时，需要对这些更改进行编码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仅追加（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仅通过插入（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）更改来修改的动态表，可以直接转换为仅追加流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流是包含两类消息的流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包含两种类型的消息：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5465" y="2132856"/>
            <a:ext cx="7378943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...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 = tableEnv.from(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sqlResult  = tableEnv.sqlQuery(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117301" cy="21445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3" y="3933056"/>
            <a:ext cx="5117300" cy="2111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238391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47837" y="2760842"/>
            <a:ext cx="29039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3203684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611313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Dynamic Table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047837" y="5133764"/>
            <a:ext cx="290399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208" y="5576606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Upsert Stream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1764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基于时间的操作（比如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中窗口操作），需要定义相关的时间语义和时间数据来源的信息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可以提供一个逻辑上的时间字段，用于在表处理程序中，指示时间和访问相应的时间戳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指定以后字段类型就变化了</a:t>
            </a:r>
            <a:r>
              <a:rPr lang="en-US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的一部分。一旦定义了时间属性，它就可以作为一个字段引用，并且可以在基于时间的操作中使用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51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定义处理时间字段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定义的末尾定义它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5164450"/>
            <a:ext cx="68499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'pt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.proctime)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4236" y="2500621"/>
            <a:ext cx="4733988" cy="32568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DataTypes.TIMESTAMP(3))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【blink】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132856"/>
            <a:ext cx="5472608" cy="4266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|  pt AS PROCTIME()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事件时间语义，允许表处理程序根据每个记录中包含的时间生成结果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这样即使在有乱序事件或者延迟事件时，也可以获得正确的结果。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为了处理无序事件，并区分流中的准时和迟到事件；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需要从事件数据中，提取时间戳，并用来推进事件时间的进展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r>
              <a:rPr lang="en-US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【timestamp</a:t>
            </a: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3)】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rowtime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037" y="2902801"/>
            <a:ext cx="7167347" cy="293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</a:t>
            </a:r>
            <a:r>
              <a:rPr kumimoji="0" lang="zh-CN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字段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2348880"/>
            <a:ext cx="6782626" cy="3516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6745" y="2071331"/>
            <a:ext cx="7744428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“”“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rt AS TO_TIMESTAMP( FROM_UNIXTIME(ts) ),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// </a:t>
            </a:r>
            <a:r>
              <a:rPr kumimoji="0" lang="zh-CN" altLang="en-US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转化为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kumimoji="0" lang="zh-CN" altLang="en-US" sz="15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格式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watermark for rt as rt - interval '1' second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8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中，主要有两种窗口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（分组窗口）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根据时间或行计数间隔，将行聚合到有限的组（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5069" y="2276872"/>
            <a:ext cx="650331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2889810"/>
            <a:ext cx="8229600" cy="305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</a:t>
            </a:r>
            <a:r>
              <a:rPr lang="zh-CN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并且必须由</a:t>
            </a:r>
            <a:r>
              <a:rPr lang="en-US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8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为了按窗口对表进行分组，窗口的别名必须在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子句中，像常规的分组字段一样引用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6080" y="3751872"/>
            <a:ext cx="59362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.sum)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15719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提供了一组具有特定语义的预定义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类，这些类会被转换为底层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的窗口操作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2348880"/>
            <a:ext cx="54745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500" i="1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0081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819" y="2261141"/>
            <a:ext cx="7061549" cy="2824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every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77281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852936"/>
            <a:ext cx="691276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8803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聚合，会针对每个输入行，计算相邻行范围内的聚合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4479352"/>
            <a:ext cx="4945585" cy="109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 over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 over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589240"/>
            <a:ext cx="7848872" cy="56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18722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是使用常量指定的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3118785"/>
            <a:ext cx="8064896" cy="319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是用间隔的大小指定的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0304" y="2139360"/>
            <a:ext cx="780213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6805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time_attr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定义一个滚动窗口，第一个参数是时间字段，第二个参数是窗口长度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time_attr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interval, interval)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定义一个滑动窗口，第一个参数是时间字段，第二个参数是窗口滑动步长，第三个是窗口长度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time_attr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定义一个会话窗口，第一个参数是时间字段，第二个参数是窗口间隔</a:t>
            </a: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3762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所有聚合必须在同一窗口上定义，也就是说必须是相同的分区、排序和范围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目前仅支持在当前行范围之前的窗口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必须在单一的时间属性上指定</a:t>
            </a:r>
          </a:p>
        </p:txBody>
      </p:sp>
      <p:sp>
        <p:nvSpPr>
          <p:cNvPr id="2" name="矩形 1"/>
          <p:cNvSpPr/>
          <p:nvPr/>
        </p:nvSpPr>
        <p:spPr>
          <a:xfrm>
            <a:off x="1619672" y="3923471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 dirty="0">
                <a:latin typeface="Consolas" pitchFamily="49" charset="0"/>
              </a:rPr>
              <a:t>SELECT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b="1" dirty="0">
                <a:latin typeface="Consolas" pitchFamily="49" charset="0"/>
              </a:rPr>
              <a:t>COUNT</a:t>
            </a:r>
            <a:r>
              <a:rPr lang="en-US" altLang="zh-CN" dirty="0">
                <a:latin typeface="Consolas" pitchFamily="49" charset="0"/>
              </a:rPr>
              <a:t>(amount) OVER (</a:t>
            </a:r>
            <a:endParaRPr lang="zh-CN" altLang="zh-CN" dirty="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dirty="0">
                <a:latin typeface="Consolas" pitchFamily="49" charset="0"/>
              </a:rPr>
              <a:t>    PARTITION </a:t>
            </a:r>
            <a:r>
              <a:rPr lang="en-US" altLang="zh-CN" b="1" dirty="0">
                <a:latin typeface="Consolas" pitchFamily="49" charset="0"/>
              </a:rPr>
              <a:t>BY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b="1" dirty="0">
                <a:latin typeface="Consolas" pitchFamily="49" charset="0"/>
              </a:rPr>
              <a:t>user</a:t>
            </a:r>
            <a:endParaRPr lang="zh-CN" altLang="zh-CN" dirty="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dirty="0">
                <a:latin typeface="Consolas" pitchFamily="49" charset="0"/>
              </a:rPr>
              <a:t>    </a:t>
            </a:r>
            <a:r>
              <a:rPr lang="en-US" altLang="zh-CN" b="1" dirty="0">
                <a:latin typeface="Consolas" pitchFamily="49" charset="0"/>
              </a:rPr>
              <a:t>ORDER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b="1" dirty="0">
                <a:latin typeface="Consolas" pitchFamily="49" charset="0"/>
              </a:rPr>
              <a:t>BY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proctime</a:t>
            </a:r>
            <a:endParaRPr lang="zh-CN" altLang="zh-CN" dirty="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dirty="0">
                <a:latin typeface="Consolas" pitchFamily="49" charset="0"/>
              </a:rPr>
              <a:t>    </a:t>
            </a:r>
            <a:r>
              <a:rPr lang="en-US" altLang="zh-CN" b="1" dirty="0">
                <a:latin typeface="Consolas" pitchFamily="49" charset="0"/>
              </a:rPr>
              <a:t>ROWS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b="1" dirty="0">
                <a:latin typeface="Consolas" pitchFamily="49" charset="0"/>
              </a:rPr>
              <a:t>BETWEEN</a:t>
            </a:r>
            <a:r>
              <a:rPr lang="en-US" altLang="zh-CN" dirty="0">
                <a:latin typeface="Consolas" pitchFamily="49" charset="0"/>
              </a:rPr>
              <a:t> 2 PRECEDING </a:t>
            </a:r>
            <a:r>
              <a:rPr lang="en-US" altLang="zh-CN" b="1" dirty="0">
                <a:latin typeface="Consolas" pitchFamily="49" charset="0"/>
              </a:rPr>
              <a:t>AND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b="1" dirty="0">
                <a:latin typeface="Consolas" pitchFamily="49" charset="0"/>
              </a:rPr>
              <a:t>CURRENT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b="1" dirty="0">
                <a:latin typeface="Consolas" pitchFamily="49" charset="0"/>
              </a:rPr>
              <a:t>ROW</a:t>
            </a:r>
            <a:r>
              <a:rPr lang="en-US" altLang="zh-CN" dirty="0">
                <a:latin typeface="Consolas" pitchFamily="49" charset="0"/>
              </a:rPr>
              <a:t>)</a:t>
            </a:r>
            <a:endParaRPr lang="zh-CN" altLang="zh-CN" dirty="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b="1" dirty="0">
                <a:latin typeface="Consolas" pitchFamily="49" charset="0"/>
              </a:rPr>
              <a:t>FROM</a:t>
            </a:r>
            <a:r>
              <a:rPr lang="en-US" altLang="zh-CN" dirty="0">
                <a:latin typeface="Consolas" pitchFamily="49" charset="0"/>
              </a:rPr>
              <a:t> Orders</a:t>
            </a:r>
            <a:endParaRPr lang="zh-CN" altLang="zh-C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36815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Table API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为用户提供了一组用于数据转换的内置函数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中支持的很多函数，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都已经做了实现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668739"/>
            <a:ext cx="244827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&gt; value2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ANY1 === ANY2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ANY1 &gt; ANY2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266873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boolean1 OR boolean2 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 IS FALSE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NOT 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BOOLEAN1 || BOOLEAN2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BOOLEAN.isFalse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2650767"/>
            <a:ext cx="316835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+ numeric2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POWER(numeric1, numeric2)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+ NUMERIC2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NUMERIC1.power(NUMERIC2)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113717"/>
            <a:ext cx="655272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077072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9577" y="4941168"/>
            <a:ext cx="6426759" cy="746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58740"/>
            <a:ext cx="244827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||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+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358740"/>
            <a:ext cx="2808312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DATE 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string range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340768"/>
            <a:ext cx="259228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FIELD.count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9604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在大多数情况下，用户定义的函数必须先注册，然后才能在查询中使用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函数通过调用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中注册。当用户定义的函数被注册时，它被插入到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的函数目录中，这样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解析器就可以识别并正确地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4482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用户定义的标量函数，可以将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或多个标量值，映射到新的标量值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为了定义标量函数，必须在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中扩展基类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）方法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标量函数的行为由求值方法决定，求值方法必须公开声明并命名为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4552" y="4005064"/>
            <a:ext cx="5897768" cy="2333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HashCode( factor: Int )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 s: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Int = {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s.hashCode * factor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用户定义的表函数，</a:t>
            </a:r>
            <a:r>
              <a:rPr lang="zh-CN" alt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可以将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或多个标量值作为输入参数；与标量函数不同的是，它可以返回任意数量的行作为输出，而不是单个值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为了定义一个表函数，必须扩展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中的基类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TableFunction 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并实现（一个或多个）求值方法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表函数的行为由其求值方法决定，求值方法必须是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的，并命名为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7473" y="4211503"/>
            <a:ext cx="7378943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Split(separator: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TableFunction[(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Int)]{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eval(str: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Unit =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str.split(separator).foreach(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word =&gt; collect((word, word.length))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}}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9442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用户自定义聚合函数（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）可以把一个表中的数据，聚合成一个标量值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用户定义的聚合函数，是通过继承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抽象类实现的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94396"/>
            <a:ext cx="6048672" cy="3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的工作原理如下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首先，它需要一个累加器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，用来保存聚合中间结果的数据结构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可以通过调用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方法创建空累加器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</a:t>
            </a: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016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用户定义的表聚合函数（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用户定义表聚合函数，是通过继承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0486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 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的工作原理如下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3789040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577" y="1988840"/>
            <a:ext cx="6955750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9577" y="4365104"/>
            <a:ext cx="5686172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可以注册目录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，并可以基于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是由一个“标识符”（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）来指定的，由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）名和对象名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的数据，也可以直接从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可以从现有的表中创建，通常是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查询的一个结果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5599" y="2852936"/>
            <a:ext cx="5974713" cy="23313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数据来源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，和外部系统建立连接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373616" cy="864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2856"/>
            <a:ext cx="734481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到文件系统的连接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以</a:t>
            </a:r>
            <a:r>
              <a:rPr kumimoji="0" lang="en-US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kumimoji="0" lang="zh-CN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45685</TotalTime>
  <Words>5389</Words>
  <Application>Microsoft Office PowerPoint</Application>
  <PresentationFormat>全屏显示(4:3)</PresentationFormat>
  <Paragraphs>380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黑体</vt:lpstr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将 DataStream 转换成表</vt:lpstr>
      <vt:lpstr>数据类型与 Schema 的对应</vt:lpstr>
      <vt:lpstr>创建临时视图（Temporary View）</vt:lpstr>
      <vt:lpstr>输出表</vt:lpstr>
      <vt:lpstr>输出到文件</vt:lpstr>
      <vt:lpstr>更新模式</vt:lpstr>
      <vt:lpstr>输出到 Kafka</vt:lpstr>
      <vt:lpstr>输出到 ES</vt:lpstr>
      <vt:lpstr>输出到 MySql</vt:lpstr>
      <vt:lpstr>将 Table 转换成 DataStream</vt:lpstr>
      <vt:lpstr>将 Table 转换成 DataStream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定义事件时间（Event Time）</vt:lpstr>
      <vt:lpstr>定义事件时间（Event Time）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Over Windows</vt:lpstr>
      <vt:lpstr>无界 Over Windows</vt:lpstr>
      <vt:lpstr>有界 Over Windows</vt:lpstr>
      <vt:lpstr>SQL 中的 Group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523</cp:revision>
  <dcterms:created xsi:type="dcterms:W3CDTF">2017-11-14T06:09:04Z</dcterms:created>
  <dcterms:modified xsi:type="dcterms:W3CDTF">2020-04-27T00:20:33Z</dcterms:modified>
</cp:coreProperties>
</file>