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9" r:id="rId3"/>
    <p:sldId id="256" r:id="rId4"/>
    <p:sldId id="257" r:id="rId5"/>
    <p:sldId id="262" r:id="rId6"/>
    <p:sldId id="264" r:id="rId7"/>
    <p:sldId id="258" r:id="rId8"/>
    <p:sldId id="259" r:id="rId9"/>
    <p:sldId id="260" r:id="rId10"/>
    <p:sldId id="261" r:id="rId11"/>
    <p:sldId id="266" r:id="rId12"/>
    <p:sldId id="267" r:id="rId13"/>
    <p:sldId id="265" r:id="rId14"/>
    <p:sldId id="268" r:id="rId15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371600" y="1295280"/>
            <a:ext cx="6400440" cy="68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371600" y="2438280"/>
            <a:ext cx="640044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371600" y="4029840"/>
            <a:ext cx="640044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371600" y="1295280"/>
            <a:ext cx="6400440" cy="68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371600" y="243828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50840" y="243828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50840" y="402984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371600" y="402984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371600" y="1295280"/>
            <a:ext cx="6400440" cy="68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371600" y="243828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50840" y="243828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F571-170D-4A76-A1F6-AFB7F6B1EC91}" type="datetime1">
              <a:rPr lang="es-MX" smtClean="0"/>
              <a:pPr/>
              <a:t>09/10/2013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Proyecto PAPIME: PE104911                       ARIEL ULLOA TREJO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A25-F0C2-48D5-B18B-4BECEBB2C73D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687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71600" y="1295280"/>
            <a:ext cx="6400440" cy="68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371600" y="2438280"/>
            <a:ext cx="6400440" cy="3048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71600" y="1295280"/>
            <a:ext cx="6400440" cy="68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371600" y="2438280"/>
            <a:ext cx="6400440" cy="3047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371600" y="1295280"/>
            <a:ext cx="6400440" cy="68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371600" y="2438280"/>
            <a:ext cx="3123000" cy="3047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50840" y="2438280"/>
            <a:ext cx="3123000" cy="3047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1295280"/>
            <a:ext cx="6400440" cy="68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371600" y="1295280"/>
            <a:ext cx="6400440" cy="4190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371600" y="1295280"/>
            <a:ext cx="6400440" cy="68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371600" y="2438280"/>
            <a:ext cx="6400440" cy="30481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71600" y="1295280"/>
            <a:ext cx="6400440" cy="68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371600" y="243828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371600" y="402984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50840" y="2438280"/>
            <a:ext cx="3123000" cy="3047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371600" y="1295280"/>
            <a:ext cx="6400440" cy="68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371600" y="2438280"/>
            <a:ext cx="3123000" cy="3047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50840" y="243828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50840" y="402984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371600" y="1295280"/>
            <a:ext cx="6400440" cy="68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371600" y="243828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50840" y="243828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371600" y="4029840"/>
            <a:ext cx="639972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371600" y="1295280"/>
            <a:ext cx="6400440" cy="68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371600" y="2438280"/>
            <a:ext cx="640044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371600" y="4029840"/>
            <a:ext cx="640044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371600" y="1295280"/>
            <a:ext cx="6400440" cy="68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371600" y="243828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50840" y="243828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50840" y="402984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1371600" y="402984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371600" y="1295280"/>
            <a:ext cx="6400440" cy="68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371600" y="243828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50840" y="243828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371600" y="1295280"/>
            <a:ext cx="6400440" cy="68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371600" y="2438280"/>
            <a:ext cx="6400440" cy="3047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71600" y="1295280"/>
            <a:ext cx="6400440" cy="68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371600" y="2438280"/>
            <a:ext cx="3123000" cy="3047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50840" y="2438280"/>
            <a:ext cx="3123000" cy="3047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371600" y="1295280"/>
            <a:ext cx="6400440" cy="68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371600" y="1295280"/>
            <a:ext cx="6400440" cy="41907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71600" y="1295280"/>
            <a:ext cx="6400440" cy="68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371600" y="243828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371600" y="402984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50840" y="2438280"/>
            <a:ext cx="3123000" cy="3047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71600" y="1295280"/>
            <a:ext cx="6400440" cy="68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371600" y="2438280"/>
            <a:ext cx="3123000" cy="30477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50840" y="243828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50840" y="402984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71600" y="1295280"/>
            <a:ext cx="6400440" cy="685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371600" y="243828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50840" y="2438280"/>
            <a:ext cx="312300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371600" y="4029840"/>
            <a:ext cx="6399720" cy="14533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71600" y="1859400"/>
            <a:ext cx="6400440" cy="12949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MX" sz="3600">
                <a:solidFill>
                  <a:srgbClr val="000000"/>
                </a:solidFill>
                <a:latin typeface="Garamond"/>
              </a:rPr>
              <a:t>Pulse para editar el formato del texto de títuloHaga clic para modificar el estilo de título del patrón</a:t>
            </a:r>
            <a:endParaRPr/>
          </a:p>
        </p:txBody>
      </p:sp>
      <p:pic>
        <p:nvPicPr>
          <p:cNvPr id="2" name="Picture 7"/>
          <p:cNvPicPr/>
          <p:nvPr/>
        </p:nvPicPr>
        <p:blipFill>
          <a:blip r:embed="rId16">
            <a:lum bright="-14000"/>
          </a:blip>
          <a:stretch>
            <a:fillRect/>
          </a:stretch>
        </p:blipFill>
        <p:spPr>
          <a:xfrm>
            <a:off x="0" y="2801160"/>
            <a:ext cx="9143640" cy="932400"/>
          </a:xfrm>
          <a:prstGeom prst="rect">
            <a:avLst/>
          </a:prstGeom>
        </p:spPr>
      </p:pic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>
                <a:solidFill>
                  <a:srgbClr val="000000"/>
                </a:solidFill>
                <a:latin typeface="Garamond"/>
              </a:rPr>
              <a:t>26/09/13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774D401-C436-4B42-9CED-6FDA4C03FCA3}" type="slidenum">
              <a:rPr lang="es-MX">
                <a:solidFill>
                  <a:srgbClr val="000000"/>
                </a:solidFill>
                <a:latin typeface="Garamond"/>
              </a:rPr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7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71600" y="1295280"/>
            <a:ext cx="6400440" cy="6854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MX" sz="3600">
                <a:solidFill>
                  <a:srgbClr val="000000"/>
                </a:solidFill>
                <a:latin typeface="Garamond"/>
              </a:rPr>
              <a:t>Pulse para editar el formato del texto de títuloHaga clic para modificar el estilo de título del patrón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71600" y="2438280"/>
            <a:ext cx="6400440" cy="30477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s-MX">
                <a:solidFill>
                  <a:srgbClr val="000000"/>
                </a:solidFill>
                <a:latin typeface="Garamond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>
                <a:solidFill>
                  <a:srgbClr val="000000"/>
                </a:solidFill>
                <a:latin typeface="Garamond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>
                <a:solidFill>
                  <a:srgbClr val="000000"/>
                </a:solidFill>
                <a:latin typeface="Garamond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>
                <a:solidFill>
                  <a:srgbClr val="000000"/>
                </a:solidFill>
                <a:latin typeface="Garamond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>
                <a:solidFill>
                  <a:srgbClr val="000000"/>
                </a:solidFill>
                <a:latin typeface="Garamond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>
                <a:solidFill>
                  <a:srgbClr val="000000"/>
                </a:solidFill>
                <a:latin typeface="Garamond"/>
              </a:rPr>
              <a:t>Sexto nivel del esquema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"/>
            </a:pPr>
            <a:r>
              <a:rPr lang="es-MX">
                <a:solidFill>
                  <a:srgbClr val="000000"/>
                </a:solidFill>
                <a:latin typeface="Garamond"/>
              </a:rPr>
              <a:t>Séptimo nivel del esquemaHaga clic para modificar el estilo de texto del patrón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MX" sz="1600">
                <a:solidFill>
                  <a:srgbClr val="000000"/>
                </a:solidFill>
                <a:latin typeface="Garamond"/>
              </a:rPr>
              <a:t>Segundo nivel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s-MX" sz="1400">
                <a:solidFill>
                  <a:srgbClr val="000000"/>
                </a:solidFill>
                <a:latin typeface="Garamond"/>
              </a:rPr>
              <a:t>Tercer nivel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s-MX" sz="1400">
                <a:solidFill>
                  <a:srgbClr val="000000"/>
                </a:solidFill>
                <a:latin typeface="Garamond"/>
              </a:rPr>
              <a:t>Cuarto nivel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s-MX" sz="1400">
                <a:solidFill>
                  <a:srgbClr val="000000"/>
                </a:solidFill>
                <a:latin typeface="Garamond"/>
              </a:rPr>
              <a:t>Quinto nivel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>
                <a:solidFill>
                  <a:srgbClr val="000000"/>
                </a:solidFill>
                <a:latin typeface="Garamond"/>
              </a:rPr>
              <a:t>26/09/13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41E4966C-9E82-40CC-8C45-B067AE6A098A}" type="slidenum">
              <a:rPr lang="es-MX">
                <a:solidFill>
                  <a:srgbClr val="000000"/>
                </a:solidFill>
                <a:latin typeface="Garamond"/>
              </a:rPr>
              <a:t>‹Nº›</a:t>
            </a:fld>
            <a:endParaRPr/>
          </a:p>
        </p:txBody>
      </p:sp>
      <p:pic>
        <p:nvPicPr>
          <p:cNvPr id="45" name="Picture 8"/>
          <p:cNvPicPr/>
          <p:nvPr/>
        </p:nvPicPr>
        <p:blipFill>
          <a:blip r:embed="rId15">
            <a:lum bright="-14000"/>
          </a:blip>
          <a:stretch>
            <a:fillRect/>
          </a:stretch>
        </p:blipFill>
        <p:spPr>
          <a:xfrm>
            <a:off x="0" y="1618560"/>
            <a:ext cx="9143640" cy="932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ctrTitle"/>
          </p:nvPr>
        </p:nvSpPr>
        <p:spPr>
          <a:xfrm>
            <a:off x="650081" y="1340768"/>
            <a:ext cx="7772400" cy="1143008"/>
          </a:xfrm>
        </p:spPr>
        <p:txBody>
          <a:bodyPr>
            <a:normAutofit fontScale="90000"/>
          </a:bodyPr>
          <a:lstStyle/>
          <a:p>
            <a:pPr algn="ctr"/>
            <a:r>
              <a:rPr lang="es-MX" sz="3100" dirty="0" smtClean="0">
                <a:solidFill>
                  <a:schemeClr val="tx1"/>
                </a:solidFill>
                <a:latin typeface="+mn-lt"/>
              </a:rPr>
              <a:t>UNIVERSIDAD NACIONAL AUTÓNOMA DE MÉXICO</a:t>
            </a:r>
            <a:r>
              <a:rPr lang="es-MX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s-MX" dirty="0" smtClean="0">
                <a:solidFill>
                  <a:schemeClr val="tx1"/>
                </a:solidFill>
                <a:latin typeface="+mn-lt"/>
              </a:rPr>
            </a:br>
            <a:r>
              <a:rPr lang="es-MX" sz="3100" dirty="0" smtClean="0">
                <a:solidFill>
                  <a:schemeClr val="tx1"/>
                </a:solidFill>
                <a:latin typeface="+mn-lt"/>
              </a:rPr>
              <a:t>Facultad de Ingeniería</a:t>
            </a:r>
            <a:endParaRPr lang="es-E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2 Subtítulo"/>
          <p:cNvSpPr>
            <a:spLocks noGrp="1"/>
          </p:cNvSpPr>
          <p:nvPr>
            <p:ph type="subTitle" idx="1"/>
          </p:nvPr>
        </p:nvSpPr>
        <p:spPr>
          <a:xfrm>
            <a:off x="1361932" y="2500306"/>
            <a:ext cx="6400800" cy="1609724"/>
          </a:xfrm>
        </p:spPr>
        <p:txBody>
          <a:bodyPr>
            <a:normAutofit/>
          </a:bodyPr>
          <a:lstStyle/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sz="2800" dirty="0" smtClean="0">
                <a:solidFill>
                  <a:schemeClr val="tx1"/>
                </a:solidFill>
                <a:latin typeface="+mn-lt"/>
              </a:rPr>
              <a:t>Seminario: C++ CONCURRENCY IN ACTION</a:t>
            </a:r>
            <a:endParaRPr lang="es-E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1235823" y="3429000"/>
            <a:ext cx="6643734" cy="1038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Laboratorio de Intel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</a:rPr>
              <a:t> para la Academia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sz="2400" baseline="0" dirty="0" smtClean="0"/>
              <a:t>Proyecto</a:t>
            </a:r>
            <a:r>
              <a:rPr lang="es-ES" sz="2400" dirty="0" smtClean="0"/>
              <a:t> PAPIME PE104911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1357290" y="4676796"/>
            <a:ext cx="6400800" cy="1038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Narkisim" pitchFamily="34" charset="-79"/>
              </a:rPr>
              <a:t>Elabora: </a:t>
            </a:r>
            <a:r>
              <a:rPr lang="es-ES" sz="2400" noProof="0" dirty="0" smtClean="0">
                <a:cs typeface="Narkisim" pitchFamily="34" charset="-79"/>
              </a:rPr>
              <a:t>Carlos Aldair Roman Balbuena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cs typeface="Narkisim" pitchFamily="34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cs typeface="Narkisim" pitchFamily="34" charset="-79"/>
              </a:rPr>
              <a:t>Revisión:</a:t>
            </a:r>
            <a:r>
              <a:rPr kumimoji="0" lang="es-ES" sz="24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cs typeface="Narkisim" pitchFamily="34" charset="-79"/>
              </a:rPr>
              <a:t> Ing. Laura Sandoval Montaño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ES" sz="2400" baseline="0" dirty="0" smtClean="0">
                <a:cs typeface="Narkisim" pitchFamily="34" charset="-79"/>
              </a:rPr>
              <a:t>	  Ing. Andrés Mondragón Contreras</a:t>
            </a:r>
            <a:endParaRPr kumimoji="0" lang="es-ES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cs typeface="Narkisim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57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¿Por qué usar concurrencia?</a:t>
            </a:r>
            <a:endParaRPr lang="es-MX" b="1" dirty="0"/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3347864" y="2276872"/>
            <a:ext cx="792088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5076056" y="2276872"/>
            <a:ext cx="720080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1763688" y="342900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Por separación de tareas </a:t>
            </a:r>
            <a:endParaRPr lang="es-MX" dirty="0"/>
          </a:p>
        </p:txBody>
      </p:sp>
      <p:sp>
        <p:nvSpPr>
          <p:cNvPr id="16" name="15 CuadroTexto"/>
          <p:cNvSpPr txBox="1"/>
          <p:nvPr/>
        </p:nvSpPr>
        <p:spPr>
          <a:xfrm>
            <a:off x="5292080" y="33569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Por rendimiento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5351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9772" y="1324938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CONCURRENCIA POR RENDIMIENTO</a:t>
            </a:r>
            <a:endParaRPr lang="es-MX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259632" y="2348880"/>
            <a:ext cx="6696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Hay dos caminos para usar concurrencia por rendimiento.</a:t>
            </a:r>
          </a:p>
          <a:p>
            <a:endParaRPr lang="es-MX" dirty="0" smtClean="0"/>
          </a:p>
          <a:p>
            <a:r>
              <a:rPr lang="es-MX" dirty="0" smtClean="0"/>
              <a:t>1.- Es dividir una tarea en partes y ejecutar cada parte en paralelo, esto reducirá el tiempo de ejecución.</a:t>
            </a:r>
          </a:p>
          <a:p>
            <a:endParaRPr lang="es-MX" dirty="0"/>
          </a:p>
          <a:p>
            <a:r>
              <a:rPr lang="es-MX" dirty="0" smtClean="0"/>
              <a:t>2.- Es realizar un paralelismo disponible  en el cuál se procesan  pedazos de datos en un cierto tiempo.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362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CUANDO NO USAR CONCURRENCIA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1043608" y="2204864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 smtClean="0"/>
              <a:t>No se debe de usar concurrencia cuando nuestro código es difícil  de entender ya que  esto puede provocar costos al momento de escribir el código usando múltiples hilos y puede provocar </a:t>
            </a:r>
            <a:r>
              <a:rPr lang="es-MX" smtClean="0"/>
              <a:t>errores.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93687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Concurrencia en C++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1619672" y="2447558"/>
            <a:ext cx="5832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La biblioteca estándar en el lenguaje C++ 11 ha sido extendida para que incluyera lo siguiente: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Clases para manejo de hilos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Protección para uso compartido de datos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Operaciones de sincronización entre hilos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Bajo nivel atómico de operaciones 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903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371600" y="1859400"/>
            <a:ext cx="6400440" cy="129492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MX" sz="3600" dirty="0">
                <a:solidFill>
                  <a:srgbClr val="000000"/>
                </a:solidFill>
                <a:latin typeface="Garamond"/>
              </a:rPr>
              <a:t>¿Qué es concurrencia? </a:t>
            </a: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1403640" y="3429000"/>
            <a:ext cx="6408360" cy="17362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MX" dirty="0">
                <a:solidFill>
                  <a:srgbClr val="000000"/>
                </a:solidFill>
              </a:rPr>
              <a:t>En sistemas computacionales puede haber la ilusión del paralelismo ya  que una máquina con un </a:t>
            </a:r>
            <a:r>
              <a:rPr lang="es-MX" dirty="0" smtClean="0">
                <a:solidFill>
                  <a:srgbClr val="000000"/>
                </a:solidFill>
              </a:rPr>
              <a:t>sólo </a:t>
            </a:r>
            <a:r>
              <a:rPr lang="es-MX" dirty="0">
                <a:solidFill>
                  <a:srgbClr val="000000"/>
                </a:solidFill>
              </a:rPr>
              <a:t>procesador puede </a:t>
            </a:r>
            <a:r>
              <a:rPr lang="es-MX" dirty="0" smtClean="0">
                <a:solidFill>
                  <a:srgbClr val="000000"/>
                </a:solidFill>
              </a:rPr>
              <a:t>simular que realiza </a:t>
            </a:r>
            <a:r>
              <a:rPr lang="es-MX" dirty="0">
                <a:solidFill>
                  <a:srgbClr val="000000"/>
                </a:solidFill>
              </a:rPr>
              <a:t>varias tareas al mismo tiempo pero realmente lo que </a:t>
            </a:r>
            <a:r>
              <a:rPr lang="es-MX" dirty="0" smtClean="0">
                <a:solidFill>
                  <a:srgbClr val="000000"/>
                </a:solidFill>
              </a:rPr>
              <a:t>hace </a:t>
            </a:r>
            <a:r>
              <a:rPr lang="es-MX" dirty="0">
                <a:solidFill>
                  <a:srgbClr val="000000"/>
                </a:solidFill>
              </a:rPr>
              <a:t>es intercalar las tareas haciéndolas de poco en poco  y así simulando la realización de </a:t>
            </a:r>
            <a:r>
              <a:rPr lang="es-MX" dirty="0" smtClean="0">
                <a:solidFill>
                  <a:srgbClr val="000000"/>
                </a:solidFill>
              </a:rPr>
              <a:t>varias tareas al mismo tiempo ; </a:t>
            </a:r>
            <a:r>
              <a:rPr lang="es-MX" dirty="0">
                <a:solidFill>
                  <a:srgbClr val="000000"/>
                </a:solidFill>
              </a:rPr>
              <a:t>a este concepto se le conoce como switch tasking también conocido como concurrencia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98560" y="2205000"/>
            <a:ext cx="6984360" cy="6390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dirty="0">
                <a:solidFill>
                  <a:srgbClr val="000000"/>
                </a:solidFill>
              </a:rPr>
              <a:t>Cuando una computadora es capaz de correr más de una tarea en paralelo decimos que tiene un hardware </a:t>
            </a:r>
            <a:r>
              <a:rPr lang="es-MX" dirty="0" err="1">
                <a:solidFill>
                  <a:srgbClr val="000000"/>
                </a:solidFill>
              </a:rPr>
              <a:t>concurrency</a:t>
            </a:r>
            <a:r>
              <a:rPr lang="es-MX" dirty="0">
                <a:solidFill>
                  <a:srgbClr val="000000"/>
                </a:solidFill>
              </a:rPr>
              <a:t> .</a:t>
            </a:r>
            <a:endParaRPr dirty="0"/>
          </a:p>
        </p:txBody>
      </p:sp>
      <p:pic>
        <p:nvPicPr>
          <p:cNvPr id="81" name="1 Imagen"/>
          <p:cNvPicPr/>
          <p:nvPr/>
        </p:nvPicPr>
        <p:blipFill>
          <a:blip r:embed="rId2"/>
          <a:stretch>
            <a:fillRect/>
          </a:stretch>
        </p:blipFill>
        <p:spPr>
          <a:xfrm rot="10800000">
            <a:off x="2627784" y="3380760"/>
            <a:ext cx="3790800" cy="1420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HARDWARE CONCURRENCY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1259632" y="2437789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Cuando hablamos de hardware concurrency nos referimos a aquellos dispositivos que manejan en su interior más de un núcleo en su procesador para realizar varias tareas a la vez.</a:t>
            </a:r>
          </a:p>
        </p:txBody>
      </p:sp>
      <p:pic>
        <p:nvPicPr>
          <p:cNvPr id="1026" name="Picture 2" descr="http://img2.meristation.com/files/imagenes/reportajes/and/2013/iphone_5_vs_galaxy_s4/samsung-galaxy-s4-01-00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789039"/>
            <a:ext cx="3491880" cy="282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42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Concurrencia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98936" y="1661322"/>
            <a:ext cx="489654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4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55640" y="2949120"/>
            <a:ext cx="7488360" cy="1187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dirty="0">
                <a:solidFill>
                  <a:srgbClr val="000000"/>
                </a:solidFill>
              </a:rPr>
              <a:t>Otra forma de usar la concurrencia es a través </a:t>
            </a:r>
            <a:r>
              <a:rPr lang="es-MX">
                <a:solidFill>
                  <a:srgbClr val="000000"/>
                </a:solidFill>
              </a:rPr>
              <a:t>de </a:t>
            </a:r>
            <a:r>
              <a:rPr lang="es-MX" smtClean="0">
                <a:solidFill>
                  <a:srgbClr val="000000"/>
                </a:solidFill>
              </a:rPr>
              <a:t>hilos ya que </a:t>
            </a:r>
            <a:r>
              <a:rPr lang="es-MX" dirty="0" smtClean="0">
                <a:solidFill>
                  <a:srgbClr val="000000"/>
                </a:solidFill>
              </a:rPr>
              <a:t>estos </a:t>
            </a:r>
            <a:r>
              <a:rPr lang="es-MX" dirty="0">
                <a:solidFill>
                  <a:srgbClr val="000000"/>
                </a:solidFill>
              </a:rPr>
              <a:t>son </a:t>
            </a:r>
            <a:r>
              <a:rPr lang="es-MX" dirty="0" smtClean="0">
                <a:solidFill>
                  <a:srgbClr val="000000"/>
                </a:solidFill>
              </a:rPr>
              <a:t>más </a:t>
            </a:r>
            <a:r>
              <a:rPr lang="es-MX" dirty="0">
                <a:solidFill>
                  <a:srgbClr val="000000"/>
                </a:solidFill>
              </a:rPr>
              <a:t>ligeros que una tarea.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dirty="0">
                <a:solidFill>
                  <a:srgbClr val="000000"/>
                </a:solidFill>
              </a:rPr>
              <a:t>Cada hilo corre independientemente de los otros  </a:t>
            </a:r>
            <a:r>
              <a:rPr lang="es-MX" dirty="0" smtClean="0">
                <a:solidFill>
                  <a:srgbClr val="000000"/>
                </a:solidFill>
              </a:rPr>
              <a:t>y cada hilo  corre </a:t>
            </a:r>
            <a:r>
              <a:rPr lang="es-MX" dirty="0">
                <a:solidFill>
                  <a:srgbClr val="000000"/>
                </a:solidFill>
              </a:rPr>
              <a:t>diferente secuencia de instrucciones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371600" y="1519200"/>
            <a:ext cx="6400440" cy="6854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MX" sz="3600" dirty="0">
                <a:solidFill>
                  <a:srgbClr val="000000"/>
                </a:solidFill>
                <a:latin typeface="Garamond"/>
              </a:rPr>
              <a:t>CONCURRENCIA </a:t>
            </a:r>
            <a:r>
              <a:rPr lang="es-MX" sz="3600">
                <a:solidFill>
                  <a:srgbClr val="000000"/>
                </a:solidFill>
                <a:latin typeface="Garamond"/>
              </a:rPr>
              <a:t>CON </a:t>
            </a:r>
            <a:r>
              <a:rPr lang="es-MX" sz="3600" smtClean="0">
                <a:solidFill>
                  <a:srgbClr val="000000"/>
                </a:solidFill>
                <a:latin typeface="Garamond"/>
              </a:rPr>
              <a:t>MÚLTIPLES </a:t>
            </a:r>
            <a:r>
              <a:rPr lang="es-MX" sz="3600" dirty="0">
                <a:solidFill>
                  <a:srgbClr val="000000"/>
                </a:solidFill>
                <a:latin typeface="Garamond"/>
              </a:rPr>
              <a:t>PROCESOS</a:t>
            </a:r>
            <a:endParaRPr dirty="0"/>
          </a:p>
        </p:txBody>
      </p:sp>
      <p:sp>
        <p:nvSpPr>
          <p:cNvPr id="84" name="CustomShape 2"/>
          <p:cNvSpPr/>
          <p:nvPr/>
        </p:nvSpPr>
        <p:spPr>
          <a:xfrm>
            <a:off x="1331640" y="2277000"/>
            <a:ext cx="6984360" cy="913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MX" dirty="0">
                <a:solidFill>
                  <a:srgbClr val="000000"/>
                </a:solidFill>
              </a:rPr>
              <a:t>Para hacer  uso de la concurrencia con una aplicación nuestro primer paso es dividir esa aplicación en varias partes y </a:t>
            </a:r>
            <a:r>
              <a:rPr lang="es-MX" dirty="0" smtClean="0">
                <a:solidFill>
                  <a:srgbClr val="000000"/>
                </a:solidFill>
              </a:rPr>
              <a:t>haciendo uso de un hilos correrla </a:t>
            </a:r>
            <a:r>
              <a:rPr lang="es-MX" dirty="0">
                <a:solidFill>
                  <a:srgbClr val="000000"/>
                </a:solidFill>
              </a:rPr>
              <a:t>al mismo tiempo  </a:t>
            </a:r>
            <a:endParaRPr dirty="0"/>
          </a:p>
        </p:txBody>
      </p:sp>
      <p:pic>
        <p:nvPicPr>
          <p:cNvPr id="85" name="3 Imagen"/>
          <p:cNvPicPr/>
          <p:nvPr/>
        </p:nvPicPr>
        <p:blipFill>
          <a:blip r:embed="rId2"/>
          <a:stretch>
            <a:fillRect/>
          </a:stretch>
        </p:blipFill>
        <p:spPr>
          <a:xfrm rot="10800000">
            <a:off x="3954821" y="3212946"/>
            <a:ext cx="2136960" cy="28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259640" y="2349000"/>
            <a:ext cx="6264360" cy="22842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es-MX" dirty="0">
                <a:solidFill>
                  <a:srgbClr val="000000"/>
                </a:solidFill>
              </a:rPr>
              <a:t>Una desventaja de hacer  esta división es que  podemos tener problemas de </a:t>
            </a:r>
            <a:r>
              <a:rPr lang="es-MX" dirty="0" smtClean="0">
                <a:solidFill>
                  <a:srgbClr val="000000"/>
                </a:solidFill>
              </a:rPr>
              <a:t>comunicación, </a:t>
            </a:r>
            <a:r>
              <a:rPr lang="es-MX" dirty="0" smtClean="0">
                <a:solidFill>
                  <a:srgbClr val="000000"/>
                </a:solidFill>
              </a:rPr>
              <a:t>o </a:t>
            </a:r>
            <a:r>
              <a:rPr lang="es-MX" dirty="0">
                <a:solidFill>
                  <a:srgbClr val="000000"/>
                </a:solidFill>
              </a:rPr>
              <a:t>que nuestra aplicación corra </a:t>
            </a:r>
            <a:r>
              <a:rPr lang="es-MX" dirty="0" smtClean="0">
                <a:solidFill>
                  <a:srgbClr val="000000"/>
                </a:solidFill>
              </a:rPr>
              <a:t>más </a:t>
            </a:r>
            <a:r>
              <a:rPr lang="es-MX" dirty="0">
                <a:solidFill>
                  <a:srgbClr val="000000"/>
                </a:solidFill>
              </a:rPr>
              <a:t>lento debido a que el sistema operativo </a:t>
            </a:r>
            <a:r>
              <a:rPr lang="es-MX" dirty="0" smtClean="0">
                <a:solidFill>
                  <a:srgbClr val="000000"/>
                </a:solidFill>
              </a:rPr>
              <a:t>provee </a:t>
            </a:r>
            <a:r>
              <a:rPr lang="es-MX" dirty="0">
                <a:solidFill>
                  <a:srgbClr val="000000"/>
                </a:solidFill>
              </a:rPr>
              <a:t>una protección para evitar que un proceso accidentalmente modifique  los datos pertenecientes a otro proceso.</a:t>
            </a:r>
            <a:endParaRPr dirty="0"/>
          </a:p>
          <a:p>
            <a:pPr algn="just">
              <a:lnSpc>
                <a:spcPct val="100000"/>
              </a:lnSpc>
            </a:pPr>
            <a:r>
              <a:rPr lang="es-MX" dirty="0">
                <a:solidFill>
                  <a:srgbClr val="000000"/>
                </a:solidFill>
              </a:rPr>
              <a:t>Otra desventaja es que a la hora de </a:t>
            </a:r>
            <a:r>
              <a:rPr lang="es-MX" dirty="0" smtClean="0">
                <a:solidFill>
                  <a:srgbClr val="000000"/>
                </a:solidFill>
              </a:rPr>
              <a:t>ejecutar </a:t>
            </a:r>
            <a:r>
              <a:rPr lang="es-MX" dirty="0">
                <a:solidFill>
                  <a:srgbClr val="000000"/>
                </a:solidFill>
              </a:rPr>
              <a:t>varios procesos el sistema operativo debe dedicarle recursos internos para manejarlos.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371600" y="1295280"/>
            <a:ext cx="6400440" cy="68544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s-MX" sz="3600" dirty="0">
                <a:solidFill>
                  <a:srgbClr val="000000"/>
                </a:solidFill>
                <a:latin typeface="Garamond"/>
              </a:rPr>
              <a:t>Concurrencia con múltiples hilos</a:t>
            </a:r>
            <a:endParaRPr dirty="0"/>
          </a:p>
        </p:txBody>
      </p:sp>
      <p:sp>
        <p:nvSpPr>
          <p:cNvPr id="88" name="CustomShape 2"/>
          <p:cNvSpPr/>
          <p:nvPr/>
        </p:nvSpPr>
        <p:spPr>
          <a:xfrm>
            <a:off x="1043640" y="2349000"/>
            <a:ext cx="7056360" cy="1187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MX" dirty="0">
                <a:solidFill>
                  <a:srgbClr val="000000"/>
                </a:solidFill>
              </a:rPr>
              <a:t>La alternativa para aprovechar la concurrencia es correr múltiples hilos en un sólo proceso.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dirty="0">
                <a:solidFill>
                  <a:srgbClr val="000000"/>
                </a:solidFill>
              </a:rPr>
              <a:t>Cada hilo corre independientemente de los otros y cada hilo puede correr una diferente secuencia de instrucción.</a:t>
            </a:r>
            <a:endParaRPr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12" y="3789040"/>
            <a:ext cx="1829076" cy="2592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473</Words>
  <Application>Microsoft Office PowerPoint</Application>
  <PresentationFormat>Presentación en pantalla (4:3)</PresentationFormat>
  <Paragraphs>40</Paragraphs>
  <Slides>13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UNIVERSIDAD NACIONAL AUTÓNOMA DE MÉXICO Facultad de Ingeniería</vt:lpstr>
      <vt:lpstr>Presentación de PowerPoint</vt:lpstr>
      <vt:lpstr>Presentación de PowerPoint</vt:lpstr>
      <vt:lpstr>HARDWARE CONCURRENCY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¿Por qué usar concurrencia?</vt:lpstr>
      <vt:lpstr>Presentación de PowerPoint</vt:lpstr>
      <vt:lpstr>CUANDO NO USAR CONCURRENCIA</vt:lpstr>
      <vt:lpstr>Concurrencia en C++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Aldair Roman</dc:creator>
  <cp:lastModifiedBy>ASUS</cp:lastModifiedBy>
  <cp:revision>38</cp:revision>
  <dcterms:modified xsi:type="dcterms:W3CDTF">2013-10-09T18:00:34Z</dcterms:modified>
</cp:coreProperties>
</file>