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  <p:sldId id="278" r:id="rId25"/>
    <p:sldId id="279" r:id="rId26"/>
    <p:sldId id="288" r:id="rId27"/>
    <p:sldId id="281" r:id="rId28"/>
    <p:sldId id="282" r:id="rId29"/>
    <p:sldId id="289" r:id="rId30"/>
    <p:sldId id="290" r:id="rId3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6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F73AC-72C6-4ED8-B869-F2E304B1F687}" type="datetimeFigureOut">
              <a:rPr lang="es-MX" smtClean="0"/>
              <a:pPr/>
              <a:t>01/11/2013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F4735-DCC1-498E-84B4-9B40DFE851C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F4735-DCC1-498E-84B4-9B40DFE851C5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F4735-DCC1-498E-84B4-9B40DFE851C5}" type="slidenum">
              <a:rPr lang="es-MX" smtClean="0"/>
              <a:pPr/>
              <a:t>30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571-170D-4A76-A1F6-AFB7F6B1EC91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568-8036-4255-9CC6-6AB674F598A0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7DDB-F6D4-40B5-BC8B-ACC75EAAA04B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D855-E371-4B41-A3B8-360AEC7CB70C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0A21-9FC1-4ECC-94AE-9CFE5B8716C4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EFBD-80FC-4ADC-BB55-694E85B2D605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729D-8318-4A04-B932-12616A0942D1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071B-C24F-481C-981C-518AFE021814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C08B-1F0D-49FF-BFF5-363CF4ED7805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3549-A0F0-4A0D-8C5F-2208BD57B133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5733-1912-41E4-9FDC-B083CE31F083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0DC5-0ACA-4804-A98B-224D62355441}" type="datetime1">
              <a:rPr lang="es-MX" smtClean="0"/>
              <a:pPr/>
              <a:t>01/11/2013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es-MX" sz="3100" dirty="0" smtClean="0">
                <a:solidFill>
                  <a:schemeClr val="bg1"/>
                </a:solidFill>
              </a:rPr>
              <a:t>UNIVERSIDAD NACIONAL AUTÓNOMA DE MÉXICO</a:t>
            </a:r>
            <a:r>
              <a:rPr lang="es-MX" dirty="0" smtClean="0">
                <a:solidFill>
                  <a:schemeClr val="bg1"/>
                </a:solidFill>
              </a:rPr>
              <a:t/>
            </a:r>
            <a:br>
              <a:rPr lang="es-MX" dirty="0" smtClean="0">
                <a:solidFill>
                  <a:schemeClr val="bg1"/>
                </a:solidFill>
              </a:rPr>
            </a:br>
            <a:r>
              <a:rPr lang="es-MX" sz="3100" dirty="0" smtClean="0">
                <a:solidFill>
                  <a:schemeClr val="bg1"/>
                </a:solidFill>
              </a:rPr>
              <a:t>Facultad de Ingeniería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>
          <a:xfrm>
            <a:off x="1428728" y="1247772"/>
            <a:ext cx="6400800" cy="1609724"/>
          </a:xfrm>
        </p:spPr>
        <p:txBody>
          <a:bodyPr>
            <a:normAutofit fontScale="92500" lnSpcReduction="20000"/>
          </a:bodyPr>
          <a:lstStyle/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sz="4000" dirty="0" smtClean="0">
                <a:solidFill>
                  <a:schemeClr val="bg1"/>
                </a:solidFill>
                <a:latin typeface="Imprint MT Shadow" pitchFamily="82" charset="0"/>
              </a:rPr>
              <a:t>Seminario: </a:t>
            </a:r>
            <a:r>
              <a:rPr lang="es-MX" sz="4000" b="1" dirty="0" err="1" smtClean="0">
                <a:solidFill>
                  <a:schemeClr val="bg1"/>
                </a:solidFill>
              </a:rPr>
              <a:t>Multicore</a:t>
            </a:r>
            <a:r>
              <a:rPr lang="es-MX" sz="4000" b="1" dirty="0" smtClean="0">
                <a:solidFill>
                  <a:schemeClr val="bg1"/>
                </a:solidFill>
              </a:rPr>
              <a:t> </a:t>
            </a:r>
            <a:r>
              <a:rPr lang="es-MX" sz="4000" b="1" dirty="0" err="1" smtClean="0">
                <a:solidFill>
                  <a:schemeClr val="bg1"/>
                </a:solidFill>
              </a:rPr>
              <a:t>Application</a:t>
            </a:r>
            <a:r>
              <a:rPr lang="es-MX" sz="4000" b="1" dirty="0" smtClean="0">
                <a:solidFill>
                  <a:schemeClr val="bg1"/>
                </a:solidFill>
              </a:rPr>
              <a:t> </a:t>
            </a:r>
            <a:r>
              <a:rPr lang="es-MX" sz="4000" b="1" dirty="0" err="1" smtClean="0">
                <a:solidFill>
                  <a:schemeClr val="bg1"/>
                </a:solidFill>
              </a:rPr>
              <a:t>Programming</a:t>
            </a:r>
            <a:r>
              <a:rPr lang="es-ES" sz="4000" dirty="0" smtClean="0">
                <a:solidFill>
                  <a:schemeClr val="bg1"/>
                </a:solidFill>
                <a:latin typeface="Imprint MT Shadow" pitchFamily="82" charset="0"/>
              </a:rPr>
              <a:t> </a:t>
            </a:r>
            <a:endParaRPr lang="es-ES" sz="4000" dirty="0">
              <a:solidFill>
                <a:schemeClr val="bg1"/>
              </a:solidFill>
              <a:latin typeface="Imprint MT Shadow" pitchFamily="82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1214414" y="3071810"/>
            <a:ext cx="6643734" cy="1038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gerian" pitchFamily="82" charset="0"/>
              </a:rPr>
              <a:t>Laboratorio de Intel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gerian" pitchFamily="82" charset="0"/>
              </a:rPr>
              <a:t> para la Academia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400" baseline="0" dirty="0" smtClean="0">
                <a:solidFill>
                  <a:schemeClr val="bg1"/>
                </a:solidFill>
                <a:latin typeface="Algerian" pitchFamily="82" charset="0"/>
              </a:rPr>
              <a:t>Proyecto</a:t>
            </a:r>
            <a:r>
              <a:rPr lang="es-ES" sz="2400" dirty="0" smtClean="0">
                <a:solidFill>
                  <a:schemeClr val="bg1"/>
                </a:solidFill>
                <a:latin typeface="Algerian" pitchFamily="82" charset="0"/>
              </a:rPr>
              <a:t> PAPIME PE104911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lgerian" pitchFamily="82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357290" y="4676796"/>
            <a:ext cx="6400800" cy="1038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arkisim" pitchFamily="34" charset="-79"/>
                <a:cs typeface="Narkisim" pitchFamily="34" charset="-79"/>
              </a:rPr>
              <a:t>Elabora: Ariel Ulloa Trejo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arkisim" pitchFamily="34" charset="-79"/>
                <a:cs typeface="Narkisim" pitchFamily="34" charset="-79"/>
              </a:rPr>
              <a:t>Revisión: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arkisim" pitchFamily="34" charset="-79"/>
                <a:cs typeface="Narkisim" pitchFamily="34" charset="-79"/>
              </a:rPr>
              <a:t> Ing. Laura Sandoval Montaño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400" baseline="0" dirty="0" smtClean="0">
                <a:solidFill>
                  <a:schemeClr val="bg1"/>
                </a:solidFill>
                <a:latin typeface="Narkisim" pitchFamily="34" charset="-79"/>
                <a:cs typeface="Narkisim" pitchFamily="34" charset="-79"/>
              </a:rPr>
              <a:t>	  Ing. Andrés </a:t>
            </a:r>
            <a:r>
              <a:rPr lang="es-ES" sz="2400" baseline="0" dirty="0" err="1" smtClean="0">
                <a:solidFill>
                  <a:schemeClr val="bg1"/>
                </a:solidFill>
                <a:latin typeface="Narkisim" pitchFamily="34" charset="-79"/>
                <a:cs typeface="Narkisim" pitchFamily="34" charset="-79"/>
              </a:rPr>
              <a:t>Mondragón</a:t>
            </a:r>
            <a:r>
              <a:rPr lang="es-ES" sz="2400" baseline="0" dirty="0" smtClean="0">
                <a:solidFill>
                  <a:schemeClr val="bg1"/>
                </a:solidFill>
                <a:latin typeface="Narkisim" pitchFamily="34" charset="-79"/>
                <a:cs typeface="Narkisim" pitchFamily="34" charset="-79"/>
              </a:rPr>
              <a:t> Contreras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arkisim" pitchFamily="34" charset="-79"/>
              <a:cs typeface="Narkisim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95288"/>
            <a:ext cx="845820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85720" y="1142984"/>
            <a:ext cx="4041775" cy="639762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Cache: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857364"/>
            <a:ext cx="39052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Diagrama del núcleo de un procesador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2000240"/>
            <a:ext cx="469036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3 Marcador de contenido"/>
          <p:cNvSpPr>
            <a:spLocks noGrp="1"/>
          </p:cNvSpPr>
          <p:nvPr>
            <p:ph sz="half" idx="2"/>
          </p:nvPr>
        </p:nvSpPr>
        <p:spPr>
          <a:xfrm>
            <a:off x="428596" y="4572008"/>
            <a:ext cx="8286808" cy="14287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Cuando el procesador necesita un dato, lo busca en memoria RAM, pero trae consigo otros datos contiguos (generalmente 64 bytes).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Estos datos se guardan en memoria cache, que trabaja a velocidad del procesador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Usando Memoria Virtual para guardar datos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9" name="5 Marcador de contenido"/>
          <p:cNvSpPr>
            <a:spLocks noGrp="1"/>
          </p:cNvSpPr>
          <p:nvPr>
            <p:ph sz="quarter" idx="4"/>
          </p:nvPr>
        </p:nvSpPr>
        <p:spPr>
          <a:xfrm>
            <a:off x="500034" y="1214422"/>
            <a:ext cx="8286808" cy="5072098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Cuando se ejecutan varias aplicaciones, los datos son mantenidos en memoria, pero utiliza la </a:t>
            </a:r>
            <a:r>
              <a:rPr lang="es-MX" i="1" dirty="0" smtClean="0">
                <a:solidFill>
                  <a:schemeClr val="bg1"/>
                </a:solidFill>
              </a:rPr>
              <a:t>memoria virtual</a:t>
            </a:r>
            <a:r>
              <a:rPr lang="es-MX" dirty="0" smtClean="0">
                <a:solidFill>
                  <a:schemeClr val="bg1"/>
                </a:solidFill>
              </a:rPr>
              <a:t> en vez de la principal.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Para lograrlo, los programas en ejecución son divididos en </a:t>
            </a:r>
            <a:r>
              <a:rPr lang="es-MX" i="1" dirty="0" smtClean="0">
                <a:solidFill>
                  <a:schemeClr val="bg1"/>
                </a:solidFill>
              </a:rPr>
              <a:t>páginas, </a:t>
            </a:r>
            <a:r>
              <a:rPr lang="es-MX" dirty="0" smtClean="0">
                <a:solidFill>
                  <a:schemeClr val="bg1"/>
                </a:solidFill>
              </a:rPr>
              <a:t>que son almacenados en </a:t>
            </a:r>
            <a:r>
              <a:rPr lang="es-MX" i="1" dirty="0" smtClean="0">
                <a:solidFill>
                  <a:schemeClr val="bg1"/>
                </a:solidFill>
              </a:rPr>
              <a:t>marcos de páginas</a:t>
            </a:r>
            <a:r>
              <a:rPr lang="es-MX" dirty="0" smtClean="0">
                <a:solidFill>
                  <a:schemeClr val="bg1"/>
                </a:solidFill>
              </a:rPr>
              <a:t>, ya sea en memoria principal (usados recientemente) o virtual (que no han tenido lecturas/escrituras durante cierto tiempo).</a:t>
            </a:r>
          </a:p>
          <a:p>
            <a:pPr algn="just"/>
            <a:r>
              <a:rPr lang="es-MX" b="1" dirty="0" smtClean="0">
                <a:solidFill>
                  <a:schemeClr val="bg1"/>
                </a:solidFill>
              </a:rPr>
              <a:t>Desventajas: 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Es bastante lento.</a:t>
            </a:r>
          </a:p>
          <a:p>
            <a:pPr algn="just"/>
            <a:r>
              <a:rPr lang="es-MX" b="1" dirty="0" smtClean="0">
                <a:solidFill>
                  <a:schemeClr val="bg1"/>
                </a:solidFill>
              </a:rPr>
              <a:t>Ventajas: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Varias aplicaciones en ejecución para equipos con memoria RAM limitada.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Abrir archivos: Sólo se lleva a RAM los datos que se utilizan en cierto momento.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La misma dirección física puede ser usada por diferentes aplicaciones.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Casi es una necesidad para poder  ejecutar varios hilos.</a:t>
            </a:r>
          </a:p>
          <a:p>
            <a:pPr algn="just"/>
            <a:endParaRPr lang="es-MX" dirty="0" smtClean="0">
              <a:solidFill>
                <a:schemeClr val="bg1"/>
              </a:solidFill>
            </a:endParaRPr>
          </a:p>
          <a:p>
            <a:pPr algn="just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571876"/>
            <a:ext cx="53149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28597" y="3643314"/>
            <a:ext cx="8258204" cy="2482848"/>
          </a:xfrm>
        </p:spPr>
        <p:txBody>
          <a:bodyPr/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Para conocer las direcciones físicas, el procesador tiene una parte llamada </a:t>
            </a:r>
            <a:r>
              <a:rPr lang="es-MX" i="1" dirty="0" err="1" smtClean="0">
                <a:solidFill>
                  <a:schemeClr val="bg1"/>
                </a:solidFill>
              </a:rPr>
              <a:t>translation</a:t>
            </a:r>
            <a:r>
              <a:rPr lang="es-MX" i="1" dirty="0" smtClean="0">
                <a:solidFill>
                  <a:schemeClr val="bg1"/>
                </a:solidFill>
              </a:rPr>
              <a:t> look-</a:t>
            </a:r>
            <a:r>
              <a:rPr lang="es-MX" i="1" dirty="0" err="1" smtClean="0">
                <a:solidFill>
                  <a:schemeClr val="bg1"/>
                </a:solidFill>
              </a:rPr>
              <a:t>aside</a:t>
            </a:r>
            <a:r>
              <a:rPr lang="es-MX" i="1" dirty="0" smtClean="0">
                <a:solidFill>
                  <a:schemeClr val="bg1"/>
                </a:solidFill>
              </a:rPr>
              <a:t> buffer</a:t>
            </a:r>
            <a:r>
              <a:rPr lang="es-MX" dirty="0" smtClean="0">
                <a:solidFill>
                  <a:schemeClr val="bg1"/>
                </a:solidFill>
              </a:rPr>
              <a:t>, tanto para traducir direcciones de instrucciones (ITLB) como direcciones de datos (DTLB); cuando las direcciones que el procesador necesita no están en estos buffers, recurre a la </a:t>
            </a:r>
            <a:r>
              <a:rPr lang="es-MX" i="1" dirty="0" smtClean="0">
                <a:solidFill>
                  <a:schemeClr val="bg1"/>
                </a:solidFill>
              </a:rPr>
              <a:t>tabla de páginas, </a:t>
            </a:r>
            <a:r>
              <a:rPr lang="es-MX" dirty="0" smtClean="0">
                <a:solidFill>
                  <a:schemeClr val="bg1"/>
                </a:solidFill>
              </a:rPr>
              <a:t>pero esto afecta en el rendimiento del programa.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714356"/>
            <a:ext cx="51530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bg1"/>
                </a:solidFill>
              </a:rPr>
              <a:t>Características de Sistemas Multiprocesos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71473" y="1000109"/>
            <a:ext cx="8115328" cy="307183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El acceso a memoria se vuelve más complejo en sistemas con varios procesadores: para que un código se ejecute correctamente, debe haber sólo un dato “actualizado” (coherencia caché); para lograrlo, el procesador “avisa” a los demás que quiere leer/escribir en una variable y los otros revisan si tienen la versión más reciente.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Problemas: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Diseño de la memoria.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Latencia (suma de retardos).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071942"/>
            <a:ext cx="45339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571612"/>
            <a:ext cx="60293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bg1"/>
                </a:solidFill>
              </a:rPr>
              <a:t>Cómo la latencia impacta en el desempeño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42911" y="1214422"/>
            <a:ext cx="8043890" cy="4911741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En sistemas con un procesador, puede haber latencia de 100ns; con dos, puede duplicarse el tiempo, y si hay más, puede volverse un problema.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Posibles soluciones: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Chip </a:t>
            </a:r>
            <a:r>
              <a:rPr lang="es-MX" dirty="0" err="1" smtClean="0">
                <a:solidFill>
                  <a:schemeClr val="bg1"/>
                </a:solidFill>
              </a:rPr>
              <a:t>multithreading</a:t>
            </a:r>
            <a:r>
              <a:rPr lang="es-MX" dirty="0" smtClean="0">
                <a:solidFill>
                  <a:schemeClr val="bg1"/>
                </a:solidFill>
              </a:rPr>
              <a:t>: Cuando un hilo no cuenta con el dato que necesita, otro hilo puede entrar en ejecución en ese núcleo; no se soluciona la latencia, pero el núcleo sigue trabajando.</a:t>
            </a:r>
          </a:p>
          <a:p>
            <a:pPr lvl="1"/>
            <a:r>
              <a:rPr lang="es-MX" dirty="0" err="1" smtClean="0">
                <a:solidFill>
                  <a:schemeClr val="bg1"/>
                </a:solidFill>
              </a:rPr>
              <a:t>Out</a:t>
            </a:r>
            <a:r>
              <a:rPr lang="es-MX" dirty="0" smtClean="0">
                <a:solidFill>
                  <a:schemeClr val="bg1"/>
                </a:solidFill>
              </a:rPr>
              <a:t>-of-</a:t>
            </a:r>
            <a:r>
              <a:rPr lang="es-MX" dirty="0" err="1" smtClean="0">
                <a:solidFill>
                  <a:schemeClr val="bg1"/>
                </a:solidFill>
              </a:rPr>
              <a:t>order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execution</a:t>
            </a:r>
            <a:r>
              <a:rPr lang="es-MX" dirty="0" smtClean="0">
                <a:solidFill>
                  <a:schemeClr val="bg1"/>
                </a:solidFill>
              </a:rPr>
              <a:t> (ejecución fuera de orden): mientras se espera por un dato, el procesador puede ejecutar instrucciones subsecuentes (posteriores) que no lo requieran.</a:t>
            </a:r>
          </a:p>
          <a:p>
            <a:pPr lvl="2"/>
            <a:r>
              <a:rPr lang="es-MX" dirty="0" smtClean="0">
                <a:solidFill>
                  <a:schemeClr val="bg1"/>
                </a:solidFill>
              </a:rPr>
              <a:t>Problema:</a:t>
            </a:r>
          </a:p>
          <a:p>
            <a:pPr lvl="2"/>
            <a:r>
              <a:rPr lang="es-MX" dirty="0" smtClean="0">
                <a:solidFill>
                  <a:schemeClr val="bg1"/>
                </a:solidFill>
              </a:rPr>
              <a:t>Se requiere de un procesador que sea muy “inteligente”.</a:t>
            </a:r>
          </a:p>
          <a:p>
            <a:pPr lvl="2"/>
            <a:endParaRPr lang="es-MX" dirty="0">
              <a:solidFill>
                <a:schemeClr val="bg1"/>
              </a:solidFill>
            </a:endParaRPr>
          </a:p>
          <a:p>
            <a:pPr lvl="2"/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bg1"/>
                </a:solidFill>
              </a:rPr>
              <a:t>Rendimiento de código de 32 versus 64 bits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8596" y="1071546"/>
            <a:ext cx="4040188" cy="639762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64 bits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785926"/>
            <a:ext cx="4040188" cy="4340237"/>
          </a:xfrm>
        </p:spPr>
        <p:txBody>
          <a:bodyPr/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Se puede tener una dirección de 16 </a:t>
            </a:r>
            <a:r>
              <a:rPr lang="es-MX" dirty="0" err="1" smtClean="0">
                <a:solidFill>
                  <a:schemeClr val="bg1"/>
                </a:solidFill>
              </a:rPr>
              <a:t>exabytes</a:t>
            </a:r>
            <a:r>
              <a:rPr lang="es-MX" dirty="0" smtClean="0">
                <a:solidFill>
                  <a:schemeClr val="bg1"/>
                </a:solidFill>
              </a:rPr>
              <a:t> (EB).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Cuando se llama a una función, los parámetros se quedan en los registros, evitando el almacenamiento en la pila.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Los apuntadores (por el cambio en la arquitectura) miden 8 bytes.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3438" y="1071546"/>
            <a:ext cx="4041775" cy="639762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32 bits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340237"/>
          </a:xfrm>
        </p:spPr>
        <p:txBody>
          <a:bodyPr/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Puede direccionar un máximo de 4 GB.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Cada vez que se llama a una función, los parámetros deben de ser guardados en la pila; acto seguido, obtenerlos de nuevo y pasarlos a registros.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Loa apuntadores miden 4 bytes.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500562" y="3143248"/>
            <a:ext cx="3857652" cy="2928958"/>
          </a:xfrm>
        </p:spPr>
        <p:txBody>
          <a:bodyPr/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64 bits: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8 * 8 bytes = 64 bytes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Sólo se puede traer una estructura.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00042"/>
            <a:ext cx="822991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5 Marcador de contenido"/>
          <p:cNvSpPr>
            <a:spLocks noGrp="1"/>
          </p:cNvSpPr>
          <p:nvPr>
            <p:ph sz="quarter" idx="4"/>
          </p:nvPr>
        </p:nvSpPr>
        <p:spPr>
          <a:xfrm>
            <a:off x="571472" y="3143248"/>
            <a:ext cx="3857652" cy="2928958"/>
          </a:xfrm>
        </p:spPr>
        <p:txBody>
          <a:bodyPr/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32 bits: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8 * 4 bytes = 32 bytes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Cuando se busca a una de estas estructuras, la siguiente también es traída a caché.</a:t>
            </a:r>
          </a:p>
          <a:p>
            <a:endParaRPr lang="es-MX" dirty="0" smtClean="0">
              <a:solidFill>
                <a:schemeClr val="bg1"/>
              </a:solidFill>
            </a:endParaRPr>
          </a:p>
          <a:p>
            <a:endParaRPr lang="es-MX" dirty="0"/>
          </a:p>
        </p:txBody>
      </p:sp>
      <p:sp>
        <p:nvSpPr>
          <p:cNvPr id="10" name="5 Marcador de contenido"/>
          <p:cNvSpPr>
            <a:spLocks noGrp="1"/>
          </p:cNvSpPr>
          <p:nvPr>
            <p:ph sz="quarter" idx="4"/>
          </p:nvPr>
        </p:nvSpPr>
        <p:spPr>
          <a:xfrm>
            <a:off x="2500298" y="2357430"/>
            <a:ext cx="3857652" cy="714380"/>
          </a:xfrm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Cuando se compila:</a:t>
            </a:r>
            <a:endParaRPr lang="es-MX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Diferencias entre procesos e Hilos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 smtClean="0">
                <a:solidFill>
                  <a:schemeClr val="bg1"/>
                </a:solidFill>
              </a:rPr>
              <a:t>Proceso: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Es un programa en ejecución.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Consta de un estado: dirección de la instrucción en ejecución, los valores en la memoria y cualquier otro valor único que define al proceso en cualquier momento (privado al proceso).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 smtClean="0">
                <a:solidFill>
                  <a:schemeClr val="bg1"/>
                </a:solidFill>
              </a:rPr>
              <a:t>Hilo: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Es una tarea.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Cada proceso puede correr varios hilos.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También tiene un estado, pero sólo conformado por los valores en sus registros,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Los hilos comparten algunos recursos.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7148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>
                <a:solidFill>
                  <a:schemeClr val="bg1"/>
                </a:solidFill>
              </a:rPr>
              <a:t>Proceso: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357298"/>
            <a:ext cx="4040188" cy="4768865"/>
          </a:xfrm>
        </p:spPr>
        <p:txBody>
          <a:bodyPr>
            <a:normAutofit fontScale="92500"/>
          </a:bodyPr>
          <a:lstStyle/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Ventajas:</a:t>
            </a:r>
          </a:p>
          <a:p>
            <a:pPr lvl="1" algn="just"/>
            <a:r>
              <a:rPr lang="es-MX" sz="2400" dirty="0" smtClean="0">
                <a:solidFill>
                  <a:schemeClr val="bg1"/>
                </a:solidFill>
              </a:rPr>
              <a:t>Son independientes (si muere uno, no afecta a los demás).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Desventajas:</a:t>
            </a:r>
          </a:p>
          <a:p>
            <a:pPr lvl="1" algn="just"/>
            <a:r>
              <a:rPr lang="es-MX" sz="2400" dirty="0" smtClean="0">
                <a:solidFill>
                  <a:schemeClr val="bg1"/>
                </a:solidFill>
              </a:rPr>
              <a:t>Cada proceso requiere su TLB (lo que aumenta la probabilidad de fallo en caché).</a:t>
            </a:r>
          </a:p>
          <a:p>
            <a:pPr lvl="1" algn="just"/>
            <a:r>
              <a:rPr lang="es-MX" sz="2400" dirty="0" smtClean="0">
                <a:solidFill>
                  <a:schemeClr val="bg1"/>
                </a:solidFill>
              </a:rPr>
              <a:t>Compartir datos requiere control explícito (lo que puede ser costoso).</a:t>
            </a:r>
          </a:p>
          <a:p>
            <a:pPr>
              <a:buNone/>
            </a:pPr>
            <a:endParaRPr lang="es-MX" dirty="0" smtClean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571480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>
                <a:solidFill>
                  <a:schemeClr val="bg1"/>
                </a:solidFill>
              </a:rPr>
              <a:t>Hilo: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/>
          <a:lstStyle/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Ventajas:</a:t>
            </a:r>
          </a:p>
          <a:p>
            <a:pPr lvl="1" algn="just"/>
            <a:r>
              <a:rPr lang="es-MX" sz="2400" dirty="0" smtClean="0">
                <a:solidFill>
                  <a:schemeClr val="bg1"/>
                </a:solidFill>
              </a:rPr>
              <a:t>Es fácil compartir datos.</a:t>
            </a:r>
          </a:p>
          <a:p>
            <a:pPr lvl="1" algn="just"/>
            <a:r>
              <a:rPr lang="es-MX" sz="2400" dirty="0" smtClean="0">
                <a:solidFill>
                  <a:schemeClr val="bg1"/>
                </a:solidFill>
              </a:rPr>
              <a:t>Todos los hilos comparten TLB (disminuye la probabilidad de fallo en caché).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Desventajas:</a:t>
            </a:r>
          </a:p>
          <a:p>
            <a:pPr lvl="1" algn="just"/>
            <a:r>
              <a:rPr lang="es-MX" sz="2400" dirty="0" smtClean="0">
                <a:solidFill>
                  <a:schemeClr val="bg1"/>
                </a:solidFill>
              </a:rPr>
              <a:t>Puede que si un hilo falla, toda la aplicación falle.</a:t>
            </a:r>
          </a:p>
          <a:p>
            <a:endParaRPr lang="es-MX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Del autor: </a:t>
            </a:r>
            <a:r>
              <a:rPr lang="es-MX" dirty="0" err="1" smtClean="0">
                <a:solidFill>
                  <a:schemeClr val="bg1"/>
                </a:solidFill>
              </a:rPr>
              <a:t>Darryl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Gove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Considerado un </a:t>
            </a:r>
            <a:r>
              <a:rPr lang="es-MX" dirty="0" err="1" smtClean="0">
                <a:solidFill>
                  <a:schemeClr val="bg1"/>
                </a:solidFill>
              </a:rPr>
              <a:t>Senior</a:t>
            </a:r>
            <a:r>
              <a:rPr lang="es-MX" dirty="0" smtClean="0">
                <a:solidFill>
                  <a:schemeClr val="bg1"/>
                </a:solidFill>
              </a:rPr>
              <a:t> de Ingeniería de Software, director en el equipo Oracle Solaris Studio.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Tiene maestría y doctorado en Investigación Operacional por parte de la Universidad de Southampton, UK.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Ha escrito Solaris </a:t>
            </a:r>
            <a:r>
              <a:rPr lang="es-MX" dirty="0" err="1" smtClean="0">
                <a:solidFill>
                  <a:schemeClr val="bg1"/>
                </a:solidFill>
              </a:rPr>
              <a:t>Application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Programming</a:t>
            </a:r>
            <a:r>
              <a:rPr lang="es-MX" dirty="0" smtClean="0">
                <a:solidFill>
                  <a:schemeClr val="bg1"/>
                </a:solidFill>
              </a:rPr>
              <a:t> (</a:t>
            </a:r>
            <a:r>
              <a:rPr lang="es-MX" dirty="0" err="1" smtClean="0">
                <a:solidFill>
                  <a:schemeClr val="bg1"/>
                </a:solidFill>
              </a:rPr>
              <a:t>Prentice</a:t>
            </a:r>
            <a:r>
              <a:rPr lang="es-MX" dirty="0" smtClean="0">
                <a:solidFill>
                  <a:schemeClr val="bg1"/>
                </a:solidFill>
              </a:rPr>
              <a:t> Hall, 2008) y </a:t>
            </a:r>
            <a:r>
              <a:rPr lang="es-MX" dirty="0" err="1" smtClean="0">
                <a:solidFill>
                  <a:schemeClr val="bg1"/>
                </a:solidFill>
              </a:rPr>
              <a:t>The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Developer´s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Edge</a:t>
            </a:r>
            <a:r>
              <a:rPr lang="es-MX" dirty="0" smtClean="0">
                <a:solidFill>
                  <a:schemeClr val="bg1"/>
                </a:solidFill>
              </a:rPr>
              <a:t> (</a:t>
            </a:r>
            <a:r>
              <a:rPr lang="es-MX" dirty="0" err="1" smtClean="0">
                <a:solidFill>
                  <a:schemeClr val="bg1"/>
                </a:solidFill>
              </a:rPr>
              <a:t>Sun</a:t>
            </a:r>
            <a:r>
              <a:rPr lang="es-MX" dirty="0" smtClean="0">
                <a:solidFill>
                  <a:schemeClr val="bg1"/>
                </a:solidFill>
              </a:rPr>
              <a:t> Microsystems, 2009).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Escribe regularmente en un blog acerca de programación y optimización en www.darrylgove.com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114300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2. Para obtener rendimiento en la codificación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65127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Rendimiento: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928803"/>
            <a:ext cx="8043890" cy="928694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Es más importante cuántas tareas se completan en cierto tiempo a cuánto dura cada una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071810"/>
            <a:ext cx="581416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Complejidad Algorítmica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28597" y="1643050"/>
            <a:ext cx="3429024" cy="4340237"/>
          </a:xfrm>
        </p:spPr>
        <p:txBody>
          <a:bodyPr/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Es una medida de la cantidad de cálculos que un programa llevará a cabo en un algoritmo.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Eficiencia y estimado del conteo de operaciones.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Este concepto se entenderá mejor con algunos ejemplos: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8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286380" y="1535113"/>
            <a:ext cx="2927371" cy="639762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Suma de los primeros N números: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2285992"/>
            <a:ext cx="4802651" cy="258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357686" y="4786322"/>
            <a:ext cx="4429156" cy="500066"/>
          </a:xfrm>
        </p:spPr>
        <p:txBody>
          <a:bodyPr>
            <a:norm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Complejidad: k*N </a:t>
            </a:r>
            <a:r>
              <a:rPr lang="es-MX" dirty="0" smtClean="0">
                <a:solidFill>
                  <a:schemeClr val="bg1"/>
                </a:solidFill>
                <a:sym typeface="Wingdings" pitchFamily="2" charset="2"/>
              </a:rPr>
              <a:t> O(N)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286248" y="5286388"/>
            <a:ext cx="4429156" cy="71438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k = tiempo de adición</a:t>
            </a:r>
          </a:p>
          <a:p>
            <a:pPr algn="ctr"/>
            <a:r>
              <a:rPr lang="es-MX" dirty="0" smtClean="0">
                <a:solidFill>
                  <a:schemeClr val="bg1"/>
                </a:solidFill>
              </a:rPr>
              <a:t>N = tamaño de la entrada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1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003288"/>
            <a:ext cx="4041775" cy="639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Suma de los primeros N factoriales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340237"/>
          </a:xfrm>
        </p:spPr>
        <p:txBody>
          <a:bodyPr>
            <a:normAutofit lnSpcReduction="1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Dos ciclos anidados.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El externo hará N iteraciones.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El interno hará un promedio de N/2 iteraciones.</a:t>
            </a:r>
          </a:p>
          <a:p>
            <a:pPr lvl="1"/>
            <a:endParaRPr lang="es-MX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s-MX" dirty="0" smtClean="0">
                <a:solidFill>
                  <a:schemeClr val="bg1"/>
                </a:solidFill>
              </a:rPr>
              <a:t>Por lo tanto, habrá en promedio N*N/2 multiplicaciones y N sumas.</a:t>
            </a:r>
          </a:p>
          <a:p>
            <a:pPr lvl="1">
              <a:buNone/>
            </a:pPr>
            <a:r>
              <a:rPr lang="es-MX" dirty="0" smtClean="0">
                <a:solidFill>
                  <a:schemeClr val="bg1"/>
                </a:solidFill>
              </a:rPr>
              <a:t>La complejidad es tomada sólo con los factores dominantes, que son N*N.</a:t>
            </a:r>
          </a:p>
          <a:p>
            <a:pPr lvl="1">
              <a:buNone/>
            </a:pPr>
            <a:endParaRPr lang="es-MX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s-MX" dirty="0" smtClean="0">
                <a:solidFill>
                  <a:schemeClr val="bg1"/>
                </a:solidFill>
              </a:rPr>
              <a:t>Por lo tanto: 	O(N</a:t>
            </a:r>
            <a:r>
              <a:rPr lang="es-MX" baseline="30000" dirty="0" smtClean="0">
                <a:solidFill>
                  <a:schemeClr val="bg1"/>
                </a:solidFill>
              </a:rPr>
              <a:t>2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928670"/>
            <a:ext cx="4071966" cy="518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90500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9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Ejemplos terrenales: ordenamiento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43438" y="1071546"/>
            <a:ext cx="4040188" cy="39368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MX" dirty="0" err="1" smtClean="0">
                <a:solidFill>
                  <a:schemeClr val="bg1"/>
                </a:solidFill>
              </a:rPr>
              <a:t>Bubble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sort</a:t>
            </a:r>
            <a:r>
              <a:rPr lang="es-MX" dirty="0" smtClean="0">
                <a:solidFill>
                  <a:schemeClr val="bg1"/>
                </a:solidFill>
              </a:rPr>
              <a:t>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428736"/>
            <a:ext cx="4040188" cy="4697427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Ordena un arreglo de menor a mayor.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Si el elemento i es mayor al i+1, los cambia entre sí.</a:t>
            </a:r>
          </a:p>
          <a:p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Se necesitan N comparaciones para poner a cada elemento en su lugar.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Hay N elementos, por lo que tomará N*N comparaciones en ordenar completamente la lista.</a:t>
            </a:r>
          </a:p>
          <a:p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Por lo tanto:  O(N</a:t>
            </a:r>
            <a:r>
              <a:rPr lang="es-MX" baseline="30000" dirty="0" smtClean="0">
                <a:solidFill>
                  <a:schemeClr val="bg1"/>
                </a:solidFill>
              </a:rPr>
              <a:t>2</a:t>
            </a:r>
            <a:r>
              <a:rPr lang="es-MX" dirty="0" smtClean="0">
                <a:solidFill>
                  <a:schemeClr val="bg1"/>
                </a:solidFill>
              </a:rPr>
              <a:t>)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500174"/>
            <a:ext cx="3786214" cy="451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71480"/>
            <a:ext cx="4040188" cy="639762"/>
          </a:xfrm>
        </p:spPr>
        <p:txBody>
          <a:bodyPr/>
          <a:lstStyle/>
          <a:p>
            <a:pPr algn="ctr"/>
            <a:r>
              <a:rPr lang="es-MX" dirty="0" err="1" smtClean="0">
                <a:solidFill>
                  <a:schemeClr val="bg1"/>
                </a:solidFill>
              </a:rPr>
              <a:t>Quicksort</a:t>
            </a:r>
            <a:r>
              <a:rPr lang="es-MX" dirty="0" smtClean="0">
                <a:solidFill>
                  <a:schemeClr val="bg1"/>
                </a:solidFill>
              </a:rPr>
              <a:t>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714356"/>
            <a:ext cx="4041775" cy="5411807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Su nombre nos indica que es un algoritmo rápido.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Consiste en dividir la lista en dos: una lista cuyos elementos son menores a un “pivote” y otra en la que son mayores.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Se repite haciendo listas más pequeñas (recursivo).</a:t>
            </a:r>
          </a:p>
          <a:p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Razonamiento de complejidad: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Para una entrada N, tomará log</a:t>
            </a:r>
            <a:r>
              <a:rPr lang="es-MX" baseline="-25000" dirty="0" smtClean="0">
                <a:solidFill>
                  <a:schemeClr val="bg1"/>
                </a:solidFill>
              </a:rPr>
              <a:t>2</a:t>
            </a:r>
            <a:r>
              <a:rPr lang="es-MX" dirty="0" smtClean="0">
                <a:solidFill>
                  <a:schemeClr val="bg1"/>
                </a:solidFill>
              </a:rPr>
              <a:t>(N) divisiones para tener N listas.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Cada vez que la lista se divide, hay dos ordenaciones (uno para la lista menor y otro para la mayor). Entonces, para cada lista habrá iteración de N elementos</a:t>
            </a:r>
          </a:p>
          <a:p>
            <a:pPr>
              <a:buNone/>
            </a:pPr>
            <a:r>
              <a:rPr lang="es-MX" dirty="0" smtClean="0">
                <a:solidFill>
                  <a:schemeClr val="bg1"/>
                </a:solidFill>
              </a:rPr>
              <a:t>		por lo tanto:     O(N*log</a:t>
            </a:r>
            <a:r>
              <a:rPr lang="es-MX" baseline="-25000" dirty="0" smtClean="0">
                <a:solidFill>
                  <a:schemeClr val="bg1"/>
                </a:solidFill>
              </a:rPr>
              <a:t>2</a:t>
            </a:r>
            <a:r>
              <a:rPr lang="es-MX" dirty="0" smtClean="0">
                <a:solidFill>
                  <a:schemeClr val="bg1"/>
                </a:solidFill>
              </a:rPr>
              <a:t>(N))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4357718" cy="478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</p:spPr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bg1"/>
                </a:solidFill>
              </a:rPr>
              <a:t>¿Por qué la complejidad es importante?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857884" y="1500174"/>
            <a:ext cx="3041643" cy="2571768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****Se ha considerado un  procesador de 1 GHz (cada instrucción tarda 100 </a:t>
            </a:r>
            <a:r>
              <a:rPr lang="es-MX" dirty="0" err="1" smtClean="0">
                <a:solidFill>
                  <a:schemeClr val="bg1"/>
                </a:solidFill>
              </a:rPr>
              <a:t>ns</a:t>
            </a:r>
            <a:r>
              <a:rPr lang="es-MX" dirty="0" smtClean="0">
                <a:solidFill>
                  <a:schemeClr val="bg1"/>
                </a:solidFill>
              </a:rPr>
              <a:t> en ser ejecutada).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929198"/>
            <a:ext cx="696391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714356"/>
            <a:ext cx="444969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El impacto de los datos en el Desempeño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357298"/>
            <a:ext cx="3686172" cy="476886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s-MX" dirty="0" smtClean="0">
                <a:solidFill>
                  <a:schemeClr val="bg1"/>
                </a:solidFill>
              </a:rPr>
              <a:t>Tres atributos de la construcción de una aplicación pueden ser considerados como “estructura”: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Cómo  el código es distribuido entre los códigos fuente.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Cómo los códigos fuente son combinados.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Cómo están organizados los datos en la aplicación.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000107"/>
            <a:ext cx="4071966" cy="517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5 Marcador de contenido"/>
          <p:cNvSpPr>
            <a:spLocks noGrp="1"/>
          </p:cNvSpPr>
          <p:nvPr>
            <p:ph sz="quarter" idx="4"/>
          </p:nvPr>
        </p:nvSpPr>
        <p:spPr>
          <a:xfrm>
            <a:off x="285720" y="1285860"/>
            <a:ext cx="4143404" cy="4625989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Cuando un programa necesita un dato, lo trae de memoria a caché. Al hacerlo residente en ésta, el acceso es mucho más rápido.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Menor costo.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Menor tiempo de espera.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Trae datos adyacentes (“predice” que quizá los utilice).</a:t>
            </a:r>
          </a:p>
          <a:p>
            <a:pPr lvl="1"/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4645025" y="571480"/>
            <a:ext cx="4041775" cy="555468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Cuando ocurre un fallo en la caché (el dato requerido no está), se busca en memoria y es instalado en el segundo nivel de caché; esto es muy tardado (cientos de ciclos de reloj), y si el fallo es constante se observarán los efectos de la latencia. El procesador tiene algunas técnicas que la reducen: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Ejecución fuera de orden: El procesador “revisa” las próximas instrucciones y busca todos los datos necesarios de forma simultánea.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Pre-búsqueda Hardware: Parte del procesador “predice” qué datos se utilizarán y los pone en el segundo nivel de caché antes de ser solicitados (sólo funciona con datos que tienen cierto patrón: arreglos).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Pre-búsqueda Software: Revisa las próximas instrucciones y trae los datos correctos a caché (funciona aunque no sea memoria continua), pero consume tiempo del procesador.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14422"/>
            <a:ext cx="439874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Por ejemplo, una mala práctica en C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71546"/>
            <a:ext cx="542411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2428868"/>
            <a:ext cx="472538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1857364"/>
            <a:ext cx="2590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8992" y="3143265"/>
            <a:ext cx="571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err="1" smtClean="0">
                <a:solidFill>
                  <a:schemeClr val="bg1"/>
                </a:solidFill>
              </a:rPr>
              <a:t>Multicore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Application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Programming</a:t>
            </a:r>
            <a:r>
              <a:rPr lang="es-MX" dirty="0" smtClean="0">
                <a:solidFill>
                  <a:schemeClr val="bg1"/>
                </a:solidFill>
              </a:rPr>
              <a:t/>
            </a:r>
            <a:br>
              <a:rPr lang="es-MX" dirty="0" smtClean="0">
                <a:solidFill>
                  <a:schemeClr val="bg1"/>
                </a:solidFill>
              </a:rPr>
            </a:br>
            <a:r>
              <a:rPr lang="es-MX" sz="3600" dirty="0" err="1" smtClean="0">
                <a:solidFill>
                  <a:schemeClr val="bg1"/>
                </a:solidFill>
              </a:rPr>
              <a:t>For</a:t>
            </a:r>
            <a:r>
              <a:rPr lang="es-MX" sz="3600" dirty="0" smtClean="0">
                <a:solidFill>
                  <a:schemeClr val="bg1"/>
                </a:solidFill>
              </a:rPr>
              <a:t> Windows, Linux, and </a:t>
            </a:r>
            <a:r>
              <a:rPr lang="es-MX" sz="3600" dirty="0">
                <a:solidFill>
                  <a:schemeClr val="bg1"/>
                </a:solidFill>
              </a:rPr>
              <a:t>O</a:t>
            </a:r>
            <a:r>
              <a:rPr lang="es-MX" sz="3600" dirty="0" smtClean="0">
                <a:solidFill>
                  <a:schemeClr val="bg1"/>
                </a:solidFill>
              </a:rPr>
              <a:t>racle Solaris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85852" y="1600200"/>
            <a:ext cx="7400948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Hardware, Procesos e Hilos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Para obtener rendimiento en la codificación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Identificando Oportunidades de Paralelismo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Sincronización y Datos Compartidos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Utilizando hilos POSIX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Hilos en Windows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Utilizando Paralelización Automática y </a:t>
            </a:r>
            <a:r>
              <a:rPr lang="es-MX" dirty="0" err="1" smtClean="0">
                <a:solidFill>
                  <a:schemeClr val="bg1"/>
                </a:solidFill>
              </a:rPr>
              <a:t>OpenMP</a:t>
            </a:r>
            <a:endParaRPr lang="es-MX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Sincronización el en código  y Recursos Compartidos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Ajuste con Procesadores </a:t>
            </a:r>
            <a:r>
              <a:rPr lang="es-MX" dirty="0" err="1" smtClean="0">
                <a:solidFill>
                  <a:schemeClr val="bg1"/>
                </a:solidFill>
              </a:rPr>
              <a:t>Multicore</a:t>
            </a:r>
            <a:endParaRPr lang="es-MX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Otras Tecnologías de Paralelización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chemeClr val="bg1"/>
                </a:solidFill>
              </a:rPr>
              <a:t>Observaciones finales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Ejemplos de diccionarios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4040188" cy="639762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Lista ligada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928670"/>
            <a:ext cx="4041775" cy="639762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Arreglos: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1" y="1714488"/>
            <a:ext cx="421601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2000240"/>
            <a:ext cx="434581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2 Marcador de texto"/>
          <p:cNvSpPr txBox="1">
            <a:spLocks/>
          </p:cNvSpPr>
          <p:nvPr/>
        </p:nvSpPr>
        <p:spPr>
          <a:xfrm>
            <a:off x="357158" y="4714884"/>
            <a:ext cx="4071966" cy="1285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¿Cuál es mejor?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2400" b="1" dirty="0" smtClean="0">
                <a:solidFill>
                  <a:schemeClr val="bg1"/>
                </a:solidFill>
              </a:rPr>
              <a:t>Consideraciones:</a:t>
            </a:r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4643438" y="4714884"/>
            <a:ext cx="4071966" cy="12858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s-MX" sz="2400" b="1" dirty="0" smtClean="0">
                <a:solidFill>
                  <a:schemeClr val="bg1"/>
                </a:solidFill>
              </a:rPr>
              <a:t>¿Cuánto te tardas en implementarlo?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¿Se tendrá una entrada lo suficientemente grande?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s-MX" sz="2400" b="1" dirty="0" smtClean="0">
                <a:solidFill>
                  <a:schemeClr val="bg1"/>
                </a:solidFill>
              </a:rPr>
              <a:t>¿Vale la pena?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1. Hardware, Procesos e Hilos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71472" y="5500702"/>
            <a:ext cx="4040188" cy="639762"/>
          </a:xfrm>
        </p:spPr>
        <p:txBody>
          <a:bodyPr>
            <a:normAutofit fontScale="925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El interior de una Computadora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214422"/>
            <a:ext cx="4041775" cy="4911741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Las características del rendimiento de una computadora dependen de la memoria y el procesador.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En un segundo, el procesador  puede transferir </a:t>
            </a:r>
            <a:r>
              <a:rPr lang="es-MX" dirty="0" err="1" smtClean="0">
                <a:solidFill>
                  <a:schemeClr val="bg1"/>
                </a:solidFill>
              </a:rPr>
              <a:t>gygabytes</a:t>
            </a:r>
            <a:r>
              <a:rPr lang="es-MX" dirty="0" smtClean="0">
                <a:solidFill>
                  <a:schemeClr val="bg1"/>
                </a:solidFill>
              </a:rPr>
              <a:t> de datos a la memoria (megabytes a disco duro).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Para obtener datos, de la memoria el procesador tarda nanosegundos (milisegundos de disco duro).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4071966" cy="448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La motivación para usar procesadores </a:t>
            </a:r>
            <a:r>
              <a:rPr lang="es-MX" sz="3200" dirty="0" err="1" smtClean="0">
                <a:solidFill>
                  <a:schemeClr val="bg1"/>
                </a:solidFill>
              </a:rPr>
              <a:t>Multicore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8596" y="1000108"/>
            <a:ext cx="8043890" cy="2428892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La razón es sencilla: de 1978 a 1987 se mejoró la velocidad de reloj del procesador de 5MHz a 3GHz (cerca de 600 veces). Esta mejora es cada vez más cara,  el procesador es más grande, la temperatura aumenta, etc.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En cambio, si se agrega otro núcleo, se espera que el resultado consista en duplicar el trabajo en el mismo tiempo.</a:t>
            </a: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9218" name="Picture 2" descr="http://photos.end.com.ni/2013/02/639x360_1360207536_INCENDIO%20EN%20SLTAGRACIA%2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326371"/>
            <a:ext cx="5000660" cy="28172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96908"/>
          </a:xfrm>
        </p:spPr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bg1"/>
                </a:solidFill>
              </a:rPr>
              <a:t>Soportando múltiples hilos en un solo chip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214554"/>
            <a:ext cx="4040188" cy="3911609"/>
          </a:xfrm>
        </p:spPr>
        <p:txBody>
          <a:bodyPr/>
          <a:lstStyle/>
          <a:p>
            <a:pPr algn="just"/>
            <a:r>
              <a:rPr lang="es-MX" dirty="0" err="1" smtClean="0">
                <a:solidFill>
                  <a:schemeClr val="bg1"/>
                </a:solidFill>
              </a:rPr>
              <a:t>Core</a:t>
            </a:r>
            <a:r>
              <a:rPr lang="es-MX" dirty="0" smtClean="0">
                <a:solidFill>
                  <a:schemeClr val="bg1"/>
                </a:solidFill>
              </a:rPr>
              <a:t>: Parte responsable de la ejecución de instrucciones de un chip.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Cache: Es el área en el chip que contiene los datos e instrucciones usados recientemente.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7131" y="1142984"/>
            <a:ext cx="414778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357562"/>
            <a:ext cx="4162426" cy="272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Ventajas: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>
              <a:buNone/>
            </a:pPr>
            <a:r>
              <a:rPr lang="es-MX" dirty="0" smtClean="0">
                <a:solidFill>
                  <a:schemeClr val="bg1"/>
                </a:solidFill>
              </a:rPr>
              <a:t>Puede hacer un </a:t>
            </a:r>
            <a:r>
              <a:rPr lang="es-MX" dirty="0" err="1" smtClean="0">
                <a:solidFill>
                  <a:schemeClr val="bg1"/>
                </a:solidFill>
              </a:rPr>
              <a:t>switch</a:t>
            </a:r>
            <a:r>
              <a:rPr lang="es-MX" dirty="0" smtClean="0">
                <a:solidFill>
                  <a:schemeClr val="bg1"/>
                </a:solidFill>
              </a:rPr>
              <a:t> entre hilos (digamos, 100 ciclos y 100 ciclos).</a:t>
            </a:r>
          </a:p>
          <a:p>
            <a:pPr algn="just">
              <a:buNone/>
            </a:pPr>
            <a:r>
              <a:rPr lang="es-MX" dirty="0" smtClean="0">
                <a:solidFill>
                  <a:schemeClr val="bg1"/>
                </a:solidFill>
              </a:rPr>
              <a:t>Se pueden ir a buscar instrucciones simultáneamente.</a:t>
            </a:r>
          </a:p>
          <a:p>
            <a:pPr algn="just">
              <a:buNone/>
            </a:pPr>
            <a:r>
              <a:rPr lang="es-MX" dirty="0" smtClean="0">
                <a:solidFill>
                  <a:schemeClr val="bg1"/>
                </a:solidFill>
              </a:rPr>
              <a:t>Cuando no se tiene el dato en cache para un hilo, puede irse a buscar a memoria mientras se ejecuta el otro.</a:t>
            </a:r>
            <a:endParaRPr lang="es-MX" dirty="0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96908"/>
          </a:xfrm>
        </p:spPr>
        <p:txBody>
          <a:bodyPr>
            <a:normAutofit/>
          </a:bodyPr>
          <a:lstStyle/>
          <a:p>
            <a:r>
              <a:rPr lang="es-MX" sz="3600" dirty="0" smtClean="0">
                <a:solidFill>
                  <a:schemeClr val="bg1"/>
                </a:solidFill>
              </a:rPr>
              <a:t>Soportando múltiples hilos en un solo chip</a:t>
            </a:r>
            <a:endParaRPr lang="es-MX" sz="3600" dirty="0">
              <a:solidFill>
                <a:schemeClr val="bg1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736"/>
            <a:ext cx="415701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357562"/>
            <a:ext cx="4097461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02191" y="1071546"/>
            <a:ext cx="4041775" cy="639762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(Chip </a:t>
            </a:r>
            <a:r>
              <a:rPr lang="es-MX" dirty="0" err="1" smtClean="0">
                <a:solidFill>
                  <a:schemeClr val="bg1"/>
                </a:solidFill>
              </a:rPr>
              <a:t>multithreading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86446" y="1857364"/>
            <a:ext cx="3186106" cy="4040207"/>
          </a:xfrm>
        </p:spPr>
        <p:txBody>
          <a:bodyPr/>
          <a:lstStyle/>
          <a:p>
            <a:r>
              <a:rPr lang="es-MX" dirty="0" err="1" smtClean="0">
                <a:solidFill>
                  <a:schemeClr val="bg1"/>
                </a:solidFill>
              </a:rPr>
              <a:t>Solaris</a:t>
            </a:r>
            <a:r>
              <a:rPr lang="es-MX" dirty="0" smtClean="0">
                <a:solidFill>
                  <a:schemeClr val="bg1"/>
                </a:solidFill>
              </a:rPr>
              <a:t> OS: </a:t>
            </a:r>
            <a:r>
              <a:rPr lang="es-MX" i="1" dirty="0" err="1" smtClean="0">
                <a:solidFill>
                  <a:schemeClr val="bg1"/>
                </a:solidFill>
              </a:rPr>
              <a:t>locality</a:t>
            </a:r>
            <a:r>
              <a:rPr lang="es-MX" i="1" dirty="0" smtClean="0">
                <a:solidFill>
                  <a:schemeClr val="bg1"/>
                </a:solidFill>
              </a:rPr>
              <a:t> </a:t>
            </a:r>
            <a:r>
              <a:rPr lang="es-MX" i="1" dirty="0" err="1" smtClean="0">
                <a:solidFill>
                  <a:schemeClr val="bg1"/>
                </a:solidFill>
              </a:rPr>
              <a:t>group</a:t>
            </a:r>
            <a:r>
              <a:rPr lang="es-MX" i="1" dirty="0" smtClean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(intentará asignar hilos </a:t>
            </a:r>
            <a:r>
              <a:rPr lang="es-MX" dirty="0" err="1" smtClean="0">
                <a:solidFill>
                  <a:schemeClr val="bg1"/>
                </a:solidFill>
              </a:rPr>
              <a:t>qye</a:t>
            </a:r>
            <a:r>
              <a:rPr lang="es-MX" dirty="0" smtClean="0">
                <a:solidFill>
                  <a:schemeClr val="bg1"/>
                </a:solidFill>
              </a:rPr>
              <a:t> no compartan recursos a procesadores virtuales).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Linux: </a:t>
            </a:r>
            <a:r>
              <a:rPr lang="es-MX" i="1" dirty="0" err="1" smtClean="0">
                <a:solidFill>
                  <a:schemeClr val="bg1"/>
                </a:solidFill>
              </a:rPr>
              <a:t>affinity</a:t>
            </a:r>
            <a:r>
              <a:rPr lang="es-MX" i="1" dirty="0" smtClean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(mantiene a los hilos locales donde se estaban ejecutando)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480"/>
            <a:ext cx="5806336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Diagrama del núcleo de un procesador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0034" y="1857364"/>
            <a:ext cx="4040188" cy="639762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Pipeline: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8596" y="2571744"/>
            <a:ext cx="4040188" cy="3071834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Las instrucciones se dividen en pasos pequeños: </a:t>
            </a:r>
            <a:r>
              <a:rPr lang="es-MX" b="1" dirty="0" smtClean="0">
                <a:solidFill>
                  <a:schemeClr val="bg1"/>
                </a:solidFill>
              </a:rPr>
              <a:t>Buscar instrucción, determinar la instrucción, buscar datos, ejecutar y retirar.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¿Entonces las compañías que venden procesadores nos engañan?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0070C0"/>
                </a:solidFill>
              </a:rPr>
              <a:t>Proyecto PAPIME: PE104911                       ARIEL ULLOA TREJO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785926"/>
            <a:ext cx="389042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2028</Words>
  <Application>Microsoft Office PowerPoint</Application>
  <PresentationFormat>Presentación en pantalla (4:3)</PresentationFormat>
  <Paragraphs>204</Paragraphs>
  <Slides>30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UNIVERSIDAD NACIONAL AUTÓNOMA DE MÉXICO Facultad de Ingeniería</vt:lpstr>
      <vt:lpstr>Del autor: Darryl Gove</vt:lpstr>
      <vt:lpstr>Multicore Application Programming For Windows, Linux, and Oracle Solaris</vt:lpstr>
      <vt:lpstr>1. Hardware, Procesos e Hilos</vt:lpstr>
      <vt:lpstr>La motivación para usar procesadores Multicore</vt:lpstr>
      <vt:lpstr>Soportando múltiples hilos en un solo chip</vt:lpstr>
      <vt:lpstr>Soportando múltiples hilos en un solo chip</vt:lpstr>
      <vt:lpstr>Diapositiva 8</vt:lpstr>
      <vt:lpstr>Diagrama del núcleo de un procesador</vt:lpstr>
      <vt:lpstr>Diapositiva 10</vt:lpstr>
      <vt:lpstr>Diagrama del núcleo de un procesador</vt:lpstr>
      <vt:lpstr>Usando Memoria Virtual para guardar datos</vt:lpstr>
      <vt:lpstr>Diapositiva 13</vt:lpstr>
      <vt:lpstr>Características de Sistemas Multiprocesos</vt:lpstr>
      <vt:lpstr>Cómo la latencia impacta en el desempeño</vt:lpstr>
      <vt:lpstr>Rendimiento de código de 32 versus 64 bits</vt:lpstr>
      <vt:lpstr>Diapositiva 17</vt:lpstr>
      <vt:lpstr>Diferencias entre procesos e Hilos</vt:lpstr>
      <vt:lpstr>Diapositiva 19</vt:lpstr>
      <vt:lpstr>Diapositiva 20</vt:lpstr>
      <vt:lpstr>2. Para obtener rendimiento en la codificación</vt:lpstr>
      <vt:lpstr>Complejidad Algorítmica</vt:lpstr>
      <vt:lpstr>Diapositiva 23</vt:lpstr>
      <vt:lpstr>Ejemplos terrenales: ordenamiento</vt:lpstr>
      <vt:lpstr>Diapositiva 25</vt:lpstr>
      <vt:lpstr>¿Por qué la complejidad es importante?</vt:lpstr>
      <vt:lpstr>El impacto de los datos en el Desempeño</vt:lpstr>
      <vt:lpstr>Diapositiva 28</vt:lpstr>
      <vt:lpstr>Por ejemplo, una mala práctica en C</vt:lpstr>
      <vt:lpstr>Ejemplos de diccionarios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Ariel</dc:creator>
  <cp:lastModifiedBy>usuario</cp:lastModifiedBy>
  <cp:revision>115</cp:revision>
  <dcterms:created xsi:type="dcterms:W3CDTF">2013-08-19T17:54:38Z</dcterms:created>
  <dcterms:modified xsi:type="dcterms:W3CDTF">2013-11-01T18:51:27Z</dcterms:modified>
</cp:coreProperties>
</file>