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1929EBC-4DE5-436D-AAEA-54A73C6AF199}" type="datetimeFigureOut">
              <a:rPr lang="es-MX" smtClean="0"/>
              <a:t>01/08/2013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B8A0433-BEA6-4280-A371-9AD4E01E2A3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tructuradedatos.galeon.com/reglascomple.html" TargetMode="External"/><Relationship Id="rId2" Type="http://schemas.openxmlformats.org/officeDocument/2006/relationships/hyperlink" Target="http://unse-prog2.comxa.com/downloads/EFICIENCIA-200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cc.uma.es/~av/Libro/CAP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844617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Algoritmos Seriales </a:t>
            </a:r>
          </a:p>
          <a:p>
            <a:pPr algn="ctr"/>
            <a:r>
              <a:rPr lang="es-E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VS </a:t>
            </a:r>
          </a:p>
          <a:p>
            <a:pPr algn="ctr"/>
            <a:r>
              <a:rPr lang="es-E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Algoritmos Paralelo</a:t>
            </a:r>
            <a:endParaRPr lang="es-ES" sz="32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51520" y="566124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smtClean="0"/>
              <a:t/>
            </a:r>
            <a:br>
              <a:rPr lang="es-MX" sz="2800" smtClean="0"/>
            </a:br>
            <a:endParaRPr lang="es-MX" sz="2800" dirty="0"/>
          </a:p>
        </p:txBody>
      </p:sp>
      <p:sp>
        <p:nvSpPr>
          <p:cNvPr id="4" name="3 Rectángulo"/>
          <p:cNvSpPr/>
          <p:nvPr/>
        </p:nvSpPr>
        <p:spPr>
          <a:xfrm>
            <a:off x="1828787" y="4445823"/>
            <a:ext cx="548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32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68831" y="548680"/>
            <a:ext cx="8775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Universidad  </a:t>
            </a:r>
            <a:r>
              <a:rPr lang="es-E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  <a:r>
              <a:rPr lang="es-E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acional </a:t>
            </a:r>
            <a:r>
              <a:rPr lang="es-E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r>
              <a:rPr lang="es-E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utónoma de México</a:t>
            </a:r>
            <a:endParaRPr lang="es-ES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98467" y="1195011"/>
            <a:ext cx="45448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Facultad de Ingeniería</a:t>
            </a:r>
            <a:endParaRPr lang="es-E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429628" y="3568659"/>
            <a:ext cx="43316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31550" cmpd="sng">
                  <a:gradFill>
                    <a:gsLst>
                      <a:gs pos="25000">
                        <a:srgbClr val="31B6FD">
                          <a:shade val="25000"/>
                          <a:satMod val="190000"/>
                        </a:srgbClr>
                      </a:gs>
                      <a:gs pos="80000">
                        <a:srgbClr val="31B6F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I.	Diseño de algoritmos. </a:t>
            </a:r>
            <a:endParaRPr lang="es-ES" sz="3200" b="1" dirty="0">
              <a:ln w="31550" cmpd="sng">
                <a:gradFill>
                  <a:gsLst>
                    <a:gs pos="25000">
                      <a:srgbClr val="31B6FD">
                        <a:shade val="25000"/>
                        <a:satMod val="190000"/>
                      </a:srgbClr>
                    </a:gs>
                    <a:gs pos="80000">
                      <a:srgbClr val="31B6F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0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907704" y="182440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Algoritmo:                                     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(i=0; i &lt; n-1; i++){                            </a:t>
            </a:r>
          </a:p>
          <a:p>
            <a:r>
              <a:rPr lang="es-MX" dirty="0"/>
              <a:t>           </a:t>
            </a:r>
            <a:r>
              <a:rPr lang="es-MX" dirty="0" err="1"/>
              <a:t>for</a:t>
            </a:r>
            <a:r>
              <a:rPr lang="es-MX" dirty="0"/>
              <a:t>(j=0; j &lt; n-1; </a:t>
            </a:r>
            <a:r>
              <a:rPr lang="es-MX" dirty="0" err="1"/>
              <a:t>j++</a:t>
            </a:r>
            <a:r>
              <a:rPr lang="es-MX" dirty="0"/>
              <a:t>){                    </a:t>
            </a:r>
          </a:p>
          <a:p>
            <a:r>
              <a:rPr lang="es-MX" dirty="0"/>
              <a:t>        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vec</a:t>
            </a:r>
            <a:r>
              <a:rPr lang="es-MX" dirty="0"/>
              <a:t>[j] &gt; </a:t>
            </a:r>
            <a:r>
              <a:rPr lang="es-MX" dirty="0" err="1"/>
              <a:t>vec</a:t>
            </a:r>
            <a:r>
              <a:rPr lang="es-MX" dirty="0"/>
              <a:t>[j+1]){               </a:t>
            </a:r>
          </a:p>
          <a:p>
            <a:r>
              <a:rPr lang="es-MX" dirty="0"/>
              <a:t>                        </a:t>
            </a:r>
            <a:r>
              <a:rPr lang="es-MX" dirty="0" err="1"/>
              <a:t>aux</a:t>
            </a:r>
            <a:r>
              <a:rPr lang="es-MX" dirty="0"/>
              <a:t>=</a:t>
            </a:r>
            <a:r>
              <a:rPr lang="es-MX" dirty="0" err="1"/>
              <a:t>vec</a:t>
            </a:r>
            <a:r>
              <a:rPr lang="es-MX" dirty="0"/>
              <a:t>[j];                    </a:t>
            </a:r>
          </a:p>
          <a:p>
            <a:r>
              <a:rPr lang="es-MX" dirty="0"/>
              <a:t>                        </a:t>
            </a:r>
            <a:r>
              <a:rPr lang="es-MX" dirty="0" err="1"/>
              <a:t>vec</a:t>
            </a:r>
            <a:r>
              <a:rPr lang="es-MX" dirty="0"/>
              <a:t>[j]=</a:t>
            </a:r>
            <a:r>
              <a:rPr lang="es-MX" dirty="0" err="1"/>
              <a:t>vec</a:t>
            </a:r>
            <a:r>
              <a:rPr lang="es-MX" dirty="0"/>
              <a:t>[j+1];            </a:t>
            </a:r>
          </a:p>
          <a:p>
            <a:r>
              <a:rPr lang="es-MX" dirty="0"/>
              <a:t>                        </a:t>
            </a:r>
            <a:r>
              <a:rPr lang="es-MX" dirty="0" err="1"/>
              <a:t>vec</a:t>
            </a:r>
            <a:r>
              <a:rPr lang="es-MX" dirty="0"/>
              <a:t>[j+1]=</a:t>
            </a:r>
            <a:r>
              <a:rPr lang="es-MX" dirty="0" err="1"/>
              <a:t>aux</a:t>
            </a:r>
            <a:r>
              <a:rPr lang="es-MX" dirty="0"/>
              <a:t>;}              </a:t>
            </a:r>
          </a:p>
          <a:p>
            <a:r>
              <a:rPr lang="es-MX" dirty="0"/>
              <a:t>                                                     }</a:t>
            </a:r>
          </a:p>
          <a:p>
            <a:endParaRPr lang="es-MX" dirty="0"/>
          </a:p>
          <a:p>
            <a:r>
              <a:rPr lang="es-MX" dirty="0"/>
              <a:t>                                          }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724128" y="1840756"/>
            <a:ext cx="165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Complejidad</a:t>
            </a:r>
          </a:p>
          <a:p>
            <a:r>
              <a:rPr lang="es-MX" dirty="0" smtClean="0"/>
              <a:t>        T(n^2</a:t>
            </a:r>
            <a:r>
              <a:rPr lang="es-MX" dirty="0"/>
              <a:t>)</a:t>
            </a:r>
          </a:p>
          <a:p>
            <a:r>
              <a:rPr lang="es-MX" dirty="0" smtClean="0"/>
              <a:t>         T(n</a:t>
            </a:r>
            <a:r>
              <a:rPr lang="es-MX" dirty="0"/>
              <a:t>)</a:t>
            </a:r>
          </a:p>
          <a:p>
            <a:r>
              <a:rPr lang="es-MX" dirty="0" smtClean="0"/>
              <a:t>         T(1</a:t>
            </a:r>
            <a:r>
              <a:rPr lang="es-MX" dirty="0"/>
              <a:t>)</a:t>
            </a:r>
          </a:p>
          <a:p>
            <a:r>
              <a:rPr lang="es-MX" dirty="0" smtClean="0"/>
              <a:t>         T(1</a:t>
            </a:r>
            <a:r>
              <a:rPr lang="es-MX" dirty="0"/>
              <a:t>)</a:t>
            </a:r>
          </a:p>
          <a:p>
            <a:r>
              <a:rPr lang="es-MX" dirty="0" smtClean="0"/>
              <a:t>         T(1</a:t>
            </a:r>
            <a:r>
              <a:rPr lang="es-MX" dirty="0"/>
              <a:t>)</a:t>
            </a:r>
          </a:p>
          <a:p>
            <a:r>
              <a:rPr lang="es-MX" dirty="0" smtClean="0"/>
              <a:t>         T(1</a:t>
            </a:r>
            <a:r>
              <a:rPr lang="es-MX" dirty="0"/>
              <a:t>)</a:t>
            </a:r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-396552" y="6351711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0" y="5373216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7910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99592" y="1196752"/>
            <a:ext cx="7344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Dado el siguiente algoritmo determine su complejidad</a:t>
            </a:r>
          </a:p>
          <a:p>
            <a:endParaRPr lang="es-MX" dirty="0"/>
          </a:p>
          <a:p>
            <a:r>
              <a:rPr lang="es-MX" dirty="0"/>
              <a:t>INICIO			T(1)</a:t>
            </a:r>
          </a:p>
          <a:p>
            <a:r>
              <a:rPr lang="es-MX" dirty="0"/>
              <a:t>Leer </a:t>
            </a:r>
            <a:r>
              <a:rPr lang="es-MX" dirty="0" err="1"/>
              <a:t>a,b,c,sum</a:t>
            </a:r>
            <a:r>
              <a:rPr lang="es-MX" dirty="0"/>
              <a:t>		T(1)</a:t>
            </a:r>
          </a:p>
          <a:p>
            <a:r>
              <a:rPr lang="es-MX" dirty="0" err="1"/>
              <a:t>if</a:t>
            </a:r>
            <a:r>
              <a:rPr lang="es-MX" dirty="0"/>
              <a:t> a&gt;3 </a:t>
            </a:r>
            <a:r>
              <a:rPr lang="es-MX" dirty="0" err="1"/>
              <a:t>then</a:t>
            </a:r>
            <a:r>
              <a:rPr lang="es-MX" dirty="0"/>
              <a:t> b=c*a		T(1)</a:t>
            </a:r>
          </a:p>
          <a:p>
            <a:r>
              <a:rPr lang="es-MX" dirty="0"/>
              <a:t>desde a=1 hasta b		T(n)</a:t>
            </a:r>
          </a:p>
          <a:p>
            <a:r>
              <a:rPr lang="es-MX" dirty="0"/>
              <a:t>sum=</a:t>
            </a:r>
            <a:r>
              <a:rPr lang="es-MX" dirty="0" err="1"/>
              <a:t>sum+a</a:t>
            </a:r>
            <a:r>
              <a:rPr lang="es-MX" dirty="0"/>
              <a:t>	</a:t>
            </a:r>
            <a:r>
              <a:rPr lang="es-MX" dirty="0" smtClean="0"/>
              <a:t>                   T(1</a:t>
            </a:r>
            <a:r>
              <a:rPr lang="es-MX" dirty="0"/>
              <a:t>)</a:t>
            </a:r>
          </a:p>
          <a:p>
            <a:r>
              <a:rPr lang="es-MX" dirty="0"/>
              <a:t>Fin		</a:t>
            </a:r>
            <a:r>
              <a:rPr lang="es-MX" dirty="0" smtClean="0"/>
              <a:t>                   T(1</a:t>
            </a:r>
            <a:r>
              <a:rPr lang="es-MX" dirty="0"/>
              <a:t>)</a:t>
            </a:r>
          </a:p>
          <a:p>
            <a:r>
              <a:rPr lang="es-MX" dirty="0"/>
              <a:t>FINAL			T(1)</a:t>
            </a:r>
          </a:p>
          <a:p>
            <a:endParaRPr lang="es-MX" dirty="0"/>
          </a:p>
          <a:p>
            <a:r>
              <a:rPr lang="es-MX" dirty="0"/>
              <a:t>La complejidad del algoritmo es T(n)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5373216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2270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75656" y="1916832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2"/>
              </a:rPr>
              <a:t>http://unse-prog2.comxa.com/downloads/EFICIENCIA-2009.pdf</a:t>
            </a:r>
            <a:endParaRPr lang="es-MX" dirty="0"/>
          </a:p>
        </p:txBody>
      </p:sp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513741" y="3130058"/>
            <a:ext cx="6662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http://www.estructuradedatos.galeon.com/reglascomple.html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619672" y="465313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http://www.lcc.uma.es/~av/Libro/CAP1.pdf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73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661248"/>
            <a:ext cx="8638728" cy="1008111"/>
          </a:xfrm>
        </p:spPr>
        <p:txBody>
          <a:bodyPr>
            <a:normAutofit fontScale="90000"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4" name="3 Rectángulo"/>
          <p:cNvSpPr/>
          <p:nvPr/>
        </p:nvSpPr>
        <p:spPr>
          <a:xfrm>
            <a:off x="261186" y="487404"/>
            <a:ext cx="8596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Diseño de algoritmos seriales</a:t>
            </a:r>
            <a:endParaRPr lang="es-E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5536" y="1440004"/>
            <a:ext cx="8280920" cy="4282224"/>
          </a:xfrm>
          <a:custGeom>
            <a:avLst/>
            <a:gdLst>
              <a:gd name="connsiteX0" fmla="*/ 0 w 8280920"/>
              <a:gd name="connsiteY0" fmla="*/ 0 h 4093428"/>
              <a:gd name="connsiteX1" fmla="*/ 8280920 w 8280920"/>
              <a:gd name="connsiteY1" fmla="*/ 0 h 4093428"/>
              <a:gd name="connsiteX2" fmla="*/ 8280920 w 8280920"/>
              <a:gd name="connsiteY2" fmla="*/ 4093428 h 4093428"/>
              <a:gd name="connsiteX3" fmla="*/ 0 w 8280920"/>
              <a:gd name="connsiteY3" fmla="*/ 4093428 h 4093428"/>
              <a:gd name="connsiteX4" fmla="*/ 0 w 8280920"/>
              <a:gd name="connsiteY4" fmla="*/ 0 h 4093428"/>
              <a:gd name="connsiteX0" fmla="*/ 1080654 w 8280920"/>
              <a:gd name="connsiteY0" fmla="*/ 581891 h 4093428"/>
              <a:gd name="connsiteX1" fmla="*/ 8280920 w 8280920"/>
              <a:gd name="connsiteY1" fmla="*/ 0 h 4093428"/>
              <a:gd name="connsiteX2" fmla="*/ 8280920 w 8280920"/>
              <a:gd name="connsiteY2" fmla="*/ 4093428 h 4093428"/>
              <a:gd name="connsiteX3" fmla="*/ 0 w 8280920"/>
              <a:gd name="connsiteY3" fmla="*/ 4093428 h 4093428"/>
              <a:gd name="connsiteX4" fmla="*/ 0 w 8280920"/>
              <a:gd name="connsiteY4" fmla="*/ 0 h 4093428"/>
              <a:gd name="connsiteX0" fmla="*/ 1080654 w 8280920"/>
              <a:gd name="connsiteY0" fmla="*/ 770687 h 4282224"/>
              <a:gd name="connsiteX1" fmla="*/ 8280920 w 8280920"/>
              <a:gd name="connsiteY1" fmla="*/ 188796 h 4282224"/>
              <a:gd name="connsiteX2" fmla="*/ 8280920 w 8280920"/>
              <a:gd name="connsiteY2" fmla="*/ 4282224 h 4282224"/>
              <a:gd name="connsiteX3" fmla="*/ 0 w 8280920"/>
              <a:gd name="connsiteY3" fmla="*/ 4282224 h 4282224"/>
              <a:gd name="connsiteX4" fmla="*/ 0 w 8280920"/>
              <a:gd name="connsiteY4" fmla="*/ 188796 h 4282224"/>
              <a:gd name="connsiteX5" fmla="*/ 1100755 w 8280920"/>
              <a:gd name="connsiteY5" fmla="*/ 42432 h 4282224"/>
              <a:gd name="connsiteX6" fmla="*/ 1080654 w 8280920"/>
              <a:gd name="connsiteY6" fmla="*/ 770687 h 428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0920" h="4282224">
                <a:moveTo>
                  <a:pt x="1080654" y="770687"/>
                </a:moveTo>
                <a:lnTo>
                  <a:pt x="8280920" y="188796"/>
                </a:lnTo>
                <a:lnTo>
                  <a:pt x="8280920" y="4282224"/>
                </a:lnTo>
                <a:lnTo>
                  <a:pt x="0" y="4282224"/>
                </a:lnTo>
                <a:lnTo>
                  <a:pt x="0" y="188796"/>
                </a:lnTo>
                <a:cubicBezTo>
                  <a:pt x="334591" y="380154"/>
                  <a:pt x="766164" y="-148926"/>
                  <a:pt x="1100755" y="42432"/>
                </a:cubicBezTo>
                <a:cubicBezTo>
                  <a:pt x="1126382" y="45038"/>
                  <a:pt x="1055027" y="768081"/>
                  <a:pt x="1080654" y="770687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Un algoritmo es un 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conjunto ordenado y finito de pasos que nos permite solucionar </a:t>
            </a: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un problema.</a:t>
            </a:r>
          </a:p>
          <a:p>
            <a:pPr algn="just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just"/>
            <a:endParaRPr lang="es-MX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PARTES DE UN ALGORITMO: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 Todo Algoritmo debe tener las siguientes partes:</a:t>
            </a:r>
          </a:p>
          <a:p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·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 Entrada de datos, son los datos necesarios que el algoritmo necesita para ser ejecutado.</a:t>
            </a:r>
            <a:b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·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 Proceso, es la secuencia de pasos para ejecutar el algoritmo.</a:t>
            </a:r>
            <a:b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· </a:t>
            </a:r>
            <a:r>
              <a:rPr lang="es-MX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Salida de resultados, son los datos obtenidos después de la ejecución del algoritmo.</a:t>
            </a:r>
          </a:p>
          <a:p>
            <a:pPr algn="just"/>
            <a:endParaRPr lang="es-MX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0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67744" y="0"/>
            <a:ext cx="433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Características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923330"/>
            <a:ext cx="77768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latin typeface="Arial Black" pitchFamily="34" charset="0"/>
              </a:rPr>
              <a:t>1. Debe ser Preciso, porque cada uno de sus pasos debe indicar de manera precisa e inequívoca que se debe hacer.</a:t>
            </a:r>
            <a:br>
              <a:rPr lang="es-MX" sz="2000" dirty="0" smtClean="0">
                <a:latin typeface="Arial Black" pitchFamily="34" charset="0"/>
              </a:rPr>
            </a:br>
            <a:r>
              <a:rPr lang="es-MX" sz="2000" dirty="0" smtClean="0">
                <a:latin typeface="Arial Black" pitchFamily="34" charset="0"/>
              </a:rPr>
              <a:t>2. Debe ser Finito, porque un algoritmo debe tener un número limitado de pasos.</a:t>
            </a:r>
            <a:br>
              <a:rPr lang="es-MX" sz="2000" dirty="0" smtClean="0">
                <a:latin typeface="Arial Black" pitchFamily="34" charset="0"/>
              </a:rPr>
            </a:br>
            <a:r>
              <a:rPr lang="es-MX" sz="2000" dirty="0" smtClean="0">
                <a:latin typeface="Arial Black" pitchFamily="34" charset="0"/>
              </a:rPr>
              <a:t>3. Debe ser Definido, porque debe producir los mismos resultados para las mismas condiciones de entrada.</a:t>
            </a:r>
            <a:br>
              <a:rPr lang="es-MX" sz="2000" dirty="0" smtClean="0">
                <a:latin typeface="Arial Black" pitchFamily="34" charset="0"/>
              </a:rPr>
            </a:br>
            <a:r>
              <a:rPr lang="es-MX" sz="2000" dirty="0" smtClean="0">
                <a:latin typeface="Arial Black" pitchFamily="34" charset="0"/>
              </a:rPr>
              <a:t>4. Puede tener cero o más elementos de entrada.</a:t>
            </a:r>
            <a:br>
              <a:rPr lang="es-MX" sz="2000" dirty="0" smtClean="0">
                <a:latin typeface="Arial Black" pitchFamily="34" charset="0"/>
              </a:rPr>
            </a:br>
            <a:r>
              <a:rPr lang="es-MX" sz="2000" dirty="0" smtClean="0">
                <a:latin typeface="Arial Black" pitchFamily="34" charset="0"/>
              </a:rPr>
              <a:t>5. Debe producir un resultado. Los datos de salida serán los resultados de efectuar las instrucciones.</a:t>
            </a:r>
            <a:endParaRPr lang="es-MX" sz="2000" dirty="0">
              <a:latin typeface="Arial Black" pitchFamily="34" charset="0"/>
            </a:endParaRPr>
          </a:p>
          <a:p>
            <a:endParaRPr lang="es-MX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51520" y="566124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/>
              <a:t>Pertinencia de la enseñanza del cómputo paralelo en el currículo de las ingenierías. Proyecto PAPIME PE104911</a:t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7" name="6 Rectángulo"/>
          <p:cNvSpPr/>
          <p:nvPr/>
        </p:nvSpPr>
        <p:spPr>
          <a:xfrm>
            <a:off x="-597831" y="6282128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7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275856" y="116632"/>
            <a:ext cx="2379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Análisis</a:t>
            </a:r>
            <a:endParaRPr lang="es-E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2843808" y="836712"/>
            <a:ext cx="108012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860032" y="836712"/>
            <a:ext cx="93610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87524" y="2134597"/>
            <a:ext cx="406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Black" pitchFamily="34" charset="0"/>
              </a:rPr>
              <a:t>Análisis de un algoritmo en                  particular </a:t>
            </a:r>
            <a:endParaRPr lang="es-MX" dirty="0">
              <a:latin typeface="Arial Black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427984" y="2060848"/>
            <a:ext cx="363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Black" pitchFamily="34" charset="0"/>
              </a:rPr>
              <a:t>Análisis de una clase de algoritmos </a:t>
            </a:r>
            <a:endParaRPr lang="es-MX" dirty="0">
              <a:latin typeface="Arial Black" pitchFamily="34" charset="0"/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681790" y="2780928"/>
            <a:ext cx="138615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>
            <a:off x="4626006" y="2779187"/>
            <a:ext cx="1386154" cy="122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014828" y="4005064"/>
            <a:ext cx="264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 Black" pitchFamily="34" charset="0"/>
              </a:rPr>
              <a:t>Según el momento</a:t>
            </a:r>
            <a:endParaRPr lang="es-MX" dirty="0">
              <a:latin typeface="Arial Black" pitchFamily="34" charset="0"/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 flipH="1">
            <a:off x="2474768" y="4297492"/>
            <a:ext cx="90910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971600" y="50082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 Black" pitchFamily="34" charset="0"/>
              </a:rPr>
              <a:t>Estimación a priori </a:t>
            </a:r>
            <a:endParaRPr lang="es-MX" dirty="0">
              <a:latin typeface="Arial Black" pitchFamily="34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4626006" y="4297492"/>
            <a:ext cx="702078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977045" y="5008281"/>
            <a:ext cx="355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 Black" pitchFamily="34" charset="0"/>
              </a:rPr>
              <a:t>Comprobación Posteriori </a:t>
            </a:r>
            <a:endParaRPr lang="es-MX" b="1" dirty="0">
              <a:latin typeface="Arial Black" pitchFamily="34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251520" y="566124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15" name="14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7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28" grpId="0"/>
      <p:bldP spid="32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52730" y="1445183"/>
            <a:ext cx="8362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 Black" pitchFamily="34" charset="0"/>
              </a:rPr>
              <a:t>Estimación a </a:t>
            </a:r>
            <a:r>
              <a:rPr lang="es-MX" dirty="0" smtClean="0">
                <a:latin typeface="Arial Black" pitchFamily="34" charset="0"/>
              </a:rPr>
              <a:t>priori: </a:t>
            </a:r>
            <a:r>
              <a:rPr lang="es-MX" dirty="0">
                <a:latin typeface="Arial Black" pitchFamily="34" charset="0"/>
              </a:rPr>
              <a:t>Hace uso de un modelo matemático, como lo es una </a:t>
            </a:r>
            <a:r>
              <a:rPr lang="es-MX" dirty="0" smtClean="0">
                <a:latin typeface="Arial Black" pitchFamily="34" charset="0"/>
              </a:rPr>
              <a:t>función, basada </a:t>
            </a:r>
            <a:r>
              <a:rPr lang="es-MX" dirty="0">
                <a:latin typeface="Arial Black" pitchFamily="34" charset="0"/>
              </a:rPr>
              <a:t>en un computador idealizado y en un conjunto </a:t>
            </a:r>
            <a:r>
              <a:rPr lang="es-MX" dirty="0" smtClean="0">
                <a:latin typeface="Arial Black" pitchFamily="34" charset="0"/>
              </a:rPr>
              <a:t>de operaciones </a:t>
            </a:r>
            <a:r>
              <a:rPr lang="es-MX" dirty="0">
                <a:latin typeface="Arial Black" pitchFamily="34" charset="0"/>
              </a:rPr>
              <a:t>con </a:t>
            </a:r>
            <a:r>
              <a:rPr lang="es-MX" b="1" dirty="0">
                <a:latin typeface="Arial Black" pitchFamily="34" charset="0"/>
              </a:rPr>
              <a:t>costos </a:t>
            </a:r>
            <a:r>
              <a:rPr lang="es-MX" dirty="0">
                <a:latin typeface="Arial Black" pitchFamily="34" charset="0"/>
              </a:rPr>
              <a:t>de ejecución perfectamente</a:t>
            </a:r>
          </a:p>
          <a:p>
            <a:r>
              <a:rPr lang="es-MX" dirty="0" smtClean="0">
                <a:latin typeface="Arial Black" pitchFamily="34" charset="0"/>
              </a:rPr>
              <a:t>especificados.</a:t>
            </a:r>
          </a:p>
          <a:p>
            <a:r>
              <a:rPr lang="es-MX" dirty="0" smtClean="0">
                <a:latin typeface="Arial Black" pitchFamily="34" charset="0"/>
              </a:rPr>
              <a:t>Proporciona </a:t>
            </a:r>
            <a:r>
              <a:rPr lang="es-MX" dirty="0">
                <a:latin typeface="Arial Black" pitchFamily="34" charset="0"/>
              </a:rPr>
              <a:t>sólo un </a:t>
            </a:r>
            <a:r>
              <a:rPr lang="es-MX" b="1" dirty="0">
                <a:latin typeface="Arial Black" pitchFamily="34" charset="0"/>
              </a:rPr>
              <a:t>RESULTADO APROXIMADO</a:t>
            </a:r>
            <a:r>
              <a:rPr lang="es-MX" dirty="0">
                <a:latin typeface="Arial Black" pitchFamily="34" charset="0"/>
              </a:rPr>
              <a:t>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1682" y="3789040"/>
            <a:ext cx="821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 Black" pitchFamily="34" charset="0"/>
              </a:rPr>
              <a:t>COMPROBACIÓN A </a:t>
            </a:r>
            <a:r>
              <a:rPr lang="es-MX" dirty="0" smtClean="0">
                <a:latin typeface="Arial Black" pitchFamily="34" charset="0"/>
              </a:rPr>
              <a:t>POSTERIORI. Se </a:t>
            </a:r>
            <a:r>
              <a:rPr lang="es-MX" dirty="0">
                <a:latin typeface="Arial Black" pitchFamily="34" charset="0"/>
              </a:rPr>
              <a:t>lleva a cabo en el momento de la ejecución del </a:t>
            </a:r>
            <a:r>
              <a:rPr lang="es-MX" dirty="0" smtClean="0">
                <a:latin typeface="Arial Black" pitchFamily="34" charset="0"/>
              </a:rPr>
              <a:t>programa en </a:t>
            </a:r>
            <a:r>
              <a:rPr lang="es-MX" dirty="0">
                <a:latin typeface="Arial Black" pitchFamily="34" charset="0"/>
              </a:rPr>
              <a:t>un computador y consiste en medir los tiempos de </a:t>
            </a:r>
            <a:r>
              <a:rPr lang="es-MX" dirty="0" smtClean="0">
                <a:latin typeface="Arial Black" pitchFamily="34" charset="0"/>
              </a:rPr>
              <a:t>corrida del </a:t>
            </a:r>
            <a:r>
              <a:rPr lang="es-MX" dirty="0">
                <a:latin typeface="Arial Black" pitchFamily="34" charset="0"/>
              </a:rPr>
              <a:t>programa en </a:t>
            </a:r>
            <a:r>
              <a:rPr lang="es-MX" dirty="0" smtClean="0">
                <a:latin typeface="Arial Black" pitchFamily="34" charset="0"/>
              </a:rPr>
              <a:t>cuestión. Proporciona </a:t>
            </a:r>
            <a:r>
              <a:rPr lang="es-MX" dirty="0">
                <a:latin typeface="Arial Black" pitchFamily="34" charset="0"/>
              </a:rPr>
              <a:t>VALORES REALES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51520" y="566124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699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45351" y="1084095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Arial Black" pitchFamily="34" charset="0"/>
              </a:rPr>
              <a:t>Contando </a:t>
            </a:r>
            <a:r>
              <a:rPr lang="es-MX" dirty="0">
                <a:latin typeface="Arial Black" pitchFamily="34" charset="0"/>
              </a:rPr>
              <a:t>el número de pasos (</a:t>
            </a:r>
            <a:r>
              <a:rPr lang="es-MX" b="1" dirty="0">
                <a:latin typeface="Arial Black" pitchFamily="34" charset="0"/>
              </a:rPr>
              <a:t>tiempo de ejecución </a:t>
            </a:r>
            <a:r>
              <a:rPr lang="es-MX" dirty="0" smtClean="0">
                <a:latin typeface="Arial Black" pitchFamily="34" charset="0"/>
              </a:rPr>
              <a:t>del algoritmo)</a:t>
            </a:r>
            <a:endParaRPr lang="es-MX" dirty="0">
              <a:latin typeface="Arial Black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22752" y="519112"/>
            <a:ext cx="7337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Arial Black" pitchFamily="34" charset="0"/>
              </a:rPr>
              <a:t>¿CÓMO MEDIR LA EFICIENCIA DE LOS ALGORITMOS?</a:t>
            </a:r>
            <a:endParaRPr lang="es-MX" dirty="0">
              <a:latin typeface="Arial Black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1071" y="3197843"/>
            <a:ext cx="9032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Arial Black" pitchFamily="34" charset="0"/>
              </a:rPr>
              <a:t>Determinando el espacio utilizado por el agente </a:t>
            </a:r>
            <a:r>
              <a:rPr lang="es-MX" dirty="0" smtClean="0">
                <a:latin typeface="Arial Black" pitchFamily="34" charset="0"/>
              </a:rPr>
              <a:t>computacional (máquina</a:t>
            </a:r>
            <a:r>
              <a:rPr lang="es-MX" dirty="0">
                <a:latin typeface="Arial Black" pitchFamily="34" charset="0"/>
              </a:rPr>
              <a:t>, persona) que lo ejecuta </a:t>
            </a:r>
            <a:r>
              <a:rPr lang="es-MX" b="1" dirty="0">
                <a:latin typeface="Arial Black" pitchFamily="34" charset="0"/>
              </a:rPr>
              <a:t>(espacio </a:t>
            </a:r>
            <a:r>
              <a:rPr lang="es-MX" dirty="0">
                <a:latin typeface="Arial Black" pitchFamily="34" charset="0"/>
              </a:rPr>
              <a:t>utilizado por </a:t>
            </a:r>
            <a:r>
              <a:rPr lang="es-MX" dirty="0" smtClean="0">
                <a:latin typeface="Arial Black" pitchFamily="34" charset="0"/>
              </a:rPr>
              <a:t>el algoritmo.)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03848" y="2348880"/>
            <a:ext cx="269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COMPLEJIDAD EN TIEMPO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355976" y="1453427"/>
            <a:ext cx="0" cy="679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990249" y="4562547"/>
            <a:ext cx="2731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COMPLEJIDAD EN ESPACIO</a:t>
            </a:r>
            <a:endParaRPr lang="es-MX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4355975" y="3844174"/>
            <a:ext cx="1" cy="592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 Título"/>
          <p:cNvSpPr txBox="1">
            <a:spLocks/>
          </p:cNvSpPr>
          <p:nvPr/>
        </p:nvSpPr>
        <p:spPr>
          <a:xfrm>
            <a:off x="251520" y="566124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12" name="11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4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404664"/>
            <a:ext cx="8820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Arial Black" pitchFamily="34" charset="0"/>
              </a:rPr>
              <a:t>Para evaluar la rapidez o viabilidad de un algoritmo (eficiencia) se imagina </a:t>
            </a:r>
            <a:r>
              <a:rPr lang="es-MX" dirty="0" smtClean="0">
                <a:latin typeface="Arial Black" pitchFamily="34" charset="0"/>
              </a:rPr>
              <a:t>que al </a:t>
            </a:r>
            <a:r>
              <a:rPr lang="es-MX" dirty="0">
                <a:latin typeface="Arial Black" pitchFamily="34" charset="0"/>
              </a:rPr>
              <a:t>algoritmo se le suministra entradas cada vez mayores y se observa la </a:t>
            </a:r>
            <a:r>
              <a:rPr lang="es-MX" dirty="0" smtClean="0">
                <a:latin typeface="Arial Black" pitchFamily="34" charset="0"/>
              </a:rPr>
              <a:t>razón de </a:t>
            </a:r>
            <a:r>
              <a:rPr lang="es-MX" dirty="0">
                <a:latin typeface="Arial Black" pitchFamily="34" charset="0"/>
              </a:rPr>
              <a:t>crecimiento del tiempo insumido para ejecutarlo.</a:t>
            </a:r>
          </a:p>
          <a:p>
            <a:r>
              <a:rPr lang="es-MX" dirty="0" smtClean="0">
                <a:latin typeface="Arial Black" pitchFamily="34" charset="0"/>
              </a:rPr>
              <a:t>Para </a:t>
            </a:r>
            <a:r>
              <a:rPr lang="es-MX" dirty="0">
                <a:latin typeface="Arial Black" pitchFamily="34" charset="0"/>
              </a:rPr>
              <a:t>analizar esto se consideran dos tipos de funciones matemáticas: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5" t="58333" r="20797" b="12500"/>
          <a:stretch/>
        </p:blipFill>
        <p:spPr bwMode="auto">
          <a:xfrm>
            <a:off x="1187624" y="2996952"/>
            <a:ext cx="689428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51520" y="5661248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5" name="4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5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8" t="36905" r="19682" b="19444"/>
          <a:stretch/>
        </p:blipFill>
        <p:spPr bwMode="auto">
          <a:xfrm>
            <a:off x="1187624" y="1484784"/>
            <a:ext cx="7199086" cy="319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51520" y="5495946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4" name="3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9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9165" y="1700808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 Black" pitchFamily="34" charset="0"/>
              </a:rPr>
              <a:t>E</a:t>
            </a:r>
            <a:r>
              <a:rPr lang="es-MX" dirty="0" smtClean="0">
                <a:latin typeface="Arial Black" pitchFamily="34" charset="0"/>
              </a:rPr>
              <a:t>l </a:t>
            </a:r>
            <a:r>
              <a:rPr lang="es-MX" dirty="0">
                <a:latin typeface="Arial Black" pitchFamily="34" charset="0"/>
              </a:rPr>
              <a:t>tiempo de ejecución de cada sentencia simple puede tomarse como complejidad de T(1</a:t>
            </a:r>
            <a:r>
              <a:rPr lang="es-MX" dirty="0" smtClean="0">
                <a:latin typeface="Arial Black" pitchFamily="34" charset="0"/>
              </a:rPr>
              <a:t>).</a:t>
            </a:r>
          </a:p>
          <a:p>
            <a:endParaRPr lang="es-MX" dirty="0">
              <a:latin typeface="Arial Black" pitchFamily="34" charset="0"/>
            </a:endParaRPr>
          </a:p>
          <a:p>
            <a:r>
              <a:rPr lang="es-MX" dirty="0">
                <a:latin typeface="Arial Black" pitchFamily="34" charset="0"/>
              </a:rPr>
              <a:t>Para las sentencias de bifurcación (</a:t>
            </a:r>
            <a:r>
              <a:rPr lang="es-MX" dirty="0" err="1">
                <a:latin typeface="Arial Black" pitchFamily="34" charset="0"/>
              </a:rPr>
              <a:t>if</a:t>
            </a:r>
            <a:r>
              <a:rPr lang="es-MX" dirty="0">
                <a:latin typeface="Arial Black" pitchFamily="34" charset="0"/>
              </a:rPr>
              <a:t>, case) el resultante de la complejidad será T(1</a:t>
            </a:r>
            <a:r>
              <a:rPr lang="es-MX" dirty="0" smtClean="0">
                <a:latin typeface="Arial Black" pitchFamily="34" charset="0"/>
              </a:rPr>
              <a:t>). </a:t>
            </a:r>
          </a:p>
          <a:p>
            <a:endParaRPr lang="es-MX" dirty="0">
              <a:latin typeface="Arial Black" pitchFamily="34" charset="0"/>
            </a:endParaRPr>
          </a:p>
          <a:p>
            <a:r>
              <a:rPr lang="es-MX" dirty="0">
                <a:latin typeface="Arial Black" pitchFamily="34" charset="0"/>
              </a:rPr>
              <a:t>La complejidad para los bucles (</a:t>
            </a:r>
            <a:r>
              <a:rPr lang="es-MX" dirty="0" err="1">
                <a:latin typeface="Arial Black" pitchFamily="34" charset="0"/>
              </a:rPr>
              <a:t>for</a:t>
            </a:r>
            <a:r>
              <a:rPr lang="es-MX" dirty="0">
                <a:latin typeface="Arial Black" pitchFamily="34" charset="0"/>
              </a:rPr>
              <a:t>, </a:t>
            </a:r>
            <a:r>
              <a:rPr lang="es-MX" dirty="0" err="1">
                <a:latin typeface="Arial Black" pitchFamily="34" charset="0"/>
              </a:rPr>
              <a:t>repeat</a:t>
            </a:r>
            <a:r>
              <a:rPr lang="es-MX" dirty="0">
                <a:latin typeface="Arial Black" pitchFamily="34" charset="0"/>
              </a:rPr>
              <a:t>, </a:t>
            </a:r>
            <a:r>
              <a:rPr lang="es-MX" dirty="0" err="1">
                <a:latin typeface="Arial Black" pitchFamily="34" charset="0"/>
              </a:rPr>
              <a:t>while</a:t>
            </a:r>
            <a:r>
              <a:rPr lang="es-MX" dirty="0">
                <a:latin typeface="Arial Black" pitchFamily="34" charset="0"/>
              </a:rPr>
              <a:t>) independientes será T(n</a:t>
            </a:r>
            <a:r>
              <a:rPr lang="es-MX" dirty="0" smtClean="0">
                <a:latin typeface="Arial Black" pitchFamily="34" charset="0"/>
              </a:rPr>
              <a:t>).</a:t>
            </a:r>
          </a:p>
          <a:p>
            <a:endParaRPr lang="es-MX" dirty="0">
              <a:latin typeface="Arial Black" pitchFamily="34" charset="0"/>
            </a:endParaRPr>
          </a:p>
          <a:p>
            <a:r>
              <a:rPr lang="es-MX" dirty="0">
                <a:latin typeface="Arial Black" pitchFamily="34" charset="0"/>
              </a:rPr>
              <a:t>La complejidad para los bucles anidados será: </a:t>
            </a:r>
            <a:r>
              <a:rPr lang="es-MX" dirty="0" smtClean="0">
                <a:latin typeface="Arial Black" pitchFamily="34" charset="0"/>
              </a:rPr>
              <a:t>T(</a:t>
            </a:r>
            <a:r>
              <a:rPr lang="es-MX" dirty="0" err="1" smtClean="0">
                <a:latin typeface="Arial Black" pitchFamily="34" charset="0"/>
              </a:rPr>
              <a:t>n^m</a:t>
            </a:r>
            <a:r>
              <a:rPr lang="es-MX" dirty="0">
                <a:latin typeface="Arial Black" pitchFamily="34" charset="0"/>
              </a:rPr>
              <a:t>) donde m nos representa el numero de bucles anidados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-94033" y="487404"/>
            <a:ext cx="9307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¿Cómo calcular la complejidad?</a:t>
            </a:r>
            <a:endParaRPr lang="es-E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0" y="5373216"/>
            <a:ext cx="8638728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>
                <a:solidFill>
                  <a:schemeClr val="tx1"/>
                </a:solidFill>
              </a:rPr>
              <a:t>Pertinencia de la enseñanza del cómputo paralelo en el currículo de las ingenierías. Proyecto PAPIME PE104911</a:t>
            </a:r>
            <a:r>
              <a:rPr lang="es-MX" sz="2800" dirty="0" smtClean="0"/>
              <a:t/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7" name="6 Rectángulo"/>
          <p:cNvSpPr/>
          <p:nvPr/>
        </p:nvSpPr>
        <p:spPr>
          <a:xfrm>
            <a:off x="-396552" y="6273225"/>
            <a:ext cx="573114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Carlos Aldair Roman Balbuena</a:t>
            </a:r>
            <a:endParaRPr lang="es-ES" sz="2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6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1189</TotalTime>
  <Words>646</Words>
  <Application>Microsoft Office PowerPoint</Application>
  <PresentationFormat>Presentación en pantalla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Forma de onda</vt:lpstr>
      <vt:lpstr>Presentación de PowerPoint</vt:lpstr>
      <vt:lpstr>Pertinencia de la enseñanza del cómputo paralelo en el currículo de las ingenierías. Proyecto PAPIME PE104911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Ejemplo:</vt:lpstr>
      <vt:lpstr>Presentación de PowerPoint</vt:lpstr>
      <vt:lpstr>Referencias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Pertinencia de la enseñanza del cómputo paralelo en el currículo de las ingenierías. Proyecto PAPIME PE104911</dc:title>
  <dc:creator>Carlos Aldair Roman</dc:creator>
  <cp:lastModifiedBy>Carlos Aldair Roman</cp:lastModifiedBy>
  <cp:revision>55</cp:revision>
  <dcterms:created xsi:type="dcterms:W3CDTF">2013-06-19T03:55:08Z</dcterms:created>
  <dcterms:modified xsi:type="dcterms:W3CDTF">2013-08-02T00:04:46Z</dcterms:modified>
</cp:coreProperties>
</file>