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3300"/>
    <a:srgbClr val="66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2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30A7A-2C6C-4F1D-A7D3-A210394959E1}" type="datetimeFigureOut">
              <a:rPr lang="es-ES" smtClean="0"/>
              <a:pPr/>
              <a:t>30/07/2013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92A81-426B-4508-98F2-39F3A1D98B9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C768C-144F-4CA6-8D09-C15E7E59766F}" type="datetimeFigureOut">
              <a:rPr lang="es-ES" smtClean="0"/>
              <a:pPr/>
              <a:t>30/07/2013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A5E14-1E5A-4561-90C6-AF3BC64E3410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A5E14-1E5A-4561-90C6-AF3BC64E3410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A5E14-1E5A-4561-90C6-AF3BC64E3410}" type="slidenum">
              <a:rPr lang="es-ES" smtClean="0"/>
              <a:pPr/>
              <a:t>4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A72A-B463-4E64-84ED-6F37159ED52D}" type="datetime1">
              <a:rPr lang="es-ES" smtClean="0"/>
              <a:pPr/>
              <a:t>30/07/2013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Proyecto PAPIME: PE104911                       ARIEL ULLOA TREJO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56FE-9206-4A39-9356-31143B5702B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D2670-6208-4BBB-A5BC-8FDA5073321E}" type="datetime1">
              <a:rPr lang="es-ES" smtClean="0"/>
              <a:pPr/>
              <a:t>30/07/2013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Proyecto PAPIME: PE104911                       ARIEL ULLOA TREJO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56FE-9206-4A39-9356-31143B5702B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36B-3453-4035-BDD6-E078E7582BAA}" type="datetime1">
              <a:rPr lang="es-ES" smtClean="0"/>
              <a:pPr/>
              <a:t>30/07/2013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Proyecto PAPIME: PE104911                       ARIEL ULLOA TREJO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56FE-9206-4A39-9356-31143B5702B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CEE7-000E-4E15-94F4-3FC5E8E2B3FE}" type="datetime1">
              <a:rPr lang="es-ES" smtClean="0"/>
              <a:pPr/>
              <a:t>30/07/2013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Proyecto PAPIME: PE104911                       ARIEL ULLOA TREJO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56FE-9206-4A39-9356-31143B5702B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444E-433E-4779-97A1-EFBAB68F9C81}" type="datetime1">
              <a:rPr lang="es-ES" smtClean="0"/>
              <a:pPr/>
              <a:t>30/07/2013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Proyecto PAPIME: PE104911                       ARIEL ULLOA TREJO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56FE-9206-4A39-9356-31143B5702B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8A20-DD3D-4EB5-8243-A5EDD35D62FD}" type="datetime1">
              <a:rPr lang="es-ES" smtClean="0"/>
              <a:pPr/>
              <a:t>30/07/2013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Proyecto PAPIME: PE104911                       ARIEL ULLOA TREJO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56FE-9206-4A39-9356-31143B5702B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76ED-0140-4BF2-8F46-A7243475B74D}" type="datetime1">
              <a:rPr lang="es-ES" smtClean="0"/>
              <a:pPr/>
              <a:t>30/07/2013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Proyecto PAPIME: PE104911                       ARIEL ULLOA TREJO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56FE-9206-4A39-9356-31143B5702B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47C0-0BE5-42AD-870D-04C44D6495B1}" type="datetime1">
              <a:rPr lang="es-ES" smtClean="0"/>
              <a:pPr/>
              <a:t>30/07/2013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Proyecto PAPIME: PE104911                       ARIEL ULLOA TREJO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56FE-9206-4A39-9356-31143B5702B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4F8D-2D48-449A-BC3A-1817089C316D}" type="datetime1">
              <a:rPr lang="es-ES" smtClean="0"/>
              <a:pPr/>
              <a:t>30/07/2013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Proyecto PAPIME: PE104911                       ARIEL ULLOA TREJO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56FE-9206-4A39-9356-31143B5702B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5888-EF1F-46CD-882F-CAD3529B57C9}" type="datetime1">
              <a:rPr lang="es-ES" smtClean="0"/>
              <a:pPr/>
              <a:t>30/07/2013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Proyecto PAPIME: PE104911                       ARIEL ULLOA TREJO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56FE-9206-4A39-9356-31143B5702B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B6B0-24BA-492E-A904-9C258255EFF0}" type="datetime1">
              <a:rPr lang="es-ES" smtClean="0"/>
              <a:pPr/>
              <a:t>30/07/2013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Proyecto PAPIME: PE104911                       ARIEL ULLOA TREJO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56FE-9206-4A39-9356-31143B5702B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B48B-B419-46E3-9157-474EEE53CD6B}" type="datetime1">
              <a:rPr lang="es-ES" smtClean="0"/>
              <a:pPr/>
              <a:t>30/07/2013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Proyecto PAPIME: PE104911                       ARIEL ULLOA TREJO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A56FE-9206-4A39-9356-31143B5702B7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1143008"/>
          </a:xfrm>
        </p:spPr>
        <p:txBody>
          <a:bodyPr>
            <a:normAutofit fontScale="90000"/>
          </a:bodyPr>
          <a:lstStyle/>
          <a:p>
            <a:r>
              <a:rPr lang="es-MX" sz="3100" dirty="0" smtClean="0">
                <a:solidFill>
                  <a:schemeClr val="bg1"/>
                </a:solidFill>
              </a:rPr>
              <a:t>UNIVERSIDAD NACIONAL AUTÓNOMA DE MÉXICO</a:t>
            </a:r>
            <a:r>
              <a:rPr lang="es-MX" dirty="0" smtClean="0">
                <a:solidFill>
                  <a:schemeClr val="bg1"/>
                </a:solidFill>
              </a:rPr>
              <a:t/>
            </a:r>
            <a:br>
              <a:rPr lang="es-MX" dirty="0" smtClean="0">
                <a:solidFill>
                  <a:schemeClr val="bg1"/>
                </a:solidFill>
              </a:rPr>
            </a:br>
            <a:r>
              <a:rPr lang="es-MX" sz="3100" dirty="0" smtClean="0">
                <a:solidFill>
                  <a:schemeClr val="bg1"/>
                </a:solidFill>
              </a:rPr>
              <a:t>Facultad de Ingeniería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28728" y="1247772"/>
            <a:ext cx="6400800" cy="1752600"/>
          </a:xfrm>
        </p:spPr>
        <p:txBody>
          <a:bodyPr/>
          <a:lstStyle/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sz="4000" smtClean="0">
                <a:solidFill>
                  <a:schemeClr val="bg1"/>
                </a:solidFill>
                <a:latin typeface="Imprint MT Shadow" pitchFamily="82" charset="0"/>
              </a:rPr>
              <a:t>II. Sucesión </a:t>
            </a:r>
            <a:r>
              <a:rPr lang="es-ES" sz="4000" dirty="0" smtClean="0">
                <a:solidFill>
                  <a:schemeClr val="bg1"/>
                </a:solidFill>
                <a:latin typeface="Imprint MT Shadow" pitchFamily="82" charset="0"/>
              </a:rPr>
              <a:t>de Fibonacci</a:t>
            </a:r>
            <a:endParaRPr lang="es-ES" sz="4000" dirty="0">
              <a:solidFill>
                <a:schemeClr val="bg1"/>
              </a:solidFill>
              <a:latin typeface="Imprint MT Shadow" pitchFamily="82" charset="0"/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1214414" y="3071810"/>
            <a:ext cx="6643734" cy="1038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lgerian" pitchFamily="82" charset="0"/>
              </a:rPr>
              <a:t>Laboratorio de Intel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lgerian" pitchFamily="82" charset="0"/>
              </a:rPr>
              <a:t> para la Academia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sz="2400" baseline="0" dirty="0" smtClean="0">
                <a:solidFill>
                  <a:schemeClr val="bg1"/>
                </a:solidFill>
                <a:latin typeface="Algerian" pitchFamily="82" charset="0"/>
              </a:rPr>
              <a:t>Proyecto</a:t>
            </a:r>
            <a:r>
              <a:rPr lang="es-ES" sz="2400" dirty="0" smtClean="0">
                <a:solidFill>
                  <a:schemeClr val="bg1"/>
                </a:solidFill>
                <a:latin typeface="Algerian" pitchFamily="82" charset="0"/>
              </a:rPr>
              <a:t> PAPIME PE104911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lgerian" pitchFamily="82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1357290" y="4676796"/>
            <a:ext cx="6400800" cy="1038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arkisim" pitchFamily="34" charset="-79"/>
                <a:cs typeface="Narkisim" pitchFamily="34" charset="-79"/>
              </a:rPr>
              <a:t>Elabora: Ariel Ulloa Trejo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arkisim" pitchFamily="34" charset="-79"/>
                <a:cs typeface="Narkisim" pitchFamily="34" charset="-79"/>
              </a:rPr>
              <a:t>Revisión: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arkisim" pitchFamily="34" charset="-79"/>
                <a:cs typeface="Narkisim" pitchFamily="34" charset="-79"/>
              </a:rPr>
              <a:t> Ing. Laura Sandoval Montaño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arkisim" pitchFamily="34" charset="-79"/>
              <a:cs typeface="Narkisim" pitchFamily="34" charset="-79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pPr lvl="0"/>
            <a:r>
              <a:rPr lang="es-MX" dirty="0">
                <a:solidFill>
                  <a:schemeClr val="bg1"/>
                </a:solidFill>
              </a:rPr>
              <a:t>¿</a:t>
            </a:r>
            <a:r>
              <a:rPr lang="es-ES" dirty="0">
                <a:solidFill>
                  <a:schemeClr val="bg1"/>
                </a:solidFill>
                <a:latin typeface="Imprint MT Shadow" pitchFamily="82" charset="0"/>
              </a:rPr>
              <a:t> Sucesión</a:t>
            </a:r>
            <a:r>
              <a:rPr lang="es-MX" dirty="0">
                <a:solidFill>
                  <a:schemeClr val="bg1"/>
                </a:solidFill>
              </a:rPr>
              <a:t> de Fibonacci</a:t>
            </a:r>
            <a:r>
              <a:rPr lang="es-MX" dirty="0" smtClean="0">
                <a:solidFill>
                  <a:schemeClr val="bg1"/>
                </a:solidFill>
              </a:rPr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471990" cy="5072097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solidFill>
                  <a:schemeClr val="bg1"/>
                </a:solidFill>
              </a:rPr>
              <a:t>Es la sucesión de números naturales, que comienza con cero y uno, y cada nuevo elemento es la suma de los dos anteriores.</a:t>
            </a:r>
          </a:p>
          <a:p>
            <a:pPr algn="just"/>
            <a:r>
              <a:rPr lang="es-ES" dirty="0" smtClean="0">
                <a:solidFill>
                  <a:schemeClr val="bg1"/>
                </a:solidFill>
              </a:rPr>
              <a:t>Fue descrita por Leonardo de Pisa, matemático italiano del siglo XIII, también conocido como Fibonacci.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15074" y="1214422"/>
            <a:ext cx="1714512" cy="491174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0		</a:t>
            </a:r>
            <a:r>
              <a:rPr lang="es-ES" dirty="0" smtClean="0">
                <a:solidFill>
                  <a:srgbClr val="66FF66"/>
                </a:solidFill>
              </a:rPr>
              <a:t>0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1		</a:t>
            </a:r>
            <a:r>
              <a:rPr lang="es-ES" dirty="0" smtClean="0">
                <a:solidFill>
                  <a:srgbClr val="66FF66"/>
                </a:solidFill>
              </a:rPr>
              <a:t>1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2		</a:t>
            </a:r>
            <a:r>
              <a:rPr lang="es-ES" dirty="0" smtClean="0">
                <a:solidFill>
                  <a:srgbClr val="FF99FF"/>
                </a:solidFill>
              </a:rPr>
              <a:t>2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3		</a:t>
            </a:r>
            <a:r>
              <a:rPr lang="es-ES" dirty="0" smtClean="0">
                <a:solidFill>
                  <a:srgbClr val="FF99FF"/>
                </a:solidFill>
              </a:rPr>
              <a:t>3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4		</a:t>
            </a:r>
            <a:r>
              <a:rPr lang="es-ES" dirty="0" smtClean="0">
                <a:solidFill>
                  <a:srgbClr val="FF99FF"/>
                </a:solidFill>
              </a:rPr>
              <a:t>5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5		</a:t>
            </a:r>
            <a:r>
              <a:rPr lang="es-ES" dirty="0" smtClean="0">
                <a:solidFill>
                  <a:srgbClr val="FF99FF"/>
                </a:solidFill>
              </a:rPr>
              <a:t>8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6		</a:t>
            </a:r>
            <a:r>
              <a:rPr lang="es-ES" dirty="0" smtClean="0">
                <a:solidFill>
                  <a:srgbClr val="FF99FF"/>
                </a:solidFill>
              </a:rPr>
              <a:t>13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7		</a:t>
            </a:r>
            <a:r>
              <a:rPr lang="es-ES" dirty="0" smtClean="0">
                <a:solidFill>
                  <a:srgbClr val="FF99FF"/>
                </a:solidFill>
              </a:rPr>
              <a:t>21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8		</a:t>
            </a:r>
            <a:r>
              <a:rPr lang="es-ES" dirty="0" smtClean="0">
                <a:solidFill>
                  <a:srgbClr val="FF99FF"/>
                </a:solidFill>
              </a:rPr>
              <a:t>34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9		</a:t>
            </a:r>
            <a:r>
              <a:rPr lang="es-ES" dirty="0" smtClean="0">
                <a:solidFill>
                  <a:srgbClr val="FF99FF"/>
                </a:solidFill>
              </a:rPr>
              <a:t>55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10		</a:t>
            </a:r>
            <a:r>
              <a:rPr lang="es-ES" dirty="0" smtClean="0">
                <a:solidFill>
                  <a:srgbClr val="FF99FF"/>
                </a:solidFill>
              </a:rPr>
              <a:t>89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11		</a:t>
            </a:r>
            <a:r>
              <a:rPr lang="es-ES" dirty="0" smtClean="0">
                <a:solidFill>
                  <a:srgbClr val="FF99FF"/>
                </a:solidFill>
              </a:rPr>
              <a:t>144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12		</a:t>
            </a:r>
            <a:r>
              <a:rPr lang="es-ES" dirty="0" smtClean="0">
                <a:solidFill>
                  <a:srgbClr val="FF99FF"/>
                </a:solidFill>
              </a:rPr>
              <a:t>233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13		</a:t>
            </a:r>
            <a:r>
              <a:rPr lang="es-ES" dirty="0" smtClean="0">
                <a:solidFill>
                  <a:srgbClr val="FF99FF"/>
                </a:solidFill>
              </a:rPr>
              <a:t>377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14		</a:t>
            </a:r>
            <a:r>
              <a:rPr lang="es-ES" dirty="0" smtClean="0">
                <a:solidFill>
                  <a:srgbClr val="FF99FF"/>
                </a:solidFill>
              </a:rPr>
              <a:t>610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…</a:t>
            </a:r>
          </a:p>
          <a:p>
            <a:pPr>
              <a:buNone/>
            </a:pP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B0F0"/>
                </a:solidFill>
              </a:rPr>
              <a:t>Proyecto PAPIME: PE104911                       ARIEL ULLOA TREJO</a:t>
            </a:r>
            <a:endParaRPr lang="es-E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¿Y…?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B0F0"/>
                </a:solidFill>
              </a:rPr>
              <a:t>Proyecto PAPIME: PE104911                       ARIEL ULLOA TREJO</a:t>
            </a:r>
            <a:endParaRPr lang="es-ES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Users\ArielDesk\Documents\UNAM\UNAM 2013-2\labIntel\Curso ASvAP\Presentacion\97B8x900y9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071546"/>
            <a:ext cx="2643206" cy="2022053"/>
          </a:xfrm>
          <a:prstGeom prst="rect">
            <a:avLst/>
          </a:prstGeom>
          <a:noFill/>
        </p:spPr>
      </p:pic>
      <p:pic>
        <p:nvPicPr>
          <p:cNvPr id="1027" name="Picture 3" descr="C:\Users\ArielDesk\Documents\UNAM\UNAM 2013-2\labIntel\Curso ASvAP\Presentacion\97BBx900y9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357562"/>
            <a:ext cx="2926075" cy="2000263"/>
          </a:xfrm>
          <a:prstGeom prst="rect">
            <a:avLst/>
          </a:prstGeom>
          <a:noFill/>
        </p:spPr>
      </p:pic>
      <p:pic>
        <p:nvPicPr>
          <p:cNvPr id="1028" name="Picture 4" descr="C:\Users\ArielDesk\Documents\UNAM\UNAM 2013-2\labIntel\Curso ASvAP\Presentacion\espiral_fibonacc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1285860"/>
            <a:ext cx="2643206" cy="1629977"/>
          </a:xfrm>
          <a:prstGeom prst="rect">
            <a:avLst/>
          </a:prstGeom>
          <a:noFill/>
        </p:spPr>
      </p:pic>
      <p:pic>
        <p:nvPicPr>
          <p:cNvPr id="1029" name="Picture 5" descr="C:\Users\ArielDesk\Documents\UNAM\UNAM 2013-2\labIntel\Curso ASvAP\Presentacion\full-m51center_hst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3286124"/>
            <a:ext cx="2928958" cy="2000264"/>
          </a:xfrm>
          <a:prstGeom prst="rect">
            <a:avLst/>
          </a:prstGeom>
          <a:noFill/>
        </p:spPr>
      </p:pic>
      <p:pic>
        <p:nvPicPr>
          <p:cNvPr id="1030" name="Picture 6" descr="C:\Users\ArielDesk\Documents\UNAM\UNAM 2013-2\labIntel\Curso ASvAP\Presentacion\partenon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43702" y="3500438"/>
            <a:ext cx="2227965" cy="1714512"/>
          </a:xfrm>
          <a:prstGeom prst="rect">
            <a:avLst/>
          </a:prstGeom>
          <a:noFill/>
        </p:spPr>
      </p:pic>
      <p:pic>
        <p:nvPicPr>
          <p:cNvPr id="1031" name="Picture 7" descr="C:\Users\ArielDesk\Documents\UNAM\UNAM 2013-2\labIntel\Curso ASvAP\Presentacion\phi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00826" y="1643050"/>
            <a:ext cx="2447708" cy="834235"/>
          </a:xfrm>
          <a:prstGeom prst="rect">
            <a:avLst/>
          </a:prstGeom>
          <a:noFill/>
        </p:spPr>
      </p:pic>
      <p:sp>
        <p:nvSpPr>
          <p:cNvPr id="12" name="11 Flecha abajo"/>
          <p:cNvSpPr/>
          <p:nvPr/>
        </p:nvSpPr>
        <p:spPr>
          <a:xfrm>
            <a:off x="7429520" y="2714620"/>
            <a:ext cx="642942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Análisis e implantación del algoritmo serial</a:t>
            </a:r>
            <a:endParaRPr lang="es-ES" sz="3600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471990" cy="5054617"/>
          </a:xfrm>
        </p:spPr>
        <p:txBody>
          <a:bodyPr/>
          <a:lstStyle/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Versión iterativa:</a:t>
            </a:r>
          </a:p>
          <a:p>
            <a:pPr>
              <a:buNone/>
            </a:pPr>
            <a:endParaRPr lang="es-E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función fib(n)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/>
                </a:solidFill>
              </a:rPr>
              <a:t>i </a:t>
            </a:r>
            <a:r>
              <a:rPr lang="es-ES" dirty="0" smtClean="0">
                <a:solidFill>
                  <a:schemeClr val="bg1"/>
                </a:solidFill>
                <a:sym typeface="Wingdings" pitchFamily="2" charset="2"/>
              </a:rPr>
              <a:t> 1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/>
                </a:solidFill>
                <a:sym typeface="Wingdings" pitchFamily="2" charset="2"/>
              </a:rPr>
              <a:t>j  0</a:t>
            </a:r>
          </a:p>
          <a:p>
            <a:pPr lvl="1">
              <a:buNone/>
            </a:pPr>
            <a:r>
              <a:rPr lang="es-ES" b="1" dirty="0" smtClean="0">
                <a:solidFill>
                  <a:schemeClr val="bg1"/>
                </a:solidFill>
                <a:sym typeface="Wingdings" pitchFamily="2" charset="2"/>
              </a:rPr>
              <a:t>Para</a:t>
            </a:r>
            <a:r>
              <a:rPr lang="es-ES" dirty="0" smtClean="0">
                <a:solidFill>
                  <a:schemeClr val="bg1"/>
                </a:solidFill>
                <a:sym typeface="Wingdings" pitchFamily="2" charset="2"/>
              </a:rPr>
              <a:t> k </a:t>
            </a:r>
            <a:r>
              <a:rPr lang="es-ES" b="1" dirty="0" smtClean="0">
                <a:solidFill>
                  <a:schemeClr val="bg1"/>
                </a:solidFill>
                <a:sym typeface="Wingdings" pitchFamily="2" charset="2"/>
              </a:rPr>
              <a:t>desde</a:t>
            </a:r>
            <a:r>
              <a:rPr lang="es-ES" dirty="0" smtClean="0">
                <a:solidFill>
                  <a:schemeClr val="bg1"/>
                </a:solidFill>
                <a:sym typeface="Wingdings" pitchFamily="2" charset="2"/>
              </a:rPr>
              <a:t> 0 </a:t>
            </a:r>
            <a:r>
              <a:rPr lang="es-ES" b="1" dirty="0" smtClean="0">
                <a:solidFill>
                  <a:schemeClr val="bg1"/>
                </a:solidFill>
                <a:sym typeface="Wingdings" pitchFamily="2" charset="2"/>
              </a:rPr>
              <a:t>hasta</a:t>
            </a:r>
            <a:r>
              <a:rPr lang="es-ES" dirty="0" smtClean="0">
                <a:solidFill>
                  <a:schemeClr val="bg1"/>
                </a:solidFill>
                <a:sym typeface="Wingdings" pitchFamily="2" charset="2"/>
              </a:rPr>
              <a:t> n-1 </a:t>
            </a:r>
            <a:r>
              <a:rPr lang="es-ES" b="1" dirty="0" smtClean="0">
                <a:solidFill>
                  <a:schemeClr val="bg1"/>
                </a:solidFill>
                <a:sym typeface="Wingdings" pitchFamily="2" charset="2"/>
              </a:rPr>
              <a:t>hacer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/>
                </a:solidFill>
                <a:sym typeface="Wingdings" pitchFamily="2" charset="2"/>
              </a:rPr>
              <a:t>	temp  i + j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/>
                </a:solidFill>
                <a:sym typeface="Wingdings" pitchFamily="2" charset="2"/>
              </a:rPr>
              <a:t>	i  j</a:t>
            </a:r>
          </a:p>
          <a:p>
            <a:pPr lvl="1">
              <a:buNone/>
            </a:pPr>
            <a:r>
              <a:rPr lang="es-ES" dirty="0" smtClean="0">
                <a:solidFill>
                  <a:schemeClr val="bg1"/>
                </a:solidFill>
                <a:sym typeface="Wingdings" pitchFamily="2" charset="2"/>
              </a:rPr>
              <a:t>	j  t</a:t>
            </a:r>
          </a:p>
          <a:p>
            <a:pPr lvl="1">
              <a:buNone/>
            </a:pPr>
            <a:r>
              <a:rPr lang="es-ES" b="1" dirty="0" smtClean="0">
                <a:solidFill>
                  <a:schemeClr val="bg1"/>
                </a:solidFill>
                <a:sym typeface="Wingdings" pitchFamily="2" charset="2"/>
              </a:rPr>
              <a:t>Devuelve</a:t>
            </a:r>
            <a:r>
              <a:rPr lang="es-ES" dirty="0" smtClean="0">
                <a:solidFill>
                  <a:schemeClr val="bg1"/>
                </a:solidFill>
                <a:sym typeface="Wingdings" pitchFamily="2" charset="2"/>
              </a:rPr>
              <a:t> j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72066" y="1071546"/>
            <a:ext cx="3614734" cy="5054617"/>
          </a:xfrm>
        </p:spPr>
        <p:txBody>
          <a:bodyPr/>
          <a:lstStyle/>
          <a:p>
            <a:endParaRPr lang="es-ES" dirty="0" smtClean="0">
              <a:solidFill>
                <a:schemeClr val="bg1"/>
              </a:solidFill>
            </a:endParaRPr>
          </a:p>
          <a:p>
            <a:endParaRPr lang="es-ES" dirty="0" smtClean="0">
              <a:solidFill>
                <a:schemeClr val="bg1"/>
              </a:solidFill>
            </a:endParaRPr>
          </a:p>
          <a:p>
            <a:endParaRPr lang="es-ES" sz="1600" dirty="0" smtClean="0">
              <a:solidFill>
                <a:schemeClr val="bg1"/>
              </a:solidFill>
            </a:endParaRPr>
          </a:p>
          <a:p>
            <a:r>
              <a:rPr lang="es-ES" sz="1600" dirty="0" smtClean="0">
                <a:solidFill>
                  <a:schemeClr val="bg1"/>
                </a:solidFill>
              </a:rPr>
              <a:t>Fib_01.c</a:t>
            </a:r>
            <a:endParaRPr lang="es-ES" dirty="0" smtClean="0">
              <a:solidFill>
                <a:schemeClr val="bg1"/>
              </a:solidFill>
            </a:endParaRPr>
          </a:p>
          <a:p>
            <a:endParaRPr lang="es-ES" dirty="0" smtClean="0">
              <a:solidFill>
                <a:schemeClr val="bg1"/>
              </a:solidFill>
            </a:endParaRPr>
          </a:p>
          <a:p>
            <a:pPr algn="ctr"/>
            <a:r>
              <a:rPr lang="es-ES" sz="3200" dirty="0" smtClean="0">
                <a:solidFill>
                  <a:schemeClr val="bg1"/>
                </a:solidFill>
              </a:rPr>
              <a:t>¿Complejidad?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B0F0"/>
                </a:solidFill>
              </a:rPr>
              <a:t>Proyecto PAPIME: PE104911                       ARIEL ULLOA TREJO</a:t>
            </a:r>
            <a:endParaRPr lang="es-E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Análisis e implantación del algoritmo paralelo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7199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Si utilizamos la definición de la sucesión, podemos utilizar recursividad: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función fib(n)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	si n &lt; 2</a:t>
            </a:r>
          </a:p>
          <a:p>
            <a:pPr>
              <a:buNone/>
            </a:pPr>
            <a:r>
              <a:rPr lang="es-ES" sz="2400" dirty="0" smtClean="0">
                <a:solidFill>
                  <a:schemeClr val="bg1"/>
                </a:solidFill>
              </a:rPr>
              <a:t>		Devuelve n</a:t>
            </a:r>
          </a:p>
          <a:p>
            <a:pPr>
              <a:buNone/>
            </a:pPr>
            <a:r>
              <a:rPr lang="es-ES" sz="2400" dirty="0" smtClean="0">
                <a:solidFill>
                  <a:schemeClr val="bg1"/>
                </a:solidFill>
              </a:rPr>
              <a:t>	en otro caso</a:t>
            </a:r>
          </a:p>
          <a:p>
            <a:pPr>
              <a:buNone/>
            </a:pPr>
            <a:r>
              <a:rPr lang="es-ES" sz="2400" dirty="0" smtClean="0">
                <a:solidFill>
                  <a:schemeClr val="bg1"/>
                </a:solidFill>
              </a:rPr>
              <a:t>		devuelve fib(n-1) + fib(n-2)</a:t>
            </a:r>
          </a:p>
          <a:p>
            <a:pPr lvl="2">
              <a:buNone/>
            </a:pPr>
            <a:endParaRPr lang="es-ES" sz="2400" dirty="0" smtClean="0">
              <a:solidFill>
                <a:schemeClr val="bg1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72066" y="1600200"/>
            <a:ext cx="3614734" cy="4525963"/>
          </a:xfrm>
        </p:spPr>
        <p:txBody>
          <a:bodyPr>
            <a:normAutofit/>
          </a:bodyPr>
          <a:lstStyle/>
          <a:p>
            <a:endParaRPr lang="es-ES" dirty="0" smtClean="0">
              <a:solidFill>
                <a:schemeClr val="bg1"/>
              </a:solidFill>
            </a:endParaRPr>
          </a:p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sz="1400" dirty="0" smtClean="0">
                <a:solidFill>
                  <a:schemeClr val="bg1"/>
                </a:solidFill>
              </a:rPr>
              <a:t>Fib_02.c</a:t>
            </a:r>
            <a:endParaRPr lang="es-ES" dirty="0" smtClean="0">
              <a:solidFill>
                <a:schemeClr val="bg1"/>
              </a:solidFill>
            </a:endParaRPr>
          </a:p>
          <a:p>
            <a:endParaRPr lang="es-ES" dirty="0" smtClean="0">
              <a:solidFill>
                <a:schemeClr val="bg1"/>
              </a:solidFill>
            </a:endParaRPr>
          </a:p>
          <a:p>
            <a:pPr algn="ctr"/>
            <a:r>
              <a:rPr lang="es-ES" dirty="0" smtClean="0">
                <a:solidFill>
                  <a:schemeClr val="bg1"/>
                </a:solidFill>
              </a:rPr>
              <a:t>¿Complejidad?</a:t>
            </a: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r>
              <a:rPr lang="es-ES" dirty="0" smtClean="0">
                <a:solidFill>
                  <a:schemeClr val="bg1"/>
                </a:solidFill>
              </a:rPr>
              <a:t>Agregar herramienta para hacerlo paralelo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Fib_03.c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B0F0"/>
                </a:solidFill>
              </a:rPr>
              <a:t>Proyecto PAPIME: PE104911                       ARIEL ULLOA TREJO</a:t>
            </a:r>
            <a:endParaRPr lang="es-E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Fórmula explícita: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B0F0"/>
                </a:solidFill>
              </a:rPr>
              <a:t>Proyecto PAPIME: PE104911                       ARIEL ULLOA TREJO</a:t>
            </a:r>
            <a:endParaRPr lang="es-ES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142984"/>
            <a:ext cx="58483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Bibliografía: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42910" y="1600200"/>
            <a:ext cx="8043890" cy="4525963"/>
          </a:xfrm>
        </p:spPr>
        <p:txBody>
          <a:bodyPr/>
          <a:lstStyle/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ESTRADA MURGUÍA, Pablo José. </a:t>
            </a:r>
            <a:r>
              <a:rPr lang="es-ES" i="1" dirty="0" smtClean="0">
                <a:solidFill>
                  <a:schemeClr val="bg1"/>
                </a:solidFill>
              </a:rPr>
              <a:t>Estudio de desempeño de algoritmos en entornos multicore. </a:t>
            </a:r>
            <a:r>
              <a:rPr lang="es-ES" dirty="0" smtClean="0">
                <a:solidFill>
                  <a:schemeClr val="bg1"/>
                </a:solidFill>
              </a:rPr>
              <a:t>Tesis. Universidad Nacional Autónoma de México. México, D.F. 2011.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AZNAR R., Enrique. Números de Fibonacci, su complejidad y su programación [en línea]. [Consulta: 30/07/2013.] disponible en: http://www.ugr.es/~eaznar/fibo.htm.</a:t>
            </a:r>
          </a:p>
          <a:p>
            <a:pPr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B0F0"/>
                </a:solidFill>
              </a:rPr>
              <a:t>Proyecto PAPIME: PE104911                       ARIEL ULLOA TREJO</a:t>
            </a:r>
            <a:endParaRPr lang="es-E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254</Words>
  <Application>Microsoft Office PowerPoint</Application>
  <PresentationFormat>Presentación en pantalla (4:3)</PresentationFormat>
  <Paragraphs>72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UNIVERSIDAD NACIONAL AUTÓNOMA DE MÉXICO Facultad de Ingeniería</vt:lpstr>
      <vt:lpstr>¿ Sucesión de Fibonacci?</vt:lpstr>
      <vt:lpstr>¿Y…?</vt:lpstr>
      <vt:lpstr>Análisis e implantación del algoritmo serial</vt:lpstr>
      <vt:lpstr>Análisis e implantación del algoritmo paralelo</vt:lpstr>
      <vt:lpstr>Fórmula explícita:</vt:lpstr>
      <vt:lpstr>Bibliografía: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ArielDesk</dc:creator>
  <cp:lastModifiedBy>ArielDesk</cp:lastModifiedBy>
  <cp:revision>93</cp:revision>
  <dcterms:created xsi:type="dcterms:W3CDTF">2013-06-23T22:26:36Z</dcterms:created>
  <dcterms:modified xsi:type="dcterms:W3CDTF">2013-07-31T02:59:57Z</dcterms:modified>
</cp:coreProperties>
</file>