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9540-41AB-4DB7-9320-642DCD372CC4}" type="datetimeFigureOut">
              <a:rPr lang="es-MX" smtClean="0"/>
              <a:t>01/08/2013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43CF8-3155-46F1-9159-7AAFD5CC6D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42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43CF8-3155-46F1-9159-7AAFD5CC6D6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04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2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9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3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1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7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2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1929EBC-4DE5-436D-AAEA-54A73C6AF199}" type="datetimeFigureOut">
              <a:rPr lang="es-MX" smtClean="0">
                <a:solidFill>
                  <a:srgbClr val="073E87"/>
                </a:solidFill>
              </a:rPr>
              <a:pPr/>
              <a:t>01/08/2013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B8A0433-BEA6-4280-A371-9AD4E01E2A3B}" type="slidenum">
              <a:rPr lang="es-MX" smtClean="0">
                <a:solidFill>
                  <a:srgbClr val="073E87"/>
                </a:solidFill>
              </a:rPr>
              <a:pPr/>
              <a:t>‹Nº›</a:t>
            </a:fld>
            <a:endParaRPr lang="es-MX" dirty="0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2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cc.uma.es/~av/Libro/CAP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rosettacode.org/wiki/N-queens_problem" TargetMode="External"/><Relationship Id="rId4" Type="http://schemas.openxmlformats.org/officeDocument/2006/relationships/hyperlink" Target="http://vikman90.blogspot.mx/2013_02_01_archiv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700774" y="2060848"/>
            <a:ext cx="371127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Algoritmos Seriales </a:t>
            </a:r>
          </a:p>
          <a:p>
            <a:pPr algn="ctr"/>
            <a:r>
              <a:rPr lang="es-ES" sz="32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VS </a:t>
            </a:r>
          </a:p>
          <a:p>
            <a:pPr algn="ctr"/>
            <a:r>
              <a:rPr lang="es-ES" sz="32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Algoritmos Paralelo</a:t>
            </a:r>
            <a:endParaRPr lang="es-ES" sz="32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51520" y="5661248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smtClean="0">
                <a:solidFill>
                  <a:prstClr val="black"/>
                </a:solidFill>
              </a:rPr>
              <a:t>Pertinencia de la enseñanza del cómputo paralelo en el currículo de las ingenierías. Proyecto PAPIME PE104911</a:t>
            </a:r>
            <a:r>
              <a:rPr lang="es-MX" sz="2800" smtClean="0"/>
              <a:t/>
            </a:r>
            <a:br>
              <a:rPr lang="es-MX" sz="2800" smtClean="0"/>
            </a:br>
            <a:endParaRPr lang="es-MX" sz="2800" dirty="0"/>
          </a:p>
        </p:txBody>
      </p:sp>
      <p:sp>
        <p:nvSpPr>
          <p:cNvPr id="4" name="3 Rectángulo"/>
          <p:cNvSpPr/>
          <p:nvPr/>
        </p:nvSpPr>
        <p:spPr>
          <a:xfrm>
            <a:off x="1888821" y="4738210"/>
            <a:ext cx="54841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32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68831" y="548680"/>
            <a:ext cx="8775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6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Universidad  </a:t>
            </a:r>
            <a:r>
              <a:rPr lang="es-ES" sz="36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  <a:r>
              <a:rPr lang="es-ES" sz="36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acional </a:t>
            </a:r>
            <a:r>
              <a:rPr lang="es-ES" sz="36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r>
              <a:rPr lang="es-ES" sz="36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utónoma de México</a:t>
            </a:r>
            <a:endParaRPr lang="es-ES" sz="36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298467" y="1195011"/>
            <a:ext cx="45448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Facultad de Ingeniería</a:t>
            </a:r>
            <a:endParaRPr lang="es-ES" sz="36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630918" y="3918540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32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505629" y="3972565"/>
            <a:ext cx="58395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  IV.	</a:t>
            </a:r>
            <a:r>
              <a:rPr lang="es-E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Problema de las N reinas</a:t>
            </a:r>
            <a:endParaRPr lang="es-ES" sz="32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1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899592" y="692696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#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pragma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omp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critical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[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nombre] bloque</a:t>
            </a:r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•Asegura exclusión mutua en la ejecución del bloque.</a:t>
            </a: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•El nombre se puede usar para identificar secciones críticas distintas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888927" y="2708920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#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pragma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omp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atomic</a:t>
            </a:r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expresión</a:t>
            </a: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•La expresión debe ser x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binop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=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exp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, x++, ++x, x-- o --x, donde x es una expresión con valor escalar, </a:t>
            </a: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y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binop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es un operador binario.</a:t>
            </a: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•Asegura la ejecución de la expresión de forma atómica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4208" y="5022118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prstClr val="black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8" name="7 Rectángulo"/>
          <p:cNvSpPr/>
          <p:nvPr/>
        </p:nvSpPr>
        <p:spPr>
          <a:xfrm>
            <a:off x="-495417" y="6389242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4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5" t="46968" r="26085" b="28964"/>
          <a:stretch/>
        </p:blipFill>
        <p:spPr bwMode="auto">
          <a:xfrm>
            <a:off x="611560" y="1628800"/>
            <a:ext cx="801298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133073" y="5035766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prstClr val="black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8" name="7 Rectángulo"/>
          <p:cNvSpPr/>
          <p:nvPr/>
        </p:nvSpPr>
        <p:spPr>
          <a:xfrm>
            <a:off x="-396552" y="6402890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1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1124744"/>
            <a:ext cx="434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hlinkClick r:id="rId3"/>
              </a:rPr>
              <a:t>http://www.lcc.uma.es/~av/Libro/CAP1.pdf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62747" y="116632"/>
            <a:ext cx="8229600" cy="1074448"/>
          </a:xfrm>
        </p:spPr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629816" y="2636912"/>
            <a:ext cx="595840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dirty="0" smtClean="0">
                <a:hlinkClick r:id="rId4"/>
              </a:rPr>
              <a:t>http://vikman90.blogspot.mx/2013_02_01_archive.html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611560" y="3070701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chemeClr val="bg2">
                    <a:lumMod val="50000"/>
                  </a:schemeClr>
                </a:solidFill>
                <a:latin typeface="Garamond"/>
              </a:rPr>
              <a:t>R E D O N D O G A R C Í A  </a:t>
            </a:r>
            <a:r>
              <a:rPr lang="pt-BR" b="0" i="0" u="none" strike="noStrike" baseline="0" dirty="0" smtClean="0">
                <a:solidFill>
                  <a:schemeClr val="bg2">
                    <a:lumMod val="50000"/>
                  </a:schemeClr>
                </a:solidFill>
                <a:latin typeface="Garamond"/>
              </a:rPr>
              <a:t>J O S É  L U I S </a:t>
            </a:r>
            <a:r>
              <a:rPr lang="pt-BR" b="1" i="0" u="none" strike="noStrike" baseline="0" dirty="0" smtClean="0">
                <a:solidFill>
                  <a:schemeClr val="bg2">
                    <a:lumMod val="50000"/>
                  </a:schemeClr>
                </a:solidFill>
                <a:latin typeface="Garamond"/>
              </a:rPr>
              <a:t>,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 EL </a:t>
            </a:r>
            <a:r>
              <a:rPr lang="es-MX" b="1" dirty="0" smtClean="0">
                <a:solidFill>
                  <a:schemeClr val="bg2">
                    <a:lumMod val="50000"/>
                  </a:schemeClr>
                </a:solidFill>
              </a:rPr>
              <a:t>ESQUEMA ALGORÍTMICO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DEL</a:t>
            </a:r>
          </a:p>
          <a:p>
            <a:r>
              <a:rPr lang="es-MX" b="1" dirty="0" smtClean="0">
                <a:solidFill>
                  <a:schemeClr val="bg2">
                    <a:lumMod val="50000"/>
                  </a:schemeClr>
                </a:solidFill>
              </a:rPr>
              <a:t>BACKTRACKING,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</a:rPr>
              <a:t> L Ó G I C A Y C O M P U T A B I L I D A 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MX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9552" y="3441774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/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Estrada Murguía  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Pablo José,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ESTUDIO DE DESEMPEÑO DE ALGORITMOS 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b="1" dirty="0" smtClean="0">
                <a:solidFill>
                  <a:schemeClr val="bg2">
                    <a:lumMod val="50000"/>
                  </a:schemeClr>
                </a:solidFill>
              </a:rPr>
              <a:t>EN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ENTORNOS </a:t>
            </a:r>
            <a:r>
              <a:rPr lang="es-MX" b="1" dirty="0" smtClean="0">
                <a:solidFill>
                  <a:schemeClr val="bg2">
                    <a:lumMod val="50000"/>
                  </a:schemeClr>
                </a:solidFill>
              </a:rPr>
              <a:t>MULTICORE,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MÉXICO, D.F 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,2011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, p.37-41.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7063" y="5085184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prstClr val="black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11" name="10 Rectángulo"/>
          <p:cNvSpPr/>
          <p:nvPr/>
        </p:nvSpPr>
        <p:spPr>
          <a:xfrm>
            <a:off x="-495417" y="6389242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58097" y="4509120"/>
            <a:ext cx="7436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hlinkClick r:id="rId5"/>
              </a:rPr>
              <a:t>http://rosettacode.org/wiki/N-queens_problem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1436583"/>
            <a:ext cx="8781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A. Ayala, H.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Osman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, D.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Shapiro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, J.-M.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Desmarais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, J.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Parri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, M.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Bolic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 and V.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Groza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Accelerating N-Queens Problem using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OpenMP,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School of Information Technology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Engineering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University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of 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Ottawa 800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King Edward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Avenue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Ottawa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Ontario, K1N 6N5,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Canada,2011.</a:t>
            </a:r>
            <a:endParaRPr lang="es-MX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82387" y="260648"/>
            <a:ext cx="4203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Back tracking</a:t>
            </a:r>
            <a:endParaRPr lang="es-ES" sz="5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51636" y="1081833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Back tracking(o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búsqueda atrás) es una técnica de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programación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para hacer búsqueda sistemática a través de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todas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las configuraciones posibles dentro de un espacio de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búsqueda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75683" y="2282162"/>
            <a:ext cx="8616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Para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lograr esto, los algoritmos de tipo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back tracking  construyen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posibles soluciones candidatas de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manera sistemática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.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En general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, dado una solución candidata s:</a:t>
            </a: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 1. Verifican si s es solución. S i lo es, hacen algo con ella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(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depende del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problema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).</a:t>
            </a:r>
          </a:p>
          <a:p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2. Construyen todas las posibles extensiones de s, 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invocan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recursivamente al algoritmo con todas ellas.</a:t>
            </a:r>
          </a:p>
          <a:p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A veces los algoritmos de tipo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back tracking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se usan para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encontrar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una solución, pero otras veces interesa que las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revisen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todas (por ejemplo, para encontrar la m as corta).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33073" y="5698482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prstClr val="black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8" name="7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9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3568" y="764704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Suposiciones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sobre el espacio de soluciones</a:t>
            </a:r>
          </a:p>
          <a:p>
            <a:pPr algn="just"/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Supondremos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que una solución se puede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modelar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como un vector a = (a1, a2, . . . ,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an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),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donde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cada elemento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ai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está tomado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de un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conjunto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ordenado finito S i.</a:t>
            </a:r>
          </a:p>
          <a:p>
            <a:pPr algn="just"/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Representamos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a una solución candidata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como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un vector a = (a1, . . . ,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ak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).</a:t>
            </a:r>
          </a:p>
          <a:p>
            <a:pPr algn="just"/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Las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soluciones candidatas se extenderán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agregando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un elemento al final</a:t>
            </a:r>
            <a:r>
              <a:rPr lang="es-MX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47664" y="3073028"/>
            <a:ext cx="5832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prstClr val="black"/>
                </a:solidFill>
              </a:rPr>
              <a:t>Bt</a:t>
            </a:r>
            <a:r>
              <a:rPr lang="es-MX" dirty="0">
                <a:solidFill>
                  <a:prstClr val="black"/>
                </a:solidFill>
              </a:rPr>
              <a:t>(A, k)</a:t>
            </a:r>
          </a:p>
          <a:p>
            <a:r>
              <a:rPr lang="es-MX" dirty="0">
                <a:solidFill>
                  <a:prstClr val="black"/>
                </a:solidFill>
              </a:rPr>
              <a:t>1 </a:t>
            </a:r>
            <a:r>
              <a:rPr lang="es-MX" b="1" dirty="0">
                <a:solidFill>
                  <a:prstClr val="black"/>
                </a:solidFill>
              </a:rPr>
              <a:t>si</a:t>
            </a:r>
            <a:r>
              <a:rPr lang="es-MX" dirty="0">
                <a:solidFill>
                  <a:prstClr val="black"/>
                </a:solidFill>
              </a:rPr>
              <a:t> Solución</a:t>
            </a:r>
            <a:r>
              <a:rPr lang="es-MX" dirty="0">
                <a:solidFill>
                  <a:prstClr val="black"/>
                </a:solidFill>
              </a:rPr>
              <a:t>?(A, k)</a:t>
            </a:r>
          </a:p>
          <a:p>
            <a:r>
              <a:rPr lang="es-MX" dirty="0">
                <a:solidFill>
                  <a:prstClr val="black"/>
                </a:solidFill>
              </a:rPr>
              <a:t>2 </a:t>
            </a:r>
            <a:r>
              <a:rPr lang="es-MX" b="1" dirty="0">
                <a:solidFill>
                  <a:prstClr val="black"/>
                </a:solidFill>
              </a:rPr>
              <a:t>entonces</a:t>
            </a:r>
            <a:r>
              <a:rPr lang="es-MX" dirty="0">
                <a:solidFill>
                  <a:prstClr val="black"/>
                </a:solidFill>
              </a:rPr>
              <a:t> </a:t>
            </a:r>
            <a:r>
              <a:rPr lang="es-MX" dirty="0" err="1">
                <a:solidFill>
                  <a:prstClr val="black"/>
                </a:solidFill>
              </a:rPr>
              <a:t>procesarSolucion</a:t>
            </a:r>
            <a:r>
              <a:rPr lang="es-MX" dirty="0">
                <a:solidFill>
                  <a:prstClr val="black"/>
                </a:solidFill>
              </a:rPr>
              <a:t>(A</a:t>
            </a:r>
            <a:r>
              <a:rPr lang="es-MX" dirty="0">
                <a:solidFill>
                  <a:prstClr val="black"/>
                </a:solidFill>
              </a:rPr>
              <a:t>, k)</a:t>
            </a:r>
          </a:p>
          <a:p>
            <a:r>
              <a:rPr lang="es-MX" dirty="0">
                <a:solidFill>
                  <a:prstClr val="black"/>
                </a:solidFill>
              </a:rPr>
              <a:t>3 </a:t>
            </a:r>
            <a:r>
              <a:rPr lang="es-MX" b="1" dirty="0">
                <a:solidFill>
                  <a:prstClr val="black"/>
                </a:solidFill>
              </a:rPr>
              <a:t>otro para cada </a:t>
            </a:r>
            <a:r>
              <a:rPr lang="es-MX" dirty="0">
                <a:solidFill>
                  <a:prstClr val="black"/>
                </a:solidFill>
              </a:rPr>
              <a:t>c </a:t>
            </a:r>
            <a:r>
              <a:rPr lang="es-MX" dirty="0">
                <a:solidFill>
                  <a:prstClr val="black"/>
                </a:solidFill>
              </a:rPr>
              <a:t>2 </a:t>
            </a:r>
            <a:r>
              <a:rPr lang="es-MX" dirty="0">
                <a:solidFill>
                  <a:prstClr val="black"/>
                </a:solidFill>
              </a:rPr>
              <a:t>Sucesores(A</a:t>
            </a:r>
            <a:r>
              <a:rPr lang="es-MX" dirty="0">
                <a:solidFill>
                  <a:prstClr val="black"/>
                </a:solidFill>
              </a:rPr>
              <a:t>, k)</a:t>
            </a:r>
          </a:p>
          <a:p>
            <a:r>
              <a:rPr lang="es-MX" dirty="0">
                <a:solidFill>
                  <a:prstClr val="black"/>
                </a:solidFill>
              </a:rPr>
              <a:t>4 </a:t>
            </a:r>
            <a:r>
              <a:rPr lang="es-MX" dirty="0">
                <a:solidFill>
                  <a:prstClr val="black"/>
                </a:solidFill>
              </a:rPr>
              <a:t>   </a:t>
            </a:r>
            <a:r>
              <a:rPr lang="es-MX" b="1" dirty="0">
                <a:solidFill>
                  <a:prstClr val="black"/>
                </a:solidFill>
              </a:rPr>
              <a:t>Do</a:t>
            </a:r>
            <a:r>
              <a:rPr lang="es-MX" dirty="0">
                <a:solidFill>
                  <a:prstClr val="black"/>
                </a:solidFill>
              </a:rPr>
              <a:t> A[k</a:t>
            </a:r>
            <a:r>
              <a:rPr lang="es-MX" dirty="0">
                <a:solidFill>
                  <a:prstClr val="black"/>
                </a:solidFill>
              </a:rPr>
              <a:t>] = c</a:t>
            </a:r>
          </a:p>
          <a:p>
            <a:r>
              <a:rPr lang="es-MX" dirty="0">
                <a:solidFill>
                  <a:prstClr val="black"/>
                </a:solidFill>
              </a:rPr>
              <a:t>5 </a:t>
            </a:r>
            <a:r>
              <a:rPr lang="es-MX" dirty="0">
                <a:solidFill>
                  <a:prstClr val="black"/>
                </a:solidFill>
              </a:rPr>
              <a:t>     </a:t>
            </a:r>
            <a:r>
              <a:rPr lang="es-MX" dirty="0" err="1">
                <a:solidFill>
                  <a:prstClr val="black"/>
                </a:solidFill>
              </a:rPr>
              <a:t>Bt</a:t>
            </a:r>
            <a:r>
              <a:rPr lang="es-MX" dirty="0">
                <a:solidFill>
                  <a:prstClr val="black"/>
                </a:solidFill>
              </a:rPr>
              <a:t>(A</a:t>
            </a:r>
            <a:r>
              <a:rPr lang="es-MX" dirty="0">
                <a:solidFill>
                  <a:prstClr val="black"/>
                </a:solidFill>
              </a:rPr>
              <a:t>, k + 1)</a:t>
            </a:r>
          </a:p>
          <a:p>
            <a:r>
              <a:rPr lang="es-MX" dirty="0">
                <a:solidFill>
                  <a:prstClr val="black"/>
                </a:solidFill>
              </a:rPr>
              <a:t>6 </a:t>
            </a:r>
            <a:r>
              <a:rPr lang="es-MX" dirty="0">
                <a:solidFill>
                  <a:prstClr val="black"/>
                </a:solidFill>
              </a:rPr>
              <a:t>        </a:t>
            </a:r>
            <a:r>
              <a:rPr lang="es-MX" b="1" dirty="0">
                <a:solidFill>
                  <a:prstClr val="black"/>
                </a:solidFill>
              </a:rPr>
              <a:t>Si</a:t>
            </a:r>
            <a:r>
              <a:rPr lang="es-MX" dirty="0">
                <a:solidFill>
                  <a:prstClr val="black"/>
                </a:solidFill>
              </a:rPr>
              <a:t> terminar</a:t>
            </a:r>
            <a:r>
              <a:rPr lang="es-MX" dirty="0">
                <a:solidFill>
                  <a:prstClr val="black"/>
                </a:solidFill>
              </a:rPr>
              <a:t>?</a:t>
            </a:r>
          </a:p>
          <a:p>
            <a:r>
              <a:rPr lang="es-MX" dirty="0">
                <a:solidFill>
                  <a:prstClr val="black"/>
                </a:solidFill>
              </a:rPr>
              <a:t>7 </a:t>
            </a:r>
            <a:r>
              <a:rPr lang="es-MX" dirty="0">
                <a:solidFill>
                  <a:prstClr val="black"/>
                </a:solidFill>
              </a:rPr>
              <a:t>        </a:t>
            </a:r>
            <a:r>
              <a:rPr lang="es-MX" b="1" dirty="0">
                <a:solidFill>
                  <a:prstClr val="black"/>
                </a:solidFill>
              </a:rPr>
              <a:t> Entonces </a:t>
            </a:r>
            <a:r>
              <a:rPr lang="es-MX" dirty="0">
                <a:solidFill>
                  <a:prstClr val="black"/>
                </a:solidFill>
              </a:rPr>
              <a:t>devuelve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0" y="5381352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prstClr val="black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7" name="6 Rectángulo"/>
          <p:cNvSpPr/>
          <p:nvPr/>
        </p:nvSpPr>
        <p:spPr>
          <a:xfrm>
            <a:off x="-499596" y="6414479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6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donde</a:t>
            </a: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Solución?(·)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es una función que retorna verdadero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si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su argumento es una solución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.</a:t>
            </a:r>
          </a:p>
          <a:p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procesarSolucion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(·), depende del problema y que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maneja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una solución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.</a:t>
            </a:r>
          </a:p>
          <a:p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Sucesores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(·) es una función que dado un candidato,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genera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todos los candidatos que son extensiones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de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éste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.</a:t>
            </a:r>
          </a:p>
          <a:p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• terminar? es una variable global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booleana inicialmente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es falsa, pero que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puede ser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hecha verdadera por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procesarSolución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,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en caso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que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sólo interesa encontrar una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solución.</a:t>
            </a:r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33073" y="4906101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prstClr val="black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7" name="6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40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52399" y="-64907"/>
            <a:ext cx="8229600" cy="1252728"/>
          </a:xfrm>
        </p:spPr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1028" name="Picture 4" descr="File:Branch&amp;bound 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0" y="836712"/>
            <a:ext cx="836622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3945" y="487404"/>
            <a:ext cx="7611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Problema de las N </a:t>
            </a:r>
            <a:r>
              <a:rPr lang="es-MX" sz="5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Reinas</a:t>
            </a:r>
            <a:endParaRPr lang="es-MX" sz="5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22770" y="1827087"/>
            <a:ext cx="7342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El problema de las N reinas consiste en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situar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N reinas en un tablero de ajedrez de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NxN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sin que se amenacen entre ellas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.</a:t>
            </a:r>
          </a:p>
          <a:p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25503" y="3068960"/>
            <a:ext cx="7342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Una reina amenaza a otra si está en la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misma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ﬁla, columna o diagonal</a:t>
            </a:r>
            <a:r>
              <a:rPr lang="es-MX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5373216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prstClr val="black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8" name="7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1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99592" y="620688"/>
            <a:ext cx="7105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Movimientos posibles de una reina en el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tablero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921" y="1412776"/>
            <a:ext cx="2633663" cy="264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3073" y="4906101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prstClr val="black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6" name="5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41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331640" y="836712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Para representar el problema, se podría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plantear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como una matriz de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NxN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enteros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, donde un 1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signiﬁca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que la reina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está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en esa posición, y un 0 que la casilla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está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vacía.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331640" y="2551836"/>
            <a:ext cx="6912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Otra opción es hacer uso de un vector de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N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enteros, donde cada posición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corresponde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a una columna del tablero, y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el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entero representa la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ﬁla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en la que se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encuentra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la reina dentro de dicha </a:t>
            </a:r>
          </a:p>
          <a:p>
            <a:pPr algn="just"/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c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olumna.</a:t>
            </a:r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33073" y="4906101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prstClr val="black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7" name="6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3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404664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Dos reinas están en la misma diagonal si:</a:t>
            </a:r>
          </a:p>
          <a:p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Mismo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valor de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ﬁla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– columna  (Diagonal descendente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)</a:t>
            </a:r>
          </a:p>
          <a:p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  <a:p>
            <a:endParaRPr lang="es-MX" dirty="0">
              <a:solidFill>
                <a:prstClr val="black"/>
              </a:solidFill>
              <a:latin typeface="Arial Black" pitchFamily="34" charset="0"/>
            </a:endParaRPr>
          </a:p>
          <a:p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Mismo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valor de </a:t>
            </a:r>
            <a:r>
              <a:rPr lang="es-MX" dirty="0" err="1">
                <a:solidFill>
                  <a:prstClr val="black"/>
                </a:solidFill>
                <a:latin typeface="Arial Black" pitchFamily="34" charset="0"/>
              </a:rPr>
              <a:t>ﬁla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 +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columna (Diagonal </a:t>
            </a:r>
            <a:r>
              <a:rPr lang="es-MX" dirty="0">
                <a:solidFill>
                  <a:prstClr val="black"/>
                </a:solidFill>
                <a:latin typeface="Arial Black" pitchFamily="34" charset="0"/>
              </a:rPr>
              <a:t>ascendente)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8" t="17186" r="17094" b="21094"/>
          <a:stretch/>
        </p:blipFill>
        <p:spPr bwMode="auto">
          <a:xfrm>
            <a:off x="1390489" y="2420888"/>
            <a:ext cx="6507038" cy="352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32505" y="5820940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prstClr val="black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7" name="6 Rectángulo"/>
          <p:cNvSpPr/>
          <p:nvPr/>
        </p:nvSpPr>
        <p:spPr>
          <a:xfrm>
            <a:off x="-419890" y="639633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02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973</Words>
  <Application>Microsoft Office PowerPoint</Application>
  <PresentationFormat>Presentación en pantalla (4:3)</PresentationFormat>
  <Paragraphs>88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Forma de onda</vt:lpstr>
      <vt:lpstr>1_Forma de onda</vt:lpstr>
      <vt:lpstr>Presentación de PowerPoint</vt:lpstr>
      <vt:lpstr>Presentación de PowerPoint</vt:lpstr>
      <vt:lpstr>Presentación de PowerPoint</vt:lpstr>
      <vt:lpstr>Presentación de PowerPoint</vt:lpstr>
      <vt:lpstr>Ejemplo: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Aldair Roman</dc:creator>
  <cp:lastModifiedBy>Carlos Aldair Roman</cp:lastModifiedBy>
  <cp:revision>7</cp:revision>
  <dcterms:created xsi:type="dcterms:W3CDTF">2013-08-01T23:10:52Z</dcterms:created>
  <dcterms:modified xsi:type="dcterms:W3CDTF">2013-08-02T00:15:34Z</dcterms:modified>
</cp:coreProperties>
</file>