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4" r:id="rId6"/>
    <p:sldId id="295" r:id="rId7"/>
    <p:sldId id="297" r:id="rId8"/>
    <p:sldId id="298" r:id="rId9"/>
    <p:sldId id="299" r:id="rId10"/>
    <p:sldId id="301" r:id="rId11"/>
    <p:sldId id="302" r:id="rId12"/>
    <p:sldId id="303" r:id="rId13"/>
    <p:sldId id="260" r:id="rId14"/>
    <p:sldId id="262" r:id="rId15"/>
    <p:sldId id="266" r:id="rId16"/>
    <p:sldId id="267" r:id="rId17"/>
    <p:sldId id="268" r:id="rId18"/>
    <p:sldId id="282" r:id="rId19"/>
    <p:sldId id="283" r:id="rId20"/>
    <p:sldId id="271" r:id="rId21"/>
    <p:sldId id="273" r:id="rId22"/>
    <p:sldId id="284" r:id="rId23"/>
    <p:sldId id="274" r:id="rId24"/>
    <p:sldId id="275" r:id="rId25"/>
    <p:sldId id="276" r:id="rId26"/>
    <p:sldId id="277" r:id="rId27"/>
    <p:sldId id="278" r:id="rId28"/>
    <p:sldId id="279" r:id="rId29"/>
    <p:sldId id="286" r:id="rId30"/>
    <p:sldId id="280" r:id="rId31"/>
    <p:sldId id="289" r:id="rId32"/>
    <p:sldId id="288" r:id="rId33"/>
    <p:sldId id="290" r:id="rId34"/>
    <p:sldId id="292" r:id="rId35"/>
    <p:sldId id="293" r:id="rId36"/>
    <p:sldId id="32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49" autoAdjust="0"/>
  </p:normalViewPr>
  <p:slideViewPr>
    <p:cSldViewPr snapToGrid="0">
      <p:cViewPr varScale="1">
        <p:scale>
          <a:sx n="54" d="100"/>
          <a:sy n="54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8BDD-BA8D-4559-83E6-6E95428C9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1368-979A-4E29-92E9-43082C7C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439-B810-41D0-94AC-4C91489597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CN" dirty="0"/>
              <a:t>Digital Circuit  Experiment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/>
              <a:t>Lecture 1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聂仁灿（</a:t>
            </a:r>
            <a:r>
              <a:rPr lang="en-US" altLang="zh-CN" sz="3200" dirty="0"/>
              <a:t>RenCan Nie</a:t>
            </a:r>
            <a:r>
              <a:rPr lang="zh-CN" altLang="en-US" sz="3200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 Experimental software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725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Quartus II 13.0 above Altera_ FPGA development environment</a:t>
            </a:r>
            <a:endParaRPr lang="en-US" altLang="zh-CN" dirty="0"/>
          </a:p>
          <a:p>
            <a:r>
              <a:rPr lang="en-US" altLang="zh-CN" dirty="0"/>
              <a:t>Refer to the textbook to be familiar with the basic development steps of Quartus II.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555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Copy the “Quartus II 13.1” folder to the local disk in your computer.</a:t>
            </a:r>
            <a:endParaRPr lang="zh-CN" altLang="zh-CN" dirty="0"/>
          </a:p>
          <a:p>
            <a:pPr lvl="0"/>
            <a:r>
              <a:rPr lang="en-US" altLang="zh-CN" dirty="0"/>
              <a:t>Apply the “QuartusSetup-13.1.0.162.exe” file, flowing the guide. It will take about half or one hour to finish the setup process. And then you will see the “Altera 13.1.0.162” application in the start menu.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8055" y="1958975"/>
            <a:ext cx="5547995" cy="44691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/>
              <a:t>1</a:t>
            </a:r>
            <a:r>
              <a:rPr lang="en-US" altLang="zh-CN" dirty="0"/>
              <a:t>.</a:t>
            </a:r>
            <a:r>
              <a:rPr lang="en-US" altLang="zh-CN" b="1" dirty="0">
                <a:solidFill>
                  <a:schemeClr val="tx1"/>
                </a:solidFill>
              </a:rPr>
              <a:t>C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reate a new project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Step1: 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File-&gt;New Project Wizard</a:t>
            </a:r>
            <a:endParaRPr lang="en-US" altLang="zh-CN" sz="18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1691005"/>
            <a:ext cx="5391150" cy="4295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0140" y="1736725"/>
            <a:ext cx="5547995" cy="446913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C</a:t>
            </a:r>
            <a:r>
              <a:rPr lang="en-US" altLang="zh-CN" b="1" dirty="0">
                <a:sym typeface="+mn-ea"/>
              </a:rPr>
              <a:t>reate a new project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>
                <a:sym typeface="+mn-ea"/>
              </a:rPr>
              <a:t>    </a:t>
            </a:r>
            <a:endParaRPr lang="en-US" altLang="zh-CN" dirty="0"/>
          </a:p>
          <a:p>
            <a:pPr marL="0" lvl="0" indent="0" algn="just"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Step2:  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(1)Set the working directory of this project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(2)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Set the name of this project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736725"/>
            <a:ext cx="5307965" cy="428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8550" y="1813560"/>
            <a:ext cx="5547995" cy="288226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Create a new project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>
                <a:sym typeface="+mn-ea"/>
              </a:rPr>
              <a:t>    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Step3: 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Select the design files you want to include in the project.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sym typeface="+mn-ea"/>
              </a:rPr>
              <a:t>As a new designing, you can pass this step!</a:t>
            </a:r>
            <a:endParaRPr lang="en-US" altLang="zh-CN" sz="1800" b="1" dirty="0">
              <a:solidFill>
                <a:srgbClr val="00B050"/>
              </a:solidFill>
              <a:sym typeface="+mn-ea"/>
            </a:endParaRPr>
          </a:p>
          <a:p>
            <a:pPr marL="0" lvl="0" indent="0" algn="just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13560"/>
            <a:ext cx="5136515" cy="41446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8550" y="1813560"/>
            <a:ext cx="5547995" cy="2882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Create a new project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Step4: 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(1)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Select the programmable devices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(2) Select cyclone family cyclone_ IV_ E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64845" y="1813560"/>
            <a:ext cx="5241290" cy="4260850"/>
            <a:chOff x="1047" y="2856"/>
            <a:chExt cx="8254" cy="671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7" y="2856"/>
              <a:ext cx="8254" cy="671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320" y="4531"/>
              <a:ext cx="3835" cy="37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294" y="4670"/>
              <a:ext cx="3835" cy="146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8550" y="1813560"/>
            <a:ext cx="5547995" cy="2882265"/>
          </a:xfrm>
        </p:spPr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Create a new project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Step5: 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elect the external EDA tools used in the project.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00B050"/>
                </a:solidFill>
                <a:sym typeface="+mn-ea"/>
              </a:rPr>
              <a:t>You can pass this step!</a:t>
            </a:r>
            <a:endParaRPr lang="en-US" altLang="zh-CN" sz="1800" b="1" dirty="0">
              <a:solidFill>
                <a:srgbClr val="00B05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1813560"/>
            <a:ext cx="5419725" cy="43732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5805" y="1786255"/>
            <a:ext cx="5547995" cy="44691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Create a new project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Step6: 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Confirm the configration for this project.</a:t>
            </a:r>
            <a:endParaRPr lang="en-US" altLang="zh-CN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1744345"/>
            <a:ext cx="4626610" cy="3733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9215" y="5170170"/>
            <a:ext cx="641985" cy="2489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06265" y="45275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8825" y="1424305"/>
            <a:ext cx="6018530" cy="34721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b="1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b="1" dirty="0">
                <a:sym typeface="+mn-ea"/>
              </a:rPr>
              <a:t>Creat a design File</a:t>
            </a:r>
            <a:endParaRPr lang="en-US" altLang="zh-CN" sz="2400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Step 1: 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File-&gt;New</a:t>
            </a:r>
            <a:endParaRPr lang="en-US" altLang="zh-CN" sz="24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348105"/>
            <a:ext cx="5563870" cy="44335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5525" y="1597660"/>
            <a:ext cx="6932295" cy="34721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b="1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b="1" dirty="0">
                <a:sym typeface="+mn-ea"/>
              </a:rPr>
              <a:t>Creat a design File</a:t>
            </a:r>
            <a:endParaRPr lang="en-US" altLang="zh-CN" sz="2400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Step 2:  Select the proper type of the design file you want</a:t>
            </a:r>
            <a:endParaRPr lang="en-US" altLang="zh-CN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838200" y="1494790"/>
            <a:ext cx="3531870" cy="5060950"/>
            <a:chOff x="1320" y="2354"/>
            <a:chExt cx="5562" cy="79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2354"/>
              <a:ext cx="5562" cy="797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40" y="4029"/>
              <a:ext cx="3835" cy="37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0" y="2794000"/>
            <a:ext cx="4652010" cy="3906520"/>
          </a:xfrm>
          <a:prstGeom prst="rect">
            <a:avLst/>
          </a:prstGeom>
        </p:spPr>
      </p:pic>
      <p:sp>
        <p:nvSpPr>
          <p:cNvPr id="11" name="燕尾形箭头 10"/>
          <p:cNvSpPr/>
          <p:nvPr/>
        </p:nvSpPr>
        <p:spPr>
          <a:xfrm rot="9360000">
            <a:off x="4405630" y="2409825"/>
            <a:ext cx="526415" cy="13144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551160" y="4701540"/>
            <a:ext cx="1314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Successful!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401820" y="5118100"/>
            <a:ext cx="1122680" cy="443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55160" y="431800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7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N</a:t>
            </a:r>
            <a:r>
              <a:rPr lang="en-US" altLang="zh-CN" b="1" dirty="0">
                <a:solidFill>
                  <a:srgbClr val="4A90E2"/>
                </a:solidFill>
                <a:latin typeface="Arial" panose="020B0604020202020204" pitchFamily="34" charset="0"/>
              </a:rPr>
              <a:t>ot gate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1" y="1805363"/>
            <a:ext cx="10898909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gate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inverter, which  can be expressed as follows: If the input variable is called A and the output variable is called X, then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expression states that the output is the complement of the input. If A = 0, then X = 1, and if A = 1, then X = 0.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840" y="2252345"/>
            <a:ext cx="2491740" cy="662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55" y="3449955"/>
            <a:ext cx="2750820" cy="84582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052830" y="4578985"/>
          <a:ext cx="2757805" cy="157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843405"/>
              </a:tblGrid>
              <a:tr h="4362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zh-CN" altLang="en-US"/>
                        <a:t>ruth table </a:t>
                      </a:r>
                      <a:r>
                        <a:rPr lang="en-US" altLang="zh-CN"/>
                        <a:t>for NOT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Input 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Output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3877945"/>
            <a:ext cx="575310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450" y="1179195"/>
            <a:ext cx="10677525" cy="88011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dirty="0"/>
              <a:t>2.The newly created schematic input file and its corresponding tools are shown in the figure right.</a:t>
            </a:r>
            <a:endParaRPr lang="en-US" altLang="zh-CN" sz="2400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643370" y="2345690"/>
            <a:ext cx="5331460" cy="3472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400" b="1" dirty="0">
                <a:sym typeface="+mn-ea"/>
              </a:rPr>
              <a:t>3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b="1" dirty="0">
                <a:sym typeface="+mn-ea"/>
              </a:rPr>
              <a:t> Virtual simulation</a:t>
            </a:r>
            <a:endParaRPr lang="en-US" altLang="zh-CN" sz="2400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Double click the main board to open the libraries.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2: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Select the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'and2'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element.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2199640"/>
            <a:ext cx="6471920" cy="38030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51020" y="34861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5175" y="1075055"/>
            <a:ext cx="5601335" cy="44691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3: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Add the 'input' and 'output' to the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1231265"/>
            <a:ext cx="4850130" cy="3613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3041015"/>
            <a:ext cx="5593080" cy="3547745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>
            <a:off x="5486400" y="2333625"/>
            <a:ext cx="394335" cy="16573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479415" y="4723765"/>
            <a:ext cx="671830" cy="2425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7910" y="1471295"/>
            <a:ext cx="5215890" cy="446913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b="1" dirty="0">
                <a:sym typeface="+mn-ea"/>
              </a:rPr>
              <a:t>3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b="1" dirty="0">
                <a:sym typeface="+mn-ea"/>
              </a:rPr>
              <a:t> Virtual simulation</a:t>
            </a:r>
            <a:endParaRPr lang="en-US" altLang="zh-CN" sz="2000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logical operation test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Step 4: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Save this design file.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Step 5: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File-&gt;New 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-&gt;VMF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72590" y="1374140"/>
            <a:ext cx="2594610" cy="3839210"/>
            <a:chOff x="2634" y="2164"/>
            <a:chExt cx="4086" cy="60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34" y="2164"/>
              <a:ext cx="4086" cy="604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229" y="6964"/>
              <a:ext cx="2744" cy="263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85945" y="327660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5385" y="1424940"/>
            <a:ext cx="4854575" cy="44691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6: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Edit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-&gt;Insert -&gt;Insert Node or ...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481455"/>
            <a:ext cx="5548630" cy="4355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3250" y="3346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5340" y="1130300"/>
            <a:ext cx="4563745" cy="1997075"/>
          </a:xfrm>
        </p:spPr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7: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Click 'Node Finder'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8: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Add input and output point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393825"/>
            <a:ext cx="3613785" cy="252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3402330"/>
            <a:ext cx="4817110" cy="345567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>
            <a:off x="4999990" y="2159000"/>
            <a:ext cx="914400" cy="21463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6151880" y="2924810"/>
            <a:ext cx="262890" cy="4775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3885" y="27241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5385" y="1424940"/>
            <a:ext cx="4714875" cy="2717165"/>
          </a:xfrm>
        </p:spPr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9: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Edit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-&gt;Value -&gt;Random Values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10: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Set input signal.Random Values select 'At fixed inervals',set the inerval period at 100ns.</a:t>
            </a:r>
            <a:endParaRPr lang="en-US" altLang="zh-CN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1342390"/>
            <a:ext cx="4650740" cy="3642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48" y="4142104"/>
            <a:ext cx="2809875" cy="2381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48175" y="355600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5385" y="1424940"/>
            <a:ext cx="4714875" cy="27171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11: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Run functional simulation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" y="1629410"/>
            <a:ext cx="5454650" cy="33896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5385" y="1424940"/>
            <a:ext cx="5615940" cy="44691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'and'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12: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Fill the results into Table 1, and save this fiure to draw the conclusions in your report. </a:t>
            </a:r>
            <a:endParaRPr lang="en-US" altLang="zh-CN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1504315"/>
            <a:ext cx="5794375" cy="35172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" y="5078095"/>
            <a:ext cx="3815080" cy="10636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2: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'or'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 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6292850" y="4935855"/>
            <a:ext cx="4098925" cy="134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Design simulation circuit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Run functional simulation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1830" y="6141720"/>
            <a:ext cx="8994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sym typeface="+mn-ea"/>
              </a:rPr>
              <a:t>Fill the results into Table 2, and save this fiure to draw the conclusions in your report.</a:t>
            </a:r>
            <a:endParaRPr lang="en-US" altLang="zh-CN" b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0" y="1426210"/>
            <a:ext cx="5393055" cy="3427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1426210"/>
            <a:ext cx="5925185" cy="3427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" y="5078095"/>
            <a:ext cx="3815080" cy="10636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3: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'nand'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 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6190" y="1405890"/>
            <a:ext cx="5479415" cy="3481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" y="1393190"/>
            <a:ext cx="6040120" cy="3493770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/>
        </p:nvSpPr>
        <p:spPr>
          <a:xfrm>
            <a:off x="6292850" y="4935855"/>
            <a:ext cx="4098925" cy="134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Design simulation circuit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Run functional simulation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1830" y="6141720"/>
            <a:ext cx="8994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sym typeface="+mn-ea"/>
              </a:rPr>
              <a:t>Fill the results into Table 3, and save this fiure to draw the conclusions in your report.</a:t>
            </a:r>
            <a:endParaRPr lang="en-US" altLang="zh-CN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7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dirty="0">
                <a:solidFill>
                  <a:srgbClr val="4A90E2"/>
                </a:solidFill>
                <a:latin typeface="Arial" panose="020B0604020202020204" pitchFamily="34" charset="0"/>
              </a:rPr>
              <a:t>And</a:t>
            </a:r>
            <a:r>
              <a:rPr lang="en-US" altLang="zh-CN" b="1" dirty="0">
                <a:solidFill>
                  <a:srgbClr val="4A90E2"/>
                </a:solidFill>
                <a:latin typeface="Arial" panose="020B0604020202020204" pitchFamily="34" charset="0"/>
              </a:rPr>
              <a:t> gate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1" y="1805363"/>
            <a:ext cx="10898909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2-input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in equation form as follows: If one input variable is A, if the other input variable is B, and if the output variable is X, then the Boolean expression is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extend the AND expression to more than two input variables, simply use a new letter for each input variable. The function of a 3-input AND gate, for example, can be expressed as X = ABC, where A, B, and C are the input variables. The expression for a 4-input AND gate can be X = ABCD, and so 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14400" y="3835400"/>
          <a:ext cx="2757805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09"/>
                <a:gridCol w="686709"/>
                <a:gridCol w="1384387"/>
              </a:tblGrid>
              <a:tr h="43624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zh-CN" altLang="en-US"/>
                        <a:t>ruth table </a:t>
                      </a:r>
                      <a:r>
                        <a:rPr lang="en-US" altLang="zh-CN"/>
                        <a:t>for AND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Input </a:t>
                      </a:r>
                      <a:endParaRPr lang="zh-CN" altLang="en-US" b="1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Output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05" y="2423795"/>
            <a:ext cx="1150620" cy="3962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75" y="3923665"/>
            <a:ext cx="6755130" cy="19564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" y="5078095"/>
            <a:ext cx="3815080" cy="10636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4: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'nor'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 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6292850" y="4935855"/>
            <a:ext cx="4098925" cy="134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Design simulation circuit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Run functional simulation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1830" y="6141720"/>
            <a:ext cx="8994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sym typeface="+mn-ea"/>
              </a:rPr>
              <a:t>Fill the results into Table 4, and save this fiure to draw the conclusions in your report.</a:t>
            </a:r>
            <a:endParaRPr lang="en-US" altLang="zh-CN" b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1367155"/>
            <a:ext cx="5539740" cy="3519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1367790"/>
            <a:ext cx="6082030" cy="35191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" y="5078095"/>
            <a:ext cx="3815080" cy="10636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6: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'xor'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logical operation test 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6292850" y="4935855"/>
            <a:ext cx="4098925" cy="134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Design simulation circuit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Run functional simulation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1830" y="6141720"/>
            <a:ext cx="8994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sym typeface="+mn-ea"/>
              </a:rPr>
              <a:t>Fill the results into Table 6, and save this fiure to draw the conclusions in your report.</a:t>
            </a:r>
            <a:endParaRPr lang="en-US" altLang="zh-CN" b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391285"/>
            <a:ext cx="5915660" cy="3472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0" y="1391285"/>
            <a:ext cx="5464810" cy="34721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" y="5078095"/>
            <a:ext cx="3815080" cy="10636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Virtual simulation</a:t>
            </a:r>
            <a:endParaRPr lang="en-US" altLang="zh-CN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7: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Basic logical function for 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'nand'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6292850" y="4935855"/>
            <a:ext cx="4098925" cy="134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Step 1: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Design simulation circuit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Step 2: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Run functional simulation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18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391285"/>
            <a:ext cx="5775325" cy="3472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0" y="1391285"/>
            <a:ext cx="5479415" cy="3481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6026785"/>
            <a:ext cx="2636520" cy="556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60065" y="6283960"/>
            <a:ext cx="8994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sym typeface="+mn-ea"/>
              </a:rPr>
              <a:t>Fill the results into Table 7, and save this fiure to draw the conclusions in your report.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71975" y="487045"/>
            <a:ext cx="24415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Experiments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2007909"/>
            <a:ext cx="9144000" cy="1502054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Thanks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7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dirty="0">
                <a:solidFill>
                  <a:srgbClr val="4A90E2"/>
                </a:solidFill>
                <a:latin typeface="Arial" panose="020B0604020202020204" pitchFamily="34" charset="0"/>
              </a:rPr>
              <a:t>Or</a:t>
            </a:r>
            <a:r>
              <a:rPr lang="en-US" altLang="zh-CN" b="1" dirty="0">
                <a:solidFill>
                  <a:srgbClr val="4A90E2"/>
                </a:solidFill>
                <a:latin typeface="Arial" panose="020B0604020202020204" pitchFamily="34" charset="0"/>
              </a:rPr>
              <a:t> gate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1" y="1805363"/>
            <a:ext cx="10898909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2-input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as follows: If one input variable is A, if the other input variable is B, and if the output variable is X, then the Boolean expression is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extend the OR expression to more than two input variables, a new letter is used for each additional variable. For instance, the function of a 3-input OR gate can be expressed as X = A + B + C. The expression for a 4-input OR gate can be written as X = A + B + C + D, and so 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14400" y="3835400"/>
          <a:ext cx="2757805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09"/>
                <a:gridCol w="686709"/>
                <a:gridCol w="1384387"/>
              </a:tblGrid>
              <a:tr h="43624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zh-CN" altLang="en-US"/>
                        <a:t>ruth table </a:t>
                      </a:r>
                      <a:r>
                        <a:rPr lang="en-US" altLang="zh-CN"/>
                        <a:t>for OR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Input </a:t>
                      </a:r>
                      <a:endParaRPr lang="zh-CN" altLang="en-US" b="1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Output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85" y="4204970"/>
            <a:ext cx="7153910" cy="2094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35" y="2269490"/>
            <a:ext cx="1409700" cy="403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7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dirty="0">
                <a:solidFill>
                  <a:srgbClr val="4A90E2"/>
                </a:solidFill>
                <a:latin typeface="Arial" panose="020B0604020202020204" pitchFamily="34" charset="0"/>
              </a:rPr>
              <a:t>Nand</a:t>
            </a:r>
            <a:r>
              <a:rPr lang="en-US" altLang="zh-CN" b="1" dirty="0">
                <a:solidFill>
                  <a:srgbClr val="4A90E2"/>
                </a:solidFill>
                <a:latin typeface="Arial" panose="020B0604020202020204" pitchFamily="34" charset="0"/>
              </a:rPr>
              <a:t> gate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1" y="1805363"/>
            <a:ext cx="10898909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2-input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as follows: If one input variable is A, if the other input variable is B, and if the output variable is X, then the Boolean expression is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expression says that the two input variables, A and B, are first ANDed and then complemented, as indicated by the bar over the AND expression.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79475" y="3744595"/>
          <a:ext cx="2757805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09"/>
                <a:gridCol w="686709"/>
                <a:gridCol w="1384387"/>
              </a:tblGrid>
              <a:tr h="43624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zh-CN" altLang="en-US"/>
                        <a:t>ruth table </a:t>
                      </a:r>
                      <a:r>
                        <a:rPr lang="en-US" altLang="zh-CN"/>
                        <a:t>for NAND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Input </a:t>
                      </a:r>
                      <a:endParaRPr lang="zh-CN" altLang="en-US" b="1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Output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5" y="4219575"/>
            <a:ext cx="7238365" cy="1953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65" y="2221230"/>
            <a:ext cx="1097280" cy="43434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7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dirty="0">
                <a:solidFill>
                  <a:srgbClr val="4A90E2"/>
                </a:solidFill>
                <a:latin typeface="Arial" panose="020B0604020202020204" pitchFamily="34" charset="0"/>
              </a:rPr>
              <a:t>Nor</a:t>
            </a:r>
            <a:r>
              <a:rPr lang="en-US" altLang="zh-CN" b="1" dirty="0">
                <a:solidFill>
                  <a:srgbClr val="4A90E2"/>
                </a:solidFill>
                <a:latin typeface="Arial" panose="020B0604020202020204" pitchFamily="34" charset="0"/>
              </a:rPr>
              <a:t> gate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1" y="1805363"/>
            <a:ext cx="10898909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2-input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gate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as follows: If one input variable is A, if the other input variable is B, and if the output variable is X, then the Boolean expression is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equation says that the two input variables are first ORed and then complemented, as indicated by the bar over the OR expression.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79475" y="3744595"/>
          <a:ext cx="2757805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09"/>
                <a:gridCol w="686709"/>
                <a:gridCol w="1384387"/>
              </a:tblGrid>
              <a:tr h="43624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zh-CN" altLang="en-US"/>
                        <a:t>ruth table </a:t>
                      </a:r>
                      <a:r>
                        <a:rPr lang="en-US" altLang="zh-CN"/>
                        <a:t>for NOR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Input </a:t>
                      </a:r>
                      <a:endParaRPr lang="zh-CN" altLang="en-US" b="1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Output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540" y="4105910"/>
            <a:ext cx="7686040" cy="1998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2188845"/>
            <a:ext cx="1478280" cy="525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7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dirty="0">
                <a:solidFill>
                  <a:srgbClr val="4A90E2"/>
                </a:solidFill>
                <a:latin typeface="Arial" panose="020B0604020202020204" pitchFamily="34" charset="0"/>
              </a:rPr>
              <a:t>X</a:t>
            </a:r>
            <a:r>
              <a:rPr lang="en-US" altLang="zh-CN" b="1" i="0" dirty="0">
                <a:solidFill>
                  <a:srgbClr val="4A90E2"/>
                </a:solidFill>
                <a:latin typeface="Arial" panose="020B0604020202020204" pitchFamily="34" charset="0"/>
              </a:rPr>
              <a:t>or</a:t>
            </a:r>
            <a:r>
              <a:rPr lang="en-US" altLang="zh-CN" b="1" dirty="0">
                <a:solidFill>
                  <a:srgbClr val="4A90E2"/>
                </a:solidFill>
                <a:latin typeface="Arial" panose="020B0604020202020204" pitchFamily="34" charset="0"/>
              </a:rPr>
              <a:t> gate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1" y="1805363"/>
            <a:ext cx="10898909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2-input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gate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as follows: output X is HIGH when input A is LOW and input B is HIGH, or when input A is HIGH and input B is LOW; X is LOW when A and B are both HIGH or both LOW.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796290" y="2947670"/>
          <a:ext cx="2757805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09"/>
                <a:gridCol w="686709"/>
                <a:gridCol w="1384387"/>
              </a:tblGrid>
              <a:tr h="43624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zh-CN" altLang="en-US"/>
                        <a:t>ruth table </a:t>
                      </a:r>
                      <a:r>
                        <a:rPr lang="en-US" altLang="zh-CN"/>
                        <a:t>for XOR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Input </a:t>
                      </a:r>
                      <a:endParaRPr lang="zh-CN" altLang="en-US" b="1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Output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090" y="3536950"/>
            <a:ext cx="7780020" cy="204216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0408" y="2426970"/>
          <a:ext cx="2586990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422400" imgH="203200" progId="Equation.KSEE3">
                  <p:embed/>
                </p:oleObj>
              </mc:Choice>
              <mc:Fallback>
                <p:oleObj name="" r:id="rId5" imgW="1422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0408" y="2426970"/>
                        <a:ext cx="2586990" cy="36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7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1" i="0" dirty="0">
                <a:solidFill>
                  <a:srgbClr val="4A90E2"/>
                </a:solidFill>
                <a:latin typeface="Arial" panose="020B0604020202020204" pitchFamily="34" charset="0"/>
              </a:rPr>
              <a:t>Xnor</a:t>
            </a:r>
            <a:r>
              <a:rPr lang="en-US" altLang="zh-CN" b="1" dirty="0">
                <a:solidFill>
                  <a:srgbClr val="4A90E2"/>
                </a:solidFill>
                <a:latin typeface="Arial" panose="020B0604020202020204" pitchFamily="34" charset="0"/>
              </a:rPr>
              <a:t> gate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1" y="1805363"/>
            <a:ext cx="1089890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2-input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 gate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as follows: output X is LOW when input A is LOW and input B is HIGH, or when A is HIGH and B is LOW; X is HIGH when A and B are both HIGH or both LOW.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796290" y="2947670"/>
          <a:ext cx="2757805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09"/>
                <a:gridCol w="686709"/>
                <a:gridCol w="1384387"/>
              </a:tblGrid>
              <a:tr h="43624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zh-CN" altLang="en-US"/>
                        <a:t>ruth table </a:t>
                      </a:r>
                      <a:r>
                        <a:rPr lang="en-US" altLang="zh-CN"/>
                        <a:t>for XNOR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Input </a:t>
                      </a:r>
                      <a:endParaRPr lang="zh-CN" altLang="en-US" b="1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Output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920" y="3369945"/>
            <a:ext cx="7703820" cy="205740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8181" y="2450465"/>
          <a:ext cx="2587625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422400" imgH="203200" progId="Equation.KSEE3">
                  <p:embed/>
                </p:oleObj>
              </mc:Choice>
              <mc:Fallback>
                <p:oleObj name="" r:id="rId5" imgW="1422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8181" y="2450465"/>
                        <a:ext cx="2587625" cy="36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6"/>
            <a:ext cx="11472244" cy="431274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1" kern="1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Experimental purposes</a:t>
            </a:r>
            <a:endParaRPr lang="en-US" altLang="zh-CN" b="1" kern="1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Understand the functions of </a:t>
            </a:r>
            <a:r>
              <a:rPr lang="en-US" altLang="zh-CN" sz="18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different logical gates</a:t>
            </a:r>
            <a:r>
              <a:rPr lang="en-US" altLang="zh-CN" sz="18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. </a:t>
            </a:r>
            <a:endParaRPr lang="en-US" altLang="zh-CN" sz="1800" b="1" kern="1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How to use the </a:t>
            </a:r>
            <a:r>
              <a:rPr lang="en-US" sz="18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Quartus II software?</a:t>
            </a:r>
            <a:endParaRPr lang="en-US" sz="1800" b="1" kern="1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Verify the function for different logical gates or simple gage hybrid.</a:t>
            </a:r>
            <a:endParaRPr lang="en-US" altLang="zh-CN" sz="1800" b="1" kern="1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d39f39c-c8f2-410a-a57e-f3e6f3b06b4d}"/>
</p:tagLst>
</file>

<file path=ppt/tags/tag2.xml><?xml version="1.0" encoding="utf-8"?>
<p:tagLst xmlns:p="http://schemas.openxmlformats.org/presentationml/2006/main">
  <p:tag name="KSO_WM_UNIT_TABLE_BEAUTIFY" val="smartTable{ed39f39c-c8f2-410a-a57e-f3e6f3b06b4d}"/>
</p:tagLst>
</file>

<file path=ppt/tags/tag3.xml><?xml version="1.0" encoding="utf-8"?>
<p:tagLst xmlns:p="http://schemas.openxmlformats.org/presentationml/2006/main">
  <p:tag name="KSO_WM_UNIT_TABLE_BEAUTIFY" val="smartTable{ed39f39c-c8f2-410a-a57e-f3e6f3b06b4d}"/>
</p:tagLst>
</file>

<file path=ppt/tags/tag4.xml><?xml version="1.0" encoding="utf-8"?>
<p:tagLst xmlns:p="http://schemas.openxmlformats.org/presentationml/2006/main">
  <p:tag name="KSO_WM_UNIT_TABLE_BEAUTIFY" val="smartTable{ed39f39c-c8f2-410a-a57e-f3e6f3b06b4d}"/>
</p:tagLst>
</file>

<file path=ppt/tags/tag5.xml><?xml version="1.0" encoding="utf-8"?>
<p:tagLst xmlns:p="http://schemas.openxmlformats.org/presentationml/2006/main">
  <p:tag name="KSO_WM_UNIT_TABLE_BEAUTIFY" val="smartTable{ed39f39c-c8f2-410a-a57e-f3e6f3b06b4d}"/>
</p:tagLst>
</file>

<file path=ppt/tags/tag6.xml><?xml version="1.0" encoding="utf-8"?>
<p:tagLst xmlns:p="http://schemas.openxmlformats.org/presentationml/2006/main">
  <p:tag name="KSO_WM_UNIT_TABLE_BEAUTIFY" val="smartTable{ed39f39c-c8f2-410a-a57e-f3e6f3b06b4d}"/>
</p:tagLst>
</file>

<file path=ppt/tags/tag7.xml><?xml version="1.0" encoding="utf-8"?>
<p:tagLst xmlns:p="http://schemas.openxmlformats.org/presentationml/2006/main">
  <p:tag name="KSO_WM_UNIT_TABLE_BEAUTIFY" val="smartTable{ed39f39c-c8f2-410a-a57e-f3e6f3b06b4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6901</Words>
  <Application>WPS 演示</Application>
  <PresentationFormat>宽屏</PresentationFormat>
  <Paragraphs>535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楷体</vt:lpstr>
      <vt:lpstr>微软雅黑</vt:lpstr>
      <vt:lpstr>Tahoma</vt:lpstr>
      <vt:lpstr>等线 Light</vt:lpstr>
      <vt:lpstr>等线</vt:lpstr>
      <vt:lpstr>Arial Unicode MS</vt:lpstr>
      <vt:lpstr>Office 主题​​</vt:lpstr>
      <vt:lpstr>1_Office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Digital Circuit  Experiment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Experiments</vt:lpstr>
      <vt:lpstr> Experimental software</vt:lpstr>
      <vt:lpstr>Experiments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  Experiment</dc:title>
  <dc:creator>86186</dc:creator>
  <cp:lastModifiedBy>瑛瑛</cp:lastModifiedBy>
  <cp:revision>163</cp:revision>
  <dcterms:created xsi:type="dcterms:W3CDTF">2019-09-10T01:23:00Z</dcterms:created>
  <dcterms:modified xsi:type="dcterms:W3CDTF">2020-09-13T12:16:36Z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