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294"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6" r:id="rId21"/>
    <p:sldId id="345" r:id="rId22"/>
    <p:sldId id="347" r:id="rId23"/>
    <p:sldId id="348" r:id="rId24"/>
    <p:sldId id="303" r:id="rId25"/>
    <p:sldId id="275" r:id="rId26"/>
    <p:sldId id="352" r:id="rId27"/>
    <p:sldId id="349" r:id="rId28"/>
    <p:sldId id="350" r:id="rId29"/>
    <p:sldId id="351" r:id="rId30"/>
    <p:sldId id="353"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27"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57" autoAdjust="0"/>
  </p:normalViewPr>
  <p:slideViewPr>
    <p:cSldViewPr snapToGrid="0">
      <p:cViewPr varScale="1">
        <p:scale>
          <a:sx n="92" d="100"/>
          <a:sy n="92" d="100"/>
        </p:scale>
        <p:origin x="12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28BDD-BA8D-4559-83E6-6E95428C93B4}" type="datetimeFigureOut">
              <a:rPr lang="zh-CN" altLang="en-US" smtClean="0"/>
              <a:t>2020/9/30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5B83B-07F6-463A-B285-4ED25887CA9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10</a:t>
            </a:fld>
            <a:endParaRPr lang="zh-CN" altLang="en-US"/>
          </a:p>
        </p:txBody>
      </p:sp>
    </p:spTree>
    <p:extLst>
      <p:ext uri="{BB962C8B-B14F-4D97-AF65-F5344CB8AC3E}">
        <p14:creationId xmlns:p14="http://schemas.microsoft.com/office/powerpoint/2010/main" val="2499239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11</a:t>
            </a:fld>
            <a:endParaRPr lang="zh-CN" altLang="en-US"/>
          </a:p>
        </p:txBody>
      </p:sp>
    </p:spTree>
    <p:extLst>
      <p:ext uri="{BB962C8B-B14F-4D97-AF65-F5344CB8AC3E}">
        <p14:creationId xmlns:p14="http://schemas.microsoft.com/office/powerpoint/2010/main" val="3558499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12</a:t>
            </a:fld>
            <a:endParaRPr lang="zh-CN" altLang="en-US"/>
          </a:p>
        </p:txBody>
      </p:sp>
    </p:spTree>
    <p:extLst>
      <p:ext uri="{BB962C8B-B14F-4D97-AF65-F5344CB8AC3E}">
        <p14:creationId xmlns:p14="http://schemas.microsoft.com/office/powerpoint/2010/main" val="4290088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13</a:t>
            </a:fld>
            <a:endParaRPr lang="zh-CN" altLang="en-US"/>
          </a:p>
        </p:txBody>
      </p:sp>
    </p:spTree>
    <p:extLst>
      <p:ext uri="{BB962C8B-B14F-4D97-AF65-F5344CB8AC3E}">
        <p14:creationId xmlns:p14="http://schemas.microsoft.com/office/powerpoint/2010/main" val="761698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14</a:t>
            </a:fld>
            <a:endParaRPr lang="zh-CN" altLang="en-US"/>
          </a:p>
        </p:txBody>
      </p:sp>
    </p:spTree>
    <p:extLst>
      <p:ext uri="{BB962C8B-B14F-4D97-AF65-F5344CB8AC3E}">
        <p14:creationId xmlns:p14="http://schemas.microsoft.com/office/powerpoint/2010/main" val="2616477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15</a:t>
            </a:fld>
            <a:endParaRPr lang="zh-CN" altLang="en-US"/>
          </a:p>
        </p:txBody>
      </p:sp>
    </p:spTree>
    <p:extLst>
      <p:ext uri="{BB962C8B-B14F-4D97-AF65-F5344CB8AC3E}">
        <p14:creationId xmlns:p14="http://schemas.microsoft.com/office/powerpoint/2010/main" val="1041135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16</a:t>
            </a:fld>
            <a:endParaRPr lang="zh-CN" altLang="en-US"/>
          </a:p>
        </p:txBody>
      </p:sp>
    </p:spTree>
    <p:extLst>
      <p:ext uri="{BB962C8B-B14F-4D97-AF65-F5344CB8AC3E}">
        <p14:creationId xmlns:p14="http://schemas.microsoft.com/office/powerpoint/2010/main" val="53976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17</a:t>
            </a:fld>
            <a:endParaRPr lang="zh-CN" altLang="en-US"/>
          </a:p>
        </p:txBody>
      </p:sp>
    </p:spTree>
    <p:extLst>
      <p:ext uri="{BB962C8B-B14F-4D97-AF65-F5344CB8AC3E}">
        <p14:creationId xmlns:p14="http://schemas.microsoft.com/office/powerpoint/2010/main" val="3655608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18</a:t>
            </a:fld>
            <a:endParaRPr lang="zh-CN" altLang="en-US"/>
          </a:p>
        </p:txBody>
      </p:sp>
    </p:spTree>
    <p:extLst>
      <p:ext uri="{BB962C8B-B14F-4D97-AF65-F5344CB8AC3E}">
        <p14:creationId xmlns:p14="http://schemas.microsoft.com/office/powerpoint/2010/main" val="3961656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19</a:t>
            </a:fld>
            <a:endParaRPr lang="zh-CN" altLang="en-US"/>
          </a:p>
        </p:txBody>
      </p:sp>
    </p:spTree>
    <p:extLst>
      <p:ext uri="{BB962C8B-B14F-4D97-AF65-F5344CB8AC3E}">
        <p14:creationId xmlns:p14="http://schemas.microsoft.com/office/powerpoint/2010/main" val="2643710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20</a:t>
            </a:fld>
            <a:endParaRPr lang="zh-CN" altLang="en-US"/>
          </a:p>
        </p:txBody>
      </p:sp>
    </p:spTree>
    <p:extLst>
      <p:ext uri="{BB962C8B-B14F-4D97-AF65-F5344CB8AC3E}">
        <p14:creationId xmlns:p14="http://schemas.microsoft.com/office/powerpoint/2010/main" val="1619371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21</a:t>
            </a:fld>
            <a:endParaRPr lang="zh-CN" altLang="en-US"/>
          </a:p>
        </p:txBody>
      </p:sp>
    </p:spTree>
    <p:extLst>
      <p:ext uri="{BB962C8B-B14F-4D97-AF65-F5344CB8AC3E}">
        <p14:creationId xmlns:p14="http://schemas.microsoft.com/office/powerpoint/2010/main" val="1142541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22</a:t>
            </a:fld>
            <a:endParaRPr lang="zh-CN" altLang="en-US"/>
          </a:p>
        </p:txBody>
      </p:sp>
    </p:spTree>
    <p:extLst>
      <p:ext uri="{BB962C8B-B14F-4D97-AF65-F5344CB8AC3E}">
        <p14:creationId xmlns:p14="http://schemas.microsoft.com/office/powerpoint/2010/main" val="634691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23</a:t>
            </a:fld>
            <a:endParaRPr lang="zh-CN" altLang="en-US"/>
          </a:p>
        </p:txBody>
      </p:sp>
    </p:spTree>
    <p:extLst>
      <p:ext uri="{BB962C8B-B14F-4D97-AF65-F5344CB8AC3E}">
        <p14:creationId xmlns:p14="http://schemas.microsoft.com/office/powerpoint/2010/main" val="493398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26</a:t>
            </a:fld>
            <a:endParaRPr lang="zh-CN" altLang="en-US"/>
          </a:p>
        </p:txBody>
      </p:sp>
    </p:spTree>
    <p:extLst>
      <p:ext uri="{BB962C8B-B14F-4D97-AF65-F5344CB8AC3E}">
        <p14:creationId xmlns:p14="http://schemas.microsoft.com/office/powerpoint/2010/main" val="3694888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27</a:t>
            </a:fld>
            <a:endParaRPr lang="zh-CN" altLang="en-US"/>
          </a:p>
        </p:txBody>
      </p:sp>
    </p:spTree>
    <p:extLst>
      <p:ext uri="{BB962C8B-B14F-4D97-AF65-F5344CB8AC3E}">
        <p14:creationId xmlns:p14="http://schemas.microsoft.com/office/powerpoint/2010/main" val="1616834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28</a:t>
            </a:fld>
            <a:endParaRPr lang="zh-CN" altLang="en-US"/>
          </a:p>
        </p:txBody>
      </p:sp>
    </p:spTree>
    <p:extLst>
      <p:ext uri="{BB962C8B-B14F-4D97-AF65-F5344CB8AC3E}">
        <p14:creationId xmlns:p14="http://schemas.microsoft.com/office/powerpoint/2010/main" val="2087110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29</a:t>
            </a:fld>
            <a:endParaRPr lang="zh-CN" altLang="en-US"/>
          </a:p>
        </p:txBody>
      </p:sp>
    </p:spTree>
    <p:extLst>
      <p:ext uri="{BB962C8B-B14F-4D97-AF65-F5344CB8AC3E}">
        <p14:creationId xmlns:p14="http://schemas.microsoft.com/office/powerpoint/2010/main" val="18157707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30</a:t>
            </a:fld>
            <a:endParaRPr lang="zh-CN" altLang="en-US"/>
          </a:p>
        </p:txBody>
      </p:sp>
    </p:spTree>
    <p:extLst>
      <p:ext uri="{BB962C8B-B14F-4D97-AF65-F5344CB8AC3E}">
        <p14:creationId xmlns:p14="http://schemas.microsoft.com/office/powerpoint/2010/main" val="104367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3</a:t>
            </a:fld>
            <a:endParaRPr lang="zh-CN" altLang="en-US"/>
          </a:p>
        </p:txBody>
      </p:sp>
    </p:spTree>
    <p:extLst>
      <p:ext uri="{BB962C8B-B14F-4D97-AF65-F5344CB8AC3E}">
        <p14:creationId xmlns:p14="http://schemas.microsoft.com/office/powerpoint/2010/main" val="4029149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31</a:t>
            </a:fld>
            <a:endParaRPr lang="zh-CN" altLang="en-US"/>
          </a:p>
        </p:txBody>
      </p:sp>
    </p:spTree>
    <p:extLst>
      <p:ext uri="{BB962C8B-B14F-4D97-AF65-F5344CB8AC3E}">
        <p14:creationId xmlns:p14="http://schemas.microsoft.com/office/powerpoint/2010/main" val="849717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32</a:t>
            </a:fld>
            <a:endParaRPr lang="zh-CN" altLang="en-US"/>
          </a:p>
        </p:txBody>
      </p:sp>
    </p:spTree>
    <p:extLst>
      <p:ext uri="{BB962C8B-B14F-4D97-AF65-F5344CB8AC3E}">
        <p14:creationId xmlns:p14="http://schemas.microsoft.com/office/powerpoint/2010/main" val="12705811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33</a:t>
            </a:fld>
            <a:endParaRPr lang="zh-CN" altLang="en-US"/>
          </a:p>
        </p:txBody>
      </p:sp>
    </p:spTree>
    <p:extLst>
      <p:ext uri="{BB962C8B-B14F-4D97-AF65-F5344CB8AC3E}">
        <p14:creationId xmlns:p14="http://schemas.microsoft.com/office/powerpoint/2010/main" val="18624677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34</a:t>
            </a:fld>
            <a:endParaRPr lang="zh-CN" altLang="en-US"/>
          </a:p>
        </p:txBody>
      </p:sp>
    </p:spTree>
    <p:extLst>
      <p:ext uri="{BB962C8B-B14F-4D97-AF65-F5344CB8AC3E}">
        <p14:creationId xmlns:p14="http://schemas.microsoft.com/office/powerpoint/2010/main" val="1014926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35</a:t>
            </a:fld>
            <a:endParaRPr lang="zh-CN" altLang="en-US"/>
          </a:p>
        </p:txBody>
      </p:sp>
    </p:spTree>
    <p:extLst>
      <p:ext uri="{BB962C8B-B14F-4D97-AF65-F5344CB8AC3E}">
        <p14:creationId xmlns:p14="http://schemas.microsoft.com/office/powerpoint/2010/main" val="859780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36</a:t>
            </a:fld>
            <a:endParaRPr lang="zh-CN" altLang="en-US"/>
          </a:p>
        </p:txBody>
      </p:sp>
    </p:spTree>
    <p:extLst>
      <p:ext uri="{BB962C8B-B14F-4D97-AF65-F5344CB8AC3E}">
        <p14:creationId xmlns:p14="http://schemas.microsoft.com/office/powerpoint/2010/main" val="2952663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37</a:t>
            </a:fld>
            <a:endParaRPr lang="zh-CN" altLang="en-US"/>
          </a:p>
        </p:txBody>
      </p:sp>
    </p:spTree>
    <p:extLst>
      <p:ext uri="{BB962C8B-B14F-4D97-AF65-F5344CB8AC3E}">
        <p14:creationId xmlns:p14="http://schemas.microsoft.com/office/powerpoint/2010/main" val="12750281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38</a:t>
            </a:fld>
            <a:endParaRPr lang="zh-CN" altLang="en-US"/>
          </a:p>
        </p:txBody>
      </p:sp>
    </p:spTree>
    <p:extLst>
      <p:ext uri="{BB962C8B-B14F-4D97-AF65-F5344CB8AC3E}">
        <p14:creationId xmlns:p14="http://schemas.microsoft.com/office/powerpoint/2010/main" val="12978261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39</a:t>
            </a:fld>
            <a:endParaRPr lang="zh-CN" altLang="en-US"/>
          </a:p>
        </p:txBody>
      </p:sp>
    </p:spTree>
    <p:extLst>
      <p:ext uri="{BB962C8B-B14F-4D97-AF65-F5344CB8AC3E}">
        <p14:creationId xmlns:p14="http://schemas.microsoft.com/office/powerpoint/2010/main" val="10645886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40</a:t>
            </a:fld>
            <a:endParaRPr lang="zh-CN" altLang="en-US"/>
          </a:p>
        </p:txBody>
      </p:sp>
    </p:spTree>
    <p:extLst>
      <p:ext uri="{BB962C8B-B14F-4D97-AF65-F5344CB8AC3E}">
        <p14:creationId xmlns:p14="http://schemas.microsoft.com/office/powerpoint/2010/main" val="3659803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4</a:t>
            </a:fld>
            <a:endParaRPr lang="zh-CN" altLang="en-US"/>
          </a:p>
        </p:txBody>
      </p:sp>
    </p:spTree>
    <p:extLst>
      <p:ext uri="{BB962C8B-B14F-4D97-AF65-F5344CB8AC3E}">
        <p14:creationId xmlns:p14="http://schemas.microsoft.com/office/powerpoint/2010/main" val="5868770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41</a:t>
            </a:fld>
            <a:endParaRPr lang="zh-CN" altLang="en-US"/>
          </a:p>
        </p:txBody>
      </p:sp>
    </p:spTree>
    <p:extLst>
      <p:ext uri="{BB962C8B-B14F-4D97-AF65-F5344CB8AC3E}">
        <p14:creationId xmlns:p14="http://schemas.microsoft.com/office/powerpoint/2010/main" val="28243582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42</a:t>
            </a:fld>
            <a:endParaRPr lang="zh-CN" altLang="en-US"/>
          </a:p>
        </p:txBody>
      </p:sp>
    </p:spTree>
    <p:extLst>
      <p:ext uri="{BB962C8B-B14F-4D97-AF65-F5344CB8AC3E}">
        <p14:creationId xmlns:p14="http://schemas.microsoft.com/office/powerpoint/2010/main" val="19299108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75B83B-07F6-463A-B285-4ED25887CA99}" type="slidenum">
              <a:rPr lang="zh-CN" altLang="en-US" smtClean="0"/>
              <a:t>43</a:t>
            </a:fld>
            <a:endParaRPr lang="zh-CN" altLang="en-US"/>
          </a:p>
        </p:txBody>
      </p:sp>
    </p:spTree>
    <p:extLst>
      <p:ext uri="{BB962C8B-B14F-4D97-AF65-F5344CB8AC3E}">
        <p14:creationId xmlns:p14="http://schemas.microsoft.com/office/powerpoint/2010/main" val="29476785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44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5</a:t>
            </a:fld>
            <a:endParaRPr lang="zh-CN" altLang="en-US"/>
          </a:p>
        </p:txBody>
      </p:sp>
    </p:spTree>
    <p:extLst>
      <p:ext uri="{BB962C8B-B14F-4D97-AF65-F5344CB8AC3E}">
        <p14:creationId xmlns:p14="http://schemas.microsoft.com/office/powerpoint/2010/main" val="216478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6</a:t>
            </a:fld>
            <a:endParaRPr lang="zh-CN" altLang="en-US"/>
          </a:p>
        </p:txBody>
      </p:sp>
    </p:spTree>
    <p:extLst>
      <p:ext uri="{BB962C8B-B14F-4D97-AF65-F5344CB8AC3E}">
        <p14:creationId xmlns:p14="http://schemas.microsoft.com/office/powerpoint/2010/main" val="1208916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7</a:t>
            </a:fld>
            <a:endParaRPr lang="zh-CN" altLang="en-US"/>
          </a:p>
        </p:txBody>
      </p:sp>
    </p:spTree>
    <p:extLst>
      <p:ext uri="{BB962C8B-B14F-4D97-AF65-F5344CB8AC3E}">
        <p14:creationId xmlns:p14="http://schemas.microsoft.com/office/powerpoint/2010/main" val="3863346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8</a:t>
            </a:fld>
            <a:endParaRPr lang="zh-CN" altLang="en-US"/>
          </a:p>
        </p:txBody>
      </p:sp>
    </p:spTree>
    <p:extLst>
      <p:ext uri="{BB962C8B-B14F-4D97-AF65-F5344CB8AC3E}">
        <p14:creationId xmlns:p14="http://schemas.microsoft.com/office/powerpoint/2010/main" val="2863979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0350-3D07-4940-A7DB-0D0A5AD1CD6B}" type="slidenum">
              <a:rPr lang="zh-CN" altLang="en-US" smtClean="0"/>
              <a:t>9</a:t>
            </a:fld>
            <a:endParaRPr lang="zh-CN" altLang="en-US"/>
          </a:p>
        </p:txBody>
      </p:sp>
    </p:spTree>
    <p:extLst>
      <p:ext uri="{BB962C8B-B14F-4D97-AF65-F5344CB8AC3E}">
        <p14:creationId xmlns:p14="http://schemas.microsoft.com/office/powerpoint/2010/main" val="196515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A751368-979A-4E29-92E9-43082C7C86E9}" type="datetimeFigureOut">
              <a:rPr lang="zh-CN" altLang="en-US" smtClean="0"/>
              <a:t>2020/9/30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A751368-979A-4E29-92E9-43082C7C86E9}" type="datetimeFigureOut">
              <a:rPr lang="zh-CN" altLang="en-US" smtClean="0"/>
              <a:t>2020/9/30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A751368-979A-4E29-92E9-43082C7C86E9}" type="datetimeFigureOut">
              <a:rPr lang="zh-CN" altLang="en-US" smtClean="0"/>
              <a:t>2020/9/30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A751368-979A-4E29-92E9-43082C7C86E9}" type="datetimeFigureOut">
              <a:rPr lang="zh-CN" altLang="en-US" smtClean="0"/>
              <a:t>2020/9/30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A751368-979A-4E29-92E9-43082C7C86E9}" type="datetimeFigureOut">
              <a:rPr lang="zh-CN" altLang="en-US" smtClean="0"/>
              <a:t>2020/9/30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A751368-979A-4E29-92E9-43082C7C86E9}" type="datetimeFigureOut">
              <a:rPr lang="zh-CN" altLang="en-US" smtClean="0"/>
              <a:t>2020/9/30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A751368-979A-4E29-92E9-43082C7C86E9}" type="datetimeFigureOut">
              <a:rPr lang="zh-CN" altLang="en-US" smtClean="0"/>
              <a:t>2020/9/30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751368-979A-4E29-92E9-43082C7C86E9}" type="datetimeFigureOut">
              <a:rPr lang="zh-CN" altLang="en-US" smtClean="0"/>
              <a:t>2020/9/30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751368-979A-4E29-92E9-43082C7C86E9}" type="datetimeFigureOut">
              <a:rPr lang="zh-CN" altLang="en-US" smtClean="0"/>
              <a:t>2020/9/30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A751368-979A-4E29-92E9-43082C7C86E9}" type="datetimeFigureOut">
              <a:rPr lang="zh-CN" altLang="en-US" smtClean="0"/>
              <a:t>2020/9/30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A751368-979A-4E29-92E9-43082C7C86E9}" type="datetimeFigureOut">
              <a:rPr lang="zh-CN" altLang="en-US" smtClean="0"/>
              <a:t>2020/9/30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A7F439-B810-41D0-94AC-4C914895979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51368-979A-4E29-92E9-43082C7C86E9}" type="datetimeFigureOut">
              <a:rPr lang="zh-CN" altLang="en-US" smtClean="0"/>
              <a:t>2020/9/30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7F439-B810-41D0-94AC-4C914895979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4.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66.tmp"/><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pPr>
              <a:lnSpc>
                <a:spcPct val="150000"/>
              </a:lnSpc>
            </a:pPr>
            <a:r>
              <a:rPr lang="en-US" altLang="zh-CN" dirty="0"/>
              <a:t>Digital Circuit  Experiment</a:t>
            </a:r>
            <a:br>
              <a:rPr lang="en-US" altLang="zh-CN" dirty="0"/>
            </a:br>
            <a:r>
              <a:rPr lang="en-US" altLang="zh-CN" sz="36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Combinational logical circuit</a:t>
            </a:r>
            <a:endParaRPr lang="zh-CN" altLang="en-US" sz="3600" dirty="0">
              <a:solidFill>
                <a:srgbClr val="FF0000"/>
              </a:solidFill>
            </a:endParaRPr>
          </a:p>
        </p:txBody>
      </p:sp>
      <p:sp>
        <p:nvSpPr>
          <p:cNvPr id="3" name="副标题 2"/>
          <p:cNvSpPr>
            <a:spLocks noGrp="1"/>
          </p:cNvSpPr>
          <p:nvPr>
            <p:ph type="subTitle" idx="1"/>
          </p:nvPr>
        </p:nvSpPr>
        <p:spPr>
          <a:xfrm>
            <a:off x="1524000" y="3737119"/>
            <a:ext cx="9144000" cy="1655762"/>
          </a:xfrm>
        </p:spPr>
        <p:txBody>
          <a:bodyPr>
            <a:normAutofit/>
          </a:bodyPr>
          <a:lstStyle/>
          <a:p>
            <a:r>
              <a:rPr lang="en-US" altLang="zh-CN" sz="3200" dirty="0"/>
              <a:t>Lecture 2</a:t>
            </a:r>
          </a:p>
          <a:p>
            <a:pPr>
              <a:lnSpc>
                <a:spcPct val="150000"/>
              </a:lnSpc>
            </a:pPr>
            <a:r>
              <a:rPr lang="en-US" altLang="zh-CN" sz="3200" dirty="0" err="1"/>
              <a:t>Rencan</a:t>
            </a:r>
            <a:r>
              <a:rPr lang="en-US" altLang="zh-CN" sz="3200" dirty="0"/>
              <a:t> </a:t>
            </a:r>
            <a:r>
              <a:rPr lang="en-US" altLang="zh-CN" sz="3200" dirty="0" err="1"/>
              <a:t>Nie</a:t>
            </a:r>
            <a:r>
              <a:rPr lang="zh-CN" altLang="en-US" sz="3200" dirty="0"/>
              <a:t>（聂仁灿）</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Logic Simplification Using Boolean Algebra</a:t>
            </a:r>
          </a:p>
          <a:p>
            <a:pPr marL="342900" indent="-342900" algn="l">
              <a:buFont typeface="Wingdings" panose="05000000000000000000" pitchFamily="2" charset="2"/>
              <a:buChar char="p"/>
            </a:pPr>
            <a:endParaRPr lang="en-US" altLang="zh-CN" b="0" i="0" dirty="0">
              <a:solidFill>
                <a:srgbClr val="4A90E2"/>
              </a:solidFill>
              <a:effectLst/>
              <a:latin typeface="Arial" panose="020B0604020202020204" pitchFamily="34" charset="0"/>
            </a:endParaRPr>
          </a:p>
          <a:p>
            <a:pPr marL="342900" indent="-342900" algn="l">
              <a:buFont typeface="Wingdings" panose="05000000000000000000" pitchFamily="2" charset="2"/>
              <a:buChar char="p"/>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16" name="文本框 15">
            <a:extLst>
              <a:ext uri="{FF2B5EF4-FFF2-40B4-BE49-F238E27FC236}">
                <a16:creationId xmlns:a16="http://schemas.microsoft.com/office/drawing/2014/main" id="{CC30AB97-C94F-4023-B001-F14373C2EAA2}"/>
              </a:ext>
            </a:extLst>
          </p:cNvPr>
          <p:cNvSpPr txBox="1"/>
          <p:nvPr/>
        </p:nvSpPr>
        <p:spPr>
          <a:xfrm>
            <a:off x="516896" y="1458869"/>
            <a:ext cx="11106779" cy="458074"/>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Example 2. </a:t>
            </a:r>
            <a:r>
              <a:rPr lang="de-DE" altLang="zh-CN" b="1" dirty="0">
                <a:latin typeface="Times New Roman" panose="02020603050405020304" pitchFamily="18" charset="0"/>
                <a:cs typeface="Times New Roman" panose="02020603050405020304" pitchFamily="18" charset="0"/>
              </a:rPr>
              <a:t>[AB(C + BD) + A B]C</a:t>
            </a:r>
          </a:p>
        </p:txBody>
      </p:sp>
      <p:pic>
        <p:nvPicPr>
          <p:cNvPr id="5" name="图片 4">
            <a:extLst>
              <a:ext uri="{FF2B5EF4-FFF2-40B4-BE49-F238E27FC236}">
                <a16:creationId xmlns:a16="http://schemas.microsoft.com/office/drawing/2014/main" id="{0C25B6DB-146C-40B3-A55A-6B81D6FCFDA0}"/>
              </a:ext>
            </a:extLst>
          </p:cNvPr>
          <p:cNvPicPr>
            <a:picLocks noChangeAspect="1"/>
          </p:cNvPicPr>
          <p:nvPr/>
        </p:nvPicPr>
        <p:blipFill>
          <a:blip r:embed="rId3"/>
          <a:stretch>
            <a:fillRect/>
          </a:stretch>
        </p:blipFill>
        <p:spPr>
          <a:xfrm>
            <a:off x="4142172" y="1569027"/>
            <a:ext cx="7158520" cy="5191854"/>
          </a:xfrm>
          <a:prstGeom prst="rect">
            <a:avLst/>
          </a:prstGeom>
        </p:spPr>
      </p:pic>
    </p:spTree>
    <p:extLst>
      <p:ext uri="{BB962C8B-B14F-4D97-AF65-F5344CB8AC3E}">
        <p14:creationId xmlns:p14="http://schemas.microsoft.com/office/powerpoint/2010/main" val="314071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Logic Simplification Using Boolean Algebra</a:t>
            </a:r>
          </a:p>
          <a:p>
            <a:pPr marL="342900" indent="-342900" algn="l">
              <a:buFont typeface="Wingdings" panose="05000000000000000000" pitchFamily="2" charset="2"/>
              <a:buChar char="p"/>
            </a:pPr>
            <a:endParaRPr lang="en-US" altLang="zh-CN" b="0" i="0" dirty="0">
              <a:solidFill>
                <a:srgbClr val="4A90E2"/>
              </a:solidFill>
              <a:effectLst/>
              <a:latin typeface="Arial" panose="020B0604020202020204" pitchFamily="34" charset="0"/>
            </a:endParaRPr>
          </a:p>
          <a:p>
            <a:pPr marL="342900" indent="-342900" algn="l">
              <a:buFont typeface="Wingdings" panose="05000000000000000000" pitchFamily="2" charset="2"/>
              <a:buChar char="p"/>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16" name="文本框 15">
            <a:extLst>
              <a:ext uri="{FF2B5EF4-FFF2-40B4-BE49-F238E27FC236}">
                <a16:creationId xmlns:a16="http://schemas.microsoft.com/office/drawing/2014/main" id="{CC30AB97-C94F-4023-B001-F14373C2EAA2}"/>
              </a:ext>
            </a:extLst>
          </p:cNvPr>
          <p:cNvSpPr txBox="1"/>
          <p:nvPr/>
        </p:nvSpPr>
        <p:spPr>
          <a:xfrm>
            <a:off x="516896" y="1458869"/>
            <a:ext cx="11106779" cy="458074"/>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Example 3. </a:t>
            </a:r>
            <a:r>
              <a:rPr lang="de-DE" altLang="zh-CN" b="1" dirty="0">
                <a:latin typeface="Times New Roman" panose="02020603050405020304" pitchFamily="18" charset="0"/>
                <a:cs typeface="Times New Roman" panose="02020603050405020304" pitchFamily="18" charset="0"/>
              </a:rPr>
              <a:t>AB + AC + A BC</a:t>
            </a:r>
          </a:p>
        </p:txBody>
      </p:sp>
      <p:pic>
        <p:nvPicPr>
          <p:cNvPr id="6" name="图片 5">
            <a:extLst>
              <a:ext uri="{FF2B5EF4-FFF2-40B4-BE49-F238E27FC236}">
                <a16:creationId xmlns:a16="http://schemas.microsoft.com/office/drawing/2014/main" id="{3B6C526A-F8E7-4970-92F6-30E074E08F6E}"/>
              </a:ext>
            </a:extLst>
          </p:cNvPr>
          <p:cNvPicPr>
            <a:picLocks noChangeAspect="1"/>
          </p:cNvPicPr>
          <p:nvPr/>
        </p:nvPicPr>
        <p:blipFill>
          <a:blip r:embed="rId3"/>
          <a:stretch>
            <a:fillRect/>
          </a:stretch>
        </p:blipFill>
        <p:spPr>
          <a:xfrm>
            <a:off x="4066741" y="1805363"/>
            <a:ext cx="8051577" cy="5013076"/>
          </a:xfrm>
          <a:prstGeom prst="rect">
            <a:avLst/>
          </a:prstGeom>
        </p:spPr>
      </p:pic>
    </p:spTree>
    <p:extLst>
      <p:ext uri="{BB962C8B-B14F-4D97-AF65-F5344CB8AC3E}">
        <p14:creationId xmlns:p14="http://schemas.microsoft.com/office/powerpoint/2010/main" val="3138664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Boolean Expression for a Logic Circuit</a:t>
            </a:r>
          </a:p>
          <a:p>
            <a:pPr marL="342900" indent="-342900" algn="l">
              <a:buFont typeface="Wingdings" panose="05000000000000000000" pitchFamily="2" charset="2"/>
              <a:buChar char="p"/>
            </a:pPr>
            <a:endParaRPr lang="en-US" altLang="zh-CN" b="0" i="0" dirty="0">
              <a:solidFill>
                <a:srgbClr val="4A90E2"/>
              </a:solidFill>
              <a:effectLst/>
              <a:latin typeface="Arial" panose="020B0604020202020204" pitchFamily="34" charset="0"/>
            </a:endParaRPr>
          </a:p>
          <a:p>
            <a:pPr marL="342900" indent="-342900" algn="l">
              <a:buFont typeface="Wingdings" panose="05000000000000000000" pitchFamily="2" charset="2"/>
              <a:buChar char="p"/>
            </a:pPr>
            <a:endParaRPr lang="en-US" altLang="zh-CN" b="0" i="0" dirty="0">
              <a:solidFill>
                <a:srgbClr val="4A90E2"/>
              </a:solidFill>
              <a:effectLst/>
              <a:latin typeface="Arial" panose="020B0604020202020204" pitchFamily="34" charset="0"/>
            </a:endParaRPr>
          </a:p>
          <a:p>
            <a:pPr marL="342900" indent="-342900" algn="l">
              <a:buFont typeface="Wingdings" panose="05000000000000000000" pitchFamily="2" charset="2"/>
              <a:buChar char="p"/>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16" name="文本框 15">
            <a:extLst>
              <a:ext uri="{FF2B5EF4-FFF2-40B4-BE49-F238E27FC236}">
                <a16:creationId xmlns:a16="http://schemas.microsoft.com/office/drawing/2014/main" id="{CC30AB97-C94F-4023-B001-F14373C2EAA2}"/>
              </a:ext>
            </a:extLst>
          </p:cNvPr>
          <p:cNvSpPr txBox="1"/>
          <p:nvPr/>
        </p:nvSpPr>
        <p:spPr>
          <a:xfrm>
            <a:off x="516896" y="1458869"/>
            <a:ext cx="11106779" cy="873572"/>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derive the Boolean expression for a given combinational logic circuit, begin at the left-most inputs and work toward the final output, writing the expression for each gate. </a:t>
            </a:r>
            <a:endParaRPr lang="de-DE" altLang="zh-CN"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A664E019-92C2-4FA7-870E-D0FCD16BFB71}"/>
              </a:ext>
            </a:extLst>
          </p:cNvPr>
          <p:cNvSpPr txBox="1"/>
          <p:nvPr/>
        </p:nvSpPr>
        <p:spPr>
          <a:xfrm>
            <a:off x="568324" y="2368966"/>
            <a:ext cx="11106780" cy="2120068"/>
          </a:xfrm>
          <a:prstGeom prst="rect">
            <a:avLst/>
          </a:prstGeom>
          <a:noFill/>
        </p:spPr>
        <p:txBody>
          <a:bodyPr wrap="square">
            <a:spAutoFit/>
          </a:bodyPr>
          <a:lstStyle/>
          <a:p>
            <a:pPr marL="342900" indent="-342900" algn="just">
              <a:lnSpc>
                <a:spcPct val="150000"/>
              </a:lnSpc>
              <a:buAutoNum type="arabicPeriod"/>
            </a:pPr>
            <a:r>
              <a:rPr lang="zh-CN" altLang="en-US" dirty="0">
                <a:latin typeface="Times New Roman" panose="02020603050405020304" pitchFamily="18" charset="0"/>
                <a:cs typeface="Times New Roman" panose="02020603050405020304" pitchFamily="18" charset="0"/>
              </a:rPr>
              <a:t>The expression for the left-most AND gate with inputs C and D is CD. </a:t>
            </a:r>
            <a:endParaRPr lang="en-US" altLang="zh-CN"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zh-CN" altLang="en-US" dirty="0">
                <a:latin typeface="Times New Roman" panose="02020603050405020304" pitchFamily="18" charset="0"/>
                <a:cs typeface="Times New Roman" panose="02020603050405020304" pitchFamily="18" charset="0"/>
              </a:rPr>
              <a:t>The output of the left-most AND gate is one of the inputs to the OR gate and B is the other input. Therefore, the expression for the OR gate is B + CD.</a:t>
            </a:r>
            <a:endParaRPr lang="en-US" altLang="zh-CN"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zh-CN" altLang="en-US" dirty="0">
                <a:latin typeface="Times New Roman" panose="02020603050405020304" pitchFamily="18" charset="0"/>
                <a:cs typeface="Times New Roman" panose="02020603050405020304" pitchFamily="18" charset="0"/>
              </a:rPr>
              <a:t>The output of the OR gate is one of the inputs to the right-most AND gate and A is the other input. Therefore, the expression for this AND gate is A(B + CD), which is the ﬁnal output expression for the entire circuit.</a:t>
            </a:r>
          </a:p>
        </p:txBody>
      </p:sp>
      <p:pic>
        <p:nvPicPr>
          <p:cNvPr id="8" name="图片 7">
            <a:extLst>
              <a:ext uri="{FF2B5EF4-FFF2-40B4-BE49-F238E27FC236}">
                <a16:creationId xmlns:a16="http://schemas.microsoft.com/office/drawing/2014/main" id="{1BD7FC41-51F1-4701-89AC-73898D28D567}"/>
              </a:ext>
            </a:extLst>
          </p:cNvPr>
          <p:cNvPicPr>
            <a:picLocks noChangeAspect="1"/>
          </p:cNvPicPr>
          <p:nvPr/>
        </p:nvPicPr>
        <p:blipFill>
          <a:blip r:embed="rId3"/>
          <a:stretch>
            <a:fillRect/>
          </a:stretch>
        </p:blipFill>
        <p:spPr>
          <a:xfrm>
            <a:off x="4110182" y="4799300"/>
            <a:ext cx="4905375" cy="1457325"/>
          </a:xfrm>
          <a:prstGeom prst="rect">
            <a:avLst/>
          </a:prstGeom>
        </p:spPr>
      </p:pic>
      <p:sp>
        <p:nvSpPr>
          <p:cNvPr id="11" name="文本框 10">
            <a:extLst>
              <a:ext uri="{FF2B5EF4-FFF2-40B4-BE49-F238E27FC236}">
                <a16:creationId xmlns:a16="http://schemas.microsoft.com/office/drawing/2014/main" id="{8D4CE121-64CB-4896-A01F-16EB4FEDE5FA}"/>
              </a:ext>
            </a:extLst>
          </p:cNvPr>
          <p:cNvSpPr txBox="1"/>
          <p:nvPr/>
        </p:nvSpPr>
        <p:spPr>
          <a:xfrm>
            <a:off x="9364806" y="5395025"/>
            <a:ext cx="2584740" cy="369332"/>
          </a:xfrm>
          <a:prstGeom prst="rect">
            <a:avLst/>
          </a:prstGeom>
          <a:noFill/>
        </p:spPr>
        <p:txBody>
          <a:bodyPr wrap="square">
            <a:spAutoFit/>
          </a:bodyPr>
          <a:lstStyle/>
          <a:p>
            <a:r>
              <a:rPr lang="zh-CN" altLang="en-US" b="1" dirty="0">
                <a:solidFill>
                  <a:srgbClr val="FF0000"/>
                </a:solidFill>
                <a:latin typeface="Times New Roman" panose="02020603050405020304" pitchFamily="18" charset="0"/>
                <a:cs typeface="Times New Roman" panose="02020603050405020304" pitchFamily="18" charset="0"/>
              </a:rPr>
              <a:t>A(B + CD) </a:t>
            </a:r>
            <a:endParaRPr lang="zh-CN" altLang="en-US" b="1" dirty="0">
              <a:solidFill>
                <a:srgbClr val="FF0000"/>
              </a:solidFill>
            </a:endParaRPr>
          </a:p>
        </p:txBody>
      </p:sp>
    </p:spTree>
    <p:extLst>
      <p:ext uri="{BB962C8B-B14F-4D97-AF65-F5344CB8AC3E}">
        <p14:creationId xmlns:p14="http://schemas.microsoft.com/office/powerpoint/2010/main" val="110061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Boolean Expression for a Logic Circuit</a:t>
            </a:r>
          </a:p>
          <a:p>
            <a:pPr marL="342900" indent="-342900" algn="l">
              <a:buFont typeface="Wingdings" panose="05000000000000000000" pitchFamily="2" charset="2"/>
              <a:buChar char="p"/>
            </a:pPr>
            <a:endParaRPr lang="en-US" altLang="zh-CN" b="0" i="0" dirty="0">
              <a:solidFill>
                <a:srgbClr val="4A90E2"/>
              </a:solidFill>
              <a:effectLst/>
              <a:latin typeface="Arial" panose="020B0604020202020204" pitchFamily="34" charset="0"/>
            </a:endParaRPr>
          </a:p>
          <a:p>
            <a:pPr marL="342900" indent="-342900" algn="l">
              <a:buFont typeface="Wingdings" panose="05000000000000000000" pitchFamily="2" charset="2"/>
              <a:buChar char="p"/>
            </a:pPr>
            <a:endParaRPr lang="en-US" altLang="zh-CN" b="0" i="0" dirty="0">
              <a:solidFill>
                <a:srgbClr val="4A90E2"/>
              </a:solidFill>
              <a:effectLst/>
              <a:latin typeface="Arial" panose="020B0604020202020204" pitchFamily="34" charset="0"/>
            </a:endParaRPr>
          </a:p>
          <a:p>
            <a:pPr marL="342900" indent="-342900" algn="l">
              <a:buFont typeface="Wingdings" panose="05000000000000000000" pitchFamily="2" charset="2"/>
              <a:buChar char="p"/>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16" name="文本框 15">
            <a:extLst>
              <a:ext uri="{FF2B5EF4-FFF2-40B4-BE49-F238E27FC236}">
                <a16:creationId xmlns:a16="http://schemas.microsoft.com/office/drawing/2014/main" id="{CC30AB97-C94F-4023-B001-F14373C2EAA2}"/>
              </a:ext>
            </a:extLst>
          </p:cNvPr>
          <p:cNvSpPr txBox="1"/>
          <p:nvPr/>
        </p:nvSpPr>
        <p:spPr>
          <a:xfrm>
            <a:off x="516896" y="1458869"/>
            <a:ext cx="11106779" cy="458074"/>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Putting the Results in Truth Table Format:</a:t>
            </a:r>
            <a:r>
              <a:rPr lang="en-US" altLang="zh-CN" dirty="0">
                <a:latin typeface="Times New Roman" panose="02020603050405020304" pitchFamily="18" charset="0"/>
                <a:cs typeface="Times New Roman" panose="02020603050405020304" pitchFamily="18" charset="0"/>
              </a:rPr>
              <a:t> </a:t>
            </a:r>
            <a:endParaRPr lang="de-DE" altLang="zh-CN"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1BD7FC41-51F1-4701-89AC-73898D28D567}"/>
              </a:ext>
            </a:extLst>
          </p:cNvPr>
          <p:cNvPicPr>
            <a:picLocks noChangeAspect="1"/>
          </p:cNvPicPr>
          <p:nvPr/>
        </p:nvPicPr>
        <p:blipFill>
          <a:blip r:embed="rId3"/>
          <a:stretch>
            <a:fillRect/>
          </a:stretch>
        </p:blipFill>
        <p:spPr>
          <a:xfrm>
            <a:off x="681182" y="2108054"/>
            <a:ext cx="4905375" cy="1457325"/>
          </a:xfrm>
          <a:prstGeom prst="rect">
            <a:avLst/>
          </a:prstGeom>
        </p:spPr>
      </p:pic>
      <p:sp>
        <p:nvSpPr>
          <p:cNvPr id="11" name="文本框 10">
            <a:extLst>
              <a:ext uri="{FF2B5EF4-FFF2-40B4-BE49-F238E27FC236}">
                <a16:creationId xmlns:a16="http://schemas.microsoft.com/office/drawing/2014/main" id="{8D4CE121-64CB-4896-A01F-16EB4FEDE5FA}"/>
              </a:ext>
            </a:extLst>
          </p:cNvPr>
          <p:cNvSpPr txBox="1"/>
          <p:nvPr/>
        </p:nvSpPr>
        <p:spPr>
          <a:xfrm>
            <a:off x="1841499" y="4653251"/>
            <a:ext cx="2584740" cy="369332"/>
          </a:xfrm>
          <a:prstGeom prst="rect">
            <a:avLst/>
          </a:prstGeom>
          <a:noFill/>
        </p:spPr>
        <p:txBody>
          <a:bodyPr wrap="square">
            <a:spAutoFit/>
          </a:bodyPr>
          <a:lstStyle/>
          <a:p>
            <a:r>
              <a:rPr lang="zh-CN" altLang="en-US" b="1" dirty="0">
                <a:solidFill>
                  <a:srgbClr val="FF0000"/>
                </a:solidFill>
                <a:latin typeface="Times New Roman" panose="02020603050405020304" pitchFamily="18" charset="0"/>
                <a:cs typeface="Times New Roman" panose="02020603050405020304" pitchFamily="18" charset="0"/>
              </a:rPr>
              <a:t>A(B + CD) </a:t>
            </a:r>
            <a:endParaRPr lang="zh-CN" altLang="en-US" b="1" dirty="0">
              <a:solidFill>
                <a:srgbClr val="FF0000"/>
              </a:solidFill>
            </a:endParaRPr>
          </a:p>
        </p:txBody>
      </p:sp>
      <p:pic>
        <p:nvPicPr>
          <p:cNvPr id="5" name="图片 4">
            <a:extLst>
              <a:ext uri="{FF2B5EF4-FFF2-40B4-BE49-F238E27FC236}">
                <a16:creationId xmlns:a16="http://schemas.microsoft.com/office/drawing/2014/main" id="{9A4FC3E4-8D7B-45A4-B7FC-52A5ABD45AD7}"/>
              </a:ext>
            </a:extLst>
          </p:cNvPr>
          <p:cNvPicPr>
            <a:picLocks noChangeAspect="1"/>
          </p:cNvPicPr>
          <p:nvPr/>
        </p:nvPicPr>
        <p:blipFill>
          <a:blip r:embed="rId4"/>
          <a:stretch>
            <a:fillRect/>
          </a:stretch>
        </p:blipFill>
        <p:spPr>
          <a:xfrm>
            <a:off x="6096000" y="1687906"/>
            <a:ext cx="4981575" cy="4981575"/>
          </a:xfrm>
          <a:prstGeom prst="rect">
            <a:avLst/>
          </a:prstGeom>
        </p:spPr>
      </p:pic>
    </p:spTree>
    <p:extLst>
      <p:ext uri="{BB962C8B-B14F-4D97-AF65-F5344CB8AC3E}">
        <p14:creationId xmlns:p14="http://schemas.microsoft.com/office/powerpoint/2010/main" val="3000972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Converting SOP Expressions to Truth Table Format</a:t>
            </a:r>
          </a:p>
          <a:p>
            <a:pPr algn="l">
              <a:lnSpc>
                <a:spcPct val="150000"/>
              </a:lnSpc>
            </a:pPr>
            <a:r>
              <a:rPr lang="en-US" altLang="zh-CN" sz="1800" dirty="0">
                <a:latin typeface="Arial" panose="020B0604020202020204" pitchFamily="34" charset="0"/>
              </a:rPr>
              <a:t>Place a 1 in the output column (X) for each binary value that makes the standard SOP expression a 1 and place a 0 for all the remaining binary values.</a:t>
            </a: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9" name="文本框 8">
            <a:extLst>
              <a:ext uri="{FF2B5EF4-FFF2-40B4-BE49-F238E27FC236}">
                <a16:creationId xmlns:a16="http://schemas.microsoft.com/office/drawing/2014/main" id="{658371DA-2644-4238-89F5-27026BC7839F}"/>
              </a:ext>
            </a:extLst>
          </p:cNvPr>
          <p:cNvSpPr txBox="1"/>
          <p:nvPr/>
        </p:nvSpPr>
        <p:spPr>
          <a:xfrm>
            <a:off x="608106" y="3566451"/>
            <a:ext cx="3517085" cy="881139"/>
          </a:xfrm>
          <a:prstGeom prst="rect">
            <a:avLst/>
          </a:prstGeom>
          <a:noFill/>
        </p:spPr>
        <p:txBody>
          <a:bodyPr wrap="square">
            <a:spAutoFit/>
          </a:bodyPr>
          <a:lstStyle/>
          <a:p>
            <a:pPr>
              <a:lnSpc>
                <a:spcPct val="150000"/>
              </a:lnSpc>
            </a:pPr>
            <a:r>
              <a:rPr lang="zh-CN" altLang="en-US" dirty="0"/>
              <a:t> </a:t>
            </a:r>
            <a:r>
              <a:rPr lang="en-US" altLang="zh-CN" dirty="0"/>
              <a:t>A</a:t>
            </a:r>
            <a:r>
              <a:rPr lang="zh-CN" altLang="en-US" dirty="0"/>
              <a:t> standard </a:t>
            </a:r>
            <a:r>
              <a:rPr lang="zh-CN" altLang="en-US" dirty="0">
                <a:latin typeface="Times New Roman" panose="02020603050405020304" pitchFamily="18" charset="0"/>
                <a:cs typeface="Times New Roman" panose="02020603050405020304" pitchFamily="18" charset="0"/>
              </a:rPr>
              <a:t>SOP</a:t>
            </a:r>
            <a:r>
              <a:rPr lang="zh-CN" altLang="en-US" dirty="0"/>
              <a:t> expression</a:t>
            </a:r>
            <a:r>
              <a:rPr lang="en-US" altLang="zh-CN" dirty="0"/>
              <a:t>:</a:t>
            </a:r>
          </a:p>
          <a:p>
            <a:pPr>
              <a:lnSpc>
                <a:spcPct val="150000"/>
              </a:lnSpc>
            </a:pPr>
            <a:r>
              <a:rPr lang="zh-CN" altLang="en-US" dirty="0"/>
              <a:t> </a:t>
            </a:r>
            <a:r>
              <a:rPr lang="zh-CN" altLang="en-US" b="1" dirty="0">
                <a:solidFill>
                  <a:srgbClr val="FF0000"/>
                </a:solidFill>
              </a:rPr>
              <a:t>ABC + ABC + ABC.</a:t>
            </a:r>
          </a:p>
        </p:txBody>
      </p:sp>
      <p:pic>
        <p:nvPicPr>
          <p:cNvPr id="7" name="图片 6">
            <a:extLst>
              <a:ext uri="{FF2B5EF4-FFF2-40B4-BE49-F238E27FC236}">
                <a16:creationId xmlns:a16="http://schemas.microsoft.com/office/drawing/2014/main" id="{1A760D8B-FAAC-409F-AC89-FD6B0768E961}"/>
              </a:ext>
            </a:extLst>
          </p:cNvPr>
          <p:cNvPicPr>
            <a:picLocks noChangeAspect="1"/>
          </p:cNvPicPr>
          <p:nvPr/>
        </p:nvPicPr>
        <p:blipFill>
          <a:blip r:embed="rId3"/>
          <a:stretch>
            <a:fillRect/>
          </a:stretch>
        </p:blipFill>
        <p:spPr>
          <a:xfrm>
            <a:off x="4757882" y="2507672"/>
            <a:ext cx="5753100" cy="2819400"/>
          </a:xfrm>
          <a:prstGeom prst="rect">
            <a:avLst/>
          </a:prstGeom>
        </p:spPr>
      </p:pic>
    </p:spTree>
    <p:extLst>
      <p:ext uri="{BB962C8B-B14F-4D97-AF65-F5344CB8AC3E}">
        <p14:creationId xmlns:p14="http://schemas.microsoft.com/office/powerpoint/2010/main" val="12529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Converting POS Expressions to Truth Table Format</a:t>
            </a:r>
          </a:p>
          <a:p>
            <a:pPr algn="l">
              <a:lnSpc>
                <a:spcPct val="150000"/>
              </a:lnSpc>
            </a:pPr>
            <a:r>
              <a:rPr lang="en-US" altLang="zh-CN" sz="1800" dirty="0">
                <a:latin typeface="Arial" panose="020B0604020202020204" pitchFamily="34" charset="0"/>
              </a:rPr>
              <a:t> Place a 0 in the output column (X) for each binary value that makes the expression a 0 and place a 1 for all the remaining binary values.</a:t>
            </a: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9" name="文本框 8">
            <a:extLst>
              <a:ext uri="{FF2B5EF4-FFF2-40B4-BE49-F238E27FC236}">
                <a16:creationId xmlns:a16="http://schemas.microsoft.com/office/drawing/2014/main" id="{658371DA-2644-4238-89F5-27026BC7839F}"/>
              </a:ext>
            </a:extLst>
          </p:cNvPr>
          <p:cNvSpPr txBox="1"/>
          <p:nvPr/>
        </p:nvSpPr>
        <p:spPr>
          <a:xfrm>
            <a:off x="3133147" y="5539427"/>
            <a:ext cx="7226640" cy="881139"/>
          </a:xfrm>
          <a:prstGeom prst="rect">
            <a:avLst/>
          </a:prstGeom>
          <a:noFill/>
        </p:spPr>
        <p:txBody>
          <a:bodyPr wrap="square">
            <a:spAutoFit/>
          </a:bodyPr>
          <a:lstStyle/>
          <a:p>
            <a:pPr>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standard </a:t>
            </a:r>
            <a:r>
              <a:rPr lang="en-US" altLang="zh-CN" dirty="0">
                <a:latin typeface="Times New Roman" panose="02020603050405020304" pitchFamily="18" charset="0"/>
                <a:cs typeface="Times New Roman" panose="02020603050405020304" pitchFamily="18" charset="0"/>
              </a:rPr>
              <a:t>POS</a:t>
            </a:r>
            <a:r>
              <a:rPr lang="zh-CN" altLang="en-US" dirty="0">
                <a:latin typeface="Times New Roman" panose="02020603050405020304" pitchFamily="18" charset="0"/>
                <a:cs typeface="Times New Roman" panose="02020603050405020304" pitchFamily="18" charset="0"/>
              </a:rPr>
              <a:t> expression</a:t>
            </a:r>
            <a:r>
              <a:rPr lang="en-US" altLang="zh-CN" dirty="0">
                <a:latin typeface="Times New Roman" panose="02020603050405020304" pitchFamily="18" charset="0"/>
                <a:cs typeface="Times New Roman" panose="02020603050405020304" pitchFamily="18" charset="0"/>
              </a:rPr>
              <a:t>:</a:t>
            </a:r>
          </a:p>
          <a:p>
            <a:pPr>
              <a:lnSpc>
                <a:spcPct val="150000"/>
              </a:lnSpc>
            </a:pPr>
            <a:r>
              <a:rPr lang="zh-CN" altLang="en-US" dirty="0">
                <a:latin typeface="Times New Roman" panose="02020603050405020304" pitchFamily="18" charset="0"/>
                <a:cs typeface="Times New Roman" panose="02020603050405020304" pitchFamily="18" charset="0"/>
              </a:rPr>
              <a:t> </a:t>
            </a:r>
            <a:r>
              <a:rPr lang="pt-BR" altLang="zh-CN" b="1" dirty="0">
                <a:solidFill>
                  <a:srgbClr val="FF0000"/>
                </a:solidFill>
                <a:latin typeface="Times New Roman" panose="02020603050405020304" pitchFamily="18" charset="0"/>
                <a:cs typeface="Times New Roman" panose="02020603050405020304" pitchFamily="18" charset="0"/>
              </a:rPr>
              <a:t>(A + B + C)(A + B + C)(A + B + C)(A + B + C)(A + B + C)</a:t>
            </a:r>
          </a:p>
        </p:txBody>
      </p:sp>
      <p:pic>
        <p:nvPicPr>
          <p:cNvPr id="5" name="图片 4">
            <a:extLst>
              <a:ext uri="{FF2B5EF4-FFF2-40B4-BE49-F238E27FC236}">
                <a16:creationId xmlns:a16="http://schemas.microsoft.com/office/drawing/2014/main" id="{2C2FF13C-465C-45EC-927F-5D9FDC7CDA12}"/>
              </a:ext>
            </a:extLst>
          </p:cNvPr>
          <p:cNvPicPr>
            <a:picLocks noChangeAspect="1"/>
          </p:cNvPicPr>
          <p:nvPr/>
        </p:nvPicPr>
        <p:blipFill>
          <a:blip r:embed="rId3"/>
          <a:stretch>
            <a:fillRect/>
          </a:stretch>
        </p:blipFill>
        <p:spPr>
          <a:xfrm>
            <a:off x="3114819" y="2442296"/>
            <a:ext cx="5648325" cy="2867025"/>
          </a:xfrm>
          <a:prstGeom prst="rect">
            <a:avLst/>
          </a:prstGeom>
        </p:spPr>
      </p:pic>
    </p:spTree>
    <p:extLst>
      <p:ext uri="{BB962C8B-B14F-4D97-AF65-F5344CB8AC3E}">
        <p14:creationId xmlns:p14="http://schemas.microsoft.com/office/powerpoint/2010/main" val="30077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Determining Standard Expressions from a Truth Table</a:t>
            </a:r>
          </a:p>
          <a:p>
            <a:pPr algn="l">
              <a:lnSpc>
                <a:spcPct val="150000"/>
              </a:lnSpc>
            </a:pPr>
            <a:r>
              <a:rPr lang="en-US" altLang="zh-CN" sz="1800" dirty="0">
                <a:latin typeface="Arial" panose="020B0604020202020204" pitchFamily="34" charset="0"/>
              </a:rPr>
              <a:t> Place a 0 in the output column (X) for each binary value that makes the expression a 0 and place a 1 for all the remaining binary values.</a:t>
            </a: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pic>
        <p:nvPicPr>
          <p:cNvPr id="6" name="图片 5">
            <a:extLst>
              <a:ext uri="{FF2B5EF4-FFF2-40B4-BE49-F238E27FC236}">
                <a16:creationId xmlns:a16="http://schemas.microsoft.com/office/drawing/2014/main" id="{6765A883-5EB0-4285-9F53-40AA3FE8C663}"/>
              </a:ext>
            </a:extLst>
          </p:cNvPr>
          <p:cNvPicPr>
            <a:picLocks noChangeAspect="1"/>
          </p:cNvPicPr>
          <p:nvPr/>
        </p:nvPicPr>
        <p:blipFill>
          <a:blip r:embed="rId3"/>
          <a:stretch>
            <a:fillRect/>
          </a:stretch>
        </p:blipFill>
        <p:spPr>
          <a:xfrm>
            <a:off x="0" y="2408810"/>
            <a:ext cx="6255327" cy="3534791"/>
          </a:xfrm>
          <a:prstGeom prst="rect">
            <a:avLst/>
          </a:prstGeom>
        </p:spPr>
      </p:pic>
      <p:pic>
        <p:nvPicPr>
          <p:cNvPr id="8" name="图片 7">
            <a:extLst>
              <a:ext uri="{FF2B5EF4-FFF2-40B4-BE49-F238E27FC236}">
                <a16:creationId xmlns:a16="http://schemas.microsoft.com/office/drawing/2014/main" id="{1DA0B534-A759-4B24-8A31-B02083644F70}"/>
              </a:ext>
            </a:extLst>
          </p:cNvPr>
          <p:cNvPicPr>
            <a:picLocks noChangeAspect="1"/>
          </p:cNvPicPr>
          <p:nvPr/>
        </p:nvPicPr>
        <p:blipFill>
          <a:blip r:embed="rId4"/>
          <a:stretch>
            <a:fillRect/>
          </a:stretch>
        </p:blipFill>
        <p:spPr>
          <a:xfrm>
            <a:off x="6400800" y="2473101"/>
            <a:ext cx="5717668" cy="4021217"/>
          </a:xfrm>
          <a:prstGeom prst="rect">
            <a:avLst/>
          </a:prstGeom>
        </p:spPr>
      </p:pic>
    </p:spTree>
    <p:extLst>
      <p:ext uri="{BB962C8B-B14F-4D97-AF65-F5344CB8AC3E}">
        <p14:creationId xmlns:p14="http://schemas.microsoft.com/office/powerpoint/2010/main" val="2160153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a:t>
            </a:r>
            <a:r>
              <a:rPr lang="en-US" altLang="zh-CN" dirty="0">
                <a:solidFill>
                  <a:srgbClr val="4A90E2"/>
                </a:solidFill>
                <a:latin typeface="Arial" panose="020B0604020202020204" pitchFamily="34" charset="0"/>
              </a:rPr>
              <a:t>Half and Full Adder</a:t>
            </a:r>
          </a:p>
        </p:txBody>
      </p:sp>
      <p:sp>
        <p:nvSpPr>
          <p:cNvPr id="7" name="文本框 6">
            <a:extLst>
              <a:ext uri="{FF2B5EF4-FFF2-40B4-BE49-F238E27FC236}">
                <a16:creationId xmlns:a16="http://schemas.microsoft.com/office/drawing/2014/main" id="{D816273C-93DA-4F6D-A741-0D153758F7E2}"/>
              </a:ext>
            </a:extLst>
          </p:cNvPr>
          <p:cNvSpPr txBox="1"/>
          <p:nvPr/>
        </p:nvSpPr>
        <p:spPr>
          <a:xfrm>
            <a:off x="446809" y="2274838"/>
            <a:ext cx="11228295" cy="1712072"/>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Binary adder</a:t>
            </a:r>
            <a:r>
              <a:rPr lang="en-US" altLang="zh-CN" b="0" i="0" dirty="0">
                <a:solidFill>
                  <a:srgbClr val="FF0000"/>
                </a:solidFill>
                <a:effectLst/>
                <a:latin typeface="Palatino Linotype" panose="02040502050505030304" pitchFamily="18" charset="0"/>
              </a:rPr>
              <a:t> </a:t>
            </a:r>
            <a:r>
              <a:rPr lang="en-US" altLang="zh-CN" b="0" i="0" dirty="0">
                <a:effectLst/>
                <a:latin typeface="Palatino Linotype" panose="02040502050505030304" pitchFamily="18" charset="0"/>
              </a:rPr>
              <a:t>is one of the basic combinational logic circuits. The outputs of a combinational logic circuit depend on the present input only. In other words, outputs of combinational logic circuit do not depend upon any previously applied inputs. It does not require any memory like component. Binary adder is one of the basic combinational logic circuits as present state of input variables.</a:t>
            </a:r>
            <a:endParaRPr lang="zh-CN" altLang="en-US" dirty="0"/>
          </a:p>
        </p:txBody>
      </p:sp>
    </p:spTree>
    <p:extLst>
      <p:ext uri="{BB962C8B-B14F-4D97-AF65-F5344CB8AC3E}">
        <p14:creationId xmlns:p14="http://schemas.microsoft.com/office/powerpoint/2010/main" val="1082212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a:t>
            </a:r>
            <a:r>
              <a:rPr lang="en-US" altLang="zh-CN" dirty="0">
                <a:solidFill>
                  <a:srgbClr val="4A90E2"/>
                </a:solidFill>
                <a:latin typeface="Arial" panose="020B0604020202020204" pitchFamily="34" charset="0"/>
              </a:rPr>
              <a:t>Half and Full Adder</a:t>
            </a:r>
          </a:p>
        </p:txBody>
      </p:sp>
      <p:sp>
        <p:nvSpPr>
          <p:cNvPr id="7" name="文本框 6">
            <a:extLst>
              <a:ext uri="{FF2B5EF4-FFF2-40B4-BE49-F238E27FC236}">
                <a16:creationId xmlns:a16="http://schemas.microsoft.com/office/drawing/2014/main" id="{D816273C-93DA-4F6D-A741-0D153758F7E2}"/>
              </a:ext>
            </a:extLst>
          </p:cNvPr>
          <p:cNvSpPr txBox="1"/>
          <p:nvPr/>
        </p:nvSpPr>
        <p:spPr>
          <a:xfrm>
            <a:off x="446809" y="2274838"/>
            <a:ext cx="11228295" cy="1296573"/>
          </a:xfrm>
          <a:prstGeom prst="rect">
            <a:avLst/>
          </a:prstGeom>
          <a:noFill/>
        </p:spPr>
        <p:txBody>
          <a:bodyPr wrap="square">
            <a:spAutoFit/>
          </a:bodyPr>
          <a:lstStyle/>
          <a:p>
            <a:pPr algn="just">
              <a:lnSpc>
                <a:spcPct val="150000"/>
              </a:lnSpc>
            </a:pPr>
            <a:r>
              <a:rPr lang="en-US" altLang="zh-CN" b="0" i="0" dirty="0">
                <a:effectLst/>
                <a:latin typeface="Palatino Linotype" panose="02040502050505030304" pitchFamily="18" charset="0"/>
              </a:rPr>
              <a:t>The most basic </a:t>
            </a:r>
            <a:r>
              <a:rPr lang="en-US" altLang="zh-CN" b="0" i="0" u="none" strike="noStrike" dirty="0">
                <a:solidFill>
                  <a:srgbClr val="FF0000"/>
                </a:solidFill>
                <a:effectLst/>
                <a:latin typeface="Palatino Linotype" panose="02040502050505030304" pitchFamily="18" charset="0"/>
              </a:rPr>
              <a:t>binary addition</a:t>
            </a:r>
            <a:r>
              <a:rPr lang="en-US" altLang="zh-CN" b="0" i="0" dirty="0">
                <a:solidFill>
                  <a:srgbClr val="FF0000"/>
                </a:solidFill>
                <a:effectLst/>
                <a:latin typeface="Palatino Linotype" panose="02040502050505030304" pitchFamily="18" charset="0"/>
              </a:rPr>
              <a:t> </a:t>
            </a:r>
            <a:r>
              <a:rPr lang="en-US" altLang="zh-CN" b="0" i="0" dirty="0">
                <a:effectLst/>
                <a:latin typeface="Palatino Linotype" panose="02040502050505030304" pitchFamily="18" charset="0"/>
              </a:rPr>
              <a:t>is addition of two single bit </a:t>
            </a:r>
            <a:r>
              <a:rPr lang="en-US" altLang="zh-CN" b="0" i="0" u="none" strike="noStrike" dirty="0">
                <a:effectLst/>
                <a:latin typeface="Palatino Linotype" panose="02040502050505030304" pitchFamily="18" charset="0"/>
              </a:rPr>
              <a:t>binary numbers</a:t>
            </a:r>
            <a:r>
              <a:rPr lang="en-US" altLang="zh-CN" b="0" i="0" dirty="0">
                <a:effectLst/>
                <a:latin typeface="Palatino Linotype" panose="02040502050505030304" pitchFamily="18" charset="0"/>
              </a:rPr>
              <a:t> that is addition of two binary digits. The binary digits are 0 and 1. Hence, there must be four possible combinations of binary addition of two binary bits</a:t>
            </a:r>
            <a:endParaRPr lang="zh-CN" altLang="en-US" dirty="0"/>
          </a:p>
        </p:txBody>
      </p:sp>
      <p:sp>
        <p:nvSpPr>
          <p:cNvPr id="6" name="文本框 5">
            <a:extLst>
              <a:ext uri="{FF2B5EF4-FFF2-40B4-BE49-F238E27FC236}">
                <a16:creationId xmlns:a16="http://schemas.microsoft.com/office/drawing/2014/main" id="{B9337D39-2BD6-4E86-B68C-0D6D8FB2DE0F}"/>
              </a:ext>
            </a:extLst>
          </p:cNvPr>
          <p:cNvSpPr txBox="1"/>
          <p:nvPr/>
        </p:nvSpPr>
        <p:spPr>
          <a:xfrm>
            <a:off x="446809" y="1684240"/>
            <a:ext cx="2369127" cy="369332"/>
          </a:xfrm>
          <a:prstGeom prst="rect">
            <a:avLst/>
          </a:prstGeom>
          <a:noFill/>
        </p:spPr>
        <p:txBody>
          <a:bodyPr wrap="square">
            <a:spAutoFit/>
          </a:bodyPr>
          <a:lstStyle/>
          <a:p>
            <a:pPr marL="285750" indent="-285750" algn="l">
              <a:buFont typeface="Wingdings" panose="05000000000000000000" pitchFamily="2" charset="2"/>
              <a:buChar char="Ø"/>
            </a:pPr>
            <a:r>
              <a:rPr lang="en-US" altLang="zh-CN" b="1" i="0" dirty="0">
                <a:solidFill>
                  <a:srgbClr val="FF0000"/>
                </a:solidFill>
                <a:effectLst/>
                <a:latin typeface="Palatino Linotype" panose="02040502050505030304" pitchFamily="18" charset="0"/>
              </a:rPr>
              <a:t>Half Adder</a:t>
            </a:r>
          </a:p>
        </p:txBody>
      </p:sp>
      <p:pic>
        <p:nvPicPr>
          <p:cNvPr id="8" name="图片 7">
            <a:extLst>
              <a:ext uri="{FF2B5EF4-FFF2-40B4-BE49-F238E27FC236}">
                <a16:creationId xmlns:a16="http://schemas.microsoft.com/office/drawing/2014/main" id="{66D1A486-8D4C-495B-BE19-11F83BE2D496}"/>
              </a:ext>
            </a:extLst>
          </p:cNvPr>
          <p:cNvPicPr>
            <a:picLocks noChangeAspect="1"/>
          </p:cNvPicPr>
          <p:nvPr/>
        </p:nvPicPr>
        <p:blipFill>
          <a:blip r:embed="rId3"/>
          <a:stretch>
            <a:fillRect/>
          </a:stretch>
        </p:blipFill>
        <p:spPr>
          <a:xfrm>
            <a:off x="4260273" y="3188710"/>
            <a:ext cx="1274185" cy="1297565"/>
          </a:xfrm>
          <a:prstGeom prst="rect">
            <a:avLst/>
          </a:prstGeom>
        </p:spPr>
      </p:pic>
      <p:sp>
        <p:nvSpPr>
          <p:cNvPr id="10" name="文本框 9">
            <a:extLst>
              <a:ext uri="{FF2B5EF4-FFF2-40B4-BE49-F238E27FC236}">
                <a16:creationId xmlns:a16="http://schemas.microsoft.com/office/drawing/2014/main" id="{01E08174-E759-4B22-BDC9-315B6D79FE7E}"/>
              </a:ext>
            </a:extLst>
          </p:cNvPr>
          <p:cNvSpPr txBox="1"/>
          <p:nvPr/>
        </p:nvSpPr>
        <p:spPr>
          <a:xfrm>
            <a:off x="573666" y="4383274"/>
            <a:ext cx="11228295" cy="1712072"/>
          </a:xfrm>
          <a:prstGeom prst="rect">
            <a:avLst/>
          </a:prstGeom>
          <a:noFill/>
        </p:spPr>
        <p:txBody>
          <a:bodyPr wrap="square">
            <a:spAutoFit/>
          </a:bodyPr>
          <a:lstStyle/>
          <a:p>
            <a:pPr algn="just">
              <a:lnSpc>
                <a:spcPct val="150000"/>
              </a:lnSpc>
            </a:pPr>
            <a:r>
              <a:rPr lang="en-US" altLang="zh-CN" b="0" i="0" dirty="0">
                <a:effectLst/>
                <a:latin typeface="Palatino Linotype" panose="02040502050505030304" pitchFamily="18" charset="0"/>
              </a:rPr>
              <a:t>   In the above list, first three binary operations result in one bit but fourth one result in two bits. In one bit binary addition, if augend and addend are 1, the sum will have two digits. The higher significant bit (HSB) or Left side bit is called carry and the list significant bit (LSB) or right side bit of the result is called sum bit. The logical circuit performs this one bit binary addition is called </a:t>
            </a:r>
            <a:r>
              <a:rPr lang="en-US" altLang="zh-CN" b="1" i="0" dirty="0">
                <a:solidFill>
                  <a:srgbClr val="FF0000"/>
                </a:solidFill>
                <a:effectLst/>
                <a:latin typeface="Palatino Linotype" panose="02040502050505030304" pitchFamily="18" charset="0"/>
              </a:rPr>
              <a:t>half adder</a:t>
            </a:r>
            <a:r>
              <a:rPr lang="en-US" altLang="zh-CN" b="0" i="0" dirty="0">
                <a:effectLst/>
                <a:latin typeface="Palatino Linotype" panose="02040502050505030304" pitchFamily="18" charset="0"/>
              </a:rPr>
              <a:t>.</a:t>
            </a:r>
            <a:endParaRPr lang="zh-CN" altLang="en-US" dirty="0"/>
          </a:p>
        </p:txBody>
      </p:sp>
    </p:spTree>
    <p:extLst>
      <p:ext uri="{BB962C8B-B14F-4D97-AF65-F5344CB8AC3E}">
        <p14:creationId xmlns:p14="http://schemas.microsoft.com/office/powerpoint/2010/main" val="2489738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a:t>
            </a:r>
            <a:r>
              <a:rPr lang="en-US" altLang="zh-CN" dirty="0">
                <a:solidFill>
                  <a:srgbClr val="4A90E2"/>
                </a:solidFill>
                <a:latin typeface="Arial" panose="020B0604020202020204" pitchFamily="34" charset="0"/>
              </a:rPr>
              <a:t>Half and Full Adder</a:t>
            </a:r>
          </a:p>
        </p:txBody>
      </p:sp>
      <p:sp>
        <p:nvSpPr>
          <p:cNvPr id="7" name="文本框 6">
            <a:extLst>
              <a:ext uri="{FF2B5EF4-FFF2-40B4-BE49-F238E27FC236}">
                <a16:creationId xmlns:a16="http://schemas.microsoft.com/office/drawing/2014/main" id="{D816273C-93DA-4F6D-A741-0D153758F7E2}"/>
              </a:ext>
            </a:extLst>
          </p:cNvPr>
          <p:cNvSpPr txBox="1"/>
          <p:nvPr/>
        </p:nvSpPr>
        <p:spPr>
          <a:xfrm>
            <a:off x="446809" y="2274838"/>
            <a:ext cx="11228295" cy="646331"/>
          </a:xfrm>
          <a:prstGeom prst="rect">
            <a:avLst/>
          </a:prstGeom>
          <a:noFill/>
        </p:spPr>
        <p:txBody>
          <a:bodyPr wrap="square">
            <a:spAutoFit/>
          </a:bodyPr>
          <a:lstStyle/>
          <a:p>
            <a:pPr algn="l"/>
            <a:r>
              <a:rPr lang="en-US" altLang="zh-CN" b="1" i="0" dirty="0">
                <a:effectLst/>
                <a:latin typeface="Palatino Linotype" panose="02040502050505030304" pitchFamily="18" charset="0"/>
              </a:rPr>
              <a:t>Truth Table for Half Adder: </a:t>
            </a:r>
            <a:r>
              <a:rPr lang="en-US" altLang="zh-CN" dirty="0">
                <a:latin typeface="Palatino Linotype" panose="02040502050505030304" pitchFamily="18" charset="0"/>
              </a:rPr>
              <a:t>T</a:t>
            </a:r>
            <a:r>
              <a:rPr lang="en-US" altLang="zh-CN" b="0" i="0" dirty="0">
                <a:effectLst/>
                <a:latin typeface="Palatino Linotype" panose="02040502050505030304" pitchFamily="18" charset="0"/>
              </a:rPr>
              <a:t>he </a:t>
            </a:r>
            <a:r>
              <a:rPr lang="en-US" altLang="zh-CN" b="1" i="0" u="none" strike="noStrike" dirty="0">
                <a:solidFill>
                  <a:srgbClr val="FF0000"/>
                </a:solidFill>
                <a:effectLst/>
                <a:latin typeface="Palatino Linotype" panose="02040502050505030304" pitchFamily="18" charset="0"/>
              </a:rPr>
              <a:t>truth table</a:t>
            </a:r>
            <a:r>
              <a:rPr lang="en-US" altLang="zh-CN" b="1" i="0" dirty="0">
                <a:solidFill>
                  <a:srgbClr val="FF0000"/>
                </a:solidFill>
                <a:effectLst/>
                <a:latin typeface="Palatino Linotype" panose="02040502050505030304" pitchFamily="18" charset="0"/>
              </a:rPr>
              <a:t> </a:t>
            </a:r>
            <a:r>
              <a:rPr lang="en-US" altLang="zh-CN" b="0" i="0" dirty="0">
                <a:effectLst/>
                <a:latin typeface="Palatino Linotype" panose="02040502050505030304" pitchFamily="18" charset="0"/>
              </a:rPr>
              <a:t>has two input variables i.e. the augend and addend bits, two outputs variables carry and sum bits.</a:t>
            </a:r>
            <a:endParaRPr lang="en-US" altLang="zh-CN" b="1" i="0" dirty="0">
              <a:effectLst/>
              <a:latin typeface="Palatino Linotype" panose="02040502050505030304" pitchFamily="18" charset="0"/>
            </a:endParaRPr>
          </a:p>
        </p:txBody>
      </p:sp>
      <p:sp>
        <p:nvSpPr>
          <p:cNvPr id="6" name="文本框 5">
            <a:extLst>
              <a:ext uri="{FF2B5EF4-FFF2-40B4-BE49-F238E27FC236}">
                <a16:creationId xmlns:a16="http://schemas.microsoft.com/office/drawing/2014/main" id="{B9337D39-2BD6-4E86-B68C-0D6D8FB2DE0F}"/>
              </a:ext>
            </a:extLst>
          </p:cNvPr>
          <p:cNvSpPr txBox="1"/>
          <p:nvPr/>
        </p:nvSpPr>
        <p:spPr>
          <a:xfrm>
            <a:off x="446809" y="1684240"/>
            <a:ext cx="2369127" cy="369332"/>
          </a:xfrm>
          <a:prstGeom prst="rect">
            <a:avLst/>
          </a:prstGeom>
          <a:noFill/>
        </p:spPr>
        <p:txBody>
          <a:bodyPr wrap="square">
            <a:spAutoFit/>
          </a:bodyPr>
          <a:lstStyle/>
          <a:p>
            <a:pPr marL="285750" indent="-285750" algn="l">
              <a:buFont typeface="Wingdings" panose="05000000000000000000" pitchFamily="2" charset="2"/>
              <a:buChar char="Ø"/>
            </a:pPr>
            <a:r>
              <a:rPr lang="en-US" altLang="zh-CN" b="1" i="0" dirty="0">
                <a:solidFill>
                  <a:srgbClr val="FF0000"/>
                </a:solidFill>
                <a:effectLst/>
                <a:latin typeface="Palatino Linotype" panose="02040502050505030304" pitchFamily="18" charset="0"/>
              </a:rPr>
              <a:t>Half Adder</a:t>
            </a:r>
          </a:p>
        </p:txBody>
      </p:sp>
      <p:pic>
        <p:nvPicPr>
          <p:cNvPr id="8" name="图片 7">
            <a:extLst>
              <a:ext uri="{FF2B5EF4-FFF2-40B4-BE49-F238E27FC236}">
                <a16:creationId xmlns:a16="http://schemas.microsoft.com/office/drawing/2014/main" id="{66D1A486-8D4C-495B-BE19-11F83BE2D496}"/>
              </a:ext>
            </a:extLst>
          </p:cNvPr>
          <p:cNvPicPr>
            <a:picLocks noChangeAspect="1"/>
          </p:cNvPicPr>
          <p:nvPr/>
        </p:nvPicPr>
        <p:blipFill>
          <a:blip r:embed="rId3"/>
          <a:stretch>
            <a:fillRect/>
          </a:stretch>
        </p:blipFill>
        <p:spPr>
          <a:xfrm>
            <a:off x="1541751" y="3733032"/>
            <a:ext cx="1274185" cy="1297565"/>
          </a:xfrm>
          <a:prstGeom prst="rect">
            <a:avLst/>
          </a:prstGeom>
        </p:spPr>
      </p:pic>
      <p:pic>
        <p:nvPicPr>
          <p:cNvPr id="5" name="图片 4">
            <a:extLst>
              <a:ext uri="{FF2B5EF4-FFF2-40B4-BE49-F238E27FC236}">
                <a16:creationId xmlns:a16="http://schemas.microsoft.com/office/drawing/2014/main" id="{7836116E-DE9D-4E23-9320-46E089B1CE0D}"/>
              </a:ext>
            </a:extLst>
          </p:cNvPr>
          <p:cNvPicPr>
            <a:picLocks noChangeAspect="1"/>
          </p:cNvPicPr>
          <p:nvPr/>
        </p:nvPicPr>
        <p:blipFill>
          <a:blip r:embed="rId4"/>
          <a:stretch>
            <a:fillRect/>
          </a:stretch>
        </p:blipFill>
        <p:spPr>
          <a:xfrm>
            <a:off x="3539837" y="3535172"/>
            <a:ext cx="4114800" cy="1495425"/>
          </a:xfrm>
          <a:prstGeom prst="rect">
            <a:avLst/>
          </a:prstGeom>
        </p:spPr>
      </p:pic>
      <p:pic>
        <p:nvPicPr>
          <p:cNvPr id="11" name="图片 10">
            <a:extLst>
              <a:ext uri="{FF2B5EF4-FFF2-40B4-BE49-F238E27FC236}">
                <a16:creationId xmlns:a16="http://schemas.microsoft.com/office/drawing/2014/main" id="{0D68CD61-1E24-4911-B464-ECCC68C0B96A}"/>
              </a:ext>
            </a:extLst>
          </p:cNvPr>
          <p:cNvPicPr>
            <a:picLocks noChangeAspect="1"/>
          </p:cNvPicPr>
          <p:nvPr/>
        </p:nvPicPr>
        <p:blipFill>
          <a:blip r:embed="rId5"/>
          <a:stretch>
            <a:fillRect/>
          </a:stretch>
        </p:blipFill>
        <p:spPr>
          <a:xfrm>
            <a:off x="4270256" y="5818267"/>
            <a:ext cx="3581400" cy="323850"/>
          </a:xfrm>
          <a:prstGeom prst="rect">
            <a:avLst/>
          </a:prstGeom>
        </p:spPr>
      </p:pic>
      <p:sp>
        <p:nvSpPr>
          <p:cNvPr id="12" name="箭头: 右 11">
            <a:extLst>
              <a:ext uri="{FF2B5EF4-FFF2-40B4-BE49-F238E27FC236}">
                <a16:creationId xmlns:a16="http://schemas.microsoft.com/office/drawing/2014/main" id="{2421C87F-3F2E-4EAE-8D45-2C36B6B47556}"/>
              </a:ext>
            </a:extLst>
          </p:cNvPr>
          <p:cNvSpPr/>
          <p:nvPr/>
        </p:nvSpPr>
        <p:spPr>
          <a:xfrm>
            <a:off x="2930236" y="4145973"/>
            <a:ext cx="467591"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下 12">
            <a:extLst>
              <a:ext uri="{FF2B5EF4-FFF2-40B4-BE49-F238E27FC236}">
                <a16:creationId xmlns:a16="http://schemas.microsoft.com/office/drawing/2014/main" id="{9AFB08C6-0392-4221-ABC7-2039E5663651}"/>
              </a:ext>
            </a:extLst>
          </p:cNvPr>
          <p:cNvSpPr/>
          <p:nvPr/>
        </p:nvSpPr>
        <p:spPr>
          <a:xfrm>
            <a:off x="5538355" y="5030597"/>
            <a:ext cx="446809" cy="61400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18F132E6-D07E-4CC4-BCB5-C4DACA130ED4}"/>
              </a:ext>
            </a:extLst>
          </p:cNvPr>
          <p:cNvPicPr>
            <a:picLocks noChangeAspect="1"/>
          </p:cNvPicPr>
          <p:nvPr/>
        </p:nvPicPr>
        <p:blipFill>
          <a:blip r:embed="rId6"/>
          <a:stretch>
            <a:fillRect/>
          </a:stretch>
        </p:blipFill>
        <p:spPr>
          <a:xfrm>
            <a:off x="7933026" y="3722592"/>
            <a:ext cx="4333875" cy="2028825"/>
          </a:xfrm>
          <a:prstGeom prst="rect">
            <a:avLst/>
          </a:prstGeom>
        </p:spPr>
      </p:pic>
    </p:spTree>
    <p:extLst>
      <p:ext uri="{BB962C8B-B14F-4D97-AF65-F5344CB8AC3E}">
        <p14:creationId xmlns:p14="http://schemas.microsoft.com/office/powerpoint/2010/main" val="326683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Boolean Operations and Expressions</a:t>
            </a: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6" name="副标题 2">
            <a:extLst>
              <a:ext uri="{FF2B5EF4-FFF2-40B4-BE49-F238E27FC236}">
                <a16:creationId xmlns:a16="http://schemas.microsoft.com/office/drawing/2014/main" id="{BB31D76F-63B5-4D0B-BFB0-AC650E1AB8A1}"/>
              </a:ext>
            </a:extLst>
          </p:cNvPr>
          <p:cNvSpPr txBox="1">
            <a:spLocks/>
          </p:cNvSpPr>
          <p:nvPr/>
        </p:nvSpPr>
        <p:spPr>
          <a:xfrm>
            <a:off x="202860" y="1627625"/>
            <a:ext cx="11472244" cy="3816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dirty="0">
                <a:solidFill>
                  <a:srgbClr val="FF0000"/>
                </a:solidFill>
                <a:latin typeface="Arial" panose="020B0604020202020204" pitchFamily="34" charset="0"/>
              </a:rPr>
              <a:t>  </a:t>
            </a:r>
            <a:r>
              <a:rPr lang="en-US" altLang="zh-CN" sz="2000" dirty="0">
                <a:solidFill>
                  <a:srgbClr val="FF0000"/>
                </a:solidFill>
                <a:latin typeface="Arial" panose="020B0604020202020204" pitchFamily="34" charset="0"/>
              </a:rPr>
              <a:t>Boolean Addition</a:t>
            </a:r>
          </a:p>
          <a:p>
            <a:pPr marL="342900" indent="-342900" algn="l">
              <a:buFont typeface="Wingdings" panose="05000000000000000000" pitchFamily="2" charset="2"/>
              <a:buChar char="Ø"/>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8" name="副标题 2">
            <a:extLst>
              <a:ext uri="{FF2B5EF4-FFF2-40B4-BE49-F238E27FC236}">
                <a16:creationId xmlns:a16="http://schemas.microsoft.com/office/drawing/2014/main" id="{07E1E0B4-7933-4F40-8C54-F2F1A4585562}"/>
              </a:ext>
            </a:extLst>
          </p:cNvPr>
          <p:cNvSpPr txBox="1">
            <a:spLocks/>
          </p:cNvSpPr>
          <p:nvPr/>
        </p:nvSpPr>
        <p:spPr>
          <a:xfrm>
            <a:off x="520360" y="2279014"/>
            <a:ext cx="11472244" cy="8486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altLang="zh-CN" sz="1800" dirty="0">
                <a:solidFill>
                  <a:srgbClr val="FF0000"/>
                </a:solidFill>
                <a:latin typeface="Arial" panose="020B0604020202020204" pitchFamily="34" charset="0"/>
              </a:rPr>
              <a:t>  </a:t>
            </a:r>
            <a:r>
              <a:rPr lang="en-US" altLang="zh-CN" sz="1800" b="1" dirty="0">
                <a:solidFill>
                  <a:srgbClr val="FF0000"/>
                </a:solidFill>
                <a:latin typeface="Times New Roman" panose="02020603050405020304" pitchFamily="18" charset="0"/>
                <a:cs typeface="Times New Roman" panose="02020603050405020304" pitchFamily="18" charset="0"/>
              </a:rPr>
              <a:t>Boolean addition </a:t>
            </a:r>
            <a:r>
              <a:rPr lang="en-US" altLang="zh-CN" sz="1800" dirty="0">
                <a:solidFill>
                  <a:schemeClr val="tx1"/>
                </a:solidFill>
                <a:latin typeface="Times New Roman" panose="02020603050405020304" pitchFamily="18" charset="0"/>
                <a:cs typeface="Times New Roman" panose="02020603050405020304" pitchFamily="18" charset="0"/>
              </a:rPr>
              <a:t>is equivalent to the OR operation. In Boolean algebra, a sum term is a sum of literals. In logic circuits, a sum term is produced by an OR operation</a:t>
            </a:r>
            <a:r>
              <a:rPr lang="en-US" altLang="zh-CN" sz="1800" dirty="0">
                <a:latin typeface="Times New Roman" panose="02020603050405020304" pitchFamily="18" charset="0"/>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a:t>
            </a:r>
            <a:endParaRPr lang="en-US" altLang="zh-CN" sz="1800" b="1" dirty="0">
              <a:solidFill>
                <a:srgbClr val="FF0000"/>
              </a:solidFill>
              <a:latin typeface="Times New Roman" panose="02020603050405020304" pitchFamily="18" charset="0"/>
              <a:cs typeface="Times New Roman" panose="02020603050405020304" pitchFamily="18" charset="0"/>
            </a:endParaRPr>
          </a:p>
          <a:p>
            <a:pPr algn="just">
              <a:lnSpc>
                <a:spcPct val="150000"/>
              </a:lnSpc>
            </a:pPr>
            <a:endParaRPr lang="en-US" altLang="zh-CN" sz="1800" b="1"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altLang="zh-CN" sz="1800" b="1" dirty="0">
                <a:solidFill>
                  <a:srgbClr val="FF0000"/>
                </a:solidFill>
                <a:latin typeface="Times New Roman" panose="02020603050405020304" pitchFamily="18" charset="0"/>
                <a:cs typeface="Times New Roman" panose="02020603050405020304" pitchFamily="18" charset="0"/>
              </a:rPr>
              <a:t> </a:t>
            </a:r>
            <a:endParaRPr lang="en-US" altLang="zh-CN" sz="1800" dirty="0">
              <a:solidFill>
                <a:srgbClr val="FF0000"/>
              </a:solidFill>
              <a:latin typeface="Arial" panose="020B0604020202020204" pitchFamily="34" charset="0"/>
            </a:endParaRPr>
          </a:p>
          <a:p>
            <a:pPr marL="342900" indent="-342900" algn="l">
              <a:lnSpc>
                <a:spcPct val="150000"/>
              </a:lnSpc>
              <a:buFont typeface="Wingdings" panose="05000000000000000000" pitchFamily="2" charset="2"/>
              <a:buChar char="Ø"/>
            </a:pPr>
            <a:endParaRPr lang="en-US" altLang="zh-CN" sz="1800" b="1" dirty="0">
              <a:solidFill>
                <a:srgbClr val="4A90E2"/>
              </a:solidFill>
              <a:latin typeface="Arial" panose="020B0604020202020204" pitchFamily="34" charset="0"/>
            </a:endParaRPr>
          </a:p>
          <a:p>
            <a:pPr algn="l">
              <a:lnSpc>
                <a:spcPct val="150000"/>
              </a:lnSpc>
            </a:pP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a:extLst>
              <a:ext uri="{FF2B5EF4-FFF2-40B4-BE49-F238E27FC236}">
                <a16:creationId xmlns:a16="http://schemas.microsoft.com/office/drawing/2014/main" id="{55F9800E-7B3E-4CA1-B28C-DC9BA24BD0EF}"/>
              </a:ext>
            </a:extLst>
          </p:cNvPr>
          <p:cNvPicPr>
            <a:picLocks noChangeAspect="1"/>
          </p:cNvPicPr>
          <p:nvPr/>
        </p:nvPicPr>
        <p:blipFill>
          <a:blip r:embed="rId3"/>
          <a:stretch>
            <a:fillRect/>
          </a:stretch>
        </p:blipFill>
        <p:spPr>
          <a:xfrm>
            <a:off x="1366982" y="3429000"/>
            <a:ext cx="6229350" cy="1943100"/>
          </a:xfrm>
          <a:prstGeom prst="rect">
            <a:avLst/>
          </a:prstGeom>
        </p:spPr>
      </p:pic>
      <p:sp>
        <p:nvSpPr>
          <p:cNvPr id="16" name="文本框 15">
            <a:extLst>
              <a:ext uri="{FF2B5EF4-FFF2-40B4-BE49-F238E27FC236}">
                <a16:creationId xmlns:a16="http://schemas.microsoft.com/office/drawing/2014/main" id="{CC30AB97-C94F-4023-B001-F14373C2EAA2}"/>
              </a:ext>
            </a:extLst>
          </p:cNvPr>
          <p:cNvSpPr txBox="1"/>
          <p:nvPr/>
        </p:nvSpPr>
        <p:spPr>
          <a:xfrm>
            <a:off x="885824" y="5372100"/>
            <a:ext cx="11106779" cy="881139"/>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 sum term is equal to 1 when one or more of the literals in the term are 1. A sum term is equal to 0 only if each of the literals is 0.</a:t>
            </a:r>
          </a:p>
        </p:txBody>
      </p:sp>
      <p:pic>
        <p:nvPicPr>
          <p:cNvPr id="18" name="图片 17">
            <a:extLst>
              <a:ext uri="{FF2B5EF4-FFF2-40B4-BE49-F238E27FC236}">
                <a16:creationId xmlns:a16="http://schemas.microsoft.com/office/drawing/2014/main" id="{5FBFDBA3-201D-4ADF-992A-1A2BBDA50D4C}"/>
              </a:ext>
            </a:extLst>
          </p:cNvPr>
          <p:cNvPicPr>
            <a:picLocks noChangeAspect="1"/>
          </p:cNvPicPr>
          <p:nvPr/>
        </p:nvPicPr>
        <p:blipFill>
          <a:blip r:embed="rId4"/>
          <a:stretch>
            <a:fillRect/>
          </a:stretch>
        </p:blipFill>
        <p:spPr>
          <a:xfrm>
            <a:off x="8459498" y="4040331"/>
            <a:ext cx="2276475" cy="4191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a:t>
            </a:r>
            <a:r>
              <a:rPr lang="en-US" altLang="zh-CN" dirty="0">
                <a:solidFill>
                  <a:srgbClr val="4A90E2"/>
                </a:solidFill>
                <a:latin typeface="Arial" panose="020B0604020202020204" pitchFamily="34" charset="0"/>
              </a:rPr>
              <a:t>Half and Full Adder</a:t>
            </a:r>
          </a:p>
        </p:txBody>
      </p:sp>
      <p:sp>
        <p:nvSpPr>
          <p:cNvPr id="7" name="文本框 6">
            <a:extLst>
              <a:ext uri="{FF2B5EF4-FFF2-40B4-BE49-F238E27FC236}">
                <a16:creationId xmlns:a16="http://schemas.microsoft.com/office/drawing/2014/main" id="{D816273C-93DA-4F6D-A741-0D153758F7E2}"/>
              </a:ext>
            </a:extLst>
          </p:cNvPr>
          <p:cNvSpPr txBox="1"/>
          <p:nvPr/>
        </p:nvSpPr>
        <p:spPr>
          <a:xfrm>
            <a:off x="446809" y="2034188"/>
            <a:ext cx="11228295" cy="881075"/>
          </a:xfrm>
          <a:prstGeom prst="rect">
            <a:avLst/>
          </a:prstGeom>
          <a:noFill/>
        </p:spPr>
        <p:txBody>
          <a:bodyPr wrap="square">
            <a:spAutoFit/>
          </a:bodyPr>
          <a:lstStyle/>
          <a:p>
            <a:pPr algn="just">
              <a:lnSpc>
                <a:spcPct val="150000"/>
              </a:lnSpc>
            </a:pPr>
            <a:r>
              <a:rPr lang="en-US" altLang="zh-CN" b="0" i="0" dirty="0">
                <a:solidFill>
                  <a:srgbClr val="FF0000"/>
                </a:solidFill>
                <a:effectLst/>
                <a:latin typeface="Palatino Linotype" panose="02040502050505030304" pitchFamily="18" charset="0"/>
              </a:rPr>
              <a:t>Full adder </a:t>
            </a:r>
            <a:r>
              <a:rPr lang="en-US" altLang="zh-CN" b="0" i="0" dirty="0">
                <a:effectLst/>
                <a:latin typeface="Palatino Linotype" panose="02040502050505030304" pitchFamily="18" charset="0"/>
              </a:rPr>
              <a:t>is a conditional circuit which performs full binary addition that means it adds two bits and a carry and outputs a sum bit and a carry bit.</a:t>
            </a:r>
            <a:endParaRPr lang="zh-CN" altLang="en-US" dirty="0"/>
          </a:p>
        </p:txBody>
      </p:sp>
      <p:sp>
        <p:nvSpPr>
          <p:cNvPr id="6" name="文本框 5">
            <a:extLst>
              <a:ext uri="{FF2B5EF4-FFF2-40B4-BE49-F238E27FC236}">
                <a16:creationId xmlns:a16="http://schemas.microsoft.com/office/drawing/2014/main" id="{B9337D39-2BD6-4E86-B68C-0D6D8FB2DE0F}"/>
              </a:ext>
            </a:extLst>
          </p:cNvPr>
          <p:cNvSpPr txBox="1"/>
          <p:nvPr/>
        </p:nvSpPr>
        <p:spPr>
          <a:xfrm>
            <a:off x="446809" y="1684240"/>
            <a:ext cx="2369127" cy="369332"/>
          </a:xfrm>
          <a:prstGeom prst="rect">
            <a:avLst/>
          </a:prstGeom>
          <a:noFill/>
        </p:spPr>
        <p:txBody>
          <a:bodyPr wrap="square">
            <a:spAutoFit/>
          </a:bodyPr>
          <a:lstStyle/>
          <a:p>
            <a:pPr marL="285750" indent="-285750">
              <a:buFont typeface="Wingdings" panose="05000000000000000000" pitchFamily="2" charset="2"/>
              <a:buChar char="Ø"/>
            </a:pPr>
            <a:r>
              <a:rPr lang="en-US" altLang="zh-CN" b="1" i="0" dirty="0">
                <a:solidFill>
                  <a:srgbClr val="FF0000"/>
                </a:solidFill>
                <a:effectLst/>
                <a:latin typeface="Palatino Linotype" panose="02040502050505030304" pitchFamily="18" charset="0"/>
              </a:rPr>
              <a:t>Full Adder</a:t>
            </a:r>
          </a:p>
        </p:txBody>
      </p:sp>
      <p:pic>
        <p:nvPicPr>
          <p:cNvPr id="5" name="图片 4">
            <a:extLst>
              <a:ext uri="{FF2B5EF4-FFF2-40B4-BE49-F238E27FC236}">
                <a16:creationId xmlns:a16="http://schemas.microsoft.com/office/drawing/2014/main" id="{A5765F84-AC23-4829-BC45-1E1379E11F81}"/>
              </a:ext>
            </a:extLst>
          </p:cNvPr>
          <p:cNvPicPr>
            <a:picLocks noChangeAspect="1"/>
          </p:cNvPicPr>
          <p:nvPr/>
        </p:nvPicPr>
        <p:blipFill>
          <a:blip r:embed="rId3"/>
          <a:stretch>
            <a:fillRect/>
          </a:stretch>
        </p:blipFill>
        <p:spPr>
          <a:xfrm>
            <a:off x="4500562" y="3633578"/>
            <a:ext cx="3190875" cy="2143125"/>
          </a:xfrm>
          <a:prstGeom prst="rect">
            <a:avLst/>
          </a:prstGeom>
        </p:spPr>
      </p:pic>
    </p:spTree>
    <p:extLst>
      <p:ext uri="{BB962C8B-B14F-4D97-AF65-F5344CB8AC3E}">
        <p14:creationId xmlns:p14="http://schemas.microsoft.com/office/powerpoint/2010/main" val="76152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a:t>
            </a:r>
            <a:r>
              <a:rPr lang="en-US" altLang="zh-CN" dirty="0">
                <a:solidFill>
                  <a:srgbClr val="4A90E2"/>
                </a:solidFill>
                <a:latin typeface="Arial" panose="020B0604020202020204" pitchFamily="34" charset="0"/>
              </a:rPr>
              <a:t>Half and Full Adder</a:t>
            </a:r>
          </a:p>
        </p:txBody>
      </p:sp>
      <p:sp>
        <p:nvSpPr>
          <p:cNvPr id="7" name="文本框 6">
            <a:extLst>
              <a:ext uri="{FF2B5EF4-FFF2-40B4-BE49-F238E27FC236}">
                <a16:creationId xmlns:a16="http://schemas.microsoft.com/office/drawing/2014/main" id="{D816273C-93DA-4F6D-A741-0D153758F7E2}"/>
              </a:ext>
            </a:extLst>
          </p:cNvPr>
          <p:cNvSpPr txBox="1"/>
          <p:nvPr/>
        </p:nvSpPr>
        <p:spPr>
          <a:xfrm>
            <a:off x="446809" y="2034188"/>
            <a:ext cx="11228295" cy="1296573"/>
          </a:xfrm>
          <a:prstGeom prst="rect">
            <a:avLst/>
          </a:prstGeom>
          <a:noFill/>
        </p:spPr>
        <p:txBody>
          <a:bodyPr wrap="square">
            <a:spAutoFit/>
          </a:bodyPr>
          <a:lstStyle/>
          <a:p>
            <a:pPr algn="just">
              <a:lnSpc>
                <a:spcPct val="150000"/>
              </a:lnSpc>
            </a:pPr>
            <a:r>
              <a:rPr lang="en-US" altLang="zh-CN" dirty="0">
                <a:solidFill>
                  <a:srgbClr val="FF0000"/>
                </a:solidFill>
                <a:latin typeface="Palatino Linotype" panose="02040502050505030304" pitchFamily="18" charset="0"/>
              </a:rPr>
              <a:t>T</a:t>
            </a:r>
            <a:r>
              <a:rPr lang="en-US" altLang="zh-CN" b="0" i="0" u="none" strike="noStrike" dirty="0">
                <a:solidFill>
                  <a:srgbClr val="FF0000"/>
                </a:solidFill>
                <a:effectLst/>
                <a:latin typeface="Palatino Linotype" panose="02040502050505030304" pitchFamily="18" charset="0"/>
              </a:rPr>
              <a:t>ruth table:</a:t>
            </a:r>
            <a:r>
              <a:rPr lang="en-US" altLang="zh-CN" b="0" i="0" dirty="0">
                <a:solidFill>
                  <a:srgbClr val="FF0000"/>
                </a:solidFill>
                <a:effectLst/>
                <a:latin typeface="Palatino Linotype" panose="02040502050505030304" pitchFamily="18" charset="0"/>
              </a:rPr>
              <a:t> </a:t>
            </a:r>
            <a:r>
              <a:rPr lang="en-US" altLang="zh-CN" b="0" i="0" dirty="0">
                <a:effectLst/>
                <a:latin typeface="Palatino Linotype" panose="02040502050505030304" pitchFamily="18" charset="0"/>
              </a:rPr>
              <a:t>Any bit of augend can either be 1 or 0 and we can represent with variable A, similarly any bit of addend we represent with variable B. The carry after addition of same significant bit of augend and addend can represent by C. Hence </a:t>
            </a:r>
            <a:r>
              <a:rPr lang="en-US" altLang="zh-CN" b="0" i="0" u="none" strike="noStrike" dirty="0">
                <a:solidFill>
                  <a:srgbClr val="FF0000"/>
                </a:solidFill>
                <a:effectLst/>
                <a:latin typeface="Palatino Linotype" panose="02040502050505030304" pitchFamily="18" charset="0"/>
              </a:rPr>
              <a:t>truth table</a:t>
            </a:r>
            <a:r>
              <a:rPr lang="en-US" altLang="zh-CN" b="0" i="0" dirty="0">
                <a:solidFill>
                  <a:srgbClr val="FF0000"/>
                </a:solidFill>
                <a:effectLst/>
                <a:latin typeface="Palatino Linotype" panose="02040502050505030304" pitchFamily="18" charset="0"/>
              </a:rPr>
              <a:t> </a:t>
            </a:r>
            <a:r>
              <a:rPr lang="en-US" altLang="zh-CN" b="0" i="0" dirty="0">
                <a:effectLst/>
                <a:latin typeface="Palatino Linotype" panose="02040502050505030304" pitchFamily="18" charset="0"/>
              </a:rPr>
              <a:t>for all combinations of A, B and C is as follows,</a:t>
            </a:r>
            <a:endParaRPr lang="zh-CN" altLang="en-US" dirty="0"/>
          </a:p>
        </p:txBody>
      </p:sp>
      <p:sp>
        <p:nvSpPr>
          <p:cNvPr id="6" name="文本框 5">
            <a:extLst>
              <a:ext uri="{FF2B5EF4-FFF2-40B4-BE49-F238E27FC236}">
                <a16:creationId xmlns:a16="http://schemas.microsoft.com/office/drawing/2014/main" id="{B9337D39-2BD6-4E86-B68C-0D6D8FB2DE0F}"/>
              </a:ext>
            </a:extLst>
          </p:cNvPr>
          <p:cNvSpPr txBox="1"/>
          <p:nvPr/>
        </p:nvSpPr>
        <p:spPr>
          <a:xfrm>
            <a:off x="446809" y="1684240"/>
            <a:ext cx="2369127" cy="369332"/>
          </a:xfrm>
          <a:prstGeom prst="rect">
            <a:avLst/>
          </a:prstGeom>
          <a:noFill/>
        </p:spPr>
        <p:txBody>
          <a:bodyPr wrap="square">
            <a:spAutoFit/>
          </a:bodyPr>
          <a:lstStyle/>
          <a:p>
            <a:pPr marL="285750" indent="-285750">
              <a:buFont typeface="Wingdings" panose="05000000000000000000" pitchFamily="2" charset="2"/>
              <a:buChar char="Ø"/>
            </a:pPr>
            <a:r>
              <a:rPr lang="en-US" altLang="zh-CN" b="1" i="0" dirty="0">
                <a:solidFill>
                  <a:srgbClr val="FF0000"/>
                </a:solidFill>
                <a:effectLst/>
                <a:latin typeface="Palatino Linotype" panose="02040502050505030304" pitchFamily="18" charset="0"/>
              </a:rPr>
              <a:t>Full Adder</a:t>
            </a:r>
          </a:p>
        </p:txBody>
      </p:sp>
      <p:pic>
        <p:nvPicPr>
          <p:cNvPr id="11" name="图片 10">
            <a:extLst>
              <a:ext uri="{FF2B5EF4-FFF2-40B4-BE49-F238E27FC236}">
                <a16:creationId xmlns:a16="http://schemas.microsoft.com/office/drawing/2014/main" id="{1DD1A631-8636-4400-A841-C097CA9A455B}"/>
              </a:ext>
            </a:extLst>
          </p:cNvPr>
          <p:cNvPicPr>
            <a:picLocks noChangeAspect="1"/>
          </p:cNvPicPr>
          <p:nvPr/>
        </p:nvPicPr>
        <p:blipFill>
          <a:blip r:embed="rId3"/>
          <a:stretch>
            <a:fillRect/>
          </a:stretch>
        </p:blipFill>
        <p:spPr>
          <a:xfrm>
            <a:off x="2160875" y="3901974"/>
            <a:ext cx="7038975" cy="2266950"/>
          </a:xfrm>
          <a:prstGeom prst="rect">
            <a:avLst/>
          </a:prstGeom>
        </p:spPr>
      </p:pic>
    </p:spTree>
    <p:extLst>
      <p:ext uri="{BB962C8B-B14F-4D97-AF65-F5344CB8AC3E}">
        <p14:creationId xmlns:p14="http://schemas.microsoft.com/office/powerpoint/2010/main" val="1639540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a:t>
            </a:r>
            <a:r>
              <a:rPr lang="en-US" altLang="zh-CN" dirty="0">
                <a:solidFill>
                  <a:srgbClr val="4A90E2"/>
                </a:solidFill>
                <a:latin typeface="Arial" panose="020B0604020202020204" pitchFamily="34" charset="0"/>
              </a:rPr>
              <a:t>Half and Full Adder</a:t>
            </a:r>
          </a:p>
        </p:txBody>
      </p:sp>
      <p:sp>
        <p:nvSpPr>
          <p:cNvPr id="6" name="文本框 5">
            <a:extLst>
              <a:ext uri="{FF2B5EF4-FFF2-40B4-BE49-F238E27FC236}">
                <a16:creationId xmlns:a16="http://schemas.microsoft.com/office/drawing/2014/main" id="{B9337D39-2BD6-4E86-B68C-0D6D8FB2DE0F}"/>
              </a:ext>
            </a:extLst>
          </p:cNvPr>
          <p:cNvSpPr txBox="1"/>
          <p:nvPr/>
        </p:nvSpPr>
        <p:spPr>
          <a:xfrm>
            <a:off x="446809" y="1684240"/>
            <a:ext cx="2369127" cy="369332"/>
          </a:xfrm>
          <a:prstGeom prst="rect">
            <a:avLst/>
          </a:prstGeom>
          <a:noFill/>
        </p:spPr>
        <p:txBody>
          <a:bodyPr wrap="square">
            <a:spAutoFit/>
          </a:bodyPr>
          <a:lstStyle/>
          <a:p>
            <a:pPr marL="285750" indent="-285750">
              <a:buFont typeface="Wingdings" panose="05000000000000000000" pitchFamily="2" charset="2"/>
              <a:buChar char="Ø"/>
            </a:pPr>
            <a:r>
              <a:rPr lang="en-US" altLang="zh-CN" b="1" i="0" dirty="0">
                <a:solidFill>
                  <a:srgbClr val="FF0000"/>
                </a:solidFill>
                <a:effectLst/>
                <a:latin typeface="Palatino Linotype" panose="02040502050505030304" pitchFamily="18" charset="0"/>
              </a:rPr>
              <a:t>Full Adder</a:t>
            </a:r>
          </a:p>
        </p:txBody>
      </p:sp>
      <p:pic>
        <p:nvPicPr>
          <p:cNvPr id="11" name="图片 10">
            <a:extLst>
              <a:ext uri="{FF2B5EF4-FFF2-40B4-BE49-F238E27FC236}">
                <a16:creationId xmlns:a16="http://schemas.microsoft.com/office/drawing/2014/main" id="{1DD1A631-8636-4400-A841-C097CA9A455B}"/>
              </a:ext>
            </a:extLst>
          </p:cNvPr>
          <p:cNvPicPr>
            <a:picLocks noChangeAspect="1"/>
          </p:cNvPicPr>
          <p:nvPr/>
        </p:nvPicPr>
        <p:blipFill>
          <a:blip r:embed="rId3"/>
          <a:stretch>
            <a:fillRect/>
          </a:stretch>
        </p:blipFill>
        <p:spPr>
          <a:xfrm>
            <a:off x="4012539" y="1193125"/>
            <a:ext cx="6821495" cy="2196909"/>
          </a:xfrm>
          <a:prstGeom prst="rect">
            <a:avLst/>
          </a:prstGeom>
        </p:spPr>
      </p:pic>
      <p:pic>
        <p:nvPicPr>
          <p:cNvPr id="5" name="图片 4">
            <a:extLst>
              <a:ext uri="{FF2B5EF4-FFF2-40B4-BE49-F238E27FC236}">
                <a16:creationId xmlns:a16="http://schemas.microsoft.com/office/drawing/2014/main" id="{4160E2D8-2C07-4E3E-BD48-88A8C342B0EA}"/>
              </a:ext>
            </a:extLst>
          </p:cNvPr>
          <p:cNvPicPr>
            <a:picLocks noChangeAspect="1"/>
          </p:cNvPicPr>
          <p:nvPr/>
        </p:nvPicPr>
        <p:blipFill>
          <a:blip r:embed="rId4"/>
          <a:stretch>
            <a:fillRect/>
          </a:stretch>
        </p:blipFill>
        <p:spPr>
          <a:xfrm>
            <a:off x="307299" y="3198668"/>
            <a:ext cx="3733800" cy="1333500"/>
          </a:xfrm>
          <a:prstGeom prst="rect">
            <a:avLst/>
          </a:prstGeom>
        </p:spPr>
      </p:pic>
      <p:pic>
        <p:nvPicPr>
          <p:cNvPr id="14" name="图片 13">
            <a:extLst>
              <a:ext uri="{FF2B5EF4-FFF2-40B4-BE49-F238E27FC236}">
                <a16:creationId xmlns:a16="http://schemas.microsoft.com/office/drawing/2014/main" id="{00C549AC-FC6C-4592-A09A-4197C22FFE1E}"/>
              </a:ext>
            </a:extLst>
          </p:cNvPr>
          <p:cNvPicPr>
            <a:picLocks noChangeAspect="1"/>
          </p:cNvPicPr>
          <p:nvPr/>
        </p:nvPicPr>
        <p:blipFill>
          <a:blip r:embed="rId5"/>
          <a:stretch>
            <a:fillRect/>
          </a:stretch>
        </p:blipFill>
        <p:spPr>
          <a:xfrm>
            <a:off x="307299" y="5143864"/>
            <a:ext cx="3257550" cy="1066800"/>
          </a:xfrm>
          <a:prstGeom prst="rect">
            <a:avLst/>
          </a:prstGeom>
        </p:spPr>
      </p:pic>
      <p:pic>
        <p:nvPicPr>
          <p:cNvPr id="16" name="图片 15">
            <a:extLst>
              <a:ext uri="{FF2B5EF4-FFF2-40B4-BE49-F238E27FC236}">
                <a16:creationId xmlns:a16="http://schemas.microsoft.com/office/drawing/2014/main" id="{4E0B261E-4C4F-4D05-97D0-DFBA8E7999B8}"/>
              </a:ext>
            </a:extLst>
          </p:cNvPr>
          <p:cNvPicPr>
            <a:picLocks noChangeAspect="1"/>
          </p:cNvPicPr>
          <p:nvPr/>
        </p:nvPicPr>
        <p:blipFill>
          <a:blip r:embed="rId6"/>
          <a:stretch>
            <a:fillRect/>
          </a:stretch>
        </p:blipFill>
        <p:spPr>
          <a:xfrm>
            <a:off x="4421332" y="3734666"/>
            <a:ext cx="7048500" cy="2152650"/>
          </a:xfrm>
          <a:prstGeom prst="rect">
            <a:avLst/>
          </a:prstGeom>
        </p:spPr>
      </p:pic>
    </p:spTree>
    <p:extLst>
      <p:ext uri="{BB962C8B-B14F-4D97-AF65-F5344CB8AC3E}">
        <p14:creationId xmlns:p14="http://schemas.microsoft.com/office/powerpoint/2010/main" val="3142164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a:t>
            </a:r>
            <a:r>
              <a:rPr lang="en-US" altLang="zh-CN" dirty="0">
                <a:solidFill>
                  <a:srgbClr val="4A90E2"/>
                </a:solidFill>
                <a:latin typeface="Arial" panose="020B0604020202020204" pitchFamily="34" charset="0"/>
              </a:rPr>
              <a:t>Half and Full Adder</a:t>
            </a:r>
          </a:p>
        </p:txBody>
      </p:sp>
      <p:sp>
        <p:nvSpPr>
          <p:cNvPr id="6" name="文本框 5">
            <a:extLst>
              <a:ext uri="{FF2B5EF4-FFF2-40B4-BE49-F238E27FC236}">
                <a16:creationId xmlns:a16="http://schemas.microsoft.com/office/drawing/2014/main" id="{B9337D39-2BD6-4E86-B68C-0D6D8FB2DE0F}"/>
              </a:ext>
            </a:extLst>
          </p:cNvPr>
          <p:cNvSpPr txBox="1"/>
          <p:nvPr/>
        </p:nvSpPr>
        <p:spPr>
          <a:xfrm>
            <a:off x="446809" y="1684240"/>
            <a:ext cx="2369127" cy="369332"/>
          </a:xfrm>
          <a:prstGeom prst="rect">
            <a:avLst/>
          </a:prstGeom>
          <a:noFill/>
        </p:spPr>
        <p:txBody>
          <a:bodyPr wrap="square">
            <a:spAutoFit/>
          </a:bodyPr>
          <a:lstStyle/>
          <a:p>
            <a:pPr marL="285750" indent="-285750">
              <a:buFont typeface="Wingdings" panose="05000000000000000000" pitchFamily="2" charset="2"/>
              <a:buChar char="Ø"/>
            </a:pPr>
            <a:r>
              <a:rPr lang="en-US" altLang="zh-CN" b="1" i="0" dirty="0">
                <a:solidFill>
                  <a:srgbClr val="FF0000"/>
                </a:solidFill>
                <a:effectLst/>
                <a:latin typeface="Palatino Linotype" panose="02040502050505030304" pitchFamily="18" charset="0"/>
              </a:rPr>
              <a:t>Full Adder</a:t>
            </a:r>
          </a:p>
        </p:txBody>
      </p:sp>
      <p:pic>
        <p:nvPicPr>
          <p:cNvPr id="11" name="图片 10">
            <a:extLst>
              <a:ext uri="{FF2B5EF4-FFF2-40B4-BE49-F238E27FC236}">
                <a16:creationId xmlns:a16="http://schemas.microsoft.com/office/drawing/2014/main" id="{1DD1A631-8636-4400-A841-C097CA9A455B}"/>
              </a:ext>
            </a:extLst>
          </p:cNvPr>
          <p:cNvPicPr>
            <a:picLocks noChangeAspect="1"/>
          </p:cNvPicPr>
          <p:nvPr/>
        </p:nvPicPr>
        <p:blipFill>
          <a:blip r:embed="rId3"/>
          <a:stretch>
            <a:fillRect/>
          </a:stretch>
        </p:blipFill>
        <p:spPr>
          <a:xfrm>
            <a:off x="4012539" y="1193125"/>
            <a:ext cx="6821495" cy="2196909"/>
          </a:xfrm>
          <a:prstGeom prst="rect">
            <a:avLst/>
          </a:prstGeom>
        </p:spPr>
      </p:pic>
      <p:pic>
        <p:nvPicPr>
          <p:cNvPr id="5" name="图片 4">
            <a:extLst>
              <a:ext uri="{FF2B5EF4-FFF2-40B4-BE49-F238E27FC236}">
                <a16:creationId xmlns:a16="http://schemas.microsoft.com/office/drawing/2014/main" id="{4160E2D8-2C07-4E3E-BD48-88A8C342B0EA}"/>
              </a:ext>
            </a:extLst>
          </p:cNvPr>
          <p:cNvPicPr>
            <a:picLocks noChangeAspect="1"/>
          </p:cNvPicPr>
          <p:nvPr/>
        </p:nvPicPr>
        <p:blipFill>
          <a:blip r:embed="rId4"/>
          <a:stretch>
            <a:fillRect/>
          </a:stretch>
        </p:blipFill>
        <p:spPr>
          <a:xfrm>
            <a:off x="307299" y="3198668"/>
            <a:ext cx="3733800" cy="1333500"/>
          </a:xfrm>
          <a:prstGeom prst="rect">
            <a:avLst/>
          </a:prstGeom>
        </p:spPr>
      </p:pic>
      <p:pic>
        <p:nvPicPr>
          <p:cNvPr id="12" name="图片 11">
            <a:extLst>
              <a:ext uri="{FF2B5EF4-FFF2-40B4-BE49-F238E27FC236}">
                <a16:creationId xmlns:a16="http://schemas.microsoft.com/office/drawing/2014/main" id="{C46CC592-4812-42BE-9A41-B1F56B75F04E}"/>
              </a:ext>
            </a:extLst>
          </p:cNvPr>
          <p:cNvPicPr>
            <a:picLocks noChangeAspect="1"/>
          </p:cNvPicPr>
          <p:nvPr/>
        </p:nvPicPr>
        <p:blipFill>
          <a:blip r:embed="rId5"/>
          <a:stretch>
            <a:fillRect/>
          </a:stretch>
        </p:blipFill>
        <p:spPr>
          <a:xfrm>
            <a:off x="5684260" y="3467966"/>
            <a:ext cx="5457825" cy="2381250"/>
          </a:xfrm>
          <a:prstGeom prst="rect">
            <a:avLst/>
          </a:prstGeom>
        </p:spPr>
      </p:pic>
      <p:pic>
        <p:nvPicPr>
          <p:cNvPr id="14" name="图片 13">
            <a:extLst>
              <a:ext uri="{FF2B5EF4-FFF2-40B4-BE49-F238E27FC236}">
                <a16:creationId xmlns:a16="http://schemas.microsoft.com/office/drawing/2014/main" id="{00C549AC-FC6C-4592-A09A-4197C22FFE1E}"/>
              </a:ext>
            </a:extLst>
          </p:cNvPr>
          <p:cNvPicPr>
            <a:picLocks noChangeAspect="1"/>
          </p:cNvPicPr>
          <p:nvPr/>
        </p:nvPicPr>
        <p:blipFill>
          <a:blip r:embed="rId6"/>
          <a:stretch>
            <a:fillRect/>
          </a:stretch>
        </p:blipFill>
        <p:spPr>
          <a:xfrm>
            <a:off x="307299" y="5143864"/>
            <a:ext cx="3257550" cy="1066800"/>
          </a:xfrm>
          <a:prstGeom prst="rect">
            <a:avLst/>
          </a:prstGeom>
        </p:spPr>
      </p:pic>
    </p:spTree>
    <p:extLst>
      <p:ext uri="{BB962C8B-B14F-4D97-AF65-F5344CB8AC3E}">
        <p14:creationId xmlns:p14="http://schemas.microsoft.com/office/powerpoint/2010/main" val="2642328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fontScale="90000"/>
          </a:bodyPr>
          <a:lstStyle/>
          <a:p>
            <a:r>
              <a:rPr lang="en-US" altLang="zh-CN" sz="3600" dirty="0">
                <a:solidFill>
                  <a:srgbClr val="FF0000"/>
                </a:solidFill>
                <a:latin typeface="Arial" panose="020B0604020202020204" pitchFamily="34" charset="0"/>
              </a:rPr>
              <a:t>Experiments</a:t>
            </a:r>
            <a:endParaRPr lang="zh-CN" altLang="en-US" dirty="0">
              <a:solidFill>
                <a:srgbClr val="FF0000"/>
              </a:solidFill>
            </a:endParaRPr>
          </a:p>
        </p:txBody>
      </p:sp>
      <p:sp>
        <p:nvSpPr>
          <p:cNvPr id="3" name="副标题 2"/>
          <p:cNvSpPr>
            <a:spLocks noGrp="1"/>
          </p:cNvSpPr>
          <p:nvPr>
            <p:ph type="subTitle" idx="1"/>
          </p:nvPr>
        </p:nvSpPr>
        <p:spPr>
          <a:xfrm>
            <a:off x="202860" y="1081296"/>
            <a:ext cx="11472244" cy="4312740"/>
          </a:xfrm>
        </p:spPr>
        <p:txBody>
          <a:bodyPr>
            <a:noAutofit/>
          </a:bodyPr>
          <a:lstStyle/>
          <a:p>
            <a:pPr marL="342900" indent="-342900" algn="l">
              <a:buFont typeface="Wingdings" panose="05000000000000000000" pitchFamily="2" charset="2"/>
              <a:buChar char="p"/>
            </a:pPr>
            <a:r>
              <a:rPr lang="en-US" altLang="zh-CN" b="1" kern="100" dirty="0">
                <a:latin typeface="Times New Roman" panose="02020603050405020304" pitchFamily="18" charset="0"/>
                <a:ea typeface="楷体" panose="02010609060101010101" charset="-122"/>
                <a:cs typeface="Times New Roman" panose="02020603050405020304" pitchFamily="18" charset="0"/>
              </a:rPr>
              <a:t>Experimental purposes</a:t>
            </a:r>
          </a:p>
          <a:p>
            <a:pPr marL="742950" lvl="1" indent="-285750" algn="just">
              <a:lnSpc>
                <a:spcPct val="150000"/>
              </a:lnSpc>
              <a:spcBef>
                <a:spcPts val="1200"/>
              </a:spcBef>
              <a:buFont typeface="Wingdings" panose="05000000000000000000" pitchFamily="2" charset="2"/>
              <a:buChar char="Ø"/>
            </a:pPr>
            <a:r>
              <a:rPr lang="en-US" altLang="zh-CN" sz="1800" b="1" kern="100" dirty="0">
                <a:solidFill>
                  <a:srgbClr val="FF0000"/>
                </a:solidFill>
                <a:latin typeface="Tahoma" panose="020B0604030504040204" pitchFamily="34" charset="0"/>
                <a:ea typeface="宋体" panose="02010600030101010101" pitchFamily="2" charset="-122"/>
              </a:rPr>
              <a:t>Analysis of Combinatorial Logic Circuits.</a:t>
            </a:r>
          </a:p>
          <a:p>
            <a:pPr marL="742950" lvl="1" indent="-285750" algn="just">
              <a:lnSpc>
                <a:spcPct val="150000"/>
              </a:lnSpc>
              <a:spcBef>
                <a:spcPts val="1200"/>
              </a:spcBef>
              <a:buFont typeface="Wingdings" panose="05000000000000000000" pitchFamily="2" charset="2"/>
              <a:buChar char="Ø"/>
            </a:pPr>
            <a:r>
              <a:rPr lang="en-US" altLang="zh-CN" sz="1800" b="1" kern="100" dirty="0">
                <a:solidFill>
                  <a:srgbClr val="FF0000"/>
                </a:solidFill>
                <a:latin typeface="Tahoma" panose="020B0604030504040204" pitchFamily="34" charset="0"/>
                <a:ea typeface="宋体" panose="02010600030101010101" pitchFamily="2" charset="-122"/>
              </a:rPr>
              <a:t>Verify the logic function of half adder and full adder.</a:t>
            </a:r>
          </a:p>
          <a:p>
            <a:pPr marL="742950" lvl="1" indent="-285750" algn="just">
              <a:lnSpc>
                <a:spcPct val="150000"/>
              </a:lnSpc>
              <a:spcBef>
                <a:spcPts val="1200"/>
              </a:spcBef>
              <a:buFont typeface="Wingdings" panose="05000000000000000000" pitchFamily="2" charset="2"/>
              <a:buChar char="Ø"/>
            </a:pPr>
            <a:r>
              <a:rPr lang="en-US" altLang="zh-CN" sz="1800" b="1" kern="100" dirty="0">
                <a:solidFill>
                  <a:srgbClr val="FF0000"/>
                </a:solidFill>
                <a:latin typeface="Tahoma" panose="020B0604030504040204" pitchFamily="34" charset="0"/>
                <a:ea typeface="宋体" panose="02010600030101010101" pitchFamily="2" charset="-122"/>
              </a:rPr>
              <a:t>Learn the operation rules of binary Numbers.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1</a:t>
            </a:r>
            <a:r>
              <a:rPr lang="en-US" altLang="zh-CN" dirty="0">
                <a:sym typeface="+mn-ea"/>
              </a:rPr>
              <a:t>.</a:t>
            </a:r>
            <a:r>
              <a:rPr lang="en-US" altLang="zh-CN" b="1" dirty="0">
                <a:sym typeface="+mn-ea"/>
              </a:rPr>
              <a:t> </a:t>
            </a:r>
            <a:r>
              <a:rPr lang="en-US" altLang="zh-CN"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Combinational logic circuit function test</a:t>
            </a:r>
            <a:endParaRPr lang="en-US" altLang="zh-CN" dirty="0"/>
          </a:p>
          <a:p>
            <a:pPr marL="0" lvl="0" indent="0" algn="just">
              <a:lnSpc>
                <a:spcPct val="150000"/>
              </a:lnSpc>
              <a:buNone/>
            </a:pPr>
            <a:r>
              <a:rPr lang="en-US" altLang="zh-CN" sz="1800" b="1" dirty="0">
                <a:solidFill>
                  <a:srgbClr val="FF0000"/>
                </a:solidFill>
                <a:sym typeface="+mn-ea"/>
              </a:rPr>
              <a:t>Task 1: </a:t>
            </a:r>
            <a:r>
              <a:rPr lang="en-US" altLang="zh-CN" sz="1800" dirty="0">
                <a:sym typeface="+mn-ea"/>
              </a:rPr>
              <a:t>G</a:t>
            </a:r>
            <a:r>
              <a:rPr lang="en-US" altLang="zh-CN" sz="1800" dirty="0"/>
              <a:t>et the logical function of the digital circuit</a:t>
            </a:r>
            <a:r>
              <a:rPr lang="en-US" altLang="zh-CN" sz="1800" dirty="0">
                <a:sym typeface="+mn-ea"/>
              </a:rPr>
              <a:t>.</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DED83F5-4013-4C1C-AD8B-0D48D3C6B6B5}"/>
                  </a:ext>
                </a:extLst>
              </p:cNvPr>
              <p:cNvSpPr txBox="1"/>
              <p:nvPr/>
            </p:nvSpPr>
            <p:spPr>
              <a:xfrm>
                <a:off x="6878782" y="2588250"/>
                <a:ext cx="4567729" cy="906467"/>
              </a:xfrm>
              <a:prstGeom prst="rect">
                <a:avLst/>
              </a:prstGeom>
              <a:noFill/>
            </p:spPr>
            <p:txBody>
              <a:bodyPr wrap="square">
                <a:spAutoFit/>
              </a:bodyPr>
              <a:lstStyle/>
              <a:p>
                <a:pPr>
                  <a:lnSpc>
                    <a:spcPct val="150000"/>
                  </a:lnSpc>
                </a:pPr>
                <a:r>
                  <a:rPr lang="en-US" altLang="zh-CN" b="1" i="0" dirty="0">
                    <a:solidFill>
                      <a:srgbClr val="FF0000"/>
                    </a:solidFill>
                    <a:effectLst/>
                    <a:latin typeface="Palatino Linotype" panose="02040502050505030304" pitchFamily="18" charset="0"/>
                  </a:rPr>
                  <a:t>Step 1: </a:t>
                </a:r>
                <a:r>
                  <a:rPr lang="en-US" altLang="zh-CN" i="0" dirty="0">
                    <a:effectLst/>
                    <a:latin typeface="Palatino Linotype" panose="02040502050505030304" pitchFamily="18" charset="0"/>
                  </a:rPr>
                  <a:t>Give each  </a:t>
                </a:r>
                <a:r>
                  <a:rPr lang="en-US" altLang="zh-CN" dirty="0">
                    <a:latin typeface="Palatino Linotype" panose="02040502050505030304" pitchFamily="18" charset="0"/>
                  </a:rPr>
                  <a:t>intermediate output.</a:t>
                </a:r>
              </a:p>
              <a:p>
                <a:pPr>
                  <a:lnSpc>
                    <a:spcPct val="150000"/>
                  </a:lnSpc>
                </a:pPr>
                <a:r>
                  <a:rPr lang="en-US" altLang="zh-CN" dirty="0">
                    <a:latin typeface="Palatino Linotype" panose="02040502050505030304" pitchFamily="18" charset="0"/>
                  </a:rPr>
                  <a:t> </a:t>
                </a:r>
                <a:r>
                  <a:rPr lang="en-US" altLang="zh-CN" dirty="0">
                    <a:solidFill>
                      <a:srgbClr val="FF0000"/>
                    </a:solidFill>
                    <a:latin typeface="Palatino Linotype" panose="02040502050505030304" pitchFamily="18" charset="0"/>
                  </a:rPr>
                  <a:t>Example:  </a:t>
                </a:r>
                <a14:m>
                  <m:oMath xmlns:m="http://schemas.openxmlformats.org/officeDocument/2006/math">
                    <m:r>
                      <m:rPr>
                        <m:sty m:val="p"/>
                      </m:rPr>
                      <a:rPr lang="en-US" altLang="zh-CN" b="0" i="0" smtClean="0">
                        <a:solidFill>
                          <a:schemeClr val="tx1"/>
                        </a:solidFill>
                        <a:latin typeface="Cambria Math" panose="02040503050406030204" pitchFamily="18" charset="0"/>
                      </a:rPr>
                      <m:t>F</m:t>
                    </m:r>
                    <m:r>
                      <a:rPr lang="en-US" altLang="zh-CN" b="0" i="1" smtClean="0">
                        <a:solidFill>
                          <a:schemeClr val="tx1"/>
                        </a:solidFill>
                        <a:latin typeface="Cambria Math" panose="02040503050406030204" pitchFamily="18" charset="0"/>
                      </a:rPr>
                      <m:t>3</m:t>
                    </m:r>
                    <m:r>
                      <a:rPr lang="en-US" altLang="zh-CN" i="1" smtClean="0">
                        <a:solidFill>
                          <a:schemeClr val="tx1"/>
                        </a:solidFill>
                        <a:latin typeface="Cambria Math" panose="02040503050406030204" pitchFamily="18" charset="0"/>
                      </a:rPr>
                      <m:t>=</m:t>
                    </m:r>
                    <m:acc>
                      <m:accPr>
                        <m:chr m:val="̅"/>
                        <m:ctrlPr>
                          <a:rPr lang="en-US" altLang="zh-CN" b="0" i="1" smtClean="0">
                            <a:solidFill>
                              <a:schemeClr val="tx1"/>
                            </a:solidFill>
                            <a:latin typeface="Cambria Math" panose="02040503050406030204" pitchFamily="18" charset="0"/>
                          </a:rPr>
                        </m:ctrlPr>
                      </m:accPr>
                      <m:e>
                        <m:r>
                          <m:rPr>
                            <m:sty m:val="p"/>
                          </m:rPr>
                          <a:rPr lang="en-US" altLang="zh-CN" i="0">
                            <a:solidFill>
                              <a:schemeClr val="tx1"/>
                            </a:solidFill>
                            <a:latin typeface="Cambria Math" panose="02040503050406030204" pitchFamily="18" charset="0"/>
                          </a:rPr>
                          <m:t>A</m:t>
                        </m:r>
                        <m:r>
                          <m:rPr>
                            <m:sty m:val="p"/>
                          </m:rPr>
                          <a:rPr lang="en-US" altLang="zh-CN" b="0" i="0" smtClean="0">
                            <a:solidFill>
                              <a:schemeClr val="tx1"/>
                            </a:solidFill>
                            <a:latin typeface="Cambria Math" panose="02040503050406030204" pitchFamily="18" charset="0"/>
                            <a:ea typeface="Cambria Math" panose="02040503050406030204" pitchFamily="18" charset="0"/>
                          </a:rPr>
                          <m:t>A</m:t>
                        </m:r>
                      </m:e>
                    </m:acc>
                  </m:oMath>
                </a14:m>
                <a:endParaRPr lang="en-US" altLang="zh-CN" dirty="0">
                  <a:solidFill>
                    <a:srgbClr val="FF0000"/>
                  </a:solidFill>
                  <a:latin typeface="Palatino Linotype" panose="02040502050505030304" pitchFamily="18" charset="0"/>
                </a:endParaRPr>
              </a:p>
            </p:txBody>
          </p:sp>
        </mc:Choice>
        <mc:Fallback xmlns="">
          <p:sp>
            <p:nvSpPr>
              <p:cNvPr id="4" name="文本框 3">
                <a:extLst>
                  <a:ext uri="{FF2B5EF4-FFF2-40B4-BE49-F238E27FC236}">
                    <a16:creationId xmlns:a16="http://schemas.microsoft.com/office/drawing/2014/main" id="{9DED83F5-4013-4C1C-AD8B-0D48D3C6B6B5}"/>
                  </a:ext>
                </a:extLst>
              </p:cNvPr>
              <p:cNvSpPr txBox="1">
                <a:spLocks noRot="1" noChangeAspect="1" noMove="1" noResize="1" noEditPoints="1" noAdjustHandles="1" noChangeArrowheads="1" noChangeShapeType="1" noTextEdit="1"/>
              </p:cNvSpPr>
              <p:nvPr/>
            </p:nvSpPr>
            <p:spPr>
              <a:xfrm>
                <a:off x="6878782" y="2588250"/>
                <a:ext cx="4567729" cy="906467"/>
              </a:xfrm>
              <a:prstGeom prst="rect">
                <a:avLst/>
              </a:prstGeom>
              <a:blipFill>
                <a:blip r:embed="rId3"/>
                <a:stretch>
                  <a:fillRect l="-1067" b="-7432"/>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7E1469E2-4456-4D5A-8800-921E7EAF9347}"/>
              </a:ext>
            </a:extLst>
          </p:cNvPr>
          <p:cNvPicPr>
            <a:picLocks noChangeAspect="1"/>
          </p:cNvPicPr>
          <p:nvPr/>
        </p:nvPicPr>
        <p:blipFill>
          <a:blip r:embed="rId4"/>
          <a:stretch>
            <a:fillRect/>
          </a:stretch>
        </p:blipFill>
        <p:spPr>
          <a:xfrm>
            <a:off x="423371" y="3028723"/>
            <a:ext cx="5744166" cy="2754222"/>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7E044BF-E43C-4289-BD37-981B45A42FF0}"/>
                  </a:ext>
                </a:extLst>
              </p:cNvPr>
              <p:cNvSpPr txBox="1"/>
              <p:nvPr/>
            </p:nvSpPr>
            <p:spPr>
              <a:xfrm>
                <a:off x="6878781" y="3530769"/>
                <a:ext cx="4567729" cy="1754326"/>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2: </a:t>
                </a:r>
                <a:r>
                  <a:rPr lang="en-US" altLang="zh-CN" i="0" dirty="0">
                    <a:effectLst/>
                    <a:latin typeface="Palatino Linotype" panose="02040502050505030304" pitchFamily="18" charset="0"/>
                  </a:rPr>
                  <a:t>Obtain the </a:t>
                </a:r>
                <a:r>
                  <a:rPr lang="en-US" altLang="zh-CN" sz="1800" dirty="0"/>
                  <a:t>logical function  for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𝑌</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𝑎𝑛𝑑</m:t>
                    </m:r>
                  </m:oMath>
                </a14:m>
                <a:r>
                  <a:rPr lang="en-US" altLang="zh-CN" sz="1800"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b="0" i="1" smtClean="0">
                            <a:latin typeface="Cambria Math" panose="02040503050406030204" pitchFamily="18" charset="0"/>
                          </a:rPr>
                          <m:t>2</m:t>
                        </m:r>
                      </m:sub>
                    </m:sSub>
                  </m:oMath>
                </a14:m>
                <a:r>
                  <a:rPr lang="en-US" altLang="zh-CN" sz="1800" dirty="0"/>
                  <a:t>, respectively. </a:t>
                </a:r>
                <a:endParaRPr lang="en-US" altLang="zh-CN" dirty="0">
                  <a:latin typeface="Palatino Linotype" panose="02040502050505030304" pitchFamily="18" charset="0"/>
                </a:endParaRPr>
              </a:p>
              <a:p>
                <a:pPr algn="just">
                  <a:lnSpc>
                    <a:spcPct val="150000"/>
                  </a:lnSpc>
                </a:pPr>
                <a:r>
                  <a:rPr lang="en-US" altLang="zh-CN" dirty="0">
                    <a:latin typeface="Palatino Linotype" panose="02040502050505030304" pitchFamily="18" charset="0"/>
                  </a:rPr>
                  <a:t> </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𝑌</m:t>
                        </m:r>
                      </m:e>
                      <m:sub>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m:t>
                    </m:r>
                  </m:oMath>
                </a14:m>
                <a:endParaRPr lang="en-US" altLang="zh-CN" b="0" dirty="0">
                  <a:solidFill>
                    <a:srgbClr val="FF0000"/>
                  </a:solidFill>
                  <a:latin typeface="Palatino Linotype" panose="02040502050505030304" pitchFamily="18" charset="0"/>
                </a:endParaRPr>
              </a:p>
              <a:p>
                <a:pPr algn="just">
                  <a:lnSpc>
                    <a:spcPct val="150000"/>
                  </a:lnSpc>
                </a:pPr>
                <a:r>
                  <a:rPr lang="en-US" altLang="zh-CN" dirty="0">
                    <a:solidFill>
                      <a:srgbClr val="FF0000"/>
                    </a:solidFill>
                  </a:rPr>
                  <a:t> </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𝑌</m:t>
                        </m:r>
                      </m:e>
                      <m:sub>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m:t>
                    </m:r>
                  </m:oMath>
                </a14:m>
                <a:endParaRPr lang="en-US" altLang="zh-CN" dirty="0">
                  <a:solidFill>
                    <a:srgbClr val="FF0000"/>
                  </a:solidFill>
                  <a:latin typeface="Palatino Linotype" panose="02040502050505030304" pitchFamily="18" charset="0"/>
                </a:endParaRPr>
              </a:p>
            </p:txBody>
          </p:sp>
        </mc:Choice>
        <mc:Fallback xmlns="">
          <p:sp>
            <p:nvSpPr>
              <p:cNvPr id="17" name="文本框 16">
                <a:extLst>
                  <a:ext uri="{FF2B5EF4-FFF2-40B4-BE49-F238E27FC236}">
                    <a16:creationId xmlns:a16="http://schemas.microsoft.com/office/drawing/2014/main" id="{07E044BF-E43C-4289-BD37-981B45A42FF0}"/>
                  </a:ext>
                </a:extLst>
              </p:cNvPr>
              <p:cNvSpPr txBox="1">
                <a:spLocks noRot="1" noChangeAspect="1" noMove="1" noResize="1" noEditPoints="1" noAdjustHandles="1" noChangeArrowheads="1" noChangeShapeType="1" noTextEdit="1"/>
              </p:cNvSpPr>
              <p:nvPr/>
            </p:nvSpPr>
            <p:spPr>
              <a:xfrm>
                <a:off x="6878781" y="3530769"/>
                <a:ext cx="4567729" cy="1754326"/>
              </a:xfrm>
              <a:prstGeom prst="rect">
                <a:avLst/>
              </a:prstGeom>
              <a:blipFill>
                <a:blip r:embed="rId5"/>
                <a:stretch>
                  <a:fillRect l="-1067" r="-10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F03BB34-FE33-42FA-BE7E-CEC638259FE6}"/>
                  </a:ext>
                </a:extLst>
              </p:cNvPr>
              <p:cNvSpPr txBox="1"/>
              <p:nvPr/>
            </p:nvSpPr>
            <p:spPr>
              <a:xfrm>
                <a:off x="6878780" y="5103674"/>
                <a:ext cx="4567729" cy="1295739"/>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3: </a:t>
                </a:r>
                <a:r>
                  <a:rPr lang="en-US" altLang="zh-CN" i="0" dirty="0">
                    <a:effectLst/>
                    <a:latin typeface="Palatino Linotype" panose="02040502050505030304" pitchFamily="18" charset="0"/>
                  </a:rPr>
                  <a:t>Simplify</a:t>
                </a:r>
                <a:r>
                  <a:rPr lang="en-US" altLang="zh-CN" b="1" i="0" dirty="0">
                    <a:solidFill>
                      <a:srgbClr val="FF0000"/>
                    </a:solidFill>
                    <a:effectLst/>
                    <a:latin typeface="Palatino Linotype" panose="02040502050505030304" pitchFamily="18" charset="0"/>
                  </a:rPr>
                  <a:t>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𝑌</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𝑎𝑛𝑑</m:t>
                    </m:r>
                  </m:oMath>
                </a14:m>
                <a:r>
                  <a:rPr lang="en-US" altLang="zh-CN" sz="1800"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b="0" i="1" smtClean="0">
                            <a:latin typeface="Cambria Math" panose="02040503050406030204" pitchFamily="18" charset="0"/>
                          </a:rPr>
                          <m:t>2</m:t>
                        </m:r>
                      </m:sub>
                    </m:sSub>
                  </m:oMath>
                </a14:m>
                <a:r>
                  <a:rPr lang="en-US" altLang="zh-CN" sz="1800" dirty="0"/>
                  <a:t>, respectively. </a:t>
                </a:r>
                <a:endParaRPr lang="en-US" altLang="zh-CN" dirty="0">
                  <a:latin typeface="Palatino Linotype" panose="02040502050505030304" pitchFamily="18" charset="0"/>
                </a:endParaRPr>
              </a:p>
              <a:p>
                <a:pPr algn="just">
                  <a:lnSpc>
                    <a:spcPct val="150000"/>
                  </a:lnSpc>
                </a:pPr>
                <a:r>
                  <a:rPr lang="en-US" altLang="zh-CN" dirty="0">
                    <a:latin typeface="Palatino Linotype" panose="02040502050505030304" pitchFamily="18" charset="0"/>
                  </a:rPr>
                  <a:t> </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𝑌</m:t>
                        </m:r>
                      </m:e>
                      <m:sub>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m:t>
                    </m:r>
                  </m:oMath>
                </a14:m>
                <a:endParaRPr lang="en-US" altLang="zh-CN" b="0" dirty="0">
                  <a:solidFill>
                    <a:srgbClr val="FF0000"/>
                  </a:solidFill>
                  <a:latin typeface="Palatino Linotype" panose="02040502050505030304" pitchFamily="18" charset="0"/>
                </a:endParaRPr>
              </a:p>
              <a:p>
                <a:pPr algn="just">
                  <a:lnSpc>
                    <a:spcPct val="150000"/>
                  </a:lnSpc>
                </a:pPr>
                <a:r>
                  <a:rPr lang="en-US" altLang="zh-CN" dirty="0">
                    <a:solidFill>
                      <a:srgbClr val="FF0000"/>
                    </a:solidFill>
                  </a:rPr>
                  <a:t> </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𝑌</m:t>
                        </m:r>
                      </m:e>
                      <m:sub>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m:t>
                    </m:r>
                  </m:oMath>
                </a14:m>
                <a:endParaRPr lang="en-US" altLang="zh-CN" dirty="0">
                  <a:solidFill>
                    <a:srgbClr val="FF0000"/>
                  </a:solidFill>
                  <a:latin typeface="Palatino Linotype" panose="02040502050505030304" pitchFamily="18" charset="0"/>
                </a:endParaRPr>
              </a:p>
            </p:txBody>
          </p:sp>
        </mc:Choice>
        <mc:Fallback xmlns="">
          <p:sp>
            <p:nvSpPr>
              <p:cNvPr id="19" name="文本框 18">
                <a:extLst>
                  <a:ext uri="{FF2B5EF4-FFF2-40B4-BE49-F238E27FC236}">
                    <a16:creationId xmlns:a16="http://schemas.microsoft.com/office/drawing/2014/main" id="{9F03BB34-FE33-42FA-BE7E-CEC638259FE6}"/>
                  </a:ext>
                </a:extLst>
              </p:cNvPr>
              <p:cNvSpPr txBox="1">
                <a:spLocks noRot="1" noChangeAspect="1" noMove="1" noResize="1" noEditPoints="1" noAdjustHandles="1" noChangeArrowheads="1" noChangeShapeType="1" noTextEdit="1"/>
              </p:cNvSpPr>
              <p:nvPr/>
            </p:nvSpPr>
            <p:spPr>
              <a:xfrm>
                <a:off x="6878780" y="5103674"/>
                <a:ext cx="4567729" cy="1295739"/>
              </a:xfrm>
              <a:prstGeom prst="rect">
                <a:avLst/>
              </a:prstGeom>
              <a:blipFill>
                <a:blip r:embed="rId6"/>
                <a:stretch>
                  <a:fillRect l="-1067"/>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1</a:t>
            </a:r>
            <a:r>
              <a:rPr lang="en-US" altLang="zh-CN" dirty="0">
                <a:sym typeface="+mn-ea"/>
              </a:rPr>
              <a:t>.</a:t>
            </a:r>
            <a:r>
              <a:rPr lang="en-US" altLang="zh-CN" b="1" dirty="0">
                <a:sym typeface="+mn-ea"/>
              </a:rPr>
              <a:t> </a:t>
            </a:r>
            <a:r>
              <a:rPr lang="en-US" altLang="zh-CN"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Combinational logic circuit function test</a:t>
            </a:r>
            <a:endParaRPr lang="en-US" altLang="zh-CN" dirty="0"/>
          </a:p>
          <a:p>
            <a:pPr marL="0" lvl="0" indent="0" algn="just">
              <a:lnSpc>
                <a:spcPct val="150000"/>
              </a:lnSpc>
              <a:buNone/>
            </a:pPr>
            <a:r>
              <a:rPr lang="en-US" altLang="zh-CN" sz="1800" b="1" dirty="0">
                <a:solidFill>
                  <a:srgbClr val="FF0000"/>
                </a:solidFill>
                <a:sym typeface="+mn-ea"/>
              </a:rPr>
              <a:t>Task 2: </a:t>
            </a:r>
            <a:r>
              <a:rPr lang="en-US" altLang="zh-CN" sz="1800" dirty="0">
                <a:sym typeface="+mn-ea"/>
              </a:rPr>
              <a:t>Complete the truth table with Table 2.1.</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DED83F5-4013-4C1C-AD8B-0D48D3C6B6B5}"/>
                  </a:ext>
                </a:extLst>
              </p:cNvPr>
              <p:cNvSpPr txBox="1"/>
              <p:nvPr/>
            </p:nvSpPr>
            <p:spPr>
              <a:xfrm>
                <a:off x="855726" y="5207012"/>
                <a:ext cx="5867192" cy="880241"/>
              </a:xfrm>
              <a:prstGeom prst="rect">
                <a:avLst/>
              </a:prstGeom>
              <a:noFill/>
            </p:spPr>
            <p:txBody>
              <a:bodyPr wrap="square">
                <a:spAutoFit/>
              </a:bodyPr>
              <a:lstStyle/>
              <a:p>
                <a:pPr>
                  <a:lnSpc>
                    <a:spcPct val="150000"/>
                  </a:lnSpc>
                </a:pPr>
                <a:r>
                  <a:rPr lang="en-US" altLang="zh-CN" b="1" i="0" dirty="0">
                    <a:solidFill>
                      <a:srgbClr val="FF0000"/>
                    </a:solidFill>
                    <a:effectLst/>
                    <a:latin typeface="Palatino Linotype" panose="02040502050505030304" pitchFamily="18" charset="0"/>
                  </a:rPr>
                  <a:t>Step 1: Resorting to different inputs, </a:t>
                </a:r>
                <a:r>
                  <a:rPr lang="en-US" altLang="zh-CN" i="0" dirty="0">
                    <a:effectLst/>
                    <a:latin typeface="Palatino Linotype" panose="02040502050505030304" pitchFamily="18" charset="0"/>
                  </a:rPr>
                  <a:t>calculate the  outputs with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i="1">
                        <a:latin typeface="Cambria Math" panose="02040503050406030204" pitchFamily="18" charset="0"/>
                      </a:rPr>
                      <m:t>𝑎𝑛𝑑</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2</m:t>
                        </m:r>
                      </m:sub>
                    </m:sSub>
                  </m:oMath>
                </a14:m>
                <a:r>
                  <a:rPr lang="en-US" altLang="zh-CN" i="0" dirty="0">
                    <a:effectLst/>
                    <a:latin typeface="Palatino Linotype" panose="02040502050505030304" pitchFamily="18" charset="0"/>
                  </a:rPr>
                  <a:t> from the logical function.</a:t>
                </a:r>
                <a:endParaRPr lang="en-US" altLang="zh-CN" dirty="0">
                  <a:latin typeface="Palatino Linotype" panose="02040502050505030304" pitchFamily="18" charset="0"/>
                </a:endParaRPr>
              </a:p>
            </p:txBody>
          </p:sp>
        </mc:Choice>
        <mc:Fallback xmlns="">
          <p:sp>
            <p:nvSpPr>
              <p:cNvPr id="4" name="文本框 3">
                <a:extLst>
                  <a:ext uri="{FF2B5EF4-FFF2-40B4-BE49-F238E27FC236}">
                    <a16:creationId xmlns:a16="http://schemas.microsoft.com/office/drawing/2014/main" id="{9DED83F5-4013-4C1C-AD8B-0D48D3C6B6B5}"/>
                  </a:ext>
                </a:extLst>
              </p:cNvPr>
              <p:cNvSpPr txBox="1">
                <a:spLocks noRot="1" noChangeAspect="1" noMove="1" noResize="1" noEditPoints="1" noAdjustHandles="1" noChangeArrowheads="1" noChangeShapeType="1" noTextEdit="1"/>
              </p:cNvSpPr>
              <p:nvPr/>
            </p:nvSpPr>
            <p:spPr>
              <a:xfrm>
                <a:off x="855726" y="5207012"/>
                <a:ext cx="5867192" cy="880241"/>
              </a:xfrm>
              <a:prstGeom prst="rect">
                <a:avLst/>
              </a:prstGeom>
              <a:blipFill>
                <a:blip r:embed="rId3"/>
                <a:stretch>
                  <a:fillRect l="-831" b="-9655"/>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7E1469E2-4456-4D5A-8800-921E7EAF9347}"/>
              </a:ext>
            </a:extLst>
          </p:cNvPr>
          <p:cNvPicPr>
            <a:picLocks noChangeAspect="1"/>
          </p:cNvPicPr>
          <p:nvPr/>
        </p:nvPicPr>
        <p:blipFill>
          <a:blip r:embed="rId4"/>
          <a:stretch>
            <a:fillRect/>
          </a:stretch>
        </p:blipFill>
        <p:spPr>
          <a:xfrm>
            <a:off x="267508" y="2153658"/>
            <a:ext cx="5744166" cy="2754222"/>
          </a:xfrm>
          <a:prstGeom prst="rect">
            <a:avLst/>
          </a:prstGeom>
        </p:spPr>
      </p:pic>
      <p:pic>
        <p:nvPicPr>
          <p:cNvPr id="5" name="图片 4">
            <a:extLst>
              <a:ext uri="{FF2B5EF4-FFF2-40B4-BE49-F238E27FC236}">
                <a16:creationId xmlns:a16="http://schemas.microsoft.com/office/drawing/2014/main" id="{756F39A9-A9C5-402C-9D78-76BFB915B72C}"/>
              </a:ext>
            </a:extLst>
          </p:cNvPr>
          <p:cNvPicPr>
            <a:picLocks noChangeAspect="1"/>
          </p:cNvPicPr>
          <p:nvPr/>
        </p:nvPicPr>
        <p:blipFill>
          <a:blip r:embed="rId5"/>
          <a:stretch>
            <a:fillRect/>
          </a:stretch>
        </p:blipFill>
        <p:spPr>
          <a:xfrm>
            <a:off x="6982690" y="2098962"/>
            <a:ext cx="4567729" cy="4694610"/>
          </a:xfrm>
          <a:prstGeom prst="rect">
            <a:avLst/>
          </a:prstGeom>
        </p:spPr>
      </p:pic>
    </p:spTree>
    <p:extLst>
      <p:ext uri="{BB962C8B-B14F-4D97-AF65-F5344CB8AC3E}">
        <p14:creationId xmlns:p14="http://schemas.microsoft.com/office/powerpoint/2010/main" val="307117324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1</a:t>
            </a:r>
            <a:r>
              <a:rPr lang="en-US" altLang="zh-CN" dirty="0">
                <a:sym typeface="+mn-ea"/>
              </a:rPr>
              <a:t>.</a:t>
            </a:r>
            <a:r>
              <a:rPr lang="en-US" altLang="zh-CN" b="1" dirty="0">
                <a:sym typeface="+mn-ea"/>
              </a:rPr>
              <a:t> </a:t>
            </a:r>
            <a:r>
              <a:rPr lang="en-US" altLang="zh-CN"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Combinational logic circuit function test</a:t>
            </a:r>
            <a:endParaRPr lang="en-US" altLang="zh-CN" dirty="0"/>
          </a:p>
          <a:p>
            <a:pPr marL="0" lvl="0" indent="0" algn="just">
              <a:lnSpc>
                <a:spcPct val="150000"/>
              </a:lnSpc>
              <a:buNone/>
            </a:pPr>
            <a:r>
              <a:rPr lang="en-US" altLang="zh-CN" sz="1800" b="1" dirty="0">
                <a:solidFill>
                  <a:srgbClr val="FF0000"/>
                </a:solidFill>
                <a:sym typeface="+mn-ea"/>
              </a:rPr>
              <a:t>Task 3: </a:t>
            </a:r>
            <a:r>
              <a:rPr lang="en-US" altLang="zh-CN" sz="1800" dirty="0">
                <a:latin typeface="Palatino Linotype" panose="02040502050505030304" pitchFamily="18" charset="0"/>
                <a:sym typeface="+mn-ea"/>
              </a:rPr>
              <a:t>Perform the virtual simulation</a:t>
            </a:r>
            <a:r>
              <a:rPr lang="en-US" altLang="zh-CN" sz="1800" dirty="0">
                <a:sym typeface="+mn-ea"/>
              </a:rPr>
              <a:t>.</a:t>
            </a:r>
            <a:endParaRPr lang="en-US" altLang="zh-CN" sz="1800" dirty="0">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4" name="文本框 3">
            <a:extLst>
              <a:ext uri="{FF2B5EF4-FFF2-40B4-BE49-F238E27FC236}">
                <a16:creationId xmlns:a16="http://schemas.microsoft.com/office/drawing/2014/main" id="{9DED83F5-4013-4C1C-AD8B-0D48D3C6B6B5}"/>
              </a:ext>
            </a:extLst>
          </p:cNvPr>
          <p:cNvSpPr txBox="1"/>
          <p:nvPr/>
        </p:nvSpPr>
        <p:spPr>
          <a:xfrm>
            <a:off x="4769428" y="1953427"/>
            <a:ext cx="6677084" cy="880947"/>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1: </a:t>
            </a:r>
            <a:r>
              <a:rPr lang="en-US" altLang="zh-CN" i="0" dirty="0">
                <a:effectLst/>
                <a:latin typeface="Palatino Linotype" panose="02040502050505030304" pitchFamily="18" charset="0"/>
              </a:rPr>
              <a:t>Design the </a:t>
            </a:r>
            <a:r>
              <a:rPr lang="en-US" altLang="zh-CN"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combinational logic circuit in Quartus</a:t>
            </a:r>
            <a:r>
              <a:rPr lang="en-US" altLang="zh-CN" i="0" dirty="0">
                <a:effectLst/>
                <a:latin typeface="Palatino Linotype" panose="02040502050505030304" pitchFamily="18" charset="0"/>
              </a:rPr>
              <a:t> 13.1. (</a:t>
            </a:r>
            <a:r>
              <a:rPr lang="en-US" altLang="zh-CN" b="1" i="0" dirty="0">
                <a:solidFill>
                  <a:srgbClr val="00B0F0"/>
                </a:solidFill>
                <a:effectLst/>
                <a:latin typeface="Palatino Linotype" panose="02040502050505030304" pitchFamily="18" charset="0"/>
              </a:rPr>
              <a:t>Use 7 seven 7400 chips</a:t>
            </a:r>
            <a:endParaRPr lang="en-US" altLang="zh-CN" i="0" dirty="0">
              <a:effectLst/>
              <a:latin typeface="Palatino Linotype" panose="02040502050505030304" pitchFamily="18" charset="0"/>
            </a:endParaRPr>
          </a:p>
        </p:txBody>
      </p:sp>
      <p:pic>
        <p:nvPicPr>
          <p:cNvPr id="15" name="图片 14">
            <a:extLst>
              <a:ext uri="{FF2B5EF4-FFF2-40B4-BE49-F238E27FC236}">
                <a16:creationId xmlns:a16="http://schemas.microsoft.com/office/drawing/2014/main" id="{7E1469E2-4456-4D5A-8800-921E7EAF9347}"/>
              </a:ext>
            </a:extLst>
          </p:cNvPr>
          <p:cNvPicPr>
            <a:picLocks noChangeAspect="1"/>
          </p:cNvPicPr>
          <p:nvPr/>
        </p:nvPicPr>
        <p:blipFill>
          <a:blip r:embed="rId3"/>
          <a:stretch>
            <a:fillRect/>
          </a:stretch>
        </p:blipFill>
        <p:spPr>
          <a:xfrm>
            <a:off x="0" y="3471200"/>
            <a:ext cx="4572000" cy="2308055"/>
          </a:xfrm>
          <a:prstGeom prst="rect">
            <a:avLst/>
          </a:prstGeom>
        </p:spPr>
      </p:pic>
      <p:pic>
        <p:nvPicPr>
          <p:cNvPr id="7" name="图片 6">
            <a:extLst>
              <a:ext uri="{FF2B5EF4-FFF2-40B4-BE49-F238E27FC236}">
                <a16:creationId xmlns:a16="http://schemas.microsoft.com/office/drawing/2014/main" id="{DB60C78E-930E-410C-849D-BCDE87E8192D}"/>
              </a:ext>
            </a:extLst>
          </p:cNvPr>
          <p:cNvPicPr>
            <a:picLocks noChangeAspect="1"/>
          </p:cNvPicPr>
          <p:nvPr/>
        </p:nvPicPr>
        <p:blipFill>
          <a:blip r:embed="rId4"/>
          <a:stretch>
            <a:fillRect/>
          </a:stretch>
        </p:blipFill>
        <p:spPr>
          <a:xfrm>
            <a:off x="4660706" y="3179618"/>
            <a:ext cx="7439294" cy="2945761"/>
          </a:xfrm>
          <a:prstGeom prst="rect">
            <a:avLst/>
          </a:prstGeom>
        </p:spPr>
      </p:pic>
    </p:spTree>
    <p:extLst>
      <p:ext uri="{BB962C8B-B14F-4D97-AF65-F5344CB8AC3E}">
        <p14:creationId xmlns:p14="http://schemas.microsoft.com/office/powerpoint/2010/main" val="234953453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1</a:t>
            </a:r>
            <a:r>
              <a:rPr lang="en-US" altLang="zh-CN" dirty="0">
                <a:sym typeface="+mn-ea"/>
              </a:rPr>
              <a:t>.</a:t>
            </a:r>
            <a:r>
              <a:rPr lang="en-US" altLang="zh-CN" b="1" dirty="0">
                <a:sym typeface="+mn-ea"/>
              </a:rPr>
              <a:t> </a:t>
            </a:r>
            <a:r>
              <a:rPr lang="en-US" altLang="zh-CN"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Combinational logic circuit function test</a:t>
            </a:r>
            <a:endParaRPr lang="en-US" altLang="zh-CN" dirty="0"/>
          </a:p>
          <a:p>
            <a:pPr marL="0" lvl="0" indent="0" algn="just">
              <a:lnSpc>
                <a:spcPct val="150000"/>
              </a:lnSpc>
              <a:buNone/>
            </a:pPr>
            <a:r>
              <a:rPr lang="en-US" altLang="zh-CN" sz="1800" b="1" dirty="0">
                <a:solidFill>
                  <a:srgbClr val="FF0000"/>
                </a:solidFill>
                <a:sym typeface="+mn-ea"/>
              </a:rPr>
              <a:t>Task 3: </a:t>
            </a:r>
            <a:r>
              <a:rPr lang="en-US" altLang="zh-CN" sz="1800" dirty="0">
                <a:latin typeface="Palatino Linotype" panose="02040502050505030304" pitchFamily="18" charset="0"/>
                <a:sym typeface="+mn-ea"/>
              </a:rPr>
              <a:t>Perform the virtual simulation</a:t>
            </a:r>
            <a:r>
              <a:rPr lang="en-US" altLang="zh-CN" sz="1800" dirty="0">
                <a:sym typeface="+mn-ea"/>
              </a:rPr>
              <a:t>.</a:t>
            </a:r>
            <a:endParaRPr lang="en-US" altLang="zh-CN" sz="1800" dirty="0">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4" name="文本框 3">
            <a:extLst>
              <a:ext uri="{FF2B5EF4-FFF2-40B4-BE49-F238E27FC236}">
                <a16:creationId xmlns:a16="http://schemas.microsoft.com/office/drawing/2014/main" id="{9DED83F5-4013-4C1C-AD8B-0D48D3C6B6B5}"/>
              </a:ext>
            </a:extLst>
          </p:cNvPr>
          <p:cNvSpPr txBox="1"/>
          <p:nvPr/>
        </p:nvSpPr>
        <p:spPr>
          <a:xfrm>
            <a:off x="155865" y="2134203"/>
            <a:ext cx="11055926" cy="880947"/>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2: </a:t>
            </a:r>
            <a:r>
              <a:rPr lang="en-US" altLang="zh-CN" i="0" dirty="0">
                <a:effectLst/>
                <a:latin typeface="Palatino Linotype" panose="02040502050505030304" pitchFamily="18" charset="0"/>
              </a:rPr>
              <a:t>Compile the designed file, and construct the VMF to watch the simulation results.</a:t>
            </a:r>
          </a:p>
          <a:p>
            <a:pPr algn="just">
              <a:lnSpc>
                <a:spcPct val="150000"/>
              </a:lnSpc>
            </a:pPr>
            <a:r>
              <a:rPr lang="en-US" altLang="zh-CN" dirty="0">
                <a:solidFill>
                  <a:srgbClr val="FF0000"/>
                </a:solidFill>
                <a:latin typeface="Palatino Linotype" panose="02040502050505030304" pitchFamily="18" charset="0"/>
              </a:rPr>
              <a:t>Verify the</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results,</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compared</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with</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the</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truth</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table.</a:t>
            </a:r>
          </a:p>
        </p:txBody>
      </p:sp>
      <p:pic>
        <p:nvPicPr>
          <p:cNvPr id="5" name="图片 4">
            <a:extLst>
              <a:ext uri="{FF2B5EF4-FFF2-40B4-BE49-F238E27FC236}">
                <a16:creationId xmlns:a16="http://schemas.microsoft.com/office/drawing/2014/main" id="{CD354654-375C-4D25-86FE-4E4BB5F5F54E}"/>
              </a:ext>
            </a:extLst>
          </p:cNvPr>
          <p:cNvPicPr>
            <a:picLocks noChangeAspect="1"/>
          </p:cNvPicPr>
          <p:nvPr/>
        </p:nvPicPr>
        <p:blipFill>
          <a:blip r:embed="rId3"/>
          <a:stretch>
            <a:fillRect/>
          </a:stretch>
        </p:blipFill>
        <p:spPr>
          <a:xfrm>
            <a:off x="1914988" y="3114675"/>
            <a:ext cx="7772400" cy="3743325"/>
          </a:xfrm>
          <a:prstGeom prst="rect">
            <a:avLst/>
          </a:prstGeom>
        </p:spPr>
      </p:pic>
    </p:spTree>
    <p:extLst>
      <p:ext uri="{BB962C8B-B14F-4D97-AF65-F5344CB8AC3E}">
        <p14:creationId xmlns:p14="http://schemas.microsoft.com/office/powerpoint/2010/main" val="21235471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indent="0">
              <a:buNone/>
            </a:pPr>
            <a:r>
              <a:rPr lang="en-US" altLang="zh-CN" dirty="0">
                <a:sym typeface="+mn-ea"/>
              </a:rPr>
              <a:t>2. </a:t>
            </a:r>
            <a:r>
              <a:rPr lang="en-US" altLang="zh-CN" dirty="0"/>
              <a:t>Test the logic function of the half adder</a:t>
            </a:r>
          </a:p>
          <a:p>
            <a:pPr marL="0" lvl="0" indent="0" algn="just">
              <a:lnSpc>
                <a:spcPct val="150000"/>
              </a:lnSpc>
              <a:buNone/>
            </a:pPr>
            <a:r>
              <a:rPr lang="en-US" altLang="zh-CN" sz="1800" b="1" dirty="0">
                <a:solidFill>
                  <a:srgbClr val="FF0000"/>
                </a:solidFill>
                <a:sym typeface="+mn-ea"/>
              </a:rPr>
              <a:t>Review: </a:t>
            </a:r>
            <a:r>
              <a:rPr lang="en-US" altLang="zh-CN" sz="1800" dirty="0">
                <a:sym typeface="+mn-ea"/>
              </a:rPr>
              <a:t>G</a:t>
            </a:r>
            <a:r>
              <a:rPr lang="en-US" altLang="zh-CN" sz="1800" dirty="0"/>
              <a:t>et the logical function of the half adder</a:t>
            </a:r>
            <a:r>
              <a:rPr lang="en-US" altLang="zh-CN" sz="1800" dirty="0">
                <a:sym typeface="+mn-ea"/>
              </a:rPr>
              <a:t>.</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DED83F5-4013-4C1C-AD8B-0D48D3C6B6B5}"/>
                  </a:ext>
                </a:extLst>
              </p:cNvPr>
              <p:cNvSpPr txBox="1"/>
              <p:nvPr/>
            </p:nvSpPr>
            <p:spPr>
              <a:xfrm>
                <a:off x="6878782" y="2588250"/>
                <a:ext cx="4567729" cy="906467"/>
              </a:xfrm>
              <a:prstGeom prst="rect">
                <a:avLst/>
              </a:prstGeom>
              <a:noFill/>
            </p:spPr>
            <p:txBody>
              <a:bodyPr wrap="square">
                <a:spAutoFit/>
              </a:bodyPr>
              <a:lstStyle/>
              <a:p>
                <a:pPr>
                  <a:lnSpc>
                    <a:spcPct val="150000"/>
                  </a:lnSpc>
                </a:pPr>
                <a:r>
                  <a:rPr lang="en-US" altLang="zh-CN" b="1" i="0" dirty="0">
                    <a:solidFill>
                      <a:srgbClr val="FF0000"/>
                    </a:solidFill>
                    <a:effectLst/>
                    <a:latin typeface="Palatino Linotype" panose="02040502050505030304" pitchFamily="18" charset="0"/>
                  </a:rPr>
                  <a:t>Step 1: </a:t>
                </a:r>
                <a:r>
                  <a:rPr lang="en-US" altLang="zh-CN" dirty="0">
                    <a:latin typeface="Palatino Linotype" panose="02040502050505030304" pitchFamily="18" charset="0"/>
                  </a:rPr>
                  <a:t>Get the logical expression of </a:t>
                </a:r>
                <a:r>
                  <a:rPr lang="en-US" altLang="zh-CN" b="1" dirty="0">
                    <a:latin typeface="Times New Roman" panose="02020603050405020304" pitchFamily="18" charset="0"/>
                    <a:cs typeface="Times New Roman" panose="02020603050405020304" pitchFamily="18" charset="0"/>
                  </a:rPr>
                  <a:t>Y</a:t>
                </a:r>
                <a:r>
                  <a:rPr lang="en-US" altLang="zh-CN" dirty="0">
                    <a:latin typeface="Palatino Linotype" panose="02040502050505030304" pitchFamily="18" charset="0"/>
                  </a:rPr>
                  <a:t>.</a:t>
                </a:r>
              </a:p>
              <a:p>
                <a:pPr>
                  <a:lnSpc>
                    <a:spcPct val="150000"/>
                  </a:lnSpc>
                </a:pPr>
                <a14:m>
                  <m:oMath xmlns:m="http://schemas.openxmlformats.org/officeDocument/2006/math">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𝒀</m:t>
                    </m:r>
                    <m:r>
                      <a:rPr lang="en-US" altLang="zh-CN" b="1" i="1" smtClean="0">
                        <a:solidFill>
                          <a:schemeClr val="tx1"/>
                        </a:solidFill>
                        <a:latin typeface="Cambria Math" panose="02040503050406030204" pitchFamily="18" charset="0"/>
                      </a:rPr>
                      <m:t>=</m:t>
                    </m:r>
                    <m:r>
                      <a:rPr lang="en-US" altLang="zh-CN" b="1" i="0" smtClean="0">
                        <a:solidFill>
                          <a:schemeClr val="tx1"/>
                        </a:solidFill>
                        <a:latin typeface="Cambria Math" panose="02040503050406030204" pitchFamily="18" charset="0"/>
                      </a:rPr>
                      <m:t>𝐀</m:t>
                    </m:r>
                    <m:acc>
                      <m:accPr>
                        <m:chr m:val="̅"/>
                        <m:ctrlPr>
                          <a:rPr lang="en-US" altLang="zh-CN" b="1" i="1" smtClean="0">
                            <a:solidFill>
                              <a:schemeClr val="tx1"/>
                            </a:solidFill>
                            <a:latin typeface="Cambria Math" panose="02040503050406030204" pitchFamily="18" charset="0"/>
                          </a:rPr>
                        </m:ctrlPr>
                      </m:accPr>
                      <m:e>
                        <m:r>
                          <a:rPr lang="en-US" altLang="zh-CN" b="1" i="0" smtClean="0">
                            <a:solidFill>
                              <a:schemeClr val="tx1"/>
                            </a:solidFill>
                            <a:latin typeface="Cambria Math" panose="02040503050406030204" pitchFamily="18" charset="0"/>
                          </a:rPr>
                          <m:t>𝐁</m:t>
                        </m:r>
                      </m:e>
                    </m:acc>
                  </m:oMath>
                </a14:m>
                <a:r>
                  <a:rPr lang="en-US" altLang="zh-CN" b="1" dirty="0">
                    <a:solidFill>
                      <a:schemeClr val="tx1"/>
                    </a:solidFill>
                    <a:latin typeface="Palatino Linotype" panose="02040502050505030304" pitchFamily="18" charset="0"/>
                  </a:rPr>
                  <a:t> + </a:t>
                </a:r>
                <a14:m>
                  <m:oMath xmlns:m="http://schemas.openxmlformats.org/officeDocument/2006/math">
                    <m:acc>
                      <m:accPr>
                        <m:chr m:val="̅"/>
                        <m:ctrlPr>
                          <a:rPr lang="en-US" altLang="zh-CN" b="1" i="1">
                            <a:solidFill>
                              <a:schemeClr val="tx1"/>
                            </a:solidFill>
                            <a:latin typeface="Cambria Math" panose="02040503050406030204" pitchFamily="18" charset="0"/>
                          </a:rPr>
                        </m:ctrlPr>
                      </m:accPr>
                      <m:e>
                        <m:r>
                          <a:rPr lang="en-US" altLang="zh-CN" b="1" i="0" smtClean="0">
                            <a:solidFill>
                              <a:schemeClr val="tx1"/>
                            </a:solidFill>
                            <a:latin typeface="Cambria Math" panose="02040503050406030204" pitchFamily="18" charset="0"/>
                          </a:rPr>
                          <m:t>𝐀</m:t>
                        </m:r>
                      </m:e>
                    </m:acc>
                  </m:oMath>
                </a14:m>
                <a:r>
                  <a:rPr lang="en-US" altLang="zh-CN" b="1" dirty="0">
                    <a:solidFill>
                      <a:schemeClr val="tx1"/>
                    </a:solidFill>
                    <a:latin typeface="Palatino Linotype" panose="02040502050505030304" pitchFamily="18" charset="0"/>
                  </a:rPr>
                  <a:t>B = </a:t>
                </a:r>
                <a14:m>
                  <m:oMath xmlns:m="http://schemas.openxmlformats.org/officeDocument/2006/math">
                    <m:r>
                      <a:rPr lang="en-US" altLang="zh-CN" b="1" i="0" smtClean="0">
                        <a:solidFill>
                          <a:schemeClr val="tx1"/>
                        </a:solidFill>
                        <a:latin typeface="Cambria Math" panose="02040503050406030204" pitchFamily="18" charset="0"/>
                      </a:rPr>
                      <m:t>𝐀</m:t>
                    </m:r>
                    <m:r>
                      <a:rPr lang="en-US" altLang="zh-CN" b="1" i="0" smtClean="0">
                        <a:solidFill>
                          <a:schemeClr val="tx1"/>
                        </a:solidFill>
                        <a:latin typeface="Cambria Math" panose="02040503050406030204" pitchFamily="18" charset="0"/>
                        <a:ea typeface="Cambria Math" panose="02040503050406030204" pitchFamily="18" charset="0"/>
                      </a:rPr>
                      <m:t>⊕</m:t>
                    </m:r>
                    <m:r>
                      <a:rPr lang="en-US" altLang="zh-CN" b="1" i="0" smtClean="0">
                        <a:solidFill>
                          <a:schemeClr val="tx1"/>
                        </a:solidFill>
                        <a:latin typeface="Cambria Math" panose="02040503050406030204" pitchFamily="18" charset="0"/>
                        <a:ea typeface="Cambria Math" panose="02040503050406030204" pitchFamily="18" charset="0"/>
                      </a:rPr>
                      <m:t>𝐁</m:t>
                    </m:r>
                  </m:oMath>
                </a14:m>
                <a:r>
                  <a:rPr lang="en-US" altLang="zh-CN" b="1" dirty="0">
                    <a:solidFill>
                      <a:srgbClr val="FF0000"/>
                    </a:solidFill>
                    <a:latin typeface="Palatino Linotype" panose="02040502050505030304" pitchFamily="18" charset="0"/>
                  </a:rPr>
                  <a:t> (Carry bit)</a:t>
                </a:r>
              </a:p>
            </p:txBody>
          </p:sp>
        </mc:Choice>
        <mc:Fallback xmlns="">
          <p:sp>
            <p:nvSpPr>
              <p:cNvPr id="4" name="文本框 3">
                <a:extLst>
                  <a:ext uri="{FF2B5EF4-FFF2-40B4-BE49-F238E27FC236}">
                    <a16:creationId xmlns:a16="http://schemas.microsoft.com/office/drawing/2014/main" id="{9DED83F5-4013-4C1C-AD8B-0D48D3C6B6B5}"/>
                  </a:ext>
                </a:extLst>
              </p:cNvPr>
              <p:cNvSpPr txBox="1">
                <a:spLocks noRot="1" noChangeAspect="1" noMove="1" noResize="1" noEditPoints="1" noAdjustHandles="1" noChangeArrowheads="1" noChangeShapeType="1" noTextEdit="1"/>
              </p:cNvSpPr>
              <p:nvPr/>
            </p:nvSpPr>
            <p:spPr>
              <a:xfrm>
                <a:off x="6878782" y="2588250"/>
                <a:ext cx="4567729" cy="906467"/>
              </a:xfrm>
              <a:prstGeom prst="rect">
                <a:avLst/>
              </a:prstGeom>
              <a:blipFill>
                <a:blip r:embed="rId3"/>
                <a:stretch>
                  <a:fillRect l="-1067" b="-7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7E044BF-E43C-4289-BD37-981B45A42FF0}"/>
                  </a:ext>
                </a:extLst>
              </p:cNvPr>
              <p:cNvSpPr txBox="1"/>
              <p:nvPr/>
            </p:nvSpPr>
            <p:spPr>
              <a:xfrm>
                <a:off x="6878782" y="3976984"/>
                <a:ext cx="4567729" cy="919995"/>
              </a:xfrm>
              <a:prstGeom prst="rect">
                <a:avLst/>
              </a:prstGeom>
              <a:noFill/>
            </p:spPr>
            <p:txBody>
              <a:bodyPr wrap="square">
                <a:spAutoFit/>
              </a:bodyPr>
              <a:lstStyle/>
              <a:p>
                <a:pPr>
                  <a:lnSpc>
                    <a:spcPct val="150000"/>
                  </a:lnSpc>
                </a:pPr>
                <a:r>
                  <a:rPr lang="en-US" altLang="zh-CN" b="1" i="0" dirty="0">
                    <a:solidFill>
                      <a:srgbClr val="FF0000"/>
                    </a:solidFill>
                    <a:effectLst/>
                    <a:latin typeface="Palatino Linotype" panose="02040502050505030304" pitchFamily="18" charset="0"/>
                  </a:rPr>
                  <a:t>Step 2: </a:t>
                </a:r>
                <a:r>
                  <a:rPr lang="en-US" altLang="zh-CN" dirty="0">
                    <a:latin typeface="Palatino Linotype" panose="02040502050505030304" pitchFamily="18" charset="0"/>
                  </a:rPr>
                  <a:t>Get the logical expression of </a:t>
                </a:r>
                <a:r>
                  <a:rPr lang="en-US" altLang="zh-CN" b="1" dirty="0">
                    <a:latin typeface="Times New Roman" panose="02020603050405020304" pitchFamily="18" charset="0"/>
                    <a:cs typeface="Times New Roman" panose="02020603050405020304" pitchFamily="18" charset="0"/>
                  </a:rPr>
                  <a:t>Z</a:t>
                </a:r>
                <a:r>
                  <a:rPr lang="en-US" altLang="zh-CN" dirty="0">
                    <a:latin typeface="Palatino Linotype" panose="02040502050505030304" pitchFamily="18" charset="0"/>
                  </a:rPr>
                  <a:t>.</a:t>
                </a:r>
              </a:p>
              <a:p>
                <a:pPr>
                  <a:lnSpc>
                    <a:spcPct val="150000"/>
                  </a:lnSpc>
                </a:pPr>
                <a14:m>
                  <m:oMath xmlns:m="http://schemas.openxmlformats.org/officeDocument/2006/math">
                    <m:r>
                      <a:rPr lang="en-US" altLang="zh-CN" b="1" i="1" smtClean="0">
                        <a:latin typeface="Cambria Math" panose="02040503050406030204" pitchFamily="18" charset="0"/>
                      </a:rPr>
                      <m:t>       </m:t>
                    </m:r>
                    <m:r>
                      <a:rPr lang="en-US" altLang="zh-CN" b="1" i="1" smtClean="0">
                        <a:latin typeface="Cambria Math" panose="02040503050406030204" pitchFamily="18" charset="0"/>
                      </a:rPr>
                      <m:t>𝒁</m:t>
                    </m:r>
                    <m:r>
                      <a:rPr lang="en-US" altLang="zh-CN" b="1" i="1">
                        <a:latin typeface="Cambria Math" panose="02040503050406030204" pitchFamily="18" charset="0"/>
                      </a:rPr>
                      <m:t>=</m:t>
                    </m:r>
                    <m:acc>
                      <m:accPr>
                        <m:chr m:val="̅"/>
                        <m:ctrlPr>
                          <a:rPr lang="en-US" altLang="zh-CN" b="1" i="1" smtClean="0">
                            <a:latin typeface="Cambria Math" panose="02040503050406030204" pitchFamily="18" charset="0"/>
                          </a:rPr>
                        </m:ctrlPr>
                      </m:accPr>
                      <m:e>
                        <m:acc>
                          <m:accPr>
                            <m:chr m:val="̅"/>
                            <m:ctrlPr>
                              <a:rPr lang="en-US" altLang="zh-CN" b="1" i="1">
                                <a:latin typeface="Cambria Math" panose="02040503050406030204" pitchFamily="18" charset="0"/>
                              </a:rPr>
                            </m:ctrlPr>
                          </m:accPr>
                          <m:e>
                            <m:r>
                              <a:rPr lang="en-US" altLang="zh-CN" b="1">
                                <a:latin typeface="Cambria Math" panose="02040503050406030204" pitchFamily="18" charset="0"/>
                              </a:rPr>
                              <m:t>𝐀𝐁</m:t>
                            </m:r>
                          </m:e>
                        </m:acc>
                        <m:r>
                          <m:rPr>
                            <m:nor/>
                          </m:rPr>
                          <a:rPr lang="en-US" altLang="zh-CN" b="1" dirty="0">
                            <a:latin typeface="Palatino Linotype" panose="02040502050505030304" pitchFamily="18" charset="0"/>
                          </a:rPr>
                          <m:t> </m:t>
                        </m:r>
                        <m:acc>
                          <m:accPr>
                            <m:chr m:val="̅"/>
                            <m:ctrlPr>
                              <a:rPr lang="en-US" altLang="zh-CN" b="1" i="1">
                                <a:latin typeface="Cambria Math" panose="02040503050406030204" pitchFamily="18" charset="0"/>
                              </a:rPr>
                            </m:ctrlPr>
                          </m:accPr>
                          <m:e>
                            <m:r>
                              <a:rPr lang="en-US" altLang="zh-CN" b="1">
                                <a:latin typeface="Cambria Math" panose="02040503050406030204" pitchFamily="18" charset="0"/>
                              </a:rPr>
                              <m:t>𝐀𝐁</m:t>
                            </m:r>
                          </m:e>
                        </m:acc>
                      </m:e>
                    </m:acc>
                    <m:r>
                      <a:rPr lang="en-US" altLang="zh-CN" b="1" i="0" smtClean="0">
                        <a:solidFill>
                          <a:srgbClr val="FF0000"/>
                        </a:solidFill>
                        <a:latin typeface="Cambria Math" panose="02040503050406030204" pitchFamily="18" charset="0"/>
                      </a:rPr>
                      <m:t>=</m:t>
                    </m:r>
                    <m:r>
                      <a:rPr lang="en-US" altLang="zh-CN" b="1" i="0" smtClean="0">
                        <a:solidFill>
                          <a:srgbClr val="FF0000"/>
                        </a:solidFill>
                        <a:latin typeface="Cambria Math" panose="02040503050406030204" pitchFamily="18" charset="0"/>
                      </a:rPr>
                      <m:t>𝐀𝐁</m:t>
                    </m:r>
                    <m:r>
                      <a:rPr lang="en-US" altLang="zh-CN" b="1" i="0" smtClean="0">
                        <a:solidFill>
                          <a:srgbClr val="FF0000"/>
                        </a:solidFill>
                        <a:latin typeface="Cambria Math" panose="02040503050406030204" pitchFamily="18" charset="0"/>
                      </a:rPr>
                      <m:t>+</m:t>
                    </m:r>
                    <m:r>
                      <a:rPr lang="en-US" altLang="zh-CN" b="1" i="0" smtClean="0">
                        <a:solidFill>
                          <a:srgbClr val="FF0000"/>
                        </a:solidFill>
                        <a:latin typeface="Cambria Math" panose="02040503050406030204" pitchFamily="18" charset="0"/>
                      </a:rPr>
                      <m:t>𝐀𝐁</m:t>
                    </m:r>
                    <m:r>
                      <a:rPr lang="en-US" altLang="zh-CN" b="1" i="0" smtClean="0">
                        <a:solidFill>
                          <a:srgbClr val="FF0000"/>
                        </a:solidFill>
                        <a:latin typeface="Cambria Math" panose="02040503050406030204" pitchFamily="18" charset="0"/>
                      </a:rPr>
                      <m:t>=</m:t>
                    </m:r>
                    <m:r>
                      <a:rPr lang="en-US" altLang="zh-CN" b="1" i="0" smtClean="0">
                        <a:solidFill>
                          <a:srgbClr val="FF0000"/>
                        </a:solidFill>
                        <a:latin typeface="Cambria Math" panose="02040503050406030204" pitchFamily="18" charset="0"/>
                      </a:rPr>
                      <m:t>𝐀𝐁</m:t>
                    </m:r>
                  </m:oMath>
                </a14:m>
                <a:r>
                  <a:rPr lang="en-US" altLang="zh-CN" b="1" dirty="0">
                    <a:solidFill>
                      <a:srgbClr val="FF0000"/>
                    </a:solidFill>
                    <a:latin typeface="Palatino Linotype" panose="02040502050505030304" pitchFamily="18" charset="0"/>
                  </a:rPr>
                  <a:t>  (Sum bit)</a:t>
                </a:r>
              </a:p>
            </p:txBody>
          </p:sp>
        </mc:Choice>
        <mc:Fallback xmlns="">
          <p:sp>
            <p:nvSpPr>
              <p:cNvPr id="17" name="文本框 16">
                <a:extLst>
                  <a:ext uri="{FF2B5EF4-FFF2-40B4-BE49-F238E27FC236}">
                    <a16:creationId xmlns:a16="http://schemas.microsoft.com/office/drawing/2014/main" id="{07E044BF-E43C-4289-BD37-981B45A42FF0}"/>
                  </a:ext>
                </a:extLst>
              </p:cNvPr>
              <p:cNvSpPr txBox="1">
                <a:spLocks noRot="1" noChangeAspect="1" noMove="1" noResize="1" noEditPoints="1" noAdjustHandles="1" noChangeArrowheads="1" noChangeShapeType="1" noTextEdit="1"/>
              </p:cNvSpPr>
              <p:nvPr/>
            </p:nvSpPr>
            <p:spPr>
              <a:xfrm>
                <a:off x="6878782" y="3976984"/>
                <a:ext cx="4567729" cy="919995"/>
              </a:xfrm>
              <a:prstGeom prst="rect">
                <a:avLst/>
              </a:prstGeom>
              <a:blipFill>
                <a:blip r:embed="rId4"/>
                <a:stretch>
                  <a:fillRect l="-1067" r="-933" b="-993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C1929B5-FEEC-4785-BABD-9A5AF24556DA}"/>
              </a:ext>
            </a:extLst>
          </p:cNvPr>
          <p:cNvPicPr>
            <a:picLocks noChangeAspect="1"/>
          </p:cNvPicPr>
          <p:nvPr/>
        </p:nvPicPr>
        <p:blipFill>
          <a:blip r:embed="rId5"/>
          <a:stretch>
            <a:fillRect/>
          </a:stretch>
        </p:blipFill>
        <p:spPr>
          <a:xfrm>
            <a:off x="386195" y="3008170"/>
            <a:ext cx="5829300" cy="2400300"/>
          </a:xfrm>
          <a:prstGeom prst="rect">
            <a:avLst/>
          </a:prstGeom>
        </p:spPr>
      </p:pic>
    </p:spTree>
    <p:extLst>
      <p:ext uri="{BB962C8B-B14F-4D97-AF65-F5344CB8AC3E}">
        <p14:creationId xmlns:p14="http://schemas.microsoft.com/office/powerpoint/2010/main" val="38548942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Boolean Operations and Expressions</a:t>
            </a: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6" name="副标题 2">
            <a:extLst>
              <a:ext uri="{FF2B5EF4-FFF2-40B4-BE49-F238E27FC236}">
                <a16:creationId xmlns:a16="http://schemas.microsoft.com/office/drawing/2014/main" id="{BB31D76F-63B5-4D0B-BFB0-AC650E1AB8A1}"/>
              </a:ext>
            </a:extLst>
          </p:cNvPr>
          <p:cNvSpPr txBox="1">
            <a:spLocks/>
          </p:cNvSpPr>
          <p:nvPr/>
        </p:nvSpPr>
        <p:spPr>
          <a:xfrm>
            <a:off x="202860" y="1627625"/>
            <a:ext cx="11472244" cy="3816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dirty="0">
                <a:solidFill>
                  <a:srgbClr val="FF0000"/>
                </a:solidFill>
                <a:latin typeface="Arial" panose="020B0604020202020204" pitchFamily="34" charset="0"/>
              </a:rPr>
              <a:t>  </a:t>
            </a:r>
            <a:r>
              <a:rPr lang="en-US" altLang="zh-CN" sz="2000" dirty="0">
                <a:solidFill>
                  <a:srgbClr val="FF0000"/>
                </a:solidFill>
                <a:latin typeface="Arial" panose="020B0604020202020204" pitchFamily="34" charset="0"/>
              </a:rPr>
              <a:t>Boolean Multiplication</a:t>
            </a:r>
          </a:p>
          <a:p>
            <a:pPr marL="342900" indent="-342900" algn="l">
              <a:buFont typeface="Wingdings" panose="05000000000000000000" pitchFamily="2" charset="2"/>
              <a:buChar char="Ø"/>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8" name="副标题 2">
            <a:extLst>
              <a:ext uri="{FF2B5EF4-FFF2-40B4-BE49-F238E27FC236}">
                <a16:creationId xmlns:a16="http://schemas.microsoft.com/office/drawing/2014/main" id="{07E1E0B4-7933-4F40-8C54-F2F1A4585562}"/>
              </a:ext>
            </a:extLst>
          </p:cNvPr>
          <p:cNvSpPr txBox="1">
            <a:spLocks/>
          </p:cNvSpPr>
          <p:nvPr/>
        </p:nvSpPr>
        <p:spPr>
          <a:xfrm>
            <a:off x="520360" y="2279014"/>
            <a:ext cx="11472244" cy="8486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altLang="zh-CN" sz="1800" dirty="0">
                <a:solidFill>
                  <a:srgbClr val="FF0000"/>
                </a:solidFill>
                <a:latin typeface="Arial" panose="020B0604020202020204" pitchFamily="34" charset="0"/>
              </a:rPr>
              <a:t>  </a:t>
            </a:r>
            <a:r>
              <a:rPr lang="en-US" altLang="zh-CN" sz="1800" b="1" dirty="0">
                <a:solidFill>
                  <a:srgbClr val="FF0000"/>
                </a:solidFill>
                <a:latin typeface="Times New Roman" panose="02020603050405020304" pitchFamily="18" charset="0"/>
                <a:cs typeface="Times New Roman" panose="02020603050405020304" pitchFamily="18" charset="0"/>
              </a:rPr>
              <a:t>Boolean multiplication </a:t>
            </a:r>
            <a:r>
              <a:rPr lang="en-US" altLang="zh-CN" sz="1800" dirty="0">
                <a:latin typeface="Times New Roman" panose="02020603050405020304" pitchFamily="18" charset="0"/>
                <a:cs typeface="Times New Roman" panose="02020603050405020304" pitchFamily="18" charset="0"/>
              </a:rPr>
              <a:t>is equivalent to the AND operation</a:t>
            </a:r>
            <a:r>
              <a:rPr lang="en-US" altLang="zh-CN" sz="1800" dirty="0">
                <a:solidFill>
                  <a:schemeClr val="tx1"/>
                </a:solidFill>
                <a:latin typeface="Times New Roman" panose="02020603050405020304" pitchFamily="18" charset="0"/>
                <a:cs typeface="Times New Roman" panose="02020603050405020304" pitchFamily="18" charset="0"/>
              </a:rPr>
              <a:t>. In Boolean algebra, a product term is the product of literals. In logic circuits, a product term is produced by an AND operation. </a:t>
            </a:r>
            <a:endParaRPr lang="en-US" altLang="zh-CN" sz="1800" b="1" dirty="0">
              <a:solidFill>
                <a:srgbClr val="FF0000"/>
              </a:solidFill>
              <a:latin typeface="Times New Roman" panose="02020603050405020304" pitchFamily="18" charset="0"/>
              <a:cs typeface="Times New Roman" panose="02020603050405020304" pitchFamily="18" charset="0"/>
            </a:endParaRPr>
          </a:p>
          <a:p>
            <a:pPr algn="just">
              <a:lnSpc>
                <a:spcPct val="150000"/>
              </a:lnSpc>
            </a:pPr>
            <a:endParaRPr lang="en-US" altLang="zh-CN" sz="1800" b="1"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altLang="zh-CN" sz="1800" b="1" dirty="0">
                <a:solidFill>
                  <a:srgbClr val="FF0000"/>
                </a:solidFill>
                <a:latin typeface="Times New Roman" panose="02020603050405020304" pitchFamily="18" charset="0"/>
                <a:cs typeface="Times New Roman" panose="02020603050405020304" pitchFamily="18" charset="0"/>
              </a:rPr>
              <a:t> </a:t>
            </a:r>
            <a:endParaRPr lang="en-US" altLang="zh-CN" sz="1800" dirty="0">
              <a:solidFill>
                <a:srgbClr val="FF0000"/>
              </a:solidFill>
              <a:latin typeface="Arial" panose="020B0604020202020204" pitchFamily="34" charset="0"/>
            </a:endParaRPr>
          </a:p>
          <a:p>
            <a:pPr marL="342900" indent="-342900" algn="l">
              <a:lnSpc>
                <a:spcPct val="150000"/>
              </a:lnSpc>
              <a:buFont typeface="Wingdings" panose="05000000000000000000" pitchFamily="2" charset="2"/>
              <a:buChar char="Ø"/>
            </a:pPr>
            <a:endParaRPr lang="en-US" altLang="zh-CN" sz="1800" b="1" dirty="0">
              <a:solidFill>
                <a:srgbClr val="4A90E2"/>
              </a:solidFill>
              <a:latin typeface="Arial" panose="020B0604020202020204" pitchFamily="34" charset="0"/>
            </a:endParaRPr>
          </a:p>
          <a:p>
            <a:pPr algn="l">
              <a:lnSpc>
                <a:spcPct val="150000"/>
              </a:lnSpc>
            </a:pP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p:txBody>
      </p:sp>
      <p:sp>
        <p:nvSpPr>
          <p:cNvPr id="16" name="文本框 15">
            <a:extLst>
              <a:ext uri="{FF2B5EF4-FFF2-40B4-BE49-F238E27FC236}">
                <a16:creationId xmlns:a16="http://schemas.microsoft.com/office/drawing/2014/main" id="{CC30AB97-C94F-4023-B001-F14373C2EAA2}"/>
              </a:ext>
            </a:extLst>
          </p:cNvPr>
          <p:cNvSpPr txBox="1"/>
          <p:nvPr/>
        </p:nvSpPr>
        <p:spPr>
          <a:xfrm>
            <a:off x="885824" y="5372100"/>
            <a:ext cx="11106779" cy="873572"/>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 product term is equal to 1 only if each of the literals in the term is 1. A product term is equal to 0 when one or more of the literals are 0.</a:t>
            </a:r>
          </a:p>
        </p:txBody>
      </p:sp>
      <p:pic>
        <p:nvPicPr>
          <p:cNvPr id="5" name="图片 4">
            <a:extLst>
              <a:ext uri="{FF2B5EF4-FFF2-40B4-BE49-F238E27FC236}">
                <a16:creationId xmlns:a16="http://schemas.microsoft.com/office/drawing/2014/main" id="{96AA3D9E-1DDA-4EF6-A3C8-5F84AB559E40}"/>
              </a:ext>
            </a:extLst>
          </p:cNvPr>
          <p:cNvPicPr>
            <a:picLocks noChangeAspect="1"/>
          </p:cNvPicPr>
          <p:nvPr/>
        </p:nvPicPr>
        <p:blipFill>
          <a:blip r:embed="rId3"/>
          <a:stretch>
            <a:fillRect/>
          </a:stretch>
        </p:blipFill>
        <p:spPr>
          <a:xfrm>
            <a:off x="1825337" y="3297381"/>
            <a:ext cx="6172200" cy="1905000"/>
          </a:xfrm>
          <a:prstGeom prst="rect">
            <a:avLst/>
          </a:prstGeom>
        </p:spPr>
      </p:pic>
      <p:pic>
        <p:nvPicPr>
          <p:cNvPr id="9" name="图片 8">
            <a:extLst>
              <a:ext uri="{FF2B5EF4-FFF2-40B4-BE49-F238E27FC236}">
                <a16:creationId xmlns:a16="http://schemas.microsoft.com/office/drawing/2014/main" id="{7AE96B3D-6CA6-44A4-9416-BCB198F4943B}"/>
              </a:ext>
            </a:extLst>
          </p:cNvPr>
          <p:cNvPicPr>
            <a:picLocks noChangeAspect="1"/>
          </p:cNvPicPr>
          <p:nvPr/>
        </p:nvPicPr>
        <p:blipFill>
          <a:blip r:embed="rId4"/>
          <a:stretch>
            <a:fillRect/>
          </a:stretch>
        </p:blipFill>
        <p:spPr>
          <a:xfrm>
            <a:off x="9130578" y="3943702"/>
            <a:ext cx="809625" cy="342900"/>
          </a:xfrm>
          <a:prstGeom prst="rect">
            <a:avLst/>
          </a:prstGeom>
        </p:spPr>
      </p:pic>
    </p:spTree>
    <p:extLst>
      <p:ext uri="{BB962C8B-B14F-4D97-AF65-F5344CB8AC3E}">
        <p14:creationId xmlns:p14="http://schemas.microsoft.com/office/powerpoint/2010/main" val="1755135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sym typeface="+mn-ea"/>
              </a:rPr>
              <a:t>2. </a:t>
            </a:r>
            <a:r>
              <a:rPr lang="en-US" altLang="zh-CN" dirty="0">
                <a:latin typeface="Times New Roman" panose="02020603050405020304" pitchFamily="18" charset="0"/>
                <a:cs typeface="Times New Roman" panose="02020603050405020304" pitchFamily="18" charset="0"/>
              </a:rPr>
              <a:t>Test the logic function of the half adder</a:t>
            </a:r>
          </a:p>
          <a:p>
            <a:pPr marL="0" lvl="0" indent="0" algn="just">
              <a:lnSpc>
                <a:spcPct val="150000"/>
              </a:lnSpc>
              <a:buNone/>
            </a:pPr>
            <a:r>
              <a:rPr lang="en-US" altLang="zh-CN" sz="1800" b="1" dirty="0">
                <a:solidFill>
                  <a:srgbClr val="FF0000"/>
                </a:solidFill>
                <a:sym typeface="+mn-ea"/>
              </a:rPr>
              <a:t>Task 1: </a:t>
            </a:r>
            <a:r>
              <a:rPr lang="en-US" altLang="zh-CN" sz="1800" dirty="0">
                <a:latin typeface="Times New Roman" panose="02020603050405020304" pitchFamily="18" charset="0"/>
                <a:cs typeface="Times New Roman" panose="02020603050405020304" pitchFamily="18" charset="0"/>
                <a:sym typeface="+mn-ea"/>
              </a:rPr>
              <a:t>Complete the truth table for half adder in Table 2.2.</a:t>
            </a:r>
            <a:endParaRPr lang="en-US" altLang="zh-CN"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DED83F5-4013-4C1C-AD8B-0D48D3C6B6B5}"/>
                  </a:ext>
                </a:extLst>
              </p:cNvPr>
              <p:cNvSpPr txBox="1"/>
              <p:nvPr/>
            </p:nvSpPr>
            <p:spPr>
              <a:xfrm>
                <a:off x="6263327" y="2897757"/>
                <a:ext cx="5867192" cy="880241"/>
              </a:xfrm>
              <a:prstGeom prst="rect">
                <a:avLst/>
              </a:prstGeom>
              <a:noFill/>
            </p:spPr>
            <p:txBody>
              <a:bodyPr wrap="square">
                <a:spAutoFit/>
              </a:bodyPr>
              <a:lstStyle/>
              <a:p>
                <a:pPr>
                  <a:lnSpc>
                    <a:spcPct val="150000"/>
                  </a:lnSpc>
                </a:pPr>
                <a:r>
                  <a:rPr lang="en-US" altLang="zh-CN" b="1" i="0" dirty="0">
                    <a:solidFill>
                      <a:srgbClr val="FF0000"/>
                    </a:solidFill>
                    <a:effectLst/>
                    <a:latin typeface="Palatino Linotype" panose="02040502050505030304" pitchFamily="18" charset="0"/>
                  </a:rPr>
                  <a:t>Step 1: Resorting to different inputs, </a:t>
                </a:r>
                <a:r>
                  <a:rPr lang="en-US" altLang="zh-CN" i="0" dirty="0">
                    <a:effectLst/>
                    <a:latin typeface="Palatino Linotype" panose="02040502050505030304" pitchFamily="18" charset="0"/>
                  </a:rPr>
                  <a:t>calculate the  outputs with </a:t>
                </a:r>
                <a14:m>
                  <m:oMath xmlns:m="http://schemas.openxmlformats.org/officeDocument/2006/math">
                    <m:r>
                      <a:rPr lang="en-US" altLang="zh-CN" b="1" i="1" smtClean="0">
                        <a:latin typeface="Cambria Math" panose="02040503050406030204" pitchFamily="18" charset="0"/>
                      </a:rPr>
                      <m:t>𝒀</m:t>
                    </m:r>
                    <m:r>
                      <a:rPr lang="en-US" altLang="zh-CN" i="1">
                        <a:latin typeface="Cambria Math" panose="02040503050406030204" pitchFamily="18" charset="0"/>
                      </a:rPr>
                      <m:t> </m:t>
                    </m:r>
                    <m:r>
                      <a:rPr lang="en-US" altLang="zh-CN" i="1">
                        <a:latin typeface="Cambria Math" panose="02040503050406030204" pitchFamily="18" charset="0"/>
                      </a:rPr>
                      <m:t>𝑎𝑛𝑑</m:t>
                    </m:r>
                  </m:oMath>
                </a14:m>
                <a:r>
                  <a:rPr lang="en-US" altLang="zh-CN" dirty="0"/>
                  <a:t> </a:t>
                </a:r>
                <a14:m>
                  <m:oMath xmlns:m="http://schemas.openxmlformats.org/officeDocument/2006/math">
                    <m:r>
                      <a:rPr lang="en-US" altLang="zh-CN" b="1" i="1" smtClean="0">
                        <a:latin typeface="Cambria Math" panose="02040503050406030204" pitchFamily="18" charset="0"/>
                      </a:rPr>
                      <m:t>𝒁</m:t>
                    </m:r>
                  </m:oMath>
                </a14:m>
                <a:r>
                  <a:rPr lang="en-US" altLang="zh-CN" i="0" dirty="0">
                    <a:effectLst/>
                    <a:latin typeface="Palatino Linotype" panose="02040502050505030304" pitchFamily="18" charset="0"/>
                  </a:rPr>
                  <a:t> from the logical function.</a:t>
                </a:r>
                <a:endParaRPr lang="en-US" altLang="zh-CN" dirty="0">
                  <a:latin typeface="Palatino Linotype" panose="02040502050505030304" pitchFamily="18" charset="0"/>
                </a:endParaRPr>
              </a:p>
            </p:txBody>
          </p:sp>
        </mc:Choice>
        <mc:Fallback xmlns="">
          <p:sp>
            <p:nvSpPr>
              <p:cNvPr id="4" name="文本框 3">
                <a:extLst>
                  <a:ext uri="{FF2B5EF4-FFF2-40B4-BE49-F238E27FC236}">
                    <a16:creationId xmlns:a16="http://schemas.microsoft.com/office/drawing/2014/main" id="{9DED83F5-4013-4C1C-AD8B-0D48D3C6B6B5}"/>
                  </a:ext>
                </a:extLst>
              </p:cNvPr>
              <p:cNvSpPr txBox="1">
                <a:spLocks noRot="1" noChangeAspect="1" noMove="1" noResize="1" noEditPoints="1" noAdjustHandles="1" noChangeArrowheads="1" noChangeShapeType="1" noTextEdit="1"/>
              </p:cNvSpPr>
              <p:nvPr/>
            </p:nvSpPr>
            <p:spPr>
              <a:xfrm>
                <a:off x="6263327" y="2897757"/>
                <a:ext cx="5867192" cy="880241"/>
              </a:xfrm>
              <a:prstGeom prst="rect">
                <a:avLst/>
              </a:prstGeom>
              <a:blipFill>
                <a:blip r:embed="rId3"/>
                <a:stretch>
                  <a:fillRect l="-831" b="-9655"/>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E7211C85-8724-4136-B10F-03096EF3544A}"/>
              </a:ext>
            </a:extLst>
          </p:cNvPr>
          <p:cNvPicPr>
            <a:picLocks noChangeAspect="1"/>
          </p:cNvPicPr>
          <p:nvPr/>
        </p:nvPicPr>
        <p:blipFill>
          <a:blip r:embed="rId4"/>
          <a:stretch>
            <a:fillRect/>
          </a:stretch>
        </p:blipFill>
        <p:spPr>
          <a:xfrm>
            <a:off x="448540" y="2358737"/>
            <a:ext cx="5131378" cy="2112920"/>
          </a:xfrm>
          <a:prstGeom prst="rect">
            <a:avLst/>
          </a:prstGeom>
        </p:spPr>
      </p:pic>
      <p:pic>
        <p:nvPicPr>
          <p:cNvPr id="10" name="图片 9">
            <a:extLst>
              <a:ext uri="{FF2B5EF4-FFF2-40B4-BE49-F238E27FC236}">
                <a16:creationId xmlns:a16="http://schemas.microsoft.com/office/drawing/2014/main" id="{6B0F87B8-A60B-468E-9BE6-EFAEFD1DB210}"/>
              </a:ext>
            </a:extLst>
          </p:cNvPr>
          <p:cNvPicPr>
            <a:picLocks noChangeAspect="1"/>
          </p:cNvPicPr>
          <p:nvPr/>
        </p:nvPicPr>
        <p:blipFill>
          <a:blip r:embed="rId5"/>
          <a:stretch>
            <a:fillRect/>
          </a:stretch>
        </p:blipFill>
        <p:spPr>
          <a:xfrm>
            <a:off x="4053095" y="4576791"/>
            <a:ext cx="7724775" cy="211455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BCAB594-FB6C-41F5-BE6C-246CFFBC5D92}"/>
                  </a:ext>
                </a:extLst>
              </p:cNvPr>
              <p:cNvSpPr txBox="1"/>
              <p:nvPr/>
            </p:nvSpPr>
            <p:spPr>
              <a:xfrm>
                <a:off x="667615" y="4731430"/>
                <a:ext cx="6094268" cy="369332"/>
              </a:xfrm>
              <a:prstGeom prst="rect">
                <a:avLst/>
              </a:prstGeom>
              <a:noFill/>
            </p:spPr>
            <p:txBody>
              <a:bodyPr wrap="square">
                <a:spAutoFit/>
              </a:bodyPr>
              <a:lstStyle/>
              <a:p>
                <a14:m>
                  <m:oMath xmlns:m="http://schemas.openxmlformats.org/officeDocument/2006/math">
                    <m:r>
                      <a:rPr lang="en-US" altLang="zh-CN" b="1" i="1" smtClean="0">
                        <a:solidFill>
                          <a:schemeClr val="tx1"/>
                        </a:solidFill>
                        <a:latin typeface="Cambria Math" panose="02040503050406030204" pitchFamily="18" charset="0"/>
                      </a:rPr>
                      <m:t>𝒀</m:t>
                    </m:r>
                    <m:r>
                      <a:rPr lang="en-US" altLang="zh-CN" b="1" i="1" smtClean="0">
                        <a:solidFill>
                          <a:schemeClr val="tx1"/>
                        </a:solidFill>
                        <a:latin typeface="Cambria Math" panose="02040503050406030204" pitchFamily="18" charset="0"/>
                      </a:rPr>
                      <m:t>=</m:t>
                    </m:r>
                    <m:r>
                      <a:rPr lang="en-US" altLang="zh-CN" b="1" i="0" smtClean="0">
                        <a:solidFill>
                          <a:schemeClr val="tx1"/>
                        </a:solidFill>
                        <a:latin typeface="Cambria Math" panose="02040503050406030204" pitchFamily="18" charset="0"/>
                      </a:rPr>
                      <m:t>𝐀</m:t>
                    </m:r>
                    <m:r>
                      <a:rPr lang="en-US" altLang="zh-CN" b="1" i="0" smtClean="0">
                        <a:solidFill>
                          <a:schemeClr val="tx1"/>
                        </a:solidFill>
                        <a:latin typeface="Cambria Math" panose="02040503050406030204" pitchFamily="18" charset="0"/>
                        <a:ea typeface="Cambria Math" panose="02040503050406030204" pitchFamily="18" charset="0"/>
                      </a:rPr>
                      <m:t>⊕</m:t>
                    </m:r>
                    <m:r>
                      <a:rPr lang="en-US" altLang="zh-CN" b="1" i="0" smtClean="0">
                        <a:solidFill>
                          <a:schemeClr val="tx1"/>
                        </a:solidFill>
                        <a:latin typeface="Cambria Math" panose="02040503050406030204" pitchFamily="18" charset="0"/>
                        <a:ea typeface="Cambria Math" panose="02040503050406030204" pitchFamily="18" charset="0"/>
                      </a:rPr>
                      <m:t>𝐁</m:t>
                    </m:r>
                  </m:oMath>
                </a14:m>
                <a:r>
                  <a:rPr lang="en-US" altLang="zh-CN" b="1" dirty="0">
                    <a:solidFill>
                      <a:srgbClr val="FF0000"/>
                    </a:solidFill>
                    <a:latin typeface="Palatino Linotype" panose="02040502050505030304" pitchFamily="18" charset="0"/>
                  </a:rPr>
                  <a:t> </a:t>
                </a:r>
                <a:endParaRPr lang="zh-CN" altLang="en-US" dirty="0"/>
              </a:p>
            </p:txBody>
          </p:sp>
        </mc:Choice>
        <mc:Fallback xmlns="">
          <p:sp>
            <p:nvSpPr>
              <p:cNvPr id="14" name="文本框 13">
                <a:extLst>
                  <a:ext uri="{FF2B5EF4-FFF2-40B4-BE49-F238E27FC236}">
                    <a16:creationId xmlns:a16="http://schemas.microsoft.com/office/drawing/2014/main" id="{FBCAB594-FB6C-41F5-BE6C-246CFFBC5D92}"/>
                  </a:ext>
                </a:extLst>
              </p:cNvPr>
              <p:cNvSpPr txBox="1">
                <a:spLocks noRot="1" noChangeAspect="1" noMove="1" noResize="1" noEditPoints="1" noAdjustHandles="1" noChangeArrowheads="1" noChangeShapeType="1" noTextEdit="1"/>
              </p:cNvSpPr>
              <p:nvPr/>
            </p:nvSpPr>
            <p:spPr>
              <a:xfrm>
                <a:off x="667615" y="4731430"/>
                <a:ext cx="6094268" cy="369332"/>
              </a:xfrm>
              <a:prstGeom prst="rect">
                <a:avLst/>
              </a:prstGeom>
              <a:blipFill>
                <a:blip r:embed="rId6"/>
                <a:stretch>
                  <a:fillRect b="-49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58E0F3C-CB04-4AB1-BF7D-E9EC3F7FF67F}"/>
                  </a:ext>
                </a:extLst>
              </p:cNvPr>
              <p:cNvSpPr txBox="1"/>
              <p:nvPr/>
            </p:nvSpPr>
            <p:spPr>
              <a:xfrm>
                <a:off x="483178" y="5580101"/>
                <a:ext cx="3231571" cy="4056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𝒁</m:t>
                      </m:r>
                      <m:r>
                        <a:rPr lang="en-US" altLang="zh-CN" b="1" i="1">
                          <a:latin typeface="Cambria Math" panose="02040503050406030204" pitchFamily="18" charset="0"/>
                        </a:rPr>
                        <m:t>=</m:t>
                      </m:r>
                      <m:acc>
                        <m:accPr>
                          <m:chr m:val="̅"/>
                          <m:ctrlPr>
                            <a:rPr lang="en-US" altLang="zh-CN" b="1" i="1">
                              <a:latin typeface="Cambria Math" panose="02040503050406030204" pitchFamily="18" charset="0"/>
                            </a:rPr>
                          </m:ctrlPr>
                        </m:accPr>
                        <m:e>
                          <m:acc>
                            <m:accPr>
                              <m:chr m:val="̅"/>
                              <m:ctrlPr>
                                <a:rPr lang="en-US" altLang="zh-CN" b="1" i="1">
                                  <a:latin typeface="Cambria Math" panose="02040503050406030204" pitchFamily="18" charset="0"/>
                                </a:rPr>
                              </m:ctrlPr>
                            </m:accPr>
                            <m:e>
                              <m:r>
                                <a:rPr lang="en-US" altLang="zh-CN" b="1">
                                  <a:latin typeface="Cambria Math" panose="02040503050406030204" pitchFamily="18" charset="0"/>
                                </a:rPr>
                                <m:t>𝐀𝐁</m:t>
                              </m:r>
                            </m:e>
                          </m:acc>
                          <m:r>
                            <m:rPr>
                              <m:nor/>
                            </m:rPr>
                            <a:rPr lang="en-US" altLang="zh-CN" b="1" dirty="0">
                              <a:latin typeface="Palatino Linotype" panose="02040502050505030304" pitchFamily="18" charset="0"/>
                            </a:rPr>
                            <m:t> </m:t>
                          </m:r>
                          <m:acc>
                            <m:accPr>
                              <m:chr m:val="̅"/>
                              <m:ctrlPr>
                                <a:rPr lang="en-US" altLang="zh-CN" b="1" i="1">
                                  <a:latin typeface="Cambria Math" panose="02040503050406030204" pitchFamily="18" charset="0"/>
                                </a:rPr>
                              </m:ctrlPr>
                            </m:accPr>
                            <m:e>
                              <m:r>
                                <a:rPr lang="en-US" altLang="zh-CN" b="1">
                                  <a:latin typeface="Cambria Math" panose="02040503050406030204" pitchFamily="18" charset="0"/>
                                </a:rPr>
                                <m:t>𝐀𝐁</m:t>
                              </m:r>
                            </m:e>
                          </m:acc>
                        </m:e>
                      </m:acc>
                      <m:r>
                        <a:rPr lang="en-US" altLang="zh-CN" b="1">
                          <a:solidFill>
                            <a:srgbClr val="FF0000"/>
                          </a:solidFill>
                          <a:latin typeface="Cambria Math" panose="02040503050406030204" pitchFamily="18" charset="0"/>
                        </a:rPr>
                        <m:t>=</m:t>
                      </m:r>
                      <m:r>
                        <a:rPr lang="en-US" altLang="zh-CN" b="1">
                          <a:solidFill>
                            <a:srgbClr val="FF0000"/>
                          </a:solidFill>
                          <a:latin typeface="Cambria Math" panose="02040503050406030204" pitchFamily="18" charset="0"/>
                        </a:rPr>
                        <m:t>𝐀𝐁</m:t>
                      </m:r>
                      <m:r>
                        <a:rPr lang="en-US" altLang="zh-CN" b="1">
                          <a:solidFill>
                            <a:srgbClr val="FF0000"/>
                          </a:solidFill>
                          <a:latin typeface="Cambria Math" panose="02040503050406030204" pitchFamily="18" charset="0"/>
                        </a:rPr>
                        <m:t>+</m:t>
                      </m:r>
                      <m:r>
                        <a:rPr lang="en-US" altLang="zh-CN" b="1">
                          <a:solidFill>
                            <a:srgbClr val="FF0000"/>
                          </a:solidFill>
                          <a:latin typeface="Cambria Math" panose="02040503050406030204" pitchFamily="18" charset="0"/>
                        </a:rPr>
                        <m:t>𝐀𝐁</m:t>
                      </m:r>
                      <m:r>
                        <a:rPr lang="en-US" altLang="zh-CN" b="1">
                          <a:solidFill>
                            <a:srgbClr val="FF0000"/>
                          </a:solidFill>
                          <a:latin typeface="Cambria Math" panose="02040503050406030204" pitchFamily="18" charset="0"/>
                        </a:rPr>
                        <m:t>=</m:t>
                      </m:r>
                      <m:r>
                        <a:rPr lang="en-US" altLang="zh-CN" b="1">
                          <a:solidFill>
                            <a:srgbClr val="FF0000"/>
                          </a:solidFill>
                          <a:latin typeface="Cambria Math" panose="02040503050406030204" pitchFamily="18" charset="0"/>
                        </a:rPr>
                        <m:t>𝐀𝐁</m:t>
                      </m:r>
                    </m:oMath>
                  </m:oMathPara>
                </a14:m>
                <a:endParaRPr lang="zh-CN" altLang="en-US" dirty="0"/>
              </a:p>
            </p:txBody>
          </p:sp>
        </mc:Choice>
        <mc:Fallback xmlns="">
          <p:sp>
            <p:nvSpPr>
              <p:cNvPr id="16" name="文本框 15">
                <a:extLst>
                  <a:ext uri="{FF2B5EF4-FFF2-40B4-BE49-F238E27FC236}">
                    <a16:creationId xmlns:a16="http://schemas.microsoft.com/office/drawing/2014/main" id="{958E0F3C-CB04-4AB1-BF7D-E9EC3F7FF67F}"/>
                  </a:ext>
                </a:extLst>
              </p:cNvPr>
              <p:cNvSpPr txBox="1">
                <a:spLocks noRot="1" noChangeAspect="1" noMove="1" noResize="1" noEditPoints="1" noAdjustHandles="1" noChangeArrowheads="1" noChangeShapeType="1" noTextEdit="1"/>
              </p:cNvSpPr>
              <p:nvPr/>
            </p:nvSpPr>
            <p:spPr>
              <a:xfrm>
                <a:off x="483178" y="5580101"/>
                <a:ext cx="3231571" cy="405688"/>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15443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sym typeface="+mn-ea"/>
              </a:rPr>
              <a:t>2. </a:t>
            </a:r>
            <a:r>
              <a:rPr lang="en-US" altLang="zh-CN" dirty="0">
                <a:latin typeface="Times New Roman" panose="02020603050405020304" pitchFamily="18" charset="0"/>
                <a:cs typeface="Times New Roman" panose="02020603050405020304" pitchFamily="18" charset="0"/>
              </a:rPr>
              <a:t>Test the logic function of the half adder</a:t>
            </a:r>
          </a:p>
          <a:p>
            <a:pPr marL="0" lvl="0" indent="0" algn="just">
              <a:lnSpc>
                <a:spcPct val="150000"/>
              </a:lnSpc>
              <a:buNone/>
            </a:pPr>
            <a:r>
              <a:rPr lang="en-US" altLang="zh-CN" sz="1800" b="1" dirty="0">
                <a:solidFill>
                  <a:srgbClr val="FF0000"/>
                </a:solidFill>
                <a:sym typeface="+mn-ea"/>
              </a:rPr>
              <a:t>Task 2: </a:t>
            </a:r>
            <a:r>
              <a:rPr lang="en-US" altLang="zh-CN" sz="1800" dirty="0">
                <a:latin typeface="Palatino Linotype" panose="02040502050505030304" pitchFamily="18" charset="0"/>
                <a:sym typeface="+mn-ea"/>
              </a:rPr>
              <a:t>Perform the virtual simulation</a:t>
            </a:r>
            <a:r>
              <a:rPr lang="en-US" altLang="zh-CN" sz="1800" dirty="0">
                <a:sym typeface="+mn-ea"/>
              </a:rPr>
              <a:t>.</a:t>
            </a:r>
            <a:endParaRPr lang="en-US" altLang="zh-CN" sz="1800" dirty="0">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4" name="文本框 3">
            <a:extLst>
              <a:ext uri="{FF2B5EF4-FFF2-40B4-BE49-F238E27FC236}">
                <a16:creationId xmlns:a16="http://schemas.microsoft.com/office/drawing/2014/main" id="{9DED83F5-4013-4C1C-AD8B-0D48D3C6B6B5}"/>
              </a:ext>
            </a:extLst>
          </p:cNvPr>
          <p:cNvSpPr txBox="1"/>
          <p:nvPr/>
        </p:nvSpPr>
        <p:spPr>
          <a:xfrm>
            <a:off x="4977246" y="2609842"/>
            <a:ext cx="6677084" cy="463845"/>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1: </a:t>
            </a:r>
            <a:r>
              <a:rPr lang="en-US" altLang="zh-CN" i="0" dirty="0">
                <a:effectLst/>
                <a:latin typeface="Palatino Linotype" panose="02040502050505030304" pitchFamily="18" charset="0"/>
              </a:rPr>
              <a:t>Design the </a:t>
            </a:r>
            <a:r>
              <a:rPr lang="en-US" altLang="zh-CN"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logic circuit of the half adder in Quartus</a:t>
            </a:r>
            <a:r>
              <a:rPr lang="en-US" altLang="zh-CN" i="0" dirty="0">
                <a:effectLst/>
                <a:latin typeface="Palatino Linotype" panose="02040502050505030304" pitchFamily="18" charset="0"/>
              </a:rPr>
              <a:t> 13.1. </a:t>
            </a:r>
          </a:p>
        </p:txBody>
      </p:sp>
      <p:pic>
        <p:nvPicPr>
          <p:cNvPr id="2" name="图片 1">
            <a:extLst>
              <a:ext uri="{FF2B5EF4-FFF2-40B4-BE49-F238E27FC236}">
                <a16:creationId xmlns:a16="http://schemas.microsoft.com/office/drawing/2014/main" id="{188E4E99-2C09-4D85-B769-64BCDECA6CC1}"/>
              </a:ext>
            </a:extLst>
          </p:cNvPr>
          <p:cNvPicPr>
            <a:picLocks noChangeAspect="1"/>
          </p:cNvPicPr>
          <p:nvPr/>
        </p:nvPicPr>
        <p:blipFill>
          <a:blip r:embed="rId3"/>
          <a:stretch>
            <a:fillRect/>
          </a:stretch>
        </p:blipFill>
        <p:spPr>
          <a:xfrm>
            <a:off x="142309" y="2167179"/>
            <a:ext cx="4568706" cy="1881232"/>
          </a:xfrm>
          <a:prstGeom prst="rect">
            <a:avLst/>
          </a:prstGeom>
        </p:spPr>
      </p:pic>
      <p:pic>
        <p:nvPicPr>
          <p:cNvPr id="6" name="图片 5">
            <a:extLst>
              <a:ext uri="{FF2B5EF4-FFF2-40B4-BE49-F238E27FC236}">
                <a16:creationId xmlns:a16="http://schemas.microsoft.com/office/drawing/2014/main" id="{2A58BB1C-BBEB-4016-B689-4EB79737EC06}"/>
              </a:ext>
            </a:extLst>
          </p:cNvPr>
          <p:cNvPicPr>
            <a:picLocks noChangeAspect="1"/>
          </p:cNvPicPr>
          <p:nvPr/>
        </p:nvPicPr>
        <p:blipFill>
          <a:blip r:embed="rId4"/>
          <a:stretch>
            <a:fillRect/>
          </a:stretch>
        </p:blipFill>
        <p:spPr>
          <a:xfrm>
            <a:off x="823538" y="4048411"/>
            <a:ext cx="9791700" cy="2590800"/>
          </a:xfrm>
          <a:prstGeom prst="rect">
            <a:avLst/>
          </a:prstGeom>
        </p:spPr>
      </p:pic>
    </p:spTree>
    <p:extLst>
      <p:ext uri="{BB962C8B-B14F-4D97-AF65-F5344CB8AC3E}">
        <p14:creationId xmlns:p14="http://schemas.microsoft.com/office/powerpoint/2010/main" val="15021127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sym typeface="+mn-ea"/>
              </a:rPr>
              <a:t>2. </a:t>
            </a:r>
            <a:r>
              <a:rPr lang="en-US" altLang="zh-CN" dirty="0">
                <a:latin typeface="Times New Roman" panose="02020603050405020304" pitchFamily="18" charset="0"/>
                <a:cs typeface="Times New Roman" panose="02020603050405020304" pitchFamily="18" charset="0"/>
              </a:rPr>
              <a:t>Test the logic function of the half adder</a:t>
            </a:r>
          </a:p>
          <a:p>
            <a:pPr marL="0" lvl="0" indent="0" algn="just">
              <a:lnSpc>
                <a:spcPct val="150000"/>
              </a:lnSpc>
              <a:buNone/>
            </a:pPr>
            <a:r>
              <a:rPr lang="en-US" altLang="zh-CN" sz="1800" b="1" dirty="0">
                <a:solidFill>
                  <a:srgbClr val="FF0000"/>
                </a:solidFill>
                <a:sym typeface="+mn-ea"/>
              </a:rPr>
              <a:t>Task 2: </a:t>
            </a:r>
            <a:r>
              <a:rPr lang="en-US" altLang="zh-CN" sz="1800" dirty="0">
                <a:latin typeface="Palatino Linotype" panose="02040502050505030304" pitchFamily="18" charset="0"/>
                <a:sym typeface="+mn-ea"/>
              </a:rPr>
              <a:t>Perform the virtual simulation</a:t>
            </a:r>
            <a:r>
              <a:rPr lang="en-US" altLang="zh-CN" sz="1800" dirty="0">
                <a:sym typeface="+mn-ea"/>
              </a:rPr>
              <a:t>.</a:t>
            </a:r>
            <a:endParaRPr lang="en-US" altLang="zh-CN" sz="1800" dirty="0">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4" name="文本框 3">
            <a:extLst>
              <a:ext uri="{FF2B5EF4-FFF2-40B4-BE49-F238E27FC236}">
                <a16:creationId xmlns:a16="http://schemas.microsoft.com/office/drawing/2014/main" id="{9DED83F5-4013-4C1C-AD8B-0D48D3C6B6B5}"/>
              </a:ext>
            </a:extLst>
          </p:cNvPr>
          <p:cNvSpPr txBox="1"/>
          <p:nvPr/>
        </p:nvSpPr>
        <p:spPr>
          <a:xfrm>
            <a:off x="155865" y="2134203"/>
            <a:ext cx="11055926" cy="880947"/>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2: </a:t>
            </a:r>
            <a:r>
              <a:rPr lang="en-US" altLang="zh-CN" i="0" dirty="0">
                <a:effectLst/>
                <a:latin typeface="Palatino Linotype" panose="02040502050505030304" pitchFamily="18" charset="0"/>
              </a:rPr>
              <a:t>Compile the designed file, and construct the VMF to watch the simulation results.</a:t>
            </a:r>
          </a:p>
          <a:p>
            <a:pPr algn="just">
              <a:lnSpc>
                <a:spcPct val="150000"/>
              </a:lnSpc>
            </a:pPr>
            <a:r>
              <a:rPr lang="en-US" altLang="zh-CN" dirty="0">
                <a:solidFill>
                  <a:srgbClr val="FF0000"/>
                </a:solidFill>
                <a:latin typeface="Palatino Linotype" panose="02040502050505030304" pitchFamily="18" charset="0"/>
              </a:rPr>
              <a:t>Verify the</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results,</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compared</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with</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the</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truth</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table.</a:t>
            </a:r>
          </a:p>
        </p:txBody>
      </p:sp>
      <p:pic>
        <p:nvPicPr>
          <p:cNvPr id="6" name="图片 5">
            <a:extLst>
              <a:ext uri="{FF2B5EF4-FFF2-40B4-BE49-F238E27FC236}">
                <a16:creationId xmlns:a16="http://schemas.microsoft.com/office/drawing/2014/main" id="{111528B0-71AC-4814-9140-55174AA073A3}"/>
              </a:ext>
            </a:extLst>
          </p:cNvPr>
          <p:cNvPicPr>
            <a:picLocks noChangeAspect="1"/>
          </p:cNvPicPr>
          <p:nvPr/>
        </p:nvPicPr>
        <p:blipFill>
          <a:blip r:embed="rId3"/>
          <a:stretch>
            <a:fillRect/>
          </a:stretch>
        </p:blipFill>
        <p:spPr>
          <a:xfrm>
            <a:off x="2391238" y="3015150"/>
            <a:ext cx="7573644" cy="3704955"/>
          </a:xfrm>
          <a:prstGeom prst="rect">
            <a:avLst/>
          </a:prstGeom>
        </p:spPr>
      </p:pic>
    </p:spTree>
    <p:extLst>
      <p:ext uri="{BB962C8B-B14F-4D97-AF65-F5344CB8AC3E}">
        <p14:creationId xmlns:p14="http://schemas.microsoft.com/office/powerpoint/2010/main" val="41439820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3</a:t>
            </a:r>
            <a:r>
              <a:rPr lang="en-US" altLang="zh-CN" dirty="0">
                <a:sym typeface="+mn-ea"/>
              </a:rPr>
              <a:t>.</a:t>
            </a:r>
            <a:r>
              <a:rPr lang="en-US" altLang="zh-CN" b="1" dirty="0">
                <a:sym typeface="+mn-ea"/>
              </a:rPr>
              <a:t> </a:t>
            </a:r>
            <a:r>
              <a:rPr lang="en-US" altLang="zh-CN" dirty="0">
                <a:latin typeface="Times New Roman" panose="02020603050405020304" pitchFamily="18" charset="0"/>
                <a:cs typeface="Times New Roman" panose="02020603050405020304" pitchFamily="18" charset="0"/>
              </a:rPr>
              <a:t>Test the logic function of the full adder in not simplified circuit</a:t>
            </a:r>
            <a:endParaRPr lang="en-US" altLang="zh-CN" dirty="0"/>
          </a:p>
          <a:p>
            <a:pPr marL="0" lvl="0" indent="0" algn="just">
              <a:lnSpc>
                <a:spcPct val="150000"/>
              </a:lnSpc>
              <a:buNone/>
            </a:pPr>
            <a:r>
              <a:rPr lang="en-US" altLang="zh-CN" sz="1800" b="1" dirty="0">
                <a:solidFill>
                  <a:srgbClr val="FF0000"/>
                </a:solidFill>
                <a:sym typeface="+mn-ea"/>
              </a:rPr>
              <a:t>Task 1: </a:t>
            </a:r>
            <a:r>
              <a:rPr lang="en-US" altLang="zh-CN" sz="1800" dirty="0">
                <a:sym typeface="+mn-ea"/>
              </a:rPr>
              <a:t>G</a:t>
            </a:r>
            <a:r>
              <a:rPr lang="en-US" altLang="zh-CN" sz="1800" dirty="0"/>
              <a:t>et the logical function of the digital circuit</a:t>
            </a:r>
            <a:r>
              <a:rPr lang="en-US" altLang="zh-CN" sz="1800" dirty="0">
                <a:sym typeface="+mn-ea"/>
              </a:rPr>
              <a:t>.</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4" name="文本框 3">
            <a:extLst>
              <a:ext uri="{FF2B5EF4-FFF2-40B4-BE49-F238E27FC236}">
                <a16:creationId xmlns:a16="http://schemas.microsoft.com/office/drawing/2014/main" id="{9DED83F5-4013-4C1C-AD8B-0D48D3C6B6B5}"/>
              </a:ext>
            </a:extLst>
          </p:cNvPr>
          <p:cNvSpPr txBox="1"/>
          <p:nvPr/>
        </p:nvSpPr>
        <p:spPr>
          <a:xfrm>
            <a:off x="6878782" y="2588250"/>
            <a:ext cx="4567729" cy="465448"/>
          </a:xfrm>
          <a:prstGeom prst="rect">
            <a:avLst/>
          </a:prstGeom>
          <a:noFill/>
        </p:spPr>
        <p:txBody>
          <a:bodyPr wrap="square">
            <a:spAutoFit/>
          </a:bodyPr>
          <a:lstStyle/>
          <a:p>
            <a:pPr>
              <a:lnSpc>
                <a:spcPct val="150000"/>
              </a:lnSpc>
            </a:pPr>
            <a:r>
              <a:rPr lang="en-US" altLang="zh-CN" b="1" i="0" dirty="0">
                <a:solidFill>
                  <a:srgbClr val="FF0000"/>
                </a:solidFill>
                <a:effectLst/>
                <a:latin typeface="Palatino Linotype" panose="02040502050505030304" pitchFamily="18" charset="0"/>
              </a:rPr>
              <a:t>Step 1: </a:t>
            </a:r>
            <a:r>
              <a:rPr lang="en-US" altLang="zh-CN" i="0" dirty="0">
                <a:effectLst/>
                <a:latin typeface="Palatino Linotype" panose="02040502050505030304" pitchFamily="18" charset="0"/>
              </a:rPr>
              <a:t>Give each  </a:t>
            </a:r>
            <a:r>
              <a:rPr lang="en-US" altLang="zh-CN" dirty="0">
                <a:latin typeface="Palatino Linotype" panose="02040502050505030304" pitchFamily="18" charset="0"/>
              </a:rPr>
              <a:t>intermediate output.</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7E044BF-E43C-4289-BD37-981B45A42FF0}"/>
                  </a:ext>
                </a:extLst>
              </p:cNvPr>
              <p:cNvSpPr txBox="1"/>
              <p:nvPr/>
            </p:nvSpPr>
            <p:spPr>
              <a:xfrm>
                <a:off x="6878779" y="3271777"/>
                <a:ext cx="4567729" cy="1754326"/>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2: </a:t>
                </a:r>
                <a:r>
                  <a:rPr lang="en-US" altLang="zh-CN" i="0" dirty="0">
                    <a:effectLst/>
                    <a:latin typeface="Palatino Linotype" panose="02040502050505030304" pitchFamily="18" charset="0"/>
                  </a:rPr>
                  <a:t>Obtain the </a:t>
                </a:r>
                <a:r>
                  <a:rPr lang="en-US" altLang="zh-CN" sz="1800" dirty="0"/>
                  <a:t>logical function  for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oMath>
                </a14:m>
                <a:r>
                  <a:rPr lang="en-US" altLang="zh-CN" sz="1800"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2</m:t>
                        </m:r>
                      </m:sub>
                    </m:sSub>
                  </m:oMath>
                </a14:m>
                <a:r>
                  <a:rPr lang="en-US" altLang="zh-CN" sz="1800"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3</m:t>
                        </m:r>
                      </m:sub>
                    </m:sSub>
                  </m:oMath>
                </a14:m>
                <a:r>
                  <a:rPr lang="en-US" altLang="zh-CN" sz="1800" dirty="0"/>
                  <a:t>, </a:t>
                </a:r>
                <a14:m>
                  <m:oMath xmlns:m="http://schemas.openxmlformats.org/officeDocument/2006/math">
                    <m:r>
                      <a:rPr lang="en-US" altLang="zh-CN" b="0" i="1" smtClean="0">
                        <a:latin typeface="Cambria Math" panose="02040503050406030204" pitchFamily="18" charset="0"/>
                      </a:rPr>
                      <m:t>𝑌</m:t>
                    </m:r>
                  </m:oMath>
                </a14:m>
                <a:r>
                  <a:rPr lang="en-US" altLang="zh-CN" sz="1800" dirty="0"/>
                  <a:t>, </a:t>
                </a:r>
                <a14:m>
                  <m:oMath xmlns:m="http://schemas.openxmlformats.org/officeDocument/2006/math">
                    <m:r>
                      <a:rPr lang="en-US" altLang="zh-CN" b="0" i="1" smtClean="0">
                        <a:latin typeface="Cambria Math" panose="02040503050406030204" pitchFamily="18" charset="0"/>
                      </a:rPr>
                      <m:t>𝑍</m:t>
                    </m:r>
                    <m:r>
                      <a:rPr lang="en-US" altLang="zh-CN" b="0" i="1" smtClean="0">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𝑆</m:t>
                        </m:r>
                      </m:e>
                      <m:sub>
                        <m:r>
                          <a:rPr lang="en-US" altLang="zh-CN" b="0" i="1" smtClean="0">
                            <a:solidFill>
                              <a:schemeClr val="tx1"/>
                            </a:solidFill>
                            <a:latin typeface="Cambria Math" panose="02040503050406030204" pitchFamily="18" charset="0"/>
                          </a:rPr>
                          <m:t>𝑖</m:t>
                        </m:r>
                      </m:sub>
                    </m:sSub>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𝑎𝑛𝑑</m:t>
                    </m:r>
                  </m:oMath>
                </a14:m>
                <a:r>
                  <a:rPr lang="en-US" altLang="zh-CN" sz="1800"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oMath>
                </a14:m>
                <a:r>
                  <a:rPr lang="en-US" altLang="zh-CN" sz="1800" dirty="0"/>
                  <a:t>, respectively. </a:t>
                </a:r>
                <a:endParaRPr lang="en-US" altLang="zh-CN" dirty="0">
                  <a:latin typeface="Palatino Linotype" panose="02040502050505030304" pitchFamily="18" charset="0"/>
                </a:endParaRPr>
              </a:p>
              <a:p>
                <a:pPr algn="just">
                  <a:lnSpc>
                    <a:spcPct val="150000"/>
                  </a:lnSpc>
                </a:pPr>
                <a14:m>
                  <m:oMathPara xmlns:m="http://schemas.openxmlformats.org/officeDocument/2006/math">
                    <m:oMathParaPr>
                      <m:jc m:val="left"/>
                    </m:oMathParaPr>
                    <m:oMath xmlns:m="http://schemas.openxmlformats.org/officeDocument/2006/math">
                      <m:sSub>
                        <m:sSubPr>
                          <m:ctrlPr>
                            <a:rPr lang="en-US" altLang="zh-CN" b="1" i="1" smtClean="0">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𝑺</m:t>
                          </m:r>
                        </m:e>
                        <m:sub>
                          <m:r>
                            <a:rPr lang="en-US" altLang="zh-CN" b="1" i="1">
                              <a:solidFill>
                                <a:srgbClr val="FF0000"/>
                              </a:solidFill>
                              <a:latin typeface="Cambria Math" panose="02040503050406030204" pitchFamily="18" charset="0"/>
                            </a:rPr>
                            <m:t>𝒊</m:t>
                          </m:r>
                        </m:sub>
                      </m:sSub>
                      <m:r>
                        <a:rPr lang="en-US" altLang="zh-CN" b="1" i="1" smtClean="0">
                          <a:solidFill>
                            <a:srgbClr val="FF0000"/>
                          </a:solidFill>
                          <a:latin typeface="Cambria Math" panose="02040503050406030204" pitchFamily="18" charset="0"/>
                        </a:rPr>
                        <m:t>=?</m:t>
                      </m:r>
                    </m:oMath>
                  </m:oMathPara>
                </a14:m>
                <a:endParaRPr lang="en-US" altLang="zh-CN" b="1" dirty="0">
                  <a:solidFill>
                    <a:srgbClr val="FF0000"/>
                  </a:solidFill>
                  <a:latin typeface="Palatino Linotype" panose="02040502050505030304" pitchFamily="18" charset="0"/>
                </a:endParaRPr>
              </a:p>
              <a:p>
                <a:pPr algn="just">
                  <a:lnSpc>
                    <a:spcPct val="150000"/>
                  </a:lnSpc>
                </a:pPr>
                <a14:m>
                  <m:oMath xmlns:m="http://schemas.openxmlformats.org/officeDocument/2006/math">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𝑪</m:t>
                        </m:r>
                      </m:e>
                      <m:sub>
                        <m:r>
                          <a:rPr lang="en-US" altLang="zh-CN" b="1" i="1">
                            <a:solidFill>
                              <a:srgbClr val="FF0000"/>
                            </a:solidFill>
                            <a:latin typeface="Cambria Math" panose="02040503050406030204" pitchFamily="18" charset="0"/>
                          </a:rPr>
                          <m:t>𝒊</m:t>
                        </m:r>
                      </m:sub>
                    </m:sSub>
                    <m:r>
                      <a:rPr lang="en-US" altLang="zh-CN" b="0" i="1" smtClean="0">
                        <a:solidFill>
                          <a:srgbClr val="FF0000"/>
                        </a:solidFill>
                        <a:latin typeface="Cambria Math" panose="02040503050406030204" pitchFamily="18" charset="0"/>
                      </a:rPr>
                      <m:t>=?</m:t>
                    </m:r>
                  </m:oMath>
                </a14:m>
                <a:r>
                  <a:rPr lang="en-US" altLang="zh-CN" dirty="0">
                    <a:solidFill>
                      <a:srgbClr val="FF0000"/>
                    </a:solidFill>
                    <a:latin typeface="Palatino Linotype" panose="02040502050505030304" pitchFamily="18" charset="0"/>
                  </a:rPr>
                  <a:t>......................</a:t>
                </a:r>
              </a:p>
            </p:txBody>
          </p:sp>
        </mc:Choice>
        <mc:Fallback xmlns="">
          <p:sp>
            <p:nvSpPr>
              <p:cNvPr id="17" name="文本框 16">
                <a:extLst>
                  <a:ext uri="{FF2B5EF4-FFF2-40B4-BE49-F238E27FC236}">
                    <a16:creationId xmlns:a16="http://schemas.microsoft.com/office/drawing/2014/main" id="{07E044BF-E43C-4289-BD37-981B45A42FF0}"/>
                  </a:ext>
                </a:extLst>
              </p:cNvPr>
              <p:cNvSpPr txBox="1">
                <a:spLocks noRot="1" noChangeAspect="1" noMove="1" noResize="1" noEditPoints="1" noAdjustHandles="1" noChangeArrowheads="1" noChangeShapeType="1" noTextEdit="1"/>
              </p:cNvSpPr>
              <p:nvPr/>
            </p:nvSpPr>
            <p:spPr>
              <a:xfrm>
                <a:off x="6878779" y="3271777"/>
                <a:ext cx="4567729" cy="1754326"/>
              </a:xfrm>
              <a:prstGeom prst="rect">
                <a:avLst/>
              </a:prstGeom>
              <a:blipFill>
                <a:blip r:embed="rId3"/>
                <a:stretch>
                  <a:fillRect l="-1067" r="-1067" b="-2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F03BB34-FE33-42FA-BE7E-CEC638259FE6}"/>
                  </a:ext>
                </a:extLst>
              </p:cNvPr>
              <p:cNvSpPr txBox="1"/>
              <p:nvPr/>
            </p:nvSpPr>
            <p:spPr>
              <a:xfrm>
                <a:off x="6878780" y="5103674"/>
                <a:ext cx="4567729" cy="1295611"/>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3: </a:t>
                </a:r>
                <a:r>
                  <a:rPr lang="en-US" altLang="zh-CN" i="0" dirty="0">
                    <a:effectLst/>
                    <a:latin typeface="Palatino Linotype" panose="02040502050505030304" pitchFamily="18" charset="0"/>
                  </a:rPr>
                  <a:t>Simplify each </a:t>
                </a:r>
                <a:r>
                  <a:rPr lang="en-US" altLang="zh-CN" sz="1800" dirty="0"/>
                  <a:t>logical function. </a:t>
                </a:r>
                <a:endParaRPr lang="en-US" altLang="zh-CN" dirty="0">
                  <a:latin typeface="Palatino Linotype" panose="02040502050505030304" pitchFamily="18" charset="0"/>
                </a:endParaRPr>
              </a:p>
              <a:p>
                <a:pPr algn="just">
                  <a:lnSpc>
                    <a:spcPct val="150000"/>
                  </a:lnSpc>
                </a:pPr>
                <a:r>
                  <a:rPr lang="en-US" altLang="zh-CN" dirty="0">
                    <a:latin typeface="Palatino Linotype" panose="02040502050505030304" pitchFamily="18" charset="0"/>
                  </a:rPr>
                  <a:t> </a:t>
                </a:r>
                <a14:m>
                  <m:oMath xmlns:m="http://schemas.openxmlformats.org/officeDocument/2006/math">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𝑺</m:t>
                        </m:r>
                      </m:e>
                      <m:sub>
                        <m:r>
                          <a:rPr lang="en-US" altLang="zh-CN" b="1" i="1">
                            <a:solidFill>
                              <a:srgbClr val="FF0000"/>
                            </a:solidFill>
                            <a:latin typeface="Cambria Math" panose="02040503050406030204" pitchFamily="18" charset="0"/>
                          </a:rPr>
                          <m:t>𝒊</m:t>
                        </m:r>
                      </m:sub>
                    </m:sSub>
                    <m:r>
                      <a:rPr lang="en-US" altLang="zh-CN" b="1" i="1">
                        <a:solidFill>
                          <a:srgbClr val="FF0000"/>
                        </a:solidFill>
                        <a:latin typeface="Cambria Math" panose="02040503050406030204" pitchFamily="18" charset="0"/>
                      </a:rPr>
                      <m:t>=?</m:t>
                    </m:r>
                  </m:oMath>
                </a14:m>
                <a:endParaRPr lang="en-US" altLang="zh-CN" b="1" dirty="0">
                  <a:solidFill>
                    <a:srgbClr val="FF0000"/>
                  </a:solidFill>
                  <a:latin typeface="Palatino Linotype" panose="02040502050505030304" pitchFamily="18" charset="0"/>
                </a:endParaRPr>
              </a:p>
              <a:p>
                <a:pPr algn="just">
                  <a:lnSpc>
                    <a:spcPct val="150000"/>
                  </a:lnSpc>
                </a:pPr>
                <a14:m>
                  <m:oMath xmlns:m="http://schemas.openxmlformats.org/officeDocument/2006/math">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panose="02040503050406030204" pitchFamily="18" charset="0"/>
                          </a:rPr>
                          <m:t>𝑪</m:t>
                        </m:r>
                      </m:e>
                      <m:sub>
                        <m:r>
                          <a:rPr lang="en-US" altLang="zh-CN" b="1" i="1">
                            <a:solidFill>
                              <a:srgbClr val="FF0000"/>
                            </a:solidFill>
                            <a:latin typeface="Cambria Math" panose="02040503050406030204" pitchFamily="18" charset="0"/>
                          </a:rPr>
                          <m:t>𝒊</m:t>
                        </m:r>
                      </m:sub>
                    </m:sSub>
                    <m:r>
                      <a:rPr lang="en-US" altLang="zh-CN" i="1">
                        <a:solidFill>
                          <a:srgbClr val="FF0000"/>
                        </a:solidFill>
                        <a:latin typeface="Cambria Math" panose="02040503050406030204" pitchFamily="18" charset="0"/>
                      </a:rPr>
                      <m:t>=?</m:t>
                    </m:r>
                  </m:oMath>
                </a14:m>
                <a:r>
                  <a:rPr lang="en-US" altLang="zh-CN" dirty="0">
                    <a:solidFill>
                      <a:srgbClr val="FF0000"/>
                    </a:solidFill>
                    <a:latin typeface="Palatino Linotype" panose="02040502050505030304" pitchFamily="18" charset="0"/>
                  </a:rPr>
                  <a:t>.........................</a:t>
                </a:r>
              </a:p>
            </p:txBody>
          </p:sp>
        </mc:Choice>
        <mc:Fallback xmlns="">
          <p:sp>
            <p:nvSpPr>
              <p:cNvPr id="19" name="文本框 18">
                <a:extLst>
                  <a:ext uri="{FF2B5EF4-FFF2-40B4-BE49-F238E27FC236}">
                    <a16:creationId xmlns:a16="http://schemas.microsoft.com/office/drawing/2014/main" id="{9F03BB34-FE33-42FA-BE7E-CEC638259FE6}"/>
                  </a:ext>
                </a:extLst>
              </p:cNvPr>
              <p:cNvSpPr txBox="1">
                <a:spLocks noRot="1" noChangeAspect="1" noMove="1" noResize="1" noEditPoints="1" noAdjustHandles="1" noChangeArrowheads="1" noChangeShapeType="1" noTextEdit="1"/>
              </p:cNvSpPr>
              <p:nvPr/>
            </p:nvSpPr>
            <p:spPr>
              <a:xfrm>
                <a:off x="6878780" y="5103674"/>
                <a:ext cx="4567729" cy="1295611"/>
              </a:xfrm>
              <a:prstGeom prst="rect">
                <a:avLst/>
              </a:prstGeom>
              <a:blipFill>
                <a:blip r:embed="rId4"/>
                <a:stretch>
                  <a:fillRect l="-1067" b="-657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CB7A464D-B376-4E12-A068-569B82CAA711}"/>
              </a:ext>
            </a:extLst>
          </p:cNvPr>
          <p:cNvPicPr>
            <a:picLocks noChangeAspect="1"/>
          </p:cNvPicPr>
          <p:nvPr/>
        </p:nvPicPr>
        <p:blipFill>
          <a:blip r:embed="rId5"/>
          <a:stretch>
            <a:fillRect/>
          </a:stretch>
        </p:blipFill>
        <p:spPr>
          <a:xfrm>
            <a:off x="0" y="3150921"/>
            <a:ext cx="6712527" cy="2652806"/>
          </a:xfrm>
          <a:prstGeom prst="rect">
            <a:avLst/>
          </a:prstGeom>
        </p:spPr>
      </p:pic>
    </p:spTree>
    <p:extLst>
      <p:ext uri="{BB962C8B-B14F-4D97-AF65-F5344CB8AC3E}">
        <p14:creationId xmlns:p14="http://schemas.microsoft.com/office/powerpoint/2010/main" val="212940528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3</a:t>
                </a:r>
                <a:r>
                  <a:rPr lang="en-US" altLang="zh-CN" dirty="0">
                    <a:sym typeface="+mn-ea"/>
                  </a:rPr>
                  <a:t>.</a:t>
                </a:r>
                <a:r>
                  <a:rPr lang="en-US" altLang="zh-CN" b="1" dirty="0">
                    <a:sym typeface="+mn-ea"/>
                  </a:rPr>
                  <a:t> </a:t>
                </a:r>
                <a:r>
                  <a:rPr lang="en-US" altLang="zh-CN" dirty="0">
                    <a:latin typeface="Times New Roman" panose="02020603050405020304" pitchFamily="18" charset="0"/>
                    <a:cs typeface="Times New Roman" panose="02020603050405020304" pitchFamily="18" charset="0"/>
                  </a:rPr>
                  <a:t>Test the logic function of the full adder in not simplified circuit</a:t>
                </a:r>
                <a:endParaRPr lang="en-US" altLang="zh-CN" dirty="0"/>
              </a:p>
              <a:p>
                <a:pPr marL="0" lvl="0" indent="0" algn="just">
                  <a:lnSpc>
                    <a:spcPct val="150000"/>
                  </a:lnSpc>
                  <a:buNone/>
                </a:pPr>
                <a:r>
                  <a:rPr lang="en-US" altLang="zh-CN" sz="1800" b="1" dirty="0">
                    <a:solidFill>
                      <a:srgbClr val="FF0000"/>
                    </a:solidFill>
                    <a:sym typeface="+mn-ea"/>
                  </a:rPr>
                  <a:t>Task 2: </a:t>
                </a:r>
                <a:r>
                  <a:rPr lang="en-US" altLang="zh-CN" sz="1800" dirty="0">
                    <a:sym typeface="+mn-ea"/>
                  </a:rPr>
                  <a:t>Complete the </a:t>
                </a:r>
                <a:r>
                  <a:rPr lang="en-US" altLang="zh-CN" sz="1800" dirty="0"/>
                  <a:t>Karnaugh diagram for </a:t>
                </a:r>
                <a14:m>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𝑆</m:t>
                        </m:r>
                      </m:e>
                      <m:sub>
                        <m:r>
                          <a:rPr lang="en-US" altLang="zh-CN" sz="1800" b="0" i="1" smtClean="0">
                            <a:solidFill>
                              <a:schemeClr val="tx1"/>
                            </a:solidFill>
                            <a:latin typeface="Cambria Math" panose="02040503050406030204" pitchFamily="18" charset="0"/>
                          </a:rPr>
                          <m:t>𝑖</m:t>
                        </m:r>
                      </m:sub>
                    </m:sSub>
                    <m:r>
                      <a:rPr lang="en-US" altLang="zh-CN" sz="1800" b="0" i="1" smtClean="0">
                        <a:solidFill>
                          <a:schemeClr val="tx1"/>
                        </a:solidFill>
                        <a:latin typeface="Cambria Math" panose="02040503050406030204" pitchFamily="18" charset="0"/>
                      </a:rPr>
                      <m:t> </m:t>
                    </m:r>
                    <m:r>
                      <a:rPr lang="en-US" altLang="zh-CN" sz="1800" b="0" i="1" smtClean="0">
                        <a:solidFill>
                          <a:schemeClr val="tx1"/>
                        </a:solidFill>
                        <a:latin typeface="Cambria Math" panose="02040503050406030204" pitchFamily="18" charset="0"/>
                      </a:rPr>
                      <m:t>𝑎𝑛𝑑</m:t>
                    </m:r>
                  </m:oMath>
                </a14:m>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b="0" i="1" smtClean="0">
                            <a:latin typeface="Cambria Math" panose="02040503050406030204" pitchFamily="18" charset="0"/>
                          </a:rPr>
                          <m:t>𝑖</m:t>
                        </m:r>
                      </m:sub>
                    </m:sSub>
                  </m:oMath>
                </a14:m>
                <a:r>
                  <a:rPr lang="en-US" altLang="zh-CN" sz="1800" dirty="0">
                    <a:sym typeface="+mn-ea"/>
                  </a:rPr>
                  <a:t>.</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55865" y="1075055"/>
                <a:ext cx="11290646" cy="1023909"/>
              </a:xfrm>
              <a:blipFill>
                <a:blip r:embed="rId3"/>
                <a:stretch>
                  <a:fillRect l="-1134" t="-10714" b="-4167"/>
                </a:stretch>
              </a:blipFill>
            </p:spPr>
            <p:txBody>
              <a:bodyPr/>
              <a:lstStyle/>
              <a:p>
                <a:r>
                  <a:rPr lang="zh-CN" altLang="en-US">
                    <a:noFill/>
                  </a:rPr>
                  <a:t> </a:t>
                </a:r>
              </a:p>
            </p:txBody>
          </p:sp>
        </mc:Fallback>
      </mc:AlternateContent>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DED83F5-4013-4C1C-AD8B-0D48D3C6B6B5}"/>
                  </a:ext>
                </a:extLst>
              </p:cNvPr>
              <p:cNvSpPr txBox="1"/>
              <p:nvPr/>
            </p:nvSpPr>
            <p:spPr>
              <a:xfrm>
                <a:off x="855726" y="5207012"/>
                <a:ext cx="5867192" cy="880241"/>
              </a:xfrm>
              <a:prstGeom prst="rect">
                <a:avLst/>
              </a:prstGeom>
              <a:noFill/>
            </p:spPr>
            <p:txBody>
              <a:bodyPr wrap="square">
                <a:spAutoFit/>
              </a:bodyPr>
              <a:lstStyle/>
              <a:p>
                <a:pPr>
                  <a:lnSpc>
                    <a:spcPct val="150000"/>
                  </a:lnSpc>
                </a:pPr>
                <a:r>
                  <a:rPr lang="en-US" altLang="zh-CN" b="1" i="0" dirty="0">
                    <a:solidFill>
                      <a:srgbClr val="FF0000"/>
                    </a:solidFill>
                    <a:effectLst/>
                    <a:latin typeface="Palatino Linotype" panose="02040502050505030304" pitchFamily="18" charset="0"/>
                  </a:rPr>
                  <a:t>Step 1: Resorting to different inputs, </a:t>
                </a:r>
                <a:r>
                  <a:rPr lang="en-US" altLang="zh-CN" i="0" dirty="0">
                    <a:effectLst/>
                    <a:latin typeface="Palatino Linotype" panose="02040502050505030304" pitchFamily="18" charset="0"/>
                  </a:rPr>
                  <a:t>calculate the  outputs with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i="1">
                        <a:latin typeface="Cambria Math" panose="02040503050406030204" pitchFamily="18" charset="0"/>
                      </a:rPr>
                      <m:t>𝑎𝑛𝑑</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2</m:t>
                        </m:r>
                      </m:sub>
                    </m:sSub>
                  </m:oMath>
                </a14:m>
                <a:r>
                  <a:rPr lang="en-US" altLang="zh-CN" i="0" dirty="0">
                    <a:effectLst/>
                    <a:latin typeface="Palatino Linotype" panose="02040502050505030304" pitchFamily="18" charset="0"/>
                  </a:rPr>
                  <a:t> from the logical function.</a:t>
                </a:r>
                <a:endParaRPr lang="en-US" altLang="zh-CN" dirty="0">
                  <a:latin typeface="Palatino Linotype" panose="02040502050505030304" pitchFamily="18" charset="0"/>
                </a:endParaRPr>
              </a:p>
            </p:txBody>
          </p:sp>
        </mc:Choice>
        <mc:Fallback xmlns="">
          <p:sp>
            <p:nvSpPr>
              <p:cNvPr id="4" name="文本框 3">
                <a:extLst>
                  <a:ext uri="{FF2B5EF4-FFF2-40B4-BE49-F238E27FC236}">
                    <a16:creationId xmlns:a16="http://schemas.microsoft.com/office/drawing/2014/main" id="{9DED83F5-4013-4C1C-AD8B-0D48D3C6B6B5}"/>
                  </a:ext>
                </a:extLst>
              </p:cNvPr>
              <p:cNvSpPr txBox="1">
                <a:spLocks noRot="1" noChangeAspect="1" noMove="1" noResize="1" noEditPoints="1" noAdjustHandles="1" noChangeArrowheads="1" noChangeShapeType="1" noTextEdit="1"/>
              </p:cNvSpPr>
              <p:nvPr/>
            </p:nvSpPr>
            <p:spPr>
              <a:xfrm>
                <a:off x="855726" y="5207012"/>
                <a:ext cx="5867192" cy="880241"/>
              </a:xfrm>
              <a:prstGeom prst="rect">
                <a:avLst/>
              </a:prstGeom>
              <a:blipFill>
                <a:blip r:embed="rId4"/>
                <a:stretch>
                  <a:fillRect l="-831" b="-965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2ED6912-00D1-4A73-94E1-C5608FD5E32C}"/>
              </a:ext>
            </a:extLst>
          </p:cNvPr>
          <p:cNvPicPr>
            <a:picLocks noChangeAspect="1"/>
          </p:cNvPicPr>
          <p:nvPr/>
        </p:nvPicPr>
        <p:blipFill>
          <a:blip r:embed="rId5"/>
          <a:stretch>
            <a:fillRect/>
          </a:stretch>
        </p:blipFill>
        <p:spPr>
          <a:xfrm>
            <a:off x="6869690" y="2347512"/>
            <a:ext cx="4840865" cy="4120446"/>
          </a:xfrm>
          <a:prstGeom prst="rect">
            <a:avLst/>
          </a:prstGeom>
        </p:spPr>
      </p:pic>
      <p:pic>
        <p:nvPicPr>
          <p:cNvPr id="7" name="图片 6">
            <a:extLst>
              <a:ext uri="{FF2B5EF4-FFF2-40B4-BE49-F238E27FC236}">
                <a16:creationId xmlns:a16="http://schemas.microsoft.com/office/drawing/2014/main" id="{8DC03B24-A781-48E2-8A30-FD7B9CC3BD8E}"/>
              </a:ext>
            </a:extLst>
          </p:cNvPr>
          <p:cNvPicPr>
            <a:picLocks noChangeAspect="1"/>
          </p:cNvPicPr>
          <p:nvPr/>
        </p:nvPicPr>
        <p:blipFill>
          <a:blip r:embed="rId6"/>
          <a:stretch>
            <a:fillRect/>
          </a:stretch>
        </p:blipFill>
        <p:spPr>
          <a:xfrm>
            <a:off x="10392" y="2347512"/>
            <a:ext cx="6023660" cy="2380564"/>
          </a:xfrm>
          <a:prstGeom prst="rect">
            <a:avLst/>
          </a:prstGeom>
        </p:spPr>
      </p:pic>
    </p:spTree>
    <p:extLst>
      <p:ext uri="{BB962C8B-B14F-4D97-AF65-F5344CB8AC3E}">
        <p14:creationId xmlns:p14="http://schemas.microsoft.com/office/powerpoint/2010/main" val="36393634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3</a:t>
                </a:r>
                <a:r>
                  <a:rPr lang="en-US" altLang="zh-CN" dirty="0">
                    <a:sym typeface="+mn-ea"/>
                  </a:rPr>
                  <a:t>.</a:t>
                </a:r>
                <a:r>
                  <a:rPr lang="en-US" altLang="zh-CN" b="1" dirty="0">
                    <a:sym typeface="+mn-ea"/>
                  </a:rPr>
                  <a:t> </a:t>
                </a:r>
                <a:r>
                  <a:rPr lang="en-US" altLang="zh-CN" dirty="0">
                    <a:latin typeface="Times New Roman" panose="02020603050405020304" pitchFamily="18" charset="0"/>
                    <a:cs typeface="Times New Roman" panose="02020603050405020304" pitchFamily="18" charset="0"/>
                  </a:rPr>
                  <a:t>Test the logic function of the full adder in not simplified circuit</a:t>
                </a:r>
                <a:endParaRPr lang="en-US" altLang="zh-CN" dirty="0"/>
              </a:p>
              <a:p>
                <a:pPr marL="0" lvl="0" indent="0" algn="just">
                  <a:lnSpc>
                    <a:spcPct val="150000"/>
                  </a:lnSpc>
                  <a:buNone/>
                </a:pPr>
                <a:r>
                  <a:rPr lang="en-US" altLang="zh-CN" sz="1800" b="1" dirty="0">
                    <a:solidFill>
                      <a:srgbClr val="FF0000"/>
                    </a:solidFill>
                    <a:sym typeface="+mn-ea"/>
                  </a:rPr>
                  <a:t>Task 3: </a:t>
                </a:r>
                <a:r>
                  <a:rPr lang="en-US" altLang="zh-CN" sz="1800" dirty="0">
                    <a:sym typeface="+mn-ea"/>
                  </a:rPr>
                  <a:t>Complete the </a:t>
                </a:r>
                <a:r>
                  <a:rPr lang="en-US" altLang="zh-CN" sz="1800" dirty="0"/>
                  <a:t>Karnaugh diagram for </a:t>
                </a:r>
                <a14:m>
                  <m:oMath xmlns:m="http://schemas.openxmlformats.org/officeDocument/2006/math">
                    <m:sSub>
                      <m:sSubPr>
                        <m:ctrlPr>
                          <a:rPr lang="en-US" altLang="zh-CN" sz="1800" b="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𝑆</m:t>
                        </m:r>
                      </m:e>
                      <m:sub>
                        <m:r>
                          <a:rPr lang="en-US" altLang="zh-CN" sz="1800" b="0" i="1" smtClean="0">
                            <a:solidFill>
                              <a:schemeClr val="tx1"/>
                            </a:solidFill>
                            <a:latin typeface="Cambria Math" panose="02040503050406030204" pitchFamily="18" charset="0"/>
                          </a:rPr>
                          <m:t>𝑖</m:t>
                        </m:r>
                      </m:sub>
                    </m:sSub>
                    <m:r>
                      <a:rPr lang="en-US" altLang="zh-CN" sz="1800" b="0" i="1" smtClean="0">
                        <a:solidFill>
                          <a:schemeClr val="tx1"/>
                        </a:solidFill>
                        <a:latin typeface="Cambria Math" panose="02040503050406030204" pitchFamily="18" charset="0"/>
                      </a:rPr>
                      <m:t> </m:t>
                    </m:r>
                    <m:r>
                      <a:rPr lang="en-US" altLang="zh-CN" sz="1800" b="0" i="1" smtClean="0">
                        <a:solidFill>
                          <a:schemeClr val="tx1"/>
                        </a:solidFill>
                        <a:latin typeface="Cambria Math" panose="02040503050406030204" pitchFamily="18" charset="0"/>
                      </a:rPr>
                      <m:t>𝑎𝑛𝑑</m:t>
                    </m:r>
                  </m:oMath>
                </a14:m>
                <a:r>
                  <a:rPr lang="en-US" altLang="zh-CN" sz="1800" dirty="0"/>
                  <a:t> </a:t>
                </a:r>
                <a14:m>
                  <m:oMath xmlns:m="http://schemas.openxmlformats.org/officeDocument/2006/math">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b="0" i="1" smtClean="0">
                            <a:latin typeface="Cambria Math" panose="02040503050406030204" pitchFamily="18" charset="0"/>
                          </a:rPr>
                          <m:t>𝑖</m:t>
                        </m:r>
                      </m:sub>
                    </m:sSub>
                  </m:oMath>
                </a14:m>
                <a:r>
                  <a:rPr lang="en-US" altLang="zh-CN" sz="1800" dirty="0">
                    <a:sym typeface="+mn-ea"/>
                  </a:rPr>
                  <a:t>.</a:t>
                </a:r>
                <a:endParaRPr lang="en-US" altLang="zh-CN" dirty="0">
                  <a:solidFill>
                    <a:schemeClr val="tx1"/>
                  </a:solidFill>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55865" y="1075055"/>
                <a:ext cx="11290646" cy="1023909"/>
              </a:xfrm>
              <a:blipFill>
                <a:blip r:embed="rId3"/>
                <a:stretch>
                  <a:fillRect l="-1134" t="-10714" b="-4167"/>
                </a:stretch>
              </a:blipFill>
            </p:spPr>
            <p:txBody>
              <a:bodyPr/>
              <a:lstStyle/>
              <a:p>
                <a:r>
                  <a:rPr lang="zh-CN" altLang="en-US">
                    <a:noFill/>
                  </a:rPr>
                  <a:t> </a:t>
                </a:r>
              </a:p>
            </p:txBody>
          </p:sp>
        </mc:Fallback>
      </mc:AlternateContent>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pic>
        <p:nvPicPr>
          <p:cNvPr id="6" name="图片 5">
            <a:extLst>
              <a:ext uri="{FF2B5EF4-FFF2-40B4-BE49-F238E27FC236}">
                <a16:creationId xmlns:a16="http://schemas.microsoft.com/office/drawing/2014/main" id="{F2ED6912-00D1-4A73-94E1-C5608FD5E32C}"/>
              </a:ext>
            </a:extLst>
          </p:cNvPr>
          <p:cNvPicPr>
            <a:picLocks noChangeAspect="1"/>
          </p:cNvPicPr>
          <p:nvPr/>
        </p:nvPicPr>
        <p:blipFill>
          <a:blip r:embed="rId4"/>
          <a:stretch>
            <a:fillRect/>
          </a:stretch>
        </p:blipFill>
        <p:spPr>
          <a:xfrm>
            <a:off x="313026" y="2360999"/>
            <a:ext cx="4840865" cy="4120446"/>
          </a:xfrm>
          <a:prstGeom prst="rect">
            <a:avLst/>
          </a:prstGeom>
        </p:spPr>
      </p:pic>
      <p:pic>
        <p:nvPicPr>
          <p:cNvPr id="10" name="图片 9">
            <a:extLst>
              <a:ext uri="{FF2B5EF4-FFF2-40B4-BE49-F238E27FC236}">
                <a16:creationId xmlns:a16="http://schemas.microsoft.com/office/drawing/2014/main" id="{0A0A3933-689F-4D85-B13D-BF93835C28A7}"/>
              </a:ext>
            </a:extLst>
          </p:cNvPr>
          <p:cNvPicPr>
            <a:picLocks noChangeAspect="1"/>
          </p:cNvPicPr>
          <p:nvPr/>
        </p:nvPicPr>
        <p:blipFill>
          <a:blip r:embed="rId5"/>
          <a:stretch>
            <a:fillRect/>
          </a:stretch>
        </p:blipFill>
        <p:spPr>
          <a:xfrm>
            <a:off x="7038112" y="1777278"/>
            <a:ext cx="3373580" cy="2400585"/>
          </a:xfrm>
          <a:prstGeom prst="rect">
            <a:avLst/>
          </a:prstGeom>
        </p:spPr>
      </p:pic>
      <p:pic>
        <p:nvPicPr>
          <p:cNvPr id="13" name="图片 12">
            <a:extLst>
              <a:ext uri="{FF2B5EF4-FFF2-40B4-BE49-F238E27FC236}">
                <a16:creationId xmlns:a16="http://schemas.microsoft.com/office/drawing/2014/main" id="{DB143821-E4F8-41B7-9009-BB52C00A0B44}"/>
              </a:ext>
            </a:extLst>
          </p:cNvPr>
          <p:cNvPicPr>
            <a:picLocks noChangeAspect="1"/>
          </p:cNvPicPr>
          <p:nvPr/>
        </p:nvPicPr>
        <p:blipFill>
          <a:blip r:embed="rId6"/>
          <a:stretch>
            <a:fillRect/>
          </a:stretch>
        </p:blipFill>
        <p:spPr>
          <a:xfrm>
            <a:off x="6983263" y="4010891"/>
            <a:ext cx="3506067" cy="2470554"/>
          </a:xfrm>
          <a:prstGeom prst="rect">
            <a:avLst/>
          </a:prstGeom>
        </p:spPr>
      </p:pic>
      <p:sp>
        <p:nvSpPr>
          <p:cNvPr id="14" name="箭头: 右 13">
            <a:extLst>
              <a:ext uri="{FF2B5EF4-FFF2-40B4-BE49-F238E27FC236}">
                <a16:creationId xmlns:a16="http://schemas.microsoft.com/office/drawing/2014/main" id="{5523538B-0F1C-4F81-BFFB-91BFC3E7817D}"/>
              </a:ext>
            </a:extLst>
          </p:cNvPr>
          <p:cNvSpPr/>
          <p:nvPr/>
        </p:nvSpPr>
        <p:spPr>
          <a:xfrm>
            <a:off x="5517573" y="3688773"/>
            <a:ext cx="1309254" cy="69619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15299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3</a:t>
            </a:r>
            <a:r>
              <a:rPr lang="en-US" altLang="zh-CN" dirty="0">
                <a:sym typeface="+mn-ea"/>
              </a:rPr>
              <a:t>.</a:t>
            </a:r>
            <a:r>
              <a:rPr lang="en-US" altLang="zh-CN" b="1" dirty="0">
                <a:sym typeface="+mn-ea"/>
              </a:rPr>
              <a:t> </a:t>
            </a:r>
            <a:r>
              <a:rPr lang="en-US" altLang="zh-CN" dirty="0">
                <a:latin typeface="Times New Roman" panose="02020603050405020304" pitchFamily="18" charset="0"/>
                <a:cs typeface="Times New Roman" panose="02020603050405020304" pitchFamily="18" charset="0"/>
              </a:rPr>
              <a:t>Test the logic function of the full adder in not simplified circuit</a:t>
            </a:r>
            <a:endParaRPr lang="en-US" altLang="zh-CN" dirty="0"/>
          </a:p>
          <a:p>
            <a:pPr marL="0" lvl="0" indent="0" algn="just">
              <a:lnSpc>
                <a:spcPct val="150000"/>
              </a:lnSpc>
              <a:buNone/>
            </a:pPr>
            <a:r>
              <a:rPr lang="en-US" altLang="zh-CN" sz="1800" b="1" dirty="0">
                <a:solidFill>
                  <a:srgbClr val="FF0000"/>
                </a:solidFill>
                <a:sym typeface="+mn-ea"/>
              </a:rPr>
              <a:t>Task 4: </a:t>
            </a:r>
            <a:r>
              <a:rPr lang="en-US" altLang="zh-CN" sz="1800" dirty="0">
                <a:latin typeface="Palatino Linotype" panose="02040502050505030304" pitchFamily="18" charset="0"/>
                <a:sym typeface="+mn-ea"/>
              </a:rPr>
              <a:t>Perform the virtual simulation</a:t>
            </a:r>
            <a:r>
              <a:rPr lang="en-US" altLang="zh-CN" sz="1800" dirty="0">
                <a:sym typeface="+mn-ea"/>
              </a:rPr>
              <a:t>.</a:t>
            </a:r>
            <a:endParaRPr lang="en-US" altLang="zh-CN" sz="1800" dirty="0">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4" name="文本框 3">
            <a:extLst>
              <a:ext uri="{FF2B5EF4-FFF2-40B4-BE49-F238E27FC236}">
                <a16:creationId xmlns:a16="http://schemas.microsoft.com/office/drawing/2014/main" id="{9DED83F5-4013-4C1C-AD8B-0D48D3C6B6B5}"/>
              </a:ext>
            </a:extLst>
          </p:cNvPr>
          <p:cNvSpPr txBox="1"/>
          <p:nvPr/>
        </p:nvSpPr>
        <p:spPr>
          <a:xfrm>
            <a:off x="6722919" y="2031434"/>
            <a:ext cx="5126180" cy="879343"/>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1: </a:t>
            </a:r>
            <a:r>
              <a:rPr lang="en-US" altLang="zh-CN" i="0" dirty="0">
                <a:effectLst/>
                <a:latin typeface="Palatino Linotype" panose="02040502050505030304" pitchFamily="18" charset="0"/>
              </a:rPr>
              <a:t>Design the </a:t>
            </a:r>
            <a:r>
              <a:rPr lang="en-US" altLang="zh-CN"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logic circuit of the half adder in Quartus</a:t>
            </a:r>
            <a:r>
              <a:rPr lang="en-US" altLang="zh-CN" i="0" dirty="0">
                <a:effectLst/>
                <a:latin typeface="Palatino Linotype" panose="02040502050505030304" pitchFamily="18" charset="0"/>
              </a:rPr>
              <a:t> 13.1. </a:t>
            </a:r>
          </a:p>
        </p:txBody>
      </p:sp>
      <p:pic>
        <p:nvPicPr>
          <p:cNvPr id="5" name="图片 4">
            <a:extLst>
              <a:ext uri="{FF2B5EF4-FFF2-40B4-BE49-F238E27FC236}">
                <a16:creationId xmlns:a16="http://schemas.microsoft.com/office/drawing/2014/main" id="{575113D3-A4F2-4556-9B1A-6476DA05B7F9}"/>
              </a:ext>
            </a:extLst>
          </p:cNvPr>
          <p:cNvPicPr>
            <a:picLocks noChangeAspect="1"/>
          </p:cNvPicPr>
          <p:nvPr/>
        </p:nvPicPr>
        <p:blipFill>
          <a:blip r:embed="rId3"/>
          <a:stretch>
            <a:fillRect/>
          </a:stretch>
        </p:blipFill>
        <p:spPr>
          <a:xfrm>
            <a:off x="342901" y="1979895"/>
            <a:ext cx="5631872" cy="1708878"/>
          </a:xfrm>
          <a:prstGeom prst="rect">
            <a:avLst/>
          </a:prstGeom>
        </p:spPr>
      </p:pic>
      <p:pic>
        <p:nvPicPr>
          <p:cNvPr id="12" name="图片 11">
            <a:extLst>
              <a:ext uri="{FF2B5EF4-FFF2-40B4-BE49-F238E27FC236}">
                <a16:creationId xmlns:a16="http://schemas.microsoft.com/office/drawing/2014/main" id="{DB88A67A-80CF-44C3-9D2F-6E7E9F50D4CE}"/>
              </a:ext>
            </a:extLst>
          </p:cNvPr>
          <p:cNvPicPr>
            <a:picLocks noChangeAspect="1"/>
          </p:cNvPicPr>
          <p:nvPr/>
        </p:nvPicPr>
        <p:blipFill>
          <a:blip r:embed="rId4"/>
          <a:stretch>
            <a:fillRect/>
          </a:stretch>
        </p:blipFill>
        <p:spPr>
          <a:xfrm>
            <a:off x="1597110" y="3688773"/>
            <a:ext cx="9293168" cy="3169227"/>
          </a:xfrm>
          <a:prstGeom prst="rect">
            <a:avLst/>
          </a:prstGeom>
        </p:spPr>
      </p:pic>
    </p:spTree>
    <p:extLst>
      <p:ext uri="{BB962C8B-B14F-4D97-AF65-F5344CB8AC3E}">
        <p14:creationId xmlns:p14="http://schemas.microsoft.com/office/powerpoint/2010/main" val="34574117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3</a:t>
            </a:r>
            <a:r>
              <a:rPr lang="en-US" altLang="zh-CN" dirty="0">
                <a:sym typeface="+mn-ea"/>
              </a:rPr>
              <a:t>.</a:t>
            </a:r>
            <a:r>
              <a:rPr lang="en-US" altLang="zh-CN" b="1" dirty="0">
                <a:sym typeface="+mn-ea"/>
              </a:rPr>
              <a:t> </a:t>
            </a:r>
            <a:r>
              <a:rPr lang="en-US" altLang="zh-CN" dirty="0">
                <a:latin typeface="Times New Roman" panose="02020603050405020304" pitchFamily="18" charset="0"/>
                <a:cs typeface="Times New Roman" panose="02020603050405020304" pitchFamily="18" charset="0"/>
              </a:rPr>
              <a:t>Test the logic function of the full adder in not simplified circuit</a:t>
            </a:r>
            <a:endParaRPr lang="en-US" altLang="zh-CN" dirty="0"/>
          </a:p>
          <a:p>
            <a:pPr marL="0" lvl="0" indent="0" algn="just">
              <a:lnSpc>
                <a:spcPct val="150000"/>
              </a:lnSpc>
              <a:buNone/>
            </a:pPr>
            <a:r>
              <a:rPr lang="en-US" altLang="zh-CN" sz="1800" b="1" dirty="0">
                <a:solidFill>
                  <a:srgbClr val="FF0000"/>
                </a:solidFill>
                <a:sym typeface="+mn-ea"/>
              </a:rPr>
              <a:t>Task 5: </a:t>
            </a:r>
            <a:r>
              <a:rPr lang="en-US" altLang="zh-CN" sz="1800" dirty="0">
                <a:latin typeface="Palatino Linotype" panose="02040502050505030304" pitchFamily="18" charset="0"/>
                <a:sym typeface="+mn-ea"/>
              </a:rPr>
              <a:t>Perform the virtual simulation</a:t>
            </a:r>
            <a:r>
              <a:rPr lang="en-US" altLang="zh-CN" sz="1800" dirty="0">
                <a:sym typeface="+mn-ea"/>
              </a:rPr>
              <a:t>.</a:t>
            </a:r>
            <a:endParaRPr lang="en-US" altLang="zh-CN" sz="1800" dirty="0">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4" name="文本框 3">
            <a:extLst>
              <a:ext uri="{FF2B5EF4-FFF2-40B4-BE49-F238E27FC236}">
                <a16:creationId xmlns:a16="http://schemas.microsoft.com/office/drawing/2014/main" id="{9DED83F5-4013-4C1C-AD8B-0D48D3C6B6B5}"/>
              </a:ext>
            </a:extLst>
          </p:cNvPr>
          <p:cNvSpPr txBox="1"/>
          <p:nvPr/>
        </p:nvSpPr>
        <p:spPr>
          <a:xfrm>
            <a:off x="155865" y="2134203"/>
            <a:ext cx="11055926" cy="465448"/>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2: </a:t>
            </a:r>
            <a:r>
              <a:rPr lang="en-US" altLang="zh-CN" i="0" dirty="0">
                <a:effectLst/>
                <a:latin typeface="Palatino Linotype" panose="02040502050505030304" pitchFamily="18" charset="0"/>
              </a:rPr>
              <a:t>Compile the designed file, and construct the VMF to watch the simulation results.</a:t>
            </a:r>
          </a:p>
        </p:txBody>
      </p:sp>
      <p:pic>
        <p:nvPicPr>
          <p:cNvPr id="5" name="图片 4">
            <a:extLst>
              <a:ext uri="{FF2B5EF4-FFF2-40B4-BE49-F238E27FC236}">
                <a16:creationId xmlns:a16="http://schemas.microsoft.com/office/drawing/2014/main" id="{A66BBC36-F832-41FB-BF0C-5EC5F90250E7}"/>
              </a:ext>
            </a:extLst>
          </p:cNvPr>
          <p:cNvPicPr>
            <a:picLocks noChangeAspect="1"/>
          </p:cNvPicPr>
          <p:nvPr/>
        </p:nvPicPr>
        <p:blipFill>
          <a:blip r:embed="rId3"/>
          <a:stretch>
            <a:fillRect/>
          </a:stretch>
        </p:blipFill>
        <p:spPr>
          <a:xfrm>
            <a:off x="237259" y="2744987"/>
            <a:ext cx="6674427" cy="3903454"/>
          </a:xfrm>
          <a:prstGeom prst="rect">
            <a:avLst/>
          </a:prstGeom>
        </p:spPr>
      </p:pic>
      <p:sp>
        <p:nvSpPr>
          <p:cNvPr id="9" name="文本框 8">
            <a:extLst>
              <a:ext uri="{FF2B5EF4-FFF2-40B4-BE49-F238E27FC236}">
                <a16:creationId xmlns:a16="http://schemas.microsoft.com/office/drawing/2014/main" id="{8EE50584-40B1-4668-88EF-3299E22A3943}"/>
              </a:ext>
            </a:extLst>
          </p:cNvPr>
          <p:cNvSpPr txBox="1"/>
          <p:nvPr/>
        </p:nvSpPr>
        <p:spPr>
          <a:xfrm>
            <a:off x="7061489" y="5550221"/>
            <a:ext cx="5130511" cy="465448"/>
          </a:xfrm>
          <a:prstGeom prst="rect">
            <a:avLst/>
          </a:prstGeom>
          <a:noFill/>
        </p:spPr>
        <p:txBody>
          <a:bodyPr wrap="square">
            <a:spAutoFit/>
          </a:bodyPr>
          <a:lstStyle/>
          <a:p>
            <a:pPr algn="just">
              <a:lnSpc>
                <a:spcPct val="150000"/>
              </a:lnSpc>
            </a:pPr>
            <a:r>
              <a:rPr lang="en-US" altLang="zh-CN" dirty="0">
                <a:solidFill>
                  <a:srgbClr val="FF0000"/>
                </a:solidFill>
                <a:latin typeface="Palatino Linotype" panose="02040502050505030304" pitchFamily="18" charset="0"/>
              </a:rPr>
              <a:t>Verify the</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results,</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compared</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with</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the</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truth</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table.</a:t>
            </a:r>
          </a:p>
        </p:txBody>
      </p:sp>
      <p:sp>
        <p:nvSpPr>
          <p:cNvPr id="8" name="文本框 7">
            <a:extLst>
              <a:ext uri="{FF2B5EF4-FFF2-40B4-BE49-F238E27FC236}">
                <a16:creationId xmlns:a16="http://schemas.microsoft.com/office/drawing/2014/main" id="{4A2D9ACA-3F84-4BDB-BA60-7CF44CC0923C}"/>
              </a:ext>
            </a:extLst>
          </p:cNvPr>
          <p:cNvSpPr txBox="1"/>
          <p:nvPr/>
        </p:nvSpPr>
        <p:spPr>
          <a:xfrm>
            <a:off x="7061489" y="4231266"/>
            <a:ext cx="5130511" cy="465448"/>
          </a:xfrm>
          <a:prstGeom prst="rect">
            <a:avLst/>
          </a:prstGeom>
          <a:noFill/>
        </p:spPr>
        <p:txBody>
          <a:bodyPr wrap="square">
            <a:spAutoFit/>
          </a:bodyPr>
          <a:lstStyle/>
          <a:p>
            <a:pPr algn="just">
              <a:lnSpc>
                <a:spcPct val="150000"/>
              </a:lnSpc>
            </a:pPr>
            <a:r>
              <a:rPr lang="en-US" altLang="zh-CN" dirty="0">
                <a:solidFill>
                  <a:srgbClr val="FF0000"/>
                </a:solidFill>
                <a:latin typeface="Palatino Linotype" panose="02040502050505030304" pitchFamily="18" charset="0"/>
              </a:rPr>
              <a:t>Use the results to finish the Table 2.3.</a:t>
            </a:r>
          </a:p>
        </p:txBody>
      </p:sp>
    </p:spTree>
    <p:extLst>
      <p:ext uri="{BB962C8B-B14F-4D97-AF65-F5344CB8AC3E}">
        <p14:creationId xmlns:p14="http://schemas.microsoft.com/office/powerpoint/2010/main" val="5630994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3</a:t>
            </a:r>
            <a:r>
              <a:rPr lang="en-US" altLang="zh-CN" dirty="0">
                <a:sym typeface="+mn-ea"/>
              </a:rPr>
              <a:t>.</a:t>
            </a:r>
            <a:r>
              <a:rPr lang="en-US" altLang="zh-CN" b="1" dirty="0">
                <a:sym typeface="+mn-ea"/>
              </a:rPr>
              <a:t> </a:t>
            </a:r>
            <a:r>
              <a:rPr lang="en-US" altLang="zh-CN" dirty="0">
                <a:latin typeface="Times New Roman" panose="02020603050405020304" pitchFamily="18" charset="0"/>
                <a:cs typeface="Times New Roman" panose="02020603050405020304" pitchFamily="18" charset="0"/>
              </a:rPr>
              <a:t>Test the logic function of the full adder in not simplified circuit</a:t>
            </a:r>
            <a:endParaRPr lang="en-US" altLang="zh-CN" dirty="0"/>
          </a:p>
          <a:p>
            <a:pPr marL="0" lvl="0" indent="0" algn="just">
              <a:lnSpc>
                <a:spcPct val="150000"/>
              </a:lnSpc>
              <a:buNone/>
            </a:pPr>
            <a:r>
              <a:rPr lang="en-US" altLang="zh-CN" sz="1800" b="1" dirty="0">
                <a:solidFill>
                  <a:srgbClr val="FF0000"/>
                </a:solidFill>
                <a:sym typeface="+mn-ea"/>
              </a:rPr>
              <a:t>Task 5: </a:t>
            </a:r>
            <a:r>
              <a:rPr lang="en-US" altLang="zh-CN" sz="1800" dirty="0">
                <a:latin typeface="Palatino Linotype" panose="02040502050505030304" pitchFamily="18" charset="0"/>
                <a:sym typeface="+mn-ea"/>
              </a:rPr>
              <a:t>Perform the virtual simulation</a:t>
            </a:r>
            <a:r>
              <a:rPr lang="en-US" altLang="zh-CN" sz="1800" dirty="0">
                <a:sym typeface="+mn-ea"/>
              </a:rPr>
              <a:t>.</a:t>
            </a:r>
            <a:endParaRPr lang="en-US" altLang="zh-CN" sz="1800" dirty="0">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4" name="文本框 3">
            <a:extLst>
              <a:ext uri="{FF2B5EF4-FFF2-40B4-BE49-F238E27FC236}">
                <a16:creationId xmlns:a16="http://schemas.microsoft.com/office/drawing/2014/main" id="{9DED83F5-4013-4C1C-AD8B-0D48D3C6B6B5}"/>
              </a:ext>
            </a:extLst>
          </p:cNvPr>
          <p:cNvSpPr txBox="1"/>
          <p:nvPr/>
        </p:nvSpPr>
        <p:spPr>
          <a:xfrm>
            <a:off x="155865" y="2134203"/>
            <a:ext cx="11055926" cy="1296445"/>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3: </a:t>
            </a:r>
            <a:r>
              <a:rPr lang="en-US" altLang="zh-CN" dirty="0">
                <a:solidFill>
                  <a:srgbClr val="FF0000"/>
                </a:solidFill>
                <a:latin typeface="Palatino Linotype" panose="02040502050505030304" pitchFamily="18" charset="0"/>
              </a:rPr>
              <a:t>Use the results to finish the Table 2.3.</a:t>
            </a:r>
          </a:p>
          <a:p>
            <a:pPr algn="just">
              <a:lnSpc>
                <a:spcPct val="150000"/>
              </a:lnSpc>
            </a:pPr>
            <a:r>
              <a:rPr lang="en-US" altLang="zh-CN" b="1" i="0" dirty="0">
                <a:solidFill>
                  <a:srgbClr val="FF0000"/>
                </a:solidFill>
                <a:effectLst/>
                <a:latin typeface="Palatino Linotype" panose="02040502050505030304" pitchFamily="18" charset="0"/>
              </a:rPr>
              <a:t>Step 4: </a:t>
            </a:r>
            <a:r>
              <a:rPr lang="en-US" altLang="zh-CN" dirty="0">
                <a:solidFill>
                  <a:srgbClr val="FF0000"/>
                </a:solidFill>
                <a:latin typeface="Palatino Linotype" panose="02040502050505030304" pitchFamily="18" charset="0"/>
              </a:rPr>
              <a:t>Verify the</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results,</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compared</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with</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the</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truth</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table.</a:t>
            </a:r>
          </a:p>
          <a:p>
            <a:pPr algn="just">
              <a:lnSpc>
                <a:spcPct val="150000"/>
              </a:lnSpc>
            </a:pPr>
            <a:endParaRPr lang="en-US" altLang="zh-CN" i="0" dirty="0">
              <a:effectLst/>
              <a:latin typeface="Palatino Linotype" panose="02040502050505030304" pitchFamily="18" charset="0"/>
            </a:endParaRPr>
          </a:p>
        </p:txBody>
      </p:sp>
      <p:pic>
        <p:nvPicPr>
          <p:cNvPr id="5" name="图片 4">
            <a:extLst>
              <a:ext uri="{FF2B5EF4-FFF2-40B4-BE49-F238E27FC236}">
                <a16:creationId xmlns:a16="http://schemas.microsoft.com/office/drawing/2014/main" id="{A66BBC36-F832-41FB-BF0C-5EC5F90250E7}"/>
              </a:ext>
            </a:extLst>
          </p:cNvPr>
          <p:cNvPicPr>
            <a:picLocks noChangeAspect="1"/>
          </p:cNvPicPr>
          <p:nvPr/>
        </p:nvPicPr>
        <p:blipFill>
          <a:blip r:embed="rId3"/>
          <a:stretch>
            <a:fillRect/>
          </a:stretch>
        </p:blipFill>
        <p:spPr>
          <a:xfrm>
            <a:off x="155866" y="3306096"/>
            <a:ext cx="5184962" cy="3032359"/>
          </a:xfrm>
          <a:prstGeom prst="rect">
            <a:avLst/>
          </a:prstGeom>
        </p:spPr>
      </p:pic>
      <p:pic>
        <p:nvPicPr>
          <p:cNvPr id="6" name="图片 5">
            <a:extLst>
              <a:ext uri="{FF2B5EF4-FFF2-40B4-BE49-F238E27FC236}">
                <a16:creationId xmlns:a16="http://schemas.microsoft.com/office/drawing/2014/main" id="{62E760F6-5B44-4C86-B4AF-8AA043BB6683}"/>
              </a:ext>
            </a:extLst>
          </p:cNvPr>
          <p:cNvPicPr>
            <a:picLocks noChangeAspect="1"/>
          </p:cNvPicPr>
          <p:nvPr/>
        </p:nvPicPr>
        <p:blipFill>
          <a:blip r:embed="rId4"/>
          <a:stretch>
            <a:fillRect/>
          </a:stretch>
        </p:blipFill>
        <p:spPr>
          <a:xfrm>
            <a:off x="6145131" y="3775381"/>
            <a:ext cx="5891003" cy="2392903"/>
          </a:xfrm>
          <a:prstGeom prst="rect">
            <a:avLst/>
          </a:prstGeom>
        </p:spPr>
      </p:pic>
      <p:sp>
        <p:nvSpPr>
          <p:cNvPr id="7" name="箭头: 右 6">
            <a:extLst>
              <a:ext uri="{FF2B5EF4-FFF2-40B4-BE49-F238E27FC236}">
                <a16:creationId xmlns:a16="http://schemas.microsoft.com/office/drawing/2014/main" id="{3ED404B4-E03F-42D5-9DE4-D07ADF79240A}"/>
              </a:ext>
            </a:extLst>
          </p:cNvPr>
          <p:cNvSpPr/>
          <p:nvPr/>
        </p:nvSpPr>
        <p:spPr>
          <a:xfrm>
            <a:off x="5413664" y="4572000"/>
            <a:ext cx="633206" cy="42602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80454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4</a:t>
            </a:r>
            <a:r>
              <a:rPr lang="en-US" altLang="zh-CN" dirty="0">
                <a:sym typeface="+mn-ea"/>
              </a:rPr>
              <a:t>.</a:t>
            </a:r>
            <a:r>
              <a:rPr lang="en-US" altLang="zh-CN" b="1" dirty="0">
                <a:sym typeface="+mn-ea"/>
              </a:rPr>
              <a:t> </a:t>
            </a:r>
            <a:r>
              <a:rPr lang="en-US" altLang="zh-CN" dirty="0">
                <a:sym typeface="+mn-ea"/>
              </a:rPr>
              <a:t>Design a  and </a:t>
            </a:r>
            <a:r>
              <a:rPr lang="en-US" altLang="zh-CN" dirty="0">
                <a:latin typeface="Times New Roman" panose="02020603050405020304" pitchFamily="18" charset="0"/>
                <a:cs typeface="Times New Roman" panose="02020603050405020304" pitchFamily="18" charset="0"/>
              </a:rPr>
              <a:t>full adder </a:t>
            </a:r>
            <a:r>
              <a:rPr lang="en-US" altLang="zh-CN" dirty="0">
                <a:sym typeface="+mn-ea"/>
              </a:rPr>
              <a:t>using the</a:t>
            </a:r>
            <a:r>
              <a:rPr lang="en-US" altLang="zh-CN" dirty="0">
                <a:latin typeface="Times New Roman" panose="02020603050405020304" pitchFamily="18" charset="0"/>
                <a:cs typeface="Times New Roman" panose="02020603050405020304" pitchFamily="18" charset="0"/>
              </a:rPr>
              <a:t> simplified circuit and test its function</a:t>
            </a:r>
            <a:endParaRPr lang="en-US" altLang="zh-CN" dirty="0"/>
          </a:p>
          <a:p>
            <a:pPr marL="0" lvl="0" indent="0" algn="just">
              <a:lnSpc>
                <a:spcPct val="150000"/>
              </a:lnSpc>
              <a:buNone/>
            </a:pPr>
            <a:r>
              <a:rPr lang="en-US" altLang="zh-CN" sz="1800" b="1" dirty="0">
                <a:solidFill>
                  <a:srgbClr val="FF0000"/>
                </a:solidFill>
                <a:latin typeface="Times New Roman" panose="02020603050405020304" pitchFamily="18" charset="0"/>
                <a:cs typeface="Times New Roman" panose="02020603050405020304" pitchFamily="18" charset="0"/>
                <a:sym typeface="+mn-ea"/>
              </a:rPr>
              <a:t>Task 1: </a:t>
            </a:r>
            <a:r>
              <a:rPr lang="en-US" altLang="zh-CN" sz="1800" dirty="0">
                <a:solidFill>
                  <a:srgbClr val="FF0000"/>
                </a:solidFill>
                <a:latin typeface="Times New Roman" panose="02020603050405020304" pitchFamily="18" charset="0"/>
                <a:cs typeface="Times New Roman" panose="02020603050405020304" pitchFamily="18" charset="0"/>
                <a:sym typeface="+mn-ea"/>
              </a:rPr>
              <a:t>U</a:t>
            </a:r>
            <a:r>
              <a:rPr lang="en-US" altLang="zh-CN" sz="1800" dirty="0">
                <a:latin typeface="Times New Roman" panose="02020603050405020304" pitchFamily="18" charset="0"/>
                <a:cs typeface="Times New Roman" panose="02020603050405020304" pitchFamily="18" charset="0"/>
                <a:sym typeface="+mn-ea"/>
              </a:rPr>
              <a:t>se two XOR gates, a </a:t>
            </a:r>
            <a:r>
              <a:rPr lang="en-US" altLang="zh-CN" sz="1800" dirty="0">
                <a:latin typeface="Times New Roman" panose="02020603050405020304" pitchFamily="18" charset="0"/>
                <a:cs typeface="Times New Roman" panose="02020603050405020304" pitchFamily="18" charset="0"/>
              </a:rPr>
              <a:t>and-or-invert gate (7454), and NAND gate to design the full adder</a:t>
            </a:r>
            <a:r>
              <a:rPr lang="en-US" altLang="zh-CN" sz="1800" dirty="0">
                <a:latin typeface="Times New Roman" panose="02020603050405020304" pitchFamily="18" charset="0"/>
                <a:cs typeface="Times New Roman" panose="02020603050405020304" pitchFamily="18" charset="0"/>
                <a:sym typeface="+mn-ea"/>
              </a:rPr>
              <a:t>.</a:t>
            </a:r>
            <a:endParaRPr lang="en-US" altLang="zh-CN" sz="1800" dirty="0">
              <a:latin typeface="Times New Roman" panose="02020603050405020304" pitchFamily="18" charset="0"/>
              <a:ea typeface="微软雅黑" panose="020B0503020204020204" charset="-122"/>
              <a:cs typeface="Times New Roman" panose="02020603050405020304" pitchFamily="18" charset="0"/>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4" name="文本框 3">
            <a:extLst>
              <a:ext uri="{FF2B5EF4-FFF2-40B4-BE49-F238E27FC236}">
                <a16:creationId xmlns:a16="http://schemas.microsoft.com/office/drawing/2014/main" id="{9DED83F5-4013-4C1C-AD8B-0D48D3C6B6B5}"/>
              </a:ext>
            </a:extLst>
          </p:cNvPr>
          <p:cNvSpPr txBox="1"/>
          <p:nvPr/>
        </p:nvSpPr>
        <p:spPr>
          <a:xfrm>
            <a:off x="155865" y="2134203"/>
            <a:ext cx="11055926" cy="465448"/>
          </a:xfrm>
          <a:prstGeom prst="rect">
            <a:avLst/>
          </a:prstGeom>
          <a:noFill/>
        </p:spPr>
        <p:txBody>
          <a:bodyPr wrap="square">
            <a:spAutoFit/>
          </a:bodyPr>
          <a:lstStyle/>
          <a:p>
            <a:pPr algn="just">
              <a:lnSpc>
                <a:spcPct val="150000"/>
              </a:lnSpc>
            </a:pPr>
            <a:r>
              <a:rPr lang="en-US" altLang="zh-CN" b="1" dirty="0">
                <a:solidFill>
                  <a:srgbClr val="FF0000"/>
                </a:solidFill>
                <a:latin typeface="Palatino Linotype" panose="02040502050505030304" pitchFamily="18" charset="0"/>
              </a:rPr>
              <a:t>Step 1: </a:t>
            </a:r>
            <a:r>
              <a:rPr lang="en-US" altLang="zh-CN" dirty="0">
                <a:latin typeface="Palatino Linotype" panose="02040502050505030304" pitchFamily="18" charset="0"/>
              </a:rPr>
              <a:t>Master the p</a:t>
            </a:r>
            <a:r>
              <a:rPr lang="en-US" altLang="zh-CN" i="0" dirty="0">
                <a:effectLst/>
                <a:latin typeface="Palatino Linotype" panose="02040502050505030304" pitchFamily="18" charset="0"/>
              </a:rPr>
              <a:t>rincipal</a:t>
            </a:r>
            <a:r>
              <a:rPr lang="en-US" altLang="zh-CN" dirty="0">
                <a:latin typeface="Palatino Linotype" panose="02040502050505030304" pitchFamily="18" charset="0"/>
              </a:rPr>
              <a:t> and write the logical expression</a:t>
            </a:r>
          </a:p>
        </p:txBody>
      </p:sp>
      <p:pic>
        <p:nvPicPr>
          <p:cNvPr id="8" name="图片 7">
            <a:extLst>
              <a:ext uri="{FF2B5EF4-FFF2-40B4-BE49-F238E27FC236}">
                <a16:creationId xmlns:a16="http://schemas.microsoft.com/office/drawing/2014/main" id="{36E29D6E-11AE-41B2-B484-EBB7D8C00CCE}"/>
              </a:ext>
            </a:extLst>
          </p:cNvPr>
          <p:cNvPicPr>
            <a:picLocks noChangeAspect="1"/>
          </p:cNvPicPr>
          <p:nvPr/>
        </p:nvPicPr>
        <p:blipFill>
          <a:blip r:embed="rId3"/>
          <a:stretch>
            <a:fillRect/>
          </a:stretch>
        </p:blipFill>
        <p:spPr>
          <a:xfrm>
            <a:off x="6902734" y="2542458"/>
            <a:ext cx="3667125" cy="1323975"/>
          </a:xfrm>
          <a:prstGeom prst="rect">
            <a:avLst/>
          </a:prstGeom>
        </p:spPr>
      </p:pic>
      <p:pic>
        <p:nvPicPr>
          <p:cNvPr id="13" name="图片 12">
            <a:extLst>
              <a:ext uri="{FF2B5EF4-FFF2-40B4-BE49-F238E27FC236}">
                <a16:creationId xmlns:a16="http://schemas.microsoft.com/office/drawing/2014/main" id="{4449F642-4862-4578-BB35-495D20A069CB}"/>
              </a:ext>
            </a:extLst>
          </p:cNvPr>
          <p:cNvPicPr>
            <a:picLocks noChangeAspect="1"/>
          </p:cNvPicPr>
          <p:nvPr/>
        </p:nvPicPr>
        <p:blipFill>
          <a:blip r:embed="rId4"/>
          <a:stretch>
            <a:fillRect/>
          </a:stretch>
        </p:blipFill>
        <p:spPr>
          <a:xfrm>
            <a:off x="155865" y="3919418"/>
            <a:ext cx="6575996" cy="2036813"/>
          </a:xfrm>
          <a:prstGeom prst="rect">
            <a:avLst/>
          </a:prstGeom>
        </p:spPr>
      </p:pic>
      <p:pic>
        <p:nvPicPr>
          <p:cNvPr id="15" name="图片 14">
            <a:extLst>
              <a:ext uri="{FF2B5EF4-FFF2-40B4-BE49-F238E27FC236}">
                <a16:creationId xmlns:a16="http://schemas.microsoft.com/office/drawing/2014/main" id="{A3C4F74D-7EC9-4F22-9CAC-349F137E07BC}"/>
              </a:ext>
            </a:extLst>
          </p:cNvPr>
          <p:cNvPicPr>
            <a:picLocks noChangeAspect="1"/>
          </p:cNvPicPr>
          <p:nvPr/>
        </p:nvPicPr>
        <p:blipFill>
          <a:blip r:embed="rId5"/>
          <a:stretch>
            <a:fillRect/>
          </a:stretch>
        </p:blipFill>
        <p:spPr>
          <a:xfrm>
            <a:off x="7055134" y="4937824"/>
            <a:ext cx="3514725" cy="904875"/>
          </a:xfrm>
          <a:prstGeom prst="rect">
            <a:avLst/>
          </a:prstGeom>
        </p:spPr>
      </p:pic>
    </p:spTree>
    <p:extLst>
      <p:ext uri="{BB962C8B-B14F-4D97-AF65-F5344CB8AC3E}">
        <p14:creationId xmlns:p14="http://schemas.microsoft.com/office/powerpoint/2010/main" val="244998169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Laws and Rules of Boolean Algebra</a:t>
            </a:r>
          </a:p>
          <a:p>
            <a:pPr marL="342900" indent="-342900" algn="l">
              <a:buFont typeface="Wingdings" panose="05000000000000000000" pitchFamily="2" charset="2"/>
              <a:buChar char="p"/>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6" name="副标题 2">
            <a:extLst>
              <a:ext uri="{FF2B5EF4-FFF2-40B4-BE49-F238E27FC236}">
                <a16:creationId xmlns:a16="http://schemas.microsoft.com/office/drawing/2014/main" id="{BB31D76F-63B5-4D0B-BFB0-AC650E1AB8A1}"/>
              </a:ext>
            </a:extLst>
          </p:cNvPr>
          <p:cNvSpPr txBox="1">
            <a:spLocks/>
          </p:cNvSpPr>
          <p:nvPr/>
        </p:nvSpPr>
        <p:spPr>
          <a:xfrm>
            <a:off x="202860" y="1627625"/>
            <a:ext cx="11472244" cy="3816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dirty="0">
                <a:solidFill>
                  <a:srgbClr val="FF0000"/>
                </a:solidFill>
                <a:latin typeface="Arial" panose="020B0604020202020204" pitchFamily="34" charset="0"/>
              </a:rPr>
              <a:t>  </a:t>
            </a:r>
            <a:r>
              <a:rPr lang="en-US" altLang="zh-CN" sz="2000" dirty="0">
                <a:solidFill>
                  <a:srgbClr val="FF0000"/>
                </a:solidFill>
                <a:latin typeface="Arial" panose="020B0604020202020204" pitchFamily="34" charset="0"/>
              </a:rPr>
              <a:t>Laws of Boolean Algebra</a:t>
            </a:r>
          </a:p>
          <a:p>
            <a:pPr marL="342900" indent="-342900" algn="l">
              <a:buFont typeface="Wingdings" panose="05000000000000000000" pitchFamily="2" charset="2"/>
              <a:buChar char="Ø"/>
            </a:pPr>
            <a:endParaRPr lang="en-US" altLang="zh-CN" sz="2000" dirty="0">
              <a:solidFill>
                <a:srgbClr val="FF0000"/>
              </a:solidFill>
              <a:latin typeface="Arial" panose="020B0604020202020204" pitchFamily="34" charset="0"/>
            </a:endParaRPr>
          </a:p>
          <a:p>
            <a:pPr marL="342900" indent="-342900" algn="l">
              <a:buFont typeface="Wingdings" panose="05000000000000000000" pitchFamily="2" charset="2"/>
              <a:buChar char="Ø"/>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8" name="副标题 2">
            <a:extLst>
              <a:ext uri="{FF2B5EF4-FFF2-40B4-BE49-F238E27FC236}">
                <a16:creationId xmlns:a16="http://schemas.microsoft.com/office/drawing/2014/main" id="{07E1E0B4-7933-4F40-8C54-F2F1A4585562}"/>
              </a:ext>
            </a:extLst>
          </p:cNvPr>
          <p:cNvSpPr txBox="1">
            <a:spLocks/>
          </p:cNvSpPr>
          <p:nvPr/>
        </p:nvSpPr>
        <p:spPr>
          <a:xfrm>
            <a:off x="520360" y="2279014"/>
            <a:ext cx="11472244" cy="4720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altLang="zh-CN" sz="1800" dirty="0">
                <a:solidFill>
                  <a:srgbClr val="FF0000"/>
                </a:solidFill>
                <a:latin typeface="Arial" panose="020B0604020202020204" pitchFamily="34" charset="0"/>
              </a:rPr>
              <a:t>  </a:t>
            </a:r>
            <a:r>
              <a:rPr lang="en-US" altLang="zh-CN" sz="1800" b="1" dirty="0">
                <a:solidFill>
                  <a:srgbClr val="FF0000"/>
                </a:solidFill>
                <a:latin typeface="Times New Roman" panose="02020603050405020304" pitchFamily="18" charset="0"/>
                <a:cs typeface="Times New Roman" panose="02020603050405020304" pitchFamily="18" charset="0"/>
              </a:rPr>
              <a:t>Commutative Laws : </a:t>
            </a:r>
            <a:r>
              <a:rPr lang="en-US" altLang="zh-CN" sz="1800" dirty="0">
                <a:latin typeface="Times New Roman" panose="02020603050405020304" pitchFamily="18" charset="0"/>
                <a:cs typeface="Times New Roman" panose="02020603050405020304" pitchFamily="18" charset="0"/>
              </a:rPr>
              <a:t>The commutative law of addition for two variables is written as</a:t>
            </a:r>
            <a:r>
              <a:rPr lang="en-US" altLang="zh-CN" sz="1800" dirty="0">
                <a:solidFill>
                  <a:schemeClr val="tx1"/>
                </a:solidFill>
                <a:latin typeface="Times New Roman" panose="02020603050405020304" pitchFamily="18" charset="0"/>
                <a:cs typeface="Times New Roman" panose="02020603050405020304" pitchFamily="18" charset="0"/>
              </a:rPr>
              <a:t>. </a:t>
            </a:r>
            <a:endParaRPr lang="en-US" altLang="zh-CN" sz="1800" b="1" dirty="0">
              <a:solidFill>
                <a:srgbClr val="FF0000"/>
              </a:solidFill>
              <a:latin typeface="Times New Roman" panose="02020603050405020304" pitchFamily="18" charset="0"/>
              <a:cs typeface="Times New Roman" panose="02020603050405020304" pitchFamily="18" charset="0"/>
            </a:endParaRPr>
          </a:p>
          <a:p>
            <a:pPr algn="just">
              <a:lnSpc>
                <a:spcPct val="150000"/>
              </a:lnSpc>
            </a:pPr>
            <a:endParaRPr lang="en-US" altLang="zh-CN" sz="1800" b="1"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altLang="zh-CN" sz="1800" b="1" dirty="0">
                <a:solidFill>
                  <a:srgbClr val="FF0000"/>
                </a:solidFill>
                <a:latin typeface="Times New Roman" panose="02020603050405020304" pitchFamily="18" charset="0"/>
                <a:cs typeface="Times New Roman" panose="02020603050405020304" pitchFamily="18" charset="0"/>
              </a:rPr>
              <a:t> </a:t>
            </a:r>
            <a:endParaRPr lang="en-US" altLang="zh-CN" sz="1800" dirty="0">
              <a:solidFill>
                <a:srgbClr val="FF0000"/>
              </a:solidFill>
              <a:latin typeface="Arial" panose="020B0604020202020204" pitchFamily="34" charset="0"/>
            </a:endParaRPr>
          </a:p>
          <a:p>
            <a:pPr marL="342900" indent="-342900" algn="l">
              <a:lnSpc>
                <a:spcPct val="150000"/>
              </a:lnSpc>
              <a:buFont typeface="Wingdings" panose="05000000000000000000" pitchFamily="2" charset="2"/>
              <a:buChar char="Ø"/>
            </a:pPr>
            <a:endParaRPr lang="en-US" altLang="zh-CN" sz="1800" b="1" dirty="0">
              <a:solidFill>
                <a:srgbClr val="4A90E2"/>
              </a:solidFill>
              <a:latin typeface="Arial" panose="020B0604020202020204" pitchFamily="34" charset="0"/>
            </a:endParaRPr>
          </a:p>
          <a:p>
            <a:pPr algn="l">
              <a:lnSpc>
                <a:spcPct val="150000"/>
              </a:lnSpc>
            </a:pP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p:txBody>
      </p:sp>
      <p:sp>
        <p:nvSpPr>
          <p:cNvPr id="16" name="文本框 15">
            <a:extLst>
              <a:ext uri="{FF2B5EF4-FFF2-40B4-BE49-F238E27FC236}">
                <a16:creationId xmlns:a16="http://schemas.microsoft.com/office/drawing/2014/main" id="{CC30AB97-C94F-4023-B001-F14373C2EAA2}"/>
              </a:ext>
            </a:extLst>
          </p:cNvPr>
          <p:cNvSpPr txBox="1"/>
          <p:nvPr/>
        </p:nvSpPr>
        <p:spPr>
          <a:xfrm>
            <a:off x="703092" y="3491466"/>
            <a:ext cx="11106779" cy="458074"/>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law states that the order in which the variables are </a:t>
            </a:r>
            <a:r>
              <a:rPr lang="en-US" altLang="zh-CN" dirty="0" err="1">
                <a:solidFill>
                  <a:srgbClr val="FF0000"/>
                </a:solidFill>
                <a:latin typeface="Times New Roman" panose="02020603050405020304" pitchFamily="18" charset="0"/>
                <a:cs typeface="Times New Roman" panose="02020603050405020304" pitchFamily="18" charset="0"/>
              </a:rPr>
              <a:t>ORed</a:t>
            </a:r>
            <a:r>
              <a:rPr lang="en-US" altLang="zh-CN" dirty="0">
                <a:latin typeface="Times New Roman" panose="02020603050405020304" pitchFamily="18" charset="0"/>
                <a:cs typeface="Times New Roman" panose="02020603050405020304" pitchFamily="18" charset="0"/>
              </a:rPr>
              <a:t> makes no difference.</a:t>
            </a:r>
          </a:p>
        </p:txBody>
      </p:sp>
      <p:pic>
        <p:nvPicPr>
          <p:cNvPr id="7" name="图片 6">
            <a:extLst>
              <a:ext uri="{FF2B5EF4-FFF2-40B4-BE49-F238E27FC236}">
                <a16:creationId xmlns:a16="http://schemas.microsoft.com/office/drawing/2014/main" id="{763C1B4C-C408-4FFD-A324-07C7A5305AD5}"/>
              </a:ext>
            </a:extLst>
          </p:cNvPr>
          <p:cNvPicPr>
            <a:picLocks noChangeAspect="1"/>
          </p:cNvPicPr>
          <p:nvPr/>
        </p:nvPicPr>
        <p:blipFill>
          <a:blip r:embed="rId3"/>
          <a:stretch>
            <a:fillRect/>
          </a:stretch>
        </p:blipFill>
        <p:spPr>
          <a:xfrm>
            <a:off x="4205287" y="2956960"/>
            <a:ext cx="2638425" cy="409575"/>
          </a:xfrm>
          <a:prstGeom prst="rect">
            <a:avLst/>
          </a:prstGeom>
        </p:spPr>
      </p:pic>
      <p:sp>
        <p:nvSpPr>
          <p:cNvPr id="10" name="副标题 2">
            <a:extLst>
              <a:ext uri="{FF2B5EF4-FFF2-40B4-BE49-F238E27FC236}">
                <a16:creationId xmlns:a16="http://schemas.microsoft.com/office/drawing/2014/main" id="{0283ACEA-005D-4C5B-84CD-1C810EADE6E0}"/>
              </a:ext>
            </a:extLst>
          </p:cNvPr>
          <p:cNvSpPr txBox="1">
            <a:spLocks/>
          </p:cNvSpPr>
          <p:nvPr/>
        </p:nvSpPr>
        <p:spPr>
          <a:xfrm>
            <a:off x="610415" y="4106948"/>
            <a:ext cx="11472244" cy="4720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altLang="zh-CN" sz="1800" dirty="0">
                <a:solidFill>
                  <a:srgbClr val="FF0000"/>
                </a:solidFill>
                <a:latin typeface="Arial" panose="020B0604020202020204" pitchFamily="34" charset="0"/>
              </a:rPr>
              <a:t>  </a:t>
            </a:r>
            <a:r>
              <a:rPr lang="en-US" altLang="zh-CN" sz="1800" b="1" dirty="0">
                <a:solidFill>
                  <a:srgbClr val="FF0000"/>
                </a:solidFill>
                <a:latin typeface="Times New Roman" panose="02020603050405020304" pitchFamily="18" charset="0"/>
                <a:cs typeface="Times New Roman" panose="02020603050405020304" pitchFamily="18" charset="0"/>
              </a:rPr>
              <a:t>Commutative Laws : </a:t>
            </a:r>
            <a:r>
              <a:rPr lang="en-US" altLang="zh-CN" sz="1800" dirty="0">
                <a:latin typeface="Times New Roman" panose="02020603050405020304" pitchFamily="18" charset="0"/>
                <a:cs typeface="Times New Roman" panose="02020603050405020304" pitchFamily="18" charset="0"/>
              </a:rPr>
              <a:t>The commutative law of  multiplication  for two variables is written as</a:t>
            </a:r>
            <a:r>
              <a:rPr lang="en-US" altLang="zh-CN" sz="1800" dirty="0">
                <a:solidFill>
                  <a:schemeClr val="tx1"/>
                </a:solidFill>
                <a:latin typeface="Times New Roman" panose="02020603050405020304" pitchFamily="18" charset="0"/>
                <a:cs typeface="Times New Roman" panose="02020603050405020304" pitchFamily="18" charset="0"/>
              </a:rPr>
              <a:t>. </a:t>
            </a:r>
            <a:endParaRPr lang="en-US" altLang="zh-CN" sz="1800" b="1" dirty="0">
              <a:solidFill>
                <a:srgbClr val="FF0000"/>
              </a:solidFill>
              <a:latin typeface="Times New Roman" panose="02020603050405020304" pitchFamily="18" charset="0"/>
              <a:cs typeface="Times New Roman" panose="02020603050405020304" pitchFamily="18" charset="0"/>
            </a:endParaRPr>
          </a:p>
          <a:p>
            <a:pPr algn="just">
              <a:lnSpc>
                <a:spcPct val="150000"/>
              </a:lnSpc>
            </a:pPr>
            <a:endParaRPr lang="en-US" altLang="zh-CN" sz="1800" b="1"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altLang="zh-CN" sz="1800" b="1" dirty="0">
                <a:solidFill>
                  <a:srgbClr val="FF0000"/>
                </a:solidFill>
                <a:latin typeface="Times New Roman" panose="02020603050405020304" pitchFamily="18" charset="0"/>
                <a:cs typeface="Times New Roman" panose="02020603050405020304" pitchFamily="18" charset="0"/>
              </a:rPr>
              <a:t> </a:t>
            </a:r>
            <a:endParaRPr lang="en-US" altLang="zh-CN" sz="1800" dirty="0">
              <a:solidFill>
                <a:srgbClr val="FF0000"/>
              </a:solidFill>
              <a:latin typeface="Arial" panose="020B0604020202020204" pitchFamily="34" charset="0"/>
            </a:endParaRPr>
          </a:p>
          <a:p>
            <a:pPr marL="342900" indent="-342900" algn="l">
              <a:lnSpc>
                <a:spcPct val="150000"/>
              </a:lnSpc>
              <a:buFont typeface="Wingdings" panose="05000000000000000000" pitchFamily="2" charset="2"/>
              <a:buChar char="Ø"/>
            </a:pPr>
            <a:endParaRPr lang="en-US" altLang="zh-CN" sz="1800" b="1" dirty="0">
              <a:solidFill>
                <a:srgbClr val="4A90E2"/>
              </a:solidFill>
              <a:latin typeface="Arial" panose="020B0604020202020204" pitchFamily="34" charset="0"/>
            </a:endParaRPr>
          </a:p>
          <a:p>
            <a:pPr algn="l">
              <a:lnSpc>
                <a:spcPct val="150000"/>
              </a:lnSpc>
            </a:pP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p:txBody>
      </p:sp>
      <p:sp>
        <p:nvSpPr>
          <p:cNvPr id="12" name="文本框 11">
            <a:extLst>
              <a:ext uri="{FF2B5EF4-FFF2-40B4-BE49-F238E27FC236}">
                <a16:creationId xmlns:a16="http://schemas.microsoft.com/office/drawing/2014/main" id="{91DDCFAF-72CE-4A34-9963-1D32B8153311}"/>
              </a:ext>
            </a:extLst>
          </p:cNvPr>
          <p:cNvSpPr txBox="1"/>
          <p:nvPr/>
        </p:nvSpPr>
        <p:spPr>
          <a:xfrm>
            <a:off x="793147" y="5319400"/>
            <a:ext cx="11106779" cy="458074"/>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law states that the order in which the variables are </a:t>
            </a:r>
            <a:r>
              <a:rPr lang="en-US" altLang="zh-CN" dirty="0">
                <a:solidFill>
                  <a:srgbClr val="FF0000"/>
                </a:solidFill>
                <a:latin typeface="Times New Roman" panose="02020603050405020304" pitchFamily="18" charset="0"/>
                <a:cs typeface="Times New Roman" panose="02020603050405020304" pitchFamily="18" charset="0"/>
              </a:rPr>
              <a:t>ANDed</a:t>
            </a:r>
            <a:r>
              <a:rPr lang="en-US" altLang="zh-CN" dirty="0">
                <a:latin typeface="Times New Roman" panose="02020603050405020304" pitchFamily="18" charset="0"/>
                <a:cs typeface="Times New Roman" panose="02020603050405020304" pitchFamily="18" charset="0"/>
              </a:rPr>
              <a:t> makes no difference.</a:t>
            </a:r>
          </a:p>
        </p:txBody>
      </p:sp>
      <p:pic>
        <p:nvPicPr>
          <p:cNvPr id="15" name="图片 14">
            <a:extLst>
              <a:ext uri="{FF2B5EF4-FFF2-40B4-BE49-F238E27FC236}">
                <a16:creationId xmlns:a16="http://schemas.microsoft.com/office/drawing/2014/main" id="{00F1F2A4-3B1C-4AB7-8F53-930C261FCC60}"/>
              </a:ext>
            </a:extLst>
          </p:cNvPr>
          <p:cNvPicPr>
            <a:picLocks noChangeAspect="1"/>
          </p:cNvPicPr>
          <p:nvPr/>
        </p:nvPicPr>
        <p:blipFill>
          <a:blip r:embed="rId4"/>
          <a:stretch>
            <a:fillRect/>
          </a:stretch>
        </p:blipFill>
        <p:spPr>
          <a:xfrm>
            <a:off x="4361006" y="4578987"/>
            <a:ext cx="1895475" cy="647700"/>
          </a:xfrm>
          <a:prstGeom prst="rect">
            <a:avLst/>
          </a:prstGeom>
        </p:spPr>
      </p:pic>
    </p:spTree>
    <p:extLst>
      <p:ext uri="{BB962C8B-B14F-4D97-AF65-F5344CB8AC3E}">
        <p14:creationId xmlns:p14="http://schemas.microsoft.com/office/powerpoint/2010/main" val="3670206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4</a:t>
            </a:r>
            <a:r>
              <a:rPr lang="en-US" altLang="zh-CN" dirty="0">
                <a:sym typeface="+mn-ea"/>
              </a:rPr>
              <a:t>.</a:t>
            </a:r>
            <a:r>
              <a:rPr lang="en-US" altLang="zh-CN" b="1" dirty="0">
                <a:sym typeface="+mn-ea"/>
              </a:rPr>
              <a:t> </a:t>
            </a:r>
            <a:r>
              <a:rPr lang="en-US" altLang="zh-CN" dirty="0">
                <a:sym typeface="+mn-ea"/>
              </a:rPr>
              <a:t>Design a  and </a:t>
            </a:r>
            <a:r>
              <a:rPr lang="en-US" altLang="zh-CN" dirty="0">
                <a:latin typeface="Times New Roman" panose="02020603050405020304" pitchFamily="18" charset="0"/>
                <a:cs typeface="Times New Roman" panose="02020603050405020304" pitchFamily="18" charset="0"/>
              </a:rPr>
              <a:t>full adder </a:t>
            </a:r>
            <a:r>
              <a:rPr lang="en-US" altLang="zh-CN" dirty="0">
                <a:sym typeface="+mn-ea"/>
              </a:rPr>
              <a:t>using the</a:t>
            </a:r>
            <a:r>
              <a:rPr lang="en-US" altLang="zh-CN" dirty="0">
                <a:latin typeface="Times New Roman" panose="02020603050405020304" pitchFamily="18" charset="0"/>
                <a:cs typeface="Times New Roman" panose="02020603050405020304" pitchFamily="18" charset="0"/>
              </a:rPr>
              <a:t> simplified circuit and test its function</a:t>
            </a:r>
            <a:endParaRPr lang="en-US" altLang="zh-CN" dirty="0"/>
          </a:p>
          <a:p>
            <a:pPr marL="0" lvl="0" indent="0" algn="just">
              <a:lnSpc>
                <a:spcPct val="150000"/>
              </a:lnSpc>
              <a:buNone/>
            </a:pPr>
            <a:r>
              <a:rPr lang="en-US" altLang="zh-CN" sz="1800" b="1" dirty="0">
                <a:solidFill>
                  <a:srgbClr val="FF0000"/>
                </a:solidFill>
                <a:latin typeface="Times New Roman" panose="02020603050405020304" pitchFamily="18" charset="0"/>
                <a:cs typeface="Times New Roman" panose="02020603050405020304" pitchFamily="18" charset="0"/>
                <a:sym typeface="+mn-ea"/>
              </a:rPr>
              <a:t>Task 1: </a:t>
            </a:r>
            <a:r>
              <a:rPr lang="en-US" altLang="zh-CN" sz="1800" dirty="0">
                <a:solidFill>
                  <a:srgbClr val="FF0000"/>
                </a:solidFill>
                <a:latin typeface="Times New Roman" panose="02020603050405020304" pitchFamily="18" charset="0"/>
                <a:cs typeface="Times New Roman" panose="02020603050405020304" pitchFamily="18" charset="0"/>
                <a:sym typeface="+mn-ea"/>
              </a:rPr>
              <a:t>U</a:t>
            </a:r>
            <a:r>
              <a:rPr lang="en-US" altLang="zh-CN" sz="1800" dirty="0">
                <a:latin typeface="Times New Roman" panose="02020603050405020304" pitchFamily="18" charset="0"/>
                <a:cs typeface="Times New Roman" panose="02020603050405020304" pitchFamily="18" charset="0"/>
                <a:sym typeface="+mn-ea"/>
              </a:rPr>
              <a:t>se two XOR gates, a </a:t>
            </a:r>
            <a:r>
              <a:rPr lang="en-US" altLang="zh-CN" sz="1800" dirty="0">
                <a:latin typeface="Times New Roman" panose="02020603050405020304" pitchFamily="18" charset="0"/>
                <a:cs typeface="Times New Roman" panose="02020603050405020304" pitchFamily="18" charset="0"/>
              </a:rPr>
              <a:t>and-or-invert gate (7454), and NAND gate to design the full adder</a:t>
            </a:r>
            <a:r>
              <a:rPr lang="en-US" altLang="zh-CN" sz="1800" dirty="0">
                <a:latin typeface="Times New Roman" panose="02020603050405020304" pitchFamily="18" charset="0"/>
                <a:cs typeface="Times New Roman" panose="02020603050405020304" pitchFamily="18" charset="0"/>
                <a:sym typeface="+mn-ea"/>
              </a:rPr>
              <a:t>.</a:t>
            </a:r>
            <a:endParaRPr lang="en-US" altLang="zh-CN" sz="1800" dirty="0">
              <a:latin typeface="Times New Roman" panose="02020603050405020304" pitchFamily="18" charset="0"/>
              <a:ea typeface="微软雅黑" panose="020B0503020204020204" charset="-122"/>
              <a:cs typeface="Times New Roman" panose="02020603050405020304" pitchFamily="18" charset="0"/>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4" name="文本框 3">
            <a:extLst>
              <a:ext uri="{FF2B5EF4-FFF2-40B4-BE49-F238E27FC236}">
                <a16:creationId xmlns:a16="http://schemas.microsoft.com/office/drawing/2014/main" id="{9DED83F5-4013-4C1C-AD8B-0D48D3C6B6B5}"/>
              </a:ext>
            </a:extLst>
          </p:cNvPr>
          <p:cNvSpPr txBox="1"/>
          <p:nvPr/>
        </p:nvSpPr>
        <p:spPr>
          <a:xfrm>
            <a:off x="155865" y="2134203"/>
            <a:ext cx="11055926" cy="465448"/>
          </a:xfrm>
          <a:prstGeom prst="rect">
            <a:avLst/>
          </a:prstGeom>
          <a:noFill/>
        </p:spPr>
        <p:txBody>
          <a:bodyPr wrap="square">
            <a:spAutoFit/>
          </a:bodyPr>
          <a:lstStyle/>
          <a:p>
            <a:pPr algn="just">
              <a:lnSpc>
                <a:spcPct val="150000"/>
              </a:lnSpc>
            </a:pPr>
            <a:r>
              <a:rPr lang="en-US" altLang="zh-CN" b="1" dirty="0">
                <a:solidFill>
                  <a:srgbClr val="FF0000"/>
                </a:solidFill>
                <a:latin typeface="Palatino Linotype" panose="02040502050505030304" pitchFamily="18" charset="0"/>
              </a:rPr>
              <a:t>Step 2: </a:t>
            </a:r>
            <a:r>
              <a:rPr lang="en-US" altLang="zh-CN" dirty="0">
                <a:latin typeface="Palatino Linotype" panose="02040502050505030304" pitchFamily="18" charset="0"/>
              </a:rPr>
              <a:t>According the logical expression, design the specific circuit for the full adder.</a:t>
            </a:r>
          </a:p>
        </p:txBody>
      </p:sp>
      <p:pic>
        <p:nvPicPr>
          <p:cNvPr id="8" name="图片 7">
            <a:extLst>
              <a:ext uri="{FF2B5EF4-FFF2-40B4-BE49-F238E27FC236}">
                <a16:creationId xmlns:a16="http://schemas.microsoft.com/office/drawing/2014/main" id="{36E29D6E-11AE-41B2-B484-EBB7D8C00CCE}"/>
              </a:ext>
            </a:extLst>
          </p:cNvPr>
          <p:cNvPicPr>
            <a:picLocks noChangeAspect="1"/>
          </p:cNvPicPr>
          <p:nvPr/>
        </p:nvPicPr>
        <p:blipFill>
          <a:blip r:embed="rId3"/>
          <a:stretch>
            <a:fillRect/>
          </a:stretch>
        </p:blipFill>
        <p:spPr>
          <a:xfrm>
            <a:off x="155865" y="2808878"/>
            <a:ext cx="3667125" cy="1323975"/>
          </a:xfrm>
          <a:prstGeom prst="rect">
            <a:avLst/>
          </a:prstGeom>
        </p:spPr>
      </p:pic>
      <p:pic>
        <p:nvPicPr>
          <p:cNvPr id="7" name="图片 6">
            <a:extLst>
              <a:ext uri="{FF2B5EF4-FFF2-40B4-BE49-F238E27FC236}">
                <a16:creationId xmlns:a16="http://schemas.microsoft.com/office/drawing/2014/main" id="{78BD5E14-2DB8-414E-858D-9F562785F4E0}"/>
              </a:ext>
            </a:extLst>
          </p:cNvPr>
          <p:cNvPicPr>
            <a:picLocks noChangeAspect="1"/>
          </p:cNvPicPr>
          <p:nvPr/>
        </p:nvPicPr>
        <p:blipFill>
          <a:blip r:embed="rId4"/>
          <a:stretch>
            <a:fillRect/>
          </a:stretch>
        </p:blipFill>
        <p:spPr>
          <a:xfrm>
            <a:off x="308265" y="4914960"/>
            <a:ext cx="3514725" cy="904875"/>
          </a:xfrm>
          <a:prstGeom prst="rect">
            <a:avLst/>
          </a:prstGeom>
        </p:spPr>
      </p:pic>
      <p:pic>
        <p:nvPicPr>
          <p:cNvPr id="12" name="图片 11">
            <a:extLst>
              <a:ext uri="{FF2B5EF4-FFF2-40B4-BE49-F238E27FC236}">
                <a16:creationId xmlns:a16="http://schemas.microsoft.com/office/drawing/2014/main" id="{6680A400-9321-4B5F-919A-ADAA9DF8E329}"/>
              </a:ext>
            </a:extLst>
          </p:cNvPr>
          <p:cNvPicPr>
            <a:picLocks noChangeAspect="1"/>
          </p:cNvPicPr>
          <p:nvPr/>
        </p:nvPicPr>
        <p:blipFill>
          <a:blip r:embed="rId5"/>
          <a:stretch>
            <a:fillRect/>
          </a:stretch>
        </p:blipFill>
        <p:spPr>
          <a:xfrm>
            <a:off x="5542251" y="3232368"/>
            <a:ext cx="5991225" cy="2543175"/>
          </a:xfrm>
          <a:prstGeom prst="rect">
            <a:avLst/>
          </a:prstGeom>
        </p:spPr>
      </p:pic>
      <p:sp>
        <p:nvSpPr>
          <p:cNvPr id="14" name="箭头: 右 13">
            <a:extLst>
              <a:ext uri="{FF2B5EF4-FFF2-40B4-BE49-F238E27FC236}">
                <a16:creationId xmlns:a16="http://schemas.microsoft.com/office/drawing/2014/main" id="{16BD03C0-7E15-4910-8425-6E56F8F32F0F}"/>
              </a:ext>
            </a:extLst>
          </p:cNvPr>
          <p:cNvSpPr/>
          <p:nvPr/>
        </p:nvSpPr>
        <p:spPr>
          <a:xfrm>
            <a:off x="4197927" y="3990109"/>
            <a:ext cx="1018309" cy="71697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53270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4</a:t>
            </a:r>
            <a:r>
              <a:rPr lang="en-US" altLang="zh-CN" dirty="0">
                <a:sym typeface="+mn-ea"/>
              </a:rPr>
              <a:t>.</a:t>
            </a:r>
            <a:r>
              <a:rPr lang="en-US" altLang="zh-CN" b="1" dirty="0">
                <a:sym typeface="+mn-ea"/>
              </a:rPr>
              <a:t> </a:t>
            </a:r>
            <a:r>
              <a:rPr lang="en-US" altLang="zh-CN" dirty="0">
                <a:latin typeface="Times New Roman" panose="02020603050405020304" pitchFamily="18" charset="0"/>
                <a:cs typeface="Times New Roman" panose="02020603050405020304" pitchFamily="18" charset="0"/>
              </a:rPr>
              <a:t>Test the logic function of the full adder in simplified circuit</a:t>
            </a:r>
            <a:endParaRPr lang="en-US" altLang="zh-CN" dirty="0"/>
          </a:p>
          <a:p>
            <a:pPr marL="0" lvl="0" indent="0" algn="just">
              <a:lnSpc>
                <a:spcPct val="150000"/>
              </a:lnSpc>
              <a:buNone/>
            </a:pPr>
            <a:r>
              <a:rPr lang="en-US" altLang="zh-CN" sz="1800" b="1" dirty="0">
                <a:solidFill>
                  <a:srgbClr val="FF0000"/>
                </a:solidFill>
                <a:sym typeface="+mn-ea"/>
              </a:rPr>
              <a:t>Task 2: </a:t>
            </a:r>
            <a:r>
              <a:rPr lang="en-US" altLang="zh-CN" sz="1800" dirty="0">
                <a:latin typeface="Palatino Linotype" panose="02040502050505030304" pitchFamily="18" charset="0"/>
                <a:sym typeface="+mn-ea"/>
              </a:rPr>
              <a:t>Perform the virtual simulation</a:t>
            </a:r>
            <a:r>
              <a:rPr lang="en-US" altLang="zh-CN" sz="1800" dirty="0">
                <a:sym typeface="+mn-ea"/>
              </a:rPr>
              <a:t>.</a:t>
            </a:r>
            <a:endParaRPr lang="en-US" altLang="zh-CN" sz="1800" dirty="0">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4" name="文本框 3">
            <a:extLst>
              <a:ext uri="{FF2B5EF4-FFF2-40B4-BE49-F238E27FC236}">
                <a16:creationId xmlns:a16="http://schemas.microsoft.com/office/drawing/2014/main" id="{9DED83F5-4013-4C1C-AD8B-0D48D3C6B6B5}"/>
              </a:ext>
            </a:extLst>
          </p:cNvPr>
          <p:cNvSpPr txBox="1"/>
          <p:nvPr/>
        </p:nvSpPr>
        <p:spPr>
          <a:xfrm>
            <a:off x="238992" y="2212689"/>
            <a:ext cx="5126180" cy="465448"/>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1: </a:t>
            </a:r>
            <a:r>
              <a:rPr lang="en-US" altLang="zh-CN" dirty="0">
                <a:solidFill>
                  <a:srgbClr val="FF0000"/>
                </a:solidFill>
                <a:latin typeface="Palatino Linotype" panose="02040502050505030304" pitchFamily="18" charset="0"/>
              </a:rPr>
              <a:t>Understand the theory about 7454 chip. </a:t>
            </a:r>
            <a:endParaRPr lang="en-US" altLang="zh-CN" i="0" dirty="0">
              <a:effectLst/>
              <a:latin typeface="Palatino Linotype" panose="02040502050505030304" pitchFamily="18" charset="0"/>
            </a:endParaRPr>
          </a:p>
        </p:txBody>
      </p:sp>
      <p:pic>
        <p:nvPicPr>
          <p:cNvPr id="2" name="图片 1">
            <a:extLst>
              <a:ext uri="{FF2B5EF4-FFF2-40B4-BE49-F238E27FC236}">
                <a16:creationId xmlns:a16="http://schemas.microsoft.com/office/drawing/2014/main" id="{8D15AF68-1C52-4182-9991-7571C5E4C918}"/>
              </a:ext>
            </a:extLst>
          </p:cNvPr>
          <p:cNvPicPr>
            <a:picLocks noChangeAspect="1"/>
          </p:cNvPicPr>
          <p:nvPr/>
        </p:nvPicPr>
        <p:blipFill rotWithShape="1">
          <a:blip r:embed="rId3">
            <a:extLst>
              <a:ext uri="{28A0092B-C50C-407E-A947-70E740481C1C}">
                <a14:useLocalDpi xmlns:a14="http://schemas.microsoft.com/office/drawing/2010/main" val="0"/>
              </a:ext>
            </a:extLst>
          </a:blip>
          <a:srcRect l="25066" t="-706" r="13936" b="706"/>
          <a:stretch/>
        </p:blipFill>
        <p:spPr>
          <a:xfrm>
            <a:off x="0" y="2678137"/>
            <a:ext cx="6428499" cy="3898848"/>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E28D55A-BD3F-480B-8608-152475BD7836}"/>
                  </a:ext>
                </a:extLst>
              </p:cNvPr>
              <p:cNvSpPr txBox="1"/>
              <p:nvPr/>
            </p:nvSpPr>
            <p:spPr>
              <a:xfrm>
                <a:off x="1066887" y="3382576"/>
                <a:ext cx="4734301" cy="49359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solidFill>
                            <a:srgbClr val="FF0000"/>
                          </a:solidFill>
                          <a:latin typeface="Cambria Math" panose="02040503050406030204" pitchFamily="18" charset="0"/>
                        </a:rPr>
                        <m:t>𝑌</m:t>
                      </m:r>
                      <m:r>
                        <a:rPr lang="en-US" altLang="zh-CN" sz="3200" b="0" i="1" smtClean="0">
                          <a:solidFill>
                            <a:srgbClr val="FF0000"/>
                          </a:solidFill>
                          <a:latin typeface="Cambria Math" panose="02040503050406030204" pitchFamily="18" charset="0"/>
                        </a:rPr>
                        <m:t>=</m:t>
                      </m:r>
                      <m:acc>
                        <m:accPr>
                          <m:chr m:val="̅"/>
                          <m:ctrlPr>
                            <a:rPr lang="en-US" altLang="zh-CN" sz="3200" b="0" i="1" smtClean="0">
                              <a:solidFill>
                                <a:srgbClr val="FF0000"/>
                              </a:solidFill>
                              <a:latin typeface="Cambria Math" panose="02040503050406030204" pitchFamily="18" charset="0"/>
                            </a:rPr>
                          </m:ctrlPr>
                        </m:accPr>
                        <m:e>
                          <m:r>
                            <a:rPr lang="en-US" altLang="zh-CN" sz="3200" i="1">
                              <a:solidFill>
                                <a:srgbClr val="FF0000"/>
                              </a:solidFill>
                              <a:latin typeface="Cambria Math" panose="02040503050406030204" pitchFamily="18" charset="0"/>
                            </a:rPr>
                            <m:t>𝐴𝐵</m:t>
                          </m:r>
                          <m:r>
                            <a:rPr lang="en-US" altLang="zh-CN" sz="3200" b="0" i="1" smtClean="0">
                              <a:solidFill>
                                <a:srgbClr val="FF0000"/>
                              </a:solidFill>
                              <a:latin typeface="Cambria Math" panose="02040503050406030204" pitchFamily="18" charset="0"/>
                              <a:ea typeface="Cambria Math" panose="02040503050406030204" pitchFamily="18" charset="0"/>
                            </a:rPr>
                            <m:t>+</m:t>
                          </m:r>
                          <m:r>
                            <a:rPr lang="en-US" altLang="zh-CN" sz="3200" i="1">
                              <a:solidFill>
                                <a:srgbClr val="FF0000"/>
                              </a:solidFill>
                              <a:latin typeface="Cambria Math" panose="02040503050406030204" pitchFamily="18" charset="0"/>
                            </a:rPr>
                            <m:t>𝐶𝐷𝐸</m:t>
                          </m:r>
                          <m:r>
                            <a:rPr lang="en-US" altLang="zh-CN" sz="3200" b="0" i="1" smtClean="0">
                              <a:solidFill>
                                <a:srgbClr val="FF0000"/>
                              </a:solidFill>
                              <a:latin typeface="Cambria Math" panose="02040503050406030204" pitchFamily="18" charset="0"/>
                            </a:rPr>
                            <m:t>+</m:t>
                          </m:r>
                          <m:r>
                            <a:rPr lang="en-US" altLang="zh-CN" sz="3200" b="0" i="1" smtClean="0">
                              <a:solidFill>
                                <a:srgbClr val="FF0000"/>
                              </a:solidFill>
                              <a:latin typeface="Cambria Math" panose="02040503050406030204" pitchFamily="18" charset="0"/>
                            </a:rPr>
                            <m:t>𝐹𝐺𝐻</m:t>
                          </m:r>
                          <m:r>
                            <a:rPr lang="en-US" altLang="zh-CN" sz="3200" b="0" i="1" smtClean="0">
                              <a:solidFill>
                                <a:srgbClr val="FF0000"/>
                              </a:solidFill>
                              <a:latin typeface="Cambria Math" panose="02040503050406030204" pitchFamily="18" charset="0"/>
                            </a:rPr>
                            <m:t>+</m:t>
                          </m:r>
                          <m:r>
                            <a:rPr lang="en-US" altLang="zh-CN" sz="3200" b="0" i="1" smtClean="0">
                              <a:solidFill>
                                <a:srgbClr val="FF0000"/>
                              </a:solidFill>
                              <a:latin typeface="Cambria Math" panose="02040503050406030204" pitchFamily="18" charset="0"/>
                            </a:rPr>
                            <m:t>𝐼𝐽</m:t>
                          </m:r>
                        </m:e>
                      </m:acc>
                    </m:oMath>
                  </m:oMathPara>
                </a14:m>
                <a:endParaRPr lang="zh-CN" altLang="en-US" dirty="0">
                  <a:solidFill>
                    <a:srgbClr val="FF0000"/>
                  </a:solidFill>
                </a:endParaRPr>
              </a:p>
            </p:txBody>
          </p:sp>
        </mc:Choice>
        <mc:Fallback xmlns="">
          <p:sp>
            <p:nvSpPr>
              <p:cNvPr id="6" name="文本框 5">
                <a:extLst>
                  <a:ext uri="{FF2B5EF4-FFF2-40B4-BE49-F238E27FC236}">
                    <a16:creationId xmlns:a16="http://schemas.microsoft.com/office/drawing/2014/main" id="{2E28D55A-BD3F-480B-8608-152475BD7836}"/>
                  </a:ext>
                </a:extLst>
              </p:cNvPr>
              <p:cNvSpPr txBox="1">
                <a:spLocks noRot="1" noChangeAspect="1" noMove="1" noResize="1" noEditPoints="1" noAdjustHandles="1" noChangeArrowheads="1" noChangeShapeType="1" noTextEdit="1"/>
              </p:cNvSpPr>
              <p:nvPr/>
            </p:nvSpPr>
            <p:spPr>
              <a:xfrm>
                <a:off x="1066887" y="3382576"/>
                <a:ext cx="4734301" cy="493597"/>
              </a:xfrm>
              <a:prstGeom prst="rect">
                <a:avLst/>
              </a:prstGeom>
              <a:blipFill>
                <a:blip r:embed="rId4"/>
                <a:stretch>
                  <a:fillRect/>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086E09B5-253B-473B-91B3-3C43154814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2151" y="2662886"/>
            <a:ext cx="4294635" cy="4094886"/>
          </a:xfrm>
          <a:prstGeom prst="rect">
            <a:avLst/>
          </a:prstGeom>
        </p:spPr>
      </p:pic>
    </p:spTree>
    <p:extLst>
      <p:ext uri="{BB962C8B-B14F-4D97-AF65-F5344CB8AC3E}">
        <p14:creationId xmlns:p14="http://schemas.microsoft.com/office/powerpoint/2010/main" val="254446705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4</a:t>
            </a:r>
            <a:r>
              <a:rPr lang="en-US" altLang="zh-CN" dirty="0">
                <a:sym typeface="+mn-ea"/>
              </a:rPr>
              <a:t>.</a:t>
            </a:r>
            <a:r>
              <a:rPr lang="en-US" altLang="zh-CN" b="1" dirty="0">
                <a:sym typeface="+mn-ea"/>
              </a:rPr>
              <a:t> </a:t>
            </a:r>
            <a:r>
              <a:rPr lang="en-US" altLang="zh-CN" dirty="0">
                <a:latin typeface="Times New Roman" panose="02020603050405020304" pitchFamily="18" charset="0"/>
                <a:cs typeface="Times New Roman" panose="02020603050405020304" pitchFamily="18" charset="0"/>
              </a:rPr>
              <a:t>Test the logic function of the full adder in simplified circuit</a:t>
            </a:r>
            <a:endParaRPr lang="en-US" altLang="zh-CN" dirty="0"/>
          </a:p>
          <a:p>
            <a:pPr marL="0" lvl="0" indent="0" algn="just">
              <a:lnSpc>
                <a:spcPct val="150000"/>
              </a:lnSpc>
              <a:buNone/>
            </a:pPr>
            <a:r>
              <a:rPr lang="en-US" altLang="zh-CN" sz="1800" b="1" dirty="0">
                <a:solidFill>
                  <a:srgbClr val="FF0000"/>
                </a:solidFill>
                <a:sym typeface="+mn-ea"/>
              </a:rPr>
              <a:t>Task 2: </a:t>
            </a:r>
            <a:r>
              <a:rPr lang="en-US" altLang="zh-CN" sz="1800" dirty="0">
                <a:latin typeface="Palatino Linotype" panose="02040502050505030304" pitchFamily="18" charset="0"/>
                <a:sym typeface="+mn-ea"/>
              </a:rPr>
              <a:t>Perform the virtual simulation</a:t>
            </a:r>
            <a:r>
              <a:rPr lang="en-US" altLang="zh-CN" sz="1800" dirty="0">
                <a:sym typeface="+mn-ea"/>
              </a:rPr>
              <a:t>.</a:t>
            </a:r>
            <a:endParaRPr lang="en-US" altLang="zh-CN" sz="1800" dirty="0">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4" name="文本框 3">
            <a:extLst>
              <a:ext uri="{FF2B5EF4-FFF2-40B4-BE49-F238E27FC236}">
                <a16:creationId xmlns:a16="http://schemas.microsoft.com/office/drawing/2014/main" id="{9DED83F5-4013-4C1C-AD8B-0D48D3C6B6B5}"/>
              </a:ext>
            </a:extLst>
          </p:cNvPr>
          <p:cNvSpPr txBox="1"/>
          <p:nvPr/>
        </p:nvSpPr>
        <p:spPr>
          <a:xfrm>
            <a:off x="238991" y="2212689"/>
            <a:ext cx="6567053" cy="463845"/>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2: </a:t>
            </a:r>
            <a:r>
              <a:rPr lang="en-US" altLang="zh-CN" i="0" dirty="0">
                <a:effectLst/>
                <a:latin typeface="Palatino Linotype" panose="02040502050505030304" pitchFamily="18" charset="0"/>
              </a:rPr>
              <a:t>Design the </a:t>
            </a:r>
            <a:r>
              <a:rPr lang="en-US" altLang="zh-CN"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logic circuit of the full adder in Quartus</a:t>
            </a:r>
            <a:r>
              <a:rPr lang="en-US" altLang="zh-CN" i="0" dirty="0">
                <a:effectLst/>
                <a:latin typeface="Palatino Linotype" panose="02040502050505030304" pitchFamily="18" charset="0"/>
              </a:rPr>
              <a:t> 13.1. </a:t>
            </a:r>
          </a:p>
        </p:txBody>
      </p:sp>
      <p:pic>
        <p:nvPicPr>
          <p:cNvPr id="5" name="图片 4">
            <a:extLst>
              <a:ext uri="{FF2B5EF4-FFF2-40B4-BE49-F238E27FC236}">
                <a16:creationId xmlns:a16="http://schemas.microsoft.com/office/drawing/2014/main" id="{AC55E47E-AB52-47E0-8746-E87B04FAF5B4}"/>
              </a:ext>
            </a:extLst>
          </p:cNvPr>
          <p:cNvPicPr>
            <a:picLocks noChangeAspect="1"/>
          </p:cNvPicPr>
          <p:nvPr/>
        </p:nvPicPr>
        <p:blipFill>
          <a:blip r:embed="rId3"/>
          <a:stretch>
            <a:fillRect/>
          </a:stretch>
        </p:blipFill>
        <p:spPr>
          <a:xfrm>
            <a:off x="602240" y="2763549"/>
            <a:ext cx="11153775" cy="3990975"/>
          </a:xfrm>
          <a:prstGeom prst="rect">
            <a:avLst/>
          </a:prstGeom>
        </p:spPr>
      </p:pic>
    </p:spTree>
    <p:extLst>
      <p:ext uri="{BB962C8B-B14F-4D97-AF65-F5344CB8AC3E}">
        <p14:creationId xmlns:p14="http://schemas.microsoft.com/office/powerpoint/2010/main" val="115045992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865" y="1075055"/>
            <a:ext cx="11290646" cy="1023909"/>
          </a:xfrm>
        </p:spPr>
        <p:txBody>
          <a:bodyPr>
            <a:normAutofit/>
          </a:bodyPr>
          <a:lstStyle/>
          <a:p>
            <a:pPr marL="0" lvl="0" indent="0">
              <a:buNone/>
            </a:pPr>
            <a:r>
              <a:rPr lang="en-US" altLang="zh-CN" b="1" dirty="0">
                <a:sym typeface="+mn-ea"/>
              </a:rPr>
              <a:t>4</a:t>
            </a:r>
            <a:r>
              <a:rPr lang="en-US" altLang="zh-CN" dirty="0">
                <a:sym typeface="+mn-ea"/>
              </a:rPr>
              <a:t>.</a:t>
            </a:r>
            <a:r>
              <a:rPr lang="en-US" altLang="zh-CN" b="1" dirty="0">
                <a:sym typeface="+mn-ea"/>
              </a:rPr>
              <a:t> </a:t>
            </a:r>
            <a:r>
              <a:rPr lang="en-US" altLang="zh-CN" dirty="0">
                <a:latin typeface="Times New Roman" panose="02020603050405020304" pitchFamily="18" charset="0"/>
                <a:cs typeface="Times New Roman" panose="02020603050405020304" pitchFamily="18" charset="0"/>
              </a:rPr>
              <a:t>Test the logic function of the full adder in simplified circuit</a:t>
            </a:r>
            <a:endParaRPr lang="en-US" altLang="zh-CN" dirty="0"/>
          </a:p>
          <a:p>
            <a:pPr marL="0" lvl="0" indent="0" algn="just">
              <a:lnSpc>
                <a:spcPct val="150000"/>
              </a:lnSpc>
              <a:buNone/>
            </a:pPr>
            <a:r>
              <a:rPr lang="en-US" altLang="zh-CN" sz="1800" b="1" dirty="0">
                <a:solidFill>
                  <a:srgbClr val="FF0000"/>
                </a:solidFill>
                <a:sym typeface="+mn-ea"/>
              </a:rPr>
              <a:t>Task 2: </a:t>
            </a:r>
            <a:r>
              <a:rPr lang="en-US" altLang="zh-CN" sz="1800" dirty="0">
                <a:latin typeface="Palatino Linotype" panose="02040502050505030304" pitchFamily="18" charset="0"/>
                <a:sym typeface="+mn-ea"/>
              </a:rPr>
              <a:t>Perform the virtual simulation</a:t>
            </a:r>
            <a:r>
              <a:rPr lang="en-US" altLang="zh-CN" sz="1800" dirty="0">
                <a:sym typeface="+mn-ea"/>
              </a:rPr>
              <a:t>.</a:t>
            </a:r>
            <a:endParaRPr lang="en-US" altLang="zh-CN" sz="1800" dirty="0">
              <a:latin typeface="微软雅黑" panose="020B0503020204020204" charset="-122"/>
              <a:ea typeface="微软雅黑" panose="020B0503020204020204" charset="-122"/>
            </a:endParaRPr>
          </a:p>
          <a:p>
            <a:pPr marL="0" lvl="0" indent="0">
              <a:buNone/>
            </a:pPr>
            <a:endParaRPr lang="en-US" altLang="zh-CN" dirty="0">
              <a:solidFill>
                <a:srgbClr val="FF0000"/>
              </a:solidFill>
              <a:latin typeface="微软雅黑" panose="020B0503020204020204" charset="-122"/>
              <a:ea typeface="微软雅黑" panose="020B0503020204020204" charset="-122"/>
            </a:endParaRPr>
          </a:p>
        </p:txBody>
      </p:sp>
      <p:sp>
        <p:nvSpPr>
          <p:cNvPr id="11" name="文本框 10"/>
          <p:cNvSpPr txBox="1"/>
          <p:nvPr/>
        </p:nvSpPr>
        <p:spPr>
          <a:xfrm>
            <a:off x="4406265" y="376555"/>
            <a:ext cx="4330032" cy="584775"/>
          </a:xfrm>
          <a:prstGeom prst="rect">
            <a:avLst/>
          </a:prstGeom>
          <a:noFill/>
        </p:spPr>
        <p:txBody>
          <a:bodyPr wrap="none" rtlCol="0" anchor="t">
            <a:spAutoFit/>
          </a:bodyPr>
          <a:lstStyle/>
          <a:p>
            <a:r>
              <a:rPr lang="en-US" altLang="zh-CN" sz="3200" dirty="0">
                <a:solidFill>
                  <a:srgbClr val="FF0000"/>
                </a:solidFill>
                <a:latin typeface="Arial" panose="020B0604020202020204" pitchFamily="34" charset="0"/>
                <a:sym typeface="+mn-ea"/>
              </a:rPr>
              <a:t>Experimental Contents</a:t>
            </a:r>
            <a:endParaRPr lang="zh-CN" altLang="en-US" sz="3200" dirty="0"/>
          </a:p>
        </p:txBody>
      </p:sp>
      <p:sp>
        <p:nvSpPr>
          <p:cNvPr id="4" name="文本框 3">
            <a:extLst>
              <a:ext uri="{FF2B5EF4-FFF2-40B4-BE49-F238E27FC236}">
                <a16:creationId xmlns:a16="http://schemas.microsoft.com/office/drawing/2014/main" id="{9DED83F5-4013-4C1C-AD8B-0D48D3C6B6B5}"/>
              </a:ext>
            </a:extLst>
          </p:cNvPr>
          <p:cNvSpPr txBox="1"/>
          <p:nvPr/>
        </p:nvSpPr>
        <p:spPr>
          <a:xfrm>
            <a:off x="155865" y="2134203"/>
            <a:ext cx="11055926" cy="1711944"/>
          </a:xfrm>
          <a:prstGeom prst="rect">
            <a:avLst/>
          </a:prstGeom>
          <a:noFill/>
        </p:spPr>
        <p:txBody>
          <a:bodyPr wrap="square">
            <a:spAutoFit/>
          </a:bodyPr>
          <a:lstStyle/>
          <a:p>
            <a:pPr algn="just">
              <a:lnSpc>
                <a:spcPct val="150000"/>
              </a:lnSpc>
            </a:pPr>
            <a:r>
              <a:rPr lang="en-US" altLang="zh-CN" b="1" i="0" dirty="0">
                <a:solidFill>
                  <a:srgbClr val="FF0000"/>
                </a:solidFill>
                <a:effectLst/>
                <a:latin typeface="Palatino Linotype" panose="02040502050505030304" pitchFamily="18" charset="0"/>
              </a:rPr>
              <a:t>Step 3: </a:t>
            </a:r>
            <a:r>
              <a:rPr lang="en-US" altLang="zh-CN" dirty="0">
                <a:solidFill>
                  <a:srgbClr val="FF0000"/>
                </a:solidFill>
                <a:latin typeface="Palatino Linotype" panose="02040502050505030304" pitchFamily="18" charset="0"/>
              </a:rPr>
              <a:t>Use the results to finish the Table 2.5.</a:t>
            </a:r>
          </a:p>
          <a:p>
            <a:pPr algn="just">
              <a:lnSpc>
                <a:spcPct val="150000"/>
              </a:lnSpc>
            </a:pPr>
            <a:endParaRPr lang="en-US" altLang="zh-CN" dirty="0">
              <a:solidFill>
                <a:srgbClr val="FF0000"/>
              </a:solidFill>
              <a:latin typeface="Palatino Linotype" panose="02040502050505030304" pitchFamily="18" charset="0"/>
            </a:endParaRPr>
          </a:p>
          <a:p>
            <a:pPr algn="just">
              <a:lnSpc>
                <a:spcPct val="150000"/>
              </a:lnSpc>
            </a:pPr>
            <a:r>
              <a:rPr lang="en-US" altLang="zh-CN" b="1" i="0" dirty="0">
                <a:solidFill>
                  <a:srgbClr val="FF0000"/>
                </a:solidFill>
                <a:effectLst/>
                <a:latin typeface="Palatino Linotype" panose="02040502050505030304" pitchFamily="18" charset="0"/>
              </a:rPr>
              <a:t>Step 4: </a:t>
            </a:r>
            <a:r>
              <a:rPr lang="en-US" altLang="zh-CN" dirty="0">
                <a:solidFill>
                  <a:srgbClr val="FF0000"/>
                </a:solidFill>
                <a:latin typeface="Palatino Linotype" panose="02040502050505030304" pitchFamily="18" charset="0"/>
              </a:rPr>
              <a:t>Verify the</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results,</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compared</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with</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the</a:t>
            </a:r>
            <a:r>
              <a:rPr lang="zh-CN" altLang="en-US" dirty="0">
                <a:solidFill>
                  <a:srgbClr val="FF0000"/>
                </a:solidFill>
                <a:latin typeface="Palatino Linotype" panose="02040502050505030304" pitchFamily="18" charset="0"/>
              </a:rPr>
              <a:t> </a:t>
            </a:r>
            <a:r>
              <a:rPr lang="en-US" altLang="zh-CN" dirty="0">
                <a:solidFill>
                  <a:srgbClr val="FF0000"/>
                </a:solidFill>
                <a:latin typeface="Palatino Linotype" panose="02040502050505030304" pitchFamily="18" charset="0"/>
              </a:rPr>
              <a:t>Table 2.4.</a:t>
            </a:r>
          </a:p>
          <a:p>
            <a:pPr algn="just">
              <a:lnSpc>
                <a:spcPct val="150000"/>
              </a:lnSpc>
            </a:pPr>
            <a:endParaRPr lang="en-US" altLang="zh-CN" i="0" dirty="0">
              <a:effectLst/>
              <a:latin typeface="Palatino Linotype" panose="02040502050505030304" pitchFamily="18" charset="0"/>
            </a:endParaRPr>
          </a:p>
        </p:txBody>
      </p:sp>
      <p:pic>
        <p:nvPicPr>
          <p:cNvPr id="8" name="图片 7">
            <a:extLst>
              <a:ext uri="{FF2B5EF4-FFF2-40B4-BE49-F238E27FC236}">
                <a16:creationId xmlns:a16="http://schemas.microsoft.com/office/drawing/2014/main" id="{C87FBF8E-7E1F-43CA-BC49-DC381D0A61A9}"/>
              </a:ext>
            </a:extLst>
          </p:cNvPr>
          <p:cNvPicPr>
            <a:picLocks noChangeAspect="1"/>
          </p:cNvPicPr>
          <p:nvPr/>
        </p:nvPicPr>
        <p:blipFill>
          <a:blip r:embed="rId3"/>
          <a:stretch>
            <a:fillRect/>
          </a:stretch>
        </p:blipFill>
        <p:spPr>
          <a:xfrm>
            <a:off x="6298081" y="1587009"/>
            <a:ext cx="5527293" cy="3359727"/>
          </a:xfrm>
          <a:prstGeom prst="rect">
            <a:avLst/>
          </a:prstGeom>
        </p:spPr>
      </p:pic>
      <p:pic>
        <p:nvPicPr>
          <p:cNvPr id="10" name="图片 9">
            <a:extLst>
              <a:ext uri="{FF2B5EF4-FFF2-40B4-BE49-F238E27FC236}">
                <a16:creationId xmlns:a16="http://schemas.microsoft.com/office/drawing/2014/main" id="{6D6F70FE-78C1-458A-AA0E-AD91C02458B2}"/>
              </a:ext>
            </a:extLst>
          </p:cNvPr>
          <p:cNvPicPr>
            <a:picLocks noChangeAspect="1"/>
          </p:cNvPicPr>
          <p:nvPr/>
        </p:nvPicPr>
        <p:blipFill>
          <a:blip r:embed="rId4"/>
          <a:stretch>
            <a:fillRect/>
          </a:stretch>
        </p:blipFill>
        <p:spPr>
          <a:xfrm>
            <a:off x="106185" y="4891195"/>
            <a:ext cx="11719189" cy="1966805"/>
          </a:xfrm>
          <a:prstGeom prst="rect">
            <a:avLst/>
          </a:prstGeom>
        </p:spPr>
      </p:pic>
    </p:spTree>
    <p:extLst>
      <p:ext uri="{BB962C8B-B14F-4D97-AF65-F5344CB8AC3E}">
        <p14:creationId xmlns:p14="http://schemas.microsoft.com/office/powerpoint/2010/main" val="5505821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a:xfrm>
            <a:off x="1524000" y="2007909"/>
            <a:ext cx="9144000" cy="1502054"/>
          </a:xfrm>
        </p:spPr>
        <p:txBody>
          <a:bodyPr/>
          <a:lstStyle/>
          <a:p>
            <a:r>
              <a:rPr lang="en-US" altLang="zh-CN" b="1" dirty="0">
                <a:solidFill>
                  <a:srgbClr val="FF0000"/>
                </a:solidFill>
              </a:rPr>
              <a:t>Thanks</a:t>
            </a:r>
            <a:endParaRPr lang="zh-CN" altLang="en-US"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Laws and Rules of Boolean Algebra</a:t>
            </a:r>
          </a:p>
          <a:p>
            <a:pPr marL="342900" indent="-342900" algn="l">
              <a:buFont typeface="Wingdings" panose="05000000000000000000" pitchFamily="2" charset="2"/>
              <a:buChar char="p"/>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6" name="副标题 2">
            <a:extLst>
              <a:ext uri="{FF2B5EF4-FFF2-40B4-BE49-F238E27FC236}">
                <a16:creationId xmlns:a16="http://schemas.microsoft.com/office/drawing/2014/main" id="{BB31D76F-63B5-4D0B-BFB0-AC650E1AB8A1}"/>
              </a:ext>
            </a:extLst>
          </p:cNvPr>
          <p:cNvSpPr txBox="1">
            <a:spLocks/>
          </p:cNvSpPr>
          <p:nvPr/>
        </p:nvSpPr>
        <p:spPr>
          <a:xfrm>
            <a:off x="202860" y="1627625"/>
            <a:ext cx="11472244" cy="3816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dirty="0">
                <a:solidFill>
                  <a:srgbClr val="FF0000"/>
                </a:solidFill>
                <a:latin typeface="Arial" panose="020B0604020202020204" pitchFamily="34" charset="0"/>
              </a:rPr>
              <a:t>  </a:t>
            </a:r>
            <a:r>
              <a:rPr lang="en-US" altLang="zh-CN" sz="2000" dirty="0">
                <a:solidFill>
                  <a:srgbClr val="FF0000"/>
                </a:solidFill>
                <a:latin typeface="Arial" panose="020B0604020202020204" pitchFamily="34" charset="0"/>
              </a:rPr>
              <a:t>Laws of Boolean Algebra</a:t>
            </a:r>
          </a:p>
          <a:p>
            <a:pPr marL="342900" indent="-342900" algn="l">
              <a:buFont typeface="Wingdings" panose="05000000000000000000" pitchFamily="2" charset="2"/>
              <a:buChar char="Ø"/>
            </a:pPr>
            <a:endParaRPr lang="en-US" altLang="zh-CN" sz="2000" dirty="0">
              <a:solidFill>
                <a:srgbClr val="FF0000"/>
              </a:solidFill>
              <a:latin typeface="Arial" panose="020B0604020202020204" pitchFamily="34" charset="0"/>
            </a:endParaRPr>
          </a:p>
          <a:p>
            <a:pPr marL="342900" indent="-342900" algn="l">
              <a:buFont typeface="Wingdings" panose="05000000000000000000" pitchFamily="2" charset="2"/>
              <a:buChar char="Ø"/>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8" name="副标题 2">
            <a:extLst>
              <a:ext uri="{FF2B5EF4-FFF2-40B4-BE49-F238E27FC236}">
                <a16:creationId xmlns:a16="http://schemas.microsoft.com/office/drawing/2014/main" id="{07E1E0B4-7933-4F40-8C54-F2F1A4585562}"/>
              </a:ext>
            </a:extLst>
          </p:cNvPr>
          <p:cNvSpPr txBox="1">
            <a:spLocks/>
          </p:cNvSpPr>
          <p:nvPr/>
        </p:nvSpPr>
        <p:spPr>
          <a:xfrm>
            <a:off x="520360" y="2279014"/>
            <a:ext cx="11472244" cy="4720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altLang="zh-CN" sz="1800" dirty="0">
                <a:solidFill>
                  <a:srgbClr val="FF0000"/>
                </a:solidFill>
                <a:latin typeface="Arial" panose="020B0604020202020204" pitchFamily="34" charset="0"/>
              </a:rPr>
              <a:t>  </a:t>
            </a:r>
            <a:r>
              <a:rPr lang="en-US" altLang="zh-CN" sz="1800" b="1" dirty="0">
                <a:solidFill>
                  <a:srgbClr val="FF0000"/>
                </a:solidFill>
                <a:latin typeface="Times New Roman" panose="02020603050405020304" pitchFamily="18" charset="0"/>
                <a:cs typeface="Times New Roman" panose="02020603050405020304" pitchFamily="18" charset="0"/>
              </a:rPr>
              <a:t>Associative Laws: </a:t>
            </a:r>
            <a:r>
              <a:rPr lang="en-US" altLang="zh-CN" sz="1800" dirty="0">
                <a:latin typeface="Times New Roman" panose="02020603050405020304" pitchFamily="18" charset="0"/>
                <a:cs typeface="Times New Roman" panose="02020603050405020304" pitchFamily="18" charset="0"/>
              </a:rPr>
              <a:t>The associative law of addition is written as follows for three variables:</a:t>
            </a:r>
            <a:endParaRPr lang="en-US" altLang="zh-CN" sz="1800" b="1" dirty="0">
              <a:solidFill>
                <a:srgbClr val="FF0000"/>
              </a:solidFill>
              <a:latin typeface="Times New Roman" panose="02020603050405020304" pitchFamily="18" charset="0"/>
              <a:cs typeface="Times New Roman" panose="02020603050405020304" pitchFamily="18" charset="0"/>
            </a:endParaRPr>
          </a:p>
          <a:p>
            <a:pPr algn="just">
              <a:lnSpc>
                <a:spcPct val="150000"/>
              </a:lnSpc>
            </a:pPr>
            <a:endParaRPr lang="en-US" altLang="zh-CN" sz="1800" b="1"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altLang="zh-CN" sz="1800" b="1" dirty="0">
                <a:solidFill>
                  <a:srgbClr val="FF0000"/>
                </a:solidFill>
                <a:latin typeface="Times New Roman" panose="02020603050405020304" pitchFamily="18" charset="0"/>
                <a:cs typeface="Times New Roman" panose="02020603050405020304" pitchFamily="18" charset="0"/>
              </a:rPr>
              <a:t> </a:t>
            </a:r>
            <a:endParaRPr lang="en-US" altLang="zh-CN" sz="1800" dirty="0">
              <a:solidFill>
                <a:srgbClr val="FF0000"/>
              </a:solidFill>
              <a:latin typeface="Arial" panose="020B0604020202020204" pitchFamily="34" charset="0"/>
            </a:endParaRPr>
          </a:p>
          <a:p>
            <a:pPr marL="342900" indent="-342900" algn="l">
              <a:lnSpc>
                <a:spcPct val="150000"/>
              </a:lnSpc>
              <a:buFont typeface="Wingdings" panose="05000000000000000000" pitchFamily="2" charset="2"/>
              <a:buChar char="Ø"/>
            </a:pPr>
            <a:endParaRPr lang="en-US" altLang="zh-CN" sz="1800" b="1" dirty="0">
              <a:solidFill>
                <a:srgbClr val="4A90E2"/>
              </a:solidFill>
              <a:latin typeface="Arial" panose="020B0604020202020204" pitchFamily="34" charset="0"/>
            </a:endParaRPr>
          </a:p>
          <a:p>
            <a:pPr algn="l">
              <a:lnSpc>
                <a:spcPct val="150000"/>
              </a:lnSpc>
            </a:pP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p:txBody>
      </p:sp>
      <p:sp>
        <p:nvSpPr>
          <p:cNvPr id="16" name="文本框 15">
            <a:extLst>
              <a:ext uri="{FF2B5EF4-FFF2-40B4-BE49-F238E27FC236}">
                <a16:creationId xmlns:a16="http://schemas.microsoft.com/office/drawing/2014/main" id="{CC30AB97-C94F-4023-B001-F14373C2EAA2}"/>
              </a:ext>
            </a:extLst>
          </p:cNvPr>
          <p:cNvSpPr txBox="1"/>
          <p:nvPr/>
        </p:nvSpPr>
        <p:spPr>
          <a:xfrm>
            <a:off x="703092" y="3491466"/>
            <a:ext cx="11106779" cy="873572"/>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law states that when </a:t>
            </a:r>
            <a:r>
              <a:rPr lang="en-US" altLang="zh-CN" dirty="0" err="1">
                <a:solidFill>
                  <a:srgbClr val="FF0000"/>
                </a:solidFill>
                <a:latin typeface="Times New Roman" panose="02020603050405020304" pitchFamily="18" charset="0"/>
                <a:cs typeface="Times New Roman" panose="02020603050405020304" pitchFamily="18" charset="0"/>
              </a:rPr>
              <a:t>ORing</a:t>
            </a:r>
            <a:r>
              <a:rPr lang="en-US" altLang="zh-CN" dirty="0">
                <a:latin typeface="Times New Roman" panose="02020603050405020304" pitchFamily="18" charset="0"/>
                <a:cs typeface="Times New Roman" panose="02020603050405020304" pitchFamily="18" charset="0"/>
              </a:rPr>
              <a:t> more than two variables, the result is the same regardless of the grouping of the variables. </a:t>
            </a:r>
          </a:p>
        </p:txBody>
      </p:sp>
      <p:sp>
        <p:nvSpPr>
          <p:cNvPr id="10" name="副标题 2">
            <a:extLst>
              <a:ext uri="{FF2B5EF4-FFF2-40B4-BE49-F238E27FC236}">
                <a16:creationId xmlns:a16="http://schemas.microsoft.com/office/drawing/2014/main" id="{0283ACEA-005D-4C5B-84CD-1C810EADE6E0}"/>
              </a:ext>
            </a:extLst>
          </p:cNvPr>
          <p:cNvSpPr txBox="1">
            <a:spLocks/>
          </p:cNvSpPr>
          <p:nvPr/>
        </p:nvSpPr>
        <p:spPr>
          <a:xfrm>
            <a:off x="610414" y="4235993"/>
            <a:ext cx="11472244" cy="4720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altLang="zh-CN" sz="1800" dirty="0">
                <a:solidFill>
                  <a:srgbClr val="FF0000"/>
                </a:solidFill>
                <a:latin typeface="Arial" panose="020B0604020202020204" pitchFamily="34" charset="0"/>
              </a:rPr>
              <a:t>  </a:t>
            </a:r>
            <a:r>
              <a:rPr lang="en-US" altLang="zh-CN" sz="1800" b="1" dirty="0">
                <a:solidFill>
                  <a:srgbClr val="FF0000"/>
                </a:solidFill>
                <a:latin typeface="Times New Roman" panose="02020603050405020304" pitchFamily="18" charset="0"/>
                <a:cs typeface="Times New Roman" panose="02020603050405020304" pitchFamily="18" charset="0"/>
              </a:rPr>
              <a:t>Associative Laws: </a:t>
            </a:r>
            <a:r>
              <a:rPr lang="en-US" altLang="zh-CN" sz="1800" dirty="0">
                <a:latin typeface="Times New Roman" panose="02020603050405020304" pitchFamily="18" charset="0"/>
                <a:cs typeface="Times New Roman" panose="02020603050405020304" pitchFamily="18" charset="0"/>
              </a:rPr>
              <a:t>The associative law of multiplication is written as follows for three variables:</a:t>
            </a:r>
            <a:endParaRPr lang="en-US" altLang="zh-CN" sz="1800" b="1" dirty="0">
              <a:solidFill>
                <a:srgbClr val="FF0000"/>
              </a:solidFill>
              <a:latin typeface="Times New Roman" panose="02020603050405020304" pitchFamily="18" charset="0"/>
              <a:cs typeface="Times New Roman" panose="02020603050405020304" pitchFamily="18" charset="0"/>
            </a:endParaRPr>
          </a:p>
          <a:p>
            <a:pPr algn="just">
              <a:lnSpc>
                <a:spcPct val="150000"/>
              </a:lnSpc>
            </a:pPr>
            <a:endParaRPr lang="en-US" altLang="zh-CN" sz="1800" b="1"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altLang="zh-CN" sz="1800" b="1" dirty="0">
                <a:solidFill>
                  <a:srgbClr val="FF0000"/>
                </a:solidFill>
                <a:latin typeface="Times New Roman" panose="02020603050405020304" pitchFamily="18" charset="0"/>
                <a:cs typeface="Times New Roman" panose="02020603050405020304" pitchFamily="18" charset="0"/>
              </a:rPr>
              <a:t> </a:t>
            </a:r>
            <a:endParaRPr lang="en-US" altLang="zh-CN" sz="1800" dirty="0">
              <a:solidFill>
                <a:srgbClr val="FF0000"/>
              </a:solidFill>
              <a:latin typeface="Arial" panose="020B0604020202020204" pitchFamily="34" charset="0"/>
            </a:endParaRPr>
          </a:p>
          <a:p>
            <a:pPr marL="342900" indent="-342900" algn="l">
              <a:lnSpc>
                <a:spcPct val="150000"/>
              </a:lnSpc>
              <a:buFont typeface="Wingdings" panose="05000000000000000000" pitchFamily="2" charset="2"/>
              <a:buChar char="Ø"/>
            </a:pPr>
            <a:endParaRPr lang="en-US" altLang="zh-CN" sz="1800" b="1" dirty="0">
              <a:solidFill>
                <a:srgbClr val="4A90E2"/>
              </a:solidFill>
              <a:latin typeface="Arial" panose="020B0604020202020204" pitchFamily="34" charset="0"/>
            </a:endParaRPr>
          </a:p>
          <a:p>
            <a:pPr algn="l">
              <a:lnSpc>
                <a:spcPct val="150000"/>
              </a:lnSpc>
            </a:pP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p:txBody>
      </p:sp>
      <p:sp>
        <p:nvSpPr>
          <p:cNvPr id="12" name="文本框 11">
            <a:extLst>
              <a:ext uri="{FF2B5EF4-FFF2-40B4-BE49-F238E27FC236}">
                <a16:creationId xmlns:a16="http://schemas.microsoft.com/office/drawing/2014/main" id="{91DDCFAF-72CE-4A34-9963-1D32B8153311}"/>
              </a:ext>
            </a:extLst>
          </p:cNvPr>
          <p:cNvSpPr txBox="1"/>
          <p:nvPr/>
        </p:nvSpPr>
        <p:spPr>
          <a:xfrm>
            <a:off x="793147" y="5319400"/>
            <a:ext cx="11106779" cy="873572"/>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law states that it makes no difference in what order the variables are grouped when </a:t>
            </a:r>
            <a:r>
              <a:rPr lang="en-US" altLang="zh-CN" dirty="0">
                <a:solidFill>
                  <a:srgbClr val="FF0000"/>
                </a:solidFill>
                <a:latin typeface="Times New Roman" panose="02020603050405020304" pitchFamily="18" charset="0"/>
                <a:cs typeface="Times New Roman" panose="02020603050405020304" pitchFamily="18" charset="0"/>
              </a:rPr>
              <a:t>ANDing</a:t>
            </a:r>
            <a:r>
              <a:rPr lang="en-US" altLang="zh-CN" dirty="0">
                <a:latin typeface="Times New Roman" panose="02020603050405020304" pitchFamily="18" charset="0"/>
                <a:cs typeface="Times New Roman" panose="02020603050405020304" pitchFamily="18" charset="0"/>
              </a:rPr>
              <a:t> more than two variables.</a:t>
            </a:r>
          </a:p>
        </p:txBody>
      </p:sp>
      <p:pic>
        <p:nvPicPr>
          <p:cNvPr id="5" name="图片 4">
            <a:extLst>
              <a:ext uri="{FF2B5EF4-FFF2-40B4-BE49-F238E27FC236}">
                <a16:creationId xmlns:a16="http://schemas.microsoft.com/office/drawing/2014/main" id="{3BE37DBD-A14D-491B-92D0-681B0CA12340}"/>
              </a:ext>
            </a:extLst>
          </p:cNvPr>
          <p:cNvPicPr>
            <a:picLocks noChangeAspect="1"/>
          </p:cNvPicPr>
          <p:nvPr/>
        </p:nvPicPr>
        <p:blipFill>
          <a:blip r:embed="rId3"/>
          <a:stretch>
            <a:fillRect/>
          </a:stretch>
        </p:blipFill>
        <p:spPr>
          <a:xfrm>
            <a:off x="3388302" y="2908461"/>
            <a:ext cx="4667250" cy="419100"/>
          </a:xfrm>
          <a:prstGeom prst="rect">
            <a:avLst/>
          </a:prstGeom>
        </p:spPr>
      </p:pic>
      <p:pic>
        <p:nvPicPr>
          <p:cNvPr id="11" name="图片 10">
            <a:extLst>
              <a:ext uri="{FF2B5EF4-FFF2-40B4-BE49-F238E27FC236}">
                <a16:creationId xmlns:a16="http://schemas.microsoft.com/office/drawing/2014/main" id="{A1ED35FD-35A1-40B5-88EF-A651A040CDFB}"/>
              </a:ext>
            </a:extLst>
          </p:cNvPr>
          <p:cNvPicPr>
            <a:picLocks noChangeAspect="1"/>
          </p:cNvPicPr>
          <p:nvPr/>
        </p:nvPicPr>
        <p:blipFill>
          <a:blip r:embed="rId4"/>
          <a:stretch>
            <a:fillRect/>
          </a:stretch>
        </p:blipFill>
        <p:spPr>
          <a:xfrm>
            <a:off x="4108161" y="4776381"/>
            <a:ext cx="2238375" cy="400050"/>
          </a:xfrm>
          <a:prstGeom prst="rect">
            <a:avLst/>
          </a:prstGeom>
        </p:spPr>
      </p:pic>
    </p:spTree>
    <p:extLst>
      <p:ext uri="{BB962C8B-B14F-4D97-AF65-F5344CB8AC3E}">
        <p14:creationId xmlns:p14="http://schemas.microsoft.com/office/powerpoint/2010/main" val="837185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Laws and Rules of Boolean Algebra</a:t>
            </a:r>
          </a:p>
          <a:p>
            <a:pPr marL="342900" indent="-342900" algn="l">
              <a:buFont typeface="Wingdings" panose="05000000000000000000" pitchFamily="2" charset="2"/>
              <a:buChar char="p"/>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6" name="副标题 2">
            <a:extLst>
              <a:ext uri="{FF2B5EF4-FFF2-40B4-BE49-F238E27FC236}">
                <a16:creationId xmlns:a16="http://schemas.microsoft.com/office/drawing/2014/main" id="{BB31D76F-63B5-4D0B-BFB0-AC650E1AB8A1}"/>
              </a:ext>
            </a:extLst>
          </p:cNvPr>
          <p:cNvSpPr txBox="1">
            <a:spLocks/>
          </p:cNvSpPr>
          <p:nvPr/>
        </p:nvSpPr>
        <p:spPr>
          <a:xfrm>
            <a:off x="202860" y="1627625"/>
            <a:ext cx="11472244" cy="3816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dirty="0">
                <a:solidFill>
                  <a:srgbClr val="FF0000"/>
                </a:solidFill>
                <a:latin typeface="Arial" panose="020B0604020202020204" pitchFamily="34" charset="0"/>
              </a:rPr>
              <a:t>  </a:t>
            </a:r>
            <a:r>
              <a:rPr lang="en-US" altLang="zh-CN" sz="2000" dirty="0">
                <a:solidFill>
                  <a:srgbClr val="FF0000"/>
                </a:solidFill>
                <a:latin typeface="Arial" panose="020B0604020202020204" pitchFamily="34" charset="0"/>
              </a:rPr>
              <a:t>Laws of Boolean Algebra</a:t>
            </a:r>
          </a:p>
          <a:p>
            <a:pPr marL="342900" indent="-342900" algn="l">
              <a:buFont typeface="Wingdings" panose="05000000000000000000" pitchFamily="2" charset="2"/>
              <a:buChar char="Ø"/>
            </a:pPr>
            <a:endParaRPr lang="en-US" altLang="zh-CN" sz="2000" dirty="0">
              <a:solidFill>
                <a:srgbClr val="FF0000"/>
              </a:solidFill>
              <a:latin typeface="Arial" panose="020B0604020202020204" pitchFamily="34" charset="0"/>
            </a:endParaRPr>
          </a:p>
          <a:p>
            <a:pPr marL="342900" indent="-342900" algn="l">
              <a:buFont typeface="Wingdings" panose="05000000000000000000" pitchFamily="2" charset="2"/>
              <a:buChar char="Ø"/>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8" name="副标题 2">
            <a:extLst>
              <a:ext uri="{FF2B5EF4-FFF2-40B4-BE49-F238E27FC236}">
                <a16:creationId xmlns:a16="http://schemas.microsoft.com/office/drawing/2014/main" id="{07E1E0B4-7933-4F40-8C54-F2F1A4585562}"/>
              </a:ext>
            </a:extLst>
          </p:cNvPr>
          <p:cNvSpPr txBox="1">
            <a:spLocks/>
          </p:cNvSpPr>
          <p:nvPr/>
        </p:nvSpPr>
        <p:spPr>
          <a:xfrm>
            <a:off x="520360" y="2279014"/>
            <a:ext cx="11472244" cy="4720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altLang="zh-CN" sz="1800" dirty="0">
                <a:solidFill>
                  <a:srgbClr val="FF0000"/>
                </a:solidFill>
                <a:latin typeface="Arial" panose="020B0604020202020204" pitchFamily="34" charset="0"/>
              </a:rPr>
              <a:t>  </a:t>
            </a:r>
            <a:r>
              <a:rPr lang="en-US" altLang="zh-CN" sz="1800" b="1" dirty="0">
                <a:solidFill>
                  <a:srgbClr val="FF0000"/>
                </a:solidFill>
                <a:latin typeface="Times New Roman" panose="02020603050405020304" pitchFamily="18" charset="0"/>
                <a:cs typeface="Times New Roman" panose="02020603050405020304" pitchFamily="18" charset="0"/>
              </a:rPr>
              <a:t>Distributive Law : </a:t>
            </a:r>
            <a:r>
              <a:rPr lang="en-US" altLang="zh-CN" sz="1800" dirty="0">
                <a:latin typeface="Times New Roman" panose="02020603050405020304" pitchFamily="18" charset="0"/>
                <a:cs typeface="Times New Roman" panose="02020603050405020304" pitchFamily="18" charset="0"/>
              </a:rPr>
              <a:t>The distributive law is written for three variables as follows:</a:t>
            </a:r>
            <a:endParaRPr lang="en-US" altLang="zh-CN" sz="1800" b="1"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altLang="zh-CN" sz="1800" b="1" dirty="0">
                <a:solidFill>
                  <a:srgbClr val="FF0000"/>
                </a:solidFill>
                <a:latin typeface="Times New Roman" panose="02020603050405020304" pitchFamily="18" charset="0"/>
                <a:cs typeface="Times New Roman" panose="02020603050405020304" pitchFamily="18" charset="0"/>
              </a:rPr>
              <a:t> </a:t>
            </a:r>
            <a:endParaRPr lang="en-US" altLang="zh-CN" sz="1800" dirty="0">
              <a:solidFill>
                <a:srgbClr val="FF0000"/>
              </a:solidFill>
              <a:latin typeface="Arial" panose="020B0604020202020204" pitchFamily="34" charset="0"/>
            </a:endParaRPr>
          </a:p>
          <a:p>
            <a:pPr marL="342900" indent="-342900" algn="l">
              <a:lnSpc>
                <a:spcPct val="150000"/>
              </a:lnSpc>
              <a:buFont typeface="Wingdings" panose="05000000000000000000" pitchFamily="2" charset="2"/>
              <a:buChar char="Ø"/>
            </a:pPr>
            <a:endParaRPr lang="en-US" altLang="zh-CN" sz="1800" b="1" dirty="0">
              <a:solidFill>
                <a:srgbClr val="4A90E2"/>
              </a:solidFill>
              <a:latin typeface="Arial" panose="020B0604020202020204" pitchFamily="34" charset="0"/>
            </a:endParaRPr>
          </a:p>
          <a:p>
            <a:pPr algn="l">
              <a:lnSpc>
                <a:spcPct val="150000"/>
              </a:lnSpc>
            </a:pP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p:txBody>
      </p:sp>
      <p:sp>
        <p:nvSpPr>
          <p:cNvPr id="16" name="文本框 15">
            <a:extLst>
              <a:ext uri="{FF2B5EF4-FFF2-40B4-BE49-F238E27FC236}">
                <a16:creationId xmlns:a16="http://schemas.microsoft.com/office/drawing/2014/main" id="{CC30AB97-C94F-4023-B001-F14373C2EAA2}"/>
              </a:ext>
            </a:extLst>
          </p:cNvPr>
          <p:cNvSpPr txBox="1"/>
          <p:nvPr/>
        </p:nvSpPr>
        <p:spPr>
          <a:xfrm>
            <a:off x="703092" y="3491466"/>
            <a:ext cx="11106779" cy="1704569"/>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law states that </a:t>
            </a:r>
            <a:r>
              <a:rPr lang="en-US" altLang="zh-CN" dirty="0" err="1">
                <a:solidFill>
                  <a:srgbClr val="FF0000"/>
                </a:solidFill>
                <a:latin typeface="Times New Roman" panose="02020603050405020304" pitchFamily="18" charset="0"/>
                <a:cs typeface="Times New Roman" panose="02020603050405020304" pitchFamily="18" charset="0"/>
              </a:rPr>
              <a:t>ORing</a:t>
            </a:r>
            <a:r>
              <a:rPr lang="en-US" altLang="zh-CN" dirty="0">
                <a:latin typeface="Times New Roman" panose="02020603050405020304" pitchFamily="18" charset="0"/>
                <a:cs typeface="Times New Roman" panose="02020603050405020304" pitchFamily="18" charset="0"/>
              </a:rPr>
              <a:t> two or more variables and then </a:t>
            </a:r>
            <a:r>
              <a:rPr lang="en-US" altLang="zh-CN" dirty="0">
                <a:solidFill>
                  <a:srgbClr val="FF0000"/>
                </a:solidFill>
                <a:latin typeface="Times New Roman" panose="02020603050405020304" pitchFamily="18" charset="0"/>
                <a:cs typeface="Times New Roman" panose="02020603050405020304" pitchFamily="18" charset="0"/>
              </a:rPr>
              <a:t>ANDing</a:t>
            </a:r>
            <a:r>
              <a:rPr lang="en-US" altLang="zh-CN" dirty="0">
                <a:latin typeface="Times New Roman" panose="02020603050405020304" pitchFamily="18" charset="0"/>
                <a:cs typeface="Times New Roman" panose="02020603050405020304" pitchFamily="18" charset="0"/>
              </a:rPr>
              <a:t> the result with a single variable is equivalent to </a:t>
            </a:r>
            <a:r>
              <a:rPr lang="en-US" altLang="zh-CN" dirty="0">
                <a:solidFill>
                  <a:srgbClr val="FF0000"/>
                </a:solidFill>
                <a:latin typeface="Times New Roman" panose="02020603050405020304" pitchFamily="18" charset="0"/>
                <a:cs typeface="Times New Roman" panose="02020603050405020304" pitchFamily="18" charset="0"/>
              </a:rPr>
              <a:t>ANDing</a:t>
            </a:r>
            <a:r>
              <a:rPr lang="en-US" altLang="zh-CN" dirty="0">
                <a:latin typeface="Times New Roman" panose="02020603050405020304" pitchFamily="18" charset="0"/>
                <a:cs typeface="Times New Roman" panose="02020603050405020304" pitchFamily="18" charset="0"/>
              </a:rPr>
              <a:t> the single variable with each of the two or more variables and then </a:t>
            </a:r>
            <a:r>
              <a:rPr lang="en-US" altLang="zh-CN" dirty="0" err="1">
                <a:solidFill>
                  <a:srgbClr val="FF0000"/>
                </a:solidFill>
                <a:latin typeface="Times New Roman" panose="02020603050405020304" pitchFamily="18" charset="0"/>
                <a:cs typeface="Times New Roman" panose="02020603050405020304" pitchFamily="18" charset="0"/>
              </a:rPr>
              <a:t>ORing</a:t>
            </a:r>
            <a:r>
              <a:rPr lang="en-US" altLang="zh-CN" dirty="0">
                <a:latin typeface="Times New Roman" panose="02020603050405020304" pitchFamily="18" charset="0"/>
                <a:cs typeface="Times New Roman" panose="02020603050405020304" pitchFamily="18" charset="0"/>
              </a:rPr>
              <a:t> the products. The distributive law also expresses </a:t>
            </a:r>
            <a:r>
              <a:rPr lang="en-US" altLang="zh-CN" b="1" dirty="0">
                <a:latin typeface="Times New Roman" panose="02020603050405020304" pitchFamily="18" charset="0"/>
                <a:cs typeface="Times New Roman" panose="02020603050405020304" pitchFamily="18" charset="0"/>
              </a:rPr>
              <a:t>the process of factoring </a:t>
            </a:r>
            <a:r>
              <a:rPr lang="en-US" altLang="zh-CN" dirty="0">
                <a:latin typeface="Times New Roman" panose="02020603050405020304" pitchFamily="18" charset="0"/>
                <a:cs typeface="Times New Roman" panose="02020603050405020304" pitchFamily="18" charset="0"/>
              </a:rPr>
              <a:t>in which the common variable A is factored out of the product terms, for example, </a:t>
            </a:r>
            <a:r>
              <a:rPr lang="en-US" altLang="zh-CN" b="1" dirty="0">
                <a:solidFill>
                  <a:srgbClr val="FF0000"/>
                </a:solidFill>
                <a:latin typeface="Times New Roman" panose="02020603050405020304" pitchFamily="18" charset="0"/>
                <a:cs typeface="Times New Roman" panose="02020603050405020304" pitchFamily="18" charset="0"/>
              </a:rPr>
              <a:t>AB + AC = A(B + C).</a:t>
            </a:r>
          </a:p>
        </p:txBody>
      </p:sp>
      <p:pic>
        <p:nvPicPr>
          <p:cNvPr id="7" name="图片 6">
            <a:extLst>
              <a:ext uri="{FF2B5EF4-FFF2-40B4-BE49-F238E27FC236}">
                <a16:creationId xmlns:a16="http://schemas.microsoft.com/office/drawing/2014/main" id="{4E073ED7-0666-4718-8AF0-16D733A23AE3}"/>
              </a:ext>
            </a:extLst>
          </p:cNvPr>
          <p:cNvPicPr>
            <a:picLocks noChangeAspect="1"/>
          </p:cNvPicPr>
          <p:nvPr/>
        </p:nvPicPr>
        <p:blipFill>
          <a:blip r:embed="rId3"/>
          <a:stretch>
            <a:fillRect/>
          </a:stretch>
        </p:blipFill>
        <p:spPr>
          <a:xfrm>
            <a:off x="3954606" y="2919872"/>
            <a:ext cx="3409950" cy="428625"/>
          </a:xfrm>
          <a:prstGeom prst="rect">
            <a:avLst/>
          </a:prstGeom>
        </p:spPr>
      </p:pic>
    </p:spTree>
    <p:extLst>
      <p:ext uri="{BB962C8B-B14F-4D97-AF65-F5344CB8AC3E}">
        <p14:creationId xmlns:p14="http://schemas.microsoft.com/office/powerpoint/2010/main" val="45761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Laws and Rules of Boolean Algebra</a:t>
            </a:r>
          </a:p>
          <a:p>
            <a:pPr marL="342900" indent="-342900" algn="l">
              <a:buFont typeface="Wingdings" panose="05000000000000000000" pitchFamily="2" charset="2"/>
              <a:buChar char="p"/>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6" name="副标题 2">
            <a:extLst>
              <a:ext uri="{FF2B5EF4-FFF2-40B4-BE49-F238E27FC236}">
                <a16:creationId xmlns:a16="http://schemas.microsoft.com/office/drawing/2014/main" id="{BB31D76F-63B5-4D0B-BFB0-AC650E1AB8A1}"/>
              </a:ext>
            </a:extLst>
          </p:cNvPr>
          <p:cNvSpPr txBox="1">
            <a:spLocks/>
          </p:cNvSpPr>
          <p:nvPr/>
        </p:nvSpPr>
        <p:spPr>
          <a:xfrm>
            <a:off x="202860" y="1627625"/>
            <a:ext cx="11472244" cy="3816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dirty="0">
                <a:solidFill>
                  <a:srgbClr val="FF0000"/>
                </a:solidFill>
                <a:latin typeface="Arial" panose="020B0604020202020204" pitchFamily="34" charset="0"/>
              </a:rPr>
              <a:t>  </a:t>
            </a:r>
            <a:r>
              <a:rPr lang="en-US" altLang="zh-CN" sz="2000" dirty="0">
                <a:solidFill>
                  <a:srgbClr val="FF0000"/>
                </a:solidFill>
                <a:latin typeface="Arial" panose="020B0604020202020204" pitchFamily="34" charset="0"/>
              </a:rPr>
              <a:t>Rules of Boolean Algebra</a:t>
            </a:r>
          </a:p>
          <a:p>
            <a:pPr marL="342900" indent="-342900" algn="l">
              <a:buFont typeface="Wingdings" panose="05000000000000000000" pitchFamily="2" charset="2"/>
              <a:buChar char="Ø"/>
            </a:pPr>
            <a:endParaRPr lang="en-US" altLang="zh-CN" sz="2000" dirty="0">
              <a:solidFill>
                <a:srgbClr val="FF0000"/>
              </a:solidFill>
              <a:latin typeface="Arial" panose="020B0604020202020204" pitchFamily="34" charset="0"/>
            </a:endParaRPr>
          </a:p>
          <a:p>
            <a:pPr marL="342900" indent="-342900" algn="l">
              <a:buFont typeface="Wingdings" panose="05000000000000000000" pitchFamily="2" charset="2"/>
              <a:buChar char="Ø"/>
            </a:pPr>
            <a:endParaRPr lang="en-US" altLang="zh-CN" sz="2000" dirty="0">
              <a:solidFill>
                <a:srgbClr val="FF0000"/>
              </a:solidFill>
              <a:latin typeface="Arial" panose="020B0604020202020204" pitchFamily="34" charset="0"/>
            </a:endParaRPr>
          </a:p>
          <a:p>
            <a:pPr marL="342900" indent="-342900" algn="l">
              <a:buFont typeface="Wingdings" panose="05000000000000000000" pitchFamily="2" charset="2"/>
              <a:buChar char="Ø"/>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pic>
        <p:nvPicPr>
          <p:cNvPr id="5" name="图片 4">
            <a:extLst>
              <a:ext uri="{FF2B5EF4-FFF2-40B4-BE49-F238E27FC236}">
                <a16:creationId xmlns:a16="http://schemas.microsoft.com/office/drawing/2014/main" id="{E29787D0-245A-4B30-BC4E-22C0303F902C}"/>
              </a:ext>
            </a:extLst>
          </p:cNvPr>
          <p:cNvPicPr>
            <a:picLocks noChangeAspect="1"/>
          </p:cNvPicPr>
          <p:nvPr/>
        </p:nvPicPr>
        <p:blipFill>
          <a:blip r:embed="rId3"/>
          <a:stretch>
            <a:fillRect/>
          </a:stretch>
        </p:blipFill>
        <p:spPr>
          <a:xfrm>
            <a:off x="2168236" y="2404853"/>
            <a:ext cx="7315200" cy="3371850"/>
          </a:xfrm>
          <a:prstGeom prst="rect">
            <a:avLst/>
          </a:prstGeom>
        </p:spPr>
      </p:pic>
    </p:spTree>
    <p:extLst>
      <p:ext uri="{BB962C8B-B14F-4D97-AF65-F5344CB8AC3E}">
        <p14:creationId xmlns:p14="http://schemas.microsoft.com/office/powerpoint/2010/main" val="1356344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Laws and Rules of Boolean Algebra</a:t>
            </a:r>
          </a:p>
          <a:p>
            <a:pPr marL="342900" indent="-342900" algn="l">
              <a:buFont typeface="Wingdings" panose="05000000000000000000" pitchFamily="2" charset="2"/>
              <a:buChar char="p"/>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6" name="副标题 2">
            <a:extLst>
              <a:ext uri="{FF2B5EF4-FFF2-40B4-BE49-F238E27FC236}">
                <a16:creationId xmlns:a16="http://schemas.microsoft.com/office/drawing/2014/main" id="{BB31D76F-63B5-4D0B-BFB0-AC650E1AB8A1}"/>
              </a:ext>
            </a:extLst>
          </p:cNvPr>
          <p:cNvSpPr txBox="1">
            <a:spLocks/>
          </p:cNvSpPr>
          <p:nvPr/>
        </p:nvSpPr>
        <p:spPr>
          <a:xfrm>
            <a:off x="202860" y="1627625"/>
            <a:ext cx="11472244" cy="3816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dirty="0">
                <a:solidFill>
                  <a:srgbClr val="FF0000"/>
                </a:solidFill>
                <a:latin typeface="Arial" panose="020B0604020202020204" pitchFamily="34" charset="0"/>
              </a:rPr>
              <a:t>  </a:t>
            </a:r>
            <a:r>
              <a:rPr lang="en-US" altLang="zh-CN" sz="2000" dirty="0" err="1">
                <a:solidFill>
                  <a:srgbClr val="FF0000"/>
                </a:solidFill>
                <a:latin typeface="Arial" panose="020B0604020202020204" pitchFamily="34" charset="0"/>
              </a:rPr>
              <a:t>DeMorgan’s</a:t>
            </a:r>
            <a:r>
              <a:rPr lang="en-US" altLang="zh-CN" sz="2000" dirty="0">
                <a:solidFill>
                  <a:srgbClr val="FF0000"/>
                </a:solidFill>
                <a:latin typeface="Arial" panose="020B0604020202020204" pitchFamily="34" charset="0"/>
              </a:rPr>
              <a:t> Theorems</a:t>
            </a:r>
          </a:p>
          <a:p>
            <a:pPr marL="342900" indent="-342900" algn="l">
              <a:buFont typeface="Wingdings" panose="05000000000000000000" pitchFamily="2" charset="2"/>
              <a:buChar char="Ø"/>
            </a:pPr>
            <a:endParaRPr lang="en-US" altLang="zh-CN" sz="2000" dirty="0">
              <a:solidFill>
                <a:srgbClr val="FF0000"/>
              </a:solidFill>
              <a:latin typeface="Arial" panose="020B0604020202020204" pitchFamily="34" charset="0"/>
            </a:endParaRPr>
          </a:p>
          <a:p>
            <a:pPr marL="342900" indent="-342900" algn="l">
              <a:buFont typeface="Wingdings" panose="05000000000000000000" pitchFamily="2" charset="2"/>
              <a:buChar char="Ø"/>
            </a:pPr>
            <a:endParaRPr lang="en-US" altLang="zh-CN" sz="2000" dirty="0">
              <a:solidFill>
                <a:srgbClr val="FF0000"/>
              </a:solidFill>
              <a:latin typeface="Arial" panose="020B0604020202020204" pitchFamily="34" charset="0"/>
            </a:endParaRPr>
          </a:p>
          <a:p>
            <a:pPr marL="342900" indent="-342900" algn="l">
              <a:buFont typeface="Wingdings" panose="05000000000000000000" pitchFamily="2" charset="2"/>
              <a:buChar char="Ø"/>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8" name="副标题 2">
            <a:extLst>
              <a:ext uri="{FF2B5EF4-FFF2-40B4-BE49-F238E27FC236}">
                <a16:creationId xmlns:a16="http://schemas.microsoft.com/office/drawing/2014/main" id="{07E1E0B4-7933-4F40-8C54-F2F1A4585562}"/>
              </a:ext>
            </a:extLst>
          </p:cNvPr>
          <p:cNvSpPr txBox="1">
            <a:spLocks/>
          </p:cNvSpPr>
          <p:nvPr/>
        </p:nvSpPr>
        <p:spPr>
          <a:xfrm>
            <a:off x="520359" y="1975548"/>
            <a:ext cx="11472244" cy="8798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altLang="zh-CN" sz="1800" dirty="0">
                <a:solidFill>
                  <a:srgbClr val="FF0000"/>
                </a:solidFill>
                <a:latin typeface="Arial" panose="020B0604020202020204" pitchFamily="34" charset="0"/>
              </a:rPr>
              <a:t>  </a:t>
            </a:r>
            <a:r>
              <a:rPr lang="en-US" altLang="zh-CN" sz="1800" dirty="0">
                <a:latin typeface="Times New Roman" panose="02020603050405020304" pitchFamily="18" charset="0"/>
                <a:cs typeface="Times New Roman" panose="02020603050405020304" pitchFamily="18" charset="0"/>
              </a:rPr>
              <a:t>The complement of two or more </a:t>
            </a:r>
            <a:r>
              <a:rPr lang="en-US" altLang="zh-CN" sz="1800" b="1" dirty="0">
                <a:solidFill>
                  <a:srgbClr val="FF0000"/>
                </a:solidFill>
                <a:latin typeface="Times New Roman" panose="02020603050405020304" pitchFamily="18" charset="0"/>
                <a:cs typeface="Times New Roman" panose="02020603050405020304" pitchFamily="18" charset="0"/>
              </a:rPr>
              <a:t>ANDed variables </a:t>
            </a:r>
            <a:r>
              <a:rPr lang="en-US" altLang="zh-CN" sz="1800" dirty="0">
                <a:latin typeface="Times New Roman" panose="02020603050405020304" pitchFamily="18" charset="0"/>
                <a:cs typeface="Times New Roman" panose="02020603050405020304" pitchFamily="18" charset="0"/>
              </a:rPr>
              <a:t>is equivalent to the OR of the complements of the individual variables.</a:t>
            </a:r>
          </a:p>
          <a:p>
            <a:pPr algn="just">
              <a:lnSpc>
                <a:spcPct val="150000"/>
              </a:lnSpc>
            </a:pPr>
            <a:r>
              <a:rPr lang="en-US" altLang="zh-CN" sz="1800" b="1" dirty="0">
                <a:solidFill>
                  <a:srgbClr val="FF0000"/>
                </a:solidFill>
                <a:latin typeface="Times New Roman" panose="02020603050405020304" pitchFamily="18" charset="0"/>
                <a:cs typeface="Times New Roman" panose="02020603050405020304" pitchFamily="18" charset="0"/>
              </a:rPr>
              <a:t> </a:t>
            </a:r>
            <a:endParaRPr lang="en-US" altLang="zh-CN" sz="1800" dirty="0">
              <a:solidFill>
                <a:srgbClr val="FF0000"/>
              </a:solidFill>
              <a:latin typeface="Arial" panose="020B0604020202020204" pitchFamily="34" charset="0"/>
            </a:endParaRPr>
          </a:p>
          <a:p>
            <a:pPr marL="342900" indent="-342900" algn="l">
              <a:lnSpc>
                <a:spcPct val="150000"/>
              </a:lnSpc>
              <a:buFont typeface="Wingdings" panose="05000000000000000000" pitchFamily="2" charset="2"/>
              <a:buChar char="Ø"/>
            </a:pPr>
            <a:endParaRPr lang="en-US" altLang="zh-CN" sz="1800" b="1" dirty="0">
              <a:solidFill>
                <a:srgbClr val="4A90E2"/>
              </a:solidFill>
              <a:latin typeface="Arial" panose="020B0604020202020204" pitchFamily="34" charset="0"/>
            </a:endParaRPr>
          </a:p>
          <a:p>
            <a:pPr algn="l">
              <a:lnSpc>
                <a:spcPct val="150000"/>
              </a:lnSpc>
            </a:pP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p:txBody>
      </p:sp>
      <p:sp>
        <p:nvSpPr>
          <p:cNvPr id="16" name="文本框 15">
            <a:extLst>
              <a:ext uri="{FF2B5EF4-FFF2-40B4-BE49-F238E27FC236}">
                <a16:creationId xmlns:a16="http://schemas.microsoft.com/office/drawing/2014/main" id="{CC30AB97-C94F-4023-B001-F14373C2EAA2}"/>
              </a:ext>
            </a:extLst>
          </p:cNvPr>
          <p:cNvSpPr txBox="1"/>
          <p:nvPr/>
        </p:nvSpPr>
        <p:spPr>
          <a:xfrm>
            <a:off x="703091" y="2919492"/>
            <a:ext cx="11106779" cy="873572"/>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complement of two or more </a:t>
            </a:r>
            <a:r>
              <a:rPr lang="en-US" altLang="zh-CN" b="1" dirty="0" err="1">
                <a:solidFill>
                  <a:srgbClr val="FF0000"/>
                </a:solidFill>
                <a:latin typeface="Times New Roman" panose="02020603050405020304" pitchFamily="18" charset="0"/>
                <a:cs typeface="Times New Roman" panose="02020603050405020304" pitchFamily="18" charset="0"/>
              </a:rPr>
              <a:t>ORed</a:t>
            </a:r>
            <a:r>
              <a:rPr lang="en-US" altLang="zh-CN" b="1" dirty="0">
                <a:solidFill>
                  <a:srgbClr val="FF0000"/>
                </a:solidFill>
                <a:latin typeface="Times New Roman" panose="02020603050405020304" pitchFamily="18" charset="0"/>
                <a:cs typeface="Times New Roman" panose="02020603050405020304" pitchFamily="18" charset="0"/>
              </a:rPr>
              <a:t> variables </a:t>
            </a:r>
            <a:r>
              <a:rPr lang="en-US" altLang="zh-CN" dirty="0">
                <a:latin typeface="Times New Roman" panose="02020603050405020304" pitchFamily="18" charset="0"/>
                <a:cs typeface="Times New Roman" panose="02020603050405020304" pitchFamily="18" charset="0"/>
              </a:rPr>
              <a:t>is equivalent to the AND of the complements of the individual variables.</a:t>
            </a:r>
            <a:endParaRPr lang="en-US" altLang="zh-CN" b="1" dirty="0">
              <a:solidFill>
                <a:srgbClr val="FF000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1AD7C681-0544-4E36-B91C-24C16EA2E88A}"/>
              </a:ext>
            </a:extLst>
          </p:cNvPr>
          <p:cNvPicPr>
            <a:picLocks noChangeAspect="1"/>
          </p:cNvPicPr>
          <p:nvPr/>
        </p:nvPicPr>
        <p:blipFill>
          <a:blip r:embed="rId3"/>
          <a:stretch>
            <a:fillRect/>
          </a:stretch>
        </p:blipFill>
        <p:spPr>
          <a:xfrm>
            <a:off x="4528270" y="2510211"/>
            <a:ext cx="2200275" cy="419100"/>
          </a:xfrm>
          <a:prstGeom prst="rect">
            <a:avLst/>
          </a:prstGeom>
        </p:spPr>
      </p:pic>
      <p:pic>
        <p:nvPicPr>
          <p:cNvPr id="10" name="图片 9">
            <a:extLst>
              <a:ext uri="{FF2B5EF4-FFF2-40B4-BE49-F238E27FC236}">
                <a16:creationId xmlns:a16="http://schemas.microsoft.com/office/drawing/2014/main" id="{24CB4208-09B2-4D58-A6D6-4DE7CF1F4252}"/>
              </a:ext>
            </a:extLst>
          </p:cNvPr>
          <p:cNvPicPr>
            <a:picLocks noChangeAspect="1"/>
          </p:cNvPicPr>
          <p:nvPr/>
        </p:nvPicPr>
        <p:blipFill>
          <a:blip r:embed="rId4"/>
          <a:stretch>
            <a:fillRect/>
          </a:stretch>
        </p:blipFill>
        <p:spPr>
          <a:xfrm>
            <a:off x="4528270" y="3336841"/>
            <a:ext cx="2305050" cy="666750"/>
          </a:xfrm>
          <a:prstGeom prst="rect">
            <a:avLst/>
          </a:prstGeom>
        </p:spPr>
      </p:pic>
      <p:pic>
        <p:nvPicPr>
          <p:cNvPr id="12" name="图片 11">
            <a:extLst>
              <a:ext uri="{FF2B5EF4-FFF2-40B4-BE49-F238E27FC236}">
                <a16:creationId xmlns:a16="http://schemas.microsoft.com/office/drawing/2014/main" id="{F2331733-7797-46D6-B444-D2517BCB7695}"/>
              </a:ext>
            </a:extLst>
          </p:cNvPr>
          <p:cNvPicPr>
            <a:picLocks noChangeAspect="1"/>
          </p:cNvPicPr>
          <p:nvPr/>
        </p:nvPicPr>
        <p:blipFill>
          <a:blip r:embed="rId5"/>
          <a:stretch>
            <a:fillRect/>
          </a:stretch>
        </p:blipFill>
        <p:spPr>
          <a:xfrm>
            <a:off x="1927080" y="4003591"/>
            <a:ext cx="8337839" cy="2791116"/>
          </a:xfrm>
          <a:prstGeom prst="rect">
            <a:avLst/>
          </a:prstGeom>
        </p:spPr>
      </p:pic>
    </p:spTree>
    <p:extLst>
      <p:ext uri="{BB962C8B-B14F-4D97-AF65-F5344CB8AC3E}">
        <p14:creationId xmlns:p14="http://schemas.microsoft.com/office/powerpoint/2010/main" val="339401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66982" y="157018"/>
            <a:ext cx="9144000" cy="581891"/>
          </a:xfrm>
        </p:spPr>
        <p:txBody>
          <a:bodyPr>
            <a:normAutofit/>
          </a:bodyPr>
          <a:lstStyle/>
          <a:p>
            <a:r>
              <a:rPr lang="en-US" altLang="zh-CN" sz="3200" dirty="0">
                <a:solidFill>
                  <a:srgbClr val="FF0000"/>
                </a:solidFill>
                <a:latin typeface="Arial" panose="020B0604020202020204" pitchFamily="34" charset="0"/>
              </a:rPr>
              <a:t>T</a:t>
            </a:r>
            <a:r>
              <a:rPr lang="en-US" altLang="zh-CN" sz="3200" b="0" i="0" dirty="0">
                <a:solidFill>
                  <a:srgbClr val="FF0000"/>
                </a:solidFill>
                <a:effectLst/>
                <a:latin typeface="Arial" panose="020B0604020202020204" pitchFamily="34" charset="0"/>
              </a:rPr>
              <a:t>heoretical </a:t>
            </a:r>
            <a:r>
              <a:rPr lang="en-US" altLang="zh-CN" sz="3200" dirty="0">
                <a:solidFill>
                  <a:srgbClr val="FF0000"/>
                </a:solidFill>
                <a:latin typeface="Arial" panose="020B0604020202020204" pitchFamily="34" charset="0"/>
              </a:rPr>
              <a:t>B</a:t>
            </a:r>
            <a:r>
              <a:rPr lang="en-US" altLang="zh-CN" sz="3200" b="0" i="0" dirty="0">
                <a:solidFill>
                  <a:srgbClr val="FF0000"/>
                </a:solidFill>
                <a:effectLst/>
                <a:latin typeface="Arial" panose="020B0604020202020204" pitchFamily="34" charset="0"/>
              </a:rPr>
              <a:t>asis</a:t>
            </a:r>
            <a:endParaRPr lang="zh-CN" altLang="en-US" sz="3200" dirty="0">
              <a:solidFill>
                <a:srgbClr val="FF0000"/>
              </a:solidFill>
            </a:endParaRPr>
          </a:p>
        </p:txBody>
      </p:sp>
      <p:sp>
        <p:nvSpPr>
          <p:cNvPr id="3" name="副标题 2"/>
          <p:cNvSpPr>
            <a:spLocks noGrp="1"/>
          </p:cNvSpPr>
          <p:nvPr>
            <p:ph type="subTitle" idx="1"/>
          </p:nvPr>
        </p:nvSpPr>
        <p:spPr>
          <a:xfrm>
            <a:off x="202860" y="1081297"/>
            <a:ext cx="11472244" cy="381678"/>
          </a:xfrm>
        </p:spPr>
        <p:txBody>
          <a:bodyPr>
            <a:noAutofit/>
          </a:bodyPr>
          <a:lstStyle/>
          <a:p>
            <a:pPr marL="342900" indent="-342900" algn="l">
              <a:buFont typeface="Wingdings" panose="05000000000000000000" pitchFamily="2" charset="2"/>
              <a:buChar char="p"/>
            </a:pPr>
            <a:r>
              <a:rPr lang="en-US" altLang="zh-CN" b="0" i="0" dirty="0">
                <a:solidFill>
                  <a:srgbClr val="4A90E2"/>
                </a:solidFill>
                <a:effectLst/>
                <a:latin typeface="Arial" panose="020B0604020202020204" pitchFamily="34" charset="0"/>
              </a:rPr>
              <a:t>  Logic Simplification Using Boolean Algebra</a:t>
            </a:r>
          </a:p>
          <a:p>
            <a:pPr marL="342900" indent="-342900" algn="l">
              <a:buFont typeface="Wingdings" panose="05000000000000000000" pitchFamily="2" charset="2"/>
              <a:buChar char="p"/>
            </a:pPr>
            <a:endParaRPr lang="en-US" altLang="zh-CN" b="0" i="0" dirty="0">
              <a:solidFill>
                <a:srgbClr val="4A90E2"/>
              </a:solidFill>
              <a:effectLst/>
              <a:latin typeface="Arial" panose="020B0604020202020204" pitchFamily="34" charset="0"/>
            </a:endParaRPr>
          </a:p>
          <a:p>
            <a:pPr marL="342900" indent="-342900" algn="l">
              <a:buFont typeface="Wingdings" panose="05000000000000000000" pitchFamily="2" charset="2"/>
              <a:buChar char="p"/>
            </a:pPr>
            <a:endParaRPr lang="en-US" altLang="zh-CN" b="1" dirty="0">
              <a:solidFill>
                <a:srgbClr val="4A90E2"/>
              </a:solidFill>
              <a:latin typeface="Arial" panose="020B0604020202020204" pitchFamily="34" charset="0"/>
            </a:endParaRPr>
          </a:p>
          <a:p>
            <a:pPr algn="l"/>
            <a:endParaRPr lang="en-US" altLang="zh-CN" sz="2000" dirty="0">
              <a:latin typeface="Times New Roman" panose="02020603050405020304" pitchFamily="18" charset="0"/>
              <a:ea typeface="楷体" panose="02010609060101010101" charset="-122"/>
              <a:cs typeface="Times New Roman" panose="02020603050405020304" pitchFamily="18" charset="0"/>
            </a:endParaRPr>
          </a:p>
        </p:txBody>
      </p:sp>
      <p:sp>
        <p:nvSpPr>
          <p:cNvPr id="8" name="副标题 2">
            <a:extLst>
              <a:ext uri="{FF2B5EF4-FFF2-40B4-BE49-F238E27FC236}">
                <a16:creationId xmlns:a16="http://schemas.microsoft.com/office/drawing/2014/main" id="{07E1E0B4-7933-4F40-8C54-F2F1A4585562}"/>
              </a:ext>
            </a:extLst>
          </p:cNvPr>
          <p:cNvSpPr txBox="1">
            <a:spLocks/>
          </p:cNvSpPr>
          <p:nvPr/>
        </p:nvSpPr>
        <p:spPr>
          <a:xfrm>
            <a:off x="478795" y="1469945"/>
            <a:ext cx="11472244" cy="45110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altLang="zh-CN" sz="1800" dirty="0">
                <a:solidFill>
                  <a:srgbClr val="FF0000"/>
                </a:solidFill>
                <a:latin typeface="Arial" panose="020B0604020202020204" pitchFamily="34" charset="0"/>
              </a:rPr>
              <a:t>  </a:t>
            </a:r>
            <a:r>
              <a:rPr lang="en-US" altLang="zh-CN" sz="1800" dirty="0">
                <a:latin typeface="Times New Roman" panose="02020603050405020304" pitchFamily="18" charset="0"/>
                <a:cs typeface="Times New Roman" panose="02020603050405020304" pitchFamily="18" charset="0"/>
              </a:rPr>
              <a:t>Apply the laws, rules, and theorems of Boolean algebra to simplify general  expressions.</a:t>
            </a:r>
          </a:p>
          <a:p>
            <a:pPr algn="just">
              <a:lnSpc>
                <a:spcPct val="150000"/>
              </a:lnSpc>
            </a:pPr>
            <a:r>
              <a:rPr lang="en-US" altLang="zh-CN" sz="1800" b="1" dirty="0">
                <a:solidFill>
                  <a:srgbClr val="FF0000"/>
                </a:solidFill>
                <a:latin typeface="Times New Roman" panose="02020603050405020304" pitchFamily="18" charset="0"/>
                <a:cs typeface="Times New Roman" panose="02020603050405020304" pitchFamily="18" charset="0"/>
              </a:rPr>
              <a:t> </a:t>
            </a:r>
            <a:endParaRPr lang="en-US" altLang="zh-CN" sz="1800" dirty="0">
              <a:solidFill>
                <a:srgbClr val="FF0000"/>
              </a:solidFill>
              <a:latin typeface="Arial" panose="020B0604020202020204" pitchFamily="34" charset="0"/>
            </a:endParaRPr>
          </a:p>
        </p:txBody>
      </p:sp>
      <p:sp>
        <p:nvSpPr>
          <p:cNvPr id="16" name="文本框 15">
            <a:extLst>
              <a:ext uri="{FF2B5EF4-FFF2-40B4-BE49-F238E27FC236}">
                <a16:creationId xmlns:a16="http://schemas.microsoft.com/office/drawing/2014/main" id="{CC30AB97-C94F-4023-B001-F14373C2EAA2}"/>
              </a:ext>
            </a:extLst>
          </p:cNvPr>
          <p:cNvSpPr txBox="1"/>
          <p:nvPr/>
        </p:nvSpPr>
        <p:spPr>
          <a:xfrm>
            <a:off x="568325" y="1928019"/>
            <a:ext cx="11106779" cy="458074"/>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Example 1. </a:t>
            </a:r>
            <a:r>
              <a:rPr lang="de-DE" altLang="zh-CN" b="1" dirty="0">
                <a:latin typeface="Times New Roman" panose="02020603050405020304" pitchFamily="18" charset="0"/>
                <a:cs typeface="Times New Roman" panose="02020603050405020304" pitchFamily="18" charset="0"/>
              </a:rPr>
              <a:t>AB + A(B + C) + B(B + C)</a:t>
            </a:r>
            <a:endParaRPr lang="en-US" altLang="zh-CN" b="1"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F8D53340-E59B-4252-854D-E39236923EEC}"/>
              </a:ext>
            </a:extLst>
          </p:cNvPr>
          <p:cNvPicPr>
            <a:picLocks noChangeAspect="1"/>
          </p:cNvPicPr>
          <p:nvPr/>
        </p:nvPicPr>
        <p:blipFill>
          <a:blip r:embed="rId3"/>
          <a:stretch>
            <a:fillRect/>
          </a:stretch>
        </p:blipFill>
        <p:spPr>
          <a:xfrm>
            <a:off x="2424112" y="2410504"/>
            <a:ext cx="7343775" cy="4290478"/>
          </a:xfrm>
          <a:prstGeom prst="rect">
            <a:avLst/>
          </a:prstGeom>
        </p:spPr>
      </p:pic>
    </p:spTree>
    <p:extLst>
      <p:ext uri="{BB962C8B-B14F-4D97-AF65-F5344CB8AC3E}">
        <p14:creationId xmlns:p14="http://schemas.microsoft.com/office/powerpoint/2010/main" val="8486417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2423</Words>
  <Application>Microsoft Office PowerPoint</Application>
  <PresentationFormat>宽屏</PresentationFormat>
  <Paragraphs>279</Paragraphs>
  <Slides>44</Slides>
  <Notes>43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等线</vt:lpstr>
      <vt:lpstr>等线 Light</vt:lpstr>
      <vt:lpstr>微软雅黑</vt:lpstr>
      <vt:lpstr>Arial</vt:lpstr>
      <vt:lpstr>Cambria Math</vt:lpstr>
      <vt:lpstr>Palatino Linotype</vt:lpstr>
      <vt:lpstr>Tahoma</vt:lpstr>
      <vt:lpstr>Times New Roman</vt:lpstr>
      <vt:lpstr>Wingdings</vt:lpstr>
      <vt:lpstr>Office 主题​​</vt:lpstr>
      <vt:lpstr>Digital Circuit  Experiment Combinational logical circuit</vt:lpstr>
      <vt:lpstr>Theoretical Basis</vt:lpstr>
      <vt:lpstr>Theoretical Basis</vt:lpstr>
      <vt:lpstr>Theoretical Basis</vt:lpstr>
      <vt:lpstr>Theoretical Basis</vt:lpstr>
      <vt:lpstr>Theoretical Basis</vt:lpstr>
      <vt:lpstr>Theoretical Basis</vt:lpstr>
      <vt:lpstr>Theoretical Basis</vt:lpstr>
      <vt:lpstr>Theoretical Basis</vt:lpstr>
      <vt:lpstr>Theoretical Basis</vt:lpstr>
      <vt:lpstr>Theoretical Basis</vt:lpstr>
      <vt:lpstr>Theoretical Basis</vt:lpstr>
      <vt:lpstr>Theoretical Basis</vt:lpstr>
      <vt:lpstr>Theoretical Basis</vt:lpstr>
      <vt:lpstr>Theoretical Basis</vt:lpstr>
      <vt:lpstr>Theoretical Basis</vt:lpstr>
      <vt:lpstr>Theoretical Basis</vt:lpstr>
      <vt:lpstr>Theoretical Basis</vt:lpstr>
      <vt:lpstr>Theoretical Basis</vt:lpstr>
      <vt:lpstr>Theoretical Basis</vt:lpstr>
      <vt:lpstr>Theoretical Basis</vt:lpstr>
      <vt:lpstr>Theoretical Basis</vt:lpstr>
      <vt:lpstr>Theoretical Basis</vt:lpstr>
      <vt:lpstr>Experiments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Circuit  Experiment</dc:title>
  <dc:creator>86186</dc:creator>
  <cp:lastModifiedBy>Administrator</cp:lastModifiedBy>
  <cp:revision>228</cp:revision>
  <dcterms:created xsi:type="dcterms:W3CDTF">2019-09-10T01:23:00Z</dcterms:created>
  <dcterms:modified xsi:type="dcterms:W3CDTF">2020-09-29T17:05:28Z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