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4" r:id="rId3"/>
    <p:sldId id="367" r:id="rId4"/>
    <p:sldId id="368" r:id="rId5"/>
    <p:sldId id="369" r:id="rId6"/>
    <p:sldId id="370" r:id="rId7"/>
    <p:sldId id="371" r:id="rId8"/>
    <p:sldId id="372" r:id="rId9"/>
    <p:sldId id="373" r:id="rId10"/>
    <p:sldId id="374" r:id="rId11"/>
    <p:sldId id="375" r:id="rId12"/>
    <p:sldId id="303" r:id="rId13"/>
    <p:sldId id="275" r:id="rId14"/>
    <p:sldId id="376" r:id="rId15"/>
    <p:sldId id="377" r:id="rId16"/>
    <p:sldId id="378" r:id="rId17"/>
    <p:sldId id="380" r:id="rId18"/>
    <p:sldId id="381" r:id="rId19"/>
    <p:sldId id="382" r:id="rId20"/>
    <p:sldId id="383" r:id="rId21"/>
    <p:sldId id="384" r:id="rId22"/>
    <p:sldId id="385" r:id="rId23"/>
    <p:sldId id="386" r:id="rId24"/>
    <p:sldId id="387" r:id="rId25"/>
    <p:sldId id="32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1" autoAdjust="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28BDD-BA8D-4559-83E6-6E95428C93B4}" type="datetimeFigureOut">
              <a:rPr lang="zh-CN" altLang="en-US" smtClean="0"/>
              <a:t>2020/10/17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5B83B-07F6-463A-B285-4ED25887CA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10</a:t>
            </a:fld>
            <a:endParaRPr lang="zh-CN" altLang="en-US"/>
          </a:p>
        </p:txBody>
      </p:sp>
    </p:spTree>
    <p:extLst>
      <p:ext uri="{BB962C8B-B14F-4D97-AF65-F5344CB8AC3E}">
        <p14:creationId xmlns:p14="http://schemas.microsoft.com/office/powerpoint/2010/main" val="142923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11</a:t>
            </a:fld>
            <a:endParaRPr lang="zh-CN" altLang="en-US"/>
          </a:p>
        </p:txBody>
      </p:sp>
    </p:spTree>
    <p:extLst>
      <p:ext uri="{BB962C8B-B14F-4D97-AF65-F5344CB8AC3E}">
        <p14:creationId xmlns:p14="http://schemas.microsoft.com/office/powerpoint/2010/main" val="3678091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14</a:t>
            </a:fld>
            <a:endParaRPr lang="zh-CN" altLang="en-US"/>
          </a:p>
        </p:txBody>
      </p:sp>
    </p:spTree>
    <p:extLst>
      <p:ext uri="{BB962C8B-B14F-4D97-AF65-F5344CB8AC3E}">
        <p14:creationId xmlns:p14="http://schemas.microsoft.com/office/powerpoint/2010/main" val="2928124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15</a:t>
            </a:fld>
            <a:endParaRPr lang="zh-CN" altLang="en-US"/>
          </a:p>
        </p:txBody>
      </p:sp>
    </p:spTree>
    <p:extLst>
      <p:ext uri="{BB962C8B-B14F-4D97-AF65-F5344CB8AC3E}">
        <p14:creationId xmlns:p14="http://schemas.microsoft.com/office/powerpoint/2010/main" val="141105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16</a:t>
            </a:fld>
            <a:endParaRPr lang="zh-CN" altLang="en-US"/>
          </a:p>
        </p:txBody>
      </p:sp>
    </p:spTree>
    <p:extLst>
      <p:ext uri="{BB962C8B-B14F-4D97-AF65-F5344CB8AC3E}">
        <p14:creationId xmlns:p14="http://schemas.microsoft.com/office/powerpoint/2010/main" val="1222255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17</a:t>
            </a:fld>
            <a:endParaRPr lang="zh-CN" altLang="en-US"/>
          </a:p>
        </p:txBody>
      </p:sp>
    </p:spTree>
    <p:extLst>
      <p:ext uri="{BB962C8B-B14F-4D97-AF65-F5344CB8AC3E}">
        <p14:creationId xmlns:p14="http://schemas.microsoft.com/office/powerpoint/2010/main" val="2971010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18</a:t>
            </a:fld>
            <a:endParaRPr lang="zh-CN" altLang="en-US"/>
          </a:p>
        </p:txBody>
      </p:sp>
    </p:spTree>
    <p:extLst>
      <p:ext uri="{BB962C8B-B14F-4D97-AF65-F5344CB8AC3E}">
        <p14:creationId xmlns:p14="http://schemas.microsoft.com/office/powerpoint/2010/main" val="1205927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19</a:t>
            </a:fld>
            <a:endParaRPr lang="zh-CN" altLang="en-US"/>
          </a:p>
        </p:txBody>
      </p:sp>
    </p:spTree>
    <p:extLst>
      <p:ext uri="{BB962C8B-B14F-4D97-AF65-F5344CB8AC3E}">
        <p14:creationId xmlns:p14="http://schemas.microsoft.com/office/powerpoint/2010/main" val="2867549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20</a:t>
            </a:fld>
            <a:endParaRPr lang="zh-CN" altLang="en-US"/>
          </a:p>
        </p:txBody>
      </p:sp>
    </p:spTree>
    <p:extLst>
      <p:ext uri="{BB962C8B-B14F-4D97-AF65-F5344CB8AC3E}">
        <p14:creationId xmlns:p14="http://schemas.microsoft.com/office/powerpoint/2010/main" val="366955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21</a:t>
            </a:fld>
            <a:endParaRPr lang="zh-CN" altLang="en-US"/>
          </a:p>
        </p:txBody>
      </p:sp>
    </p:spTree>
    <p:extLst>
      <p:ext uri="{BB962C8B-B14F-4D97-AF65-F5344CB8AC3E}">
        <p14:creationId xmlns:p14="http://schemas.microsoft.com/office/powerpoint/2010/main" val="982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22</a:t>
            </a:fld>
            <a:endParaRPr lang="zh-CN" altLang="en-US"/>
          </a:p>
        </p:txBody>
      </p:sp>
    </p:spTree>
    <p:extLst>
      <p:ext uri="{BB962C8B-B14F-4D97-AF65-F5344CB8AC3E}">
        <p14:creationId xmlns:p14="http://schemas.microsoft.com/office/powerpoint/2010/main" val="2721685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23</a:t>
            </a:fld>
            <a:endParaRPr lang="zh-CN" altLang="en-US"/>
          </a:p>
        </p:txBody>
      </p:sp>
    </p:spTree>
    <p:extLst>
      <p:ext uri="{BB962C8B-B14F-4D97-AF65-F5344CB8AC3E}">
        <p14:creationId xmlns:p14="http://schemas.microsoft.com/office/powerpoint/2010/main" val="1183460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24</a:t>
            </a:fld>
            <a:endParaRPr lang="zh-CN" altLang="en-US"/>
          </a:p>
        </p:txBody>
      </p:sp>
    </p:spTree>
    <p:extLst>
      <p:ext uri="{BB962C8B-B14F-4D97-AF65-F5344CB8AC3E}">
        <p14:creationId xmlns:p14="http://schemas.microsoft.com/office/powerpoint/2010/main" val="1538333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3</a:t>
            </a:fld>
            <a:endParaRPr lang="zh-CN" altLang="en-US"/>
          </a:p>
        </p:txBody>
      </p:sp>
    </p:spTree>
    <p:extLst>
      <p:ext uri="{BB962C8B-B14F-4D97-AF65-F5344CB8AC3E}">
        <p14:creationId xmlns:p14="http://schemas.microsoft.com/office/powerpoint/2010/main" val="288716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4</a:t>
            </a:fld>
            <a:endParaRPr lang="zh-CN" altLang="en-US"/>
          </a:p>
        </p:txBody>
      </p:sp>
    </p:spTree>
    <p:extLst>
      <p:ext uri="{BB962C8B-B14F-4D97-AF65-F5344CB8AC3E}">
        <p14:creationId xmlns:p14="http://schemas.microsoft.com/office/powerpoint/2010/main" val="295187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5</a:t>
            </a:fld>
            <a:endParaRPr lang="zh-CN" altLang="en-US"/>
          </a:p>
        </p:txBody>
      </p:sp>
    </p:spTree>
    <p:extLst>
      <p:ext uri="{BB962C8B-B14F-4D97-AF65-F5344CB8AC3E}">
        <p14:creationId xmlns:p14="http://schemas.microsoft.com/office/powerpoint/2010/main" val="105750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6</a:t>
            </a:fld>
            <a:endParaRPr lang="zh-CN" altLang="en-US"/>
          </a:p>
        </p:txBody>
      </p:sp>
    </p:spTree>
    <p:extLst>
      <p:ext uri="{BB962C8B-B14F-4D97-AF65-F5344CB8AC3E}">
        <p14:creationId xmlns:p14="http://schemas.microsoft.com/office/powerpoint/2010/main" val="148656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7</a:t>
            </a:fld>
            <a:endParaRPr lang="zh-CN" altLang="en-US"/>
          </a:p>
        </p:txBody>
      </p:sp>
    </p:spTree>
    <p:extLst>
      <p:ext uri="{BB962C8B-B14F-4D97-AF65-F5344CB8AC3E}">
        <p14:creationId xmlns:p14="http://schemas.microsoft.com/office/powerpoint/2010/main" val="158003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8</a:t>
            </a:fld>
            <a:endParaRPr lang="zh-CN" altLang="en-US"/>
          </a:p>
        </p:txBody>
      </p:sp>
    </p:spTree>
    <p:extLst>
      <p:ext uri="{BB962C8B-B14F-4D97-AF65-F5344CB8AC3E}">
        <p14:creationId xmlns:p14="http://schemas.microsoft.com/office/powerpoint/2010/main" val="3257764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9</a:t>
            </a:fld>
            <a:endParaRPr lang="zh-CN" altLang="en-US"/>
          </a:p>
        </p:txBody>
      </p:sp>
    </p:spTree>
    <p:extLst>
      <p:ext uri="{BB962C8B-B14F-4D97-AF65-F5344CB8AC3E}">
        <p14:creationId xmlns:p14="http://schemas.microsoft.com/office/powerpoint/2010/main" val="242428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A751368-979A-4E29-92E9-43082C7C86E9}" type="datetimeFigureOut">
              <a:rPr lang="zh-CN" altLang="en-US" smtClean="0"/>
              <a:t>2020/10/17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51368-979A-4E29-92E9-43082C7C86E9}" type="datetimeFigureOut">
              <a:rPr lang="zh-CN" altLang="en-US" smtClean="0"/>
              <a:t>2020/10/17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7F439-B810-41D0-94AC-4C91489597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tmp"/><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pPr>
              <a:lnSpc>
                <a:spcPct val="150000"/>
              </a:lnSpc>
            </a:pPr>
            <a:r>
              <a:rPr lang="en-US" altLang="zh-CN" dirty="0"/>
              <a:t>Digital Circuit  Experiment</a:t>
            </a:r>
            <a:br>
              <a:rPr lang="en-US" altLang="zh-CN" dirty="0"/>
            </a:br>
            <a:r>
              <a:rPr lang="en-US" altLang="zh-CN" sz="36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Decoder and Data Selector</a:t>
            </a:r>
            <a:endParaRPr lang="zh-CN" altLang="en-US" sz="3600" dirty="0">
              <a:solidFill>
                <a:srgbClr val="FF0000"/>
              </a:solidFill>
            </a:endParaRPr>
          </a:p>
        </p:txBody>
      </p:sp>
      <p:sp>
        <p:nvSpPr>
          <p:cNvPr id="3" name="副标题 2"/>
          <p:cNvSpPr>
            <a:spLocks noGrp="1"/>
          </p:cNvSpPr>
          <p:nvPr>
            <p:ph type="subTitle" idx="1"/>
          </p:nvPr>
        </p:nvSpPr>
        <p:spPr>
          <a:xfrm>
            <a:off x="1524000" y="3737119"/>
            <a:ext cx="9144000" cy="1655762"/>
          </a:xfrm>
        </p:spPr>
        <p:txBody>
          <a:bodyPr>
            <a:normAutofit/>
          </a:bodyPr>
          <a:lstStyle/>
          <a:p>
            <a:r>
              <a:rPr lang="en-US" altLang="zh-CN" sz="3200" dirty="0"/>
              <a:t>Lecture 3</a:t>
            </a:r>
          </a:p>
          <a:p>
            <a:pPr>
              <a:lnSpc>
                <a:spcPct val="150000"/>
              </a:lnSpc>
            </a:pPr>
            <a:r>
              <a:rPr lang="en-US" altLang="zh-CN" sz="3200" dirty="0" err="1"/>
              <a:t>Rencan</a:t>
            </a:r>
            <a:r>
              <a:rPr lang="en-US" altLang="zh-CN" sz="3200" dirty="0"/>
              <a:t> </a:t>
            </a:r>
            <a:r>
              <a:rPr lang="en-US" altLang="zh-CN" sz="3200" dirty="0" err="1"/>
              <a:t>Nie</a:t>
            </a:r>
            <a:r>
              <a:rPr lang="zh-CN" altLang="en-US" sz="3200" dirty="0"/>
              <a:t>（聂仁灿）</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Multiplexers (Data Selectors)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359878" y="1320833"/>
            <a:ext cx="11472244" cy="7571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dirty="0">
                <a:latin typeface="Times New Roman" panose="02020603050405020304" pitchFamily="18" charset="0"/>
                <a:cs typeface="Times New Roman" panose="02020603050405020304" pitchFamily="18" charset="0"/>
              </a:rPr>
              <a:t>A </a:t>
            </a:r>
            <a:r>
              <a:rPr lang="en-US" altLang="zh-CN" sz="1800" b="1" dirty="0">
                <a:solidFill>
                  <a:srgbClr val="FF0000"/>
                </a:solidFill>
                <a:latin typeface="Times New Roman" panose="02020603050405020304" pitchFamily="18" charset="0"/>
                <a:cs typeface="Times New Roman" panose="02020603050405020304" pitchFamily="18" charset="0"/>
              </a:rPr>
              <a:t>multiplexer (MUX) </a:t>
            </a:r>
            <a:r>
              <a:rPr lang="en-US" altLang="zh-CN" sz="1800" dirty="0">
                <a:latin typeface="Times New Roman" panose="02020603050405020304" pitchFamily="18" charset="0"/>
                <a:cs typeface="Times New Roman" panose="02020603050405020304" pitchFamily="18" charset="0"/>
              </a:rPr>
              <a:t>is a device that allows digital information from several sources to be routed onto a single line for transmission over that line to a common destination.</a:t>
            </a: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a:extLst>
              <a:ext uri="{FF2B5EF4-FFF2-40B4-BE49-F238E27FC236}">
                <a16:creationId xmlns:a16="http://schemas.microsoft.com/office/drawing/2014/main" id="{D36424F5-0A7D-4469-A518-3B9F2BFA23AC}"/>
              </a:ext>
            </a:extLst>
          </p:cNvPr>
          <p:cNvPicPr>
            <a:picLocks noChangeAspect="1"/>
          </p:cNvPicPr>
          <p:nvPr/>
        </p:nvPicPr>
        <p:blipFill>
          <a:blip r:embed="rId3"/>
          <a:stretch>
            <a:fillRect/>
          </a:stretch>
        </p:blipFill>
        <p:spPr>
          <a:xfrm>
            <a:off x="519545" y="2577201"/>
            <a:ext cx="3896591" cy="2410176"/>
          </a:xfrm>
          <a:prstGeom prst="rect">
            <a:avLst/>
          </a:prstGeom>
        </p:spPr>
      </p:pic>
      <p:pic>
        <p:nvPicPr>
          <p:cNvPr id="9" name="图片 8">
            <a:extLst>
              <a:ext uri="{FF2B5EF4-FFF2-40B4-BE49-F238E27FC236}">
                <a16:creationId xmlns:a16="http://schemas.microsoft.com/office/drawing/2014/main" id="{97BD7299-ADB1-4EA7-B412-84548F69D48D}"/>
              </a:ext>
            </a:extLst>
          </p:cNvPr>
          <p:cNvPicPr>
            <a:picLocks noChangeAspect="1"/>
          </p:cNvPicPr>
          <p:nvPr/>
        </p:nvPicPr>
        <p:blipFill>
          <a:blip r:embed="rId4"/>
          <a:stretch>
            <a:fillRect/>
          </a:stretch>
        </p:blipFill>
        <p:spPr>
          <a:xfrm>
            <a:off x="4743450" y="2977427"/>
            <a:ext cx="7448550" cy="1609725"/>
          </a:xfrm>
          <a:prstGeom prst="rect">
            <a:avLst/>
          </a:prstGeom>
        </p:spPr>
      </p:pic>
      <p:pic>
        <p:nvPicPr>
          <p:cNvPr id="11" name="图片 10">
            <a:extLst>
              <a:ext uri="{FF2B5EF4-FFF2-40B4-BE49-F238E27FC236}">
                <a16:creationId xmlns:a16="http://schemas.microsoft.com/office/drawing/2014/main" id="{41C9786B-91B9-409F-A996-17C4B2E7E222}"/>
              </a:ext>
            </a:extLst>
          </p:cNvPr>
          <p:cNvPicPr>
            <a:picLocks noChangeAspect="1"/>
          </p:cNvPicPr>
          <p:nvPr/>
        </p:nvPicPr>
        <p:blipFill>
          <a:blip r:embed="rId5"/>
          <a:stretch>
            <a:fillRect/>
          </a:stretch>
        </p:blipFill>
        <p:spPr>
          <a:xfrm>
            <a:off x="4121294" y="5181822"/>
            <a:ext cx="4905375" cy="609600"/>
          </a:xfrm>
          <a:prstGeom prst="rect">
            <a:avLst/>
          </a:prstGeom>
        </p:spPr>
      </p:pic>
    </p:spTree>
    <p:extLst>
      <p:ext uri="{BB962C8B-B14F-4D97-AF65-F5344CB8AC3E}">
        <p14:creationId xmlns:p14="http://schemas.microsoft.com/office/powerpoint/2010/main" val="206390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Multiplexers (Data Selectors)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359878" y="1320833"/>
            <a:ext cx="11472244" cy="7571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dirty="0">
                <a:latin typeface="Times New Roman" panose="02020603050405020304" pitchFamily="18" charset="0"/>
                <a:cs typeface="Times New Roman" panose="02020603050405020304" pitchFamily="18" charset="0"/>
              </a:rPr>
              <a:t>A </a:t>
            </a:r>
            <a:r>
              <a:rPr lang="en-US" altLang="zh-CN" sz="1800" b="1" dirty="0">
                <a:solidFill>
                  <a:srgbClr val="FF0000"/>
                </a:solidFill>
                <a:latin typeface="Times New Roman" panose="02020603050405020304" pitchFamily="18" charset="0"/>
                <a:cs typeface="Times New Roman" panose="02020603050405020304" pitchFamily="18" charset="0"/>
              </a:rPr>
              <a:t>multiplexer (MUX) </a:t>
            </a:r>
            <a:r>
              <a:rPr lang="en-US" altLang="zh-CN" sz="1800" dirty="0">
                <a:latin typeface="Times New Roman" panose="02020603050405020304" pitchFamily="18" charset="0"/>
                <a:cs typeface="Times New Roman" panose="02020603050405020304" pitchFamily="18" charset="0"/>
              </a:rPr>
              <a:t>is a device that allows digital information from several sources to be routed onto a single line for transmission over that line to a common destination.</a:t>
            </a: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a:extLst>
              <a:ext uri="{FF2B5EF4-FFF2-40B4-BE49-F238E27FC236}">
                <a16:creationId xmlns:a16="http://schemas.microsoft.com/office/drawing/2014/main" id="{325D9847-906F-4828-974E-BD74CCDEF6F2}"/>
              </a:ext>
            </a:extLst>
          </p:cNvPr>
          <p:cNvPicPr>
            <a:picLocks noChangeAspect="1"/>
          </p:cNvPicPr>
          <p:nvPr/>
        </p:nvPicPr>
        <p:blipFill>
          <a:blip r:embed="rId3"/>
          <a:stretch>
            <a:fillRect/>
          </a:stretch>
        </p:blipFill>
        <p:spPr>
          <a:xfrm>
            <a:off x="937347" y="2213264"/>
            <a:ext cx="6181725" cy="4343400"/>
          </a:xfrm>
          <a:prstGeom prst="rect">
            <a:avLst/>
          </a:prstGeom>
        </p:spPr>
      </p:pic>
      <p:pic>
        <p:nvPicPr>
          <p:cNvPr id="10" name="图片 9">
            <a:extLst>
              <a:ext uri="{FF2B5EF4-FFF2-40B4-BE49-F238E27FC236}">
                <a16:creationId xmlns:a16="http://schemas.microsoft.com/office/drawing/2014/main" id="{BA67DD51-79C2-44A7-AB36-C24D7CF06976}"/>
              </a:ext>
            </a:extLst>
          </p:cNvPr>
          <p:cNvPicPr>
            <a:picLocks noChangeAspect="1"/>
          </p:cNvPicPr>
          <p:nvPr/>
        </p:nvPicPr>
        <p:blipFill>
          <a:blip r:embed="rId4"/>
          <a:stretch>
            <a:fillRect/>
          </a:stretch>
        </p:blipFill>
        <p:spPr>
          <a:xfrm>
            <a:off x="6096000" y="3565380"/>
            <a:ext cx="5010150" cy="600075"/>
          </a:xfrm>
          <a:prstGeom prst="rect">
            <a:avLst/>
          </a:prstGeom>
        </p:spPr>
      </p:pic>
    </p:spTree>
    <p:extLst>
      <p:ext uri="{BB962C8B-B14F-4D97-AF65-F5344CB8AC3E}">
        <p14:creationId xmlns:p14="http://schemas.microsoft.com/office/powerpoint/2010/main" val="347988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fontScale="90000"/>
          </a:bodyPr>
          <a:lstStyle/>
          <a:p>
            <a:r>
              <a:rPr lang="en-US" altLang="zh-CN" sz="3600" dirty="0">
                <a:solidFill>
                  <a:srgbClr val="FF0000"/>
                </a:solidFill>
                <a:latin typeface="Arial" panose="020B0604020202020204" pitchFamily="34" charset="0"/>
              </a:rPr>
              <a:t>Experiments</a:t>
            </a:r>
            <a:endParaRPr lang="zh-CN" altLang="en-US" dirty="0">
              <a:solidFill>
                <a:srgbClr val="FF0000"/>
              </a:solidFill>
            </a:endParaRPr>
          </a:p>
        </p:txBody>
      </p:sp>
      <p:sp>
        <p:nvSpPr>
          <p:cNvPr id="3" name="副标题 2"/>
          <p:cNvSpPr>
            <a:spLocks noGrp="1"/>
          </p:cNvSpPr>
          <p:nvPr>
            <p:ph type="subTitle" idx="1"/>
          </p:nvPr>
        </p:nvSpPr>
        <p:spPr>
          <a:xfrm>
            <a:off x="202860" y="1081296"/>
            <a:ext cx="11472244" cy="4312740"/>
          </a:xfrm>
        </p:spPr>
        <p:txBody>
          <a:bodyPr>
            <a:noAutofit/>
          </a:bodyPr>
          <a:lstStyle/>
          <a:p>
            <a:pPr marL="342900" indent="-342900" algn="l">
              <a:buFont typeface="Wingdings" panose="05000000000000000000" pitchFamily="2" charset="2"/>
              <a:buChar char="p"/>
            </a:pPr>
            <a:r>
              <a:rPr lang="en-US" altLang="zh-CN" b="1" kern="100" dirty="0">
                <a:latin typeface="Times New Roman" panose="02020603050405020304" pitchFamily="18" charset="0"/>
                <a:ea typeface="楷体" panose="02010609060101010101" charset="-122"/>
                <a:cs typeface="Times New Roman" panose="02020603050405020304" pitchFamily="18" charset="0"/>
              </a:rPr>
              <a:t>Experimental purposes</a:t>
            </a:r>
          </a:p>
          <a:p>
            <a:pPr marL="742950" lvl="1" indent="-285750" algn="just">
              <a:lnSpc>
                <a:spcPct val="150000"/>
              </a:lnSpc>
              <a:spcBef>
                <a:spcPts val="1200"/>
              </a:spcBef>
              <a:buFont typeface="Wingdings" panose="05000000000000000000" pitchFamily="2" charset="2"/>
              <a:buChar char="Ø"/>
            </a:pPr>
            <a:r>
              <a:rPr lang="en-US" altLang="zh-CN" sz="1800" b="1" kern="100" dirty="0">
                <a:solidFill>
                  <a:srgbClr val="FF0000"/>
                </a:solidFill>
                <a:latin typeface="Tahoma" panose="020B0604030504040204" pitchFamily="34" charset="0"/>
                <a:ea typeface="宋体" panose="02010600030101010101" pitchFamily="2" charset="-122"/>
              </a:rPr>
              <a:t>Familiar with the integrated decoder and dada selector.</a:t>
            </a:r>
          </a:p>
          <a:p>
            <a:pPr marL="742950" lvl="1" indent="-285750" algn="just">
              <a:lnSpc>
                <a:spcPct val="150000"/>
              </a:lnSpc>
              <a:spcBef>
                <a:spcPts val="1200"/>
              </a:spcBef>
              <a:buFont typeface="Wingdings" panose="05000000000000000000" pitchFamily="2" charset="2"/>
              <a:buChar char="Ø"/>
            </a:pPr>
            <a:r>
              <a:rPr lang="en-US" altLang="zh-CN" sz="1800" b="1" kern="100" dirty="0">
                <a:solidFill>
                  <a:srgbClr val="FF0000"/>
                </a:solidFill>
                <a:latin typeface="Tahoma" panose="020B0604030504040204" pitchFamily="34" charset="0"/>
                <a:ea typeface="宋体" panose="02010600030101010101" pitchFamily="2" charset="-122"/>
              </a:rPr>
              <a:t>Understand the application with integrated decoder and dada selector.</a:t>
            </a:r>
          </a:p>
          <a:p>
            <a:pPr marL="742950" lvl="1" indent="-285750" algn="just">
              <a:lnSpc>
                <a:spcPct val="150000"/>
              </a:lnSpc>
              <a:spcBef>
                <a:spcPts val="1200"/>
              </a:spcBef>
              <a:buFont typeface="Wingdings" panose="05000000000000000000" pitchFamily="2" charset="2"/>
              <a:buChar char="Ø"/>
            </a:pPr>
            <a:r>
              <a:rPr lang="en-US" altLang="zh-CN" sz="1800" b="1" kern="100" dirty="0">
                <a:solidFill>
                  <a:srgbClr val="FF0000"/>
                </a:solidFill>
                <a:latin typeface="Tahoma" panose="020B0604030504040204" pitchFamily="34" charset="0"/>
                <a:ea typeface="宋体" panose="02010600030101010101" pitchFamily="2" charset="-122"/>
              </a:rPr>
              <a:t>Learn how to design a combinational circuit using integrated decoder and dada selector.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Decoder</a:t>
            </a:r>
            <a:endParaRPr lang="en-US" altLang="zh-CN" b="1" dirty="0"/>
          </a:p>
          <a:p>
            <a:pPr marL="0" lv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Decoder with 74LS139</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6741562" y="3856926"/>
                <a:ext cx="5156895" cy="129644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i="0" dirty="0">
                    <a:solidFill>
                      <a:srgbClr val="FF0000"/>
                    </a:solidFill>
                    <a:effectLst/>
                    <a:latin typeface="Palatino Linotype" panose="02040502050505030304" pitchFamily="18" charset="0"/>
                  </a:rPr>
                  <a:t>A0~A1:</a:t>
                </a:r>
                <a:r>
                  <a:rPr lang="en-US" altLang="zh-CN" i="0" dirty="0">
                    <a:effectLst/>
                    <a:latin typeface="Palatino Linotype" panose="02040502050505030304" pitchFamily="18" charset="0"/>
                  </a:rPr>
                  <a:t> Two inputs</a:t>
                </a:r>
                <a:r>
                  <a:rPr lang="en-US" altLang="zh-CN" b="1" i="0" dirty="0">
                    <a:effectLst/>
                    <a:latin typeface="Palatino Linotype" panose="02040502050505030304" pitchFamily="18" charset="0"/>
                  </a:rPr>
                  <a:t>.</a:t>
                </a:r>
              </a:p>
              <a:p>
                <a:pPr marL="285750" indent="-285750">
                  <a:lnSpc>
                    <a:spcPct val="150000"/>
                  </a:lnSpc>
                  <a:buFont typeface="Arial" panose="020B0604020202020204" pitchFamily="34" charset="0"/>
                  <a:buChar char="•"/>
                </a:pPr>
                <a14:m>
                  <m:oMath xmlns:m="http://schemas.openxmlformats.org/officeDocument/2006/math">
                    <m:sSub>
                      <m:sSubPr>
                        <m:ctrlPr>
                          <a:rPr lang="en-US" altLang="zh-CN" i="1" smtClean="0">
                            <a:solidFill>
                              <a:srgbClr val="FF0000"/>
                            </a:solidFill>
                            <a:latin typeface="Cambria Math" panose="02040503050406030204" pitchFamily="18" charset="0"/>
                          </a:rPr>
                        </m:ctrlPr>
                      </m:sSub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𝑌</m:t>
                            </m:r>
                          </m:e>
                        </m:acc>
                      </m:e>
                      <m:sub>
                        <m:r>
                          <a:rPr lang="en-US" altLang="zh-CN" b="0" i="1" smtClean="0">
                            <a:solidFill>
                              <a:srgbClr val="FF0000"/>
                            </a:solidFill>
                            <a:latin typeface="Cambria Math" panose="02040503050406030204" pitchFamily="18" charset="0"/>
                          </a:rPr>
                          <m:t>0</m:t>
                        </m:r>
                      </m:sub>
                    </m:sSub>
                    <m:r>
                      <a:rPr lang="en-US" altLang="zh-CN" i="1" smtClean="0">
                        <a:solidFill>
                          <a:srgbClr val="FF0000"/>
                        </a:solidFill>
                        <a:latin typeface="Cambria Math" panose="02040503050406030204" pitchFamily="18" charset="0"/>
                        <a:ea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𝑌</m:t>
                            </m:r>
                          </m:e>
                        </m:acc>
                      </m:e>
                      <m:sub>
                        <m:r>
                          <a:rPr lang="en-US" altLang="zh-CN" b="0" i="1" smtClean="0">
                            <a:solidFill>
                              <a:srgbClr val="FF0000"/>
                            </a:solidFill>
                            <a:latin typeface="Cambria Math" panose="02040503050406030204" pitchFamily="18" charset="0"/>
                          </a:rPr>
                          <m:t>3</m:t>
                        </m:r>
                      </m:sub>
                    </m:sSub>
                  </m:oMath>
                </a14:m>
                <a:r>
                  <a:rPr lang="en-US" altLang="zh-CN" dirty="0">
                    <a:solidFill>
                      <a:srgbClr val="FF0000"/>
                    </a:solidFill>
                    <a:latin typeface="Palatino Linotype" panose="02040502050505030304" pitchFamily="18" charset="0"/>
                  </a:rPr>
                  <a:t>: </a:t>
                </a:r>
                <a:r>
                  <a:rPr lang="en-US" altLang="zh-CN" dirty="0">
                    <a:latin typeface="Palatino Linotype" panose="02040502050505030304" pitchFamily="18" charset="0"/>
                  </a:rPr>
                  <a:t>Four outputs. (Low level is effective)</a:t>
                </a:r>
              </a:p>
              <a:p>
                <a:pPr marL="285750" indent="-285750">
                  <a:lnSpc>
                    <a:spcPct val="150000"/>
                  </a:lnSpc>
                  <a:buFont typeface="Arial" panose="020B0604020202020204" pitchFamily="34" charset="0"/>
                  <a:buChar char="•"/>
                </a:pPr>
                <a:r>
                  <a:rPr lang="en-US" altLang="zh-CN" dirty="0">
                    <a:solidFill>
                      <a:srgbClr val="FF0000"/>
                    </a:solidFill>
                    <a:latin typeface="Palatino Linotype" panose="02040502050505030304" pitchFamily="18" charset="0"/>
                  </a:rPr>
                  <a:t>E:</a:t>
                </a:r>
                <a:r>
                  <a:rPr lang="en-US" altLang="zh-CN" dirty="0">
                    <a:latin typeface="Palatino Linotype" panose="02040502050505030304" pitchFamily="18" charset="0"/>
                  </a:rPr>
                  <a:t> Enable port. (High level is effective)</a:t>
                </a: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6741562" y="3856926"/>
                <a:ext cx="5156895" cy="1296445"/>
              </a:xfrm>
              <a:prstGeom prst="rect">
                <a:avLst/>
              </a:prstGeom>
              <a:blipFill>
                <a:blip r:embed="rId3"/>
                <a:stretch>
                  <a:fillRect l="-827" b="-707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C04DFCE-6D6E-4CB3-B3A6-049675580445}"/>
              </a:ext>
            </a:extLst>
          </p:cNvPr>
          <p:cNvSpPr txBox="1"/>
          <p:nvPr/>
        </p:nvSpPr>
        <p:spPr>
          <a:xfrm>
            <a:off x="293543" y="2445534"/>
            <a:ext cx="4735657" cy="369332"/>
          </a:xfrm>
          <a:prstGeom prst="rect">
            <a:avLst/>
          </a:prstGeom>
          <a:noFill/>
        </p:spPr>
        <p:txBody>
          <a:bodyPr wrap="square">
            <a:spAutoFit/>
          </a:bodyPr>
          <a:lstStyle/>
          <a:p>
            <a:r>
              <a:rPr lang="en-US" altLang="zh-CN" sz="1800" b="1" dirty="0">
                <a:solidFill>
                  <a:srgbClr val="FF0000"/>
                </a:solidFill>
                <a:latin typeface="Times New Roman" panose="02020603050405020304" pitchFamily="18" charset="0"/>
                <a:cs typeface="Times New Roman" panose="02020603050405020304" pitchFamily="18" charset="0"/>
              </a:rPr>
              <a:t>74LS139 is a double 2 line-to-4 line Decoder.</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035FE391-5CDE-4B9F-8AE0-02C059A01B3B}"/>
              </a:ext>
            </a:extLst>
          </p:cNvPr>
          <p:cNvPicPr>
            <a:picLocks noChangeAspect="1"/>
          </p:cNvPicPr>
          <p:nvPr/>
        </p:nvPicPr>
        <p:blipFill>
          <a:blip r:embed="rId4"/>
          <a:stretch>
            <a:fillRect/>
          </a:stretch>
        </p:blipFill>
        <p:spPr>
          <a:xfrm>
            <a:off x="293543" y="3176049"/>
            <a:ext cx="5517571" cy="2922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Decoder</a:t>
            </a:r>
            <a:endParaRPr lang="en-US" altLang="zh-CN" b="1" dirty="0"/>
          </a:p>
          <a:p>
            <a:pPr marL="0" lv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Decoder with 74LS139</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6741562" y="3856926"/>
                <a:ext cx="5156895" cy="129644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i="0" dirty="0">
                    <a:solidFill>
                      <a:srgbClr val="FF0000"/>
                    </a:solidFill>
                    <a:effectLst/>
                    <a:latin typeface="Palatino Linotype" panose="02040502050505030304" pitchFamily="18" charset="0"/>
                  </a:rPr>
                  <a:t>A1~B1:</a:t>
                </a:r>
                <a:r>
                  <a:rPr lang="en-US" altLang="zh-CN" i="0" dirty="0">
                    <a:effectLst/>
                    <a:latin typeface="Palatino Linotype" panose="02040502050505030304" pitchFamily="18" charset="0"/>
                  </a:rPr>
                  <a:t> Two inputs</a:t>
                </a:r>
                <a:r>
                  <a:rPr lang="en-US" altLang="zh-CN" b="1" i="0" dirty="0">
                    <a:effectLst/>
                    <a:latin typeface="Palatino Linotype" panose="02040502050505030304" pitchFamily="18" charset="0"/>
                  </a:rPr>
                  <a:t>.</a:t>
                </a:r>
              </a:p>
              <a:p>
                <a:pPr marL="285750" indent="-285750">
                  <a:lnSpc>
                    <a:spcPct val="150000"/>
                  </a:lnSpc>
                  <a:buFont typeface="Arial" panose="020B0604020202020204" pitchFamily="34" charset="0"/>
                  <a:buChar char="•"/>
                </a:pPr>
                <a14:m>
                  <m:oMath xmlns:m="http://schemas.openxmlformats.org/officeDocument/2006/math">
                    <m:sSub>
                      <m:sSubPr>
                        <m:ctrlPr>
                          <a:rPr lang="en-US" altLang="zh-CN" i="1" smtClean="0">
                            <a:solidFill>
                              <a:srgbClr val="FF0000"/>
                            </a:solidFill>
                            <a:latin typeface="Cambria Math" panose="02040503050406030204" pitchFamily="18" charset="0"/>
                          </a:rPr>
                        </m:ctrlPr>
                      </m:sSub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𝑌</m:t>
                            </m:r>
                          </m:e>
                        </m:acc>
                      </m:e>
                      <m:sub>
                        <m:r>
                          <a:rPr lang="en-US" altLang="zh-CN" b="0" i="1" smtClean="0">
                            <a:solidFill>
                              <a:srgbClr val="FF0000"/>
                            </a:solidFill>
                            <a:latin typeface="Cambria Math" panose="02040503050406030204" pitchFamily="18" charset="0"/>
                          </a:rPr>
                          <m:t>10</m:t>
                        </m:r>
                      </m:sub>
                    </m:sSub>
                    <m:r>
                      <a:rPr lang="en-US" altLang="zh-CN" i="1" smtClean="0">
                        <a:solidFill>
                          <a:srgbClr val="FF0000"/>
                        </a:solidFill>
                        <a:latin typeface="Cambria Math" panose="02040503050406030204" pitchFamily="18" charset="0"/>
                        <a:ea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𝑌</m:t>
                            </m:r>
                          </m:e>
                        </m:acc>
                      </m:e>
                      <m:sub>
                        <m:r>
                          <a:rPr lang="en-US" altLang="zh-CN" b="0" i="1" smtClean="0">
                            <a:solidFill>
                              <a:srgbClr val="FF0000"/>
                            </a:solidFill>
                            <a:latin typeface="Cambria Math" panose="02040503050406030204" pitchFamily="18" charset="0"/>
                          </a:rPr>
                          <m:t>13</m:t>
                        </m:r>
                      </m:sub>
                    </m:sSub>
                  </m:oMath>
                </a14:m>
                <a:r>
                  <a:rPr lang="en-US" altLang="zh-CN" dirty="0">
                    <a:solidFill>
                      <a:srgbClr val="FF0000"/>
                    </a:solidFill>
                    <a:latin typeface="Palatino Linotype" panose="02040502050505030304" pitchFamily="18" charset="0"/>
                  </a:rPr>
                  <a:t>: </a:t>
                </a:r>
                <a:r>
                  <a:rPr lang="en-US" altLang="zh-CN" dirty="0">
                    <a:latin typeface="Palatino Linotype" panose="02040502050505030304" pitchFamily="18" charset="0"/>
                  </a:rPr>
                  <a:t>Four outputs. (Low level is effective)</a:t>
                </a:r>
              </a:p>
              <a:p>
                <a:pPr marL="285750" indent="-285750">
                  <a:lnSpc>
                    <a:spcPct val="150000"/>
                  </a:lnSpc>
                  <a:buFont typeface="Arial" panose="020B0604020202020204" pitchFamily="34" charset="0"/>
                  <a:buChar char="•"/>
                </a:pPr>
                <a:r>
                  <a:rPr lang="en-US" altLang="zh-CN" dirty="0">
                    <a:solidFill>
                      <a:srgbClr val="FF0000"/>
                    </a:solidFill>
                    <a:latin typeface="Palatino Linotype" panose="02040502050505030304" pitchFamily="18" charset="0"/>
                  </a:rPr>
                  <a:t>G:</a:t>
                </a:r>
                <a:r>
                  <a:rPr lang="en-US" altLang="zh-CN" dirty="0">
                    <a:latin typeface="Palatino Linotype" panose="02040502050505030304" pitchFamily="18" charset="0"/>
                  </a:rPr>
                  <a:t> Enable port. (Low level is effective)</a:t>
                </a: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6741562" y="3856926"/>
                <a:ext cx="5156895" cy="1296445"/>
              </a:xfrm>
              <a:prstGeom prst="rect">
                <a:avLst/>
              </a:prstGeom>
              <a:blipFill>
                <a:blip r:embed="rId3"/>
                <a:stretch>
                  <a:fillRect l="-827" b="-707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C04DFCE-6D6E-4CB3-B3A6-049675580445}"/>
              </a:ext>
            </a:extLst>
          </p:cNvPr>
          <p:cNvSpPr txBox="1"/>
          <p:nvPr/>
        </p:nvSpPr>
        <p:spPr>
          <a:xfrm>
            <a:off x="293543" y="2445534"/>
            <a:ext cx="4735657" cy="369332"/>
          </a:xfrm>
          <a:prstGeom prst="rect">
            <a:avLst/>
          </a:prstGeom>
          <a:noFill/>
        </p:spPr>
        <p:txBody>
          <a:bodyPr wrap="square">
            <a:spAutoFit/>
          </a:bodyPr>
          <a:lstStyle/>
          <a:p>
            <a:r>
              <a:rPr lang="en-US" altLang="zh-CN" sz="1800" b="1" dirty="0">
                <a:solidFill>
                  <a:srgbClr val="FF0000"/>
                </a:solidFill>
                <a:latin typeface="Times New Roman" panose="02020603050405020304" pitchFamily="18" charset="0"/>
                <a:cs typeface="Times New Roman" panose="02020603050405020304" pitchFamily="18" charset="0"/>
              </a:rPr>
              <a:t>74LS139 in Quartus.</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825731B-8EA9-477D-B9BE-A995EE90B1EF}"/>
              </a:ext>
            </a:extLst>
          </p:cNvPr>
          <p:cNvPicPr>
            <a:picLocks noChangeAspect="1"/>
          </p:cNvPicPr>
          <p:nvPr/>
        </p:nvPicPr>
        <p:blipFill>
          <a:blip r:embed="rId4"/>
          <a:stretch>
            <a:fillRect/>
          </a:stretch>
        </p:blipFill>
        <p:spPr>
          <a:xfrm>
            <a:off x="2276475" y="3161436"/>
            <a:ext cx="2609850" cy="3219450"/>
          </a:xfrm>
          <a:prstGeom prst="rect">
            <a:avLst/>
          </a:prstGeom>
        </p:spPr>
      </p:pic>
    </p:spTree>
    <p:extLst>
      <p:ext uri="{BB962C8B-B14F-4D97-AF65-F5344CB8AC3E}">
        <p14:creationId xmlns:p14="http://schemas.microsoft.com/office/powerpoint/2010/main" val="37402202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Decoder</a:t>
            </a:r>
            <a:endParaRPr lang="en-US" altLang="zh-CN" b="1" dirty="0"/>
          </a:p>
          <a:p>
            <a:pPr marL="0" lv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Decoder with 74LS139</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2" name="文本框 1">
            <a:extLst>
              <a:ext uri="{FF2B5EF4-FFF2-40B4-BE49-F238E27FC236}">
                <a16:creationId xmlns:a16="http://schemas.microsoft.com/office/drawing/2014/main" id="{B1BF72BF-733E-4090-8FFA-2EA0FCBACCC7}"/>
              </a:ext>
            </a:extLst>
          </p:cNvPr>
          <p:cNvSpPr txBox="1"/>
          <p:nvPr/>
        </p:nvSpPr>
        <p:spPr>
          <a:xfrm>
            <a:off x="155865" y="2212689"/>
            <a:ext cx="6677084" cy="463845"/>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1: </a:t>
            </a:r>
            <a:r>
              <a:rPr lang="en-US" altLang="zh-CN" i="0" dirty="0">
                <a:effectLst/>
                <a:latin typeface="Palatino Linotype" panose="02040502050505030304" pitchFamily="18" charset="0"/>
              </a:rPr>
              <a:t>Design the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circuit in Quartus</a:t>
            </a:r>
            <a:r>
              <a:rPr lang="en-US" altLang="zh-CN" i="0" dirty="0">
                <a:effectLst/>
                <a:latin typeface="Palatino Linotype" panose="02040502050505030304" pitchFamily="18" charset="0"/>
              </a:rPr>
              <a:t> 13.1</a:t>
            </a:r>
          </a:p>
        </p:txBody>
      </p:sp>
      <p:pic>
        <p:nvPicPr>
          <p:cNvPr id="8" name="图片 7">
            <a:extLst>
              <a:ext uri="{FF2B5EF4-FFF2-40B4-BE49-F238E27FC236}">
                <a16:creationId xmlns:a16="http://schemas.microsoft.com/office/drawing/2014/main" id="{31DD457D-D2C3-48F6-9E4D-6F2E8CBAA132}"/>
              </a:ext>
            </a:extLst>
          </p:cNvPr>
          <p:cNvPicPr>
            <a:picLocks noChangeAspect="1"/>
          </p:cNvPicPr>
          <p:nvPr/>
        </p:nvPicPr>
        <p:blipFill>
          <a:blip r:embed="rId3"/>
          <a:stretch>
            <a:fillRect/>
          </a:stretch>
        </p:blipFill>
        <p:spPr>
          <a:xfrm>
            <a:off x="1602364" y="3137189"/>
            <a:ext cx="8696325" cy="2724150"/>
          </a:xfrm>
          <a:prstGeom prst="rect">
            <a:avLst/>
          </a:prstGeom>
        </p:spPr>
      </p:pic>
    </p:spTree>
    <p:extLst>
      <p:ext uri="{BB962C8B-B14F-4D97-AF65-F5344CB8AC3E}">
        <p14:creationId xmlns:p14="http://schemas.microsoft.com/office/powerpoint/2010/main" val="23041543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Decoder</a:t>
            </a:r>
            <a:endParaRPr lang="en-US" altLang="zh-CN" b="1" dirty="0"/>
          </a:p>
          <a:p>
            <a:pPr marL="0" lv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Decoder with 74LS139</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2" name="文本框 1">
            <a:extLst>
              <a:ext uri="{FF2B5EF4-FFF2-40B4-BE49-F238E27FC236}">
                <a16:creationId xmlns:a16="http://schemas.microsoft.com/office/drawing/2014/main" id="{B1BF72BF-733E-4090-8FFA-2EA0FCBACCC7}"/>
              </a:ext>
            </a:extLst>
          </p:cNvPr>
          <p:cNvSpPr txBox="1"/>
          <p:nvPr/>
        </p:nvSpPr>
        <p:spPr>
          <a:xfrm>
            <a:off x="155865" y="2212689"/>
            <a:ext cx="10328562" cy="880947"/>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Step 2: </a:t>
            </a:r>
            <a:r>
              <a:rPr lang="en-US" altLang="zh-CN" i="0" dirty="0">
                <a:effectLst/>
                <a:latin typeface="Palatino Linotype" panose="02040502050505030304" pitchFamily="18" charset="0"/>
              </a:rPr>
              <a:t>Compile the designed file, and construct the VMF to watch the simulation results.</a:t>
            </a:r>
          </a:p>
          <a:p>
            <a:pPr algn="just">
              <a:lnSpc>
                <a:spcPct val="150000"/>
              </a:lnSpc>
            </a:pPr>
            <a:r>
              <a:rPr lang="en-US" altLang="zh-CN" i="0" dirty="0">
                <a:solidFill>
                  <a:srgbClr val="FF0000"/>
                </a:solidFill>
                <a:effectLst/>
                <a:latin typeface="Palatino Linotype" panose="02040502050505030304" pitchFamily="18" charset="0"/>
              </a:rPr>
              <a:t>Fille the results into Table 3.1.</a:t>
            </a:r>
          </a:p>
        </p:txBody>
      </p:sp>
      <p:pic>
        <p:nvPicPr>
          <p:cNvPr id="5" name="图片 4">
            <a:extLst>
              <a:ext uri="{FF2B5EF4-FFF2-40B4-BE49-F238E27FC236}">
                <a16:creationId xmlns:a16="http://schemas.microsoft.com/office/drawing/2014/main" id="{81721F8B-F068-40C9-BA83-91963E09F495}"/>
              </a:ext>
            </a:extLst>
          </p:cNvPr>
          <p:cNvPicPr>
            <a:picLocks noChangeAspect="1"/>
          </p:cNvPicPr>
          <p:nvPr/>
        </p:nvPicPr>
        <p:blipFill>
          <a:blip r:embed="rId3"/>
          <a:stretch>
            <a:fillRect/>
          </a:stretch>
        </p:blipFill>
        <p:spPr>
          <a:xfrm>
            <a:off x="4406265" y="2718887"/>
            <a:ext cx="6809509" cy="4139113"/>
          </a:xfrm>
          <a:prstGeom prst="rect">
            <a:avLst/>
          </a:prstGeom>
        </p:spPr>
      </p:pic>
      <p:sp>
        <p:nvSpPr>
          <p:cNvPr id="9" name="文本框 8">
            <a:extLst>
              <a:ext uri="{FF2B5EF4-FFF2-40B4-BE49-F238E27FC236}">
                <a16:creationId xmlns:a16="http://schemas.microsoft.com/office/drawing/2014/main" id="{F2980D08-B44F-4CEB-B95F-BE59F703B507}"/>
              </a:ext>
            </a:extLst>
          </p:cNvPr>
          <p:cNvSpPr txBox="1"/>
          <p:nvPr/>
        </p:nvSpPr>
        <p:spPr>
          <a:xfrm>
            <a:off x="335106" y="4321331"/>
            <a:ext cx="2408094" cy="465448"/>
          </a:xfrm>
          <a:prstGeom prst="rect">
            <a:avLst/>
          </a:prstGeom>
          <a:noFill/>
        </p:spPr>
        <p:txBody>
          <a:bodyPr wrap="square">
            <a:spAutoFit/>
          </a:bodyPr>
          <a:lstStyle/>
          <a:p>
            <a:pPr algn="just">
              <a:lnSpc>
                <a:spcPct val="150000"/>
              </a:lnSpc>
            </a:pPr>
            <a:r>
              <a:rPr lang="en-US" altLang="zh-CN" i="0" dirty="0">
                <a:effectLst/>
                <a:latin typeface="Palatino Linotype" panose="02040502050505030304" pitchFamily="18" charset="0"/>
              </a:rPr>
              <a:t>Note that: </a:t>
            </a:r>
            <a:r>
              <a:rPr lang="en-US" altLang="zh-CN" i="0" dirty="0">
                <a:solidFill>
                  <a:srgbClr val="FF0000"/>
                </a:solidFill>
                <a:effectLst/>
                <a:latin typeface="Palatino Linotype" panose="02040502050505030304" pitchFamily="18" charset="0"/>
              </a:rPr>
              <a:t>set E as 0. </a:t>
            </a:r>
          </a:p>
        </p:txBody>
      </p:sp>
    </p:spTree>
    <p:extLst>
      <p:ext uri="{BB962C8B-B14F-4D97-AF65-F5344CB8AC3E}">
        <p14:creationId xmlns:p14="http://schemas.microsoft.com/office/powerpoint/2010/main" val="9379132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387590"/>
          </a:xfrm>
        </p:spPr>
        <p:txBody>
          <a:bodyPr>
            <a:normAutofit fontScale="92500" lnSpcReduction="20000"/>
          </a:bodyPr>
          <a:lstStyle/>
          <a:p>
            <a:pPr marL="0" lvl="0" indent="0">
              <a:buNone/>
            </a:pPr>
            <a:r>
              <a:rPr lang="en-US" altLang="zh-CN" b="1" dirty="0">
                <a:sym typeface="+mn-ea"/>
              </a:rPr>
              <a:t>2</a:t>
            </a:r>
            <a:r>
              <a:rPr lang="en-US" altLang="zh-CN" dirty="0">
                <a:sym typeface="+mn-ea"/>
              </a:rPr>
              <a:t>.</a:t>
            </a:r>
            <a:r>
              <a:rPr lang="en-US" altLang="zh-CN" b="1" dirty="0">
                <a:sym typeface="+mn-ea"/>
              </a:rPr>
              <a:t> </a:t>
            </a:r>
            <a:r>
              <a:rPr lang="en-US" altLang="zh-CN" sz="2800" dirty="0">
                <a:latin typeface="Arial" panose="020B0604020202020204" pitchFamily="34" charset="0"/>
                <a:cs typeface="Arial" panose="020B0604020202020204" pitchFamily="34" charset="0"/>
              </a:rPr>
              <a:t>Decoder Conversion</a:t>
            </a:r>
            <a:endParaRPr lang="en-US" altLang="zh-CN" b="1" dirty="0"/>
          </a:p>
          <a:p>
            <a:pPr marL="0" lvl="0" indent="0" algn="just">
              <a:lnSpc>
                <a:spcPct val="150000"/>
              </a:lnSpc>
              <a:buNone/>
            </a:pPr>
            <a:r>
              <a:rPr lang="en-US" altLang="zh-CN" sz="1800" b="1" dirty="0">
                <a:solidFill>
                  <a:srgbClr val="FF0000"/>
                </a:solidFill>
                <a:sym typeface="+mn-ea"/>
              </a:rPr>
              <a:t>Task 2: </a:t>
            </a:r>
            <a:r>
              <a:rPr lang="en-US" altLang="zh-CN" sz="1800" dirty="0">
                <a:sym typeface="+mn-ea"/>
              </a:rPr>
              <a:t>Use two 2-4 Decoders (</a:t>
            </a:r>
            <a:r>
              <a:rPr lang="en-US" altLang="zh-CN" sz="1800" dirty="0"/>
              <a:t>74LS139) to design a 3-8 Decoder</a:t>
            </a:r>
            <a:r>
              <a:rPr lang="en-US" altLang="zh-CN" sz="1800" dirty="0">
                <a:sym typeface="+mn-ea"/>
              </a:rPr>
              <a:t>.</a:t>
            </a:r>
          </a:p>
          <a:p>
            <a:pPr marL="0" lvl="0" indent="0" algn="just">
              <a:lnSpc>
                <a:spcPct val="150000"/>
              </a:lnSpc>
              <a:buNone/>
            </a:pPr>
            <a:r>
              <a:rPr lang="en-US" altLang="zh-CN" sz="1800" dirty="0">
                <a:solidFill>
                  <a:schemeClr val="tx1"/>
                </a:solidFill>
                <a:latin typeface="微软雅黑" panose="020B0503020204020204" charset="-122"/>
                <a:ea typeface="微软雅黑" panose="020B0503020204020204" charset="-122"/>
                <a:sym typeface="+mn-ea"/>
              </a:rPr>
              <a:t>Idea: Use the enable port to extend the number of the outputs.</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2" name="文本框 1">
            <a:extLst>
              <a:ext uri="{FF2B5EF4-FFF2-40B4-BE49-F238E27FC236}">
                <a16:creationId xmlns:a16="http://schemas.microsoft.com/office/drawing/2014/main" id="{B1BF72BF-733E-4090-8FFA-2EA0FCBACCC7}"/>
              </a:ext>
            </a:extLst>
          </p:cNvPr>
          <p:cNvSpPr txBox="1"/>
          <p:nvPr/>
        </p:nvSpPr>
        <p:spPr>
          <a:xfrm>
            <a:off x="155865" y="2536669"/>
            <a:ext cx="10328562" cy="465448"/>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1: Present the </a:t>
            </a:r>
            <a:r>
              <a:rPr lang="en-US" altLang="zh-CN" b="1" dirty="0">
                <a:solidFill>
                  <a:srgbClr val="FF0000"/>
                </a:solidFill>
                <a:latin typeface="Palatino Linotype" panose="02040502050505030304" pitchFamily="18" charset="0"/>
              </a:rPr>
              <a:t>F</a:t>
            </a:r>
            <a:r>
              <a:rPr lang="en-US" altLang="zh-CN" b="1" i="0" dirty="0">
                <a:solidFill>
                  <a:srgbClr val="FF0000"/>
                </a:solidFill>
                <a:effectLst/>
                <a:latin typeface="Palatino Linotype" panose="02040502050505030304" pitchFamily="18" charset="0"/>
              </a:rPr>
              <a:t>unction Table</a:t>
            </a:r>
            <a:endParaRPr lang="en-US" altLang="zh-CN" i="0" dirty="0">
              <a:solidFill>
                <a:srgbClr val="FF0000"/>
              </a:solidFill>
              <a:effectLst/>
              <a:latin typeface="Palatino Linotype" panose="02040502050505030304" pitchFamily="18" charset="0"/>
            </a:endParaRPr>
          </a:p>
        </p:txBody>
      </p:sp>
      <mc:AlternateContent xmlns:mc="http://schemas.openxmlformats.org/markup-compatibility/2006" xmlns:a14="http://schemas.microsoft.com/office/drawing/2010/main">
        <mc:Choice Requires="a14">
          <p:graphicFrame>
            <p:nvGraphicFramePr>
              <p:cNvPr id="4" name="表格 5">
                <a:extLst>
                  <a:ext uri="{FF2B5EF4-FFF2-40B4-BE49-F238E27FC236}">
                    <a16:creationId xmlns:a16="http://schemas.microsoft.com/office/drawing/2014/main" id="{8CDF3A33-CC06-474C-BB96-DF19A90BFC9F}"/>
                  </a:ext>
                </a:extLst>
              </p:cNvPr>
              <p:cNvGraphicFramePr>
                <a:graphicFrameLocks noGrp="1"/>
              </p:cNvGraphicFramePr>
              <p:nvPr>
                <p:extLst>
                  <p:ext uri="{D42A27DB-BD31-4B8C-83A1-F6EECF244321}">
                    <p14:modId xmlns:p14="http://schemas.microsoft.com/office/powerpoint/2010/main" val="1696198413"/>
                  </p:ext>
                </p:extLst>
              </p:nvPr>
            </p:nvGraphicFramePr>
            <p:xfrm>
              <a:off x="2836718" y="3149600"/>
              <a:ext cx="9189510" cy="3708400"/>
            </p:xfrm>
            <a:graphic>
              <a:graphicData uri="http://schemas.openxmlformats.org/drawingml/2006/table">
                <a:tbl>
                  <a:tblPr firstRow="1" bandRow="1">
                    <a:tableStyleId>{5C22544A-7EE6-4342-B048-85BDC9FD1C3A}</a:tableStyleId>
                  </a:tblPr>
                  <a:tblGrid>
                    <a:gridCol w="835410">
                      <a:extLst>
                        <a:ext uri="{9D8B030D-6E8A-4147-A177-3AD203B41FA5}">
                          <a16:colId xmlns:a16="http://schemas.microsoft.com/office/drawing/2014/main" val="2004977887"/>
                        </a:ext>
                      </a:extLst>
                    </a:gridCol>
                    <a:gridCol w="835410">
                      <a:extLst>
                        <a:ext uri="{9D8B030D-6E8A-4147-A177-3AD203B41FA5}">
                          <a16:colId xmlns:a16="http://schemas.microsoft.com/office/drawing/2014/main" val="4118088687"/>
                        </a:ext>
                      </a:extLst>
                    </a:gridCol>
                    <a:gridCol w="835410">
                      <a:extLst>
                        <a:ext uri="{9D8B030D-6E8A-4147-A177-3AD203B41FA5}">
                          <a16:colId xmlns:a16="http://schemas.microsoft.com/office/drawing/2014/main" val="3665246424"/>
                        </a:ext>
                      </a:extLst>
                    </a:gridCol>
                    <a:gridCol w="835410">
                      <a:extLst>
                        <a:ext uri="{9D8B030D-6E8A-4147-A177-3AD203B41FA5}">
                          <a16:colId xmlns:a16="http://schemas.microsoft.com/office/drawing/2014/main" val="3980168579"/>
                        </a:ext>
                      </a:extLst>
                    </a:gridCol>
                    <a:gridCol w="835410">
                      <a:extLst>
                        <a:ext uri="{9D8B030D-6E8A-4147-A177-3AD203B41FA5}">
                          <a16:colId xmlns:a16="http://schemas.microsoft.com/office/drawing/2014/main" val="295595831"/>
                        </a:ext>
                      </a:extLst>
                    </a:gridCol>
                    <a:gridCol w="835410">
                      <a:extLst>
                        <a:ext uri="{9D8B030D-6E8A-4147-A177-3AD203B41FA5}">
                          <a16:colId xmlns:a16="http://schemas.microsoft.com/office/drawing/2014/main" val="174880785"/>
                        </a:ext>
                      </a:extLst>
                    </a:gridCol>
                    <a:gridCol w="835410">
                      <a:extLst>
                        <a:ext uri="{9D8B030D-6E8A-4147-A177-3AD203B41FA5}">
                          <a16:colId xmlns:a16="http://schemas.microsoft.com/office/drawing/2014/main" val="3186085126"/>
                        </a:ext>
                      </a:extLst>
                    </a:gridCol>
                    <a:gridCol w="835410">
                      <a:extLst>
                        <a:ext uri="{9D8B030D-6E8A-4147-A177-3AD203B41FA5}">
                          <a16:colId xmlns:a16="http://schemas.microsoft.com/office/drawing/2014/main" val="676450877"/>
                        </a:ext>
                      </a:extLst>
                    </a:gridCol>
                    <a:gridCol w="835410">
                      <a:extLst>
                        <a:ext uri="{9D8B030D-6E8A-4147-A177-3AD203B41FA5}">
                          <a16:colId xmlns:a16="http://schemas.microsoft.com/office/drawing/2014/main" val="2945400234"/>
                        </a:ext>
                      </a:extLst>
                    </a:gridCol>
                    <a:gridCol w="835410">
                      <a:extLst>
                        <a:ext uri="{9D8B030D-6E8A-4147-A177-3AD203B41FA5}">
                          <a16:colId xmlns:a16="http://schemas.microsoft.com/office/drawing/2014/main" val="1870375824"/>
                        </a:ext>
                      </a:extLst>
                    </a:gridCol>
                    <a:gridCol w="835410">
                      <a:extLst>
                        <a:ext uri="{9D8B030D-6E8A-4147-A177-3AD203B41FA5}">
                          <a16:colId xmlns:a16="http://schemas.microsoft.com/office/drawing/2014/main" val="908126132"/>
                        </a:ext>
                      </a:extLst>
                    </a:gridCol>
                  </a:tblGrid>
                  <a:tr h="370840">
                    <a:tc gridSpan="3">
                      <a:txBody>
                        <a:bodyPr/>
                        <a:lstStyle/>
                        <a:p>
                          <a:pPr algn="ctr"/>
                          <a:r>
                            <a:rPr lang="en-US" altLang="zh-CN" dirty="0"/>
                            <a:t>inputs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Outputs</a:t>
                          </a: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3655281"/>
                      </a:ext>
                    </a:extLst>
                  </a:tr>
                  <a:tr h="370840">
                    <a:tc>
                      <a:txBody>
                        <a:bodyPr/>
                        <a:lstStyle/>
                        <a:p>
                          <a:pPr algn="ctr"/>
                          <a:r>
                            <a:rPr lang="en-US" altLang="zh-CN" dirty="0"/>
                            <a:t>G</a:t>
                          </a:r>
                          <a:endParaRPr lang="zh-CN" altLang="en-US" dirty="0"/>
                        </a:p>
                      </a:txBody>
                      <a:tcPr/>
                    </a:tc>
                    <a:tc>
                      <a:txBody>
                        <a:bodyPr/>
                        <a:lstStyle/>
                        <a:p>
                          <a:pPr algn="ctr"/>
                          <a:r>
                            <a:rPr lang="en-US" altLang="zh-CN" dirty="0"/>
                            <a:t>B1</a:t>
                          </a:r>
                          <a:endParaRPr lang="zh-CN" altLang="en-US" dirty="0"/>
                        </a:p>
                      </a:txBody>
                      <a:tcPr/>
                    </a:tc>
                    <a:tc>
                      <a:txBody>
                        <a:bodyPr/>
                        <a:lstStyle/>
                        <a:p>
                          <a:pPr algn="ctr"/>
                          <a:r>
                            <a:rPr lang="en-US" altLang="zh-CN" dirty="0"/>
                            <a:t>A1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0</m:t>
                                    </m:r>
                                  </m:sub>
                                </m:sSub>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1</m:t>
                                    </m:r>
                                  </m:sub>
                                </m:sSub>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2</m:t>
                                    </m:r>
                                  </m:sub>
                                </m:sSub>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3</m:t>
                                    </m:r>
                                  </m:sub>
                                </m:sSub>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4</m:t>
                                    </m:r>
                                  </m:sub>
                                </m:sSub>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5</m:t>
                                    </m:r>
                                  </m:sub>
                                </m:sSub>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6</m:t>
                                    </m:r>
                                  </m:sub>
                                </m:sSub>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7</m:t>
                                    </m:r>
                                  </m:sub>
                                </m:sSub>
                              </m:oMath>
                            </m:oMathPara>
                          </a14:m>
                          <a:endParaRPr lang="zh-CN" altLang="en-US" dirty="0"/>
                        </a:p>
                      </a:txBody>
                      <a:tcPr/>
                    </a:tc>
                    <a:extLst>
                      <a:ext uri="{0D108BD9-81ED-4DB2-BD59-A6C34878D82A}">
                        <a16:rowId xmlns:a16="http://schemas.microsoft.com/office/drawing/2014/main" val="3414225878"/>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b="1" dirty="0">
                              <a:solidFill>
                                <a:srgbClr val="FF0000"/>
                              </a:solidFill>
                            </a:rPr>
                            <a:t>0</a:t>
                          </a:r>
                          <a:endParaRPr lang="zh-CN" altLang="en-US" b="1"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6581145"/>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b="1" dirty="0">
                              <a:solidFill>
                                <a:srgbClr val="FF0000"/>
                              </a:solidFill>
                            </a:rPr>
                            <a:t>0</a:t>
                          </a:r>
                          <a:endParaRPr lang="zh-CN" altLang="en-US" b="1"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240058679"/>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58410409"/>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065795578"/>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16394269"/>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954438910"/>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072433517"/>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extLst>
                      <a:ext uri="{0D108BD9-81ED-4DB2-BD59-A6C34878D82A}">
                        <a16:rowId xmlns:a16="http://schemas.microsoft.com/office/drawing/2014/main" val="1827913436"/>
                      </a:ext>
                    </a:extLst>
                  </a:tr>
                </a:tbl>
              </a:graphicData>
            </a:graphic>
          </p:graphicFrame>
        </mc:Choice>
        <mc:Fallback xmlns="">
          <p:graphicFrame>
            <p:nvGraphicFramePr>
              <p:cNvPr id="4" name="表格 5">
                <a:extLst>
                  <a:ext uri="{FF2B5EF4-FFF2-40B4-BE49-F238E27FC236}">
                    <a16:creationId xmlns:a16="http://schemas.microsoft.com/office/drawing/2014/main" id="{8CDF3A33-CC06-474C-BB96-DF19A90BFC9F}"/>
                  </a:ext>
                </a:extLst>
              </p:cNvPr>
              <p:cNvGraphicFramePr>
                <a:graphicFrameLocks noGrp="1"/>
              </p:cNvGraphicFramePr>
              <p:nvPr>
                <p:extLst>
                  <p:ext uri="{D42A27DB-BD31-4B8C-83A1-F6EECF244321}">
                    <p14:modId xmlns:p14="http://schemas.microsoft.com/office/powerpoint/2010/main" val="1696198413"/>
                  </p:ext>
                </p:extLst>
              </p:nvPr>
            </p:nvGraphicFramePr>
            <p:xfrm>
              <a:off x="2836718" y="3149600"/>
              <a:ext cx="9189510" cy="3708400"/>
            </p:xfrm>
            <a:graphic>
              <a:graphicData uri="http://schemas.openxmlformats.org/drawingml/2006/table">
                <a:tbl>
                  <a:tblPr firstRow="1" bandRow="1">
                    <a:tableStyleId>{5C22544A-7EE6-4342-B048-85BDC9FD1C3A}</a:tableStyleId>
                  </a:tblPr>
                  <a:tblGrid>
                    <a:gridCol w="835410">
                      <a:extLst>
                        <a:ext uri="{9D8B030D-6E8A-4147-A177-3AD203B41FA5}">
                          <a16:colId xmlns:a16="http://schemas.microsoft.com/office/drawing/2014/main" val="2004977887"/>
                        </a:ext>
                      </a:extLst>
                    </a:gridCol>
                    <a:gridCol w="835410">
                      <a:extLst>
                        <a:ext uri="{9D8B030D-6E8A-4147-A177-3AD203B41FA5}">
                          <a16:colId xmlns:a16="http://schemas.microsoft.com/office/drawing/2014/main" val="4118088687"/>
                        </a:ext>
                      </a:extLst>
                    </a:gridCol>
                    <a:gridCol w="835410">
                      <a:extLst>
                        <a:ext uri="{9D8B030D-6E8A-4147-A177-3AD203B41FA5}">
                          <a16:colId xmlns:a16="http://schemas.microsoft.com/office/drawing/2014/main" val="3665246424"/>
                        </a:ext>
                      </a:extLst>
                    </a:gridCol>
                    <a:gridCol w="835410">
                      <a:extLst>
                        <a:ext uri="{9D8B030D-6E8A-4147-A177-3AD203B41FA5}">
                          <a16:colId xmlns:a16="http://schemas.microsoft.com/office/drawing/2014/main" val="3980168579"/>
                        </a:ext>
                      </a:extLst>
                    </a:gridCol>
                    <a:gridCol w="835410">
                      <a:extLst>
                        <a:ext uri="{9D8B030D-6E8A-4147-A177-3AD203B41FA5}">
                          <a16:colId xmlns:a16="http://schemas.microsoft.com/office/drawing/2014/main" val="295595831"/>
                        </a:ext>
                      </a:extLst>
                    </a:gridCol>
                    <a:gridCol w="835410">
                      <a:extLst>
                        <a:ext uri="{9D8B030D-6E8A-4147-A177-3AD203B41FA5}">
                          <a16:colId xmlns:a16="http://schemas.microsoft.com/office/drawing/2014/main" val="174880785"/>
                        </a:ext>
                      </a:extLst>
                    </a:gridCol>
                    <a:gridCol w="835410">
                      <a:extLst>
                        <a:ext uri="{9D8B030D-6E8A-4147-A177-3AD203B41FA5}">
                          <a16:colId xmlns:a16="http://schemas.microsoft.com/office/drawing/2014/main" val="3186085126"/>
                        </a:ext>
                      </a:extLst>
                    </a:gridCol>
                    <a:gridCol w="835410">
                      <a:extLst>
                        <a:ext uri="{9D8B030D-6E8A-4147-A177-3AD203B41FA5}">
                          <a16:colId xmlns:a16="http://schemas.microsoft.com/office/drawing/2014/main" val="676450877"/>
                        </a:ext>
                      </a:extLst>
                    </a:gridCol>
                    <a:gridCol w="835410">
                      <a:extLst>
                        <a:ext uri="{9D8B030D-6E8A-4147-A177-3AD203B41FA5}">
                          <a16:colId xmlns:a16="http://schemas.microsoft.com/office/drawing/2014/main" val="2945400234"/>
                        </a:ext>
                      </a:extLst>
                    </a:gridCol>
                    <a:gridCol w="835410">
                      <a:extLst>
                        <a:ext uri="{9D8B030D-6E8A-4147-A177-3AD203B41FA5}">
                          <a16:colId xmlns:a16="http://schemas.microsoft.com/office/drawing/2014/main" val="1870375824"/>
                        </a:ext>
                      </a:extLst>
                    </a:gridCol>
                    <a:gridCol w="835410">
                      <a:extLst>
                        <a:ext uri="{9D8B030D-6E8A-4147-A177-3AD203B41FA5}">
                          <a16:colId xmlns:a16="http://schemas.microsoft.com/office/drawing/2014/main" val="908126132"/>
                        </a:ext>
                      </a:extLst>
                    </a:gridCol>
                  </a:tblGrid>
                  <a:tr h="370840">
                    <a:tc gridSpan="3">
                      <a:txBody>
                        <a:bodyPr/>
                        <a:lstStyle/>
                        <a:p>
                          <a:pPr algn="ctr"/>
                          <a:r>
                            <a:rPr lang="en-US" altLang="zh-CN" dirty="0"/>
                            <a:t>inputs</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Outputs</a:t>
                          </a: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3655281"/>
                      </a:ext>
                    </a:extLst>
                  </a:tr>
                  <a:tr h="370840">
                    <a:tc>
                      <a:txBody>
                        <a:bodyPr/>
                        <a:lstStyle/>
                        <a:p>
                          <a:pPr algn="ctr"/>
                          <a:r>
                            <a:rPr lang="en-US" altLang="zh-CN" dirty="0"/>
                            <a:t>G</a:t>
                          </a:r>
                          <a:endParaRPr lang="zh-CN" altLang="en-US" dirty="0"/>
                        </a:p>
                      </a:txBody>
                      <a:tcPr/>
                    </a:tc>
                    <a:tc>
                      <a:txBody>
                        <a:bodyPr/>
                        <a:lstStyle/>
                        <a:p>
                          <a:pPr algn="ctr"/>
                          <a:r>
                            <a:rPr lang="en-US" altLang="zh-CN" dirty="0"/>
                            <a:t>B1</a:t>
                          </a:r>
                          <a:endParaRPr lang="zh-CN" altLang="en-US" dirty="0"/>
                        </a:p>
                      </a:txBody>
                      <a:tcPr/>
                    </a:tc>
                    <a:tc>
                      <a:txBody>
                        <a:bodyPr/>
                        <a:lstStyle/>
                        <a:p>
                          <a:pPr algn="ctr"/>
                          <a:r>
                            <a:rPr lang="en-US" altLang="zh-CN" dirty="0"/>
                            <a:t>A1</a:t>
                          </a:r>
                          <a:endParaRPr lang="zh-CN" altLang="en-US" dirty="0"/>
                        </a:p>
                      </a:txBody>
                      <a:tcPr/>
                    </a:tc>
                    <a:tc>
                      <a:txBody>
                        <a:bodyPr/>
                        <a:lstStyle/>
                        <a:p>
                          <a:endParaRPr lang="zh-CN"/>
                        </a:p>
                      </a:txBody>
                      <a:tcPr>
                        <a:blipFill>
                          <a:blip r:embed="rId3"/>
                          <a:stretch>
                            <a:fillRect l="-300730" t="-108197" r="-703650" b="-822951"/>
                          </a:stretch>
                        </a:blipFill>
                      </a:tcPr>
                    </a:tc>
                    <a:tc>
                      <a:txBody>
                        <a:bodyPr/>
                        <a:lstStyle/>
                        <a:p>
                          <a:endParaRPr lang="zh-CN"/>
                        </a:p>
                      </a:txBody>
                      <a:tcPr>
                        <a:blipFill>
                          <a:blip r:embed="rId3"/>
                          <a:stretch>
                            <a:fillRect l="-400730" t="-108197" r="-603650" b="-822951"/>
                          </a:stretch>
                        </a:blipFill>
                      </a:tcPr>
                    </a:tc>
                    <a:tc>
                      <a:txBody>
                        <a:bodyPr/>
                        <a:lstStyle/>
                        <a:p>
                          <a:endParaRPr lang="zh-CN"/>
                        </a:p>
                      </a:txBody>
                      <a:tcPr>
                        <a:blipFill>
                          <a:blip r:embed="rId3"/>
                          <a:stretch>
                            <a:fillRect l="-497101" t="-108197" r="-499275" b="-822951"/>
                          </a:stretch>
                        </a:blipFill>
                      </a:tcPr>
                    </a:tc>
                    <a:tc>
                      <a:txBody>
                        <a:bodyPr/>
                        <a:lstStyle/>
                        <a:p>
                          <a:endParaRPr lang="zh-CN"/>
                        </a:p>
                      </a:txBody>
                      <a:tcPr>
                        <a:blipFill>
                          <a:blip r:embed="rId3"/>
                          <a:stretch>
                            <a:fillRect l="-601460" t="-108197" r="-402920" b="-822951"/>
                          </a:stretch>
                        </a:blipFill>
                      </a:tcPr>
                    </a:tc>
                    <a:tc>
                      <a:txBody>
                        <a:bodyPr/>
                        <a:lstStyle/>
                        <a:p>
                          <a:endParaRPr lang="zh-CN"/>
                        </a:p>
                      </a:txBody>
                      <a:tcPr>
                        <a:blipFill>
                          <a:blip r:embed="rId3"/>
                          <a:stretch>
                            <a:fillRect l="-701460" t="-108197" r="-302920" b="-822951"/>
                          </a:stretch>
                        </a:blipFill>
                      </a:tcPr>
                    </a:tc>
                    <a:tc>
                      <a:txBody>
                        <a:bodyPr/>
                        <a:lstStyle/>
                        <a:p>
                          <a:endParaRPr lang="zh-CN"/>
                        </a:p>
                      </a:txBody>
                      <a:tcPr>
                        <a:blipFill>
                          <a:blip r:embed="rId3"/>
                          <a:stretch>
                            <a:fillRect l="-801460" t="-108197" r="-202920" b="-822951"/>
                          </a:stretch>
                        </a:blipFill>
                      </a:tcPr>
                    </a:tc>
                    <a:tc>
                      <a:txBody>
                        <a:bodyPr/>
                        <a:lstStyle/>
                        <a:p>
                          <a:endParaRPr lang="zh-CN"/>
                        </a:p>
                      </a:txBody>
                      <a:tcPr>
                        <a:blipFill>
                          <a:blip r:embed="rId3"/>
                          <a:stretch>
                            <a:fillRect l="-901460" t="-108197" r="-102920" b="-822951"/>
                          </a:stretch>
                        </a:blipFill>
                      </a:tcPr>
                    </a:tc>
                    <a:tc>
                      <a:txBody>
                        <a:bodyPr/>
                        <a:lstStyle/>
                        <a:p>
                          <a:endParaRPr lang="zh-CN"/>
                        </a:p>
                      </a:txBody>
                      <a:tcPr>
                        <a:blipFill>
                          <a:blip r:embed="rId3"/>
                          <a:stretch>
                            <a:fillRect l="-1001460" t="-108197" r="-2920" b="-822951"/>
                          </a:stretch>
                        </a:blipFill>
                      </a:tcPr>
                    </a:tc>
                    <a:extLst>
                      <a:ext uri="{0D108BD9-81ED-4DB2-BD59-A6C34878D82A}">
                        <a16:rowId xmlns:a16="http://schemas.microsoft.com/office/drawing/2014/main" val="3414225878"/>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b="1" dirty="0">
                              <a:solidFill>
                                <a:srgbClr val="FF0000"/>
                              </a:solidFill>
                            </a:rPr>
                            <a:t>0</a:t>
                          </a:r>
                          <a:endParaRPr lang="zh-CN" altLang="en-US" b="1"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6581145"/>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b="1" dirty="0">
                              <a:solidFill>
                                <a:srgbClr val="FF0000"/>
                              </a:solidFill>
                            </a:rPr>
                            <a:t>0</a:t>
                          </a:r>
                          <a:endParaRPr lang="zh-CN" altLang="en-US" b="1"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240058679"/>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58410409"/>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065795578"/>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16394269"/>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954438910"/>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072433517"/>
                      </a:ext>
                    </a:extLst>
                  </a:tr>
                  <a:tr h="370840">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tc>
                    <a:extLst>
                      <a:ext uri="{0D108BD9-81ED-4DB2-BD59-A6C34878D82A}">
                        <a16:rowId xmlns:a16="http://schemas.microsoft.com/office/drawing/2014/main" val="1827913436"/>
                      </a:ext>
                    </a:extLst>
                  </a:tr>
                </a:tbl>
              </a:graphicData>
            </a:graphic>
          </p:graphicFrame>
        </mc:Fallback>
      </mc:AlternateContent>
      <p:sp>
        <p:nvSpPr>
          <p:cNvPr id="6" name="椭圆 5">
            <a:extLst>
              <a:ext uri="{FF2B5EF4-FFF2-40B4-BE49-F238E27FC236}">
                <a16:creationId xmlns:a16="http://schemas.microsoft.com/office/drawing/2014/main" id="{97DFCA7D-A934-4D03-BF0C-56549FE6EBDD}"/>
              </a:ext>
            </a:extLst>
          </p:cNvPr>
          <p:cNvSpPr/>
          <p:nvPr/>
        </p:nvSpPr>
        <p:spPr>
          <a:xfrm>
            <a:off x="2919845" y="5434445"/>
            <a:ext cx="633846" cy="142355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1EC96B5-A6BD-4E07-9EB6-97E423D91DA0}"/>
              </a:ext>
            </a:extLst>
          </p:cNvPr>
          <p:cNvSpPr txBox="1"/>
          <p:nvPr/>
        </p:nvSpPr>
        <p:spPr>
          <a:xfrm>
            <a:off x="41564" y="6014923"/>
            <a:ext cx="2023630" cy="369332"/>
          </a:xfrm>
          <a:prstGeom prst="rect">
            <a:avLst/>
          </a:prstGeom>
          <a:noFill/>
        </p:spPr>
        <p:txBody>
          <a:bodyPr wrap="square">
            <a:spAutoFit/>
          </a:bodyPr>
          <a:lstStyle/>
          <a:p>
            <a:r>
              <a:rPr lang="en-US" altLang="zh-CN" sz="1800" dirty="0">
                <a:solidFill>
                  <a:schemeClr val="tx1"/>
                </a:solidFill>
                <a:latin typeface="微软雅黑" panose="020B0503020204020204" charset="-122"/>
                <a:ea typeface="微软雅黑" panose="020B0503020204020204" charset="-122"/>
                <a:sym typeface="+mn-ea"/>
              </a:rPr>
              <a:t>Enable G2N = 0</a:t>
            </a:r>
            <a:endParaRPr lang="zh-CN" altLang="en-US" dirty="0"/>
          </a:p>
        </p:txBody>
      </p:sp>
      <p:sp>
        <p:nvSpPr>
          <p:cNvPr id="8" name="箭头: 左 7">
            <a:extLst>
              <a:ext uri="{FF2B5EF4-FFF2-40B4-BE49-F238E27FC236}">
                <a16:creationId xmlns:a16="http://schemas.microsoft.com/office/drawing/2014/main" id="{463BF075-E256-4267-9551-A669A4F21817}"/>
              </a:ext>
            </a:extLst>
          </p:cNvPr>
          <p:cNvSpPr/>
          <p:nvPr/>
        </p:nvSpPr>
        <p:spPr>
          <a:xfrm>
            <a:off x="2106757" y="6068291"/>
            <a:ext cx="646834" cy="26259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76116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387590"/>
          </a:xfrm>
        </p:spPr>
        <p:txBody>
          <a:bodyPr>
            <a:normAutofit fontScale="92500" lnSpcReduction="20000"/>
          </a:bodyPr>
          <a:lstStyle/>
          <a:p>
            <a:pPr marL="0" lvl="0" indent="0">
              <a:buNone/>
            </a:pPr>
            <a:r>
              <a:rPr lang="en-US" altLang="zh-CN" b="1" dirty="0">
                <a:sym typeface="+mn-ea"/>
              </a:rPr>
              <a:t>2</a:t>
            </a:r>
            <a:r>
              <a:rPr lang="en-US" altLang="zh-CN" dirty="0">
                <a:sym typeface="+mn-ea"/>
              </a:rPr>
              <a:t>.</a:t>
            </a:r>
            <a:r>
              <a:rPr lang="en-US" altLang="zh-CN" b="1" dirty="0">
                <a:sym typeface="+mn-ea"/>
              </a:rPr>
              <a:t> </a:t>
            </a:r>
            <a:r>
              <a:rPr lang="en-US" altLang="zh-CN" sz="2800" dirty="0">
                <a:latin typeface="Arial" panose="020B0604020202020204" pitchFamily="34" charset="0"/>
                <a:cs typeface="Arial" panose="020B0604020202020204" pitchFamily="34" charset="0"/>
              </a:rPr>
              <a:t>Decoder Conversion</a:t>
            </a:r>
            <a:endParaRPr lang="en-US" altLang="zh-CN" b="1" dirty="0"/>
          </a:p>
          <a:p>
            <a:pPr marL="0" lvl="0" indent="0" algn="just">
              <a:lnSpc>
                <a:spcPct val="150000"/>
              </a:lnSpc>
              <a:buNone/>
            </a:pPr>
            <a:r>
              <a:rPr lang="en-US" altLang="zh-CN" sz="1800" b="1" dirty="0">
                <a:solidFill>
                  <a:srgbClr val="FF0000"/>
                </a:solidFill>
                <a:sym typeface="+mn-ea"/>
              </a:rPr>
              <a:t>Task 2: </a:t>
            </a:r>
            <a:r>
              <a:rPr lang="en-US" altLang="zh-CN" sz="1800" dirty="0">
                <a:sym typeface="+mn-ea"/>
              </a:rPr>
              <a:t>Use two 2-4 Decoders (</a:t>
            </a:r>
            <a:r>
              <a:rPr lang="en-US" altLang="zh-CN" sz="1800" dirty="0"/>
              <a:t>74LS139) to design a 3-8 Decoder</a:t>
            </a:r>
            <a:r>
              <a:rPr lang="en-US" altLang="zh-CN" sz="1800" dirty="0">
                <a:sym typeface="+mn-ea"/>
              </a:rPr>
              <a:t>.</a:t>
            </a:r>
          </a:p>
          <a:p>
            <a:pPr marL="0" lvl="0" indent="0" algn="just">
              <a:lnSpc>
                <a:spcPct val="150000"/>
              </a:lnSpc>
              <a:buNone/>
            </a:pPr>
            <a:r>
              <a:rPr lang="en-US" altLang="zh-CN" sz="1800" dirty="0">
                <a:solidFill>
                  <a:schemeClr val="tx1"/>
                </a:solidFill>
                <a:latin typeface="微软雅黑" panose="020B0503020204020204" charset="-122"/>
                <a:ea typeface="微软雅黑" panose="020B0503020204020204" charset="-122"/>
                <a:sym typeface="+mn-ea"/>
              </a:rPr>
              <a:t>Idea: Use the enable port to extend the number of the outputs.</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2" name="文本框 1">
            <a:extLst>
              <a:ext uri="{FF2B5EF4-FFF2-40B4-BE49-F238E27FC236}">
                <a16:creationId xmlns:a16="http://schemas.microsoft.com/office/drawing/2014/main" id="{B1BF72BF-733E-4090-8FFA-2EA0FCBACCC7}"/>
              </a:ext>
            </a:extLst>
          </p:cNvPr>
          <p:cNvSpPr txBox="1"/>
          <p:nvPr/>
        </p:nvSpPr>
        <p:spPr>
          <a:xfrm>
            <a:off x="155865" y="2536669"/>
            <a:ext cx="10328562" cy="465448"/>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Design the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circuit in Quartus</a:t>
            </a:r>
            <a:r>
              <a:rPr lang="en-US" altLang="zh-CN" i="0" dirty="0">
                <a:effectLst/>
                <a:latin typeface="Palatino Linotype" panose="02040502050505030304" pitchFamily="18" charset="0"/>
              </a:rPr>
              <a:t> 13.1</a:t>
            </a:r>
            <a:endParaRPr lang="en-US" altLang="zh-CN" i="0" dirty="0">
              <a:solidFill>
                <a:srgbClr val="FF0000"/>
              </a:solidFill>
              <a:effectLst/>
              <a:latin typeface="Palatino Linotype" panose="02040502050505030304" pitchFamily="18" charset="0"/>
            </a:endParaRPr>
          </a:p>
        </p:txBody>
      </p:sp>
      <p:pic>
        <p:nvPicPr>
          <p:cNvPr id="7" name="图片 6">
            <a:extLst>
              <a:ext uri="{FF2B5EF4-FFF2-40B4-BE49-F238E27FC236}">
                <a16:creationId xmlns:a16="http://schemas.microsoft.com/office/drawing/2014/main" id="{1C55E9E0-1390-4FCC-8E62-8E843E988207}"/>
              </a:ext>
            </a:extLst>
          </p:cNvPr>
          <p:cNvPicPr>
            <a:picLocks noChangeAspect="1"/>
          </p:cNvPicPr>
          <p:nvPr/>
        </p:nvPicPr>
        <p:blipFill>
          <a:blip r:embed="rId3"/>
          <a:stretch>
            <a:fillRect/>
          </a:stretch>
        </p:blipFill>
        <p:spPr>
          <a:xfrm>
            <a:off x="626919" y="3219450"/>
            <a:ext cx="11125200" cy="3638550"/>
          </a:xfrm>
          <a:prstGeom prst="rect">
            <a:avLst/>
          </a:prstGeom>
        </p:spPr>
      </p:pic>
    </p:spTree>
    <p:extLst>
      <p:ext uri="{BB962C8B-B14F-4D97-AF65-F5344CB8AC3E}">
        <p14:creationId xmlns:p14="http://schemas.microsoft.com/office/powerpoint/2010/main" val="33988097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2</a:t>
            </a:r>
            <a:r>
              <a:rPr lang="en-US" altLang="zh-CN" dirty="0">
                <a:sym typeface="+mn-ea"/>
              </a:rPr>
              <a:t>.</a:t>
            </a:r>
            <a:r>
              <a:rPr lang="en-US" altLang="zh-CN" b="1" dirty="0">
                <a:sym typeface="+mn-ea"/>
              </a:rPr>
              <a:t> </a:t>
            </a:r>
            <a:r>
              <a:rPr lang="en-US" altLang="zh-CN" sz="2800" dirty="0">
                <a:latin typeface="Arial" panose="020B0604020202020204" pitchFamily="34" charset="0"/>
                <a:cs typeface="Arial" panose="020B0604020202020204" pitchFamily="34" charset="0"/>
              </a:rPr>
              <a:t>Decoder Conversion</a:t>
            </a:r>
            <a:endParaRPr lang="en-US" altLang="zh-CN" b="1" dirty="0"/>
          </a:p>
          <a:p>
            <a:pPr marL="0" lv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Decoder with 74LS139</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2" name="文本框 1">
            <a:extLst>
              <a:ext uri="{FF2B5EF4-FFF2-40B4-BE49-F238E27FC236}">
                <a16:creationId xmlns:a16="http://schemas.microsoft.com/office/drawing/2014/main" id="{B1BF72BF-733E-4090-8FFA-2EA0FCBACCC7}"/>
              </a:ext>
            </a:extLst>
          </p:cNvPr>
          <p:cNvSpPr txBox="1"/>
          <p:nvPr/>
        </p:nvSpPr>
        <p:spPr>
          <a:xfrm>
            <a:off x="155865" y="2212689"/>
            <a:ext cx="10328562" cy="880947"/>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Step 2: </a:t>
            </a:r>
            <a:r>
              <a:rPr lang="en-US" altLang="zh-CN" i="0" dirty="0">
                <a:effectLst/>
                <a:latin typeface="Palatino Linotype" panose="02040502050505030304" pitchFamily="18" charset="0"/>
              </a:rPr>
              <a:t>Compile the designed file, and construct the VMF to watch the simulation results.</a:t>
            </a:r>
          </a:p>
          <a:p>
            <a:pPr algn="just">
              <a:lnSpc>
                <a:spcPct val="150000"/>
              </a:lnSpc>
            </a:pPr>
            <a:r>
              <a:rPr lang="en-US" altLang="zh-CN" i="0" dirty="0">
                <a:solidFill>
                  <a:srgbClr val="FF0000"/>
                </a:solidFill>
                <a:effectLst/>
                <a:latin typeface="Palatino Linotype" panose="02040502050505030304" pitchFamily="18" charset="0"/>
              </a:rPr>
              <a:t>Fille the results into Table 3.1.</a:t>
            </a:r>
          </a:p>
        </p:txBody>
      </p:sp>
      <p:sp>
        <p:nvSpPr>
          <p:cNvPr id="9" name="文本框 8">
            <a:extLst>
              <a:ext uri="{FF2B5EF4-FFF2-40B4-BE49-F238E27FC236}">
                <a16:creationId xmlns:a16="http://schemas.microsoft.com/office/drawing/2014/main" id="{F2980D08-B44F-4CEB-B95F-BE59F703B507}"/>
              </a:ext>
            </a:extLst>
          </p:cNvPr>
          <p:cNvSpPr txBox="1"/>
          <p:nvPr/>
        </p:nvSpPr>
        <p:spPr>
          <a:xfrm>
            <a:off x="335106" y="4321331"/>
            <a:ext cx="2408094" cy="880947"/>
          </a:xfrm>
          <a:prstGeom prst="rect">
            <a:avLst/>
          </a:prstGeom>
          <a:noFill/>
        </p:spPr>
        <p:txBody>
          <a:bodyPr wrap="square">
            <a:spAutoFit/>
          </a:bodyPr>
          <a:lstStyle/>
          <a:p>
            <a:pPr algn="just">
              <a:lnSpc>
                <a:spcPct val="150000"/>
              </a:lnSpc>
            </a:pPr>
            <a:r>
              <a:rPr lang="en-US" altLang="zh-CN" i="0" dirty="0">
                <a:effectLst/>
                <a:latin typeface="Palatino Linotype" panose="02040502050505030304" pitchFamily="18" charset="0"/>
              </a:rPr>
              <a:t>Note that: </a:t>
            </a:r>
            <a:r>
              <a:rPr lang="en-US" altLang="zh-CN" i="0" dirty="0">
                <a:solidFill>
                  <a:srgbClr val="FF0000"/>
                </a:solidFill>
                <a:effectLst/>
                <a:latin typeface="Palatino Linotype" panose="02040502050505030304" pitchFamily="18" charset="0"/>
              </a:rPr>
              <a:t>set G as 0 and 1, respectively. </a:t>
            </a:r>
          </a:p>
        </p:txBody>
      </p:sp>
      <p:pic>
        <p:nvPicPr>
          <p:cNvPr id="6" name="图片 5">
            <a:extLst>
              <a:ext uri="{FF2B5EF4-FFF2-40B4-BE49-F238E27FC236}">
                <a16:creationId xmlns:a16="http://schemas.microsoft.com/office/drawing/2014/main" id="{F896518E-32B5-4FA0-B541-455D6EE15360}"/>
              </a:ext>
            </a:extLst>
          </p:cNvPr>
          <p:cNvPicPr>
            <a:picLocks noChangeAspect="1"/>
          </p:cNvPicPr>
          <p:nvPr/>
        </p:nvPicPr>
        <p:blipFill>
          <a:blip r:embed="rId3"/>
          <a:stretch>
            <a:fillRect/>
          </a:stretch>
        </p:blipFill>
        <p:spPr>
          <a:xfrm>
            <a:off x="4236029" y="2755118"/>
            <a:ext cx="6684818" cy="4063321"/>
          </a:xfrm>
          <a:prstGeom prst="rect">
            <a:avLst/>
          </a:prstGeom>
        </p:spPr>
      </p:pic>
    </p:spTree>
    <p:extLst>
      <p:ext uri="{BB962C8B-B14F-4D97-AF65-F5344CB8AC3E}">
        <p14:creationId xmlns:p14="http://schemas.microsoft.com/office/powerpoint/2010/main" val="39316030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Decoders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177145" y="2513777"/>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solidFill>
                  <a:srgbClr val="FF0000"/>
                </a:solidFill>
                <a:latin typeface="Arial" panose="020B0604020202020204" pitchFamily="34" charset="0"/>
              </a:rPr>
              <a:t>Basic Binary Decoder</a:t>
            </a:r>
          </a:p>
        </p:txBody>
      </p:sp>
      <mc:AlternateContent xmlns:mc="http://schemas.openxmlformats.org/markup-compatibility/2006" xmlns:a14="http://schemas.microsoft.com/office/drawing/2010/main">
        <mc:Choice Requires="a14">
          <p:sp>
            <p:nvSpPr>
              <p:cNvPr id="8" name="副标题 2">
                <a:extLst>
                  <a:ext uri="{FF2B5EF4-FFF2-40B4-BE49-F238E27FC236}">
                    <a16:creationId xmlns:a16="http://schemas.microsoft.com/office/drawing/2014/main" id="{07E1E0B4-7933-4F40-8C54-F2F1A4585562}"/>
                  </a:ext>
                </a:extLst>
              </p:cNvPr>
              <p:cNvSpPr txBox="1">
                <a:spLocks/>
              </p:cNvSpPr>
              <p:nvPr/>
            </p:nvSpPr>
            <p:spPr>
              <a:xfrm>
                <a:off x="359878" y="1204397"/>
                <a:ext cx="11472244" cy="12143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dirty="0">
                    <a:latin typeface="Times New Roman" panose="02020603050405020304" pitchFamily="18" charset="0"/>
                    <a:cs typeface="Times New Roman" panose="02020603050405020304" pitchFamily="18" charset="0"/>
                  </a:rPr>
                  <a:t>A </a:t>
                </a:r>
                <a:r>
                  <a:rPr lang="en-US" altLang="zh-CN" sz="1800" b="1" dirty="0">
                    <a:solidFill>
                      <a:srgbClr val="FF0000"/>
                    </a:solidFill>
                    <a:latin typeface="Times New Roman" panose="02020603050405020304" pitchFamily="18" charset="0"/>
                    <a:cs typeface="Times New Roman" panose="02020603050405020304" pitchFamily="18" charset="0"/>
                  </a:rPr>
                  <a:t>decoder</a:t>
                </a:r>
                <a:r>
                  <a:rPr lang="en-US" altLang="zh-CN" sz="1800" dirty="0">
                    <a:latin typeface="Times New Roman" panose="02020603050405020304" pitchFamily="18" charset="0"/>
                    <a:cs typeface="Times New Roman" panose="02020603050405020304" pitchFamily="18" charset="0"/>
                  </a:rPr>
                  <a:t> is a digital circuit that detects the presence of a specified combination of bits (code) on its inputs and indicates the presence of that code by a specified output level. In its general form, a decoder has </a:t>
                </a:r>
                <a14:m>
                  <m:oMath xmlns:m="http://schemas.openxmlformats.org/officeDocument/2006/math">
                    <m:r>
                      <a:rPr lang="en-US" altLang="zh-CN" sz="1800" b="1" i="1" smtClean="0">
                        <a:solidFill>
                          <a:srgbClr val="FF0000"/>
                        </a:solidFill>
                        <a:latin typeface="Cambria Math" panose="02040503050406030204" pitchFamily="18" charset="0"/>
                        <a:cs typeface="Times New Roman" panose="02020603050405020304" pitchFamily="18" charset="0"/>
                      </a:rPr>
                      <m:t>𝒏</m:t>
                    </m:r>
                  </m:oMath>
                </a14:m>
                <a:r>
                  <a:rPr lang="en-US" altLang="zh-CN" sz="1800" b="1" dirty="0">
                    <a:solidFill>
                      <a:srgbClr val="FF0000"/>
                    </a:solidFill>
                    <a:latin typeface="Times New Roman" panose="02020603050405020304" pitchFamily="18" charset="0"/>
                    <a:cs typeface="Times New Roman" panose="02020603050405020304" pitchFamily="18" charset="0"/>
                  </a:rPr>
                  <a:t> input </a:t>
                </a:r>
                <a:r>
                  <a:rPr lang="en-US" altLang="zh-CN" sz="1800" dirty="0">
                    <a:latin typeface="Times New Roman" panose="02020603050405020304" pitchFamily="18" charset="0"/>
                    <a:cs typeface="Times New Roman" panose="02020603050405020304" pitchFamily="18" charset="0"/>
                  </a:rPr>
                  <a:t>lines to handle </a:t>
                </a:r>
                <a14:m>
                  <m:oMath xmlns:m="http://schemas.openxmlformats.org/officeDocument/2006/math">
                    <m:r>
                      <a:rPr lang="en-US" altLang="zh-CN" sz="1800" b="1" i="1" smtClean="0">
                        <a:solidFill>
                          <a:srgbClr val="FF0000"/>
                        </a:solidFill>
                        <a:latin typeface="Cambria Math" panose="02040503050406030204" pitchFamily="18" charset="0"/>
                        <a:cs typeface="Times New Roman" panose="02020603050405020304" pitchFamily="18" charset="0"/>
                      </a:rPr>
                      <m:t>𝒏</m:t>
                    </m:r>
                  </m:oMath>
                </a14:m>
                <a:r>
                  <a:rPr lang="en-US" altLang="zh-CN" sz="1800" b="1" dirty="0">
                    <a:solidFill>
                      <a:srgbClr val="FF0000"/>
                    </a:solidFill>
                    <a:latin typeface="Times New Roman" panose="02020603050405020304" pitchFamily="18" charset="0"/>
                    <a:cs typeface="Times New Roman" panose="02020603050405020304" pitchFamily="18" charset="0"/>
                  </a:rPr>
                  <a:t> bits </a:t>
                </a:r>
                <a:r>
                  <a:rPr lang="en-US" altLang="zh-CN" sz="1800" dirty="0">
                    <a:latin typeface="Times New Roman" panose="02020603050405020304" pitchFamily="18" charset="0"/>
                    <a:cs typeface="Times New Roman" panose="02020603050405020304" pitchFamily="18" charset="0"/>
                  </a:rPr>
                  <a:t>and from one to </a:t>
                </a:r>
                <a14:m>
                  <m:oMath xmlns:m="http://schemas.openxmlformats.org/officeDocument/2006/math">
                    <m:sSup>
                      <m:sSupPr>
                        <m:ctrlPr>
                          <a:rPr lang="en-US" altLang="zh-CN" sz="1800" b="1" i="1" smtClean="0">
                            <a:solidFill>
                              <a:srgbClr val="FF0000"/>
                            </a:solidFill>
                            <a:latin typeface="Cambria Math" panose="02040503050406030204" pitchFamily="18" charset="0"/>
                            <a:cs typeface="Times New Roman" panose="02020603050405020304" pitchFamily="18" charset="0"/>
                          </a:rPr>
                        </m:ctrlPr>
                      </m:sSupPr>
                      <m:e>
                        <m:r>
                          <a:rPr lang="en-US" altLang="zh-CN" sz="1800" b="1" i="1">
                            <a:solidFill>
                              <a:srgbClr val="FF0000"/>
                            </a:solidFill>
                            <a:latin typeface="Cambria Math" panose="02040503050406030204" pitchFamily="18" charset="0"/>
                            <a:cs typeface="Times New Roman" panose="02020603050405020304" pitchFamily="18" charset="0"/>
                          </a:rPr>
                          <m:t>𝟐</m:t>
                        </m:r>
                      </m:e>
                      <m:sup>
                        <m:r>
                          <a:rPr lang="en-US" altLang="zh-CN" sz="1800" b="1" i="1">
                            <a:solidFill>
                              <a:srgbClr val="FF0000"/>
                            </a:solidFill>
                            <a:latin typeface="Cambria Math" panose="02040503050406030204" pitchFamily="18" charset="0"/>
                            <a:cs typeface="Times New Roman" panose="02020603050405020304" pitchFamily="18" charset="0"/>
                          </a:rPr>
                          <m:t>𝒏</m:t>
                        </m:r>
                      </m:sup>
                    </m:sSup>
                  </m:oMath>
                </a14:m>
                <a:r>
                  <a:rPr lang="en-US" altLang="zh-CN" sz="1800" b="1" dirty="0">
                    <a:solidFill>
                      <a:srgbClr val="FF0000"/>
                    </a:solidFill>
                    <a:latin typeface="Times New Roman" panose="02020603050405020304" pitchFamily="18" charset="0"/>
                    <a:cs typeface="Times New Roman" panose="02020603050405020304" pitchFamily="18" charset="0"/>
                  </a:rPr>
                  <a:t> output </a:t>
                </a:r>
                <a:r>
                  <a:rPr lang="en-US" altLang="zh-CN" sz="1800" dirty="0">
                    <a:latin typeface="Times New Roman" panose="02020603050405020304" pitchFamily="18" charset="0"/>
                    <a:cs typeface="Times New Roman" panose="02020603050405020304" pitchFamily="18" charset="0"/>
                  </a:rPr>
                  <a:t>lines to indicate the presence of one or more n-bit combinations.</a:t>
                </a: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mc:Choice>
        <mc:Fallback xmlns="">
          <p:sp>
            <p:nvSpPr>
              <p:cNvPr id="8" name="副标题 2">
                <a:extLst>
                  <a:ext uri="{FF2B5EF4-FFF2-40B4-BE49-F238E27FC236}">
                    <a16:creationId xmlns:a16="http://schemas.microsoft.com/office/drawing/2014/main" id="{07E1E0B4-7933-4F40-8C54-F2F1A4585562}"/>
                  </a:ext>
                </a:extLst>
              </p:cNvPr>
              <p:cNvSpPr txBox="1">
                <a:spLocks noRot="1" noChangeAspect="1" noMove="1" noResize="1" noEditPoints="1" noAdjustHandles="1" noChangeArrowheads="1" noChangeShapeType="1" noTextEdit="1"/>
              </p:cNvSpPr>
              <p:nvPr/>
            </p:nvSpPr>
            <p:spPr>
              <a:xfrm>
                <a:off x="359878" y="1204397"/>
                <a:ext cx="11472244" cy="1214337"/>
              </a:xfrm>
              <a:prstGeom prst="rect">
                <a:avLst/>
              </a:prstGeom>
              <a:blipFill>
                <a:blip r:embed="rId3"/>
                <a:stretch>
                  <a:fillRect l="-425" r="-478" b="-13568"/>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CC30AB97-C94F-4023-B001-F14373C2EAA2}"/>
              </a:ext>
            </a:extLst>
          </p:cNvPr>
          <p:cNvSpPr txBox="1"/>
          <p:nvPr/>
        </p:nvSpPr>
        <p:spPr>
          <a:xfrm>
            <a:off x="359877" y="2856801"/>
            <a:ext cx="11106779" cy="1612236"/>
          </a:xfrm>
          <a:prstGeom prst="rect">
            <a:avLst/>
          </a:prstGeom>
          <a:noFill/>
        </p:spPr>
        <p:txBody>
          <a:bodyPr wrap="square" tIns="0" bIns="0">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Suppose you need to determine when a binary 1001 occurs on the inputs of a digital circuit. An AND gate can be used as the basic decoding element because it produces a HIGH output only when all of its inputs are HIGH. </a:t>
            </a:r>
          </a:p>
          <a:p>
            <a:pPr algn="just">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For this end, </a:t>
            </a:r>
            <a:r>
              <a:rPr lang="en-US" altLang="zh-CN" dirty="0">
                <a:latin typeface="Times New Roman" panose="02020603050405020304" pitchFamily="18" charset="0"/>
                <a:cs typeface="Times New Roman" panose="02020603050405020304" pitchFamily="18" charset="0"/>
              </a:rPr>
              <a:t>you must make sure that all of the inputs to the AND gate are HIGH when the binary number 1001 occurs; this can be done by inverting the two middle bits (the 0s), as shown in the following.</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C8397EF-9822-4F5F-80CD-FD82948A1BD3}"/>
              </a:ext>
            </a:extLst>
          </p:cNvPr>
          <p:cNvPicPr>
            <a:picLocks noChangeAspect="1"/>
          </p:cNvPicPr>
          <p:nvPr/>
        </p:nvPicPr>
        <p:blipFill>
          <a:blip r:embed="rId4"/>
          <a:stretch>
            <a:fillRect/>
          </a:stretch>
        </p:blipFill>
        <p:spPr>
          <a:xfrm>
            <a:off x="2534083" y="4639274"/>
            <a:ext cx="6896264" cy="221872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a:t>
            </a:r>
            <a:r>
              <a:rPr lang="en-US" altLang="zh-CN" b="1" dirty="0">
                <a:solidFill>
                  <a:srgbClr val="000000"/>
                </a:solidFill>
                <a:latin typeface="Times New Roman" panose="02020603050405020304" pitchFamily="18" charset="0"/>
                <a:cs typeface="Calibri" panose="020F0502020204030204" pitchFamily="34" charset="0"/>
              </a:rPr>
              <a:t>Data selector </a:t>
            </a:r>
          </a:p>
          <a:p>
            <a:pPr marL="0" lv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Data selector with 74LS153</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6741562" y="3856926"/>
                <a:ext cx="5156895" cy="17119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i="0" dirty="0">
                    <a:solidFill>
                      <a:srgbClr val="FF0000"/>
                    </a:solidFill>
                    <a:effectLst/>
                    <a:latin typeface="Palatino Linotype" panose="02040502050505030304" pitchFamily="18" charset="0"/>
                  </a:rPr>
                  <a:t>D0~D3:</a:t>
                </a:r>
                <a:r>
                  <a:rPr lang="en-US" altLang="zh-CN" i="0" dirty="0">
                    <a:effectLst/>
                    <a:latin typeface="Palatino Linotype" panose="02040502050505030304" pitchFamily="18" charset="0"/>
                  </a:rPr>
                  <a:t> Four data inputs</a:t>
                </a:r>
                <a:r>
                  <a:rPr lang="en-US" altLang="zh-CN" b="1" i="0" dirty="0">
                    <a:effectLst/>
                    <a:latin typeface="Palatino Linotype" panose="02040502050505030304" pitchFamily="18" charset="0"/>
                  </a:rPr>
                  <a:t>.</a:t>
                </a:r>
              </a:p>
              <a:p>
                <a:pPr marL="285750" indent="-285750">
                  <a:lnSpc>
                    <a:spcPct val="150000"/>
                  </a:lnSpc>
                  <a:buFont typeface="Arial" panose="020B0604020202020204" pitchFamily="34" charset="0"/>
                  <a:buChar char="•"/>
                </a:pPr>
                <a:r>
                  <a:rPr lang="en-US" altLang="zh-CN" dirty="0">
                    <a:solidFill>
                      <a:srgbClr val="FF0000"/>
                    </a:solidFill>
                    <a:latin typeface="Palatino Linotype" panose="02040502050505030304" pitchFamily="18" charset="0"/>
                  </a:rPr>
                  <a:t>A</a:t>
                </a:r>
                <a:r>
                  <a:rPr lang="en-US" altLang="zh-CN" i="0" dirty="0">
                    <a:solidFill>
                      <a:srgbClr val="FF0000"/>
                    </a:solidFill>
                    <a:effectLst/>
                    <a:latin typeface="Palatino Linotype" panose="02040502050505030304" pitchFamily="18" charset="0"/>
                  </a:rPr>
                  <a:t>0~A1:</a:t>
                </a:r>
                <a:r>
                  <a:rPr lang="en-US" altLang="zh-CN" i="0" dirty="0">
                    <a:effectLst/>
                    <a:latin typeface="Palatino Linotype" panose="02040502050505030304" pitchFamily="18" charset="0"/>
                  </a:rPr>
                  <a:t> Two selection input ports</a:t>
                </a:r>
                <a:r>
                  <a:rPr lang="en-US" altLang="zh-CN" b="1" i="0" dirty="0">
                    <a:effectLst/>
                    <a:latin typeface="Palatino Linotype" panose="02040502050505030304" pitchFamily="18" charset="0"/>
                  </a:rPr>
                  <a:t>.</a:t>
                </a:r>
              </a:p>
              <a:p>
                <a:pPr marL="285750" indent="-285750">
                  <a:lnSpc>
                    <a:spcPct val="150000"/>
                  </a:lnSpc>
                  <a:buFont typeface="Arial" panose="020B0604020202020204" pitchFamily="34" charset="0"/>
                  <a:buChar char="•"/>
                </a:pPr>
                <a14:m>
                  <m:oMath xmlns:m="http://schemas.openxmlformats.org/officeDocument/2006/math">
                    <m:r>
                      <a:rPr lang="en-US" altLang="zh-CN" i="1" smtClean="0">
                        <a:solidFill>
                          <a:srgbClr val="FF0000"/>
                        </a:solidFill>
                        <a:latin typeface="Cambria Math" panose="02040503050406030204" pitchFamily="18" charset="0"/>
                      </a:rPr>
                      <m:t>𝑌</m:t>
                    </m:r>
                  </m:oMath>
                </a14:m>
                <a:r>
                  <a:rPr lang="en-US" altLang="zh-CN" dirty="0">
                    <a:solidFill>
                      <a:srgbClr val="FF0000"/>
                    </a:solidFill>
                    <a:latin typeface="Palatino Linotype" panose="02040502050505030304" pitchFamily="18" charset="0"/>
                  </a:rPr>
                  <a:t>: </a:t>
                </a:r>
                <a:r>
                  <a:rPr lang="en-US" altLang="zh-CN" dirty="0">
                    <a:latin typeface="Palatino Linotype" panose="02040502050505030304" pitchFamily="18" charset="0"/>
                  </a:rPr>
                  <a:t>one output. (High level)</a:t>
                </a:r>
              </a:p>
              <a:p>
                <a:pPr marL="285750" indent="-285750">
                  <a:lnSpc>
                    <a:spcPct val="150000"/>
                  </a:lnSpc>
                  <a:buFont typeface="Arial" panose="020B0604020202020204" pitchFamily="34" charset="0"/>
                  <a:buChar char="•"/>
                </a:pPr>
                <a:r>
                  <a:rPr lang="en-US" altLang="zh-CN" dirty="0">
                    <a:solidFill>
                      <a:srgbClr val="FF0000"/>
                    </a:solidFill>
                    <a:latin typeface="Palatino Linotype" panose="02040502050505030304" pitchFamily="18" charset="0"/>
                  </a:rPr>
                  <a:t>E:</a:t>
                </a:r>
                <a:r>
                  <a:rPr lang="en-US" altLang="zh-CN" dirty="0">
                    <a:latin typeface="Palatino Linotype" panose="02040502050505030304" pitchFamily="18" charset="0"/>
                  </a:rPr>
                  <a:t> Enable port. (High level is effective)</a:t>
                </a: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6741562" y="3856926"/>
                <a:ext cx="5156895" cy="1711944"/>
              </a:xfrm>
              <a:prstGeom prst="rect">
                <a:avLst/>
              </a:prstGeom>
              <a:blipFill>
                <a:blip r:embed="rId3"/>
                <a:stretch>
                  <a:fillRect l="-827" b="-4626"/>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C04DFCE-6D6E-4CB3-B3A6-049675580445}"/>
              </a:ext>
            </a:extLst>
          </p:cNvPr>
          <p:cNvSpPr txBox="1"/>
          <p:nvPr/>
        </p:nvSpPr>
        <p:spPr>
          <a:xfrm>
            <a:off x="293543" y="2445534"/>
            <a:ext cx="5951393" cy="369332"/>
          </a:xfrm>
          <a:prstGeom prst="rect">
            <a:avLst/>
          </a:prstGeom>
          <a:noFill/>
        </p:spPr>
        <p:txBody>
          <a:bodyPr wrap="square">
            <a:spAutoFit/>
          </a:bodyPr>
          <a:lstStyle/>
          <a:p>
            <a:r>
              <a:rPr lang="en-US" altLang="zh-CN" sz="1800" b="1" dirty="0">
                <a:solidFill>
                  <a:srgbClr val="FF0000"/>
                </a:solidFill>
                <a:latin typeface="Times New Roman" panose="02020603050405020304" pitchFamily="18" charset="0"/>
                <a:cs typeface="Times New Roman" panose="02020603050405020304" pitchFamily="18" charset="0"/>
              </a:rPr>
              <a:t>74LS153 is a double Data selector to four resource data.</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70BCAA2-6CB5-4E31-BAA8-48619C365392}"/>
              </a:ext>
            </a:extLst>
          </p:cNvPr>
          <p:cNvPicPr>
            <a:picLocks noChangeAspect="1"/>
          </p:cNvPicPr>
          <p:nvPr/>
        </p:nvPicPr>
        <p:blipFill>
          <a:blip r:embed="rId4"/>
          <a:stretch>
            <a:fillRect/>
          </a:stretch>
        </p:blipFill>
        <p:spPr>
          <a:xfrm>
            <a:off x="293543" y="3161436"/>
            <a:ext cx="5619470" cy="2956214"/>
          </a:xfrm>
          <a:prstGeom prst="rect">
            <a:avLst/>
          </a:prstGeom>
        </p:spPr>
      </p:pic>
    </p:spTree>
    <p:extLst>
      <p:ext uri="{BB962C8B-B14F-4D97-AF65-F5344CB8AC3E}">
        <p14:creationId xmlns:p14="http://schemas.microsoft.com/office/powerpoint/2010/main" val="23406375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a:t>
            </a:r>
            <a:r>
              <a:rPr lang="en-US" altLang="zh-CN" b="1" dirty="0">
                <a:solidFill>
                  <a:srgbClr val="000000"/>
                </a:solidFill>
                <a:latin typeface="Times New Roman" panose="02020603050405020304" pitchFamily="18" charset="0"/>
                <a:cs typeface="Calibri" panose="020F0502020204030204" pitchFamily="34" charset="0"/>
              </a:rPr>
              <a:t>Data selector </a:t>
            </a:r>
          </a:p>
          <a:p>
            <a:pPr mar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Data selector with </a:t>
            </a:r>
            <a:r>
              <a:rPr lang="en-US" altLang="zh-CN" sz="1800" dirty="0">
                <a:solidFill>
                  <a:srgbClr val="FF0000"/>
                </a:solidFill>
              </a:rPr>
              <a:t>74LS153</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9" name="文本框 8">
            <a:extLst>
              <a:ext uri="{FF2B5EF4-FFF2-40B4-BE49-F238E27FC236}">
                <a16:creationId xmlns:a16="http://schemas.microsoft.com/office/drawing/2014/main" id="{7C04DFCE-6D6E-4CB3-B3A6-049675580445}"/>
              </a:ext>
            </a:extLst>
          </p:cNvPr>
          <p:cNvSpPr txBox="1"/>
          <p:nvPr/>
        </p:nvSpPr>
        <p:spPr>
          <a:xfrm>
            <a:off x="293543" y="2445534"/>
            <a:ext cx="4735657" cy="369332"/>
          </a:xfrm>
          <a:prstGeom prst="rect">
            <a:avLst/>
          </a:prstGeom>
          <a:noFill/>
        </p:spPr>
        <p:txBody>
          <a:bodyPr wrap="square">
            <a:spAutoFit/>
          </a:bodyPr>
          <a:lstStyle/>
          <a:p>
            <a:r>
              <a:rPr lang="en-US" altLang="zh-CN" sz="1800" b="1" dirty="0">
                <a:solidFill>
                  <a:srgbClr val="FF0000"/>
                </a:solidFill>
                <a:latin typeface="Times New Roman" panose="02020603050405020304" pitchFamily="18" charset="0"/>
                <a:cs typeface="Times New Roman" panose="02020603050405020304" pitchFamily="18" charset="0"/>
              </a:rPr>
              <a:t>74LS153 in Quartus.</a:t>
            </a:r>
            <a:endParaRPr lang="zh-CN" altLang="en-US"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A0EC9D1-90A9-4024-B736-D99D8968FB39}"/>
                  </a:ext>
                </a:extLst>
              </p:cNvPr>
              <p:cNvSpPr txBox="1"/>
              <p:nvPr/>
            </p:nvSpPr>
            <p:spPr>
              <a:xfrm>
                <a:off x="6367490" y="3649108"/>
                <a:ext cx="5156895" cy="17119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i="0" dirty="0">
                    <a:solidFill>
                      <a:srgbClr val="FF0000"/>
                    </a:solidFill>
                    <a:effectLst/>
                    <a:latin typeface="Palatino Linotype" panose="02040502050505030304" pitchFamily="18" charset="0"/>
                  </a:rPr>
                  <a:t>C0~C3:</a:t>
                </a:r>
                <a:r>
                  <a:rPr lang="en-US" altLang="zh-CN" i="0" dirty="0">
                    <a:effectLst/>
                    <a:latin typeface="Palatino Linotype" panose="02040502050505030304" pitchFamily="18" charset="0"/>
                  </a:rPr>
                  <a:t> Four data inputs</a:t>
                </a:r>
                <a:r>
                  <a:rPr lang="en-US" altLang="zh-CN" b="1" i="0" dirty="0">
                    <a:effectLst/>
                    <a:latin typeface="Palatino Linotype" panose="02040502050505030304" pitchFamily="18" charset="0"/>
                  </a:rPr>
                  <a:t>.</a:t>
                </a:r>
              </a:p>
              <a:p>
                <a:pPr marL="285750" indent="-285750">
                  <a:lnSpc>
                    <a:spcPct val="150000"/>
                  </a:lnSpc>
                  <a:buFont typeface="Arial" panose="020B0604020202020204" pitchFamily="34" charset="0"/>
                  <a:buChar char="•"/>
                </a:pPr>
                <a:r>
                  <a:rPr lang="en-US" altLang="zh-CN" dirty="0">
                    <a:solidFill>
                      <a:srgbClr val="FF0000"/>
                    </a:solidFill>
                    <a:latin typeface="Palatino Linotype" panose="02040502050505030304" pitchFamily="18" charset="0"/>
                  </a:rPr>
                  <a:t>A</a:t>
                </a:r>
                <a:r>
                  <a:rPr lang="en-US" altLang="zh-CN" i="0" dirty="0">
                    <a:solidFill>
                      <a:srgbClr val="FF0000"/>
                    </a:solidFill>
                    <a:effectLst/>
                    <a:latin typeface="Palatino Linotype" panose="02040502050505030304" pitchFamily="18" charset="0"/>
                  </a:rPr>
                  <a:t>~B:</a:t>
                </a:r>
                <a:r>
                  <a:rPr lang="en-US" altLang="zh-CN" i="0" dirty="0">
                    <a:effectLst/>
                    <a:latin typeface="Palatino Linotype" panose="02040502050505030304" pitchFamily="18" charset="0"/>
                  </a:rPr>
                  <a:t> Two selection input ports</a:t>
                </a:r>
                <a:r>
                  <a:rPr lang="en-US" altLang="zh-CN" b="1" i="0" dirty="0">
                    <a:effectLst/>
                    <a:latin typeface="Palatino Linotype" panose="02040502050505030304" pitchFamily="18" charset="0"/>
                  </a:rPr>
                  <a:t>.</a:t>
                </a:r>
              </a:p>
              <a:p>
                <a:pPr marL="285750" indent="-285750">
                  <a:lnSpc>
                    <a:spcPct val="150000"/>
                  </a:lnSpc>
                  <a:buFont typeface="Arial" panose="020B0604020202020204" pitchFamily="34" charset="0"/>
                  <a:buChar char="•"/>
                </a:pPr>
                <a14:m>
                  <m:oMath xmlns:m="http://schemas.openxmlformats.org/officeDocument/2006/math">
                    <m:r>
                      <a:rPr lang="en-US" altLang="zh-CN" i="1" smtClean="0">
                        <a:solidFill>
                          <a:srgbClr val="FF0000"/>
                        </a:solidFill>
                        <a:latin typeface="Cambria Math" panose="02040503050406030204" pitchFamily="18" charset="0"/>
                      </a:rPr>
                      <m:t>𝑌</m:t>
                    </m:r>
                  </m:oMath>
                </a14:m>
                <a:r>
                  <a:rPr lang="en-US" altLang="zh-CN" dirty="0">
                    <a:solidFill>
                      <a:srgbClr val="FF0000"/>
                    </a:solidFill>
                    <a:latin typeface="Palatino Linotype" panose="02040502050505030304" pitchFamily="18" charset="0"/>
                  </a:rPr>
                  <a:t>: </a:t>
                </a:r>
                <a:r>
                  <a:rPr lang="en-US" altLang="zh-CN" dirty="0">
                    <a:latin typeface="Palatino Linotype" panose="02040502050505030304" pitchFamily="18" charset="0"/>
                  </a:rPr>
                  <a:t>One output. (High level)</a:t>
                </a:r>
              </a:p>
              <a:p>
                <a:pPr marL="285750" indent="-285750">
                  <a:lnSpc>
                    <a:spcPct val="150000"/>
                  </a:lnSpc>
                  <a:buFont typeface="Arial" panose="020B0604020202020204" pitchFamily="34" charset="0"/>
                  <a:buChar char="•"/>
                </a:pPr>
                <a:r>
                  <a:rPr lang="en-US" altLang="zh-CN" dirty="0">
                    <a:solidFill>
                      <a:srgbClr val="FF0000"/>
                    </a:solidFill>
                    <a:latin typeface="Palatino Linotype" panose="02040502050505030304" pitchFamily="18" charset="0"/>
                  </a:rPr>
                  <a:t>GN:</a:t>
                </a:r>
                <a:r>
                  <a:rPr lang="en-US" altLang="zh-CN" dirty="0">
                    <a:latin typeface="Palatino Linotype" panose="02040502050505030304" pitchFamily="18" charset="0"/>
                  </a:rPr>
                  <a:t> Enable port. (Low level is effective)</a:t>
                </a:r>
              </a:p>
            </p:txBody>
          </p:sp>
        </mc:Choice>
        <mc:Fallback xmlns="">
          <p:sp>
            <p:nvSpPr>
              <p:cNvPr id="2" name="文本框 1">
                <a:extLst>
                  <a:ext uri="{FF2B5EF4-FFF2-40B4-BE49-F238E27FC236}">
                    <a16:creationId xmlns:a16="http://schemas.microsoft.com/office/drawing/2014/main" id="{AA0EC9D1-90A9-4024-B736-D99D8968FB39}"/>
                  </a:ext>
                </a:extLst>
              </p:cNvPr>
              <p:cNvSpPr txBox="1">
                <a:spLocks noRot="1" noChangeAspect="1" noMove="1" noResize="1" noEditPoints="1" noAdjustHandles="1" noChangeArrowheads="1" noChangeShapeType="1" noTextEdit="1"/>
              </p:cNvSpPr>
              <p:nvPr/>
            </p:nvSpPr>
            <p:spPr>
              <a:xfrm>
                <a:off x="6367490" y="3649108"/>
                <a:ext cx="5156895" cy="1711944"/>
              </a:xfrm>
              <a:prstGeom prst="rect">
                <a:avLst/>
              </a:prstGeom>
              <a:blipFill>
                <a:blip r:embed="rId3"/>
                <a:stretch>
                  <a:fillRect l="-828" b="-500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C651A13-5E37-423E-B421-56235D0587DE}"/>
              </a:ext>
            </a:extLst>
          </p:cNvPr>
          <p:cNvPicPr>
            <a:picLocks noChangeAspect="1"/>
          </p:cNvPicPr>
          <p:nvPr/>
        </p:nvPicPr>
        <p:blipFill>
          <a:blip r:embed="rId4"/>
          <a:stretch>
            <a:fillRect/>
          </a:stretch>
        </p:blipFill>
        <p:spPr>
          <a:xfrm>
            <a:off x="2116714" y="2814866"/>
            <a:ext cx="2181225" cy="3638550"/>
          </a:xfrm>
          <a:prstGeom prst="rect">
            <a:avLst/>
          </a:prstGeom>
        </p:spPr>
      </p:pic>
    </p:spTree>
    <p:extLst>
      <p:ext uri="{BB962C8B-B14F-4D97-AF65-F5344CB8AC3E}">
        <p14:creationId xmlns:p14="http://schemas.microsoft.com/office/powerpoint/2010/main" val="28790726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a:t>
            </a:r>
            <a:r>
              <a:rPr lang="en-US" altLang="zh-CN" b="1" dirty="0">
                <a:solidFill>
                  <a:srgbClr val="000000"/>
                </a:solidFill>
                <a:latin typeface="Times New Roman" panose="02020603050405020304" pitchFamily="18" charset="0"/>
                <a:cs typeface="Calibri" panose="020F0502020204030204" pitchFamily="34" charset="0"/>
              </a:rPr>
              <a:t>Data selector </a:t>
            </a:r>
          </a:p>
          <a:p>
            <a:pPr mar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Data selector with </a:t>
            </a:r>
            <a:r>
              <a:rPr lang="en-US" altLang="zh-CN" sz="1800" dirty="0">
                <a:solidFill>
                  <a:srgbClr val="FF0000"/>
                </a:solidFill>
              </a:rPr>
              <a:t>74LS153</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9" name="文本框 8">
            <a:extLst>
              <a:ext uri="{FF2B5EF4-FFF2-40B4-BE49-F238E27FC236}">
                <a16:creationId xmlns:a16="http://schemas.microsoft.com/office/drawing/2014/main" id="{7C04DFCE-6D6E-4CB3-B3A6-049675580445}"/>
              </a:ext>
            </a:extLst>
          </p:cNvPr>
          <p:cNvSpPr txBox="1"/>
          <p:nvPr/>
        </p:nvSpPr>
        <p:spPr>
          <a:xfrm>
            <a:off x="293543" y="2445534"/>
            <a:ext cx="4735657" cy="369332"/>
          </a:xfrm>
          <a:prstGeom prst="rect">
            <a:avLst/>
          </a:prstGeom>
          <a:noFill/>
        </p:spPr>
        <p:txBody>
          <a:bodyPr wrap="square">
            <a:spAutoFit/>
          </a:bodyPr>
          <a:lstStyle/>
          <a:p>
            <a:r>
              <a:rPr lang="en-US" altLang="zh-CN" sz="1800" b="1" dirty="0">
                <a:solidFill>
                  <a:srgbClr val="FF0000"/>
                </a:solidFill>
                <a:latin typeface="Times New Roman" panose="02020603050405020304" pitchFamily="18" charset="0"/>
                <a:cs typeface="Times New Roman" panose="02020603050405020304" pitchFamily="18" charset="0"/>
              </a:rPr>
              <a:t>The function table for 74LS153 in Quartus.</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DC651A13-5E37-423E-B421-56235D0587DE}"/>
              </a:ext>
            </a:extLst>
          </p:cNvPr>
          <p:cNvPicPr>
            <a:picLocks noChangeAspect="1"/>
          </p:cNvPicPr>
          <p:nvPr/>
        </p:nvPicPr>
        <p:blipFill>
          <a:blip r:embed="rId3"/>
          <a:stretch>
            <a:fillRect/>
          </a:stretch>
        </p:blipFill>
        <p:spPr>
          <a:xfrm>
            <a:off x="381432" y="2970730"/>
            <a:ext cx="2181225" cy="3638550"/>
          </a:xfrm>
          <a:prstGeom prst="rect">
            <a:avLst/>
          </a:prstGeom>
        </p:spPr>
      </p:pic>
      <p:graphicFrame>
        <p:nvGraphicFramePr>
          <p:cNvPr id="4" name="表格 4">
            <a:extLst>
              <a:ext uri="{FF2B5EF4-FFF2-40B4-BE49-F238E27FC236}">
                <a16:creationId xmlns:a16="http://schemas.microsoft.com/office/drawing/2014/main" id="{40360D27-F273-4BE9-9F7B-4F40060737D8}"/>
              </a:ext>
            </a:extLst>
          </p:cNvPr>
          <p:cNvGraphicFramePr>
            <a:graphicFrameLocks noGrp="1"/>
          </p:cNvGraphicFramePr>
          <p:nvPr>
            <p:extLst>
              <p:ext uri="{D42A27DB-BD31-4B8C-83A1-F6EECF244321}">
                <p14:modId xmlns:p14="http://schemas.microsoft.com/office/powerpoint/2010/main" val="3111994922"/>
              </p:ext>
            </p:extLst>
          </p:nvPr>
        </p:nvGraphicFramePr>
        <p:xfrm>
          <a:off x="4858328" y="3562985"/>
          <a:ext cx="5080000" cy="22199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397022399"/>
                    </a:ext>
                  </a:extLst>
                </a:gridCol>
                <a:gridCol w="1016000">
                  <a:extLst>
                    <a:ext uri="{9D8B030D-6E8A-4147-A177-3AD203B41FA5}">
                      <a16:colId xmlns:a16="http://schemas.microsoft.com/office/drawing/2014/main" val="3059830879"/>
                    </a:ext>
                  </a:extLst>
                </a:gridCol>
                <a:gridCol w="1016000">
                  <a:extLst>
                    <a:ext uri="{9D8B030D-6E8A-4147-A177-3AD203B41FA5}">
                      <a16:colId xmlns:a16="http://schemas.microsoft.com/office/drawing/2014/main" val="3520237811"/>
                    </a:ext>
                  </a:extLst>
                </a:gridCol>
                <a:gridCol w="1016000">
                  <a:extLst>
                    <a:ext uri="{9D8B030D-6E8A-4147-A177-3AD203B41FA5}">
                      <a16:colId xmlns:a16="http://schemas.microsoft.com/office/drawing/2014/main" val="2962165725"/>
                    </a:ext>
                  </a:extLst>
                </a:gridCol>
                <a:gridCol w="1016000">
                  <a:extLst>
                    <a:ext uri="{9D8B030D-6E8A-4147-A177-3AD203B41FA5}">
                      <a16:colId xmlns:a16="http://schemas.microsoft.com/office/drawing/2014/main" val="1552407629"/>
                    </a:ext>
                  </a:extLst>
                </a:gridCol>
              </a:tblGrid>
              <a:tr h="0">
                <a:tc>
                  <a:txBody>
                    <a:bodyPr/>
                    <a:lstStyle/>
                    <a:p>
                      <a:pPr algn="ctr"/>
                      <a:r>
                        <a:rPr lang="en-US" altLang="zh-CN" dirty="0"/>
                        <a:t>GN</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1Y</a:t>
                      </a:r>
                      <a:endParaRPr lang="zh-CN" altLang="en-US" dirty="0"/>
                    </a:p>
                  </a:txBody>
                  <a:tcPr/>
                </a:tc>
                <a:tc>
                  <a:txBody>
                    <a:bodyPr/>
                    <a:lstStyle/>
                    <a:p>
                      <a:pPr algn="ctr"/>
                      <a:r>
                        <a:rPr lang="en-US" altLang="zh-CN" dirty="0"/>
                        <a:t>2Y</a:t>
                      </a:r>
                      <a:endParaRPr lang="zh-CN" altLang="en-US" dirty="0"/>
                    </a:p>
                  </a:txBody>
                  <a:tcPr/>
                </a:tc>
                <a:extLst>
                  <a:ext uri="{0D108BD9-81ED-4DB2-BD59-A6C34878D82A}">
                    <a16:rowId xmlns:a16="http://schemas.microsoft.com/office/drawing/2014/main" val="1757954548"/>
                  </a:ext>
                </a:extLst>
              </a:tr>
              <a:tr h="370840">
                <a:tc>
                  <a:txBody>
                    <a:bodyPr/>
                    <a:lstStyle/>
                    <a:p>
                      <a:pPr algn="ctr"/>
                      <a:r>
                        <a:rPr lang="en-US" altLang="zh-CN" dirty="0"/>
                        <a:t>1</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77546386"/>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1C0</a:t>
                      </a:r>
                      <a:endParaRPr lang="zh-CN" altLang="en-US" dirty="0"/>
                    </a:p>
                  </a:txBody>
                  <a:tcPr/>
                </a:tc>
                <a:tc>
                  <a:txBody>
                    <a:bodyPr/>
                    <a:lstStyle/>
                    <a:p>
                      <a:pPr algn="ctr"/>
                      <a:r>
                        <a:rPr lang="en-US" altLang="zh-CN" dirty="0"/>
                        <a:t>2C0</a:t>
                      </a:r>
                      <a:endParaRPr lang="zh-CN" altLang="en-US" dirty="0"/>
                    </a:p>
                  </a:txBody>
                  <a:tcPr/>
                </a:tc>
                <a:extLst>
                  <a:ext uri="{0D108BD9-81ED-4DB2-BD59-A6C34878D82A}">
                    <a16:rowId xmlns:a16="http://schemas.microsoft.com/office/drawing/2014/main" val="2884408778"/>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1C1</a:t>
                      </a:r>
                      <a:endParaRPr lang="zh-CN" altLang="en-US" dirty="0"/>
                    </a:p>
                  </a:txBody>
                  <a:tcPr/>
                </a:tc>
                <a:tc>
                  <a:txBody>
                    <a:bodyPr/>
                    <a:lstStyle/>
                    <a:p>
                      <a:pPr algn="ctr"/>
                      <a:r>
                        <a:rPr lang="en-US" altLang="zh-CN" dirty="0"/>
                        <a:t>2C1</a:t>
                      </a:r>
                      <a:endParaRPr lang="zh-CN" altLang="en-US" dirty="0"/>
                    </a:p>
                  </a:txBody>
                  <a:tcPr/>
                </a:tc>
                <a:extLst>
                  <a:ext uri="{0D108BD9-81ED-4DB2-BD59-A6C34878D82A}">
                    <a16:rowId xmlns:a16="http://schemas.microsoft.com/office/drawing/2014/main" val="903718532"/>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1C2</a:t>
                      </a:r>
                      <a:endParaRPr lang="zh-CN" altLang="en-US" dirty="0"/>
                    </a:p>
                  </a:txBody>
                  <a:tcPr/>
                </a:tc>
                <a:tc>
                  <a:txBody>
                    <a:bodyPr/>
                    <a:lstStyle/>
                    <a:p>
                      <a:pPr algn="ctr"/>
                      <a:r>
                        <a:rPr lang="en-US" altLang="zh-CN" dirty="0"/>
                        <a:t>2C2</a:t>
                      </a:r>
                      <a:endParaRPr lang="zh-CN" altLang="en-US" dirty="0"/>
                    </a:p>
                  </a:txBody>
                  <a:tcPr/>
                </a:tc>
                <a:extLst>
                  <a:ext uri="{0D108BD9-81ED-4DB2-BD59-A6C34878D82A}">
                    <a16:rowId xmlns:a16="http://schemas.microsoft.com/office/drawing/2014/main" val="3822260837"/>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1C3</a:t>
                      </a:r>
                      <a:endParaRPr lang="zh-CN" altLang="en-US" dirty="0"/>
                    </a:p>
                  </a:txBody>
                  <a:tcPr/>
                </a:tc>
                <a:tc>
                  <a:txBody>
                    <a:bodyPr/>
                    <a:lstStyle/>
                    <a:p>
                      <a:pPr algn="ctr"/>
                      <a:r>
                        <a:rPr lang="en-US" altLang="zh-CN" dirty="0"/>
                        <a:t>2C3</a:t>
                      </a:r>
                      <a:endParaRPr lang="zh-CN" altLang="en-US" dirty="0"/>
                    </a:p>
                  </a:txBody>
                  <a:tcPr/>
                </a:tc>
                <a:extLst>
                  <a:ext uri="{0D108BD9-81ED-4DB2-BD59-A6C34878D82A}">
                    <a16:rowId xmlns:a16="http://schemas.microsoft.com/office/drawing/2014/main" val="1471499585"/>
                  </a:ext>
                </a:extLst>
              </a:tr>
            </a:tbl>
          </a:graphicData>
        </a:graphic>
      </p:graphicFrame>
    </p:spTree>
    <p:extLst>
      <p:ext uri="{BB962C8B-B14F-4D97-AF65-F5344CB8AC3E}">
        <p14:creationId xmlns:p14="http://schemas.microsoft.com/office/powerpoint/2010/main" val="34535072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387590"/>
          </a:xfrm>
        </p:spPr>
        <p:txBody>
          <a:bodyPr>
            <a:normAutofit fontScale="92500" lnSpcReduction="20000"/>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a:t>
            </a:r>
            <a:r>
              <a:rPr lang="en-US" altLang="zh-CN" b="1" dirty="0">
                <a:solidFill>
                  <a:srgbClr val="000000"/>
                </a:solidFill>
                <a:latin typeface="Times New Roman" panose="02020603050405020304" pitchFamily="18" charset="0"/>
                <a:cs typeface="Calibri" panose="020F0502020204030204" pitchFamily="34" charset="0"/>
              </a:rPr>
              <a:t>Data selector </a:t>
            </a:r>
          </a:p>
          <a:p>
            <a:pPr marL="0" indent="0" algn="just">
              <a:lnSpc>
                <a:spcPct val="150000"/>
              </a:lnSpc>
              <a:buNone/>
            </a:pPr>
            <a:r>
              <a:rPr lang="en-US" altLang="zh-CN" sz="1800" b="1" dirty="0">
                <a:solidFill>
                  <a:srgbClr val="FF0000"/>
                </a:solidFill>
                <a:sym typeface="+mn-ea"/>
              </a:rPr>
              <a:t>Task 1: </a:t>
            </a:r>
            <a:r>
              <a:rPr lang="en-US" altLang="zh-CN" sz="1800" dirty="0">
                <a:sym typeface="+mn-ea"/>
              </a:rPr>
              <a:t>Test the </a:t>
            </a:r>
            <a:r>
              <a:rPr lang="en-US" altLang="zh-CN" sz="1800" dirty="0"/>
              <a:t>function for a Data selector with </a:t>
            </a:r>
            <a:r>
              <a:rPr lang="en-US" altLang="zh-CN" sz="1800" dirty="0">
                <a:solidFill>
                  <a:srgbClr val="FF0000"/>
                </a:solidFill>
              </a:rPr>
              <a:t>74LS153</a:t>
            </a:r>
            <a:r>
              <a:rPr lang="en-US" altLang="zh-CN" sz="1800" dirty="0">
                <a:sym typeface="+mn-ea"/>
              </a:rPr>
              <a:t>.</a:t>
            </a:r>
            <a:endParaRPr lang="en-US" altLang="zh-CN" sz="1800" dirty="0">
              <a:solidFill>
                <a:schemeClr val="tx1"/>
              </a:solidFill>
              <a:latin typeface="微软雅黑" panose="020B0503020204020204" charset="-122"/>
              <a:ea typeface="微软雅黑" panose="020B0503020204020204" charset="-122"/>
            </a:endParaRPr>
          </a:p>
          <a:p>
            <a:pPr marL="0" lvl="0" indent="0" algn="just">
              <a:lnSpc>
                <a:spcPct val="150000"/>
              </a:lnSpc>
              <a:buNone/>
            </a:pPr>
            <a:r>
              <a:rPr lang="en-US" altLang="zh-CN" sz="1800" dirty="0">
                <a:solidFill>
                  <a:schemeClr val="tx1"/>
                </a:solidFill>
                <a:latin typeface="微软雅黑" panose="020B0503020204020204" charset="-122"/>
                <a:ea typeface="微软雅黑" panose="020B0503020204020204" charset="-122"/>
                <a:sym typeface="+mn-ea"/>
              </a:rPr>
              <a:t>Idea: Use the enable port to extend the number of the outputs.</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2" name="文本框 1">
            <a:extLst>
              <a:ext uri="{FF2B5EF4-FFF2-40B4-BE49-F238E27FC236}">
                <a16:creationId xmlns:a16="http://schemas.microsoft.com/office/drawing/2014/main" id="{B1BF72BF-733E-4090-8FFA-2EA0FCBACCC7}"/>
              </a:ext>
            </a:extLst>
          </p:cNvPr>
          <p:cNvSpPr txBox="1"/>
          <p:nvPr/>
        </p:nvSpPr>
        <p:spPr>
          <a:xfrm>
            <a:off x="155865" y="2343646"/>
            <a:ext cx="10328562" cy="465448"/>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1: </a:t>
            </a:r>
            <a:r>
              <a:rPr lang="en-US" altLang="zh-CN" i="0" dirty="0">
                <a:effectLst/>
                <a:latin typeface="Palatino Linotype" panose="02040502050505030304" pitchFamily="18" charset="0"/>
              </a:rPr>
              <a:t>Design the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circuit in Quartus</a:t>
            </a:r>
            <a:r>
              <a:rPr lang="en-US" altLang="zh-CN" i="0" dirty="0">
                <a:effectLst/>
                <a:latin typeface="Palatino Linotype" panose="02040502050505030304" pitchFamily="18" charset="0"/>
              </a:rPr>
              <a:t> 13.1</a:t>
            </a:r>
            <a:endParaRPr lang="en-US" altLang="zh-CN" i="0" dirty="0">
              <a:solidFill>
                <a:srgbClr val="FF0000"/>
              </a:solidFill>
              <a:effectLst/>
              <a:latin typeface="Palatino Linotype" panose="02040502050505030304" pitchFamily="18" charset="0"/>
            </a:endParaRPr>
          </a:p>
        </p:txBody>
      </p:sp>
      <p:pic>
        <p:nvPicPr>
          <p:cNvPr id="5" name="图片 4">
            <a:extLst>
              <a:ext uri="{FF2B5EF4-FFF2-40B4-BE49-F238E27FC236}">
                <a16:creationId xmlns:a16="http://schemas.microsoft.com/office/drawing/2014/main" id="{4702930B-92C6-4281-AA5B-10153C7035D2}"/>
              </a:ext>
            </a:extLst>
          </p:cNvPr>
          <p:cNvPicPr>
            <a:picLocks noChangeAspect="1"/>
          </p:cNvPicPr>
          <p:nvPr/>
        </p:nvPicPr>
        <p:blipFill>
          <a:blip r:embed="rId3"/>
          <a:stretch>
            <a:fillRect/>
          </a:stretch>
        </p:blipFill>
        <p:spPr>
          <a:xfrm>
            <a:off x="2273877" y="2950164"/>
            <a:ext cx="8210550" cy="3790950"/>
          </a:xfrm>
          <a:prstGeom prst="rect">
            <a:avLst/>
          </a:prstGeom>
        </p:spPr>
      </p:pic>
    </p:spTree>
    <p:extLst>
      <p:ext uri="{BB962C8B-B14F-4D97-AF65-F5344CB8AC3E}">
        <p14:creationId xmlns:p14="http://schemas.microsoft.com/office/powerpoint/2010/main" val="34147977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b="1" dirty="0">
                <a:solidFill>
                  <a:srgbClr val="000000"/>
                </a:solidFill>
                <a:latin typeface="Times New Roman" panose="02020603050405020304" pitchFamily="18" charset="0"/>
                <a:cs typeface="Calibri" panose="020F0502020204030204" pitchFamily="34" charset="0"/>
                <a:sym typeface="+mn-ea"/>
              </a:rPr>
              <a:t>F</a:t>
            </a:r>
            <a:r>
              <a:rPr lang="en-US" altLang="zh-CN" b="1"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unction test for a </a:t>
            </a:r>
            <a:r>
              <a:rPr lang="en-US" altLang="zh-CN" b="1" dirty="0">
                <a:solidFill>
                  <a:srgbClr val="000000"/>
                </a:solidFill>
                <a:latin typeface="Times New Roman" panose="02020603050405020304" pitchFamily="18" charset="0"/>
                <a:cs typeface="Calibri" panose="020F0502020204030204" pitchFamily="34" charset="0"/>
              </a:rPr>
              <a:t>Data selector </a:t>
            </a:r>
          </a:p>
          <a:p>
            <a:pPr marL="0" indent="0" algn="just">
              <a:lnSpc>
                <a:spcPct val="150000"/>
              </a:lnSpc>
              <a:buNone/>
            </a:pPr>
            <a:r>
              <a:rPr lang="en-US" altLang="zh-CN" sz="1900" b="1" dirty="0">
                <a:solidFill>
                  <a:srgbClr val="FF0000"/>
                </a:solidFill>
                <a:sym typeface="+mn-ea"/>
              </a:rPr>
              <a:t>Task 1: </a:t>
            </a:r>
            <a:r>
              <a:rPr lang="en-US" altLang="zh-CN" sz="1900" dirty="0">
                <a:sym typeface="+mn-ea"/>
              </a:rPr>
              <a:t>Test the </a:t>
            </a:r>
            <a:r>
              <a:rPr lang="en-US" altLang="zh-CN" sz="1900" dirty="0"/>
              <a:t>function for a Data selector with </a:t>
            </a:r>
            <a:r>
              <a:rPr lang="en-US" altLang="zh-CN" sz="1900" dirty="0">
                <a:solidFill>
                  <a:srgbClr val="FF0000"/>
                </a:solidFill>
              </a:rPr>
              <a:t>74LS153</a:t>
            </a:r>
            <a:r>
              <a:rPr lang="en-US" altLang="zh-CN" sz="1900" dirty="0">
                <a:sym typeface="+mn-ea"/>
              </a:rPr>
              <a:t>.</a:t>
            </a:r>
            <a:endParaRPr lang="en-US" altLang="zh-CN" sz="1900" dirty="0">
              <a:solidFill>
                <a:schemeClr val="tx1"/>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2" name="文本框 1">
            <a:extLst>
              <a:ext uri="{FF2B5EF4-FFF2-40B4-BE49-F238E27FC236}">
                <a16:creationId xmlns:a16="http://schemas.microsoft.com/office/drawing/2014/main" id="{B1BF72BF-733E-4090-8FFA-2EA0FCBACCC7}"/>
              </a:ext>
            </a:extLst>
          </p:cNvPr>
          <p:cNvSpPr txBox="1"/>
          <p:nvPr/>
        </p:nvSpPr>
        <p:spPr>
          <a:xfrm>
            <a:off x="155865" y="2212689"/>
            <a:ext cx="10328562" cy="880947"/>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Compile the designed file, and construct the VMF to watch the simulation results.</a:t>
            </a:r>
          </a:p>
          <a:p>
            <a:pPr algn="just">
              <a:lnSpc>
                <a:spcPct val="150000"/>
              </a:lnSpc>
            </a:pPr>
            <a:r>
              <a:rPr lang="en-US" altLang="zh-CN" i="0" dirty="0">
                <a:solidFill>
                  <a:srgbClr val="FF0000"/>
                </a:solidFill>
                <a:effectLst/>
                <a:latin typeface="Palatino Linotype" panose="02040502050505030304" pitchFamily="18" charset="0"/>
              </a:rPr>
              <a:t>Fille the results into Table 3.2.</a:t>
            </a:r>
          </a:p>
        </p:txBody>
      </p:sp>
      <p:sp>
        <p:nvSpPr>
          <p:cNvPr id="9" name="文本框 8">
            <a:extLst>
              <a:ext uri="{FF2B5EF4-FFF2-40B4-BE49-F238E27FC236}">
                <a16:creationId xmlns:a16="http://schemas.microsoft.com/office/drawing/2014/main" id="{F2980D08-B44F-4CEB-B95F-BE59F703B507}"/>
              </a:ext>
            </a:extLst>
          </p:cNvPr>
          <p:cNvSpPr txBox="1"/>
          <p:nvPr/>
        </p:nvSpPr>
        <p:spPr>
          <a:xfrm>
            <a:off x="355887" y="3906593"/>
            <a:ext cx="3644612" cy="1296445"/>
          </a:xfrm>
          <a:prstGeom prst="rect">
            <a:avLst/>
          </a:prstGeom>
          <a:noFill/>
        </p:spPr>
        <p:txBody>
          <a:bodyPr wrap="square">
            <a:spAutoFit/>
          </a:bodyPr>
          <a:lstStyle/>
          <a:p>
            <a:pPr algn="just">
              <a:lnSpc>
                <a:spcPct val="150000"/>
              </a:lnSpc>
            </a:pPr>
            <a:r>
              <a:rPr lang="en-US" altLang="zh-CN" i="0" dirty="0">
                <a:effectLst/>
                <a:latin typeface="Palatino Linotype" panose="02040502050505030304" pitchFamily="18" charset="0"/>
              </a:rPr>
              <a:t>Note that: </a:t>
            </a:r>
            <a:r>
              <a:rPr lang="en-US" altLang="zh-CN" i="0" dirty="0">
                <a:solidFill>
                  <a:srgbClr val="FF0000"/>
                </a:solidFill>
                <a:effectLst/>
                <a:latin typeface="Palatino Linotype" panose="02040502050505030304" pitchFamily="18" charset="0"/>
              </a:rPr>
              <a:t>set G as 0</a:t>
            </a:r>
          </a:p>
          <a:p>
            <a:pPr algn="just">
              <a:lnSpc>
                <a:spcPct val="150000"/>
              </a:lnSpc>
            </a:pPr>
            <a:endParaRPr lang="en-US" altLang="zh-CN" i="0" dirty="0">
              <a:solidFill>
                <a:srgbClr val="FF0000"/>
              </a:solidFill>
              <a:effectLst/>
              <a:latin typeface="Palatino Linotype" panose="02040502050505030304" pitchFamily="18" charset="0"/>
            </a:endParaRPr>
          </a:p>
          <a:p>
            <a:pPr algn="just">
              <a:lnSpc>
                <a:spcPct val="150000"/>
              </a:lnSpc>
            </a:pPr>
            <a:r>
              <a:rPr lang="en-US" altLang="zh-CN" dirty="0">
                <a:latin typeface="Palatino Linotype" panose="02040502050505030304" pitchFamily="18" charset="0"/>
              </a:rPr>
              <a:t>This is a example to select C0.</a:t>
            </a:r>
            <a:endParaRPr lang="en-US" altLang="zh-CN" i="0" dirty="0">
              <a:effectLst/>
              <a:latin typeface="Palatino Linotype" panose="02040502050505030304" pitchFamily="18" charset="0"/>
            </a:endParaRPr>
          </a:p>
        </p:txBody>
      </p:sp>
      <p:pic>
        <p:nvPicPr>
          <p:cNvPr id="5" name="图片 4">
            <a:extLst>
              <a:ext uri="{FF2B5EF4-FFF2-40B4-BE49-F238E27FC236}">
                <a16:creationId xmlns:a16="http://schemas.microsoft.com/office/drawing/2014/main" id="{CB455444-25BB-4A0B-B3E9-FA9C25DA37D4}"/>
              </a:ext>
            </a:extLst>
          </p:cNvPr>
          <p:cNvPicPr>
            <a:picLocks noChangeAspect="1"/>
          </p:cNvPicPr>
          <p:nvPr/>
        </p:nvPicPr>
        <p:blipFill>
          <a:blip r:embed="rId3"/>
          <a:stretch>
            <a:fillRect/>
          </a:stretch>
        </p:blipFill>
        <p:spPr>
          <a:xfrm>
            <a:off x="4651664" y="3037096"/>
            <a:ext cx="5666509" cy="3444349"/>
          </a:xfrm>
          <a:prstGeom prst="rect">
            <a:avLst/>
          </a:prstGeom>
        </p:spPr>
      </p:pic>
    </p:spTree>
    <p:extLst>
      <p:ext uri="{BB962C8B-B14F-4D97-AF65-F5344CB8AC3E}">
        <p14:creationId xmlns:p14="http://schemas.microsoft.com/office/powerpoint/2010/main" val="17559108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1524000" y="2007909"/>
            <a:ext cx="9144000" cy="1502054"/>
          </a:xfrm>
        </p:spPr>
        <p:txBody>
          <a:bodyPr/>
          <a:lstStyle/>
          <a:p>
            <a:r>
              <a:rPr lang="en-US" altLang="zh-CN" b="1" dirty="0">
                <a:solidFill>
                  <a:srgbClr val="FF0000"/>
                </a:solidFill>
              </a:rPr>
              <a:t>Thanks</a:t>
            </a:r>
            <a:endParaRPr lang="zh-CN" altLang="en-US"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Decoders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415254"/>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solidFill>
                  <a:srgbClr val="FF0000"/>
                </a:solidFill>
                <a:latin typeface="Arial" panose="020B0604020202020204" pitchFamily="34" charset="0"/>
              </a:rPr>
              <a:t>4-Bit Decoder</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C30AB97-C94F-4023-B001-F14373C2EAA2}"/>
                  </a:ext>
                </a:extLst>
              </p:cNvPr>
              <p:cNvSpPr txBox="1"/>
              <p:nvPr/>
            </p:nvSpPr>
            <p:spPr>
              <a:xfrm>
                <a:off x="202860" y="1796932"/>
                <a:ext cx="11106779" cy="2605393"/>
              </a:xfrm>
              <a:prstGeom prst="rect">
                <a:avLst/>
              </a:prstGeom>
              <a:noFill/>
            </p:spPr>
            <p:txBody>
              <a:bodyPr wrap="square" tIns="0" bIns="0">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decode all possible combinations of four bits, sixteen decoding gates are required (</a:t>
                </a:r>
                <a14:m>
                  <m:oMath xmlns:m="http://schemas.openxmlformats.org/officeDocument/2006/math">
                    <m:sSup>
                      <m:sSupPr>
                        <m:ctrlPr>
                          <a:rPr lang="en-US" altLang="zh-CN" sz="1800" b="1" i="1" smtClean="0">
                            <a:solidFill>
                              <a:srgbClr val="FF0000"/>
                            </a:solidFill>
                            <a:latin typeface="Cambria Math" panose="02040503050406030204" pitchFamily="18" charset="0"/>
                            <a:cs typeface="Times New Roman" panose="02020603050405020304" pitchFamily="18" charset="0"/>
                          </a:rPr>
                        </m:ctrlPr>
                      </m:sSupPr>
                      <m:e>
                        <m:r>
                          <a:rPr lang="en-US" altLang="zh-CN" sz="1800" b="1" i="1">
                            <a:solidFill>
                              <a:srgbClr val="FF0000"/>
                            </a:solidFill>
                            <a:latin typeface="Cambria Math" panose="02040503050406030204" pitchFamily="18" charset="0"/>
                            <a:cs typeface="Times New Roman" panose="02020603050405020304" pitchFamily="18" charset="0"/>
                          </a:rPr>
                          <m:t>𝟐</m:t>
                        </m:r>
                      </m:e>
                      <m:sup>
                        <m:r>
                          <a:rPr lang="en-US" altLang="zh-CN" sz="1800" b="1" i="1" smtClean="0">
                            <a:solidFill>
                              <a:srgbClr val="FF0000"/>
                            </a:solidFill>
                            <a:latin typeface="Cambria Math" panose="02040503050406030204" pitchFamily="18" charset="0"/>
                            <a:cs typeface="Times New Roman" panose="02020603050405020304" pitchFamily="18" charset="0"/>
                          </a:rPr>
                          <m:t>𝟒</m:t>
                        </m:r>
                      </m:sup>
                    </m:sSup>
                  </m:oMath>
                </a14:m>
                <a:r>
                  <a:rPr lang="en-US" altLang="zh-CN" dirty="0">
                    <a:latin typeface="Times New Roman" panose="02020603050405020304" pitchFamily="18" charset="0"/>
                    <a:cs typeface="Times New Roman" panose="02020603050405020304" pitchFamily="18" charset="0"/>
                  </a:rPr>
                  <a:t> = 16). This type of decoder is commonly called either a </a:t>
                </a:r>
                <a:r>
                  <a:rPr lang="en-US" altLang="zh-CN" i="1" dirty="0">
                    <a:solidFill>
                      <a:srgbClr val="FF0000"/>
                    </a:solidFill>
                    <a:latin typeface="Times New Roman" panose="02020603050405020304" pitchFamily="18" charset="0"/>
                    <a:cs typeface="Times New Roman" panose="02020603050405020304" pitchFamily="18" charset="0"/>
                  </a:rPr>
                  <a:t>4-line-to-16-line</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decoder. </a:t>
                </a:r>
                <a:r>
                  <a:rPr lang="en-US" altLang="zh-CN" dirty="0">
                    <a:latin typeface="Times New Roman" panose="02020603050405020304" pitchFamily="18" charset="0"/>
                    <a:cs typeface="Times New Roman" panose="02020603050405020304" pitchFamily="18" charset="0"/>
                  </a:rPr>
                  <a:t>For any given code on the inputs, one of the sixteen outputs is activated. A list of the sixteen binary codes and their corresponding decoding functions is given in following Table.</a:t>
                </a:r>
              </a:p>
              <a:p>
                <a:pPr algn="just">
                  <a:lnSpc>
                    <a:spcPct val="150000"/>
                  </a:lnSpc>
                  <a:spcBef>
                    <a:spcPts val="1200"/>
                  </a:spcBef>
                </a:pPr>
                <a:r>
                  <a:rPr lang="en-US" altLang="zh-CN" dirty="0">
                    <a:latin typeface="Times New Roman" panose="02020603050405020304" pitchFamily="18" charset="0"/>
                    <a:cs typeface="Times New Roman" panose="02020603050405020304" pitchFamily="18" charset="0"/>
                  </a:rPr>
                  <a:t>  If an active-LOW output is required for each decoded number, the entire decoder can be implemented with NAND gates and inverters. In order to decode each of the sixteen binary codes, sixteen NAND gates are required (AND gates can be used to produce active-HIGH outputs).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CC30AB97-C94F-4023-B001-F14373C2EAA2}"/>
                  </a:ext>
                </a:extLst>
              </p:cNvPr>
              <p:cNvSpPr txBox="1">
                <a:spLocks noRot="1" noChangeAspect="1" noMove="1" noResize="1" noEditPoints="1" noAdjustHandles="1" noChangeArrowheads="1" noChangeShapeType="1" noTextEdit="1"/>
              </p:cNvSpPr>
              <p:nvPr/>
            </p:nvSpPr>
            <p:spPr>
              <a:xfrm>
                <a:off x="202860" y="1796932"/>
                <a:ext cx="11106779" cy="2605393"/>
              </a:xfrm>
              <a:prstGeom prst="rect">
                <a:avLst/>
              </a:prstGeom>
              <a:blipFill>
                <a:blip r:embed="rId3"/>
                <a:stretch>
                  <a:fillRect l="-439" r="-494" b="-44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069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Decoders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415254"/>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solidFill>
                  <a:srgbClr val="FF0000"/>
                </a:solidFill>
                <a:latin typeface="Arial" panose="020B0604020202020204" pitchFamily="34" charset="0"/>
              </a:rPr>
              <a:t>4-Bit Decoder</a:t>
            </a:r>
          </a:p>
        </p:txBody>
      </p:sp>
      <p:pic>
        <p:nvPicPr>
          <p:cNvPr id="5" name="图片 4">
            <a:extLst>
              <a:ext uri="{FF2B5EF4-FFF2-40B4-BE49-F238E27FC236}">
                <a16:creationId xmlns:a16="http://schemas.microsoft.com/office/drawing/2014/main" id="{4EA563A8-E634-4691-8910-A70DC4B25786}"/>
              </a:ext>
            </a:extLst>
          </p:cNvPr>
          <p:cNvPicPr>
            <a:picLocks noChangeAspect="1"/>
          </p:cNvPicPr>
          <p:nvPr/>
        </p:nvPicPr>
        <p:blipFill>
          <a:blip r:embed="rId3"/>
          <a:stretch>
            <a:fillRect/>
          </a:stretch>
        </p:blipFill>
        <p:spPr>
          <a:xfrm>
            <a:off x="1517073" y="1921020"/>
            <a:ext cx="9300069" cy="4779962"/>
          </a:xfrm>
          <a:prstGeom prst="rect">
            <a:avLst/>
          </a:prstGeom>
        </p:spPr>
      </p:pic>
    </p:spTree>
    <p:extLst>
      <p:ext uri="{BB962C8B-B14F-4D97-AF65-F5344CB8AC3E}">
        <p14:creationId xmlns:p14="http://schemas.microsoft.com/office/powerpoint/2010/main" val="420601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Decoders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415254"/>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solidFill>
                  <a:srgbClr val="FF0000"/>
                </a:solidFill>
                <a:latin typeface="Arial" panose="020B0604020202020204" pitchFamily="34" charset="0"/>
              </a:rPr>
              <a:t>4-Bit Decoder</a:t>
            </a:r>
          </a:p>
        </p:txBody>
      </p:sp>
      <p:sp>
        <p:nvSpPr>
          <p:cNvPr id="7" name="文本框 6">
            <a:extLst>
              <a:ext uri="{FF2B5EF4-FFF2-40B4-BE49-F238E27FC236}">
                <a16:creationId xmlns:a16="http://schemas.microsoft.com/office/drawing/2014/main" id="{CB2B508A-48B9-49C4-B82E-AA2BCB7B1D02}"/>
              </a:ext>
            </a:extLst>
          </p:cNvPr>
          <p:cNvSpPr txBox="1"/>
          <p:nvPr/>
        </p:nvSpPr>
        <p:spPr>
          <a:xfrm>
            <a:off x="0" y="1796932"/>
            <a:ext cx="11632384" cy="881139"/>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 logic symbol for a 4-line-to-16-line (1-of-16) decoder with active-LOW outputs is shown in </a:t>
            </a:r>
            <a:r>
              <a:rPr lang="en-US" altLang="zh-CN" dirty="0">
                <a:latin typeface="Times New Roman" panose="02020603050405020304" pitchFamily="18" charset="0"/>
                <a:cs typeface="Times New Roman" panose="02020603050405020304" pitchFamily="18" charset="0"/>
              </a:rPr>
              <a:t>following </a:t>
            </a:r>
            <a:r>
              <a:rPr lang="zh-CN" altLang="en-US" dirty="0">
                <a:latin typeface="Times New Roman" panose="02020603050405020304" pitchFamily="18" charset="0"/>
                <a:cs typeface="Times New Roman" panose="02020603050405020304" pitchFamily="18" charset="0"/>
              </a:rPr>
              <a:t>Figure. The BIN/DEC label indicates that a binary input makes the corre-sponding decimal output active. </a:t>
            </a:r>
          </a:p>
        </p:txBody>
      </p:sp>
      <p:pic>
        <p:nvPicPr>
          <p:cNvPr id="9" name="图片 8">
            <a:extLst>
              <a:ext uri="{FF2B5EF4-FFF2-40B4-BE49-F238E27FC236}">
                <a16:creationId xmlns:a16="http://schemas.microsoft.com/office/drawing/2014/main" id="{6E5F88E0-EAF5-4F8A-A316-1D08904ECEE2}"/>
              </a:ext>
            </a:extLst>
          </p:cNvPr>
          <p:cNvPicPr>
            <a:picLocks noChangeAspect="1"/>
          </p:cNvPicPr>
          <p:nvPr/>
        </p:nvPicPr>
        <p:blipFill>
          <a:blip r:embed="rId3"/>
          <a:stretch>
            <a:fillRect/>
          </a:stretch>
        </p:blipFill>
        <p:spPr>
          <a:xfrm>
            <a:off x="6817303" y="2563771"/>
            <a:ext cx="2132935" cy="3943783"/>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3905358-59A1-4B49-9273-2BE094FCBD57}"/>
                  </a:ext>
                </a:extLst>
              </p:cNvPr>
              <p:cNvSpPr txBox="1"/>
              <p:nvPr/>
            </p:nvSpPr>
            <p:spPr>
              <a:xfrm>
                <a:off x="555913" y="4132797"/>
                <a:ext cx="6120244" cy="646331"/>
              </a:xfrm>
              <a:prstGeom prst="rect">
                <a:avLst/>
              </a:prstGeom>
              <a:noFill/>
            </p:spPr>
            <p:txBody>
              <a:bodyPr wrap="square">
                <a:spAutoFit/>
              </a:bodyPr>
              <a:lstStyle>
                <a:defPPr>
                  <a:defRPr lang="zh-CN"/>
                </a:defPPr>
                <a:lvl1pPr algn="just">
                  <a:lnSpc>
                    <a:spcPct val="150000"/>
                  </a:lnSpc>
                  <a:defRPr>
                    <a:latin typeface="Times New Roman" panose="02020603050405020304" pitchFamily="18" charset="0"/>
                    <a:cs typeface="Times New Roman" panose="02020603050405020304" pitchFamily="18" charset="0"/>
                  </a:defRPr>
                </a:lvl1pPr>
              </a:lstStyle>
              <a:p>
                <a:r>
                  <a:rPr lang="zh-CN" altLang="en-US" dirty="0"/>
                  <a:t>The input labels 8, 4, 2, and 1 represent the binary weights</a:t>
                </a:r>
              </a:p>
              <a:p>
                <a:r>
                  <a:rPr lang="zh-CN" altLang="en-US" dirty="0"/>
                  <a:t>of the input bits </a:t>
                </a:r>
                <a:r>
                  <a:rPr lang="en-US" altLang="zh-CN" dirty="0"/>
                  <a:t>(</a:t>
                </a:r>
                <a14:m>
                  <m:oMath xmlns:m="http://schemas.openxmlformats.org/officeDocument/2006/math">
                    <m:sSup>
                      <m:sSupPr>
                        <m:ctrlPr>
                          <a:rPr lang="en-US" altLang="zh-CN" sz="1800" b="1" i="1" smtClean="0">
                            <a:solidFill>
                              <a:srgbClr val="FF0000"/>
                            </a:solidFill>
                            <a:latin typeface="Cambria Math" panose="02040503050406030204" pitchFamily="18" charset="0"/>
                            <a:cs typeface="Times New Roman" panose="02020603050405020304" pitchFamily="18" charset="0"/>
                          </a:rPr>
                        </m:ctrlPr>
                      </m:sSupPr>
                      <m:e>
                        <m:r>
                          <a:rPr lang="en-US" altLang="zh-CN" sz="1800" b="1" i="1">
                            <a:solidFill>
                              <a:srgbClr val="FF0000"/>
                            </a:solidFill>
                            <a:latin typeface="Cambria Math" panose="02040503050406030204" pitchFamily="18" charset="0"/>
                            <a:cs typeface="Times New Roman" panose="02020603050405020304" pitchFamily="18" charset="0"/>
                          </a:rPr>
                          <m:t>𝟐</m:t>
                        </m:r>
                      </m:e>
                      <m:sup>
                        <m:r>
                          <a:rPr lang="en-US" altLang="zh-CN" sz="1800" b="1" i="1" smtClean="0">
                            <a:solidFill>
                              <a:srgbClr val="FF0000"/>
                            </a:solidFill>
                            <a:latin typeface="Cambria Math" panose="02040503050406030204" pitchFamily="18" charset="0"/>
                            <a:cs typeface="Times New Roman" panose="02020603050405020304" pitchFamily="18" charset="0"/>
                          </a:rPr>
                          <m:t>𝟑</m:t>
                        </m:r>
                      </m:sup>
                    </m:s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pitchFamily="18" charset="0"/>
                          </a:rPr>
                          <m:t>𝟐</m:t>
                        </m:r>
                      </m:e>
                      <m:sup>
                        <m:r>
                          <a:rPr lang="en-US" altLang="zh-CN" b="1" i="1" smtClean="0">
                            <a:solidFill>
                              <a:srgbClr val="FF0000"/>
                            </a:solidFill>
                            <a:latin typeface="Cambria Math" panose="02040503050406030204" pitchFamily="18" charset="0"/>
                          </a:rPr>
                          <m:t>𝟐</m:t>
                        </m:r>
                      </m:sup>
                    </m:sSup>
                  </m:oMath>
                </a14:m>
                <a:r>
                  <a:rPr lang="en-US" altLang="zh-CN"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pitchFamily="18" charset="0"/>
                          </a:rPr>
                          <m:t>𝟐</m:t>
                        </m:r>
                      </m:e>
                      <m:sup>
                        <m:r>
                          <a:rPr lang="en-US" altLang="zh-CN" b="1" i="1" smtClean="0">
                            <a:solidFill>
                              <a:srgbClr val="FF0000"/>
                            </a:solidFill>
                            <a:latin typeface="Cambria Math" panose="02040503050406030204" pitchFamily="18" charset="0"/>
                          </a:rPr>
                          <m:t>𝟏</m:t>
                        </m:r>
                      </m:sup>
                    </m:sSup>
                  </m:oMath>
                </a14:m>
                <a:r>
                  <a:rPr lang="en-US" altLang="zh-CN" dirty="0"/>
                  <a:t> </a:t>
                </a:r>
                <a14:m>
                  <m:oMath xmlns:m="http://schemas.openxmlformats.org/officeDocument/2006/math">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pitchFamily="18" charset="0"/>
                          </a:rPr>
                          <m:t>𝟐</m:t>
                        </m:r>
                      </m:e>
                      <m:sup>
                        <m:r>
                          <a:rPr lang="en-US" altLang="zh-CN" b="1" i="1" smtClean="0">
                            <a:solidFill>
                              <a:srgbClr val="FF0000"/>
                            </a:solidFill>
                            <a:latin typeface="Cambria Math" panose="02040503050406030204" pitchFamily="18" charset="0"/>
                          </a:rPr>
                          <m:t>𝟎</m:t>
                        </m:r>
                      </m:sup>
                    </m:sSup>
                  </m:oMath>
                </a14:m>
                <a:r>
                  <a:rPr lang="en-US" altLang="zh-CN" dirty="0"/>
                  <a:t> )</a:t>
                </a:r>
                <a:endParaRPr lang="zh-CN" altLang="en-US" dirty="0"/>
              </a:p>
            </p:txBody>
          </p:sp>
        </mc:Choice>
        <mc:Fallback xmlns="">
          <p:sp>
            <p:nvSpPr>
              <p:cNvPr id="11" name="文本框 10">
                <a:extLst>
                  <a:ext uri="{FF2B5EF4-FFF2-40B4-BE49-F238E27FC236}">
                    <a16:creationId xmlns:a16="http://schemas.microsoft.com/office/drawing/2014/main" id="{13905358-59A1-4B49-9273-2BE094FCBD57}"/>
                  </a:ext>
                </a:extLst>
              </p:cNvPr>
              <p:cNvSpPr txBox="1">
                <a:spLocks noRot="1" noChangeAspect="1" noMove="1" noResize="1" noEditPoints="1" noAdjustHandles="1" noChangeArrowheads="1" noChangeShapeType="1" noTextEdit="1"/>
              </p:cNvSpPr>
              <p:nvPr/>
            </p:nvSpPr>
            <p:spPr>
              <a:xfrm>
                <a:off x="555913" y="4132797"/>
                <a:ext cx="6120244" cy="646331"/>
              </a:xfrm>
              <a:prstGeom prst="rect">
                <a:avLst/>
              </a:prstGeom>
              <a:blipFill>
                <a:blip r:embed="rId4"/>
                <a:stretch>
                  <a:fillRect l="-797" b="-111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51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5959"/>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Decoders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415254"/>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solidFill>
                  <a:srgbClr val="FF0000"/>
                </a:solidFill>
                <a:latin typeface="Arial" panose="020B0604020202020204" pitchFamily="34" charset="0"/>
              </a:rPr>
              <a:t>BCD-to-Decimal Decoder</a:t>
            </a:r>
          </a:p>
        </p:txBody>
      </p:sp>
      <p:sp>
        <p:nvSpPr>
          <p:cNvPr id="7" name="文本框 6">
            <a:extLst>
              <a:ext uri="{FF2B5EF4-FFF2-40B4-BE49-F238E27FC236}">
                <a16:creationId xmlns:a16="http://schemas.microsoft.com/office/drawing/2014/main" id="{CB2B508A-48B9-49C4-B82E-AA2BCB7B1D02}"/>
              </a:ext>
            </a:extLst>
          </p:cNvPr>
          <p:cNvSpPr txBox="1"/>
          <p:nvPr/>
        </p:nvSpPr>
        <p:spPr>
          <a:xfrm>
            <a:off x="0" y="1796932"/>
            <a:ext cx="11632384" cy="881139"/>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BCD-to-decimal decoder converts each BCD code (8421 code) into one of ten possible decimal digit indications. It is frequently referred as </a:t>
            </a:r>
            <a:r>
              <a:rPr lang="en-US" altLang="zh-CN" i="1" dirty="0">
                <a:latin typeface="Times New Roman" panose="02020603050405020304" pitchFamily="18" charset="0"/>
                <a:cs typeface="Times New Roman" panose="02020603050405020304" pitchFamily="18" charset="0"/>
              </a:rPr>
              <a:t>a </a:t>
            </a:r>
            <a:r>
              <a:rPr lang="en-US" altLang="zh-CN" i="1" dirty="0">
                <a:solidFill>
                  <a:srgbClr val="FF0000"/>
                </a:solidFill>
                <a:latin typeface="Times New Roman" panose="02020603050405020304" pitchFamily="18" charset="0"/>
                <a:cs typeface="Times New Roman" panose="02020603050405020304" pitchFamily="18" charset="0"/>
              </a:rPr>
              <a:t>4-line-to-10-line</a:t>
            </a:r>
            <a:r>
              <a:rPr lang="en-US" altLang="zh-CN" i="1" dirty="0">
                <a:latin typeface="Times New Roman" panose="02020603050405020304" pitchFamily="18" charset="0"/>
                <a:cs typeface="Times New Roman" panose="02020603050405020304" pitchFamily="18" charset="0"/>
              </a:rPr>
              <a:t> decoder </a:t>
            </a:r>
            <a:r>
              <a:rPr lang="en-US" altLang="zh-CN" dirty="0">
                <a:latin typeface="Times New Roman" panose="02020603050405020304" pitchFamily="18" charset="0"/>
                <a:cs typeface="Times New Roman" panose="02020603050405020304" pitchFamily="18" charset="0"/>
              </a:rPr>
              <a:t>or a </a:t>
            </a:r>
            <a:r>
              <a:rPr lang="en-US" altLang="zh-CN" i="1" dirty="0">
                <a:solidFill>
                  <a:srgbClr val="FF0000"/>
                </a:solidFill>
                <a:latin typeface="Times New Roman" panose="02020603050405020304" pitchFamily="18" charset="0"/>
                <a:cs typeface="Times New Roman" panose="02020603050405020304" pitchFamily="18" charset="0"/>
              </a:rPr>
              <a:t>1-of-10 decoder</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B07BB010-F62B-4144-AA70-59040ACE2DC3}"/>
              </a:ext>
            </a:extLst>
          </p:cNvPr>
          <p:cNvSpPr txBox="1"/>
          <p:nvPr/>
        </p:nvSpPr>
        <p:spPr>
          <a:xfrm>
            <a:off x="202860" y="5803674"/>
            <a:ext cx="11798640" cy="873572"/>
          </a:xfrm>
          <a:prstGeom prst="rect">
            <a:avLst/>
          </a:prstGeom>
          <a:noFill/>
        </p:spPr>
        <p:txBody>
          <a:bodyPr wrap="square">
            <a:spAutoFit/>
          </a:bodyPr>
          <a:lstStyle>
            <a:defPPr>
              <a:defRPr lang="zh-CN"/>
            </a:defPPr>
            <a:lvl1pPr algn="just">
              <a:lnSpc>
                <a:spcPct val="150000"/>
              </a:lnSpc>
              <a:defRPr>
                <a:latin typeface="Times New Roman" panose="02020603050405020304" pitchFamily="18" charset="0"/>
                <a:cs typeface="Times New Roman" panose="02020603050405020304" pitchFamily="18" charset="0"/>
              </a:defRPr>
            </a:lvl1pPr>
          </a:lstStyle>
          <a:p>
            <a:r>
              <a:rPr lang="zh-CN" altLang="en-US" dirty="0"/>
              <a:t>The method of implementation is the same as for the 1-of-16 decoder previously discussed, except that only ten decoding gates are required</a:t>
            </a:r>
          </a:p>
        </p:txBody>
      </p:sp>
      <p:pic>
        <p:nvPicPr>
          <p:cNvPr id="8" name="图片 7">
            <a:extLst>
              <a:ext uri="{FF2B5EF4-FFF2-40B4-BE49-F238E27FC236}">
                <a16:creationId xmlns:a16="http://schemas.microsoft.com/office/drawing/2014/main" id="{23205AE3-6150-4A82-BDAA-35A94804DDB1}"/>
              </a:ext>
            </a:extLst>
          </p:cNvPr>
          <p:cNvPicPr>
            <a:picLocks noChangeAspect="1"/>
          </p:cNvPicPr>
          <p:nvPr/>
        </p:nvPicPr>
        <p:blipFill>
          <a:blip r:embed="rId3"/>
          <a:stretch>
            <a:fillRect/>
          </a:stretch>
        </p:blipFill>
        <p:spPr>
          <a:xfrm>
            <a:off x="1000185" y="2678071"/>
            <a:ext cx="5454867" cy="3216084"/>
          </a:xfrm>
          <a:prstGeom prst="rect">
            <a:avLst/>
          </a:prstGeom>
        </p:spPr>
      </p:pic>
      <p:pic>
        <p:nvPicPr>
          <p:cNvPr id="13" name="图片 12">
            <a:extLst>
              <a:ext uri="{FF2B5EF4-FFF2-40B4-BE49-F238E27FC236}">
                <a16:creationId xmlns:a16="http://schemas.microsoft.com/office/drawing/2014/main" id="{094BE828-5CCF-4462-B4F9-E157DACF2507}"/>
              </a:ext>
            </a:extLst>
          </p:cNvPr>
          <p:cNvPicPr>
            <a:picLocks noChangeAspect="1"/>
          </p:cNvPicPr>
          <p:nvPr/>
        </p:nvPicPr>
        <p:blipFill>
          <a:blip r:embed="rId4"/>
          <a:stretch>
            <a:fillRect/>
          </a:stretch>
        </p:blipFill>
        <p:spPr>
          <a:xfrm>
            <a:off x="7618551" y="2237501"/>
            <a:ext cx="3219450" cy="3609975"/>
          </a:xfrm>
          <a:prstGeom prst="rect">
            <a:avLst/>
          </a:prstGeom>
        </p:spPr>
      </p:pic>
    </p:spTree>
    <p:extLst>
      <p:ext uri="{BB962C8B-B14F-4D97-AF65-F5344CB8AC3E}">
        <p14:creationId xmlns:p14="http://schemas.microsoft.com/office/powerpoint/2010/main" val="121420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Decoders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415254"/>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solidFill>
                  <a:srgbClr val="FF0000"/>
                </a:solidFill>
                <a:latin typeface="Arial" panose="020B0604020202020204" pitchFamily="34" charset="0"/>
              </a:rPr>
              <a:t>BCD-to-7-Segment Decoder</a:t>
            </a:r>
          </a:p>
        </p:txBody>
      </p:sp>
      <p:sp>
        <p:nvSpPr>
          <p:cNvPr id="7" name="文本框 6">
            <a:extLst>
              <a:ext uri="{FF2B5EF4-FFF2-40B4-BE49-F238E27FC236}">
                <a16:creationId xmlns:a16="http://schemas.microsoft.com/office/drawing/2014/main" id="{CB2B508A-48B9-49C4-B82E-AA2BCB7B1D02}"/>
              </a:ext>
            </a:extLst>
          </p:cNvPr>
          <p:cNvSpPr txBox="1"/>
          <p:nvPr/>
        </p:nvSpPr>
        <p:spPr>
          <a:xfrm>
            <a:off x="0" y="1796932"/>
            <a:ext cx="11632384" cy="873572"/>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BCD-to-7-segment decoder accepts the BCD code on its inputs and provides outputs to drive 7-segment display devices to produce a decimal readout. The logic diagram for a basic 7-segment decoder is shown in following Figure.</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9493F6E-8552-42BC-8647-73D6B2362E18}"/>
              </a:ext>
            </a:extLst>
          </p:cNvPr>
          <p:cNvPicPr>
            <a:picLocks noChangeAspect="1"/>
          </p:cNvPicPr>
          <p:nvPr/>
        </p:nvPicPr>
        <p:blipFill>
          <a:blip r:embed="rId3"/>
          <a:stretch>
            <a:fillRect/>
          </a:stretch>
        </p:blipFill>
        <p:spPr>
          <a:xfrm>
            <a:off x="652607" y="2812189"/>
            <a:ext cx="5086350" cy="2990850"/>
          </a:xfrm>
          <a:prstGeom prst="rect">
            <a:avLst/>
          </a:prstGeom>
        </p:spPr>
      </p:pic>
      <p:pic>
        <p:nvPicPr>
          <p:cNvPr id="9" name="图片 8">
            <a:extLst>
              <a:ext uri="{FF2B5EF4-FFF2-40B4-BE49-F238E27FC236}">
                <a16:creationId xmlns:a16="http://schemas.microsoft.com/office/drawing/2014/main" id="{6E7FC7C7-AE15-4A6C-9D48-276265ACD4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192" y="3176270"/>
            <a:ext cx="4280120" cy="2298818"/>
          </a:xfrm>
          <a:prstGeom prst="rect">
            <a:avLst/>
          </a:prstGeom>
        </p:spPr>
      </p:pic>
      <p:pic>
        <p:nvPicPr>
          <p:cNvPr id="12" name="图片 11">
            <a:extLst>
              <a:ext uri="{FF2B5EF4-FFF2-40B4-BE49-F238E27FC236}">
                <a16:creationId xmlns:a16="http://schemas.microsoft.com/office/drawing/2014/main" id="{EBE364DA-EF69-4C2E-AFDB-CFC0758AEBE8}"/>
              </a:ext>
            </a:extLst>
          </p:cNvPr>
          <p:cNvPicPr>
            <a:picLocks noChangeAspect="1"/>
          </p:cNvPicPr>
          <p:nvPr/>
        </p:nvPicPr>
        <p:blipFill rotWithShape="1">
          <a:blip r:embed="rId5">
            <a:extLst>
              <a:ext uri="{28A0092B-C50C-407E-A947-70E740481C1C}">
                <a14:useLocalDpi xmlns:a14="http://schemas.microsoft.com/office/drawing/2010/main" val="0"/>
              </a:ext>
            </a:extLst>
          </a:blip>
          <a:srcRect l="30935"/>
          <a:stretch/>
        </p:blipFill>
        <p:spPr>
          <a:xfrm>
            <a:off x="9820188" y="3176270"/>
            <a:ext cx="2346412" cy="2146410"/>
          </a:xfrm>
          <a:prstGeom prst="rect">
            <a:avLst/>
          </a:prstGeom>
        </p:spPr>
      </p:pic>
    </p:spTree>
    <p:extLst>
      <p:ext uri="{BB962C8B-B14F-4D97-AF65-F5344CB8AC3E}">
        <p14:creationId xmlns:p14="http://schemas.microsoft.com/office/powerpoint/2010/main" val="138825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Decoders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415254"/>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solidFill>
                  <a:srgbClr val="FF0000"/>
                </a:solidFill>
                <a:latin typeface="Arial" panose="020B0604020202020204" pitchFamily="34" charset="0"/>
              </a:rPr>
              <a:t>BCD-to-7-Segment Decoder</a:t>
            </a:r>
          </a:p>
        </p:txBody>
      </p:sp>
      <p:pic>
        <p:nvPicPr>
          <p:cNvPr id="9" name="图片 8">
            <a:extLst>
              <a:ext uri="{FF2B5EF4-FFF2-40B4-BE49-F238E27FC236}">
                <a16:creationId xmlns:a16="http://schemas.microsoft.com/office/drawing/2014/main" id="{6E7FC7C7-AE15-4A6C-9D48-276265ACD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60" y="3143928"/>
            <a:ext cx="4280120" cy="2298818"/>
          </a:xfrm>
          <a:prstGeom prst="rect">
            <a:avLst/>
          </a:prstGeom>
        </p:spPr>
      </p:pic>
      <p:pic>
        <p:nvPicPr>
          <p:cNvPr id="4" name="图片 3">
            <a:extLst>
              <a:ext uri="{FF2B5EF4-FFF2-40B4-BE49-F238E27FC236}">
                <a16:creationId xmlns:a16="http://schemas.microsoft.com/office/drawing/2014/main" id="{F4459D4E-4FA6-4DBC-AD4C-7612BDFAF86A}"/>
              </a:ext>
            </a:extLst>
          </p:cNvPr>
          <p:cNvPicPr>
            <a:picLocks noChangeAspect="1"/>
          </p:cNvPicPr>
          <p:nvPr/>
        </p:nvPicPr>
        <p:blipFill rotWithShape="1">
          <a:blip r:embed="rId4">
            <a:extLst>
              <a:ext uri="{28A0092B-C50C-407E-A947-70E740481C1C}">
                <a14:useLocalDpi xmlns:a14="http://schemas.microsoft.com/office/drawing/2010/main" val="0"/>
              </a:ext>
            </a:extLst>
          </a:blip>
          <a:srcRect l="9786" t="1303" r="6682"/>
          <a:stretch/>
        </p:blipFill>
        <p:spPr>
          <a:xfrm>
            <a:off x="5568373" y="1632526"/>
            <a:ext cx="5275118" cy="4856062"/>
          </a:xfrm>
          <a:prstGeom prst="rect">
            <a:avLst/>
          </a:prstGeom>
        </p:spPr>
      </p:pic>
      <p:sp>
        <p:nvSpPr>
          <p:cNvPr id="10" name="箭头: 右 9">
            <a:extLst>
              <a:ext uri="{FF2B5EF4-FFF2-40B4-BE49-F238E27FC236}">
                <a16:creationId xmlns:a16="http://schemas.microsoft.com/office/drawing/2014/main" id="{5AC1D631-7CE8-47BA-A2F3-A9F7B627BFE6}"/>
              </a:ext>
            </a:extLst>
          </p:cNvPr>
          <p:cNvSpPr/>
          <p:nvPr/>
        </p:nvSpPr>
        <p:spPr>
          <a:xfrm>
            <a:off x="4655127" y="3844636"/>
            <a:ext cx="831273" cy="381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96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909488"/>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Multiplexers (Data Selectors)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359878" y="1320833"/>
            <a:ext cx="11472244" cy="7571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dirty="0">
                <a:latin typeface="Times New Roman" panose="02020603050405020304" pitchFamily="18" charset="0"/>
                <a:cs typeface="Times New Roman" panose="02020603050405020304" pitchFamily="18" charset="0"/>
              </a:rPr>
              <a:t>A </a:t>
            </a:r>
            <a:r>
              <a:rPr lang="en-US" altLang="zh-CN" sz="1800" b="1" dirty="0">
                <a:solidFill>
                  <a:srgbClr val="FF0000"/>
                </a:solidFill>
                <a:latin typeface="Times New Roman" panose="02020603050405020304" pitchFamily="18" charset="0"/>
                <a:cs typeface="Times New Roman" panose="02020603050405020304" pitchFamily="18" charset="0"/>
              </a:rPr>
              <a:t>multiplexer (MUX) </a:t>
            </a:r>
            <a:r>
              <a:rPr lang="en-US" altLang="zh-CN" sz="1800" dirty="0">
                <a:latin typeface="Times New Roman" panose="02020603050405020304" pitchFamily="18" charset="0"/>
                <a:cs typeface="Times New Roman" panose="02020603050405020304" pitchFamily="18" charset="0"/>
              </a:rPr>
              <a:t>is a device that allows digital information from several sources to be routed onto a single line for transmission over that line to a common destination.</a:t>
            </a: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276750" y="2348637"/>
            <a:ext cx="11106779" cy="781240"/>
          </a:xfrm>
          <a:prstGeom prst="rect">
            <a:avLst/>
          </a:prstGeom>
          <a:noFill/>
        </p:spPr>
        <p:txBody>
          <a:bodyPr wrap="square" tIns="0" bIns="0">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logic symbol for a </a:t>
            </a:r>
            <a:r>
              <a:rPr lang="en-US" altLang="zh-CN" dirty="0">
                <a:solidFill>
                  <a:srgbClr val="FF0000"/>
                </a:solidFill>
                <a:latin typeface="Times New Roman" panose="02020603050405020304" pitchFamily="18" charset="0"/>
                <a:cs typeface="Times New Roman" panose="02020603050405020304" pitchFamily="18" charset="0"/>
              </a:rPr>
              <a:t>4-input multiplexer (MUX) </a:t>
            </a:r>
            <a:r>
              <a:rPr lang="en-US" altLang="zh-CN" dirty="0">
                <a:latin typeface="Times New Roman" panose="02020603050405020304" pitchFamily="18" charset="0"/>
                <a:cs typeface="Times New Roman" panose="02020603050405020304" pitchFamily="18" charset="0"/>
              </a:rPr>
              <a:t>is shown in the following Figure. Notice that there are two data-select lines because with two select bits, any one of the four data-input lines can be selected.</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764BE1C-8DB3-4AB3-A0E3-0D9C236B9B1A}"/>
              </a:ext>
            </a:extLst>
          </p:cNvPr>
          <p:cNvPicPr>
            <a:picLocks noChangeAspect="1"/>
          </p:cNvPicPr>
          <p:nvPr/>
        </p:nvPicPr>
        <p:blipFill>
          <a:blip r:embed="rId3"/>
          <a:stretch>
            <a:fillRect/>
          </a:stretch>
        </p:blipFill>
        <p:spPr>
          <a:xfrm>
            <a:off x="3738562" y="3409950"/>
            <a:ext cx="5114493" cy="3265338"/>
          </a:xfrm>
          <a:prstGeom prst="rect">
            <a:avLst/>
          </a:prstGeom>
        </p:spPr>
      </p:pic>
    </p:spTree>
    <p:extLst>
      <p:ext uri="{BB962C8B-B14F-4D97-AF65-F5344CB8AC3E}">
        <p14:creationId xmlns:p14="http://schemas.microsoft.com/office/powerpoint/2010/main" val="8031990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1514</Words>
  <Application>Microsoft Office PowerPoint</Application>
  <PresentationFormat>宽屏</PresentationFormat>
  <Paragraphs>280</Paragraphs>
  <Slides>25</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等线 Light</vt:lpstr>
      <vt:lpstr>微软雅黑</vt:lpstr>
      <vt:lpstr>Arial</vt:lpstr>
      <vt:lpstr>Cambria Math</vt:lpstr>
      <vt:lpstr>Palatino Linotype</vt:lpstr>
      <vt:lpstr>Tahoma</vt:lpstr>
      <vt:lpstr>Times New Roman</vt:lpstr>
      <vt:lpstr>Wingdings</vt:lpstr>
      <vt:lpstr>Office 主题​​</vt:lpstr>
      <vt:lpstr>Digital Circuit  Experiment Decoder and Data Selector</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Experiments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Circuit  Experiment</dc:title>
  <dc:creator>86186</dc:creator>
  <cp:lastModifiedBy>白 文强</cp:lastModifiedBy>
  <cp:revision>255</cp:revision>
  <dcterms:created xsi:type="dcterms:W3CDTF">2019-09-10T01:23:00Z</dcterms:created>
  <dcterms:modified xsi:type="dcterms:W3CDTF">2020-10-17T00:40:41Z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