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303" r:id="rId28"/>
    <p:sldId id="275" r:id="rId29"/>
    <p:sldId id="414" r:id="rId30"/>
    <p:sldId id="413" r:id="rId31"/>
    <p:sldId id="415" r:id="rId32"/>
    <p:sldId id="376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32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7" autoAdjust="0"/>
  </p:normalViewPr>
  <p:slideViewPr>
    <p:cSldViewPr snapToGrid="0">
      <p:cViewPr varScale="1">
        <p:scale>
          <a:sx n="92" d="100"/>
          <a:sy n="9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8BDD-BA8D-4559-83E6-6E95428C93B4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B83B-07F6-463A-B285-4ED25887C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0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4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8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82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9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4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7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59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25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80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11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31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01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8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80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5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7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4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24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82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35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02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9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19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05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68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97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67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52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5B83B-07F6-463A-B285-4ED25887CA9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07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5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1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E0350-3D07-4940-A7DB-0D0A5AD1C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6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1368-979A-4E29-92E9-43082C7C86E9}" type="datetimeFigureOut">
              <a:rPr lang="zh-CN" altLang="en-US" smtClean="0"/>
              <a:t>2020/11/2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439-B810-41D0-94AC-4C91489597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Digital Circuit  Experiment</a:t>
            </a:r>
            <a:br>
              <a:rPr lang="en-US" altLang="zh-CN" dirty="0"/>
            </a:b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Flip-Flop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37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 4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/>
              <a:t>Rencan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Nie</a:t>
            </a:r>
            <a:r>
              <a:rPr lang="zh-CN" altLang="en-US" sz="3200" dirty="0"/>
              <a:t>（聂仁灿）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F5349-0506-421C-A125-E231DCB8CE92}"/>
              </a:ext>
            </a:extLst>
          </p:cNvPr>
          <p:cNvSpPr txBox="1"/>
          <p:nvPr/>
        </p:nvSpPr>
        <p:spPr>
          <a:xfrm>
            <a:off x="540904" y="1571811"/>
            <a:ext cx="1079615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edge-triggered flip-flop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state either at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edge (rising edge)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at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edge (falling edge)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clock pulse and is sensitive to its inputs only at this transition of the clock.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98BE00-6276-46B2-8147-83428E4E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07" y="2330164"/>
            <a:ext cx="4676775" cy="42986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51E018-154C-4A5D-8D6C-9962C3D680F9}"/>
              </a:ext>
            </a:extLst>
          </p:cNvPr>
          <p:cNvSpPr txBox="1"/>
          <p:nvPr/>
        </p:nvSpPr>
        <p:spPr>
          <a:xfrm>
            <a:off x="779318" y="4412618"/>
            <a:ext cx="2961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positive edge-triggered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4FE7A5-75B7-4F46-9B03-F203766C7705}"/>
              </a:ext>
            </a:extLst>
          </p:cNvPr>
          <p:cNvSpPr txBox="1"/>
          <p:nvPr/>
        </p:nvSpPr>
        <p:spPr>
          <a:xfrm>
            <a:off x="8137236" y="4479474"/>
            <a:ext cx="290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negative edge-triggered</a:t>
            </a:r>
          </a:p>
        </p:txBody>
      </p:sp>
    </p:spTree>
    <p:extLst>
      <p:ext uri="{BB962C8B-B14F-4D97-AF65-F5344CB8AC3E}">
        <p14:creationId xmlns:p14="http://schemas.microsoft.com/office/powerpoint/2010/main" val="126281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7A819-B907-45BF-8869-7B65152DF180}"/>
              </a:ext>
            </a:extLst>
          </p:cNvPr>
          <p:cNvSpPr txBox="1"/>
          <p:nvPr/>
        </p:nvSpPr>
        <p:spPr>
          <a:xfrm>
            <a:off x="574097" y="1861855"/>
            <a:ext cx="11101007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 input of the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flip-flop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synchronous input because data on the input are transferred to the flip-flop’s output only on the triggering edge of the clock pulse.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C7E0DC3-E144-45CD-9B04-D55DFDB2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89" y="2742994"/>
            <a:ext cx="6924675" cy="33147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E237CF4-1B3A-459D-ABE8-A93DEB8EEB88}"/>
              </a:ext>
            </a:extLst>
          </p:cNvPr>
          <p:cNvSpPr txBox="1"/>
          <p:nvPr/>
        </p:nvSpPr>
        <p:spPr>
          <a:xfrm>
            <a:off x="1602796" y="6130430"/>
            <a:ext cx="975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basic D flip-flop differs from the gated D latch only in that it has a pulse transition detector</a:t>
            </a:r>
          </a:p>
        </p:txBody>
      </p:sp>
    </p:spTree>
    <p:extLst>
      <p:ext uri="{BB962C8B-B14F-4D97-AF65-F5344CB8AC3E}">
        <p14:creationId xmlns:p14="http://schemas.microsoft.com/office/powerpoint/2010/main" val="39977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7A819-B907-45BF-8869-7B65152DF180}"/>
              </a:ext>
            </a:extLst>
          </p:cNvPr>
          <p:cNvSpPr txBox="1"/>
          <p:nvPr/>
        </p:nvSpPr>
        <p:spPr>
          <a:xfrm>
            <a:off x="574097" y="1861855"/>
            <a:ext cx="1110100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Q output goes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triggering edge of the clock pulse, and the flip-flop D flip-flop but D as variable. 396 Latches, Flip-Flops, and Timers is SET. When D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Q output goes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triggering edge of the clock pulse, and the flip-flop is SET. When D is LOW, the Q output goes LOW on the triggering edge of the clock pulse, and the flip-flop is RESET.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D5EA9E-8657-4B58-A9B2-3EBBB18D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7" y="3527196"/>
            <a:ext cx="6032789" cy="28864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A474D4-C69E-4A08-8510-80BA6AE82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54" y="3796875"/>
            <a:ext cx="5524501" cy="28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7A819-B907-45BF-8869-7B65152DF180}"/>
              </a:ext>
            </a:extLst>
          </p:cNvPr>
          <p:cNvSpPr txBox="1"/>
          <p:nvPr/>
        </p:nvSpPr>
        <p:spPr>
          <a:xfrm>
            <a:off x="574097" y="1861855"/>
            <a:ext cx="1110100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the flip-flop cannot change state except on the triggering edge of a clock pulse.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B4199-E8D4-4068-A248-562A3E12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62" y="2432544"/>
            <a:ext cx="9210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D Flip-Flop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47A819-B907-45BF-8869-7B65152DF180}"/>
              </a:ext>
            </a:extLst>
          </p:cNvPr>
          <p:cNvSpPr txBox="1"/>
          <p:nvPr/>
        </p:nvSpPr>
        <p:spPr>
          <a:xfrm>
            <a:off x="574097" y="1861855"/>
            <a:ext cx="1110100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the flip-flop cannot change state except on the triggering edge of a clock pulse.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DDA63C-C737-4236-8F4E-52AFE608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57" y="2633230"/>
            <a:ext cx="5535179" cy="22391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051152-DAE2-4441-80C1-0E3EF266C9CF}"/>
              </a:ext>
            </a:extLst>
          </p:cNvPr>
          <p:cNvSpPr txBox="1"/>
          <p:nvPr/>
        </p:nvSpPr>
        <p:spPr>
          <a:xfrm>
            <a:off x="691453" y="4957081"/>
            <a:ext cx="10866294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The operation and truth table for a negative edge-triggered D flip-flop are the same as those for a positive edge-triggered device except that the falling edge of the clock pulse is the triggering edge.</a:t>
            </a:r>
          </a:p>
        </p:txBody>
      </p:sp>
    </p:spTree>
    <p:extLst>
      <p:ext uri="{BB962C8B-B14F-4D97-AF65-F5344CB8AC3E}">
        <p14:creationId xmlns:p14="http://schemas.microsoft.com/office/powerpoint/2010/main" val="175614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D Flip-Flop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EC343-A12E-4D8E-AEFF-BD831678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1" y="2032434"/>
            <a:ext cx="6186421" cy="2457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A3387E-A538-401D-91BE-17AC18EEE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89" y="4688833"/>
            <a:ext cx="2733675" cy="1962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BEB3AE-A80F-42B1-97D8-A5C1A6562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001" y="2230950"/>
            <a:ext cx="5601999" cy="21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7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6B88C0-D8EF-4675-AA90-1EB4AEE28454}"/>
              </a:ext>
            </a:extLst>
          </p:cNvPr>
          <p:cNvSpPr txBox="1"/>
          <p:nvPr/>
        </p:nvSpPr>
        <p:spPr>
          <a:xfrm>
            <a:off x="573376" y="1861855"/>
            <a:ext cx="10731212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Figure shows the basic internal logic for a positive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edge-triggered J-K flip-flop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Q output is connected back to the input of gate G2 , and the Q output is connected back to the input of gate G1 . The two control inputs are labeled J and K in honor of Jack Kilby, who invented the integrated circuit. A J-K flip-flop can also be of the negative edge-triggered type, in which case the clock input is inverted.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E2442-6CBD-4495-ABA1-B325C73A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3811832"/>
            <a:ext cx="6496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D0D92-0F50-4973-8C83-02B1A2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8" y="3262264"/>
            <a:ext cx="8102311" cy="31708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C5A99-83CB-453F-AF64-5BCA805F0370}"/>
              </a:ext>
            </a:extLst>
          </p:cNvPr>
          <p:cNvSpPr txBox="1"/>
          <p:nvPr/>
        </p:nvSpPr>
        <p:spPr>
          <a:xfrm>
            <a:off x="467592" y="2032434"/>
            <a:ext cx="109000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clock pulse occurs, a leading-edge spike indicated by ① is passed through gate G1 because Q is HIGH and J is HIGH. This will cause the latch portion of the flip-flop to change to the SET state.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flip-flop is now SET.</a:t>
            </a:r>
          </a:p>
        </p:txBody>
      </p:sp>
    </p:spTree>
    <p:extLst>
      <p:ext uri="{BB962C8B-B14F-4D97-AF65-F5344CB8AC3E}">
        <p14:creationId xmlns:p14="http://schemas.microsoft.com/office/powerpoint/2010/main" val="277882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D0D92-0F50-4973-8C83-02B1A2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8" y="3262264"/>
            <a:ext cx="8102311" cy="31708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C5A99-83CB-453F-AF64-5BCA805F0370}"/>
              </a:ext>
            </a:extLst>
          </p:cNvPr>
          <p:cNvSpPr txBox="1"/>
          <p:nvPr/>
        </p:nvSpPr>
        <p:spPr>
          <a:xfrm>
            <a:off x="467592" y="2032434"/>
            <a:ext cx="109000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make J LOW and K HIGH, the next clock spike indicated by ② will pass through gate G 2 because Q is HIGH and K is HIGH. This will cause the latch portion of the flip-flop to change to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0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D0D92-0F50-4973-8C83-02B1A2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8" y="3262264"/>
            <a:ext cx="8102311" cy="31708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C5A99-83CB-453F-AF64-5BCA805F0370}"/>
              </a:ext>
            </a:extLst>
          </p:cNvPr>
          <p:cNvSpPr txBox="1"/>
          <p:nvPr/>
        </p:nvSpPr>
        <p:spPr>
          <a:xfrm>
            <a:off x="467592" y="2032434"/>
            <a:ext cx="109000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apply a LOW to both the J and K inputs, the flip-flop will stay in its present state when a clock pulse occurs. A LOW on both J and K results in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no-change condition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S-R Latch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07E1E0B4-7933-4F40-8C54-F2F1A4585562}"/>
              </a:ext>
            </a:extLst>
          </p:cNvPr>
          <p:cNvSpPr txBox="1">
            <a:spLocks/>
          </p:cNvSpPr>
          <p:nvPr/>
        </p:nvSpPr>
        <p:spPr>
          <a:xfrm>
            <a:off x="359878" y="1461745"/>
            <a:ext cx="11472244" cy="1819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 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bistable logic device or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multivibrator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active-HIGH input S-R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(SET-RESET) latch is formed with two cross-coupled NOR gates; an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active-LOW input S-R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 is formed with two cross-coupled NAND gates.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Notice that the output of each gate is connected to an input of the opposite gate. This produces the regenerative feedback that is characteristic of all latches and flip-flops.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EB6CEB-6C01-4D3F-BBDF-E3C8A7CF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31" y="3576898"/>
            <a:ext cx="6383735" cy="20757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A7F4BDE-2662-419B-B9FA-38A375826479}"/>
              </a:ext>
            </a:extLst>
          </p:cNvPr>
          <p:cNvSpPr txBox="1"/>
          <p:nvPr/>
        </p:nvSpPr>
        <p:spPr>
          <a:xfrm>
            <a:off x="3024331" y="5771752"/>
            <a:ext cx="318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Active-HIGH input S-R latch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2A328-2B48-45F9-966C-7ED6E099824A}"/>
                  </a:ext>
                </a:extLst>
              </p:cNvPr>
              <p:cNvSpPr txBox="1"/>
              <p:nvPr/>
            </p:nvSpPr>
            <p:spPr>
              <a:xfrm>
                <a:off x="6600825" y="5763784"/>
                <a:ext cx="318943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Active-LOW 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latch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A2A328-2B48-45F9-966C-7ED6E099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5" y="5763784"/>
                <a:ext cx="3189432" cy="369909"/>
              </a:xfrm>
              <a:prstGeom prst="rect">
                <a:avLst/>
              </a:prstGeom>
              <a:blipFill>
                <a:blip r:embed="rId4"/>
                <a:stretch>
                  <a:fillRect l="-1721" t="-10000" r="-5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D0D92-0F50-4973-8C83-02B1A2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8" y="3262264"/>
            <a:ext cx="8102311" cy="31708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C5A99-83CB-453F-AF64-5BCA805F0370}"/>
              </a:ext>
            </a:extLst>
          </p:cNvPr>
          <p:cNvSpPr txBox="1"/>
          <p:nvPr/>
        </p:nvSpPr>
        <p:spPr>
          <a:xfrm>
            <a:off x="467592" y="2032434"/>
            <a:ext cx="1090006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both the J and K inputs are HIGH and the flip-flop is RESET, the HIGH on the Q enables gate G 1 ; so the clock spike indicated by ③ passes through to set the flip-flop. Now there is a HIGH on Q, which allows the next clock spike to pass through gate G2 and reset the flip-flop.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9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D0D92-0F50-4973-8C83-02B1A2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8" y="2877801"/>
            <a:ext cx="8102311" cy="31708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C5A99-83CB-453F-AF64-5BCA805F0370}"/>
              </a:ext>
            </a:extLst>
          </p:cNvPr>
          <p:cNvSpPr txBox="1"/>
          <p:nvPr/>
        </p:nvSpPr>
        <p:spPr>
          <a:xfrm>
            <a:off x="467592" y="2032434"/>
            <a:ext cx="1090006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on each successive clock spike, the flip-flop toggles to the opposite state.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BF29EB-AC65-4338-BA97-137E6A15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71" y="2032434"/>
            <a:ext cx="7019493" cy="44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5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73428C-AE1A-49C2-9144-5F0726EA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312410"/>
            <a:ext cx="6882679" cy="28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2085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J-K Flip-Flop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106967-6FDA-41DF-ACD6-52A77353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30" y="1861855"/>
            <a:ext cx="8268133" cy="2604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6FB00C-CAB2-4B85-89B7-9FF6E1A5F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47" y="4479881"/>
            <a:ext cx="10260105" cy="22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5099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Asynchronous Preset and Clear Inputs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35F88-CF6D-4D92-87A3-1B418BE700BB}"/>
              </a:ext>
            </a:extLst>
          </p:cNvPr>
          <p:cNvSpPr txBox="1"/>
          <p:nvPr/>
        </p:nvSpPr>
        <p:spPr>
          <a:xfrm>
            <a:off x="561109" y="1861855"/>
            <a:ext cx="11346873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integrated circuit flip-flops also have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inputs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are inputs that affect the state of the flip-flop independent of the clock. They are normally labeled preset (PRE) and clear (CLR), or direct set (SD ) and direct reset (RD ) by some manufacturers. An active level on the preset input will set the flip-flop, and an active level on the clear input will reset it.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323F0A-3135-4D1F-B8D5-8D69EE57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42" y="3703174"/>
            <a:ext cx="5891646" cy="29978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CDD248-50BF-43B6-84D0-C914AA022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6" y="3429000"/>
            <a:ext cx="22098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2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FE20D0-2062-4524-9AA3-8ED29B3A8370}"/>
              </a:ext>
            </a:extLst>
          </p:cNvPr>
          <p:cNvSpPr txBox="1"/>
          <p:nvPr/>
        </p:nvSpPr>
        <p:spPr>
          <a:xfrm>
            <a:off x="678006" y="1461745"/>
            <a:ext cx="5099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Asynchronous Preset and Clear Inputs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CDD248-50BF-43B6-84D0-C914AA02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" y="2130137"/>
            <a:ext cx="1898073" cy="2642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7FC64C-17F1-42CD-8D9F-E49E51D57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93" y="2001693"/>
            <a:ext cx="7455044" cy="2750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AAC1E9-71E5-43FF-A6DF-F17151EB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981" y="4772713"/>
            <a:ext cx="7631257" cy="19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1081296"/>
            <a:ext cx="11472244" cy="285685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Experimental purposes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Test the f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S-R Latch</a:t>
            </a:r>
            <a:r>
              <a:rPr lang="en-US" altLang="zh-CN" sz="24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Test the f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D-FF</a:t>
            </a:r>
            <a:r>
              <a:rPr lang="en-US" altLang="zh-CN" sz="24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Test the f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JK-FF</a:t>
            </a:r>
            <a:r>
              <a:rPr lang="en-US" altLang="zh-CN" sz="2400" b="1" kern="1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S-R Latch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</a:t>
            </a:r>
            <a:r>
              <a:rPr lang="en-US" altLang="zh-CN" sz="1800" b="1" i="0" dirty="0">
                <a:solidFill>
                  <a:srgbClr val="4A90E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S-R Latch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486F-1C50-4666-B28B-9266DAC4EB00}"/>
              </a:ext>
            </a:extLst>
          </p:cNvPr>
          <p:cNvSpPr txBox="1"/>
          <p:nvPr/>
        </p:nvSpPr>
        <p:spPr>
          <a:xfrm>
            <a:off x="155865" y="2098964"/>
            <a:ext cx="6677084" cy="46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1: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Design the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circuit in Quartus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 13.1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B512C4-6AE3-4831-8752-5AC40BEA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45" y="2922009"/>
            <a:ext cx="8471622" cy="24479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E21A71-B7BD-439A-96AF-4762E1383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65" y="2956929"/>
            <a:ext cx="2848653" cy="244792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215DAFF-0417-4F1B-A712-CEB46C121E21}"/>
              </a:ext>
            </a:extLst>
          </p:cNvPr>
          <p:cNvSpPr/>
          <p:nvPr/>
        </p:nvSpPr>
        <p:spPr>
          <a:xfrm>
            <a:off x="3004518" y="3938155"/>
            <a:ext cx="601127" cy="357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S-R Latch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</a:t>
            </a:r>
            <a:r>
              <a:rPr lang="en-US" altLang="zh-CN" sz="1800" b="1" i="0" dirty="0">
                <a:solidFill>
                  <a:srgbClr val="4A90E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S-R Latch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5" y="2212689"/>
            <a:ext cx="1032856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2: Step 2: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Compile the designed file, and construct the VMF to watch the simulation results.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7B061-83BE-4231-A5A3-FACAE5E6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791862"/>
            <a:ext cx="830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S-R Latch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B8FEB-377A-4CBF-ADAC-3F6485F8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855" y="1461746"/>
            <a:ext cx="7407709" cy="2439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89D70A-E7A6-45A5-A7C3-E9A764356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436" y="3901622"/>
            <a:ext cx="590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S-R Latch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</a:t>
            </a:r>
            <a:r>
              <a:rPr lang="en-US" altLang="zh-CN" sz="1800" b="1" i="0" dirty="0">
                <a:solidFill>
                  <a:srgbClr val="4A90E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S-R Latch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5" y="2212689"/>
            <a:ext cx="1032856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3: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According to the simulation results, pls finish the contents of Table 1.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7B061-83BE-4231-A5A3-FACAE5E6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3257310"/>
            <a:ext cx="5351318" cy="3089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714107"/>
                  </p:ext>
                </p:extLst>
              </p:nvPr>
            </p:nvGraphicFramePr>
            <p:xfrm>
              <a:off x="6175665" y="3928745"/>
              <a:ext cx="557991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244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727364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935181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2206335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𝑢𝑛𝑐𝑡𝑖𝑜𝑛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3714107"/>
                  </p:ext>
                </p:extLst>
              </p:nvPr>
            </p:nvGraphicFramePr>
            <p:xfrm>
              <a:off x="6175665" y="3928745"/>
              <a:ext cx="557991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244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727364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935181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2206335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75" t="-1639" r="-6131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9244" t="-1639" r="-5647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63816" t="-1639" r="-3421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0390" t="-1639" r="-23766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3315" t="-1639" r="-110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17BB4301-9467-4BCF-BEE2-E17AA8AC553C}"/>
              </a:ext>
            </a:extLst>
          </p:cNvPr>
          <p:cNvSpPr/>
          <p:nvPr/>
        </p:nvSpPr>
        <p:spPr>
          <a:xfrm>
            <a:off x="5579920" y="4707082"/>
            <a:ext cx="595745" cy="4654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D79FF3-7A5E-480E-B655-DF779680135A}"/>
              </a:ext>
            </a:extLst>
          </p:cNvPr>
          <p:cNvSpPr txBox="1"/>
          <p:nvPr/>
        </p:nvSpPr>
        <p:spPr>
          <a:xfrm>
            <a:off x="6096000" y="3532909"/>
            <a:ext cx="55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1. The logical function table of a S-R latch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S-R Latch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</a:t>
            </a:r>
            <a:r>
              <a:rPr lang="en-US" altLang="zh-CN" sz="1800" b="1" i="0" dirty="0">
                <a:solidFill>
                  <a:srgbClr val="4A90E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S-R Latch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5" y="2212689"/>
            <a:ext cx="1032856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4: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According to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function table of a S-R latch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, pls answer the questions as follows?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411536"/>
                  </p:ext>
                </p:extLst>
              </p:nvPr>
            </p:nvGraphicFramePr>
            <p:xfrm>
              <a:off x="325583" y="3554672"/>
              <a:ext cx="557991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244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727364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935181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2206335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Function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411536"/>
                  </p:ext>
                </p:extLst>
              </p:nvPr>
            </p:nvGraphicFramePr>
            <p:xfrm>
              <a:off x="325583" y="3554672"/>
              <a:ext cx="557991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244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727364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935181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2206335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75" t="-1639" r="-61317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9244" t="-1639" r="-5647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3816" t="-1639" r="-34210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0390" t="-1639" r="-23766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3315" t="-1639" r="-1105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DD79FF3-7A5E-480E-B655-DF779680135A}"/>
              </a:ext>
            </a:extLst>
          </p:cNvPr>
          <p:cNvSpPr txBox="1"/>
          <p:nvPr/>
        </p:nvSpPr>
        <p:spPr>
          <a:xfrm>
            <a:off x="245918" y="3158836"/>
            <a:ext cx="55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1. The logical function table of a S-R latch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90919-3D5A-4A1D-AB58-D01C17825273}"/>
              </a:ext>
            </a:extLst>
          </p:cNvPr>
          <p:cNvSpPr txBox="1"/>
          <p:nvPr/>
        </p:nvSpPr>
        <p:spPr>
          <a:xfrm>
            <a:off x="6286504" y="3694986"/>
            <a:ext cx="5659578" cy="15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i="0" dirty="0">
                <a:effectLst/>
                <a:latin typeface="Palatino Linotype" panose="02040502050505030304" pitchFamily="18" charset="0"/>
              </a:rPr>
              <a:t>1. What are the main functions for a S-R latch?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effectLst/>
                <a:latin typeface="Palatino Linotype" panose="02040502050505030304" pitchFamily="18" charset="0"/>
              </a:rPr>
              <a:t>2. How many valid states does a S-R latch have?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Palatino Linotype" panose="02040502050505030304" pitchFamily="18" charset="0"/>
              </a:rPr>
              <a:t>3. What is the in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valid state for a S-R latch? It will result in </a:t>
            </a:r>
            <a:r>
              <a:rPr lang="en-US" altLang="zh-CN" dirty="0">
                <a:latin typeface="Palatino Linotype" panose="02040502050505030304" pitchFamily="18" charset="0"/>
              </a:rPr>
              <a:t>a what constraint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for the inputs of this latch.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18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D-FF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D-FF with 74LS74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ED83F5-4013-4C1C-AD8B-0D48D3C6B6B5}"/>
                  </a:ext>
                </a:extLst>
              </p:cNvPr>
              <p:cNvSpPr txBox="1"/>
              <p:nvPr/>
            </p:nvSpPr>
            <p:spPr>
              <a:xfrm>
                <a:off x="5670546" y="3429000"/>
                <a:ext cx="6131502" cy="2127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D:</a:t>
                </a:r>
                <a:r>
                  <a:rPr lang="en-US" altLang="zh-CN" i="0" dirty="0">
                    <a:effectLst/>
                    <a:latin typeface="Palatino Linotype" panose="02040502050505030304" pitchFamily="18" charset="0"/>
                  </a:rPr>
                  <a:t> Data input</a:t>
                </a:r>
                <a:r>
                  <a:rPr lang="en-US" altLang="zh-CN" b="1" i="0" dirty="0">
                    <a:effectLst/>
                    <a:latin typeface="Palatino Linotype" panose="0204050205050503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LK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: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Clock input.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Positive edge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PRN: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 Direct port to set 0.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Low level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CLRN: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 Direct port to set 0.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Low level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Q: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Output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ED83F5-4013-4C1C-AD8B-0D48D3C6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6" y="3429000"/>
                <a:ext cx="6131502" cy="2127442"/>
              </a:xfrm>
              <a:prstGeom prst="rect">
                <a:avLst/>
              </a:prstGeom>
              <a:blipFill>
                <a:blip r:embed="rId3"/>
                <a:stretch>
                  <a:fillRect l="-596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C04DFCE-6D6E-4CB3-B3A6-049675580445}"/>
              </a:ext>
            </a:extLst>
          </p:cNvPr>
          <p:cNvSpPr txBox="1"/>
          <p:nvPr/>
        </p:nvSpPr>
        <p:spPr>
          <a:xfrm>
            <a:off x="293543" y="2445534"/>
            <a:ext cx="473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74LS74 in Quartus.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4C386C-D6D8-44CE-8550-85B2BED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90" y="2912052"/>
            <a:ext cx="2459528" cy="32080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32F0CC-BE73-49C9-9B78-4DA054D7F061}"/>
              </a:ext>
            </a:extLst>
          </p:cNvPr>
          <p:cNvSpPr txBox="1"/>
          <p:nvPr/>
        </p:nvSpPr>
        <p:spPr>
          <a:xfrm>
            <a:off x="5670546" y="2814866"/>
            <a:ext cx="6094268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two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D-FF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74LS74 chip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2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D-FF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D-FF with 74LS74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486F-1C50-4666-B28B-9266DAC4EB00}"/>
              </a:ext>
            </a:extLst>
          </p:cNvPr>
          <p:cNvSpPr txBox="1"/>
          <p:nvPr/>
        </p:nvSpPr>
        <p:spPr>
          <a:xfrm>
            <a:off x="155865" y="2098964"/>
            <a:ext cx="6677084" cy="46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1: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Design the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circuit in Quartus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 13.1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215DAFF-0417-4F1B-A712-CEB46C121E21}"/>
              </a:ext>
            </a:extLst>
          </p:cNvPr>
          <p:cNvSpPr/>
          <p:nvPr/>
        </p:nvSpPr>
        <p:spPr>
          <a:xfrm>
            <a:off x="2713573" y="3938155"/>
            <a:ext cx="601127" cy="357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DABBD1-41F6-46DA-B57D-C4FBFC48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9" y="3022237"/>
            <a:ext cx="2259783" cy="2247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5DA202-23EF-417D-9686-C7D13E8C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89" y="4534183"/>
            <a:ext cx="6714919" cy="21862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07940D-755A-45F6-B4CD-AEFAACDED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407" y="2502722"/>
            <a:ext cx="6576580" cy="1898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EF917DA-726C-4609-A170-4F0A3AF7B9D4}"/>
                  </a:ext>
                </a:extLst>
              </p:cNvPr>
              <p:cNvSpPr txBox="1"/>
              <p:nvPr/>
            </p:nvSpPr>
            <p:spPr>
              <a:xfrm>
                <a:off x="8315325" y="2115888"/>
                <a:ext cx="295911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EF917DA-726C-4609-A170-4F0A3AF7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5" y="2115888"/>
                <a:ext cx="2959112" cy="369909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CA0B0A-20EA-40D9-816A-DC83D67CD746}"/>
                  </a:ext>
                </a:extLst>
              </p:cNvPr>
              <p:cNvSpPr txBox="1"/>
              <p:nvPr/>
            </p:nvSpPr>
            <p:spPr>
              <a:xfrm>
                <a:off x="10089311" y="5084750"/>
                <a:ext cx="1559503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CA0B0A-20EA-40D9-816A-DC83D67C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311" y="5084750"/>
                <a:ext cx="1559503" cy="369909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B50B717-D004-4E33-8BF5-A9ECE465756B}"/>
              </a:ext>
            </a:extLst>
          </p:cNvPr>
          <p:cNvSpPr txBox="1"/>
          <p:nvPr/>
        </p:nvSpPr>
        <p:spPr>
          <a:xfrm>
            <a:off x="3060203" y="3182278"/>
            <a:ext cx="50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(a)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A62A74-8A78-486E-91B9-9D0840D9E1C2}"/>
              </a:ext>
            </a:extLst>
          </p:cNvPr>
          <p:cNvSpPr txBox="1"/>
          <p:nvPr/>
        </p:nvSpPr>
        <p:spPr>
          <a:xfrm>
            <a:off x="2985413" y="5591796"/>
            <a:ext cx="50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(b)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D-FF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D-FF with 74LS74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4" y="2212689"/>
            <a:ext cx="11461171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3: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Compile the designed file, and construct the VMF to watch the simulation results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for different inputs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50070D-2E85-4146-9489-4F015B283CA0}"/>
                  </a:ext>
                </a:extLst>
              </p:cNvPr>
              <p:cNvSpPr txBox="1"/>
              <p:nvPr/>
            </p:nvSpPr>
            <p:spPr>
              <a:xfrm>
                <a:off x="453736" y="3566452"/>
                <a:ext cx="251806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50070D-2E85-4146-9489-4F015B28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6" y="3566452"/>
                <a:ext cx="2518064" cy="369909"/>
              </a:xfrm>
              <a:prstGeom prst="rect">
                <a:avLst/>
              </a:prstGeom>
              <a:blipFill>
                <a:blip r:embed="rId3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8C665EB-7391-4E7B-BE13-7045DFA6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882" y="2760689"/>
            <a:ext cx="777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D-FF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D-FF with 74LS74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5" y="2212689"/>
            <a:ext cx="1032856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4: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According to the simulation results, pls finish the contents of Table 2.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835791"/>
                  </p:ext>
                </p:extLst>
              </p:nvPr>
            </p:nvGraphicFramePr>
            <p:xfrm>
              <a:off x="2630632" y="3252354"/>
              <a:ext cx="5579916" cy="338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861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544762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692626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1888511023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2569053479"/>
                        </a:ext>
                      </a:extLst>
                    </a:gridCol>
                    <a:gridCol w="1652443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𝑢𝑛𝑐𝑡𝑖𝑜𝑛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6885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6016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800" b="1" dirty="0"/>
                            <a:t>↑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8324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5445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835791"/>
                  </p:ext>
                </p:extLst>
              </p:nvPr>
            </p:nvGraphicFramePr>
            <p:xfrm>
              <a:off x="2630632" y="3252354"/>
              <a:ext cx="5579916" cy="338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861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544762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692626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1888511023"/>
                        </a:ext>
                      </a:extLst>
                    </a:gridCol>
                    <a:gridCol w="700408">
                      <a:extLst>
                        <a:ext uri="{9D8B030D-6E8A-4147-A177-3AD203B41FA5}">
                          <a16:colId xmlns:a16="http://schemas.microsoft.com/office/drawing/2014/main" val="2569053479"/>
                        </a:ext>
                      </a:extLst>
                    </a:gridCol>
                    <a:gridCol w="1652443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1" t="-8197" r="-849485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112" t="-8197" r="-825843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1739" t="-8197" r="-340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1739" t="-8197" r="-240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8376" t="-8197" r="-1845" b="-8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5867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68858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6016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800" b="1" dirty="0"/>
                            <a:t>↑</a:t>
                          </a:r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83240"/>
                      </a:ext>
                    </a:extLst>
                  </a:tr>
                  <a:tr h="4216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5445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DD79FF3-7A5E-480E-B655-DF779680135A}"/>
              </a:ext>
            </a:extLst>
          </p:cNvPr>
          <p:cNvSpPr txBox="1"/>
          <p:nvPr/>
        </p:nvSpPr>
        <p:spPr>
          <a:xfrm>
            <a:off x="2895599" y="2780579"/>
            <a:ext cx="55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2. The logical function table of a D-FF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8BB5D0-3239-4774-9993-0254E50E8972}"/>
              </a:ext>
            </a:extLst>
          </p:cNvPr>
          <p:cNvSpPr txBox="1"/>
          <p:nvPr/>
        </p:nvSpPr>
        <p:spPr>
          <a:xfrm>
            <a:off x="8210548" y="4574371"/>
            <a:ext cx="38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the functions for the D-FF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3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D-FF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1: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 the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for a D-FF with 74LS74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19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4" y="2212689"/>
            <a:ext cx="11461171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4: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Input a continuous CP pulse in the VMF to watch the simulation.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217C4B-0E41-4987-9E30-3BA4E5DE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95771"/>
            <a:ext cx="7772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ED83F5-4013-4C1C-AD8B-0D48D3C6B6B5}"/>
                  </a:ext>
                </a:extLst>
              </p:cNvPr>
              <p:cNvSpPr txBox="1"/>
              <p:nvPr/>
            </p:nvSpPr>
            <p:spPr>
              <a:xfrm>
                <a:off x="5670546" y="3429000"/>
                <a:ext cx="6131502" cy="2127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J and K:</a:t>
                </a:r>
                <a:r>
                  <a:rPr lang="en-US" altLang="zh-CN" i="0" dirty="0">
                    <a:effectLst/>
                    <a:latin typeface="Palatino Linotype" panose="02040502050505030304" pitchFamily="18" charset="0"/>
                  </a:rPr>
                  <a:t> Data inputs</a:t>
                </a:r>
                <a:r>
                  <a:rPr lang="en-US" altLang="zh-CN" b="1" i="0" dirty="0">
                    <a:effectLst/>
                    <a:latin typeface="Palatino Linotype" panose="0204050205050503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LK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: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Clock input.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Negative edge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PRN: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 Direct port to set 0.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Low level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CLRN: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 Direct port to set 1. (</a:t>
                </a:r>
                <a:r>
                  <a:rPr lang="en-US" altLang="zh-CN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Low level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is effective)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Q: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Output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ED83F5-4013-4C1C-AD8B-0D48D3C6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6" y="3429000"/>
                <a:ext cx="6131502" cy="2127442"/>
              </a:xfrm>
              <a:prstGeom prst="rect">
                <a:avLst/>
              </a:prstGeom>
              <a:blipFill>
                <a:blip r:embed="rId3"/>
                <a:stretch>
                  <a:fillRect l="-596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C04DFCE-6D6E-4CB3-B3A6-049675580445}"/>
              </a:ext>
            </a:extLst>
          </p:cNvPr>
          <p:cNvSpPr txBox="1"/>
          <p:nvPr/>
        </p:nvSpPr>
        <p:spPr>
          <a:xfrm>
            <a:off x="293543" y="2445534"/>
            <a:ext cx="4735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74LS74 in Quartus.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32F0CC-BE73-49C9-9B78-4DA054D7F061}"/>
              </a:ext>
            </a:extLst>
          </p:cNvPr>
          <p:cNvSpPr txBox="1"/>
          <p:nvPr/>
        </p:nvSpPr>
        <p:spPr>
          <a:xfrm>
            <a:off x="5670546" y="2814866"/>
            <a:ext cx="6094268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are two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JK-FF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74LS112 chip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4FC2AE-2AC3-44BA-8501-909D656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74" y="2900866"/>
            <a:ext cx="2370426" cy="33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97486F-1C50-4666-B28B-9266DAC4EB00}"/>
              </a:ext>
            </a:extLst>
          </p:cNvPr>
          <p:cNvSpPr txBox="1"/>
          <p:nvPr/>
        </p:nvSpPr>
        <p:spPr>
          <a:xfrm>
            <a:off x="155865" y="2098964"/>
            <a:ext cx="6677084" cy="46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1: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Design the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circuit in Quartus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 13.1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215DAFF-0417-4F1B-A712-CEB46C121E21}"/>
              </a:ext>
            </a:extLst>
          </p:cNvPr>
          <p:cNvSpPr/>
          <p:nvPr/>
        </p:nvSpPr>
        <p:spPr>
          <a:xfrm>
            <a:off x="2713573" y="3938155"/>
            <a:ext cx="601127" cy="357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5DA202-23EF-417D-9686-C7D13E8C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89" y="4534183"/>
            <a:ext cx="6714919" cy="2186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EF917DA-726C-4609-A170-4F0A3AF7B9D4}"/>
                  </a:ext>
                </a:extLst>
              </p:cNvPr>
              <p:cNvSpPr txBox="1"/>
              <p:nvPr/>
            </p:nvSpPr>
            <p:spPr>
              <a:xfrm>
                <a:off x="8315325" y="2115888"/>
                <a:ext cx="295911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EF917DA-726C-4609-A170-4F0A3AF7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5" y="2115888"/>
                <a:ext cx="2959112" cy="369909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CA0B0A-20EA-40D9-816A-DC83D67CD746}"/>
                  </a:ext>
                </a:extLst>
              </p:cNvPr>
              <p:cNvSpPr txBox="1"/>
              <p:nvPr/>
            </p:nvSpPr>
            <p:spPr>
              <a:xfrm>
                <a:off x="10089311" y="5084750"/>
                <a:ext cx="1559503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CA0B0A-20EA-40D9-816A-DC83D67C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311" y="5084750"/>
                <a:ext cx="1559503" cy="369909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B50B717-D004-4E33-8BF5-A9ECE465756B}"/>
              </a:ext>
            </a:extLst>
          </p:cNvPr>
          <p:cNvSpPr txBox="1"/>
          <p:nvPr/>
        </p:nvSpPr>
        <p:spPr>
          <a:xfrm>
            <a:off x="3060203" y="3182278"/>
            <a:ext cx="50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(a)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A62A74-8A78-486E-91B9-9D0840D9E1C2}"/>
              </a:ext>
            </a:extLst>
          </p:cNvPr>
          <p:cNvSpPr txBox="1"/>
          <p:nvPr/>
        </p:nvSpPr>
        <p:spPr>
          <a:xfrm>
            <a:off x="2985413" y="5591796"/>
            <a:ext cx="50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(b)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BE3E7B-E5DB-4B4B-8799-7254BA41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CFD713-7D80-46B1-99E8-5F7122D8C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" y="2883579"/>
            <a:ext cx="2513227" cy="24661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4BF66F-061F-4F47-9FF5-3D7E1BD9D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569" y="2508774"/>
            <a:ext cx="5591950" cy="20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4" y="2212689"/>
            <a:ext cx="11461171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3: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Compile the designed file, and construct the VMF to watch the simulation results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for different inputs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50070D-2E85-4146-9489-4F015B283CA0}"/>
                  </a:ext>
                </a:extLst>
              </p:cNvPr>
              <p:cNvSpPr txBox="1"/>
              <p:nvPr/>
            </p:nvSpPr>
            <p:spPr>
              <a:xfrm>
                <a:off x="453736" y="3566452"/>
                <a:ext cx="251806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Palatino Linotype" panose="02040502050505030304" pitchFamily="18" charset="0"/>
                  </a:rPr>
                  <a:t> = 1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50070D-2E85-4146-9489-4F015B28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6" y="3566452"/>
                <a:ext cx="2518064" cy="369909"/>
              </a:xfrm>
              <a:prstGeom prst="rect">
                <a:avLst/>
              </a:prstGeom>
              <a:blipFill>
                <a:blip r:embed="rId3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A3FA9A-27BB-4B0F-A994-96328B6E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811DC5-8460-4423-81DC-069FE2E1E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673" y="2678137"/>
            <a:ext cx="7772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S-R Latch</a:t>
            </a: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AA6B7-BE12-420F-B160-91BE1C8CE680}"/>
              </a:ext>
            </a:extLst>
          </p:cNvPr>
          <p:cNvSpPr txBox="1"/>
          <p:nvPr/>
        </p:nvSpPr>
        <p:spPr>
          <a:xfrm>
            <a:off x="363683" y="1461745"/>
            <a:ext cx="10816936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  illustrates how an active-LOW input 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latch responds to conditions on its inputs. LOW levels are pulsed on each input in a certain sequence and the resulting Q output waveform is observed. The S = 0, R = 0 condition is avoided because it results in an invalid mode of operation and is a major drawback of any SET-RESET type of latch.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BCFC08-A7EE-45DA-8E3C-5C4E87FA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14" y="3429000"/>
            <a:ext cx="72009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73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5" y="1765180"/>
            <a:ext cx="1032856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4: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According to the simulation results, pls finish the contents of Table 2.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025523"/>
                  </p:ext>
                </p:extLst>
              </p:nvPr>
            </p:nvGraphicFramePr>
            <p:xfrm>
              <a:off x="2630630" y="2479270"/>
              <a:ext cx="5579918" cy="3956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189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484008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61538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3620820367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1888511023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2569053479"/>
                        </a:ext>
                      </a:extLst>
                    </a:gridCol>
                    <a:gridCol w="1468156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J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𝑢𝑛𝑐𝑡𝑖𝑜𝑛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491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767258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/>
                            <a:t>↓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0</a:t>
                          </a:r>
                          <a:endParaRPr lang="zh-CN" altLang="en-US" sz="1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  <a:tr h="582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688586"/>
                      </a:ext>
                    </a:extLst>
                  </a:tr>
                  <a:tr h="529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/>
                            <a:t>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8324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↓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062837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9941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5">
                <a:extLst>
                  <a:ext uri="{FF2B5EF4-FFF2-40B4-BE49-F238E27FC236}">
                    <a16:creationId xmlns:a16="http://schemas.microsoft.com/office/drawing/2014/main" id="{5892C8FB-4289-4F90-AB97-5F45645E81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2025523"/>
                  </p:ext>
                </p:extLst>
              </p:nvPr>
            </p:nvGraphicFramePr>
            <p:xfrm>
              <a:off x="2630630" y="2479270"/>
              <a:ext cx="5579918" cy="3956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189">
                      <a:extLst>
                        <a:ext uri="{9D8B030D-6E8A-4147-A177-3AD203B41FA5}">
                          <a16:colId xmlns:a16="http://schemas.microsoft.com/office/drawing/2014/main" val="2004977887"/>
                        </a:ext>
                      </a:extLst>
                    </a:gridCol>
                    <a:gridCol w="484008">
                      <a:extLst>
                        <a:ext uri="{9D8B030D-6E8A-4147-A177-3AD203B41FA5}">
                          <a16:colId xmlns:a16="http://schemas.microsoft.com/office/drawing/2014/main" val="4118088687"/>
                        </a:ext>
                      </a:extLst>
                    </a:gridCol>
                    <a:gridCol w="615381">
                      <a:extLst>
                        <a:ext uri="{9D8B030D-6E8A-4147-A177-3AD203B41FA5}">
                          <a16:colId xmlns:a16="http://schemas.microsoft.com/office/drawing/2014/main" val="3665246424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3980168579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3620820367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1888511023"/>
                        </a:ext>
                      </a:extLst>
                    </a:gridCol>
                    <a:gridCol w="622296">
                      <a:extLst>
                        <a:ext uri="{9D8B030D-6E8A-4147-A177-3AD203B41FA5}">
                          <a16:colId xmlns:a16="http://schemas.microsoft.com/office/drawing/2014/main" val="2569053479"/>
                        </a:ext>
                      </a:extLst>
                    </a:gridCol>
                    <a:gridCol w="1468156">
                      <a:extLst>
                        <a:ext uri="{9D8B030D-6E8A-4147-A177-3AD203B41FA5}">
                          <a16:colId xmlns:a16="http://schemas.microsoft.com/office/drawing/2014/main" val="2955958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3" t="-6557" r="-970930" b="-9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127" t="-6557" r="-956962" b="-9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J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2745" t="-6557" r="-341176" b="-9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2745" t="-6557" r="-241176" b="-9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0498" t="-6557" r="-2075" b="-990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25878"/>
                      </a:ext>
                    </a:extLst>
                  </a:tr>
                  <a:tr h="491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581145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X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767258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/>
                            <a:t>↓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0</a:t>
                          </a:r>
                          <a:endParaRPr lang="zh-CN" altLang="en-US" sz="1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4104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5795578"/>
                      </a:ext>
                    </a:extLst>
                  </a:tr>
                  <a:tr h="582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688586"/>
                      </a:ext>
                    </a:extLst>
                  </a:tr>
                  <a:tr h="5299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/>
                            <a:t>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68324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↓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062837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9941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DD79FF3-7A5E-480E-B655-DF779680135A}"/>
              </a:ext>
            </a:extLst>
          </p:cNvPr>
          <p:cNvSpPr txBox="1"/>
          <p:nvPr/>
        </p:nvSpPr>
        <p:spPr>
          <a:xfrm>
            <a:off x="2812472" y="2188850"/>
            <a:ext cx="5579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3. The logical function table of a JK-FF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8BB5D0-3239-4774-9993-0254E50E8972}"/>
              </a:ext>
            </a:extLst>
          </p:cNvPr>
          <p:cNvSpPr txBox="1"/>
          <p:nvPr/>
        </p:nvSpPr>
        <p:spPr>
          <a:xfrm>
            <a:off x="8210548" y="4574371"/>
            <a:ext cx="398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the functions for the JK-FF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DFD55D-EBFE-435F-853B-F790A935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5" y="863081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28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4" y="2212689"/>
            <a:ext cx="11461171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4: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Input a continuous CP pulse in the VMF to watch the simulation.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5B5EB78-05C5-4539-BEA8-C8721DB6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5" y="1075055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99B02F-8FC3-4296-9747-7CCD0EB6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09" y="2678137"/>
            <a:ext cx="7772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406265" y="376555"/>
            <a:ext cx="433003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Experimental Contents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BE4CC2-49A5-4445-A35A-D326BB10C27E}"/>
              </a:ext>
            </a:extLst>
          </p:cNvPr>
          <p:cNvSpPr txBox="1"/>
          <p:nvPr/>
        </p:nvSpPr>
        <p:spPr>
          <a:xfrm>
            <a:off x="155864" y="2212689"/>
            <a:ext cx="11461171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Step 5: 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Input a continuous CP pulse in the VMF to watch the simulation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when J=K=1</a:t>
            </a:r>
            <a:r>
              <a:rPr lang="en-US" altLang="zh-CN" i="0" dirty="0">
                <a:effectLst/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5B5EB78-05C5-4539-BEA8-C8721DB6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4" y="961330"/>
            <a:ext cx="11290646" cy="10239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  <a:sym typeface="+mn-ea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unction test for a JK-FF</a:t>
            </a:r>
            <a:endParaRPr lang="en-US" altLang="zh-CN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Task 1: </a:t>
            </a:r>
            <a:r>
              <a:rPr lang="en-US" altLang="zh-CN" sz="1800" dirty="0">
                <a:sym typeface="+mn-ea"/>
              </a:rPr>
              <a:t>Test the </a:t>
            </a:r>
            <a:r>
              <a:rPr lang="en-US" altLang="zh-CN" sz="1800" dirty="0"/>
              <a:t>function for a JK-FF with 74LS112</a:t>
            </a:r>
            <a:r>
              <a:rPr lang="en-US" altLang="zh-CN" sz="1800" dirty="0"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D9510-5BBA-439E-9C29-8DB07199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7" y="2791862"/>
            <a:ext cx="7772400" cy="3752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B42ECB-53BF-4533-8A94-882C0FA31A29}"/>
              </a:ext>
            </a:extLst>
          </p:cNvPr>
          <p:cNvSpPr txBox="1"/>
          <p:nvPr/>
        </p:nvSpPr>
        <p:spPr>
          <a:xfrm>
            <a:off x="9925916" y="3995198"/>
            <a:ext cx="745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T’-FF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03F666-0F27-418E-AF8C-040A2E00FF95}"/>
                  </a:ext>
                </a:extLst>
              </p:cNvPr>
              <p:cNvSpPr txBox="1"/>
              <p:nvPr/>
            </p:nvSpPr>
            <p:spPr>
              <a:xfrm>
                <a:off x="9718096" y="5052351"/>
                <a:ext cx="147291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03F666-0F27-418E-AF8C-040A2E00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096" y="5052351"/>
                <a:ext cx="1472912" cy="3699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9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2007909"/>
            <a:ext cx="9144000" cy="1502054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Thanks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</a:t>
            </a:r>
            <a:r>
              <a:rPr lang="en-US" altLang="zh-CN" b="0" i="0" dirty="0" err="1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LGated</a:t>
            </a: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 S-R Latch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AA6B7-BE12-420F-B160-91BE1C8CE680}"/>
              </a:ext>
            </a:extLst>
          </p:cNvPr>
          <p:cNvSpPr txBox="1"/>
          <p:nvPr/>
        </p:nvSpPr>
        <p:spPr>
          <a:xfrm>
            <a:off x="363683" y="1461745"/>
            <a:ext cx="1081693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gated latch requires an enable input.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 and R inputs control the state to which the latch will go when a HIGH level is applied to the EN input. The latch will not change until EN is HIGH; but as long as it remains HIGH, the output is controlled by the state of the S and R inputs. The gated latch is a level-sensitive device. In this circuit, the invalid state occurs when both S and R are simultaneously HIGH and EN is also HIGH.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9A0DE-D90F-4F17-BD73-62F7C600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35" y="3429000"/>
            <a:ext cx="6963930" cy="27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Gated S-R Latch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AA6B7-BE12-420F-B160-91BE1C8CE680}"/>
              </a:ext>
            </a:extLst>
          </p:cNvPr>
          <p:cNvSpPr txBox="1"/>
          <p:nvPr/>
        </p:nvSpPr>
        <p:spPr>
          <a:xfrm>
            <a:off x="363683" y="1461745"/>
            <a:ext cx="1081693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Q output waveform if the inputs shown in following  left Figure are applied to a gated S-R latch that is initially RESET.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A29A0E-493A-44C6-B54A-301C01AF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32" y="2691155"/>
            <a:ext cx="7277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Gated D Latch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AA6B7-BE12-420F-B160-91BE1C8CE680}"/>
              </a:ext>
            </a:extLst>
          </p:cNvPr>
          <p:cNvSpPr txBox="1"/>
          <p:nvPr/>
        </p:nvSpPr>
        <p:spPr>
          <a:xfrm>
            <a:off x="363683" y="1461745"/>
            <a:ext cx="1081693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type of gated latch is called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latch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differs from the S-R latch because it has only one input in addition to EN. This input is called the D (data) input. Following Figure  contains a logic diagram and logic symbol of a D latch.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248386-859B-4A24-B2E1-997FB29B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8" y="2424455"/>
            <a:ext cx="7486218" cy="27511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D5C844-243A-43CB-A999-61EEB916350E}"/>
              </a:ext>
            </a:extLst>
          </p:cNvPr>
          <p:cNvSpPr txBox="1"/>
          <p:nvPr/>
        </p:nvSpPr>
        <p:spPr>
          <a:xfrm>
            <a:off x="530514" y="5386765"/>
            <a:ext cx="10816935" cy="87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D input is HIGH and the EN input is HIGH, the latch will set. When the D input is LOW and EN is HIGH, the latch will reset. Stated another way, the output Q follows the input D when EN is HIGH.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Latch : Gated D Latch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AA6B7-BE12-420F-B160-91BE1C8CE680}"/>
              </a:ext>
            </a:extLst>
          </p:cNvPr>
          <p:cNvSpPr txBox="1"/>
          <p:nvPr/>
        </p:nvSpPr>
        <p:spPr>
          <a:xfrm>
            <a:off x="363683" y="1461745"/>
            <a:ext cx="10816936" cy="87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Determine the Q output waveform if the inputs shown in following right Figure are applied to a gated D latch, which is initially RESET.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D5C844-243A-43CB-A999-61EEB916350E}"/>
              </a:ext>
            </a:extLst>
          </p:cNvPr>
          <p:cNvSpPr txBox="1"/>
          <p:nvPr/>
        </p:nvSpPr>
        <p:spPr>
          <a:xfrm>
            <a:off x="530514" y="5386765"/>
            <a:ext cx="10816935" cy="87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D is HIGH and EN is HIGH, Q goes HIGH. When D is LOW and EN is HIGH, Q goes LOW. When EN is LOW, the state of the latch is not affected by the D input.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CAC458-2BCA-4BF4-9CD6-2B1474FD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2747983"/>
            <a:ext cx="7000875" cy="2428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CC303E-8672-49FC-B53D-E7D1446A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3" y="2747983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982" y="157018"/>
            <a:ext cx="9144000" cy="58189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heoretical 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60" y="909488"/>
            <a:ext cx="11472244" cy="38167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4A90E2"/>
                </a:solidFill>
                <a:effectLst/>
                <a:latin typeface="Arial" panose="020B0604020202020204" pitchFamily="34" charset="0"/>
              </a:rPr>
              <a:t>  Flip-Flops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0" i="0" dirty="0">
              <a:solidFill>
                <a:srgbClr val="4A90E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4A90E2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F5349-0506-421C-A125-E231DCB8CE92}"/>
              </a:ext>
            </a:extLst>
          </p:cNvPr>
          <p:cNvSpPr txBox="1"/>
          <p:nvPr/>
        </p:nvSpPr>
        <p:spPr>
          <a:xfrm>
            <a:off x="540904" y="1821193"/>
            <a:ext cx="10796155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synchronous bistable devices, also known as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bistable multivibrators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case, the term 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output changes state only at a specified point 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or trailing edge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triggering input called the clock (CLK), which is designated as a control input, C; that is,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output occur in synchronization with the clock. Flip-flops are edge-triggered or edge-sensitive whereas gated latches are level-sensitive.</a:t>
            </a:r>
          </a:p>
        </p:txBody>
      </p:sp>
    </p:spTree>
    <p:extLst>
      <p:ext uri="{BB962C8B-B14F-4D97-AF65-F5344CB8AC3E}">
        <p14:creationId xmlns:p14="http://schemas.microsoft.com/office/powerpoint/2010/main" val="299416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2446</Words>
  <Application>Microsoft Office PowerPoint</Application>
  <PresentationFormat>宽屏</PresentationFormat>
  <Paragraphs>359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等线 Light</vt:lpstr>
      <vt:lpstr>微软雅黑</vt:lpstr>
      <vt:lpstr>Arial</vt:lpstr>
      <vt:lpstr>Cambria Math</vt:lpstr>
      <vt:lpstr>Palatino Linotype</vt:lpstr>
      <vt:lpstr>Tahoma</vt:lpstr>
      <vt:lpstr>Times New Roman</vt:lpstr>
      <vt:lpstr>Wingdings</vt:lpstr>
      <vt:lpstr>Office 主题​​</vt:lpstr>
      <vt:lpstr>Digital Circuit  Experiment Flip-Flop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Theoretical Basis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Circuit  Experiment</dc:title>
  <dc:creator>86186</dc:creator>
  <cp:lastModifiedBy>Administrator</cp:lastModifiedBy>
  <cp:revision>335</cp:revision>
  <dcterms:created xsi:type="dcterms:W3CDTF">2019-09-10T01:23:00Z</dcterms:created>
  <dcterms:modified xsi:type="dcterms:W3CDTF">2020-11-02T16:12:56Z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