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402" r:id="rId3"/>
    <p:sldId id="432" r:id="rId4"/>
    <p:sldId id="433" r:id="rId5"/>
    <p:sldId id="434" r:id="rId6"/>
    <p:sldId id="435" r:id="rId7"/>
    <p:sldId id="436" r:id="rId8"/>
    <p:sldId id="437" r:id="rId9"/>
    <p:sldId id="303" r:id="rId10"/>
    <p:sldId id="420" r:id="rId11"/>
    <p:sldId id="427" r:id="rId12"/>
    <p:sldId id="428" r:id="rId13"/>
    <p:sldId id="439" r:id="rId14"/>
    <p:sldId id="440" r:id="rId15"/>
    <p:sldId id="441" r:id="rId16"/>
    <p:sldId id="442" r:id="rId17"/>
    <p:sldId id="443" r:id="rId18"/>
    <p:sldId id="32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7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8BDD-BA8D-4559-83E6-6E95428C93B4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5B83B-07F6-463A-B285-4ED25887CA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3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8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9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01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26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2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6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7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8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9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9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1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1368-979A-4E29-92E9-43082C7C86E9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Digital Circuit  Experiment</a:t>
            </a:r>
            <a:br>
              <a:rPr lang="en-US" altLang="zh-CN" dirty="0"/>
            </a:b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r>
              <a:rPr lang="en-US" altLang="zh-CN" dirty="0"/>
              <a:t>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Sequence Circuit with Asynchronous Counter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37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 5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/>
              <a:t>Rencan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Nie</a:t>
            </a:r>
            <a:r>
              <a:rPr lang="zh-CN" altLang="en-US" sz="3200" dirty="0"/>
              <a:t>（聂仁灿）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Test </a:t>
            </a:r>
            <a:r>
              <a:rPr lang="en-US" altLang="zh-CN" b="1" dirty="0">
                <a:latin typeface="Times New Roman" panose="02020603050405020304" pitchFamily="18" charset="0"/>
                <a:cs typeface="Calibri" panose="020F0502020204030204" pitchFamily="34" charset="0"/>
              </a:rPr>
              <a:t>an asynchronous binary up counter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 4-bit asynchronous binary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 Counter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JK flip-flop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32F0CC-BE73-49C9-9B78-4DA054D7F061}"/>
              </a:ext>
            </a:extLst>
          </p:cNvPr>
          <p:cNvSpPr txBox="1"/>
          <p:nvPr/>
        </p:nvSpPr>
        <p:spPr>
          <a:xfrm>
            <a:off x="3609590" y="4956060"/>
            <a:ext cx="6094268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are four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JK-FF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two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74LS112 chips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37" y="2295987"/>
            <a:ext cx="8959006" cy="24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874" y="875652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Test </a:t>
            </a:r>
            <a:r>
              <a:rPr lang="en-US" altLang="zh-CN" b="1" dirty="0">
                <a:latin typeface="Times New Roman" panose="02020603050405020304" pitchFamily="18" charset="0"/>
                <a:cs typeface="Calibri" panose="020F0502020204030204" pitchFamily="34" charset="0"/>
              </a:rPr>
              <a:t>an asynchronous binary up counter</a:t>
            </a:r>
            <a:endParaRPr lang="en-US" altLang="zh-CN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2: </a:t>
            </a:r>
            <a:r>
              <a:rPr lang="en-US" altLang="zh-CN" sz="1800" dirty="0">
                <a:latin typeface="Palatino Linotype" panose="02040502050505030304" pitchFamily="18" charset="0"/>
              </a:rPr>
              <a:t>Design the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circuit in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Quartus</a:t>
            </a:r>
            <a:r>
              <a:rPr lang="en-US" altLang="zh-CN" sz="1800" dirty="0">
                <a:latin typeface="Palatino Linotype" panose="02040502050505030304" pitchFamily="18" charset="0"/>
              </a:rPr>
              <a:t> 13.1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83779" y="256633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CDB601-15D5-48EC-8319-00124A22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8" y="2126673"/>
            <a:ext cx="7154884" cy="3338946"/>
          </a:xfrm>
          <a:prstGeom prst="rect">
            <a:avLst/>
          </a:prstGeom>
        </p:spPr>
      </p:pic>
      <p:graphicFrame>
        <p:nvGraphicFramePr>
          <p:cNvPr id="10" name="表格 12">
            <a:extLst>
              <a:ext uri="{FF2B5EF4-FFF2-40B4-BE49-F238E27FC236}">
                <a16:creationId xmlns:a16="http://schemas.microsoft.com/office/drawing/2014/main" id="{895B8BC9-2AD3-4FDC-A621-B9B769F00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99796"/>
              </p:ext>
            </p:extLst>
          </p:nvPr>
        </p:nvGraphicFramePr>
        <p:xfrm>
          <a:off x="8015107" y="1716695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Test </a:t>
            </a:r>
            <a:r>
              <a:rPr lang="en-US" altLang="zh-CN" b="1" dirty="0">
                <a:latin typeface="Times New Roman" panose="02020603050405020304" pitchFamily="18" charset="0"/>
                <a:cs typeface="Calibri" panose="020F0502020204030204" pitchFamily="34" charset="0"/>
              </a:rPr>
              <a:t>an asynchronous binary up counter</a:t>
            </a:r>
            <a:endParaRPr lang="en-US" altLang="zh-CN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3: </a:t>
            </a:r>
            <a:r>
              <a:rPr lang="en-US" altLang="zh-CN" sz="1800" dirty="0">
                <a:latin typeface="Palatino Linotype" panose="02040502050505030304" pitchFamily="18" charset="0"/>
              </a:rPr>
              <a:t>Compile the designed file, and construct the VMF to watch the simulation results </a:t>
            </a:r>
            <a:r>
              <a:rPr lang="en-US" altLang="zh-CN" sz="1800" dirty="0">
                <a:solidFill>
                  <a:srgbClr val="FF0000"/>
                </a:solidFill>
                <a:latin typeface="Palatino Linotype" panose="02040502050505030304" pitchFamily="18" charset="0"/>
              </a:rPr>
              <a:t>about 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7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214B7-13E3-4DFD-AF0D-DCB95616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82" y="2160149"/>
            <a:ext cx="8750445" cy="36227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C3F188-1B18-421E-BC8D-3924F4573CB3}"/>
              </a:ext>
            </a:extLst>
          </p:cNvPr>
          <p:cNvSpPr txBox="1"/>
          <p:nvPr/>
        </p:nvSpPr>
        <p:spPr>
          <a:xfrm>
            <a:off x="1848281" y="5935579"/>
            <a:ext cx="7784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This counter also is a frequency divider!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>
                <a:latin typeface="Times New Roman" panose="02020603050405020304" pitchFamily="18" charset="0"/>
                <a:cs typeface="Calibri" panose="020F0502020204030204" pitchFamily="34" charset="0"/>
              </a:rPr>
              <a:t>an asynchronous binary down counter</a:t>
            </a:r>
            <a:endParaRPr lang="en-US" altLang="zh-CN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Principles:</a:t>
            </a:r>
            <a:endParaRPr lang="zh-CN" altLang="en-US" sz="17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C3F188-1B18-421E-BC8D-3924F4573CB3}"/>
                  </a:ext>
                </a:extLst>
              </p:cNvPr>
              <p:cNvSpPr txBox="1"/>
              <p:nvPr/>
            </p:nvSpPr>
            <p:spPr>
              <a:xfrm>
                <a:off x="0" y="4824040"/>
                <a:ext cx="8004462" cy="974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That means that the low FF will output a significant bit to the high FF,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=1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C3F188-1B18-421E-BC8D-3924F4573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4040"/>
                <a:ext cx="8004462" cy="974241"/>
              </a:xfrm>
              <a:prstGeom prst="rect">
                <a:avLst/>
              </a:prstGeom>
              <a:blipFill>
                <a:blip r:embed="rId3"/>
                <a:stretch>
                  <a:fillRect l="-762" r="-1752" b="-10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F0C2624-DDBA-4E25-B91E-6279ACF383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002590"/>
                  </p:ext>
                </p:extLst>
              </p:nvPr>
            </p:nvGraphicFramePr>
            <p:xfrm>
              <a:off x="8272665" y="1587009"/>
              <a:ext cx="3173846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779319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922317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F0C2624-DDBA-4E25-B91E-6279ACF383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002590"/>
                  </p:ext>
                </p:extLst>
              </p:nvPr>
            </p:nvGraphicFramePr>
            <p:xfrm>
              <a:off x="8272665" y="1587009"/>
              <a:ext cx="3173846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779319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922317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2205" t="-4762" r="-25196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36690F-F979-4531-A91A-8228BDF5D684}"/>
                  </a:ext>
                </a:extLst>
              </p:cNvPr>
              <p:cNvSpPr txBox="1"/>
              <p:nvPr/>
            </p:nvSpPr>
            <p:spPr>
              <a:xfrm>
                <a:off x="8004462" y="3996637"/>
                <a:ext cx="4204133" cy="1979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</a:p>
              <a:p>
                <a:r>
                  <a:rPr lang="en-US" altLang="zh-CN" sz="2800" b="1" dirty="0"/>
                  <a:t>    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800" b="1" dirty="0"/>
                  <a:t>0 -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  1</a:t>
                </a:r>
              </a:p>
              <a:p>
                <a:r>
                  <a:rPr lang="en-US" altLang="zh-CN" sz="2800" b="1" dirty="0"/>
                  <a:t>       1 -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800" b="1" dirty="0"/>
                  <a:t>0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𝐨𝐫</m:t>
                    </m:r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36690F-F979-4531-A91A-8228BDF5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62" y="3996637"/>
                <a:ext cx="4204133" cy="1979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CF174D2-688C-4A36-94E1-F37E743512AB}"/>
              </a:ext>
            </a:extLst>
          </p:cNvPr>
          <p:cNvSpPr txBox="1"/>
          <p:nvPr/>
        </p:nvSpPr>
        <p:spPr>
          <a:xfrm>
            <a:off x="8915963" y="6029488"/>
            <a:ext cx="1887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57D10B-5F8D-4734-A42E-BFBD43EC57CF}"/>
              </a:ext>
            </a:extLst>
          </p:cNvPr>
          <p:cNvSpPr txBox="1"/>
          <p:nvPr/>
        </p:nvSpPr>
        <p:spPr>
          <a:xfrm>
            <a:off x="303934" y="2480208"/>
            <a:ext cx="609426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FF used has the function of toggle.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FF must output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another FF.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>
                <a:latin typeface="Times New Roman" panose="02020603050405020304" pitchFamily="18" charset="0"/>
                <a:cs typeface="Calibri" panose="020F0502020204030204" pitchFamily="34" charset="0"/>
              </a:rPr>
              <a:t>an asynchronous binary down counter</a:t>
            </a:r>
            <a:endParaRPr lang="en-US" altLang="zh-CN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The circuit designed:</a:t>
            </a:r>
            <a:endParaRPr lang="zh-CN" altLang="en-US" sz="17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C3F188-1B18-421E-BC8D-3924F4573CB3}"/>
                  </a:ext>
                </a:extLst>
              </p:cNvPr>
              <p:cNvSpPr txBox="1"/>
              <p:nvPr/>
            </p:nvSpPr>
            <p:spPr>
              <a:xfrm>
                <a:off x="0" y="5749765"/>
                <a:ext cx="8004462" cy="512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The low FF will output a significant bit to the high FF,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=1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C3F188-1B18-421E-BC8D-3924F4573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49765"/>
                <a:ext cx="8004462" cy="512576"/>
              </a:xfrm>
              <a:prstGeom prst="rect">
                <a:avLst/>
              </a:prstGeom>
              <a:blipFill>
                <a:blip r:embed="rId3"/>
                <a:stretch>
                  <a:fillRect l="-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F0C2624-DDBA-4E25-B91E-6279ACF383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72665" y="1587009"/>
              <a:ext cx="3173846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779319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922317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F0C2624-DDBA-4E25-B91E-6279ACF383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72665" y="1587009"/>
              <a:ext cx="3173846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779319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922317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2205" t="-4762" r="-25196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36690F-F979-4531-A91A-8228BDF5D684}"/>
                  </a:ext>
                </a:extLst>
              </p:cNvPr>
              <p:cNvSpPr txBox="1"/>
              <p:nvPr/>
            </p:nvSpPr>
            <p:spPr>
              <a:xfrm>
                <a:off x="8004462" y="3996637"/>
                <a:ext cx="4204133" cy="1979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</a:p>
              <a:p>
                <a:r>
                  <a:rPr lang="en-US" altLang="zh-CN" sz="2800" b="1" dirty="0"/>
                  <a:t>    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800" b="1" dirty="0"/>
                  <a:t>0 -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  1</a:t>
                </a:r>
              </a:p>
              <a:p>
                <a:r>
                  <a:rPr lang="en-US" altLang="zh-CN" sz="2800" b="1" dirty="0"/>
                  <a:t>       1 -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800" b="1" dirty="0"/>
                  <a:t>0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𝐨𝐫</m:t>
                    </m:r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36690F-F979-4531-A91A-8228BDF5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62" y="3996637"/>
                <a:ext cx="4204133" cy="1979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CF174D2-688C-4A36-94E1-F37E743512AB}"/>
              </a:ext>
            </a:extLst>
          </p:cNvPr>
          <p:cNvSpPr txBox="1"/>
          <p:nvPr/>
        </p:nvSpPr>
        <p:spPr>
          <a:xfrm>
            <a:off x="8915963" y="6029488"/>
            <a:ext cx="1887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DE7562-2E1B-4F11-8726-434D6F445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16" y="2249330"/>
            <a:ext cx="7510045" cy="33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>
                <a:latin typeface="Times New Roman" panose="02020603050405020304" pitchFamily="18" charset="0"/>
                <a:cs typeface="Calibri" panose="020F0502020204030204" pitchFamily="34" charset="0"/>
              </a:rPr>
              <a:t>an asynchronous binary down counter</a:t>
            </a:r>
            <a:endParaRPr lang="en-US" altLang="zh-CN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The simulation results:</a:t>
            </a:r>
            <a:endParaRPr lang="zh-CN" altLang="en-US" sz="17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C3F188-1B18-421E-BC8D-3924F4573CB3}"/>
                  </a:ext>
                </a:extLst>
              </p:cNvPr>
              <p:cNvSpPr txBox="1"/>
              <p:nvPr/>
            </p:nvSpPr>
            <p:spPr>
              <a:xfrm>
                <a:off x="0" y="5749765"/>
                <a:ext cx="8004462" cy="512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The low FF will output a significant bit to the high FF,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=1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C3F188-1B18-421E-BC8D-3924F4573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49765"/>
                <a:ext cx="8004462" cy="512576"/>
              </a:xfrm>
              <a:prstGeom prst="rect">
                <a:avLst/>
              </a:prstGeom>
              <a:blipFill>
                <a:blip r:embed="rId3"/>
                <a:stretch>
                  <a:fillRect l="-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F0C2624-DDBA-4E25-B91E-6279ACF383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72665" y="1587009"/>
              <a:ext cx="3173846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779319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922317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F0C2624-DDBA-4E25-B91E-6279ACF383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72665" y="1587009"/>
              <a:ext cx="3173846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779319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922317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2205" t="-4762" r="-25196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36690F-F979-4531-A91A-8228BDF5D684}"/>
                  </a:ext>
                </a:extLst>
              </p:cNvPr>
              <p:cNvSpPr txBox="1"/>
              <p:nvPr/>
            </p:nvSpPr>
            <p:spPr>
              <a:xfrm>
                <a:off x="8004462" y="3996637"/>
                <a:ext cx="4204133" cy="1979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</a:p>
              <a:p>
                <a:r>
                  <a:rPr lang="en-US" altLang="zh-CN" sz="2800" b="1" dirty="0"/>
                  <a:t>    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800" b="1" dirty="0"/>
                  <a:t>0 -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  1</a:t>
                </a:r>
              </a:p>
              <a:p>
                <a:r>
                  <a:rPr lang="en-US" altLang="zh-CN" sz="2800" b="1" dirty="0"/>
                  <a:t>       1 -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800" b="1" dirty="0"/>
                  <a:t>0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𝐨𝐫</m:t>
                    </m:r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36690F-F979-4531-A91A-8228BDF5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62" y="3996637"/>
                <a:ext cx="4204133" cy="1979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CF174D2-688C-4A36-94E1-F37E743512AB}"/>
              </a:ext>
            </a:extLst>
          </p:cNvPr>
          <p:cNvSpPr txBox="1"/>
          <p:nvPr/>
        </p:nvSpPr>
        <p:spPr>
          <a:xfrm>
            <a:off x="8915963" y="6029488"/>
            <a:ext cx="1887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2137E8-BDB2-44B6-AD0E-F74126F3A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51" y="2370954"/>
            <a:ext cx="72675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5847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b="1" dirty="0">
                <a:sym typeface="+mn-ea"/>
              </a:rPr>
              <a:t>Task 3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b="1" dirty="0">
                <a:sym typeface="+mn-ea"/>
              </a:rPr>
              <a:t> Design and Test </a:t>
            </a:r>
            <a:r>
              <a:rPr lang="en-US" altLang="zh-CN" sz="2400" b="1" dirty="0">
                <a:latin typeface="Times New Roman" panose="02020603050405020304" pitchFamily="18" charset="0"/>
                <a:cs typeface="Calibri" panose="020F0502020204030204" pitchFamily="34" charset="0"/>
              </a:rPr>
              <a:t>an 3-bit asynchronous binary up counter using D-FF</a:t>
            </a:r>
            <a:endParaRPr lang="en-US" altLang="zh-CN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F0C2624-DDBA-4E25-B91E-6279ACF383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047972"/>
                  </p:ext>
                </p:extLst>
              </p:nvPr>
            </p:nvGraphicFramePr>
            <p:xfrm>
              <a:off x="531438" y="1940300"/>
              <a:ext cx="3173846" cy="388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856325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845311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0  0  0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0  0  1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0  1  0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0  1  1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4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1  0  0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50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1  0  1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972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6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1  1  0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02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7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1  1  1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0746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F0C2624-DDBA-4E25-B91E-6279ACF383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047972"/>
                  </p:ext>
                </p:extLst>
              </p:nvPr>
            </p:nvGraphicFramePr>
            <p:xfrm>
              <a:off x="531438" y="1940300"/>
              <a:ext cx="3173846" cy="388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856325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845311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429" t="-3333" r="-219286" b="-33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0  0  0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0  0  1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0  1  0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0  1  1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4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1  0  0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50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1  0  1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972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6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1  1  0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02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7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1  1  1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07468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CF174D2-688C-4A36-94E1-F37E743512AB}"/>
              </a:ext>
            </a:extLst>
          </p:cNvPr>
          <p:cNvSpPr txBox="1"/>
          <p:nvPr/>
        </p:nvSpPr>
        <p:spPr>
          <a:xfrm>
            <a:off x="8915962" y="4907270"/>
            <a:ext cx="1887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55EDDF5-1206-4362-9413-941DA5242EB0}"/>
                  </a:ext>
                </a:extLst>
              </p:cNvPr>
              <p:cNvSpPr txBox="1"/>
              <p:nvPr/>
            </p:nvSpPr>
            <p:spPr>
              <a:xfrm>
                <a:off x="7757521" y="2713610"/>
                <a:ext cx="4204133" cy="1979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           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</a:p>
              <a:p>
                <a:r>
                  <a:rPr lang="en-US" altLang="zh-CN" sz="2800" b="1" dirty="0"/>
                  <a:t>     0 +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   1</a:t>
                </a:r>
              </a:p>
              <a:p>
                <a:r>
                  <a:rPr lang="en-US" altLang="zh-CN" sz="2800" b="1" dirty="0"/>
                  <a:t>     1 +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800" b="1" dirty="0"/>
                  <a:t> 0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𝐨𝐫</m:t>
                    </m:r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55EDDF5-1206-4362-9413-941DA524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521" y="2713610"/>
                <a:ext cx="4204133" cy="1979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BD835FD-E3BA-4D49-A710-54BE62549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265" y="1659830"/>
            <a:ext cx="2962275" cy="23336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ED0912E-5F36-4A16-B5F4-C3F20664D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863" y="4116445"/>
            <a:ext cx="1887250" cy="23138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B6AD5A-6160-4BC1-BDA4-E83F7B020E0A}"/>
              </a:ext>
            </a:extLst>
          </p:cNvPr>
          <p:cNvSpPr txBox="1"/>
          <p:nvPr/>
        </p:nvSpPr>
        <p:spPr>
          <a:xfrm>
            <a:off x="5105863" y="6291645"/>
            <a:ext cx="1887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74LS74!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5847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b="1" dirty="0">
                <a:sym typeface="+mn-ea"/>
              </a:rPr>
              <a:t>Task 4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b="1" dirty="0">
                <a:sym typeface="+mn-ea"/>
              </a:rPr>
              <a:t> Design and Test </a:t>
            </a:r>
            <a:r>
              <a:rPr lang="en-US" altLang="zh-CN" sz="2400" b="1" dirty="0">
                <a:latin typeface="Times New Roman" panose="02020603050405020304" pitchFamily="18" charset="0"/>
                <a:cs typeface="Calibri" panose="020F0502020204030204" pitchFamily="34" charset="0"/>
              </a:rPr>
              <a:t>an 3-bit asynchronous binary down counter using D-FF</a:t>
            </a:r>
            <a:endParaRPr lang="en-US" altLang="zh-CN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36690F-F979-4531-A91A-8228BDF5D684}"/>
                  </a:ext>
                </a:extLst>
              </p:cNvPr>
              <p:cNvSpPr txBox="1"/>
              <p:nvPr/>
            </p:nvSpPr>
            <p:spPr>
              <a:xfrm>
                <a:off x="7897091" y="2854901"/>
                <a:ext cx="4204133" cy="1979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</a:p>
              <a:p>
                <a:r>
                  <a:rPr lang="en-US" altLang="zh-CN" sz="2800" b="1" dirty="0"/>
                  <a:t>    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800" b="1" dirty="0"/>
                  <a:t>0 -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  1</a:t>
                </a:r>
              </a:p>
              <a:p>
                <a:r>
                  <a:rPr lang="en-US" altLang="zh-CN" sz="2800" b="1" dirty="0"/>
                  <a:t>       1 -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800" b="1" dirty="0"/>
                  <a:t> =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800" b="1" dirty="0"/>
                  <a:t>0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𝐨𝐫</m:t>
                    </m:r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36690F-F979-4531-A91A-8228BDF5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1" y="2854901"/>
                <a:ext cx="4204133" cy="1979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CF174D2-688C-4A36-94E1-F37E743512AB}"/>
              </a:ext>
            </a:extLst>
          </p:cNvPr>
          <p:cNvSpPr txBox="1"/>
          <p:nvPr/>
        </p:nvSpPr>
        <p:spPr>
          <a:xfrm>
            <a:off x="8936744" y="5063134"/>
            <a:ext cx="1887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6B621ADB-F276-4276-80BB-915EB4C51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491248"/>
                  </p:ext>
                </p:extLst>
              </p:nvPr>
            </p:nvGraphicFramePr>
            <p:xfrm>
              <a:off x="531438" y="1940300"/>
              <a:ext cx="3173846" cy="388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856325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845311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0  0  0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0  0  1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0  1  0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0  1  1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4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1  0  0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50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1  0  1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972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6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1  1  0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02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7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1  1  1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0746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6B621ADB-F276-4276-80BB-915EB4C51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491248"/>
                  </p:ext>
                </p:extLst>
              </p:nvPr>
            </p:nvGraphicFramePr>
            <p:xfrm>
              <a:off x="531438" y="1940300"/>
              <a:ext cx="3173846" cy="388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210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856325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1845311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429" t="-3333" r="-219286" b="-33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0  0  0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0  0  1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0  1  0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0  1  1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4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1  0  0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50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1  0  1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972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6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1  1  0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02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7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1  1  1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07468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FB881B3-4D5B-48F4-95A6-C47D2DA3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910" y="1688088"/>
            <a:ext cx="2962275" cy="2333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6C7C15-FC3D-4EA0-8408-5B128F60C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375" y="4013002"/>
            <a:ext cx="1887250" cy="23138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A7FFA6-D33C-4652-B224-B1793E390481}"/>
              </a:ext>
            </a:extLst>
          </p:cNvPr>
          <p:cNvSpPr txBox="1"/>
          <p:nvPr/>
        </p:nvSpPr>
        <p:spPr>
          <a:xfrm>
            <a:off x="5152375" y="6188202"/>
            <a:ext cx="1887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74LS74!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524000" y="2007909"/>
            <a:ext cx="9144000" cy="1502054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Thanks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Asynchronous Counter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6B88C0-D8EF-4675-AA90-1EB4AEE28454}"/>
              </a:ext>
            </a:extLst>
          </p:cNvPr>
          <p:cNvSpPr txBox="1"/>
          <p:nvPr/>
        </p:nvSpPr>
        <p:spPr>
          <a:xfrm>
            <a:off x="573376" y="1397160"/>
            <a:ext cx="1073121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term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events that do not have a fixed time relationship with each other and, generally, do not occur at the same time. An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counter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in which the flip-flops (FF) within the counter do not change states at exactly the same time because they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a common clock pulse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0CA3FC-057E-488A-B7FB-5BC4B1DB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41" y="3080471"/>
            <a:ext cx="76581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Asynchronous Counter</a:t>
            </a:r>
          </a:p>
          <a:p>
            <a:pPr marL="342900" indent="-342900" algn="l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Asynchronous Binary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 Counter</a:t>
            </a:r>
          </a:p>
          <a:p>
            <a:pPr algn="l"/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6B88C0-D8EF-4675-AA90-1EB4AEE28454}"/>
              </a:ext>
            </a:extLst>
          </p:cNvPr>
          <p:cNvSpPr txBox="1"/>
          <p:nvPr/>
        </p:nvSpPr>
        <p:spPr>
          <a:xfrm>
            <a:off x="292822" y="1999834"/>
            <a:ext cx="1073121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Each FF in 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binary </a:t>
            </a:r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p counter must satisfies with two conditions: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state of the FF will be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a counting pulse appears.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FF must output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bit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another FF.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71F6F1E1-EA4C-4202-89FB-AC32DFC1F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964132"/>
                  </p:ext>
                </p:extLst>
              </p:nvPr>
            </p:nvGraphicFramePr>
            <p:xfrm>
              <a:off x="452579" y="3569096"/>
              <a:ext cx="6810665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4162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2855542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3000961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71F6F1E1-EA4C-4202-89FB-AC32DFC1F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964132"/>
                  </p:ext>
                </p:extLst>
              </p:nvPr>
            </p:nvGraphicFramePr>
            <p:xfrm>
              <a:off x="452579" y="3569096"/>
              <a:ext cx="6810665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4162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2855542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3000961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761" t="-4762" r="-106197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EC1D42-25AA-4261-A934-5C5605CBDD6A}"/>
                  </a:ext>
                </a:extLst>
              </p:cNvPr>
              <p:cNvSpPr txBox="1"/>
              <p:nvPr/>
            </p:nvSpPr>
            <p:spPr>
              <a:xfrm>
                <a:off x="7695045" y="1924768"/>
                <a:ext cx="4204133" cy="2227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            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3200" b="1" dirty="0"/>
                  <a:t> </a:t>
                </a:r>
              </a:p>
              <a:p>
                <a:r>
                  <a:rPr lang="en-US" altLang="zh-CN" sz="3200" b="1" dirty="0"/>
                  <a:t>     0 + </a:t>
                </a:r>
                <a:r>
                  <a:rPr lang="en-US" altLang="zh-CN" sz="32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3200" b="1" dirty="0"/>
                  <a:t> =   1</a:t>
                </a:r>
              </a:p>
              <a:p>
                <a:r>
                  <a:rPr lang="en-US" altLang="zh-CN" sz="3200" b="1" dirty="0"/>
                  <a:t>     1 + </a:t>
                </a:r>
                <a:r>
                  <a:rPr lang="en-US" altLang="zh-CN" sz="32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3200" b="1" dirty="0"/>
                  <a:t> =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3200" b="1" dirty="0"/>
                  <a:t> 0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𝐨𝐫</m:t>
                    </m:r>
                  </m:oMath>
                </a14:m>
                <a:r>
                  <a:rPr lang="zh-CN" alt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EC1D42-25AA-4261-A934-5C5605CB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45" y="1924768"/>
                <a:ext cx="4204133" cy="2227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66269EA-5EA9-43DA-9C6B-0C4F34EF151E}"/>
              </a:ext>
            </a:extLst>
          </p:cNvPr>
          <p:cNvSpPr txBox="1"/>
          <p:nvPr/>
        </p:nvSpPr>
        <p:spPr>
          <a:xfrm>
            <a:off x="8949748" y="4630816"/>
            <a:ext cx="1887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oggle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Asynchronous Counter</a:t>
            </a:r>
          </a:p>
          <a:p>
            <a:pPr marL="342900" indent="-342900" algn="l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Asynchronous Binary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down Counter</a:t>
            </a:r>
          </a:p>
          <a:p>
            <a:pPr algn="l"/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6B88C0-D8EF-4675-AA90-1EB4AEE28454}"/>
              </a:ext>
            </a:extLst>
          </p:cNvPr>
          <p:cNvSpPr txBox="1"/>
          <p:nvPr/>
        </p:nvSpPr>
        <p:spPr>
          <a:xfrm>
            <a:off x="292822" y="1999834"/>
            <a:ext cx="1073121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Each FF in 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binary </a:t>
            </a:r>
            <a:r>
              <a:rPr lang="en-US" altLang="zh-CN" dirty="0">
                <a:latin typeface="Arial" panose="020B0604020202020204" pitchFamily="34" charset="0"/>
              </a:rPr>
              <a:t>down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 counter must satisfies with two conditions: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state of the FF will be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a counting pulse appears.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FF must output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another FF.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71F6F1E1-EA4C-4202-89FB-AC32DFC1F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119669"/>
                  </p:ext>
                </p:extLst>
              </p:nvPr>
            </p:nvGraphicFramePr>
            <p:xfrm>
              <a:off x="452579" y="3569096"/>
              <a:ext cx="6810665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4162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2855542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3000961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71F6F1E1-EA4C-4202-89FB-AC32DFC1F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119669"/>
                  </p:ext>
                </p:extLst>
              </p:nvPr>
            </p:nvGraphicFramePr>
            <p:xfrm>
              <a:off x="452579" y="3569096"/>
              <a:ext cx="6810665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4162">
                      <a:extLst>
                        <a:ext uri="{9D8B030D-6E8A-4147-A177-3AD203B41FA5}">
                          <a16:colId xmlns:a16="http://schemas.microsoft.com/office/drawing/2014/main" val="3049090181"/>
                        </a:ext>
                      </a:extLst>
                    </a:gridCol>
                    <a:gridCol w="2855542">
                      <a:extLst>
                        <a:ext uri="{9D8B030D-6E8A-4147-A177-3AD203B41FA5}">
                          <a16:colId xmlns:a16="http://schemas.microsoft.com/office/drawing/2014/main" val="704349101"/>
                        </a:ext>
                      </a:extLst>
                    </a:gridCol>
                    <a:gridCol w="3000961">
                      <a:extLst>
                        <a:ext uri="{9D8B030D-6E8A-4147-A177-3AD203B41FA5}">
                          <a16:colId xmlns:a16="http://schemas.microsoft.com/office/drawing/2014/main" val="262419165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761" t="-4762" r="-106197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Equivalent decimal number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23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75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1 0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44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2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0 1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040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3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7030A0"/>
                              </a:solidFill>
                            </a:rPr>
                            <a:t>0 0</a:t>
                          </a:r>
                          <a:endParaRPr lang="zh-CN" alt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95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EC1D42-25AA-4261-A934-5C5605CBDD6A}"/>
                  </a:ext>
                </a:extLst>
              </p:cNvPr>
              <p:cNvSpPr txBox="1"/>
              <p:nvPr/>
            </p:nvSpPr>
            <p:spPr>
              <a:xfrm>
                <a:off x="7695045" y="1924768"/>
                <a:ext cx="4204133" cy="2227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3200" b="1" dirty="0"/>
                  <a:t> </a:t>
                </a:r>
              </a:p>
              <a:p>
                <a:r>
                  <a:rPr lang="en-US" altLang="zh-CN" sz="3200" b="1" dirty="0"/>
                  <a:t>     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3200" b="1" dirty="0"/>
                  <a:t>0 - </a:t>
                </a:r>
                <a:r>
                  <a:rPr lang="en-US" altLang="zh-CN" sz="32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3200" b="1" dirty="0"/>
                  <a:t> =  1</a:t>
                </a:r>
              </a:p>
              <a:p>
                <a:r>
                  <a:rPr lang="en-US" altLang="zh-CN" sz="3200" b="1" dirty="0"/>
                  <a:t>       1 - </a:t>
                </a:r>
                <a:r>
                  <a:rPr lang="en-US" altLang="zh-CN" sz="32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3200" b="1" dirty="0"/>
                  <a:t> =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3200" b="1" dirty="0"/>
                  <a:t>0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𝐨𝐫</m:t>
                    </m:r>
                  </m:oMath>
                </a14:m>
                <a:r>
                  <a:rPr lang="zh-CN" alt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EC1D42-25AA-4261-A934-5C5605CB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45" y="1924768"/>
                <a:ext cx="4204133" cy="2227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66269EA-5EA9-43DA-9C6B-0C4F34EF151E}"/>
              </a:ext>
            </a:extLst>
          </p:cNvPr>
          <p:cNvSpPr txBox="1"/>
          <p:nvPr/>
        </p:nvSpPr>
        <p:spPr>
          <a:xfrm>
            <a:off x="8949748" y="4630816"/>
            <a:ext cx="1887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oggle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9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Asynchronous Counter</a:t>
            </a:r>
          </a:p>
          <a:p>
            <a:pPr marL="342900" indent="-342900" algn="l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Basic Counter Unit with FF</a:t>
            </a:r>
          </a:p>
          <a:p>
            <a:pPr algn="l"/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6B88C0-D8EF-4675-AA90-1EB4AEE28454}"/>
              </a:ext>
            </a:extLst>
          </p:cNvPr>
          <p:cNvSpPr txBox="1"/>
          <p:nvPr/>
        </p:nvSpPr>
        <p:spPr>
          <a:xfrm>
            <a:off x="292822" y="1999834"/>
            <a:ext cx="1073121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counter can be designed using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D-FF or JK-FF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a FF must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function of toggle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B5579-ADD5-495F-8921-ED714140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03" y="2813285"/>
            <a:ext cx="4655415" cy="1883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A01039-E61A-420F-8F4C-B3F254941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29" y="4696543"/>
            <a:ext cx="1963016" cy="1963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6EF297-3406-42AE-B61A-511E146D3034}"/>
                  </a:ext>
                </a:extLst>
              </p:cNvPr>
              <p:cNvSpPr txBox="1"/>
              <p:nvPr/>
            </p:nvSpPr>
            <p:spPr>
              <a:xfrm>
                <a:off x="3485571" y="5678051"/>
                <a:ext cx="10988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6EF297-3406-42AE-B61A-511E146D3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71" y="5678051"/>
                <a:ext cx="1098839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197A9FC9-FCF8-41D1-8625-95D23F8A3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471" y="2588101"/>
            <a:ext cx="2962275" cy="2333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0D44A2-F4DD-4670-871F-CACBDEC36C01}"/>
                  </a:ext>
                </a:extLst>
              </p:cNvPr>
              <p:cNvSpPr txBox="1"/>
              <p:nvPr/>
            </p:nvSpPr>
            <p:spPr>
              <a:xfrm>
                <a:off x="8106062" y="5678051"/>
                <a:ext cx="10988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0D44A2-F4DD-4670-871F-CACBDEC36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062" y="5678051"/>
                <a:ext cx="1098839" cy="461665"/>
              </a:xfrm>
              <a:prstGeom prst="rect">
                <a:avLst/>
              </a:prstGeom>
              <a:blipFill>
                <a:blip r:embed="rId7"/>
                <a:stretch>
                  <a:fillRect l="-1111" r="-38333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A7B3D3F-FCF4-44DE-8AF7-25211E10793C}"/>
              </a:ext>
            </a:extLst>
          </p:cNvPr>
          <p:cNvSpPr txBox="1"/>
          <p:nvPr/>
        </p:nvSpPr>
        <p:spPr>
          <a:xfrm>
            <a:off x="9468715" y="5678051"/>
            <a:ext cx="1306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oggle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27CA809-EEF8-41B7-A2FE-CDD607A15959}"/>
              </a:ext>
            </a:extLst>
          </p:cNvPr>
          <p:cNvSpPr/>
          <p:nvPr/>
        </p:nvSpPr>
        <p:spPr>
          <a:xfrm>
            <a:off x="8541327" y="4921726"/>
            <a:ext cx="457200" cy="56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2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Asynchronous Counter</a:t>
            </a:r>
          </a:p>
          <a:p>
            <a:pPr marL="342900" indent="-342900" algn="l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Basic Counter Unit with FF</a:t>
            </a:r>
          </a:p>
          <a:p>
            <a:pPr algn="l"/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6B88C0-D8EF-4675-AA90-1EB4AEE28454}"/>
              </a:ext>
            </a:extLst>
          </p:cNvPr>
          <p:cNvSpPr txBox="1"/>
          <p:nvPr/>
        </p:nvSpPr>
        <p:spPr>
          <a:xfrm>
            <a:off x="292822" y="1767206"/>
            <a:ext cx="1073121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counter can be designed using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D-FF or JK-FF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a FF must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function of toggle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0D44A2-F4DD-4670-871F-CACBDEC36C01}"/>
                  </a:ext>
                </a:extLst>
              </p:cNvPr>
              <p:cNvSpPr txBox="1"/>
              <p:nvPr/>
            </p:nvSpPr>
            <p:spPr>
              <a:xfrm>
                <a:off x="7766050" y="5717679"/>
                <a:ext cx="1702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0D44A2-F4DD-4670-871F-CACBDEC36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50" y="5717679"/>
                <a:ext cx="1702665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A7B3D3F-FCF4-44DE-8AF7-25211E10793C}"/>
              </a:ext>
            </a:extLst>
          </p:cNvPr>
          <p:cNvSpPr txBox="1"/>
          <p:nvPr/>
        </p:nvSpPr>
        <p:spPr>
          <a:xfrm>
            <a:off x="9468715" y="5678051"/>
            <a:ext cx="1306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oggle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27CA809-EEF8-41B7-A2FE-CDD607A15959}"/>
              </a:ext>
            </a:extLst>
          </p:cNvPr>
          <p:cNvSpPr/>
          <p:nvPr/>
        </p:nvSpPr>
        <p:spPr>
          <a:xfrm>
            <a:off x="8541327" y="4921726"/>
            <a:ext cx="457200" cy="56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EA4BFE-A43D-4165-AE7C-07AAAAB2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3" y="2374778"/>
            <a:ext cx="5726729" cy="2333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78139C-54C4-4F59-8E62-CC6F9A9D2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1" y="4815032"/>
            <a:ext cx="2543175" cy="18859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92D9AB-6109-4AEF-B40E-AB4C8C172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868" y="2343818"/>
            <a:ext cx="29241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9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Asynchronous Counter</a:t>
            </a:r>
          </a:p>
          <a:p>
            <a:pPr marL="342900" indent="-342900" algn="l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2-Bit Asynchronous Binary Counter</a:t>
            </a:r>
          </a:p>
          <a:p>
            <a:pPr algn="l"/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2-bit counter connected for asynchronous operation as follows.</a:t>
            </a:r>
          </a:p>
          <a:p>
            <a:pPr algn="l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85751E-2534-4A1A-886C-1A2F4400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0" y="2266951"/>
            <a:ext cx="5694218" cy="18254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1E644F-2728-40D7-8027-37C36A6CA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43" y="2266951"/>
            <a:ext cx="4941670" cy="18254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983EBF-2F75-4124-B4BD-6EB0FE1CB77E}"/>
              </a:ext>
            </a:extLst>
          </p:cNvPr>
          <p:cNvSpPr txBox="1"/>
          <p:nvPr/>
        </p:nvSpPr>
        <p:spPr>
          <a:xfrm>
            <a:off x="171741" y="4467990"/>
            <a:ext cx="737206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clock (CLK) is applied to the clock input (C) of only the first flip-flop, FF0, which is always the least significant bit (LSB). The second flip-flop, FF1, is triggered by the Q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of FF0. FF0 changes state at the positive-going edge of each clock pulse, but FF1 changes only when triggered by a positive-going transition of the Q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of FF0.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BE4AD2F-593B-4DFB-A49F-2997B319D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542" y="4729895"/>
            <a:ext cx="4476458" cy="15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6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Asynchronous Counter</a:t>
            </a:r>
          </a:p>
          <a:p>
            <a:pPr marL="342900" indent="-342900" algn="l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3-Bit Asynchronous Binary Counter</a:t>
            </a:r>
          </a:p>
          <a:p>
            <a:pPr algn="l"/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4-bit counter connected for asynchronous operation as follows.</a:t>
            </a:r>
          </a:p>
          <a:p>
            <a:pPr algn="l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B3F33B-DEAE-444A-81F0-85D99811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1" y="2201040"/>
            <a:ext cx="6426486" cy="1940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21887F-2916-44AE-B572-A6ACC6394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59" y="4391104"/>
            <a:ext cx="6769785" cy="24668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C4B450-85D0-4953-AAC1-EA623D9BD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147" y="3171537"/>
            <a:ext cx="4406189" cy="25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6"/>
            <a:ext cx="11472244" cy="285685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1" kern="1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Experimental purposes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Test the function of a 4-bit asynchronous binary up counter designed by JK-FF.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Understand how to design and test a 4-bit asynchronous binary up counter using JK-FF.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Understand how to design and test a 3-bit asynchronous binary up counter using D-FF.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Understand how to design and test a 3-bit asynchronous binary down counter using D-FF.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1220</Words>
  <Application>Microsoft Office PowerPoint</Application>
  <PresentationFormat>宽屏</PresentationFormat>
  <Paragraphs>301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Cambria Math</vt:lpstr>
      <vt:lpstr>Palatino Linotype</vt:lpstr>
      <vt:lpstr>Times New Roman</vt:lpstr>
      <vt:lpstr>Wingdings</vt:lpstr>
      <vt:lpstr>Office 主题​​</vt:lpstr>
      <vt:lpstr>Digital Circuit  Experiment Time Sequence Circuit with Asynchronous Counter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Experiments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  Experiment</dc:title>
  <dc:creator>86186</dc:creator>
  <cp:lastModifiedBy>Administrator</cp:lastModifiedBy>
  <cp:revision>398</cp:revision>
  <dcterms:created xsi:type="dcterms:W3CDTF">2019-09-10T01:23:00Z</dcterms:created>
  <dcterms:modified xsi:type="dcterms:W3CDTF">2020-11-17T18:24:39Z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