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402" r:id="rId3"/>
    <p:sldId id="444" r:id="rId4"/>
    <p:sldId id="445" r:id="rId5"/>
    <p:sldId id="447" r:id="rId6"/>
    <p:sldId id="448" r:id="rId7"/>
    <p:sldId id="449" r:id="rId8"/>
    <p:sldId id="446" r:id="rId9"/>
    <p:sldId id="450" r:id="rId10"/>
    <p:sldId id="451" r:id="rId11"/>
    <p:sldId id="452" r:id="rId12"/>
    <p:sldId id="453" r:id="rId13"/>
    <p:sldId id="454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303" r:id="rId22"/>
    <p:sldId id="463" r:id="rId23"/>
    <p:sldId id="420" r:id="rId24"/>
    <p:sldId id="464" r:id="rId25"/>
    <p:sldId id="465" r:id="rId26"/>
    <p:sldId id="32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 snapToGrid="0">
      <p:cViewPr varScale="1">
        <p:scale>
          <a:sx n="88" d="100"/>
          <a:sy n="88" d="100"/>
        </p:scale>
        <p:origin x="13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8BDD-BA8D-4559-83E6-6E95428C93B4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B83B-07F6-463A-B285-4ED25887C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9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6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7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24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50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9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3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2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89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1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6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77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2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0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4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0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9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Digital Circuit  Experiment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Asynchronous Integrated Counter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37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 6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/>
              <a:t>Rencan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Nie</a:t>
            </a:r>
            <a:r>
              <a:rPr lang="zh-CN" altLang="en-US" sz="3200" dirty="0"/>
              <a:t>（聂仁灿）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10 modulus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335107" y="2271247"/>
            <a:ext cx="608219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74LS290 just has maximal modulus with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2X5=10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A Cascaded counter using two counters A and 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Disable CLR and SET9 ports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869612-FCB9-480D-8A7F-A4B6529D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40" y="2871776"/>
            <a:ext cx="5823857" cy="39862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8E3A9A-C8F0-4F41-BF37-BAB8A609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" y="4079414"/>
            <a:ext cx="6340537" cy="26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modulus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7765148" y="2289152"/>
            <a:ext cx="4223992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10 modulus counter firstly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CLR,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(0111)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Disable SET9 ports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472E1-FD09-4779-A854-7FFF5871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7" y="2669191"/>
            <a:ext cx="7026049" cy="34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724135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modulus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-----(simulation results)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EFBACF-0295-44CB-906C-73431187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3" y="2675290"/>
            <a:ext cx="10359741" cy="38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820061" y="2867752"/>
            <a:ext cx="9042395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(method1):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modulus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firstly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CLR,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=56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(00111000), that is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Disable SET9 ports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4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1C6273-44D0-45DF-91F1-D12F269C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33" y="3052995"/>
            <a:ext cx="8460533" cy="30675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modulus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324E89-D643-4898-B8F2-990EA4435416}"/>
              </a:ext>
            </a:extLst>
          </p:cNvPr>
          <p:cNvSpPr txBox="1"/>
          <p:nvPr/>
        </p:nvSpPr>
        <p:spPr>
          <a:xfrm>
            <a:off x="10701824" y="3864820"/>
            <a:ext cx="107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1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973417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CLR,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=56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(00111000), that is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621ED-1579-49A2-A743-29BDCE00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03" y="3022826"/>
            <a:ext cx="7725456" cy="35229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A18C3A-778F-45B6-B556-F5F003143198}"/>
              </a:ext>
            </a:extLst>
          </p:cNvPr>
          <p:cNvSpPr txBox="1"/>
          <p:nvPr/>
        </p:nvSpPr>
        <p:spPr>
          <a:xfrm>
            <a:off x="10353481" y="3821277"/>
            <a:ext cx="107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9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973417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watch the simulation results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FFAB0-F9FD-42A5-A86D-990487C3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1767457" cy="29967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5310C2-3B29-4046-B35A-F0CED301723E}"/>
              </a:ext>
            </a:extLst>
          </p:cNvPr>
          <p:cNvSpPr txBox="1"/>
          <p:nvPr/>
        </p:nvSpPr>
        <p:spPr>
          <a:xfrm>
            <a:off x="10320824" y="2816523"/>
            <a:ext cx="107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56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820061" y="2867752"/>
            <a:ext cx="9042395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(method2):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modulus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respectively,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7x8=56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Cascade those of two counters.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Disable SET9 ports in </a:t>
            </a: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those of two counters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4846493" cy="46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modulus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respectively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324E89-D643-4898-B8F2-990EA4435416}"/>
              </a:ext>
            </a:extLst>
          </p:cNvPr>
          <p:cNvSpPr txBox="1"/>
          <p:nvPr/>
        </p:nvSpPr>
        <p:spPr>
          <a:xfrm>
            <a:off x="10701824" y="3864820"/>
            <a:ext cx="107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C7BEC-9033-4712-B0F2-FD5314B0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2" y="3026123"/>
            <a:ext cx="8164286" cy="34893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C967BF-340A-40B4-A4CE-E3453AFE8FB9}"/>
              </a:ext>
            </a:extLst>
          </p:cNvPr>
          <p:cNvSpPr txBox="1"/>
          <p:nvPr/>
        </p:nvSpPr>
        <p:spPr>
          <a:xfrm>
            <a:off x="1236353" y="5763846"/>
            <a:ext cx="129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modulus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30813E-29B9-44C5-A99C-444BA5C0C011}"/>
              </a:ext>
            </a:extLst>
          </p:cNvPr>
          <p:cNvSpPr txBox="1"/>
          <p:nvPr/>
        </p:nvSpPr>
        <p:spPr>
          <a:xfrm>
            <a:off x="7136410" y="5948512"/>
            <a:ext cx="129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modulus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56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973417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Cascade those of two counters.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18C3A-778F-45B6-B556-F5F003143198}"/>
              </a:ext>
            </a:extLst>
          </p:cNvPr>
          <p:cNvSpPr txBox="1"/>
          <p:nvPr/>
        </p:nvSpPr>
        <p:spPr>
          <a:xfrm>
            <a:off x="10353480" y="3821277"/>
            <a:ext cx="1321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B2796-E5D8-4C71-8C56-AED37A04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7" y="2875256"/>
            <a:ext cx="8069717" cy="38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Modulus</a:t>
            </a:r>
          </a:p>
          <a:p>
            <a:pPr algn="l"/>
            <a:endParaRPr lang="en-US" altLang="zh-CN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6B88C0-D8EF-4675-AA90-1EB4AEE28454}"/>
                  </a:ext>
                </a:extLst>
              </p:cNvPr>
              <p:cNvSpPr txBox="1"/>
              <p:nvPr/>
            </p:nvSpPr>
            <p:spPr>
              <a:xfrm>
                <a:off x="448686" y="1906314"/>
                <a:ext cx="10731212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counter is the number of unique states through which the counter will sequence. For a counter with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Maximum modulus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outputs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6B88C0-D8EF-4675-AA90-1EB4AEE28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6" y="1906314"/>
                <a:ext cx="10731212" cy="1289071"/>
              </a:xfrm>
              <a:prstGeom prst="rect">
                <a:avLst/>
              </a:prstGeom>
              <a:blipFill>
                <a:blip r:embed="rId3"/>
                <a:stretch>
                  <a:fillRect l="-511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41D81-AB6F-408F-ABA7-9D824D8F38C8}"/>
                  </a:ext>
                </a:extLst>
              </p:cNvPr>
              <p:cNvSpPr txBox="1"/>
              <p:nvPr/>
            </p:nvSpPr>
            <p:spPr>
              <a:xfrm>
                <a:off x="578572" y="3535418"/>
                <a:ext cx="10471439" cy="881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Counters can be designed to have a number of states in their sequence that is less than the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This type of sequenceis called 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truncated sequence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41D81-AB6F-408F-ABA7-9D824D8F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2" y="3535418"/>
                <a:ext cx="10471439" cy="881139"/>
              </a:xfrm>
              <a:prstGeom prst="rect">
                <a:avLst/>
              </a:prstGeom>
              <a:blipFill>
                <a:blip r:embed="rId4"/>
                <a:stretch>
                  <a:fillRect l="-524" r="-466" b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8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to Design a a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synchronous counter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using 74LS90</a:t>
            </a:r>
            <a:endParaRPr lang="en-US" altLang="zh-CN" sz="20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Pls design a counter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modulus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8E830-36E7-42CC-8976-FF8CEAE131AB}"/>
              </a:ext>
            </a:extLst>
          </p:cNvPr>
          <p:cNvSpPr txBox="1"/>
          <p:nvPr/>
        </p:nvSpPr>
        <p:spPr>
          <a:xfrm>
            <a:off x="335107" y="2438470"/>
            <a:ext cx="973417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watch the simulation results</a:t>
            </a:r>
            <a:endParaRPr lang="en-US" altLang="zh-CN" sz="18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5310C2-3B29-4046-B35A-F0CED301723E}"/>
              </a:ext>
            </a:extLst>
          </p:cNvPr>
          <p:cNvSpPr txBox="1"/>
          <p:nvPr/>
        </p:nvSpPr>
        <p:spPr>
          <a:xfrm>
            <a:off x="10320824" y="2816523"/>
            <a:ext cx="107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8051A2-D99D-4BF9-9DEC-122E71AD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3469"/>
            <a:ext cx="12192000" cy="33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2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6"/>
            <a:ext cx="11472244" cy="411119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Experimental purposes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Understand how to design and test a M-modules asynchronous counter using JK-FF, resorting to CLR port.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Based on the total CLR based method, understand how to design and test a M-modules asynchronous counter, through integrated chips.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Based on the multi-modulus cascade-based method, understand how to design and test a M-modules asynchronous counter, through integrated chins.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13 modules asynchronous counter with JK-FF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13 modules asynchronous counter using JK-F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1!!!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6 modules asynchronous counter with 74LS90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6 modules asynchronous counter using 74LS90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3!!!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69 modules asynchronous counter with 74LS90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69 modules asynchronous counter using 74LS90, based on the total CLR based method.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4!!!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2758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Task 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Design and test </a:t>
            </a:r>
            <a:r>
              <a:rPr lang="en-US" altLang="zh-CN" b="1" dirty="0"/>
              <a:t>a 69 modules asynchronous counter with 74LS90</a:t>
            </a:r>
          </a:p>
          <a:p>
            <a:pPr marL="892175" lvl="0" indent="-892175" algn="just">
              <a:lnSpc>
                <a:spcPct val="150000"/>
              </a:lnSpc>
              <a:buNone/>
            </a:pPr>
            <a:r>
              <a:rPr lang="en-US" altLang="zh-CN" sz="23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Design a 69 modules asynchronous counter using 74LS90, </a:t>
            </a:r>
            <a:r>
              <a:rPr lang="en-US" altLang="zh-CN" sz="23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Based on the multi-modulus cascade-based method</a:t>
            </a: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that is 54=6*9.</a:t>
            </a:r>
            <a:endParaRPr lang="en-US" altLang="zh-CN" sz="23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AAC87-7D81-4727-860E-FE6B07293F1F}"/>
              </a:ext>
            </a:extLst>
          </p:cNvPr>
          <p:cNvSpPr txBox="1"/>
          <p:nvPr/>
        </p:nvSpPr>
        <p:spPr>
          <a:xfrm>
            <a:off x="1262743" y="2350877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Pls consult the Example 5!!!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E7517-7A5C-4724-8E36-9474EEE65200}"/>
              </a:ext>
            </a:extLst>
          </p:cNvPr>
          <p:cNvSpPr txBox="1"/>
          <p:nvPr/>
        </p:nvSpPr>
        <p:spPr>
          <a:xfrm>
            <a:off x="155865" y="3175478"/>
            <a:ext cx="96229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lvl="0" indent="-804863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input the counting pulses to the designed counter, then test and record the waves for different                       output bits with 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~Q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007909"/>
            <a:ext cx="9144000" cy="1502054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Thanks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DE238-2A61-45D3-8666-3DF88127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6" y="3952389"/>
            <a:ext cx="6923809" cy="27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6B88C0-D8EF-4675-AA90-1EB4AEE28454}"/>
                  </a:ext>
                </a:extLst>
              </p:cNvPr>
              <p:cNvSpPr txBox="1"/>
              <p:nvPr/>
            </p:nvSpPr>
            <p:spPr>
              <a:xfrm>
                <a:off x="448686" y="1637828"/>
                <a:ext cx="8154987" cy="2535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in Following that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connected to the NAND gate inputs. This arrangement is an example of partial decoding, in which the two unique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1) are sufficient to decode the count of ten because none of the other states (0 through 9) have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HIGH at the same time. When the counter goes into count ten (1010), the decoding gate output goes LOW and asynchronously resets all the flip-flops as 0.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6B88C0-D8EF-4675-AA90-1EB4AEE28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6" y="1637828"/>
                <a:ext cx="8154987" cy="2535566"/>
              </a:xfrm>
              <a:prstGeom prst="rect">
                <a:avLst/>
              </a:prstGeom>
              <a:blipFill>
                <a:blip r:embed="rId4"/>
                <a:stretch>
                  <a:fillRect l="-673" r="-673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81976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/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/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first way to make the counter recycle after the count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decode count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logical gate and connect the output of the logical gate to the clear (CLR) inputs of the flip-flops.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CLR port will reset the output of the counter as 0.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blipFill>
                <a:blip r:embed="rId3"/>
                <a:stretch>
                  <a:fillRect l="-675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16729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2583876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3500585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4368804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52797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6196449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7012135" y="426027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7012135" y="523930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37191F5-9D09-4A85-AE62-9E39396E63C2}"/>
              </a:ext>
            </a:extLst>
          </p:cNvPr>
          <p:cNvSpPr/>
          <p:nvPr/>
        </p:nvSpPr>
        <p:spPr>
          <a:xfrm>
            <a:off x="723904" y="422910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15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1111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A35F8B-6ADA-468D-AD3D-3E93C1E1871C}"/>
              </a:ext>
            </a:extLst>
          </p:cNvPr>
          <p:cNvSpPr/>
          <p:nvPr/>
        </p:nvSpPr>
        <p:spPr>
          <a:xfrm>
            <a:off x="723904" y="520813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1110</a:t>
            </a:r>
            <a:endParaRPr lang="zh-CN" altLang="en-US" sz="1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ABC91-272D-4E24-B8D7-5FF7818FE487}"/>
              </a:ext>
            </a:extLst>
          </p:cNvPr>
          <p:cNvSpPr/>
          <p:nvPr/>
        </p:nvSpPr>
        <p:spPr>
          <a:xfrm>
            <a:off x="16729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227DB4-D671-4091-81F6-E19C76867B3B}"/>
              </a:ext>
            </a:extLst>
          </p:cNvPr>
          <p:cNvSpPr/>
          <p:nvPr/>
        </p:nvSpPr>
        <p:spPr>
          <a:xfrm>
            <a:off x="2583876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</a:t>
            </a:r>
            <a:r>
              <a:rPr lang="en-US" altLang="zh-CN" sz="1400" dirty="0"/>
              <a:t>00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F3F943-DD5B-48A7-A78D-5E6F0EFAC016}"/>
              </a:ext>
            </a:extLst>
          </p:cNvPr>
          <p:cNvSpPr/>
          <p:nvPr/>
        </p:nvSpPr>
        <p:spPr>
          <a:xfrm>
            <a:off x="3500585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1011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51A809-E1C4-4C95-A3BF-1E36853CE1F4}"/>
              </a:ext>
            </a:extLst>
          </p:cNvPr>
          <p:cNvSpPr/>
          <p:nvPr/>
        </p:nvSpPr>
        <p:spPr>
          <a:xfrm>
            <a:off x="4368804" y="5667957"/>
            <a:ext cx="561109" cy="561109"/>
          </a:xfrm>
          <a:prstGeom prst="ellips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FBA4C16-120B-4F5C-BFF3-3C96A00553C5}"/>
              </a:ext>
            </a:extLst>
          </p:cNvPr>
          <p:cNvSpPr/>
          <p:nvPr/>
        </p:nvSpPr>
        <p:spPr>
          <a:xfrm>
            <a:off x="52797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6196449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234049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3150758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4061694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929913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/>
          <p:nvPr/>
        </p:nvCxnSpPr>
        <p:spPr>
          <a:xfrm>
            <a:off x="5846622" y="3986647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5840849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C0FE2-2EEC-4C4B-A633-F13891EE38E9}"/>
              </a:ext>
            </a:extLst>
          </p:cNvPr>
          <p:cNvCxnSpPr>
            <a:cxnSpLocks/>
          </p:cNvCxnSpPr>
          <p:nvPr/>
        </p:nvCxnSpPr>
        <p:spPr>
          <a:xfrm flipH="1">
            <a:off x="4929913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AEBC16-8C28-4447-9353-CADED55BE33F}"/>
              </a:ext>
            </a:extLst>
          </p:cNvPr>
          <p:cNvCxnSpPr>
            <a:cxnSpLocks/>
          </p:cNvCxnSpPr>
          <p:nvPr/>
        </p:nvCxnSpPr>
        <p:spPr>
          <a:xfrm flipH="1">
            <a:off x="4055921" y="5949960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3144985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2228276" y="5953424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E69B-DE35-45B3-AC5E-3F90201F15A5}"/>
              </a:ext>
            </a:extLst>
          </p:cNvPr>
          <p:cNvCxnSpPr>
            <a:cxnSpLocks/>
            <a:stCxn id="27" idx="2"/>
            <a:endCxn id="20" idx="5"/>
          </p:cNvCxnSpPr>
          <p:nvPr/>
        </p:nvCxnSpPr>
        <p:spPr>
          <a:xfrm flipH="1" flipV="1">
            <a:off x="1202840" y="5687072"/>
            <a:ext cx="470100" cy="26144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5C9B8-2601-4C22-AB54-FD7DFB978143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004459" y="4790209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2807697-FBCB-47B8-B964-05126A25E329}"/>
              </a:ext>
            </a:extLst>
          </p:cNvPr>
          <p:cNvCxnSpPr>
            <a:cxnSpLocks/>
            <a:stCxn id="19" idx="7"/>
            <a:endCxn id="6" idx="2"/>
          </p:cNvCxnSpPr>
          <p:nvPr/>
        </p:nvCxnSpPr>
        <p:spPr>
          <a:xfrm flipV="1">
            <a:off x="1202840" y="3979719"/>
            <a:ext cx="470100" cy="3315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6757558" y="3979719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2690" y="4821382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18" idx="3"/>
            <a:endCxn id="32" idx="6"/>
          </p:cNvCxnSpPr>
          <p:nvPr/>
        </p:nvCxnSpPr>
        <p:spPr>
          <a:xfrm flipH="1">
            <a:off x="6757558" y="5718245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31" idx="1"/>
            <a:endCxn id="6" idx="5"/>
          </p:cNvCxnSpPr>
          <p:nvPr/>
        </p:nvCxnSpPr>
        <p:spPr>
          <a:xfrm flipH="1" flipV="1">
            <a:off x="2151876" y="4178100"/>
            <a:ext cx="3210037" cy="1572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4012522" y="4427755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5349602" y="4831475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162E6C-D804-4720-A624-258EF825DE0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969849" y="4247372"/>
            <a:ext cx="2481128" cy="1502758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0248B08-29D1-4DC2-B46B-FEDE44125042}"/>
              </a:ext>
            </a:extLst>
          </p:cNvPr>
          <p:cNvSpPr txBox="1"/>
          <p:nvPr/>
        </p:nvSpPr>
        <p:spPr>
          <a:xfrm>
            <a:off x="3878406" y="6372492"/>
            <a:ext cx="18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transient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03704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94160" y="1802610"/>
            <a:ext cx="863472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JK-FF,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endParaRPr lang="en-US" altLang="zh-CN" sz="1800" b="1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16729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2583876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3500585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4368804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52797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6196449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7012135" y="426027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7012135" y="523930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F3F943-DD5B-48A7-A78D-5E6F0EFAC016}"/>
              </a:ext>
            </a:extLst>
          </p:cNvPr>
          <p:cNvSpPr/>
          <p:nvPr/>
        </p:nvSpPr>
        <p:spPr>
          <a:xfrm>
            <a:off x="3500585" y="5667957"/>
            <a:ext cx="561109" cy="561109"/>
          </a:xfrm>
          <a:prstGeom prst="ellips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1011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51A809-E1C4-4C95-A3BF-1E36853CE1F4}"/>
              </a:ext>
            </a:extLst>
          </p:cNvPr>
          <p:cNvSpPr/>
          <p:nvPr/>
        </p:nvSpPr>
        <p:spPr>
          <a:xfrm>
            <a:off x="4368804" y="5667957"/>
            <a:ext cx="561109" cy="561109"/>
          </a:xfrm>
          <a:prstGeom prst="ellipse">
            <a:avLst/>
          </a:prstGeom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FBA4C16-120B-4F5C-BFF3-3C96A00553C5}"/>
              </a:ext>
            </a:extLst>
          </p:cNvPr>
          <p:cNvSpPr/>
          <p:nvPr/>
        </p:nvSpPr>
        <p:spPr>
          <a:xfrm>
            <a:off x="52797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6196449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234049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3150758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4061694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929913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/>
          <p:nvPr/>
        </p:nvCxnSpPr>
        <p:spPr>
          <a:xfrm>
            <a:off x="5846622" y="3986647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5840849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C0FE2-2EEC-4C4B-A633-F13891EE38E9}"/>
              </a:ext>
            </a:extLst>
          </p:cNvPr>
          <p:cNvCxnSpPr>
            <a:cxnSpLocks/>
          </p:cNvCxnSpPr>
          <p:nvPr/>
        </p:nvCxnSpPr>
        <p:spPr>
          <a:xfrm flipH="1">
            <a:off x="4929913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AEBC16-8C28-4447-9353-CADED55BE33F}"/>
              </a:ext>
            </a:extLst>
          </p:cNvPr>
          <p:cNvCxnSpPr>
            <a:cxnSpLocks/>
          </p:cNvCxnSpPr>
          <p:nvPr/>
        </p:nvCxnSpPr>
        <p:spPr>
          <a:xfrm flipH="1">
            <a:off x="4055921" y="5949960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6757558" y="3979719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2690" y="4821382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18" idx="3"/>
            <a:endCxn id="32" idx="6"/>
          </p:cNvCxnSpPr>
          <p:nvPr/>
        </p:nvCxnSpPr>
        <p:spPr>
          <a:xfrm flipH="1">
            <a:off x="6757558" y="5718245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30" idx="1"/>
            <a:endCxn id="6" idx="5"/>
          </p:cNvCxnSpPr>
          <p:nvPr/>
        </p:nvCxnSpPr>
        <p:spPr>
          <a:xfrm flipH="1" flipV="1">
            <a:off x="2151876" y="4178100"/>
            <a:ext cx="2299101" cy="1572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4012522" y="4427755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11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5349602" y="4831475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162E6C-D804-4720-A624-258EF825DE04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969850" y="4247372"/>
            <a:ext cx="1612908" cy="1502758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0248B08-29D1-4DC2-B46B-FEDE44125042}"/>
              </a:ext>
            </a:extLst>
          </p:cNvPr>
          <p:cNvSpPr txBox="1"/>
          <p:nvPr/>
        </p:nvSpPr>
        <p:spPr>
          <a:xfrm>
            <a:off x="3144985" y="6402962"/>
            <a:ext cx="18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transient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00817"/>
              </p:ext>
            </p:extLst>
          </p:nvPr>
        </p:nvGraphicFramePr>
        <p:xfrm>
          <a:off x="9590313" y="1714236"/>
          <a:ext cx="2494314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57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247157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0" y="1813174"/>
            <a:ext cx="1017587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asynchronous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JK-FF,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expected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designed based on the transient state</a:t>
            </a:r>
          </a:p>
          <a:p>
            <a:pPr marL="73183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gate is connected with CLR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D5806-25C5-4BB9-A0DD-BC44D007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4" y="3517743"/>
            <a:ext cx="8379812" cy="33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CLR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39626"/>
              </p:ext>
            </p:extLst>
          </p:nvPr>
        </p:nvGraphicFramePr>
        <p:xfrm>
          <a:off x="9546771" y="1714236"/>
          <a:ext cx="253785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928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268928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0" y="1777687"/>
            <a:ext cx="101758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pls design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modulus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asynchronous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using JK-FF, employing </a:t>
            </a:r>
            <a:r>
              <a:rPr lang="en-US" altLang="zh-CN" sz="1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 based method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results</a:t>
            </a:r>
            <a:endParaRPr lang="en-US" altLang="zh-C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AAED4A-E305-4310-9F19-1DE6C914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" y="2842518"/>
            <a:ext cx="8905999" cy="317340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D24EB8-C81D-4362-AE8A-61F902D7CD7A}"/>
              </a:ext>
            </a:extLst>
          </p:cNvPr>
          <p:cNvCxnSpPr>
            <a:cxnSpLocks/>
          </p:cNvCxnSpPr>
          <p:nvPr/>
        </p:nvCxnSpPr>
        <p:spPr>
          <a:xfrm>
            <a:off x="5333999" y="2547257"/>
            <a:ext cx="0" cy="39019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DB5F0-E111-4C82-8320-17DFFFECBC4C}"/>
              </a:ext>
            </a:extLst>
          </p:cNvPr>
          <p:cNvSpPr txBox="1"/>
          <p:nvPr/>
        </p:nvSpPr>
        <p:spPr>
          <a:xfrm>
            <a:off x="5333999" y="6171693"/>
            <a:ext cx="4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3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Partial Decoding: </a:t>
            </a:r>
            <a:r>
              <a:rPr lang="en-US" altLang="zh-CN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LD based method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78BC9773-F5E6-4DA5-A46F-DB4D9BD3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42826"/>
              </p:ext>
            </p:extLst>
          </p:nvPr>
        </p:nvGraphicFramePr>
        <p:xfrm>
          <a:off x="8682181" y="1714236"/>
          <a:ext cx="3402446" cy="4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23">
                  <a:extLst>
                    <a:ext uri="{9D8B030D-6E8A-4147-A177-3AD203B41FA5}">
                      <a16:colId xmlns:a16="http://schemas.microsoft.com/office/drawing/2014/main" val="1413007243"/>
                    </a:ext>
                  </a:extLst>
                </a:gridCol>
                <a:gridCol w="1701223">
                  <a:extLst>
                    <a:ext uri="{9D8B030D-6E8A-4147-A177-3AD203B41FA5}">
                      <a16:colId xmlns:a16="http://schemas.microsoft.com/office/drawing/2014/main" val="582442684"/>
                    </a:ext>
                  </a:extLst>
                </a:gridCol>
              </a:tblGrid>
              <a:tr h="26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Q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5356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1889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10655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0  0  1  0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10243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0  0  1  1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57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97179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49190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33986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0  1  1  1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798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19782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1  0  0  1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3343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10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476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11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1  0  1  1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97281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noStrike" dirty="0"/>
                        <a:t>12</a:t>
                      </a:r>
                      <a:endParaRPr lang="zh-CN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1  1  0  0</a:t>
                      </a:r>
                      <a:endParaRPr lang="zh-CN" altLang="en-US" sz="1800" b="1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40638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1  1  0  1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7094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1  1  1  0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19597"/>
                  </a:ext>
                </a:extLst>
              </a:tr>
              <a:tr h="2682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CN" strike="sngStrike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1  1  1  1</a:t>
                      </a:r>
                      <a:endParaRPr lang="zh-CN" altLang="en-US" sz="1800" b="1" strike="sngStrike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297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/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counter want to count starting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𝐍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the way to make the counter recycle after the count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a load data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LD) port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 port will reset the output of the counter as a number with N.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8080DC-454F-4603-918A-EE7AB003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" y="1813173"/>
                <a:ext cx="8133484" cy="1289071"/>
              </a:xfrm>
              <a:prstGeom prst="rect">
                <a:avLst/>
              </a:prstGeom>
              <a:blipFill>
                <a:blip r:embed="rId3"/>
                <a:stretch>
                  <a:fillRect l="-675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BB06DF6-1F0E-4BB7-B4B8-884D1B27AC0E}"/>
              </a:ext>
            </a:extLst>
          </p:cNvPr>
          <p:cNvSpPr/>
          <p:nvPr/>
        </p:nvSpPr>
        <p:spPr>
          <a:xfrm>
            <a:off x="16729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b="1" dirty="0">
                <a:solidFill>
                  <a:srgbClr val="FFFF00"/>
                </a:solidFill>
              </a:rPr>
              <a:t>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2F8E78-BF86-4028-BACD-F350FF1B5346}"/>
              </a:ext>
            </a:extLst>
          </p:cNvPr>
          <p:cNvSpPr/>
          <p:nvPr/>
        </p:nvSpPr>
        <p:spPr>
          <a:xfrm>
            <a:off x="2583876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0001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FE8F20-9E56-44C2-B8F9-5CF26AAA68F5}"/>
              </a:ext>
            </a:extLst>
          </p:cNvPr>
          <p:cNvSpPr/>
          <p:nvPr/>
        </p:nvSpPr>
        <p:spPr>
          <a:xfrm>
            <a:off x="3500585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0010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7613F7-70F2-4F54-AEDC-123BE278B28F}"/>
              </a:ext>
            </a:extLst>
          </p:cNvPr>
          <p:cNvSpPr/>
          <p:nvPr/>
        </p:nvSpPr>
        <p:spPr>
          <a:xfrm>
            <a:off x="4368804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0011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B04B7E-49A4-4580-8187-5884DCB9C8CD}"/>
              </a:ext>
            </a:extLst>
          </p:cNvPr>
          <p:cNvSpPr/>
          <p:nvPr/>
        </p:nvSpPr>
        <p:spPr>
          <a:xfrm>
            <a:off x="5279740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0100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A52782-CAAD-42AB-8FFC-873A1013B907}"/>
              </a:ext>
            </a:extLst>
          </p:cNvPr>
          <p:cNvSpPr/>
          <p:nvPr/>
        </p:nvSpPr>
        <p:spPr>
          <a:xfrm>
            <a:off x="6196449" y="3699164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5</a:t>
            </a:r>
            <a:r>
              <a:rPr lang="zh-CN" altLang="en-US" sz="1400" dirty="0"/>
              <a:t>：</a:t>
            </a:r>
            <a:r>
              <a:rPr lang="en-US" altLang="zh-CN" sz="1400" dirty="0"/>
              <a:t>0101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29D734-424C-4851-A97D-34C03491A1E7}"/>
              </a:ext>
            </a:extLst>
          </p:cNvPr>
          <p:cNvSpPr/>
          <p:nvPr/>
        </p:nvSpPr>
        <p:spPr>
          <a:xfrm>
            <a:off x="7012135" y="4260273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6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0000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D9FC7C-19F2-4524-A363-855A61D3D183}"/>
              </a:ext>
            </a:extLst>
          </p:cNvPr>
          <p:cNvSpPr/>
          <p:nvPr/>
        </p:nvSpPr>
        <p:spPr>
          <a:xfrm>
            <a:off x="7012135" y="5239309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7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0110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37191F5-9D09-4A85-AE62-9E39396E63C2}"/>
              </a:ext>
            </a:extLst>
          </p:cNvPr>
          <p:cNvSpPr/>
          <p:nvPr/>
        </p:nvSpPr>
        <p:spPr>
          <a:xfrm>
            <a:off x="723904" y="4229100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15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1111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A35F8B-6ADA-468D-AD3D-3E93C1E1871C}"/>
              </a:ext>
            </a:extLst>
          </p:cNvPr>
          <p:cNvSpPr/>
          <p:nvPr/>
        </p:nvSpPr>
        <p:spPr>
          <a:xfrm>
            <a:off x="723904" y="5208136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14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1110</a:t>
            </a:r>
            <a:endParaRPr lang="zh-CN" altLang="en-US" sz="1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ABC91-272D-4E24-B8D7-5FF7818FE487}"/>
              </a:ext>
            </a:extLst>
          </p:cNvPr>
          <p:cNvSpPr/>
          <p:nvPr/>
        </p:nvSpPr>
        <p:spPr>
          <a:xfrm>
            <a:off x="16729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13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227DB4-D671-4091-81F6-E19C76867B3B}"/>
              </a:ext>
            </a:extLst>
          </p:cNvPr>
          <p:cNvSpPr/>
          <p:nvPr/>
        </p:nvSpPr>
        <p:spPr>
          <a:xfrm>
            <a:off x="2583876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12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11</a:t>
            </a:r>
            <a:r>
              <a:rPr lang="en-US" altLang="zh-CN" sz="1400" dirty="0"/>
              <a:t>00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F3F943-DD5B-48A7-A78D-5E6F0EFAC016}"/>
              </a:ext>
            </a:extLst>
          </p:cNvPr>
          <p:cNvSpPr/>
          <p:nvPr/>
        </p:nvSpPr>
        <p:spPr>
          <a:xfrm>
            <a:off x="3500585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11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1011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51A809-E1C4-4C95-A3BF-1E36853CE1F4}"/>
              </a:ext>
            </a:extLst>
          </p:cNvPr>
          <p:cNvSpPr/>
          <p:nvPr/>
        </p:nvSpPr>
        <p:spPr>
          <a:xfrm>
            <a:off x="4368804" y="5667957"/>
            <a:ext cx="561109" cy="561109"/>
          </a:xfrm>
          <a:prstGeom prst="ellipse">
            <a:avLst/>
          </a:prstGeom>
          <a:ln w="3175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10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FBA4C16-120B-4F5C-BFF3-3C96A00553C5}"/>
              </a:ext>
            </a:extLst>
          </p:cNvPr>
          <p:cNvSpPr/>
          <p:nvPr/>
        </p:nvSpPr>
        <p:spPr>
          <a:xfrm>
            <a:off x="5279740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9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dirty="0"/>
              <a:t>1001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85CCB7-2987-4919-BCB1-F09065558090}"/>
              </a:ext>
            </a:extLst>
          </p:cNvPr>
          <p:cNvSpPr/>
          <p:nvPr/>
        </p:nvSpPr>
        <p:spPr>
          <a:xfrm>
            <a:off x="6196449" y="5667957"/>
            <a:ext cx="561109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8</a:t>
            </a:r>
            <a:r>
              <a:rPr lang="zh-CN" altLang="en-US" sz="1400" b="1" dirty="0">
                <a:solidFill>
                  <a:srgbClr val="FFFF00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r>
              <a:rPr lang="en-US" altLang="zh-CN" sz="1400" dirty="0"/>
              <a:t>000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59CF0-8581-4A9A-85BF-3D5DBE29C96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234049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BA1C08-2D81-4927-9C0D-EEF70603C922}"/>
              </a:ext>
            </a:extLst>
          </p:cNvPr>
          <p:cNvCxnSpPr/>
          <p:nvPr/>
        </p:nvCxnSpPr>
        <p:spPr>
          <a:xfrm>
            <a:off x="3150758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881731-4814-4165-962E-49AEA8EF9FE9}"/>
              </a:ext>
            </a:extLst>
          </p:cNvPr>
          <p:cNvCxnSpPr/>
          <p:nvPr/>
        </p:nvCxnSpPr>
        <p:spPr>
          <a:xfrm>
            <a:off x="4061694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D4E86F-010E-4E4A-B6FF-DF6C8E00AC37}"/>
              </a:ext>
            </a:extLst>
          </p:cNvPr>
          <p:cNvCxnSpPr/>
          <p:nvPr/>
        </p:nvCxnSpPr>
        <p:spPr>
          <a:xfrm>
            <a:off x="4929913" y="3979719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02D211-21BB-4796-9275-9084B41750B8}"/>
              </a:ext>
            </a:extLst>
          </p:cNvPr>
          <p:cNvCxnSpPr/>
          <p:nvPr/>
        </p:nvCxnSpPr>
        <p:spPr>
          <a:xfrm>
            <a:off x="5846622" y="3986647"/>
            <a:ext cx="349827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5840849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C0FE2-2EEC-4C4B-A633-F13891EE38E9}"/>
              </a:ext>
            </a:extLst>
          </p:cNvPr>
          <p:cNvCxnSpPr>
            <a:cxnSpLocks/>
          </p:cNvCxnSpPr>
          <p:nvPr/>
        </p:nvCxnSpPr>
        <p:spPr>
          <a:xfrm flipH="1">
            <a:off x="4929913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AEBC16-8C28-4447-9353-CADED55BE33F}"/>
              </a:ext>
            </a:extLst>
          </p:cNvPr>
          <p:cNvCxnSpPr>
            <a:cxnSpLocks/>
          </p:cNvCxnSpPr>
          <p:nvPr/>
        </p:nvCxnSpPr>
        <p:spPr>
          <a:xfrm flipH="1">
            <a:off x="4055921" y="5949960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3144985" y="5948512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2323DB-2C8C-4C53-B920-ACE9101B19C1}"/>
              </a:ext>
            </a:extLst>
          </p:cNvPr>
          <p:cNvCxnSpPr>
            <a:cxnSpLocks/>
          </p:cNvCxnSpPr>
          <p:nvPr/>
        </p:nvCxnSpPr>
        <p:spPr>
          <a:xfrm flipH="1">
            <a:off x="2228276" y="5953424"/>
            <a:ext cx="355600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32E69B-DE35-45B3-AC5E-3F90201F15A5}"/>
              </a:ext>
            </a:extLst>
          </p:cNvPr>
          <p:cNvCxnSpPr>
            <a:cxnSpLocks/>
            <a:stCxn id="27" idx="2"/>
            <a:endCxn id="20" idx="5"/>
          </p:cNvCxnSpPr>
          <p:nvPr/>
        </p:nvCxnSpPr>
        <p:spPr>
          <a:xfrm flipH="1" flipV="1">
            <a:off x="1202840" y="5687072"/>
            <a:ext cx="470100" cy="26144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5C9B8-2601-4C22-AB54-FD7DFB978143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004459" y="4790209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2807697-FBCB-47B8-B964-05126A25E329}"/>
              </a:ext>
            </a:extLst>
          </p:cNvPr>
          <p:cNvCxnSpPr>
            <a:cxnSpLocks/>
            <a:stCxn id="19" idx="7"/>
            <a:endCxn id="6" idx="2"/>
          </p:cNvCxnSpPr>
          <p:nvPr/>
        </p:nvCxnSpPr>
        <p:spPr>
          <a:xfrm flipV="1">
            <a:off x="1202840" y="3979719"/>
            <a:ext cx="470100" cy="3315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85CE661-568D-47A2-8F94-160FEE9A65AD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6757558" y="3979719"/>
            <a:ext cx="336750" cy="3627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610379-C91A-49F1-B69B-EA06B73453EA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2690" y="4821382"/>
            <a:ext cx="0" cy="41792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B035848-1821-4E09-9563-0E3D95651F3B}"/>
              </a:ext>
            </a:extLst>
          </p:cNvPr>
          <p:cNvCxnSpPr>
            <a:cxnSpLocks/>
            <a:stCxn id="18" idx="3"/>
            <a:endCxn id="32" idx="6"/>
          </p:cNvCxnSpPr>
          <p:nvPr/>
        </p:nvCxnSpPr>
        <p:spPr>
          <a:xfrm flipH="1">
            <a:off x="6757558" y="5718245"/>
            <a:ext cx="336750" cy="2302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2946B-48A5-41F2-A9CA-23A5E40F568F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V="1">
            <a:off x="2864431" y="4178100"/>
            <a:ext cx="1586546" cy="14898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8A03AE-A51D-4A8B-A2DE-41CAFBA70BFE}"/>
              </a:ext>
            </a:extLst>
          </p:cNvPr>
          <p:cNvSpPr txBox="1"/>
          <p:nvPr/>
        </p:nvSpPr>
        <p:spPr>
          <a:xfrm>
            <a:off x="4307950" y="4261689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with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=10 states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EAE68CA-3944-4EA4-8C2B-1CECCF291337}"/>
              </a:ext>
            </a:extLst>
          </p:cNvPr>
          <p:cNvSpPr/>
          <p:nvPr/>
        </p:nvSpPr>
        <p:spPr>
          <a:xfrm rot="1549686">
            <a:off x="5327849" y="4628112"/>
            <a:ext cx="426983" cy="67191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64553D1-8172-4EE2-93CF-915E88F9BAD7}"/>
                  </a:ext>
                </a:extLst>
              </p:cNvPr>
              <p:cNvSpPr txBox="1"/>
              <p:nvPr/>
            </p:nvSpPr>
            <p:spPr>
              <a:xfrm>
                <a:off x="4243246" y="3421121"/>
                <a:ext cx="831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𝐍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64553D1-8172-4EE2-93CF-915E88F9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6" y="3421121"/>
                <a:ext cx="8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79EAE782-E72E-460A-BEF2-14C37D3CF5A4}"/>
              </a:ext>
            </a:extLst>
          </p:cNvPr>
          <p:cNvSpPr txBox="1"/>
          <p:nvPr/>
        </p:nvSpPr>
        <p:spPr>
          <a:xfrm>
            <a:off x="4273836" y="5286784"/>
            <a:ext cx="273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N=3 through 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7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74LS90</a:t>
            </a:r>
            <a:endParaRPr lang="en-US" altLang="zh-CN" sz="2000" b="1" i="0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080DC-454F-4603-918A-EE7AB00358FB}"/>
              </a:ext>
            </a:extLst>
          </p:cNvPr>
          <p:cNvSpPr txBox="1"/>
          <p:nvPr/>
        </p:nvSpPr>
        <p:spPr>
          <a:xfrm>
            <a:off x="335107" y="1813173"/>
            <a:ext cx="48464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74LS290 is a </a:t>
            </a: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integrated a</a:t>
            </a:r>
            <a: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  <a:t>synchronous counter.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FEF6A9-DD9C-4F29-927C-B960DABD6CCD}"/>
              </a:ext>
            </a:extLst>
          </p:cNvPr>
          <p:cNvSpPr txBox="1"/>
          <p:nvPr/>
        </p:nvSpPr>
        <p:spPr>
          <a:xfrm>
            <a:off x="5592907" y="2179304"/>
            <a:ext cx="5390779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two counters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output QA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modulus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output QD QC QB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modulus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ports: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CLKA: the clock of A counter</a:t>
            </a:r>
          </a:p>
          <a:p>
            <a:pPr marL="533400" indent="-261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CLKB: the clock of B counter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 ports:</a:t>
            </a:r>
          </a:p>
          <a:p>
            <a:pPr indent="269875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CLRA = CLRA=1,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 QC QB QA = 0 0 0 0</a:t>
            </a:r>
          </a:p>
          <a:p>
            <a:pPr marL="269875" indent="-269875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9 ports:</a:t>
            </a:r>
          </a:p>
          <a:p>
            <a:pPr marL="27146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SET9A = SET9B=1,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 QC QB QA = 1 0 0 1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3CB8E7D-CDD8-442C-A8F2-132CDAFC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881312"/>
            <a:ext cx="1981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1980</Words>
  <Application>Microsoft Office PowerPoint</Application>
  <PresentationFormat>宽屏</PresentationFormat>
  <Paragraphs>455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Digital Circuit  Experiment Asynchronous Integrated Counter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Experiments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  Experiment</dc:title>
  <dc:creator>86186</dc:creator>
  <cp:lastModifiedBy>Administrator</cp:lastModifiedBy>
  <cp:revision>435</cp:revision>
  <dcterms:created xsi:type="dcterms:W3CDTF">2019-09-10T01:23:00Z</dcterms:created>
  <dcterms:modified xsi:type="dcterms:W3CDTF">2020-11-25T09:40:00Z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