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450" r:id="rId3"/>
    <p:sldId id="445" r:id="rId4"/>
    <p:sldId id="446" r:id="rId5"/>
    <p:sldId id="447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4" r:id="rId23"/>
    <p:sldId id="485" r:id="rId24"/>
    <p:sldId id="488" r:id="rId25"/>
    <p:sldId id="486" r:id="rId26"/>
    <p:sldId id="487" r:id="rId27"/>
    <p:sldId id="303" r:id="rId28"/>
    <p:sldId id="463" r:id="rId29"/>
    <p:sldId id="489" r:id="rId30"/>
    <p:sldId id="464" r:id="rId31"/>
    <p:sldId id="490" r:id="rId32"/>
    <p:sldId id="32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7" autoAdjust="0"/>
  </p:normalViewPr>
  <p:slideViewPr>
    <p:cSldViewPr snapToGrid="0">
      <p:cViewPr varScale="1">
        <p:scale>
          <a:sx n="88" d="100"/>
          <a:sy n="88" d="100"/>
        </p:scale>
        <p:origin x="13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8BDD-BA8D-4559-83E6-6E95428C93B4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5B83B-07F6-463A-B285-4ED25887CA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4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4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7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1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11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98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9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02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18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2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36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68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65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99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84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48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70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53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89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29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6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05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61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9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4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6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2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7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5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1368-979A-4E29-92E9-43082C7C86E9}" type="datetimeFigureOut">
              <a:rPr lang="zh-CN" altLang="en-US" smtClean="0"/>
              <a:t>2020/12/16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Digital Circuit  Experiment</a:t>
            </a:r>
            <a:br>
              <a:rPr lang="en-US" altLang="zh-CN" dirty="0"/>
            </a:b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Integrated Synchronous Counter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37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 8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/>
              <a:t>Rencan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Nie</a:t>
            </a:r>
            <a:r>
              <a:rPr lang="zh-CN" altLang="en-US" sz="3200" dirty="0"/>
              <a:t>（聂仁灿）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666202"/>
            <a:ext cx="1172772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74LS161,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results</a:t>
            </a:r>
            <a:endParaRPr lang="en-US" altLang="zh-C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8D93E7-8CAC-43AB-9F62-3AAB01228ED7}"/>
              </a:ext>
            </a:extLst>
          </p:cNvPr>
          <p:cNvSpPr txBox="1"/>
          <p:nvPr/>
        </p:nvSpPr>
        <p:spPr>
          <a:xfrm>
            <a:off x="6912699" y="6331650"/>
            <a:ext cx="424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CD1A39FF-EEEF-4CC6-A115-27A499B28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27389"/>
              </p:ext>
            </p:extLst>
          </p:nvPr>
        </p:nvGraphicFramePr>
        <p:xfrm>
          <a:off x="8608929" y="2102988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10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F224B5F-4EFD-4F34-9727-DC407862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" y="4581409"/>
            <a:ext cx="8563165" cy="173800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F18E1BB-A283-42F4-B10E-A5222A75ACA3}"/>
              </a:ext>
            </a:extLst>
          </p:cNvPr>
          <p:cNvCxnSpPr>
            <a:cxnSpLocks/>
          </p:cNvCxnSpPr>
          <p:nvPr/>
        </p:nvCxnSpPr>
        <p:spPr>
          <a:xfrm>
            <a:off x="6912699" y="2956002"/>
            <a:ext cx="0" cy="39019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8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LD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69338"/>
              </p:ext>
            </p:extLst>
          </p:nvPr>
        </p:nvGraphicFramePr>
        <p:xfrm>
          <a:off x="8036705" y="2768481"/>
          <a:ext cx="3402446" cy="331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8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9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59" y="1802610"/>
            <a:ext cx="1147224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(starting from 3)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7613F7-70F2-4F54-AEDC-123BE278B28F}"/>
              </a:ext>
            </a:extLst>
          </p:cNvPr>
          <p:cNvSpPr/>
          <p:nvPr/>
        </p:nvSpPr>
        <p:spPr>
          <a:xfrm>
            <a:off x="1173696" y="31556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0011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B04B7E-49A4-4580-8187-5884DCB9C8CD}"/>
              </a:ext>
            </a:extLst>
          </p:cNvPr>
          <p:cNvSpPr/>
          <p:nvPr/>
        </p:nvSpPr>
        <p:spPr>
          <a:xfrm>
            <a:off x="2480392" y="3187626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0100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A52782-CAAD-42AB-8FFC-873A1013B907}"/>
              </a:ext>
            </a:extLst>
          </p:cNvPr>
          <p:cNvSpPr/>
          <p:nvPr/>
        </p:nvSpPr>
        <p:spPr>
          <a:xfrm>
            <a:off x="4127486" y="319893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5</a:t>
            </a:r>
            <a:r>
              <a:rPr lang="zh-CN" altLang="en-US" sz="1400" dirty="0"/>
              <a:t>：</a:t>
            </a:r>
            <a:r>
              <a:rPr lang="en-US" altLang="zh-CN" sz="1400" dirty="0"/>
              <a:t>0101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29D734-424C-4851-A97D-34C03491A1E7}"/>
              </a:ext>
            </a:extLst>
          </p:cNvPr>
          <p:cNvSpPr/>
          <p:nvPr/>
        </p:nvSpPr>
        <p:spPr>
          <a:xfrm>
            <a:off x="4115086" y="5112205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6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D9FC7C-19F2-4524-A363-855A61D3D183}"/>
              </a:ext>
            </a:extLst>
          </p:cNvPr>
          <p:cNvSpPr/>
          <p:nvPr/>
        </p:nvSpPr>
        <p:spPr>
          <a:xfrm>
            <a:off x="2596358" y="5112206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7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0110</a:t>
            </a:r>
            <a:endParaRPr lang="zh-CN" altLang="en-US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D4E86F-010E-4E4A-B6FF-DF6C8E00AC3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734805" y="3443735"/>
            <a:ext cx="745587" cy="244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02D211-21BB-4796-9275-9084B41750B8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3041501" y="3468181"/>
            <a:ext cx="1085985" cy="1130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85CE661-568D-47A2-8F94-160FEE9A65A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4395641" y="3760043"/>
            <a:ext cx="12400" cy="13521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610379-C91A-49F1-B69B-EA06B73453EA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3157467" y="5392760"/>
            <a:ext cx="957619" cy="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2946B-48A5-41F2-A9CA-23A5E40F568F}"/>
              </a:ext>
            </a:extLst>
          </p:cNvPr>
          <p:cNvCxnSpPr>
            <a:cxnSpLocks/>
            <a:stCxn id="49" idx="7"/>
            <a:endCxn id="14" idx="3"/>
          </p:cNvCxnSpPr>
          <p:nvPr/>
        </p:nvCxnSpPr>
        <p:spPr>
          <a:xfrm flipV="1">
            <a:off x="841229" y="3634593"/>
            <a:ext cx="414640" cy="73869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08A03AE-A51D-4A8B-A2DE-41CAFBA70BFE}"/>
              </a:ext>
            </a:extLst>
          </p:cNvPr>
          <p:cNvSpPr txBox="1"/>
          <p:nvPr/>
        </p:nvSpPr>
        <p:spPr>
          <a:xfrm>
            <a:off x="1586917" y="4047022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7 states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AEAE68CA-3944-4EA4-8C2B-1CECCF291337}"/>
              </a:ext>
            </a:extLst>
          </p:cNvPr>
          <p:cNvSpPr/>
          <p:nvPr/>
        </p:nvSpPr>
        <p:spPr>
          <a:xfrm rot="1549686">
            <a:off x="3282508" y="4516267"/>
            <a:ext cx="426983" cy="6719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BC4CF84-3582-4A40-B89D-381C96879B73}"/>
              </a:ext>
            </a:extLst>
          </p:cNvPr>
          <p:cNvSpPr/>
          <p:nvPr/>
        </p:nvSpPr>
        <p:spPr>
          <a:xfrm>
            <a:off x="1236518" y="5112206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8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1010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19BAB5F-8B2B-45DD-A287-2AD446D14AA0}"/>
              </a:ext>
            </a:extLst>
          </p:cNvPr>
          <p:cNvCxnSpPr>
            <a:cxnSpLocks/>
            <a:stCxn id="18" idx="2"/>
            <a:endCxn id="57" idx="6"/>
          </p:cNvCxnSpPr>
          <p:nvPr/>
        </p:nvCxnSpPr>
        <p:spPr>
          <a:xfrm flipH="1">
            <a:off x="1797627" y="5392761"/>
            <a:ext cx="798731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4D5C4F65-9E6B-4FF6-95BC-ED3DE67D7172}"/>
              </a:ext>
            </a:extLst>
          </p:cNvPr>
          <p:cNvSpPr/>
          <p:nvPr/>
        </p:nvSpPr>
        <p:spPr>
          <a:xfrm>
            <a:off x="362293" y="429111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9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65CCF76-71C7-4CCA-AB62-227AE2F3297D}"/>
              </a:ext>
            </a:extLst>
          </p:cNvPr>
          <p:cNvCxnSpPr>
            <a:cxnSpLocks/>
            <a:stCxn id="57" idx="1"/>
            <a:endCxn id="49" idx="5"/>
          </p:cNvCxnSpPr>
          <p:nvPr/>
        </p:nvCxnSpPr>
        <p:spPr>
          <a:xfrm flipH="1" flipV="1">
            <a:off x="841229" y="4770050"/>
            <a:ext cx="477462" cy="4243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3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LD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802610"/>
            <a:ext cx="1172772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(starting from 3)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 expected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designed based on the transient state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connected with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CLRN port</a:t>
            </a:r>
          </a:p>
        </p:txBody>
      </p:sp>
      <p:graphicFrame>
        <p:nvGraphicFramePr>
          <p:cNvPr id="9" name="表格 12">
            <a:extLst>
              <a:ext uri="{FF2B5EF4-FFF2-40B4-BE49-F238E27FC236}">
                <a16:creationId xmlns:a16="http://schemas.microsoft.com/office/drawing/2014/main" id="{356CD4F3-13CA-4BEB-AABF-D066F7184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0551"/>
              </p:ext>
            </p:extLst>
          </p:nvPr>
        </p:nvGraphicFramePr>
        <p:xfrm>
          <a:off x="8036705" y="2768481"/>
          <a:ext cx="3402446" cy="331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8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9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C474C604-31D4-45A5-AA34-A283E9C7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4" y="3541149"/>
            <a:ext cx="7103211" cy="331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0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33C9BEB-36DF-4115-9961-5CA01E11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" y="3352850"/>
            <a:ext cx="8344089" cy="29545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LD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802610"/>
            <a:ext cx="1172772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(starting from 3)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results</a:t>
            </a:r>
            <a:endParaRPr lang="en-US" altLang="zh-C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30FD81F-C4DF-4466-B85E-15565AE90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23745"/>
              </p:ext>
            </p:extLst>
          </p:nvPr>
        </p:nvGraphicFramePr>
        <p:xfrm>
          <a:off x="8419440" y="2968755"/>
          <a:ext cx="3402446" cy="331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8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9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68D93E7-8CAC-43AB-9F62-3AAB01228ED7}"/>
              </a:ext>
            </a:extLst>
          </p:cNvPr>
          <p:cNvSpPr txBox="1"/>
          <p:nvPr/>
        </p:nvSpPr>
        <p:spPr>
          <a:xfrm>
            <a:off x="5283381" y="6463042"/>
            <a:ext cx="424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F18E1BB-A283-42F4-B10E-A5222A75ACA3}"/>
              </a:ext>
            </a:extLst>
          </p:cNvPr>
          <p:cNvCxnSpPr>
            <a:cxnSpLocks/>
          </p:cNvCxnSpPr>
          <p:nvPr/>
        </p:nvCxnSpPr>
        <p:spPr>
          <a:xfrm>
            <a:off x="5273560" y="2637803"/>
            <a:ext cx="0" cy="419457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2BDAE3F-B2BA-498C-9790-0DAFA11323E7}"/>
              </a:ext>
            </a:extLst>
          </p:cNvPr>
          <p:cNvSpPr txBox="1"/>
          <p:nvPr/>
        </p:nvSpPr>
        <p:spPr>
          <a:xfrm>
            <a:off x="4233477" y="6463042"/>
            <a:ext cx="424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439B52-3223-4F2E-9FD3-0BD197C7FD8D}"/>
              </a:ext>
            </a:extLst>
          </p:cNvPr>
          <p:cNvCxnSpPr>
            <a:cxnSpLocks/>
          </p:cNvCxnSpPr>
          <p:nvPr/>
        </p:nvCxnSpPr>
        <p:spPr>
          <a:xfrm>
            <a:off x="4223656" y="2637803"/>
            <a:ext cx="0" cy="419457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1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LD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802610"/>
            <a:ext cx="863472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(starting from 3)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74LS161,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B33DF06-6D27-4077-96BE-C0B7A1DDF6EA}"/>
              </a:ext>
            </a:extLst>
          </p:cNvPr>
          <p:cNvSpPr/>
          <p:nvPr/>
        </p:nvSpPr>
        <p:spPr>
          <a:xfrm>
            <a:off x="519054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b="1" dirty="0">
                <a:solidFill>
                  <a:srgbClr val="FFFF00"/>
                </a:solidFill>
              </a:rPr>
              <a:t>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0011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9327A4-0966-466A-93B5-1D754B56B84F}"/>
              </a:ext>
            </a:extLst>
          </p:cNvPr>
          <p:cNvSpPr/>
          <p:nvPr/>
        </p:nvSpPr>
        <p:spPr>
          <a:xfrm>
            <a:off x="1429990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0100</a:t>
            </a:r>
            <a:endParaRPr lang="zh-CN" altLang="en-US" sz="14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1277E1C-29CD-486B-97C6-11DD08CA1D81}"/>
              </a:ext>
            </a:extLst>
          </p:cNvPr>
          <p:cNvSpPr/>
          <p:nvPr/>
        </p:nvSpPr>
        <p:spPr>
          <a:xfrm>
            <a:off x="2346699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5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0101</a:t>
            </a:r>
            <a:endParaRPr lang="zh-CN" altLang="en-US" sz="14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115B217-C2DF-4A79-8CD4-028A8326A274}"/>
              </a:ext>
            </a:extLst>
          </p:cNvPr>
          <p:cNvSpPr/>
          <p:nvPr/>
        </p:nvSpPr>
        <p:spPr>
          <a:xfrm>
            <a:off x="3214918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6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0110</a:t>
            </a:r>
            <a:endParaRPr lang="zh-CN" altLang="en-US" sz="14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06D7C68-4B2D-4242-AF72-70DEFD4301A4}"/>
              </a:ext>
            </a:extLst>
          </p:cNvPr>
          <p:cNvSpPr/>
          <p:nvPr/>
        </p:nvSpPr>
        <p:spPr>
          <a:xfrm>
            <a:off x="4125854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7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0111</a:t>
            </a:r>
            <a:endParaRPr lang="zh-CN" altLang="en-US" sz="14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475F0C-5F7B-43A9-AAD6-C1824D7784D4}"/>
              </a:ext>
            </a:extLst>
          </p:cNvPr>
          <p:cNvSpPr/>
          <p:nvPr/>
        </p:nvSpPr>
        <p:spPr>
          <a:xfrm>
            <a:off x="5042563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8</a:t>
            </a:r>
            <a:r>
              <a:rPr lang="zh-CN" altLang="en-US" sz="1400" dirty="0"/>
              <a:t>：</a:t>
            </a:r>
            <a:r>
              <a:rPr lang="en-US" altLang="zh-CN" sz="1400" dirty="0"/>
              <a:t>1000</a:t>
            </a:r>
            <a:endParaRPr lang="zh-CN" altLang="en-US" sz="14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8EF3AD-44EF-4C9A-8C72-6B7300D3F83D}"/>
              </a:ext>
            </a:extLst>
          </p:cNvPr>
          <p:cNvSpPr/>
          <p:nvPr/>
        </p:nvSpPr>
        <p:spPr>
          <a:xfrm>
            <a:off x="5858249" y="3883679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9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r>
              <a:rPr lang="en-US" altLang="zh-CN" sz="1400" dirty="0"/>
              <a:t>001</a:t>
            </a:r>
            <a:endParaRPr lang="zh-CN" altLang="en-US" sz="14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DBE5B1-5546-46B9-924C-669EDDA0A4BD}"/>
              </a:ext>
            </a:extLst>
          </p:cNvPr>
          <p:cNvSpPr/>
          <p:nvPr/>
        </p:nvSpPr>
        <p:spPr>
          <a:xfrm>
            <a:off x="5858249" y="4862715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1010</a:t>
            </a:r>
            <a:endParaRPr lang="zh-CN" altLang="en-US" sz="14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5537B37-347E-415C-9661-67181C895E81}"/>
              </a:ext>
            </a:extLst>
          </p:cNvPr>
          <p:cNvSpPr/>
          <p:nvPr/>
        </p:nvSpPr>
        <p:spPr>
          <a:xfrm>
            <a:off x="2346699" y="5291363"/>
            <a:ext cx="561109" cy="561109"/>
          </a:xfrm>
          <a:prstGeom prst="ellips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1110</a:t>
            </a:r>
            <a:endParaRPr lang="zh-CN" altLang="en-US" sz="14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2CA06CF-CD26-44AE-A202-EC875F407262}"/>
              </a:ext>
            </a:extLst>
          </p:cNvPr>
          <p:cNvSpPr/>
          <p:nvPr/>
        </p:nvSpPr>
        <p:spPr>
          <a:xfrm>
            <a:off x="3214918" y="5291363"/>
            <a:ext cx="561109" cy="561109"/>
          </a:xfrm>
          <a:prstGeom prst="ellipse">
            <a:avLst/>
          </a:prstGeom>
          <a:ln w="317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1101</a:t>
            </a:r>
            <a:endParaRPr lang="zh-CN" altLang="en-US" sz="14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019B766-270D-41C0-988E-C64462553951}"/>
              </a:ext>
            </a:extLst>
          </p:cNvPr>
          <p:cNvSpPr/>
          <p:nvPr/>
        </p:nvSpPr>
        <p:spPr>
          <a:xfrm>
            <a:off x="4125854" y="5291363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1100</a:t>
            </a:r>
            <a:endParaRPr lang="zh-CN" altLang="en-US" sz="14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BDD57DD-53AC-4A56-89D1-0007CAB555F5}"/>
              </a:ext>
            </a:extLst>
          </p:cNvPr>
          <p:cNvSpPr/>
          <p:nvPr/>
        </p:nvSpPr>
        <p:spPr>
          <a:xfrm>
            <a:off x="5042563" y="5291363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r>
              <a:rPr lang="en-US" altLang="zh-CN" sz="1400" dirty="0"/>
              <a:t>011</a:t>
            </a:r>
            <a:endParaRPr lang="zh-CN" altLang="en-US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5C3F704-6E4E-4DC4-B640-6AD379C5901A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080163" y="360312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D0E0D2-0143-42E2-B5FF-3EE290394C8A}"/>
              </a:ext>
            </a:extLst>
          </p:cNvPr>
          <p:cNvCxnSpPr/>
          <p:nvPr/>
        </p:nvCxnSpPr>
        <p:spPr>
          <a:xfrm>
            <a:off x="1996872" y="360312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AEAF93E-EBE0-4860-B44B-CE2F7E447EF8}"/>
              </a:ext>
            </a:extLst>
          </p:cNvPr>
          <p:cNvCxnSpPr/>
          <p:nvPr/>
        </p:nvCxnSpPr>
        <p:spPr>
          <a:xfrm>
            <a:off x="2907808" y="360312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6405A14-B414-4986-B721-7D308FD8AB5A}"/>
              </a:ext>
            </a:extLst>
          </p:cNvPr>
          <p:cNvCxnSpPr/>
          <p:nvPr/>
        </p:nvCxnSpPr>
        <p:spPr>
          <a:xfrm>
            <a:off x="3776027" y="360312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7A53FAB-C46D-40EB-90B8-E42F2541ADEF}"/>
              </a:ext>
            </a:extLst>
          </p:cNvPr>
          <p:cNvCxnSpPr/>
          <p:nvPr/>
        </p:nvCxnSpPr>
        <p:spPr>
          <a:xfrm>
            <a:off x="4692736" y="3610053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5C97BA2-A783-47B8-8A07-B3EEEEABA512}"/>
              </a:ext>
            </a:extLst>
          </p:cNvPr>
          <p:cNvCxnSpPr>
            <a:cxnSpLocks/>
            <a:stCxn id="46" idx="2"/>
            <a:endCxn id="45" idx="6"/>
          </p:cNvCxnSpPr>
          <p:nvPr/>
        </p:nvCxnSpPr>
        <p:spPr>
          <a:xfrm flipH="1">
            <a:off x="4686963" y="5571918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76C5E99-EDEE-4F4C-9CFA-C15554B2606E}"/>
              </a:ext>
            </a:extLst>
          </p:cNvPr>
          <p:cNvCxnSpPr>
            <a:cxnSpLocks/>
          </p:cNvCxnSpPr>
          <p:nvPr/>
        </p:nvCxnSpPr>
        <p:spPr>
          <a:xfrm flipH="1">
            <a:off x="3776027" y="5571918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DBDDA87-3D84-4AD3-94C1-D3D74DA76FF7}"/>
              </a:ext>
            </a:extLst>
          </p:cNvPr>
          <p:cNvCxnSpPr>
            <a:cxnSpLocks/>
          </p:cNvCxnSpPr>
          <p:nvPr/>
        </p:nvCxnSpPr>
        <p:spPr>
          <a:xfrm flipH="1">
            <a:off x="2902035" y="5573366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7077C07-AD63-424D-924E-CD3BBF99621C}"/>
              </a:ext>
            </a:extLst>
          </p:cNvPr>
          <p:cNvCxnSpPr>
            <a:cxnSpLocks/>
            <a:stCxn id="40" idx="6"/>
            <a:endCxn id="41" idx="1"/>
          </p:cNvCxnSpPr>
          <p:nvPr/>
        </p:nvCxnSpPr>
        <p:spPr>
          <a:xfrm>
            <a:off x="5603672" y="3603125"/>
            <a:ext cx="336750" cy="3627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9D960B5-8D9D-4B67-8F64-E1B7A20D514A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6138804" y="4444788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756F5A-952F-472F-84A7-7F49DF7FF972}"/>
              </a:ext>
            </a:extLst>
          </p:cNvPr>
          <p:cNvCxnSpPr>
            <a:cxnSpLocks/>
            <a:stCxn id="42" idx="3"/>
            <a:endCxn id="46" idx="6"/>
          </p:cNvCxnSpPr>
          <p:nvPr/>
        </p:nvCxnSpPr>
        <p:spPr>
          <a:xfrm flipH="1">
            <a:off x="5603672" y="5341651"/>
            <a:ext cx="336750" cy="23026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CF95F1D-B174-42A0-99D9-2B05F46181E7}"/>
              </a:ext>
            </a:extLst>
          </p:cNvPr>
          <p:cNvCxnSpPr>
            <a:cxnSpLocks/>
            <a:stCxn id="43" idx="1"/>
            <a:endCxn id="30" idx="5"/>
          </p:cNvCxnSpPr>
          <p:nvPr/>
        </p:nvCxnSpPr>
        <p:spPr>
          <a:xfrm flipH="1" flipV="1">
            <a:off x="997990" y="3801506"/>
            <a:ext cx="1430882" cy="15720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6BA6933-0766-49DB-8C51-4DA2AC5FB16E}"/>
              </a:ext>
            </a:extLst>
          </p:cNvPr>
          <p:cNvSpPr txBox="1"/>
          <p:nvPr/>
        </p:nvSpPr>
        <p:spPr>
          <a:xfrm>
            <a:off x="2858636" y="4051161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12 states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箭头: 右弧形 65">
            <a:extLst>
              <a:ext uri="{FF2B5EF4-FFF2-40B4-BE49-F238E27FC236}">
                <a16:creationId xmlns:a16="http://schemas.microsoft.com/office/drawing/2014/main" id="{F05466B9-E05B-4D33-ACFD-714BB76D57CE}"/>
              </a:ext>
            </a:extLst>
          </p:cNvPr>
          <p:cNvSpPr/>
          <p:nvPr/>
        </p:nvSpPr>
        <p:spPr>
          <a:xfrm rot="1549686">
            <a:off x="4195716" y="4454881"/>
            <a:ext cx="426983" cy="6719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2" name="表格 12">
            <a:extLst>
              <a:ext uri="{FF2B5EF4-FFF2-40B4-BE49-F238E27FC236}">
                <a16:creationId xmlns:a16="http://schemas.microsoft.com/office/drawing/2014/main" id="{13DB12CD-0F4B-4FCC-9FCB-E5A22447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86176"/>
              </p:ext>
            </p:extLst>
          </p:nvPr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10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11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12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13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14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3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LD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628438"/>
            <a:ext cx="8588021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(starting from 3)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74LS161,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 expected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designed based on the transient state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connected with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LDN port</a:t>
            </a:r>
          </a:p>
        </p:txBody>
      </p:sp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23611928-E74D-432E-AAC5-50F1EFF8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73181"/>
              </p:ext>
            </p:extLst>
          </p:nvPr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10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11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12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13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14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33F81E5-E017-4A0E-ADF0-BB648755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1" y="3686175"/>
            <a:ext cx="6772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LD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666202"/>
            <a:ext cx="1172772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(starting from 3)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74LS161,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results</a:t>
            </a:r>
            <a:endParaRPr lang="en-US" altLang="zh-C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CD1A39FF-EEEF-4CC6-A115-27A499B28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60658"/>
              </p:ext>
            </p:extLst>
          </p:nvPr>
        </p:nvGraphicFramePr>
        <p:xfrm>
          <a:off x="8608929" y="2102988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10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11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12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13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14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79E1170-D19D-4157-BE45-312A1D50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0" y="3093853"/>
            <a:ext cx="8478266" cy="310207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F18E1BB-A283-42F4-B10E-A5222A75ACA3}"/>
              </a:ext>
            </a:extLst>
          </p:cNvPr>
          <p:cNvCxnSpPr>
            <a:cxnSpLocks/>
          </p:cNvCxnSpPr>
          <p:nvPr/>
        </p:nvCxnSpPr>
        <p:spPr>
          <a:xfrm>
            <a:off x="4300128" y="2685033"/>
            <a:ext cx="0" cy="39019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68D93E7-8CAC-43AB-9F62-3AAB01228ED7}"/>
              </a:ext>
            </a:extLst>
          </p:cNvPr>
          <p:cNvSpPr txBox="1"/>
          <p:nvPr/>
        </p:nvSpPr>
        <p:spPr>
          <a:xfrm>
            <a:off x="4223928" y="6331650"/>
            <a:ext cx="424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AC3C423-A6AA-4928-989A-8DE9F680553E}"/>
              </a:ext>
            </a:extLst>
          </p:cNvPr>
          <p:cNvCxnSpPr>
            <a:cxnSpLocks/>
          </p:cNvCxnSpPr>
          <p:nvPr/>
        </p:nvCxnSpPr>
        <p:spPr>
          <a:xfrm>
            <a:off x="7043057" y="2859246"/>
            <a:ext cx="0" cy="39019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B06E14A-9269-45B8-9405-DF448B35DF53}"/>
              </a:ext>
            </a:extLst>
          </p:cNvPr>
          <p:cNvSpPr txBox="1"/>
          <p:nvPr/>
        </p:nvSpPr>
        <p:spPr>
          <a:xfrm>
            <a:off x="7043057" y="6293919"/>
            <a:ext cx="424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0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48070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202860" y="1234255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23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8" y="1654131"/>
            <a:ext cx="11144056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(Method 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just has 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Two Cascaded counters with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have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10X10=100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When Q7Q6Q5Q4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Q3Q2Q1Q0 = 24 = </a:t>
            </a:r>
            <a:r>
              <a:rPr lang="en-US" altLang="zh-CN" b="1" dirty="0">
                <a:latin typeface="Arial" panose="020B0604020202020204" pitchFamily="34" charset="0"/>
                <a:cs typeface="Times New Roman" panose="02020603050405020304" pitchFamily="18" charset="0"/>
              </a:rPr>
              <a:t>0010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0100,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reset output as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0000 0000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through using CLRN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E89F1C-C826-4EB8-A8A1-41DB30F0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57549"/>
            <a:ext cx="6840311" cy="30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68156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115932" y="1354367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23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8" y="1812441"/>
            <a:ext cx="11144056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(Method 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just has 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Two Cascaded counters with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have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10X10=100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When Q7Q6Q5Q4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Q3Q2Q1Q0 = 24 = </a:t>
            </a:r>
            <a:r>
              <a:rPr lang="en-US" altLang="zh-CN" b="1" dirty="0">
                <a:latin typeface="Arial" panose="020B0604020202020204" pitchFamily="34" charset="0"/>
                <a:cs typeface="Times New Roman" panose="02020603050405020304" pitchFamily="18" charset="0"/>
              </a:rPr>
              <a:t>0010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0100,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reset output as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0000 0000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through using CLRN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1818C8-229C-4411-8FB6-80A10668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81" y="3811069"/>
            <a:ext cx="11304990" cy="23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48070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202860" y="1234255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23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8" y="1654131"/>
            <a:ext cx="11144056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(Method 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just has 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Two Cascaded counters with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have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10X10=100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When Q7Q6Q5Q4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Q3Q2Q1Q0 = 23 = </a:t>
            </a:r>
            <a:r>
              <a:rPr lang="en-US" altLang="zh-CN" b="1" dirty="0">
                <a:latin typeface="Arial" panose="020B0604020202020204" pitchFamily="34" charset="0"/>
                <a:cs typeface="Times New Roman" panose="02020603050405020304" pitchFamily="18" charset="0"/>
              </a:rPr>
              <a:t>0010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0011,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reset output as DCBA=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0000 0000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through using LDN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8A38EC-B8B8-4991-A80A-F7C2DD1C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358380"/>
            <a:ext cx="5857875" cy="29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S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74LS160 and 74LS161 </a:t>
            </a:r>
            <a:endParaRPr lang="en-US" altLang="zh-CN" sz="2000" b="1" i="0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626139"/>
            <a:ext cx="11521786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74LS160 is a </a:t>
            </a: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 with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decimal modulus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, whereas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74LS161 with hexadecimal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modulus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FEF6A9-DD9C-4F29-927C-B960DABD6CCD}"/>
              </a:ext>
            </a:extLst>
          </p:cNvPr>
          <p:cNvSpPr txBox="1"/>
          <p:nvPr/>
        </p:nvSpPr>
        <p:spPr>
          <a:xfrm>
            <a:off x="5784014" y="2083893"/>
            <a:ext cx="5390779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Ports: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QD QC QB QA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(4-bits)</a:t>
            </a:r>
          </a:p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Ports: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C B 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(4-bits)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 Port:</a:t>
            </a:r>
          </a:p>
          <a:p>
            <a:pPr marL="533400" indent="-261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clock of a counter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(active high going edge)</a:t>
            </a:r>
          </a:p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Enable Ports:</a:t>
            </a:r>
          </a:p>
          <a:p>
            <a:pPr marL="533400" indent="-261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ENP=ENT=1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(active high going edge)</a:t>
            </a:r>
          </a:p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Port:</a:t>
            </a:r>
          </a:p>
          <a:p>
            <a:pPr marL="533400" indent="-261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CLRN=0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(active low),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 QC QB QA =0000</a:t>
            </a:r>
          </a:p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Data Port:</a:t>
            </a:r>
          </a:p>
          <a:p>
            <a:pPr marL="533400" indent="-261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LDN=0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(active low),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 QC QB QA =D C B A</a:t>
            </a:r>
          </a:p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Count Port: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2FA58A-70D8-48AD-BEEA-DFD048BB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07" y="2371044"/>
            <a:ext cx="2409825" cy="3095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7CC6F9-B603-4E74-9BBA-1BADA9B44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522" y="2371044"/>
            <a:ext cx="2040306" cy="29738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F446D9-BEC7-4043-8B3E-D0E53B78C3ED}"/>
              </a:ext>
            </a:extLst>
          </p:cNvPr>
          <p:cNvSpPr txBox="1"/>
          <p:nvPr/>
        </p:nvSpPr>
        <p:spPr>
          <a:xfrm>
            <a:off x="231294" y="5466669"/>
            <a:ext cx="1966828" cy="87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Decimal modulus: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       0~9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25BDC1-5354-43B6-BDFA-CF5014F6DB8E}"/>
              </a:ext>
            </a:extLst>
          </p:cNvPr>
          <p:cNvSpPr txBox="1"/>
          <p:nvPr/>
        </p:nvSpPr>
        <p:spPr>
          <a:xfrm>
            <a:off x="2974521" y="5463181"/>
            <a:ext cx="2305049" cy="87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modulus: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       0~15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65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68156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115932" y="1354367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23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7" y="1812441"/>
            <a:ext cx="11472243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(Method 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just has 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Two Cascaded counters with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have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10X10=100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When Q7Q6Q5Q4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Q3Q2Q1Q0 = 23 = </a:t>
            </a:r>
            <a:r>
              <a:rPr lang="en-US" altLang="zh-CN" b="1" dirty="0">
                <a:latin typeface="Arial" panose="020B0604020202020204" pitchFamily="34" charset="0"/>
                <a:cs typeface="Times New Roman" panose="02020603050405020304" pitchFamily="18" charset="0"/>
              </a:rPr>
              <a:t>0010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0011,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reset output as DCBA=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0000 0000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through using LDN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2B0748-2223-4EA9-A3D2-77136A04B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2451"/>
            <a:ext cx="12192000" cy="27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7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48070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202860" y="1234255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6: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74LS161.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119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8" y="1654131"/>
            <a:ext cx="11144056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74LS161 just has 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According to 120=10*12, we can design two counters with 10 and 12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modulus, respectively.</a:t>
            </a:r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Cascade these two counter through the way of 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serial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carry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CA74CF-A449-4C0C-B0F2-F7ED23361AB7}"/>
              </a:ext>
            </a:extLst>
          </p:cNvPr>
          <p:cNvSpPr txBox="1"/>
          <p:nvPr/>
        </p:nvSpPr>
        <p:spPr>
          <a:xfrm>
            <a:off x="447612" y="4572391"/>
            <a:ext cx="10960617" cy="1294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Designing a counter with 10 or 12 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modulus, we can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employ not only the 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CLR based method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but also the LD based method.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Where we leverage </a:t>
            </a:r>
            <a:r>
              <a:rPr lang="en-US" altLang="zh-CN" dirty="0">
                <a:latin typeface="Arial" panose="020B0604020202020204" pitchFamily="34" charset="0"/>
              </a:rPr>
              <a:t>the </a:t>
            </a:r>
            <a:r>
              <a:rPr lang="en-US" altLang="zh-CN" sz="1800" i="0" dirty="0">
                <a:effectLst/>
                <a:latin typeface="Arial" panose="020B0604020202020204" pitchFamily="34" charset="0"/>
              </a:rPr>
              <a:t>CLR based method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to design a counter with 10 </a:t>
            </a:r>
            <a:r>
              <a:rPr lang="en-US" altLang="zh-CN" sz="1800" i="0" dirty="0">
                <a:effectLst/>
                <a:latin typeface="Arial" panose="020B0604020202020204" pitchFamily="34" charset="0"/>
              </a:rPr>
              <a:t>modulus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, whereas  another counter with 12 </a:t>
            </a:r>
            <a:r>
              <a:rPr lang="en-US" altLang="zh-CN" sz="1800" i="0" dirty="0">
                <a:effectLst/>
                <a:latin typeface="Arial" panose="020B0604020202020204" pitchFamily="34" charset="0"/>
              </a:rPr>
              <a:t>modulus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is constructed using the LD based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5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48070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202860" y="1234255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6: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74LS161.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119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8" y="1654131"/>
            <a:ext cx="11144056" cy="873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According to 120=10*12, we can design two counters with 10 and 12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modulus, respectively.</a:t>
            </a:r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Cascade these two counter through the way of 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serial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carry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10C68A-AD2B-426E-9830-5A62AC0B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442008"/>
            <a:ext cx="8043024" cy="35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5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48070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202860" y="1234255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6: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74LS161.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119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8" y="1654131"/>
            <a:ext cx="11144056" cy="873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According to 120=10*12, we can design two counters with 10 and 12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modulus, respectively.</a:t>
            </a:r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Cascade these two counter through the way of 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serial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carry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3086E0-67C2-42B0-98ED-85F3A8554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48" y="3781281"/>
            <a:ext cx="11038114" cy="18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5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48070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202860" y="1234255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7: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59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8" y="1654131"/>
            <a:ext cx="11144056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just has 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According to 60=10*6, we can design a counter with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.</a:t>
            </a:r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Cascade these two counters with 10 and 6 through the way of 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simultaneous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carry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CA74CF-A449-4C0C-B0F2-F7ED23361AB7}"/>
              </a:ext>
            </a:extLst>
          </p:cNvPr>
          <p:cNvSpPr txBox="1"/>
          <p:nvPr/>
        </p:nvSpPr>
        <p:spPr>
          <a:xfrm>
            <a:off x="447612" y="4572391"/>
            <a:ext cx="10960617" cy="87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Designing a counter with 6 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modulus, we can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employ not only the 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CLR based method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but also the LD based method.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Where we leverage </a:t>
            </a:r>
            <a:r>
              <a:rPr lang="en-US" altLang="zh-CN" dirty="0">
                <a:latin typeface="Arial" panose="020B0604020202020204" pitchFamily="34" charset="0"/>
              </a:rPr>
              <a:t>the </a:t>
            </a:r>
            <a:r>
              <a:rPr lang="en-US" altLang="zh-CN" sz="1800" i="0" dirty="0">
                <a:effectLst/>
                <a:latin typeface="Arial" panose="020B0604020202020204" pitchFamily="34" charset="0"/>
              </a:rPr>
              <a:t>CLR based method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 to design a counter with 6 </a:t>
            </a:r>
            <a:r>
              <a:rPr lang="en-US" altLang="zh-CN" sz="1800" i="0" dirty="0">
                <a:effectLst/>
                <a:latin typeface="Arial" panose="020B0604020202020204" pitchFamily="34" charset="0"/>
              </a:rPr>
              <a:t>modulus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078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48070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202860" y="1234255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7: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59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8" y="1654131"/>
            <a:ext cx="11144056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According to 60=10*6, we can design a counter with 6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modulus.</a:t>
            </a:r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Cascade these two counters with 10 and 6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1010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through the way of 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simultaneous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carry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8503E9-B234-4625-8824-C4C201F8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893391"/>
            <a:ext cx="7804899" cy="32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85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548070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Cascaded counters</a:t>
            </a: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202860" y="1234255"/>
            <a:ext cx="98118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7: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from 0 to 59</a:t>
            </a:r>
            <a:endParaRPr lang="en-US" altLang="zh-CN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29CB2F-B0E8-43B3-83D3-7A1B8040783B}"/>
              </a:ext>
            </a:extLst>
          </p:cNvPr>
          <p:cNvSpPr txBox="1"/>
          <p:nvPr/>
        </p:nvSpPr>
        <p:spPr>
          <a:xfrm>
            <a:off x="531048" y="1654131"/>
            <a:ext cx="11144056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According to 120=10*6, we can design two counters with 6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modulus.</a:t>
            </a:r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Cascade these two counters with 10 and 6 through the way of 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simultaneous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carry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2AE671-A424-43FC-B451-FE383D7A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9"/>
            <a:ext cx="12192000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2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6"/>
            <a:ext cx="11472244" cy="411119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1" kern="1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Experimental purposes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Based on the CLR based method, understand how to design and test a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-modules synchronous counter, through integrated chips.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Based on the LD based method, understand how to design and test a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-modules synchronous counter, through integrated chips.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Based on the multi modulus cascaded-based method, understand how to design and test a M-modules synchronous counter, through integrated chips.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/>
              <a:t>a 6 modules synchronous counter by </a:t>
            </a:r>
            <a:r>
              <a:rPr lang="en-US" altLang="zh-CN" b="1" dirty="0">
                <a:solidFill>
                  <a:srgbClr val="FF0000"/>
                </a:solidFill>
              </a:rPr>
              <a:t>74LS160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Design a 6 modules synchronous counter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74LS160, through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using the CLR based method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AAC87-7D81-4727-860E-FE6B07293F1F}"/>
              </a:ext>
            </a:extLst>
          </p:cNvPr>
          <p:cNvSpPr txBox="1"/>
          <p:nvPr/>
        </p:nvSpPr>
        <p:spPr>
          <a:xfrm>
            <a:off x="1262743" y="2350877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Pls consult the Example 1!!!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E7517-7A5C-4724-8E36-9474EEE65200}"/>
              </a:ext>
            </a:extLst>
          </p:cNvPr>
          <p:cNvSpPr txBox="1"/>
          <p:nvPr/>
        </p:nvSpPr>
        <p:spPr>
          <a:xfrm>
            <a:off x="155865" y="3175478"/>
            <a:ext cx="962297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863" lvl="0" indent="-804863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input the counting pulses to the designed counter, then test and record the waves for different                       output bits with 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~Q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95DFC5-4E75-4325-8AF4-38459A1C43B8}"/>
              </a:ext>
            </a:extLst>
          </p:cNvPr>
          <p:cNvSpPr txBox="1"/>
          <p:nvPr/>
        </p:nvSpPr>
        <p:spPr>
          <a:xfrm>
            <a:off x="990599" y="4338935"/>
            <a:ext cx="8788237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Note that: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Count from 0 to 5.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There is a transient state with 6 for the CLR based method.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/>
              <a:t>a 11 modules synchronous counter by </a:t>
            </a:r>
            <a:r>
              <a:rPr lang="en-US" altLang="zh-CN" b="1" dirty="0">
                <a:solidFill>
                  <a:srgbClr val="FF0000"/>
                </a:solidFill>
              </a:rPr>
              <a:t>74LS161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Design a 11 modules synchronous counter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74LS161, through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using the LD based method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AAC87-7D81-4727-860E-FE6B07293F1F}"/>
              </a:ext>
            </a:extLst>
          </p:cNvPr>
          <p:cNvSpPr txBox="1"/>
          <p:nvPr/>
        </p:nvSpPr>
        <p:spPr>
          <a:xfrm>
            <a:off x="1262743" y="2350877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Pls consult the Example 4!!!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E7517-7A5C-4724-8E36-9474EEE65200}"/>
              </a:ext>
            </a:extLst>
          </p:cNvPr>
          <p:cNvSpPr txBox="1"/>
          <p:nvPr/>
        </p:nvSpPr>
        <p:spPr>
          <a:xfrm>
            <a:off x="155865" y="3175478"/>
            <a:ext cx="962297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863" lvl="0" indent="-804863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input the counting pulses to the designed counter, then test and record the waves for different                       output bits with 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~Q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95DFC5-4E75-4325-8AF4-38459A1C43B8}"/>
              </a:ext>
            </a:extLst>
          </p:cNvPr>
          <p:cNvSpPr txBox="1"/>
          <p:nvPr/>
        </p:nvSpPr>
        <p:spPr>
          <a:xfrm>
            <a:off x="990599" y="4338935"/>
            <a:ext cx="8788237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Note that: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Count from 0 to 10.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There is a last state with 10 for the LD based method.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8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Counter design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Partial Decoding: </a:t>
            </a: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/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8080DC-454F-4603-918A-EE7AB00358FB}"/>
                  </a:ext>
                </a:extLst>
              </p:cNvPr>
              <p:cNvSpPr txBox="1"/>
              <p:nvPr/>
            </p:nvSpPr>
            <p:spPr>
              <a:xfrm>
                <a:off x="335107" y="1813173"/>
                <a:ext cx="8133484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first way to make the counter recycle after the count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𝐌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decode count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𝐌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 logical gate and connect the output of the logical gate to the clear (CLR) port of the integrated chip.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CLR port will reset the output of the counter as 0.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8080DC-454F-4603-918A-EE7AB003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7" y="1813173"/>
                <a:ext cx="8133484" cy="1289071"/>
              </a:xfrm>
              <a:prstGeom prst="rect">
                <a:avLst/>
              </a:prstGeom>
              <a:blipFill>
                <a:blip r:embed="rId3"/>
                <a:stretch>
                  <a:fillRect l="-675" r="-90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FBB06DF6-1F0E-4BB7-B4B8-884D1B27AC0E}"/>
              </a:ext>
            </a:extLst>
          </p:cNvPr>
          <p:cNvSpPr/>
          <p:nvPr/>
        </p:nvSpPr>
        <p:spPr>
          <a:xfrm>
            <a:off x="16729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b="1" dirty="0">
                <a:solidFill>
                  <a:srgbClr val="FFFF00"/>
                </a:solidFill>
              </a:rPr>
              <a:t>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2F8E78-BF86-4028-BACD-F350FF1B5346}"/>
              </a:ext>
            </a:extLst>
          </p:cNvPr>
          <p:cNvSpPr/>
          <p:nvPr/>
        </p:nvSpPr>
        <p:spPr>
          <a:xfrm>
            <a:off x="2583876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0001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FE8F20-9E56-44C2-B8F9-5CF26AAA68F5}"/>
              </a:ext>
            </a:extLst>
          </p:cNvPr>
          <p:cNvSpPr/>
          <p:nvPr/>
        </p:nvSpPr>
        <p:spPr>
          <a:xfrm>
            <a:off x="3500585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0010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7613F7-70F2-4F54-AEDC-123BE278B28F}"/>
              </a:ext>
            </a:extLst>
          </p:cNvPr>
          <p:cNvSpPr/>
          <p:nvPr/>
        </p:nvSpPr>
        <p:spPr>
          <a:xfrm>
            <a:off x="4368804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0011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B04B7E-49A4-4580-8187-5884DCB9C8CD}"/>
              </a:ext>
            </a:extLst>
          </p:cNvPr>
          <p:cNvSpPr/>
          <p:nvPr/>
        </p:nvSpPr>
        <p:spPr>
          <a:xfrm>
            <a:off x="52797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0100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A52782-CAAD-42AB-8FFC-873A1013B907}"/>
              </a:ext>
            </a:extLst>
          </p:cNvPr>
          <p:cNvSpPr/>
          <p:nvPr/>
        </p:nvSpPr>
        <p:spPr>
          <a:xfrm>
            <a:off x="6196449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5</a:t>
            </a:r>
            <a:r>
              <a:rPr lang="zh-CN" altLang="en-US" sz="1400" dirty="0"/>
              <a:t>：</a:t>
            </a:r>
            <a:r>
              <a:rPr lang="en-US" altLang="zh-CN" sz="1400" dirty="0"/>
              <a:t>0101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29D734-424C-4851-A97D-34C03491A1E7}"/>
              </a:ext>
            </a:extLst>
          </p:cNvPr>
          <p:cNvSpPr/>
          <p:nvPr/>
        </p:nvSpPr>
        <p:spPr>
          <a:xfrm>
            <a:off x="7012135" y="4260273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6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D9FC7C-19F2-4524-A363-855A61D3D183}"/>
              </a:ext>
            </a:extLst>
          </p:cNvPr>
          <p:cNvSpPr/>
          <p:nvPr/>
        </p:nvSpPr>
        <p:spPr>
          <a:xfrm>
            <a:off x="7012135" y="5239309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7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0110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37191F5-9D09-4A85-AE62-9E39396E63C2}"/>
              </a:ext>
            </a:extLst>
          </p:cNvPr>
          <p:cNvSpPr/>
          <p:nvPr/>
        </p:nvSpPr>
        <p:spPr>
          <a:xfrm>
            <a:off x="723904" y="422910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15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1111</a:t>
            </a:r>
            <a:endParaRPr lang="zh-CN" altLang="en-US" sz="1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A35F8B-6ADA-468D-AD3D-3E93C1E1871C}"/>
              </a:ext>
            </a:extLst>
          </p:cNvPr>
          <p:cNvSpPr/>
          <p:nvPr/>
        </p:nvSpPr>
        <p:spPr>
          <a:xfrm>
            <a:off x="723904" y="5208136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1110</a:t>
            </a:r>
            <a:endParaRPr lang="zh-CN" altLang="en-US" sz="14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21ABC91-272D-4E24-B8D7-5FF7818FE487}"/>
              </a:ext>
            </a:extLst>
          </p:cNvPr>
          <p:cNvSpPr/>
          <p:nvPr/>
        </p:nvSpPr>
        <p:spPr>
          <a:xfrm>
            <a:off x="1672940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1101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4227DB4-D671-4091-81F6-E19C76867B3B}"/>
              </a:ext>
            </a:extLst>
          </p:cNvPr>
          <p:cNvSpPr/>
          <p:nvPr/>
        </p:nvSpPr>
        <p:spPr>
          <a:xfrm>
            <a:off x="2583876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11</a:t>
            </a:r>
            <a:r>
              <a:rPr lang="en-US" altLang="zh-CN" sz="1400" dirty="0"/>
              <a:t>00</a:t>
            </a:r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CF3F943-DD5B-48A7-A78D-5E6F0EFAC016}"/>
              </a:ext>
            </a:extLst>
          </p:cNvPr>
          <p:cNvSpPr/>
          <p:nvPr/>
        </p:nvSpPr>
        <p:spPr>
          <a:xfrm>
            <a:off x="3500585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1011</a:t>
            </a:r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51A809-E1C4-4C95-A3BF-1E36853CE1F4}"/>
              </a:ext>
            </a:extLst>
          </p:cNvPr>
          <p:cNvSpPr/>
          <p:nvPr/>
        </p:nvSpPr>
        <p:spPr>
          <a:xfrm>
            <a:off x="4368804" y="5667957"/>
            <a:ext cx="561109" cy="561109"/>
          </a:xfrm>
          <a:prstGeom prst="ellips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FBA4C16-120B-4F5C-BFF3-3C96A00553C5}"/>
              </a:ext>
            </a:extLst>
          </p:cNvPr>
          <p:cNvSpPr/>
          <p:nvPr/>
        </p:nvSpPr>
        <p:spPr>
          <a:xfrm>
            <a:off x="5279740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9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85CCB7-2987-4919-BCB1-F09065558090}"/>
              </a:ext>
            </a:extLst>
          </p:cNvPr>
          <p:cNvSpPr/>
          <p:nvPr/>
        </p:nvSpPr>
        <p:spPr>
          <a:xfrm>
            <a:off x="6196449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8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r>
              <a:rPr lang="en-US" altLang="zh-CN" sz="1400" dirty="0"/>
              <a:t>000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B59CF0-8581-4A9A-85BF-3D5DBE29C96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234049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7BA1C08-2D81-4927-9C0D-EEF70603C922}"/>
              </a:ext>
            </a:extLst>
          </p:cNvPr>
          <p:cNvCxnSpPr/>
          <p:nvPr/>
        </p:nvCxnSpPr>
        <p:spPr>
          <a:xfrm>
            <a:off x="3150758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881731-4814-4165-962E-49AEA8EF9FE9}"/>
              </a:ext>
            </a:extLst>
          </p:cNvPr>
          <p:cNvCxnSpPr/>
          <p:nvPr/>
        </p:nvCxnSpPr>
        <p:spPr>
          <a:xfrm>
            <a:off x="4061694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D4E86F-010E-4E4A-B6FF-DF6C8E00AC37}"/>
              </a:ext>
            </a:extLst>
          </p:cNvPr>
          <p:cNvCxnSpPr/>
          <p:nvPr/>
        </p:nvCxnSpPr>
        <p:spPr>
          <a:xfrm>
            <a:off x="4929913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02D211-21BB-4796-9275-9084B41750B8}"/>
              </a:ext>
            </a:extLst>
          </p:cNvPr>
          <p:cNvCxnSpPr/>
          <p:nvPr/>
        </p:nvCxnSpPr>
        <p:spPr>
          <a:xfrm>
            <a:off x="5846622" y="3986647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5840849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40C0FE2-2EEC-4C4B-A633-F13891EE38E9}"/>
              </a:ext>
            </a:extLst>
          </p:cNvPr>
          <p:cNvCxnSpPr>
            <a:cxnSpLocks/>
          </p:cNvCxnSpPr>
          <p:nvPr/>
        </p:nvCxnSpPr>
        <p:spPr>
          <a:xfrm flipH="1">
            <a:off x="4929913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2AEBC16-8C28-4447-9353-CADED55BE33F}"/>
              </a:ext>
            </a:extLst>
          </p:cNvPr>
          <p:cNvCxnSpPr>
            <a:cxnSpLocks/>
          </p:cNvCxnSpPr>
          <p:nvPr/>
        </p:nvCxnSpPr>
        <p:spPr>
          <a:xfrm flipH="1">
            <a:off x="4055921" y="5949960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</p:cNvCxnSpPr>
          <p:nvPr/>
        </p:nvCxnSpPr>
        <p:spPr>
          <a:xfrm flipH="1">
            <a:off x="3144985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</p:cNvCxnSpPr>
          <p:nvPr/>
        </p:nvCxnSpPr>
        <p:spPr>
          <a:xfrm flipH="1">
            <a:off x="2228276" y="5953424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32E69B-DE35-45B3-AC5E-3F90201F15A5}"/>
              </a:ext>
            </a:extLst>
          </p:cNvPr>
          <p:cNvCxnSpPr>
            <a:cxnSpLocks/>
            <a:stCxn id="27" idx="2"/>
            <a:endCxn id="20" idx="5"/>
          </p:cNvCxnSpPr>
          <p:nvPr/>
        </p:nvCxnSpPr>
        <p:spPr>
          <a:xfrm flipH="1" flipV="1">
            <a:off x="1202840" y="5687072"/>
            <a:ext cx="470100" cy="26144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C5C9B8-2601-4C22-AB54-FD7DFB978143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004459" y="4790209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2807697-FBCB-47B8-B964-05126A25E329}"/>
              </a:ext>
            </a:extLst>
          </p:cNvPr>
          <p:cNvCxnSpPr>
            <a:cxnSpLocks/>
            <a:stCxn id="19" idx="7"/>
            <a:endCxn id="6" idx="2"/>
          </p:cNvCxnSpPr>
          <p:nvPr/>
        </p:nvCxnSpPr>
        <p:spPr>
          <a:xfrm flipV="1">
            <a:off x="1202840" y="3979719"/>
            <a:ext cx="470100" cy="3315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85CE661-568D-47A2-8F94-160FEE9A65AD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>
            <a:off x="6757558" y="3979719"/>
            <a:ext cx="336750" cy="3627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610379-C91A-49F1-B69B-EA06B73453EA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7292690" y="4821382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B035848-1821-4E09-9563-0E3D95651F3B}"/>
              </a:ext>
            </a:extLst>
          </p:cNvPr>
          <p:cNvCxnSpPr>
            <a:cxnSpLocks/>
            <a:stCxn id="18" idx="3"/>
            <a:endCxn id="32" idx="6"/>
          </p:cNvCxnSpPr>
          <p:nvPr/>
        </p:nvCxnSpPr>
        <p:spPr>
          <a:xfrm flipH="1">
            <a:off x="6757558" y="5718245"/>
            <a:ext cx="336750" cy="23026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2946B-48A5-41F2-A9CA-23A5E40F568F}"/>
              </a:ext>
            </a:extLst>
          </p:cNvPr>
          <p:cNvCxnSpPr>
            <a:cxnSpLocks/>
            <a:stCxn id="31" idx="1"/>
            <a:endCxn id="6" idx="5"/>
          </p:cNvCxnSpPr>
          <p:nvPr/>
        </p:nvCxnSpPr>
        <p:spPr>
          <a:xfrm flipH="1" flipV="1">
            <a:off x="2151876" y="4178100"/>
            <a:ext cx="3210037" cy="15720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08A03AE-A51D-4A8B-A2DE-41CAFBA70BFE}"/>
              </a:ext>
            </a:extLst>
          </p:cNvPr>
          <p:cNvSpPr txBox="1"/>
          <p:nvPr/>
        </p:nvSpPr>
        <p:spPr>
          <a:xfrm>
            <a:off x="4012522" y="4427755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10 states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AEAE68CA-3944-4EA4-8C2B-1CECCF291337}"/>
              </a:ext>
            </a:extLst>
          </p:cNvPr>
          <p:cNvSpPr/>
          <p:nvPr/>
        </p:nvSpPr>
        <p:spPr>
          <a:xfrm rot="1549686">
            <a:off x="5349602" y="4831475"/>
            <a:ext cx="426983" cy="6719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D162E6C-D804-4720-A624-258EF825DE0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969849" y="4247372"/>
            <a:ext cx="2481128" cy="1502758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0248B08-29D1-4DC2-B46B-FEDE44125042}"/>
              </a:ext>
            </a:extLst>
          </p:cNvPr>
          <p:cNvSpPr txBox="1"/>
          <p:nvPr/>
        </p:nvSpPr>
        <p:spPr>
          <a:xfrm>
            <a:off x="3878406" y="6372492"/>
            <a:ext cx="1882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transient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68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/>
              <a:t>a 37 modules synchronous counter by 74LS160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Design a 37 modulus synchronous counter by 74LS160, through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using the total CLR based method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AAC87-7D81-4727-860E-FE6B07293F1F}"/>
              </a:ext>
            </a:extLst>
          </p:cNvPr>
          <p:cNvSpPr txBox="1"/>
          <p:nvPr/>
        </p:nvSpPr>
        <p:spPr>
          <a:xfrm>
            <a:off x="1262743" y="2350877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Pls consult the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 of 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5!!!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E7517-7A5C-4724-8E36-9474EEE65200}"/>
              </a:ext>
            </a:extLst>
          </p:cNvPr>
          <p:cNvSpPr txBox="1"/>
          <p:nvPr/>
        </p:nvSpPr>
        <p:spPr>
          <a:xfrm>
            <a:off x="155865" y="3175478"/>
            <a:ext cx="962297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863" lvl="0" indent="-804863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input the counting pulses to the designed counter, then test and record the waves for different                       output bits with 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7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~Q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AA12F-08E6-49D8-954E-7406E9AE2FC3}"/>
              </a:ext>
            </a:extLst>
          </p:cNvPr>
          <p:cNvSpPr txBox="1"/>
          <p:nvPr/>
        </p:nvSpPr>
        <p:spPr>
          <a:xfrm>
            <a:off x="433076" y="4157845"/>
            <a:ext cx="11144056" cy="2119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(Method 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just has 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Two Cascaded counters with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have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10X10=100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Count from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 to 36,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here is a transient state with 37 for the CLR based method.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When Q7Q6Q5Q4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Q3Q2Q1Q0 = 37 = </a:t>
            </a:r>
            <a:r>
              <a:rPr lang="en-US" altLang="zh-CN" b="1" dirty="0">
                <a:latin typeface="Arial" panose="020B0604020202020204" pitchFamily="34" charset="0"/>
                <a:cs typeface="Times New Roman" panose="02020603050405020304" pitchFamily="18" charset="0"/>
              </a:rPr>
              <a:t>0011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0111,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reset output as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0000 0000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through using CLRN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4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/>
              <a:t>a 80 modules synchronous counter by 74LS161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Design a 80 modulus synchronous counter by 74LS161, through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using the counters cascaded based method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AAC87-7D81-4727-860E-FE6B07293F1F}"/>
              </a:ext>
            </a:extLst>
          </p:cNvPr>
          <p:cNvSpPr txBox="1"/>
          <p:nvPr/>
        </p:nvSpPr>
        <p:spPr>
          <a:xfrm>
            <a:off x="1262743" y="2350877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Pls consult the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7!!!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E7517-7A5C-4724-8E36-9474EEE65200}"/>
              </a:ext>
            </a:extLst>
          </p:cNvPr>
          <p:cNvSpPr txBox="1"/>
          <p:nvPr/>
        </p:nvSpPr>
        <p:spPr>
          <a:xfrm>
            <a:off x="155865" y="2808951"/>
            <a:ext cx="962297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863" lvl="0" indent="-804863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input the counting pulses to the designed counter, then test and record the waves for different                       output bits with 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7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~Q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AA12F-08E6-49D8-954E-7406E9AE2FC3}"/>
              </a:ext>
            </a:extLst>
          </p:cNvPr>
          <p:cNvSpPr txBox="1"/>
          <p:nvPr/>
        </p:nvSpPr>
        <p:spPr>
          <a:xfrm>
            <a:off x="443962" y="3874816"/>
            <a:ext cx="11144056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74LS161 just has 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16.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According to 80=16*5, we need to design a counter with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through using the CLR based method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.</a:t>
            </a:r>
            <a:endParaRPr lang="en-US" altLang="zh-CN" sz="18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Cascade these two counters with 16 and 5 through the way of 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simultaneous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carry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3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524000" y="2007909"/>
            <a:ext cx="9144000" cy="1502054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Thanks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Counter design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Partial Decoding: </a:t>
            </a: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LD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42826"/>
              </p:ext>
            </p:extLst>
          </p:nvPr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10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11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12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8080DC-454F-4603-918A-EE7AB00358FB}"/>
                  </a:ext>
                </a:extLst>
              </p:cNvPr>
              <p:cNvSpPr txBox="1"/>
              <p:nvPr/>
            </p:nvSpPr>
            <p:spPr>
              <a:xfrm>
                <a:off x="335107" y="1813173"/>
                <a:ext cx="8133484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counter want to count starting from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𝐍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 the way to make the counter recycle after the count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𝐌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through a load data (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LD) port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 port will reset the output of the counter through using the input with N.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8080DC-454F-4603-918A-EE7AB003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7" y="1813173"/>
                <a:ext cx="8133484" cy="1289071"/>
              </a:xfrm>
              <a:prstGeom prst="rect">
                <a:avLst/>
              </a:prstGeom>
              <a:blipFill>
                <a:blip r:embed="rId3"/>
                <a:stretch>
                  <a:fillRect l="-675" r="-75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FBB06DF6-1F0E-4BB7-B4B8-884D1B27AC0E}"/>
              </a:ext>
            </a:extLst>
          </p:cNvPr>
          <p:cNvSpPr/>
          <p:nvPr/>
        </p:nvSpPr>
        <p:spPr>
          <a:xfrm>
            <a:off x="16729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b="1" dirty="0">
                <a:solidFill>
                  <a:srgbClr val="FFFF00"/>
                </a:solidFill>
              </a:rPr>
              <a:t>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2F8E78-BF86-4028-BACD-F350FF1B5346}"/>
              </a:ext>
            </a:extLst>
          </p:cNvPr>
          <p:cNvSpPr/>
          <p:nvPr/>
        </p:nvSpPr>
        <p:spPr>
          <a:xfrm>
            <a:off x="2583876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0001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FE8F20-9E56-44C2-B8F9-5CF26AAA68F5}"/>
              </a:ext>
            </a:extLst>
          </p:cNvPr>
          <p:cNvSpPr/>
          <p:nvPr/>
        </p:nvSpPr>
        <p:spPr>
          <a:xfrm>
            <a:off x="3500585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0010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7613F7-70F2-4F54-AEDC-123BE278B28F}"/>
              </a:ext>
            </a:extLst>
          </p:cNvPr>
          <p:cNvSpPr/>
          <p:nvPr/>
        </p:nvSpPr>
        <p:spPr>
          <a:xfrm>
            <a:off x="4368804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0011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B04B7E-49A4-4580-8187-5884DCB9C8CD}"/>
              </a:ext>
            </a:extLst>
          </p:cNvPr>
          <p:cNvSpPr/>
          <p:nvPr/>
        </p:nvSpPr>
        <p:spPr>
          <a:xfrm>
            <a:off x="52797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0100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A52782-CAAD-42AB-8FFC-873A1013B907}"/>
              </a:ext>
            </a:extLst>
          </p:cNvPr>
          <p:cNvSpPr/>
          <p:nvPr/>
        </p:nvSpPr>
        <p:spPr>
          <a:xfrm>
            <a:off x="6196449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5</a:t>
            </a:r>
            <a:r>
              <a:rPr lang="zh-CN" altLang="en-US" sz="1400" dirty="0"/>
              <a:t>：</a:t>
            </a:r>
            <a:r>
              <a:rPr lang="en-US" altLang="zh-CN" sz="1400" dirty="0"/>
              <a:t>0101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29D734-424C-4851-A97D-34C03491A1E7}"/>
              </a:ext>
            </a:extLst>
          </p:cNvPr>
          <p:cNvSpPr/>
          <p:nvPr/>
        </p:nvSpPr>
        <p:spPr>
          <a:xfrm>
            <a:off x="7012135" y="4260273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6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D9FC7C-19F2-4524-A363-855A61D3D183}"/>
              </a:ext>
            </a:extLst>
          </p:cNvPr>
          <p:cNvSpPr/>
          <p:nvPr/>
        </p:nvSpPr>
        <p:spPr>
          <a:xfrm>
            <a:off x="7012135" y="5239309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7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0110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37191F5-9D09-4A85-AE62-9E39396E63C2}"/>
              </a:ext>
            </a:extLst>
          </p:cNvPr>
          <p:cNvSpPr/>
          <p:nvPr/>
        </p:nvSpPr>
        <p:spPr>
          <a:xfrm>
            <a:off x="723904" y="422910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15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1111</a:t>
            </a:r>
            <a:endParaRPr lang="zh-CN" altLang="en-US" sz="1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A35F8B-6ADA-468D-AD3D-3E93C1E1871C}"/>
              </a:ext>
            </a:extLst>
          </p:cNvPr>
          <p:cNvSpPr/>
          <p:nvPr/>
        </p:nvSpPr>
        <p:spPr>
          <a:xfrm>
            <a:off x="723904" y="5208136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1110</a:t>
            </a:r>
            <a:endParaRPr lang="zh-CN" altLang="en-US" sz="14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21ABC91-272D-4E24-B8D7-5FF7818FE487}"/>
              </a:ext>
            </a:extLst>
          </p:cNvPr>
          <p:cNvSpPr/>
          <p:nvPr/>
        </p:nvSpPr>
        <p:spPr>
          <a:xfrm>
            <a:off x="1672940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1101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4227DB4-D671-4091-81F6-E19C76867B3B}"/>
              </a:ext>
            </a:extLst>
          </p:cNvPr>
          <p:cNvSpPr/>
          <p:nvPr/>
        </p:nvSpPr>
        <p:spPr>
          <a:xfrm>
            <a:off x="2583876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11</a:t>
            </a:r>
            <a:r>
              <a:rPr lang="en-US" altLang="zh-CN" sz="1400" dirty="0"/>
              <a:t>00</a:t>
            </a:r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CF3F943-DD5B-48A7-A78D-5E6F0EFAC016}"/>
              </a:ext>
            </a:extLst>
          </p:cNvPr>
          <p:cNvSpPr/>
          <p:nvPr/>
        </p:nvSpPr>
        <p:spPr>
          <a:xfrm>
            <a:off x="3500585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1011</a:t>
            </a:r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51A809-E1C4-4C95-A3BF-1E36853CE1F4}"/>
              </a:ext>
            </a:extLst>
          </p:cNvPr>
          <p:cNvSpPr/>
          <p:nvPr/>
        </p:nvSpPr>
        <p:spPr>
          <a:xfrm>
            <a:off x="4368804" y="5667957"/>
            <a:ext cx="561109" cy="561109"/>
          </a:xfrm>
          <a:prstGeom prst="ellipse">
            <a:avLst/>
          </a:prstGeom>
          <a:ln w="3175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FBA4C16-120B-4F5C-BFF3-3C96A00553C5}"/>
              </a:ext>
            </a:extLst>
          </p:cNvPr>
          <p:cNvSpPr/>
          <p:nvPr/>
        </p:nvSpPr>
        <p:spPr>
          <a:xfrm>
            <a:off x="5279740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9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85CCB7-2987-4919-BCB1-F09065558090}"/>
              </a:ext>
            </a:extLst>
          </p:cNvPr>
          <p:cNvSpPr/>
          <p:nvPr/>
        </p:nvSpPr>
        <p:spPr>
          <a:xfrm>
            <a:off x="6196449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8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r>
              <a:rPr lang="en-US" altLang="zh-CN" sz="1400" dirty="0"/>
              <a:t>000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B59CF0-8581-4A9A-85BF-3D5DBE29C96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234049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7BA1C08-2D81-4927-9C0D-EEF70603C922}"/>
              </a:ext>
            </a:extLst>
          </p:cNvPr>
          <p:cNvCxnSpPr/>
          <p:nvPr/>
        </p:nvCxnSpPr>
        <p:spPr>
          <a:xfrm>
            <a:off x="3150758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881731-4814-4165-962E-49AEA8EF9FE9}"/>
              </a:ext>
            </a:extLst>
          </p:cNvPr>
          <p:cNvCxnSpPr/>
          <p:nvPr/>
        </p:nvCxnSpPr>
        <p:spPr>
          <a:xfrm>
            <a:off x="4061694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D4E86F-010E-4E4A-B6FF-DF6C8E00AC37}"/>
              </a:ext>
            </a:extLst>
          </p:cNvPr>
          <p:cNvCxnSpPr/>
          <p:nvPr/>
        </p:nvCxnSpPr>
        <p:spPr>
          <a:xfrm>
            <a:off x="4929913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02D211-21BB-4796-9275-9084B41750B8}"/>
              </a:ext>
            </a:extLst>
          </p:cNvPr>
          <p:cNvCxnSpPr/>
          <p:nvPr/>
        </p:nvCxnSpPr>
        <p:spPr>
          <a:xfrm>
            <a:off x="5846622" y="3986647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5840849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40C0FE2-2EEC-4C4B-A633-F13891EE38E9}"/>
              </a:ext>
            </a:extLst>
          </p:cNvPr>
          <p:cNvCxnSpPr>
            <a:cxnSpLocks/>
          </p:cNvCxnSpPr>
          <p:nvPr/>
        </p:nvCxnSpPr>
        <p:spPr>
          <a:xfrm flipH="1">
            <a:off x="4929913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2AEBC16-8C28-4447-9353-CADED55BE33F}"/>
              </a:ext>
            </a:extLst>
          </p:cNvPr>
          <p:cNvCxnSpPr>
            <a:cxnSpLocks/>
          </p:cNvCxnSpPr>
          <p:nvPr/>
        </p:nvCxnSpPr>
        <p:spPr>
          <a:xfrm flipH="1">
            <a:off x="4055921" y="5949960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</p:cNvCxnSpPr>
          <p:nvPr/>
        </p:nvCxnSpPr>
        <p:spPr>
          <a:xfrm flipH="1">
            <a:off x="3144985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</p:cNvCxnSpPr>
          <p:nvPr/>
        </p:nvCxnSpPr>
        <p:spPr>
          <a:xfrm flipH="1">
            <a:off x="2228276" y="5953424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32E69B-DE35-45B3-AC5E-3F90201F15A5}"/>
              </a:ext>
            </a:extLst>
          </p:cNvPr>
          <p:cNvCxnSpPr>
            <a:cxnSpLocks/>
            <a:stCxn id="27" idx="2"/>
            <a:endCxn id="20" idx="5"/>
          </p:cNvCxnSpPr>
          <p:nvPr/>
        </p:nvCxnSpPr>
        <p:spPr>
          <a:xfrm flipH="1" flipV="1">
            <a:off x="1202840" y="5687072"/>
            <a:ext cx="470100" cy="26144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C5C9B8-2601-4C22-AB54-FD7DFB978143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004459" y="4790209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2807697-FBCB-47B8-B964-05126A25E329}"/>
              </a:ext>
            </a:extLst>
          </p:cNvPr>
          <p:cNvCxnSpPr>
            <a:cxnSpLocks/>
            <a:stCxn id="19" idx="7"/>
            <a:endCxn id="6" idx="2"/>
          </p:cNvCxnSpPr>
          <p:nvPr/>
        </p:nvCxnSpPr>
        <p:spPr>
          <a:xfrm flipV="1">
            <a:off x="1202840" y="3979719"/>
            <a:ext cx="470100" cy="3315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85CE661-568D-47A2-8F94-160FEE9A65AD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>
            <a:off x="6757558" y="3979719"/>
            <a:ext cx="336750" cy="3627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610379-C91A-49F1-B69B-EA06B73453EA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7292690" y="4821382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B035848-1821-4E09-9563-0E3D95651F3B}"/>
              </a:ext>
            </a:extLst>
          </p:cNvPr>
          <p:cNvCxnSpPr>
            <a:cxnSpLocks/>
            <a:stCxn id="18" idx="3"/>
            <a:endCxn id="32" idx="6"/>
          </p:cNvCxnSpPr>
          <p:nvPr/>
        </p:nvCxnSpPr>
        <p:spPr>
          <a:xfrm flipH="1">
            <a:off x="6757558" y="5718245"/>
            <a:ext cx="336750" cy="23026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2946B-48A5-41F2-A9CA-23A5E40F568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864431" y="4178100"/>
            <a:ext cx="1586546" cy="14898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08A03AE-A51D-4A8B-A2DE-41CAFBA70BFE}"/>
              </a:ext>
            </a:extLst>
          </p:cNvPr>
          <p:cNvSpPr txBox="1"/>
          <p:nvPr/>
        </p:nvSpPr>
        <p:spPr>
          <a:xfrm>
            <a:off x="4307950" y="4261689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=10 states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AEAE68CA-3944-4EA4-8C2B-1CECCF291337}"/>
              </a:ext>
            </a:extLst>
          </p:cNvPr>
          <p:cNvSpPr/>
          <p:nvPr/>
        </p:nvSpPr>
        <p:spPr>
          <a:xfrm rot="1549686">
            <a:off x="5327849" y="4628112"/>
            <a:ext cx="426983" cy="6719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64553D1-8172-4EE2-93CF-915E88F9BAD7}"/>
                  </a:ext>
                </a:extLst>
              </p:cNvPr>
              <p:cNvSpPr txBox="1"/>
              <p:nvPr/>
            </p:nvSpPr>
            <p:spPr>
              <a:xfrm>
                <a:off x="4243246" y="3421121"/>
                <a:ext cx="8312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𝐍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64553D1-8172-4EE2-93CF-915E88F9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46" y="3421121"/>
                <a:ext cx="831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79EAE782-E72E-460A-BEF2-14C37D3CF5A4}"/>
              </a:ext>
            </a:extLst>
          </p:cNvPr>
          <p:cNvSpPr txBox="1"/>
          <p:nvPr/>
        </p:nvSpPr>
        <p:spPr>
          <a:xfrm>
            <a:off x="4273836" y="5286784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N=3 through 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7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46444"/>
              </p:ext>
            </p:extLst>
          </p:nvPr>
        </p:nvGraphicFramePr>
        <p:xfrm>
          <a:off x="8036705" y="2768481"/>
          <a:ext cx="3402446" cy="331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8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802610"/>
            <a:ext cx="863472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B06DF6-1F0E-4BB7-B4B8-884D1B27AC0E}"/>
              </a:ext>
            </a:extLst>
          </p:cNvPr>
          <p:cNvSpPr/>
          <p:nvPr/>
        </p:nvSpPr>
        <p:spPr>
          <a:xfrm>
            <a:off x="976254" y="333014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b="1" dirty="0">
                <a:solidFill>
                  <a:srgbClr val="FFFF00"/>
                </a:solidFill>
              </a:rPr>
              <a:t>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2F8E78-BF86-4028-BACD-F350FF1B5346}"/>
              </a:ext>
            </a:extLst>
          </p:cNvPr>
          <p:cNvSpPr/>
          <p:nvPr/>
        </p:nvSpPr>
        <p:spPr>
          <a:xfrm>
            <a:off x="1887190" y="333014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0001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FE8F20-9E56-44C2-B8F9-5CF26AAA68F5}"/>
              </a:ext>
            </a:extLst>
          </p:cNvPr>
          <p:cNvSpPr/>
          <p:nvPr/>
        </p:nvSpPr>
        <p:spPr>
          <a:xfrm>
            <a:off x="2803899" y="333014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0010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7613F7-70F2-4F54-AEDC-123BE278B28F}"/>
              </a:ext>
            </a:extLst>
          </p:cNvPr>
          <p:cNvSpPr/>
          <p:nvPr/>
        </p:nvSpPr>
        <p:spPr>
          <a:xfrm>
            <a:off x="3672118" y="333014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0011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B04B7E-49A4-4580-8187-5884DCB9C8CD}"/>
              </a:ext>
            </a:extLst>
          </p:cNvPr>
          <p:cNvSpPr/>
          <p:nvPr/>
        </p:nvSpPr>
        <p:spPr>
          <a:xfrm>
            <a:off x="4583054" y="333014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0100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A52782-CAAD-42AB-8FFC-873A1013B907}"/>
              </a:ext>
            </a:extLst>
          </p:cNvPr>
          <p:cNvSpPr/>
          <p:nvPr/>
        </p:nvSpPr>
        <p:spPr>
          <a:xfrm>
            <a:off x="5500218" y="4299582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5</a:t>
            </a:r>
            <a:r>
              <a:rPr lang="zh-CN" altLang="en-US" sz="1400" dirty="0"/>
              <a:t>：</a:t>
            </a:r>
            <a:r>
              <a:rPr lang="en-US" altLang="zh-CN" sz="1400" dirty="0"/>
              <a:t>0101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29D734-424C-4851-A97D-34C03491A1E7}"/>
              </a:ext>
            </a:extLst>
          </p:cNvPr>
          <p:cNvSpPr/>
          <p:nvPr/>
        </p:nvSpPr>
        <p:spPr>
          <a:xfrm>
            <a:off x="5082915" y="519221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6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D9FC7C-19F2-4524-A363-855A61D3D183}"/>
              </a:ext>
            </a:extLst>
          </p:cNvPr>
          <p:cNvSpPr/>
          <p:nvPr/>
        </p:nvSpPr>
        <p:spPr>
          <a:xfrm>
            <a:off x="3916834" y="519221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7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0110</a:t>
            </a:r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85CCB7-2987-4919-BCB1-F09065558090}"/>
              </a:ext>
            </a:extLst>
          </p:cNvPr>
          <p:cNvSpPr/>
          <p:nvPr/>
        </p:nvSpPr>
        <p:spPr>
          <a:xfrm>
            <a:off x="1306517" y="5192214"/>
            <a:ext cx="561109" cy="561109"/>
          </a:xfrm>
          <a:prstGeom prst="ellips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9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r>
              <a:rPr lang="en-US" altLang="zh-CN" sz="1400" dirty="0"/>
              <a:t>001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B59CF0-8581-4A9A-85BF-3D5DBE29C96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1537363" y="361069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7BA1C08-2D81-4927-9C0D-EEF70603C922}"/>
              </a:ext>
            </a:extLst>
          </p:cNvPr>
          <p:cNvCxnSpPr/>
          <p:nvPr/>
        </p:nvCxnSpPr>
        <p:spPr>
          <a:xfrm>
            <a:off x="2454072" y="361069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881731-4814-4165-962E-49AEA8EF9FE9}"/>
              </a:ext>
            </a:extLst>
          </p:cNvPr>
          <p:cNvCxnSpPr/>
          <p:nvPr/>
        </p:nvCxnSpPr>
        <p:spPr>
          <a:xfrm>
            <a:off x="3365008" y="361069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D4E86F-010E-4E4A-B6FF-DF6C8E00AC37}"/>
              </a:ext>
            </a:extLst>
          </p:cNvPr>
          <p:cNvCxnSpPr/>
          <p:nvPr/>
        </p:nvCxnSpPr>
        <p:spPr>
          <a:xfrm>
            <a:off x="4233227" y="361069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02D211-21BB-4796-9275-9084B41750B8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5144163" y="3610695"/>
            <a:ext cx="438228" cy="77106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85CE661-568D-47A2-8F94-160FEE9A65AD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5561851" y="4778518"/>
            <a:ext cx="20540" cy="49586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610379-C91A-49F1-B69B-EA06B73453EA}"/>
              </a:ext>
            </a:extLst>
          </p:cNvPr>
          <p:cNvCxnSpPr>
            <a:cxnSpLocks/>
          </p:cNvCxnSpPr>
          <p:nvPr/>
        </p:nvCxnSpPr>
        <p:spPr>
          <a:xfrm flipH="1">
            <a:off x="4477943" y="5530768"/>
            <a:ext cx="604972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B035848-1821-4E09-9563-0E3D95651F3B}"/>
              </a:ext>
            </a:extLst>
          </p:cNvPr>
          <p:cNvCxnSpPr>
            <a:cxnSpLocks/>
            <a:stCxn id="57" idx="2"/>
            <a:endCxn id="32" idx="6"/>
          </p:cNvCxnSpPr>
          <p:nvPr/>
        </p:nvCxnSpPr>
        <p:spPr>
          <a:xfrm flipH="1">
            <a:off x="1867626" y="5472769"/>
            <a:ext cx="760975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2946B-48A5-41F2-A9CA-23A5E40F568F}"/>
              </a:ext>
            </a:extLst>
          </p:cNvPr>
          <p:cNvCxnSpPr>
            <a:cxnSpLocks/>
            <a:stCxn id="57" idx="1"/>
            <a:endCxn id="6" idx="5"/>
          </p:cNvCxnSpPr>
          <p:nvPr/>
        </p:nvCxnSpPr>
        <p:spPr>
          <a:xfrm flipH="1" flipV="1">
            <a:off x="1455190" y="3809076"/>
            <a:ext cx="1255584" cy="14653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08A03AE-A51D-4A8B-A2DE-41CAFBA70BFE}"/>
              </a:ext>
            </a:extLst>
          </p:cNvPr>
          <p:cNvSpPr txBox="1"/>
          <p:nvPr/>
        </p:nvSpPr>
        <p:spPr>
          <a:xfrm>
            <a:off x="2078182" y="4057575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9 states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AEAE68CA-3944-4EA4-8C2B-1CECCF291337}"/>
              </a:ext>
            </a:extLst>
          </p:cNvPr>
          <p:cNvSpPr/>
          <p:nvPr/>
        </p:nvSpPr>
        <p:spPr>
          <a:xfrm rot="1549686">
            <a:off x="3282508" y="4516267"/>
            <a:ext cx="426983" cy="6719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D162E6C-D804-4720-A624-258EF825DE04}"/>
              </a:ext>
            </a:extLst>
          </p:cNvPr>
          <p:cNvCxnSpPr>
            <a:cxnSpLocks/>
            <a:stCxn id="32" idx="0"/>
            <a:endCxn id="6" idx="4"/>
          </p:cNvCxnSpPr>
          <p:nvPr/>
        </p:nvCxnSpPr>
        <p:spPr>
          <a:xfrm flipH="1" flipV="1">
            <a:off x="1256809" y="3891249"/>
            <a:ext cx="330263" cy="1300965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0248B08-29D1-4DC2-B46B-FEDE44125042}"/>
              </a:ext>
            </a:extLst>
          </p:cNvPr>
          <p:cNvSpPr txBox="1"/>
          <p:nvPr/>
        </p:nvSpPr>
        <p:spPr>
          <a:xfrm>
            <a:off x="595973" y="5996534"/>
            <a:ext cx="1882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transient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BC4CF84-3582-4A40-B89D-381C96879B73}"/>
              </a:ext>
            </a:extLst>
          </p:cNvPr>
          <p:cNvSpPr/>
          <p:nvPr/>
        </p:nvSpPr>
        <p:spPr>
          <a:xfrm>
            <a:off x="2628601" y="519221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8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1010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19BAB5F-8B2B-45DD-A287-2AD446D14AA0}"/>
              </a:ext>
            </a:extLst>
          </p:cNvPr>
          <p:cNvCxnSpPr>
            <a:cxnSpLocks/>
            <a:stCxn id="18" idx="2"/>
            <a:endCxn id="57" idx="6"/>
          </p:cNvCxnSpPr>
          <p:nvPr/>
        </p:nvCxnSpPr>
        <p:spPr>
          <a:xfrm flipH="1">
            <a:off x="3189710" y="5472769"/>
            <a:ext cx="72712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8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37109"/>
              </p:ext>
            </p:extLst>
          </p:nvPr>
        </p:nvGraphicFramePr>
        <p:xfrm>
          <a:off x="8036705" y="2768481"/>
          <a:ext cx="3402446" cy="331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8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802610"/>
            <a:ext cx="1172772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 expected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designed based on the transient state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connected with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CLRN port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37256-3A1D-4337-9C00-F0A7E9D0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3" y="3632427"/>
            <a:ext cx="6742339" cy="31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7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10435"/>
              </p:ext>
            </p:extLst>
          </p:nvPr>
        </p:nvGraphicFramePr>
        <p:xfrm>
          <a:off x="8036705" y="2768481"/>
          <a:ext cx="3402446" cy="331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8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802610"/>
            <a:ext cx="1172772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74LS160,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results</a:t>
            </a:r>
            <a:endParaRPr lang="en-US" altLang="zh-C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88B7FF-ACF9-4AED-AEE7-34185C61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0" y="3102429"/>
            <a:ext cx="7505700" cy="32004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F18E1BB-A283-42F4-B10E-A5222A75ACA3}"/>
              </a:ext>
            </a:extLst>
          </p:cNvPr>
          <p:cNvCxnSpPr>
            <a:cxnSpLocks/>
          </p:cNvCxnSpPr>
          <p:nvPr/>
        </p:nvCxnSpPr>
        <p:spPr>
          <a:xfrm>
            <a:off x="4920342" y="2676182"/>
            <a:ext cx="0" cy="39019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68D93E7-8CAC-43AB-9F62-3AAB01228ED7}"/>
              </a:ext>
            </a:extLst>
          </p:cNvPr>
          <p:cNvSpPr txBox="1"/>
          <p:nvPr/>
        </p:nvSpPr>
        <p:spPr>
          <a:xfrm>
            <a:off x="4920342" y="6302829"/>
            <a:ext cx="424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7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802610"/>
            <a:ext cx="863472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74LS161,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B33DF06-6D27-4077-96BE-C0B7A1DDF6EA}"/>
              </a:ext>
            </a:extLst>
          </p:cNvPr>
          <p:cNvSpPr/>
          <p:nvPr/>
        </p:nvSpPr>
        <p:spPr>
          <a:xfrm>
            <a:off x="519054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b="1" dirty="0">
                <a:solidFill>
                  <a:srgbClr val="FFFF00"/>
                </a:solidFill>
              </a:rPr>
              <a:t>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9327A4-0966-466A-93B5-1D754B56B84F}"/>
              </a:ext>
            </a:extLst>
          </p:cNvPr>
          <p:cNvSpPr/>
          <p:nvPr/>
        </p:nvSpPr>
        <p:spPr>
          <a:xfrm>
            <a:off x="1429990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0001</a:t>
            </a:r>
            <a:endParaRPr lang="zh-CN" altLang="en-US" sz="14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1277E1C-29CD-486B-97C6-11DD08CA1D81}"/>
              </a:ext>
            </a:extLst>
          </p:cNvPr>
          <p:cNvSpPr/>
          <p:nvPr/>
        </p:nvSpPr>
        <p:spPr>
          <a:xfrm>
            <a:off x="2346699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0010</a:t>
            </a:r>
            <a:endParaRPr lang="zh-CN" altLang="en-US" sz="14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115B217-C2DF-4A79-8CD4-028A8326A274}"/>
              </a:ext>
            </a:extLst>
          </p:cNvPr>
          <p:cNvSpPr/>
          <p:nvPr/>
        </p:nvSpPr>
        <p:spPr>
          <a:xfrm>
            <a:off x="3214918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0011</a:t>
            </a:r>
            <a:endParaRPr lang="zh-CN" altLang="en-US" sz="14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06D7C68-4B2D-4242-AF72-70DEFD4301A4}"/>
              </a:ext>
            </a:extLst>
          </p:cNvPr>
          <p:cNvSpPr/>
          <p:nvPr/>
        </p:nvSpPr>
        <p:spPr>
          <a:xfrm>
            <a:off x="4125854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0100</a:t>
            </a:r>
            <a:endParaRPr lang="zh-CN" altLang="en-US" sz="14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475F0C-5F7B-43A9-AAD6-C1824D7784D4}"/>
              </a:ext>
            </a:extLst>
          </p:cNvPr>
          <p:cNvSpPr/>
          <p:nvPr/>
        </p:nvSpPr>
        <p:spPr>
          <a:xfrm>
            <a:off x="5042563" y="332257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5</a:t>
            </a:r>
            <a:r>
              <a:rPr lang="zh-CN" altLang="en-US" sz="1400" dirty="0"/>
              <a:t>：</a:t>
            </a:r>
            <a:r>
              <a:rPr lang="en-US" altLang="zh-CN" sz="1400" dirty="0"/>
              <a:t>0101</a:t>
            </a:r>
            <a:endParaRPr lang="zh-CN" altLang="en-US" sz="14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8EF3AD-44EF-4C9A-8C72-6B7300D3F83D}"/>
              </a:ext>
            </a:extLst>
          </p:cNvPr>
          <p:cNvSpPr/>
          <p:nvPr/>
        </p:nvSpPr>
        <p:spPr>
          <a:xfrm>
            <a:off x="5858249" y="3883679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6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DBE5B1-5546-46B9-924C-669EDDA0A4BD}"/>
              </a:ext>
            </a:extLst>
          </p:cNvPr>
          <p:cNvSpPr/>
          <p:nvPr/>
        </p:nvSpPr>
        <p:spPr>
          <a:xfrm>
            <a:off x="5858249" y="4862715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7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0110</a:t>
            </a:r>
            <a:endParaRPr lang="zh-CN" altLang="en-US" sz="14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2CA06CF-CD26-44AE-A202-EC875F407262}"/>
              </a:ext>
            </a:extLst>
          </p:cNvPr>
          <p:cNvSpPr/>
          <p:nvPr/>
        </p:nvSpPr>
        <p:spPr>
          <a:xfrm>
            <a:off x="3214918" y="5291363"/>
            <a:ext cx="561109" cy="561109"/>
          </a:xfrm>
          <a:prstGeom prst="ellips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019B766-270D-41C0-988E-C64462553951}"/>
              </a:ext>
            </a:extLst>
          </p:cNvPr>
          <p:cNvSpPr/>
          <p:nvPr/>
        </p:nvSpPr>
        <p:spPr>
          <a:xfrm>
            <a:off x="4125854" y="5291363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9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BDD57DD-53AC-4A56-89D1-0007CAB555F5}"/>
              </a:ext>
            </a:extLst>
          </p:cNvPr>
          <p:cNvSpPr/>
          <p:nvPr/>
        </p:nvSpPr>
        <p:spPr>
          <a:xfrm>
            <a:off x="5042563" y="5291363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8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r>
              <a:rPr lang="en-US" altLang="zh-CN" sz="1400" dirty="0"/>
              <a:t>000</a:t>
            </a:r>
            <a:endParaRPr lang="zh-CN" altLang="en-US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5C3F704-6E4E-4DC4-B640-6AD379C5901A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080163" y="360312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D0E0D2-0143-42E2-B5FF-3EE290394C8A}"/>
              </a:ext>
            </a:extLst>
          </p:cNvPr>
          <p:cNvCxnSpPr/>
          <p:nvPr/>
        </p:nvCxnSpPr>
        <p:spPr>
          <a:xfrm>
            <a:off x="1996872" y="360312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AEAF93E-EBE0-4860-B44B-CE2F7E447EF8}"/>
              </a:ext>
            </a:extLst>
          </p:cNvPr>
          <p:cNvCxnSpPr/>
          <p:nvPr/>
        </p:nvCxnSpPr>
        <p:spPr>
          <a:xfrm>
            <a:off x="2907808" y="360312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6405A14-B414-4986-B721-7D308FD8AB5A}"/>
              </a:ext>
            </a:extLst>
          </p:cNvPr>
          <p:cNvCxnSpPr/>
          <p:nvPr/>
        </p:nvCxnSpPr>
        <p:spPr>
          <a:xfrm>
            <a:off x="3776027" y="3603125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7A53FAB-C46D-40EB-90B8-E42F2541ADEF}"/>
              </a:ext>
            </a:extLst>
          </p:cNvPr>
          <p:cNvCxnSpPr/>
          <p:nvPr/>
        </p:nvCxnSpPr>
        <p:spPr>
          <a:xfrm>
            <a:off x="4692736" y="3610053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5C97BA2-A783-47B8-8A07-B3EEEEABA512}"/>
              </a:ext>
            </a:extLst>
          </p:cNvPr>
          <p:cNvCxnSpPr>
            <a:cxnSpLocks/>
            <a:stCxn id="46" idx="2"/>
            <a:endCxn id="45" idx="6"/>
          </p:cNvCxnSpPr>
          <p:nvPr/>
        </p:nvCxnSpPr>
        <p:spPr>
          <a:xfrm flipH="1">
            <a:off x="4686963" y="5571918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76C5E99-EDEE-4F4C-9CFA-C15554B2606E}"/>
              </a:ext>
            </a:extLst>
          </p:cNvPr>
          <p:cNvCxnSpPr>
            <a:cxnSpLocks/>
          </p:cNvCxnSpPr>
          <p:nvPr/>
        </p:nvCxnSpPr>
        <p:spPr>
          <a:xfrm flipH="1">
            <a:off x="3776027" y="5571918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7077C07-AD63-424D-924E-CD3BBF99621C}"/>
              </a:ext>
            </a:extLst>
          </p:cNvPr>
          <p:cNvCxnSpPr>
            <a:cxnSpLocks/>
            <a:stCxn id="40" idx="6"/>
            <a:endCxn id="41" idx="1"/>
          </p:cNvCxnSpPr>
          <p:nvPr/>
        </p:nvCxnSpPr>
        <p:spPr>
          <a:xfrm>
            <a:off x="5603672" y="3603125"/>
            <a:ext cx="336750" cy="3627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9D960B5-8D9D-4B67-8F64-E1B7A20D514A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6138804" y="4444788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756F5A-952F-472F-84A7-7F49DF7FF972}"/>
              </a:ext>
            </a:extLst>
          </p:cNvPr>
          <p:cNvCxnSpPr>
            <a:cxnSpLocks/>
            <a:stCxn id="42" idx="3"/>
            <a:endCxn id="46" idx="6"/>
          </p:cNvCxnSpPr>
          <p:nvPr/>
        </p:nvCxnSpPr>
        <p:spPr>
          <a:xfrm flipH="1">
            <a:off x="5603672" y="5341651"/>
            <a:ext cx="336750" cy="23026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CF95F1D-B174-42A0-99D9-2B05F46181E7}"/>
              </a:ext>
            </a:extLst>
          </p:cNvPr>
          <p:cNvCxnSpPr>
            <a:cxnSpLocks/>
            <a:stCxn id="45" idx="1"/>
            <a:endCxn id="30" idx="5"/>
          </p:cNvCxnSpPr>
          <p:nvPr/>
        </p:nvCxnSpPr>
        <p:spPr>
          <a:xfrm flipH="1" flipV="1">
            <a:off x="997990" y="3801506"/>
            <a:ext cx="3210037" cy="15720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6BA6933-0766-49DB-8C51-4DA2AC5FB16E}"/>
              </a:ext>
            </a:extLst>
          </p:cNvPr>
          <p:cNvSpPr txBox="1"/>
          <p:nvPr/>
        </p:nvSpPr>
        <p:spPr>
          <a:xfrm>
            <a:off x="2858636" y="4051161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10 states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箭头: 右弧形 65">
            <a:extLst>
              <a:ext uri="{FF2B5EF4-FFF2-40B4-BE49-F238E27FC236}">
                <a16:creationId xmlns:a16="http://schemas.microsoft.com/office/drawing/2014/main" id="{F05466B9-E05B-4D33-ACFD-714BB76D57CE}"/>
              </a:ext>
            </a:extLst>
          </p:cNvPr>
          <p:cNvSpPr/>
          <p:nvPr/>
        </p:nvSpPr>
        <p:spPr>
          <a:xfrm rot="1549686">
            <a:off x="4195716" y="4454881"/>
            <a:ext cx="426983" cy="6719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1B92988-3638-4EC9-9C07-E95CE46075EB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815964" y="3870778"/>
            <a:ext cx="2398954" cy="1701140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6AB0B0C-76F7-43A2-AD0D-63802339804D}"/>
              </a:ext>
            </a:extLst>
          </p:cNvPr>
          <p:cNvSpPr txBox="1"/>
          <p:nvPr/>
        </p:nvSpPr>
        <p:spPr>
          <a:xfrm>
            <a:off x="2346699" y="6033938"/>
            <a:ext cx="1882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transient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72" name="表格 12">
            <a:extLst>
              <a:ext uri="{FF2B5EF4-FFF2-40B4-BE49-F238E27FC236}">
                <a16:creationId xmlns:a16="http://schemas.microsoft.com/office/drawing/2014/main" id="{13DB12CD-0F4B-4FCC-9FCB-E5A22447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73961"/>
              </p:ext>
            </p:extLst>
          </p:nvPr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65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Examples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628438"/>
            <a:ext cx="8588021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74LS161,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 expected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designed based on the transient state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connected with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CLRN port</a:t>
            </a:r>
          </a:p>
        </p:txBody>
      </p:sp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23611928-E74D-432E-AAC5-50F1EFF8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9103"/>
              </p:ext>
            </p:extLst>
          </p:nvPr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strike="sng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strike="sng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trike="sng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strike="sng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2412CF4-257C-4C75-A2DF-4D6F9595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0" y="3748505"/>
            <a:ext cx="6676754" cy="30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4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3237</Words>
  <Application>Microsoft Office PowerPoint</Application>
  <PresentationFormat>宽屏</PresentationFormat>
  <Paragraphs>765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Digital Circuit  Experiment Integrated Synchronous Counter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Experiments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  Experiment</dc:title>
  <dc:creator>86186</dc:creator>
  <cp:lastModifiedBy>Administrator</cp:lastModifiedBy>
  <cp:revision>500</cp:revision>
  <dcterms:created xsi:type="dcterms:W3CDTF">2019-09-10T01:23:00Z</dcterms:created>
  <dcterms:modified xsi:type="dcterms:W3CDTF">2020-12-16T08:15:48Z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