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58" r:id="rId3"/>
    <p:sldId id="273" r:id="rId4"/>
    <p:sldId id="312" r:id="rId5"/>
    <p:sldId id="313" r:id="rId6"/>
    <p:sldId id="309" r:id="rId7"/>
    <p:sldId id="315" r:id="rId8"/>
    <p:sldId id="310" r:id="rId9"/>
    <p:sldId id="320" r:id="rId10"/>
    <p:sldId id="314" r:id="rId11"/>
    <p:sldId id="336" r:id="rId12"/>
    <p:sldId id="331" r:id="rId13"/>
    <p:sldId id="333" r:id="rId14"/>
    <p:sldId id="334" r:id="rId15"/>
    <p:sldId id="335" r:id="rId16"/>
    <p:sldId id="338" r:id="rId17"/>
    <p:sldId id="337" r:id="rId18"/>
    <p:sldId id="311" r:id="rId19"/>
    <p:sldId id="328" r:id="rId20"/>
    <p:sldId id="32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293438-C3EE-43BF-989E-EC74D6F3F2A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9193" y="983202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31C6AA-9B5A-4038-9B9C-B8319B3BF327}"/>
              </a:ext>
            </a:extLst>
          </p:cNvPr>
          <p:cNvSpPr txBox="1"/>
          <p:nvPr/>
        </p:nvSpPr>
        <p:spPr>
          <a:xfrm>
            <a:off x="3053919" y="3657599"/>
            <a:ext cx="83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云大信院学生组织办公系统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C859B-72E9-44E7-8F34-7C2B1E168B4D}"/>
              </a:ext>
            </a:extLst>
          </p:cNvPr>
          <p:cNvSpPr txBox="1"/>
          <p:nvPr/>
        </p:nvSpPr>
        <p:spPr>
          <a:xfrm>
            <a:off x="7565721" y="4434214"/>
            <a:ext cx="28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汇报人：郑广敏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2540584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开始界面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3769685-3ED8-40B8-A3E9-9F642C285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5314" y="1426642"/>
            <a:ext cx="2160000" cy="3456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6EE7095-07D0-4C52-9C86-20D718FA42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38518" y="1467537"/>
            <a:ext cx="2160000" cy="3390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开始界面：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登陆并授权后，可以看到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如图所示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界面。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CE63-2AD2-4706-9647-4732544B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499" y="1435365"/>
            <a:ext cx="2160000" cy="346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3765702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di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部门信息管理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9" y="2787589"/>
            <a:ext cx="311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solidFill>
                  <a:prstClr val="black"/>
                </a:solidFill>
              </a:rPr>
              <a:t>2.</a:t>
            </a:r>
            <a:r>
              <a:rPr lang="zh-CN" altLang="en-US" b="1" dirty="0">
                <a:solidFill>
                  <a:prstClr val="black"/>
                </a:solidFill>
              </a:rPr>
              <a:t>部门信息管理功能：将信息录入后，可查看部门详情信息和管理当前部门人员。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EE36DB-D870-4110-88C3-023934C395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005" y="1551564"/>
            <a:ext cx="1907540" cy="3384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CF7AA0-5DBC-4782-8CC8-0381DBC000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1724" y="1545861"/>
            <a:ext cx="1907540" cy="34167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CBD8DF-51DC-4A21-AC85-29BF40012F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45" y="1540233"/>
            <a:ext cx="1907540" cy="338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2800FE-7757-49D5-89CE-EF0C6B4F1A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524551" y="1532306"/>
            <a:ext cx="1908000" cy="338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9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签到（值班登记）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签到（值班登记）功能：在用户端，点击发布</a:t>
            </a:r>
            <a:r>
              <a:rPr lang="en-US" altLang="zh-CN" b="1" dirty="0"/>
              <a:t>——</a:t>
            </a:r>
            <a:r>
              <a:rPr lang="zh-CN" altLang="en-US" b="1" dirty="0"/>
              <a:t>签到按钮，发布对应签到活动。用户端，当用户到达办公区域后，通过打卡（扫描二维码打卡，其他签到方式待开发），完成签到打卡操作。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FDBECE-EA49-4A68-ADBD-551DFAE5E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45634" y="1663491"/>
            <a:ext cx="2159635" cy="3832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657E41-659D-431D-BA6B-9A6D155D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047" y="1666828"/>
            <a:ext cx="2160000" cy="3840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EC5E0B-1DB3-4FB2-B7E1-B8E052915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256" y="1663362"/>
            <a:ext cx="2160000" cy="3843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24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签到（值班登记）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3.1</a:t>
            </a:r>
            <a:r>
              <a:rPr lang="zh-CN" altLang="en-US" b="1" dirty="0"/>
              <a:t>签到（值班登记）功能：</a:t>
            </a:r>
            <a:r>
              <a:rPr lang="zh-CN" altLang="zh-CN" dirty="0"/>
              <a:t>可在以下界面查看个人的参与或发起的签到：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99CA58-1581-4369-93BF-F85F8EA5F8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9278" y="1726894"/>
            <a:ext cx="2160000" cy="3386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BF4D13-8410-4D48-A691-24760C0681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87272" y="1712276"/>
            <a:ext cx="2160000" cy="343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6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签到（值班登记）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</a:t>
            </a:r>
            <a:r>
              <a:rPr lang="zh-CN" altLang="en-US" b="1" dirty="0"/>
              <a:t>签到（值班登记）功能：</a:t>
            </a:r>
            <a:r>
              <a:rPr lang="zh-CN" altLang="zh-CN" dirty="0"/>
              <a:t>发起的签到</a:t>
            </a:r>
            <a:r>
              <a:rPr lang="zh-CN" altLang="en-US" dirty="0"/>
              <a:t>，</a:t>
            </a:r>
            <a:r>
              <a:rPr lang="zh-CN" altLang="zh-CN" dirty="0"/>
              <a:t>点击后可以查看和修改详情，也可以查看和保存签到二维码</a:t>
            </a:r>
            <a:r>
              <a:rPr lang="zh-CN" altLang="en-US" dirty="0"/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6CBA2E-EDCC-4F4E-8BB3-0BF8197C5B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4172" y="1656508"/>
            <a:ext cx="2160000" cy="343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5FE625C-2838-460F-915C-E87DDBFB43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58797" y="1663761"/>
            <a:ext cx="2160000" cy="344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签到（值班登记）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</a:t>
            </a:r>
            <a:r>
              <a:rPr lang="zh-CN" altLang="en-US" b="1" dirty="0"/>
              <a:t>签到（值班登记）功能：</a:t>
            </a:r>
            <a:r>
              <a:rPr lang="zh-CN" altLang="zh-CN" dirty="0"/>
              <a:t>同时也可以我们也可以查看该签到参与的人员及签到次数，点击后可查看该人员的具体签到时间。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4DAEBF-811B-4A24-93E3-1079BEAF4E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5785" y="1958656"/>
            <a:ext cx="2160000" cy="34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B4AAE2-A3C5-489D-948C-1D35CB45D5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21268" y="1961234"/>
            <a:ext cx="2160000" cy="34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7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2522829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di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通知传达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通知传达功能：</a:t>
            </a:r>
            <a:r>
              <a:rPr lang="zh-CN" altLang="zh-CN" b="1" dirty="0"/>
              <a:t>可以查看</a:t>
            </a:r>
            <a:r>
              <a:rPr lang="zh-CN" altLang="en-US" b="1" dirty="0"/>
              <a:t>部门内负责人</a:t>
            </a:r>
            <a:r>
              <a:rPr lang="zh-CN" altLang="zh-CN" b="1" dirty="0"/>
              <a:t>发送的通知。有管理员权限的用户端，可以点击发布——消息按钮，编辑消息后发布。用户端，可以查看对应部门的消息条目，点击</a:t>
            </a:r>
            <a:r>
              <a:rPr lang="zh-CN" altLang="en-US" b="1" dirty="0"/>
              <a:t>后</a:t>
            </a:r>
            <a:r>
              <a:rPr lang="zh-CN" altLang="zh-CN" b="1" dirty="0"/>
              <a:t>弹出该消息的具体内容。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DE64E-C70C-4E6B-AE36-35AB5706B3B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33" y="1721389"/>
            <a:ext cx="2160000" cy="34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8C4ECD-D760-44B8-9671-E6879BAE0A07}"/>
              </a:ext>
            </a:extLst>
          </p:cNvPr>
          <p:cNvPicPr/>
          <p:nvPr/>
        </p:nvPicPr>
        <p:blipFill rotWithShape="1">
          <a:blip r:embed="rId3"/>
          <a:srcRect l="1537" t="-52"/>
          <a:stretch/>
        </p:blipFill>
        <p:spPr>
          <a:xfrm>
            <a:off x="8034289" y="1713390"/>
            <a:ext cx="2160000" cy="3439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4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2505073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di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场地申请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798EBA-6F83-4A6E-894D-A7657D4981DA}"/>
              </a:ext>
            </a:extLst>
          </p:cNvPr>
          <p:cNvSpPr txBox="1"/>
          <p:nvPr/>
        </p:nvSpPr>
        <p:spPr>
          <a:xfrm>
            <a:off x="230818" y="2787589"/>
            <a:ext cx="439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/>
              <a:t>5.</a:t>
            </a:r>
            <a:r>
              <a:rPr lang="zh-CN" altLang="zh-CN" b="1" dirty="0"/>
              <a:t>场地申请功能（</a:t>
            </a:r>
            <a:r>
              <a:rPr lang="zh-CN" altLang="en-US" b="1" dirty="0"/>
              <a:t>开发中</a:t>
            </a:r>
            <a:r>
              <a:rPr lang="zh-CN" altLang="zh-CN" b="1" dirty="0"/>
              <a:t>）：当需要申请场地时，可以点击发布——申请场地按钮。管理员</a:t>
            </a:r>
            <a:r>
              <a:rPr lang="zh-CN" altLang="en-US" b="1" dirty="0"/>
              <a:t>（</a:t>
            </a:r>
            <a:r>
              <a:rPr lang="zh-CN" altLang="zh-CN" b="1" dirty="0"/>
              <a:t>老师</a:t>
            </a:r>
            <a:r>
              <a:rPr lang="zh-CN" altLang="en-US" b="1" dirty="0"/>
              <a:t>）</a:t>
            </a:r>
            <a:r>
              <a:rPr lang="zh-CN" altLang="zh-CN" b="1" dirty="0"/>
              <a:t>可以对接收到的申请进行审核，做出批复。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E581EF4-81AD-43DA-B49A-366ACE49FA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2230" y="1734501"/>
            <a:ext cx="2160000" cy="34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6A7990-57B0-4414-94B3-D522D96C1D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68180" y="1728481"/>
            <a:ext cx="2160000" cy="34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2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版本更新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2996107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版本更新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596570"/>
            <a:ext cx="2815771" cy="5261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菱形 1"/>
          <p:cNvSpPr/>
          <p:nvPr/>
        </p:nvSpPr>
        <p:spPr>
          <a:xfrm rot="18909934">
            <a:off x="3438299" y="1122676"/>
            <a:ext cx="595589" cy="59558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5" y="1366415"/>
            <a:ext cx="3392138" cy="50912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93079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3970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96311" y="1960173"/>
            <a:ext cx="6278750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本项目采用</a:t>
            </a:r>
            <a:r>
              <a:rPr lang="en-US" altLang="zh-CN" dirty="0"/>
              <a:t>MIT</a:t>
            </a:r>
            <a:r>
              <a:rPr lang="zh-CN" altLang="zh-CN" dirty="0"/>
              <a:t>许可开源协议，已托管到</a:t>
            </a:r>
            <a:r>
              <a:rPr lang="en-US" altLang="zh-CN" dirty="0"/>
              <a:t>GitHub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项目</a:t>
            </a:r>
            <a:r>
              <a:rPr lang="en-US" altLang="zh-CN" dirty="0"/>
              <a:t>GitHub</a:t>
            </a:r>
            <a:r>
              <a:rPr lang="zh-CN" altLang="zh-CN" dirty="0"/>
              <a:t>地址：</a:t>
            </a:r>
            <a:r>
              <a:rPr lang="en-US" altLang="zh-CN" dirty="0"/>
              <a:t>https://github.com/zgMin/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99343" y="5720806"/>
            <a:ext cx="673596" cy="52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AutoShape 2" descr="A book and a large paper clip on a computer desk with an iMac"/>
          <p:cNvSpPr>
            <a:spLocks noChangeAspect="1" noChangeArrowheads="1"/>
          </p:cNvSpPr>
          <p:nvPr/>
        </p:nvSpPr>
        <p:spPr bwMode="auto">
          <a:xfrm>
            <a:off x="5674360" y="31769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5F077F-03FC-4C64-8194-C179B50C3006}"/>
              </a:ext>
            </a:extLst>
          </p:cNvPr>
          <p:cNvSpPr txBox="1"/>
          <p:nvPr/>
        </p:nvSpPr>
        <p:spPr>
          <a:xfrm>
            <a:off x="5110480" y="3007360"/>
            <a:ext cx="2631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1.01 2020.11.1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制作、完善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UI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1.02 2020.11.3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更新签到及签到记录功能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1.03 2020.11.6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更新部门功能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1.04 2020.11.8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更新发布功能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611A19-5F47-4669-9AA5-76813CF382D3}"/>
              </a:ext>
            </a:extLst>
          </p:cNvPr>
          <p:cNvSpPr txBox="1"/>
          <p:nvPr/>
        </p:nvSpPr>
        <p:spPr>
          <a:xfrm>
            <a:off x="8412480" y="2987040"/>
            <a:ext cx="2783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1.05 2020.11.10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更新消息功能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1.06 2020.11.11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完善个人信息功能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1.07 2020.11.12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更新完善管理者权限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1.08 2020.11.24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优化登录体验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和动画效果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0" grpId="0" animBg="1"/>
      <p:bldP spid="18" grpId="0" animBg="1"/>
      <p:bldP spid="23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02235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项目特色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68261" y="3819181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34287" y="3819181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版本更新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44741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0767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84982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项目背景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082" y="2346413"/>
            <a:ext cx="131221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2"/>
          <p:cNvSpPr txBox="1"/>
          <p:nvPr/>
        </p:nvSpPr>
        <p:spPr>
          <a:xfrm>
            <a:off x="1088082" y="2654726"/>
            <a:ext cx="4628273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今，很多学院都有官方的学生组织。学生组织内部，有各种事务，如果都采用纸质化的方式，则机动性不足，用电子程序来辅助完成分配、记录、统计等工作更为合适。在遇到重大活动时，往往需要各部门通力合作，发挥模范作用。如何科学统筹学生组织，提高办公效率，成为亟需解决的问题。而微信小程序部署快捷，使用方便，主打轻量化，非常适合这一应用场景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073697" y="1221606"/>
            <a:ext cx="4414788" cy="4414788"/>
            <a:chOff x="6805727" y="1221606"/>
            <a:chExt cx="4414788" cy="4414788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0" r="21600"/>
            <a:stretch>
              <a:fillRect/>
            </a:stretch>
          </p:blipFill>
          <p:spPr>
            <a:xfrm>
              <a:off x="6805727" y="1221606"/>
              <a:ext cx="4414788" cy="4414788"/>
            </a:xfrm>
            <a:prstGeom prst="ellipse">
              <a:avLst/>
            </a:prstGeom>
          </p:spPr>
        </p:pic>
        <p:sp>
          <p:nvSpPr>
            <p:cNvPr id="31" name="椭圆 30"/>
            <p:cNvSpPr/>
            <p:nvPr/>
          </p:nvSpPr>
          <p:spPr>
            <a:xfrm>
              <a:off x="7933121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概述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525"/>
          <p:cNvSpPr/>
          <p:nvPr/>
        </p:nvSpPr>
        <p:spPr>
          <a:xfrm>
            <a:off x="2353906" y="2568051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Shape 2547"/>
          <p:cNvSpPr/>
          <p:nvPr/>
        </p:nvSpPr>
        <p:spPr>
          <a:xfrm>
            <a:off x="5737199" y="2567111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Shape 2554"/>
          <p:cNvSpPr/>
          <p:nvPr/>
        </p:nvSpPr>
        <p:spPr>
          <a:xfrm>
            <a:off x="9144088" y="2593280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4190" y="3429000"/>
            <a:ext cx="2495086" cy="1637047"/>
            <a:chOff x="810699" y="4520981"/>
            <a:chExt cx="2495086" cy="1637047"/>
          </a:xfrm>
        </p:grpSpPr>
        <p:sp>
          <p:nvSpPr>
            <p:cNvPr id="17" name="文本框 16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信息学院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0699" y="4911533"/>
              <a:ext cx="2495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zh-CN" dirty="0"/>
                <a:t>我们云南大学信息学院的学生组织是“团委学生会科协社会实践与就业服务部”（</a:t>
              </a:r>
              <a:r>
                <a:rPr lang="zh-CN" altLang="en-US" dirty="0"/>
                <a:t>以下</a:t>
              </a:r>
              <a:r>
                <a:rPr lang="zh-CN" altLang="zh-CN" dirty="0"/>
                <a:t>简称为“团委学生会”）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37483" y="3429000"/>
            <a:ext cx="2495086" cy="944550"/>
            <a:chOff x="810699" y="4520981"/>
            <a:chExt cx="2495086" cy="944550"/>
          </a:xfrm>
        </p:grpSpPr>
        <p:sp>
          <p:nvSpPr>
            <p:cNvPr id="20" name="文本框 19"/>
            <p:cNvSpPr txBox="1"/>
            <p:nvPr/>
          </p:nvSpPr>
          <p:spPr>
            <a:xfrm>
              <a:off x="1219004" y="4520981"/>
              <a:ext cx="15182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四大系统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10699" y="4911533"/>
              <a:ext cx="24950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zh-CN" dirty="0"/>
                <a:t>共有团委、学生会、科协和社就部</a:t>
              </a:r>
              <a:r>
                <a:rPr lang="en-US" altLang="zh-CN" dirty="0"/>
                <a:t>4</a:t>
              </a:r>
              <a:r>
                <a:rPr lang="zh-CN" altLang="zh-CN" dirty="0"/>
                <a:t>个系统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44372" y="3429000"/>
            <a:ext cx="2495086" cy="1406215"/>
            <a:chOff x="810699" y="4520981"/>
            <a:chExt cx="2495086" cy="1406215"/>
          </a:xfrm>
        </p:grpSpPr>
        <p:sp>
          <p:nvSpPr>
            <p:cNvPr id="23" name="文本框 22"/>
            <p:cNvSpPr txBox="1"/>
            <p:nvPr/>
          </p:nvSpPr>
          <p:spPr>
            <a:xfrm>
              <a:off x="1208844" y="4520981"/>
              <a:ext cx="152844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多个部门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10699" y="4911533"/>
              <a:ext cx="24950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dirty="0"/>
                <a:t>共有</a:t>
              </a:r>
              <a:r>
                <a:rPr lang="en-US" altLang="zh-CN" dirty="0"/>
                <a:t>11</a:t>
              </a:r>
              <a:r>
                <a:rPr lang="zh-CN" altLang="zh-CN" dirty="0"/>
                <a:t>个部门。每个部门内部常见工作场景有：办公室值班、会议召开、项目跟进等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项目特色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101465" y="1763395"/>
            <a:ext cx="3784600" cy="3030220"/>
            <a:chOff x="7033" y="2920"/>
            <a:chExt cx="4836" cy="3937"/>
          </a:xfrm>
        </p:grpSpPr>
        <p:sp>
          <p:nvSpPr>
            <p:cNvPr id="36" name="椭圆 35"/>
            <p:cNvSpPr/>
            <p:nvPr/>
          </p:nvSpPr>
          <p:spPr>
            <a:xfrm>
              <a:off x="7607" y="2920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380" y="2920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607" y="4713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0" y="4719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任意多边形 53"/>
            <p:cNvSpPr/>
            <p:nvPr/>
          </p:nvSpPr>
          <p:spPr>
            <a:xfrm>
              <a:off x="10843" y="3360"/>
              <a:ext cx="1027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1" name="任意多边形 54"/>
            <p:cNvSpPr/>
            <p:nvPr/>
          </p:nvSpPr>
          <p:spPr>
            <a:xfrm flipV="1">
              <a:off x="10843" y="6363"/>
              <a:ext cx="1027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2" name="任意多边形 63"/>
            <p:cNvSpPr/>
            <p:nvPr/>
          </p:nvSpPr>
          <p:spPr>
            <a:xfrm flipH="1">
              <a:off x="7033" y="3360"/>
              <a:ext cx="1130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3" name="任意多边形 64"/>
            <p:cNvSpPr/>
            <p:nvPr/>
          </p:nvSpPr>
          <p:spPr>
            <a:xfrm flipH="1" flipV="1">
              <a:off x="7033" y="6363"/>
              <a:ext cx="1130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56" name="AutoShape 112"/>
            <p:cNvSpPr/>
            <p:nvPr/>
          </p:nvSpPr>
          <p:spPr bwMode="auto">
            <a:xfrm>
              <a:off x="8357" y="5470"/>
              <a:ext cx="639" cy="63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仿宋" panose="02010609060101010101" charset="-122"/>
                <a:cs typeface="仿宋" panose="02010609060101010101" charset="-122"/>
                <a:sym typeface="Gill Sans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230" y="5469"/>
              <a:ext cx="438" cy="638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5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5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30" y="3671"/>
              <a:ext cx="637" cy="637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6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8332" y="3640"/>
              <a:ext cx="637" cy="63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6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8C233CD-73B1-460F-A370-B7AB9BF0BEEE}"/>
              </a:ext>
            </a:extLst>
          </p:cNvPr>
          <p:cNvSpPr txBox="1"/>
          <p:nvPr/>
        </p:nvSpPr>
        <p:spPr>
          <a:xfrm>
            <a:off x="1198486" y="1704512"/>
            <a:ext cx="273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本项目的主要功能，可以分为“部门内部”与“部门合作”两大板块。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56563-BDCC-4EAA-A95A-53FC1E6BA26B}"/>
              </a:ext>
            </a:extLst>
          </p:cNvPr>
          <p:cNvSpPr txBox="1"/>
          <p:nvPr/>
        </p:nvSpPr>
        <p:spPr>
          <a:xfrm>
            <a:off x="1083076" y="4012707"/>
            <a:ext cx="278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将学院团委学生会部分工作和告示移交到小程序上解决，减少了不必要的纸面工作及体力劳动。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71CD9F-CCEE-4496-A6D3-50E4DA9FBDB6}"/>
              </a:ext>
            </a:extLst>
          </p:cNvPr>
          <p:cNvSpPr txBox="1"/>
          <p:nvPr/>
        </p:nvSpPr>
        <p:spPr>
          <a:xfrm>
            <a:off x="8007658" y="1367161"/>
            <a:ext cx="2947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小程序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中，可以实现办公室值班签到、部门事务发布与审批、部门间成员联络、部门信息管理、学院活动的通知发布、文件审批等功能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6356C8-E539-4FAF-AF88-C024C04B857C}"/>
              </a:ext>
            </a:extLst>
          </p:cNvPr>
          <p:cNvSpPr txBox="1"/>
          <p:nvPr/>
        </p:nvSpPr>
        <p:spPr>
          <a:xfrm>
            <a:off x="8052047" y="3835153"/>
            <a:ext cx="2938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本项目将方便我院学生组织的工作开展，提高成员之间的联系与交流、工作的发布与提交效率，对于其他校园组织，亦有一定推广价值和借鉴意义。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功能介绍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2283131" cy="58364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梗概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7419" y="3844897"/>
            <a:ext cx="1073682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泪滴形 2"/>
          <p:cNvSpPr/>
          <p:nvPr/>
        </p:nvSpPr>
        <p:spPr>
          <a:xfrm rot="8100000">
            <a:off x="1572333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6729" y="2371183"/>
            <a:ext cx="360950" cy="353860"/>
            <a:chOff x="5100638" y="12700"/>
            <a:chExt cx="80963" cy="79375"/>
          </a:xfrm>
          <a:solidFill>
            <a:schemeClr val="bg1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5100638" y="12700"/>
              <a:ext cx="80963" cy="79375"/>
            </a:xfrm>
            <a:custGeom>
              <a:avLst/>
              <a:gdLst>
                <a:gd name="T0" fmla="*/ 131 w 152"/>
                <a:gd name="T1" fmla="*/ 55 h 152"/>
                <a:gd name="T2" fmla="*/ 131 w 152"/>
                <a:gd name="T3" fmla="*/ 7 h 152"/>
                <a:gd name="T4" fmla="*/ 103 w 152"/>
                <a:gd name="T5" fmla="*/ 7 h 152"/>
                <a:gd name="T6" fmla="*/ 103 w 152"/>
                <a:gd name="T7" fmla="*/ 28 h 152"/>
                <a:gd name="T8" fmla="*/ 76 w 152"/>
                <a:gd name="T9" fmla="*/ 0 h 152"/>
                <a:gd name="T10" fmla="*/ 0 w 152"/>
                <a:gd name="T11" fmla="*/ 76 h 152"/>
                <a:gd name="T12" fmla="*/ 13 w 152"/>
                <a:gd name="T13" fmla="*/ 76 h 152"/>
                <a:gd name="T14" fmla="*/ 13 w 152"/>
                <a:gd name="T15" fmla="*/ 152 h 152"/>
                <a:gd name="T16" fmla="*/ 55 w 152"/>
                <a:gd name="T17" fmla="*/ 152 h 152"/>
                <a:gd name="T18" fmla="*/ 55 w 152"/>
                <a:gd name="T19" fmla="*/ 90 h 152"/>
                <a:gd name="T20" fmla="*/ 96 w 152"/>
                <a:gd name="T21" fmla="*/ 90 h 152"/>
                <a:gd name="T22" fmla="*/ 96 w 152"/>
                <a:gd name="T23" fmla="*/ 152 h 152"/>
                <a:gd name="T24" fmla="*/ 138 w 152"/>
                <a:gd name="T25" fmla="*/ 152 h 152"/>
                <a:gd name="T26" fmla="*/ 138 w 152"/>
                <a:gd name="T27" fmla="*/ 76 h 152"/>
                <a:gd name="T28" fmla="*/ 152 w 152"/>
                <a:gd name="T29" fmla="*/ 76 h 152"/>
                <a:gd name="T30" fmla="*/ 131 w 152"/>
                <a:gd name="T31" fmla="*/ 5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31" y="55"/>
                  </a:moveTo>
                  <a:lnTo>
                    <a:pt x="131" y="7"/>
                  </a:lnTo>
                  <a:lnTo>
                    <a:pt x="103" y="7"/>
                  </a:lnTo>
                  <a:lnTo>
                    <a:pt x="103" y="28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13" y="76"/>
                  </a:lnTo>
                  <a:lnTo>
                    <a:pt x="13" y="152"/>
                  </a:lnTo>
                  <a:lnTo>
                    <a:pt x="55" y="152"/>
                  </a:lnTo>
                  <a:lnTo>
                    <a:pt x="55" y="90"/>
                  </a:lnTo>
                  <a:lnTo>
                    <a:pt x="96" y="90"/>
                  </a:lnTo>
                  <a:lnTo>
                    <a:pt x="96" y="152"/>
                  </a:lnTo>
                  <a:lnTo>
                    <a:pt x="138" y="152"/>
                  </a:lnTo>
                  <a:lnTo>
                    <a:pt x="138" y="76"/>
                  </a:lnTo>
                  <a:lnTo>
                    <a:pt x="152" y="76"/>
                  </a:lnTo>
                  <a:lnTo>
                    <a:pt x="13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64805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8100000">
            <a:off x="4192441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642698" y="2353489"/>
            <a:ext cx="389258" cy="389250"/>
          </a:xfrm>
          <a:custGeom>
            <a:avLst/>
            <a:gdLst>
              <a:gd name="T0" fmla="*/ 122 w 166"/>
              <a:gd name="T1" fmla="*/ 103 h 166"/>
              <a:gd name="T2" fmla="*/ 121 w 166"/>
              <a:gd name="T3" fmla="*/ 101 h 166"/>
              <a:gd name="T4" fmla="*/ 126 w 166"/>
              <a:gd name="T5" fmla="*/ 93 h 166"/>
              <a:gd name="T6" fmla="*/ 130 w 166"/>
              <a:gd name="T7" fmla="*/ 75 h 166"/>
              <a:gd name="T8" fmla="*/ 131 w 166"/>
              <a:gd name="T9" fmla="*/ 66 h 166"/>
              <a:gd name="T10" fmla="*/ 127 w 166"/>
              <a:gd name="T11" fmla="*/ 40 h 166"/>
              <a:gd name="T12" fmla="*/ 112 w 166"/>
              <a:gd name="T13" fmla="*/ 20 h 166"/>
              <a:gd name="T14" fmla="*/ 91 w 166"/>
              <a:gd name="T15" fmla="*/ 5 h 166"/>
              <a:gd name="T16" fmla="*/ 66 w 166"/>
              <a:gd name="T17" fmla="*/ 0 h 166"/>
              <a:gd name="T18" fmla="*/ 53 w 166"/>
              <a:gd name="T19" fmla="*/ 1 h 166"/>
              <a:gd name="T20" fmla="*/ 29 w 166"/>
              <a:gd name="T21" fmla="*/ 11 h 166"/>
              <a:gd name="T22" fmla="*/ 12 w 166"/>
              <a:gd name="T23" fmla="*/ 29 h 166"/>
              <a:gd name="T24" fmla="*/ 1 w 166"/>
              <a:gd name="T25" fmla="*/ 53 h 166"/>
              <a:gd name="T26" fmla="*/ 0 w 166"/>
              <a:gd name="T27" fmla="*/ 66 h 166"/>
              <a:gd name="T28" fmla="*/ 5 w 166"/>
              <a:gd name="T29" fmla="*/ 91 h 166"/>
              <a:gd name="T30" fmla="*/ 20 w 166"/>
              <a:gd name="T31" fmla="*/ 112 h 166"/>
              <a:gd name="T32" fmla="*/ 40 w 166"/>
              <a:gd name="T33" fmla="*/ 127 h 166"/>
              <a:gd name="T34" fmla="*/ 66 w 166"/>
              <a:gd name="T35" fmla="*/ 131 h 166"/>
              <a:gd name="T36" fmla="*/ 75 w 166"/>
              <a:gd name="T37" fmla="*/ 130 h 166"/>
              <a:gd name="T38" fmla="*/ 93 w 166"/>
              <a:gd name="T39" fmla="*/ 126 h 166"/>
              <a:gd name="T40" fmla="*/ 101 w 166"/>
              <a:gd name="T41" fmla="*/ 121 h 166"/>
              <a:gd name="T42" fmla="*/ 143 w 166"/>
              <a:gd name="T43" fmla="*/ 161 h 166"/>
              <a:gd name="T44" fmla="*/ 146 w 166"/>
              <a:gd name="T45" fmla="*/ 165 h 166"/>
              <a:gd name="T46" fmla="*/ 152 w 166"/>
              <a:gd name="T47" fmla="*/ 166 h 166"/>
              <a:gd name="T48" fmla="*/ 161 w 166"/>
              <a:gd name="T49" fmla="*/ 161 h 166"/>
              <a:gd name="T50" fmla="*/ 165 w 166"/>
              <a:gd name="T51" fmla="*/ 158 h 166"/>
              <a:gd name="T52" fmla="*/ 165 w 166"/>
              <a:gd name="T53" fmla="*/ 146 h 166"/>
              <a:gd name="T54" fmla="*/ 66 w 166"/>
              <a:gd name="T55" fmla="*/ 111 h 166"/>
              <a:gd name="T56" fmla="*/ 56 w 166"/>
              <a:gd name="T57" fmla="*/ 109 h 166"/>
              <a:gd name="T58" fmla="*/ 40 w 166"/>
              <a:gd name="T59" fmla="*/ 103 h 166"/>
              <a:gd name="T60" fmla="*/ 29 w 166"/>
              <a:gd name="T61" fmla="*/ 91 h 166"/>
              <a:gd name="T62" fmla="*/ 22 w 166"/>
              <a:gd name="T63" fmla="*/ 75 h 166"/>
              <a:gd name="T64" fmla="*/ 21 w 166"/>
              <a:gd name="T65" fmla="*/ 66 h 166"/>
              <a:gd name="T66" fmla="*/ 24 w 166"/>
              <a:gd name="T67" fmla="*/ 48 h 166"/>
              <a:gd name="T68" fmla="*/ 33 w 166"/>
              <a:gd name="T69" fmla="*/ 33 h 166"/>
              <a:gd name="T70" fmla="*/ 48 w 166"/>
              <a:gd name="T71" fmla="*/ 24 h 166"/>
              <a:gd name="T72" fmla="*/ 66 w 166"/>
              <a:gd name="T73" fmla="*/ 21 h 166"/>
              <a:gd name="T74" fmla="*/ 75 w 166"/>
              <a:gd name="T75" fmla="*/ 22 h 166"/>
              <a:gd name="T76" fmla="*/ 91 w 166"/>
              <a:gd name="T77" fmla="*/ 29 h 166"/>
              <a:gd name="T78" fmla="*/ 103 w 166"/>
              <a:gd name="T79" fmla="*/ 40 h 166"/>
              <a:gd name="T80" fmla="*/ 109 w 166"/>
              <a:gd name="T81" fmla="*/ 56 h 166"/>
              <a:gd name="T82" fmla="*/ 111 w 166"/>
              <a:gd name="T83" fmla="*/ 66 h 166"/>
              <a:gd name="T84" fmla="*/ 107 w 166"/>
              <a:gd name="T85" fmla="*/ 83 h 166"/>
              <a:gd name="T86" fmla="*/ 98 w 166"/>
              <a:gd name="T87" fmla="*/ 98 h 166"/>
              <a:gd name="T88" fmla="*/ 83 w 166"/>
              <a:gd name="T89" fmla="*/ 107 h 166"/>
              <a:gd name="T90" fmla="*/ 66 w 166"/>
              <a:gd name="T91" fmla="*/ 11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6" h="166">
                <a:moveTo>
                  <a:pt x="161" y="143"/>
                </a:moveTo>
                <a:lnTo>
                  <a:pt x="122" y="103"/>
                </a:lnTo>
                <a:lnTo>
                  <a:pt x="122" y="103"/>
                </a:lnTo>
                <a:lnTo>
                  <a:pt x="121" y="101"/>
                </a:lnTo>
                <a:lnTo>
                  <a:pt x="121" y="101"/>
                </a:lnTo>
                <a:lnTo>
                  <a:pt x="126" y="93"/>
                </a:lnTo>
                <a:lnTo>
                  <a:pt x="129" y="84"/>
                </a:lnTo>
                <a:lnTo>
                  <a:pt x="130" y="75"/>
                </a:lnTo>
                <a:lnTo>
                  <a:pt x="131" y="66"/>
                </a:lnTo>
                <a:lnTo>
                  <a:pt x="131" y="66"/>
                </a:lnTo>
                <a:lnTo>
                  <a:pt x="130" y="53"/>
                </a:lnTo>
                <a:lnTo>
                  <a:pt x="127" y="40"/>
                </a:lnTo>
                <a:lnTo>
                  <a:pt x="120" y="29"/>
                </a:lnTo>
                <a:lnTo>
                  <a:pt x="112" y="20"/>
                </a:lnTo>
                <a:lnTo>
                  <a:pt x="103" y="11"/>
                </a:lnTo>
                <a:lnTo>
                  <a:pt x="91" y="5"/>
                </a:lnTo>
                <a:lnTo>
                  <a:pt x="78" y="1"/>
                </a:lnTo>
                <a:lnTo>
                  <a:pt x="66" y="0"/>
                </a:lnTo>
                <a:lnTo>
                  <a:pt x="66" y="0"/>
                </a:lnTo>
                <a:lnTo>
                  <a:pt x="53" y="1"/>
                </a:lnTo>
                <a:lnTo>
                  <a:pt x="40" y="5"/>
                </a:lnTo>
                <a:lnTo>
                  <a:pt x="29" y="11"/>
                </a:lnTo>
                <a:lnTo>
                  <a:pt x="20" y="20"/>
                </a:lnTo>
                <a:lnTo>
                  <a:pt x="12" y="29"/>
                </a:lnTo>
                <a:lnTo>
                  <a:pt x="5" y="40"/>
                </a:lnTo>
                <a:lnTo>
                  <a:pt x="1" y="53"/>
                </a:lnTo>
                <a:lnTo>
                  <a:pt x="0" y="66"/>
                </a:lnTo>
                <a:lnTo>
                  <a:pt x="0" y="66"/>
                </a:lnTo>
                <a:lnTo>
                  <a:pt x="1" y="78"/>
                </a:lnTo>
                <a:lnTo>
                  <a:pt x="5" y="91"/>
                </a:lnTo>
                <a:lnTo>
                  <a:pt x="12" y="103"/>
                </a:lnTo>
                <a:lnTo>
                  <a:pt x="20" y="112"/>
                </a:lnTo>
                <a:lnTo>
                  <a:pt x="29" y="120"/>
                </a:lnTo>
                <a:lnTo>
                  <a:pt x="40" y="127"/>
                </a:lnTo>
                <a:lnTo>
                  <a:pt x="53" y="130"/>
                </a:lnTo>
                <a:lnTo>
                  <a:pt x="66" y="131"/>
                </a:lnTo>
                <a:lnTo>
                  <a:pt x="66" y="131"/>
                </a:lnTo>
                <a:lnTo>
                  <a:pt x="75" y="130"/>
                </a:lnTo>
                <a:lnTo>
                  <a:pt x="84" y="129"/>
                </a:lnTo>
                <a:lnTo>
                  <a:pt x="93" y="126"/>
                </a:lnTo>
                <a:lnTo>
                  <a:pt x="101" y="121"/>
                </a:lnTo>
                <a:lnTo>
                  <a:pt x="101" y="121"/>
                </a:lnTo>
                <a:lnTo>
                  <a:pt x="103" y="122"/>
                </a:lnTo>
                <a:lnTo>
                  <a:pt x="143" y="161"/>
                </a:lnTo>
                <a:lnTo>
                  <a:pt x="143" y="161"/>
                </a:lnTo>
                <a:lnTo>
                  <a:pt x="146" y="165"/>
                </a:lnTo>
                <a:lnTo>
                  <a:pt x="152" y="166"/>
                </a:lnTo>
                <a:lnTo>
                  <a:pt x="152" y="166"/>
                </a:lnTo>
                <a:lnTo>
                  <a:pt x="158" y="165"/>
                </a:lnTo>
                <a:lnTo>
                  <a:pt x="161" y="161"/>
                </a:lnTo>
                <a:lnTo>
                  <a:pt x="161" y="161"/>
                </a:lnTo>
                <a:lnTo>
                  <a:pt x="165" y="158"/>
                </a:lnTo>
                <a:lnTo>
                  <a:pt x="166" y="152"/>
                </a:lnTo>
                <a:lnTo>
                  <a:pt x="165" y="146"/>
                </a:lnTo>
                <a:lnTo>
                  <a:pt x="161" y="143"/>
                </a:lnTo>
                <a:close/>
                <a:moveTo>
                  <a:pt x="66" y="111"/>
                </a:moveTo>
                <a:lnTo>
                  <a:pt x="66" y="111"/>
                </a:lnTo>
                <a:lnTo>
                  <a:pt x="56" y="109"/>
                </a:lnTo>
                <a:lnTo>
                  <a:pt x="48" y="107"/>
                </a:lnTo>
                <a:lnTo>
                  <a:pt x="40" y="103"/>
                </a:lnTo>
                <a:lnTo>
                  <a:pt x="33" y="98"/>
                </a:lnTo>
                <a:lnTo>
                  <a:pt x="29" y="91"/>
                </a:lnTo>
                <a:lnTo>
                  <a:pt x="24" y="83"/>
                </a:lnTo>
                <a:lnTo>
                  <a:pt x="22" y="75"/>
                </a:lnTo>
                <a:lnTo>
                  <a:pt x="21" y="66"/>
                </a:lnTo>
                <a:lnTo>
                  <a:pt x="21" y="66"/>
                </a:lnTo>
                <a:lnTo>
                  <a:pt x="22" y="56"/>
                </a:lnTo>
                <a:lnTo>
                  <a:pt x="24" y="48"/>
                </a:lnTo>
                <a:lnTo>
                  <a:pt x="29" y="40"/>
                </a:lnTo>
                <a:lnTo>
                  <a:pt x="33" y="33"/>
                </a:lnTo>
                <a:lnTo>
                  <a:pt x="40" y="29"/>
                </a:lnTo>
                <a:lnTo>
                  <a:pt x="48" y="24"/>
                </a:lnTo>
                <a:lnTo>
                  <a:pt x="56" y="22"/>
                </a:lnTo>
                <a:lnTo>
                  <a:pt x="66" y="21"/>
                </a:lnTo>
                <a:lnTo>
                  <a:pt x="66" y="21"/>
                </a:lnTo>
                <a:lnTo>
                  <a:pt x="75" y="22"/>
                </a:lnTo>
                <a:lnTo>
                  <a:pt x="83" y="24"/>
                </a:lnTo>
                <a:lnTo>
                  <a:pt x="91" y="29"/>
                </a:lnTo>
                <a:lnTo>
                  <a:pt x="98" y="33"/>
                </a:lnTo>
                <a:lnTo>
                  <a:pt x="103" y="40"/>
                </a:lnTo>
                <a:lnTo>
                  <a:pt x="107" y="48"/>
                </a:lnTo>
                <a:lnTo>
                  <a:pt x="109" y="56"/>
                </a:lnTo>
                <a:lnTo>
                  <a:pt x="111" y="66"/>
                </a:lnTo>
                <a:lnTo>
                  <a:pt x="111" y="66"/>
                </a:lnTo>
                <a:lnTo>
                  <a:pt x="109" y="75"/>
                </a:lnTo>
                <a:lnTo>
                  <a:pt x="107" y="83"/>
                </a:lnTo>
                <a:lnTo>
                  <a:pt x="103" y="91"/>
                </a:lnTo>
                <a:lnTo>
                  <a:pt x="98" y="98"/>
                </a:lnTo>
                <a:lnTo>
                  <a:pt x="91" y="103"/>
                </a:lnTo>
                <a:lnTo>
                  <a:pt x="83" y="107"/>
                </a:lnTo>
                <a:lnTo>
                  <a:pt x="75" y="109"/>
                </a:lnTo>
                <a:lnTo>
                  <a:pt x="66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84913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8100000">
            <a:off x="6812549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62793" y="2367644"/>
            <a:ext cx="389258" cy="360938"/>
            <a:chOff x="5957888" y="22225"/>
            <a:chExt cx="87313" cy="80963"/>
          </a:xfrm>
        </p:grpSpPr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42 w 166"/>
                <a:gd name="T1" fmla="*/ 0 h 153"/>
                <a:gd name="T2" fmla="*/ 34 w 166"/>
                <a:gd name="T3" fmla="*/ 2 h 153"/>
                <a:gd name="T4" fmla="*/ 19 w 166"/>
                <a:gd name="T5" fmla="*/ 7 h 153"/>
                <a:gd name="T6" fmla="*/ 7 w 166"/>
                <a:gd name="T7" fmla="*/ 19 h 153"/>
                <a:gd name="T8" fmla="*/ 1 w 166"/>
                <a:gd name="T9" fmla="*/ 34 h 153"/>
                <a:gd name="T10" fmla="*/ 0 w 166"/>
                <a:gd name="T11" fmla="*/ 70 h 153"/>
                <a:gd name="T12" fmla="*/ 1 w 166"/>
                <a:gd name="T13" fmla="*/ 78 h 153"/>
                <a:gd name="T14" fmla="*/ 7 w 166"/>
                <a:gd name="T15" fmla="*/ 93 h 153"/>
                <a:gd name="T16" fmla="*/ 19 w 166"/>
                <a:gd name="T17" fmla="*/ 104 h 153"/>
                <a:gd name="T18" fmla="*/ 34 w 166"/>
                <a:gd name="T19" fmla="*/ 110 h 153"/>
                <a:gd name="T20" fmla="*/ 48 w 166"/>
                <a:gd name="T21" fmla="*/ 111 h 153"/>
                <a:gd name="T22" fmla="*/ 96 w 166"/>
                <a:gd name="T23" fmla="*/ 111 h 153"/>
                <a:gd name="T24" fmla="*/ 125 w 166"/>
                <a:gd name="T25" fmla="*/ 111 h 153"/>
                <a:gd name="T26" fmla="*/ 141 w 166"/>
                <a:gd name="T27" fmla="*/ 108 h 153"/>
                <a:gd name="T28" fmla="*/ 153 w 166"/>
                <a:gd name="T29" fmla="*/ 98 h 153"/>
                <a:gd name="T30" fmla="*/ 163 w 166"/>
                <a:gd name="T31" fmla="*/ 86 h 153"/>
                <a:gd name="T32" fmla="*/ 166 w 166"/>
                <a:gd name="T33" fmla="*/ 70 h 153"/>
                <a:gd name="T34" fmla="*/ 166 w 166"/>
                <a:gd name="T35" fmla="*/ 42 h 153"/>
                <a:gd name="T36" fmla="*/ 163 w 166"/>
                <a:gd name="T37" fmla="*/ 26 h 153"/>
                <a:gd name="T38" fmla="*/ 153 w 166"/>
                <a:gd name="T39" fmla="*/ 13 h 153"/>
                <a:gd name="T40" fmla="*/ 141 w 166"/>
                <a:gd name="T41" fmla="*/ 4 h 153"/>
                <a:gd name="T42" fmla="*/ 125 w 166"/>
                <a:gd name="T43" fmla="*/ 0 h 153"/>
                <a:gd name="T44" fmla="*/ 42 w 166"/>
                <a:gd name="T45" fmla="*/ 70 h 153"/>
                <a:gd name="T46" fmla="*/ 32 w 166"/>
                <a:gd name="T47" fmla="*/ 65 h 153"/>
                <a:gd name="T48" fmla="*/ 28 w 166"/>
                <a:gd name="T49" fmla="*/ 56 h 153"/>
                <a:gd name="T50" fmla="*/ 29 w 166"/>
                <a:gd name="T51" fmla="*/ 50 h 153"/>
                <a:gd name="T52" fmla="*/ 36 w 166"/>
                <a:gd name="T53" fmla="*/ 43 h 153"/>
                <a:gd name="T54" fmla="*/ 42 w 166"/>
                <a:gd name="T55" fmla="*/ 42 h 153"/>
                <a:gd name="T56" fmla="*/ 51 w 166"/>
                <a:gd name="T57" fmla="*/ 47 h 153"/>
                <a:gd name="T58" fmla="*/ 55 w 166"/>
                <a:gd name="T59" fmla="*/ 56 h 153"/>
                <a:gd name="T60" fmla="*/ 54 w 166"/>
                <a:gd name="T61" fmla="*/ 62 h 153"/>
                <a:gd name="T62" fmla="*/ 47 w 166"/>
                <a:gd name="T63" fmla="*/ 68 h 153"/>
                <a:gd name="T64" fmla="*/ 83 w 166"/>
                <a:gd name="T65" fmla="*/ 70 h 153"/>
                <a:gd name="T66" fmla="*/ 77 w 166"/>
                <a:gd name="T67" fmla="*/ 68 h 153"/>
                <a:gd name="T68" fmla="*/ 70 w 166"/>
                <a:gd name="T69" fmla="*/ 62 h 153"/>
                <a:gd name="T70" fmla="*/ 69 w 166"/>
                <a:gd name="T71" fmla="*/ 56 h 153"/>
                <a:gd name="T72" fmla="*/ 74 w 166"/>
                <a:gd name="T73" fmla="*/ 47 h 153"/>
                <a:gd name="T74" fmla="*/ 83 w 166"/>
                <a:gd name="T75" fmla="*/ 42 h 153"/>
                <a:gd name="T76" fmla="*/ 89 w 166"/>
                <a:gd name="T77" fmla="*/ 43 h 153"/>
                <a:gd name="T78" fmla="*/ 96 w 166"/>
                <a:gd name="T79" fmla="*/ 50 h 153"/>
                <a:gd name="T80" fmla="*/ 97 w 166"/>
                <a:gd name="T81" fmla="*/ 56 h 153"/>
                <a:gd name="T82" fmla="*/ 92 w 166"/>
                <a:gd name="T83" fmla="*/ 65 h 153"/>
                <a:gd name="T84" fmla="*/ 83 w 166"/>
                <a:gd name="T85" fmla="*/ 70 h 153"/>
                <a:gd name="T86" fmla="*/ 125 w 166"/>
                <a:gd name="T87" fmla="*/ 70 h 153"/>
                <a:gd name="T88" fmla="*/ 115 w 166"/>
                <a:gd name="T89" fmla="*/ 65 h 153"/>
                <a:gd name="T90" fmla="*/ 111 w 166"/>
                <a:gd name="T91" fmla="*/ 56 h 153"/>
                <a:gd name="T92" fmla="*/ 112 w 166"/>
                <a:gd name="T93" fmla="*/ 50 h 153"/>
                <a:gd name="T94" fmla="*/ 119 w 166"/>
                <a:gd name="T95" fmla="*/ 43 h 153"/>
                <a:gd name="T96" fmla="*/ 125 w 166"/>
                <a:gd name="T97" fmla="*/ 42 h 153"/>
                <a:gd name="T98" fmla="*/ 134 w 166"/>
                <a:gd name="T99" fmla="*/ 47 h 153"/>
                <a:gd name="T100" fmla="*/ 138 w 166"/>
                <a:gd name="T101" fmla="*/ 56 h 153"/>
                <a:gd name="T102" fmla="*/ 137 w 166"/>
                <a:gd name="T103" fmla="*/ 62 h 153"/>
                <a:gd name="T104" fmla="*/ 130 w 166"/>
                <a:gd name="T105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  <a:close/>
                  <a:moveTo>
                    <a:pt x="42" y="70"/>
                  </a:moveTo>
                  <a:lnTo>
                    <a:pt x="42" y="70"/>
                  </a:lnTo>
                  <a:lnTo>
                    <a:pt x="36" y="68"/>
                  </a:lnTo>
                  <a:lnTo>
                    <a:pt x="32" y="65"/>
                  </a:lnTo>
                  <a:lnTo>
                    <a:pt x="29" y="62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9" y="50"/>
                  </a:lnTo>
                  <a:lnTo>
                    <a:pt x="32" y="47"/>
                  </a:lnTo>
                  <a:lnTo>
                    <a:pt x="36" y="43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7" y="43"/>
                  </a:lnTo>
                  <a:lnTo>
                    <a:pt x="51" y="47"/>
                  </a:lnTo>
                  <a:lnTo>
                    <a:pt x="54" y="50"/>
                  </a:lnTo>
                  <a:lnTo>
                    <a:pt x="55" y="56"/>
                  </a:lnTo>
                  <a:lnTo>
                    <a:pt x="55" y="56"/>
                  </a:lnTo>
                  <a:lnTo>
                    <a:pt x="54" y="62"/>
                  </a:lnTo>
                  <a:lnTo>
                    <a:pt x="51" y="65"/>
                  </a:lnTo>
                  <a:lnTo>
                    <a:pt x="47" y="68"/>
                  </a:lnTo>
                  <a:lnTo>
                    <a:pt x="42" y="70"/>
                  </a:lnTo>
                  <a:close/>
                  <a:moveTo>
                    <a:pt x="83" y="70"/>
                  </a:moveTo>
                  <a:lnTo>
                    <a:pt x="83" y="70"/>
                  </a:lnTo>
                  <a:lnTo>
                    <a:pt x="77" y="68"/>
                  </a:lnTo>
                  <a:lnTo>
                    <a:pt x="74" y="65"/>
                  </a:lnTo>
                  <a:lnTo>
                    <a:pt x="70" y="62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70" y="50"/>
                  </a:lnTo>
                  <a:lnTo>
                    <a:pt x="74" y="47"/>
                  </a:lnTo>
                  <a:lnTo>
                    <a:pt x="77" y="43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9" y="43"/>
                  </a:lnTo>
                  <a:lnTo>
                    <a:pt x="92" y="47"/>
                  </a:lnTo>
                  <a:lnTo>
                    <a:pt x="96" y="50"/>
                  </a:lnTo>
                  <a:lnTo>
                    <a:pt x="97" y="56"/>
                  </a:lnTo>
                  <a:lnTo>
                    <a:pt x="97" y="56"/>
                  </a:lnTo>
                  <a:lnTo>
                    <a:pt x="96" y="62"/>
                  </a:lnTo>
                  <a:lnTo>
                    <a:pt x="92" y="65"/>
                  </a:lnTo>
                  <a:lnTo>
                    <a:pt x="89" y="68"/>
                  </a:lnTo>
                  <a:lnTo>
                    <a:pt x="83" y="70"/>
                  </a:lnTo>
                  <a:close/>
                  <a:moveTo>
                    <a:pt x="125" y="70"/>
                  </a:moveTo>
                  <a:lnTo>
                    <a:pt x="125" y="70"/>
                  </a:lnTo>
                  <a:lnTo>
                    <a:pt x="119" y="68"/>
                  </a:lnTo>
                  <a:lnTo>
                    <a:pt x="115" y="65"/>
                  </a:lnTo>
                  <a:lnTo>
                    <a:pt x="112" y="62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12" y="50"/>
                  </a:lnTo>
                  <a:lnTo>
                    <a:pt x="115" y="47"/>
                  </a:lnTo>
                  <a:lnTo>
                    <a:pt x="119" y="43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30" y="43"/>
                  </a:lnTo>
                  <a:lnTo>
                    <a:pt x="134" y="47"/>
                  </a:lnTo>
                  <a:lnTo>
                    <a:pt x="137" y="50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7" y="62"/>
                  </a:lnTo>
                  <a:lnTo>
                    <a:pt x="134" y="65"/>
                  </a:lnTo>
                  <a:lnTo>
                    <a:pt x="130" y="68"/>
                  </a:lnTo>
                  <a:lnTo>
                    <a:pt x="125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125 w 166"/>
                <a:gd name="T1" fmla="*/ 0 h 153"/>
                <a:gd name="T2" fmla="*/ 42 w 166"/>
                <a:gd name="T3" fmla="*/ 0 h 153"/>
                <a:gd name="T4" fmla="*/ 42 w 166"/>
                <a:gd name="T5" fmla="*/ 0 h 153"/>
                <a:gd name="T6" fmla="*/ 34 w 166"/>
                <a:gd name="T7" fmla="*/ 2 h 153"/>
                <a:gd name="T8" fmla="*/ 25 w 166"/>
                <a:gd name="T9" fmla="*/ 4 h 153"/>
                <a:gd name="T10" fmla="*/ 19 w 166"/>
                <a:gd name="T11" fmla="*/ 7 h 153"/>
                <a:gd name="T12" fmla="*/ 13 w 166"/>
                <a:gd name="T13" fmla="*/ 13 h 153"/>
                <a:gd name="T14" fmla="*/ 7 w 166"/>
                <a:gd name="T15" fmla="*/ 19 h 153"/>
                <a:gd name="T16" fmla="*/ 4 w 166"/>
                <a:gd name="T17" fmla="*/ 26 h 153"/>
                <a:gd name="T18" fmla="*/ 1 w 166"/>
                <a:gd name="T19" fmla="*/ 34 h 153"/>
                <a:gd name="T20" fmla="*/ 0 w 166"/>
                <a:gd name="T21" fmla="*/ 42 h 153"/>
                <a:gd name="T22" fmla="*/ 0 w 166"/>
                <a:gd name="T23" fmla="*/ 70 h 153"/>
                <a:gd name="T24" fmla="*/ 0 w 166"/>
                <a:gd name="T25" fmla="*/ 70 h 153"/>
                <a:gd name="T26" fmla="*/ 1 w 166"/>
                <a:gd name="T27" fmla="*/ 78 h 153"/>
                <a:gd name="T28" fmla="*/ 4 w 166"/>
                <a:gd name="T29" fmla="*/ 86 h 153"/>
                <a:gd name="T30" fmla="*/ 7 w 166"/>
                <a:gd name="T31" fmla="*/ 93 h 153"/>
                <a:gd name="T32" fmla="*/ 13 w 166"/>
                <a:gd name="T33" fmla="*/ 98 h 153"/>
                <a:gd name="T34" fmla="*/ 19 w 166"/>
                <a:gd name="T35" fmla="*/ 104 h 153"/>
                <a:gd name="T36" fmla="*/ 25 w 166"/>
                <a:gd name="T37" fmla="*/ 108 h 153"/>
                <a:gd name="T38" fmla="*/ 34 w 166"/>
                <a:gd name="T39" fmla="*/ 110 h 153"/>
                <a:gd name="T40" fmla="*/ 42 w 166"/>
                <a:gd name="T41" fmla="*/ 111 h 153"/>
                <a:gd name="T42" fmla="*/ 48 w 166"/>
                <a:gd name="T43" fmla="*/ 111 h 153"/>
                <a:gd name="T44" fmla="*/ 48 w 166"/>
                <a:gd name="T45" fmla="*/ 153 h 153"/>
                <a:gd name="T46" fmla="*/ 96 w 166"/>
                <a:gd name="T47" fmla="*/ 111 h 153"/>
                <a:gd name="T48" fmla="*/ 125 w 166"/>
                <a:gd name="T49" fmla="*/ 111 h 153"/>
                <a:gd name="T50" fmla="*/ 125 w 166"/>
                <a:gd name="T51" fmla="*/ 111 h 153"/>
                <a:gd name="T52" fmla="*/ 133 w 166"/>
                <a:gd name="T53" fmla="*/ 110 h 153"/>
                <a:gd name="T54" fmla="*/ 141 w 166"/>
                <a:gd name="T55" fmla="*/ 108 h 153"/>
                <a:gd name="T56" fmla="*/ 148 w 166"/>
                <a:gd name="T57" fmla="*/ 104 h 153"/>
                <a:gd name="T58" fmla="*/ 153 w 166"/>
                <a:gd name="T59" fmla="*/ 98 h 153"/>
                <a:gd name="T60" fmla="*/ 159 w 166"/>
                <a:gd name="T61" fmla="*/ 93 h 153"/>
                <a:gd name="T62" fmla="*/ 163 w 166"/>
                <a:gd name="T63" fmla="*/ 86 h 153"/>
                <a:gd name="T64" fmla="*/ 165 w 166"/>
                <a:gd name="T65" fmla="*/ 78 h 153"/>
                <a:gd name="T66" fmla="*/ 166 w 166"/>
                <a:gd name="T67" fmla="*/ 70 h 153"/>
                <a:gd name="T68" fmla="*/ 166 w 166"/>
                <a:gd name="T69" fmla="*/ 42 h 153"/>
                <a:gd name="T70" fmla="*/ 166 w 166"/>
                <a:gd name="T71" fmla="*/ 42 h 153"/>
                <a:gd name="T72" fmla="*/ 165 w 166"/>
                <a:gd name="T73" fmla="*/ 34 h 153"/>
                <a:gd name="T74" fmla="*/ 163 w 166"/>
                <a:gd name="T75" fmla="*/ 26 h 153"/>
                <a:gd name="T76" fmla="*/ 159 w 166"/>
                <a:gd name="T77" fmla="*/ 19 h 153"/>
                <a:gd name="T78" fmla="*/ 153 w 166"/>
                <a:gd name="T79" fmla="*/ 13 h 153"/>
                <a:gd name="T80" fmla="*/ 148 w 166"/>
                <a:gd name="T81" fmla="*/ 7 h 153"/>
                <a:gd name="T82" fmla="*/ 141 w 166"/>
                <a:gd name="T83" fmla="*/ 4 h 153"/>
                <a:gd name="T84" fmla="*/ 133 w 166"/>
                <a:gd name="T85" fmla="*/ 2 h 153"/>
                <a:gd name="T86" fmla="*/ 125 w 166"/>
                <a:gd name="T8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597217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5994401" y="44450"/>
              <a:ext cx="14288" cy="14288"/>
            </a:xfrm>
            <a:custGeom>
              <a:avLst/>
              <a:gdLst>
                <a:gd name="T0" fmla="*/ 14 w 28"/>
                <a:gd name="T1" fmla="*/ 28 h 28"/>
                <a:gd name="T2" fmla="*/ 14 w 28"/>
                <a:gd name="T3" fmla="*/ 28 h 28"/>
                <a:gd name="T4" fmla="*/ 8 w 28"/>
                <a:gd name="T5" fmla="*/ 26 h 28"/>
                <a:gd name="T6" fmla="*/ 5 w 28"/>
                <a:gd name="T7" fmla="*/ 23 h 28"/>
                <a:gd name="T8" fmla="*/ 1 w 28"/>
                <a:gd name="T9" fmla="*/ 20 h 28"/>
                <a:gd name="T10" fmla="*/ 0 w 28"/>
                <a:gd name="T11" fmla="*/ 14 h 28"/>
                <a:gd name="T12" fmla="*/ 0 w 28"/>
                <a:gd name="T13" fmla="*/ 14 h 28"/>
                <a:gd name="T14" fmla="*/ 1 w 28"/>
                <a:gd name="T15" fmla="*/ 8 h 28"/>
                <a:gd name="T16" fmla="*/ 5 w 28"/>
                <a:gd name="T17" fmla="*/ 5 h 28"/>
                <a:gd name="T18" fmla="*/ 8 w 28"/>
                <a:gd name="T19" fmla="*/ 1 h 28"/>
                <a:gd name="T20" fmla="*/ 14 w 28"/>
                <a:gd name="T21" fmla="*/ 0 h 28"/>
                <a:gd name="T22" fmla="*/ 14 w 28"/>
                <a:gd name="T23" fmla="*/ 0 h 28"/>
                <a:gd name="T24" fmla="*/ 20 w 28"/>
                <a:gd name="T25" fmla="*/ 1 h 28"/>
                <a:gd name="T26" fmla="*/ 23 w 28"/>
                <a:gd name="T27" fmla="*/ 5 h 28"/>
                <a:gd name="T28" fmla="*/ 27 w 28"/>
                <a:gd name="T29" fmla="*/ 8 h 28"/>
                <a:gd name="T30" fmla="*/ 28 w 28"/>
                <a:gd name="T31" fmla="*/ 14 h 28"/>
                <a:gd name="T32" fmla="*/ 28 w 28"/>
                <a:gd name="T33" fmla="*/ 14 h 28"/>
                <a:gd name="T34" fmla="*/ 27 w 28"/>
                <a:gd name="T35" fmla="*/ 20 h 28"/>
                <a:gd name="T36" fmla="*/ 23 w 28"/>
                <a:gd name="T37" fmla="*/ 23 h 28"/>
                <a:gd name="T38" fmla="*/ 20 w 28"/>
                <a:gd name="T39" fmla="*/ 26 h 28"/>
                <a:gd name="T40" fmla="*/ 14 w 28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3" y="5"/>
                  </a:lnTo>
                  <a:lnTo>
                    <a:pt x="27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7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601662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305021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8" name="泪滴形 27"/>
          <p:cNvSpPr/>
          <p:nvPr/>
        </p:nvSpPr>
        <p:spPr>
          <a:xfrm rot="8100000">
            <a:off x="9432656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882900" y="2353489"/>
            <a:ext cx="389258" cy="389250"/>
            <a:chOff x="6475413" y="11113"/>
            <a:chExt cx="87313" cy="87313"/>
          </a:xfrm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  <a:gd name="T96" fmla="*/ 114 w 166"/>
                <a:gd name="T97" fmla="*/ 90 h 166"/>
                <a:gd name="T98" fmla="*/ 100 w 166"/>
                <a:gd name="T99" fmla="*/ 109 h 166"/>
                <a:gd name="T100" fmla="*/ 83 w 166"/>
                <a:gd name="T101" fmla="*/ 115 h 166"/>
                <a:gd name="T102" fmla="*/ 60 w 166"/>
                <a:gd name="T103" fmla="*/ 106 h 166"/>
                <a:gd name="T104" fmla="*/ 51 w 166"/>
                <a:gd name="T105" fmla="*/ 83 h 166"/>
                <a:gd name="T106" fmla="*/ 56 w 166"/>
                <a:gd name="T107" fmla="*/ 65 h 166"/>
                <a:gd name="T108" fmla="*/ 76 w 166"/>
                <a:gd name="T109" fmla="*/ 52 h 166"/>
                <a:gd name="T110" fmla="*/ 95 w 166"/>
                <a:gd name="T111" fmla="*/ 53 h 166"/>
                <a:gd name="T112" fmla="*/ 113 w 166"/>
                <a:gd name="T113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  <a:close/>
                  <a:moveTo>
                    <a:pt x="115" y="83"/>
                  </a:moveTo>
                  <a:lnTo>
                    <a:pt x="115" y="83"/>
                  </a:lnTo>
                  <a:lnTo>
                    <a:pt x="114" y="90"/>
                  </a:lnTo>
                  <a:lnTo>
                    <a:pt x="113" y="95"/>
                  </a:lnTo>
                  <a:lnTo>
                    <a:pt x="109" y="100"/>
                  </a:lnTo>
                  <a:lnTo>
                    <a:pt x="106" y="106"/>
                  </a:lnTo>
                  <a:lnTo>
                    <a:pt x="100" y="109"/>
                  </a:lnTo>
                  <a:lnTo>
                    <a:pt x="95" y="113"/>
                  </a:lnTo>
                  <a:lnTo>
                    <a:pt x="90" y="114"/>
                  </a:lnTo>
                  <a:lnTo>
                    <a:pt x="83" y="115"/>
                  </a:lnTo>
                  <a:lnTo>
                    <a:pt x="83" y="115"/>
                  </a:lnTo>
                  <a:lnTo>
                    <a:pt x="76" y="114"/>
                  </a:lnTo>
                  <a:lnTo>
                    <a:pt x="70" y="113"/>
                  </a:lnTo>
                  <a:lnTo>
                    <a:pt x="66" y="109"/>
                  </a:lnTo>
                  <a:lnTo>
                    <a:pt x="60" y="106"/>
                  </a:lnTo>
                  <a:lnTo>
                    <a:pt x="56" y="100"/>
                  </a:lnTo>
                  <a:lnTo>
                    <a:pt x="53" y="95"/>
                  </a:lnTo>
                  <a:lnTo>
                    <a:pt x="52" y="90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2" y="76"/>
                  </a:lnTo>
                  <a:lnTo>
                    <a:pt x="53" y="70"/>
                  </a:lnTo>
                  <a:lnTo>
                    <a:pt x="56" y="65"/>
                  </a:lnTo>
                  <a:lnTo>
                    <a:pt x="60" y="60"/>
                  </a:lnTo>
                  <a:lnTo>
                    <a:pt x="66" y="56"/>
                  </a:lnTo>
                  <a:lnTo>
                    <a:pt x="70" y="53"/>
                  </a:lnTo>
                  <a:lnTo>
                    <a:pt x="76" y="52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90" y="52"/>
                  </a:lnTo>
                  <a:lnTo>
                    <a:pt x="95" y="53"/>
                  </a:lnTo>
                  <a:lnTo>
                    <a:pt x="100" y="56"/>
                  </a:lnTo>
                  <a:lnTo>
                    <a:pt x="106" y="60"/>
                  </a:lnTo>
                  <a:lnTo>
                    <a:pt x="109" y="65"/>
                  </a:lnTo>
                  <a:lnTo>
                    <a:pt x="113" y="70"/>
                  </a:lnTo>
                  <a:lnTo>
                    <a:pt x="114" y="76"/>
                  </a:lnTo>
                  <a:lnTo>
                    <a:pt x="115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2" name="Freeform 46"/>
            <p:cNvSpPr/>
            <p:nvPr/>
          </p:nvSpPr>
          <p:spPr bwMode="auto">
            <a:xfrm>
              <a:off x="6502401" y="38100"/>
              <a:ext cx="33338" cy="33338"/>
            </a:xfrm>
            <a:custGeom>
              <a:avLst/>
              <a:gdLst>
                <a:gd name="T0" fmla="*/ 64 w 64"/>
                <a:gd name="T1" fmla="*/ 33 h 65"/>
                <a:gd name="T2" fmla="*/ 64 w 64"/>
                <a:gd name="T3" fmla="*/ 33 h 65"/>
                <a:gd name="T4" fmla="*/ 63 w 64"/>
                <a:gd name="T5" fmla="*/ 40 h 65"/>
                <a:gd name="T6" fmla="*/ 62 w 64"/>
                <a:gd name="T7" fmla="*/ 45 h 65"/>
                <a:gd name="T8" fmla="*/ 58 w 64"/>
                <a:gd name="T9" fmla="*/ 50 h 65"/>
                <a:gd name="T10" fmla="*/ 55 w 64"/>
                <a:gd name="T11" fmla="*/ 56 h 65"/>
                <a:gd name="T12" fmla="*/ 49 w 64"/>
                <a:gd name="T13" fmla="*/ 59 h 65"/>
                <a:gd name="T14" fmla="*/ 44 w 64"/>
                <a:gd name="T15" fmla="*/ 63 h 65"/>
                <a:gd name="T16" fmla="*/ 39 w 64"/>
                <a:gd name="T17" fmla="*/ 64 h 65"/>
                <a:gd name="T18" fmla="*/ 32 w 64"/>
                <a:gd name="T19" fmla="*/ 65 h 65"/>
                <a:gd name="T20" fmla="*/ 32 w 64"/>
                <a:gd name="T21" fmla="*/ 65 h 65"/>
                <a:gd name="T22" fmla="*/ 25 w 64"/>
                <a:gd name="T23" fmla="*/ 64 h 65"/>
                <a:gd name="T24" fmla="*/ 19 w 64"/>
                <a:gd name="T25" fmla="*/ 63 h 65"/>
                <a:gd name="T26" fmla="*/ 15 w 64"/>
                <a:gd name="T27" fmla="*/ 59 h 65"/>
                <a:gd name="T28" fmla="*/ 9 w 64"/>
                <a:gd name="T29" fmla="*/ 56 h 65"/>
                <a:gd name="T30" fmla="*/ 5 w 64"/>
                <a:gd name="T31" fmla="*/ 50 h 65"/>
                <a:gd name="T32" fmla="*/ 2 w 64"/>
                <a:gd name="T33" fmla="*/ 45 h 65"/>
                <a:gd name="T34" fmla="*/ 1 w 64"/>
                <a:gd name="T35" fmla="*/ 40 h 65"/>
                <a:gd name="T36" fmla="*/ 0 w 64"/>
                <a:gd name="T37" fmla="*/ 33 h 65"/>
                <a:gd name="T38" fmla="*/ 0 w 64"/>
                <a:gd name="T39" fmla="*/ 33 h 65"/>
                <a:gd name="T40" fmla="*/ 1 w 64"/>
                <a:gd name="T41" fmla="*/ 26 h 65"/>
                <a:gd name="T42" fmla="*/ 2 w 64"/>
                <a:gd name="T43" fmla="*/ 20 h 65"/>
                <a:gd name="T44" fmla="*/ 5 w 64"/>
                <a:gd name="T45" fmla="*/ 15 h 65"/>
                <a:gd name="T46" fmla="*/ 9 w 64"/>
                <a:gd name="T47" fmla="*/ 10 h 65"/>
                <a:gd name="T48" fmla="*/ 15 w 64"/>
                <a:gd name="T49" fmla="*/ 6 h 65"/>
                <a:gd name="T50" fmla="*/ 19 w 64"/>
                <a:gd name="T51" fmla="*/ 3 h 65"/>
                <a:gd name="T52" fmla="*/ 25 w 64"/>
                <a:gd name="T53" fmla="*/ 2 h 65"/>
                <a:gd name="T54" fmla="*/ 32 w 64"/>
                <a:gd name="T55" fmla="*/ 0 h 65"/>
                <a:gd name="T56" fmla="*/ 32 w 64"/>
                <a:gd name="T57" fmla="*/ 0 h 65"/>
                <a:gd name="T58" fmla="*/ 39 w 64"/>
                <a:gd name="T59" fmla="*/ 2 h 65"/>
                <a:gd name="T60" fmla="*/ 44 w 64"/>
                <a:gd name="T61" fmla="*/ 3 h 65"/>
                <a:gd name="T62" fmla="*/ 49 w 64"/>
                <a:gd name="T63" fmla="*/ 6 h 65"/>
                <a:gd name="T64" fmla="*/ 55 w 64"/>
                <a:gd name="T65" fmla="*/ 10 h 65"/>
                <a:gd name="T66" fmla="*/ 58 w 64"/>
                <a:gd name="T67" fmla="*/ 15 h 65"/>
                <a:gd name="T68" fmla="*/ 62 w 64"/>
                <a:gd name="T69" fmla="*/ 20 h 65"/>
                <a:gd name="T70" fmla="*/ 63 w 64"/>
                <a:gd name="T71" fmla="*/ 26 h 65"/>
                <a:gd name="T72" fmla="*/ 64 w 64"/>
                <a:gd name="T73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5">
                  <a:moveTo>
                    <a:pt x="64" y="33"/>
                  </a:moveTo>
                  <a:lnTo>
                    <a:pt x="64" y="33"/>
                  </a:lnTo>
                  <a:lnTo>
                    <a:pt x="63" y="40"/>
                  </a:lnTo>
                  <a:lnTo>
                    <a:pt x="62" y="45"/>
                  </a:lnTo>
                  <a:lnTo>
                    <a:pt x="58" y="50"/>
                  </a:lnTo>
                  <a:lnTo>
                    <a:pt x="55" y="56"/>
                  </a:lnTo>
                  <a:lnTo>
                    <a:pt x="49" y="59"/>
                  </a:lnTo>
                  <a:lnTo>
                    <a:pt x="44" y="63"/>
                  </a:lnTo>
                  <a:lnTo>
                    <a:pt x="39" y="64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5" y="10"/>
                  </a:lnTo>
                  <a:lnTo>
                    <a:pt x="58" y="15"/>
                  </a:lnTo>
                  <a:lnTo>
                    <a:pt x="62" y="20"/>
                  </a:lnTo>
                  <a:lnTo>
                    <a:pt x="63" y="26"/>
                  </a:lnTo>
                  <a:lnTo>
                    <a:pt x="64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9925128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37596" y="4279681"/>
            <a:ext cx="135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" panose="02010609060101010101" charset="-122"/>
              </a:rPr>
              <a:t>部门信息管理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157705" y="4279681"/>
            <a:ext cx="135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签到（值班登记）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777813" y="4279681"/>
            <a:ext cx="135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通知传达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397920" y="4279681"/>
            <a:ext cx="135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场地申请、赛事安排（开发中）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740</Words>
  <Application>Microsoft Office PowerPoint</Application>
  <PresentationFormat>宽屏</PresentationFormat>
  <Paragraphs>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Gill Sans</vt:lpstr>
      <vt:lpstr>等线</vt:lpstr>
      <vt:lpstr>仿宋</vt:lpstr>
      <vt:lpstr>华文琥珀</vt:lpstr>
      <vt:lpstr>华文楷体</vt:lpstr>
      <vt:lpstr>楷体</vt:lpstr>
      <vt:lpstr>幼圆</vt:lpstr>
      <vt:lpstr>Arial</vt:lpstr>
      <vt:lpstr>Book Antiqua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冯 昌涛</cp:lastModifiedBy>
  <cp:revision>61</cp:revision>
  <dcterms:created xsi:type="dcterms:W3CDTF">2018-07-10T18:03:00Z</dcterms:created>
  <dcterms:modified xsi:type="dcterms:W3CDTF">2020-11-26T09:35:30Z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