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5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C8F6-9547-42A9-9302-89DE707C8DB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26E3B-E608-4F40-9746-45E0DEF0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5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341E0-2309-44D0-A4B9-2DB48946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F379E-A96E-4D76-8A0B-1350DED7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81698-4D7C-4744-988A-BE94D9EF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481F-8B87-4C67-9CCF-704DF1ECACC9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C7585-044F-4129-9ADC-33481DA9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CB16B-9726-4DDD-960D-53ECF60F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6639-0119-4192-951E-4FAB04D2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77E7F-4D31-4716-B0BE-77D0948A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5E620-695A-4F93-892F-58D7624B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CAA7-FEC7-41B2-A7AF-0D648CBF574A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5400A-5425-4DBF-BFAA-ACDBADF8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3B9BE-77CE-4787-905C-D360423C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3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F0CC3-5C12-4911-A987-429795075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42A8F-0210-4106-A2BD-42AFFA59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4BDC1-E732-4F2C-9C69-E8156232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BE41-B5F6-40F9-8514-5BC0847B5CE3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4F78F-CEC6-422C-83B2-0D5827E7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FF4E-920C-47DF-878A-6F253EB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2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4EDA-6D16-4161-9739-D78DFC16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41FE2-E35F-48AC-BD64-36CBD4FB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159E9-F52C-490D-A043-53508F53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2049-AEE3-42BC-B043-38BA579599F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92434-CD92-4C98-81D5-D1C06CA3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7C07F-94FB-4117-A856-A18A5D9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9FE3C-910B-45AF-A8F2-CAAF681E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3BB20-31F3-423C-B436-7E8BD97F0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86AB4-2051-4F35-B471-EB0B46F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7A5-4D50-4EDE-9E89-1E7864F61AB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DF3FD-DDBE-4031-8C7D-6DD4007F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C769B-045A-423C-A6EC-DDBE5A70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6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91429-FF14-4DD5-8475-59EA7967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09BB3-7F40-4A89-A8A5-811CBE56C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5BE4A-FE80-4B6E-976C-FEC48E98C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39A0A-07ED-4362-B300-2A7A7420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AADD-F66A-4E88-8E80-7FC459A2792C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15254-5B9C-40F4-88FA-A4B8ABF6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D344C-66BC-4F56-91EB-FAEEDC94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BC980-4A89-47A7-83D7-EEB85900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9ADCA-81CD-44BB-AC1B-32ECD385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1D83F-0346-4F66-B79C-5F9FB8F9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FD0B34-7FDE-47B2-93F8-A68CEF8A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E49F4D-7CC0-49A7-8FE2-5900A94B0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99F68-C80D-43F0-B2F1-E048E63E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FB66-233F-41B2-89EB-401877A3E0E2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68D128-8D99-498C-A0E0-4CCB55C0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20172B-61EC-48C9-A34F-2979BB8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716E-CE95-4540-9F6F-A46EAD7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3CFC21-CD36-40DA-8BAC-736AC84A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DD74-900D-4F45-B604-DAEB5F442CB0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3D7C9-AE80-495A-9376-0E94F541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35273-0B7D-4C1E-B34F-9369165D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B7753-F5FA-4D34-825E-F84EAA94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4855-A6DE-466C-BF13-28FEC3286694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60956B-9DDD-427F-AA14-88450E09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0C1354-E7D6-4DF0-B55A-167CFE2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1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D5D1-E4D2-4862-8057-355E921D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45551-6146-4DD2-A9EE-F7DF730B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308CA-16BD-4082-9BD4-78604264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9EADF-21E4-42A1-B01C-629EB51D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17C-0269-4890-97CA-9FE52B25F876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EC0E1-B94D-4291-A674-F1F619C6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EC365-29BB-41F9-A53B-43DA298A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8E1E6-5AC6-441A-9A46-8F33ADB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E8360E-935F-4377-855E-27D30D865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F3FD7E-BFD2-4CDE-9101-966A25C1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F3D82-370E-47EE-AA97-A1ABB2A1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57F1-4A96-40CF-AA25-B6B4EA60CDF5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10B1A-3294-4FF2-B86F-EBE52130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7D2C3-6E71-47BA-AEF6-2EC29A93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FEB06-F485-4A8E-9044-491C53B0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49788-24E9-45DF-A72B-331A3FD6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ABACB-4A28-4A72-8979-C05756D7B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920E-1EA4-4EE0-8057-C562BF230D6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225F4-55EA-4529-A06E-6014745EF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FF6ED-0A5E-45F1-892A-5F3BD156E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D386-DEEE-4830-9513-6E019527D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2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7C5FC-CDAE-4478-8282-CEF53B82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10</a:t>
            </a:r>
            <a:r>
              <a:rPr lang="zh-CN" altLang="en-US" b="1" dirty="0"/>
              <a:t>、正则表达式匹配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66D4F0-D6A1-498E-814C-F4CC15F2C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928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/>
                  <a:t>算法：动态规划</a:t>
                </a: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(dynamic programming)</a:t>
                </a:r>
              </a:p>
              <a:p>
                <a:r>
                  <a:rPr lang="zh-CN" altLang="en-US" b="1" dirty="0"/>
                  <a:t>时间复杂度：</a:t>
                </a:r>
                <a:r>
                  <a:rPr lang="en-US" altLang="zh-CN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)</a:t>
                </a:r>
              </a:p>
              <a:p>
                <a:r>
                  <a:rPr lang="zh-CN" altLang="en-US" b="1" dirty="0"/>
                  <a:t>执行用时：</a:t>
                </a:r>
                <a:r>
                  <a:rPr lang="en-US" altLang="zh-CN" b="1" dirty="0"/>
                  <a:t>3 </a:t>
                </a:r>
                <a:r>
                  <a:rPr lang="en-US" altLang="zh-CN" b="1" dirty="0" err="1"/>
                  <a:t>ms</a:t>
                </a:r>
                <a:r>
                  <a:rPr lang="en-US" altLang="zh-CN" b="1" dirty="0"/>
                  <a:t>, </a:t>
                </a:r>
                <a:r>
                  <a:rPr lang="zh-CN" altLang="en-US" b="1" dirty="0"/>
                  <a:t>在所有 </a:t>
                </a:r>
                <a:r>
                  <a:rPr lang="en-US" altLang="zh-CN" b="1" dirty="0"/>
                  <a:t>Java </a:t>
                </a:r>
                <a:r>
                  <a:rPr lang="zh-CN" altLang="en-US" b="1" dirty="0"/>
                  <a:t>提交中击败了</a:t>
                </a:r>
                <a:r>
                  <a:rPr lang="en-US" altLang="zh-CN" b="1" dirty="0"/>
                  <a:t>89.60%</a:t>
                </a:r>
                <a:r>
                  <a:rPr lang="zh-CN" altLang="en-US" b="1" dirty="0"/>
                  <a:t>的用户</a:t>
                </a:r>
              </a:p>
              <a:p>
                <a:r>
                  <a:rPr lang="zh-CN" altLang="en-US" b="1" dirty="0"/>
                  <a:t>内存消耗：</a:t>
                </a:r>
                <a:r>
                  <a:rPr lang="en-US" altLang="zh-CN" b="1" dirty="0"/>
                  <a:t>38.5 MB, </a:t>
                </a:r>
                <a:r>
                  <a:rPr lang="zh-CN" altLang="en-US" b="1" dirty="0"/>
                  <a:t>在所有 </a:t>
                </a:r>
                <a:r>
                  <a:rPr lang="en-US" altLang="zh-CN" b="1" dirty="0"/>
                  <a:t>Java </a:t>
                </a:r>
                <a:r>
                  <a:rPr lang="zh-CN" altLang="en-US" b="1" dirty="0"/>
                  <a:t>提交中击败了</a:t>
                </a:r>
                <a:r>
                  <a:rPr lang="en-US" altLang="zh-CN" b="1" dirty="0"/>
                  <a:t>24.56%</a:t>
                </a:r>
                <a:r>
                  <a:rPr lang="zh-CN" altLang="en-US" b="1" dirty="0"/>
                  <a:t>的用户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algn="r"/>
                <a:r>
                  <a:rPr lang="zh-CN" altLang="en-US" b="1" dirty="0"/>
                  <a:t>主讲人：白文强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66D4F0-D6A1-498E-814C-F4CC15F2C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92855"/>
              </a:xfrm>
              <a:blipFill>
                <a:blip r:embed="rId2"/>
                <a:stretch>
                  <a:fillRect l="-1043" t="-337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7DE05-2FCA-47FC-BF10-40D987AA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0" y="5753417"/>
            <a:ext cx="1579880" cy="450850"/>
          </a:xfrm>
        </p:spPr>
        <p:txBody>
          <a:bodyPr/>
          <a:lstStyle/>
          <a:p>
            <a:fld id="{80FEC5CF-5CED-494B-AC98-911B3BC1791F}" type="datetime1">
              <a:rPr lang="zh-CN" altLang="en-US" sz="1800" b="1" smtClean="0">
                <a:solidFill>
                  <a:schemeClr val="tx1"/>
                </a:solidFill>
              </a:rPr>
              <a:t>2020/11/30</a:t>
            </a:fld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9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CA9DAE-888B-4C82-8B96-3D567495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状态方程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3DCB1F3-2552-4771-8D5B-D3B8B07F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72164"/>
            <a:ext cx="12168600" cy="2896076"/>
          </a:xfrm>
        </p:spPr>
      </p:pic>
    </p:spTree>
    <p:extLst>
      <p:ext uri="{BB962C8B-B14F-4D97-AF65-F5344CB8AC3E}">
        <p14:creationId xmlns:p14="http://schemas.microsoft.com/office/powerpoint/2010/main" val="7472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A8A861-BCDC-4049-9215-531CE968D2D7}"/>
              </a:ext>
            </a:extLst>
          </p:cNvPr>
          <p:cNvSpPr txBox="1"/>
          <p:nvPr/>
        </p:nvSpPr>
        <p:spPr>
          <a:xfrm>
            <a:off x="3505200" y="396240"/>
            <a:ext cx="798576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isMatch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(String s, String p) 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m =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p.length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m+</a:t>
            </a:r>
            <a:r>
              <a:rPr lang="en-US" altLang="zh-CN" sz="1900" dirty="0" err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n+</a:t>
            </a:r>
            <a:r>
              <a:rPr lang="en-US" altLang="zh-CN" sz="1900" dirty="0" err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&lt;= m;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; j &lt;= n;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p.charAt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(j-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9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){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][j - 2];</a:t>
            </a:r>
          </a:p>
          <a:p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                    if( matches(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s,p,i,j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-1) ){</a:t>
            </a:r>
          </a:p>
          <a:p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][j] || 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-1][j];</a:t>
            </a:r>
          </a:p>
          <a:p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 matches(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s,p,i,j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) ){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][j-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[m][n];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标题 11">
            <a:extLst>
              <a:ext uri="{FF2B5EF4-FFF2-40B4-BE49-F238E27FC236}">
                <a16:creationId xmlns:a16="http://schemas.microsoft.com/office/drawing/2014/main" id="{377B13A7-E1F8-496A-9972-61B2B62AB8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9698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A8A861-BCDC-4049-9215-531CE968D2D7}"/>
              </a:ext>
            </a:extLst>
          </p:cNvPr>
          <p:cNvSpPr txBox="1"/>
          <p:nvPr/>
        </p:nvSpPr>
        <p:spPr>
          <a:xfrm>
            <a:off x="2854960" y="1869440"/>
            <a:ext cx="860552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matches(String s, String p,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j){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p.charAt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(j-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9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){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s.charAt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p.charAt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(j-</a:t>
            </a:r>
            <a:r>
              <a:rPr lang="en-US" altLang="zh-CN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3" name="标题 11">
            <a:extLst>
              <a:ext uri="{FF2B5EF4-FFF2-40B4-BE49-F238E27FC236}">
                <a16:creationId xmlns:a16="http://schemas.microsoft.com/office/drawing/2014/main" id="{6D72D9F0-66C2-4696-9801-623079FC1D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4436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B78FB-37FD-4312-8D07-8B06FD88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1325563"/>
          </a:xfrm>
        </p:spPr>
        <p:txBody>
          <a:bodyPr/>
          <a:lstStyle/>
          <a:p>
            <a:r>
              <a:rPr lang="zh-CN" altLang="en-US" b="1" dirty="0"/>
              <a:t>算法思路讲解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23DF4D-52F4-44F3-91CC-E67834AC8B82}"/>
              </a:ext>
            </a:extLst>
          </p:cNvPr>
          <p:cNvSpPr/>
          <p:nvPr/>
        </p:nvSpPr>
        <p:spPr>
          <a:xfrm>
            <a:off x="680720" y="1305341"/>
            <a:ext cx="10170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字符串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为规字符串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s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是原字符串</a:t>
            </a:r>
            <a:endParaRPr lang="zh-CN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律，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'.'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匹配任意单个字符，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'*'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匹配任意个前面的元素</a:t>
            </a:r>
            <a:endParaRPr lang="zh-CN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0:i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0:j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能否匹配</a:t>
            </a:r>
            <a:b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是普通字符，则：</a:t>
            </a:r>
            <a:endParaRPr lang="zh-CN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-1][j-1] &amp;&amp; 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]==p[j]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p[j]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'.'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endParaRPr lang="zh-CN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-1][j-1]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p[j]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'*'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endParaRPr lang="zh-CN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if 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 == p[j-1]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 or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if 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 != p[j-1]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50B2-3A52-4286-9446-EB55CDF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8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是普通字符，则：</a:t>
            </a:r>
            <a:b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-1][j-1] &amp;&amp; 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]==p[j]</a:t>
            </a:r>
            <a:b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0:i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0:j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能否匹配</a:t>
            </a:r>
            <a:b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E191E-5804-4BB8-924D-FE789B03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s = “</a:t>
            </a:r>
            <a:r>
              <a:rPr lang="en-US" altLang="zh-CN" dirty="0" err="1">
                <a:latin typeface="Consolas" panose="020B0609020204030204" pitchFamily="49" charset="0"/>
              </a:rPr>
              <a:t>ababab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p = “</a:t>
            </a:r>
            <a:r>
              <a:rPr lang="en-US" altLang="zh-CN" dirty="0" err="1">
                <a:latin typeface="Consolas" panose="020B0609020204030204" pitchFamily="49" charset="0"/>
              </a:rPr>
              <a:t>ababac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-1][j-1] = true;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 = </a:t>
            </a:r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-1][j-1] &amp;&amp; 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]==p[j]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显然：</a:t>
            </a:r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 = false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C7865FC7-CE09-488C-8952-F1D8A98CBA74}"/>
              </a:ext>
            </a:extLst>
          </p:cNvPr>
          <p:cNvSpPr/>
          <p:nvPr/>
        </p:nvSpPr>
        <p:spPr>
          <a:xfrm>
            <a:off x="4472940" y="2262187"/>
            <a:ext cx="177800" cy="36512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29606349-CA25-4CD9-A7FA-7754E6923853}"/>
              </a:ext>
            </a:extLst>
          </p:cNvPr>
          <p:cNvSpPr/>
          <p:nvPr/>
        </p:nvSpPr>
        <p:spPr>
          <a:xfrm>
            <a:off x="4483100" y="3429000"/>
            <a:ext cx="177800" cy="36512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CE7EDA-815A-4B54-ADE0-88868AE8349D}"/>
              </a:ext>
            </a:extLst>
          </p:cNvPr>
          <p:cNvSpPr/>
          <p:nvPr/>
        </p:nvSpPr>
        <p:spPr>
          <a:xfrm>
            <a:off x="4630420" y="2269172"/>
            <a:ext cx="375920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0A0635-4B73-4582-95D6-493C4C0B454E}"/>
              </a:ext>
            </a:extLst>
          </p:cNvPr>
          <p:cNvSpPr/>
          <p:nvPr/>
        </p:nvSpPr>
        <p:spPr>
          <a:xfrm>
            <a:off x="4645660" y="3415030"/>
            <a:ext cx="375920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j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50B2-3A52-4286-9446-EB55CDF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516"/>
            <a:ext cx="10515600" cy="905669"/>
          </a:xfrm>
        </p:spPr>
        <p:txBody>
          <a:bodyPr>
            <a:normAutofit fontScale="90000"/>
          </a:bodyPr>
          <a:lstStyle/>
          <a:p>
            <a:b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'.'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b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-1][j-1]</a:t>
            </a:r>
            <a:b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0:i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0:j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能否匹配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E191E-5804-4BB8-924D-FE789B03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s = “</a:t>
            </a:r>
            <a:r>
              <a:rPr lang="en-US" altLang="zh-CN" dirty="0" err="1">
                <a:latin typeface="Consolas" panose="020B0609020204030204" pitchFamily="49" charset="0"/>
              </a:rPr>
              <a:t>ababab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p = “</a:t>
            </a:r>
            <a:r>
              <a:rPr lang="en-US" altLang="zh-CN" dirty="0" err="1">
                <a:latin typeface="Consolas" panose="020B0609020204030204" pitchFamily="49" charset="0"/>
              </a:rPr>
              <a:t>ababa</a:t>
            </a:r>
            <a:r>
              <a:rPr lang="en-US" altLang="zh-CN" dirty="0">
                <a:latin typeface="Consolas" panose="020B0609020204030204" pitchFamily="49" charset="0"/>
              </a:rPr>
              <a:t>.”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-1][j-1] = true;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因为：‘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’可以对应任何字母，所以此时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‘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.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’可以对应‘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’</a:t>
            </a:r>
            <a:endParaRPr lang="en-US" altLang="zh-CN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此时相当于 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b == .</a:t>
            </a:r>
          </a:p>
          <a:p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][j] =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-1][j-1]</a:t>
            </a: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C7865FC7-CE09-488C-8952-F1D8A98CBA74}"/>
              </a:ext>
            </a:extLst>
          </p:cNvPr>
          <p:cNvSpPr/>
          <p:nvPr/>
        </p:nvSpPr>
        <p:spPr>
          <a:xfrm>
            <a:off x="4452620" y="2320450"/>
            <a:ext cx="177800" cy="36512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29606349-CA25-4CD9-A7FA-7754E6923853}"/>
              </a:ext>
            </a:extLst>
          </p:cNvPr>
          <p:cNvSpPr/>
          <p:nvPr/>
        </p:nvSpPr>
        <p:spPr>
          <a:xfrm>
            <a:off x="4434840" y="3442970"/>
            <a:ext cx="177800" cy="36512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FB2BD9-1303-4844-B375-B9E74BECF927}"/>
              </a:ext>
            </a:extLst>
          </p:cNvPr>
          <p:cNvSpPr/>
          <p:nvPr/>
        </p:nvSpPr>
        <p:spPr>
          <a:xfrm>
            <a:off x="4610100" y="2327435"/>
            <a:ext cx="375920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EAB722-24EF-4FF6-88E2-46530C4AE165}"/>
              </a:ext>
            </a:extLst>
          </p:cNvPr>
          <p:cNvSpPr/>
          <p:nvPr/>
        </p:nvSpPr>
        <p:spPr>
          <a:xfrm>
            <a:off x="4597400" y="3429000"/>
            <a:ext cx="375920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j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3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B8F3E7E-6E7A-4F6A-8A9E-AF597F0C8E13}"/>
              </a:ext>
            </a:extLst>
          </p:cNvPr>
          <p:cNvSpPr txBox="1">
            <a:spLocks/>
          </p:cNvSpPr>
          <p:nvPr/>
        </p:nvSpPr>
        <p:spPr>
          <a:xfrm>
            <a:off x="838200" y="2320450"/>
            <a:ext cx="10515600" cy="380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s = “</a:t>
            </a:r>
            <a:r>
              <a:rPr lang="en-US" altLang="zh-CN" dirty="0" err="1">
                <a:latin typeface="Consolas" panose="020B0609020204030204" pitchFamily="49" charset="0"/>
              </a:rPr>
              <a:t>ababcd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p = “</a:t>
            </a:r>
            <a:r>
              <a:rPr lang="en-US" altLang="zh-CN" dirty="0" err="1">
                <a:latin typeface="Consolas" panose="020B0609020204030204" pitchFamily="49" charset="0"/>
              </a:rPr>
              <a:t>ababa</a:t>
            </a:r>
            <a:r>
              <a:rPr lang="en-US" altLang="zh-CN" dirty="0">
                <a:latin typeface="Consolas" panose="020B0609020204030204" pitchFamily="49" charset="0"/>
              </a:rPr>
              <a:t>*cd”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此时，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 != p[j-1]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那么要考虑‘*’代表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个前一个字符的情况，所以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前移两格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上例：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][j]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][j-2] = true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5950B2-3A52-4286-9446-EB55CDF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064"/>
            <a:ext cx="10515600" cy="962501"/>
          </a:xfrm>
        </p:spPr>
        <p:txBody>
          <a:bodyPr>
            <a:normAutofit fontScale="90000"/>
          </a:bodyPr>
          <a:lstStyle/>
          <a:p>
            <a:b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'*'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b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(1)if s[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 != p[j-1]</a:t>
            </a:r>
            <a:b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 </a:t>
            </a:r>
            <a:b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sz="24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435A33-885C-4BD1-A718-A3A3D99D1CD7}"/>
              </a:ext>
            </a:extLst>
          </p:cNvPr>
          <p:cNvGrpSpPr/>
          <p:nvPr/>
        </p:nvGrpSpPr>
        <p:grpSpPr>
          <a:xfrm>
            <a:off x="4099560" y="2835513"/>
            <a:ext cx="533400" cy="372110"/>
            <a:chOff x="4455160" y="2823845"/>
            <a:chExt cx="533400" cy="372110"/>
          </a:xfrm>
        </p:grpSpPr>
        <p:sp>
          <p:nvSpPr>
            <p:cNvPr id="5" name="箭头: 上 4">
              <a:extLst>
                <a:ext uri="{FF2B5EF4-FFF2-40B4-BE49-F238E27FC236}">
                  <a16:creationId xmlns:a16="http://schemas.microsoft.com/office/drawing/2014/main" id="{C7865FC7-CE09-488C-8952-F1D8A98CBA74}"/>
                </a:ext>
              </a:extLst>
            </p:cNvPr>
            <p:cNvSpPr/>
            <p:nvPr/>
          </p:nvSpPr>
          <p:spPr>
            <a:xfrm>
              <a:off x="4455160" y="282384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B2BD9-1303-4844-B375-B9E74BECF927}"/>
                </a:ext>
              </a:extLst>
            </p:cNvPr>
            <p:cNvSpPr/>
            <p:nvPr/>
          </p:nvSpPr>
          <p:spPr>
            <a:xfrm>
              <a:off x="4612640" y="2830830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Consolas" panose="020B0609020204030204" pitchFamily="49" charset="0"/>
                </a:rPr>
                <a:t>i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0CB7C6-9F01-46A3-B383-796E459D5703}"/>
              </a:ext>
            </a:extLst>
          </p:cNvPr>
          <p:cNvGrpSpPr/>
          <p:nvPr/>
        </p:nvGrpSpPr>
        <p:grpSpPr>
          <a:xfrm>
            <a:off x="4470400" y="4008120"/>
            <a:ext cx="538480" cy="379095"/>
            <a:chOff x="4470400" y="4008120"/>
            <a:chExt cx="538480" cy="379095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29606349-CA25-4CD9-A7FA-7754E6923853}"/>
                </a:ext>
              </a:extLst>
            </p:cNvPr>
            <p:cNvSpPr/>
            <p:nvPr/>
          </p:nvSpPr>
          <p:spPr>
            <a:xfrm>
              <a:off x="4470400" y="4022090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EAB722-24EF-4FF6-88E2-46530C4AE165}"/>
                </a:ext>
              </a:extLst>
            </p:cNvPr>
            <p:cNvSpPr/>
            <p:nvPr/>
          </p:nvSpPr>
          <p:spPr>
            <a:xfrm>
              <a:off x="4632960" y="4008120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</a:rPr>
                <a:t>j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3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DBC4A6-B8A3-4075-B707-AC3751719754}"/>
              </a:ext>
            </a:extLst>
          </p:cNvPr>
          <p:cNvSpPr txBox="1">
            <a:spLocks/>
          </p:cNvSpPr>
          <p:nvPr/>
        </p:nvSpPr>
        <p:spPr>
          <a:xfrm>
            <a:off x="838200" y="4538268"/>
            <a:ext cx="10515600" cy="21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s2</a:t>
            </a:r>
            <a:r>
              <a:rPr lang="en-US" altLang="zh-CN" dirty="0">
                <a:latin typeface="Consolas" panose="020B0609020204030204" pitchFamily="49" charset="0"/>
              </a:rPr>
              <a:t> = “</a:t>
            </a:r>
            <a:r>
              <a:rPr lang="en-US" altLang="zh-CN" dirty="0" err="1">
                <a:latin typeface="Consolas" panose="020B0609020204030204" pitchFamily="49" charset="0"/>
              </a:rPr>
              <a:t>ababcde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p2</a:t>
            </a:r>
            <a:r>
              <a:rPr lang="en-US" altLang="zh-CN" dirty="0">
                <a:latin typeface="Consolas" panose="020B0609020204030204" pitchFamily="49" charset="0"/>
              </a:rPr>
              <a:t> = “</a:t>
            </a:r>
            <a:r>
              <a:rPr lang="en-US" altLang="zh-CN" dirty="0" err="1">
                <a:latin typeface="Consolas" panose="020B0609020204030204" pitchFamily="49" charset="0"/>
              </a:rPr>
              <a:t>ababcdec</a:t>
            </a:r>
            <a:r>
              <a:rPr lang="en-US" altLang="zh-CN" dirty="0">
                <a:latin typeface="Consolas" panose="020B0609020204030204" pitchFamily="49" charset="0"/>
              </a:rPr>
              <a:t>*e”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5950B2-3A52-4286-9446-EB55CDF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79"/>
            <a:ext cx="10515600" cy="1479551"/>
          </a:xfrm>
        </p:spPr>
        <p:txBody>
          <a:bodyPr>
            <a:noAutofit/>
          </a:bodyPr>
          <a:lstStyle/>
          <a:p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'*'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b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(2)if s[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 == p[j-1]</a:t>
            </a:r>
            <a:b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 or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</a:t>
            </a:r>
            <a:endParaRPr lang="zh-CN" altLang="en-US" sz="2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E191E-5804-4BB8-924D-FE789B03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3252"/>
            <a:ext cx="10515600" cy="23310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s1</a:t>
            </a:r>
            <a:r>
              <a:rPr lang="en-US" altLang="zh-CN" dirty="0">
                <a:latin typeface="Consolas" panose="020B0609020204030204" pitchFamily="49" charset="0"/>
              </a:rPr>
              <a:t> = “</a:t>
            </a:r>
            <a:r>
              <a:rPr lang="en-US" altLang="zh-CN" dirty="0" err="1">
                <a:latin typeface="Consolas" panose="020B0609020204030204" pitchFamily="49" charset="0"/>
              </a:rPr>
              <a:t>ababcde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p1</a:t>
            </a:r>
            <a:r>
              <a:rPr lang="en-US" altLang="zh-CN" dirty="0">
                <a:latin typeface="Consolas" panose="020B0609020204030204" pitchFamily="49" charset="0"/>
              </a:rPr>
              <a:t> = “</a:t>
            </a:r>
            <a:r>
              <a:rPr lang="en-US" altLang="zh-CN" dirty="0" err="1">
                <a:latin typeface="Consolas" panose="020B0609020204030204" pitchFamily="49" charset="0"/>
              </a:rPr>
              <a:t>ababcdee</a:t>
            </a:r>
            <a:r>
              <a:rPr lang="en-US" altLang="zh-CN" dirty="0">
                <a:latin typeface="Consolas" panose="020B0609020204030204" pitchFamily="49" charset="0"/>
              </a:rPr>
              <a:t>*”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09E45-4C9A-47CD-9133-673263D7EB06}"/>
              </a:ext>
            </a:extLst>
          </p:cNvPr>
          <p:cNvGrpSpPr/>
          <p:nvPr/>
        </p:nvGrpSpPr>
        <p:grpSpPr>
          <a:xfrm>
            <a:off x="4848860" y="5105920"/>
            <a:ext cx="533400" cy="372110"/>
            <a:chOff x="4114800" y="2120105"/>
            <a:chExt cx="533400" cy="372110"/>
          </a:xfrm>
        </p:grpSpPr>
        <p:sp>
          <p:nvSpPr>
            <p:cNvPr id="5" name="箭头: 上 4">
              <a:extLst>
                <a:ext uri="{FF2B5EF4-FFF2-40B4-BE49-F238E27FC236}">
                  <a16:creationId xmlns:a16="http://schemas.microsoft.com/office/drawing/2014/main" id="{C7865FC7-CE09-488C-8952-F1D8A98CBA74}"/>
                </a:ext>
              </a:extLst>
            </p:cNvPr>
            <p:cNvSpPr/>
            <p:nvPr/>
          </p:nvSpPr>
          <p:spPr>
            <a:xfrm>
              <a:off x="4114800" y="212010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B2BD9-1303-4844-B375-B9E74BECF927}"/>
                </a:ext>
              </a:extLst>
            </p:cNvPr>
            <p:cNvSpPr/>
            <p:nvPr/>
          </p:nvSpPr>
          <p:spPr>
            <a:xfrm>
              <a:off x="4272280" y="2127090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Consolas" panose="020B0609020204030204" pitchFamily="49" charset="0"/>
                </a:rPr>
                <a:t>i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977BCC-0784-45AE-B52D-B15CD82E99CE}"/>
              </a:ext>
            </a:extLst>
          </p:cNvPr>
          <p:cNvGrpSpPr/>
          <p:nvPr/>
        </p:nvGrpSpPr>
        <p:grpSpPr>
          <a:xfrm>
            <a:off x="5227320" y="6161510"/>
            <a:ext cx="538480" cy="379095"/>
            <a:chOff x="4485640" y="3187065"/>
            <a:chExt cx="538480" cy="379095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29606349-CA25-4CD9-A7FA-7754E6923853}"/>
                </a:ext>
              </a:extLst>
            </p:cNvPr>
            <p:cNvSpPr/>
            <p:nvPr/>
          </p:nvSpPr>
          <p:spPr>
            <a:xfrm>
              <a:off x="4485640" y="320103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EAB722-24EF-4FF6-88E2-46530C4AE165}"/>
                </a:ext>
              </a:extLst>
            </p:cNvPr>
            <p:cNvSpPr/>
            <p:nvPr/>
          </p:nvSpPr>
          <p:spPr>
            <a:xfrm>
              <a:off x="4648200" y="3187065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</a:rPr>
                <a:t>j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9896E6B-0DEF-4DB7-B747-EC61F68ECABE}"/>
              </a:ext>
            </a:extLst>
          </p:cNvPr>
          <p:cNvSpPr txBox="1"/>
          <p:nvPr/>
        </p:nvSpPr>
        <p:spPr>
          <a:xfrm>
            <a:off x="1016000" y="1545372"/>
            <a:ext cx="775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 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是考虑*号代表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次前一次字母的情况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D24EBC-887B-4A82-A9DC-3FDACF418F6D}"/>
              </a:ext>
            </a:extLst>
          </p:cNvPr>
          <p:cNvGrpSpPr/>
          <p:nvPr/>
        </p:nvGrpSpPr>
        <p:grpSpPr>
          <a:xfrm>
            <a:off x="4853940" y="2734133"/>
            <a:ext cx="533400" cy="372110"/>
            <a:chOff x="4114800" y="2120105"/>
            <a:chExt cx="533400" cy="372110"/>
          </a:xfrm>
        </p:grpSpPr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76478ADB-728F-4787-AE10-2EF1F8900081}"/>
                </a:ext>
              </a:extLst>
            </p:cNvPr>
            <p:cNvSpPr/>
            <p:nvPr/>
          </p:nvSpPr>
          <p:spPr>
            <a:xfrm>
              <a:off x="4114800" y="212010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126280-AE6A-40D7-8748-D69B9B50BD7B}"/>
                </a:ext>
              </a:extLst>
            </p:cNvPr>
            <p:cNvSpPr/>
            <p:nvPr/>
          </p:nvSpPr>
          <p:spPr>
            <a:xfrm>
              <a:off x="4272280" y="2127090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Consolas" panose="020B0609020204030204" pitchFamily="49" charset="0"/>
                </a:rPr>
                <a:t>i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A03F68-521E-450A-A240-684409F43035}"/>
              </a:ext>
            </a:extLst>
          </p:cNvPr>
          <p:cNvGrpSpPr/>
          <p:nvPr/>
        </p:nvGrpSpPr>
        <p:grpSpPr>
          <a:xfrm>
            <a:off x="5227320" y="3840818"/>
            <a:ext cx="538480" cy="379095"/>
            <a:chOff x="4485640" y="3187065"/>
            <a:chExt cx="538480" cy="379095"/>
          </a:xfrm>
        </p:grpSpPr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9DBD952D-6EEE-4459-BEF4-D8659EB778F5}"/>
                </a:ext>
              </a:extLst>
            </p:cNvPr>
            <p:cNvSpPr/>
            <p:nvPr/>
          </p:nvSpPr>
          <p:spPr>
            <a:xfrm>
              <a:off x="4485640" y="320103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6B2DBE-CA36-4E36-9227-FFD51418A905}"/>
                </a:ext>
              </a:extLst>
            </p:cNvPr>
            <p:cNvSpPr/>
            <p:nvPr/>
          </p:nvSpPr>
          <p:spPr>
            <a:xfrm>
              <a:off x="4648200" y="3187065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</a:rPr>
                <a:t>j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A9499C6-FCBF-4CDD-A85D-4E890A60772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451430"/>
            <a:ext cx="10379149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hlinkClick r:id="rId2" action="ppaction://hlinksldjump"/>
            <a:extLst>
              <a:ext uri="{FF2B5EF4-FFF2-40B4-BE49-F238E27FC236}">
                <a16:creationId xmlns:a16="http://schemas.microsoft.com/office/drawing/2014/main" id="{1E82A267-FBE1-412A-8224-25059A2C04C9}"/>
              </a:ext>
            </a:extLst>
          </p:cNvPr>
          <p:cNvSpPr txBox="1"/>
          <p:nvPr/>
        </p:nvSpPr>
        <p:spPr>
          <a:xfrm>
            <a:off x="8209280" y="5914870"/>
            <a:ext cx="777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lt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25488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50B2-3A52-4286-9446-EB55CDF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79"/>
            <a:ext cx="10515600" cy="1479551"/>
          </a:xfrm>
        </p:spPr>
        <p:txBody>
          <a:bodyPr>
            <a:noAutofit/>
          </a:bodyPr>
          <a:lstStyle/>
          <a:p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'*'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b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(2)if s[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 == p[j-1]</a:t>
            </a:r>
            <a:b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 or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</a:t>
            </a:r>
            <a:endParaRPr lang="zh-CN" altLang="en-US" sz="2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E191E-5804-4BB8-924D-FE789B03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559"/>
            <a:ext cx="10515600" cy="42389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s = “</a:t>
            </a:r>
            <a:r>
              <a:rPr lang="en-US" altLang="zh-CN" dirty="0" err="1">
                <a:latin typeface="Consolas" panose="020B0609020204030204" pitchFamily="49" charset="0"/>
              </a:rPr>
              <a:t>ababcdecdf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p = “</a:t>
            </a:r>
            <a:r>
              <a:rPr lang="en-US" altLang="zh-CN" dirty="0" err="1">
                <a:latin typeface="Consolas" panose="020B0609020204030204" pitchFamily="49" charset="0"/>
              </a:rPr>
              <a:t>ababcde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cdf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因为不知道*代表几个前一个字符，所以假设等于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个，所以让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后退一格继续比较。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09E45-4C9A-47CD-9133-673263D7EB06}"/>
              </a:ext>
            </a:extLst>
          </p:cNvPr>
          <p:cNvGrpSpPr/>
          <p:nvPr/>
        </p:nvGrpSpPr>
        <p:grpSpPr>
          <a:xfrm>
            <a:off x="4673600" y="2575233"/>
            <a:ext cx="533400" cy="372110"/>
            <a:chOff x="4114800" y="2120105"/>
            <a:chExt cx="533400" cy="372110"/>
          </a:xfrm>
        </p:grpSpPr>
        <p:sp>
          <p:nvSpPr>
            <p:cNvPr id="5" name="箭头: 上 4">
              <a:extLst>
                <a:ext uri="{FF2B5EF4-FFF2-40B4-BE49-F238E27FC236}">
                  <a16:creationId xmlns:a16="http://schemas.microsoft.com/office/drawing/2014/main" id="{C7865FC7-CE09-488C-8952-F1D8A98CBA74}"/>
                </a:ext>
              </a:extLst>
            </p:cNvPr>
            <p:cNvSpPr/>
            <p:nvPr/>
          </p:nvSpPr>
          <p:spPr>
            <a:xfrm>
              <a:off x="4114800" y="212010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B2BD9-1303-4844-B375-B9E74BECF927}"/>
                </a:ext>
              </a:extLst>
            </p:cNvPr>
            <p:cNvSpPr/>
            <p:nvPr/>
          </p:nvSpPr>
          <p:spPr>
            <a:xfrm>
              <a:off x="4272280" y="2127090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Consolas" panose="020B0609020204030204" pitchFamily="49" charset="0"/>
                </a:rPr>
                <a:t>i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977BCC-0784-45AE-B52D-B15CD82E99CE}"/>
              </a:ext>
            </a:extLst>
          </p:cNvPr>
          <p:cNvGrpSpPr/>
          <p:nvPr/>
        </p:nvGrpSpPr>
        <p:grpSpPr>
          <a:xfrm>
            <a:off x="4851400" y="3604041"/>
            <a:ext cx="538480" cy="379095"/>
            <a:chOff x="4485640" y="3187065"/>
            <a:chExt cx="538480" cy="379095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29606349-CA25-4CD9-A7FA-7754E6923853}"/>
                </a:ext>
              </a:extLst>
            </p:cNvPr>
            <p:cNvSpPr/>
            <p:nvPr/>
          </p:nvSpPr>
          <p:spPr>
            <a:xfrm>
              <a:off x="4485640" y="320103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EAB722-24EF-4FF6-88E2-46530C4AE165}"/>
                </a:ext>
              </a:extLst>
            </p:cNvPr>
            <p:cNvSpPr/>
            <p:nvPr/>
          </p:nvSpPr>
          <p:spPr>
            <a:xfrm>
              <a:off x="4648200" y="3187065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</a:rPr>
                <a:t>j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9896E6B-0DEF-4DB7-B747-EC61F68ECABE}"/>
              </a:ext>
            </a:extLst>
          </p:cNvPr>
          <p:cNvSpPr txBox="1"/>
          <p:nvPr/>
        </p:nvSpPr>
        <p:spPr>
          <a:xfrm>
            <a:off x="1016000" y="1545372"/>
            <a:ext cx="775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是考虑*号代表非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次前一个字母的情况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18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50B2-3A52-4286-9446-EB55CDF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79"/>
            <a:ext cx="10515600" cy="1479551"/>
          </a:xfrm>
        </p:spPr>
        <p:txBody>
          <a:bodyPr>
            <a:noAutofit/>
          </a:bodyPr>
          <a:lstStyle/>
          <a:p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'*'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b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(2)if s[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 == p[j-1]</a:t>
            </a:r>
            <a:b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 or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</a:t>
            </a:r>
            <a:endParaRPr lang="zh-CN" altLang="en-US" sz="2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E191E-5804-4BB8-924D-FE789B03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559"/>
            <a:ext cx="10515600" cy="33857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s = “</a:t>
            </a:r>
            <a:r>
              <a:rPr lang="en-US" altLang="zh-CN" dirty="0" err="1">
                <a:latin typeface="Consolas" panose="020B0609020204030204" pitchFamily="49" charset="0"/>
              </a:rPr>
              <a:t>ababcdecdf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p = “</a:t>
            </a:r>
            <a:r>
              <a:rPr lang="en-US" altLang="zh-CN" dirty="0" err="1">
                <a:latin typeface="Consolas" panose="020B0609020204030204" pitchFamily="49" charset="0"/>
              </a:rPr>
              <a:t>ababcde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cdf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先看上面的例子，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后退一格后，变成了*号代表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个前一个字符的情况，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此时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][j]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][j-2]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977BCC-0784-45AE-B52D-B15CD82E99CE}"/>
              </a:ext>
            </a:extLst>
          </p:cNvPr>
          <p:cNvGrpSpPr/>
          <p:nvPr/>
        </p:nvGrpSpPr>
        <p:grpSpPr>
          <a:xfrm>
            <a:off x="4851400" y="3604041"/>
            <a:ext cx="538480" cy="379095"/>
            <a:chOff x="4485640" y="3187065"/>
            <a:chExt cx="538480" cy="379095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29606349-CA25-4CD9-A7FA-7754E6923853}"/>
                </a:ext>
              </a:extLst>
            </p:cNvPr>
            <p:cNvSpPr/>
            <p:nvPr/>
          </p:nvSpPr>
          <p:spPr>
            <a:xfrm>
              <a:off x="4485640" y="320103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EAB722-24EF-4FF6-88E2-46530C4AE165}"/>
                </a:ext>
              </a:extLst>
            </p:cNvPr>
            <p:cNvSpPr/>
            <p:nvPr/>
          </p:nvSpPr>
          <p:spPr>
            <a:xfrm>
              <a:off x="4648200" y="3187065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</a:rPr>
                <a:t>j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9896E6B-0DEF-4DB7-B747-EC61F68ECABE}"/>
              </a:ext>
            </a:extLst>
          </p:cNvPr>
          <p:cNvSpPr txBox="1"/>
          <p:nvPr/>
        </p:nvSpPr>
        <p:spPr>
          <a:xfrm>
            <a:off x="1016000" y="1545372"/>
            <a:ext cx="775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是考虑*号代表非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次前一个字母的情况</a:t>
            </a:r>
            <a:endParaRPr lang="zh-CN" altLang="en-US" sz="20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DA9BC98-D54F-4D09-9D2E-9841FF10D507}"/>
              </a:ext>
            </a:extLst>
          </p:cNvPr>
          <p:cNvGrpSpPr/>
          <p:nvPr/>
        </p:nvGrpSpPr>
        <p:grpSpPr>
          <a:xfrm>
            <a:off x="4500880" y="2575233"/>
            <a:ext cx="533400" cy="372110"/>
            <a:chOff x="4114800" y="2120105"/>
            <a:chExt cx="533400" cy="372110"/>
          </a:xfrm>
        </p:grpSpPr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AB7BB4A9-3F07-417E-8B88-1047BB131B74}"/>
                </a:ext>
              </a:extLst>
            </p:cNvPr>
            <p:cNvSpPr/>
            <p:nvPr/>
          </p:nvSpPr>
          <p:spPr>
            <a:xfrm>
              <a:off x="4114800" y="212010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3CE7CC-85D4-4384-B9C3-863393B03055}"/>
                </a:ext>
              </a:extLst>
            </p:cNvPr>
            <p:cNvSpPr/>
            <p:nvPr/>
          </p:nvSpPr>
          <p:spPr>
            <a:xfrm>
              <a:off x="4272280" y="2127090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Consolas" panose="020B0609020204030204" pitchFamily="49" charset="0"/>
                </a:rPr>
                <a:t>i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27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50B2-3A52-4286-9446-EB55CDF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79"/>
            <a:ext cx="10515600" cy="1479551"/>
          </a:xfrm>
        </p:spPr>
        <p:txBody>
          <a:bodyPr>
            <a:noAutofit/>
          </a:bodyPr>
          <a:lstStyle/>
          <a:p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p[j]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'*'</a:t>
            </a: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，则：</a:t>
            </a:r>
            <a:b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(2)if s[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 == p[j-1]</a:t>
            </a:r>
            <a:b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][j-2] or 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</a:t>
            </a:r>
            <a:endParaRPr lang="zh-CN" altLang="en-US" sz="2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E191E-5804-4BB8-924D-FE789B03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559"/>
            <a:ext cx="10515600" cy="33857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s = “</a:t>
            </a:r>
            <a:r>
              <a:rPr lang="en-US" altLang="zh-CN" dirty="0" err="1">
                <a:latin typeface="Consolas" panose="020B0609020204030204" pitchFamily="49" charset="0"/>
              </a:rPr>
              <a:t>ababcdeeeecdf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String p = “</a:t>
            </a:r>
            <a:r>
              <a:rPr lang="en-US" altLang="zh-CN" dirty="0" err="1">
                <a:latin typeface="Consolas" panose="020B0609020204030204" pitchFamily="49" charset="0"/>
              </a:rPr>
              <a:t>ababcde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cdf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再看这个例子：在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][j]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-1][j]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即每次将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左移一位，最终会回到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上一个状态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，这样就完成了整个状态方程的分析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977BCC-0784-45AE-B52D-B15CD82E99CE}"/>
              </a:ext>
            </a:extLst>
          </p:cNvPr>
          <p:cNvGrpSpPr/>
          <p:nvPr/>
        </p:nvGrpSpPr>
        <p:grpSpPr>
          <a:xfrm>
            <a:off x="4851400" y="3604041"/>
            <a:ext cx="538480" cy="379095"/>
            <a:chOff x="4485640" y="3187065"/>
            <a:chExt cx="538480" cy="379095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29606349-CA25-4CD9-A7FA-7754E6923853}"/>
                </a:ext>
              </a:extLst>
            </p:cNvPr>
            <p:cNvSpPr/>
            <p:nvPr/>
          </p:nvSpPr>
          <p:spPr>
            <a:xfrm>
              <a:off x="4485640" y="320103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EAB722-24EF-4FF6-88E2-46530C4AE165}"/>
                </a:ext>
              </a:extLst>
            </p:cNvPr>
            <p:cNvSpPr/>
            <p:nvPr/>
          </p:nvSpPr>
          <p:spPr>
            <a:xfrm>
              <a:off x="4648200" y="3187065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</a:rPr>
                <a:t>j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9896E6B-0DEF-4DB7-B747-EC61F68ECABE}"/>
              </a:ext>
            </a:extLst>
          </p:cNvPr>
          <p:cNvSpPr txBox="1"/>
          <p:nvPr/>
        </p:nvSpPr>
        <p:spPr>
          <a:xfrm>
            <a:off x="1016000" y="1545372"/>
            <a:ext cx="775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-1][j]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是考虑*号代表非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次前一个字母的情况</a:t>
            </a:r>
            <a:endParaRPr lang="zh-CN" altLang="en-US" sz="20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025F38-1992-4A35-99A8-4409B045B04F}"/>
              </a:ext>
            </a:extLst>
          </p:cNvPr>
          <p:cNvGrpSpPr/>
          <p:nvPr/>
        </p:nvGrpSpPr>
        <p:grpSpPr>
          <a:xfrm>
            <a:off x="5298440" y="2482484"/>
            <a:ext cx="533400" cy="372110"/>
            <a:chOff x="4114800" y="2120105"/>
            <a:chExt cx="533400" cy="372110"/>
          </a:xfrm>
        </p:grpSpPr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219A7F09-AB41-4FFE-9EE2-A33BE75A5FB4}"/>
                </a:ext>
              </a:extLst>
            </p:cNvPr>
            <p:cNvSpPr/>
            <p:nvPr/>
          </p:nvSpPr>
          <p:spPr>
            <a:xfrm>
              <a:off x="4114800" y="2120105"/>
              <a:ext cx="177800" cy="365125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71485DC-A0DD-4131-AFB5-5F8F4C57F808}"/>
                </a:ext>
              </a:extLst>
            </p:cNvPr>
            <p:cNvSpPr/>
            <p:nvPr/>
          </p:nvSpPr>
          <p:spPr>
            <a:xfrm>
              <a:off x="4272280" y="2127090"/>
              <a:ext cx="37592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Consolas" panose="020B0609020204030204" pitchFamily="49" charset="0"/>
                </a:rPr>
                <a:t>i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54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1801</Words>
  <Application>Microsoft Office PowerPoint</Application>
  <PresentationFormat>宽屏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Cambria Math</vt:lpstr>
      <vt:lpstr>Consolas</vt:lpstr>
      <vt:lpstr>Office 主题​​</vt:lpstr>
      <vt:lpstr>10、正则表达式匹配</vt:lpstr>
      <vt:lpstr>算法思路讲解</vt:lpstr>
      <vt:lpstr>p[j]是普通字符，则：         dp[i][j] = dp[i-1][j-1] &amp;&amp; s[i]==p[j]  dp[i][j]表示s[0:i]和p[0:j]能否匹配 </vt:lpstr>
      <vt:lpstr> p[j]是'.'，则：         dp[i][j] = dp[i-1][j-1]  dp[i][j]表示s[0:i]和p[0:j]能否匹配</vt:lpstr>
      <vt:lpstr> p[j]是'*'，则：         (1)if s[i] != p[j-1]             dp[i][j] = dp[i][j-2]  </vt:lpstr>
      <vt:lpstr>p[j]是'*'，则：         (2)if s[i] == p[j-1]             dp[i][j] = dp[i][j-2] or dp[i-1][j]</vt:lpstr>
      <vt:lpstr>p[j]是'*'，则：         (2)if s[i] == p[j-1]             dp[i][j] = dp[i][j-2] or dp[i-1][j]</vt:lpstr>
      <vt:lpstr>p[j]是'*'，则：         (2)if s[i] == p[j-1]             dp[i][j] = dp[i][j-2] or dp[i-1][j]</vt:lpstr>
      <vt:lpstr>p[j]是'*'，则：         (2)if s[i] == p[j-1]             dp[i][j] = dp[i][j-2] or dp[i-1][j]</vt:lpstr>
      <vt:lpstr>状态方程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正则表达式匹配</dc:title>
  <dc:creator>白 文强</dc:creator>
  <cp:lastModifiedBy>白 文强</cp:lastModifiedBy>
  <cp:revision>27</cp:revision>
  <dcterms:created xsi:type="dcterms:W3CDTF">2020-11-21T14:19:28Z</dcterms:created>
  <dcterms:modified xsi:type="dcterms:W3CDTF">2020-11-30T14:50:36Z</dcterms:modified>
</cp:coreProperties>
</file>