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9CE3B-9408-46D2-B072-F2B2E5FC5867}" type="datetimeFigureOut">
              <a:rPr lang="zh-CN" altLang="en-US" smtClean="0"/>
              <a:t>2021-10-15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F74D3-322E-4AB7-BBE6-225998CCF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723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F1513-D8D7-43BF-A795-4228691F645F}" type="datetimeFigureOut">
              <a:rPr lang="zh-CN" altLang="en-US" smtClean="0"/>
              <a:t>2021-10-15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9552F-CF6A-43CD-9B4F-B3E75415FD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413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DCFF-8D64-4959-822E-6BB7DD81A330}" type="datetime1">
              <a:rPr lang="zh-CN" altLang="en-US" smtClean="0"/>
              <a:t>2021-10-15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07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770-93F2-4828-9F42-CA6192F5C5E6}" type="datetime1">
              <a:rPr lang="zh-CN" altLang="en-US" smtClean="0"/>
              <a:t>2021-10-15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24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7C60-E705-4450-B89E-74AF959200A1}" type="datetime1">
              <a:rPr lang="zh-CN" altLang="en-US" smtClean="0"/>
              <a:t>2021-10-15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66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037B-C4EE-4F2F-8858-10E547AA31C9}" type="datetime1">
              <a:rPr lang="zh-CN" altLang="en-US" smtClean="0"/>
              <a:t>2021-10-15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34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798E6-CDCC-4DA4-B83B-F9CC20535588}" type="datetime1">
              <a:rPr lang="zh-CN" altLang="en-US" smtClean="0"/>
              <a:t>2021-10-15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98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3FB1-4AA7-448B-8841-4ECE0A09DC60}" type="datetime1">
              <a:rPr lang="zh-CN" altLang="en-US" smtClean="0"/>
              <a:t>2021-10-15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09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EFEB-2953-4C65-90F1-4542D324DEE6}" type="datetime1">
              <a:rPr lang="zh-CN" altLang="en-US" smtClean="0"/>
              <a:t>2021-10-15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2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B2FD-4BD1-4973-8381-D381207BDD5F}" type="datetime1">
              <a:rPr lang="zh-CN" altLang="en-US" smtClean="0"/>
              <a:t>2021-10-15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0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BE5F-6E53-4A2E-ADB2-164AC4813990}" type="datetime1">
              <a:rPr lang="zh-CN" altLang="en-US" smtClean="0"/>
              <a:t>2021-10-15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2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6F51-1519-402F-878A-4369AAC87652}" type="datetime1">
              <a:rPr lang="zh-CN" altLang="en-US" smtClean="0"/>
              <a:t>2021-10-15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6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A199-1A9A-4202-B5E2-202467C4871F}" type="datetime1">
              <a:rPr lang="zh-CN" altLang="en-US" smtClean="0"/>
              <a:t>2021-10-15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95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67D17-B2A1-49B2-8515-365C9817A66D}" type="datetime1">
              <a:rPr lang="zh-CN" altLang="en-US" smtClean="0"/>
              <a:t>2021-10-15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94CBB-BF64-4445-BCE7-AFB4DAED8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42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1540" y="548680"/>
            <a:ext cx="8280920" cy="5737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第三章 习题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3-1</a:t>
            </a:r>
          </a:p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试比较进程和程序的区别。（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P77 3.2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3-2</a:t>
            </a:r>
          </a:p>
          <a:p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下面有四条语句：</a:t>
            </a:r>
          </a:p>
          <a:p>
            <a:pPr marL="0"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语句　　　　　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读集　　　　　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写集</a:t>
            </a:r>
          </a:p>
          <a:p>
            <a:pPr marL="0"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P</a:t>
            </a:r>
            <a:r>
              <a:rPr lang="en-US" altLang="zh-CN" b="1" baseline="-14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:a=</a:t>
            </a:r>
            <a:r>
              <a:rPr lang="en-US" altLang="zh-CN" b="1" dirty="0" err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x+y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        	R(P</a:t>
            </a:r>
            <a:r>
              <a:rPr lang="en-US" altLang="zh-CN" b="1" baseline="-14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)={</a:t>
            </a:r>
            <a:r>
              <a:rPr lang="en-US" altLang="zh-CN" b="1" dirty="0" err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x,y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}    	W(P</a:t>
            </a:r>
            <a:r>
              <a:rPr lang="en-US" altLang="zh-CN" b="1" baseline="-14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)={a}</a:t>
            </a:r>
          </a:p>
          <a:p>
            <a:pPr marL="0"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P</a:t>
            </a:r>
            <a:r>
              <a:rPr lang="en-US" altLang="zh-CN" b="1" baseline="-14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:b=z+1;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　     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R(P</a:t>
            </a:r>
            <a:r>
              <a:rPr lang="en-US" altLang="zh-CN" b="1" baseline="-14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)={z}      	W(P</a:t>
            </a:r>
            <a:r>
              <a:rPr lang="en-US" altLang="zh-CN" b="1" baseline="-14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)={b}</a:t>
            </a:r>
          </a:p>
          <a:p>
            <a:pPr marL="0"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P</a:t>
            </a:r>
            <a:r>
              <a:rPr lang="en-US" altLang="zh-CN" b="1" baseline="-14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:c=</a:t>
            </a:r>
            <a:r>
              <a:rPr lang="en-US" altLang="zh-CN" b="1" dirty="0" err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a+b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　     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R(P</a:t>
            </a:r>
            <a:r>
              <a:rPr lang="en-US" altLang="zh-CN" b="1" baseline="-14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)={</a:t>
            </a:r>
            <a:r>
              <a:rPr lang="en-US" altLang="zh-CN" b="1" dirty="0" err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a,b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}    	W(P</a:t>
            </a:r>
            <a:r>
              <a:rPr lang="en-US" altLang="zh-CN" b="1" baseline="-14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)={c}</a:t>
            </a:r>
          </a:p>
          <a:p>
            <a:pPr marL="0" lvl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P</a:t>
            </a:r>
            <a:r>
              <a:rPr lang="en-US" altLang="zh-CN" b="1" baseline="-14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:d=c-2;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　     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R(P</a:t>
            </a:r>
            <a:r>
              <a:rPr lang="en-US" altLang="zh-CN" b="1" baseline="-14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)={c} 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　　 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W(P</a:t>
            </a:r>
            <a:r>
              <a:rPr lang="en-US" altLang="zh-CN" b="1" baseline="-14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)={d}</a:t>
            </a:r>
          </a:p>
          <a:p>
            <a:pPr marL="0" lvl="1"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试问：</a:t>
            </a:r>
            <a:endParaRPr lang="en-US" altLang="zh-CN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1. P</a:t>
            </a:r>
            <a:r>
              <a:rPr lang="en-US" altLang="zh-CN" b="1" baseline="-14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</a:t>
            </a:r>
            <a:r>
              <a:rPr lang="en-US" altLang="zh-CN" b="1" baseline="-14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是否可以并发执行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? </a:t>
            </a:r>
          </a:p>
          <a:p>
            <a:pPr marL="0" lvl="1"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2. P</a:t>
            </a:r>
            <a:r>
              <a:rPr lang="en-US" altLang="zh-CN" b="1" baseline="-14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</a:t>
            </a:r>
            <a:r>
              <a:rPr lang="en-US" altLang="zh-CN" b="1" baseline="-14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是否可以并发执行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?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PPT 3.1 P7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EC8E6DD-51E8-46FE-A966-CC5F41C6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92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9655CFA-93E9-4D1E-ABE2-9763DBB155B8}"/>
              </a:ext>
            </a:extLst>
          </p:cNvPr>
          <p:cNvSpPr txBox="1"/>
          <p:nvPr/>
        </p:nvSpPr>
        <p:spPr>
          <a:xfrm>
            <a:off x="475789" y="982525"/>
            <a:ext cx="81472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3-3</a:t>
            </a:r>
          </a:p>
          <a:p>
            <a:pPr algn="just"/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进程有哪几种基本状态？请画出相应的进程状态转换图。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3-4</a:t>
            </a:r>
          </a:p>
          <a:p>
            <a:pPr algn="just"/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请说明进程状态从执行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就绪、执行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等待、等待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就绪的原因。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3-5 </a:t>
            </a:r>
          </a:p>
          <a:p>
            <a:pPr algn="just"/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试比较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PV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原语法和加锁法实现进程间互斥的区别。（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P78 3.9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3-6</a:t>
            </a:r>
          </a:p>
          <a:p>
            <a:pPr algn="just"/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设与某资源关联的信号量初值为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，当前值为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，若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M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表示该资源的可用个数，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表示等待资源的进程数，则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M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分别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是多少？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endParaRPr lang="en-US" altLang="zh-CN" dirty="0"/>
          </a:p>
          <a:p>
            <a:pPr algn="just"/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3-7</a:t>
            </a:r>
          </a:p>
          <a:p>
            <a:pPr algn="just"/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请说明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PV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操作在进程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互斥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、同步过程中的用法。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D6B329-4A70-44E9-9126-45F1B193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42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076CFF56-533A-46F4-B0E7-FDCD61F3B42F}"/>
              </a:ext>
            </a:extLst>
          </p:cNvPr>
          <p:cNvSpPr txBox="1"/>
          <p:nvPr/>
        </p:nvSpPr>
        <p:spPr>
          <a:xfrm>
            <a:off x="467544" y="764704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3-8</a:t>
            </a:r>
          </a:p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下图为四个进程合作完成一任务的前驱图，试说明这四个进程间的同步关系，并以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PV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操作描述它们。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5134355-63A1-4DEC-9304-DB57282CA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636912"/>
            <a:ext cx="2044920" cy="256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29C509-A8A4-4A03-8B59-65FAE214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62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10C1517-AEE9-4881-A644-11FD5EAE5542}"/>
              </a:ext>
            </a:extLst>
          </p:cNvPr>
          <p:cNvSpPr txBox="1"/>
          <p:nvPr/>
        </p:nvSpPr>
        <p:spPr>
          <a:xfrm>
            <a:off x="467544" y="764704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3-9</a:t>
            </a:r>
          </a:p>
          <a:p>
            <a:pPr algn="just"/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有三个进程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P1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P2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P3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，其中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P1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输出字符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P2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输出字符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P3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输出字符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。现要求三个进程协作完成如下的输出系列：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ABABABC </a:t>
            </a:r>
            <a:r>
              <a:rPr lang="en-US" altLang="zh-CN" b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ABABABC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b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ABABABC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…… 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如下给出了进程的主要代码，请用信号量机制在空白处填入合适代码，完成三个进程的同步控制。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C002505-8034-4D90-B10E-199EFBDA4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868440"/>
              </p:ext>
            </p:extLst>
          </p:nvPr>
        </p:nvGraphicFramePr>
        <p:xfrm>
          <a:off x="683568" y="2636912"/>
          <a:ext cx="7632847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6817">
                  <a:extLst>
                    <a:ext uri="{9D8B030D-6E8A-4147-A177-3AD203B41FA5}">
                      <a16:colId xmlns:a16="http://schemas.microsoft.com/office/drawing/2014/main" val="2447131351"/>
                    </a:ext>
                  </a:extLst>
                </a:gridCol>
                <a:gridCol w="2687323">
                  <a:extLst>
                    <a:ext uri="{9D8B030D-6E8A-4147-A177-3AD203B41FA5}">
                      <a16:colId xmlns:a16="http://schemas.microsoft.com/office/drawing/2014/main" val="1719783492"/>
                    </a:ext>
                  </a:extLst>
                </a:gridCol>
                <a:gridCol w="2428707">
                  <a:extLst>
                    <a:ext uri="{9D8B030D-6E8A-4147-A177-3AD203B41FA5}">
                      <a16:colId xmlns:a16="http://schemas.microsoft.com/office/drawing/2014/main" val="3362383021"/>
                    </a:ext>
                  </a:extLst>
                </a:gridCol>
              </a:tblGrid>
              <a:tr h="2880320">
                <a:tc>
                  <a:txBody>
                    <a:bodyPr/>
                    <a:lstStyle/>
                    <a:p>
                      <a:pPr marL="152400" indent="-152400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begin</a:t>
                      </a:r>
                      <a:endParaRPr lang="zh-CN" sz="1600" kern="100" dirty="0">
                        <a:effectLst/>
                      </a:endParaRPr>
                    </a:p>
                    <a:p>
                      <a:pPr marL="133350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Semaphore S1,S2,S3; 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152400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S1=1;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152400" algn="just">
                        <a:spcAft>
                          <a:spcPts val="0"/>
                        </a:spcAft>
                        <a:tabLst>
                          <a:tab pos="222885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S2=0;	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152400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S3=0;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152400"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cobegin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process P1</a:t>
                      </a:r>
                      <a:endParaRPr lang="zh-CN" sz="1600" b="1" kern="100" dirty="0">
                        <a:effectLst/>
                      </a:endParaRPr>
                    </a:p>
                    <a:p>
                      <a:pPr indent="457200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While (TRUE) do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457200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{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       P(S1);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      Print(“A”);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      </a:t>
                      </a:r>
                      <a:r>
                        <a:rPr lang="zh-CN" sz="1600" u="sng" kern="100" dirty="0">
                          <a:effectLst/>
                        </a:rPr>
                        <a:t>①</a:t>
                      </a:r>
                      <a:r>
                        <a:rPr lang="en-US" altLang="zh-CN" sz="1600" u="sng" kern="100" dirty="0">
                          <a:effectLst/>
                        </a:rPr>
                        <a:t>             </a:t>
                      </a:r>
                      <a:r>
                        <a:rPr lang="en-US" sz="1600" u="sng" kern="100" dirty="0">
                          <a:effectLst/>
                        </a:rPr>
                        <a:t>       </a:t>
                      </a:r>
                      <a:endParaRPr lang="zh-CN" sz="1600" u="sng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  }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2400"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process P2</a:t>
                      </a:r>
                      <a:endParaRPr lang="zh-CN" sz="1600" b="1" kern="100" dirty="0">
                        <a:effectLst/>
                      </a:endParaRP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int count=0;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While (TRUE) do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{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    P(S2);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    Print(“B”);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    count= count+1;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    if (</a:t>
                      </a:r>
                      <a:r>
                        <a:rPr lang="en-US" sz="1600" u="sng" kern="100" dirty="0">
                          <a:effectLst/>
                        </a:rPr>
                        <a:t> </a:t>
                      </a:r>
                      <a:r>
                        <a:rPr lang="zh-CN" sz="1600" u="sng" kern="100" dirty="0">
                          <a:effectLst/>
                        </a:rPr>
                        <a:t>②</a:t>
                      </a:r>
                      <a:r>
                        <a:rPr lang="en-US" sz="1600" u="sng" kern="100" dirty="0">
                          <a:effectLst/>
                        </a:rPr>
                        <a:t> 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    {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         </a:t>
                      </a:r>
                      <a:r>
                        <a:rPr lang="zh-CN" sz="1600" u="sng" kern="100" dirty="0">
                          <a:effectLst/>
                        </a:rPr>
                        <a:t>③</a:t>
                      </a:r>
                      <a:r>
                        <a:rPr lang="en-US" sz="1600" u="sng" kern="100" dirty="0">
                          <a:effectLst/>
                        </a:rPr>
                        <a:t>        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         </a:t>
                      </a:r>
                      <a:r>
                        <a:rPr lang="zh-CN" sz="1600" u="sng" kern="100" dirty="0">
                          <a:effectLst/>
                        </a:rPr>
                        <a:t>④</a:t>
                      </a:r>
                      <a:r>
                        <a:rPr lang="en-US" sz="1600" u="sng" kern="100" dirty="0">
                          <a:effectLst/>
                        </a:rPr>
                        <a:t>        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     }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else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        V(S1);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}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process P3</a:t>
                      </a:r>
                      <a:endParaRPr lang="zh-CN" sz="1600" b="1" kern="100" dirty="0">
                        <a:effectLst/>
                      </a:endParaRPr>
                    </a:p>
                    <a:p>
                      <a:pPr indent="457200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While (TRUE) do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457200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{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       P(S3);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       Print(“C”);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        </a:t>
                      </a:r>
                      <a:r>
                        <a:rPr lang="zh-CN" sz="1600" u="sng" kern="100" dirty="0">
                          <a:effectLst/>
                        </a:rPr>
                        <a:t>⑤</a:t>
                      </a:r>
                      <a:r>
                        <a:rPr lang="en-US" sz="1600" u="sng" kern="100" dirty="0">
                          <a:effectLst/>
                        </a:rPr>
                        <a:t>       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}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152400"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coend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end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2148616"/>
                  </a:ext>
                </a:extLst>
              </a:tr>
            </a:tbl>
          </a:graphicData>
        </a:graphic>
      </p:graphicFrame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A5BC6C1-E439-42ED-8D90-C9CF1A97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78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CAC214DF-3F89-4140-82C8-1BC7CD5FF8A3}"/>
              </a:ext>
            </a:extLst>
          </p:cNvPr>
          <p:cNvSpPr txBox="1"/>
          <p:nvPr/>
        </p:nvSpPr>
        <p:spPr>
          <a:xfrm>
            <a:off x="467544" y="764704"/>
            <a:ext cx="7848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3-10</a:t>
            </a:r>
          </a:p>
          <a:p>
            <a:pPr algn="just"/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系统有三个并发进程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read, move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print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共享缓冲器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B1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B2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。进程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read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负责从输入设备上读信息，每读出一个记录后把它存放到缓冲器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B1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中。进程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move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从缓冲器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B1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中取出一记录，加工后存入缓冲器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B2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。进程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print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将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B2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中的记录取出打印输出。缓冲器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B1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B2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每次只能存放一个记录。设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SR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SM1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分别表示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read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move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进程对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B1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操作的同步信号量；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SM2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SP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分别表示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move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print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进程对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B2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操作的同步信号量。如下给出了相关进程的伪代码，请用信号量机制在空白处填入合适的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PV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操作，使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print</a:t>
            </a:r>
            <a:r>
              <a:rPr lang="zh-CN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进程输出结果与读入记录的个数、次序完全一样。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0721E6C-D529-4159-BE06-9748E0FCA3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371816"/>
              </p:ext>
            </p:extLst>
          </p:nvPr>
        </p:nvGraphicFramePr>
        <p:xfrm>
          <a:off x="1835696" y="3933056"/>
          <a:ext cx="52736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5988368" imgH="863248" progId="Visio.Drawing.11">
                  <p:embed/>
                </p:oleObj>
              </mc:Choice>
              <mc:Fallback>
                <p:oleObj name="Visio" r:id="rId3" imgW="5988368" imgH="863248" progId="Visio.Drawing.11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C3A5E33-64DF-48DC-8373-1E536F0BE1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933056"/>
                        <a:ext cx="527367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5902779-61B3-454F-B779-2B7CA9E9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22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C28CB45-07B4-43A8-87F0-0CDCE5BCC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620495"/>
              </p:ext>
            </p:extLst>
          </p:nvPr>
        </p:nvGraphicFramePr>
        <p:xfrm>
          <a:off x="575556" y="980728"/>
          <a:ext cx="7992888" cy="54472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7753">
                  <a:extLst>
                    <a:ext uri="{9D8B030D-6E8A-4147-A177-3AD203B41FA5}">
                      <a16:colId xmlns:a16="http://schemas.microsoft.com/office/drawing/2014/main" val="720727828"/>
                    </a:ext>
                  </a:extLst>
                </a:gridCol>
                <a:gridCol w="1998691">
                  <a:extLst>
                    <a:ext uri="{9D8B030D-6E8A-4147-A177-3AD203B41FA5}">
                      <a16:colId xmlns:a16="http://schemas.microsoft.com/office/drawing/2014/main" val="2925591834"/>
                    </a:ext>
                  </a:extLst>
                </a:gridCol>
                <a:gridCol w="1997753">
                  <a:extLst>
                    <a:ext uri="{9D8B030D-6E8A-4147-A177-3AD203B41FA5}">
                      <a16:colId xmlns:a16="http://schemas.microsoft.com/office/drawing/2014/main" val="2069335895"/>
                    </a:ext>
                  </a:extLst>
                </a:gridCol>
                <a:gridCol w="1998691">
                  <a:extLst>
                    <a:ext uri="{9D8B030D-6E8A-4147-A177-3AD203B41FA5}">
                      <a16:colId xmlns:a16="http://schemas.microsoft.com/office/drawing/2014/main" val="116431650"/>
                    </a:ext>
                  </a:extLst>
                </a:gridCol>
              </a:tblGrid>
              <a:tr h="50719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semaphore SR,SM1,SM2,SP;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record  B1,B2;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main()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{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1524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SR=1;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1524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SM1=0;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1524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SM2=1;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1524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SP=0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1524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</a:t>
                      </a:r>
                      <a:r>
                        <a:rPr lang="en-US" sz="1600" kern="100" dirty="0" err="1">
                          <a:effectLst/>
                        </a:rPr>
                        <a:t>cobegin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read;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move;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print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1524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</a:t>
                      </a:r>
                      <a:r>
                        <a:rPr lang="en-US" sz="1600" kern="100" dirty="0" err="1">
                          <a:effectLst/>
                        </a:rPr>
                        <a:t>coend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}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read()</a:t>
                      </a:r>
                      <a:endParaRPr lang="zh-CN" sz="1600" b="1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{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1524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record X;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1524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while(1)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1524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{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3048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X=</a:t>
                      </a:r>
                      <a:r>
                        <a:rPr lang="zh-CN" sz="1600" kern="100" dirty="0">
                          <a:effectLst/>
                        </a:rPr>
                        <a:t>接收记录</a:t>
                      </a:r>
                      <a:r>
                        <a:rPr lang="en-US" sz="1600" kern="100" dirty="0">
                          <a:effectLst/>
                        </a:rPr>
                        <a:t>;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3048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u="none" kern="100" dirty="0">
                          <a:effectLst/>
                        </a:rPr>
                        <a:t>    </a:t>
                      </a:r>
                      <a:r>
                        <a:rPr lang="en-US" altLang="zh-CN" sz="1600" u="sng" kern="100" dirty="0">
                          <a:effectLst/>
                        </a:rPr>
                        <a:t>  </a:t>
                      </a:r>
                      <a:r>
                        <a:rPr lang="zh-CN" sz="1600" u="sng" kern="100" dirty="0">
                          <a:effectLst/>
                        </a:rPr>
                        <a:t>①</a:t>
                      </a:r>
                      <a:r>
                        <a:rPr lang="en-US" sz="1600" u="sng" kern="100" dirty="0">
                          <a:effectLst/>
                        </a:rPr>
                        <a:t>   </a:t>
                      </a:r>
                      <a:r>
                        <a:rPr lang="en-US" sz="1600" kern="100" dirty="0">
                          <a:effectLst/>
                        </a:rPr>
                        <a:t>;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3048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B1=X;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3048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u="none" kern="100" dirty="0">
                          <a:effectLst/>
                        </a:rPr>
                        <a:t>    </a:t>
                      </a:r>
                      <a:r>
                        <a:rPr lang="en-US" altLang="zh-CN" sz="1600" u="sng" kern="100" dirty="0">
                          <a:effectLst/>
                        </a:rPr>
                        <a:t>  </a:t>
                      </a:r>
                      <a:r>
                        <a:rPr lang="zh-CN" sz="1600" u="sng" kern="100" dirty="0">
                          <a:effectLst/>
                        </a:rPr>
                        <a:t>②</a:t>
                      </a:r>
                      <a:r>
                        <a:rPr lang="en-US" sz="1600" u="sng" kern="100" dirty="0">
                          <a:effectLst/>
                        </a:rPr>
                        <a:t>   </a:t>
                      </a:r>
                      <a:r>
                        <a:rPr lang="en-US" sz="1600" kern="100" dirty="0">
                          <a:effectLst/>
                        </a:rPr>
                        <a:t>;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}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}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move()</a:t>
                      </a:r>
                      <a:endParaRPr lang="zh-CN" sz="1600" b="1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{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1524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record Y;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1524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while(1)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1524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{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3048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u="none" kern="100" dirty="0">
                          <a:effectLst/>
                        </a:rPr>
                        <a:t>   </a:t>
                      </a:r>
                      <a:r>
                        <a:rPr lang="en-US" altLang="zh-CN" sz="1600" u="sng" kern="100" dirty="0">
                          <a:effectLst/>
                        </a:rPr>
                        <a:t>   </a:t>
                      </a:r>
                      <a:r>
                        <a:rPr lang="zh-CN" sz="1600" u="sng" kern="100" dirty="0">
                          <a:effectLst/>
                        </a:rPr>
                        <a:t>③</a:t>
                      </a:r>
                      <a:r>
                        <a:rPr lang="en-US" sz="1600" u="sng" kern="100" dirty="0">
                          <a:effectLst/>
                        </a:rPr>
                        <a:t>   </a:t>
                      </a:r>
                      <a:r>
                        <a:rPr lang="en-US" sz="1600" kern="100" dirty="0">
                          <a:effectLst/>
                        </a:rPr>
                        <a:t>;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3048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Y=B1;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3048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u="none" kern="100" dirty="0">
                          <a:effectLst/>
                        </a:rPr>
                        <a:t>   </a:t>
                      </a:r>
                      <a:r>
                        <a:rPr lang="en-US" altLang="zh-CN" sz="1600" u="sng" kern="100" dirty="0">
                          <a:effectLst/>
                        </a:rPr>
                        <a:t>   </a:t>
                      </a:r>
                      <a:r>
                        <a:rPr lang="zh-CN" sz="1600" u="sng" kern="100" dirty="0">
                          <a:effectLst/>
                        </a:rPr>
                        <a:t>④</a:t>
                      </a:r>
                      <a:r>
                        <a:rPr lang="en-US" sz="1600" u="sng" kern="100" dirty="0">
                          <a:effectLst/>
                        </a:rPr>
                        <a:t>   </a:t>
                      </a:r>
                      <a:r>
                        <a:rPr lang="en-US" sz="1600" kern="100" dirty="0">
                          <a:effectLst/>
                        </a:rPr>
                        <a:t>;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3048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</a:rPr>
                        <a:t>   </a:t>
                      </a:r>
                      <a:r>
                        <a:rPr lang="zh-CN" sz="1600" kern="100" dirty="0">
                          <a:effectLst/>
                        </a:rPr>
                        <a:t>加工</a:t>
                      </a:r>
                      <a:r>
                        <a:rPr lang="en-US" sz="1600" kern="100" dirty="0">
                          <a:effectLst/>
                        </a:rPr>
                        <a:t> Y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3048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u="none" kern="100" dirty="0">
                          <a:effectLst/>
                        </a:rPr>
                        <a:t>   </a:t>
                      </a:r>
                      <a:r>
                        <a:rPr lang="en-US" altLang="zh-CN" sz="1600" u="sng" kern="100" dirty="0">
                          <a:effectLst/>
                        </a:rPr>
                        <a:t>   </a:t>
                      </a:r>
                      <a:r>
                        <a:rPr lang="zh-CN" sz="1600" u="sng" kern="100" dirty="0">
                          <a:effectLst/>
                        </a:rPr>
                        <a:t>⑤</a:t>
                      </a:r>
                      <a:r>
                        <a:rPr lang="en-US" sz="1600" u="sng" kern="100" dirty="0">
                          <a:effectLst/>
                        </a:rPr>
                        <a:t>   </a:t>
                      </a:r>
                      <a:r>
                        <a:rPr lang="en-US" sz="1600" kern="100" dirty="0">
                          <a:effectLst/>
                        </a:rPr>
                        <a:t>;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3048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B2=Y;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3048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u="none" kern="100" dirty="0">
                          <a:effectLst/>
                        </a:rPr>
                        <a:t>   </a:t>
                      </a:r>
                      <a:r>
                        <a:rPr lang="en-US" altLang="zh-CN" sz="1600" u="sng" kern="100" dirty="0">
                          <a:effectLst/>
                        </a:rPr>
                        <a:t>   </a:t>
                      </a:r>
                      <a:r>
                        <a:rPr lang="zh-CN" sz="1600" u="sng" kern="100" dirty="0">
                          <a:effectLst/>
                        </a:rPr>
                        <a:t>⑥</a:t>
                      </a:r>
                      <a:r>
                        <a:rPr lang="en-US" sz="1600" u="sng" kern="100" dirty="0">
                          <a:effectLst/>
                        </a:rPr>
                        <a:t>   </a:t>
                      </a:r>
                      <a:r>
                        <a:rPr lang="en-US" sz="1600" kern="100" dirty="0">
                          <a:effectLst/>
                        </a:rPr>
                        <a:t>;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3048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}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76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}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print()</a:t>
                      </a:r>
                      <a:endParaRPr lang="zh-CN" sz="1600" b="1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{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1524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record Z;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1524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while(1)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1524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{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3048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u="none" kern="100" dirty="0">
                          <a:effectLst/>
                        </a:rPr>
                        <a:t>    </a:t>
                      </a:r>
                      <a:r>
                        <a:rPr lang="en-US" altLang="zh-CN" sz="1600" u="sng" kern="100" dirty="0">
                          <a:effectLst/>
                        </a:rPr>
                        <a:t>   </a:t>
                      </a:r>
                      <a:r>
                        <a:rPr lang="zh-CN" sz="1600" u="sng" kern="100" dirty="0">
                          <a:effectLst/>
                        </a:rPr>
                        <a:t>⑦</a:t>
                      </a:r>
                      <a:r>
                        <a:rPr lang="en-US" sz="1600" u="sng" kern="100" dirty="0">
                          <a:effectLst/>
                        </a:rPr>
                        <a:t>   </a:t>
                      </a:r>
                      <a:r>
                        <a:rPr lang="en-US" sz="1600" kern="100" dirty="0">
                          <a:effectLst/>
                        </a:rPr>
                        <a:t>;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3048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Z=B2;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3048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u="none" kern="100" dirty="0">
                          <a:effectLst/>
                        </a:rPr>
                        <a:t>    </a:t>
                      </a:r>
                      <a:r>
                        <a:rPr lang="en-US" altLang="zh-CN" sz="1600" u="sng" kern="100" dirty="0">
                          <a:effectLst/>
                        </a:rPr>
                        <a:t>   </a:t>
                      </a:r>
                      <a:r>
                        <a:rPr lang="zh-CN" sz="1600" u="sng" kern="100" dirty="0">
                          <a:effectLst/>
                        </a:rPr>
                        <a:t>⑧</a:t>
                      </a:r>
                      <a:r>
                        <a:rPr lang="en-US" sz="1600" u="sng" kern="100" dirty="0">
                          <a:effectLst/>
                        </a:rPr>
                        <a:t>   </a:t>
                      </a:r>
                      <a:r>
                        <a:rPr lang="en-US" sz="1600" kern="100" dirty="0">
                          <a:effectLst/>
                        </a:rPr>
                        <a:t>;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3048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</a:rPr>
                        <a:t>   </a:t>
                      </a:r>
                      <a:r>
                        <a:rPr lang="zh-CN" sz="1600" kern="100" dirty="0">
                          <a:effectLst/>
                        </a:rPr>
                        <a:t>打印</a:t>
                      </a:r>
                      <a:r>
                        <a:rPr lang="en-US" sz="1600" kern="100" dirty="0">
                          <a:effectLst/>
                        </a:rPr>
                        <a:t>Z;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228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}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}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3442118"/>
                  </a:ext>
                </a:extLst>
              </a:tr>
            </a:tbl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D776093-BDB4-437A-991F-31AE468D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42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D776093-BDB4-437A-991F-31AE468D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65EB3907-84A0-4144-A865-F2ED62C77420}"/>
              </a:ext>
            </a:extLst>
          </p:cNvPr>
          <p:cNvSpPr txBox="1"/>
          <p:nvPr/>
        </p:nvSpPr>
        <p:spPr>
          <a:xfrm>
            <a:off x="395536" y="692696"/>
            <a:ext cx="83529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3-11 </a:t>
            </a:r>
          </a:p>
          <a:p>
            <a:pPr algn="just"/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两个进程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</a:t>
            </a:r>
            <a:r>
              <a:rPr lang="en-US" altLang="zh-CN" b="1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</a:t>
            </a:r>
            <a:r>
              <a:rPr lang="en-US" altLang="zh-CN" b="1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通过两个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FIFO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缓冲区队列连接（如下图所示），每个缓冲区长度等于传送消息长度。进程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</a:t>
            </a:r>
            <a:r>
              <a:rPr lang="en-US" altLang="zh-CN" b="1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</a:t>
            </a:r>
            <a:r>
              <a:rPr lang="en-US" altLang="zh-CN" b="1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之间的通信满足如下条件：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1.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至少有一个空缓冲区存在时，相应的发送进程才能发送一个消息。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当缓冲队列中至少存在一个非空缓冲区时，相应的接收进程才能接受一个消息。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试描述发送过程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send(</a:t>
            </a:r>
            <a:r>
              <a:rPr lang="en-US" altLang="zh-CN" b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m)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和接收进程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receive(</a:t>
            </a:r>
            <a:r>
              <a:rPr lang="en-US" altLang="zh-CN" b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m)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。这里</a:t>
            </a:r>
            <a:r>
              <a:rPr lang="en-US" altLang="zh-CN" b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代表缓冲队列。（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P78 3.11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773873C-D218-4689-888F-C47DA26A7E8A}"/>
              </a:ext>
            </a:extLst>
          </p:cNvPr>
          <p:cNvGrpSpPr/>
          <p:nvPr/>
        </p:nvGrpSpPr>
        <p:grpSpPr>
          <a:xfrm>
            <a:off x="1907704" y="2852936"/>
            <a:ext cx="5328592" cy="2160203"/>
            <a:chOff x="1763688" y="2996952"/>
            <a:chExt cx="5328592" cy="216020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E9E24A9-0D4B-4930-9B30-49338EAF8E3F}"/>
                </a:ext>
              </a:extLst>
            </p:cNvPr>
            <p:cNvSpPr/>
            <p:nvPr/>
          </p:nvSpPr>
          <p:spPr>
            <a:xfrm>
              <a:off x="1763688" y="4365067"/>
              <a:ext cx="720080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A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79DFBB5-E616-4499-A030-72AD58D70DA7}"/>
                </a:ext>
              </a:extLst>
            </p:cNvPr>
            <p:cNvSpPr/>
            <p:nvPr/>
          </p:nvSpPr>
          <p:spPr>
            <a:xfrm>
              <a:off x="3563888" y="2996952"/>
              <a:ext cx="1512168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F345CCB-4306-423C-BF9B-601AEA91CCF4}"/>
                </a:ext>
              </a:extLst>
            </p:cNvPr>
            <p:cNvCxnSpPr/>
            <p:nvPr/>
          </p:nvCxnSpPr>
          <p:spPr>
            <a:xfrm>
              <a:off x="4860032" y="2996952"/>
              <a:ext cx="0" cy="864096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9B41D43-2397-4C68-8CBD-11776F27298C}"/>
                </a:ext>
              </a:extLst>
            </p:cNvPr>
            <p:cNvCxnSpPr/>
            <p:nvPr/>
          </p:nvCxnSpPr>
          <p:spPr>
            <a:xfrm>
              <a:off x="4644008" y="2996952"/>
              <a:ext cx="0" cy="864096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69125C4-3368-4639-BF58-D51E8445FE2E}"/>
                </a:ext>
              </a:extLst>
            </p:cNvPr>
            <p:cNvCxnSpPr/>
            <p:nvPr/>
          </p:nvCxnSpPr>
          <p:spPr>
            <a:xfrm>
              <a:off x="4427984" y="2996952"/>
              <a:ext cx="0" cy="864096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E91E90A-00CD-40A9-99D9-750952F9647B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2123728" y="3429000"/>
              <a:ext cx="0" cy="936067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4389F4A-774F-4AF5-887C-175D55E378F9}"/>
                </a:ext>
              </a:extLst>
            </p:cNvPr>
            <p:cNvCxnSpPr/>
            <p:nvPr/>
          </p:nvCxnSpPr>
          <p:spPr>
            <a:xfrm>
              <a:off x="2123728" y="3429000"/>
              <a:ext cx="2304256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39D25-EC0F-4D7A-B5FD-6E4D6C1BD2A5}"/>
                </a:ext>
              </a:extLst>
            </p:cNvPr>
            <p:cNvSpPr/>
            <p:nvPr/>
          </p:nvSpPr>
          <p:spPr>
            <a:xfrm>
              <a:off x="6372200" y="3010703"/>
              <a:ext cx="720080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B</a:t>
              </a:r>
              <a:endParaRPr lang="zh-CN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0BD1A92-7A8A-4093-A4D1-CDE3C129D33D}"/>
                </a:ext>
              </a:extLst>
            </p:cNvPr>
            <p:cNvSpPr/>
            <p:nvPr/>
          </p:nvSpPr>
          <p:spPr>
            <a:xfrm>
              <a:off x="3563888" y="4293059"/>
              <a:ext cx="1512168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EEFE171A-B402-4FD3-B5FB-72F6C429513D}"/>
                </a:ext>
              </a:extLst>
            </p:cNvPr>
            <p:cNvCxnSpPr/>
            <p:nvPr/>
          </p:nvCxnSpPr>
          <p:spPr>
            <a:xfrm>
              <a:off x="4323332" y="4293059"/>
              <a:ext cx="0" cy="864096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CF99A96-86E5-41A3-A41A-6F44EBFB12E0}"/>
                </a:ext>
              </a:extLst>
            </p:cNvPr>
            <p:cNvCxnSpPr/>
            <p:nvPr/>
          </p:nvCxnSpPr>
          <p:spPr>
            <a:xfrm>
              <a:off x="4067944" y="4293059"/>
              <a:ext cx="0" cy="864096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6C61E9-C49C-4099-95FE-DA5C29136E1A}"/>
                </a:ext>
              </a:extLst>
            </p:cNvPr>
            <p:cNvCxnSpPr/>
            <p:nvPr/>
          </p:nvCxnSpPr>
          <p:spPr>
            <a:xfrm>
              <a:off x="3815960" y="4293059"/>
              <a:ext cx="0" cy="864096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1FBBCFC-80FE-42C6-B778-6F5AFD053AED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5076056" y="3429000"/>
              <a:ext cx="1296144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102554C-7205-4735-9877-E0516431594F}"/>
                </a:ext>
              </a:extLst>
            </p:cNvPr>
            <p:cNvCxnSpPr/>
            <p:nvPr/>
          </p:nvCxnSpPr>
          <p:spPr>
            <a:xfrm>
              <a:off x="6732240" y="3730783"/>
              <a:ext cx="0" cy="99432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EFD44EE1-C721-4763-A3B8-051237306C52}"/>
                </a:ext>
              </a:extLst>
            </p:cNvPr>
            <p:cNvCxnSpPr/>
            <p:nvPr/>
          </p:nvCxnSpPr>
          <p:spPr>
            <a:xfrm flipH="1">
              <a:off x="4323332" y="4725107"/>
              <a:ext cx="2408908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4C50ADC2-F55C-4528-B8D2-50C5783193B4}"/>
                </a:ext>
              </a:extLst>
            </p:cNvPr>
            <p:cNvCxnSpPr>
              <a:stCxn id="14" idx="1"/>
            </p:cNvCxnSpPr>
            <p:nvPr/>
          </p:nvCxnSpPr>
          <p:spPr>
            <a:xfrm flipH="1">
              <a:off x="2483768" y="4725107"/>
              <a:ext cx="10801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055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D776093-BDB4-437A-991F-31AE468D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94CBB-BF64-4445-BCE7-AFB4DAED8181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C26B6E09-C208-47FE-B5CD-FCAE5CA86590}"/>
              </a:ext>
            </a:extLst>
          </p:cNvPr>
          <p:cNvSpPr txBox="1"/>
          <p:nvPr/>
        </p:nvSpPr>
        <p:spPr>
          <a:xfrm>
            <a:off x="395536" y="692696"/>
            <a:ext cx="83529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3-12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初始状态如图所示：</a:t>
            </a:r>
            <a:endParaRPr lang="en-US" altLang="zh-CN" b="1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 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若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P2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请求另外一个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R1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R3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，若同意该请求，状态安全吗？</a:t>
            </a:r>
          </a:p>
          <a:p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若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P1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请求另外一个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R1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R3</a:t>
            </a:r>
            <a:r>
              <a:rPr lang="zh-CN" altLang="en-US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，若同意该请求，状态安全吗？</a:t>
            </a:r>
          </a:p>
          <a:p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3-13</a:t>
            </a:r>
          </a:p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什么是线程？试述线程与进程的区别。（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P78 3.15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512E9065-D2F0-477D-9DA4-E3F0543E9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83" y="2420888"/>
            <a:ext cx="7952034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552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346</TotalTime>
  <Words>987</Words>
  <Application>Microsoft Office PowerPoint</Application>
  <PresentationFormat>全屏显示(4:3)</PresentationFormat>
  <Paragraphs>175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华文中宋</vt:lpstr>
      <vt:lpstr>Arial</vt:lpstr>
      <vt:lpstr>Calibri</vt:lpstr>
      <vt:lpstr>Times New Roman</vt:lpstr>
      <vt:lpstr>Wingdings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dhb</dc:creator>
  <cp:lastModifiedBy>白 文强</cp:lastModifiedBy>
  <cp:revision>35</cp:revision>
  <dcterms:created xsi:type="dcterms:W3CDTF">2018-09-06T01:46:10Z</dcterms:created>
  <dcterms:modified xsi:type="dcterms:W3CDTF">2021-10-15T08:37:11Z</dcterms:modified>
</cp:coreProperties>
</file>