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84" r:id="rId2"/>
    <p:sldId id="285" r:id="rId3"/>
    <p:sldId id="286" r:id="rId4"/>
    <p:sldId id="287" r:id="rId5"/>
    <p:sldId id="288" r:id="rId6"/>
    <p:sldId id="289"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F9CE3B-9408-46D2-B072-F2B2E5FC5867}" type="datetimeFigureOut">
              <a:rPr lang="zh-CN" altLang="en-US" smtClean="0"/>
              <a:t>2021-10-30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FF74D3-322E-4AB7-BBE6-225998CCFF0F}" type="slidenum">
              <a:rPr lang="zh-CN" altLang="en-US" smtClean="0"/>
              <a:t>‹#›</a:t>
            </a:fld>
            <a:endParaRPr lang="zh-CN" altLang="en-US"/>
          </a:p>
        </p:txBody>
      </p:sp>
    </p:spTree>
    <p:extLst>
      <p:ext uri="{BB962C8B-B14F-4D97-AF65-F5344CB8AC3E}">
        <p14:creationId xmlns:p14="http://schemas.microsoft.com/office/powerpoint/2010/main" val="4146723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77391-E2FC-4E2C-BA44-2BFC8BF2748D}" type="datetimeFigureOut">
              <a:rPr lang="zh-CN" altLang="en-US" smtClean="0"/>
              <a:t>2021-10-30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49E1-AEE6-4CBD-8B0E-DD8B462FF5B9}" type="slidenum">
              <a:rPr lang="zh-CN" altLang="en-US" smtClean="0"/>
              <a:t>‹#›</a:t>
            </a:fld>
            <a:endParaRPr lang="zh-CN" altLang="en-US"/>
          </a:p>
        </p:txBody>
      </p:sp>
    </p:spTree>
    <p:extLst>
      <p:ext uri="{BB962C8B-B14F-4D97-AF65-F5344CB8AC3E}">
        <p14:creationId xmlns:p14="http://schemas.microsoft.com/office/powerpoint/2010/main" val="43119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281BC8-6B80-450F-8C76-1C97BA3E6927}" type="datetime1">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946071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598295-3EC3-47E6-A41D-429179CA3DEE}" type="datetime1">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200524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1BC3336-A6F7-45BE-A2A6-91BEF39FB507}" type="datetime1">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352266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D53FEF-DB59-4D0B-A83F-D6129524BE1E}" type="datetime1">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328434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FE22C1-DFA0-41DE-A12D-AD97053EBC29}" type="datetime1">
              <a:rPr lang="zh-CN" altLang="en-US" smtClean="0"/>
              <a:t>2021-10-30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419298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CB59BFC-2990-4EFD-90FE-7DCC3D1C3A56}" type="datetime1">
              <a:rPr lang="zh-CN" altLang="en-US" smtClean="0"/>
              <a:t>2021-10-30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202509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C0037B-4C39-4113-AB1D-6048EF763CE8}" type="datetime1">
              <a:rPr lang="zh-CN" altLang="en-US" smtClean="0"/>
              <a:t>2021-10-30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172882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8D0595B-3741-40A6-B53D-428ED8F13EF1}" type="datetime1">
              <a:rPr lang="zh-CN" altLang="en-US" smtClean="0"/>
              <a:t>2021-10-30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198090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CA79B7-6872-49F6-8A72-73F4C9F94ABC}" type="datetime1">
              <a:rPr lang="zh-CN" altLang="en-US" smtClean="0"/>
              <a:t>2021-10-30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9582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891CE9C-73D9-47F3-B45E-4710A79BE217}" type="datetime1">
              <a:rPr lang="zh-CN" altLang="en-US" smtClean="0"/>
              <a:t>2021-10-30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153166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078330E-072B-48DE-B0FC-1D8675DCE7E6}" type="datetime1">
              <a:rPr lang="zh-CN" altLang="en-US" smtClean="0"/>
              <a:t>2021-10-30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316895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2E3B7-8F42-4DF6-A775-B316EF3FC2A2}" type="datetime1">
              <a:rPr lang="zh-CN" altLang="en-US" smtClean="0"/>
              <a:t>2021-10-30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94CBB-BF64-4445-BCE7-AFB4DAED8181}" type="slidenum">
              <a:rPr lang="zh-CN" altLang="en-US" smtClean="0"/>
              <a:t>‹#›</a:t>
            </a:fld>
            <a:endParaRPr lang="zh-CN" altLang="en-US"/>
          </a:p>
        </p:txBody>
      </p:sp>
    </p:spTree>
    <p:extLst>
      <p:ext uri="{BB962C8B-B14F-4D97-AF65-F5344CB8AC3E}">
        <p14:creationId xmlns:p14="http://schemas.microsoft.com/office/powerpoint/2010/main" val="1338423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733F9F4E-8CF0-484E-A0F3-CA8C6FF697CA}"/>
              </a:ext>
            </a:extLst>
          </p:cNvPr>
          <p:cNvSpPr txBox="1"/>
          <p:nvPr/>
        </p:nvSpPr>
        <p:spPr>
          <a:xfrm>
            <a:off x="395536" y="692696"/>
            <a:ext cx="8352928" cy="5232202"/>
          </a:xfrm>
          <a:prstGeom prst="rect">
            <a:avLst/>
          </a:prstGeom>
          <a:noFill/>
        </p:spPr>
        <p:txBody>
          <a:bodyPr wrap="square" rtlCol="0">
            <a:spAutoFit/>
          </a:bodyPr>
          <a:lstStyle/>
          <a:p>
            <a:pPr algn="ctr"/>
            <a:r>
              <a:rPr lang="zh-CN" altLang="en-US" sz="2800" b="1" dirty="0">
                <a:latin typeface="华文中宋" panose="02010600040101010101" pitchFamily="2" charset="-122"/>
                <a:ea typeface="华文中宋" panose="02010600040101010101" pitchFamily="2" charset="-122"/>
              </a:rPr>
              <a:t>第四章 习题</a:t>
            </a:r>
            <a:endParaRPr lang="en-US" altLang="zh-CN" sz="2800"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4-1</a:t>
            </a:r>
          </a:p>
          <a:p>
            <a:r>
              <a:rPr lang="zh-CN" altLang="en-US" b="1" dirty="0">
                <a:latin typeface="华文中宋" panose="02010600040101010101" pitchFamily="2" charset="-122"/>
                <a:ea typeface="华文中宋" panose="02010600040101010101" pitchFamily="2" charset="-122"/>
              </a:rPr>
              <a:t>    进程调度的时机有哪几种？（</a:t>
            </a:r>
            <a:r>
              <a:rPr lang="en-US" altLang="zh-CN" b="1" dirty="0">
                <a:latin typeface="华文中宋" panose="02010600040101010101" pitchFamily="2" charset="-122"/>
                <a:ea typeface="华文中宋" panose="02010600040101010101" pitchFamily="2" charset="-122"/>
              </a:rPr>
              <a:t>P100 4.5</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4-2</a:t>
            </a:r>
          </a:p>
          <a:p>
            <a:r>
              <a:rPr lang="zh-CN" altLang="en-US" b="1" dirty="0">
                <a:latin typeface="华文中宋" panose="02010600040101010101" pitchFamily="2" charset="-122"/>
                <a:ea typeface="华文中宋" panose="02010600040101010101" pitchFamily="2" charset="-122"/>
              </a:rPr>
              <a:t>    假设有</a:t>
            </a:r>
            <a:r>
              <a:rPr lang="en-US" altLang="zh-CN" b="1" dirty="0">
                <a:latin typeface="华文中宋" panose="02010600040101010101" pitchFamily="2" charset="-122"/>
                <a:ea typeface="华文中宋" panose="02010600040101010101" pitchFamily="2" charset="-122"/>
              </a:rPr>
              <a:t>4</a:t>
            </a:r>
            <a:r>
              <a:rPr lang="zh-CN" altLang="en-US" b="1" dirty="0">
                <a:latin typeface="华文中宋" panose="02010600040101010101" pitchFamily="2" charset="-122"/>
                <a:ea typeface="华文中宋" panose="02010600040101010101" pitchFamily="2" charset="-122"/>
              </a:rPr>
              <a:t>道作业，它们的提交时刻及执行时间由下表给出：</a:t>
            </a:r>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pPr algn="just"/>
            <a:r>
              <a:rPr lang="zh-CN" altLang="en-US" b="1" dirty="0">
                <a:latin typeface="华文中宋" panose="02010600040101010101" pitchFamily="2" charset="-122"/>
                <a:ea typeface="华文中宋" panose="02010600040101010101" pitchFamily="2" charset="-122"/>
              </a:rPr>
              <a:t>    计算在单道程序环境下，采用先来先服务调度算法和最短作业优先调度算法时的平均周转时间和平均带权周转时间，并指出它们的调度顺序。（</a:t>
            </a:r>
            <a:r>
              <a:rPr lang="en-US" altLang="zh-CN" b="1" dirty="0">
                <a:latin typeface="华文中宋" panose="02010600040101010101" pitchFamily="2" charset="-122"/>
                <a:ea typeface="华文中宋" panose="02010600040101010101" pitchFamily="2" charset="-122"/>
              </a:rPr>
              <a:t>P100  4.6</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p:txBody>
      </p:sp>
      <p:graphicFrame>
        <p:nvGraphicFramePr>
          <p:cNvPr id="24" name="表格 23">
            <a:extLst>
              <a:ext uri="{FF2B5EF4-FFF2-40B4-BE49-F238E27FC236}">
                <a16:creationId xmlns:a16="http://schemas.microsoft.com/office/drawing/2014/main" id="{B91D3C1B-7191-4A04-B45E-51A7DF51CB05}"/>
              </a:ext>
            </a:extLst>
          </p:cNvPr>
          <p:cNvGraphicFramePr>
            <a:graphicFrameLocks noGrp="1"/>
          </p:cNvGraphicFramePr>
          <p:nvPr>
            <p:extLst>
              <p:ext uri="{D42A27DB-BD31-4B8C-83A1-F6EECF244321}">
                <p14:modId xmlns:p14="http://schemas.microsoft.com/office/powerpoint/2010/main" val="4130723309"/>
              </p:ext>
            </p:extLst>
          </p:nvPr>
        </p:nvGraphicFramePr>
        <p:xfrm>
          <a:off x="827584" y="3140968"/>
          <a:ext cx="6096000" cy="18542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zh-CN" altLang="en-US" sz="1600" b="1" dirty="0">
                          <a:latin typeface="华文中宋" panose="02010600040101010101" pitchFamily="2" charset="-122"/>
                          <a:ea typeface="华文中宋" panose="02010600040101010101" pitchFamily="2" charset="-122"/>
                        </a:rPr>
                        <a:t>作业号</a:t>
                      </a:r>
                    </a:p>
                  </a:txBody>
                  <a:tcPr/>
                </a:tc>
                <a:tc>
                  <a:txBody>
                    <a:bodyPr/>
                    <a:lstStyle/>
                    <a:p>
                      <a:pPr algn="ctr"/>
                      <a:r>
                        <a:rPr lang="zh-CN" altLang="en-US" sz="1600" b="1" dirty="0">
                          <a:latin typeface="华文中宋" panose="02010600040101010101" pitchFamily="2" charset="-122"/>
                          <a:ea typeface="华文中宋" panose="02010600040101010101" pitchFamily="2" charset="-122"/>
                        </a:rPr>
                        <a:t>提交时刻</a:t>
                      </a:r>
                      <a:r>
                        <a:rPr lang="en-US" altLang="zh-CN" sz="1600" b="1" dirty="0">
                          <a:latin typeface="华文中宋" panose="02010600040101010101" pitchFamily="2" charset="-122"/>
                          <a:ea typeface="华文中宋" panose="02010600040101010101" pitchFamily="2" charset="-122"/>
                        </a:rPr>
                        <a:t>/</a:t>
                      </a:r>
                      <a:r>
                        <a:rPr lang="en-US" altLang="zh-CN" sz="1600" b="1" dirty="0" err="1">
                          <a:latin typeface="华文中宋" panose="02010600040101010101" pitchFamily="2" charset="-122"/>
                          <a:ea typeface="华文中宋" panose="02010600040101010101" pitchFamily="2" charset="-122"/>
                        </a:rPr>
                        <a:t>hh:mm</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zh-CN" altLang="en-US" sz="1600" b="1" dirty="0">
                          <a:latin typeface="华文中宋" panose="02010600040101010101" pitchFamily="2" charset="-122"/>
                          <a:ea typeface="华文中宋" panose="02010600040101010101" pitchFamily="2" charset="-122"/>
                        </a:rPr>
                        <a:t>执行时间</a:t>
                      </a:r>
                      <a:r>
                        <a:rPr lang="en-US" altLang="zh-CN" sz="1600" b="1" dirty="0">
                          <a:latin typeface="华文中宋" panose="02010600040101010101" pitchFamily="2" charset="-122"/>
                          <a:ea typeface="华文中宋" panose="02010600040101010101" pitchFamily="2" charset="-122"/>
                        </a:rPr>
                        <a:t>/</a:t>
                      </a:r>
                      <a:r>
                        <a:rPr lang="en-US" altLang="zh-CN" sz="1600" b="1" dirty="0" err="1">
                          <a:latin typeface="华文中宋" panose="02010600040101010101" pitchFamily="2" charset="-122"/>
                          <a:ea typeface="华文中宋" panose="02010600040101010101" pitchFamily="2" charset="-122"/>
                        </a:rPr>
                        <a:t>hr</a:t>
                      </a:r>
                      <a:endParaRPr lang="zh-CN" altLang="en-US" sz="1600" b="1"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00"/>
                  </a:ext>
                </a:extLst>
              </a:tr>
              <a:tr h="370840">
                <a:tc>
                  <a:txBody>
                    <a:bodyPr/>
                    <a:lstStyle/>
                    <a:p>
                      <a:pPr algn="ctr"/>
                      <a:r>
                        <a:rPr lang="en-US" altLang="zh-CN" sz="1600" b="1" dirty="0">
                          <a:latin typeface="华文中宋" panose="02010600040101010101" pitchFamily="2" charset="-122"/>
                          <a:ea typeface="华文中宋" panose="02010600040101010101" pitchFamily="2" charset="-122"/>
                        </a:rPr>
                        <a:t>1</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10:00</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2</a:t>
                      </a:r>
                      <a:endParaRPr lang="zh-CN" altLang="en-US" sz="1600" b="1"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01"/>
                  </a:ext>
                </a:extLst>
              </a:tr>
              <a:tr h="370840">
                <a:tc>
                  <a:txBody>
                    <a:bodyPr/>
                    <a:lstStyle/>
                    <a:p>
                      <a:pPr algn="ctr"/>
                      <a:r>
                        <a:rPr lang="en-US" altLang="zh-CN" sz="1600" b="1" dirty="0">
                          <a:latin typeface="华文中宋" panose="02010600040101010101" pitchFamily="2" charset="-122"/>
                          <a:ea typeface="华文中宋" panose="02010600040101010101" pitchFamily="2" charset="-122"/>
                        </a:rPr>
                        <a:t>2</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10:20</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1</a:t>
                      </a:r>
                      <a:endParaRPr lang="zh-CN" altLang="en-US" sz="1600" b="1"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02"/>
                  </a:ext>
                </a:extLst>
              </a:tr>
              <a:tr h="370840">
                <a:tc>
                  <a:txBody>
                    <a:bodyPr/>
                    <a:lstStyle/>
                    <a:p>
                      <a:pPr algn="ctr"/>
                      <a:r>
                        <a:rPr lang="en-US" altLang="zh-CN" sz="1600" b="1" dirty="0">
                          <a:latin typeface="华文中宋" panose="02010600040101010101" pitchFamily="2" charset="-122"/>
                          <a:ea typeface="华文中宋" panose="02010600040101010101" pitchFamily="2" charset="-122"/>
                        </a:rPr>
                        <a:t>3</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10:40</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0.5</a:t>
                      </a:r>
                      <a:endParaRPr lang="zh-CN" altLang="en-US" sz="1600" b="1"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03"/>
                  </a:ext>
                </a:extLst>
              </a:tr>
              <a:tr h="370840">
                <a:tc>
                  <a:txBody>
                    <a:bodyPr/>
                    <a:lstStyle/>
                    <a:p>
                      <a:pPr algn="ctr"/>
                      <a:r>
                        <a:rPr lang="en-US" altLang="zh-CN" sz="1600" b="1" dirty="0">
                          <a:latin typeface="华文中宋" panose="02010600040101010101" pitchFamily="2" charset="-122"/>
                          <a:ea typeface="华文中宋" panose="02010600040101010101" pitchFamily="2" charset="-122"/>
                        </a:rPr>
                        <a:t>4</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10:50</a:t>
                      </a:r>
                      <a:endParaRPr lang="zh-CN" altLang="en-US" sz="1600" b="1" dirty="0">
                        <a:latin typeface="华文中宋" panose="02010600040101010101" pitchFamily="2" charset="-122"/>
                        <a:ea typeface="华文中宋" panose="02010600040101010101" pitchFamily="2" charset="-122"/>
                      </a:endParaRPr>
                    </a:p>
                  </a:txBody>
                  <a:tcPr/>
                </a:tc>
                <a:tc>
                  <a:txBody>
                    <a:bodyPr/>
                    <a:lstStyle/>
                    <a:p>
                      <a:pPr algn="ctr"/>
                      <a:r>
                        <a:rPr lang="en-US" altLang="zh-CN" sz="1600" b="1" dirty="0">
                          <a:latin typeface="华文中宋" panose="02010600040101010101" pitchFamily="2" charset="-122"/>
                          <a:ea typeface="华文中宋" panose="02010600040101010101" pitchFamily="2" charset="-122"/>
                        </a:rPr>
                        <a:t>0.3</a:t>
                      </a:r>
                      <a:endParaRPr lang="zh-CN" altLang="en-US" sz="1600" b="1"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E7E84202-BE09-46DD-B9B4-7E50C80F2A19}"/>
              </a:ext>
            </a:extLst>
          </p:cNvPr>
          <p:cNvSpPr>
            <a:spLocks noGrp="1"/>
          </p:cNvSpPr>
          <p:nvPr>
            <p:ph type="sldNum" sz="quarter" idx="12"/>
          </p:nvPr>
        </p:nvSpPr>
        <p:spPr/>
        <p:txBody>
          <a:bodyPr/>
          <a:lstStyle/>
          <a:p>
            <a:fld id="{8AF94CBB-BF64-4445-BCE7-AFB4DAED8181}" type="slidenum">
              <a:rPr lang="zh-CN" altLang="en-US" smtClean="0"/>
              <a:t>1</a:t>
            </a:fld>
            <a:endParaRPr lang="zh-CN" altLang="en-US"/>
          </a:p>
        </p:txBody>
      </p:sp>
    </p:spTree>
    <p:extLst>
      <p:ext uri="{BB962C8B-B14F-4D97-AF65-F5344CB8AC3E}">
        <p14:creationId xmlns:p14="http://schemas.microsoft.com/office/powerpoint/2010/main" val="395783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733F9F4E-8CF0-484E-A0F3-CA8C6FF697CA}"/>
              </a:ext>
            </a:extLst>
          </p:cNvPr>
          <p:cNvSpPr txBox="1"/>
          <p:nvPr/>
        </p:nvSpPr>
        <p:spPr>
          <a:xfrm>
            <a:off x="395536" y="692696"/>
            <a:ext cx="8352928" cy="5632311"/>
          </a:xfrm>
          <a:prstGeom prst="rect">
            <a:avLst/>
          </a:prstGeom>
          <a:noFill/>
        </p:spPr>
        <p:txBody>
          <a:bodyPr wrap="square" rtlCol="0">
            <a:spAutoFit/>
          </a:bodyPr>
          <a:lstStyle/>
          <a:p>
            <a:endParaRPr lang="en-US"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4-3</a:t>
            </a:r>
          </a:p>
          <a:p>
            <a:pPr algn="just"/>
            <a:r>
              <a:rPr lang="en-US" altLang="zh-CN" b="1" dirty="0">
                <a:latin typeface="华文中宋" panose="02010600040101010101" pitchFamily="2" charset="-122"/>
                <a:ea typeface="华文中宋" panose="02010600040101010101" pitchFamily="2" charset="-122"/>
              </a:rPr>
              <a:t>    </a:t>
            </a:r>
            <a:r>
              <a:rPr lang="zh-CN" altLang="zh-CN" b="1" dirty="0">
                <a:latin typeface="华文中宋" panose="02010600040101010101" pitchFamily="2" charset="-122"/>
                <a:ea typeface="华文中宋" panose="02010600040101010101" pitchFamily="2" charset="-122"/>
              </a:rPr>
              <a:t>一个单处理器的平台上，有</a:t>
            </a:r>
            <a:r>
              <a:rPr lang="en-US" altLang="zh-CN" b="1" dirty="0">
                <a:latin typeface="华文中宋" panose="02010600040101010101" pitchFamily="2" charset="-122"/>
                <a:ea typeface="华文中宋" panose="02010600040101010101" pitchFamily="2" charset="-122"/>
              </a:rPr>
              <a:t>4</a:t>
            </a:r>
            <a:r>
              <a:rPr lang="zh-CN" altLang="zh-CN" b="1" dirty="0">
                <a:latin typeface="华文中宋" panose="02010600040101010101" pitchFamily="2" charset="-122"/>
                <a:ea typeface="华文中宋" panose="02010600040101010101" pitchFamily="2" charset="-122"/>
              </a:rPr>
              <a:t>个进程</a:t>
            </a:r>
            <a:r>
              <a:rPr lang="en-US" altLang="zh-CN" b="1" dirty="0">
                <a:latin typeface="华文中宋" panose="02010600040101010101" pitchFamily="2" charset="-122"/>
                <a:ea typeface="华文中宋" panose="02010600040101010101" pitchFamily="2" charset="-122"/>
              </a:rPr>
              <a:t>1</a:t>
            </a:r>
            <a:r>
              <a:rPr lang="zh-CN" altLang="zh-CN"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2</a:t>
            </a:r>
            <a:r>
              <a:rPr lang="zh-CN" altLang="zh-CN"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3</a:t>
            </a:r>
            <a:r>
              <a:rPr lang="zh-CN" altLang="zh-CN"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4</a:t>
            </a:r>
            <a:r>
              <a:rPr lang="zh-CN" altLang="zh-CN" b="1" dirty="0">
                <a:latin typeface="华文中宋" panose="02010600040101010101" pitchFamily="2" charset="-122"/>
                <a:ea typeface="华文中宋" panose="02010600040101010101" pitchFamily="2" charset="-122"/>
              </a:rPr>
              <a:t>先后达到。其到达时间、运行时间、优先级（数字越大，优先级越高）如下表所示。</a:t>
            </a:r>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    </a:t>
            </a:r>
            <a:r>
              <a:rPr lang="zh-CN" altLang="zh-CN" b="1" dirty="0">
                <a:latin typeface="华文中宋" panose="02010600040101010101" pitchFamily="2" charset="-122"/>
                <a:ea typeface="华文中宋" panose="02010600040101010101" pitchFamily="2" charset="-122"/>
              </a:rPr>
              <a:t>对于下列每种调度算法，计算其平均周转时间（假设每个进程开始执行后，将一直运行到进程结束）</a:t>
            </a:r>
          </a:p>
          <a:p>
            <a:pPr lvl="0"/>
            <a:r>
              <a:rPr lang="en-US" altLang="zh-CN" b="1" dirty="0">
                <a:latin typeface="华文中宋" panose="02010600040101010101" pitchFamily="2" charset="-122"/>
                <a:ea typeface="华文中宋" panose="02010600040101010101" pitchFamily="2" charset="-122"/>
              </a:rPr>
              <a:t>    1.</a:t>
            </a:r>
            <a:r>
              <a:rPr lang="zh-CN" altLang="en-US" b="1" dirty="0">
                <a:latin typeface="华文中宋" panose="02010600040101010101" pitchFamily="2" charset="-122"/>
                <a:ea typeface="华文中宋" panose="02010600040101010101" pitchFamily="2" charset="-122"/>
              </a:rPr>
              <a:t> </a:t>
            </a:r>
            <a:r>
              <a:rPr lang="zh-CN" altLang="zh-CN" b="1" dirty="0">
                <a:latin typeface="华文中宋" panose="02010600040101010101" pitchFamily="2" charset="-122"/>
                <a:ea typeface="华文中宋" panose="02010600040101010101" pitchFamily="2" charset="-122"/>
              </a:rPr>
              <a:t>先来先服务（</a:t>
            </a:r>
            <a:r>
              <a:rPr lang="en-US" altLang="zh-CN" b="1" dirty="0">
                <a:latin typeface="华文中宋" panose="02010600040101010101" pitchFamily="2" charset="-122"/>
                <a:ea typeface="华文中宋" panose="02010600040101010101" pitchFamily="2" charset="-122"/>
              </a:rPr>
              <a:t>FCFS</a:t>
            </a:r>
            <a:r>
              <a:rPr lang="zh-CN" altLang="zh-CN" b="1" dirty="0">
                <a:latin typeface="华文中宋" panose="02010600040101010101" pitchFamily="2" charset="-122"/>
                <a:ea typeface="华文中宋" panose="02010600040101010101" pitchFamily="2" charset="-122"/>
              </a:rPr>
              <a:t>）</a:t>
            </a:r>
          </a:p>
          <a:p>
            <a:pPr lvl="0"/>
            <a:r>
              <a:rPr lang="en-US" altLang="zh-CN" b="1" dirty="0">
                <a:latin typeface="华文中宋" panose="02010600040101010101" pitchFamily="2" charset="-122"/>
                <a:ea typeface="华文中宋" panose="02010600040101010101" pitchFamily="2" charset="-122"/>
              </a:rPr>
              <a:t>    2. </a:t>
            </a:r>
            <a:r>
              <a:rPr lang="zh-CN" altLang="zh-CN" b="1" dirty="0">
                <a:latin typeface="华文中宋" panose="02010600040101010101" pitchFamily="2" charset="-122"/>
                <a:ea typeface="华文中宋" panose="02010600040101010101" pitchFamily="2" charset="-122"/>
              </a:rPr>
              <a:t>最短进程优先（</a:t>
            </a:r>
            <a:r>
              <a:rPr lang="en-US" altLang="zh-CN" b="1" dirty="0">
                <a:latin typeface="华文中宋" panose="02010600040101010101" pitchFamily="2" charset="-122"/>
                <a:ea typeface="华文中宋" panose="02010600040101010101" pitchFamily="2" charset="-122"/>
              </a:rPr>
              <a:t>SPF</a:t>
            </a:r>
            <a:r>
              <a:rPr lang="zh-CN" altLang="zh-CN" b="1" dirty="0">
                <a:latin typeface="华文中宋" panose="02010600040101010101" pitchFamily="2" charset="-122"/>
                <a:ea typeface="华文中宋" panose="02010600040101010101" pitchFamily="2" charset="-122"/>
              </a:rPr>
              <a:t>）</a:t>
            </a:r>
          </a:p>
          <a:p>
            <a:pPr lvl="0"/>
            <a:r>
              <a:rPr lang="en-US" altLang="zh-CN" b="1" dirty="0">
                <a:latin typeface="华文中宋" panose="02010600040101010101" pitchFamily="2" charset="-122"/>
                <a:ea typeface="华文中宋" panose="02010600040101010101" pitchFamily="2" charset="-122"/>
              </a:rPr>
              <a:t>    3. </a:t>
            </a:r>
            <a:r>
              <a:rPr lang="zh-CN" altLang="zh-CN" b="1" dirty="0">
                <a:latin typeface="华文中宋" panose="02010600040101010101" pitchFamily="2" charset="-122"/>
                <a:ea typeface="华文中宋" panose="02010600040101010101" pitchFamily="2" charset="-122"/>
              </a:rPr>
              <a:t>最高优先级优先（</a:t>
            </a:r>
            <a:r>
              <a:rPr lang="en-US" altLang="zh-CN" b="1" dirty="0">
                <a:latin typeface="华文中宋" panose="02010600040101010101" pitchFamily="2" charset="-122"/>
                <a:ea typeface="华文中宋" panose="02010600040101010101" pitchFamily="2" charset="-122"/>
              </a:rPr>
              <a:t>HPF</a:t>
            </a:r>
            <a:r>
              <a:rPr lang="zh-CN" altLang="zh-CN" b="1" dirty="0">
                <a:latin typeface="华文中宋" panose="02010600040101010101" pitchFamily="2" charset="-122"/>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p:txBody>
      </p:sp>
      <p:graphicFrame>
        <p:nvGraphicFramePr>
          <p:cNvPr id="5" name="表格 4">
            <a:extLst>
              <a:ext uri="{FF2B5EF4-FFF2-40B4-BE49-F238E27FC236}">
                <a16:creationId xmlns:a16="http://schemas.microsoft.com/office/drawing/2014/main" id="{C3A9456D-603D-46D8-925C-3089D65B2D38}"/>
              </a:ext>
            </a:extLst>
          </p:cNvPr>
          <p:cNvGraphicFramePr>
            <a:graphicFrameLocks noGrp="1"/>
          </p:cNvGraphicFramePr>
          <p:nvPr>
            <p:extLst>
              <p:ext uri="{D42A27DB-BD31-4B8C-83A1-F6EECF244321}">
                <p14:modId xmlns:p14="http://schemas.microsoft.com/office/powerpoint/2010/main" val="110861007"/>
              </p:ext>
            </p:extLst>
          </p:nvPr>
        </p:nvGraphicFramePr>
        <p:xfrm>
          <a:off x="683568" y="2060848"/>
          <a:ext cx="7488832" cy="2664295"/>
        </p:xfrm>
        <a:graphic>
          <a:graphicData uri="http://schemas.openxmlformats.org/drawingml/2006/table">
            <a:tbl>
              <a:tblPr firstRow="1" firstCol="1" lastRow="1" lastCol="1" bandRow="1" bandCol="1">
                <a:tableStyleId>{5C22544A-7EE6-4342-B048-85BDC9FD1C3A}</a:tableStyleId>
              </a:tblPr>
              <a:tblGrid>
                <a:gridCol w="1053764">
                  <a:extLst>
                    <a:ext uri="{9D8B030D-6E8A-4147-A177-3AD203B41FA5}">
                      <a16:colId xmlns:a16="http://schemas.microsoft.com/office/drawing/2014/main" val="787378505"/>
                    </a:ext>
                  </a:extLst>
                </a:gridCol>
                <a:gridCol w="1922880">
                  <a:extLst>
                    <a:ext uri="{9D8B030D-6E8A-4147-A177-3AD203B41FA5}">
                      <a16:colId xmlns:a16="http://schemas.microsoft.com/office/drawing/2014/main" val="1842440676"/>
                    </a:ext>
                  </a:extLst>
                </a:gridCol>
                <a:gridCol w="2256094">
                  <a:extLst>
                    <a:ext uri="{9D8B030D-6E8A-4147-A177-3AD203B41FA5}">
                      <a16:colId xmlns:a16="http://schemas.microsoft.com/office/drawing/2014/main" val="765801887"/>
                    </a:ext>
                  </a:extLst>
                </a:gridCol>
                <a:gridCol w="2256094">
                  <a:extLst>
                    <a:ext uri="{9D8B030D-6E8A-4147-A177-3AD203B41FA5}">
                      <a16:colId xmlns:a16="http://schemas.microsoft.com/office/drawing/2014/main" val="1124003432"/>
                    </a:ext>
                  </a:extLst>
                </a:gridCol>
              </a:tblGrid>
              <a:tr h="532859">
                <a:tc>
                  <a:txBody>
                    <a:bodyPr/>
                    <a:lstStyle/>
                    <a:p>
                      <a:pPr indent="-16510" algn="ctr">
                        <a:spcAft>
                          <a:spcPts val="0"/>
                        </a:spcAft>
                      </a:pPr>
                      <a:r>
                        <a:rPr lang="zh-CN" sz="1600" kern="100" dirty="0">
                          <a:solidFill>
                            <a:schemeClr val="tx1"/>
                          </a:solidFill>
                          <a:effectLst/>
                        </a:rPr>
                        <a:t>进程</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marL="61595" algn="ctr">
                        <a:spcAft>
                          <a:spcPts val="0"/>
                        </a:spcAft>
                      </a:pPr>
                      <a:r>
                        <a:rPr lang="zh-CN" sz="1600" kern="100" dirty="0">
                          <a:solidFill>
                            <a:schemeClr val="tx1"/>
                          </a:solidFill>
                          <a:effectLst/>
                        </a:rPr>
                        <a:t>到达时间</a:t>
                      </a:r>
                      <a:r>
                        <a:rPr lang="en-US" sz="1600" kern="100" dirty="0">
                          <a:solidFill>
                            <a:schemeClr val="tx1"/>
                          </a:solidFill>
                          <a:effectLst/>
                        </a:rPr>
                        <a:t>(min)</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zh-CN" sz="1600" kern="100" dirty="0">
                          <a:solidFill>
                            <a:schemeClr val="tx1"/>
                          </a:solidFill>
                          <a:effectLst/>
                        </a:rPr>
                        <a:t>运行时间</a:t>
                      </a:r>
                      <a:r>
                        <a:rPr lang="en-US" sz="1600" kern="100" dirty="0">
                          <a:solidFill>
                            <a:schemeClr val="tx1"/>
                          </a:solidFill>
                          <a:effectLst/>
                        </a:rPr>
                        <a:t>(min)</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marL="114300" algn="ctr">
                        <a:spcAft>
                          <a:spcPts val="0"/>
                        </a:spcAft>
                      </a:pPr>
                      <a:r>
                        <a:rPr lang="zh-CN" sz="1600" kern="100">
                          <a:solidFill>
                            <a:schemeClr val="tx1"/>
                          </a:solidFill>
                          <a:effectLst/>
                        </a:rPr>
                        <a:t>优先级</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extLst>
                  <a:ext uri="{0D108BD9-81ED-4DB2-BD59-A6C34878D82A}">
                    <a16:rowId xmlns:a16="http://schemas.microsoft.com/office/drawing/2014/main" val="1566066747"/>
                  </a:ext>
                </a:extLst>
              </a:tr>
              <a:tr h="532859">
                <a:tc>
                  <a:txBody>
                    <a:bodyPr/>
                    <a:lstStyle/>
                    <a:p>
                      <a:pPr indent="-16510" algn="ctr">
                        <a:spcAft>
                          <a:spcPts val="0"/>
                        </a:spcAft>
                      </a:pP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marL="228600" algn="ctr">
                        <a:spcAft>
                          <a:spcPts val="0"/>
                        </a:spcAft>
                      </a:pPr>
                      <a:r>
                        <a:rPr lang="en-US" sz="1600" b="1" kern="100" dirty="0">
                          <a:solidFill>
                            <a:schemeClr val="tx1"/>
                          </a:solidFill>
                          <a:effectLst/>
                        </a:rPr>
                        <a:t>0</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b="1" kern="100" dirty="0">
                          <a:solidFill>
                            <a:schemeClr val="tx1"/>
                          </a:solidFill>
                          <a:effectLst/>
                        </a:rPr>
                        <a:t>15</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kern="100" dirty="0">
                          <a:solidFill>
                            <a:schemeClr val="tx1"/>
                          </a:solidFill>
                          <a:effectLst/>
                        </a:rPr>
                        <a:t>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extLst>
                  <a:ext uri="{0D108BD9-81ED-4DB2-BD59-A6C34878D82A}">
                    <a16:rowId xmlns:a16="http://schemas.microsoft.com/office/drawing/2014/main" val="520633804"/>
                  </a:ext>
                </a:extLst>
              </a:tr>
              <a:tr h="532859">
                <a:tc>
                  <a:txBody>
                    <a:bodyPr/>
                    <a:lstStyle/>
                    <a:p>
                      <a:pPr indent="-16510"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marL="228600" algn="ctr">
                        <a:spcAft>
                          <a:spcPts val="0"/>
                        </a:spcAft>
                      </a:pPr>
                      <a:r>
                        <a:rPr lang="en-US" sz="1600" b="1" kern="100" dirty="0">
                          <a:solidFill>
                            <a:schemeClr val="tx1"/>
                          </a:solidFill>
                          <a:effectLst/>
                        </a:rPr>
                        <a:t>5</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b="1" kern="100" dirty="0">
                          <a:solidFill>
                            <a:schemeClr val="tx1"/>
                          </a:solidFill>
                          <a:effectLst/>
                        </a:rPr>
                        <a:t>5</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extLst>
                  <a:ext uri="{0D108BD9-81ED-4DB2-BD59-A6C34878D82A}">
                    <a16:rowId xmlns:a16="http://schemas.microsoft.com/office/drawing/2014/main" val="3677827380"/>
                  </a:ext>
                </a:extLst>
              </a:tr>
              <a:tr h="532859">
                <a:tc>
                  <a:txBody>
                    <a:bodyPr/>
                    <a:lstStyle/>
                    <a:p>
                      <a:pPr indent="-16510" algn="ctr">
                        <a:spcAft>
                          <a:spcPts val="0"/>
                        </a:spcAft>
                      </a:pPr>
                      <a:r>
                        <a:rPr lang="en-US" sz="1600" kern="100">
                          <a:solidFill>
                            <a:schemeClr val="tx1"/>
                          </a:solidFill>
                          <a:effectLst/>
                        </a:rPr>
                        <a:t>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marL="228600" algn="ctr">
                        <a:spcAft>
                          <a:spcPts val="0"/>
                        </a:spcAft>
                      </a:pPr>
                      <a:r>
                        <a:rPr lang="en-US" sz="1600" b="1" kern="100" dirty="0">
                          <a:solidFill>
                            <a:schemeClr val="tx1"/>
                          </a:solidFill>
                          <a:effectLst/>
                        </a:rPr>
                        <a:t>10</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b="1" kern="100" dirty="0">
                          <a:solidFill>
                            <a:schemeClr val="tx1"/>
                          </a:solidFill>
                          <a:effectLst/>
                        </a:rPr>
                        <a:t>10</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extLst>
                  <a:ext uri="{0D108BD9-81ED-4DB2-BD59-A6C34878D82A}">
                    <a16:rowId xmlns:a16="http://schemas.microsoft.com/office/drawing/2014/main" val="2000978532"/>
                  </a:ext>
                </a:extLst>
              </a:tr>
              <a:tr h="532859">
                <a:tc>
                  <a:txBody>
                    <a:bodyPr/>
                    <a:lstStyle/>
                    <a:p>
                      <a:pPr indent="-16510" algn="ctr">
                        <a:spcAft>
                          <a:spcPts val="0"/>
                        </a:spcAft>
                      </a:pPr>
                      <a:r>
                        <a:rPr lang="en-US" sz="1600" kern="100">
                          <a:solidFill>
                            <a:schemeClr val="tx1"/>
                          </a:solidFill>
                          <a:effectLst/>
                        </a:rPr>
                        <a:t>4</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marL="228600" algn="ctr">
                        <a:spcAft>
                          <a:spcPts val="0"/>
                        </a:spcAft>
                      </a:pPr>
                      <a:r>
                        <a:rPr lang="en-US" sz="1600" b="1" kern="100" dirty="0">
                          <a:solidFill>
                            <a:schemeClr val="tx1"/>
                          </a:solidFill>
                          <a:effectLst/>
                        </a:rPr>
                        <a:t>15</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b="1" kern="100" dirty="0">
                          <a:solidFill>
                            <a:schemeClr val="tx1"/>
                          </a:solidFill>
                          <a:effectLst/>
                        </a:rPr>
                        <a:t>20</a:t>
                      </a:r>
                      <a:endParaRPr lang="zh-CN" sz="1600" b="1"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tc>
                  <a:txBody>
                    <a:bodyPr/>
                    <a:lstStyle/>
                    <a:p>
                      <a:pPr algn="ctr">
                        <a:spcAft>
                          <a:spcPts val="0"/>
                        </a:spcAft>
                      </a:pP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chemeClr val="accent5"/>
                    </a:solidFill>
                  </a:tcPr>
                </a:tc>
                <a:extLst>
                  <a:ext uri="{0D108BD9-81ED-4DB2-BD59-A6C34878D82A}">
                    <a16:rowId xmlns:a16="http://schemas.microsoft.com/office/drawing/2014/main" val="2501083498"/>
                  </a:ext>
                </a:extLst>
              </a:tr>
            </a:tbl>
          </a:graphicData>
        </a:graphic>
      </p:graphicFrame>
      <p:sp>
        <p:nvSpPr>
          <p:cNvPr id="2" name="灯片编号占位符 1">
            <a:extLst>
              <a:ext uri="{FF2B5EF4-FFF2-40B4-BE49-F238E27FC236}">
                <a16:creationId xmlns:a16="http://schemas.microsoft.com/office/drawing/2014/main" id="{DBDA1394-8108-4E68-ACE7-5E80BCA18BF0}"/>
              </a:ext>
            </a:extLst>
          </p:cNvPr>
          <p:cNvSpPr>
            <a:spLocks noGrp="1"/>
          </p:cNvSpPr>
          <p:nvPr>
            <p:ph type="sldNum" sz="quarter" idx="12"/>
          </p:nvPr>
        </p:nvSpPr>
        <p:spPr/>
        <p:txBody>
          <a:bodyPr/>
          <a:lstStyle/>
          <a:p>
            <a:fld id="{8AF94CBB-BF64-4445-BCE7-AFB4DAED8181}" type="slidenum">
              <a:rPr lang="zh-CN" altLang="en-US" smtClean="0"/>
              <a:t>2</a:t>
            </a:fld>
            <a:endParaRPr lang="zh-CN" altLang="en-US"/>
          </a:p>
        </p:txBody>
      </p:sp>
    </p:spTree>
    <p:extLst>
      <p:ext uri="{BB962C8B-B14F-4D97-AF65-F5344CB8AC3E}">
        <p14:creationId xmlns:p14="http://schemas.microsoft.com/office/powerpoint/2010/main" val="126171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FEEE2FB-28E8-4E3C-9500-4342CBA2C239}"/>
              </a:ext>
            </a:extLst>
          </p:cNvPr>
          <p:cNvSpPr>
            <a:spLocks noChangeArrowheads="1"/>
          </p:cNvSpPr>
          <p:nvPr/>
        </p:nvSpPr>
        <p:spPr bwMode="auto">
          <a:xfrm>
            <a:off x="1889125" y="301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2">
            <a:extLst>
              <a:ext uri="{FF2B5EF4-FFF2-40B4-BE49-F238E27FC236}">
                <a16:creationId xmlns:a16="http://schemas.microsoft.com/office/drawing/2014/main" id="{AAC64CF9-DFD2-4320-B955-8953D1361FF0}"/>
              </a:ext>
            </a:extLst>
          </p:cNvPr>
          <p:cNvSpPr txBox="1"/>
          <p:nvPr/>
        </p:nvSpPr>
        <p:spPr>
          <a:xfrm>
            <a:off x="395536" y="692696"/>
            <a:ext cx="8352928" cy="3139321"/>
          </a:xfrm>
          <a:prstGeom prst="rect">
            <a:avLst/>
          </a:prstGeom>
          <a:noFill/>
        </p:spPr>
        <p:txBody>
          <a:bodyPr wrap="square" rtlCol="0">
            <a:spAutoFit/>
          </a:bodyPr>
          <a:lstStyle/>
          <a:p>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4-4</a:t>
            </a:r>
          </a:p>
          <a:p>
            <a:r>
              <a:rPr lang="zh-CN" altLang="en-US" b="1" dirty="0">
                <a:latin typeface="华文中宋" panose="02010600040101010101" pitchFamily="2" charset="-122"/>
                <a:ea typeface="华文中宋" panose="02010600040101010101" pitchFamily="2" charset="-122"/>
              </a:rPr>
              <a:t>    什么是实时调度？它与非实时调度有何区别？（</a:t>
            </a:r>
            <a:r>
              <a:rPr lang="en-US" altLang="zh-CN" b="1" dirty="0">
                <a:latin typeface="华文中宋" panose="02010600040101010101" pitchFamily="2" charset="-122"/>
                <a:ea typeface="华文中宋" panose="02010600040101010101" pitchFamily="2" charset="-122"/>
              </a:rPr>
              <a:t>P00 4. 9</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4-5</a:t>
            </a:r>
          </a:p>
          <a:p>
            <a:pPr algn="just"/>
            <a:r>
              <a:rPr lang="zh-CN" altLang="en-US" b="1" dirty="0">
                <a:latin typeface="华文中宋" panose="02010600040101010101" pitchFamily="2" charset="-122"/>
                <a:ea typeface="华文中宋" panose="02010600040101010101" pitchFamily="2" charset="-122"/>
              </a:rPr>
              <a:t>    设周期性任务</a:t>
            </a:r>
            <a:r>
              <a:rPr lang="en-US" altLang="zh-CN" b="1" dirty="0">
                <a:latin typeface="华文中宋" panose="02010600040101010101" pitchFamily="2" charset="-122"/>
                <a:ea typeface="华文中宋" panose="02010600040101010101" pitchFamily="2" charset="-122"/>
              </a:rPr>
              <a:t>P1</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P2</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P3</a:t>
            </a:r>
            <a:r>
              <a:rPr lang="zh-CN" altLang="en-US" b="1" dirty="0">
                <a:latin typeface="华文中宋" panose="02010600040101010101" pitchFamily="2" charset="-122"/>
                <a:ea typeface="华文中宋" panose="02010600040101010101" pitchFamily="2" charset="-122"/>
              </a:rPr>
              <a:t>的周期</a:t>
            </a:r>
            <a:r>
              <a:rPr lang="en-US" altLang="zh-CN" b="1" dirty="0">
                <a:latin typeface="华文中宋" panose="02010600040101010101" pitchFamily="2" charset="-122"/>
                <a:ea typeface="华文中宋" panose="02010600040101010101" pitchFamily="2" charset="-122"/>
              </a:rPr>
              <a:t>T1</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T2</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T3</a:t>
            </a:r>
            <a:r>
              <a:rPr lang="zh-CN" altLang="en-US" b="1" dirty="0">
                <a:latin typeface="华文中宋" panose="02010600040101010101" pitchFamily="2" charset="-122"/>
                <a:ea typeface="华文中宋" panose="02010600040101010101" pitchFamily="2" charset="-122"/>
              </a:rPr>
              <a:t>分别为</a:t>
            </a:r>
            <a:r>
              <a:rPr lang="en-US" altLang="zh-CN" b="1" dirty="0">
                <a:latin typeface="华文中宋" panose="02010600040101010101" pitchFamily="2" charset="-122"/>
                <a:ea typeface="华文中宋" panose="02010600040101010101" pitchFamily="2" charset="-122"/>
              </a:rPr>
              <a:t>100</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150</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350</a:t>
            </a:r>
            <a:r>
              <a:rPr lang="zh-CN" altLang="en-US" b="1" dirty="0">
                <a:latin typeface="华文中宋" panose="02010600040101010101" pitchFamily="2" charset="-122"/>
                <a:ea typeface="华文中宋" panose="02010600040101010101" pitchFamily="2" charset="-122"/>
              </a:rPr>
              <a:t>，执行时间分别为</a:t>
            </a:r>
            <a:r>
              <a:rPr lang="en-US" altLang="zh-CN" b="1" dirty="0">
                <a:latin typeface="华文中宋" panose="02010600040101010101" pitchFamily="2" charset="-122"/>
                <a:ea typeface="华文中宋" panose="02010600040101010101" pitchFamily="2" charset="-122"/>
              </a:rPr>
              <a:t>20</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40</a:t>
            </a:r>
            <a:r>
              <a:rPr lang="zh-CN" altLang="en-US" b="1" dirty="0">
                <a:latin typeface="华文中宋" panose="02010600040101010101" pitchFamily="2" charset="-122"/>
                <a:ea typeface="华文中宋" panose="02010600040101010101" pitchFamily="2" charset="-122"/>
              </a:rPr>
              <a:t>，</a:t>
            </a:r>
            <a:r>
              <a:rPr lang="en-US" altLang="zh-CN" b="1" dirty="0">
                <a:latin typeface="华文中宋" panose="02010600040101010101" pitchFamily="2" charset="-122"/>
                <a:ea typeface="华文中宋" panose="02010600040101010101" pitchFamily="2" charset="-122"/>
              </a:rPr>
              <a:t>100</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pPr algn="just"/>
            <a:r>
              <a:rPr lang="en-US" altLang="zh-CN" b="1" dirty="0">
                <a:latin typeface="华文中宋" panose="02010600040101010101" pitchFamily="2" charset="-122"/>
                <a:ea typeface="华文中宋" panose="02010600040101010101" pitchFamily="2" charset="-122"/>
              </a:rPr>
              <a:t>    </a:t>
            </a:r>
            <a:r>
              <a:rPr lang="zh-CN" altLang="en-US" b="1" dirty="0">
                <a:latin typeface="华文中宋" panose="02010600040101010101" pitchFamily="2" charset="-122"/>
                <a:ea typeface="华文中宋" panose="02010600040101010101" pitchFamily="2" charset="-122"/>
              </a:rPr>
              <a:t>问：是否可用频率单调调度算法进行调度？（</a:t>
            </a:r>
            <a:r>
              <a:rPr lang="en-US" altLang="zh-CN" b="1" dirty="0">
                <a:latin typeface="华文中宋" panose="02010600040101010101" pitchFamily="2" charset="-122"/>
                <a:ea typeface="华文中宋" panose="02010600040101010101" pitchFamily="2" charset="-122"/>
              </a:rPr>
              <a:t>P00 4.11</a:t>
            </a:r>
            <a:r>
              <a:rPr lang="zh-CN" altLang="en-US" b="1" dirty="0">
                <a:latin typeface="华文中宋" panose="02010600040101010101" pitchFamily="2" charset="-122"/>
                <a:ea typeface="华文中宋" panose="02010600040101010101" pitchFamily="2" charset="-122"/>
              </a:rPr>
              <a:t>）</a:t>
            </a:r>
            <a:endParaRPr lang="en-US" altLang="zh-CN" b="1" dirty="0">
              <a:latin typeface="华文中宋" panose="02010600040101010101" pitchFamily="2" charset="-122"/>
              <a:ea typeface="华文中宋" panose="02010600040101010101" pitchFamily="2" charset="-122"/>
            </a:endParaRPr>
          </a:p>
          <a:p>
            <a:endParaRPr lang="en-US" altLang="zh-CN" b="1" dirty="0">
              <a:latin typeface="华文中宋" panose="02010600040101010101" pitchFamily="2" charset="-122"/>
              <a:ea typeface="华文中宋" panose="02010600040101010101" pitchFamily="2" charset="-122"/>
            </a:endParaRPr>
          </a:p>
          <a:p>
            <a:pPr lvl="0"/>
            <a:endParaRPr lang="en-US" altLang="zh-CN" b="1" dirty="0">
              <a:latin typeface="华文中宋" panose="02010600040101010101" pitchFamily="2" charset="-122"/>
              <a:ea typeface="华文中宋" panose="02010600040101010101" pitchFamily="2" charset="-122"/>
            </a:endParaRPr>
          </a:p>
        </p:txBody>
      </p:sp>
      <p:sp>
        <p:nvSpPr>
          <p:cNvPr id="7" name="灯片编号占位符 6">
            <a:extLst>
              <a:ext uri="{FF2B5EF4-FFF2-40B4-BE49-F238E27FC236}">
                <a16:creationId xmlns:a16="http://schemas.microsoft.com/office/drawing/2014/main" id="{E0E0E5CE-CBA1-4CD4-B647-6AA01F2F60E2}"/>
              </a:ext>
            </a:extLst>
          </p:cNvPr>
          <p:cNvSpPr>
            <a:spLocks noGrp="1"/>
          </p:cNvSpPr>
          <p:nvPr>
            <p:ph type="sldNum" sz="quarter" idx="12"/>
          </p:nvPr>
        </p:nvSpPr>
        <p:spPr/>
        <p:txBody>
          <a:bodyPr/>
          <a:lstStyle/>
          <a:p>
            <a:fld id="{8AF94CBB-BF64-4445-BCE7-AFB4DAED8181}" type="slidenum">
              <a:rPr lang="zh-CN" altLang="en-US" smtClean="0"/>
              <a:t>3</a:t>
            </a:fld>
            <a:endParaRPr lang="zh-CN" altLang="en-US"/>
          </a:p>
        </p:txBody>
      </p:sp>
    </p:spTree>
    <p:extLst>
      <p:ext uri="{BB962C8B-B14F-4D97-AF65-F5344CB8AC3E}">
        <p14:creationId xmlns:p14="http://schemas.microsoft.com/office/powerpoint/2010/main" val="324677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FEEE2FB-28E8-4E3C-9500-4342CBA2C239}"/>
              </a:ext>
            </a:extLst>
          </p:cNvPr>
          <p:cNvSpPr>
            <a:spLocks noChangeArrowheads="1"/>
          </p:cNvSpPr>
          <p:nvPr/>
        </p:nvSpPr>
        <p:spPr bwMode="auto">
          <a:xfrm>
            <a:off x="1889125" y="301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TextBox 2">
            <a:extLst>
              <a:ext uri="{FF2B5EF4-FFF2-40B4-BE49-F238E27FC236}">
                <a16:creationId xmlns:a16="http://schemas.microsoft.com/office/drawing/2014/main" id="{C7205797-0631-49EF-BC0A-AC65CC11C0CB}"/>
              </a:ext>
            </a:extLst>
          </p:cNvPr>
          <p:cNvSpPr txBox="1"/>
          <p:nvPr/>
        </p:nvSpPr>
        <p:spPr>
          <a:xfrm>
            <a:off x="467544" y="908720"/>
            <a:ext cx="8352928" cy="2031325"/>
          </a:xfrm>
          <a:prstGeom prst="rect">
            <a:avLst/>
          </a:prstGeom>
          <a:noFill/>
        </p:spPr>
        <p:txBody>
          <a:bodyPr wrap="square" rtlCol="0">
            <a:spAutoFit/>
          </a:bodyPr>
          <a:lstStyle/>
          <a:p>
            <a:endParaRPr lang="en-US" altLang="zh-CN" b="1" dirty="0">
              <a:latin typeface="华文中宋" panose="02010600040101010101" pitchFamily="2" charset="-122"/>
              <a:ea typeface="华文中宋" panose="02010600040101010101" pitchFamily="2" charset="-122"/>
            </a:endParaRPr>
          </a:p>
          <a:p>
            <a:pPr lvl="0"/>
            <a:r>
              <a:rPr lang="en-US" altLang="zh-CN" b="1" dirty="0">
                <a:latin typeface="华文中宋" panose="02010600040101010101" pitchFamily="2" charset="-122"/>
                <a:ea typeface="华文中宋" panose="02010600040101010101" pitchFamily="2" charset="-122"/>
              </a:rPr>
              <a:t>4-6</a:t>
            </a:r>
          </a:p>
          <a:p>
            <a:pPr lvl="0"/>
            <a:r>
              <a:rPr lang="en-US" altLang="zh-CN" b="1" dirty="0">
                <a:latin typeface="华文中宋" panose="02010600040101010101" pitchFamily="2" charset="-122"/>
                <a:ea typeface="华文中宋" panose="02010600040101010101" pitchFamily="2" charset="-122"/>
              </a:rPr>
              <a:t>    5</a:t>
            </a:r>
            <a:r>
              <a:rPr lang="zh-CN" altLang="zh-CN" b="1" dirty="0">
                <a:latin typeface="华文中宋" panose="02010600040101010101" pitchFamily="2" charset="-122"/>
                <a:ea typeface="华文中宋" panose="02010600040101010101" pitchFamily="2" charset="-122"/>
              </a:rPr>
              <a:t>个非周期任务，到达时间、执行时间、启动的最后期限如下表所示。</a:t>
            </a:r>
          </a:p>
          <a:p>
            <a:pPr lvl="0"/>
            <a:r>
              <a:rPr lang="en-US" altLang="zh-CN" b="1" dirty="0">
                <a:latin typeface="华文中宋" panose="02010600040101010101" pitchFamily="2" charset="-122"/>
                <a:ea typeface="华文中宋" panose="02010600040101010101" pitchFamily="2" charset="-122"/>
              </a:rPr>
              <a:t>    1. </a:t>
            </a:r>
            <a:r>
              <a:rPr lang="zh-CN" altLang="zh-CN" b="1" dirty="0">
                <a:latin typeface="华文中宋" panose="02010600040101010101" pitchFamily="2" charset="-122"/>
                <a:ea typeface="华文中宋" panose="02010600040101010101" pitchFamily="2" charset="-122"/>
              </a:rPr>
              <a:t>请在</a:t>
            </a:r>
            <a:r>
              <a:rPr lang="zh-CN" altLang="en-US" b="1" dirty="0">
                <a:latin typeface="华文中宋" panose="02010600040101010101" pitchFamily="2" charset="-122"/>
                <a:ea typeface="华文中宋" panose="02010600040101010101" pitchFamily="2" charset="-122"/>
              </a:rPr>
              <a:t>图</a:t>
            </a:r>
            <a:r>
              <a:rPr lang="en-US" altLang="zh-CN" b="1" dirty="0">
                <a:latin typeface="华文中宋" panose="02010600040101010101" pitchFamily="2" charset="-122"/>
                <a:ea typeface="华文中宋" panose="02010600040101010101" pitchFamily="2" charset="-122"/>
              </a:rPr>
              <a:t>1</a:t>
            </a:r>
            <a:r>
              <a:rPr lang="zh-CN" altLang="zh-CN" b="1" dirty="0">
                <a:latin typeface="华文中宋" panose="02010600040101010101" pitchFamily="2" charset="-122"/>
                <a:ea typeface="华文中宋" panose="02010600040101010101" pitchFamily="2" charset="-122"/>
              </a:rPr>
              <a:t>画出最早最后启动期限调度过程</a:t>
            </a:r>
            <a:r>
              <a:rPr lang="zh-CN" altLang="en-US" b="1" dirty="0">
                <a:latin typeface="华文中宋" panose="02010600040101010101" pitchFamily="2" charset="-122"/>
                <a:ea typeface="华文中宋" panose="02010600040101010101" pitchFamily="2" charset="-122"/>
              </a:rPr>
              <a:t>。</a:t>
            </a:r>
            <a:endParaRPr lang="zh-CN" altLang="zh-CN" b="1" dirty="0">
              <a:latin typeface="华文中宋" panose="02010600040101010101" pitchFamily="2" charset="-122"/>
              <a:ea typeface="华文中宋" panose="02010600040101010101" pitchFamily="2" charset="-122"/>
            </a:endParaRPr>
          </a:p>
          <a:p>
            <a:pPr lvl="0"/>
            <a:r>
              <a:rPr lang="en-US" altLang="zh-CN" b="1" dirty="0">
                <a:latin typeface="华文中宋" panose="02010600040101010101" pitchFamily="2" charset="-122"/>
                <a:ea typeface="华文中宋" panose="02010600040101010101" pitchFamily="2" charset="-122"/>
              </a:rPr>
              <a:t>    2. </a:t>
            </a:r>
            <a:r>
              <a:rPr lang="zh-CN" altLang="zh-CN" b="1" dirty="0">
                <a:latin typeface="华文中宋" panose="02010600040101010101" pitchFamily="2" charset="-122"/>
                <a:ea typeface="华文中宋" panose="02010600040101010101" pitchFamily="2" charset="-122"/>
              </a:rPr>
              <a:t>请在</a:t>
            </a:r>
            <a:r>
              <a:rPr lang="zh-CN" altLang="en-US" b="1" dirty="0">
                <a:latin typeface="华文中宋" panose="02010600040101010101" pitchFamily="2" charset="-122"/>
                <a:ea typeface="华文中宋" panose="02010600040101010101" pitchFamily="2" charset="-122"/>
              </a:rPr>
              <a:t>图</a:t>
            </a:r>
            <a:r>
              <a:rPr lang="en-US" altLang="zh-CN" b="1" dirty="0">
                <a:latin typeface="华文中宋" panose="02010600040101010101" pitchFamily="2" charset="-122"/>
                <a:ea typeface="华文中宋" panose="02010600040101010101" pitchFamily="2" charset="-122"/>
              </a:rPr>
              <a:t>2</a:t>
            </a:r>
            <a:r>
              <a:rPr lang="zh-CN" altLang="zh-CN" b="1" dirty="0">
                <a:latin typeface="华文中宋" panose="02010600040101010101" pitchFamily="2" charset="-122"/>
                <a:ea typeface="华文中宋" panose="02010600040101010101" pitchFamily="2" charset="-122"/>
              </a:rPr>
              <a:t>画出自愿空闲最早最后启动期限调度过程</a:t>
            </a:r>
            <a:r>
              <a:rPr lang="zh-CN" altLang="en-US" b="1" dirty="0">
                <a:latin typeface="华文中宋" panose="02010600040101010101" pitchFamily="2" charset="-122"/>
                <a:ea typeface="华文中宋" panose="02010600040101010101" pitchFamily="2" charset="-122"/>
              </a:rPr>
              <a:t>。</a:t>
            </a:r>
            <a:endParaRPr lang="zh-CN" altLang="zh-CN" b="1" dirty="0">
              <a:latin typeface="华文中宋" panose="02010600040101010101" pitchFamily="2" charset="-122"/>
              <a:ea typeface="华文中宋" panose="02010600040101010101" pitchFamily="2" charset="-122"/>
            </a:endParaRPr>
          </a:p>
          <a:p>
            <a:r>
              <a:rPr lang="en-US" altLang="zh-CN" b="1" dirty="0">
                <a:latin typeface="华文中宋" panose="02010600040101010101" pitchFamily="2" charset="-122"/>
                <a:ea typeface="华文中宋" panose="02010600040101010101" pitchFamily="2" charset="-122"/>
              </a:rPr>
              <a:t>    3. </a:t>
            </a:r>
            <a:r>
              <a:rPr lang="zh-CN" altLang="zh-CN" b="1" dirty="0">
                <a:latin typeface="华文中宋" panose="02010600040101010101" pitchFamily="2" charset="-122"/>
                <a:ea typeface="华文中宋" panose="02010600040101010101" pitchFamily="2" charset="-122"/>
              </a:rPr>
              <a:t>两种算法有何不同？</a:t>
            </a:r>
            <a:endParaRPr lang="en-US" altLang="zh-CN" b="1" dirty="0">
              <a:latin typeface="华文中宋" panose="02010600040101010101" pitchFamily="2" charset="-122"/>
              <a:ea typeface="华文中宋" panose="02010600040101010101" pitchFamily="2" charset="-122"/>
            </a:endParaRPr>
          </a:p>
          <a:p>
            <a:pPr lvl="0"/>
            <a:endParaRPr lang="en-US" altLang="zh-CN" b="1" dirty="0">
              <a:latin typeface="华文中宋" panose="02010600040101010101" pitchFamily="2" charset="-122"/>
              <a:ea typeface="华文中宋" panose="02010600040101010101" pitchFamily="2" charset="-122"/>
            </a:endParaRPr>
          </a:p>
        </p:txBody>
      </p:sp>
      <p:graphicFrame>
        <p:nvGraphicFramePr>
          <p:cNvPr id="7" name="表格 6">
            <a:extLst>
              <a:ext uri="{FF2B5EF4-FFF2-40B4-BE49-F238E27FC236}">
                <a16:creationId xmlns:a16="http://schemas.microsoft.com/office/drawing/2014/main" id="{E53E8270-F35D-4E01-AD34-39016E682E4C}"/>
              </a:ext>
            </a:extLst>
          </p:cNvPr>
          <p:cNvGraphicFramePr>
            <a:graphicFrameLocks noGrp="1"/>
          </p:cNvGraphicFramePr>
          <p:nvPr>
            <p:extLst>
              <p:ext uri="{D42A27DB-BD31-4B8C-83A1-F6EECF244321}">
                <p14:modId xmlns:p14="http://schemas.microsoft.com/office/powerpoint/2010/main" val="2305199533"/>
              </p:ext>
            </p:extLst>
          </p:nvPr>
        </p:nvGraphicFramePr>
        <p:xfrm>
          <a:off x="899592" y="2940045"/>
          <a:ext cx="6880680" cy="2376264"/>
        </p:xfrm>
        <a:graphic>
          <a:graphicData uri="http://schemas.openxmlformats.org/drawingml/2006/table">
            <a:tbl>
              <a:tblPr firstRow="1" firstCol="1" bandRow="1">
                <a:tableStyleId>{5C22544A-7EE6-4342-B048-85BDC9FD1C3A}</a:tableStyleId>
              </a:tblPr>
              <a:tblGrid>
                <a:gridCol w="1770438">
                  <a:extLst>
                    <a:ext uri="{9D8B030D-6E8A-4147-A177-3AD203B41FA5}">
                      <a16:colId xmlns:a16="http://schemas.microsoft.com/office/drawing/2014/main" val="1094799429"/>
                    </a:ext>
                  </a:extLst>
                </a:gridCol>
                <a:gridCol w="1703414">
                  <a:extLst>
                    <a:ext uri="{9D8B030D-6E8A-4147-A177-3AD203B41FA5}">
                      <a16:colId xmlns:a16="http://schemas.microsoft.com/office/drawing/2014/main" val="2917470244"/>
                    </a:ext>
                  </a:extLst>
                </a:gridCol>
                <a:gridCol w="1703414">
                  <a:extLst>
                    <a:ext uri="{9D8B030D-6E8A-4147-A177-3AD203B41FA5}">
                      <a16:colId xmlns:a16="http://schemas.microsoft.com/office/drawing/2014/main" val="2146754336"/>
                    </a:ext>
                  </a:extLst>
                </a:gridCol>
                <a:gridCol w="1703414">
                  <a:extLst>
                    <a:ext uri="{9D8B030D-6E8A-4147-A177-3AD203B41FA5}">
                      <a16:colId xmlns:a16="http://schemas.microsoft.com/office/drawing/2014/main" val="38057635"/>
                    </a:ext>
                  </a:extLst>
                </a:gridCol>
              </a:tblGrid>
              <a:tr h="396044">
                <a:tc>
                  <a:txBody>
                    <a:bodyPr/>
                    <a:lstStyle/>
                    <a:p>
                      <a:pPr algn="ctr">
                        <a:spcAft>
                          <a:spcPts val="0"/>
                        </a:spcAft>
                      </a:pPr>
                      <a:r>
                        <a:rPr lang="zh-CN" sz="1200" kern="100">
                          <a:effectLst/>
                        </a:rPr>
                        <a:t>进程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达到时间</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执行时间</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启动的最后期限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1006776"/>
                  </a:ext>
                </a:extLst>
              </a:tr>
              <a:tr h="396044">
                <a:tc>
                  <a:txBody>
                    <a:bodyPr/>
                    <a:lstStyle/>
                    <a:p>
                      <a:pPr algn="ctr">
                        <a:spcAft>
                          <a:spcPts val="0"/>
                        </a:spcAft>
                      </a:pPr>
                      <a:r>
                        <a:rPr lang="en-US" sz="1200" kern="10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110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04115077"/>
                  </a:ext>
                </a:extLst>
              </a:tr>
              <a:tr h="396044">
                <a:tc>
                  <a:txBody>
                    <a:bodyPr/>
                    <a:lstStyle/>
                    <a:p>
                      <a:pPr algn="ctr">
                        <a:spcAft>
                          <a:spcPts val="0"/>
                        </a:spcAft>
                      </a:pPr>
                      <a:r>
                        <a:rPr lang="en-US" sz="1200" kern="100">
                          <a:effectLst/>
                        </a:rPr>
                        <a:t>B</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40508781"/>
                  </a:ext>
                </a:extLst>
              </a:tr>
              <a:tr h="396044">
                <a:tc>
                  <a:txBody>
                    <a:bodyPr/>
                    <a:lstStyle/>
                    <a:p>
                      <a:pPr algn="ctr">
                        <a:spcAft>
                          <a:spcPts val="0"/>
                        </a:spcAft>
                      </a:pPr>
                      <a:r>
                        <a:rPr lang="en-US" sz="1200" kern="100">
                          <a:effectLst/>
                        </a:rPr>
                        <a:t>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40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42716688"/>
                  </a:ext>
                </a:extLst>
              </a:tr>
              <a:tr h="396044">
                <a:tc>
                  <a:txBody>
                    <a:bodyPr/>
                    <a:lstStyle/>
                    <a:p>
                      <a:pPr algn="ctr">
                        <a:spcAft>
                          <a:spcPts val="0"/>
                        </a:spcAft>
                      </a:pPr>
                      <a:r>
                        <a:rPr lang="en-US" sz="1200" kern="100">
                          <a:effectLst/>
                        </a:rPr>
                        <a:t>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90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00063172"/>
                  </a:ext>
                </a:extLst>
              </a:tr>
              <a:tr h="396044">
                <a:tc>
                  <a:txBody>
                    <a:bodyPr/>
                    <a:lstStyle/>
                    <a:p>
                      <a:pPr algn="ctr">
                        <a:spcAft>
                          <a:spcPts val="0"/>
                        </a:spcAft>
                      </a:pPr>
                      <a:r>
                        <a:rPr lang="en-US" sz="1200" kern="100">
                          <a:effectLst/>
                        </a:rPr>
                        <a:t>E</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60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dirty="0">
                          <a:effectLst/>
                        </a:rPr>
                        <a:t>70</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54144318"/>
                  </a:ext>
                </a:extLst>
              </a:tr>
            </a:tbl>
          </a:graphicData>
        </a:graphic>
      </p:graphicFrame>
      <p:sp>
        <p:nvSpPr>
          <p:cNvPr id="8" name="灯片编号占位符 7">
            <a:extLst>
              <a:ext uri="{FF2B5EF4-FFF2-40B4-BE49-F238E27FC236}">
                <a16:creationId xmlns:a16="http://schemas.microsoft.com/office/drawing/2014/main" id="{A4323428-59BE-4FEF-B49A-70A17E056DFE}"/>
              </a:ext>
            </a:extLst>
          </p:cNvPr>
          <p:cNvSpPr>
            <a:spLocks noGrp="1"/>
          </p:cNvSpPr>
          <p:nvPr>
            <p:ph type="sldNum" sz="quarter" idx="12"/>
          </p:nvPr>
        </p:nvSpPr>
        <p:spPr/>
        <p:txBody>
          <a:bodyPr/>
          <a:lstStyle/>
          <a:p>
            <a:fld id="{8AF94CBB-BF64-4445-BCE7-AFB4DAED8181}" type="slidenum">
              <a:rPr lang="zh-CN" altLang="en-US" smtClean="0"/>
              <a:t>4</a:t>
            </a:fld>
            <a:endParaRPr lang="zh-CN" altLang="en-US"/>
          </a:p>
        </p:txBody>
      </p:sp>
    </p:spTree>
    <p:extLst>
      <p:ext uri="{BB962C8B-B14F-4D97-AF65-F5344CB8AC3E}">
        <p14:creationId xmlns:p14="http://schemas.microsoft.com/office/powerpoint/2010/main" val="83244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FEEE2FB-28E8-4E3C-9500-4342CBA2C239}"/>
              </a:ext>
            </a:extLst>
          </p:cNvPr>
          <p:cNvSpPr>
            <a:spLocks noChangeArrowheads="1"/>
          </p:cNvSpPr>
          <p:nvPr/>
        </p:nvSpPr>
        <p:spPr bwMode="auto">
          <a:xfrm>
            <a:off x="1889125" y="301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
            <a:extLst>
              <a:ext uri="{FF2B5EF4-FFF2-40B4-BE49-F238E27FC236}">
                <a16:creationId xmlns:a16="http://schemas.microsoft.com/office/drawing/2014/main" id="{B830AF0B-CBFE-43D9-BEAC-F38F6F65F977}"/>
              </a:ext>
            </a:extLst>
          </p:cNvPr>
          <p:cNvSpPr>
            <a:spLocks noChangeArrowheads="1"/>
          </p:cNvSpPr>
          <p:nvPr/>
        </p:nvSpPr>
        <p:spPr bwMode="auto">
          <a:xfrm>
            <a:off x="1889125" y="3017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812D6F94-0568-4F44-93D6-3893D1C7D2A7}"/>
              </a:ext>
            </a:extLst>
          </p:cNvPr>
          <p:cNvSpPr>
            <a:spLocks noChangeArrowheads="1"/>
          </p:cNvSpPr>
          <p:nvPr/>
        </p:nvSpPr>
        <p:spPr bwMode="auto">
          <a:xfrm>
            <a:off x="683568" y="1341437"/>
            <a:ext cx="11080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FE743FBC-59C2-4616-B897-6795272168B3}"/>
              </a:ext>
            </a:extLst>
          </p:cNvPr>
          <p:cNvGraphicFramePr>
            <a:graphicFrameLocks noChangeAspect="1"/>
          </p:cNvGraphicFramePr>
          <p:nvPr>
            <p:extLst>
              <p:ext uri="{D42A27DB-BD31-4B8C-83A1-F6EECF244321}">
                <p14:modId xmlns:p14="http://schemas.microsoft.com/office/powerpoint/2010/main" val="1238537419"/>
              </p:ext>
            </p:extLst>
          </p:nvPr>
        </p:nvGraphicFramePr>
        <p:xfrm>
          <a:off x="971600" y="764704"/>
          <a:ext cx="6984776" cy="2411390"/>
        </p:xfrm>
        <a:graphic>
          <a:graphicData uri="http://schemas.openxmlformats.org/presentationml/2006/ole">
            <mc:AlternateContent xmlns:mc="http://schemas.openxmlformats.org/markup-compatibility/2006">
              <mc:Choice xmlns:v="urn:schemas-microsoft-com:vml" Requires="v">
                <p:oleObj spid="_x0000_s4104" name="Visio" r:id="rId3" imgW="10916139" imgH="3773132" progId="Visio.Drawing.11">
                  <p:embed/>
                </p:oleObj>
              </mc:Choice>
              <mc:Fallback>
                <p:oleObj name="Visio" r:id="rId3" imgW="10916139" imgH="3773132" progId="Visio.Drawing.11">
                  <p:embed/>
                  <p:pic>
                    <p:nvPicPr>
                      <p:cNvPr id="5" name="对象 4">
                        <a:extLst>
                          <a:ext uri="{FF2B5EF4-FFF2-40B4-BE49-F238E27FC236}">
                            <a16:creationId xmlns:a16="http://schemas.microsoft.com/office/drawing/2014/main" id="{665DE5BA-E0CE-41E3-85D2-F3D3DBB4A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764704"/>
                        <a:ext cx="6984776" cy="2411390"/>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A147AE99-5E33-4E8C-A8A1-093922E7379B}"/>
              </a:ext>
            </a:extLst>
          </p:cNvPr>
          <p:cNvSpPr/>
          <p:nvPr/>
        </p:nvSpPr>
        <p:spPr>
          <a:xfrm>
            <a:off x="3376938" y="3219306"/>
            <a:ext cx="3300904" cy="369332"/>
          </a:xfrm>
          <a:prstGeom prst="rect">
            <a:avLst/>
          </a:prstGeom>
        </p:spPr>
        <p:txBody>
          <a:bodyPr wrap="none">
            <a:spAutoFit/>
          </a:bodyPr>
          <a:lstStyle/>
          <a:p>
            <a:r>
              <a:rPr lang="zh-CN" altLang="en-US" kern="100" dirty="0">
                <a:latin typeface="Times New Roman" panose="02020603050405020304" pitchFamily="18" charset="0"/>
                <a:cs typeface="Times New Roman" panose="02020603050405020304" pitchFamily="18" charset="0"/>
              </a:rPr>
              <a:t>图</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rPr>
              <a:t>自愿空闲最早最后期限</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
        <p:nvSpPr>
          <p:cNvPr id="14" name="Rectangle 4">
            <a:extLst>
              <a:ext uri="{FF2B5EF4-FFF2-40B4-BE49-F238E27FC236}">
                <a16:creationId xmlns:a16="http://schemas.microsoft.com/office/drawing/2014/main" id="{CA45E4C1-10EC-4EDA-B8F5-C3CAF4EC8D80}"/>
              </a:ext>
            </a:extLst>
          </p:cNvPr>
          <p:cNvSpPr>
            <a:spLocks noChangeArrowheads="1"/>
          </p:cNvSpPr>
          <p:nvPr/>
        </p:nvSpPr>
        <p:spPr bwMode="auto">
          <a:xfrm>
            <a:off x="1331640" y="43953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E4BA72CE-0808-45CC-8545-3D8B32C734F1}"/>
              </a:ext>
            </a:extLst>
          </p:cNvPr>
          <p:cNvGraphicFramePr>
            <a:graphicFrameLocks noChangeAspect="1"/>
          </p:cNvGraphicFramePr>
          <p:nvPr>
            <p:extLst>
              <p:ext uri="{D42A27DB-BD31-4B8C-83A1-F6EECF244321}">
                <p14:modId xmlns:p14="http://schemas.microsoft.com/office/powerpoint/2010/main" val="3863230536"/>
              </p:ext>
            </p:extLst>
          </p:nvPr>
        </p:nvGraphicFramePr>
        <p:xfrm>
          <a:off x="1021392" y="3717260"/>
          <a:ext cx="6934983" cy="2353971"/>
        </p:xfrm>
        <a:graphic>
          <a:graphicData uri="http://schemas.openxmlformats.org/presentationml/2006/ole">
            <mc:AlternateContent xmlns:mc="http://schemas.openxmlformats.org/markup-compatibility/2006">
              <mc:Choice xmlns:v="urn:schemas-microsoft-com:vml" Requires="v">
                <p:oleObj spid="_x0000_s4105" name="Visio" r:id="rId5" imgW="10916139" imgH="3773132" progId="Visio.Drawing.11">
                  <p:embed/>
                </p:oleObj>
              </mc:Choice>
              <mc:Fallback>
                <p:oleObj name="Visio" r:id="rId5" imgW="10916139" imgH="3773132" progId="Visio.Drawing.11">
                  <p:embed/>
                  <p:pic>
                    <p:nvPicPr>
                      <p:cNvPr id="9" name="对象 8">
                        <a:extLst>
                          <a:ext uri="{FF2B5EF4-FFF2-40B4-BE49-F238E27FC236}">
                            <a16:creationId xmlns:a16="http://schemas.microsoft.com/office/drawing/2014/main" id="{7212CFC5-04AD-48D1-A76C-6BA7EE5D2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392" y="3717260"/>
                        <a:ext cx="6934983" cy="2353971"/>
                      </a:xfrm>
                      <a:prstGeom prst="rect">
                        <a:avLst/>
                      </a:prstGeom>
                      <a:noFill/>
                    </p:spPr>
                  </p:pic>
                </p:oleObj>
              </mc:Fallback>
            </mc:AlternateContent>
          </a:graphicData>
        </a:graphic>
      </p:graphicFrame>
      <p:sp>
        <p:nvSpPr>
          <p:cNvPr id="18" name="矩形 17">
            <a:extLst>
              <a:ext uri="{FF2B5EF4-FFF2-40B4-BE49-F238E27FC236}">
                <a16:creationId xmlns:a16="http://schemas.microsoft.com/office/drawing/2014/main" id="{FC7D0FBC-388C-4781-8722-49EA78D03D4E}"/>
              </a:ext>
            </a:extLst>
          </p:cNvPr>
          <p:cNvSpPr/>
          <p:nvPr/>
        </p:nvSpPr>
        <p:spPr>
          <a:xfrm>
            <a:off x="3502044" y="6037027"/>
            <a:ext cx="2377574" cy="369332"/>
          </a:xfrm>
          <a:prstGeom prst="rect">
            <a:avLst/>
          </a:prstGeom>
        </p:spPr>
        <p:txBody>
          <a:bodyPr wrap="none">
            <a:spAutoFit/>
          </a:bodyPr>
          <a:lstStyle/>
          <a:p>
            <a:pPr algn="ctr">
              <a:spcAft>
                <a:spcPts val="0"/>
              </a:spcAft>
            </a:pPr>
            <a:r>
              <a:rPr lang="zh-CN" altLang="en-US" kern="100" dirty="0">
                <a:latin typeface="Times New Roman" panose="02020603050405020304" pitchFamily="18" charset="0"/>
              </a:rPr>
              <a:t>图</a:t>
            </a:r>
            <a:r>
              <a:rPr lang="en-US" altLang="zh-CN" kern="100" dirty="0">
                <a:latin typeface="Times New Roman" panose="02020603050405020304" pitchFamily="18" charset="0"/>
              </a:rPr>
              <a:t>1</a:t>
            </a:r>
            <a:r>
              <a:rPr lang="zh-CN" altLang="zh-CN" kern="100" dirty="0">
                <a:latin typeface="Times New Roman" panose="02020603050405020304" pitchFamily="18" charset="0"/>
              </a:rPr>
              <a:t>（最早最后期限）</a:t>
            </a:r>
            <a:endParaRPr lang="zh-CN" altLang="zh-CN" sz="1400" kern="100" dirty="0">
              <a:latin typeface="Times New Roman" panose="02020603050405020304" pitchFamily="18" charset="0"/>
            </a:endParaRPr>
          </a:p>
        </p:txBody>
      </p:sp>
      <p:sp>
        <p:nvSpPr>
          <p:cNvPr id="7" name="矩形 6">
            <a:extLst>
              <a:ext uri="{FF2B5EF4-FFF2-40B4-BE49-F238E27FC236}">
                <a16:creationId xmlns:a16="http://schemas.microsoft.com/office/drawing/2014/main" id="{FB36C6DB-AEB0-4DAC-8E49-46D3A583ABA3}"/>
              </a:ext>
            </a:extLst>
          </p:cNvPr>
          <p:cNvSpPr/>
          <p:nvPr/>
        </p:nvSpPr>
        <p:spPr>
          <a:xfrm>
            <a:off x="3040379" y="2060848"/>
            <a:ext cx="883549" cy="246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矩形 7">
            <a:extLst>
              <a:ext uri="{FF2B5EF4-FFF2-40B4-BE49-F238E27FC236}">
                <a16:creationId xmlns:a16="http://schemas.microsoft.com/office/drawing/2014/main" id="{D8B1D6C1-3532-4ADA-97E2-0DB4C7DC678A}"/>
              </a:ext>
            </a:extLst>
          </p:cNvPr>
          <p:cNvSpPr/>
          <p:nvPr/>
        </p:nvSpPr>
        <p:spPr>
          <a:xfrm>
            <a:off x="3923928" y="2060848"/>
            <a:ext cx="936104" cy="246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矩形 8">
            <a:extLst>
              <a:ext uri="{FF2B5EF4-FFF2-40B4-BE49-F238E27FC236}">
                <a16:creationId xmlns:a16="http://schemas.microsoft.com/office/drawing/2014/main" id="{E625F4E3-7E81-47FB-878B-238D7B2B4049}"/>
              </a:ext>
            </a:extLst>
          </p:cNvPr>
          <p:cNvSpPr/>
          <p:nvPr/>
        </p:nvSpPr>
        <p:spPr>
          <a:xfrm>
            <a:off x="4860032" y="2060848"/>
            <a:ext cx="936104" cy="246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11" name="矩形 10">
            <a:extLst>
              <a:ext uri="{FF2B5EF4-FFF2-40B4-BE49-F238E27FC236}">
                <a16:creationId xmlns:a16="http://schemas.microsoft.com/office/drawing/2014/main" id="{902BCEB6-EA5B-4248-B932-3D66D6753E01}"/>
              </a:ext>
            </a:extLst>
          </p:cNvPr>
          <p:cNvSpPr/>
          <p:nvPr/>
        </p:nvSpPr>
        <p:spPr>
          <a:xfrm>
            <a:off x="5796136" y="2060848"/>
            <a:ext cx="936104" cy="246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13" name="矩形 12">
            <a:extLst>
              <a:ext uri="{FF2B5EF4-FFF2-40B4-BE49-F238E27FC236}">
                <a16:creationId xmlns:a16="http://schemas.microsoft.com/office/drawing/2014/main" id="{1DFB6A1F-228D-4102-A31A-C24D097C2D79}"/>
              </a:ext>
            </a:extLst>
          </p:cNvPr>
          <p:cNvSpPr/>
          <p:nvPr/>
        </p:nvSpPr>
        <p:spPr>
          <a:xfrm>
            <a:off x="6732240" y="2060848"/>
            <a:ext cx="936104" cy="246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5" name="矩形 14">
            <a:extLst>
              <a:ext uri="{FF2B5EF4-FFF2-40B4-BE49-F238E27FC236}">
                <a16:creationId xmlns:a16="http://schemas.microsoft.com/office/drawing/2014/main" id="{61FAAFF8-D7E9-4064-B777-DFEEAD858ED0}"/>
              </a:ext>
            </a:extLst>
          </p:cNvPr>
          <p:cNvSpPr/>
          <p:nvPr/>
        </p:nvSpPr>
        <p:spPr>
          <a:xfrm>
            <a:off x="2632989" y="4941169"/>
            <a:ext cx="869056" cy="289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17" name="矩形 16">
            <a:extLst>
              <a:ext uri="{FF2B5EF4-FFF2-40B4-BE49-F238E27FC236}">
                <a16:creationId xmlns:a16="http://schemas.microsoft.com/office/drawing/2014/main" id="{4F35BC4A-A768-4466-BA8D-63BD4872D18B}"/>
              </a:ext>
            </a:extLst>
          </p:cNvPr>
          <p:cNvSpPr/>
          <p:nvPr/>
        </p:nvSpPr>
        <p:spPr>
          <a:xfrm>
            <a:off x="3995936" y="4941169"/>
            <a:ext cx="936104" cy="260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20" name="矩形 19">
            <a:extLst>
              <a:ext uri="{FF2B5EF4-FFF2-40B4-BE49-F238E27FC236}">
                <a16:creationId xmlns:a16="http://schemas.microsoft.com/office/drawing/2014/main" id="{F396D780-0F82-4FD7-ADA4-75D64B8C0607}"/>
              </a:ext>
            </a:extLst>
          </p:cNvPr>
          <p:cNvSpPr/>
          <p:nvPr/>
        </p:nvSpPr>
        <p:spPr>
          <a:xfrm>
            <a:off x="4932040" y="4941169"/>
            <a:ext cx="864096" cy="260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21" name="矩形 20">
            <a:extLst>
              <a:ext uri="{FF2B5EF4-FFF2-40B4-BE49-F238E27FC236}">
                <a16:creationId xmlns:a16="http://schemas.microsoft.com/office/drawing/2014/main" id="{F0AB8960-29CC-4EAF-8EE7-D896423D5B80}"/>
              </a:ext>
            </a:extLst>
          </p:cNvPr>
          <p:cNvSpPr/>
          <p:nvPr/>
        </p:nvSpPr>
        <p:spPr>
          <a:xfrm>
            <a:off x="5796136" y="4941169"/>
            <a:ext cx="936104" cy="289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Tree>
    <p:extLst>
      <p:ext uri="{BB962C8B-B14F-4D97-AF65-F5344CB8AC3E}">
        <p14:creationId xmlns:p14="http://schemas.microsoft.com/office/powerpoint/2010/main" val="360099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0721129-BCF7-4D50-A51E-C30B391DB138}"/>
              </a:ext>
            </a:extLst>
          </p:cNvPr>
          <p:cNvSpPr>
            <a:spLocks noGrp="1"/>
          </p:cNvSpPr>
          <p:nvPr>
            <p:ph type="sldNum" sz="quarter" idx="12"/>
          </p:nvPr>
        </p:nvSpPr>
        <p:spPr/>
        <p:txBody>
          <a:bodyPr/>
          <a:lstStyle/>
          <a:p>
            <a:fld id="{8AF94CBB-BF64-4445-BCE7-AFB4DAED8181}" type="slidenum">
              <a:rPr lang="zh-CN" altLang="en-US" smtClean="0"/>
              <a:t>6</a:t>
            </a:fld>
            <a:endParaRPr lang="zh-CN" altLang="en-US"/>
          </a:p>
        </p:txBody>
      </p:sp>
      <p:pic>
        <p:nvPicPr>
          <p:cNvPr id="5" name="图片 4">
            <a:extLst>
              <a:ext uri="{FF2B5EF4-FFF2-40B4-BE49-F238E27FC236}">
                <a16:creationId xmlns:a16="http://schemas.microsoft.com/office/drawing/2014/main" id="{EDCBFDC4-E261-4B72-91C9-53B8F0AD9B4C}"/>
              </a:ext>
            </a:extLst>
          </p:cNvPr>
          <p:cNvPicPr>
            <a:picLocks noChangeAspect="1"/>
          </p:cNvPicPr>
          <p:nvPr/>
        </p:nvPicPr>
        <p:blipFill>
          <a:blip r:embed="rId2"/>
          <a:stretch>
            <a:fillRect/>
          </a:stretch>
        </p:blipFill>
        <p:spPr>
          <a:xfrm>
            <a:off x="1078689" y="476672"/>
            <a:ext cx="6986622" cy="5742930"/>
          </a:xfrm>
          <a:prstGeom prst="rect">
            <a:avLst/>
          </a:prstGeom>
        </p:spPr>
      </p:pic>
    </p:spTree>
    <p:extLst>
      <p:ext uri="{BB962C8B-B14F-4D97-AF65-F5344CB8AC3E}">
        <p14:creationId xmlns:p14="http://schemas.microsoft.com/office/powerpoint/2010/main" val="22201229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643</TotalTime>
  <Words>425</Words>
  <Application>Microsoft Office PowerPoint</Application>
  <PresentationFormat>全屏显示(4:3)</PresentationFormat>
  <Paragraphs>124</Paragraphs>
  <Slides>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13" baseType="lpstr">
      <vt:lpstr>等线</vt:lpstr>
      <vt:lpstr>华文中宋</vt:lpstr>
      <vt:lpstr>Arial</vt:lpstr>
      <vt:lpstr>Calibri</vt:lpstr>
      <vt:lpstr>Times New Roman</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dhb</dc:creator>
  <cp:lastModifiedBy>白 文强</cp:lastModifiedBy>
  <cp:revision>54</cp:revision>
  <dcterms:created xsi:type="dcterms:W3CDTF">2018-09-06T01:46:10Z</dcterms:created>
  <dcterms:modified xsi:type="dcterms:W3CDTF">2021-10-30T09:33:13Z</dcterms:modified>
</cp:coreProperties>
</file>