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5" r:id="rId2"/>
    <p:sldId id="288" r:id="rId3"/>
    <p:sldId id="286" r:id="rId4"/>
    <p:sldId id="287" r:id="rId5"/>
    <p:sldId id="28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9CE3B-9408-46D2-B072-F2B2E5FC5867}" type="datetimeFigureOut">
              <a:rPr lang="zh-CN" altLang="en-US" smtClean="0"/>
              <a:pPr/>
              <a:t>2021-11-20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F74D3-322E-4AB7-BBE6-225998CCFF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723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4E00E-22CD-48F2-AF6B-738D1325D458}" type="datetimeFigureOut">
              <a:rPr lang="zh-CN" altLang="en-US" smtClean="0"/>
              <a:t>2021-11-20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73B45-EF9F-4682-AA13-2AFF61454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311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0DC0-2FE4-49A4-AF81-03B6C722947F}" type="datetime1">
              <a:rPr lang="zh-CN" altLang="en-US" smtClean="0"/>
              <a:t>2021-11-20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07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2027-1B17-40BC-A3E6-09EF7FBF64F5}" type="datetime1">
              <a:rPr lang="zh-CN" altLang="en-US" smtClean="0"/>
              <a:t>2021-11-20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24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13A4-6B26-4CBB-8351-9917BC8972E3}" type="datetime1">
              <a:rPr lang="zh-CN" altLang="en-US" smtClean="0"/>
              <a:t>2021-11-20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66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9729-6296-4EB0-8E45-67410EC06645}" type="datetime1">
              <a:rPr lang="zh-CN" altLang="en-US" smtClean="0"/>
              <a:t>2021-11-20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34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2E43-0217-4564-AFBD-5C5C713803A2}" type="datetime1">
              <a:rPr lang="zh-CN" altLang="en-US" smtClean="0"/>
              <a:t>2021-11-20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98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0074-0179-4EDB-A5C8-12D70A6A7BEA}" type="datetime1">
              <a:rPr lang="zh-CN" altLang="en-US" smtClean="0"/>
              <a:t>2021-11-20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09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50A8-D0C9-4554-906C-679518DA6870}" type="datetime1">
              <a:rPr lang="zh-CN" altLang="en-US" smtClean="0"/>
              <a:t>2021-11-20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2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C8E4-477C-4EC5-9B56-48C943B25F18}" type="datetime1">
              <a:rPr lang="zh-CN" altLang="en-US" smtClean="0"/>
              <a:t>2021-11-20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0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935B-1165-485C-AFF1-6804DC6D12F6}" type="datetime1">
              <a:rPr lang="zh-CN" altLang="en-US" smtClean="0"/>
              <a:t>2021-11-20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2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D8E5-DEBA-48EA-9D4A-4D5C02BB4583}" type="datetime1">
              <a:rPr lang="zh-CN" altLang="en-US" smtClean="0"/>
              <a:t>2021-11-20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6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20DA-796C-4268-97C9-AAFB12F21AC6}" type="datetime1">
              <a:rPr lang="zh-CN" altLang="en-US" smtClean="0"/>
              <a:t>2021-11-20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95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F0E90-424B-4C93-B620-EA33F7ACC057}" type="datetime1">
              <a:rPr lang="zh-CN" altLang="en-US" smtClean="0"/>
              <a:t>2021-11-20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94CBB-BF64-4445-BCE7-AFB4DAED81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42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733F9F4E-8CF0-484E-A0F3-CA8C6FF697CA}"/>
              </a:ext>
            </a:extLst>
          </p:cNvPr>
          <p:cNvSpPr txBox="1"/>
          <p:nvPr/>
        </p:nvSpPr>
        <p:spPr>
          <a:xfrm>
            <a:off x="428596" y="428604"/>
            <a:ext cx="8352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第五章 习题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28A8D3D-3486-484F-9F35-002BC3197715}"/>
              </a:ext>
            </a:extLst>
          </p:cNvPr>
          <p:cNvSpPr/>
          <p:nvPr/>
        </p:nvSpPr>
        <p:spPr>
          <a:xfrm>
            <a:off x="500034" y="948690"/>
            <a:ext cx="8215370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5-1</a:t>
            </a:r>
          </a:p>
          <a:p>
            <a:pPr algn="just"/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动态分区式管理的常用内存分配算法有哪几种？比较它们各自的优缺点。（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P135  5. 6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5-2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某系统采用可变分区方式管理内存，现有两个分区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F1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100KB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）和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F2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60KB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）空闲，如下图所示。若进程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依次请求分配内存，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进程需要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40KB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进程需要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20KB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进程需要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70KB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0">
              <a:lnSpc>
                <a:spcPct val="150000"/>
              </a:lnSpc>
            </a:pPr>
            <a:endParaRPr lang="en-US" altLang="zh-CN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0" algn="just"/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1. 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采用最先适应算法分配内存，是否能满足三个进程的内存需求？画出内存分配示意图。</a:t>
            </a:r>
          </a:p>
          <a:p>
            <a:pPr lvl="0" algn="just"/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2. 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采用最佳适应算法分配内存，是否能满足三个进程的内存需求？画出内存分配示意图。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71824B1-99C3-42DA-B7B9-DDC3C8F16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746346"/>
              </p:ext>
            </p:extLst>
          </p:nvPr>
        </p:nvGraphicFramePr>
        <p:xfrm>
          <a:off x="3347864" y="3573016"/>
          <a:ext cx="1524090" cy="18262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24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76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zh-CN" sz="1600" b="1" kern="100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F1</a:t>
                      </a:r>
                    </a:p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100KB</a:t>
                      </a:r>
                      <a:endParaRPr lang="zh-CN" sz="1600" b="1" kern="100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zh-CN" sz="1600" b="1" kern="100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F2</a:t>
                      </a:r>
                      <a:endParaRPr lang="zh-CN" sz="1600" b="1" kern="100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60KB</a:t>
                      </a:r>
                      <a:endParaRPr lang="zh-CN" sz="1600" b="1" kern="100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zh-CN" sz="1600" b="1" kern="100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6">
            <a:extLst>
              <a:ext uri="{FF2B5EF4-FFF2-40B4-BE49-F238E27FC236}">
                <a16:creationId xmlns:a16="http://schemas.microsoft.com/office/drawing/2014/main" id="{E56E2BA7-D5E7-4D9A-8BD0-B8C21CAA654D}"/>
              </a:ext>
            </a:extLst>
          </p:cNvPr>
          <p:cNvSpPr txBox="1"/>
          <p:nvPr/>
        </p:nvSpPr>
        <p:spPr>
          <a:xfrm>
            <a:off x="2919236" y="3430140"/>
            <a:ext cx="25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D540D5-32CD-4A14-B91F-EBB825E1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83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4315" y="1196752"/>
            <a:ext cx="82153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5-3</a:t>
            </a:r>
          </a:p>
          <a:p>
            <a:pPr algn="just"/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什么是页式管理？静态页式管理可以实现虚存吗？（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P135  5.9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endParaRPr lang="en-US" altLang="zh-CN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5-4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在分页存储管理系统中，逻辑地址的长度为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16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位，页面大小为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4096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字节，现在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有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一逻辑地址为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2F6AH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，且第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页依次存放在物理块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10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11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中。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zh-CN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1. 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页号是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几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？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页面大小是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几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？</a:t>
            </a:r>
            <a:endParaRPr lang="en-US" altLang="zh-CN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2. 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逻辑地址为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2F6AH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的页号是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多少？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物理地址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是多少？</a:t>
            </a:r>
            <a:endParaRPr lang="en-US" altLang="zh-CN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endParaRPr lang="en-US" altLang="zh-CN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5-5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在页式虚拟管理系统中，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访问的顺序（访问串）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:7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分配的页面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数量为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1. 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按照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FIFO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，共发生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几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次缺页中断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？写出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依次淘汰的页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并计算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缺页率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zh-CN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2. 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按照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LRU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，共发生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几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次缺页中断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？写出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依次淘汰的页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并计算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缺页率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   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5CFAA5D-F5D4-4505-AE59-083E352B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5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412776"/>
            <a:ext cx="8215370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5-6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某请求页式存储管理，允许用户编程空间为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32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个页面（每页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1KB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），主存为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16KB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。如有一用户程序有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10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页长，且某时刻该用户页面映射表如表所示。</a:t>
            </a:r>
            <a:endParaRPr lang="en-US" altLang="zh-CN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 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虚地址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0AC5H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所对应的内存块号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物理地址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分别是多少？</a:t>
            </a:r>
            <a:endParaRPr lang="zh-CN" altLang="zh-CN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虚地址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1AC5H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所对应的物理地址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是多少？</a:t>
            </a:r>
            <a:endParaRPr lang="zh-CN" altLang="zh-CN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 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虚地址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3AC5H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所对应的物理地址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是多少？</a:t>
            </a:r>
            <a:endParaRPr lang="zh-CN" altLang="zh-CN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012527"/>
              </p:ext>
            </p:extLst>
          </p:nvPr>
        </p:nvGraphicFramePr>
        <p:xfrm>
          <a:off x="2699792" y="2564904"/>
          <a:ext cx="2808312" cy="1219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7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虚页号</a:t>
                      </a:r>
                      <a:r>
                        <a:rPr lang="en-US" sz="1600" b="1" kern="100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</a:t>
                      </a:r>
                      <a:endParaRPr lang="zh-CN" sz="1600" b="1" kern="100" dirty="0"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物理块号</a:t>
                      </a:r>
                      <a:r>
                        <a:rPr lang="en-US" sz="1600" b="1" kern="100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</a:t>
                      </a:r>
                      <a:endParaRPr lang="zh-CN" sz="1600" b="1" kern="100" dirty="0"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7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 </a:t>
                      </a:r>
                      <a:endParaRPr lang="zh-CN" sz="1600" b="1" kern="100"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 </a:t>
                      </a:r>
                      <a:endParaRPr lang="zh-CN" sz="1600" b="1" kern="100" dirty="0"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7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 </a:t>
                      </a:r>
                      <a:endParaRPr lang="zh-CN" sz="1600" b="1" kern="100"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 </a:t>
                      </a:r>
                      <a:endParaRPr lang="zh-CN" sz="1600" b="1" kern="100" dirty="0"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7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 </a:t>
                      </a:r>
                      <a:endParaRPr lang="zh-CN" sz="1600" b="1" kern="100"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 </a:t>
                      </a:r>
                      <a:endParaRPr lang="zh-CN" sz="1600" b="1" kern="100" dirty="0"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7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 </a:t>
                      </a:r>
                      <a:endParaRPr lang="zh-CN" sz="1600" b="1" kern="100"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 </a:t>
                      </a:r>
                      <a:endParaRPr lang="zh-CN" sz="1600" b="1" kern="100" dirty="0"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3929BE6-EB45-4792-8E7C-9B3DEBAD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83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034" y="928670"/>
            <a:ext cx="821537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5-7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在分页式存储管理系统中，某个作业有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个页面，被分别装入主存的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块中，假定页面大小为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1024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当作业在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上执行时，在地址空间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500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处遇到指定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MOV 2100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3100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1. MOV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指令中操作数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2100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所对应的页号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物理地址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分别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多少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?</a:t>
            </a:r>
            <a:endParaRPr lang="zh-CN" altLang="zh-CN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2. MOV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指令中操作数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3100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所对应的页号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物理地址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分别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多少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?</a:t>
            </a:r>
            <a:endParaRPr lang="zh-CN" altLang="zh-CN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8721256-100A-4E89-B426-C809E9A0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83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4B68290-014E-4124-9790-E4474DEFE41A}"/>
              </a:ext>
            </a:extLst>
          </p:cNvPr>
          <p:cNvSpPr/>
          <p:nvPr/>
        </p:nvSpPr>
        <p:spPr>
          <a:xfrm>
            <a:off x="500034" y="948690"/>
            <a:ext cx="821537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5-8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某系统采用请求段式管理方式。作业的虚拟地址为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24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，其中高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位为段号，低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16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位为段内偏移量，回答以下问题：</a:t>
            </a:r>
            <a:endParaRPr lang="en-US" altLang="zh-CN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 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一个作业最多可以有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几个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段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？</a:t>
            </a:r>
            <a:endParaRPr lang="zh-CN" altLang="zh-CN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每段的最大长度为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几个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字节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？</a:t>
            </a:r>
            <a:endParaRPr lang="zh-CN" altLang="zh-CN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 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一个段表如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上图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所示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，若虚拟地址用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[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段号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，段内偏移量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]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表示，请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[0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430]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[1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50]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[2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30]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的主存地址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当无法进行地址转换时，应说明产生何种中断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E9BD085-94A5-427B-B278-A22E924BE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183621"/>
              </p:ext>
            </p:extLst>
          </p:nvPr>
        </p:nvGraphicFramePr>
        <p:xfrm>
          <a:off x="2051720" y="2450395"/>
          <a:ext cx="4665345" cy="13144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7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段号</a:t>
                      </a:r>
                      <a:r>
                        <a:rPr lang="en-US" sz="1600" b="1" kern="100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</a:t>
                      </a:r>
                      <a:endParaRPr lang="zh-CN" sz="1600" b="1" kern="100" dirty="0"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段长</a:t>
                      </a:r>
                      <a:r>
                        <a:rPr lang="en-US" sz="1600" b="1" kern="10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</a:t>
                      </a:r>
                      <a:endParaRPr lang="zh-CN" sz="1600" b="1" kern="100"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主存起始地址</a:t>
                      </a:r>
                      <a:r>
                        <a:rPr lang="en-US" sz="1600" b="1" kern="10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</a:t>
                      </a:r>
                      <a:endParaRPr lang="zh-CN" sz="1600" b="1" kern="100"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是否在主存</a:t>
                      </a:r>
                      <a:r>
                        <a:rPr lang="en-US" sz="1600" b="1" kern="100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</a:t>
                      </a:r>
                      <a:endParaRPr lang="zh-CN" sz="1600" b="1" kern="100" dirty="0"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 </a:t>
                      </a:r>
                      <a:endParaRPr lang="zh-CN" sz="1600" b="1" kern="100"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600 </a:t>
                      </a:r>
                      <a:endParaRPr lang="zh-CN" sz="1600" b="1" kern="100"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2100 </a:t>
                      </a:r>
                      <a:endParaRPr lang="zh-CN" sz="1600" b="1" kern="100"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是</a:t>
                      </a:r>
                      <a:r>
                        <a:rPr lang="en-US" sz="1600" b="1" kern="10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</a:t>
                      </a:r>
                      <a:endParaRPr lang="zh-CN" sz="1600" b="1" kern="100"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 </a:t>
                      </a:r>
                      <a:endParaRPr lang="zh-CN" sz="1600" b="1" kern="100"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40 </a:t>
                      </a:r>
                      <a:endParaRPr lang="zh-CN" sz="1600" b="1" kern="100"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2800 </a:t>
                      </a:r>
                      <a:endParaRPr lang="zh-CN" sz="1600" b="1" kern="100"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是</a:t>
                      </a:r>
                      <a:r>
                        <a:rPr lang="en-US" sz="1600" b="1" kern="10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</a:t>
                      </a:r>
                      <a:endParaRPr lang="zh-CN" sz="1600" b="1" kern="100"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 </a:t>
                      </a:r>
                      <a:endParaRPr lang="zh-CN" sz="1600" b="1" kern="100" dirty="0"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100 </a:t>
                      </a:r>
                      <a:endParaRPr lang="zh-CN" sz="1600" b="1" kern="100"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zh-CN" sz="1600" b="1" kern="100"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否</a:t>
                      </a:r>
                      <a:endParaRPr lang="zh-CN" sz="1600" b="1" kern="100" dirty="0"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 </a:t>
                      </a:r>
                      <a:endParaRPr lang="zh-CN" sz="1600" b="1" kern="100"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80 </a:t>
                      </a:r>
                      <a:endParaRPr lang="zh-CN" sz="1600" b="1" kern="100"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4000 </a:t>
                      </a:r>
                      <a:endParaRPr lang="zh-CN" sz="1600" b="1" kern="100"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是</a:t>
                      </a:r>
                      <a:r>
                        <a:rPr lang="en-US" sz="1600" b="1" kern="100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</a:t>
                      </a:r>
                      <a:endParaRPr lang="zh-CN" sz="1600" b="1" kern="100" dirty="0"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54497F9-1344-4158-8254-45ACCF293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211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683</TotalTime>
  <Words>706</Words>
  <Application>Microsoft Office PowerPoint</Application>
  <PresentationFormat>全屏显示(4:3)</PresentationFormat>
  <Paragraphs>91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华文中宋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dhb</dc:creator>
  <cp:lastModifiedBy>白 文强</cp:lastModifiedBy>
  <cp:revision>69</cp:revision>
  <dcterms:created xsi:type="dcterms:W3CDTF">2018-09-06T01:46:10Z</dcterms:created>
  <dcterms:modified xsi:type="dcterms:W3CDTF">2021-11-20T12:40:18Z</dcterms:modified>
</cp:coreProperties>
</file>