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93"/>
  </p:notesMasterIdLst>
  <p:sldIdLst>
    <p:sldId id="256" r:id="rId3"/>
    <p:sldId id="337" r:id="rId4"/>
    <p:sldId id="407" r:id="rId5"/>
    <p:sldId id="558" r:id="rId6"/>
    <p:sldId id="561" r:id="rId7"/>
    <p:sldId id="559" r:id="rId8"/>
    <p:sldId id="560" r:id="rId9"/>
    <p:sldId id="565" r:id="rId10"/>
    <p:sldId id="884" r:id="rId11"/>
    <p:sldId id="567" r:id="rId12"/>
    <p:sldId id="885" r:id="rId13"/>
    <p:sldId id="886" r:id="rId14"/>
    <p:sldId id="574" r:id="rId15"/>
    <p:sldId id="562" r:id="rId16"/>
    <p:sldId id="563" r:id="rId17"/>
    <p:sldId id="564" r:id="rId18"/>
    <p:sldId id="568" r:id="rId19"/>
    <p:sldId id="569" r:id="rId20"/>
    <p:sldId id="570" r:id="rId21"/>
    <p:sldId id="572" r:id="rId22"/>
    <p:sldId id="573" r:id="rId23"/>
    <p:sldId id="584" r:id="rId24"/>
    <p:sldId id="576" r:id="rId25"/>
    <p:sldId id="585" r:id="rId26"/>
    <p:sldId id="577" r:id="rId27"/>
    <p:sldId id="586" r:id="rId28"/>
    <p:sldId id="646" r:id="rId29"/>
    <p:sldId id="578" r:id="rId30"/>
    <p:sldId id="579" r:id="rId31"/>
    <p:sldId id="580" r:id="rId32"/>
    <p:sldId id="581" r:id="rId33"/>
    <p:sldId id="582" r:id="rId34"/>
    <p:sldId id="587" r:id="rId35"/>
    <p:sldId id="583" r:id="rId36"/>
    <p:sldId id="588" r:id="rId37"/>
    <p:sldId id="589" r:id="rId38"/>
    <p:sldId id="590" r:id="rId39"/>
    <p:sldId id="591" r:id="rId40"/>
    <p:sldId id="592" r:id="rId41"/>
    <p:sldId id="594" r:id="rId42"/>
    <p:sldId id="595" r:id="rId43"/>
    <p:sldId id="596" r:id="rId44"/>
    <p:sldId id="597" r:id="rId45"/>
    <p:sldId id="598" r:id="rId46"/>
    <p:sldId id="599" r:id="rId47"/>
    <p:sldId id="600" r:id="rId48"/>
    <p:sldId id="645" r:id="rId49"/>
    <p:sldId id="602" r:id="rId50"/>
    <p:sldId id="603" r:id="rId51"/>
    <p:sldId id="604" r:id="rId52"/>
    <p:sldId id="608" r:id="rId53"/>
    <p:sldId id="609" r:id="rId54"/>
    <p:sldId id="605" r:id="rId55"/>
    <p:sldId id="606" r:id="rId56"/>
    <p:sldId id="610" r:id="rId57"/>
    <p:sldId id="612" r:id="rId58"/>
    <p:sldId id="611" r:id="rId59"/>
    <p:sldId id="613" r:id="rId60"/>
    <p:sldId id="614" r:id="rId61"/>
    <p:sldId id="615" r:id="rId62"/>
    <p:sldId id="616" r:id="rId63"/>
    <p:sldId id="617" r:id="rId64"/>
    <p:sldId id="618" r:id="rId65"/>
    <p:sldId id="619" r:id="rId66"/>
    <p:sldId id="620" r:id="rId67"/>
    <p:sldId id="621" r:id="rId68"/>
    <p:sldId id="622" r:id="rId69"/>
    <p:sldId id="623" r:id="rId70"/>
    <p:sldId id="624" r:id="rId71"/>
    <p:sldId id="625" r:id="rId72"/>
    <p:sldId id="627" r:id="rId73"/>
    <p:sldId id="628" r:id="rId74"/>
    <p:sldId id="630" r:id="rId75"/>
    <p:sldId id="632" r:id="rId76"/>
    <p:sldId id="633" r:id="rId77"/>
    <p:sldId id="634" r:id="rId78"/>
    <p:sldId id="635" r:id="rId79"/>
    <p:sldId id="888" r:id="rId80"/>
    <p:sldId id="889" r:id="rId81"/>
    <p:sldId id="636" r:id="rId82"/>
    <p:sldId id="887" r:id="rId83"/>
    <p:sldId id="637" r:id="rId84"/>
    <p:sldId id="638" r:id="rId85"/>
    <p:sldId id="639" r:id="rId86"/>
    <p:sldId id="640" r:id="rId87"/>
    <p:sldId id="641" r:id="rId88"/>
    <p:sldId id="643" r:id="rId89"/>
    <p:sldId id="644" r:id="rId90"/>
    <p:sldId id="883" r:id="rId91"/>
    <p:sldId id="330"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3399"/>
    <a:srgbClr val="CCECFF"/>
    <a:srgbClr val="00CC00"/>
    <a:srgbClr val="1B6AA3"/>
    <a:srgbClr val="3399FF"/>
    <a:srgbClr val="5AAAE4"/>
    <a:srgbClr val="91C6ED"/>
    <a:srgbClr val="C8E3F6"/>
    <a:srgbClr val="52506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59" autoAdjust="0"/>
  </p:normalViewPr>
  <p:slideViewPr>
    <p:cSldViewPr>
      <p:cViewPr varScale="1">
        <p:scale>
          <a:sx n="108" d="100"/>
          <a:sy n="108" d="100"/>
        </p:scale>
        <p:origin x="-1704" y="-78"/>
      </p:cViewPr>
      <p:guideLst>
        <p:guide orient="horz" pos="1620"/>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8.wmf"/><Relationship Id="rId4"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pPr/>
              <a:t>11/16/2021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pPr/>
              <a:t>‹#›</a:t>
            </a:fld>
            <a:endParaRPr lang="en-US"/>
          </a:p>
        </p:txBody>
      </p:sp>
    </p:spTree>
    <p:extLst>
      <p:ext uri="{BB962C8B-B14F-4D97-AF65-F5344CB8AC3E}">
        <p14:creationId xmlns:p14="http://schemas.microsoft.com/office/powerpoint/2010/main" xmlns=""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D7FE6B-4159-4240-8952-D400D3413FFC}" type="datetime1">
              <a:rPr lang="en-US" altLang="zh-CN" smtClean="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649598797"/>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656221-8ACC-4F25-B94C-915DC6D2F69F}" type="datetime1">
              <a:rPr lang="en-US" altLang="zh-CN"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xmlns="" val="3331269344"/>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A89576-A980-429B-B4AB-CD282F9BE03C}" type="datetime1">
              <a:rPr lang="en-US" altLang="zh-CN"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xmlns="" val="1385403292"/>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28F79102-48B7-4D6F-9C48-F64657E7A35B}" type="datetime1">
              <a:rPr lang="en-US" altLang="zh-CN"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
        <p:nvSpPr>
          <p:cNvPr id="8" name="Text Placeholder 2"/>
          <p:cNvSpPr>
            <a:spLocks noGrp="1"/>
          </p:cNvSpPr>
          <p:nvPr>
            <p:ph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298966109"/>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FBC0C3-BA31-4FC7-A553-F336465E7A6B}" type="datetime1">
              <a:rPr lang="en-US" altLang="zh-CN" smtClean="0"/>
              <a:pPr/>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xmlns="" val="151328280"/>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C66291-71B9-4E66-8802-E3C52A037699}" type="datetime1">
              <a:rPr lang="en-US" altLang="zh-CN" smtClean="0"/>
              <a:pPr/>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a:p>
        </p:txBody>
      </p:sp>
      <p:sp>
        <p:nvSpPr>
          <p:cNvPr id="6" name="TextBox 5"/>
          <p:cNvSpPr txBox="1"/>
          <p:nvPr userDrawn="1"/>
        </p:nvSpPr>
        <p:spPr>
          <a:xfrm>
            <a:off x="467545" y="1604797"/>
            <a:ext cx="184731" cy="369332"/>
          </a:xfrm>
          <a:prstGeom prst="rect">
            <a:avLst/>
          </a:prstGeom>
          <a:noFill/>
        </p:spPr>
        <p:txBody>
          <a:bodyPr wrap="none" rtlCol="0">
            <a:spAutoFit/>
          </a:bodyPr>
          <a:lstStyle/>
          <a:p>
            <a:endParaRPr lang="en-US"/>
          </a:p>
        </p:txBody>
      </p:sp>
      <p:sp>
        <p:nvSpPr>
          <p:cNvPr id="7" name="TextBox 6"/>
          <p:cNvSpPr txBox="1"/>
          <p:nvPr userDrawn="1"/>
        </p:nvSpPr>
        <p:spPr>
          <a:xfrm>
            <a:off x="467544" y="1508787"/>
            <a:ext cx="8208912" cy="276999"/>
          </a:xfrm>
          <a:prstGeom prst="rect">
            <a:avLst/>
          </a:prstGeom>
          <a:noFill/>
        </p:spPr>
        <p:txBody>
          <a:bodyPr wrap="square" rtlCol="0">
            <a:spAutoFit/>
          </a:bodyPr>
          <a:lstStyle/>
          <a:p>
            <a:r>
              <a:rPr lang="en-US" sz="1200">
                <a:solidFill>
                  <a:schemeClr val="bg1">
                    <a:lumMod val="65000"/>
                  </a:schemeClr>
                </a:solidFill>
              </a:rPr>
              <a:t>Test</a:t>
            </a:r>
          </a:p>
        </p:txBody>
      </p:sp>
    </p:spTree>
    <p:extLst>
      <p:ext uri="{BB962C8B-B14F-4D97-AF65-F5344CB8AC3E}">
        <p14:creationId xmlns:p14="http://schemas.microsoft.com/office/powerpoint/2010/main" xmlns="" val="4153848722"/>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44AF5A-8E0F-496C-BF28-3A7387C60A06}" type="datetime1">
              <a:rPr lang="en-US" altLang="zh-CN"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xmlns="" val="2398042411"/>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8D5B59-2738-4D5F-9E7F-C8575D3A1A44}" type="datetime1">
              <a:rPr lang="en-US" altLang="zh-CN"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xmlns="" val="186836632"/>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9B5E0E-1657-4E4A-BC9A-439FC1BFC2FF}" type="datetime1">
              <a:rPr lang="en-US" altLang="zh-CN"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xmlns="" val="125112728"/>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4"/>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4"/>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8116F-A16B-4695-9F72-7190577A2514}" type="datetime1">
              <a:rPr lang="en-US" altLang="zh-CN"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xmlns="" val="3760979088"/>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70DB7-2C29-4BD2-807B-ACF652608D02}" type="datetime1">
              <a:rPr lang="en-US" altLang="zh-CN" smtClean="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2062187195"/>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CA0F73-777E-4800-80DF-09078D8C4B4E}" type="datetime1">
              <a:rPr lang="en-US" altLang="zh-CN" smtClean="0"/>
              <a:pPr/>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
        <p:nvSpPr>
          <p:cNvPr id="8" name="Text Placeholder 2"/>
          <p:cNvSpPr>
            <a:spLocks noGrp="1"/>
          </p:cNvSpPr>
          <p:nvPr>
            <p:ph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120619689"/>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440FBA-5C95-452F-8F36-931EBF7F477C}" type="datetime1">
              <a:rPr lang="en-US" altLang="zh-CN" smtClean="0"/>
              <a:pPr/>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890218180"/>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1541A7-A66E-4695-898E-F9324A47BD73}" type="datetime1">
              <a:rPr lang="en-US" altLang="zh-CN" smtClean="0"/>
              <a:pPr/>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TextBox 5"/>
          <p:cNvSpPr txBox="1"/>
          <p:nvPr userDrawn="1"/>
        </p:nvSpPr>
        <p:spPr>
          <a:xfrm>
            <a:off x="467545" y="1604797"/>
            <a:ext cx="184731" cy="369332"/>
          </a:xfrm>
          <a:prstGeom prst="rect">
            <a:avLst/>
          </a:prstGeom>
          <a:noFill/>
        </p:spPr>
        <p:txBody>
          <a:bodyPr wrap="none" rtlCol="0">
            <a:spAutoFit/>
          </a:bodyPr>
          <a:lstStyle/>
          <a:p>
            <a:endParaRPr lang="en-US" dirty="0"/>
          </a:p>
        </p:txBody>
      </p:sp>
      <p:sp>
        <p:nvSpPr>
          <p:cNvPr id="7" name="TextBox 6"/>
          <p:cNvSpPr txBox="1"/>
          <p:nvPr userDrawn="1"/>
        </p:nvSpPr>
        <p:spPr>
          <a:xfrm>
            <a:off x="467544" y="1508787"/>
            <a:ext cx="8208912" cy="276999"/>
          </a:xfrm>
          <a:prstGeom prst="rect">
            <a:avLst/>
          </a:prstGeom>
          <a:noFill/>
        </p:spPr>
        <p:txBody>
          <a:bodyPr wrap="square" rtlCol="0">
            <a:spAutoFit/>
          </a:bodyPr>
          <a:lstStyle/>
          <a:p>
            <a:r>
              <a:rPr lang="en-US" sz="1200" dirty="0">
                <a:solidFill>
                  <a:schemeClr val="bg1">
                    <a:lumMod val="65000"/>
                  </a:schemeClr>
                </a:solidFill>
              </a:rPr>
              <a:t>Test</a:t>
            </a:r>
          </a:p>
        </p:txBody>
      </p:sp>
    </p:spTree>
    <p:extLst>
      <p:ext uri="{BB962C8B-B14F-4D97-AF65-F5344CB8AC3E}">
        <p14:creationId xmlns:p14="http://schemas.microsoft.com/office/powerpoint/2010/main" xmlns="" val="3215384198"/>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7617C-76C2-4F69-8312-541888483238}" type="datetime1">
              <a:rPr lang="en-US" altLang="zh-CN" smtClean="0"/>
              <a:pPr/>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2311581967"/>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319635-3D9C-4249-AF34-9A92B2887AE9}" type="datetime1">
              <a:rPr lang="en-US" altLang="zh-CN" smtClean="0"/>
              <a:pPr/>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2351871589"/>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52549B-3373-4596-B5F6-76C81950935C}" type="datetime1">
              <a:rPr lang="en-US" altLang="zh-CN" smtClean="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3724041517"/>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4"/>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4"/>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85CB9-A083-4AF1-A2CE-9C84321D1742}" type="datetime1">
              <a:rPr lang="en-US" altLang="zh-CN" smtClean="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2559192811"/>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E71E7-AE1F-4059-9DC8-A6E0B4529BDA}" type="datetime1">
              <a:rPr lang="en-US" altLang="zh-CN" smtClean="0"/>
              <a:pPr/>
              <a:t>11/16/2021</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hf hdr="0" ftr="0" dt="0"/>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CA80C-8AE7-4625-B1D5-D857D0639C16}" type="datetime1">
              <a:rPr lang="en-US" altLang="zh-CN" smtClean="0"/>
              <a:pPr/>
              <a:t>11/16/2021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pPr/>
              <a:t>‹#›</a:t>
            </a:fld>
            <a:endParaRPr lang="en-US"/>
          </a:p>
        </p:txBody>
      </p:sp>
    </p:spTree>
    <p:extLst>
      <p:ext uri="{BB962C8B-B14F-4D97-AF65-F5344CB8AC3E}">
        <p14:creationId xmlns:p14="http://schemas.microsoft.com/office/powerpoint/2010/main" xmlns="" val="393146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hf hdr="0" ftr="0" dt="0"/>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bdai_it@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5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5718" y="4870612"/>
            <a:ext cx="1464538" cy="584775"/>
          </a:xfrm>
        </p:spPr>
        <p:txBody>
          <a:bodyPr wrap="square">
            <a:spAutoFit/>
          </a:bodyPr>
          <a:lstStyle/>
          <a:p>
            <a:r>
              <a:rPr lang="zh-CN" altLang="en-US" dirty="0">
                <a:solidFill>
                  <a:schemeClr val="bg1">
                    <a:lumMod val="50000"/>
                  </a:schemeClr>
                </a:solidFill>
                <a:latin typeface="华文中宋" panose="02010600040101010101" pitchFamily="2" charset="-122"/>
                <a:ea typeface="华文中宋" panose="02010600040101010101" pitchFamily="2" charset="-122"/>
              </a:rPr>
              <a:t>代红兵</a:t>
            </a:r>
            <a:endParaRPr lang="en-US" dirty="0">
              <a:solidFill>
                <a:schemeClr val="bg1">
                  <a:lumMod val="50000"/>
                </a:schemeClr>
              </a:solidFill>
              <a:latin typeface="华文中宋" panose="02010600040101010101" pitchFamily="2" charset="-122"/>
              <a:ea typeface="华文中宋" panose="02010600040101010101" pitchFamily="2" charset="-122"/>
            </a:endParaRPr>
          </a:p>
        </p:txBody>
      </p:sp>
      <p:sp>
        <p:nvSpPr>
          <p:cNvPr id="3" name="Subtitle 2"/>
          <p:cNvSpPr>
            <a:spLocks noGrp="1"/>
          </p:cNvSpPr>
          <p:nvPr>
            <p:ph type="subTitle" idx="1"/>
          </p:nvPr>
        </p:nvSpPr>
        <p:spPr>
          <a:xfrm>
            <a:off x="845718" y="5403015"/>
            <a:ext cx="4590378" cy="307777"/>
          </a:xfrm>
        </p:spPr>
        <p:txBody>
          <a:bodyPr>
            <a:spAutoFit/>
          </a:bodyPr>
          <a:lstStyle/>
          <a:p>
            <a:pPr algn="l"/>
            <a:r>
              <a:rPr lang="en-US" dirty="0">
                <a:solidFill>
                  <a:srgbClr val="002060"/>
                </a:solidFill>
                <a:latin typeface="+mj-lt"/>
                <a:hlinkClick r:id="rId2"/>
              </a:rPr>
              <a:t>hbdai_it@126.com</a:t>
            </a:r>
            <a:endParaRPr lang="en-US" dirty="0">
              <a:solidFill>
                <a:srgbClr val="002060"/>
              </a:solidFill>
              <a:latin typeface="+mj-lt"/>
            </a:endParaRPr>
          </a:p>
        </p:txBody>
      </p:sp>
      <p:grpSp>
        <p:nvGrpSpPr>
          <p:cNvPr id="12" name="Group 11"/>
          <p:cNvGrpSpPr/>
          <p:nvPr/>
        </p:nvGrpSpPr>
        <p:grpSpPr>
          <a:xfrm>
            <a:off x="945752" y="5959174"/>
            <a:ext cx="4490344" cy="55420"/>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ectangle 7"/>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Rectangle 8"/>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39" name="文本框 38"/>
          <p:cNvSpPr txBox="1"/>
          <p:nvPr/>
        </p:nvSpPr>
        <p:spPr>
          <a:xfrm>
            <a:off x="788617" y="3002305"/>
            <a:ext cx="7582551" cy="830997"/>
          </a:xfrm>
          <a:prstGeom prst="rect">
            <a:avLst/>
          </a:prstGeom>
          <a:noFill/>
        </p:spPr>
        <p:txBody>
          <a:bodyPr wrap="square" rtlCol="0">
            <a:spAutoFit/>
          </a:bodyPr>
          <a:lstStyle/>
          <a:p>
            <a:r>
              <a:rPr lang="zh-CN" altLang="en-US" sz="4800" dirty="0">
                <a:solidFill>
                  <a:srgbClr val="1B6AA3"/>
                </a:solidFill>
                <a:latin typeface="华文中宋" panose="02010600040101010101" pitchFamily="2" charset="-122"/>
                <a:ea typeface="华文中宋" panose="02010600040101010101" pitchFamily="2" charset="-122"/>
              </a:rPr>
              <a:t>计算机操作系统教程</a:t>
            </a:r>
          </a:p>
        </p:txBody>
      </p:sp>
      <p:sp>
        <p:nvSpPr>
          <p:cNvPr id="40" name="文本框 39"/>
          <p:cNvSpPr txBox="1"/>
          <p:nvPr/>
        </p:nvSpPr>
        <p:spPr>
          <a:xfrm>
            <a:off x="879833" y="4047648"/>
            <a:ext cx="3421626" cy="400110"/>
          </a:xfrm>
          <a:prstGeom prst="rect">
            <a:avLst/>
          </a:prstGeom>
          <a:noFill/>
        </p:spPr>
        <p:txBody>
          <a:bodyPr wrap="square" rtlCol="0">
            <a:spAutoFit/>
          </a:bodyPr>
          <a:lstStyle/>
          <a:p>
            <a:r>
              <a:rPr lang="zh-CN" altLang="en-US" sz="2000" dirty="0">
                <a:solidFill>
                  <a:srgbClr val="5AAAE4"/>
                </a:solidFill>
                <a:latin typeface="华文中宋" panose="02010600040101010101" pitchFamily="2" charset="-122"/>
                <a:ea typeface="华文中宋" panose="02010600040101010101" pitchFamily="2" charset="-122"/>
              </a:rPr>
              <a:t>云南大学信息学院</a:t>
            </a:r>
          </a:p>
        </p:txBody>
      </p:sp>
      <p:grpSp>
        <p:nvGrpSpPr>
          <p:cNvPr id="104" name="组合 103"/>
          <p:cNvGrpSpPr/>
          <p:nvPr/>
        </p:nvGrpSpPr>
        <p:grpSpPr>
          <a:xfrm>
            <a:off x="887102" y="539841"/>
            <a:ext cx="2853457" cy="2449821"/>
            <a:chOff x="-2528094" y="5414101"/>
            <a:chExt cx="5068888" cy="3263902"/>
          </a:xfrm>
        </p:grpSpPr>
        <p:sp>
          <p:nvSpPr>
            <p:cNvPr id="67" name="Freeform 69"/>
            <p:cNvSpPr>
              <a:spLocks/>
            </p:cNvSpPr>
            <p:nvPr/>
          </p:nvSpPr>
          <p:spPr bwMode="auto">
            <a:xfrm rot="5400000">
              <a:off x="-2246313" y="6764271"/>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68" name="Freeform 70"/>
            <p:cNvSpPr>
              <a:spLocks/>
            </p:cNvSpPr>
            <p:nvPr/>
          </p:nvSpPr>
          <p:spPr bwMode="auto">
            <a:xfrm rot="5400000">
              <a:off x="-2386013" y="6164196"/>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C8E3F6"/>
            </a:solidFill>
            <a:ln>
              <a:noFill/>
            </a:ln>
          </p:spPr>
          <p:txBody>
            <a:bodyPr vert="horz" wrap="square" lIns="91440" tIns="45720" rIns="91440" bIns="45720" numCol="1" anchor="t" anchorCtr="0" compatLnSpc="1">
              <a:prstTxWarp prst="textNoShape">
                <a:avLst/>
              </a:prstTxWarp>
            </a:bodyPr>
            <a:lstStyle/>
            <a:p>
              <a:endParaRPr lang="id-ID"/>
            </a:p>
          </p:txBody>
        </p:sp>
        <p:sp>
          <p:nvSpPr>
            <p:cNvPr id="69" name="Freeform 71"/>
            <p:cNvSpPr>
              <a:spLocks/>
            </p:cNvSpPr>
            <p:nvPr/>
          </p:nvSpPr>
          <p:spPr bwMode="auto">
            <a:xfrm rot="5400000">
              <a:off x="-2388394" y="6904765"/>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91C6ED"/>
            </a:solidFill>
            <a:ln>
              <a:noFill/>
            </a:ln>
          </p:spPr>
          <p:txBody>
            <a:bodyPr vert="horz" wrap="square" lIns="91440" tIns="45720" rIns="91440" bIns="45720" numCol="1" anchor="t" anchorCtr="0" compatLnSpc="1">
              <a:prstTxWarp prst="textNoShape">
                <a:avLst/>
              </a:prstTxWarp>
            </a:bodyPr>
            <a:lstStyle/>
            <a:p>
              <a:endParaRPr lang="id-ID"/>
            </a:p>
          </p:txBody>
        </p:sp>
        <p:sp>
          <p:nvSpPr>
            <p:cNvPr id="70" name="Freeform 72"/>
            <p:cNvSpPr>
              <a:spLocks/>
            </p:cNvSpPr>
            <p:nvPr/>
          </p:nvSpPr>
          <p:spPr bwMode="auto">
            <a:xfrm rot="5400000">
              <a:off x="-1740694" y="6868252"/>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1" name="Freeform 73"/>
            <p:cNvSpPr>
              <a:spLocks/>
            </p:cNvSpPr>
            <p:nvPr/>
          </p:nvSpPr>
          <p:spPr bwMode="auto">
            <a:xfrm rot="5400000">
              <a:off x="-1637506" y="5961790"/>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2" name="Freeform 74"/>
            <p:cNvSpPr>
              <a:spLocks/>
            </p:cNvSpPr>
            <p:nvPr/>
          </p:nvSpPr>
          <p:spPr bwMode="auto">
            <a:xfrm rot="5400000">
              <a:off x="-1639094" y="7147652"/>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3" name="Freeform 75"/>
            <p:cNvSpPr>
              <a:spLocks/>
            </p:cNvSpPr>
            <p:nvPr/>
          </p:nvSpPr>
          <p:spPr bwMode="auto">
            <a:xfrm rot="5400000">
              <a:off x="777080" y="6765064"/>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4" name="Freeform 76"/>
            <p:cNvSpPr>
              <a:spLocks/>
            </p:cNvSpPr>
            <p:nvPr/>
          </p:nvSpPr>
          <p:spPr bwMode="auto">
            <a:xfrm rot="5400000">
              <a:off x="1660525" y="6164196"/>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77"/>
            <p:cNvSpPr>
              <a:spLocks/>
            </p:cNvSpPr>
            <p:nvPr/>
          </p:nvSpPr>
          <p:spPr bwMode="auto">
            <a:xfrm rot="5400000">
              <a:off x="1658144" y="6904765"/>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78"/>
            <p:cNvSpPr>
              <a:spLocks/>
            </p:cNvSpPr>
            <p:nvPr/>
          </p:nvSpPr>
          <p:spPr bwMode="auto">
            <a:xfrm rot="5400000">
              <a:off x="-619919" y="6868252"/>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79"/>
            <p:cNvSpPr>
              <a:spLocks/>
            </p:cNvSpPr>
            <p:nvPr/>
          </p:nvSpPr>
          <p:spPr bwMode="auto">
            <a:xfrm rot="5400000">
              <a:off x="465137" y="5962583"/>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80"/>
            <p:cNvSpPr>
              <a:spLocks/>
            </p:cNvSpPr>
            <p:nvPr/>
          </p:nvSpPr>
          <p:spPr bwMode="auto">
            <a:xfrm rot="5400000">
              <a:off x="463550" y="7148446"/>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81"/>
            <p:cNvSpPr>
              <a:spLocks/>
            </p:cNvSpPr>
            <p:nvPr/>
          </p:nvSpPr>
          <p:spPr bwMode="auto">
            <a:xfrm rot="5400000">
              <a:off x="-815182" y="5720489"/>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82"/>
            <p:cNvSpPr>
              <a:spLocks/>
            </p:cNvSpPr>
            <p:nvPr/>
          </p:nvSpPr>
          <p:spPr bwMode="auto">
            <a:xfrm rot="5400000">
              <a:off x="-816769" y="7352440"/>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1B6AA3"/>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83"/>
            <p:cNvSpPr>
              <a:spLocks/>
            </p:cNvSpPr>
            <p:nvPr/>
          </p:nvSpPr>
          <p:spPr bwMode="auto">
            <a:xfrm rot="5400000">
              <a:off x="2162969" y="6674577"/>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84"/>
            <p:cNvSpPr>
              <a:spLocks/>
            </p:cNvSpPr>
            <p:nvPr/>
          </p:nvSpPr>
          <p:spPr bwMode="auto">
            <a:xfrm rot="5400000">
              <a:off x="1139031" y="6644414"/>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85"/>
            <p:cNvSpPr>
              <a:spLocks/>
            </p:cNvSpPr>
            <p:nvPr/>
          </p:nvSpPr>
          <p:spPr bwMode="auto">
            <a:xfrm rot="5400000">
              <a:off x="-2162969" y="6674577"/>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86"/>
            <p:cNvSpPr>
              <a:spLocks/>
            </p:cNvSpPr>
            <p:nvPr/>
          </p:nvSpPr>
          <p:spPr bwMode="auto">
            <a:xfrm rot="5400000">
              <a:off x="-1140619" y="6644414"/>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87"/>
            <p:cNvSpPr>
              <a:spLocks/>
            </p:cNvSpPr>
            <p:nvPr/>
          </p:nvSpPr>
          <p:spPr bwMode="auto">
            <a:xfrm rot="5400000">
              <a:off x="-6350" y="6537258"/>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88"/>
            <p:cNvSpPr>
              <a:spLocks/>
            </p:cNvSpPr>
            <p:nvPr/>
          </p:nvSpPr>
          <p:spPr bwMode="auto">
            <a:xfrm rot="5400000">
              <a:off x="1574006" y="6820627"/>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Freeform 89"/>
            <p:cNvSpPr>
              <a:spLocks/>
            </p:cNvSpPr>
            <p:nvPr/>
          </p:nvSpPr>
          <p:spPr bwMode="auto">
            <a:xfrm rot="5400000">
              <a:off x="923130" y="6901589"/>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8" name="Freeform 90"/>
            <p:cNvSpPr>
              <a:spLocks/>
            </p:cNvSpPr>
            <p:nvPr/>
          </p:nvSpPr>
          <p:spPr bwMode="auto">
            <a:xfrm rot="5400000">
              <a:off x="177006" y="6861902"/>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91"/>
            <p:cNvSpPr>
              <a:spLocks/>
            </p:cNvSpPr>
            <p:nvPr/>
          </p:nvSpPr>
          <p:spPr bwMode="auto">
            <a:xfrm rot="5400000">
              <a:off x="-521494" y="6949215"/>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92"/>
            <p:cNvSpPr>
              <a:spLocks/>
            </p:cNvSpPr>
            <p:nvPr/>
          </p:nvSpPr>
          <p:spPr bwMode="auto">
            <a:xfrm rot="5400000">
              <a:off x="-3042444" y="6820627"/>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93"/>
            <p:cNvSpPr>
              <a:spLocks/>
            </p:cNvSpPr>
            <p:nvPr/>
          </p:nvSpPr>
          <p:spPr bwMode="auto">
            <a:xfrm rot="5400000">
              <a:off x="-2391570" y="6901589"/>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94"/>
            <p:cNvSpPr>
              <a:spLocks/>
            </p:cNvSpPr>
            <p:nvPr/>
          </p:nvSpPr>
          <p:spPr bwMode="auto">
            <a:xfrm rot="5400000">
              <a:off x="-2536826" y="6861108"/>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3" name="Freeform 95"/>
            <p:cNvSpPr>
              <a:spLocks/>
            </p:cNvSpPr>
            <p:nvPr/>
          </p:nvSpPr>
          <p:spPr bwMode="auto">
            <a:xfrm rot="5400000">
              <a:off x="-1837531" y="6949215"/>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4" name="Freeform 96"/>
            <p:cNvSpPr>
              <a:spLocks/>
            </p:cNvSpPr>
            <p:nvPr/>
          </p:nvSpPr>
          <p:spPr bwMode="auto">
            <a:xfrm rot="5400000">
              <a:off x="-1220788" y="6948420"/>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5" name="Freeform 97"/>
            <p:cNvSpPr>
              <a:spLocks/>
            </p:cNvSpPr>
            <p:nvPr/>
          </p:nvSpPr>
          <p:spPr bwMode="auto">
            <a:xfrm rot="5400000">
              <a:off x="-2046288" y="6951595"/>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5" name="组合 104"/>
          <p:cNvGrpSpPr/>
          <p:nvPr/>
        </p:nvGrpSpPr>
        <p:grpSpPr>
          <a:xfrm flipH="1">
            <a:off x="6732240" y="1"/>
            <a:ext cx="7854083" cy="6743084"/>
            <a:chOff x="-2528094" y="5414101"/>
            <a:chExt cx="5068888" cy="3263902"/>
          </a:xfrm>
        </p:grpSpPr>
        <p:sp>
          <p:nvSpPr>
            <p:cNvPr id="106" name="Freeform 69"/>
            <p:cNvSpPr>
              <a:spLocks/>
            </p:cNvSpPr>
            <p:nvPr/>
          </p:nvSpPr>
          <p:spPr bwMode="auto">
            <a:xfrm rot="5400000">
              <a:off x="-2246313" y="6764271"/>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107" name="Freeform 70"/>
            <p:cNvSpPr>
              <a:spLocks/>
            </p:cNvSpPr>
            <p:nvPr/>
          </p:nvSpPr>
          <p:spPr bwMode="auto">
            <a:xfrm rot="5400000">
              <a:off x="-2386013" y="6164196"/>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C8E3F6"/>
            </a:solidFill>
            <a:ln>
              <a:noFill/>
            </a:ln>
          </p:spPr>
          <p:txBody>
            <a:bodyPr vert="horz" wrap="square" lIns="91440" tIns="45720" rIns="91440" bIns="45720" numCol="1" anchor="t" anchorCtr="0" compatLnSpc="1">
              <a:prstTxWarp prst="textNoShape">
                <a:avLst/>
              </a:prstTxWarp>
            </a:bodyPr>
            <a:lstStyle/>
            <a:p>
              <a:endParaRPr lang="id-ID"/>
            </a:p>
          </p:txBody>
        </p:sp>
        <p:sp>
          <p:nvSpPr>
            <p:cNvPr id="108" name="Freeform 71"/>
            <p:cNvSpPr>
              <a:spLocks/>
            </p:cNvSpPr>
            <p:nvPr/>
          </p:nvSpPr>
          <p:spPr bwMode="auto">
            <a:xfrm rot="5400000">
              <a:off x="-2388394" y="6904765"/>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91C6ED"/>
            </a:solidFill>
            <a:ln>
              <a:noFill/>
            </a:ln>
          </p:spPr>
          <p:txBody>
            <a:bodyPr vert="horz" wrap="square" lIns="91440" tIns="45720" rIns="91440" bIns="45720" numCol="1" anchor="t" anchorCtr="0" compatLnSpc="1">
              <a:prstTxWarp prst="textNoShape">
                <a:avLst/>
              </a:prstTxWarp>
            </a:bodyPr>
            <a:lstStyle/>
            <a:p>
              <a:endParaRPr lang="id-ID"/>
            </a:p>
          </p:txBody>
        </p:sp>
        <p:sp>
          <p:nvSpPr>
            <p:cNvPr id="109" name="Freeform 72"/>
            <p:cNvSpPr>
              <a:spLocks/>
            </p:cNvSpPr>
            <p:nvPr/>
          </p:nvSpPr>
          <p:spPr bwMode="auto">
            <a:xfrm rot="5400000">
              <a:off x="-1740694" y="6868252"/>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73"/>
            <p:cNvSpPr>
              <a:spLocks/>
            </p:cNvSpPr>
            <p:nvPr/>
          </p:nvSpPr>
          <p:spPr bwMode="auto">
            <a:xfrm rot="5400000">
              <a:off x="-1637506" y="5961790"/>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1" name="Freeform 74"/>
            <p:cNvSpPr>
              <a:spLocks/>
            </p:cNvSpPr>
            <p:nvPr/>
          </p:nvSpPr>
          <p:spPr bwMode="auto">
            <a:xfrm rot="5400000">
              <a:off x="-1639094" y="7147652"/>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2" name="Freeform 75"/>
            <p:cNvSpPr>
              <a:spLocks/>
            </p:cNvSpPr>
            <p:nvPr/>
          </p:nvSpPr>
          <p:spPr bwMode="auto">
            <a:xfrm rot="5400000">
              <a:off x="777080" y="6765064"/>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3" name="Freeform 76"/>
            <p:cNvSpPr>
              <a:spLocks/>
            </p:cNvSpPr>
            <p:nvPr/>
          </p:nvSpPr>
          <p:spPr bwMode="auto">
            <a:xfrm rot="5400000">
              <a:off x="1660525" y="6164196"/>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4" name="Freeform 77"/>
            <p:cNvSpPr>
              <a:spLocks/>
            </p:cNvSpPr>
            <p:nvPr/>
          </p:nvSpPr>
          <p:spPr bwMode="auto">
            <a:xfrm rot="5400000">
              <a:off x="1658144" y="6904765"/>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5" name="Freeform 78"/>
            <p:cNvSpPr>
              <a:spLocks/>
            </p:cNvSpPr>
            <p:nvPr/>
          </p:nvSpPr>
          <p:spPr bwMode="auto">
            <a:xfrm rot="5400000">
              <a:off x="-619919" y="6868252"/>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6" name="Freeform 79"/>
            <p:cNvSpPr>
              <a:spLocks/>
            </p:cNvSpPr>
            <p:nvPr/>
          </p:nvSpPr>
          <p:spPr bwMode="auto">
            <a:xfrm rot="5400000">
              <a:off x="465137" y="5962583"/>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7" name="Freeform 80"/>
            <p:cNvSpPr>
              <a:spLocks/>
            </p:cNvSpPr>
            <p:nvPr/>
          </p:nvSpPr>
          <p:spPr bwMode="auto">
            <a:xfrm rot="5400000">
              <a:off x="463550" y="7148446"/>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8" name="Freeform 81"/>
            <p:cNvSpPr>
              <a:spLocks/>
            </p:cNvSpPr>
            <p:nvPr/>
          </p:nvSpPr>
          <p:spPr bwMode="auto">
            <a:xfrm rot="5400000">
              <a:off x="-815182" y="5720489"/>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119" name="Freeform 82"/>
            <p:cNvSpPr>
              <a:spLocks/>
            </p:cNvSpPr>
            <p:nvPr/>
          </p:nvSpPr>
          <p:spPr bwMode="auto">
            <a:xfrm rot="5400000">
              <a:off x="-816769" y="7352440"/>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1B6AA3"/>
            </a:solidFill>
            <a:ln>
              <a:noFill/>
            </a:ln>
          </p:spPr>
          <p:txBody>
            <a:bodyPr vert="horz" wrap="square" lIns="91440" tIns="45720" rIns="91440" bIns="45720" numCol="1" anchor="t" anchorCtr="0" compatLnSpc="1">
              <a:prstTxWarp prst="textNoShape">
                <a:avLst/>
              </a:prstTxWarp>
            </a:bodyPr>
            <a:lstStyle/>
            <a:p>
              <a:endParaRPr lang="id-ID"/>
            </a:p>
          </p:txBody>
        </p:sp>
        <p:sp>
          <p:nvSpPr>
            <p:cNvPr id="120" name="Freeform 83"/>
            <p:cNvSpPr>
              <a:spLocks/>
            </p:cNvSpPr>
            <p:nvPr/>
          </p:nvSpPr>
          <p:spPr bwMode="auto">
            <a:xfrm rot="5400000">
              <a:off x="2162969" y="6674577"/>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1" name="Freeform 84"/>
            <p:cNvSpPr>
              <a:spLocks/>
            </p:cNvSpPr>
            <p:nvPr/>
          </p:nvSpPr>
          <p:spPr bwMode="auto">
            <a:xfrm rot="5400000">
              <a:off x="1139031" y="6644414"/>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2" name="Freeform 85"/>
            <p:cNvSpPr>
              <a:spLocks/>
            </p:cNvSpPr>
            <p:nvPr/>
          </p:nvSpPr>
          <p:spPr bwMode="auto">
            <a:xfrm rot="5400000">
              <a:off x="-2162969" y="6674577"/>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3" name="Freeform 86"/>
            <p:cNvSpPr>
              <a:spLocks/>
            </p:cNvSpPr>
            <p:nvPr/>
          </p:nvSpPr>
          <p:spPr bwMode="auto">
            <a:xfrm rot="5400000">
              <a:off x="-1140619" y="6644414"/>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4" name="Freeform 87"/>
            <p:cNvSpPr>
              <a:spLocks/>
            </p:cNvSpPr>
            <p:nvPr/>
          </p:nvSpPr>
          <p:spPr bwMode="auto">
            <a:xfrm rot="5400000">
              <a:off x="-6350" y="6537258"/>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5" name="Freeform 88"/>
            <p:cNvSpPr>
              <a:spLocks/>
            </p:cNvSpPr>
            <p:nvPr/>
          </p:nvSpPr>
          <p:spPr bwMode="auto">
            <a:xfrm rot="5400000">
              <a:off x="1574006" y="6820627"/>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6" name="Freeform 89"/>
            <p:cNvSpPr>
              <a:spLocks/>
            </p:cNvSpPr>
            <p:nvPr/>
          </p:nvSpPr>
          <p:spPr bwMode="auto">
            <a:xfrm rot="5400000">
              <a:off x="923130" y="6901589"/>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7" name="Freeform 90"/>
            <p:cNvSpPr>
              <a:spLocks/>
            </p:cNvSpPr>
            <p:nvPr/>
          </p:nvSpPr>
          <p:spPr bwMode="auto">
            <a:xfrm rot="5400000">
              <a:off x="177006" y="6861902"/>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8" name="Freeform 91"/>
            <p:cNvSpPr>
              <a:spLocks/>
            </p:cNvSpPr>
            <p:nvPr/>
          </p:nvSpPr>
          <p:spPr bwMode="auto">
            <a:xfrm rot="5400000">
              <a:off x="-521494" y="6949215"/>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9" name="Freeform 92"/>
            <p:cNvSpPr>
              <a:spLocks/>
            </p:cNvSpPr>
            <p:nvPr/>
          </p:nvSpPr>
          <p:spPr bwMode="auto">
            <a:xfrm rot="5400000">
              <a:off x="-3042444" y="6820627"/>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0" name="Freeform 93"/>
            <p:cNvSpPr>
              <a:spLocks/>
            </p:cNvSpPr>
            <p:nvPr/>
          </p:nvSpPr>
          <p:spPr bwMode="auto">
            <a:xfrm rot="5400000">
              <a:off x="-2391570" y="6901589"/>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1" name="Freeform 94"/>
            <p:cNvSpPr>
              <a:spLocks/>
            </p:cNvSpPr>
            <p:nvPr/>
          </p:nvSpPr>
          <p:spPr bwMode="auto">
            <a:xfrm rot="5400000">
              <a:off x="-2536826" y="6861108"/>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2" name="Freeform 95"/>
            <p:cNvSpPr>
              <a:spLocks/>
            </p:cNvSpPr>
            <p:nvPr/>
          </p:nvSpPr>
          <p:spPr bwMode="auto">
            <a:xfrm rot="5400000">
              <a:off x="-1837531" y="6949215"/>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3" name="Freeform 96"/>
            <p:cNvSpPr>
              <a:spLocks/>
            </p:cNvSpPr>
            <p:nvPr/>
          </p:nvSpPr>
          <p:spPr bwMode="auto">
            <a:xfrm rot="5400000">
              <a:off x="-1220788" y="6948420"/>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4" name="Freeform 97"/>
            <p:cNvSpPr>
              <a:spLocks/>
            </p:cNvSpPr>
            <p:nvPr/>
          </p:nvSpPr>
          <p:spPr bwMode="auto">
            <a:xfrm rot="5400000">
              <a:off x="-2046288" y="6951595"/>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xmlns="" val="30805683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11</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批处理系统的目标</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mc:AlternateContent xmlns:mc="http://schemas.openxmlformats.org/markup-compatibility/2006">
        <mc:Choice xmlns:a14="http://schemas.microsoft.com/office/drawing/2010/main" xmlns="" Requires="a14">
          <p:sp>
            <p:nvSpPr>
              <p:cNvPr id="9" name="Rectangle 3"/>
              <p:cNvSpPr txBox="1">
                <a:spLocks/>
              </p:cNvSpPr>
              <p:nvPr/>
            </p:nvSpPr>
            <p:spPr>
              <a:xfrm>
                <a:off x="457200" y="1752600"/>
                <a:ext cx="8073416" cy="46287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周转时间短</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作业</a:t>
                </a:r>
                <a:r>
                  <a:rPr kumimoji="0" lang="en-US" altLang="zh-CN" sz="1800" b="1" i="0" u="none" strike="noStrike" kern="120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i</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的周转时间 </a:t>
                </a:r>
                <a:r>
                  <a:rPr kumimoji="0" lang="en-US" altLang="zh-CN" sz="1800" b="1" i="0" u="none" strike="noStrike" kern="120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T</a:t>
                </a:r>
                <a:r>
                  <a:rPr kumimoji="0" lang="en-US" altLang="zh-CN" sz="1800" b="1" i="1" u="none" strike="noStrike" kern="1200" cap="none" spc="0" normalizeH="0" baseline="-2500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i</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 </a:t>
                </a:r>
                <a:r>
                  <a:rPr kumimoji="0" lang="en-US" altLang="zh-CN" sz="1800" b="1" i="0" u="none" strike="noStrike" kern="120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T</a:t>
                </a:r>
                <a:r>
                  <a:rPr kumimoji="0" lang="en-US" altLang="zh-CN" sz="1800" b="1" i="1" u="none" strike="noStrike" kern="1200" cap="none" spc="0" normalizeH="0" baseline="-2500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ei</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 </a:t>
                </a:r>
                <a:r>
                  <a:rPr kumimoji="0" lang="en-US" altLang="zh-CN" sz="1800" b="1" i="0" u="none" strike="noStrike" kern="120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T</a:t>
                </a:r>
                <a:r>
                  <a:rPr kumimoji="0" lang="en-US" altLang="zh-CN" sz="1800" b="1" i="1" u="none" strike="noStrike" kern="1200" cap="none" spc="0" normalizeH="0" baseline="-2500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si</a:t>
                </a:r>
                <a:r>
                  <a:rPr kumimoji="0" lang="zh-CN" altLang="en-US" sz="1800" b="0"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T</a:t>
                </a:r>
                <a:r>
                  <a:rPr kumimoji="0" lang="en-US" altLang="zh-CN" sz="1800" b="1" i="1" u="none" strike="noStrike" kern="1200" cap="none" spc="0" normalizeH="0" baseline="-2500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ei</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：完成时间，</a:t>
                </a:r>
                <a:r>
                  <a:rPr kumimoji="0" lang="en-US" altLang="zh-CN" sz="1800" b="1" i="0" u="none" strike="noStrike" kern="120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T</a:t>
                </a:r>
                <a:r>
                  <a:rPr kumimoji="0" lang="en-US" altLang="zh-CN" sz="1800" b="1" i="1" u="none" strike="noStrike" kern="1200" cap="none" spc="0" normalizeH="0" baseline="-2500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si</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：提交时间）</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周转时间：作业</a:t>
                </a:r>
                <a:r>
                  <a:rPr kumimoji="0" lang="en-US" altLang="zh-CN" sz="1800" b="1" i="0" u="none" strike="noStrike" kern="120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i</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在系统内停留的时间，包含等待时间和执行时间</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平均周转时间：</a:t>
                </a:r>
                <a14:m>
                  <m:oMath xmlns:m="http://schemas.openxmlformats.org/officeDocument/2006/math">
                    <m:r>
                      <a:rPr kumimoji="0" lang="en-US" altLang="zh-CN" sz="1800" b="1" i="1" u="none" strike="noStrike" kern="1200" cap="none" spc="0" normalizeH="0" baseline="0" noProof="0">
                        <a:ln>
                          <a:noFill/>
                        </a:ln>
                        <a:solidFill>
                          <a:srgbClr val="000000"/>
                        </a:solidFill>
                        <a:effectLst/>
                        <a:uLnTx/>
                        <a:uFillTx/>
                        <a:latin typeface="Cambria Math"/>
                        <a:ea typeface="华文中宋" panose="02010600040101010101" pitchFamily="2" charset="-122"/>
                        <a:cs typeface="+mn-cs"/>
                      </a:rPr>
                      <m:t>𝑻</m:t>
                    </m:r>
                  </m:oMath>
                </a14:m>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14:m>
                  <m:oMath xmlns:m="http://schemas.openxmlformats.org/officeDocument/2006/math">
                    <m:f>
                      <m:f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华文中宋" panose="02010600040101010101" pitchFamily="2" charset="-122"/>
                            <a:cs typeface="+mn-cs"/>
                          </a:rPr>
                        </m:ctrlPr>
                      </m:fPr>
                      <m:num>
                        <m:r>
                          <a:rPr kumimoji="0" lang="en-US" altLang="zh-CN" sz="1800" b="1" i="1" u="none" strike="noStrike" kern="1200" cap="none" spc="0" normalizeH="0" baseline="0" noProof="0" smtClean="0">
                            <a:ln>
                              <a:noFill/>
                            </a:ln>
                            <a:solidFill>
                              <a:srgbClr val="000000"/>
                            </a:solidFill>
                            <a:effectLst/>
                            <a:uLnTx/>
                            <a:uFillTx/>
                            <a:latin typeface="Cambria Math"/>
                            <a:ea typeface="华文中宋" panose="02010600040101010101" pitchFamily="2" charset="-122"/>
                            <a:cs typeface="+mn-cs"/>
                          </a:rPr>
                          <m:t>𝟏</m:t>
                        </m:r>
                      </m:num>
                      <m:den>
                        <m:r>
                          <a:rPr kumimoji="0" lang="en-US" altLang="zh-CN" sz="1800" b="1" i="1" u="none" strike="noStrike" kern="1200" cap="none" spc="0" normalizeH="0" baseline="0" noProof="0" smtClean="0">
                            <a:ln>
                              <a:noFill/>
                            </a:ln>
                            <a:solidFill>
                              <a:srgbClr val="000000"/>
                            </a:solidFill>
                            <a:effectLst/>
                            <a:uLnTx/>
                            <a:uFillTx/>
                            <a:latin typeface="Cambria Math"/>
                            <a:ea typeface="华文中宋" panose="02010600040101010101" pitchFamily="2" charset="-122"/>
                            <a:cs typeface="+mn-cs"/>
                          </a:rPr>
                          <m:t>𝒏</m:t>
                        </m:r>
                      </m:den>
                    </m:f>
                    <m:nary>
                      <m:naryPr>
                        <m:chr m:val="∑"/>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华文中宋" panose="02010600040101010101" pitchFamily="2" charset="-122"/>
                            <a:cs typeface="+mn-cs"/>
                          </a:rPr>
                        </m:ctrlPr>
                      </m:naryPr>
                      <m:sub>
                        <m:r>
                          <m:rPr>
                            <m:brk m:alnAt="23"/>
                          </m:rPr>
                          <a:rPr kumimoji="0" lang="en-US" altLang="zh-CN" sz="1800" b="1" i="1" u="none" strike="noStrike" kern="1200" cap="none" spc="0" normalizeH="0" baseline="0" noProof="0" smtClean="0">
                            <a:ln>
                              <a:noFill/>
                            </a:ln>
                            <a:solidFill>
                              <a:srgbClr val="000000"/>
                            </a:solidFill>
                            <a:effectLst/>
                            <a:uLnTx/>
                            <a:uFillTx/>
                            <a:latin typeface="Cambria Math"/>
                            <a:ea typeface="华文中宋" panose="02010600040101010101" pitchFamily="2" charset="-122"/>
                            <a:cs typeface="+mn-cs"/>
                          </a:rPr>
                          <m:t>𝒊</m:t>
                        </m:r>
                        <m:r>
                          <a:rPr kumimoji="0" lang="en-US" altLang="zh-CN" sz="1800" b="1" i="1" u="none" strike="noStrike" kern="1200" cap="none" spc="0" normalizeH="0" baseline="0" noProof="0" smtClean="0">
                            <a:ln>
                              <a:noFill/>
                            </a:ln>
                            <a:solidFill>
                              <a:srgbClr val="000000"/>
                            </a:solidFill>
                            <a:effectLst/>
                            <a:uLnTx/>
                            <a:uFillTx/>
                            <a:latin typeface="Cambria Math"/>
                            <a:ea typeface="华文中宋" panose="02010600040101010101" pitchFamily="2" charset="-122"/>
                            <a:cs typeface="+mn-cs"/>
                          </a:rPr>
                          <m:t>=</m:t>
                        </m:r>
                        <m:r>
                          <a:rPr kumimoji="0" lang="en-US" altLang="zh-CN" sz="1800" b="1" i="1" u="none" strike="noStrike" kern="1200" cap="none" spc="0" normalizeH="0" baseline="0" noProof="0" smtClean="0">
                            <a:ln>
                              <a:noFill/>
                            </a:ln>
                            <a:solidFill>
                              <a:srgbClr val="000000"/>
                            </a:solidFill>
                            <a:effectLst/>
                            <a:uLnTx/>
                            <a:uFillTx/>
                            <a:latin typeface="Cambria Math"/>
                            <a:ea typeface="华文中宋" panose="02010600040101010101" pitchFamily="2" charset="-122"/>
                            <a:cs typeface="+mn-cs"/>
                          </a:rPr>
                          <m:t>𝟏</m:t>
                        </m:r>
                      </m:sub>
                      <m:sup>
                        <m:r>
                          <a:rPr kumimoji="0" lang="en-US" altLang="zh-CN" sz="1800" b="1" i="1" u="none" strike="noStrike" kern="1200" cap="none" spc="0" normalizeH="0" baseline="0" noProof="0" smtClean="0">
                            <a:ln>
                              <a:noFill/>
                            </a:ln>
                            <a:solidFill>
                              <a:srgbClr val="000000"/>
                            </a:solidFill>
                            <a:effectLst/>
                            <a:uLnTx/>
                            <a:uFillTx/>
                            <a:latin typeface="Cambria Math"/>
                            <a:ea typeface="华文中宋" panose="02010600040101010101" pitchFamily="2" charset="-122"/>
                            <a:cs typeface="+mn-cs"/>
                          </a:rPr>
                          <m:t>𝒏</m:t>
                        </m:r>
                      </m:sup>
                      <m:e>
                        <m:r>
                          <a:rPr kumimoji="0" lang="en-US" altLang="zh-CN" sz="1800" b="1" i="1" u="none" strike="noStrike" kern="1200" cap="none" spc="0" normalizeH="0" baseline="0" noProof="0" smtClean="0">
                            <a:ln>
                              <a:noFill/>
                            </a:ln>
                            <a:solidFill>
                              <a:srgbClr val="000000"/>
                            </a:solidFill>
                            <a:effectLst/>
                            <a:uLnTx/>
                            <a:uFillTx/>
                            <a:latin typeface="Cambria Math"/>
                            <a:ea typeface="华文中宋" panose="02010600040101010101" pitchFamily="2" charset="-122"/>
                            <a:cs typeface="+mn-cs"/>
                          </a:rPr>
                          <m:t>𝑻</m:t>
                        </m:r>
                        <m:r>
                          <a:rPr kumimoji="0" lang="en-US" altLang="zh-CN" sz="1800" b="1" i="1" u="none" strike="noStrike" kern="1200" cap="none" spc="0" normalizeH="0" baseline="-25000" noProof="0" smtClean="0">
                            <a:ln>
                              <a:noFill/>
                            </a:ln>
                            <a:solidFill>
                              <a:srgbClr val="000000"/>
                            </a:solidFill>
                            <a:effectLst/>
                            <a:uLnTx/>
                            <a:uFillTx/>
                            <a:latin typeface="Cambria Math"/>
                            <a:ea typeface="华文中宋" panose="02010600040101010101" pitchFamily="2" charset="-122"/>
                            <a:cs typeface="+mn-cs"/>
                          </a:rPr>
                          <m:t>𝒊</m:t>
                        </m:r>
                      </m:e>
                    </m:nary>
                  </m:oMath>
                </a14:m>
                <a:endPar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带权周转时间小</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周转时间</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执行时间：</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W</a:t>
                </a:r>
                <a:r>
                  <a:rPr kumimoji="0" lang="en-US" altLang="zh-CN" sz="1800" b="1" i="1" u="none" strike="noStrike" kern="1200" cap="none" spc="0" normalizeH="0" baseline="-25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i</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 </a:t>
                </a:r>
                <a:r>
                  <a:rPr kumimoji="0" lang="en-US" altLang="zh-CN" sz="1800" b="1" i="0" u="none" strike="noStrike" kern="120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T</a:t>
                </a:r>
                <a:r>
                  <a:rPr kumimoji="0" lang="en-US" altLang="zh-CN" sz="1800" b="1" i="1" u="none" strike="noStrike" kern="1200" cap="none" spc="0" normalizeH="0" baseline="-2500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i</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/T</a:t>
                </a:r>
                <a:r>
                  <a:rPr kumimoji="0" lang="en-US" altLang="zh-CN" sz="1800" b="1" i="1" u="none" strike="noStrike" kern="1200" cap="none" spc="0" normalizeH="0" baseline="-25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ri </a:t>
                </a:r>
                <a:r>
                  <a:rPr kumimoji="0" lang="zh-CN" altLang="en-US" sz="1800" b="0"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T</a:t>
                </a:r>
                <a:r>
                  <a:rPr kumimoji="0" lang="en-US" altLang="zh-CN" sz="1800" b="1" i="1" u="none" strike="noStrike" kern="1200" cap="none" spc="0" normalizeH="0" baseline="-25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ri </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：执行时间）</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W</a:t>
                </a:r>
                <a:r>
                  <a:rPr kumimoji="0" lang="en-US" altLang="zh-CN" sz="1800" b="1" i="1" u="none" strike="noStrike" kern="1200" cap="none" spc="0" normalizeH="0" baseline="-25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i</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反映调度性能</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平均带权周转时间：</a:t>
                </a:r>
                <a14:m>
                  <m:oMath xmlns:m="http://schemas.openxmlformats.org/officeDocument/2006/math">
                    <m:r>
                      <a:rPr kumimoji="0" lang="en-US" altLang="zh-CN" sz="1800" b="1" i="1" u="none" strike="noStrike" kern="1200" cap="none" spc="0" normalizeH="0" baseline="0" noProof="0">
                        <a:ln>
                          <a:noFill/>
                        </a:ln>
                        <a:solidFill>
                          <a:srgbClr val="000000"/>
                        </a:solidFill>
                        <a:effectLst/>
                        <a:uLnTx/>
                        <a:uFillTx/>
                        <a:latin typeface="Cambria Math"/>
                        <a:ea typeface="华文中宋" panose="02010600040101010101" pitchFamily="2" charset="-122"/>
                        <a:cs typeface="+mn-cs"/>
                      </a:rPr>
                      <m:t>𝑾</m:t>
                    </m:r>
                  </m:oMath>
                </a14:m>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14:m>
                  <m:oMath xmlns:m="http://schemas.openxmlformats.org/officeDocument/2006/math">
                    <m:f>
                      <m:f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ea typeface="华文中宋" panose="02010600040101010101" pitchFamily="2" charset="-122"/>
                            <a:cs typeface="+mn-cs"/>
                          </a:rPr>
                        </m:ctrlPr>
                      </m:fPr>
                      <m:num>
                        <m:r>
                          <a:rPr kumimoji="0" lang="en-US" altLang="zh-CN" sz="1800" b="1" i="1" u="none" strike="noStrike" kern="1200" cap="none" spc="0" normalizeH="0" baseline="0" noProof="0">
                            <a:ln>
                              <a:noFill/>
                            </a:ln>
                            <a:solidFill>
                              <a:srgbClr val="000000"/>
                            </a:solidFill>
                            <a:effectLst/>
                            <a:uLnTx/>
                            <a:uFillTx/>
                            <a:latin typeface="Cambria Math"/>
                            <a:ea typeface="华文中宋" panose="02010600040101010101" pitchFamily="2" charset="-122"/>
                            <a:cs typeface="+mn-cs"/>
                          </a:rPr>
                          <m:t>𝟏</m:t>
                        </m:r>
                      </m:num>
                      <m:den>
                        <m:r>
                          <a:rPr kumimoji="0" lang="en-US" altLang="zh-CN" sz="1800" b="1" i="1" u="none" strike="noStrike" kern="1200" cap="none" spc="0" normalizeH="0" baseline="0" noProof="0">
                            <a:ln>
                              <a:noFill/>
                            </a:ln>
                            <a:solidFill>
                              <a:srgbClr val="000000"/>
                            </a:solidFill>
                            <a:effectLst/>
                            <a:uLnTx/>
                            <a:uFillTx/>
                            <a:latin typeface="Cambria Math"/>
                            <a:ea typeface="华文中宋" panose="02010600040101010101" pitchFamily="2" charset="-122"/>
                            <a:cs typeface="+mn-cs"/>
                          </a:rPr>
                          <m:t>𝒏</m:t>
                        </m:r>
                      </m:den>
                    </m:f>
                    <m:nary>
                      <m:naryPr>
                        <m:chr m:val="∑"/>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ea typeface="华文中宋" panose="02010600040101010101" pitchFamily="2" charset="-122"/>
                            <a:cs typeface="+mn-cs"/>
                          </a:rPr>
                        </m:ctrlPr>
                      </m:naryPr>
                      <m:sub>
                        <m:r>
                          <m:rPr>
                            <m:brk m:alnAt="23"/>
                          </m:rPr>
                          <a:rPr kumimoji="0" lang="en-US" altLang="zh-CN" sz="1800" b="1" i="1" u="none" strike="noStrike" kern="1200" cap="none" spc="0" normalizeH="0" baseline="0" noProof="0">
                            <a:ln>
                              <a:noFill/>
                            </a:ln>
                            <a:solidFill>
                              <a:srgbClr val="000000"/>
                            </a:solidFill>
                            <a:effectLst/>
                            <a:uLnTx/>
                            <a:uFillTx/>
                            <a:latin typeface="Cambria Math"/>
                            <a:ea typeface="华文中宋" panose="02010600040101010101" pitchFamily="2" charset="-122"/>
                            <a:cs typeface="+mn-cs"/>
                          </a:rPr>
                          <m:t>𝒊</m:t>
                        </m:r>
                        <m:r>
                          <a:rPr kumimoji="0" lang="en-US" altLang="zh-CN" sz="1800" b="1" i="1" u="none" strike="noStrike" kern="1200" cap="none" spc="0" normalizeH="0" baseline="0" noProof="0">
                            <a:ln>
                              <a:noFill/>
                            </a:ln>
                            <a:solidFill>
                              <a:srgbClr val="000000"/>
                            </a:solidFill>
                            <a:effectLst/>
                            <a:uLnTx/>
                            <a:uFillTx/>
                            <a:latin typeface="Cambria Math"/>
                            <a:ea typeface="华文中宋" panose="02010600040101010101" pitchFamily="2" charset="-122"/>
                            <a:cs typeface="+mn-cs"/>
                          </a:rPr>
                          <m:t>=</m:t>
                        </m:r>
                        <m:r>
                          <a:rPr kumimoji="0" lang="en-US" altLang="zh-CN" sz="1800" b="1" i="1" u="none" strike="noStrike" kern="1200" cap="none" spc="0" normalizeH="0" baseline="0" noProof="0">
                            <a:ln>
                              <a:noFill/>
                            </a:ln>
                            <a:solidFill>
                              <a:srgbClr val="000000"/>
                            </a:solidFill>
                            <a:effectLst/>
                            <a:uLnTx/>
                            <a:uFillTx/>
                            <a:latin typeface="Cambria Math"/>
                            <a:ea typeface="华文中宋" panose="02010600040101010101" pitchFamily="2" charset="-122"/>
                            <a:cs typeface="+mn-cs"/>
                          </a:rPr>
                          <m:t>𝟏</m:t>
                        </m:r>
                      </m:sub>
                      <m:sup>
                        <m:r>
                          <a:rPr kumimoji="0" lang="en-US" altLang="zh-CN" sz="1800" b="1" i="1" u="none" strike="noStrike" kern="1200" cap="none" spc="0" normalizeH="0" baseline="0" noProof="0">
                            <a:ln>
                              <a:noFill/>
                            </a:ln>
                            <a:solidFill>
                              <a:srgbClr val="000000"/>
                            </a:solidFill>
                            <a:effectLst/>
                            <a:uLnTx/>
                            <a:uFillTx/>
                            <a:latin typeface="Cambria Math"/>
                            <a:ea typeface="华文中宋" panose="02010600040101010101" pitchFamily="2" charset="-122"/>
                            <a:cs typeface="+mn-cs"/>
                          </a:rPr>
                          <m:t>𝒏</m:t>
                        </m:r>
                      </m:sup>
                      <m:e>
                        <m:r>
                          <a:rPr kumimoji="0" lang="en-US" altLang="zh-CN" sz="1800" b="1" i="1" u="none" strike="noStrike" kern="1200" cap="none" spc="0" normalizeH="0" baseline="0" noProof="0" smtClean="0">
                            <a:ln>
                              <a:noFill/>
                            </a:ln>
                            <a:solidFill>
                              <a:srgbClr val="000000"/>
                            </a:solidFill>
                            <a:effectLst/>
                            <a:uLnTx/>
                            <a:uFillTx/>
                            <a:latin typeface="Cambria Math"/>
                            <a:ea typeface="华文中宋" panose="02010600040101010101" pitchFamily="2" charset="-122"/>
                            <a:cs typeface="+mn-cs"/>
                          </a:rPr>
                          <m:t>𝑾</m:t>
                        </m:r>
                        <m:r>
                          <a:rPr kumimoji="0" lang="en-US" altLang="zh-CN" sz="1800" b="1" i="1" u="none" strike="noStrike" kern="1200" cap="none" spc="0" normalizeH="0" baseline="-25000" noProof="0">
                            <a:ln>
                              <a:noFill/>
                            </a:ln>
                            <a:solidFill>
                              <a:srgbClr val="000000"/>
                            </a:solidFill>
                            <a:effectLst/>
                            <a:uLnTx/>
                            <a:uFillTx/>
                            <a:latin typeface="Cambria Math"/>
                            <a:ea typeface="华文中宋" panose="02010600040101010101" pitchFamily="2" charset="-122"/>
                            <a:cs typeface="+mn-cs"/>
                          </a:rPr>
                          <m:t>𝒊</m:t>
                        </m:r>
                      </m:e>
                    </m:nary>
                  </m:oMath>
                </a14:m>
                <a:endPar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周转时间可以体现系统的</a:t>
                </a: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吞吐量</a:t>
                </a:r>
              </a:p>
            </p:txBody>
          </p:sp>
        </mc:Choice>
        <mc:Fallback>
          <p:sp>
            <p:nvSpPr>
              <p:cNvPr id="9" name="Rectangle 3"/>
              <p:cNvSpPr txBox="1">
                <a:spLocks noRot="1" noChangeAspect="1" noMove="1" noResize="1" noEditPoints="1" noAdjustHandles="1" noChangeArrowheads="1" noChangeShapeType="1" noTextEdit="1"/>
              </p:cNvSpPr>
              <p:nvPr/>
            </p:nvSpPr>
            <p:spPr>
              <a:xfrm>
                <a:off x="457200" y="1752600"/>
                <a:ext cx="8073416" cy="4628728"/>
              </a:xfrm>
              <a:prstGeom prst="rect">
                <a:avLst/>
              </a:prstGeom>
              <a:blipFill>
                <a:blip r:embed="rId2"/>
                <a:stretch>
                  <a:fillRect l="-453"/>
                </a:stretch>
              </a:blipFill>
            </p:spPr>
            <p:txBody>
              <a:bodyPr/>
              <a:lstStyle/>
              <a:p>
                <a:r>
                  <a:rPr lang="zh-CN" altLang="en-US">
                    <a:noFill/>
                  </a:rPr>
                  <a:t> </a:t>
                </a:r>
              </a:p>
            </p:txBody>
          </p:sp>
        </mc:Fallback>
      </mc:AlternateContent>
      <p:sp>
        <p:nvSpPr>
          <p:cNvPr id="8" name="Title 13">
            <a:extLst>
              <a:ext uri="{FF2B5EF4-FFF2-40B4-BE49-F238E27FC236}">
                <a16:creationId xmlns:a16="http://schemas.microsoft.com/office/drawing/2014/main" xmlns="" id="{59B75FF0-0365-4DAB-8F89-DC379C69547E}"/>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分级调度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1E46AC8D-331E-4F4F-96D8-C6F6289E0504}"/>
              </a:ext>
            </a:extLst>
          </p:cNvPr>
          <p:cNvSpPr>
            <a:spLocks noGrp="1"/>
          </p:cNvSpPr>
          <p:nvPr>
            <p:ph type="sldNum" sz="quarter" idx="12"/>
          </p:nvPr>
        </p:nvSpPr>
        <p:spPr/>
        <p:txBody>
          <a:bodyPr/>
          <a:lstStyle/>
          <a:p>
            <a:fld id="{B10D5614-B734-4280-8F57-1D4947433C97}" type="slidenum">
              <a:rPr lang="en-US" smtClean="0"/>
              <a:pPr/>
              <a:t>10</a:t>
            </a:fld>
            <a:endParaRPr lang="en-US" dirty="0"/>
          </a:p>
        </p:txBody>
      </p:sp>
    </p:spTree>
    <p:extLst>
      <p:ext uri="{BB962C8B-B14F-4D97-AF65-F5344CB8AC3E}">
        <p14:creationId xmlns:p14="http://schemas.microsoft.com/office/powerpoint/2010/main" xmlns="" val="3539622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11</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分时系统的目标</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9" name="Rectangle 3"/>
          <p:cNvSpPr txBox="1">
            <a:spLocks/>
          </p:cNvSpPr>
          <p:nvPr/>
        </p:nvSpPr>
        <p:spPr>
          <a:xfrm>
            <a:off x="457200" y="1752600"/>
            <a:ext cx="8073416" cy="16043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响应时间快</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进程的周转时间</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T</a:t>
            </a:r>
            <a:r>
              <a:rPr lang="en-US" altLang="zh-CN" sz="1800" b="1" i="1" baseline="-25000" dirty="0">
                <a:solidFill>
                  <a:srgbClr val="000000"/>
                </a:solidFill>
                <a:latin typeface="华文中宋" panose="02010600040101010101" pitchFamily="2" charset="-122"/>
                <a:ea typeface="华文中宋" panose="02010600040101010101" pitchFamily="2" charset="-122"/>
              </a:rPr>
              <a:t>r</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T</a:t>
            </a:r>
            <a:r>
              <a:rPr kumimoji="0" lang="en-US" altLang="zh-CN" sz="1800" b="1" i="1" u="none" strike="noStrike" kern="1200" cap="none" spc="0" normalizeH="0" baseline="-25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b</a:t>
            </a:r>
            <a:r>
              <a:rPr kumimoji="0" lang="en-US" altLang="zh-CN" sz="1800" b="1" i="1"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T</a:t>
            </a:r>
            <a:r>
              <a:rPr kumimoji="0" lang="en-US" altLang="zh-CN" sz="1800" b="1" i="1" u="none" strike="noStrike" kern="1200" cap="none" spc="0" normalizeH="0" baseline="-25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s</a:t>
            </a:r>
            <a:r>
              <a:rPr kumimoji="0" lang="zh-CN" altLang="en-US" sz="1800" b="0"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T</a:t>
            </a:r>
            <a:r>
              <a:rPr kumimoji="0" lang="en-US" altLang="zh-CN" sz="1800" b="1" i="1" u="none" strike="noStrike" kern="1200" cap="none" spc="0" normalizeH="0" baseline="-25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b</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：开始执行时间，</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T</a:t>
            </a:r>
            <a:r>
              <a:rPr kumimoji="0" lang="en-US" altLang="zh-CN" sz="1800" b="1" i="1" u="none" strike="noStrike" kern="1200" cap="none" spc="0" normalizeH="0" baseline="-25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s</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：提交时间）</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lvl="1">
              <a:lnSpc>
                <a:spcPct val="150000"/>
              </a:lnSpc>
              <a:spcBef>
                <a:spcPts val="0"/>
              </a:spcBef>
              <a:buFont typeface="Arial" panose="020B0604020202020204" pitchFamily="34" charset="0"/>
              <a:buChar char="•"/>
              <a:defRPr/>
            </a:pPr>
            <a:r>
              <a:rPr lang="zh-CN" altLang="en-US" sz="1800" b="1" dirty="0">
                <a:solidFill>
                  <a:srgbClr val="000000"/>
                </a:solidFill>
                <a:latin typeface="华文中宋" panose="02010600040101010101" pitchFamily="2" charset="-122"/>
                <a:ea typeface="华文中宋" panose="02010600040101010101" pitchFamily="2" charset="-122"/>
              </a:rPr>
              <a:t>时间片长度</a:t>
            </a:r>
            <a:r>
              <a:rPr lang="en-US" altLang="zh-CN" sz="1800" b="1" dirty="0">
                <a:solidFill>
                  <a:srgbClr val="000000"/>
                </a:solidFill>
                <a:latin typeface="华文中宋" panose="02010600040101010101" pitchFamily="2" charset="-122"/>
                <a:ea typeface="华文中宋" panose="02010600040101010101" pitchFamily="2" charset="-122"/>
              </a:rPr>
              <a:t>q=</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T</a:t>
            </a:r>
            <a:r>
              <a:rPr lang="en-US" altLang="zh-CN" sz="1800" b="1" i="1" baseline="-25000" dirty="0">
                <a:solidFill>
                  <a:srgbClr val="000000"/>
                </a:solidFill>
                <a:latin typeface="华文中宋" panose="02010600040101010101" pitchFamily="2" charset="-122"/>
                <a:ea typeface="华文中宋" panose="02010600040101010101" pitchFamily="2" charset="-122"/>
              </a:rPr>
              <a:t>r </a:t>
            </a:r>
            <a:r>
              <a:rPr lang="en-US" altLang="zh-CN" sz="1800" b="1" dirty="0">
                <a:solidFill>
                  <a:srgbClr val="000000"/>
                </a:solidFill>
                <a:latin typeface="华文中宋" panose="02010600040101010101" pitchFamily="2" charset="-122"/>
                <a:ea typeface="华文中宋" panose="02010600040101010101" pitchFamily="2" charset="-122"/>
              </a:rPr>
              <a:t>/</a:t>
            </a:r>
            <a:r>
              <a:rPr lang="en-US" altLang="zh-CN" sz="1800" b="1" dirty="0" err="1">
                <a:solidFill>
                  <a:srgbClr val="000000"/>
                </a:solidFill>
                <a:latin typeface="华文中宋" panose="02010600040101010101" pitchFamily="2" charset="-122"/>
                <a:ea typeface="华文中宋" panose="02010600040101010101" pitchFamily="2" charset="-122"/>
              </a:rPr>
              <a:t>N</a:t>
            </a:r>
            <a:r>
              <a:rPr lang="en-US" altLang="zh-CN" sz="1800" b="1" baseline="-25000" dirty="0" err="1">
                <a:solidFill>
                  <a:srgbClr val="000000"/>
                </a:solidFill>
                <a:latin typeface="华文中宋" panose="02010600040101010101" pitchFamily="2" charset="-122"/>
                <a:ea typeface="华文中宋" panose="02010600040101010101" pitchFamily="2" charset="-122"/>
              </a:rPr>
              <a:t>max</a:t>
            </a:r>
            <a:r>
              <a:rPr lang="zh-CN" altLang="en-US" sz="1800" b="1" dirty="0">
                <a:solidFill>
                  <a:srgbClr val="000000"/>
                </a:solidFill>
                <a:latin typeface="华文中宋" panose="02010600040101010101" pitchFamily="2" charset="-122"/>
                <a:ea typeface="华文中宋" panose="02010600040101010101" pitchFamily="2" charset="-122"/>
              </a:rPr>
              <a:t>， </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T</a:t>
            </a:r>
            <a:r>
              <a:rPr lang="en-US" altLang="zh-CN" sz="1800" b="1" i="1" baseline="-25000" dirty="0">
                <a:solidFill>
                  <a:srgbClr val="000000"/>
                </a:solidFill>
                <a:latin typeface="华文中宋" panose="02010600040101010101" pitchFamily="2" charset="-122"/>
                <a:ea typeface="华文中宋" panose="02010600040101010101" pitchFamily="2" charset="-122"/>
              </a:rPr>
              <a:t>r </a:t>
            </a:r>
            <a:r>
              <a:rPr lang="zh-CN" altLang="en-US" sz="1800" b="1" dirty="0">
                <a:solidFill>
                  <a:srgbClr val="000000"/>
                </a:solidFill>
                <a:latin typeface="华文中宋" panose="02010600040101010101" pitchFamily="2" charset="-122"/>
                <a:ea typeface="华文中宋" panose="02010600040101010101" pitchFamily="2" charset="-122"/>
              </a:rPr>
              <a:t>：系统要求的响应时间，</a:t>
            </a:r>
            <a:r>
              <a:rPr lang="en-US" altLang="zh-CN" sz="1800" b="1" dirty="0" err="1">
                <a:solidFill>
                  <a:srgbClr val="000000"/>
                </a:solidFill>
                <a:latin typeface="华文中宋" panose="02010600040101010101" pitchFamily="2" charset="-122"/>
                <a:ea typeface="华文中宋" panose="02010600040101010101" pitchFamily="2" charset="-122"/>
              </a:rPr>
              <a:t>N</a:t>
            </a:r>
            <a:r>
              <a:rPr lang="en-US" altLang="zh-CN" sz="1800" b="1" baseline="-25000" dirty="0" err="1">
                <a:solidFill>
                  <a:srgbClr val="000000"/>
                </a:solidFill>
                <a:latin typeface="华文中宋" panose="02010600040101010101" pitchFamily="2" charset="-122"/>
                <a:ea typeface="华文中宋" panose="02010600040101010101" pitchFamily="2" charset="-122"/>
              </a:rPr>
              <a:t>max</a:t>
            </a:r>
            <a:r>
              <a:rPr lang="zh-CN" altLang="en-US" sz="1800" b="1" dirty="0">
                <a:solidFill>
                  <a:srgbClr val="000000"/>
                </a:solidFill>
                <a:latin typeface="华文中宋" panose="02010600040101010101" pitchFamily="2" charset="-122"/>
                <a:ea typeface="华文中宋" panose="02010600040101010101" pitchFamily="2" charset="-122"/>
              </a:rPr>
              <a:t>：就绪队列最大进程数</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1800" b="1" dirty="0">
                <a:solidFill>
                  <a:srgbClr val="000000"/>
                </a:solidFill>
                <a:latin typeface="华文中宋" panose="02010600040101010101" pitchFamily="2" charset="-122"/>
                <a:ea typeface="华文中宋" panose="02010600040101010101" pitchFamily="2" charset="-122"/>
              </a:rPr>
              <a:t>均衡性：响应时间的快慢与用户请求服务的复杂性相适应</a:t>
            </a:r>
            <a:endPar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 name="Title 13">
            <a:extLst>
              <a:ext uri="{FF2B5EF4-FFF2-40B4-BE49-F238E27FC236}">
                <a16:creationId xmlns:a16="http://schemas.microsoft.com/office/drawing/2014/main" xmlns="" id="{59B75FF0-0365-4DAB-8F89-DC379C69547E}"/>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分级调度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4D354E6C-71FA-459F-9097-8251EE4B9404}"/>
              </a:ext>
            </a:extLst>
          </p:cNvPr>
          <p:cNvSpPr>
            <a:spLocks noGrp="1"/>
          </p:cNvSpPr>
          <p:nvPr>
            <p:ph type="sldNum" sz="quarter" idx="12"/>
          </p:nvPr>
        </p:nvSpPr>
        <p:spPr/>
        <p:txBody>
          <a:bodyPr/>
          <a:lstStyle/>
          <a:p>
            <a:fld id="{B10D5614-B734-4280-8F57-1D4947433C97}" type="slidenum">
              <a:rPr lang="en-US" smtClean="0"/>
              <a:pPr/>
              <a:t>11</a:t>
            </a:fld>
            <a:endParaRPr lang="en-US" dirty="0"/>
          </a:p>
        </p:txBody>
      </p:sp>
    </p:spTree>
    <p:extLst>
      <p:ext uri="{BB962C8B-B14F-4D97-AF65-F5344CB8AC3E}">
        <p14:creationId xmlns:p14="http://schemas.microsoft.com/office/powerpoint/2010/main" xmlns="" val="31627377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11</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实时系统的目标</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9" name="Rectangle 3"/>
          <p:cNvSpPr txBox="1">
            <a:spLocks/>
          </p:cNvSpPr>
          <p:nvPr/>
        </p:nvSpPr>
        <p:spPr>
          <a:xfrm>
            <a:off x="457200" y="1752600"/>
            <a:ext cx="8073416" cy="46287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截止时间的保证：开始执行的最迟时间，或必须完成的最迟时间</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1800" b="1" dirty="0">
                <a:solidFill>
                  <a:srgbClr val="000000"/>
                </a:solidFill>
                <a:latin typeface="华文中宋" panose="02010600040101010101" pitchFamily="2" charset="-122"/>
                <a:ea typeface="华文中宋" panose="02010600040101010101" pitchFamily="2" charset="-122"/>
              </a:rPr>
              <a:t>系统响应的可预测性</a:t>
            </a:r>
            <a:endPar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 name="Title 13">
            <a:extLst>
              <a:ext uri="{FF2B5EF4-FFF2-40B4-BE49-F238E27FC236}">
                <a16:creationId xmlns:a16="http://schemas.microsoft.com/office/drawing/2014/main" xmlns="" id="{59B75FF0-0365-4DAB-8F89-DC379C69547E}"/>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分级调度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CD226EA4-A8F3-4910-8A69-92D2AC96AE39}"/>
              </a:ext>
            </a:extLst>
          </p:cNvPr>
          <p:cNvSpPr>
            <a:spLocks noGrp="1"/>
          </p:cNvSpPr>
          <p:nvPr>
            <p:ph type="sldNum" sz="quarter" idx="12"/>
          </p:nvPr>
        </p:nvSpPr>
        <p:spPr/>
        <p:txBody>
          <a:bodyPr/>
          <a:lstStyle/>
          <a:p>
            <a:fld id="{B10D5614-B734-4280-8F57-1D4947433C97}" type="slidenum">
              <a:rPr lang="en-US" smtClean="0"/>
              <a:pPr/>
              <a:t>12</a:t>
            </a:fld>
            <a:endParaRPr lang="en-US" dirty="0"/>
          </a:p>
        </p:txBody>
      </p:sp>
    </p:spTree>
    <p:extLst>
      <p:ext uri="{BB962C8B-B14F-4D97-AF65-F5344CB8AC3E}">
        <p14:creationId xmlns:p14="http://schemas.microsoft.com/office/powerpoint/2010/main" xmlns="" val="30762847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16</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进程调度方式</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2" name="矩形 1"/>
          <p:cNvSpPr/>
          <p:nvPr/>
        </p:nvSpPr>
        <p:spPr>
          <a:xfrm>
            <a:off x="603708" y="1700808"/>
            <a:ext cx="8117284" cy="2951770"/>
          </a:xfrm>
          <a:prstGeom prst="rect">
            <a:avLst/>
          </a:prstGeom>
        </p:spPr>
        <p:txBody>
          <a:bodyPr wrap="square">
            <a:spAutoFit/>
          </a:bodyPr>
          <a:lstStyle/>
          <a:p>
            <a:pPr marL="285750" marR="0" lvl="1" indent="-285750" algn="l"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决策模式（</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Decision Mode</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742950" marR="0" lvl="2" indent="-2857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非抢占</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NZ" altLang="zh-CN" sz="1800" b="1" i="0" u="none" strike="noStrike" kern="120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Nonpreemptive</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）：一旦进入运行，就执行到终止，除非</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I/O</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等待或请求</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OS</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服务而阻塞</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742950" marR="0" lvl="2" indent="-2857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抢占</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NZ" altLang="zh-CN" sz="1800" b="1" i="0" u="none" strike="noStrike" kern="120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Preemptive</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）：当前运行的进程可能被</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OS</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中断，并转入就绪态。一个新进程到达，或中断发生后把一个阻塞态进程置为就绪态，或出现周期性的时钟中断，都需要进行抢占决策</a:t>
            </a:r>
            <a:endParaRPr kumimoji="0" lang="en-NZ"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742950" marR="0" lvl="2" indent="-2857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 name="Title 13">
            <a:extLst>
              <a:ext uri="{FF2B5EF4-FFF2-40B4-BE49-F238E27FC236}">
                <a16:creationId xmlns:a16="http://schemas.microsoft.com/office/drawing/2014/main" xmlns="" id="{BA26EA8A-9CB5-4441-849E-7BC3C6556E03}"/>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分级调度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xmlns="" id="{5813DD7B-ED0A-45BE-9D08-2CFE8F7EC982}"/>
              </a:ext>
            </a:extLst>
          </p:cNvPr>
          <p:cNvSpPr>
            <a:spLocks noGrp="1"/>
          </p:cNvSpPr>
          <p:nvPr>
            <p:ph type="sldNum" sz="quarter" idx="12"/>
          </p:nvPr>
        </p:nvSpPr>
        <p:spPr/>
        <p:txBody>
          <a:bodyPr/>
          <a:lstStyle/>
          <a:p>
            <a:fld id="{B10D5614-B734-4280-8F57-1D4947433C97}" type="slidenum">
              <a:rPr lang="en-US" smtClean="0"/>
              <a:pPr/>
              <a:t>13</a:t>
            </a:fld>
            <a:endParaRPr lang="en-US" dirty="0"/>
          </a:p>
        </p:txBody>
      </p:sp>
    </p:spTree>
    <p:extLst>
      <p:ext uri="{BB962C8B-B14F-4D97-AF65-F5344CB8AC3E}">
        <p14:creationId xmlns:p14="http://schemas.microsoft.com/office/powerpoint/2010/main" xmlns="" val="11126381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t1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9306" y="1163934"/>
            <a:ext cx="7545387" cy="3273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作业调度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07</a:t>
            </a:r>
            <a:endParaRPr lang="en-US" sz="1100" b="1" dirty="0">
              <a:solidFill>
                <a:prstClr val="white"/>
              </a:solidFill>
            </a:endParaRPr>
          </a:p>
        </p:txBody>
      </p:sp>
      <p:sp>
        <p:nvSpPr>
          <p:cNvPr id="11" name="Content Placeholder 2"/>
          <p:cNvSpPr txBox="1">
            <a:spLocks/>
          </p:cNvSpPr>
          <p:nvPr/>
        </p:nvSpPr>
        <p:spPr>
          <a:xfrm>
            <a:off x="457200" y="127197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作业的 功能</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91397" y="4437112"/>
            <a:ext cx="7761206" cy="2169825"/>
          </a:xfrm>
          <a:prstGeom prst="rect">
            <a:avLst/>
          </a:prstGeom>
        </p:spPr>
        <p:txBody>
          <a:bodyPr wrap="square">
            <a:spAutoFit/>
          </a:bodyPr>
          <a:lstStyle/>
          <a:p>
            <a:pPr lvl="1">
              <a:lnSpc>
                <a:spcPct val="150000"/>
              </a:lnSpc>
              <a:spcBef>
                <a:spcPts val="0"/>
              </a:spcBef>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 提交：处于从输入设备进入外存设备的过程</a:t>
            </a:r>
          </a:p>
          <a:p>
            <a:pPr lvl="1">
              <a:lnSpc>
                <a:spcPct val="150000"/>
              </a:lnSpc>
              <a:spcBef>
                <a:spcPts val="0"/>
              </a:spcBef>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 收容</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后备</a:t>
            </a:r>
            <a:r>
              <a:rPr lang="en-US" altLang="zh-CN" b="1" dirty="0">
                <a:solidFill>
                  <a:srgbClr val="000000"/>
                </a:solidFill>
                <a:latin typeface="华文中宋" panose="02010600040101010101" pitchFamily="2" charset="-122"/>
                <a:ea typeface="华文中宋" panose="02010600040101010101" pitchFamily="2" charset="-122"/>
              </a:rPr>
              <a:t>) </a:t>
            </a:r>
            <a:r>
              <a:rPr lang="zh-CN" altLang="en-US" b="1" dirty="0">
                <a:solidFill>
                  <a:srgbClr val="000000"/>
                </a:solidFill>
                <a:latin typeface="华文中宋" panose="02010600040101010101" pitchFamily="2" charset="-122"/>
                <a:ea typeface="华文中宋" panose="02010600040101010101" pitchFamily="2" charset="-122"/>
              </a:rPr>
              <a:t>：作业的信息已全部进入外存，但还未被调度执行</a:t>
            </a:r>
          </a:p>
          <a:p>
            <a:pPr lvl="1">
              <a:lnSpc>
                <a:spcPct val="150000"/>
              </a:lnSpc>
              <a:spcBef>
                <a:spcPts val="0"/>
              </a:spcBef>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 执行：被作业调度程序选中进入内存投入运行，进程调度决定哪个作业的哪个进程占用处理机</a:t>
            </a:r>
          </a:p>
          <a:p>
            <a:pPr lvl="1">
              <a:lnSpc>
                <a:spcPct val="150000"/>
              </a:lnSpc>
              <a:spcBef>
                <a:spcPts val="0"/>
              </a:spcBef>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 完成：作业运行完毕，但资源尚未被系统全部回收</a:t>
            </a:r>
          </a:p>
        </p:txBody>
      </p:sp>
      <p:sp>
        <p:nvSpPr>
          <p:cNvPr id="4" name="灯片编号占位符 3">
            <a:extLst>
              <a:ext uri="{FF2B5EF4-FFF2-40B4-BE49-F238E27FC236}">
                <a16:creationId xmlns:a16="http://schemas.microsoft.com/office/drawing/2014/main" xmlns="" id="{8703E4F0-0DA0-4A71-8CDA-9CBA06F2DFBC}"/>
              </a:ext>
            </a:extLst>
          </p:cNvPr>
          <p:cNvSpPr>
            <a:spLocks noGrp="1"/>
          </p:cNvSpPr>
          <p:nvPr>
            <p:ph type="sldNum" sz="quarter" idx="12"/>
          </p:nvPr>
        </p:nvSpPr>
        <p:spPr/>
        <p:txBody>
          <a:bodyPr/>
          <a:lstStyle/>
          <a:p>
            <a:fld id="{B10D5614-B734-4280-8F57-1D4947433C97}" type="slidenum">
              <a:rPr lang="en-US" smtClean="0"/>
              <a:pPr/>
              <a:t>14</a:t>
            </a:fld>
            <a:endParaRPr lang="en-US" dirty="0"/>
          </a:p>
        </p:txBody>
      </p:sp>
    </p:spTree>
    <p:extLst>
      <p:ext uri="{BB962C8B-B14F-4D97-AF65-F5344CB8AC3E}">
        <p14:creationId xmlns:p14="http://schemas.microsoft.com/office/powerpoint/2010/main" xmlns="" val="2830867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作业调度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08</a:t>
            </a:r>
            <a:endParaRPr lang="en-US" sz="1100" b="1" dirty="0">
              <a:solidFill>
                <a:prstClr val="white"/>
              </a:solidFill>
            </a:endParaRPr>
          </a:p>
        </p:txBody>
      </p:sp>
      <p:graphicFrame>
        <p:nvGraphicFramePr>
          <p:cNvPr id="9" name="Group 29"/>
          <p:cNvGraphicFramePr>
            <a:graphicFrameLocks noGrp="1"/>
          </p:cNvGraphicFramePr>
          <p:nvPr>
            <p:ph sz="half" idx="4294967295"/>
            <p:extLst>
              <p:ext uri="{D42A27DB-BD31-4B8C-83A1-F6EECF244321}">
                <p14:modId xmlns:p14="http://schemas.microsoft.com/office/powerpoint/2010/main" xmlns="" val="4078363876"/>
              </p:ext>
            </p:extLst>
          </p:nvPr>
        </p:nvGraphicFramePr>
        <p:xfrm>
          <a:off x="1475656" y="1317847"/>
          <a:ext cx="6912768" cy="5304522"/>
        </p:xfrm>
        <a:graphic>
          <a:graphicData uri="http://schemas.openxmlformats.org/drawingml/2006/table">
            <a:tbl>
              <a:tblPr/>
              <a:tblGrid>
                <a:gridCol w="2279291">
                  <a:extLst>
                    <a:ext uri="{9D8B030D-6E8A-4147-A177-3AD203B41FA5}">
                      <a16:colId xmlns:a16="http://schemas.microsoft.com/office/drawing/2014/main" xmlns="" val="20000"/>
                    </a:ext>
                  </a:extLst>
                </a:gridCol>
                <a:gridCol w="4633477">
                  <a:extLst>
                    <a:ext uri="{9D8B030D-6E8A-4147-A177-3AD203B41FA5}">
                      <a16:colId xmlns:a16="http://schemas.microsoft.com/office/drawing/2014/main" xmlns="" val="20001"/>
                    </a:ext>
                  </a:extLst>
                </a:gridCol>
              </a:tblGrid>
              <a:tr h="51809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作业名 </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标识符</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0"/>
                  </a:ext>
                </a:extLst>
              </a:tr>
              <a:tr h="51809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作业类型 </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计算型、管理型、图形设计型 </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1"/>
                  </a:ext>
                </a:extLst>
              </a:tr>
              <a:tr h="147922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资源要求 </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内存量</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外存量</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外设类型及数量</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软件支持工具、库函数 </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2"/>
                  </a:ext>
                </a:extLst>
              </a:tr>
              <a:tr h="58857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当前状态 </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提交、后备、运行、完成 </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3"/>
                  </a:ext>
                </a:extLst>
              </a:tr>
              <a:tr h="94480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资源使用情况 </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进入系统的时间</a:t>
                      </a:r>
                      <a:endParaRPr kumimoji="0" lang="en-US" altLang="zh-CN"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开始执行时间</a:t>
                      </a:r>
                      <a:endParaRPr kumimoji="0" lang="en-US" altLang="zh-CN"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已运行时间</a:t>
                      </a:r>
                      <a:endParaRPr kumimoji="0" lang="en-US" altLang="zh-CN"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内存地址</a:t>
                      </a:r>
                      <a:endParaRPr kumimoji="0" lang="en-US" altLang="zh-CN"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外设台数</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4"/>
                  </a:ext>
                </a:extLst>
              </a:tr>
              <a:tr h="51809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作业的优先级 </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由用户指定或系统动态计算</a:t>
                      </a:r>
                    </a:p>
                  </a:txBody>
                  <a:tcPr marT="45691" marB="45691" anchor="ctr" horzOverflow="overflow">
                    <a:lnL w="19050" cap="flat" cmpd="sng" algn="ctr">
                      <a:solidFill>
                        <a:schemeClr val="folHlink"/>
                      </a:solidFill>
                      <a:prstDash val="solid"/>
                      <a:round/>
                      <a:headEnd type="none" w="med" len="med"/>
                      <a:tailEnd type="none" w="med" len="med"/>
                    </a:lnL>
                    <a:lnR w="1905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5"/>
                  </a:ext>
                </a:extLst>
              </a:tr>
            </a:tbl>
          </a:graphicData>
        </a:graphic>
      </p:graphicFrame>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JCB</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F37ABEAF-18B8-46EC-9786-22B2EBF59254}"/>
              </a:ext>
            </a:extLst>
          </p:cNvPr>
          <p:cNvSpPr>
            <a:spLocks noGrp="1"/>
          </p:cNvSpPr>
          <p:nvPr>
            <p:ph type="sldNum" sz="quarter" idx="12"/>
          </p:nvPr>
        </p:nvSpPr>
        <p:spPr/>
        <p:txBody>
          <a:bodyPr/>
          <a:lstStyle/>
          <a:p>
            <a:fld id="{B10D5614-B734-4280-8F57-1D4947433C97}" type="slidenum">
              <a:rPr lang="en-US" smtClean="0"/>
              <a:pPr/>
              <a:t>15</a:t>
            </a:fld>
            <a:endParaRPr lang="en-US" dirty="0"/>
          </a:p>
        </p:txBody>
      </p:sp>
    </p:spTree>
    <p:extLst>
      <p:ext uri="{BB962C8B-B14F-4D97-AF65-F5344CB8AC3E}">
        <p14:creationId xmlns:p14="http://schemas.microsoft.com/office/powerpoint/2010/main" xmlns="" val="39525158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作业调度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09</a:t>
            </a:r>
            <a:endParaRPr lang="en-US" sz="1100" b="1" dirty="0">
              <a:solidFill>
                <a:prstClr val="white"/>
              </a:solidFill>
            </a:endParaRPr>
          </a:p>
        </p:txBody>
      </p:sp>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作业调度的功能</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noChangeArrowheads="1"/>
          </p:cNvSpPr>
          <p:nvPr/>
        </p:nvSpPr>
        <p:spPr>
          <a:xfrm>
            <a:off x="537728" y="1700809"/>
            <a:ext cx="8282422"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000">
              <a:lnSpc>
                <a:spcPct val="15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按照某种调度算法从后备作业队列中挑选作业</a:t>
            </a:r>
          </a:p>
          <a:p>
            <a:pPr marL="180000">
              <a:lnSpc>
                <a:spcPct val="15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为选中的作业建立相应的进程，分配内存、外设等资源，并放入就绪队列中</a:t>
            </a:r>
          </a:p>
          <a:p>
            <a:pPr marL="180000">
              <a:lnSpc>
                <a:spcPct val="15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作业结束后进行善后处理，回收资源，撤消</a:t>
            </a:r>
            <a:r>
              <a:rPr lang="en-US" altLang="zh-CN" sz="1800" b="1" dirty="0">
                <a:solidFill>
                  <a:srgbClr val="000000"/>
                </a:solidFill>
                <a:latin typeface="华文中宋" panose="02010600040101010101" pitchFamily="2" charset="-122"/>
                <a:ea typeface="华文中宋" panose="02010600040101010101" pitchFamily="2" charset="-122"/>
              </a:rPr>
              <a:t>JCB</a:t>
            </a:r>
            <a:r>
              <a:rPr lang="zh-CN" altLang="en-US" sz="1800" b="1" dirty="0">
                <a:solidFill>
                  <a:srgbClr val="000000"/>
                </a:solidFill>
                <a:latin typeface="华文中宋" panose="02010600040101010101" pitchFamily="2" charset="-122"/>
                <a:ea typeface="华文中宋" panose="02010600040101010101" pitchFamily="2" charset="-122"/>
              </a:rPr>
              <a:t>及全部</a:t>
            </a:r>
            <a:r>
              <a:rPr lang="en-US" altLang="zh-CN" sz="1800" b="1" dirty="0">
                <a:solidFill>
                  <a:srgbClr val="000000"/>
                </a:solidFill>
                <a:latin typeface="华文中宋" panose="02010600040101010101" pitchFamily="2" charset="-122"/>
                <a:ea typeface="华文中宋" panose="02010600040101010101" pitchFamily="2" charset="-122"/>
              </a:rPr>
              <a:t>PCB</a:t>
            </a:r>
            <a:endParaRPr lang="zh-CN" altLang="en-US" sz="1800" b="1" dirty="0">
              <a:solidFill>
                <a:srgbClr val="000000"/>
              </a:solidFill>
              <a:latin typeface="华文中宋" panose="02010600040101010101" pitchFamily="2" charset="-122"/>
              <a:ea typeface="华文中宋" panose="02010600040101010101" pitchFamily="2" charset="-122"/>
            </a:endParaRPr>
          </a:p>
          <a:p>
            <a:pPr marL="180000">
              <a:lnSpc>
                <a:spcPct val="150000"/>
              </a:lnSpc>
              <a:spcBef>
                <a:spcPts val="0"/>
              </a:spcBef>
              <a:buFont typeface="Wingdings" pitchFamily="2" charset="2"/>
              <a:buNone/>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8AA9D126-19F3-4341-B4A4-D87132DE5982}"/>
              </a:ext>
            </a:extLst>
          </p:cNvPr>
          <p:cNvSpPr>
            <a:spLocks noGrp="1"/>
          </p:cNvSpPr>
          <p:nvPr>
            <p:ph type="sldNum" sz="quarter" idx="12"/>
          </p:nvPr>
        </p:nvSpPr>
        <p:spPr/>
        <p:txBody>
          <a:bodyPr/>
          <a:lstStyle/>
          <a:p>
            <a:fld id="{B10D5614-B734-4280-8F57-1D4947433C97}" type="slidenum">
              <a:rPr lang="en-US" smtClean="0"/>
              <a:pPr/>
              <a:t>16</a:t>
            </a:fld>
            <a:endParaRPr lang="en-US" dirty="0"/>
          </a:p>
        </p:txBody>
      </p:sp>
    </p:spTree>
    <p:extLst>
      <p:ext uri="{BB962C8B-B14F-4D97-AF65-F5344CB8AC3E}">
        <p14:creationId xmlns:p14="http://schemas.microsoft.com/office/powerpoint/2010/main" xmlns="" val="32406731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4.3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12</a:t>
            </a:r>
            <a:endParaRPr lang="en-US" sz="1100" b="1" dirty="0">
              <a:solidFill>
                <a:prstClr val="white"/>
              </a:solidFill>
            </a:endParaRPr>
          </a:p>
        </p:txBody>
      </p:sp>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进程调度的功能</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538908" y="1744639"/>
            <a:ext cx="76200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保存现场</a:t>
            </a:r>
            <a:endParaRPr lang="en-US" altLang="zh-CN" sz="1800" b="1" dirty="0">
              <a:solidFill>
                <a:srgbClr val="000000"/>
              </a:solidFill>
              <a:latin typeface="华文中宋" panose="02010600040101010101" pitchFamily="2" charset="-122"/>
              <a:ea typeface="华文中宋" panose="02010600040101010101" pitchFamily="2" charset="-122"/>
            </a:endParaRPr>
          </a:p>
          <a:p>
            <a:pPr marL="342900" lvl="1" indent="-342900">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按照某种调度算法从就绪队列中选择一个进程占用处理机</a:t>
            </a:r>
          </a:p>
          <a:p>
            <a:pPr marL="342900" lvl="1" indent="-342900">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恢复现场</a:t>
            </a:r>
          </a:p>
        </p:txBody>
      </p:sp>
      <p:sp>
        <p:nvSpPr>
          <p:cNvPr id="3" name="灯片编号占位符 2">
            <a:extLst>
              <a:ext uri="{FF2B5EF4-FFF2-40B4-BE49-F238E27FC236}">
                <a16:creationId xmlns:a16="http://schemas.microsoft.com/office/drawing/2014/main" xmlns="" id="{275F8B3D-E94E-46FA-9800-063A68BA9510}"/>
              </a:ext>
            </a:extLst>
          </p:cNvPr>
          <p:cNvSpPr>
            <a:spLocks noGrp="1"/>
          </p:cNvSpPr>
          <p:nvPr>
            <p:ph type="sldNum" sz="quarter" idx="12"/>
          </p:nvPr>
        </p:nvSpPr>
        <p:spPr/>
        <p:txBody>
          <a:bodyPr/>
          <a:lstStyle/>
          <a:p>
            <a:fld id="{B10D5614-B734-4280-8F57-1D4947433C97}" type="slidenum">
              <a:rPr lang="en-US" smtClean="0"/>
              <a:pPr/>
              <a:t>17</a:t>
            </a:fld>
            <a:endParaRPr lang="en-US" dirty="0"/>
          </a:p>
        </p:txBody>
      </p:sp>
    </p:spTree>
    <p:extLst>
      <p:ext uri="{BB962C8B-B14F-4D97-AF65-F5344CB8AC3E}">
        <p14:creationId xmlns:p14="http://schemas.microsoft.com/office/powerpoint/2010/main" xmlns="" val="2487341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4.3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13</a:t>
            </a:r>
            <a:endParaRPr lang="en-US" sz="1100" b="1" dirty="0">
              <a:solidFill>
                <a:prstClr val="white"/>
              </a:solidFill>
            </a:endParaRPr>
          </a:p>
        </p:txBody>
      </p:sp>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进程调度的时机</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9" name="Rectangle 3"/>
          <p:cNvSpPr txBox="1">
            <a:spLocks/>
          </p:cNvSpPr>
          <p:nvPr/>
        </p:nvSpPr>
        <p:spPr>
          <a:xfrm>
            <a:off x="457200" y="1752600"/>
            <a:ext cx="8073416" cy="48447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正在执行的进程执行完毕（</a:t>
            </a:r>
            <a:r>
              <a:rPr lang="en-US" altLang="zh-CN" sz="1800" b="1" dirty="0">
                <a:solidFill>
                  <a:srgbClr val="000000"/>
                </a:solidFill>
                <a:latin typeface="华文中宋" panose="02010600040101010101" pitchFamily="2" charset="-122"/>
                <a:ea typeface="华文中宋" panose="02010600040101010101" pitchFamily="2" charset="-122"/>
              </a:rPr>
              <a:t>exit</a:t>
            </a:r>
            <a:r>
              <a:rPr lang="zh-CN" altLang="en-US" sz="1800" b="1" dirty="0">
                <a:solidFill>
                  <a:srgbClr val="000000"/>
                </a:solidFill>
                <a:latin typeface="华文中宋" panose="02010600040101010101" pitchFamily="2" charset="-122"/>
                <a:ea typeface="华文中宋" panose="02010600040101010101" pitchFamily="2" charset="-122"/>
              </a:rPr>
              <a:t>系统调用）</a:t>
            </a:r>
          </a:p>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执行中的进程调用阻塞原语（</a:t>
            </a:r>
            <a:r>
              <a:rPr lang="en-US" altLang="zh-CN" sz="1800" b="1" dirty="0">
                <a:solidFill>
                  <a:srgbClr val="000000"/>
                </a:solidFill>
                <a:latin typeface="华文中宋" panose="02010600040101010101" pitchFamily="2" charset="-122"/>
                <a:ea typeface="华文中宋" panose="02010600040101010101" pitchFamily="2" charset="-122"/>
              </a:rPr>
              <a:t>wait</a:t>
            </a:r>
            <a:r>
              <a:rPr lang="zh-CN" altLang="en-US" sz="1800" b="1" dirty="0">
                <a:solidFill>
                  <a:srgbClr val="000000"/>
                </a:solidFill>
                <a:latin typeface="华文中宋" panose="02010600040101010101" pitchFamily="2" charset="-122"/>
                <a:ea typeface="华文中宋" panose="02010600040101010101" pitchFamily="2" charset="-122"/>
              </a:rPr>
              <a:t>系统调用）</a:t>
            </a:r>
          </a:p>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执行中的进程调用了</a:t>
            </a:r>
            <a:r>
              <a:rPr lang="en-US" altLang="zh-CN" sz="1800" b="1" dirty="0">
                <a:solidFill>
                  <a:srgbClr val="000000"/>
                </a:solidFill>
                <a:latin typeface="华文中宋" panose="02010600040101010101" pitchFamily="2" charset="-122"/>
                <a:ea typeface="华文中宋" panose="02010600040101010101" pitchFamily="2" charset="-122"/>
              </a:rPr>
              <a:t>P</a:t>
            </a:r>
            <a:r>
              <a:rPr lang="zh-CN" altLang="en-US" sz="1800" b="1" dirty="0">
                <a:solidFill>
                  <a:srgbClr val="000000"/>
                </a:solidFill>
                <a:latin typeface="华文中宋" panose="02010600040101010101" pitchFamily="2" charset="-122"/>
                <a:ea typeface="华文中宋" panose="02010600040101010101" pitchFamily="2" charset="-122"/>
              </a:rPr>
              <a:t>操作，因资源不足而被阻塞，或调用</a:t>
            </a:r>
            <a:r>
              <a:rPr lang="en-US" altLang="zh-CN" sz="1800" b="1" dirty="0">
                <a:solidFill>
                  <a:srgbClr val="000000"/>
                </a:solidFill>
                <a:latin typeface="华文中宋" panose="02010600040101010101" pitchFamily="2" charset="-122"/>
                <a:ea typeface="华文中宋" panose="02010600040101010101" pitchFamily="2" charset="-122"/>
              </a:rPr>
              <a:t>V</a:t>
            </a:r>
            <a:r>
              <a:rPr lang="zh-CN" altLang="en-US" sz="1800" b="1" dirty="0">
                <a:solidFill>
                  <a:srgbClr val="000000"/>
                </a:solidFill>
                <a:latin typeface="华文中宋" panose="02010600040101010101" pitchFamily="2" charset="-122"/>
                <a:ea typeface="华文中宋" panose="02010600040101010101" pitchFamily="2" charset="-122"/>
              </a:rPr>
              <a:t>操作激活了等待资源的进程队列（</a:t>
            </a:r>
            <a:r>
              <a:rPr lang="en-US" altLang="zh-CN" sz="1800" b="1" dirty="0">
                <a:solidFill>
                  <a:srgbClr val="000000"/>
                </a:solidFill>
                <a:latin typeface="华文中宋" panose="02010600040101010101" pitchFamily="2" charset="-122"/>
                <a:ea typeface="华文中宋" panose="02010600040101010101" pitchFamily="2" charset="-122"/>
              </a:rPr>
              <a:t>PV</a:t>
            </a:r>
            <a:r>
              <a:rPr lang="zh-CN" altLang="en-US" sz="1800" b="1" dirty="0">
                <a:solidFill>
                  <a:srgbClr val="000000"/>
                </a:solidFill>
                <a:latin typeface="华文中宋" panose="02010600040101010101" pitchFamily="2" charset="-122"/>
                <a:ea typeface="华文中宋" panose="02010600040101010101" pitchFamily="2" charset="-122"/>
              </a:rPr>
              <a:t>系统调用）</a:t>
            </a:r>
          </a:p>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执行中的进程提出</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请求后被阻塞（</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系统调用）</a:t>
            </a:r>
          </a:p>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在分时系统中，时间片用完（定时中断）</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执行完系统调用，在系统程序返回用户进程时，选择一个新进程执行</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Font typeface="+mj-lt"/>
              <a:buAutoNum type="arabicPeriod"/>
            </a:pPr>
            <a:r>
              <a:rPr lang="zh-CN" altLang="en-US" sz="1800" b="1" dirty="0">
                <a:solidFill>
                  <a:srgbClr val="003399"/>
                </a:solidFill>
                <a:latin typeface="华文中宋" panose="02010600040101010101" pitchFamily="2" charset="-122"/>
                <a:ea typeface="华文中宋" panose="02010600040101010101" pitchFamily="2" charset="-122"/>
              </a:rPr>
              <a:t>就绪队列中的某进程的优先级高于当前执行的进程（可剥夺方式下，定时或外部中断）</a:t>
            </a:r>
            <a:endParaRPr lang="en-US" altLang="zh-CN" sz="1800" b="1" dirty="0">
              <a:solidFill>
                <a:srgbClr val="003399"/>
              </a:solidFill>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系统调用实际是软中断，因此启动调度过程的都是中断！</a:t>
            </a:r>
          </a:p>
        </p:txBody>
      </p:sp>
      <p:sp>
        <p:nvSpPr>
          <p:cNvPr id="3" name="灯片编号占位符 2">
            <a:extLst>
              <a:ext uri="{FF2B5EF4-FFF2-40B4-BE49-F238E27FC236}">
                <a16:creationId xmlns:a16="http://schemas.microsoft.com/office/drawing/2014/main" xmlns="" id="{8DB40995-F7EF-4C92-AEF5-77C23C3F542F}"/>
              </a:ext>
            </a:extLst>
          </p:cNvPr>
          <p:cNvSpPr>
            <a:spLocks noGrp="1"/>
          </p:cNvSpPr>
          <p:nvPr>
            <p:ph type="sldNum" sz="quarter" idx="12"/>
          </p:nvPr>
        </p:nvSpPr>
        <p:spPr/>
        <p:txBody>
          <a:bodyPr/>
          <a:lstStyle/>
          <a:p>
            <a:fld id="{B10D5614-B734-4280-8F57-1D4947433C97}" type="slidenum">
              <a:rPr lang="en-US" smtClean="0"/>
              <a:pPr/>
              <a:t>18</a:t>
            </a:fld>
            <a:endParaRPr lang="en-US" dirty="0"/>
          </a:p>
        </p:txBody>
      </p:sp>
    </p:spTree>
    <p:extLst>
      <p:ext uri="{BB962C8B-B14F-4D97-AF65-F5344CB8AC3E}">
        <p14:creationId xmlns:p14="http://schemas.microsoft.com/office/powerpoint/2010/main" xmlns="" val="40282485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4.3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14</a:t>
            </a:r>
            <a:endParaRPr lang="en-US" sz="1100" b="1" dirty="0">
              <a:solidFill>
                <a:prstClr val="white"/>
              </a:solidFill>
            </a:endParaRPr>
          </a:p>
        </p:txBody>
      </p:sp>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UNIX</a:t>
            </a:r>
            <a:r>
              <a:rPr lang="zh-CN" altLang="en-US" sz="2000" b="1" dirty="0">
                <a:solidFill>
                  <a:srgbClr val="FF0000"/>
                </a:solidFill>
                <a:latin typeface="华文中宋" panose="02010600040101010101" pitchFamily="2" charset="-122"/>
                <a:ea typeface="华文中宋" panose="02010600040101010101" pitchFamily="2" charset="-122"/>
              </a:rPr>
              <a:t>进程调度的时机</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9" name="Rectangle 3"/>
          <p:cNvSpPr txBox="1">
            <a:spLocks/>
          </p:cNvSpPr>
          <p:nvPr/>
        </p:nvSpPr>
        <p:spPr>
          <a:xfrm>
            <a:off x="549304" y="1752600"/>
            <a:ext cx="8251548" cy="48447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当前进程调用</a:t>
            </a:r>
            <a:r>
              <a:rPr lang="en-US" altLang="zh-CN" sz="1800" b="1" dirty="0">
                <a:solidFill>
                  <a:srgbClr val="000000"/>
                </a:solidFill>
                <a:latin typeface="华文中宋" panose="02010600040101010101" pitchFamily="2" charset="-122"/>
                <a:ea typeface="华文中宋" panose="02010600040101010101" pitchFamily="2" charset="-122"/>
              </a:rPr>
              <a:t>sleep</a:t>
            </a:r>
            <a:r>
              <a:rPr lang="zh-CN" altLang="en-US" sz="1800" b="1" dirty="0">
                <a:solidFill>
                  <a:srgbClr val="000000"/>
                </a:solidFill>
                <a:latin typeface="华文中宋" panose="02010600040101010101" pitchFamily="2" charset="-122"/>
                <a:ea typeface="华文中宋" panose="02010600040101010101" pitchFamily="2" charset="-122"/>
              </a:rPr>
              <a:t>和</a:t>
            </a:r>
            <a:r>
              <a:rPr lang="en-US" altLang="zh-CN" sz="1800" b="1" dirty="0">
                <a:solidFill>
                  <a:srgbClr val="000000"/>
                </a:solidFill>
                <a:latin typeface="华文中宋" panose="02010600040101010101" pitchFamily="2" charset="-122"/>
                <a:ea typeface="华文中宋" panose="02010600040101010101" pitchFamily="2" charset="-122"/>
              </a:rPr>
              <a:t>wait</a:t>
            </a:r>
            <a:r>
              <a:rPr lang="zh-CN" altLang="en-US" sz="1800" b="1" dirty="0">
                <a:solidFill>
                  <a:srgbClr val="000000"/>
                </a:solidFill>
                <a:latin typeface="华文中宋" panose="02010600040101010101" pitchFamily="2" charset="-122"/>
                <a:ea typeface="华文中宋" panose="02010600040101010101" pitchFamily="2" charset="-122"/>
              </a:rPr>
              <a:t>等进入睡眠等待状态</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从系统调用返回，当前进程的优先级低于其他就绪进程，或调度标志被置位</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从中断返回，当前进程的优先级低于其他就绪进程，或调度标志被置位</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时间片用完，并且当前进程的优先级低于其他就绪进程</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当前进程调用</a:t>
            </a:r>
            <a:r>
              <a:rPr lang="en-US" altLang="zh-CN" sz="1800" b="1" dirty="0">
                <a:solidFill>
                  <a:srgbClr val="000000"/>
                </a:solidFill>
                <a:latin typeface="华文中宋" panose="02010600040101010101" pitchFamily="2" charset="-122"/>
                <a:ea typeface="华文中宋" panose="02010600040101010101" pitchFamily="2" charset="-122"/>
              </a:rPr>
              <a:t>exit</a:t>
            </a:r>
            <a:r>
              <a:rPr lang="zh-CN" altLang="en-US" sz="1800" b="1" dirty="0">
                <a:solidFill>
                  <a:srgbClr val="000000"/>
                </a:solidFill>
                <a:latin typeface="华文中宋" panose="02010600040101010101" pitchFamily="2" charset="-122"/>
                <a:ea typeface="华文中宋" panose="02010600040101010101" pitchFamily="2" charset="-122"/>
              </a:rPr>
              <a:t>自我终止</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indent="0">
              <a:lnSpc>
                <a:spcPct val="150000"/>
              </a:lnSpc>
              <a:buNone/>
            </a:pP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同样都是中断！</a:t>
            </a:r>
          </a:p>
        </p:txBody>
      </p:sp>
      <p:sp>
        <p:nvSpPr>
          <p:cNvPr id="3" name="灯片编号占位符 2">
            <a:extLst>
              <a:ext uri="{FF2B5EF4-FFF2-40B4-BE49-F238E27FC236}">
                <a16:creationId xmlns:a16="http://schemas.microsoft.com/office/drawing/2014/main" xmlns="" id="{2D4644DA-6A3F-4081-AE6C-D3F53EC99332}"/>
              </a:ext>
            </a:extLst>
          </p:cNvPr>
          <p:cNvSpPr>
            <a:spLocks noGrp="1"/>
          </p:cNvSpPr>
          <p:nvPr>
            <p:ph type="sldNum" sz="quarter" idx="12"/>
          </p:nvPr>
        </p:nvSpPr>
        <p:spPr/>
        <p:txBody>
          <a:bodyPr/>
          <a:lstStyle/>
          <a:p>
            <a:fld id="{B10D5614-B734-4280-8F57-1D4947433C97}" type="slidenum">
              <a:rPr lang="en-US" smtClean="0"/>
              <a:pPr/>
              <a:t>19</a:t>
            </a:fld>
            <a:endParaRPr lang="en-US" dirty="0"/>
          </a:p>
        </p:txBody>
      </p:sp>
    </p:spTree>
    <p:extLst>
      <p:ext uri="{BB962C8B-B14F-4D97-AF65-F5344CB8AC3E}">
        <p14:creationId xmlns:p14="http://schemas.microsoft.com/office/powerpoint/2010/main" xmlns="" val="24498990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2125296" y="1778526"/>
            <a:ext cx="5109935" cy="780685"/>
          </a:xfrm>
        </p:spPr>
        <p:txBody>
          <a:bodyPr>
            <a:normAutofit/>
          </a:bodyPr>
          <a:lstStyle/>
          <a:p>
            <a:r>
              <a:rPr lang="zh-CN" altLang="en-US" b="1" dirty="0">
                <a:solidFill>
                  <a:schemeClr val="accent1">
                    <a:lumMod val="60000"/>
                    <a:lumOff val="40000"/>
                  </a:schemeClr>
                </a:solidFill>
                <a:latin typeface="华文中宋" panose="02010600040101010101" pitchFamily="2" charset="-122"/>
                <a:ea typeface="华文中宋" panose="02010600040101010101" pitchFamily="2" charset="-122"/>
              </a:rPr>
              <a:t>第四章 处理机调度</a:t>
            </a:r>
            <a:endParaRPr lang="en-US" b="1" dirty="0">
              <a:solidFill>
                <a:schemeClr val="accent1">
                  <a:lumMod val="60000"/>
                  <a:lumOff val="40000"/>
                </a:schemeClr>
              </a:solidFill>
              <a:latin typeface="华文中宋" panose="02010600040101010101" pitchFamily="2" charset="-122"/>
              <a:ea typeface="华文中宋" panose="02010600040101010101" pitchFamily="2" charset="-122"/>
            </a:endParaRPr>
          </a:p>
        </p:txBody>
      </p:sp>
      <p:sp>
        <p:nvSpPr>
          <p:cNvPr id="27" name="TextBox 26"/>
          <p:cNvSpPr txBox="1"/>
          <p:nvPr/>
        </p:nvSpPr>
        <p:spPr>
          <a:xfrm>
            <a:off x="2087527" y="2852936"/>
            <a:ext cx="5256583" cy="3083340"/>
          </a:xfrm>
          <a:prstGeom prst="rect">
            <a:avLst/>
          </a:prstGeom>
          <a:noFill/>
        </p:spPr>
        <p:txBody>
          <a:bodyPr wrap="square" rIns="144000" bIns="36000" numCol="1" spcCol="360000" rtlCol="0">
            <a:spAutoFit/>
          </a:bodyPr>
          <a:lstStyle/>
          <a:p>
            <a:pPr algn="just">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处理机分配</a:t>
            </a:r>
            <a:endParaRPr lang="en-US" altLang="zh-CN" b="1" dirty="0">
              <a:solidFill>
                <a:srgbClr val="000000"/>
              </a:solidFill>
              <a:latin typeface="华文中宋" panose="02010600040101010101" pitchFamily="2" charset="-122"/>
              <a:ea typeface="华文中宋" panose="02010600040101010101" pitchFamily="2" charset="-122"/>
            </a:endParaRPr>
          </a:p>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分级调度</a:t>
            </a:r>
            <a:endParaRPr lang="en-US" altLang="zh-CN" b="1" dirty="0">
              <a:solidFill>
                <a:srgbClr val="000000"/>
              </a:solidFill>
              <a:latin typeface="华文中宋" panose="02010600040101010101" pitchFamily="2" charset="-122"/>
              <a:ea typeface="华文中宋" panose="02010600040101010101" pitchFamily="2" charset="-122"/>
            </a:endParaRPr>
          </a:p>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作业调度</a:t>
            </a:r>
            <a:endParaRPr lang="en-US" altLang="zh-CN" b="1" dirty="0">
              <a:solidFill>
                <a:srgbClr val="000000"/>
              </a:solidFill>
              <a:latin typeface="华文中宋" panose="02010600040101010101" pitchFamily="2" charset="-122"/>
              <a:ea typeface="华文中宋" panose="02010600040101010101" pitchFamily="2" charset="-122"/>
            </a:endParaRPr>
          </a:p>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进程调度</a:t>
            </a:r>
            <a:endParaRPr lang="en-US" altLang="zh-CN" b="1" dirty="0">
              <a:solidFill>
                <a:srgbClr val="000000"/>
              </a:solidFill>
              <a:latin typeface="华文中宋" panose="02010600040101010101" pitchFamily="2" charset="-122"/>
              <a:ea typeface="华文中宋" panose="02010600040101010101" pitchFamily="2" charset="-122"/>
            </a:endParaRPr>
          </a:p>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线程调度</a:t>
            </a:r>
          </a:p>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实时调度</a:t>
            </a:r>
          </a:p>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调度算法及评价</a:t>
            </a:r>
          </a:p>
        </p:txBody>
      </p:sp>
      <p:sp>
        <p:nvSpPr>
          <p:cNvPr id="37" name="Flowchart: Off-page Connector 36"/>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01</a:t>
            </a:r>
            <a:endParaRPr lang="en-US" sz="1100" b="1" dirty="0">
              <a:solidFill>
                <a:prstClr val="white"/>
              </a:solidFill>
            </a:endParaRPr>
          </a:p>
        </p:txBody>
      </p:sp>
      <p:grpSp>
        <p:nvGrpSpPr>
          <p:cNvPr id="6" name="Group 5"/>
          <p:cNvGrpSpPr/>
          <p:nvPr/>
        </p:nvGrpSpPr>
        <p:grpSpPr>
          <a:xfrm>
            <a:off x="-7252" y="2288203"/>
            <a:ext cx="2094778" cy="55420"/>
            <a:chOff x="2055030" y="1463669"/>
            <a:chExt cx="2304256" cy="544908"/>
          </a:xfrm>
        </p:grpSpPr>
        <p:sp>
          <p:nvSpPr>
            <p:cNvPr id="7" name="Rectangle 6"/>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grpSp>
      <p:grpSp>
        <p:nvGrpSpPr>
          <p:cNvPr id="11" name="组合 10"/>
          <p:cNvGrpSpPr/>
          <p:nvPr/>
        </p:nvGrpSpPr>
        <p:grpSpPr>
          <a:xfrm>
            <a:off x="2188067" y="608296"/>
            <a:ext cx="1494619" cy="1283197"/>
            <a:chOff x="-2528094" y="5414101"/>
            <a:chExt cx="5068888" cy="3263902"/>
          </a:xfrm>
        </p:grpSpPr>
        <p:sp>
          <p:nvSpPr>
            <p:cNvPr id="12" name="Freeform 69"/>
            <p:cNvSpPr>
              <a:spLocks/>
            </p:cNvSpPr>
            <p:nvPr/>
          </p:nvSpPr>
          <p:spPr bwMode="auto">
            <a:xfrm rot="5400000">
              <a:off x="-2246313" y="6764271"/>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5" name="Freeform 70"/>
            <p:cNvSpPr>
              <a:spLocks/>
            </p:cNvSpPr>
            <p:nvPr/>
          </p:nvSpPr>
          <p:spPr bwMode="auto">
            <a:xfrm rot="5400000">
              <a:off x="-2386013" y="6164196"/>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C8E3F6"/>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6" name="Freeform 71"/>
            <p:cNvSpPr>
              <a:spLocks/>
            </p:cNvSpPr>
            <p:nvPr/>
          </p:nvSpPr>
          <p:spPr bwMode="auto">
            <a:xfrm rot="5400000">
              <a:off x="-2388394" y="6904765"/>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91C6ED"/>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7" name="Freeform 72"/>
            <p:cNvSpPr>
              <a:spLocks/>
            </p:cNvSpPr>
            <p:nvPr/>
          </p:nvSpPr>
          <p:spPr bwMode="auto">
            <a:xfrm rot="5400000">
              <a:off x="-1740694" y="6868252"/>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8" name="Freeform 73"/>
            <p:cNvSpPr>
              <a:spLocks/>
            </p:cNvSpPr>
            <p:nvPr/>
          </p:nvSpPr>
          <p:spPr bwMode="auto">
            <a:xfrm rot="5400000">
              <a:off x="-1637506" y="5961790"/>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9" name="Freeform 74"/>
            <p:cNvSpPr>
              <a:spLocks/>
            </p:cNvSpPr>
            <p:nvPr/>
          </p:nvSpPr>
          <p:spPr bwMode="auto">
            <a:xfrm rot="5400000">
              <a:off x="-1639094" y="7147652"/>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0" name="Freeform 75"/>
            <p:cNvSpPr>
              <a:spLocks/>
            </p:cNvSpPr>
            <p:nvPr/>
          </p:nvSpPr>
          <p:spPr bwMode="auto">
            <a:xfrm rot="5400000">
              <a:off x="777080" y="6765064"/>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1" name="Freeform 76"/>
            <p:cNvSpPr>
              <a:spLocks/>
            </p:cNvSpPr>
            <p:nvPr/>
          </p:nvSpPr>
          <p:spPr bwMode="auto">
            <a:xfrm rot="5400000">
              <a:off x="1660525" y="6164196"/>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2" name="Freeform 77"/>
            <p:cNvSpPr>
              <a:spLocks/>
            </p:cNvSpPr>
            <p:nvPr/>
          </p:nvSpPr>
          <p:spPr bwMode="auto">
            <a:xfrm rot="5400000">
              <a:off x="1658144" y="6904765"/>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3" name="Freeform 78"/>
            <p:cNvSpPr>
              <a:spLocks/>
            </p:cNvSpPr>
            <p:nvPr/>
          </p:nvSpPr>
          <p:spPr bwMode="auto">
            <a:xfrm rot="5400000">
              <a:off x="-619919" y="6868252"/>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4" name="Freeform 79"/>
            <p:cNvSpPr>
              <a:spLocks/>
            </p:cNvSpPr>
            <p:nvPr/>
          </p:nvSpPr>
          <p:spPr bwMode="auto">
            <a:xfrm rot="5400000">
              <a:off x="465137" y="5962583"/>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5" name="Freeform 80"/>
            <p:cNvSpPr>
              <a:spLocks/>
            </p:cNvSpPr>
            <p:nvPr/>
          </p:nvSpPr>
          <p:spPr bwMode="auto">
            <a:xfrm rot="5400000">
              <a:off x="463550" y="7148446"/>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6" name="Freeform 81"/>
            <p:cNvSpPr>
              <a:spLocks/>
            </p:cNvSpPr>
            <p:nvPr/>
          </p:nvSpPr>
          <p:spPr bwMode="auto">
            <a:xfrm rot="5400000">
              <a:off x="-815182" y="5720489"/>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8" name="Freeform 82"/>
            <p:cNvSpPr>
              <a:spLocks/>
            </p:cNvSpPr>
            <p:nvPr/>
          </p:nvSpPr>
          <p:spPr bwMode="auto">
            <a:xfrm rot="5400000">
              <a:off x="-816769" y="7352440"/>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1B6AA3"/>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9" name="Freeform 83"/>
            <p:cNvSpPr>
              <a:spLocks/>
            </p:cNvSpPr>
            <p:nvPr/>
          </p:nvSpPr>
          <p:spPr bwMode="auto">
            <a:xfrm rot="5400000">
              <a:off x="2162969" y="6674577"/>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0" name="Freeform 84"/>
            <p:cNvSpPr>
              <a:spLocks/>
            </p:cNvSpPr>
            <p:nvPr/>
          </p:nvSpPr>
          <p:spPr bwMode="auto">
            <a:xfrm rot="5400000">
              <a:off x="1139031" y="6644414"/>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1" name="Freeform 85"/>
            <p:cNvSpPr>
              <a:spLocks/>
            </p:cNvSpPr>
            <p:nvPr/>
          </p:nvSpPr>
          <p:spPr bwMode="auto">
            <a:xfrm rot="5400000">
              <a:off x="-2162969" y="6674577"/>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2" name="Freeform 86"/>
            <p:cNvSpPr>
              <a:spLocks/>
            </p:cNvSpPr>
            <p:nvPr/>
          </p:nvSpPr>
          <p:spPr bwMode="auto">
            <a:xfrm rot="5400000">
              <a:off x="-1140619" y="6644414"/>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3" name="Freeform 87"/>
            <p:cNvSpPr>
              <a:spLocks/>
            </p:cNvSpPr>
            <p:nvPr/>
          </p:nvSpPr>
          <p:spPr bwMode="auto">
            <a:xfrm rot="5400000">
              <a:off x="-6350" y="6537258"/>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4" name="Freeform 88"/>
            <p:cNvSpPr>
              <a:spLocks/>
            </p:cNvSpPr>
            <p:nvPr/>
          </p:nvSpPr>
          <p:spPr bwMode="auto">
            <a:xfrm rot="5400000">
              <a:off x="1574006" y="6820627"/>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5" name="Freeform 89"/>
            <p:cNvSpPr>
              <a:spLocks/>
            </p:cNvSpPr>
            <p:nvPr/>
          </p:nvSpPr>
          <p:spPr bwMode="auto">
            <a:xfrm rot="5400000">
              <a:off x="923130" y="6901589"/>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6" name="Freeform 90"/>
            <p:cNvSpPr>
              <a:spLocks/>
            </p:cNvSpPr>
            <p:nvPr/>
          </p:nvSpPr>
          <p:spPr bwMode="auto">
            <a:xfrm rot="5400000">
              <a:off x="177006" y="6861902"/>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8" name="Freeform 91"/>
            <p:cNvSpPr>
              <a:spLocks/>
            </p:cNvSpPr>
            <p:nvPr/>
          </p:nvSpPr>
          <p:spPr bwMode="auto">
            <a:xfrm rot="5400000">
              <a:off x="-521494" y="6949215"/>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9" name="Freeform 92"/>
            <p:cNvSpPr>
              <a:spLocks/>
            </p:cNvSpPr>
            <p:nvPr/>
          </p:nvSpPr>
          <p:spPr bwMode="auto">
            <a:xfrm rot="5400000">
              <a:off x="-3042444" y="6820627"/>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0" name="Freeform 93"/>
            <p:cNvSpPr>
              <a:spLocks/>
            </p:cNvSpPr>
            <p:nvPr/>
          </p:nvSpPr>
          <p:spPr bwMode="auto">
            <a:xfrm rot="5400000">
              <a:off x="-2391570" y="6901589"/>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1" name="Freeform 94"/>
            <p:cNvSpPr>
              <a:spLocks/>
            </p:cNvSpPr>
            <p:nvPr/>
          </p:nvSpPr>
          <p:spPr bwMode="auto">
            <a:xfrm rot="5400000">
              <a:off x="-2536826" y="6861108"/>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2" name="Freeform 95"/>
            <p:cNvSpPr>
              <a:spLocks/>
            </p:cNvSpPr>
            <p:nvPr/>
          </p:nvSpPr>
          <p:spPr bwMode="auto">
            <a:xfrm rot="5400000">
              <a:off x="-1837531" y="6949215"/>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3" name="Freeform 96"/>
            <p:cNvSpPr>
              <a:spLocks/>
            </p:cNvSpPr>
            <p:nvPr/>
          </p:nvSpPr>
          <p:spPr bwMode="auto">
            <a:xfrm rot="5400000">
              <a:off x="-1220788" y="6948420"/>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4" name="Freeform 97"/>
            <p:cNvSpPr>
              <a:spLocks/>
            </p:cNvSpPr>
            <p:nvPr/>
          </p:nvSpPr>
          <p:spPr bwMode="auto">
            <a:xfrm rot="5400000">
              <a:off x="-2046288" y="6951595"/>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grpSp>
      <p:grpSp>
        <p:nvGrpSpPr>
          <p:cNvPr id="45" name="Group 26"/>
          <p:cNvGrpSpPr/>
          <p:nvPr/>
        </p:nvGrpSpPr>
        <p:grpSpPr>
          <a:xfrm>
            <a:off x="1754313" y="3409881"/>
            <a:ext cx="237626" cy="316835"/>
            <a:chOff x="2609260" y="2989019"/>
            <a:chExt cx="475253" cy="475253"/>
          </a:xfrm>
        </p:grpSpPr>
        <p:sp>
          <p:nvSpPr>
            <p:cNvPr id="46"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8" name="Group 26"/>
          <p:cNvGrpSpPr/>
          <p:nvPr/>
        </p:nvGrpSpPr>
        <p:grpSpPr>
          <a:xfrm>
            <a:off x="1754325" y="3838255"/>
            <a:ext cx="237626" cy="316835"/>
            <a:chOff x="2609260" y="2989019"/>
            <a:chExt cx="475253" cy="475253"/>
          </a:xfrm>
        </p:grpSpPr>
        <p:sp>
          <p:nvSpPr>
            <p:cNvPr id="49"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26"/>
          <p:cNvGrpSpPr/>
          <p:nvPr/>
        </p:nvGrpSpPr>
        <p:grpSpPr>
          <a:xfrm>
            <a:off x="1754319" y="4221088"/>
            <a:ext cx="237626" cy="316835"/>
            <a:chOff x="2609260" y="2989019"/>
            <a:chExt cx="475253" cy="475253"/>
          </a:xfrm>
        </p:grpSpPr>
        <p:sp>
          <p:nvSpPr>
            <p:cNvPr id="52"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4" name="Group 26"/>
          <p:cNvGrpSpPr/>
          <p:nvPr/>
        </p:nvGrpSpPr>
        <p:grpSpPr>
          <a:xfrm>
            <a:off x="1740459" y="3009419"/>
            <a:ext cx="237626" cy="316835"/>
            <a:chOff x="2609260" y="2989019"/>
            <a:chExt cx="475253" cy="475253"/>
          </a:xfrm>
        </p:grpSpPr>
        <p:sp>
          <p:nvSpPr>
            <p:cNvPr id="55"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26"/>
          <p:cNvGrpSpPr/>
          <p:nvPr/>
        </p:nvGrpSpPr>
        <p:grpSpPr>
          <a:xfrm>
            <a:off x="1753809" y="4639489"/>
            <a:ext cx="237626" cy="316835"/>
            <a:chOff x="2609260" y="2989019"/>
            <a:chExt cx="475253" cy="475253"/>
          </a:xfrm>
        </p:grpSpPr>
        <p:sp>
          <p:nvSpPr>
            <p:cNvPr id="58"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26"/>
          <p:cNvGrpSpPr/>
          <p:nvPr/>
        </p:nvGrpSpPr>
        <p:grpSpPr>
          <a:xfrm>
            <a:off x="1755039" y="5044670"/>
            <a:ext cx="237626" cy="316835"/>
            <a:chOff x="2609260" y="2989019"/>
            <a:chExt cx="475253" cy="475253"/>
          </a:xfrm>
        </p:grpSpPr>
        <p:sp>
          <p:nvSpPr>
            <p:cNvPr id="61"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26"/>
          <p:cNvGrpSpPr/>
          <p:nvPr/>
        </p:nvGrpSpPr>
        <p:grpSpPr>
          <a:xfrm>
            <a:off x="1767189" y="5435082"/>
            <a:ext cx="237626" cy="316835"/>
            <a:chOff x="2609260" y="2989019"/>
            <a:chExt cx="475253" cy="475253"/>
          </a:xfrm>
        </p:grpSpPr>
        <p:sp>
          <p:nvSpPr>
            <p:cNvPr id="64"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灯片编号占位符 2">
            <a:extLst>
              <a:ext uri="{FF2B5EF4-FFF2-40B4-BE49-F238E27FC236}">
                <a16:creationId xmlns:a16="http://schemas.microsoft.com/office/drawing/2014/main" xmlns="" id="{0B32F002-75EE-4A13-AE02-A3832C9E2199}"/>
              </a:ext>
            </a:extLst>
          </p:cNvPr>
          <p:cNvSpPr>
            <a:spLocks noGrp="1"/>
          </p:cNvSpPr>
          <p:nvPr>
            <p:ph type="sldNum" sz="quarter" idx="12"/>
          </p:nvPr>
        </p:nvSpPr>
        <p:spPr/>
        <p:txBody>
          <a:bodyPr/>
          <a:lstStyle/>
          <a:p>
            <a:fld id="{B10D5614-B734-4280-8F57-1D4947433C97}" type="slidenum">
              <a:rPr lang="en-US" smtClean="0"/>
              <a:pPr/>
              <a:t>2</a:t>
            </a:fld>
            <a:endParaRPr lang="en-US" dirty="0"/>
          </a:p>
        </p:txBody>
      </p:sp>
    </p:spTree>
    <p:extLst>
      <p:ext uri="{BB962C8B-B14F-4D97-AF65-F5344CB8AC3E}">
        <p14:creationId xmlns:p14="http://schemas.microsoft.com/office/powerpoint/2010/main" xmlns="" val="1841932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15</a:t>
            </a:r>
            <a:endParaRPr lang="en-US" sz="1100" b="1" dirty="0">
              <a:solidFill>
                <a:prstClr val="white"/>
              </a:solidFill>
            </a:endParaRPr>
          </a:p>
        </p:txBody>
      </p:sp>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zh-CN" altLang="en-US" sz="2000" b="1" dirty="0">
                <a:solidFill>
                  <a:srgbClr val="FF0000"/>
                </a:solidFill>
                <a:latin typeface="华文中宋" panose="02010600040101010101" pitchFamily="2" charset="-122"/>
                <a:ea typeface="华文中宋" panose="02010600040101010101" pitchFamily="2" charset="-122"/>
              </a:rPr>
              <a:t>作业和进程调度算法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noChangeArrowheads="1"/>
          </p:cNvSpPr>
          <p:nvPr/>
        </p:nvSpPr>
        <p:spPr>
          <a:xfrm>
            <a:off x="537727" y="1808820"/>
            <a:ext cx="8263125" cy="403225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先来先服务（</a:t>
            </a:r>
            <a:r>
              <a:rPr lang="en-US" altLang="zh-CN" sz="1800" b="1" dirty="0">
                <a:solidFill>
                  <a:srgbClr val="000000"/>
                </a:solidFill>
                <a:latin typeface="华文中宋" panose="02010600040101010101" pitchFamily="2" charset="-122"/>
                <a:ea typeface="华文中宋" panose="02010600040101010101" pitchFamily="2" charset="-122"/>
              </a:rPr>
              <a:t>First-Come First-Served</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FCFS</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轮转（</a:t>
            </a:r>
            <a:r>
              <a:rPr lang="en-US" altLang="zh-CN" sz="1800" b="1" dirty="0">
                <a:solidFill>
                  <a:srgbClr val="000000"/>
                </a:solidFill>
                <a:latin typeface="华文中宋" panose="02010600040101010101" pitchFamily="2" charset="-122"/>
                <a:ea typeface="华文中宋" panose="02010600040101010101" pitchFamily="2" charset="-122"/>
              </a:rPr>
              <a:t>Round Robin</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RR</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多级反馈队列法（</a:t>
            </a:r>
            <a:r>
              <a:rPr lang="en-US" altLang="zh-CN" sz="1800" b="1" dirty="0">
                <a:solidFill>
                  <a:srgbClr val="000000"/>
                </a:solidFill>
                <a:latin typeface="华文中宋" panose="02010600040101010101" pitchFamily="2" charset="-122"/>
                <a:ea typeface="华文中宋" panose="02010600040101010101" pitchFamily="2" charset="-122"/>
              </a:rPr>
              <a:t>Round Robin With </a:t>
            </a:r>
            <a:r>
              <a:rPr lang="en-US" altLang="en-US" sz="1800" b="1" dirty="0">
                <a:solidFill>
                  <a:srgbClr val="000000"/>
                </a:solidFill>
                <a:latin typeface="华文中宋" panose="02010600040101010101" pitchFamily="2" charset="-122"/>
                <a:ea typeface="华文中宋" panose="02010600040101010101" pitchFamily="2" charset="-122"/>
              </a:rPr>
              <a:t>Multilevel Feedback-Queue</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MFQ</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en-US" sz="1800" b="1" dirty="0">
              <a:solidFill>
                <a:srgbClr val="000000"/>
              </a:solidFill>
              <a:latin typeface="华文中宋" panose="02010600040101010101" pitchFamily="2" charset="-122"/>
              <a:ea typeface="华文中宋" panose="02010600040101010101" pitchFamily="2" charset="-122"/>
            </a:endParaRPr>
          </a:p>
          <a:p>
            <a:pPr marL="0">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优先级（</a:t>
            </a:r>
            <a:r>
              <a:rPr lang="en-US" altLang="zh-CN" sz="1800" b="1" dirty="0">
                <a:solidFill>
                  <a:srgbClr val="000000"/>
                </a:solidFill>
                <a:latin typeface="华文中宋" panose="02010600040101010101" pitchFamily="2" charset="-122"/>
                <a:ea typeface="华文中宋" panose="02010600040101010101" pitchFamily="2" charset="-122"/>
              </a:rPr>
              <a:t>Highest Priority First</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HPF</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线性优先级调度（</a:t>
            </a:r>
            <a:r>
              <a:rPr lang="en-US" altLang="zh-CN" sz="1800" b="1" dirty="0">
                <a:solidFill>
                  <a:srgbClr val="000000"/>
                </a:solidFill>
                <a:latin typeface="华文中宋" panose="02010600040101010101" pitchFamily="2" charset="-122"/>
                <a:ea typeface="华文中宋" panose="02010600040101010101" pitchFamily="2" charset="-122"/>
              </a:rPr>
              <a:t>Selfish Round Robin</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SRR</a:t>
            </a:r>
            <a:r>
              <a:rPr lang="zh-CN" altLang="en-US" sz="1800" b="1" dirty="0">
                <a:solidFill>
                  <a:srgbClr val="000000"/>
                </a:solidFill>
                <a:latin typeface="华文中宋" panose="02010600040101010101" pitchFamily="2" charset="-122"/>
                <a:ea typeface="华文中宋" panose="02010600040101010101" pitchFamily="2" charset="-122"/>
              </a:rPr>
              <a:t>）</a:t>
            </a:r>
          </a:p>
          <a:p>
            <a:pPr marL="0">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最短作业优先（</a:t>
            </a:r>
            <a:r>
              <a:rPr lang="en-US" altLang="zh-CN" sz="1800" b="1" dirty="0">
                <a:solidFill>
                  <a:srgbClr val="000000"/>
                </a:solidFill>
                <a:latin typeface="华文中宋" panose="02010600040101010101" pitchFamily="2" charset="-122"/>
                <a:ea typeface="华文中宋" panose="02010600040101010101" pitchFamily="2" charset="-122"/>
              </a:rPr>
              <a:t>Shortest Job First</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SJF</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最短进程优先（</a:t>
            </a:r>
            <a:r>
              <a:rPr lang="en-US" altLang="zh-CN" sz="1800" b="1" dirty="0">
                <a:solidFill>
                  <a:srgbClr val="000000"/>
                </a:solidFill>
                <a:latin typeface="华文中宋" panose="02010600040101010101" pitchFamily="2" charset="-122"/>
                <a:ea typeface="华文中宋" panose="02010600040101010101" pitchFamily="2" charset="-122"/>
              </a:rPr>
              <a:t>Shortest Process Next </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SPN</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最高响应比优先（</a:t>
            </a:r>
            <a:r>
              <a:rPr lang="en-US" altLang="zh-CN" sz="1800" b="1" dirty="0">
                <a:solidFill>
                  <a:srgbClr val="000000"/>
                </a:solidFill>
                <a:latin typeface="华文中宋" panose="02010600040101010101" pitchFamily="2" charset="-122"/>
                <a:ea typeface="华文中宋" panose="02010600040101010101" pitchFamily="2" charset="-122"/>
              </a:rPr>
              <a:t>Highest Response-ratio Next</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HRRN</a:t>
            </a:r>
            <a:r>
              <a:rPr lang="zh-CN" altLang="en-US" sz="1800" b="1" dirty="0">
                <a:solidFill>
                  <a:srgbClr val="000000"/>
                </a:solidFill>
                <a:latin typeface="华文中宋" panose="02010600040101010101" pitchFamily="2" charset="-122"/>
                <a:ea typeface="华文中宋" panose="02010600040101010101" pitchFamily="2" charset="-122"/>
              </a:rPr>
              <a:t>）</a:t>
            </a:r>
          </a:p>
          <a:p>
            <a:pPr marL="0">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最短剩余时间优先（</a:t>
            </a:r>
            <a:r>
              <a:rPr lang="en-US" altLang="zh-CN" sz="1800" b="1" dirty="0">
                <a:solidFill>
                  <a:srgbClr val="000000"/>
                </a:solidFill>
                <a:latin typeface="华文中宋" panose="02010600040101010101" pitchFamily="2" charset="-122"/>
                <a:ea typeface="华文中宋" panose="02010600040101010101" pitchFamily="2" charset="-122"/>
              </a:rPr>
              <a:t>Shortest Remaining Time</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SRT</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a:lnSpc>
                <a:spcPct val="150000"/>
              </a:lnSpc>
              <a:spcBef>
                <a:spcPts val="0"/>
              </a:spcBef>
            </a:pPr>
            <a:r>
              <a:rPr lang="en-US" altLang="zh-CN" sz="1800" b="1" dirty="0">
                <a:solidFill>
                  <a:srgbClr val="000000"/>
                </a:solidFill>
                <a:latin typeface="华文中宋" panose="02010600040101010101" pitchFamily="2" charset="-122"/>
                <a:ea typeface="华文中宋" panose="02010600040101010101" pitchFamily="2" charset="-122"/>
              </a:rPr>
              <a:t>……</a:t>
            </a: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88E2858C-10F0-4161-9583-284888966321}"/>
              </a:ext>
            </a:extLst>
          </p:cNvPr>
          <p:cNvSpPr>
            <a:spLocks noGrp="1"/>
          </p:cNvSpPr>
          <p:nvPr>
            <p:ph type="sldNum" sz="quarter" idx="12"/>
          </p:nvPr>
        </p:nvSpPr>
        <p:spPr/>
        <p:txBody>
          <a:bodyPr/>
          <a:lstStyle/>
          <a:p>
            <a:fld id="{B10D5614-B734-4280-8F57-1D4947433C97}" type="slidenum">
              <a:rPr lang="en-US" smtClean="0"/>
              <a:pPr/>
              <a:t>20</a:t>
            </a:fld>
            <a:endParaRPr lang="en-US" dirty="0"/>
          </a:p>
        </p:txBody>
      </p:sp>
    </p:spTree>
    <p:extLst>
      <p:ext uri="{BB962C8B-B14F-4D97-AF65-F5344CB8AC3E}">
        <p14:creationId xmlns:p14="http://schemas.microsoft.com/office/powerpoint/2010/main" xmlns="" val="25772016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17</a:t>
            </a:r>
            <a:endParaRPr lang="en-US" sz="1100" b="1" dirty="0">
              <a:solidFill>
                <a:prstClr val="white"/>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214696"/>
            <a:ext cx="8438144" cy="65266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xmlns="" id="{6E0CB4BD-9CCB-4C08-9C5C-B3521A0D80AE}"/>
              </a:ext>
            </a:extLst>
          </p:cNvPr>
          <p:cNvSpPr>
            <a:spLocks noGrp="1"/>
          </p:cNvSpPr>
          <p:nvPr>
            <p:ph type="sldNum" sz="quarter" idx="12"/>
          </p:nvPr>
        </p:nvSpPr>
        <p:spPr/>
        <p:txBody>
          <a:bodyPr/>
          <a:lstStyle/>
          <a:p>
            <a:fld id="{B10D5614-B734-4280-8F57-1D4947433C97}" type="slidenum">
              <a:rPr lang="en-US" smtClean="0"/>
              <a:pPr/>
              <a:t>21</a:t>
            </a:fld>
            <a:endParaRPr lang="en-US" dirty="0"/>
          </a:p>
        </p:txBody>
      </p:sp>
    </p:spTree>
    <p:extLst>
      <p:ext uri="{BB962C8B-B14F-4D97-AF65-F5344CB8AC3E}">
        <p14:creationId xmlns:p14="http://schemas.microsoft.com/office/powerpoint/2010/main" xmlns="" val="34250931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03</a:t>
            </a:r>
            <a:endParaRPr lang="en-US" sz="1100" b="1" dirty="0">
              <a:solidFill>
                <a:prstClr val="white"/>
              </a:solidFill>
            </a:endParaRPr>
          </a:p>
        </p:txBody>
      </p:sp>
      <p:graphicFrame>
        <p:nvGraphicFramePr>
          <p:cNvPr id="6" name="Group 149"/>
          <p:cNvGraphicFramePr>
            <a:graphicFrameLocks noGrp="1"/>
          </p:cNvGraphicFramePr>
          <p:nvPr>
            <p:extLst>
              <p:ext uri="{D42A27DB-BD31-4B8C-83A1-F6EECF244321}">
                <p14:modId xmlns:p14="http://schemas.microsoft.com/office/powerpoint/2010/main" xmlns="" val="2655834298"/>
              </p:ext>
            </p:extLst>
          </p:nvPr>
        </p:nvGraphicFramePr>
        <p:xfrm>
          <a:off x="0" y="0"/>
          <a:ext cx="9144000" cy="6781483"/>
        </p:xfrm>
        <a:graphic>
          <a:graphicData uri="http://schemas.openxmlformats.org/drawingml/2006/table">
            <a:tbl>
              <a:tblPr/>
              <a:tblGrid>
                <a:gridCol w="1116013">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547812">
                  <a:extLst>
                    <a:ext uri="{9D8B030D-6E8A-4147-A177-3AD203B41FA5}">
                      <a16:colId xmlns:a16="http://schemas.microsoft.com/office/drawing/2014/main" xmlns="" val="20002"/>
                    </a:ext>
                  </a:extLst>
                </a:gridCol>
                <a:gridCol w="1189038">
                  <a:extLst>
                    <a:ext uri="{9D8B030D-6E8A-4147-A177-3AD203B41FA5}">
                      <a16:colId xmlns:a16="http://schemas.microsoft.com/office/drawing/2014/main" xmlns="" val="20003"/>
                    </a:ext>
                  </a:extLst>
                </a:gridCol>
                <a:gridCol w="1152525">
                  <a:extLst>
                    <a:ext uri="{9D8B030D-6E8A-4147-A177-3AD203B41FA5}">
                      <a16:colId xmlns:a16="http://schemas.microsoft.com/office/drawing/2014/main" xmlns="" val="20004"/>
                    </a:ext>
                  </a:extLst>
                </a:gridCol>
                <a:gridCol w="1676400">
                  <a:extLst>
                    <a:ext uri="{9D8B030D-6E8A-4147-A177-3AD203B41FA5}">
                      <a16:colId xmlns:a16="http://schemas.microsoft.com/office/drawing/2014/main" xmlns="" val="20005"/>
                    </a:ext>
                  </a:extLst>
                </a:gridCol>
                <a:gridCol w="1166812">
                  <a:extLst>
                    <a:ext uri="{9D8B030D-6E8A-4147-A177-3AD203B41FA5}">
                      <a16:colId xmlns:a16="http://schemas.microsoft.com/office/drawing/2014/main" xmlns="" val="20006"/>
                    </a:ext>
                  </a:extLst>
                </a:gridCol>
              </a:tblGrid>
              <a:tr h="620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算法比较</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FCFS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RR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SPN/SJF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SRT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HRRN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rgbClr val="FF0000"/>
                          </a:solidFill>
                          <a:effectLst/>
                          <a:latin typeface="Arial Unicode MS" pitchFamily="34" charset="-122"/>
                          <a:ea typeface="Arial Unicode MS" pitchFamily="34" charset="-122"/>
                          <a:cs typeface="Arial Unicode MS" pitchFamily="34" charset="-122"/>
                        </a:rPr>
                        <a:t>MFQ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400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选择依据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max[</a:t>
                      </a:r>
                      <a:r>
                        <a:rPr kumimoji="0" lang="en-US" altLang="zh-CN" sz="1700" b="1" i="1"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w</a:t>
                      </a:r>
                      <a:r>
                        <a:rPr kumimoji="0" lang="en-US" altLang="zh-CN"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常量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min[</a:t>
                      </a:r>
                      <a:r>
                        <a:rPr kumimoji="0" lang="en-US" altLang="zh-CN" sz="1700" b="1" i="1"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s</a:t>
                      </a:r>
                      <a:r>
                        <a:rPr kumimoji="0" lang="en-US" altLang="zh-CN"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min[</a:t>
                      </a:r>
                      <a:r>
                        <a:rPr kumimoji="0" lang="en-US" altLang="zh-CN" sz="1700" b="1" i="1"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s</a:t>
                      </a:r>
                      <a:r>
                        <a:rPr kumimoji="0" lang="en-US" altLang="zh-CN"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a:t>
                      </a:r>
                      <a:r>
                        <a:rPr kumimoji="0" lang="en-US" altLang="zh-CN" sz="1700" b="1" i="1"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e</a:t>
                      </a:r>
                      <a:r>
                        <a:rPr kumimoji="0" lang="en-US" altLang="zh-CN"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max((</a:t>
                      </a:r>
                      <a:r>
                        <a:rPr kumimoji="0" lang="en-US" altLang="zh-CN" sz="1700" b="1" i="1" u="none" strike="noStrike" cap="none" normalizeH="0" baseline="0" dirty="0" err="1">
                          <a:ln>
                            <a:noFill/>
                          </a:ln>
                          <a:solidFill>
                            <a:srgbClr val="000099"/>
                          </a:solidFill>
                          <a:effectLst/>
                          <a:latin typeface="楷体_GB2312" pitchFamily="49" charset="-122"/>
                          <a:ea typeface="楷体_GB2312" pitchFamily="49" charset="-122"/>
                          <a:cs typeface="Times New Roman" pitchFamily="18" charset="0"/>
                        </a:rPr>
                        <a:t>w</a:t>
                      </a:r>
                      <a:r>
                        <a:rPr kumimoji="0" lang="en-US" altLang="zh-CN" sz="1700" b="1" i="0" u="none" strike="noStrike" cap="none" normalizeH="0" baseline="0" dirty="0" err="1">
                          <a:ln>
                            <a:noFill/>
                          </a:ln>
                          <a:solidFill>
                            <a:srgbClr val="000099"/>
                          </a:solidFill>
                          <a:effectLst/>
                          <a:latin typeface="楷体_GB2312" pitchFamily="49" charset="-122"/>
                          <a:ea typeface="楷体_GB2312" pitchFamily="49" charset="-122"/>
                          <a:cs typeface="Times New Roman" pitchFamily="18" charset="0"/>
                        </a:rPr>
                        <a:t>+</a:t>
                      </a:r>
                      <a:r>
                        <a:rPr kumimoji="0" lang="en-US" altLang="zh-CN" sz="1700" b="1" i="1" u="none" strike="noStrike" cap="none" normalizeH="0" baseline="0" dirty="0" err="1">
                          <a:ln>
                            <a:noFill/>
                          </a:ln>
                          <a:solidFill>
                            <a:srgbClr val="000099"/>
                          </a:solidFill>
                          <a:effectLst/>
                          <a:latin typeface="楷体_GB2312" pitchFamily="49" charset="-122"/>
                          <a:ea typeface="楷体_GB2312" pitchFamily="49" charset="-122"/>
                          <a:cs typeface="Times New Roman" pitchFamily="18" charset="0"/>
                        </a:rPr>
                        <a:t>s</a:t>
                      </a:r>
                      <a:r>
                        <a:rPr kumimoji="0" lang="en-US" altLang="zh-CN"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a:t>
                      </a:r>
                      <a:r>
                        <a:rPr kumimoji="0" lang="en-US" altLang="zh-CN" sz="1700" b="1" i="1"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s</a:t>
                      </a:r>
                      <a:r>
                        <a:rPr kumimoji="0" lang="en-US" altLang="zh-CN"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7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681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调度方式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非抢占式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抢占式（按时间片）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非抢占式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抢占式（进程到达时）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非抢占式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抢占式（按时间片）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681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吞吐量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不突出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如果时间片太小，可能变低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不突出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1287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响应时间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可能很高，特别在进程执行时间有很大变化时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对于短进程提供良好的响应时间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对于短作业（进程）提供良好的响应时间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不突出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778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开销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最小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1287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对进程的作用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不利于短作业（进程）和</a:t>
                      </a:r>
                      <a:r>
                        <a:rPr kumimoji="0" lang="en-US" altLang="zh-CN"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I/O</a:t>
                      </a: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繁忙型作业（进程）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公平对待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不利于长作业（进程）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不利于长进程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良好的均衡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可能偏爱</a:t>
                      </a:r>
                      <a:r>
                        <a:rPr kumimoji="0" lang="en-US" altLang="zh-CN"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I/O</a:t>
                      </a: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繁忙型作业（进程）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2206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饥饿问题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可能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bl>
          </a:graphicData>
        </a:graphic>
      </p:graphicFrame>
      <p:sp>
        <p:nvSpPr>
          <p:cNvPr id="3" name="灯片编号占位符 2">
            <a:extLst>
              <a:ext uri="{FF2B5EF4-FFF2-40B4-BE49-F238E27FC236}">
                <a16:creationId xmlns:a16="http://schemas.microsoft.com/office/drawing/2014/main" xmlns="" id="{BD75ACD8-00B5-4F79-9951-2B18F42A1D61}"/>
              </a:ext>
            </a:extLst>
          </p:cNvPr>
          <p:cNvSpPr>
            <a:spLocks noGrp="1"/>
          </p:cNvSpPr>
          <p:nvPr>
            <p:ph type="sldNum" sz="quarter" idx="12"/>
          </p:nvPr>
        </p:nvSpPr>
        <p:spPr/>
        <p:txBody>
          <a:bodyPr/>
          <a:lstStyle/>
          <a:p>
            <a:fld id="{B10D5614-B734-4280-8F57-1D4947433C97}" type="slidenum">
              <a:rPr lang="en-US" smtClean="0"/>
              <a:pPr/>
              <a:t>22</a:t>
            </a:fld>
            <a:endParaRPr lang="en-US" dirty="0"/>
          </a:p>
        </p:txBody>
      </p:sp>
    </p:spTree>
    <p:extLst>
      <p:ext uri="{BB962C8B-B14F-4D97-AF65-F5344CB8AC3E}">
        <p14:creationId xmlns:p14="http://schemas.microsoft.com/office/powerpoint/2010/main" xmlns="" val="11712569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19</a:t>
            </a:r>
            <a:endParaRPr lang="en-US" sz="1100" b="1" dirty="0">
              <a:solidFill>
                <a:prstClr val="white"/>
              </a:solidFill>
            </a:endParaRPr>
          </a:p>
        </p:txBody>
      </p:sp>
      <p:pic>
        <p:nvPicPr>
          <p:cNvPr id="8" name="Picture 3" descr="Fig09_05a.gif"/>
          <p:cNvPicPr>
            <a:picLocks noChangeAspect="1"/>
          </p:cNvPicPr>
          <p:nvPr/>
        </p:nvPicPr>
        <p:blipFill>
          <a:blip r:embed="rId2"/>
          <a:stretch>
            <a:fillRect/>
          </a:stretch>
        </p:blipFill>
        <p:spPr>
          <a:xfrm>
            <a:off x="357158" y="4643446"/>
            <a:ext cx="8608979" cy="1993212"/>
          </a:xfrm>
          <a:prstGeom prst="rect">
            <a:avLst/>
          </a:prstGeom>
        </p:spPr>
      </p:pic>
      <p:sp>
        <p:nvSpPr>
          <p:cNvPr id="9" name="Rectangle 3"/>
          <p:cNvSpPr txBox="1">
            <a:spLocks/>
          </p:cNvSpPr>
          <p:nvPr/>
        </p:nvSpPr>
        <p:spPr>
          <a:xfrm>
            <a:off x="500034" y="2000240"/>
            <a:ext cx="8229600" cy="2756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算法</a:t>
            </a:r>
            <a:endParaRPr lang="en-US" altLang="zh-CN" sz="18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zh-CN" altLang="en-US" sz="1700" b="1" dirty="0">
                <a:solidFill>
                  <a:srgbClr val="000000"/>
                </a:solidFill>
                <a:latin typeface="华文中宋" panose="02010600040101010101" pitchFamily="2" charset="-122"/>
                <a:ea typeface="华文中宋" panose="02010600040101010101" pitchFamily="2" charset="-122"/>
              </a:rPr>
              <a:t>最简单的策略</a:t>
            </a:r>
            <a:endParaRPr lang="en-US" altLang="zh-CN" sz="17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按照作业的提交或进程到达的顺序进行处理</a:t>
            </a:r>
            <a:endParaRPr lang="en-US" altLang="zh-CN" sz="18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等待时间最长的进程或作业最先得到服务，不管作业要求运行的时间的长短</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lvl="1">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特点</a:t>
            </a:r>
            <a:endParaRPr lang="en-US" altLang="zh-CN" sz="18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更适合长进程，对短进程不利</a:t>
            </a:r>
            <a:endParaRPr lang="en-US" altLang="zh-CN" sz="18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更适合</a:t>
            </a:r>
            <a:r>
              <a:rPr lang="en-US" altLang="zh-CN" sz="1800" b="1" dirty="0">
                <a:solidFill>
                  <a:srgbClr val="000000"/>
                </a:solidFill>
                <a:latin typeface="华文中宋" panose="02010600040101010101" pitchFamily="2" charset="-122"/>
                <a:ea typeface="华文中宋" panose="02010600040101010101" pitchFamily="2" charset="-122"/>
              </a:rPr>
              <a:t>CPU</a:t>
            </a:r>
            <a:r>
              <a:rPr lang="zh-CN" altLang="en-US" sz="1800" b="1" dirty="0">
                <a:solidFill>
                  <a:srgbClr val="000000"/>
                </a:solidFill>
                <a:latin typeface="华文中宋" panose="02010600040101010101" pitchFamily="2" charset="-122"/>
                <a:ea typeface="华文中宋" panose="02010600040101010101" pitchFamily="2" charset="-122"/>
              </a:rPr>
              <a:t>密集型进程，对</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密集型进程不利</a:t>
            </a: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先来先服务（</a:t>
            </a:r>
            <a:r>
              <a:rPr lang="en-US" altLang="zh-CN" sz="2000" b="1" dirty="0">
                <a:solidFill>
                  <a:srgbClr val="FF0000"/>
                </a:solidFill>
                <a:latin typeface="华文中宋" panose="02010600040101010101" pitchFamily="2" charset="-122"/>
                <a:ea typeface="华文中宋" panose="02010600040101010101" pitchFamily="2" charset="-122"/>
              </a:rPr>
              <a:t>FCFS</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14876" y="214290"/>
            <a:ext cx="4319773" cy="21735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矩形 12"/>
          <p:cNvSpPr/>
          <p:nvPr/>
        </p:nvSpPr>
        <p:spPr>
          <a:xfrm>
            <a:off x="571472" y="1643050"/>
            <a:ext cx="2858475" cy="369332"/>
          </a:xfrm>
          <a:prstGeom prst="rect">
            <a:avLst/>
          </a:prstGeom>
        </p:spPr>
        <p:txBody>
          <a:bodyPr wrap="none">
            <a:spAutoFit/>
          </a:bodyPr>
          <a:lstStyle/>
          <a:p>
            <a:r>
              <a:rPr lang="en-US" altLang="en-US" b="1" i="1" dirty="0">
                <a:solidFill>
                  <a:srgbClr val="FF0000"/>
                </a:solidFill>
                <a:latin typeface="华文中宋" panose="02010600040101010101" pitchFamily="2" charset="-122"/>
                <a:ea typeface="华文中宋" panose="02010600040101010101" pitchFamily="2" charset="-122"/>
              </a:rPr>
              <a:t>First Come First Served</a:t>
            </a:r>
            <a:endParaRPr lang="zh-CN" altLang="en-US" b="1" i="1" dirty="0">
              <a:solidFill>
                <a:srgbClr val="FF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37142047-2FCB-4E36-947C-2943F3B0E3F9}"/>
              </a:ext>
            </a:extLst>
          </p:cNvPr>
          <p:cNvSpPr>
            <a:spLocks noGrp="1"/>
          </p:cNvSpPr>
          <p:nvPr>
            <p:ph type="sldNum" sz="quarter" idx="12"/>
          </p:nvPr>
        </p:nvSpPr>
        <p:spPr/>
        <p:txBody>
          <a:bodyPr/>
          <a:lstStyle/>
          <a:p>
            <a:fld id="{B10D5614-B734-4280-8F57-1D4947433C97}" type="slidenum">
              <a:rPr lang="en-US" smtClean="0"/>
              <a:pPr/>
              <a:t>23</a:t>
            </a:fld>
            <a:endParaRPr lang="en-US" dirty="0"/>
          </a:p>
        </p:txBody>
      </p:sp>
    </p:spTree>
    <p:extLst>
      <p:ext uri="{BB962C8B-B14F-4D97-AF65-F5344CB8AC3E}">
        <p14:creationId xmlns:p14="http://schemas.microsoft.com/office/powerpoint/2010/main" xmlns="" val="3863304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20</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先来先服务（</a:t>
            </a:r>
            <a:r>
              <a:rPr lang="en-US" altLang="zh-CN" sz="2000" b="1" dirty="0">
                <a:solidFill>
                  <a:srgbClr val="FF0000"/>
                </a:solidFill>
                <a:latin typeface="华文中宋" panose="02010600040101010101" pitchFamily="2" charset="-122"/>
                <a:ea typeface="华文中宋" panose="02010600040101010101" pitchFamily="2" charset="-122"/>
              </a:rPr>
              <a:t>FCFS</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graphicFrame>
        <p:nvGraphicFramePr>
          <p:cNvPr id="13" name="Group 54"/>
          <p:cNvGraphicFramePr>
            <a:graphicFrameLocks noGrp="1"/>
          </p:cNvGraphicFramePr>
          <p:nvPr>
            <p:extLst>
              <p:ext uri="{D42A27DB-BD31-4B8C-83A1-F6EECF244321}">
                <p14:modId xmlns:p14="http://schemas.microsoft.com/office/powerpoint/2010/main" xmlns="" val="2230712745"/>
              </p:ext>
            </p:extLst>
          </p:nvPr>
        </p:nvGraphicFramePr>
        <p:xfrm>
          <a:off x="796792" y="1808820"/>
          <a:ext cx="7396162" cy="3811270"/>
        </p:xfrm>
        <a:graphic>
          <a:graphicData uri="http://schemas.openxmlformats.org/drawingml/2006/table">
            <a:tbl>
              <a:tblPr/>
              <a:tblGrid>
                <a:gridCol w="806450">
                  <a:extLst>
                    <a:ext uri="{9D8B030D-6E8A-4147-A177-3AD203B41FA5}">
                      <a16:colId xmlns:a16="http://schemas.microsoft.com/office/drawing/2014/main" xmlns="" val="20000"/>
                    </a:ext>
                  </a:extLst>
                </a:gridCol>
                <a:gridCol w="1077912">
                  <a:extLst>
                    <a:ext uri="{9D8B030D-6E8A-4147-A177-3AD203B41FA5}">
                      <a16:colId xmlns:a16="http://schemas.microsoft.com/office/drawing/2014/main" xmlns="" val="20001"/>
                    </a:ext>
                  </a:extLst>
                </a:gridCol>
                <a:gridCol w="1089025">
                  <a:extLst>
                    <a:ext uri="{9D8B030D-6E8A-4147-A177-3AD203B41FA5}">
                      <a16:colId xmlns:a16="http://schemas.microsoft.com/office/drawing/2014/main" xmlns="" val="20002"/>
                    </a:ext>
                  </a:extLst>
                </a:gridCol>
                <a:gridCol w="1090613">
                  <a:extLst>
                    <a:ext uri="{9D8B030D-6E8A-4147-A177-3AD203B41FA5}">
                      <a16:colId xmlns:a16="http://schemas.microsoft.com/office/drawing/2014/main" xmlns="" val="20003"/>
                    </a:ext>
                  </a:extLst>
                </a:gridCol>
                <a:gridCol w="1111250">
                  <a:extLst>
                    <a:ext uri="{9D8B030D-6E8A-4147-A177-3AD203B41FA5}">
                      <a16:colId xmlns:a16="http://schemas.microsoft.com/office/drawing/2014/main" xmlns="" val="20004"/>
                    </a:ext>
                  </a:extLst>
                </a:gridCol>
                <a:gridCol w="1036637">
                  <a:extLst>
                    <a:ext uri="{9D8B030D-6E8A-4147-A177-3AD203B41FA5}">
                      <a16:colId xmlns:a16="http://schemas.microsoft.com/office/drawing/2014/main" xmlns="" val="20005"/>
                    </a:ext>
                  </a:extLst>
                </a:gridCol>
                <a:gridCol w="1184275">
                  <a:extLst>
                    <a:ext uri="{9D8B030D-6E8A-4147-A177-3AD203B41FA5}">
                      <a16:colId xmlns:a16="http://schemas.microsoft.com/office/drawing/2014/main" xmlns="" val="20006"/>
                    </a:ext>
                  </a:extLst>
                </a:gridCol>
              </a:tblGrid>
              <a:tr h="46243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作    业</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到达</a:t>
                      </a:r>
                      <a:endPar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时间</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运行</a:t>
                      </a:r>
                      <a:endPar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时间</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开始</a:t>
                      </a:r>
                      <a:endPar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时间</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完成时间</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周转</a:t>
                      </a:r>
                      <a:endPar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时间</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带权周</a:t>
                      </a:r>
                      <a:endPar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转时间</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0"/>
                  </a:ext>
                </a:extLst>
              </a:tr>
              <a:tr h="69202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仿宋_GB2312" pitchFamily="49" charset="-122"/>
                          <a:ea typeface="仿宋_GB2312" pitchFamily="49" charset="-122"/>
                          <a:cs typeface="Times New Roman" pitchFamily="18" charset="0"/>
                        </a:rPr>
                        <a:t>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仿宋_GB2312" pitchFamily="49" charset="-122"/>
                          <a:ea typeface="仿宋_GB2312" pitchFamily="49" charset="-122"/>
                          <a:cs typeface="Times New Roman" pitchFamily="18" charset="0"/>
                        </a:rPr>
                        <a:t>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24</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仿宋_GB2312" pitchFamily="49" charset="-122"/>
                          <a:ea typeface="仿宋_GB2312" pitchFamily="49" charset="-122"/>
                          <a:cs typeface="Times New Roman" pitchFamily="18" charset="0"/>
                        </a:rPr>
                        <a:t>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24</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24</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仿宋_GB2312" pitchFamily="49" charset="-122"/>
                          <a:ea typeface="仿宋_GB2312" pitchFamily="49" charset="-122"/>
                          <a:cs typeface="Times New Roman" pitchFamily="18" charset="0"/>
                        </a:rPr>
                        <a:t>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1"/>
                  </a:ext>
                </a:extLst>
              </a:tr>
              <a:tr h="82294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仿宋_GB2312" pitchFamily="49" charset="-122"/>
                          <a:ea typeface="仿宋_GB2312" pitchFamily="49" charset="-122"/>
                          <a:cs typeface="Times New Roman" pitchFamily="18" charset="0"/>
                        </a:rPr>
                        <a:t>2</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1</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仿宋_GB2312" pitchFamily="49" charset="-122"/>
                          <a:ea typeface="仿宋_GB2312" pitchFamily="49" charset="-122"/>
                          <a:cs typeface="Times New Roman" pitchFamily="18" charset="0"/>
                        </a:rPr>
                        <a:t>24</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27</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26</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     </a:t>
                      </a: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8.67</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2"/>
                  </a:ext>
                </a:extLst>
              </a:tr>
              <a:tr h="82294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仿宋_GB2312" pitchFamily="49" charset="-122"/>
                          <a:ea typeface="仿宋_GB2312" pitchFamily="49" charset="-122"/>
                          <a:cs typeface="Times New Roman" pitchFamily="18" charset="0"/>
                        </a:rPr>
                        <a:t>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仿宋_GB2312" pitchFamily="49" charset="-122"/>
                          <a:ea typeface="仿宋_GB2312" pitchFamily="49" charset="-122"/>
                          <a:cs typeface="Times New Roman" pitchFamily="18" charset="0"/>
                        </a:rPr>
                        <a:t>2</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仿宋_GB2312" pitchFamily="49" charset="-122"/>
                          <a:ea typeface="仿宋_GB2312" pitchFamily="49" charset="-122"/>
                          <a:cs typeface="Times New Roman" pitchFamily="18" charset="0"/>
                        </a:rPr>
                        <a:t>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27</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仿宋_GB2312" pitchFamily="49" charset="-122"/>
                          <a:ea typeface="仿宋_GB2312" pitchFamily="49" charset="-122"/>
                          <a:cs typeface="Times New Roman" pitchFamily="18" charset="0"/>
                        </a:rPr>
                        <a:t>30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28</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     </a:t>
                      </a: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rPr>
                        <a:t>9.33</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3"/>
                  </a:ext>
                </a:extLst>
              </a:tr>
              <a:tr h="833292">
                <a:tc gridSpan="7">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rPr>
                        <a:t>     平均周转时间</a:t>
                      </a: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rPr>
                        <a:t>T=26         </a:t>
                      </a:r>
                      <a:r>
                        <a:rPr kumimoji="0" lang="zh-CN" altLang="en-US" sz="1800" b="1" i="0" u="none" strike="noStrike" cap="none" normalizeH="0" baseline="0" dirty="0">
                          <a:ln>
                            <a:noFill/>
                          </a:ln>
                          <a:solidFill>
                            <a:srgbClr val="000099"/>
                          </a:solidFill>
                          <a:effectLst/>
                          <a:latin typeface="仿宋_GB2312" pitchFamily="49" charset="-122"/>
                          <a:ea typeface="仿宋_GB2312" pitchFamily="49" charset="-122"/>
                        </a:rPr>
                        <a:t>平均带权周转时间</a:t>
                      </a:r>
                      <a:r>
                        <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rPr>
                        <a:t>W=6.33 </a:t>
                      </a:r>
                      <a:endParaRPr kumimoji="0" lang="en-US" altLang="zh-CN" sz="1800" b="1" i="0" u="none" strike="noStrike" cap="none" normalizeH="0" baseline="0" dirty="0">
                        <a:ln>
                          <a:noFill/>
                        </a:ln>
                        <a:solidFill>
                          <a:srgbClr val="000099"/>
                        </a:solidFill>
                        <a:effectLst/>
                        <a:latin typeface="仿宋_GB2312" pitchFamily="49" charset="-122"/>
                        <a:ea typeface="仿宋_GB2312" pitchFamily="49" charset="-122"/>
                        <a:cs typeface="Times New Roman" pitchFamily="18" charset="0"/>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4"/>
                  </a:ext>
                </a:extLst>
              </a:tr>
            </a:tbl>
          </a:graphicData>
        </a:graphic>
      </p:graphicFrame>
      <p:sp>
        <p:nvSpPr>
          <p:cNvPr id="15" name="Rectangle 51"/>
          <p:cNvSpPr>
            <a:spLocks noChangeArrowheads="1"/>
          </p:cNvSpPr>
          <p:nvPr/>
        </p:nvSpPr>
        <p:spPr bwMode="auto">
          <a:xfrm>
            <a:off x="798614" y="5893261"/>
            <a:ext cx="751780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hlink"/>
              </a:buClr>
              <a:buFont typeface="Wingdings" pitchFamily="2" charset="2"/>
              <a:buChar char="v"/>
              <a:defRPr sz="36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buChar char="§"/>
              <a:defRPr sz="3200" b="1">
                <a:solidFill>
                  <a:srgbClr val="800000"/>
                </a:solidFill>
                <a:latin typeface="Arial" charset="0"/>
              </a:defRPr>
            </a:lvl2pPr>
            <a:lvl3pPr marL="1143000" indent="-228600" eaLnBrk="0" hangingPunct="0">
              <a:spcBef>
                <a:spcPct val="20000"/>
              </a:spcBef>
              <a:buClr>
                <a:schemeClr val="tx1"/>
              </a:buClr>
              <a:buChar char="•"/>
              <a:defRPr sz="2800" b="1">
                <a:solidFill>
                  <a:schemeClr val="tx1"/>
                </a:solidFill>
                <a:latin typeface="Arial" charset="0"/>
              </a:defRPr>
            </a:lvl3pPr>
            <a:lvl4pPr marL="1600200" indent="-228600" eaLnBrk="0" hangingPunct="0">
              <a:spcBef>
                <a:spcPct val="20000"/>
              </a:spcBef>
              <a:buChar char="–"/>
              <a:defRPr sz="24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marL="285750" indent="-285750" eaLnBrk="1" hangingPunct="1">
              <a:spcBef>
                <a:spcPct val="0"/>
              </a:spcBef>
              <a:buClrTx/>
              <a:buFont typeface="Wingdings" panose="05000000000000000000" pitchFamily="2" charset="2"/>
              <a:buChar char="Ø"/>
            </a:pPr>
            <a:r>
              <a:rPr lang="zh-CN" altLang="en-US" sz="1800" dirty="0">
                <a:solidFill>
                  <a:srgbClr val="000000"/>
                </a:solidFill>
                <a:latin typeface="华文中宋" panose="02010600040101010101" pitchFamily="2" charset="-122"/>
                <a:ea typeface="华文中宋" panose="02010600040101010101" pitchFamily="2" charset="-122"/>
              </a:rPr>
              <a:t>比较有利于长作业（进程），而不利于短作业（进程） </a:t>
            </a:r>
            <a:endParaRPr lang="en-US" altLang="zh-CN" sz="1800" dirty="0">
              <a:solidFill>
                <a:srgbClr val="000000"/>
              </a:solidFill>
              <a:latin typeface="华文中宋" panose="02010600040101010101" pitchFamily="2" charset="-122"/>
              <a:ea typeface="华文中宋" panose="02010600040101010101" pitchFamily="2" charset="-122"/>
            </a:endParaRPr>
          </a:p>
          <a:p>
            <a:pPr marL="285750" indent="-285750" eaLnBrk="1" hangingPunct="1">
              <a:spcBef>
                <a:spcPct val="0"/>
              </a:spcBef>
              <a:buClrTx/>
              <a:buFont typeface="Wingdings" panose="05000000000000000000" pitchFamily="2" charset="2"/>
              <a:buChar char="Ø"/>
            </a:pPr>
            <a:r>
              <a:rPr lang="zh-CN" altLang="en-US" sz="1800" dirty="0">
                <a:solidFill>
                  <a:srgbClr val="000000"/>
                </a:solidFill>
                <a:latin typeface="华文中宋" panose="02010600040101010101" pitchFamily="2" charset="-122"/>
                <a:ea typeface="华文中宋" panose="02010600040101010101" pitchFamily="2" charset="-122"/>
              </a:rPr>
              <a:t>容易实现，但效率较低 </a:t>
            </a:r>
          </a:p>
        </p:txBody>
      </p:sp>
      <p:sp>
        <p:nvSpPr>
          <p:cNvPr id="3" name="灯片编号占位符 2">
            <a:extLst>
              <a:ext uri="{FF2B5EF4-FFF2-40B4-BE49-F238E27FC236}">
                <a16:creationId xmlns:a16="http://schemas.microsoft.com/office/drawing/2014/main" xmlns="" id="{E08B5477-1C8B-4AF3-9F3F-C85F8A6FB31B}"/>
              </a:ext>
            </a:extLst>
          </p:cNvPr>
          <p:cNvSpPr>
            <a:spLocks noGrp="1"/>
          </p:cNvSpPr>
          <p:nvPr>
            <p:ph type="sldNum" sz="quarter" idx="12"/>
          </p:nvPr>
        </p:nvSpPr>
        <p:spPr/>
        <p:txBody>
          <a:bodyPr/>
          <a:lstStyle/>
          <a:p>
            <a:fld id="{B10D5614-B734-4280-8F57-1D4947433C97}" type="slidenum">
              <a:rPr lang="en-US" smtClean="0"/>
              <a:pPr/>
              <a:t>24</a:t>
            </a:fld>
            <a:endParaRPr lang="en-US" dirty="0"/>
          </a:p>
        </p:txBody>
      </p:sp>
    </p:spTree>
    <p:extLst>
      <p:ext uri="{BB962C8B-B14F-4D97-AF65-F5344CB8AC3E}">
        <p14:creationId xmlns:p14="http://schemas.microsoft.com/office/powerpoint/2010/main" xmlns="" val="21709422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21</a:t>
            </a:r>
            <a:endParaRPr lang="en-US" sz="1100" b="1" dirty="0">
              <a:solidFill>
                <a:prstClr val="white"/>
              </a:solidFill>
            </a:endParaRPr>
          </a:p>
        </p:txBody>
      </p:sp>
      <p:sp>
        <p:nvSpPr>
          <p:cNvPr id="9" name="Rectangle 3"/>
          <p:cNvSpPr txBox="1">
            <a:spLocks/>
          </p:cNvSpPr>
          <p:nvPr/>
        </p:nvSpPr>
        <p:spPr>
          <a:xfrm>
            <a:off x="500034" y="1928802"/>
            <a:ext cx="8229600" cy="46805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a:lnSpc>
                <a:spcPct val="150000"/>
              </a:lnSpc>
              <a:spcBef>
                <a:spcPts val="0"/>
              </a:spcBef>
              <a:buFont typeface="Wingdings" panose="05000000000000000000" pitchFamily="2" charset="2"/>
              <a:buChar char="Ø"/>
            </a:pPr>
            <a:r>
              <a:rPr lang="zh-CN" altLang="en-US" sz="1700" b="1" dirty="0">
                <a:solidFill>
                  <a:srgbClr val="000000"/>
                </a:solidFill>
                <a:latin typeface="华文中宋" panose="02010600040101010101" pitchFamily="2" charset="-122"/>
                <a:ea typeface="华文中宋" panose="02010600040101010101" pitchFamily="2" charset="-122"/>
              </a:rPr>
              <a:t>算法</a:t>
            </a:r>
            <a:endParaRPr lang="en-US" altLang="zh-CN" sz="17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zh-CN" altLang="en-US" sz="1700" b="1" dirty="0">
                <a:solidFill>
                  <a:srgbClr val="000000"/>
                </a:solidFill>
                <a:latin typeface="华文中宋" panose="02010600040101010101" pitchFamily="2" charset="-122"/>
                <a:ea typeface="华文中宋" panose="02010600040101010101" pitchFamily="2" charset="-122"/>
              </a:rPr>
              <a:t>通过定时中断，将</a:t>
            </a:r>
            <a:r>
              <a:rPr lang="en-US" altLang="zh-CN" sz="1700" b="1" dirty="0">
                <a:solidFill>
                  <a:srgbClr val="000000"/>
                </a:solidFill>
                <a:latin typeface="华文中宋" panose="02010600040101010101" pitchFamily="2" charset="-122"/>
                <a:ea typeface="华文中宋" panose="02010600040101010101" pitchFamily="2" charset="-122"/>
              </a:rPr>
              <a:t>CPU</a:t>
            </a:r>
            <a:r>
              <a:rPr lang="zh-CN" altLang="en-US" sz="1700" b="1" dirty="0">
                <a:solidFill>
                  <a:srgbClr val="000000"/>
                </a:solidFill>
                <a:latin typeface="华文中宋" panose="02010600040101010101" pitchFamily="2" charset="-122"/>
                <a:ea typeface="华文中宋" panose="02010600040101010101" pitchFamily="2" charset="-122"/>
              </a:rPr>
              <a:t>的处理时间分成固定大小的时间片，每个进程执行一个时间片后，就释放自己所占有的</a:t>
            </a:r>
            <a:r>
              <a:rPr lang="en-US" altLang="zh-CN" sz="1700" b="1" dirty="0">
                <a:solidFill>
                  <a:srgbClr val="000000"/>
                </a:solidFill>
                <a:latin typeface="华文中宋" panose="02010600040101010101" pitchFamily="2" charset="-122"/>
                <a:ea typeface="华文中宋" panose="02010600040101010101" pitchFamily="2" charset="-122"/>
              </a:rPr>
              <a:t>CPU</a:t>
            </a:r>
            <a:r>
              <a:rPr lang="zh-CN" altLang="en-US" sz="1700" b="1" dirty="0">
                <a:solidFill>
                  <a:srgbClr val="000000"/>
                </a:solidFill>
                <a:latin typeface="华文中宋" panose="02010600040101010101" pitchFamily="2" charset="-122"/>
                <a:ea typeface="华文中宋" panose="02010600040101010101" pitchFamily="2" charset="-122"/>
              </a:rPr>
              <a:t>，排到就绪队列的末尾，等待下一次调度</a:t>
            </a:r>
            <a:endParaRPr lang="en-US" altLang="zh-CN" sz="17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zh-CN" altLang="en-US" sz="1700" b="1" dirty="0">
                <a:solidFill>
                  <a:srgbClr val="000000"/>
                </a:solidFill>
                <a:latin typeface="华文中宋" panose="02010600040101010101" pitchFamily="2" charset="-122"/>
                <a:ea typeface="华文中宋" panose="02010600040101010101" pitchFamily="2" charset="-122"/>
              </a:rPr>
              <a:t>只能调度分配可以轮流使用的资源（作业调度不能使用轮转法）</a:t>
            </a:r>
          </a:p>
          <a:p>
            <a:pPr marL="0" lvl="1">
              <a:lnSpc>
                <a:spcPct val="150000"/>
              </a:lnSpc>
              <a:spcBef>
                <a:spcPts val="0"/>
              </a:spcBef>
              <a:buFont typeface="Wingdings" panose="05000000000000000000" pitchFamily="2" charset="2"/>
              <a:buChar char="Ø"/>
            </a:pPr>
            <a:r>
              <a:rPr lang="zh-CN" altLang="en-US" sz="1700" b="1" dirty="0">
                <a:solidFill>
                  <a:srgbClr val="000000"/>
                </a:solidFill>
                <a:latin typeface="华文中宋" panose="02010600040101010101" pitchFamily="2" charset="-122"/>
                <a:ea typeface="华文中宋" panose="02010600040101010101" pitchFamily="2" charset="-122"/>
              </a:rPr>
              <a:t>特点</a:t>
            </a:r>
            <a:endParaRPr lang="en-US" altLang="zh-CN" sz="17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zh-CN" altLang="en-US" sz="1700" b="1" dirty="0">
                <a:solidFill>
                  <a:srgbClr val="000000"/>
                </a:solidFill>
                <a:latin typeface="华文中宋" panose="02010600040101010101" pitchFamily="2" charset="-122"/>
                <a:ea typeface="华文中宋" panose="02010600040101010101" pitchFamily="2" charset="-122"/>
              </a:rPr>
              <a:t>时间片长度</a:t>
            </a:r>
            <a:r>
              <a:rPr lang="en-US" altLang="zh-CN" sz="1700" b="1" dirty="0">
                <a:solidFill>
                  <a:srgbClr val="FF0000"/>
                </a:solidFill>
                <a:latin typeface="华文中宋" panose="02010600040101010101" pitchFamily="2" charset="-122"/>
                <a:ea typeface="华文中宋" panose="02010600040101010101" pitchFamily="2" charset="-122"/>
              </a:rPr>
              <a:t>q=</a:t>
            </a:r>
            <a:r>
              <a:rPr kumimoji="0" lang="en-US" altLang="zh-CN" sz="16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 T</a:t>
            </a:r>
            <a:r>
              <a:rPr lang="en-US" altLang="zh-CN" sz="1600" b="1" i="1" baseline="-25000" dirty="0">
                <a:solidFill>
                  <a:srgbClr val="FF0000"/>
                </a:solidFill>
                <a:latin typeface="华文中宋" panose="02010600040101010101" pitchFamily="2" charset="-122"/>
                <a:ea typeface="华文中宋" panose="02010600040101010101" pitchFamily="2" charset="-122"/>
              </a:rPr>
              <a:t>r </a:t>
            </a:r>
            <a:r>
              <a:rPr lang="en-US" altLang="zh-CN" sz="1700" b="1" dirty="0">
                <a:solidFill>
                  <a:srgbClr val="FF0000"/>
                </a:solidFill>
                <a:latin typeface="华文中宋" panose="02010600040101010101" pitchFamily="2" charset="-122"/>
                <a:ea typeface="华文中宋" panose="02010600040101010101" pitchFamily="2" charset="-122"/>
              </a:rPr>
              <a:t>/</a:t>
            </a:r>
            <a:r>
              <a:rPr lang="en-US" altLang="zh-CN" sz="1700" b="1" dirty="0" err="1">
                <a:solidFill>
                  <a:srgbClr val="FF0000"/>
                </a:solidFill>
                <a:latin typeface="华文中宋" panose="02010600040101010101" pitchFamily="2" charset="-122"/>
                <a:ea typeface="华文中宋" panose="02010600040101010101" pitchFamily="2" charset="-122"/>
              </a:rPr>
              <a:t>N</a:t>
            </a:r>
            <a:r>
              <a:rPr lang="en-US" altLang="zh-CN" sz="1700" b="1" baseline="-25000" dirty="0" err="1">
                <a:solidFill>
                  <a:srgbClr val="FF0000"/>
                </a:solidFill>
                <a:latin typeface="华文中宋" panose="02010600040101010101" pitchFamily="2" charset="-122"/>
                <a:ea typeface="华文中宋" panose="02010600040101010101" pitchFamily="2" charset="-122"/>
              </a:rPr>
              <a:t>max</a:t>
            </a:r>
            <a:r>
              <a:rPr lang="zh-CN" altLang="en-US" sz="1700" b="1" dirty="0">
                <a:solidFill>
                  <a:srgbClr val="000000"/>
                </a:solidFill>
                <a:latin typeface="华文中宋" panose="02010600040101010101" pitchFamily="2" charset="-122"/>
                <a:ea typeface="华文中宋" panose="02010600040101010101" pitchFamily="2" charset="-122"/>
              </a:rPr>
              <a:t>， </a:t>
            </a:r>
            <a:r>
              <a:rPr kumimoji="0" lang="en-US" altLang="zh-CN" sz="16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T</a:t>
            </a:r>
            <a:r>
              <a:rPr lang="en-US" altLang="zh-CN" sz="1600" b="1" i="1" baseline="-25000" dirty="0">
                <a:solidFill>
                  <a:srgbClr val="000000"/>
                </a:solidFill>
                <a:latin typeface="华文中宋" panose="02010600040101010101" pitchFamily="2" charset="-122"/>
                <a:ea typeface="华文中宋" panose="02010600040101010101" pitchFamily="2" charset="-122"/>
              </a:rPr>
              <a:t>r </a:t>
            </a:r>
            <a:r>
              <a:rPr lang="zh-CN" altLang="en-US" sz="1700" b="1" dirty="0">
                <a:solidFill>
                  <a:srgbClr val="000000"/>
                </a:solidFill>
                <a:latin typeface="华文中宋" panose="02010600040101010101" pitchFamily="2" charset="-122"/>
                <a:ea typeface="华文中宋" panose="02010600040101010101" pitchFamily="2" charset="-122"/>
              </a:rPr>
              <a:t>：要求的响应时间，</a:t>
            </a:r>
            <a:r>
              <a:rPr lang="en-US" altLang="zh-CN" sz="1700" b="1" dirty="0" err="1">
                <a:solidFill>
                  <a:srgbClr val="000000"/>
                </a:solidFill>
                <a:latin typeface="华文中宋" panose="02010600040101010101" pitchFamily="2" charset="-122"/>
                <a:ea typeface="华文中宋" panose="02010600040101010101" pitchFamily="2" charset="-122"/>
              </a:rPr>
              <a:t>N</a:t>
            </a:r>
            <a:r>
              <a:rPr lang="en-US" altLang="zh-CN" sz="1700" b="1" baseline="-25000" dirty="0" err="1">
                <a:solidFill>
                  <a:srgbClr val="000000"/>
                </a:solidFill>
                <a:latin typeface="华文中宋" panose="02010600040101010101" pitchFamily="2" charset="-122"/>
                <a:ea typeface="华文中宋" panose="02010600040101010101" pitchFamily="2" charset="-122"/>
              </a:rPr>
              <a:t>max</a:t>
            </a:r>
            <a:r>
              <a:rPr lang="zh-CN" altLang="en-US" sz="1700" b="1" dirty="0">
                <a:solidFill>
                  <a:srgbClr val="000000"/>
                </a:solidFill>
                <a:latin typeface="华文中宋" panose="02010600040101010101" pitchFamily="2" charset="-122"/>
                <a:ea typeface="华文中宋" panose="02010600040101010101" pitchFamily="2" charset="-122"/>
              </a:rPr>
              <a:t>：就绪队列最大进程数</a:t>
            </a:r>
          </a:p>
          <a:p>
            <a:pPr marL="400050" lvl="2">
              <a:lnSpc>
                <a:spcPct val="150000"/>
              </a:lnSpc>
              <a:spcBef>
                <a:spcPts val="0"/>
              </a:spcBef>
            </a:pPr>
            <a:r>
              <a:rPr lang="zh-CN" altLang="en-US" sz="1700" b="1" dirty="0">
                <a:solidFill>
                  <a:srgbClr val="000000"/>
                </a:solidFill>
                <a:latin typeface="华文中宋" panose="02010600040101010101" pitchFamily="2" charset="-122"/>
                <a:ea typeface="华文中宋" panose="02010600040101010101" pitchFamily="2" charset="-122"/>
              </a:rPr>
              <a:t>时间片过短，进程频繁切换会增加系统开销；时间片过长，轮转法退化成</a:t>
            </a:r>
            <a:r>
              <a:rPr lang="en-US" altLang="zh-CN" sz="1700" b="1" dirty="0">
                <a:solidFill>
                  <a:srgbClr val="000000"/>
                </a:solidFill>
                <a:latin typeface="华文中宋" panose="02010600040101010101" pitchFamily="2" charset="-122"/>
                <a:ea typeface="华文中宋" panose="02010600040101010101" pitchFamily="2" charset="-122"/>
              </a:rPr>
              <a:t>FCFS</a:t>
            </a:r>
          </a:p>
          <a:p>
            <a:pPr marL="400050" lvl="2">
              <a:lnSpc>
                <a:spcPct val="150000"/>
              </a:lnSpc>
              <a:spcBef>
                <a:spcPts val="0"/>
              </a:spcBef>
            </a:pPr>
            <a:r>
              <a:rPr lang="zh-CN" altLang="en-US" sz="1700" b="1" dirty="0">
                <a:solidFill>
                  <a:srgbClr val="000000"/>
                </a:solidFill>
                <a:latin typeface="华文中宋" panose="02010600040101010101" pitchFamily="2" charset="-122"/>
                <a:ea typeface="华文中宋" panose="02010600040101010101" pitchFamily="2" charset="-122"/>
              </a:rPr>
              <a:t>更适合短进程</a:t>
            </a:r>
            <a:endParaRPr lang="en-US" altLang="zh-CN" sz="1700" b="1" dirty="0">
              <a:solidFill>
                <a:srgbClr val="000000"/>
              </a:solidFill>
              <a:latin typeface="华文中宋" panose="02010600040101010101" pitchFamily="2" charset="-122"/>
              <a:ea typeface="华文中宋" panose="02010600040101010101" pitchFamily="2" charset="-122"/>
            </a:endParaRPr>
          </a:p>
          <a:p>
            <a:pPr marL="171450" lvl="2" indent="0">
              <a:lnSpc>
                <a:spcPct val="150000"/>
              </a:lnSpc>
              <a:spcBef>
                <a:spcPts val="0"/>
              </a:spcBef>
              <a:buNone/>
            </a:pPr>
            <a:endParaRPr lang="zh-CN" altLang="en-US" sz="1700" b="1" dirty="0">
              <a:solidFill>
                <a:srgbClr val="000000"/>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轮转（</a:t>
            </a:r>
            <a:r>
              <a:rPr lang="en-US" altLang="zh-CN" sz="2000" b="1" dirty="0">
                <a:solidFill>
                  <a:srgbClr val="FF0000"/>
                </a:solidFill>
                <a:latin typeface="华文中宋" panose="02010600040101010101" pitchFamily="2" charset="-122"/>
                <a:ea typeface="华文中宋" panose="02010600040101010101" pitchFamily="2" charset="-122"/>
              </a:rPr>
              <a:t>RR</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0" y="140031"/>
            <a:ext cx="3914130" cy="19694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3" descr="Fig09_05b.gif"/>
          <p:cNvPicPr>
            <a:picLocks noChangeAspect="1"/>
          </p:cNvPicPr>
          <p:nvPr/>
        </p:nvPicPr>
        <p:blipFill>
          <a:blip r:embed="rId3"/>
          <a:stretch>
            <a:fillRect/>
          </a:stretch>
        </p:blipFill>
        <p:spPr>
          <a:xfrm>
            <a:off x="184813" y="5214950"/>
            <a:ext cx="8959187" cy="1498790"/>
          </a:xfrm>
          <a:prstGeom prst="rect">
            <a:avLst/>
          </a:prstGeom>
        </p:spPr>
      </p:pic>
      <p:sp>
        <p:nvSpPr>
          <p:cNvPr id="15" name="矩形 14"/>
          <p:cNvSpPr/>
          <p:nvPr/>
        </p:nvSpPr>
        <p:spPr>
          <a:xfrm>
            <a:off x="571472" y="1643050"/>
            <a:ext cx="1686680" cy="369332"/>
          </a:xfrm>
          <a:prstGeom prst="rect">
            <a:avLst/>
          </a:prstGeom>
        </p:spPr>
        <p:txBody>
          <a:bodyPr wrap="none">
            <a:spAutoFit/>
          </a:bodyPr>
          <a:lstStyle/>
          <a:p>
            <a:r>
              <a:rPr lang="en-US" altLang="en-US" b="1" i="1" dirty="0">
                <a:solidFill>
                  <a:srgbClr val="FF0000"/>
                </a:solidFill>
                <a:latin typeface="华文中宋" panose="02010600040101010101" pitchFamily="2" charset="-122"/>
                <a:ea typeface="华文中宋" panose="02010600040101010101" pitchFamily="2" charset="-122"/>
              </a:rPr>
              <a:t>Round-Robin</a:t>
            </a:r>
            <a:endParaRPr lang="zh-CN" altLang="en-US" i="1" dirty="0"/>
          </a:p>
        </p:txBody>
      </p:sp>
      <p:sp>
        <p:nvSpPr>
          <p:cNvPr id="3" name="灯片编号占位符 2">
            <a:extLst>
              <a:ext uri="{FF2B5EF4-FFF2-40B4-BE49-F238E27FC236}">
                <a16:creationId xmlns:a16="http://schemas.microsoft.com/office/drawing/2014/main" xmlns="" id="{4D0AB40B-154C-417A-982E-9114D5CE4316}"/>
              </a:ext>
            </a:extLst>
          </p:cNvPr>
          <p:cNvSpPr>
            <a:spLocks noGrp="1"/>
          </p:cNvSpPr>
          <p:nvPr>
            <p:ph type="sldNum" sz="quarter" idx="12"/>
          </p:nvPr>
        </p:nvSpPr>
        <p:spPr/>
        <p:txBody>
          <a:bodyPr/>
          <a:lstStyle/>
          <a:p>
            <a:fld id="{B10D5614-B734-4280-8F57-1D4947433C97}" type="slidenum">
              <a:rPr lang="en-US" smtClean="0"/>
              <a:pPr/>
              <a:t>25</a:t>
            </a:fld>
            <a:endParaRPr lang="en-US" dirty="0"/>
          </a:p>
        </p:txBody>
      </p:sp>
    </p:spTree>
    <p:extLst>
      <p:ext uri="{BB962C8B-B14F-4D97-AF65-F5344CB8AC3E}">
        <p14:creationId xmlns:p14="http://schemas.microsoft.com/office/powerpoint/2010/main" xmlns="" val="1681285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d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29058" y="500042"/>
            <a:ext cx="4964510" cy="9025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22</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轮转（</a:t>
            </a:r>
            <a:r>
              <a:rPr lang="en-US" altLang="zh-CN" sz="2000" b="1" dirty="0">
                <a:solidFill>
                  <a:srgbClr val="FF0000"/>
                </a:solidFill>
                <a:latin typeface="华文中宋" panose="02010600040101010101" pitchFamily="2" charset="-122"/>
                <a:ea typeface="华文中宋" panose="02010600040101010101" pitchFamily="2" charset="-122"/>
              </a:rPr>
              <a:t>RR</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6" name="Rectangle 3"/>
          <p:cNvSpPr txBox="1">
            <a:spLocks noChangeArrowheads="1"/>
          </p:cNvSpPr>
          <p:nvPr/>
        </p:nvSpPr>
        <p:spPr>
          <a:xfrm>
            <a:off x="496270" y="1498794"/>
            <a:ext cx="8304582"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609600">
              <a:lnSpc>
                <a:spcPct val="150000"/>
              </a:lnSpc>
              <a:spcBef>
                <a:spcPts val="0"/>
              </a:spcBef>
              <a:buFont typeface="Wingdings" pitchFamily="2" charset="2"/>
              <a:buNone/>
            </a:pPr>
            <a:r>
              <a:rPr lang="zh-CN" altLang="en-US" sz="1600" b="1" dirty="0">
                <a:solidFill>
                  <a:srgbClr val="000000"/>
                </a:solidFill>
                <a:latin typeface="华文中宋" panose="02010600040101010101" pitchFamily="2" charset="-122"/>
                <a:ea typeface="华文中宋" panose="02010600040101010101" pitchFamily="2" charset="-122"/>
              </a:rPr>
              <a:t>例：考虑</a:t>
            </a:r>
            <a:r>
              <a:rPr lang="en-US" altLang="zh-CN" sz="1600" b="1" dirty="0">
                <a:solidFill>
                  <a:srgbClr val="000000"/>
                </a:solidFill>
                <a:latin typeface="华文中宋" panose="02010600040101010101" pitchFamily="2" charset="-122"/>
                <a:ea typeface="华文中宋" panose="02010600040101010101" pitchFamily="2" charset="-122"/>
              </a:rPr>
              <a:t>A</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B</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C</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D</a:t>
            </a:r>
            <a:r>
              <a:rPr lang="zh-CN" altLang="en-US" sz="1600" b="1" dirty="0">
                <a:solidFill>
                  <a:srgbClr val="000000"/>
                </a:solidFill>
                <a:latin typeface="华文中宋" panose="02010600040101010101" pitchFamily="2" charset="-122"/>
                <a:ea typeface="华文中宋" panose="02010600040101010101" pitchFamily="2" charset="-122"/>
              </a:rPr>
              <a:t>四个进程的执行情况。设它们依次进入就绪队列，但前后时间忽略不计。四个进程分别需要运行</a:t>
            </a:r>
            <a:r>
              <a:rPr lang="en-US" altLang="zh-CN" sz="1600" b="1" dirty="0">
                <a:solidFill>
                  <a:srgbClr val="000000"/>
                </a:solidFill>
                <a:latin typeface="华文中宋" panose="02010600040101010101" pitchFamily="2" charset="-122"/>
                <a:ea typeface="华文中宋" panose="02010600040101010101" pitchFamily="2" charset="-122"/>
              </a:rPr>
              <a:t>12</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5</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3</a:t>
            </a:r>
            <a:r>
              <a:rPr lang="zh-CN" altLang="en-US" sz="1600" b="1" dirty="0">
                <a:solidFill>
                  <a:srgbClr val="000000"/>
                </a:solidFill>
                <a:latin typeface="华文中宋" panose="02010600040101010101" pitchFamily="2" charset="-122"/>
                <a:ea typeface="华文中宋" panose="02010600040101010101" pitchFamily="2" charset="-122"/>
              </a:rPr>
              <a:t>和</a:t>
            </a:r>
            <a:r>
              <a:rPr lang="en-US" altLang="zh-CN" sz="1600" b="1" dirty="0">
                <a:solidFill>
                  <a:srgbClr val="000000"/>
                </a:solidFill>
                <a:latin typeface="华文中宋" panose="02010600040101010101" pitchFamily="2" charset="-122"/>
                <a:ea typeface="华文中宋" panose="02010600040101010101" pitchFamily="2" charset="-122"/>
              </a:rPr>
              <a:t>6</a:t>
            </a:r>
            <a:r>
              <a:rPr lang="zh-CN" altLang="en-US" sz="1600" b="1" dirty="0">
                <a:solidFill>
                  <a:srgbClr val="000000"/>
                </a:solidFill>
                <a:latin typeface="华文中宋" panose="02010600040101010101" pitchFamily="2" charset="-122"/>
                <a:ea typeface="华文中宋" panose="02010600040101010101" pitchFamily="2" charset="-122"/>
              </a:rPr>
              <a:t>个时间单位。　</a:t>
            </a:r>
          </a:p>
        </p:txBody>
      </p:sp>
      <p:graphicFrame>
        <p:nvGraphicFramePr>
          <p:cNvPr id="17" name="Group 3"/>
          <p:cNvGraphicFramePr>
            <a:graphicFrameLocks noGrp="1"/>
          </p:cNvGraphicFramePr>
          <p:nvPr>
            <p:ph idx="4294967295"/>
            <p:extLst>
              <p:ext uri="{D42A27DB-BD31-4B8C-83A1-F6EECF244321}">
                <p14:modId xmlns:p14="http://schemas.microsoft.com/office/powerpoint/2010/main" xmlns="" val="2111796390"/>
              </p:ext>
            </p:extLst>
          </p:nvPr>
        </p:nvGraphicFramePr>
        <p:xfrm>
          <a:off x="535292" y="2348883"/>
          <a:ext cx="8073415" cy="4363965"/>
        </p:xfrm>
        <a:graphic>
          <a:graphicData uri="http://schemas.openxmlformats.org/drawingml/2006/table">
            <a:tbl>
              <a:tblPr/>
              <a:tblGrid>
                <a:gridCol w="924870">
                  <a:extLst>
                    <a:ext uri="{9D8B030D-6E8A-4147-A177-3AD203B41FA5}">
                      <a16:colId xmlns:a16="http://schemas.microsoft.com/office/drawing/2014/main" xmlns="" val="20000"/>
                    </a:ext>
                  </a:extLst>
                </a:gridCol>
                <a:gridCol w="711182">
                  <a:extLst>
                    <a:ext uri="{9D8B030D-6E8A-4147-A177-3AD203B41FA5}">
                      <a16:colId xmlns:a16="http://schemas.microsoft.com/office/drawing/2014/main" xmlns="" val="20001"/>
                    </a:ext>
                  </a:extLst>
                </a:gridCol>
                <a:gridCol w="787976">
                  <a:extLst>
                    <a:ext uri="{9D8B030D-6E8A-4147-A177-3AD203B41FA5}">
                      <a16:colId xmlns:a16="http://schemas.microsoft.com/office/drawing/2014/main" xmlns="" val="20002"/>
                    </a:ext>
                  </a:extLst>
                </a:gridCol>
                <a:gridCol w="1151914">
                  <a:extLst>
                    <a:ext uri="{9D8B030D-6E8A-4147-A177-3AD203B41FA5}">
                      <a16:colId xmlns:a16="http://schemas.microsoft.com/office/drawing/2014/main" xmlns="" val="20003"/>
                    </a:ext>
                  </a:extLst>
                </a:gridCol>
                <a:gridCol w="1153583">
                  <a:extLst>
                    <a:ext uri="{9D8B030D-6E8A-4147-A177-3AD203B41FA5}">
                      <a16:colId xmlns:a16="http://schemas.microsoft.com/office/drawing/2014/main" xmlns="" val="20004"/>
                    </a:ext>
                  </a:extLst>
                </a:gridCol>
                <a:gridCol w="1153584">
                  <a:extLst>
                    <a:ext uri="{9D8B030D-6E8A-4147-A177-3AD203B41FA5}">
                      <a16:colId xmlns:a16="http://schemas.microsoft.com/office/drawing/2014/main" xmlns="" val="20005"/>
                    </a:ext>
                  </a:extLst>
                </a:gridCol>
                <a:gridCol w="1036722">
                  <a:extLst>
                    <a:ext uri="{9D8B030D-6E8A-4147-A177-3AD203B41FA5}">
                      <a16:colId xmlns:a16="http://schemas.microsoft.com/office/drawing/2014/main" xmlns="" val="20006"/>
                    </a:ext>
                  </a:extLst>
                </a:gridCol>
                <a:gridCol w="1153584">
                  <a:extLst>
                    <a:ext uri="{9D8B030D-6E8A-4147-A177-3AD203B41FA5}">
                      <a16:colId xmlns:a16="http://schemas.microsoft.com/office/drawing/2014/main" xmlns="" val="20007"/>
                    </a:ext>
                  </a:extLst>
                </a:gridCol>
              </a:tblGrid>
              <a:tr h="642755">
                <a:tc gridSpan="2">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进程名</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到达时间</a:t>
                      </a:r>
                      <a:endPar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到达</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时间</a:t>
                      </a:r>
                      <a:endPar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运行</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时间</a:t>
                      </a:r>
                      <a:endPar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开始</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时间</a:t>
                      </a:r>
                      <a:endPar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完成</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时间</a:t>
                      </a:r>
                      <a:endPar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周转</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时间</a:t>
                      </a:r>
                      <a:endPar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带权周</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转时间</a:t>
                      </a:r>
                      <a:endPar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0"/>
                  </a:ext>
                </a:extLst>
              </a:tr>
              <a:tr h="372121">
                <a:tc rowSpan="5">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时</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间</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片</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q=1</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A</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0</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12</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0</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26</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26</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2.17</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1"/>
                  </a:ext>
                </a:extLst>
              </a:tr>
              <a:tr h="37212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B</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0</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5</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17</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17</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3.4</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2"/>
                  </a:ext>
                </a:extLst>
              </a:tr>
              <a:tr h="37212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C</a:t>
                      </a:r>
                      <a:endPar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0</a:t>
                      </a:r>
                      <a:endPar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3</a:t>
                      </a:r>
                      <a:endPar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11</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11</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3.67</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3"/>
                  </a:ext>
                </a:extLst>
              </a:tr>
              <a:tr h="37212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D</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0</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6</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3</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20</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20</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3.33</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4"/>
                  </a:ext>
                </a:extLst>
              </a:tr>
              <a:tr h="372121">
                <a:tc vMerge="1">
                  <a:txBody>
                    <a:bodyPr/>
                    <a:lstStyle/>
                    <a:p>
                      <a:endParaRPr lang="zh-CN" altLang="en-US"/>
                    </a:p>
                  </a:txBody>
                  <a:tcPr/>
                </a:tc>
                <a:tc gridSpan="7">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平均周转时间</a:t>
                      </a:r>
                      <a:r>
                        <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T=</a:t>
                      </a: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18.5 </a:t>
                      </a:r>
                      <a:r>
                        <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            </a:t>
                      </a:r>
                      <a:r>
                        <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平均带权周转时间</a:t>
                      </a:r>
                      <a:r>
                        <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W</a:t>
                      </a:r>
                      <a:r>
                        <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a:t>
                      </a: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cs typeface="Times New Roman" pitchFamily="18" charset="0"/>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5"/>
                  </a:ext>
                </a:extLst>
              </a:tr>
              <a:tr h="372121">
                <a:tc rowSpan="5">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时</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间</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片</a:t>
                      </a:r>
                    </a:p>
                    <a:p>
                      <a:pPr marL="0" marR="0" lvl="0" indent="0" algn="ctr" defTabSz="914400" rtl="0" eaLnBrk="0" fontAlgn="base" latinLnBrk="0" hangingPunct="0">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q=4</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A</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0</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12</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0</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26</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26</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2.17</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6"/>
                  </a:ext>
                </a:extLst>
              </a:tr>
              <a:tr h="37212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B</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0</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5</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4</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20</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20</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4</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7"/>
                  </a:ext>
                </a:extLst>
              </a:tr>
              <a:tr h="37212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C</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0</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3</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8</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11</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11</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3.67</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8"/>
                  </a:ext>
                </a:extLst>
              </a:tr>
              <a:tr h="37212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D</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0</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6</a:t>
                      </a:r>
                      <a:endParaRPr kumimoji="0" lang="en-US" altLang="zh-CN" sz="16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11</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22</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22</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3.67</a:t>
                      </a:r>
                      <a:endPar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9"/>
                  </a:ext>
                </a:extLst>
              </a:tr>
              <a:tr h="372121">
                <a:tc vMerge="1">
                  <a:txBody>
                    <a:bodyPr/>
                    <a:lstStyle/>
                    <a:p>
                      <a:endParaRPr lang="zh-CN" altLang="en-US"/>
                    </a:p>
                  </a:txBody>
                  <a:tcPr/>
                </a:tc>
                <a:tc gridSpan="7">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平均周转时间</a:t>
                      </a:r>
                      <a:r>
                        <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T=</a:t>
                      </a: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19.75</a:t>
                      </a:r>
                      <a:r>
                        <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                </a:t>
                      </a:r>
                      <a:r>
                        <a:rPr kumimoji="0" lang="zh-CN" altLang="en-US"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平均带权周转时间</a:t>
                      </a:r>
                      <a:r>
                        <a:rPr kumimoji="0" lang="en-US" altLang="zh-CN" sz="16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cs typeface="Times New Roman" pitchFamily="18" charset="0"/>
                        </a:rPr>
                        <a:t>W=</a:t>
                      </a: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cs typeface="Times New Roman" pitchFamily="18" charset="0"/>
                        </a:rPr>
                        <a:t>3.38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0"/>
                  </a:ext>
                </a:extLst>
              </a:tr>
            </a:tbl>
          </a:graphicData>
        </a:graphic>
      </p:graphicFrame>
      <p:sp>
        <p:nvSpPr>
          <p:cNvPr id="3" name="灯片编号占位符 2">
            <a:extLst>
              <a:ext uri="{FF2B5EF4-FFF2-40B4-BE49-F238E27FC236}">
                <a16:creationId xmlns:a16="http://schemas.microsoft.com/office/drawing/2014/main" xmlns="" id="{D14FE817-A2D2-4C2D-BBD2-CC10D66CEE98}"/>
              </a:ext>
            </a:extLst>
          </p:cNvPr>
          <p:cNvSpPr>
            <a:spLocks noGrp="1"/>
          </p:cNvSpPr>
          <p:nvPr>
            <p:ph type="sldNum" sz="quarter" idx="12"/>
          </p:nvPr>
        </p:nvSpPr>
        <p:spPr/>
        <p:txBody>
          <a:bodyPr/>
          <a:lstStyle/>
          <a:p>
            <a:fld id="{B10D5614-B734-4280-8F57-1D4947433C97}" type="slidenum">
              <a:rPr lang="en-US" smtClean="0"/>
              <a:pPr/>
              <a:t>26</a:t>
            </a:fld>
            <a:endParaRPr lang="en-US" dirty="0"/>
          </a:p>
        </p:txBody>
      </p:sp>
    </p:spTree>
    <p:extLst>
      <p:ext uri="{BB962C8B-B14F-4D97-AF65-F5344CB8AC3E}">
        <p14:creationId xmlns:p14="http://schemas.microsoft.com/office/powerpoint/2010/main" xmlns="" val="25607255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3">
            <a:extLst>
              <a:ext uri="{FF2B5EF4-FFF2-40B4-BE49-F238E27FC236}">
                <a16:creationId xmlns:a16="http://schemas.microsoft.com/office/drawing/2014/main" xmlns="" id="{039D04F7-3F22-422A-8040-16D55AB3F5CD}"/>
              </a:ext>
            </a:extLst>
          </p:cNvPr>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3" name="Title 13">
            <a:extLst>
              <a:ext uri="{FF2B5EF4-FFF2-40B4-BE49-F238E27FC236}">
                <a16:creationId xmlns:a16="http://schemas.microsoft.com/office/drawing/2014/main" xmlns="" id="{8EB57593-674B-4AFB-B4AA-F8AE5E4556FE}"/>
              </a:ext>
            </a:extLst>
          </p:cNvPr>
          <p:cNvSpPr txBox="1">
            <a:spLocks/>
          </p:cNvSpPr>
          <p:nvPr/>
        </p:nvSpPr>
        <p:spPr>
          <a:xfrm>
            <a:off x="419372" y="111702"/>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8" name="Flowchart: Off-page Connector 9">
            <a:extLst>
              <a:ext uri="{FF2B5EF4-FFF2-40B4-BE49-F238E27FC236}">
                <a16:creationId xmlns:a16="http://schemas.microsoft.com/office/drawing/2014/main" xmlns="" id="{F9B69EFA-534C-4A32-9275-C885DE9BEDAE}"/>
              </a:ext>
            </a:extLst>
          </p:cNvPr>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22</a:t>
            </a:r>
            <a:endParaRPr lang="en-US" sz="1100" b="1" dirty="0">
              <a:solidFill>
                <a:prstClr val="white"/>
              </a:solidFill>
            </a:endParaRPr>
          </a:p>
        </p:txBody>
      </p:sp>
      <p:sp>
        <p:nvSpPr>
          <p:cNvPr id="19" name="Content Placeholder 2">
            <a:extLst>
              <a:ext uri="{FF2B5EF4-FFF2-40B4-BE49-F238E27FC236}">
                <a16:creationId xmlns:a16="http://schemas.microsoft.com/office/drawing/2014/main" xmlns="" id="{8DBD4FFE-43E1-4A42-A5CE-7F588090C2BA}"/>
              </a:ext>
            </a:extLst>
          </p:cNvPr>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轮转（</a:t>
            </a:r>
            <a:r>
              <a:rPr lang="en-US" altLang="zh-CN" sz="2000" b="1" dirty="0">
                <a:solidFill>
                  <a:srgbClr val="FF0000"/>
                </a:solidFill>
                <a:latin typeface="华文中宋" panose="02010600040101010101" pitchFamily="2" charset="-122"/>
                <a:ea typeface="华文中宋" panose="02010600040101010101" pitchFamily="2" charset="-122"/>
              </a:rPr>
              <a:t>RR</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20" name="图片 19">
            <a:extLst>
              <a:ext uri="{FF2B5EF4-FFF2-40B4-BE49-F238E27FC236}">
                <a16:creationId xmlns:a16="http://schemas.microsoft.com/office/drawing/2014/main" xmlns="" id="{C0C22BBE-3490-4348-9A91-B9AAC5706962}"/>
              </a:ext>
            </a:extLst>
          </p:cNvPr>
          <p:cNvPicPr>
            <a:picLocks noChangeAspect="1"/>
          </p:cNvPicPr>
          <p:nvPr/>
        </p:nvPicPr>
        <p:blipFill>
          <a:blip r:embed="rId2"/>
          <a:stretch>
            <a:fillRect/>
          </a:stretch>
        </p:blipFill>
        <p:spPr>
          <a:xfrm>
            <a:off x="1979712" y="921779"/>
            <a:ext cx="6859624" cy="5824519"/>
          </a:xfrm>
          <a:prstGeom prst="rect">
            <a:avLst/>
          </a:prstGeom>
        </p:spPr>
      </p:pic>
      <p:sp>
        <p:nvSpPr>
          <p:cNvPr id="3" name="灯片编号占位符 2">
            <a:extLst>
              <a:ext uri="{FF2B5EF4-FFF2-40B4-BE49-F238E27FC236}">
                <a16:creationId xmlns:a16="http://schemas.microsoft.com/office/drawing/2014/main" xmlns="" id="{528F064E-36F0-4169-836B-FF4F5CAEA2E6}"/>
              </a:ext>
            </a:extLst>
          </p:cNvPr>
          <p:cNvSpPr>
            <a:spLocks noGrp="1"/>
          </p:cNvSpPr>
          <p:nvPr>
            <p:ph type="sldNum" sz="quarter" idx="12"/>
          </p:nvPr>
        </p:nvSpPr>
        <p:spPr/>
        <p:txBody>
          <a:bodyPr/>
          <a:lstStyle/>
          <a:p>
            <a:fld id="{B10D5614-B734-4280-8F57-1D4947433C97}" type="slidenum">
              <a:rPr lang="en-US" smtClean="0"/>
              <a:pPr/>
              <a:t>27</a:t>
            </a:fld>
            <a:endParaRPr lang="en-US" dirty="0"/>
          </a:p>
        </p:txBody>
      </p:sp>
    </p:spTree>
    <p:extLst>
      <p:ext uri="{BB962C8B-B14F-4D97-AF65-F5344CB8AC3E}">
        <p14:creationId xmlns:p14="http://schemas.microsoft.com/office/powerpoint/2010/main" xmlns="" val="16208223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23</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多级反馈队列法（</a:t>
            </a:r>
            <a:r>
              <a:rPr lang="en-US" altLang="zh-CN" sz="2000" b="1" dirty="0">
                <a:solidFill>
                  <a:srgbClr val="FF0000"/>
                </a:solidFill>
                <a:latin typeface="华文中宋" panose="02010600040101010101" pitchFamily="2" charset="-122"/>
                <a:ea typeface="华文中宋" panose="02010600040101010101" pitchFamily="2" charset="-122"/>
              </a:rPr>
              <a:t>MFQ</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en-US" sz="2000" b="1" dirty="0">
              <a:solidFill>
                <a:srgbClr val="FF0000"/>
              </a:solidFill>
              <a:latin typeface="华文中宋" panose="02010600040101010101" pitchFamily="2" charset="-122"/>
              <a:ea typeface="华文中宋" panose="02010600040101010101" pitchFamily="2" charset="-122"/>
            </a:endParaRPr>
          </a:p>
          <a:p>
            <a:pPr marL="0" indent="0">
              <a:lnSpc>
                <a:spcPct val="150000"/>
              </a:lnSpc>
              <a:buNone/>
            </a:pPr>
            <a:endParaRPr lang="en-US" altLang="en-US" sz="2000" b="1" dirty="0">
              <a:solidFill>
                <a:srgbClr val="FF0000"/>
              </a:solidFill>
              <a:latin typeface="华文中宋" panose="02010600040101010101" pitchFamily="2" charset="-122"/>
              <a:ea typeface="华文中宋" panose="02010600040101010101" pitchFamily="2" charset="-122"/>
            </a:endParaRPr>
          </a:p>
        </p:txBody>
      </p:sp>
      <p:sp>
        <p:nvSpPr>
          <p:cNvPr id="15" name="Rectangle 3"/>
          <p:cNvSpPr txBox="1">
            <a:spLocks/>
          </p:cNvSpPr>
          <p:nvPr/>
        </p:nvSpPr>
        <p:spPr>
          <a:xfrm>
            <a:off x="428596" y="2057404"/>
            <a:ext cx="4091916" cy="48005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a:lnSpc>
                <a:spcPct val="150000"/>
              </a:lnSpc>
              <a:spcBef>
                <a:spcPts val="0"/>
              </a:spcBef>
              <a:buFont typeface="Wingdings" panose="05000000000000000000" pitchFamily="2" charset="2"/>
              <a:buChar char="Ø"/>
            </a:pPr>
            <a:r>
              <a:rPr lang="zh-CN" altLang="en-US" sz="1700" b="1" dirty="0">
                <a:solidFill>
                  <a:srgbClr val="000000"/>
                </a:solidFill>
                <a:latin typeface="华文中宋" panose="02010600040101010101" pitchFamily="2" charset="-122"/>
                <a:ea typeface="华文中宋" panose="02010600040101010101" pitchFamily="2" charset="-122"/>
              </a:rPr>
              <a:t>算法</a:t>
            </a:r>
            <a:endParaRPr lang="en-US" altLang="zh-CN" sz="1700" b="1" dirty="0">
              <a:solidFill>
                <a:srgbClr val="000000"/>
              </a:solidFill>
              <a:latin typeface="华文中宋" panose="02010600040101010101" pitchFamily="2" charset="-122"/>
              <a:ea typeface="华文中宋" panose="02010600040101010101" pitchFamily="2" charset="-122"/>
            </a:endParaRPr>
          </a:p>
          <a:p>
            <a:pPr marL="685800" lvl="2">
              <a:lnSpc>
                <a:spcPct val="150000"/>
              </a:lnSpc>
              <a:spcBef>
                <a:spcPts val="0"/>
              </a:spcBef>
            </a:pPr>
            <a:r>
              <a:rPr lang="zh-CN" altLang="en-US" sz="1700" b="1" dirty="0">
                <a:solidFill>
                  <a:srgbClr val="FF0000"/>
                </a:solidFill>
                <a:latin typeface="华文中宋" panose="02010600040101010101" pitchFamily="2" charset="-122"/>
                <a:ea typeface="华文中宋" panose="02010600040101010101" pitchFamily="2" charset="-122"/>
              </a:rPr>
              <a:t>方式</a:t>
            </a:r>
            <a:r>
              <a:rPr lang="en-US" altLang="zh-CN" sz="1700" b="1" dirty="0">
                <a:solidFill>
                  <a:srgbClr val="FF0000"/>
                </a:solidFill>
                <a:latin typeface="华文中宋" panose="02010600040101010101" pitchFamily="2" charset="-122"/>
                <a:ea typeface="华文中宋" panose="02010600040101010101" pitchFamily="2" charset="-122"/>
              </a:rPr>
              <a:t>1</a:t>
            </a:r>
            <a:r>
              <a:rPr lang="zh-CN" altLang="en-US" sz="1700" b="1" dirty="0">
                <a:solidFill>
                  <a:srgbClr val="000000"/>
                </a:solidFill>
                <a:latin typeface="华文中宋" panose="02010600040101010101" pitchFamily="2" charset="-122"/>
                <a:ea typeface="华文中宋" panose="02010600040101010101" pitchFamily="2" charset="-122"/>
              </a:rPr>
              <a:t>：为区别对待不同的进程，按照进程到达就绪队列的类型和进程被阻塞的原因分成不同的就绪队列，每个队列按</a:t>
            </a:r>
            <a:r>
              <a:rPr lang="en-US" altLang="zh-CN" sz="1700" b="1" dirty="0">
                <a:solidFill>
                  <a:srgbClr val="000000"/>
                </a:solidFill>
                <a:latin typeface="华文中宋" panose="02010600040101010101" pitchFamily="2" charset="-122"/>
                <a:ea typeface="华文中宋" panose="02010600040101010101" pitchFamily="2" charset="-122"/>
              </a:rPr>
              <a:t>FCFS</a:t>
            </a:r>
            <a:r>
              <a:rPr lang="zh-CN" altLang="en-US" sz="1700" b="1" dirty="0">
                <a:solidFill>
                  <a:srgbClr val="000000"/>
                </a:solidFill>
                <a:latin typeface="华文中宋" panose="02010600040101010101" pitchFamily="2" charset="-122"/>
                <a:ea typeface="华文中宋" panose="02010600040101010101" pitchFamily="2" charset="-122"/>
              </a:rPr>
              <a:t>排列，每个就绪队列享有不同的优先级</a:t>
            </a:r>
            <a:endParaRPr lang="en-US" altLang="zh-CN" sz="1700" b="1" dirty="0">
              <a:solidFill>
                <a:srgbClr val="000000"/>
              </a:solidFill>
              <a:latin typeface="华文中宋" panose="02010600040101010101" pitchFamily="2" charset="-122"/>
              <a:ea typeface="华文中宋" panose="02010600040101010101" pitchFamily="2" charset="-122"/>
            </a:endParaRPr>
          </a:p>
          <a:p>
            <a:pPr marL="685800" lvl="2">
              <a:lnSpc>
                <a:spcPct val="150000"/>
              </a:lnSpc>
              <a:spcBef>
                <a:spcPts val="0"/>
              </a:spcBef>
            </a:pPr>
            <a:r>
              <a:rPr lang="zh-CN" altLang="en-US" sz="1700" b="1" dirty="0">
                <a:solidFill>
                  <a:srgbClr val="FF0000"/>
                </a:solidFill>
                <a:latin typeface="华文中宋" panose="02010600040101010101" pitchFamily="2" charset="-122"/>
                <a:ea typeface="华文中宋" panose="02010600040101010101" pitchFamily="2" charset="-122"/>
              </a:rPr>
              <a:t>方式</a:t>
            </a:r>
            <a:r>
              <a:rPr lang="en-US" altLang="zh-CN" sz="1700" b="1" dirty="0">
                <a:solidFill>
                  <a:srgbClr val="FF0000"/>
                </a:solidFill>
                <a:latin typeface="华文中宋" panose="02010600040101010101" pitchFamily="2" charset="-122"/>
                <a:ea typeface="华文中宋" panose="02010600040101010101" pitchFamily="2" charset="-122"/>
              </a:rPr>
              <a:t>2</a:t>
            </a:r>
            <a:r>
              <a:rPr lang="zh-CN" altLang="en-US" sz="1700" b="1" dirty="0">
                <a:solidFill>
                  <a:srgbClr val="000000"/>
                </a:solidFill>
                <a:latin typeface="华文中宋" panose="02010600040101010101" pitchFamily="2" charset="-122"/>
                <a:ea typeface="华文中宋" panose="02010600040101010101" pitchFamily="2" charset="-122"/>
              </a:rPr>
              <a:t>：为照顾短进程和新进程，新进程进入</a:t>
            </a:r>
            <a:r>
              <a:rPr lang="en-US" altLang="zh-CN" sz="1700" b="1" dirty="0">
                <a:solidFill>
                  <a:srgbClr val="000000"/>
                </a:solidFill>
                <a:latin typeface="华文中宋" panose="02010600040101010101" pitchFamily="2" charset="-122"/>
                <a:ea typeface="华文中宋" panose="02010600040101010101" pitchFamily="2" charset="-122"/>
              </a:rPr>
              <a:t>RQ</a:t>
            </a:r>
            <a:r>
              <a:rPr lang="en-US" altLang="zh-CN" sz="1700" b="1" baseline="-25000" dirty="0">
                <a:solidFill>
                  <a:srgbClr val="000000"/>
                </a:solidFill>
                <a:latin typeface="华文中宋" panose="02010600040101010101" pitchFamily="2" charset="-122"/>
                <a:ea typeface="华文中宋" panose="02010600040101010101" pitchFamily="2" charset="-122"/>
              </a:rPr>
              <a:t>0</a:t>
            </a:r>
            <a:r>
              <a:rPr lang="zh-CN" altLang="en-US" sz="1700" b="1" dirty="0">
                <a:solidFill>
                  <a:srgbClr val="000000"/>
                </a:solidFill>
                <a:latin typeface="华文中宋" panose="02010600040101010101" pitchFamily="2" charset="-122"/>
                <a:ea typeface="华文中宋" panose="02010600040101010101" pitchFamily="2" charset="-122"/>
              </a:rPr>
              <a:t>，时间片用完，首次被抢占后进入</a:t>
            </a:r>
            <a:r>
              <a:rPr lang="en-US" altLang="zh-CN" sz="1700" b="1" dirty="0">
                <a:solidFill>
                  <a:srgbClr val="000000"/>
                </a:solidFill>
                <a:latin typeface="华文中宋" panose="02010600040101010101" pitchFamily="2" charset="-122"/>
                <a:ea typeface="华文中宋" panose="02010600040101010101" pitchFamily="2" charset="-122"/>
              </a:rPr>
              <a:t>RQ</a:t>
            </a:r>
            <a:r>
              <a:rPr lang="en-US" altLang="zh-CN" sz="1700" b="1" baseline="-25000" dirty="0">
                <a:solidFill>
                  <a:srgbClr val="000000"/>
                </a:solidFill>
                <a:latin typeface="华文中宋" panose="02010600040101010101" pitchFamily="2" charset="-122"/>
                <a:ea typeface="华文中宋" panose="02010600040101010101" pitchFamily="2" charset="-122"/>
              </a:rPr>
              <a:t>1</a:t>
            </a:r>
            <a:r>
              <a:rPr lang="zh-CN" altLang="en-US" sz="1700" b="1" dirty="0">
                <a:solidFill>
                  <a:srgbClr val="000000"/>
                </a:solidFill>
                <a:latin typeface="华文中宋" panose="02010600040101010101" pitchFamily="2" charset="-122"/>
                <a:ea typeface="华文中宋" panose="02010600040101010101" pitchFamily="2" charset="-122"/>
              </a:rPr>
              <a:t>，依此类推。但为避免长进程周转时间过长，</a:t>
            </a:r>
            <a:r>
              <a:rPr lang="en-US" altLang="zh-CN" sz="1700" b="1" dirty="0" err="1">
                <a:solidFill>
                  <a:srgbClr val="000000"/>
                </a:solidFill>
                <a:latin typeface="华文中宋" panose="02010600040101010101" pitchFamily="2" charset="-122"/>
                <a:ea typeface="华文中宋" panose="02010600040101010101" pitchFamily="2" charset="-122"/>
              </a:rPr>
              <a:t>RQ</a:t>
            </a:r>
            <a:r>
              <a:rPr lang="en-US" altLang="zh-CN" sz="1700" b="1" baseline="-25000" dirty="0" err="1">
                <a:solidFill>
                  <a:srgbClr val="000000"/>
                </a:solidFill>
                <a:latin typeface="华文中宋" panose="02010600040101010101" pitchFamily="2" charset="-122"/>
                <a:ea typeface="华文中宋" panose="02010600040101010101" pitchFamily="2" charset="-122"/>
              </a:rPr>
              <a:t>i</a:t>
            </a:r>
            <a:r>
              <a:rPr lang="zh-CN" altLang="en-US" sz="1700" b="1" dirty="0">
                <a:solidFill>
                  <a:srgbClr val="000000"/>
                </a:solidFill>
                <a:latin typeface="华文中宋" panose="02010600040101010101" pitchFamily="2" charset="-122"/>
                <a:ea typeface="华文中宋" panose="02010600040101010101" pitchFamily="2" charset="-122"/>
              </a:rPr>
              <a:t>队列的时间片</a:t>
            </a:r>
            <a:r>
              <a:rPr lang="en-US" altLang="zh-CN" sz="1700" b="1" dirty="0">
                <a:solidFill>
                  <a:srgbClr val="000000"/>
                </a:solidFill>
                <a:latin typeface="华文中宋" panose="02010600040101010101" pitchFamily="2" charset="-122"/>
                <a:ea typeface="华文中宋" panose="02010600040101010101" pitchFamily="2" charset="-122"/>
              </a:rPr>
              <a:t>q=2</a:t>
            </a:r>
            <a:r>
              <a:rPr lang="en-US" altLang="zh-CN" sz="1700" b="1" baseline="30000" dirty="0">
                <a:solidFill>
                  <a:srgbClr val="000000"/>
                </a:solidFill>
                <a:latin typeface="华文中宋" panose="02010600040101010101" pitchFamily="2" charset="-122"/>
                <a:ea typeface="华文中宋" panose="02010600040101010101" pitchFamily="2" charset="-122"/>
              </a:rPr>
              <a:t>i</a:t>
            </a:r>
          </a:p>
          <a:p>
            <a:pPr marL="0" lvl="2" indent="-285750">
              <a:lnSpc>
                <a:spcPct val="150000"/>
              </a:lnSpc>
              <a:spcBef>
                <a:spcPts val="0"/>
              </a:spcBef>
              <a:buFont typeface="Wingdings" panose="05000000000000000000" pitchFamily="2" charset="2"/>
              <a:buChar char="Ø"/>
            </a:pPr>
            <a:r>
              <a:rPr lang="zh-CN" altLang="en-US" sz="1700" b="1" dirty="0">
                <a:solidFill>
                  <a:srgbClr val="000000"/>
                </a:solidFill>
                <a:latin typeface="华文中宋" panose="02010600040101010101" pitchFamily="2" charset="-122"/>
                <a:ea typeface="华文中宋" panose="02010600040101010101" pitchFamily="2" charset="-122"/>
              </a:rPr>
              <a:t>特点：改进</a:t>
            </a:r>
            <a:r>
              <a:rPr lang="en-US" altLang="zh-CN" sz="1700" b="1" dirty="0">
                <a:solidFill>
                  <a:srgbClr val="000000"/>
                </a:solidFill>
                <a:latin typeface="华文中宋" panose="02010600040101010101" pitchFamily="2" charset="-122"/>
                <a:ea typeface="华文中宋" panose="02010600040101010101" pitchFamily="2" charset="-122"/>
              </a:rPr>
              <a:t>RR</a:t>
            </a:r>
            <a:r>
              <a:rPr lang="zh-CN" altLang="en-US" sz="1700" b="1" dirty="0">
                <a:solidFill>
                  <a:srgbClr val="000000"/>
                </a:solidFill>
                <a:latin typeface="华文中宋" panose="02010600040101010101" pitchFamily="2" charset="-122"/>
                <a:ea typeface="华文中宋" panose="02010600040101010101" pitchFamily="2" charset="-122"/>
              </a:rPr>
              <a:t>，动态优先级</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07001" y="1840045"/>
            <a:ext cx="4600575" cy="37794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3" name="直接箭头连接符 2"/>
          <p:cNvCxnSpPr/>
          <p:nvPr/>
        </p:nvCxnSpPr>
        <p:spPr>
          <a:xfrm flipV="1">
            <a:off x="4427984" y="4005064"/>
            <a:ext cx="504056" cy="8640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71472" y="1643050"/>
            <a:ext cx="3256020" cy="369332"/>
          </a:xfrm>
          <a:prstGeom prst="rect">
            <a:avLst/>
          </a:prstGeom>
        </p:spPr>
        <p:txBody>
          <a:bodyPr wrap="none">
            <a:spAutoFit/>
          </a:bodyPr>
          <a:lstStyle/>
          <a:p>
            <a:r>
              <a:rPr lang="en-US" altLang="en-US" b="1" i="1" dirty="0">
                <a:solidFill>
                  <a:srgbClr val="FF0000"/>
                </a:solidFill>
                <a:latin typeface="华文中宋" panose="02010600040101010101" pitchFamily="2" charset="-122"/>
                <a:ea typeface="华文中宋" panose="02010600040101010101" pitchFamily="2" charset="-122"/>
              </a:rPr>
              <a:t>Multilevel Feedback-Queue</a:t>
            </a:r>
            <a:endParaRPr lang="zh-CN" altLang="en-US" i="1" dirty="0"/>
          </a:p>
        </p:txBody>
      </p:sp>
      <p:sp>
        <p:nvSpPr>
          <p:cNvPr id="4" name="灯片编号占位符 3">
            <a:extLst>
              <a:ext uri="{FF2B5EF4-FFF2-40B4-BE49-F238E27FC236}">
                <a16:creationId xmlns:a16="http://schemas.microsoft.com/office/drawing/2014/main" xmlns="" id="{22438FDD-3A32-43DA-8B95-46C4426E57D0}"/>
              </a:ext>
            </a:extLst>
          </p:cNvPr>
          <p:cNvSpPr>
            <a:spLocks noGrp="1"/>
          </p:cNvSpPr>
          <p:nvPr>
            <p:ph type="sldNum" sz="quarter" idx="12"/>
          </p:nvPr>
        </p:nvSpPr>
        <p:spPr/>
        <p:txBody>
          <a:bodyPr/>
          <a:lstStyle/>
          <a:p>
            <a:fld id="{B10D5614-B734-4280-8F57-1D4947433C97}" type="slidenum">
              <a:rPr lang="en-US" smtClean="0"/>
              <a:pPr/>
              <a:t>28</a:t>
            </a:fld>
            <a:endParaRPr lang="en-US" dirty="0"/>
          </a:p>
        </p:txBody>
      </p:sp>
    </p:spTree>
    <p:extLst>
      <p:ext uri="{BB962C8B-B14F-4D97-AF65-F5344CB8AC3E}">
        <p14:creationId xmlns:p14="http://schemas.microsoft.com/office/powerpoint/2010/main" xmlns="" val="2737894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descr="Fig09_05f.gif"/>
          <p:cNvPicPr>
            <a:picLocks noChangeAspect="1"/>
          </p:cNvPicPr>
          <p:nvPr/>
        </p:nvPicPr>
        <p:blipFill>
          <a:blip r:embed="rId2"/>
          <a:stretch>
            <a:fillRect/>
          </a:stretch>
        </p:blipFill>
        <p:spPr>
          <a:xfrm>
            <a:off x="685552" y="3717032"/>
            <a:ext cx="8115300" cy="2815012"/>
          </a:xfrm>
          <a:prstGeom prst="rect">
            <a:avLst/>
          </a:prstGeom>
        </p:spPr>
      </p:pic>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24</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多级反馈队列法（</a:t>
            </a:r>
            <a:r>
              <a:rPr lang="en-US" altLang="zh-CN" sz="2000" b="1" dirty="0">
                <a:solidFill>
                  <a:srgbClr val="FF0000"/>
                </a:solidFill>
                <a:latin typeface="华文中宋" panose="02010600040101010101" pitchFamily="2" charset="-122"/>
                <a:ea typeface="华文中宋" panose="02010600040101010101" pitchFamily="2" charset="-122"/>
              </a:rPr>
              <a:t>MFQ</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en-US" sz="2000" b="1" dirty="0">
              <a:solidFill>
                <a:srgbClr val="FF0000"/>
              </a:solidFill>
              <a:latin typeface="华文中宋" panose="02010600040101010101" pitchFamily="2" charset="-122"/>
              <a:ea typeface="华文中宋" panose="02010600040101010101" pitchFamily="2" charset="-122"/>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3438" y="1285860"/>
            <a:ext cx="3914130" cy="19694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xmlns="" id="{6EC1BACA-547E-4782-9CEF-01E7EC33F6EE}"/>
              </a:ext>
            </a:extLst>
          </p:cNvPr>
          <p:cNvSpPr>
            <a:spLocks noGrp="1"/>
          </p:cNvSpPr>
          <p:nvPr>
            <p:ph type="sldNum" sz="quarter" idx="12"/>
          </p:nvPr>
        </p:nvSpPr>
        <p:spPr/>
        <p:txBody>
          <a:bodyPr/>
          <a:lstStyle/>
          <a:p>
            <a:fld id="{B10D5614-B734-4280-8F57-1D4947433C97}" type="slidenum">
              <a:rPr lang="en-US" smtClean="0"/>
              <a:pPr/>
              <a:t>29</a:t>
            </a:fld>
            <a:endParaRPr lang="en-US" dirty="0"/>
          </a:p>
        </p:txBody>
      </p:sp>
    </p:spTree>
    <p:extLst>
      <p:ext uri="{BB962C8B-B14F-4D97-AF65-F5344CB8AC3E}">
        <p14:creationId xmlns:p14="http://schemas.microsoft.com/office/powerpoint/2010/main" xmlns="" val="22135263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分级调度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02</a:t>
            </a:r>
            <a:endParaRPr lang="en-US" sz="1100" b="1" dirty="0">
              <a:solidFill>
                <a:prstClr val="white"/>
              </a:solidFill>
            </a:endParaRPr>
          </a:p>
        </p:txBody>
      </p:sp>
      <p:sp>
        <p:nvSpPr>
          <p:cNvPr id="11" name="Content Placeholder 2"/>
          <p:cNvSpPr txBox="1">
            <a:spLocks/>
          </p:cNvSpPr>
          <p:nvPr/>
        </p:nvSpPr>
        <p:spPr>
          <a:xfrm>
            <a:off x="457200" y="127197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作业的状态及其转换</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8" name="Rectangle 3"/>
          <p:cNvSpPr txBox="1">
            <a:spLocks/>
          </p:cNvSpPr>
          <p:nvPr/>
        </p:nvSpPr>
        <p:spPr>
          <a:xfrm>
            <a:off x="457200" y="1773238"/>
            <a:ext cx="8013578" cy="43735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作业</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用户要求计算机做的关于一次业务处理的全部工作</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作业的状态</a:t>
            </a: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提交</a:t>
            </a:r>
            <a:r>
              <a:rPr lang="zh-CN" altLang="en-US" sz="1800" b="1" dirty="0">
                <a:solidFill>
                  <a:srgbClr val="000000"/>
                </a:solidFill>
                <a:latin typeface="华文中宋" panose="02010600040101010101" pitchFamily="2" charset="-122"/>
                <a:ea typeface="华文中宋" panose="02010600040101010101" pitchFamily="2" charset="-122"/>
              </a:rPr>
              <a:t>：处于从输入设备进入外存设备的过程</a:t>
            </a: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收容</a:t>
            </a:r>
            <a:r>
              <a:rPr lang="en-US" altLang="zh-CN"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FF0000"/>
                </a:solidFill>
                <a:latin typeface="华文中宋" panose="02010600040101010101" pitchFamily="2" charset="-122"/>
                <a:ea typeface="华文中宋" panose="02010600040101010101" pitchFamily="2" charset="-122"/>
              </a:rPr>
              <a:t>后备</a:t>
            </a:r>
            <a:r>
              <a:rPr lang="en-US" altLang="zh-CN"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：作业的信息已全部进入外存，但还未被调度执行</a:t>
            </a: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执行</a:t>
            </a:r>
            <a:r>
              <a:rPr lang="zh-CN" altLang="en-US" sz="1800" b="1" dirty="0">
                <a:solidFill>
                  <a:srgbClr val="000000"/>
                </a:solidFill>
                <a:latin typeface="华文中宋" panose="02010600040101010101" pitchFamily="2" charset="-122"/>
                <a:ea typeface="华文中宋" panose="02010600040101010101" pitchFamily="2" charset="-122"/>
              </a:rPr>
              <a:t>：给被作业调度程序选中的作业分配内存、输入输出设备等必要的资源，建立根进程，进入外存就绪队列，由交换调度决定哪个作业的哪个进程调入内存就绪队列，再由进程调度决定哪个作业的哪个进程占用处理机。此时，作业宏观上处于执行状态</a:t>
            </a: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完成</a:t>
            </a:r>
            <a:r>
              <a:rPr lang="zh-CN" altLang="en-US" sz="1800" b="1" dirty="0">
                <a:solidFill>
                  <a:srgbClr val="000000"/>
                </a:solidFill>
                <a:latin typeface="华文中宋" panose="02010600040101010101" pitchFamily="2" charset="-122"/>
                <a:ea typeface="华文中宋" panose="02010600040101010101" pitchFamily="2" charset="-122"/>
              </a:rPr>
              <a:t>：作业运行完毕，回收资源，输出结果</a:t>
            </a:r>
          </a:p>
        </p:txBody>
      </p:sp>
      <p:sp>
        <p:nvSpPr>
          <p:cNvPr id="3" name="灯片编号占位符 2">
            <a:extLst>
              <a:ext uri="{FF2B5EF4-FFF2-40B4-BE49-F238E27FC236}">
                <a16:creationId xmlns:a16="http://schemas.microsoft.com/office/drawing/2014/main" xmlns="" id="{6812800F-3B9D-4CE1-944C-8A50B3A35AF0}"/>
              </a:ext>
            </a:extLst>
          </p:cNvPr>
          <p:cNvSpPr>
            <a:spLocks noGrp="1"/>
          </p:cNvSpPr>
          <p:nvPr>
            <p:ph type="sldNum" sz="quarter" idx="12"/>
          </p:nvPr>
        </p:nvSpPr>
        <p:spPr/>
        <p:txBody>
          <a:bodyPr/>
          <a:lstStyle/>
          <a:p>
            <a:fld id="{B10D5614-B734-4280-8F57-1D4947433C97}" type="slidenum">
              <a:rPr lang="en-US" smtClean="0"/>
              <a:pPr/>
              <a:t>3</a:t>
            </a:fld>
            <a:endParaRPr lang="en-US" dirty="0"/>
          </a:p>
        </p:txBody>
      </p:sp>
    </p:spTree>
    <p:extLst>
      <p:ext uri="{BB962C8B-B14F-4D97-AF65-F5344CB8AC3E}">
        <p14:creationId xmlns:p14="http://schemas.microsoft.com/office/powerpoint/2010/main" xmlns="" val="27250227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39989" y="4725144"/>
            <a:ext cx="6781800" cy="1924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28596" y="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25</a:t>
            </a:r>
            <a:endParaRPr lang="en-US" sz="1100" b="1" dirty="0">
              <a:solidFill>
                <a:prstClr val="white"/>
              </a:solidFill>
            </a:endParaRPr>
          </a:p>
        </p:txBody>
      </p:sp>
      <mc:AlternateContent xmlns:mc="http://schemas.openxmlformats.org/markup-compatibility/2006">
        <mc:Choice xmlns:a14="http://schemas.microsoft.com/office/drawing/2010/main" xmlns="" Requires="a14">
          <p:sp>
            <p:nvSpPr>
              <p:cNvPr id="9" name="Rectangle 3"/>
              <p:cNvSpPr txBox="1">
                <a:spLocks/>
              </p:cNvSpPr>
              <p:nvPr/>
            </p:nvSpPr>
            <p:spPr>
              <a:xfrm>
                <a:off x="556962" y="1628800"/>
                <a:ext cx="8229600" cy="46805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a:lnSpc>
                    <a:spcPct val="150000"/>
                  </a:lnSpc>
                  <a:spcBef>
                    <a:spcPts val="0"/>
                  </a:spcBef>
                  <a:buFont typeface="Wingdings" panose="05000000000000000000" pitchFamily="2" charset="2"/>
                  <a:buChar char="Ø"/>
                </a:pPr>
                <a:r>
                  <a:rPr lang="zh-CN" altLang="en-US" sz="1700" b="1" dirty="0">
                    <a:solidFill>
                      <a:srgbClr val="000000"/>
                    </a:solidFill>
                    <a:latin typeface="华文中宋" panose="02010600040101010101" pitchFamily="2" charset="-122"/>
                    <a:ea typeface="华文中宋" panose="02010600040101010101" pitchFamily="2" charset="-122"/>
                  </a:rPr>
                  <a:t>算法</a:t>
                </a:r>
                <a:endParaRPr lang="en-US" altLang="zh-CN" sz="17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zh-CN" altLang="en-US" sz="1700" b="1" dirty="0">
                    <a:solidFill>
                      <a:srgbClr val="000000"/>
                    </a:solidFill>
                    <a:latin typeface="华文中宋" panose="02010600040101010101" pitchFamily="2" charset="-122"/>
                    <a:ea typeface="华文中宋" panose="02010600040101010101" pitchFamily="2" charset="-122"/>
                  </a:rPr>
                  <a:t>静态、动态</a:t>
                </a:r>
                <a:endParaRPr lang="en-US" altLang="zh-CN" sz="17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zh-CN" altLang="en-US" sz="1700" b="1" dirty="0">
                    <a:solidFill>
                      <a:srgbClr val="FF0000"/>
                    </a:solidFill>
                    <a:latin typeface="华文中宋" panose="02010600040101010101" pitchFamily="2" charset="-122"/>
                    <a:ea typeface="华文中宋" panose="02010600040101010101" pitchFamily="2" charset="-122"/>
                  </a:rPr>
                  <a:t>线性优先级调度（</a:t>
                </a:r>
                <a:r>
                  <a:rPr lang="en-US" altLang="zh-CN" sz="1700" b="1" dirty="0">
                    <a:solidFill>
                      <a:srgbClr val="FF0000"/>
                    </a:solidFill>
                    <a:latin typeface="华文中宋" panose="02010600040101010101" pitchFamily="2" charset="-122"/>
                    <a:ea typeface="华文中宋" panose="02010600040101010101" pitchFamily="2" charset="-122"/>
                  </a:rPr>
                  <a:t>Selfish Round Robin</a:t>
                </a:r>
                <a:r>
                  <a:rPr lang="zh-CN" altLang="en-US" sz="1700" b="1" dirty="0">
                    <a:solidFill>
                      <a:srgbClr val="FF0000"/>
                    </a:solidFill>
                    <a:latin typeface="华文中宋" panose="02010600040101010101" pitchFamily="2" charset="-122"/>
                    <a:ea typeface="华文中宋" panose="02010600040101010101" pitchFamily="2" charset="-122"/>
                  </a:rPr>
                  <a:t>，</a:t>
                </a:r>
                <a:r>
                  <a:rPr lang="en-US" altLang="zh-CN" sz="1700" b="1" dirty="0">
                    <a:solidFill>
                      <a:srgbClr val="FF0000"/>
                    </a:solidFill>
                    <a:latin typeface="华文中宋" panose="02010600040101010101" pitchFamily="2" charset="-122"/>
                    <a:ea typeface="华文中宋" panose="02010600040101010101" pitchFamily="2" charset="-122"/>
                  </a:rPr>
                  <a:t>SRR</a:t>
                </a:r>
                <a:r>
                  <a:rPr lang="zh-CN" altLang="en-US" sz="1700" b="1" dirty="0">
                    <a:solidFill>
                      <a:srgbClr val="FF0000"/>
                    </a:solidFill>
                    <a:latin typeface="华文中宋" panose="02010600040101010101" pitchFamily="2" charset="-122"/>
                    <a:ea typeface="华文中宋" panose="02010600040101010101" pitchFamily="2" charset="-122"/>
                  </a:rPr>
                  <a:t>）</a:t>
                </a:r>
                <a:r>
                  <a:rPr lang="zh-CN" altLang="en-US" sz="1700" b="1" dirty="0">
                    <a:solidFill>
                      <a:srgbClr val="000000"/>
                    </a:solidFill>
                    <a:latin typeface="华文中宋" panose="02010600040101010101" pitchFamily="2" charset="-122"/>
                    <a:ea typeface="华文中宋" panose="02010600040101010101" pitchFamily="2" charset="-122"/>
                  </a:rPr>
                  <a:t>：为照顾长进程，将新进程按</a:t>
                </a:r>
                <a:r>
                  <a:rPr lang="en-US" altLang="zh-CN" sz="1700" b="1" dirty="0">
                    <a:solidFill>
                      <a:srgbClr val="000000"/>
                    </a:solidFill>
                    <a:latin typeface="华文中宋" panose="02010600040101010101" pitchFamily="2" charset="-122"/>
                    <a:ea typeface="华文中宋" panose="02010600040101010101" pitchFamily="2" charset="-122"/>
                  </a:rPr>
                  <a:t>FCFS</a:t>
                </a:r>
                <a:r>
                  <a:rPr lang="zh-CN" altLang="en-US" sz="1700" b="1" dirty="0">
                    <a:solidFill>
                      <a:srgbClr val="000000"/>
                    </a:solidFill>
                    <a:latin typeface="华文中宋" panose="02010600040101010101" pitchFamily="2" charset="-122"/>
                    <a:ea typeface="华文中宋" panose="02010600040101010101" pitchFamily="2" charset="-122"/>
                  </a:rPr>
                  <a:t>排成“新创建进程队列”，而其他已得到过时间片服务的进程也按</a:t>
                </a:r>
                <a:r>
                  <a:rPr lang="en-US" altLang="zh-CN" sz="1700" b="1" dirty="0">
                    <a:solidFill>
                      <a:srgbClr val="000000"/>
                    </a:solidFill>
                    <a:latin typeface="华文中宋" panose="02010600040101010101" pitchFamily="2" charset="-122"/>
                    <a:ea typeface="华文中宋" panose="02010600040101010101" pitchFamily="2" charset="-122"/>
                  </a:rPr>
                  <a:t>FCFS</a:t>
                </a:r>
                <a:r>
                  <a:rPr lang="zh-CN" altLang="en-US" sz="1700" b="1" dirty="0">
                    <a:solidFill>
                      <a:srgbClr val="000000"/>
                    </a:solidFill>
                    <a:latin typeface="华文中宋" panose="02010600040101010101" pitchFamily="2" charset="-122"/>
                    <a:ea typeface="华文中宋" panose="02010600040101010101" pitchFamily="2" charset="-122"/>
                  </a:rPr>
                  <a:t>排成另一个“享受服务进程队列</a:t>
                </a:r>
                <a:r>
                  <a:rPr lang="en-US" altLang="zh-CN" sz="1700" b="1" dirty="0">
                    <a:solidFill>
                      <a:srgbClr val="000000"/>
                    </a:solidFill>
                    <a:latin typeface="华文中宋" panose="02010600040101010101" pitchFamily="2" charset="-122"/>
                    <a:ea typeface="华文中宋" panose="02010600040101010101" pitchFamily="2" charset="-122"/>
                  </a:rPr>
                  <a:t>”</a:t>
                </a:r>
              </a:p>
              <a:p>
                <a:pPr marL="400050" lvl="2">
                  <a:lnSpc>
                    <a:spcPct val="150000"/>
                  </a:lnSpc>
                  <a:spcBef>
                    <a:spcPts val="0"/>
                  </a:spcBef>
                </a:pPr>
                <a:r>
                  <a:rPr lang="zh-CN" altLang="en-US" sz="1700" b="1" dirty="0">
                    <a:solidFill>
                      <a:srgbClr val="000000"/>
                    </a:solidFill>
                    <a:latin typeface="华文中宋" panose="02010600040101010101" pitchFamily="2" charset="-122"/>
                    <a:ea typeface="华文中宋" panose="02010600040101010101" pitchFamily="2" charset="-122"/>
                  </a:rPr>
                  <a:t>新创建进程队列中进程的优先级：</a:t>
                </a:r>
                <a:r>
                  <a:rPr lang="en-US" altLang="zh-CN" sz="1700" b="1" dirty="0">
                    <a:solidFill>
                      <a:srgbClr val="000000"/>
                    </a:solidFill>
                    <a:latin typeface="华文中宋" panose="02010600040101010101" pitchFamily="2" charset="-122"/>
                    <a:ea typeface="华文中宋" panose="02010600040101010101" pitchFamily="2" charset="-122"/>
                  </a:rPr>
                  <a:t>P=a</a:t>
                </a:r>
                <a14:m>
                  <m:oMath xmlns:m="http://schemas.openxmlformats.org/officeDocument/2006/math">
                    <m:r>
                      <a:rPr lang="en-US" altLang="zh-CN" sz="1700" b="1" i="1" dirty="0" smtClean="0">
                        <a:solidFill>
                          <a:srgbClr val="000000"/>
                        </a:solidFill>
                        <a:latin typeface="Cambria Math"/>
                        <a:ea typeface="Cambria Math"/>
                      </a:rPr>
                      <m:t>×</m:t>
                    </m:r>
                  </m:oMath>
                </a14:m>
                <a:r>
                  <a:rPr lang="en-US" altLang="zh-CN" sz="1700" b="1" dirty="0">
                    <a:solidFill>
                      <a:srgbClr val="000000"/>
                    </a:solidFill>
                    <a:latin typeface="华文中宋" panose="02010600040101010101" pitchFamily="2" charset="-122"/>
                    <a:ea typeface="华文中宋" panose="02010600040101010101" pitchFamily="2" charset="-122"/>
                  </a:rPr>
                  <a:t>t</a:t>
                </a:r>
                <a:r>
                  <a:rPr lang="zh-CN" altLang="en-US" sz="1700" b="1" dirty="0">
                    <a:solidFill>
                      <a:srgbClr val="000000"/>
                    </a:solidFill>
                    <a:latin typeface="华文中宋" panose="02010600040101010101" pitchFamily="2" charset="-122"/>
                    <a:ea typeface="华文中宋" panose="02010600040101010101" pitchFamily="2" charset="-122"/>
                  </a:rPr>
                  <a:t>，享受服务进程队列中进程的优先级：</a:t>
                </a:r>
                <a:r>
                  <a:rPr lang="en-US" altLang="zh-CN" sz="1700" b="1" dirty="0">
                    <a:solidFill>
                      <a:srgbClr val="000000"/>
                    </a:solidFill>
                    <a:latin typeface="华文中宋" panose="02010600040101010101" pitchFamily="2" charset="-122"/>
                    <a:ea typeface="华文中宋" panose="02010600040101010101" pitchFamily="2" charset="-122"/>
                  </a:rPr>
                  <a:t> P=</a:t>
                </a:r>
                <a14:m>
                  <m:oMath xmlns:m="http://schemas.openxmlformats.org/officeDocument/2006/math">
                    <m:r>
                      <a:rPr lang="en-US" altLang="zh-CN" sz="1700" b="1" i="0" dirty="0" smtClean="0">
                        <a:solidFill>
                          <a:srgbClr val="000000"/>
                        </a:solidFill>
                        <a:latin typeface="Cambria Math"/>
                        <a:ea typeface="Cambria Math"/>
                      </a:rPr>
                      <m:t>𝐛</m:t>
                    </m:r>
                    <m:r>
                      <a:rPr lang="en-US" altLang="zh-CN" sz="1700" b="1" i="1" dirty="0">
                        <a:solidFill>
                          <a:srgbClr val="000000"/>
                        </a:solidFill>
                        <a:latin typeface="Cambria Math"/>
                        <a:ea typeface="Cambria Math"/>
                      </a:rPr>
                      <m:t>×</m:t>
                    </m:r>
                  </m:oMath>
                </a14:m>
                <a:r>
                  <a:rPr lang="en-US" altLang="zh-CN" sz="1700" b="1" dirty="0">
                    <a:solidFill>
                      <a:srgbClr val="000000"/>
                    </a:solidFill>
                    <a:latin typeface="华文中宋" panose="02010600040101010101" pitchFamily="2" charset="-122"/>
                    <a:ea typeface="华文中宋" panose="02010600040101010101" pitchFamily="2" charset="-122"/>
                  </a:rPr>
                  <a:t>t</a:t>
                </a:r>
                <a:r>
                  <a:rPr lang="zh-CN" altLang="en-US" sz="1700" b="1" dirty="0">
                    <a:solidFill>
                      <a:srgbClr val="000000"/>
                    </a:solidFill>
                    <a:latin typeface="华文中宋" panose="02010600040101010101" pitchFamily="2" charset="-122"/>
                    <a:ea typeface="华文中宋" panose="02010600040101010101" pitchFamily="2" charset="-122"/>
                  </a:rPr>
                  <a:t>，当进程</a:t>
                </a:r>
                <a:r>
                  <a:rPr lang="en-US" altLang="zh-CN" sz="1700" b="1" dirty="0">
                    <a:solidFill>
                      <a:srgbClr val="000000"/>
                    </a:solidFill>
                    <a:latin typeface="华文中宋" panose="02010600040101010101" pitchFamily="2" charset="-122"/>
                    <a:ea typeface="华文中宋" panose="02010600040101010101" pitchFamily="2" charset="-122"/>
                  </a:rPr>
                  <a:t>P1</a:t>
                </a:r>
                <a:r>
                  <a:rPr lang="zh-CN" altLang="en-US" sz="1700" b="1" dirty="0">
                    <a:solidFill>
                      <a:srgbClr val="000000"/>
                    </a:solidFill>
                    <a:latin typeface="华文中宋" panose="02010600040101010101" pitchFamily="2" charset="-122"/>
                    <a:ea typeface="华文中宋" panose="02010600040101010101" pitchFamily="2" charset="-122"/>
                  </a:rPr>
                  <a:t>的优先级与</a:t>
                </a:r>
                <a:r>
                  <a:rPr lang="en-US" altLang="zh-CN" sz="1700" b="1" dirty="0">
                    <a:solidFill>
                      <a:srgbClr val="000000"/>
                    </a:solidFill>
                    <a:latin typeface="华文中宋" panose="02010600040101010101" pitchFamily="2" charset="-122"/>
                    <a:ea typeface="华文中宋" panose="02010600040101010101" pitchFamily="2" charset="-122"/>
                  </a:rPr>
                  <a:t>P2</a:t>
                </a:r>
                <a:r>
                  <a:rPr lang="zh-CN" altLang="en-US" sz="1700" b="1" dirty="0">
                    <a:solidFill>
                      <a:srgbClr val="000000"/>
                    </a:solidFill>
                    <a:latin typeface="华文中宋" panose="02010600040101010101" pitchFamily="2" charset="-122"/>
                    <a:ea typeface="华文中宋" panose="02010600040101010101" pitchFamily="2" charset="-122"/>
                  </a:rPr>
                  <a:t>相等时，将</a:t>
                </a:r>
                <a:r>
                  <a:rPr lang="en-US" altLang="zh-CN" sz="1700" b="1" dirty="0">
                    <a:solidFill>
                      <a:srgbClr val="000000"/>
                    </a:solidFill>
                    <a:latin typeface="华文中宋" panose="02010600040101010101" pitchFamily="2" charset="-122"/>
                    <a:ea typeface="华文中宋" panose="02010600040101010101" pitchFamily="2" charset="-122"/>
                  </a:rPr>
                  <a:t>P1</a:t>
                </a:r>
                <a:r>
                  <a:rPr lang="zh-CN" altLang="en-US" sz="1700" b="1" dirty="0">
                    <a:solidFill>
                      <a:srgbClr val="000000"/>
                    </a:solidFill>
                    <a:latin typeface="华文中宋" panose="02010600040101010101" pitchFamily="2" charset="-122"/>
                    <a:ea typeface="华文中宋" panose="02010600040101010101" pitchFamily="2" charset="-122"/>
                  </a:rPr>
                  <a:t>转入享受服务进程队列</a:t>
                </a:r>
                <a:endParaRPr lang="en-US" altLang="zh-CN" sz="1700" b="1" dirty="0">
                  <a:solidFill>
                    <a:srgbClr val="000000"/>
                  </a:solidFill>
                  <a:latin typeface="华文中宋" panose="02010600040101010101" pitchFamily="2" charset="-122"/>
                  <a:ea typeface="华文中宋" panose="02010600040101010101" pitchFamily="2" charset="-122"/>
                </a:endParaRPr>
              </a:p>
              <a:p>
                <a:pPr marL="0" lvl="1">
                  <a:lnSpc>
                    <a:spcPct val="150000"/>
                  </a:lnSpc>
                  <a:spcBef>
                    <a:spcPts val="0"/>
                  </a:spcBef>
                  <a:buFont typeface="Wingdings" panose="05000000000000000000" pitchFamily="2" charset="2"/>
                  <a:buChar char="Ø"/>
                </a:pPr>
                <a:r>
                  <a:rPr lang="zh-CN" altLang="en-US" sz="1700" b="1" dirty="0">
                    <a:solidFill>
                      <a:srgbClr val="000000"/>
                    </a:solidFill>
                    <a:latin typeface="华文中宋" panose="02010600040101010101" pitchFamily="2" charset="-122"/>
                    <a:ea typeface="华文中宋" panose="02010600040101010101" pitchFamily="2" charset="-122"/>
                  </a:rPr>
                  <a:t>算法</a:t>
                </a:r>
                <a:endParaRPr lang="en-US" altLang="zh-CN" sz="17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r>
                  <a:rPr lang="en-US" altLang="zh-CN" sz="1700" b="1" dirty="0">
                    <a:solidFill>
                      <a:srgbClr val="000000"/>
                    </a:solidFill>
                    <a:latin typeface="华文中宋" panose="02010600040101010101" pitchFamily="2" charset="-122"/>
                    <a:ea typeface="华文中宋" panose="02010600040101010101" pitchFamily="2" charset="-122"/>
                  </a:rPr>
                  <a:t>a</a:t>
                </a:r>
                <a14:m>
                  <m:oMath xmlns:m="http://schemas.openxmlformats.org/officeDocument/2006/math">
                    <m:r>
                      <a:rPr lang="en-US" altLang="zh-CN" sz="1700" b="1" i="1" dirty="0" smtClean="0">
                        <a:solidFill>
                          <a:srgbClr val="000000"/>
                        </a:solidFill>
                        <a:latin typeface="Cambria Math"/>
                        <a:ea typeface="Cambria Math"/>
                      </a:rPr>
                      <m:t>&gt;</m:t>
                    </m:r>
                  </m:oMath>
                </a14:m>
                <a:r>
                  <a:rPr lang="en-US" altLang="zh-CN" sz="1700" b="1" dirty="0" err="1">
                    <a:solidFill>
                      <a:srgbClr val="000000"/>
                    </a:solidFill>
                    <a:latin typeface="华文中宋" panose="02010600040101010101" pitchFamily="2" charset="-122"/>
                    <a:ea typeface="华文中宋" panose="02010600040101010101" pitchFamily="2" charset="-122"/>
                  </a:rPr>
                  <a:t>b</a:t>
                </a:r>
                <a14:m>
                  <m:oMath xmlns:m="http://schemas.openxmlformats.org/officeDocument/2006/math">
                    <m:r>
                      <a:rPr lang="en-US" altLang="zh-CN" sz="1700" b="1" i="1" dirty="0">
                        <a:solidFill>
                          <a:srgbClr val="000000"/>
                        </a:solidFill>
                        <a:latin typeface="Cambria Math"/>
                        <a:ea typeface="Cambria Math"/>
                      </a:rPr>
                      <m:t>&gt;</m:t>
                    </m:r>
                  </m:oMath>
                </a14:m>
                <a:r>
                  <a:rPr lang="en-US" altLang="zh-CN" sz="1700" b="1" dirty="0">
                    <a:solidFill>
                      <a:srgbClr val="000000"/>
                    </a:solidFill>
                    <a:latin typeface="华文中宋" panose="02010600040101010101" pitchFamily="2" charset="-122"/>
                    <a:ea typeface="华文中宋" panose="02010600040101010101" pitchFamily="2" charset="-122"/>
                  </a:rPr>
                  <a:t>0</a:t>
                </a:r>
                <a:r>
                  <a:rPr lang="zh-CN" altLang="en-US" sz="1700" b="1" dirty="0">
                    <a:solidFill>
                      <a:srgbClr val="000000"/>
                    </a:solidFill>
                    <a:latin typeface="华文中宋" panose="02010600040101010101" pitchFamily="2" charset="-122"/>
                    <a:ea typeface="华文中宋" panose="02010600040101010101" pitchFamily="2" charset="-122"/>
                  </a:rPr>
                  <a:t>，介于</a:t>
                </a:r>
                <a:r>
                  <a:rPr lang="en-US" altLang="zh-CN" sz="1700" b="1" dirty="0">
                    <a:solidFill>
                      <a:srgbClr val="000000"/>
                    </a:solidFill>
                    <a:latin typeface="华文中宋" panose="02010600040101010101" pitchFamily="2" charset="-122"/>
                    <a:ea typeface="华文中宋" panose="02010600040101010101" pitchFamily="2" charset="-122"/>
                  </a:rPr>
                  <a:t>RR</a:t>
                </a:r>
                <a:r>
                  <a:rPr lang="zh-CN" altLang="en-US" sz="1700" b="1" dirty="0">
                    <a:solidFill>
                      <a:srgbClr val="000000"/>
                    </a:solidFill>
                    <a:latin typeface="华文中宋" panose="02010600040101010101" pitchFamily="2" charset="-122"/>
                    <a:ea typeface="华文中宋" panose="02010600040101010101" pitchFamily="2" charset="-122"/>
                  </a:rPr>
                  <a:t>与</a:t>
                </a:r>
                <a:r>
                  <a:rPr lang="en-US" altLang="zh-CN" sz="1700" b="1" dirty="0">
                    <a:solidFill>
                      <a:srgbClr val="000000"/>
                    </a:solidFill>
                    <a:latin typeface="华文中宋" panose="02010600040101010101" pitchFamily="2" charset="-122"/>
                    <a:ea typeface="华文中宋" panose="02010600040101010101" pitchFamily="2" charset="-122"/>
                  </a:rPr>
                  <a:t>FCFS</a:t>
                </a:r>
                <a:r>
                  <a:rPr lang="zh-CN" altLang="en-US" sz="1700" b="1" dirty="0">
                    <a:solidFill>
                      <a:srgbClr val="000000"/>
                    </a:solidFill>
                    <a:latin typeface="华文中宋" panose="02010600040101010101" pitchFamily="2" charset="-122"/>
                    <a:ea typeface="华文中宋" panose="02010600040101010101" pitchFamily="2" charset="-122"/>
                  </a:rPr>
                  <a:t>的算法</a:t>
                </a:r>
                <a:endParaRPr lang="en-US" altLang="zh-CN" sz="1700" b="1" dirty="0">
                  <a:solidFill>
                    <a:srgbClr val="000000"/>
                  </a:solidFill>
                  <a:latin typeface="华文中宋" panose="02010600040101010101" pitchFamily="2" charset="-122"/>
                  <a:ea typeface="华文中宋" panose="02010600040101010101" pitchFamily="2" charset="-122"/>
                </a:endParaRPr>
              </a:p>
              <a:p>
                <a:pPr marL="400050" lvl="2">
                  <a:lnSpc>
                    <a:spcPct val="150000"/>
                  </a:lnSpc>
                  <a:spcBef>
                    <a:spcPts val="0"/>
                  </a:spcBef>
                </a:pPr>
                <a:endParaRPr lang="zh-CN" altLang="en-US" sz="1700" b="1" dirty="0">
                  <a:solidFill>
                    <a:srgbClr val="000000"/>
                  </a:solidFill>
                  <a:latin typeface="华文中宋" panose="02010600040101010101" pitchFamily="2" charset="-122"/>
                  <a:ea typeface="华文中宋" panose="02010600040101010101" pitchFamily="2" charset="-122"/>
                </a:endParaRPr>
              </a:p>
            </p:txBody>
          </p:sp>
        </mc:Choice>
        <mc:Fallback>
          <p:sp>
            <p:nvSpPr>
              <p:cNvPr id="9" name="Rectangle 3"/>
              <p:cNvSpPr txBox="1">
                <a:spLocks noRot="1" noChangeAspect="1" noMove="1" noResize="1" noEditPoints="1" noAdjustHandles="1" noChangeArrowheads="1" noChangeShapeType="1" noTextEdit="1"/>
              </p:cNvSpPr>
              <p:nvPr/>
            </p:nvSpPr>
            <p:spPr>
              <a:xfrm>
                <a:off x="556962" y="1628800"/>
                <a:ext cx="8229600" cy="4680520"/>
              </a:xfrm>
              <a:prstGeom prst="rect">
                <a:avLst/>
              </a:prstGeom>
              <a:blipFill rotWithShape="1">
                <a:blip r:embed="rId3"/>
                <a:stretch>
                  <a:fillRect l="-296" r="-519"/>
                </a:stretch>
              </a:blipFill>
            </p:spPr>
            <p:txBody>
              <a:bodyPr/>
              <a:lstStyle/>
              <a:p>
                <a:r>
                  <a:rPr lang="zh-CN" altLang="en-US">
                    <a:noFill/>
                  </a:rPr>
                  <a:t> </a:t>
                </a:r>
              </a:p>
            </p:txBody>
          </p:sp>
        </mc:Fallback>
      </mc:AlternateContent>
      <p:sp>
        <p:nvSpPr>
          <p:cNvPr id="11" name="Content Placeholder 2"/>
          <p:cNvSpPr txBox="1">
            <a:spLocks/>
          </p:cNvSpPr>
          <p:nvPr/>
        </p:nvSpPr>
        <p:spPr>
          <a:xfrm>
            <a:off x="500034" y="857232"/>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优先级（</a:t>
            </a:r>
            <a:r>
              <a:rPr lang="en-US" altLang="zh-CN" sz="2000" b="1" dirty="0">
                <a:solidFill>
                  <a:srgbClr val="FF0000"/>
                </a:solidFill>
                <a:latin typeface="华文中宋" panose="02010600040101010101" pitchFamily="2" charset="-122"/>
                <a:ea typeface="华文中宋" panose="02010600040101010101" pitchFamily="2" charset="-122"/>
              </a:rPr>
              <a:t>HPF</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矩形 7"/>
          <p:cNvSpPr/>
          <p:nvPr/>
        </p:nvSpPr>
        <p:spPr>
          <a:xfrm>
            <a:off x="500034" y="1357298"/>
            <a:ext cx="2566728" cy="369332"/>
          </a:xfrm>
          <a:prstGeom prst="rect">
            <a:avLst/>
          </a:prstGeom>
        </p:spPr>
        <p:txBody>
          <a:bodyPr wrap="none">
            <a:spAutoFit/>
          </a:bodyPr>
          <a:lstStyle/>
          <a:p>
            <a:r>
              <a:rPr lang="en-US" altLang="zh-CN" b="1" i="1" dirty="0">
                <a:solidFill>
                  <a:srgbClr val="FF0000"/>
                </a:solidFill>
                <a:latin typeface="华文中宋" panose="02010600040101010101" pitchFamily="2" charset="-122"/>
                <a:ea typeface="华文中宋" panose="02010600040101010101" pitchFamily="2" charset="-122"/>
              </a:rPr>
              <a:t>Highest Priority-First</a:t>
            </a:r>
            <a:endParaRPr lang="zh-CN" altLang="en-US" i="1" dirty="0"/>
          </a:p>
        </p:txBody>
      </p:sp>
      <p:sp>
        <p:nvSpPr>
          <p:cNvPr id="3" name="灯片编号占位符 2">
            <a:extLst>
              <a:ext uri="{FF2B5EF4-FFF2-40B4-BE49-F238E27FC236}">
                <a16:creationId xmlns:a16="http://schemas.microsoft.com/office/drawing/2014/main" xmlns="" id="{16B3B251-0035-4734-A56D-5D215B69188B}"/>
              </a:ext>
            </a:extLst>
          </p:cNvPr>
          <p:cNvSpPr>
            <a:spLocks noGrp="1"/>
          </p:cNvSpPr>
          <p:nvPr>
            <p:ph type="sldNum" sz="quarter" idx="12"/>
          </p:nvPr>
        </p:nvSpPr>
        <p:spPr/>
        <p:txBody>
          <a:bodyPr/>
          <a:lstStyle/>
          <a:p>
            <a:fld id="{B10D5614-B734-4280-8F57-1D4947433C97}" type="slidenum">
              <a:rPr lang="en-US" smtClean="0"/>
              <a:pPr/>
              <a:t>30</a:t>
            </a:fld>
            <a:endParaRPr lang="en-US" dirty="0"/>
          </a:p>
        </p:txBody>
      </p:sp>
    </p:spTree>
    <p:extLst>
      <p:ext uri="{BB962C8B-B14F-4D97-AF65-F5344CB8AC3E}">
        <p14:creationId xmlns:p14="http://schemas.microsoft.com/office/powerpoint/2010/main" xmlns="" val="15667406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26</a:t>
            </a:r>
            <a:endParaRPr lang="en-US" sz="1100" b="1" dirty="0">
              <a:solidFill>
                <a:prstClr val="white"/>
              </a:solidFill>
            </a:endParaRPr>
          </a:p>
        </p:txBody>
      </p:sp>
      <p:sp>
        <p:nvSpPr>
          <p:cNvPr id="11" name="Content Placeholder 2"/>
          <p:cNvSpPr txBox="1">
            <a:spLocks/>
          </p:cNvSpPr>
          <p:nvPr/>
        </p:nvSpPr>
        <p:spPr>
          <a:xfrm>
            <a:off x="537728" y="1124744"/>
            <a:ext cx="846342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最短作业优先（</a:t>
            </a:r>
            <a:r>
              <a:rPr lang="en-US" altLang="zh-CN" sz="2000" b="1" dirty="0">
                <a:solidFill>
                  <a:srgbClr val="FF0000"/>
                </a:solidFill>
                <a:latin typeface="华文中宋" panose="02010600040101010101" pitchFamily="2" charset="-122"/>
                <a:ea typeface="华文中宋" panose="02010600040101010101" pitchFamily="2" charset="-122"/>
              </a:rPr>
              <a:t>SJF</a:t>
            </a:r>
            <a:r>
              <a:rPr lang="zh-CN" altLang="en-US" sz="2000" b="1" dirty="0">
                <a:solidFill>
                  <a:srgbClr val="FF0000"/>
                </a:solidFill>
                <a:latin typeface="华文中宋" panose="02010600040101010101" pitchFamily="2" charset="-122"/>
                <a:ea typeface="华文中宋" panose="02010600040101010101" pitchFamily="2" charset="-122"/>
              </a:rPr>
              <a:t>）</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最短进程优先（</a:t>
            </a:r>
            <a:r>
              <a:rPr lang="en-US" altLang="zh-CN" sz="2000" b="1" dirty="0">
                <a:solidFill>
                  <a:srgbClr val="FF0000"/>
                </a:solidFill>
                <a:latin typeface="华文中宋" panose="02010600040101010101" pitchFamily="2" charset="-122"/>
                <a:ea typeface="华文中宋" panose="02010600040101010101" pitchFamily="2" charset="-122"/>
              </a:rPr>
              <a:t>SPN</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12" name="Picture 8" descr="Fig09_05s.gif"/>
          <p:cNvPicPr>
            <a:picLocks noChangeAspect="1"/>
          </p:cNvPicPr>
          <p:nvPr/>
        </p:nvPicPr>
        <p:blipFill>
          <a:blip r:embed="rId2"/>
          <a:stretch>
            <a:fillRect/>
          </a:stretch>
        </p:blipFill>
        <p:spPr>
          <a:xfrm>
            <a:off x="183862" y="5065466"/>
            <a:ext cx="8667093" cy="1451467"/>
          </a:xfrm>
          <a:prstGeom prst="rect">
            <a:avLst/>
          </a:prstGeom>
        </p:spPr>
      </p:pic>
      <p:sp>
        <p:nvSpPr>
          <p:cNvPr id="2" name="矩形 1"/>
          <p:cNvSpPr/>
          <p:nvPr/>
        </p:nvSpPr>
        <p:spPr>
          <a:xfrm>
            <a:off x="571472" y="2000240"/>
            <a:ext cx="4008012" cy="2585323"/>
          </a:xfrm>
          <a:prstGeom prst="rect">
            <a:avLst/>
          </a:prstGeom>
        </p:spPr>
        <p:txBody>
          <a:bodyPr wrap="square">
            <a:spAutoFit/>
          </a:bodyPr>
          <a:lstStyle/>
          <a:p>
            <a:pPr marL="0" lvl="1">
              <a:lnSpc>
                <a:spcPct val="150000"/>
              </a:lnSpc>
              <a:spcBef>
                <a:spcPts val="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算法</a:t>
            </a:r>
            <a:endParaRPr lang="en-US" altLang="zh-CN" b="1" dirty="0">
              <a:solidFill>
                <a:srgbClr val="000000"/>
              </a:solidFill>
              <a:latin typeface="华文中宋" panose="02010600040101010101" pitchFamily="2" charset="-122"/>
              <a:ea typeface="华文中宋" panose="02010600040101010101" pitchFamily="2" charset="-122"/>
            </a:endParaRPr>
          </a:p>
          <a:p>
            <a:pPr marL="68580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从就绪队列中选择所需执行时间最短的作业运行</a:t>
            </a:r>
          </a:p>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特点</a:t>
            </a:r>
            <a:endParaRPr lang="en-US" altLang="zh-CN" b="1" dirty="0">
              <a:solidFill>
                <a:srgbClr val="000000"/>
              </a:solidFill>
              <a:latin typeface="华文中宋" panose="02010600040101010101" pitchFamily="2" charset="-122"/>
              <a:ea typeface="华文中宋" panose="02010600040101010101" pitchFamily="2" charset="-122"/>
            </a:endParaRPr>
          </a:p>
          <a:p>
            <a:pPr marL="68580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系统的吞吐量最大</a:t>
            </a:r>
            <a:endParaRPr lang="en-US" altLang="zh-CN" b="1" dirty="0">
              <a:solidFill>
                <a:srgbClr val="000000"/>
              </a:solidFill>
              <a:latin typeface="华文中宋" panose="02010600040101010101" pitchFamily="2" charset="-122"/>
              <a:ea typeface="华文中宋" panose="02010600040101010101" pitchFamily="2" charset="-122"/>
            </a:endParaRPr>
          </a:p>
          <a:p>
            <a:pPr marL="68580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但长作业可能得不到执行机会</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09956" y="2116768"/>
            <a:ext cx="3914130" cy="19694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矩形 8"/>
          <p:cNvSpPr/>
          <p:nvPr/>
        </p:nvSpPr>
        <p:spPr>
          <a:xfrm>
            <a:off x="571472" y="1643050"/>
            <a:ext cx="5214974" cy="369332"/>
          </a:xfrm>
          <a:prstGeom prst="rect">
            <a:avLst/>
          </a:prstGeom>
        </p:spPr>
        <p:txBody>
          <a:bodyPr wrap="square">
            <a:spAutoFit/>
          </a:bodyPr>
          <a:lstStyle/>
          <a:p>
            <a:r>
              <a:rPr lang="en-US" altLang="en-US" b="1" i="1" dirty="0">
                <a:solidFill>
                  <a:srgbClr val="FF0000"/>
                </a:solidFill>
                <a:latin typeface="华文中宋" panose="02010600040101010101" pitchFamily="2" charset="-122"/>
                <a:ea typeface="华文中宋" panose="02010600040101010101" pitchFamily="2" charset="-122"/>
              </a:rPr>
              <a:t>Shortest Job First /Shortest Process Next </a:t>
            </a:r>
            <a:endParaRPr lang="zh-CN" altLang="en-US" b="1" i="1" dirty="0">
              <a:solidFill>
                <a:srgbClr val="FF0000"/>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xmlns="" id="{FC292ECB-5D97-4008-8957-811996B1CA7A}"/>
              </a:ext>
            </a:extLst>
          </p:cNvPr>
          <p:cNvSpPr>
            <a:spLocks noGrp="1"/>
          </p:cNvSpPr>
          <p:nvPr>
            <p:ph type="sldNum" sz="quarter" idx="12"/>
          </p:nvPr>
        </p:nvSpPr>
        <p:spPr/>
        <p:txBody>
          <a:bodyPr/>
          <a:lstStyle/>
          <a:p>
            <a:fld id="{B10D5614-B734-4280-8F57-1D4947433C97}" type="slidenum">
              <a:rPr lang="en-US" smtClean="0"/>
              <a:pPr/>
              <a:t>31</a:t>
            </a:fld>
            <a:endParaRPr lang="en-US" dirty="0"/>
          </a:p>
        </p:txBody>
      </p:sp>
    </p:spTree>
    <p:extLst>
      <p:ext uri="{BB962C8B-B14F-4D97-AF65-F5344CB8AC3E}">
        <p14:creationId xmlns:p14="http://schemas.microsoft.com/office/powerpoint/2010/main" xmlns="" val="15345593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27</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最高响应比优先（</a:t>
            </a:r>
            <a:r>
              <a:rPr lang="en-US" altLang="zh-CN" sz="2000" b="1" dirty="0">
                <a:solidFill>
                  <a:srgbClr val="FF0000"/>
                </a:solidFill>
                <a:latin typeface="华文中宋" panose="02010600040101010101" pitchFamily="2" charset="-122"/>
                <a:ea typeface="华文中宋" panose="02010600040101010101" pitchFamily="2" charset="-122"/>
              </a:rPr>
              <a:t>HRRN</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zh-CN" sz="2000" b="1" dirty="0">
              <a:solidFill>
                <a:srgbClr val="FF0000"/>
              </a:solidFill>
              <a:latin typeface="华文中宋" panose="02010600040101010101" pitchFamily="2" charset="-122"/>
              <a:ea typeface="华文中宋" panose="02010600040101010101" pitchFamily="2" charset="-122"/>
            </a:endParaRPr>
          </a:p>
          <a:p>
            <a:pPr marL="0" indent="0">
              <a:lnSpc>
                <a:spcPct val="150000"/>
              </a:lnSpc>
              <a:buNone/>
            </a:pPr>
            <a:endParaRPr lang="en-US" altLang="en-US" sz="2000" b="1" dirty="0">
              <a:solidFill>
                <a:srgbClr val="FF0000"/>
              </a:solidFill>
              <a:latin typeface="华文中宋" panose="02010600040101010101" pitchFamily="2" charset="-122"/>
              <a:ea typeface="华文中宋" panose="02010600040101010101" pitchFamily="2" charset="-122"/>
            </a:endParaRP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29870" y="142852"/>
            <a:ext cx="3914130" cy="19694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矩形 2"/>
          <p:cNvSpPr/>
          <p:nvPr/>
        </p:nvSpPr>
        <p:spPr>
          <a:xfrm>
            <a:off x="516796" y="1980770"/>
            <a:ext cx="8199380" cy="3000821"/>
          </a:xfrm>
          <a:prstGeom prst="rect">
            <a:avLst/>
          </a:prstGeom>
        </p:spPr>
        <p:txBody>
          <a:bodyPr wrap="square">
            <a:spAutoFit/>
          </a:bodyPr>
          <a:lstStyle/>
          <a:p>
            <a:pPr marL="0" lvl="1">
              <a:lnSpc>
                <a:spcPct val="150000"/>
              </a:lnSpc>
              <a:spcBef>
                <a:spcPts val="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算法</a:t>
            </a:r>
            <a:endParaRPr lang="en-US" altLang="zh-CN" b="1" dirty="0">
              <a:solidFill>
                <a:srgbClr val="000000"/>
              </a:solidFill>
              <a:latin typeface="华文中宋" panose="02010600040101010101" pitchFamily="2" charset="-122"/>
              <a:ea typeface="华文中宋" panose="02010600040101010101" pitchFamily="2" charset="-122"/>
            </a:endParaRPr>
          </a:p>
          <a:p>
            <a:pPr marL="68580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从就绪队列中选择响应比最高的进程执行</a:t>
            </a:r>
            <a:endParaRPr lang="en-US" altLang="zh-CN" b="1" dirty="0">
              <a:solidFill>
                <a:srgbClr val="000000"/>
              </a:solidFill>
              <a:latin typeface="华文中宋" panose="02010600040101010101" pitchFamily="2" charset="-122"/>
              <a:ea typeface="华文中宋" panose="02010600040101010101" pitchFamily="2" charset="-122"/>
            </a:endParaRPr>
          </a:p>
          <a:p>
            <a:pPr marL="685800" lvl="2" indent="-285750">
              <a:lnSpc>
                <a:spcPct val="150000"/>
              </a:lnSpc>
              <a:buFont typeface="Arial" panose="020B0604020202020204" pitchFamily="34" charset="0"/>
              <a:buChar char="•"/>
            </a:pPr>
            <a:r>
              <a:rPr lang="zh-CN" altLang="en-US" b="1" dirty="0">
                <a:solidFill>
                  <a:srgbClr val="FF0000"/>
                </a:solidFill>
                <a:latin typeface="华文中宋" panose="02010600040101010101" pitchFamily="2" charset="-122"/>
                <a:ea typeface="华文中宋" panose="02010600040101010101" pitchFamily="2" charset="-122"/>
              </a:rPr>
              <a:t>响应比 </a:t>
            </a:r>
            <a:r>
              <a:rPr lang="en-US" altLang="zh-CN" b="1" dirty="0">
                <a:solidFill>
                  <a:srgbClr val="FF0000"/>
                </a:solidFill>
                <a:latin typeface="华文中宋" panose="02010600040101010101" pitchFamily="2" charset="-122"/>
                <a:ea typeface="华文中宋" panose="02010600040101010101" pitchFamily="2" charset="-122"/>
              </a:rPr>
              <a:t>R = (W+S)/S=1+W/S</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W</a:t>
            </a:r>
            <a:r>
              <a:rPr lang="zh-CN" altLang="en-US" b="1" dirty="0">
                <a:solidFill>
                  <a:srgbClr val="000000"/>
                </a:solidFill>
                <a:latin typeface="华文中宋" panose="02010600040101010101" pitchFamily="2" charset="-122"/>
                <a:ea typeface="华文中宋" panose="02010600040101010101" pitchFamily="2" charset="-122"/>
              </a:rPr>
              <a:t>：等待时间，</a:t>
            </a:r>
            <a:r>
              <a:rPr lang="en-US" altLang="zh-CN" b="1" dirty="0">
                <a:solidFill>
                  <a:srgbClr val="000000"/>
                </a:solidFill>
                <a:latin typeface="华文中宋" panose="02010600040101010101" pitchFamily="2" charset="-122"/>
                <a:ea typeface="华文中宋" panose="02010600040101010101" pitchFamily="2" charset="-122"/>
              </a:rPr>
              <a:t>S</a:t>
            </a:r>
            <a:r>
              <a:rPr lang="zh-CN" altLang="en-US" b="1" dirty="0">
                <a:solidFill>
                  <a:srgbClr val="000000"/>
                </a:solidFill>
                <a:latin typeface="华文中宋" panose="02010600040101010101" pitchFamily="2" charset="-122"/>
                <a:ea typeface="华文中宋" panose="02010600040101010101" pitchFamily="2" charset="-122"/>
              </a:rPr>
              <a:t>：预计执行时间，</a:t>
            </a:r>
            <a:r>
              <a:rPr lang="en-US" altLang="zh-CN" b="1" dirty="0" err="1">
                <a:solidFill>
                  <a:srgbClr val="000000"/>
                </a:solidFill>
                <a:latin typeface="华文中宋" panose="02010600040101010101" pitchFamily="2" charset="-122"/>
                <a:ea typeface="华文中宋" panose="02010600040101010101" pitchFamily="2" charset="-122"/>
              </a:rPr>
              <a:t>R</a:t>
            </a:r>
            <a:r>
              <a:rPr lang="en-US" altLang="zh-CN" b="1" baseline="-25000" dirty="0" err="1">
                <a:solidFill>
                  <a:srgbClr val="000000"/>
                </a:solidFill>
                <a:latin typeface="华文中宋" panose="02010600040101010101" pitchFamily="2" charset="-122"/>
                <a:ea typeface="华文中宋" panose="02010600040101010101" pitchFamily="2" charset="-122"/>
              </a:rPr>
              <a:t>min</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（进入系统的第一个进程）</a:t>
            </a:r>
          </a:p>
          <a:p>
            <a:pPr marL="0" lvl="1">
              <a:lnSpc>
                <a:spcPct val="150000"/>
              </a:lnSpc>
              <a:spcBef>
                <a:spcPts val="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特点</a:t>
            </a:r>
            <a:endParaRPr lang="en-US" altLang="zh-CN" b="1" dirty="0">
              <a:solidFill>
                <a:srgbClr val="000000"/>
              </a:solidFill>
              <a:latin typeface="华文中宋" panose="02010600040101010101" pitchFamily="2" charset="-122"/>
              <a:ea typeface="华文中宋" panose="02010600040101010101" pitchFamily="2" charset="-122"/>
            </a:endParaRPr>
          </a:p>
          <a:p>
            <a:pPr marL="68580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使等待时间较长的长作业也能获得执行的机会</a:t>
            </a:r>
            <a:endParaRPr lang="en-US" altLang="zh-CN" b="1" dirty="0">
              <a:solidFill>
                <a:srgbClr val="000000"/>
              </a:solidFill>
              <a:latin typeface="华文中宋" panose="02010600040101010101" pitchFamily="2" charset="-122"/>
              <a:ea typeface="华文中宋" panose="02010600040101010101" pitchFamily="2" charset="-122"/>
            </a:endParaRPr>
          </a:p>
          <a:p>
            <a:pPr marL="68580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但每次调度时都要估算响应比，会消耗较多的</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时间</a:t>
            </a:r>
          </a:p>
        </p:txBody>
      </p:sp>
      <p:pic>
        <p:nvPicPr>
          <p:cNvPr id="13" name="Picture 4" descr="Fig09_05e.gif"/>
          <p:cNvPicPr>
            <a:picLocks noChangeAspect="1"/>
          </p:cNvPicPr>
          <p:nvPr/>
        </p:nvPicPr>
        <p:blipFill>
          <a:blip r:embed="rId3"/>
          <a:stretch>
            <a:fillRect/>
          </a:stretch>
        </p:blipFill>
        <p:spPr>
          <a:xfrm>
            <a:off x="236224" y="5229200"/>
            <a:ext cx="8564628" cy="1295400"/>
          </a:xfrm>
          <a:prstGeom prst="rect">
            <a:avLst/>
          </a:prstGeom>
        </p:spPr>
      </p:pic>
      <p:sp>
        <p:nvSpPr>
          <p:cNvPr id="9" name="矩形 8"/>
          <p:cNvSpPr/>
          <p:nvPr/>
        </p:nvSpPr>
        <p:spPr>
          <a:xfrm>
            <a:off x="571472" y="1643050"/>
            <a:ext cx="3435556" cy="369332"/>
          </a:xfrm>
          <a:prstGeom prst="rect">
            <a:avLst/>
          </a:prstGeom>
        </p:spPr>
        <p:txBody>
          <a:bodyPr wrap="none">
            <a:spAutoFit/>
          </a:bodyPr>
          <a:lstStyle/>
          <a:p>
            <a:r>
              <a:rPr lang="en-US" altLang="en-US" b="1" i="1" dirty="0">
                <a:solidFill>
                  <a:srgbClr val="FF0000"/>
                </a:solidFill>
                <a:latin typeface="华文中宋" panose="02010600040101010101" pitchFamily="2" charset="-122"/>
                <a:ea typeface="华文中宋" panose="02010600040101010101" pitchFamily="2" charset="-122"/>
              </a:rPr>
              <a:t>Highest Response Ratio Next</a:t>
            </a:r>
            <a:endParaRPr lang="zh-CN" altLang="en-US" i="1" dirty="0"/>
          </a:p>
        </p:txBody>
      </p:sp>
      <p:sp>
        <p:nvSpPr>
          <p:cNvPr id="4" name="灯片编号占位符 3">
            <a:extLst>
              <a:ext uri="{FF2B5EF4-FFF2-40B4-BE49-F238E27FC236}">
                <a16:creationId xmlns:a16="http://schemas.microsoft.com/office/drawing/2014/main" xmlns="" id="{1461E544-AC37-446E-ABF9-9DDDCC2FC883}"/>
              </a:ext>
            </a:extLst>
          </p:cNvPr>
          <p:cNvSpPr>
            <a:spLocks noGrp="1"/>
          </p:cNvSpPr>
          <p:nvPr>
            <p:ph type="sldNum" sz="quarter" idx="12"/>
          </p:nvPr>
        </p:nvSpPr>
        <p:spPr/>
        <p:txBody>
          <a:bodyPr/>
          <a:lstStyle/>
          <a:p>
            <a:fld id="{B10D5614-B734-4280-8F57-1D4947433C97}" type="slidenum">
              <a:rPr lang="en-US" smtClean="0"/>
              <a:pPr/>
              <a:t>32</a:t>
            </a:fld>
            <a:endParaRPr lang="en-US" dirty="0"/>
          </a:p>
        </p:txBody>
      </p:sp>
    </p:spTree>
    <p:extLst>
      <p:ext uri="{BB962C8B-B14F-4D97-AF65-F5344CB8AC3E}">
        <p14:creationId xmlns:p14="http://schemas.microsoft.com/office/powerpoint/2010/main" xmlns="" val="24691426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调度算法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03</a:t>
            </a:r>
            <a:endParaRPr lang="en-US" sz="1100" b="1" dirty="0">
              <a:solidFill>
                <a:prstClr val="white"/>
              </a:solidFill>
            </a:endParaRPr>
          </a:p>
        </p:txBody>
      </p:sp>
      <p:graphicFrame>
        <p:nvGraphicFramePr>
          <p:cNvPr id="6" name="Group 149"/>
          <p:cNvGraphicFramePr>
            <a:graphicFrameLocks noGrp="1"/>
          </p:cNvGraphicFramePr>
          <p:nvPr>
            <p:extLst>
              <p:ext uri="{D42A27DB-BD31-4B8C-83A1-F6EECF244321}">
                <p14:modId xmlns:p14="http://schemas.microsoft.com/office/powerpoint/2010/main" xmlns="" val="978684684"/>
              </p:ext>
            </p:extLst>
          </p:nvPr>
        </p:nvGraphicFramePr>
        <p:xfrm>
          <a:off x="0" y="0"/>
          <a:ext cx="9144000" cy="6781483"/>
        </p:xfrm>
        <a:graphic>
          <a:graphicData uri="http://schemas.openxmlformats.org/drawingml/2006/table">
            <a:tbl>
              <a:tblPr/>
              <a:tblGrid>
                <a:gridCol w="1116013">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547812">
                  <a:extLst>
                    <a:ext uri="{9D8B030D-6E8A-4147-A177-3AD203B41FA5}">
                      <a16:colId xmlns:a16="http://schemas.microsoft.com/office/drawing/2014/main" xmlns="" val="20002"/>
                    </a:ext>
                  </a:extLst>
                </a:gridCol>
                <a:gridCol w="1189038">
                  <a:extLst>
                    <a:ext uri="{9D8B030D-6E8A-4147-A177-3AD203B41FA5}">
                      <a16:colId xmlns:a16="http://schemas.microsoft.com/office/drawing/2014/main" xmlns="" val="20003"/>
                    </a:ext>
                  </a:extLst>
                </a:gridCol>
                <a:gridCol w="1152525">
                  <a:extLst>
                    <a:ext uri="{9D8B030D-6E8A-4147-A177-3AD203B41FA5}">
                      <a16:colId xmlns:a16="http://schemas.microsoft.com/office/drawing/2014/main" xmlns="" val="20004"/>
                    </a:ext>
                  </a:extLst>
                </a:gridCol>
                <a:gridCol w="1676400">
                  <a:extLst>
                    <a:ext uri="{9D8B030D-6E8A-4147-A177-3AD203B41FA5}">
                      <a16:colId xmlns:a16="http://schemas.microsoft.com/office/drawing/2014/main" xmlns="" val="20005"/>
                    </a:ext>
                  </a:extLst>
                </a:gridCol>
                <a:gridCol w="1166812">
                  <a:extLst>
                    <a:ext uri="{9D8B030D-6E8A-4147-A177-3AD203B41FA5}">
                      <a16:colId xmlns:a16="http://schemas.microsoft.com/office/drawing/2014/main" xmlns="" val="20006"/>
                    </a:ext>
                  </a:extLst>
                </a:gridCol>
              </a:tblGrid>
              <a:tr h="620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算法比较</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FCFS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RR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SPN/SJF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SRT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HRRN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MFQ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400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选择依据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max[</a:t>
                      </a:r>
                      <a:r>
                        <a:rPr kumimoji="0" lang="en-US" altLang="zh-CN" sz="1800" b="1" i="1"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w</a:t>
                      </a:r>
                      <a:r>
                        <a:rPr kumimoji="0" lang="en-US" altLang="zh-CN"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常量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min[</a:t>
                      </a:r>
                      <a:r>
                        <a:rPr kumimoji="0" lang="en-US" altLang="zh-CN" sz="1800" b="1" i="1"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s</a:t>
                      </a:r>
                      <a:r>
                        <a:rPr kumimoji="0" lang="en-US" altLang="zh-CN"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min[</a:t>
                      </a:r>
                      <a:r>
                        <a:rPr kumimoji="0" lang="en-US" altLang="zh-CN" sz="1800" b="1" i="1"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s</a:t>
                      </a:r>
                      <a:r>
                        <a:rPr kumimoji="0" lang="en-US" altLang="zh-CN"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a:t>
                      </a:r>
                      <a:r>
                        <a:rPr kumimoji="0" lang="en-US" altLang="zh-CN" sz="1800" b="1" i="1"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e</a:t>
                      </a:r>
                      <a:r>
                        <a:rPr kumimoji="0" lang="en-US" altLang="zh-CN"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max((</a:t>
                      </a:r>
                      <a:r>
                        <a:rPr kumimoji="0" lang="en-US" altLang="zh-CN" sz="1800" b="1" i="1" u="none" strike="noStrike" cap="none" normalizeH="0" baseline="0" dirty="0" err="1">
                          <a:ln>
                            <a:noFill/>
                          </a:ln>
                          <a:solidFill>
                            <a:srgbClr val="000099"/>
                          </a:solidFill>
                          <a:effectLst/>
                          <a:latin typeface="楷体_GB2312" pitchFamily="49" charset="-122"/>
                          <a:ea typeface="楷体_GB2312" pitchFamily="49" charset="-122"/>
                          <a:cs typeface="Times New Roman" pitchFamily="18" charset="0"/>
                        </a:rPr>
                        <a:t>w</a:t>
                      </a:r>
                      <a:r>
                        <a:rPr kumimoji="0" lang="en-US" altLang="zh-CN" sz="1800" b="1" i="0" u="none" strike="noStrike" cap="none" normalizeH="0" baseline="0" dirty="0" err="1">
                          <a:ln>
                            <a:noFill/>
                          </a:ln>
                          <a:solidFill>
                            <a:srgbClr val="000099"/>
                          </a:solidFill>
                          <a:effectLst/>
                          <a:latin typeface="楷体_GB2312" pitchFamily="49" charset="-122"/>
                          <a:ea typeface="楷体_GB2312" pitchFamily="49" charset="-122"/>
                          <a:cs typeface="Times New Roman" pitchFamily="18" charset="0"/>
                        </a:rPr>
                        <a:t>+</a:t>
                      </a:r>
                      <a:r>
                        <a:rPr kumimoji="0" lang="en-US" altLang="zh-CN" sz="1800" b="1" i="1" u="none" strike="noStrike" cap="none" normalizeH="0" baseline="0" dirty="0" err="1">
                          <a:ln>
                            <a:noFill/>
                          </a:ln>
                          <a:solidFill>
                            <a:srgbClr val="000099"/>
                          </a:solidFill>
                          <a:effectLst/>
                          <a:latin typeface="楷体_GB2312" pitchFamily="49" charset="-122"/>
                          <a:ea typeface="楷体_GB2312" pitchFamily="49" charset="-122"/>
                          <a:cs typeface="Times New Roman" pitchFamily="18" charset="0"/>
                        </a:rPr>
                        <a:t>s</a:t>
                      </a:r>
                      <a:r>
                        <a:rPr kumimoji="0" lang="en-US" altLang="zh-CN"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a:t>
                      </a:r>
                      <a:r>
                        <a:rPr kumimoji="0" lang="en-US" altLang="zh-CN" sz="1800" b="1" i="1"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s</a:t>
                      </a:r>
                      <a:r>
                        <a:rPr kumimoji="0" lang="en-US" altLang="zh-CN"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681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调度方式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非抢占式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抢占式（按时间片）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非抢占式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抢占式（进程到达时）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非抢占式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抢占式（按时间片）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681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吞吐量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不突出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如果时间片太小，可能变低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不突出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1287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响应时间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可能很高，特别在进程执行时间有很大变化时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对于短进程提供良好的响应时间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对于短作业（进程）提供良好的响应时间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提供良好的响应时间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不突出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778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开销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最小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可能高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1287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对进程的作用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不利于短作业（进程）和</a:t>
                      </a:r>
                      <a:r>
                        <a:rPr kumimoji="0" lang="en-US" altLang="zh-CN"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I/O</a:t>
                      </a: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繁忙型作业（进程）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公平对待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不利于长作业（进程）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不利于长进程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良好的均衡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可能偏爱</a:t>
                      </a:r>
                      <a:r>
                        <a:rPr kumimoji="0" lang="en-US" altLang="zh-CN"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I/O</a:t>
                      </a: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繁忙型作业（进程）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2206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饥饿问题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可能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99"/>
                          </a:solidFill>
                          <a:effectLst/>
                          <a:latin typeface="楷体_GB2312" pitchFamily="49" charset="-122"/>
                          <a:ea typeface="楷体_GB2312" pitchFamily="49" charset="-122"/>
                          <a:cs typeface="Times New Roman" pitchFamily="18" charset="0"/>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99"/>
                          </a:solidFill>
                          <a:effectLst/>
                          <a:latin typeface="楷体_GB2312" pitchFamily="49" charset="-122"/>
                          <a:ea typeface="楷体_GB2312" pitchFamily="49" charset="-122"/>
                          <a:cs typeface="Times New Roman" pitchFamily="18" charset="0"/>
                        </a:rPr>
                        <a:t>可能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bl>
          </a:graphicData>
        </a:graphic>
      </p:graphicFrame>
      <p:sp>
        <p:nvSpPr>
          <p:cNvPr id="3" name="灯片编号占位符 2">
            <a:extLst>
              <a:ext uri="{FF2B5EF4-FFF2-40B4-BE49-F238E27FC236}">
                <a16:creationId xmlns:a16="http://schemas.microsoft.com/office/drawing/2014/main" xmlns="" id="{49C07B47-8F1F-4BE6-AE49-EEC48272A845}"/>
              </a:ext>
            </a:extLst>
          </p:cNvPr>
          <p:cNvSpPr>
            <a:spLocks noGrp="1"/>
          </p:cNvSpPr>
          <p:nvPr>
            <p:ph type="sldNum" sz="quarter" idx="12"/>
          </p:nvPr>
        </p:nvSpPr>
        <p:spPr/>
        <p:txBody>
          <a:bodyPr/>
          <a:lstStyle/>
          <a:p>
            <a:fld id="{B10D5614-B734-4280-8F57-1D4947433C97}" type="slidenum">
              <a:rPr lang="en-US" smtClean="0"/>
              <a:pPr/>
              <a:t>33</a:t>
            </a:fld>
            <a:endParaRPr lang="en-US" dirty="0"/>
          </a:p>
        </p:txBody>
      </p:sp>
    </p:spTree>
    <p:extLst>
      <p:ext uri="{BB962C8B-B14F-4D97-AF65-F5344CB8AC3E}">
        <p14:creationId xmlns:p14="http://schemas.microsoft.com/office/powerpoint/2010/main" xmlns="" val="10994650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29</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0" name="矩形 29"/>
          <p:cNvSpPr/>
          <p:nvPr/>
        </p:nvSpPr>
        <p:spPr>
          <a:xfrm>
            <a:off x="537728" y="1700808"/>
            <a:ext cx="8199380" cy="1338828"/>
          </a:xfrm>
          <a:prstGeom prst="rect">
            <a:avLst/>
          </a:prstGeom>
        </p:spPr>
        <p:txBody>
          <a:bodyPr wrap="square">
            <a:spAutoFit/>
          </a:bodyPr>
          <a:lstStyle/>
          <a:p>
            <a:pPr marL="0" lvl="1">
              <a:lnSpc>
                <a:spcPct val="150000"/>
              </a:lnSpc>
              <a:spcBef>
                <a:spcPts val="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方法</a:t>
            </a:r>
            <a:endParaRPr lang="en-US" altLang="zh-CN" b="1" dirty="0">
              <a:solidFill>
                <a:srgbClr val="000000"/>
              </a:solidFill>
              <a:latin typeface="华文中宋" panose="02010600040101010101" pitchFamily="2" charset="-122"/>
              <a:ea typeface="华文中宋" panose="02010600040101010101" pitchFamily="2" charset="-122"/>
            </a:endParaRPr>
          </a:p>
          <a:p>
            <a:pPr marL="68580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处理机调度、拥塞控制、网络服务等算法设计的理论基础</a:t>
            </a:r>
            <a:endParaRPr lang="en-US" altLang="zh-CN" b="1" dirty="0">
              <a:solidFill>
                <a:srgbClr val="000000"/>
              </a:solidFill>
              <a:latin typeface="华文中宋" panose="02010600040101010101" pitchFamily="2" charset="-122"/>
              <a:ea typeface="华文中宋" panose="02010600040101010101" pitchFamily="2" charset="-122"/>
            </a:endParaRPr>
          </a:p>
          <a:p>
            <a:pPr marL="68580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概率与随机过程</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排队模型</a:t>
            </a:r>
            <a:endParaRPr lang="en-US" altLang="zh-CN" b="1" dirty="0">
              <a:solidFill>
                <a:srgbClr val="000000"/>
              </a:solidFill>
              <a:latin typeface="华文中宋" panose="02010600040101010101" pitchFamily="2" charset="-122"/>
              <a:ea typeface="华文中宋" panose="02010600040101010101" pitchFamily="2"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1847" y="3356992"/>
            <a:ext cx="6924650" cy="31018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2771800" y="3933056"/>
            <a:ext cx="648072" cy="369332"/>
          </a:xfrm>
          <a:prstGeom prst="rect">
            <a:avLst/>
          </a:prstGeom>
          <a:noFill/>
        </p:spPr>
        <p:txBody>
          <a:bodyPr wrap="square" rtlCol="0">
            <a:spAutoFit/>
          </a:bodyPr>
          <a:lstStyle/>
          <a:p>
            <a:r>
              <a:rPr lang="en-US" altLang="zh-CN" b="1" dirty="0">
                <a:latin typeface="华文中宋" panose="02010600040101010101" pitchFamily="2" charset="-122"/>
                <a:ea typeface="华文中宋" panose="02010600040101010101" pitchFamily="2" charset="-122"/>
              </a:rPr>
              <a:t>……</a:t>
            </a:r>
            <a:endParaRPr lang="zh-CN" altLang="en-US" b="1" dirty="0">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xmlns="" id="{98B2D797-4875-47C9-AA1C-5C0C3322E67B}"/>
              </a:ext>
            </a:extLst>
          </p:cNvPr>
          <p:cNvSpPr>
            <a:spLocks noGrp="1"/>
          </p:cNvSpPr>
          <p:nvPr>
            <p:ph type="sldNum" sz="quarter" idx="12"/>
          </p:nvPr>
        </p:nvSpPr>
        <p:spPr/>
        <p:txBody>
          <a:bodyPr/>
          <a:lstStyle/>
          <a:p>
            <a:fld id="{B10D5614-B734-4280-8F57-1D4947433C97}" type="slidenum">
              <a:rPr lang="en-US" smtClean="0"/>
              <a:pPr/>
              <a:t>34</a:t>
            </a:fld>
            <a:endParaRPr lang="en-US" dirty="0"/>
          </a:p>
        </p:txBody>
      </p:sp>
    </p:spTree>
    <p:extLst>
      <p:ext uri="{BB962C8B-B14F-4D97-AF65-F5344CB8AC3E}">
        <p14:creationId xmlns:p14="http://schemas.microsoft.com/office/powerpoint/2010/main" xmlns="" val="12654337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30</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48476" y="1700808"/>
            <a:ext cx="7847048" cy="300082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思路</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要想预测在某一时刻将有多少顾客要求系统服务，或者预测某一顾客的服务时间将要延误多久</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这都是不可能的 </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对单位时间内到达系统的顾客数和服务时间这两个随机变量进行概率的描述</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描述顾客到达和服务时间的方法，要求出单位时间内有</a:t>
            </a:r>
            <a:r>
              <a:rPr lang="en-US" altLang="zh-CN" b="1" dirty="0">
                <a:solidFill>
                  <a:srgbClr val="000000"/>
                </a:solidFill>
                <a:latin typeface="华文中宋" panose="02010600040101010101" pitchFamily="2" charset="-122"/>
                <a:ea typeface="华文中宋" panose="02010600040101010101" pitchFamily="2" charset="-122"/>
              </a:rPr>
              <a:t>K</a:t>
            </a:r>
            <a:r>
              <a:rPr lang="zh-CN" altLang="en-US" b="1" dirty="0">
                <a:solidFill>
                  <a:srgbClr val="000000"/>
                </a:solidFill>
                <a:latin typeface="华文中宋" panose="02010600040101010101" pitchFamily="2" charset="-122"/>
                <a:ea typeface="华文中宋" panose="02010600040101010101" pitchFamily="2" charset="-122"/>
              </a:rPr>
              <a:t>个顾客到达系统要求服务的概率，以及服务时间不少于某一时间长度的概率</a:t>
            </a:r>
          </a:p>
        </p:txBody>
      </p:sp>
      <p:sp>
        <p:nvSpPr>
          <p:cNvPr id="4" name="灯片编号占位符 3">
            <a:extLst>
              <a:ext uri="{FF2B5EF4-FFF2-40B4-BE49-F238E27FC236}">
                <a16:creationId xmlns:a16="http://schemas.microsoft.com/office/drawing/2014/main" xmlns="" id="{CB357C51-EC04-4005-B316-0CDDBBC07EF2}"/>
              </a:ext>
            </a:extLst>
          </p:cNvPr>
          <p:cNvSpPr>
            <a:spLocks noGrp="1"/>
          </p:cNvSpPr>
          <p:nvPr>
            <p:ph type="sldNum" sz="quarter" idx="12"/>
          </p:nvPr>
        </p:nvSpPr>
        <p:spPr/>
        <p:txBody>
          <a:bodyPr/>
          <a:lstStyle/>
          <a:p>
            <a:fld id="{B10D5614-B734-4280-8F57-1D4947433C97}" type="slidenum">
              <a:rPr lang="en-US" smtClean="0"/>
              <a:pPr/>
              <a:t>35</a:t>
            </a:fld>
            <a:endParaRPr lang="en-US" dirty="0"/>
          </a:p>
        </p:txBody>
      </p:sp>
    </p:spTree>
    <p:extLst>
      <p:ext uri="{BB962C8B-B14F-4D97-AF65-F5344CB8AC3E}">
        <p14:creationId xmlns:p14="http://schemas.microsoft.com/office/powerpoint/2010/main" xmlns="" val="33104335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31</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noRot="1" noChangeArrowheads="1"/>
          </p:cNvSpPr>
          <p:nvPr/>
        </p:nvSpPr>
        <p:spPr>
          <a:xfrm>
            <a:off x="544624" y="1700808"/>
            <a:ext cx="8156096" cy="419417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nSpc>
                <a:spcPct val="150000"/>
              </a:lnSpc>
              <a:spcBef>
                <a:spcPts val="0"/>
              </a:spcBef>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最简单流（泊松流）</a:t>
            </a:r>
          </a:p>
          <a:p>
            <a:pPr lvl="1">
              <a:lnSpc>
                <a:spcPct val="150000"/>
              </a:lnSpc>
              <a:spcBef>
                <a:spcPts val="0"/>
              </a:spcBef>
              <a:buFont typeface="Wingdings" panose="05000000000000000000" pitchFamily="2" charset="2"/>
              <a:buChar char="p"/>
            </a:pPr>
            <a:r>
              <a:rPr lang="zh-CN" altLang="en-US" sz="1800" b="1" dirty="0">
                <a:solidFill>
                  <a:srgbClr val="000000"/>
                </a:solidFill>
                <a:latin typeface="华文中宋" panose="02010600040101010101" pitchFamily="2" charset="-122"/>
                <a:ea typeface="华文中宋" panose="02010600040101010101" pitchFamily="2" charset="-122"/>
              </a:rPr>
              <a:t>流的平稳性</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对于任意的</a:t>
            </a:r>
            <a:r>
              <a:rPr lang="en-US" altLang="zh-CN" sz="1800" b="1" dirty="0">
                <a:solidFill>
                  <a:srgbClr val="000000"/>
                </a:solidFill>
                <a:latin typeface="华文中宋" panose="02010600040101010101" pitchFamily="2" charset="-122"/>
                <a:ea typeface="华文中宋" panose="02010600040101010101" pitchFamily="2" charset="-122"/>
              </a:rPr>
              <a:t>t≥0</a:t>
            </a:r>
            <a:r>
              <a:rPr lang="zh-CN" altLang="en-US" sz="1800" b="1" dirty="0">
                <a:solidFill>
                  <a:srgbClr val="000000"/>
                </a:solidFill>
                <a:latin typeface="华文中宋" panose="02010600040101010101" pitchFamily="2" charset="-122"/>
                <a:ea typeface="华文中宋" panose="02010600040101010101" pitchFamily="2" charset="-122"/>
              </a:rPr>
              <a:t>及</a:t>
            </a:r>
            <a:r>
              <a:rPr lang="el-GR" altLang="zh-CN" sz="1800" b="1" dirty="0">
                <a:solidFill>
                  <a:srgbClr val="000000"/>
                </a:solidFill>
                <a:latin typeface="华文中宋" panose="02010600040101010101" pitchFamily="2" charset="-122"/>
                <a:ea typeface="华文中宋" panose="02010600040101010101" pitchFamily="2" charset="-122"/>
                <a:cs typeface="Arial" charset="0"/>
              </a:rPr>
              <a:t>Δ</a:t>
            </a:r>
            <a:r>
              <a:rPr lang="en-US" altLang="zh-CN" sz="1800" b="1" dirty="0">
                <a:solidFill>
                  <a:srgbClr val="000000"/>
                </a:solidFill>
                <a:latin typeface="华文中宋" panose="02010600040101010101" pitchFamily="2" charset="-122"/>
                <a:ea typeface="华文中宋" panose="02010600040101010101" pitchFamily="2" charset="-122"/>
                <a:cs typeface="Arial" charset="0"/>
              </a:rPr>
              <a:t>t≥0</a:t>
            </a:r>
            <a:r>
              <a:rPr lang="zh-CN" altLang="en-US" sz="1800" b="1" dirty="0">
                <a:solidFill>
                  <a:srgbClr val="000000"/>
                </a:solidFill>
                <a:latin typeface="华文中宋" panose="02010600040101010101" pitchFamily="2" charset="-122"/>
                <a:ea typeface="华文中宋" panose="02010600040101010101" pitchFamily="2" charset="-122"/>
              </a:rPr>
              <a:t>，在时间区间</a:t>
            </a:r>
            <a:r>
              <a:rPr lang="en-US" altLang="zh-CN" sz="1800" b="1" dirty="0">
                <a:solidFill>
                  <a:srgbClr val="000000"/>
                </a:solidFill>
                <a:latin typeface="华文中宋" panose="02010600040101010101" pitchFamily="2" charset="-122"/>
                <a:ea typeface="华文中宋" panose="02010600040101010101" pitchFamily="2" charset="-122"/>
              </a:rPr>
              <a:t>(</a:t>
            </a:r>
            <a:r>
              <a:rPr lang="en-US" altLang="zh-CN" sz="1800" b="1" dirty="0" err="1">
                <a:solidFill>
                  <a:srgbClr val="000000"/>
                </a:solidFill>
                <a:latin typeface="华文中宋" panose="02010600040101010101" pitchFamily="2" charset="-122"/>
                <a:ea typeface="华文中宋" panose="02010600040101010101" pitchFamily="2" charset="-122"/>
              </a:rPr>
              <a:t>t,t</a:t>
            </a:r>
            <a:r>
              <a:rPr lang="en-US" altLang="zh-CN" sz="1800" b="1" dirty="0">
                <a:solidFill>
                  <a:srgbClr val="000000"/>
                </a:solidFill>
                <a:latin typeface="华文中宋" panose="02010600040101010101" pitchFamily="2" charset="-122"/>
                <a:ea typeface="华文中宋" panose="02010600040101010101" pitchFamily="2" charset="-122"/>
              </a:rPr>
              <a:t>+</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内有</a:t>
            </a:r>
            <a:r>
              <a:rPr lang="en-US" altLang="zh-CN" sz="1800" b="1" dirty="0">
                <a:solidFill>
                  <a:srgbClr val="000000"/>
                </a:solidFill>
                <a:latin typeface="华文中宋" panose="02010600040101010101" pitchFamily="2" charset="-122"/>
                <a:ea typeface="华文中宋" panose="02010600040101010101" pitchFamily="2" charset="-122"/>
              </a:rPr>
              <a:t>n</a:t>
            </a:r>
            <a:r>
              <a:rPr lang="zh-CN" altLang="en-US" sz="1800" b="1" dirty="0">
                <a:solidFill>
                  <a:srgbClr val="000000"/>
                </a:solidFill>
                <a:latin typeface="华文中宋" panose="02010600040101010101" pitchFamily="2" charset="-122"/>
                <a:ea typeface="华文中宋" panose="02010600040101010101" pitchFamily="2" charset="-122"/>
              </a:rPr>
              <a:t>个顾客到达的概率只与</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有关，与时间区间的起点</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无关</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当</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充分小时，在</a:t>
            </a:r>
            <a:r>
              <a:rPr lang="en-US" altLang="zh-CN" sz="1800" b="1" dirty="0">
                <a:solidFill>
                  <a:srgbClr val="000000"/>
                </a:solidFill>
                <a:latin typeface="华文中宋" panose="02010600040101010101" pitchFamily="2" charset="-122"/>
                <a:ea typeface="华文中宋" panose="02010600040101010101" pitchFamily="2" charset="-122"/>
              </a:rPr>
              <a:t>(</a:t>
            </a:r>
            <a:r>
              <a:rPr lang="en-US" altLang="zh-CN" sz="1800" b="1" dirty="0" err="1">
                <a:solidFill>
                  <a:srgbClr val="000000"/>
                </a:solidFill>
                <a:latin typeface="华文中宋" panose="02010600040101010101" pitchFamily="2" charset="-122"/>
                <a:ea typeface="华文中宋" panose="02010600040101010101" pitchFamily="2" charset="-122"/>
              </a:rPr>
              <a:t>t,t</a:t>
            </a:r>
            <a:r>
              <a:rPr lang="en-US" altLang="zh-CN" sz="1800" b="1" dirty="0">
                <a:solidFill>
                  <a:srgbClr val="000000"/>
                </a:solidFill>
                <a:latin typeface="华文中宋" panose="02010600040101010101" pitchFamily="2" charset="-122"/>
                <a:ea typeface="华文中宋" panose="02010600040101010101" pitchFamily="2" charset="-122"/>
              </a:rPr>
              <a:t>+</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内有一个顾客到达的概率与</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成正比，即</a:t>
            </a:r>
          </a:p>
          <a:p>
            <a:pPr marL="0">
              <a:lnSpc>
                <a:spcPct val="150000"/>
              </a:lnSpc>
              <a:spcBef>
                <a:spcPts val="0"/>
              </a:spcBef>
              <a:buFont typeface="Wingdings" pitchFamily="2" charset="2"/>
              <a:buNone/>
            </a:pPr>
            <a:endParaRPr lang="zh-CN" altLang="en-US"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其中，</a:t>
            </a:r>
            <a:r>
              <a:rPr lang="en-US" altLang="zh-CN" sz="1800" b="1" dirty="0">
                <a:solidFill>
                  <a:srgbClr val="000000"/>
                </a:solidFill>
                <a:latin typeface="华文中宋" panose="02010600040101010101" pitchFamily="2" charset="-122"/>
                <a:ea typeface="华文中宋" panose="02010600040101010101" pitchFamily="2" charset="-122"/>
              </a:rPr>
              <a:t>O(</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是当</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 →0</a:t>
            </a:r>
            <a:r>
              <a:rPr lang="zh-CN" altLang="en-US" sz="1800" b="1" dirty="0">
                <a:solidFill>
                  <a:srgbClr val="000000"/>
                </a:solidFill>
                <a:latin typeface="华文中宋" panose="02010600040101010101" pitchFamily="2" charset="-122"/>
                <a:ea typeface="华文中宋" panose="02010600040101010101" pitchFamily="2" charset="-122"/>
              </a:rPr>
              <a:t>时，关于</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高阶无穷小，</a:t>
            </a:r>
            <a:r>
              <a:rPr lang="el-GR" altLang="zh-CN" sz="1800" b="1" dirty="0">
                <a:solidFill>
                  <a:srgbClr val="FF0000"/>
                </a:solidFill>
                <a:latin typeface="华文中宋" panose="02010600040101010101" pitchFamily="2" charset="-122"/>
                <a:ea typeface="华文中宋" panose="02010600040101010101" pitchFamily="2" charset="-122"/>
              </a:rPr>
              <a:t>λ</a:t>
            </a:r>
            <a:r>
              <a:rPr lang="zh-CN" altLang="en-US" sz="1800" b="1" dirty="0">
                <a:solidFill>
                  <a:srgbClr val="FF0000"/>
                </a:solidFill>
                <a:latin typeface="华文中宋" panose="02010600040101010101" pitchFamily="2" charset="-122"/>
                <a:ea typeface="华文中宋" panose="02010600040101010101" pitchFamily="2" charset="-122"/>
              </a:rPr>
              <a:t>为单位时间内的顾客到达平均数</a:t>
            </a:r>
            <a:endParaRPr lang="en-US" altLang="zh-CN" sz="1800" b="1" dirty="0">
              <a:solidFill>
                <a:srgbClr val="FF0000"/>
              </a:solidFill>
              <a:latin typeface="华文中宋" panose="02010600040101010101" pitchFamily="2" charset="-122"/>
              <a:ea typeface="华文中宋" panose="02010600040101010101" pitchFamily="2" charset="-122"/>
            </a:endParaRPr>
          </a:p>
          <a:p>
            <a:pPr lvl="1">
              <a:lnSpc>
                <a:spcPct val="150000"/>
              </a:lnSpc>
              <a:spcBef>
                <a:spcPts val="0"/>
              </a:spcBef>
              <a:buFont typeface="Wingdings" panose="05000000000000000000" pitchFamily="2" charset="2"/>
              <a:buChar char="p"/>
            </a:pPr>
            <a:r>
              <a:rPr lang="zh-CN" altLang="en-US" sz="1800" b="1" dirty="0">
                <a:solidFill>
                  <a:srgbClr val="000000"/>
                </a:solidFill>
                <a:latin typeface="华文中宋" panose="02010600040101010101" pitchFamily="2" charset="-122"/>
                <a:ea typeface="华文中宋" panose="02010600040101010101" pitchFamily="2" charset="-122"/>
              </a:rPr>
              <a:t>流的普遍性 </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在同一时刻，有两个及两个以上顾客到达的概率与有一个顾客到达的概率相比小到可以忽略的程度，即当</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充分小时，在时间区间</a:t>
            </a:r>
            <a:r>
              <a:rPr lang="en-US" altLang="zh-CN" sz="1800" b="1" dirty="0">
                <a:solidFill>
                  <a:srgbClr val="000000"/>
                </a:solidFill>
                <a:latin typeface="华文中宋" panose="02010600040101010101" pitchFamily="2" charset="-122"/>
                <a:ea typeface="华文中宋" panose="02010600040101010101" pitchFamily="2" charset="-122"/>
              </a:rPr>
              <a:t>(</a:t>
            </a:r>
            <a:r>
              <a:rPr lang="en-US" altLang="zh-CN" sz="1800" b="1" dirty="0" err="1">
                <a:solidFill>
                  <a:srgbClr val="000000"/>
                </a:solidFill>
                <a:latin typeface="华文中宋" panose="02010600040101010101" pitchFamily="2" charset="-122"/>
                <a:ea typeface="华文中宋" panose="02010600040101010101" pitchFamily="2" charset="-122"/>
              </a:rPr>
              <a:t>t,t</a:t>
            </a:r>
            <a:r>
              <a:rPr lang="en-US" altLang="zh-CN" sz="1800" b="1" dirty="0">
                <a:solidFill>
                  <a:srgbClr val="000000"/>
                </a:solidFill>
                <a:latin typeface="华文中宋" panose="02010600040101010101" pitchFamily="2" charset="-122"/>
                <a:ea typeface="华文中宋" panose="02010600040101010101" pitchFamily="2" charset="-122"/>
              </a:rPr>
              <a:t>+</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内有</a:t>
            </a:r>
            <a:r>
              <a:rPr lang="en-US" altLang="zh-CN" sz="1800" b="1" dirty="0">
                <a:solidFill>
                  <a:srgbClr val="000000"/>
                </a:solidFill>
                <a:latin typeface="华文中宋" panose="02010600040101010101" pitchFamily="2" charset="-122"/>
                <a:ea typeface="华文中宋" panose="02010600040101010101" pitchFamily="2" charset="-122"/>
              </a:rPr>
              <a:t>2</a:t>
            </a:r>
            <a:r>
              <a:rPr lang="zh-CN" altLang="en-US" sz="1800" b="1" dirty="0">
                <a:solidFill>
                  <a:srgbClr val="000000"/>
                </a:solidFill>
                <a:latin typeface="华文中宋" panose="02010600040101010101" pitchFamily="2" charset="-122"/>
                <a:ea typeface="华文中宋" panose="02010600040101010101" pitchFamily="2" charset="-122"/>
              </a:rPr>
              <a:t>个及</a:t>
            </a:r>
            <a:r>
              <a:rPr lang="en-US" altLang="zh-CN" sz="1800" b="1" dirty="0">
                <a:solidFill>
                  <a:srgbClr val="000000"/>
                </a:solidFill>
                <a:latin typeface="华文中宋" panose="02010600040101010101" pitchFamily="2" charset="-122"/>
                <a:ea typeface="华文中宋" panose="02010600040101010101" pitchFamily="2" charset="-122"/>
              </a:rPr>
              <a:t>2</a:t>
            </a:r>
            <a:r>
              <a:rPr lang="zh-CN" altLang="en-US" sz="1800" b="1" dirty="0">
                <a:solidFill>
                  <a:srgbClr val="000000"/>
                </a:solidFill>
                <a:latin typeface="华文中宋" panose="02010600040101010101" pitchFamily="2" charset="-122"/>
                <a:ea typeface="华文中宋" panose="02010600040101010101" pitchFamily="2" charset="-122"/>
              </a:rPr>
              <a:t>个以上顾客到达的概率是关于的高阶无穷小</a:t>
            </a:r>
          </a:p>
          <a:p>
            <a:pPr lvl="1">
              <a:lnSpc>
                <a:spcPct val="150000"/>
              </a:lnSpc>
              <a:spcBef>
                <a:spcPts val="0"/>
              </a:spcBef>
              <a:buFont typeface="Arial" panose="020B0604020202020204" pitchFamily="34" charset="0"/>
              <a:buChar char="•"/>
            </a:pPr>
            <a:endParaRPr lang="zh-CN" altLang="en-US" sz="1800" b="1" dirty="0">
              <a:solidFill>
                <a:srgbClr val="FF0000"/>
              </a:solidFill>
              <a:latin typeface="华文中宋" panose="02010600040101010101" pitchFamily="2" charset="-122"/>
              <a:ea typeface="华文中宋" panose="0201060004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3277933825"/>
              </p:ext>
            </p:extLst>
          </p:nvPr>
        </p:nvGraphicFramePr>
        <p:xfrm>
          <a:off x="3157610" y="3393835"/>
          <a:ext cx="2930123" cy="404060"/>
        </p:xfrm>
        <a:graphic>
          <a:graphicData uri="http://schemas.openxmlformats.org/presentationml/2006/ole">
            <p:oleObj spid="_x0000_s1070" name="公式" r:id="rId3" imgW="38100000" imgH="5181600" progId="">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3404144719"/>
              </p:ext>
            </p:extLst>
          </p:nvPr>
        </p:nvGraphicFramePr>
        <p:xfrm>
          <a:off x="3203848" y="5805264"/>
          <a:ext cx="2447776" cy="738718"/>
        </p:xfrm>
        <a:graphic>
          <a:graphicData uri="http://schemas.openxmlformats.org/presentationml/2006/ole">
            <p:oleObj spid="_x0000_s1071" name="公式" r:id="rId4" imgW="34137600" imgH="10363200" progId="">
              <p:embed/>
            </p:oleObj>
          </a:graphicData>
        </a:graphic>
      </p:graphicFrame>
      <p:sp>
        <p:nvSpPr>
          <p:cNvPr id="5" name="灯片编号占位符 4">
            <a:extLst>
              <a:ext uri="{FF2B5EF4-FFF2-40B4-BE49-F238E27FC236}">
                <a16:creationId xmlns:a16="http://schemas.microsoft.com/office/drawing/2014/main" xmlns="" id="{2EDFACF7-A9EE-4070-9F20-3B09F4C1B9DF}"/>
              </a:ext>
            </a:extLst>
          </p:cNvPr>
          <p:cNvSpPr>
            <a:spLocks noGrp="1"/>
          </p:cNvSpPr>
          <p:nvPr>
            <p:ph type="sldNum" sz="quarter" idx="12"/>
          </p:nvPr>
        </p:nvSpPr>
        <p:spPr/>
        <p:txBody>
          <a:bodyPr/>
          <a:lstStyle/>
          <a:p>
            <a:fld id="{B10D5614-B734-4280-8F57-1D4947433C97}" type="slidenum">
              <a:rPr lang="en-US" smtClean="0"/>
              <a:pPr/>
              <a:t>36</a:t>
            </a:fld>
            <a:endParaRPr lang="en-US" dirty="0"/>
          </a:p>
        </p:txBody>
      </p:sp>
    </p:spTree>
    <p:extLst>
      <p:ext uri="{BB962C8B-B14F-4D97-AF65-F5344CB8AC3E}">
        <p14:creationId xmlns:p14="http://schemas.microsoft.com/office/powerpoint/2010/main" xmlns="" val="33246727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32</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grpSp>
        <p:nvGrpSpPr>
          <p:cNvPr id="2" name="组合 1"/>
          <p:cNvGrpSpPr/>
          <p:nvPr/>
        </p:nvGrpSpPr>
        <p:grpSpPr>
          <a:xfrm>
            <a:off x="1403648" y="1936477"/>
            <a:ext cx="6769719" cy="4374177"/>
            <a:chOff x="1050138" y="1211263"/>
            <a:chExt cx="7631900" cy="5098095"/>
          </a:xfrm>
        </p:grpSpPr>
        <p:graphicFrame>
          <p:nvGraphicFramePr>
            <p:cNvPr id="12" name="Object 4"/>
            <p:cNvGraphicFramePr>
              <a:graphicFrameLocks noGrp="1" noChangeAspect="1"/>
            </p:cNvGraphicFramePr>
            <p:nvPr>
              <p:ph sz="half" idx="1"/>
              <p:extLst>
                <p:ext uri="{D42A27DB-BD31-4B8C-83A1-F6EECF244321}">
                  <p14:modId xmlns:p14="http://schemas.microsoft.com/office/powerpoint/2010/main" xmlns="" val="714438120"/>
                </p:ext>
              </p:extLst>
            </p:nvPr>
          </p:nvGraphicFramePr>
          <p:xfrm>
            <a:off x="1050138" y="2114300"/>
            <a:ext cx="3305962" cy="466255"/>
          </p:xfrm>
          <a:graphic>
            <a:graphicData uri="http://schemas.openxmlformats.org/presentationml/2006/ole">
              <p:oleObj spid="_x0000_s2116" name="公式" r:id="rId3" imgW="1586811" imgH="215806" progId="">
                <p:embed/>
              </p:oleObj>
            </a:graphicData>
          </a:graphic>
        </p:graphicFrame>
        <p:sp>
          <p:nvSpPr>
            <p:cNvPr id="13" name="Rectangle 7"/>
            <p:cNvSpPr>
              <a:spLocks noChangeArrowheads="1"/>
            </p:cNvSpPr>
            <p:nvPr/>
          </p:nvSpPr>
          <p:spPr bwMode="auto">
            <a:xfrm>
              <a:off x="1547813" y="1211263"/>
              <a:ext cx="1509339" cy="430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zh-CN" altLang="en-US" b="1" dirty="0">
                  <a:solidFill>
                    <a:srgbClr val="FF0000"/>
                  </a:solidFill>
                  <a:latin typeface="华文中宋" panose="02010600040101010101" pitchFamily="2" charset="-122"/>
                  <a:ea typeface="华文中宋" panose="02010600040101010101" pitchFamily="2" charset="-122"/>
                </a:rPr>
                <a:t>流的平稳性</a:t>
              </a:r>
            </a:p>
          </p:txBody>
        </p:sp>
        <p:graphicFrame>
          <p:nvGraphicFramePr>
            <p:cNvPr id="15" name="Object 11"/>
            <p:cNvGraphicFramePr>
              <a:graphicFrameLocks noChangeAspect="1"/>
            </p:cNvGraphicFramePr>
            <p:nvPr>
              <p:extLst>
                <p:ext uri="{D42A27DB-BD31-4B8C-83A1-F6EECF244321}">
                  <p14:modId xmlns:p14="http://schemas.microsoft.com/office/powerpoint/2010/main" xmlns="" val="1856383092"/>
                </p:ext>
              </p:extLst>
            </p:nvPr>
          </p:nvGraphicFramePr>
          <p:xfrm>
            <a:off x="5243513" y="1930400"/>
            <a:ext cx="3438525" cy="931863"/>
          </p:xfrm>
          <a:graphic>
            <a:graphicData uri="http://schemas.openxmlformats.org/presentationml/2006/ole">
              <p:oleObj spid="_x0000_s2117" name="公式" r:id="rId4" imgW="1422400" imgH="431800" progId="">
                <p:embed/>
              </p:oleObj>
            </a:graphicData>
          </a:graphic>
        </p:graphicFrame>
        <p:sp>
          <p:nvSpPr>
            <p:cNvPr id="16" name="Rectangle 15"/>
            <p:cNvSpPr>
              <a:spLocks noChangeArrowheads="1"/>
            </p:cNvSpPr>
            <p:nvPr/>
          </p:nvSpPr>
          <p:spPr bwMode="auto">
            <a:xfrm>
              <a:off x="5940425" y="1211263"/>
              <a:ext cx="1509339" cy="430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zh-CN" altLang="en-US" b="1" dirty="0">
                  <a:solidFill>
                    <a:srgbClr val="FF0000"/>
                  </a:solidFill>
                  <a:latin typeface="华文中宋" panose="02010600040101010101" pitchFamily="2" charset="-122"/>
                  <a:ea typeface="华文中宋" panose="02010600040101010101" pitchFamily="2" charset="-122"/>
                </a:rPr>
                <a:t>流的普遍性</a:t>
              </a:r>
            </a:p>
          </p:txBody>
        </p:sp>
        <p:graphicFrame>
          <p:nvGraphicFramePr>
            <p:cNvPr id="17" name="Object 16"/>
            <p:cNvGraphicFramePr>
              <a:graphicFrameLocks noChangeAspect="1"/>
            </p:cNvGraphicFramePr>
            <p:nvPr>
              <p:extLst>
                <p:ext uri="{D42A27DB-BD31-4B8C-83A1-F6EECF244321}">
                  <p14:modId xmlns:p14="http://schemas.microsoft.com/office/powerpoint/2010/main" xmlns="" val="1374090668"/>
                </p:ext>
              </p:extLst>
            </p:nvPr>
          </p:nvGraphicFramePr>
          <p:xfrm>
            <a:off x="2335983" y="4141379"/>
            <a:ext cx="4409689" cy="563512"/>
          </p:xfrm>
          <a:graphic>
            <a:graphicData uri="http://schemas.openxmlformats.org/presentationml/2006/ole">
              <p:oleObj spid="_x0000_s2118" name="公式" r:id="rId5" imgW="42976800" imgH="5486400" progId="">
                <p:embed/>
              </p:oleObj>
            </a:graphicData>
          </a:graphic>
        </p:graphicFrame>
        <p:sp>
          <p:nvSpPr>
            <p:cNvPr id="18" name="Line 18"/>
            <p:cNvSpPr>
              <a:spLocks noChangeShapeType="1"/>
            </p:cNvSpPr>
            <p:nvPr/>
          </p:nvSpPr>
          <p:spPr bwMode="auto">
            <a:xfrm>
              <a:off x="2430178" y="2651641"/>
              <a:ext cx="1494122" cy="1282183"/>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FF0000"/>
                </a:solidFill>
                <a:latin typeface="华文中宋" panose="02010600040101010101" pitchFamily="2" charset="-122"/>
                <a:ea typeface="华文中宋" panose="02010600040101010101" pitchFamily="2" charset="-122"/>
              </a:endParaRPr>
            </a:p>
          </p:txBody>
        </p:sp>
        <p:sp>
          <p:nvSpPr>
            <p:cNvPr id="19" name="Line 19"/>
            <p:cNvSpPr>
              <a:spLocks noChangeShapeType="1"/>
            </p:cNvSpPr>
            <p:nvPr/>
          </p:nvSpPr>
          <p:spPr bwMode="auto">
            <a:xfrm flipH="1">
              <a:off x="5003800" y="2651641"/>
              <a:ext cx="1404141" cy="1282182"/>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FF0000"/>
                </a:solidFill>
                <a:latin typeface="华文中宋" panose="02010600040101010101" pitchFamily="2" charset="-122"/>
                <a:ea typeface="华文中宋" panose="02010600040101010101" pitchFamily="2" charset="-122"/>
              </a:endParaRPr>
            </a:p>
          </p:txBody>
        </p:sp>
        <p:sp>
          <p:nvSpPr>
            <p:cNvPr id="20" name="Text Box 20"/>
            <p:cNvSpPr txBox="1">
              <a:spLocks noChangeArrowheads="1"/>
            </p:cNvSpPr>
            <p:nvPr/>
          </p:nvSpPr>
          <p:spPr bwMode="auto">
            <a:xfrm>
              <a:off x="2278083" y="5878902"/>
              <a:ext cx="4525487" cy="430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zh-CN" altLang="en-US" b="1" dirty="0">
                  <a:solidFill>
                    <a:srgbClr val="FF0000"/>
                  </a:solidFill>
                  <a:latin typeface="华文中宋" panose="02010600040101010101" pitchFamily="2" charset="-122"/>
                  <a:ea typeface="华文中宋" panose="02010600040101010101" pitchFamily="2" charset="-122"/>
                </a:rPr>
                <a:t>在区间</a:t>
              </a:r>
              <a:r>
                <a:rPr lang="en-US" altLang="zh-CN" b="1" dirty="0">
                  <a:solidFill>
                    <a:srgbClr val="FF0000"/>
                  </a:solidFill>
                  <a:latin typeface="华文中宋" panose="02010600040101010101" pitchFamily="2" charset="-122"/>
                  <a:ea typeface="华文中宋" panose="02010600040101010101" pitchFamily="2" charset="-122"/>
                </a:rPr>
                <a:t>(</a:t>
              </a:r>
              <a:r>
                <a:rPr lang="en-US" altLang="zh-CN" b="1" dirty="0" err="1">
                  <a:solidFill>
                    <a:srgbClr val="FF0000"/>
                  </a:solidFill>
                  <a:latin typeface="华文中宋" panose="02010600040101010101" pitchFamily="2" charset="-122"/>
                  <a:ea typeface="华文中宋" panose="02010600040101010101" pitchFamily="2" charset="-122"/>
                </a:rPr>
                <a:t>t,t</a:t>
              </a:r>
              <a:r>
                <a:rPr lang="en-US" altLang="zh-CN" b="1" dirty="0">
                  <a:solidFill>
                    <a:srgbClr val="FF0000"/>
                  </a:solidFill>
                  <a:latin typeface="华文中宋" panose="02010600040101010101" pitchFamily="2" charset="-122"/>
                  <a:ea typeface="华文中宋" panose="02010600040101010101" pitchFamily="2" charset="-122"/>
                </a:rPr>
                <a:t>+</a:t>
              </a:r>
              <a:r>
                <a:rPr lang="el-GR" altLang="zh-CN" b="1" dirty="0">
                  <a:solidFill>
                    <a:srgbClr val="FF0000"/>
                  </a:solidFill>
                  <a:latin typeface="华文中宋" panose="02010600040101010101" pitchFamily="2" charset="-122"/>
                  <a:ea typeface="华文中宋" panose="02010600040101010101" pitchFamily="2" charset="-122"/>
                </a:rPr>
                <a:t>Δ</a:t>
              </a:r>
              <a:r>
                <a:rPr lang="en-US" altLang="zh-CN" b="1" dirty="0">
                  <a:solidFill>
                    <a:srgbClr val="FF0000"/>
                  </a:solidFill>
                  <a:latin typeface="华文中宋" panose="02010600040101010101" pitchFamily="2" charset="-122"/>
                  <a:ea typeface="华文中宋" panose="02010600040101010101" pitchFamily="2" charset="-122"/>
                </a:rPr>
                <a:t>t)</a:t>
              </a:r>
              <a:r>
                <a:rPr lang="zh-CN" altLang="en-US" b="1" dirty="0">
                  <a:solidFill>
                    <a:srgbClr val="FF0000"/>
                  </a:solidFill>
                  <a:latin typeface="华文中宋" panose="02010600040101010101" pitchFamily="2" charset="-122"/>
                  <a:ea typeface="华文中宋" panose="02010600040101010101" pitchFamily="2" charset="-122"/>
                </a:rPr>
                <a:t>内没有顾客到达的概率 </a:t>
              </a:r>
            </a:p>
          </p:txBody>
        </p:sp>
        <p:sp>
          <p:nvSpPr>
            <p:cNvPr id="21" name="AutoShape 21"/>
            <p:cNvSpPr>
              <a:spLocks noChangeArrowheads="1"/>
            </p:cNvSpPr>
            <p:nvPr/>
          </p:nvSpPr>
          <p:spPr bwMode="auto">
            <a:xfrm>
              <a:off x="4036796" y="4724401"/>
              <a:ext cx="1008063" cy="936625"/>
            </a:xfrm>
            <a:prstGeom prst="downArrow">
              <a:avLst>
                <a:gd name="adj1" fmla="val 50000"/>
                <a:gd name="adj2" fmla="val 25000"/>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FF0000"/>
                </a:solidFill>
                <a:latin typeface="华文中宋" panose="02010600040101010101" pitchFamily="2" charset="-122"/>
                <a:ea typeface="华文中宋" panose="02010600040101010101" pitchFamily="2" charset="-122"/>
              </a:endParaRPr>
            </a:p>
          </p:txBody>
        </p:sp>
      </p:grpSp>
      <p:sp>
        <p:nvSpPr>
          <p:cNvPr id="4" name="灯片编号占位符 3">
            <a:extLst>
              <a:ext uri="{FF2B5EF4-FFF2-40B4-BE49-F238E27FC236}">
                <a16:creationId xmlns:a16="http://schemas.microsoft.com/office/drawing/2014/main" xmlns="" id="{E9D2E15D-E1A4-44B5-B36C-79AC8063F272}"/>
              </a:ext>
            </a:extLst>
          </p:cNvPr>
          <p:cNvSpPr>
            <a:spLocks noGrp="1"/>
          </p:cNvSpPr>
          <p:nvPr>
            <p:ph type="sldNum" sz="quarter" idx="12"/>
          </p:nvPr>
        </p:nvSpPr>
        <p:spPr/>
        <p:txBody>
          <a:bodyPr/>
          <a:lstStyle/>
          <a:p>
            <a:fld id="{B10D5614-B734-4280-8F57-1D4947433C97}" type="slidenum">
              <a:rPr lang="en-US" smtClean="0"/>
              <a:pPr/>
              <a:t>37</a:t>
            </a:fld>
            <a:endParaRPr lang="en-US" dirty="0"/>
          </a:p>
        </p:txBody>
      </p:sp>
    </p:spTree>
    <p:extLst>
      <p:ext uri="{BB962C8B-B14F-4D97-AF65-F5344CB8AC3E}">
        <p14:creationId xmlns:p14="http://schemas.microsoft.com/office/powerpoint/2010/main" xmlns="" val="33340484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33</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22" name="Rectangle 2"/>
          <p:cNvSpPr txBox="1">
            <a:spLocks noRot="1" noChangeArrowheads="1"/>
          </p:cNvSpPr>
          <p:nvPr/>
        </p:nvSpPr>
        <p:spPr>
          <a:xfrm>
            <a:off x="550609" y="1656597"/>
            <a:ext cx="8090770" cy="4796739"/>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285750" indent="-285750">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在长为</a:t>
            </a:r>
            <a:r>
              <a:rPr lang="en-US" altLang="zh-CN" sz="1800" b="1" dirty="0">
                <a:solidFill>
                  <a:srgbClr val="000000"/>
                </a:solidFill>
                <a:latin typeface="华文中宋" panose="02010600040101010101" pitchFamily="2" charset="-122"/>
                <a:ea typeface="华文中宋" panose="02010600040101010101" pitchFamily="2" charset="-122"/>
              </a:rPr>
              <a:t>(</a:t>
            </a:r>
            <a:r>
              <a:rPr lang="en-US" altLang="zh-CN" sz="1800" b="1" dirty="0" err="1">
                <a:solidFill>
                  <a:srgbClr val="000000"/>
                </a:solidFill>
                <a:latin typeface="华文中宋" panose="02010600040101010101" pitchFamily="2" charset="-122"/>
                <a:ea typeface="华文中宋" panose="02010600040101010101" pitchFamily="2" charset="-122"/>
              </a:rPr>
              <a:t>t,t</a:t>
            </a:r>
            <a:r>
              <a:rPr lang="en-US" altLang="zh-CN" sz="1800" b="1" dirty="0">
                <a:solidFill>
                  <a:srgbClr val="000000"/>
                </a:solidFill>
                <a:latin typeface="华文中宋" panose="02010600040101010101" pitchFamily="2" charset="-122"/>
                <a:ea typeface="华文中宋" panose="02010600040101010101" pitchFamily="2" charset="-122"/>
              </a:rPr>
              <a:t>+</a:t>
            </a:r>
            <a:r>
              <a:rPr lang="el-GR" altLang="zh-CN" sz="1800" b="1" dirty="0">
                <a:solidFill>
                  <a:srgbClr val="000000"/>
                </a:solidFill>
                <a:latin typeface="华文中宋" panose="02010600040101010101" pitchFamily="2" charset="-122"/>
                <a:ea typeface="华文中宋" panose="02010600040101010101" pitchFamily="2" charset="-122"/>
              </a:rPr>
              <a:t>Δ</a:t>
            </a:r>
            <a:r>
              <a:rPr lang="en-US" altLang="zh-CN" sz="1800" b="1" dirty="0">
                <a:solidFill>
                  <a:srgbClr val="000000"/>
                </a:solidFill>
                <a:latin typeface="华文中宋" panose="02010600040101010101" pitchFamily="2" charset="-122"/>
                <a:ea typeface="华文中宋" panose="02010600040101010101" pitchFamily="2" charset="-122"/>
              </a:rPr>
              <a:t>t)</a:t>
            </a:r>
            <a:r>
              <a:rPr lang="zh-CN" altLang="en-US" sz="1800" b="1" dirty="0">
                <a:solidFill>
                  <a:srgbClr val="000000"/>
                </a:solidFill>
                <a:latin typeface="华文中宋" panose="02010600040101010101" pitchFamily="2" charset="-122"/>
                <a:ea typeface="华文中宋" panose="02010600040101010101" pitchFamily="2" charset="-122"/>
              </a:rPr>
              <a:t>的时间区间内，到达</a:t>
            </a:r>
            <a:r>
              <a:rPr lang="en-US" altLang="zh-CN" sz="1800" b="1" dirty="0">
                <a:solidFill>
                  <a:srgbClr val="000000"/>
                </a:solidFill>
                <a:latin typeface="华文中宋" panose="02010600040101010101" pitchFamily="2" charset="-122"/>
                <a:ea typeface="华文中宋" panose="02010600040101010101" pitchFamily="2" charset="-122"/>
              </a:rPr>
              <a:t>n</a:t>
            </a:r>
            <a:r>
              <a:rPr lang="zh-CN" altLang="en-US" sz="1800" b="1" dirty="0">
                <a:solidFill>
                  <a:srgbClr val="000000"/>
                </a:solidFill>
                <a:latin typeface="华文中宋" panose="02010600040101010101" pitchFamily="2" charset="-122"/>
                <a:ea typeface="华文中宋" panose="02010600040101010101" pitchFamily="2" charset="-122"/>
              </a:rPr>
              <a:t>个顾客的概率           </a:t>
            </a:r>
            <a:r>
              <a:rPr lang="en-US" altLang="zh-CN" sz="1800" b="1" dirty="0">
                <a:solidFill>
                  <a:srgbClr val="000000"/>
                </a:solidFill>
                <a:latin typeface="华文中宋" panose="02010600040101010101" pitchFamily="2" charset="-122"/>
                <a:ea typeface="华文中宋" panose="02010600040101010101" pitchFamily="2" charset="-122"/>
              </a:rPr>
              <a:t>?</a:t>
            </a:r>
          </a:p>
          <a:p>
            <a:pPr marL="628650" lvl="1" indent="-1714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把长为</a:t>
            </a:r>
            <a:r>
              <a:rPr lang="el-GR" altLang="zh-CN" b="1" dirty="0">
                <a:solidFill>
                  <a:srgbClr val="000000"/>
                </a:solidFill>
                <a:latin typeface="华文中宋" panose="02010600040101010101" pitchFamily="2" charset="-122"/>
                <a:ea typeface="华文中宋" panose="02010600040101010101" pitchFamily="2" charset="-122"/>
              </a:rPr>
              <a:t>Δ</a:t>
            </a:r>
            <a:r>
              <a:rPr lang="en-US" altLang="zh-CN" b="1" dirty="0">
                <a:solidFill>
                  <a:srgbClr val="000000"/>
                </a:solidFill>
                <a:latin typeface="华文中宋" panose="02010600040101010101" pitchFamily="2" charset="-122"/>
                <a:ea typeface="华文中宋" panose="02010600040101010101" pitchFamily="2" charset="-122"/>
              </a:rPr>
              <a:t>t</a:t>
            </a:r>
            <a:r>
              <a:rPr lang="zh-CN" altLang="en-US" b="1" dirty="0">
                <a:solidFill>
                  <a:srgbClr val="000000"/>
                </a:solidFill>
                <a:latin typeface="华文中宋" panose="02010600040101010101" pitchFamily="2" charset="-122"/>
                <a:ea typeface="华文中宋" panose="02010600040101010101" pitchFamily="2" charset="-122"/>
              </a:rPr>
              <a:t>的时间区间分成</a:t>
            </a:r>
            <a:r>
              <a:rPr lang="en-US" altLang="zh-CN" b="1" dirty="0">
                <a:solidFill>
                  <a:srgbClr val="000000"/>
                </a:solidFill>
                <a:latin typeface="华文中宋" panose="02010600040101010101" pitchFamily="2" charset="-122"/>
                <a:ea typeface="华文中宋" panose="02010600040101010101" pitchFamily="2" charset="-122"/>
              </a:rPr>
              <a:t>m</a:t>
            </a:r>
            <a:r>
              <a:rPr lang="zh-CN" altLang="en-US" b="1" dirty="0">
                <a:solidFill>
                  <a:srgbClr val="000000"/>
                </a:solidFill>
                <a:latin typeface="华文中宋" panose="02010600040101010101" pitchFamily="2" charset="-122"/>
                <a:ea typeface="华文中宋" panose="02010600040101010101" pitchFamily="2" charset="-122"/>
              </a:rPr>
              <a:t>等分，每段长度为</a:t>
            </a:r>
            <a:endParaRPr lang="en-US" altLang="zh-CN" b="1" dirty="0">
              <a:solidFill>
                <a:srgbClr val="000000"/>
              </a:solidFill>
              <a:latin typeface="华文中宋" panose="02010600040101010101" pitchFamily="2" charset="-122"/>
              <a:ea typeface="华文中宋" panose="02010600040101010101" pitchFamily="2" charset="-122"/>
            </a:endParaRPr>
          </a:p>
          <a:p>
            <a:pPr marL="628650" lvl="1" indent="-171450">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若在</a:t>
            </a:r>
            <a:r>
              <a:rPr lang="en-US" altLang="zh-CN" sz="1800" b="1" i="1" dirty="0" err="1">
                <a:solidFill>
                  <a:srgbClr val="000000"/>
                </a:solidFill>
                <a:latin typeface="华文中宋" panose="02010600040101010101" pitchFamily="2" charset="-122"/>
                <a:ea typeface="华文中宋" panose="02010600040101010101" pitchFamily="2" charset="-122"/>
              </a:rPr>
              <a:t>dt</a:t>
            </a:r>
            <a:r>
              <a:rPr lang="zh-CN" altLang="en-US" sz="1800" b="1" dirty="0">
                <a:solidFill>
                  <a:srgbClr val="000000"/>
                </a:solidFill>
                <a:latin typeface="华文中宋" panose="02010600040101010101" pitchFamily="2" charset="-122"/>
                <a:ea typeface="华文中宋" panose="02010600040101010101" pitchFamily="2" charset="-122"/>
              </a:rPr>
              <a:t>内，有一个顾客到达，则称被“占着”，如果在</a:t>
            </a:r>
            <a:r>
              <a:rPr lang="en-US" altLang="zh-CN" sz="1800" b="1" i="1" dirty="0" err="1">
                <a:solidFill>
                  <a:srgbClr val="000000"/>
                </a:solidFill>
                <a:latin typeface="华文中宋" panose="02010600040101010101" pitchFamily="2" charset="-122"/>
                <a:ea typeface="华文中宋" panose="02010600040101010101" pitchFamily="2" charset="-122"/>
              </a:rPr>
              <a:t>dt</a:t>
            </a:r>
            <a:r>
              <a:rPr lang="zh-CN" altLang="en-US" sz="1800" b="1" dirty="0">
                <a:solidFill>
                  <a:srgbClr val="000000"/>
                </a:solidFill>
                <a:latin typeface="华文中宋" panose="02010600040101010101" pitchFamily="2" charset="-122"/>
                <a:ea typeface="华文中宋" panose="02010600040101010101" pitchFamily="2" charset="-122"/>
              </a:rPr>
              <a:t>内，没有顾客到达，则称为“空着”</a:t>
            </a:r>
            <a:endParaRPr lang="en-US" altLang="zh-CN" b="1" dirty="0">
              <a:solidFill>
                <a:srgbClr val="000000"/>
              </a:solidFill>
              <a:latin typeface="华文中宋" panose="02010600040101010101" pitchFamily="2" charset="-122"/>
              <a:ea typeface="华文中宋" panose="02010600040101010101" pitchFamily="2" charset="-122"/>
            </a:endParaRPr>
          </a:p>
          <a:p>
            <a:pPr marL="628650" lvl="1" indent="-171450">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被“占着”的概率近似为</a:t>
            </a:r>
          </a:p>
          <a:p>
            <a:pPr>
              <a:lnSpc>
                <a:spcPct val="150000"/>
              </a:lnSpc>
              <a:buFont typeface="Wingdings" pitchFamily="2" charset="2"/>
              <a:buChar char="u"/>
            </a:pPr>
            <a:endParaRPr lang="zh-CN" altLang="en-US" sz="1800" b="1" dirty="0">
              <a:solidFill>
                <a:srgbClr val="000000"/>
              </a:solidFill>
              <a:latin typeface="华文中宋" panose="02010600040101010101" pitchFamily="2" charset="-122"/>
              <a:ea typeface="华文中宋" panose="02010600040101010101" pitchFamily="2" charset="-122"/>
            </a:endParaRPr>
          </a:p>
          <a:p>
            <a:pPr marL="628650" lvl="1" indent="-1714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被“空着”的概率近似为</a:t>
            </a:r>
            <a:endParaRPr lang="en-US" altLang="zh-CN" b="1" dirty="0">
              <a:solidFill>
                <a:srgbClr val="000000"/>
              </a:solidFill>
              <a:latin typeface="华文中宋" panose="02010600040101010101" pitchFamily="2" charset="-122"/>
              <a:ea typeface="华文中宋" panose="02010600040101010101" pitchFamily="2" charset="-122"/>
            </a:endParaRPr>
          </a:p>
          <a:p>
            <a:pPr marL="628650" lvl="1" indent="-171450">
              <a:lnSpc>
                <a:spcPct val="150000"/>
              </a:lnSpc>
              <a:buFont typeface="Arial" panose="020B0604020202020204" pitchFamily="34" charset="0"/>
              <a:buChar char="•"/>
            </a:pPr>
            <a:endParaRPr lang="en-US" altLang="zh-CN" b="1" dirty="0">
              <a:solidFill>
                <a:srgbClr val="000000"/>
              </a:solidFill>
              <a:latin typeface="华文中宋" panose="02010600040101010101" pitchFamily="2" charset="-122"/>
              <a:ea typeface="华文中宋" panose="02010600040101010101" pitchFamily="2" charset="-122"/>
            </a:endParaRPr>
          </a:p>
          <a:p>
            <a:pPr marL="628650" lvl="1" indent="-1714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在</a:t>
            </a:r>
            <a:r>
              <a:rPr lang="en-US" altLang="zh-CN" b="1" dirty="0">
                <a:solidFill>
                  <a:srgbClr val="000000"/>
                </a:solidFill>
                <a:latin typeface="华文中宋" panose="02010600040101010101" pitchFamily="2" charset="-122"/>
                <a:ea typeface="华文中宋" panose="02010600040101010101" pitchFamily="2" charset="-122"/>
              </a:rPr>
              <a:t>m</a:t>
            </a:r>
            <a:r>
              <a:rPr lang="zh-CN" altLang="en-US" b="1" dirty="0">
                <a:solidFill>
                  <a:srgbClr val="000000"/>
                </a:solidFill>
                <a:latin typeface="华文中宋" panose="02010600040101010101" pitchFamily="2" charset="-122"/>
                <a:ea typeface="华文中宋" panose="02010600040101010101" pitchFamily="2" charset="-122"/>
              </a:rPr>
              <a:t>个</a:t>
            </a:r>
            <a:r>
              <a:rPr lang="en-US" altLang="zh-CN" b="1" dirty="0" err="1">
                <a:solidFill>
                  <a:srgbClr val="000000"/>
                </a:solidFill>
                <a:latin typeface="华文中宋" panose="02010600040101010101" pitchFamily="2" charset="-122"/>
                <a:ea typeface="华文中宋" panose="02010600040101010101" pitchFamily="2" charset="-122"/>
              </a:rPr>
              <a:t>dt</a:t>
            </a:r>
            <a:r>
              <a:rPr lang="zh-CN" altLang="en-US" b="1" dirty="0">
                <a:solidFill>
                  <a:srgbClr val="000000"/>
                </a:solidFill>
                <a:latin typeface="华文中宋" panose="02010600040101010101" pitchFamily="2" charset="-122"/>
                <a:ea typeface="华文中宋" panose="02010600040101010101" pitchFamily="2" charset="-122"/>
              </a:rPr>
              <a:t>中，有</a:t>
            </a:r>
            <a:r>
              <a:rPr lang="en-US" altLang="zh-CN" b="1" dirty="0">
                <a:solidFill>
                  <a:srgbClr val="000000"/>
                </a:solidFill>
                <a:latin typeface="华文中宋" panose="02010600040101010101" pitchFamily="2" charset="-122"/>
                <a:ea typeface="华文中宋" panose="02010600040101010101" pitchFamily="2" charset="-122"/>
              </a:rPr>
              <a:t>n</a:t>
            </a:r>
            <a:r>
              <a:rPr lang="zh-CN" altLang="en-US" b="1" dirty="0">
                <a:solidFill>
                  <a:srgbClr val="000000"/>
                </a:solidFill>
                <a:latin typeface="华文中宋" panose="02010600040101010101" pitchFamily="2" charset="-122"/>
                <a:ea typeface="华文中宋" panose="02010600040101010101" pitchFamily="2" charset="-122"/>
              </a:rPr>
              <a:t>个</a:t>
            </a:r>
            <a:r>
              <a:rPr lang="en-US" altLang="zh-CN" b="1" dirty="0" err="1">
                <a:solidFill>
                  <a:srgbClr val="000000"/>
                </a:solidFill>
                <a:latin typeface="华文中宋" panose="02010600040101010101" pitchFamily="2" charset="-122"/>
                <a:ea typeface="华文中宋" panose="02010600040101010101" pitchFamily="2" charset="-122"/>
              </a:rPr>
              <a:t>dt</a:t>
            </a:r>
            <a:r>
              <a:rPr lang="zh-CN" altLang="en-US" b="1" dirty="0">
                <a:solidFill>
                  <a:srgbClr val="000000"/>
                </a:solidFill>
                <a:latin typeface="华文中宋" panose="02010600040101010101" pitchFamily="2" charset="-122"/>
                <a:ea typeface="华文中宋" panose="02010600040101010101" pitchFamily="2" charset="-122"/>
              </a:rPr>
              <a:t>被顾客“占着”的概率，利用伯努利二项概率公式</a:t>
            </a:r>
            <a:endParaRPr lang="en-US" altLang="zh-CN" b="1" dirty="0">
              <a:solidFill>
                <a:srgbClr val="000000"/>
              </a:solidFill>
              <a:latin typeface="华文中宋" panose="02010600040101010101" pitchFamily="2" charset="-122"/>
              <a:ea typeface="华文中宋" panose="0201060004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1593558007"/>
              </p:ext>
            </p:extLst>
          </p:nvPr>
        </p:nvGraphicFramePr>
        <p:xfrm>
          <a:off x="6012160" y="1808820"/>
          <a:ext cx="705633" cy="360040"/>
        </p:xfrm>
        <a:graphic>
          <a:graphicData uri="http://schemas.openxmlformats.org/presentationml/2006/ole">
            <p:oleObj spid="_x0000_s3184" name="公式" r:id="rId3" imgW="10668000" imgH="5486400" progId="">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1491894968"/>
              </p:ext>
            </p:extLst>
          </p:nvPr>
        </p:nvGraphicFramePr>
        <p:xfrm>
          <a:off x="6084168" y="2204864"/>
          <a:ext cx="1152128" cy="303765"/>
        </p:xfrm>
        <a:graphic>
          <a:graphicData uri="http://schemas.openxmlformats.org/presentationml/2006/ole">
            <p:oleObj spid="_x0000_s3185" name="公式" r:id="rId4" imgW="16459200" imgH="4267200" progId="">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5984147"/>
              </p:ext>
            </p:extLst>
          </p:nvPr>
        </p:nvGraphicFramePr>
        <p:xfrm>
          <a:off x="2915816" y="3771651"/>
          <a:ext cx="2929620" cy="396622"/>
        </p:xfrm>
        <a:graphic>
          <a:graphicData uri="http://schemas.openxmlformats.org/presentationml/2006/ole">
            <p:oleObj spid="_x0000_s3186" name="公式" r:id="rId5" imgW="1586811" imgH="215806" progId="">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075416201"/>
              </p:ext>
            </p:extLst>
          </p:nvPr>
        </p:nvGraphicFramePr>
        <p:xfrm>
          <a:off x="2843808" y="4653136"/>
          <a:ext cx="3095005" cy="395848"/>
        </p:xfrm>
        <a:graphic>
          <a:graphicData uri="http://schemas.openxmlformats.org/presentationml/2006/ole">
            <p:oleObj spid="_x0000_s3187" name="公式" r:id="rId6" imgW="1790700" imgH="228600" progId="">
              <p:embed/>
            </p:oleObj>
          </a:graphicData>
        </a:graphic>
      </p:graphicFrame>
      <p:graphicFrame>
        <p:nvGraphicFramePr>
          <p:cNvPr id="25" name="Object 30"/>
          <p:cNvGraphicFramePr>
            <a:graphicFrameLocks noChangeAspect="1"/>
          </p:cNvGraphicFramePr>
          <p:nvPr>
            <p:extLst>
              <p:ext uri="{D42A27DB-BD31-4B8C-83A1-F6EECF244321}">
                <p14:modId xmlns:p14="http://schemas.microsoft.com/office/powerpoint/2010/main" xmlns="" val="2064673809"/>
              </p:ext>
            </p:extLst>
          </p:nvPr>
        </p:nvGraphicFramePr>
        <p:xfrm>
          <a:off x="2411760" y="5538604"/>
          <a:ext cx="3993711" cy="696202"/>
        </p:xfrm>
        <a:graphic>
          <a:graphicData uri="http://schemas.openxmlformats.org/presentationml/2006/ole">
            <p:oleObj spid="_x0000_s3188" name="公式" r:id="rId7" imgW="64312800" imgH="11277600" progId="">
              <p:embed/>
            </p:oleObj>
          </a:graphicData>
        </a:graphic>
      </p:graphicFrame>
      <p:sp>
        <p:nvSpPr>
          <p:cNvPr id="8" name="灯片编号占位符 7">
            <a:extLst>
              <a:ext uri="{FF2B5EF4-FFF2-40B4-BE49-F238E27FC236}">
                <a16:creationId xmlns:a16="http://schemas.microsoft.com/office/drawing/2014/main" xmlns="" id="{ECC31619-325B-41AE-8FAE-DF8EB81144E7}"/>
              </a:ext>
            </a:extLst>
          </p:cNvPr>
          <p:cNvSpPr>
            <a:spLocks noGrp="1"/>
          </p:cNvSpPr>
          <p:nvPr>
            <p:ph type="sldNum" sz="quarter" idx="12"/>
          </p:nvPr>
        </p:nvSpPr>
        <p:spPr/>
        <p:txBody>
          <a:bodyPr/>
          <a:lstStyle/>
          <a:p>
            <a:fld id="{B10D5614-B734-4280-8F57-1D4947433C97}" type="slidenum">
              <a:rPr lang="en-US" smtClean="0"/>
              <a:pPr/>
              <a:t>38</a:t>
            </a:fld>
            <a:endParaRPr lang="en-US" dirty="0"/>
          </a:p>
        </p:txBody>
      </p:sp>
    </p:spTree>
    <p:extLst>
      <p:ext uri="{BB962C8B-B14F-4D97-AF65-F5344CB8AC3E}">
        <p14:creationId xmlns:p14="http://schemas.microsoft.com/office/powerpoint/2010/main" xmlns="" val="2247516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34</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26" name="Text Box 11"/>
          <p:cNvSpPr txBox="1">
            <a:spLocks noChangeArrowheads="1"/>
          </p:cNvSpPr>
          <p:nvPr/>
        </p:nvSpPr>
        <p:spPr bwMode="auto">
          <a:xfrm>
            <a:off x="4860032" y="907045"/>
            <a:ext cx="16257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altLang="zh-CN" b="1" i="1" dirty="0">
                <a:solidFill>
                  <a:srgbClr val="FF0000"/>
                </a:solidFill>
                <a:latin typeface="华文中宋" panose="02010600040101010101" pitchFamily="2" charset="-122"/>
                <a:ea typeface="华文中宋" panose="02010600040101010101" pitchFamily="2" charset="-122"/>
              </a:rPr>
              <a:t>dt</a:t>
            </a:r>
            <a:r>
              <a:rPr lang="en-US" altLang="zh-CN" b="1" dirty="0">
                <a:solidFill>
                  <a:srgbClr val="FF0000"/>
                </a:solidFill>
                <a:latin typeface="华文中宋" panose="02010600040101010101" pitchFamily="2" charset="-122"/>
                <a:ea typeface="华文中宋" panose="02010600040101010101" pitchFamily="2" charset="-122"/>
                <a:sym typeface="Symbol" pitchFamily="18" charset="2"/>
              </a:rPr>
              <a:t>0</a:t>
            </a:r>
            <a:r>
              <a:rPr lang="zh-CN" altLang="en-US" b="1" dirty="0">
                <a:solidFill>
                  <a:srgbClr val="FF0000"/>
                </a:solidFill>
                <a:latin typeface="华文中宋" panose="02010600040101010101" pitchFamily="2" charset="-122"/>
                <a:ea typeface="华文中宋" panose="02010600040101010101" pitchFamily="2" charset="-122"/>
                <a:sym typeface="Symbol" pitchFamily="18" charset="2"/>
              </a:rPr>
              <a:t>，</a:t>
            </a:r>
            <a:r>
              <a:rPr lang="en-US" altLang="zh-CN" b="1" dirty="0">
                <a:solidFill>
                  <a:srgbClr val="FF0000"/>
                </a:solidFill>
                <a:latin typeface="华文中宋" panose="02010600040101010101" pitchFamily="2" charset="-122"/>
                <a:ea typeface="华文中宋" panose="02010600040101010101" pitchFamily="2" charset="-122"/>
                <a:sym typeface="Symbol" pitchFamily="18" charset="2"/>
              </a:rPr>
              <a:t>m</a:t>
            </a:r>
          </a:p>
        </p:txBody>
      </p:sp>
      <p:graphicFrame>
        <p:nvGraphicFramePr>
          <p:cNvPr id="27" name="Object 15"/>
          <p:cNvGraphicFramePr>
            <a:graphicFrameLocks noChangeAspect="1"/>
          </p:cNvGraphicFramePr>
          <p:nvPr>
            <p:extLst>
              <p:ext uri="{D42A27DB-BD31-4B8C-83A1-F6EECF244321}">
                <p14:modId xmlns:p14="http://schemas.microsoft.com/office/powerpoint/2010/main" xmlns="" val="3181063889"/>
              </p:ext>
            </p:extLst>
          </p:nvPr>
        </p:nvGraphicFramePr>
        <p:xfrm>
          <a:off x="1547664" y="1447295"/>
          <a:ext cx="4319736" cy="837117"/>
        </p:xfrm>
        <a:graphic>
          <a:graphicData uri="http://schemas.openxmlformats.org/presentationml/2006/ole">
            <p:oleObj spid="_x0000_s4230" name="公式" r:id="rId3" imgW="57912000" imgH="11277600" progId="">
              <p:embed/>
            </p:oleObj>
          </a:graphicData>
        </a:graphic>
      </p:graphicFrame>
      <p:graphicFrame>
        <p:nvGraphicFramePr>
          <p:cNvPr id="28" name="Object 14"/>
          <p:cNvGraphicFramePr>
            <a:graphicFrameLocks noChangeAspect="1"/>
          </p:cNvGraphicFramePr>
          <p:nvPr>
            <p:extLst>
              <p:ext uri="{D42A27DB-BD31-4B8C-83A1-F6EECF244321}">
                <p14:modId xmlns:p14="http://schemas.microsoft.com/office/powerpoint/2010/main" xmlns="" val="1569999974"/>
              </p:ext>
            </p:extLst>
          </p:nvPr>
        </p:nvGraphicFramePr>
        <p:xfrm>
          <a:off x="2029608" y="2492896"/>
          <a:ext cx="6611154" cy="859904"/>
        </p:xfrm>
        <a:graphic>
          <a:graphicData uri="http://schemas.openxmlformats.org/presentationml/2006/ole">
            <p:oleObj spid="_x0000_s4231" name="公式" r:id="rId4" imgW="86258400" imgH="11277600" progId="">
              <p:embed/>
            </p:oleObj>
          </a:graphicData>
        </a:graphic>
      </p:graphicFrame>
      <p:graphicFrame>
        <p:nvGraphicFramePr>
          <p:cNvPr id="29" name="Object 13"/>
          <p:cNvGraphicFramePr>
            <a:graphicFrameLocks noChangeAspect="1"/>
          </p:cNvGraphicFramePr>
          <p:nvPr>
            <p:extLst>
              <p:ext uri="{D42A27DB-BD31-4B8C-83A1-F6EECF244321}">
                <p14:modId xmlns:p14="http://schemas.microsoft.com/office/powerpoint/2010/main" xmlns="" val="1850882575"/>
              </p:ext>
            </p:extLst>
          </p:nvPr>
        </p:nvGraphicFramePr>
        <p:xfrm>
          <a:off x="2051720" y="3512660"/>
          <a:ext cx="6357583" cy="924452"/>
        </p:xfrm>
        <a:graphic>
          <a:graphicData uri="http://schemas.openxmlformats.org/presentationml/2006/ole">
            <p:oleObj spid="_x0000_s4232" name="公式" r:id="rId5" imgW="77114400" imgH="11277600" progId="">
              <p:embed/>
            </p:oleObj>
          </a:graphicData>
        </a:graphic>
      </p:graphicFrame>
      <p:graphicFrame>
        <p:nvGraphicFramePr>
          <p:cNvPr id="30" name="Object 12"/>
          <p:cNvGraphicFramePr>
            <a:graphicFrameLocks noChangeAspect="1"/>
          </p:cNvGraphicFramePr>
          <p:nvPr>
            <p:extLst>
              <p:ext uri="{D42A27DB-BD31-4B8C-83A1-F6EECF244321}">
                <p14:modId xmlns:p14="http://schemas.microsoft.com/office/powerpoint/2010/main" xmlns="" val="1588536693"/>
              </p:ext>
            </p:extLst>
          </p:nvPr>
        </p:nvGraphicFramePr>
        <p:xfrm>
          <a:off x="1979712" y="4581128"/>
          <a:ext cx="3168177" cy="975552"/>
        </p:xfrm>
        <a:graphic>
          <a:graphicData uri="http://schemas.openxmlformats.org/presentationml/2006/ole">
            <p:oleObj spid="_x0000_s4233" name="公式" r:id="rId6" imgW="36271200" imgH="11277600" progId="">
              <p:embed/>
            </p:oleObj>
          </a:graphicData>
        </a:graphic>
      </p:graphicFrame>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graphicFrame>
        <p:nvGraphicFramePr>
          <p:cNvPr id="32" name="Object 20"/>
          <p:cNvGraphicFramePr>
            <a:graphicFrameLocks noChangeAspect="1"/>
          </p:cNvGraphicFramePr>
          <p:nvPr>
            <p:extLst>
              <p:ext uri="{D42A27DB-BD31-4B8C-83A1-F6EECF244321}">
                <p14:modId xmlns:p14="http://schemas.microsoft.com/office/powerpoint/2010/main" xmlns="" val="3914598739"/>
              </p:ext>
            </p:extLst>
          </p:nvPr>
        </p:nvGraphicFramePr>
        <p:xfrm>
          <a:off x="4886541" y="5733256"/>
          <a:ext cx="2482059" cy="779685"/>
        </p:xfrm>
        <a:graphic>
          <a:graphicData uri="http://schemas.openxmlformats.org/presentationml/2006/ole">
            <p:oleObj spid="_x0000_s4234" name="公式" r:id="rId7" imgW="32004000" imgH="10058400" progId="">
              <p:embed/>
            </p:oleObj>
          </a:graphicData>
        </a:graphic>
      </p:graphicFrame>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graphicFrame>
        <p:nvGraphicFramePr>
          <p:cNvPr id="34" name="Object 22"/>
          <p:cNvGraphicFramePr>
            <a:graphicFrameLocks noChangeAspect="1"/>
          </p:cNvGraphicFramePr>
          <p:nvPr>
            <p:extLst>
              <p:ext uri="{D42A27DB-BD31-4B8C-83A1-F6EECF244321}">
                <p14:modId xmlns:p14="http://schemas.microsoft.com/office/powerpoint/2010/main" xmlns="" val="3547472718"/>
              </p:ext>
            </p:extLst>
          </p:nvPr>
        </p:nvGraphicFramePr>
        <p:xfrm>
          <a:off x="1979712" y="5661248"/>
          <a:ext cx="1794278" cy="849536"/>
        </p:xfrm>
        <a:graphic>
          <a:graphicData uri="http://schemas.openxmlformats.org/presentationml/2006/ole">
            <p:oleObj spid="_x0000_s4235" name="公式" r:id="rId8" imgW="21336000" imgH="10058400" progId="">
              <p:embed/>
            </p:oleObj>
          </a:graphicData>
        </a:graphic>
      </p:graphicFrame>
      <p:sp>
        <p:nvSpPr>
          <p:cNvPr id="3" name="灯片编号占位符 2">
            <a:extLst>
              <a:ext uri="{FF2B5EF4-FFF2-40B4-BE49-F238E27FC236}">
                <a16:creationId xmlns:a16="http://schemas.microsoft.com/office/drawing/2014/main" xmlns="" id="{581298CA-BA5B-4942-BDFF-529E82E20DAC}"/>
              </a:ext>
            </a:extLst>
          </p:cNvPr>
          <p:cNvSpPr>
            <a:spLocks noGrp="1"/>
          </p:cNvSpPr>
          <p:nvPr>
            <p:ph type="sldNum" sz="quarter" idx="12"/>
          </p:nvPr>
        </p:nvSpPr>
        <p:spPr/>
        <p:txBody>
          <a:bodyPr/>
          <a:lstStyle/>
          <a:p>
            <a:fld id="{B10D5614-B734-4280-8F57-1D4947433C97}" type="slidenum">
              <a:rPr lang="en-US" smtClean="0"/>
              <a:pPr/>
              <a:t>39</a:t>
            </a:fld>
            <a:endParaRPr lang="en-US" dirty="0"/>
          </a:p>
        </p:txBody>
      </p:sp>
    </p:spTree>
    <p:extLst>
      <p:ext uri="{BB962C8B-B14F-4D97-AF65-F5344CB8AC3E}">
        <p14:creationId xmlns:p14="http://schemas.microsoft.com/office/powerpoint/2010/main" xmlns="" val="40942240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03</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作业的状态及其转换</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分级调度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3" name="图片 2">
            <a:extLst>
              <a:ext uri="{FF2B5EF4-FFF2-40B4-BE49-F238E27FC236}">
                <a16:creationId xmlns:a16="http://schemas.microsoft.com/office/drawing/2014/main" xmlns="" id="{E5ED75BB-EB40-4600-B251-CC6992952096}"/>
              </a:ext>
            </a:extLst>
          </p:cNvPr>
          <p:cNvPicPr>
            <a:picLocks noChangeAspect="1"/>
          </p:cNvPicPr>
          <p:nvPr/>
        </p:nvPicPr>
        <p:blipFill>
          <a:blip r:embed="rId2"/>
          <a:stretch>
            <a:fillRect/>
          </a:stretch>
        </p:blipFill>
        <p:spPr>
          <a:xfrm>
            <a:off x="705716" y="1318197"/>
            <a:ext cx="8229600" cy="5325447"/>
          </a:xfrm>
          <a:prstGeom prst="rect">
            <a:avLst/>
          </a:prstGeom>
        </p:spPr>
      </p:pic>
      <p:sp>
        <p:nvSpPr>
          <p:cNvPr id="4" name="灯片编号占位符 3">
            <a:extLst>
              <a:ext uri="{FF2B5EF4-FFF2-40B4-BE49-F238E27FC236}">
                <a16:creationId xmlns:a16="http://schemas.microsoft.com/office/drawing/2014/main" xmlns="" id="{2A5BDCB4-63CA-4978-A0D6-6ABCC1BCD417}"/>
              </a:ext>
            </a:extLst>
          </p:cNvPr>
          <p:cNvSpPr>
            <a:spLocks noGrp="1"/>
          </p:cNvSpPr>
          <p:nvPr>
            <p:ph type="sldNum" sz="quarter" idx="12"/>
          </p:nvPr>
        </p:nvSpPr>
        <p:spPr/>
        <p:txBody>
          <a:bodyPr/>
          <a:lstStyle/>
          <a:p>
            <a:fld id="{B10D5614-B734-4280-8F57-1D4947433C97}" type="slidenum">
              <a:rPr lang="en-US" smtClean="0"/>
              <a:pPr/>
              <a:t>4</a:t>
            </a:fld>
            <a:endParaRPr lang="en-US" dirty="0"/>
          </a:p>
        </p:txBody>
      </p:sp>
    </p:spTree>
    <p:extLst>
      <p:ext uri="{BB962C8B-B14F-4D97-AF65-F5344CB8AC3E}">
        <p14:creationId xmlns:p14="http://schemas.microsoft.com/office/powerpoint/2010/main" xmlns="" val="21233704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35</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graphicFrame>
        <p:nvGraphicFramePr>
          <p:cNvPr id="32" name="Object 20"/>
          <p:cNvGraphicFramePr>
            <a:graphicFrameLocks noChangeAspect="1"/>
          </p:cNvGraphicFramePr>
          <p:nvPr>
            <p:extLst>
              <p:ext uri="{D42A27DB-BD31-4B8C-83A1-F6EECF244321}">
                <p14:modId xmlns:p14="http://schemas.microsoft.com/office/powerpoint/2010/main" xmlns="" val="4210500247"/>
              </p:ext>
            </p:extLst>
          </p:nvPr>
        </p:nvGraphicFramePr>
        <p:xfrm>
          <a:off x="2915816" y="2275410"/>
          <a:ext cx="2482059" cy="779685"/>
        </p:xfrm>
        <a:graphic>
          <a:graphicData uri="http://schemas.openxmlformats.org/presentationml/2006/ole">
            <p:oleObj spid="_x0000_s5144" name="公式" r:id="rId3" imgW="1333500" imgH="419100" progId="">
              <p:embed/>
            </p:oleObj>
          </a:graphicData>
        </a:graphic>
      </p:graphicFrame>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2" name="矩形 1"/>
          <p:cNvSpPr/>
          <p:nvPr/>
        </p:nvSpPr>
        <p:spPr>
          <a:xfrm>
            <a:off x="656541" y="1700808"/>
            <a:ext cx="7847048" cy="369332"/>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符合最简单流（泊松流）的随机事件发生规律称为</a:t>
            </a:r>
            <a:r>
              <a:rPr lang="zh-CN" altLang="en-US" b="1" dirty="0">
                <a:solidFill>
                  <a:srgbClr val="FF0000"/>
                </a:solidFill>
                <a:latin typeface="华文中宋" panose="02010600040101010101" pitchFamily="2" charset="-122"/>
                <a:ea typeface="华文中宋" panose="02010600040101010101" pitchFamily="2" charset="-122"/>
              </a:rPr>
              <a:t>泊松分布</a:t>
            </a:r>
          </a:p>
        </p:txBody>
      </p:sp>
      <p:sp>
        <p:nvSpPr>
          <p:cNvPr id="16" name="矩形 15"/>
          <p:cNvSpPr/>
          <p:nvPr/>
        </p:nvSpPr>
        <p:spPr>
          <a:xfrm>
            <a:off x="683568" y="3404116"/>
            <a:ext cx="7847048" cy="2031325"/>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单位时间内（</a:t>
            </a:r>
            <a:r>
              <a:rPr lang="el-GR" altLang="zh-CN" b="1" dirty="0">
                <a:solidFill>
                  <a:srgbClr val="000000"/>
                </a:solidFill>
                <a:latin typeface="华文中宋" panose="02010600040101010101" pitchFamily="2" charset="-122"/>
                <a:ea typeface="华文中宋" panose="02010600040101010101" pitchFamily="2" charset="-122"/>
              </a:rPr>
              <a:t>Δ</a:t>
            </a:r>
            <a:r>
              <a:rPr lang="en-US" altLang="zh-CN" b="1" dirty="0">
                <a:solidFill>
                  <a:srgbClr val="000000"/>
                </a:solidFill>
                <a:latin typeface="华文中宋" panose="02010600040101010101" pitchFamily="2" charset="-122"/>
                <a:ea typeface="华文中宋" panose="02010600040101010101" pitchFamily="2" charset="-122"/>
              </a:rPr>
              <a:t>t=1</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x</a:t>
            </a:r>
            <a:r>
              <a:rPr lang="zh-CN" altLang="en-US" b="1" dirty="0">
                <a:solidFill>
                  <a:srgbClr val="000000"/>
                </a:solidFill>
                <a:latin typeface="华文中宋" panose="02010600040101010101" pitchFamily="2" charset="-122"/>
                <a:ea typeface="华文中宋" panose="02010600040101010101" pitchFamily="2" charset="-122"/>
              </a:rPr>
              <a:t>个顾客到达的概率为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单位时间内，期望值（算术平均值）为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4" name="TextBox 3"/>
              <p:cNvSpPr txBox="1"/>
              <p:nvPr/>
            </p:nvSpPr>
            <p:spPr>
              <a:xfrm>
                <a:off x="2776874" y="3933056"/>
                <a:ext cx="2880320" cy="414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𝒙</m:t>
                      </m:r>
                      <m:r>
                        <a:rPr lang="en-US" altLang="zh-CN" sz="2000" b="1" i="1" smtClean="0">
                          <a:solidFill>
                            <a:srgbClr val="003399"/>
                          </a:solidFill>
                          <a:latin typeface="Cambria Math"/>
                          <a:ea typeface="华文中宋" panose="02010600040101010101" pitchFamily="2" charset="-122"/>
                        </a:rPr>
                        <m:t>)= </m:t>
                      </m:r>
                      <m:f>
                        <m:fPr>
                          <m:type m:val="lin"/>
                          <m:ctrlPr>
                            <a:rPr lang="zh-CN" altLang="en-US" sz="2000" i="1" smtClean="0">
                              <a:solidFill>
                                <a:srgbClr val="003399"/>
                              </a:solidFill>
                              <a:latin typeface="Cambria Math" panose="02040503050406030204" pitchFamily="18" charset="0"/>
                            </a:rPr>
                          </m:ctrlPr>
                        </m:fPr>
                        <m:num>
                          <m:sSup>
                            <m:sSupPr>
                              <m:ctrlPr>
                                <a:rPr lang="en-US" altLang="zh-CN" sz="2000" b="1" i="1">
                                  <a:solidFill>
                                    <a:srgbClr val="003399"/>
                                  </a:solidFill>
                                  <a:latin typeface="Cambria Math" panose="02040503050406030204" pitchFamily="18" charset="0"/>
                                  <a:ea typeface="华文中宋" panose="02010600040101010101" pitchFamily="2" charset="-122"/>
                                </a:rPr>
                              </m:ctrlPr>
                            </m:sSupPr>
                            <m:e>
                              <m:r>
                                <a:rPr lang="en-US" altLang="zh-CN" sz="2000" b="1" i="1">
                                  <a:solidFill>
                                    <a:srgbClr val="003399"/>
                                  </a:solidFill>
                                  <a:latin typeface="Cambria Math"/>
                                  <a:ea typeface="华文中宋" panose="02010600040101010101" pitchFamily="2" charset="-122"/>
                                </a:rPr>
                                <m:t>𝒆</m:t>
                              </m:r>
                            </m:e>
                            <m:sup>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sup>
                          </m:sSup>
                          <m:r>
                            <m:rPr>
                              <m:sty m:val="p"/>
                            </m:rPr>
                            <a:rPr lang="el-GR" altLang="zh-CN" sz="2000" b="1" i="1">
                              <a:solidFill>
                                <a:srgbClr val="003399"/>
                              </a:solidFill>
                              <a:latin typeface="Cambria Math"/>
                              <a:ea typeface="华文中宋" panose="02010600040101010101" pitchFamily="2" charset="-122"/>
                            </a:rPr>
                            <m:t>λ</m:t>
                          </m:r>
                          <m:r>
                            <a:rPr lang="en-US" altLang="zh-CN" sz="2000" b="1" i="1" baseline="30000">
                              <a:solidFill>
                                <a:srgbClr val="003399"/>
                              </a:solidFill>
                              <a:latin typeface="Cambria Math"/>
                              <a:ea typeface="华文中宋" panose="02010600040101010101" pitchFamily="2" charset="-122"/>
                            </a:rPr>
                            <m:t>𝒙</m:t>
                          </m:r>
                        </m:num>
                        <m:den>
                          <m:r>
                            <a:rPr lang="en-US" altLang="zh-CN" sz="2000" b="1" i="1">
                              <a:solidFill>
                                <a:srgbClr val="003399"/>
                              </a:solidFill>
                              <a:latin typeface="Cambria Math"/>
                              <a:ea typeface="华文中宋" panose="02010600040101010101" pitchFamily="2" charset="-122"/>
                            </a:rPr>
                            <m:t>𝒙</m:t>
                          </m:r>
                          <m:r>
                            <a:rPr lang="en-US" altLang="zh-CN" sz="2000" b="1" i="1">
                              <a:solidFill>
                                <a:srgbClr val="003399"/>
                              </a:solidFill>
                              <a:latin typeface="Cambria Math"/>
                              <a:ea typeface="华文中宋" panose="02010600040101010101" pitchFamily="2" charset="-122"/>
                            </a:rPr>
                            <m:t>!</m:t>
                          </m:r>
                        </m:den>
                      </m:f>
                    </m:oMath>
                  </m:oMathPara>
                </a14:m>
                <a:endParaRPr lang="zh-CN" altLang="en-US" sz="2000" dirty="0">
                  <a:solidFill>
                    <a:srgbClr val="003399"/>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2776874" y="3933056"/>
                <a:ext cx="2880320" cy="414601"/>
              </a:xfrm>
              <a:prstGeom prst="rect">
                <a:avLst/>
              </a:prstGeom>
              <a:blipFill rotWithShape="1">
                <a:blip r:embed="rId4"/>
                <a:stretch>
                  <a:fillRect t="-108824" r="-3178" b="-1735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9" name="TextBox 18"/>
              <p:cNvSpPr txBox="1"/>
              <p:nvPr/>
            </p:nvSpPr>
            <p:spPr>
              <a:xfrm>
                <a:off x="1907704" y="4885899"/>
                <a:ext cx="4968552" cy="9314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𝑬</m:t>
                      </m:r>
                      <m:d>
                        <m:dPr>
                          <m:ctrlPr>
                            <a:rPr lang="en-US" altLang="zh-CN" sz="2000" b="1" i="1" smtClean="0">
                              <a:solidFill>
                                <a:srgbClr val="003399"/>
                              </a:solidFill>
                              <a:latin typeface="Cambria Math" panose="02040503050406030204" pitchFamily="18" charset="0"/>
                              <a:ea typeface="华文中宋" panose="02010600040101010101" pitchFamily="2" charset="-122"/>
                            </a:rPr>
                          </m:ctrlPr>
                        </m:dPr>
                        <m:e>
                          <m:r>
                            <a:rPr lang="en-US" altLang="zh-CN" sz="2000" b="1" i="1" smtClean="0">
                              <a:solidFill>
                                <a:srgbClr val="003399"/>
                              </a:solidFill>
                              <a:latin typeface="Cambria Math"/>
                              <a:ea typeface="华文中宋" panose="02010600040101010101" pitchFamily="2" charset="-122"/>
                            </a:rPr>
                            <m:t>𝒙</m:t>
                          </m:r>
                        </m:e>
                      </m:d>
                      <m:r>
                        <a:rPr lang="en-US" altLang="zh-CN" sz="2000" b="1" i="1" smtClean="0">
                          <a:solidFill>
                            <a:srgbClr val="003399"/>
                          </a:solidFill>
                          <a:latin typeface="Cambria Math"/>
                          <a:ea typeface="华文中宋" panose="02010600040101010101" pitchFamily="2" charset="-122"/>
                        </a:rPr>
                        <m:t>=</m:t>
                      </m:r>
                      <m:nary>
                        <m:naryPr>
                          <m:chr m:val="∑"/>
                          <m:ctrlPr>
                            <a:rPr lang="en-US" altLang="zh-CN" sz="2000" b="1" i="1" smtClean="0">
                              <a:solidFill>
                                <a:srgbClr val="003399"/>
                              </a:solidFill>
                              <a:latin typeface="Cambria Math" panose="02040503050406030204" pitchFamily="18" charset="0"/>
                              <a:ea typeface="华文中宋" panose="02010600040101010101" pitchFamily="2" charset="-122"/>
                            </a:rPr>
                          </m:ctrlPr>
                        </m:naryPr>
                        <m:sub>
                          <m:r>
                            <m:rPr>
                              <m:brk m:alnAt="23"/>
                            </m:rPr>
                            <a:rPr lang="en-US" altLang="zh-CN" sz="2000" b="1" i="1" smtClean="0">
                              <a:solidFill>
                                <a:srgbClr val="003399"/>
                              </a:solidFill>
                              <a:latin typeface="Cambria Math"/>
                              <a:ea typeface="华文中宋" panose="02010600040101010101" pitchFamily="2" charset="-122"/>
                            </a:rPr>
                            <m:t>𝒙</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𝟎</m:t>
                          </m:r>
                        </m:sub>
                        <m:sup>
                          <m:r>
                            <a:rPr lang="en-US" altLang="zh-CN" sz="2000" b="1" i="1" smtClean="0">
                              <a:solidFill>
                                <a:srgbClr val="003399"/>
                              </a:solidFill>
                              <a:latin typeface="Cambria Math"/>
                              <a:ea typeface="Cambria Math"/>
                            </a:rPr>
                            <m:t>∞</m:t>
                          </m:r>
                        </m:sup>
                        <m:e>
                          <m:r>
                            <a:rPr lang="en-US" altLang="zh-CN" sz="2000" b="1" i="1" smtClean="0">
                              <a:solidFill>
                                <a:srgbClr val="003399"/>
                              </a:solidFill>
                              <a:latin typeface="Cambria Math"/>
                              <a:ea typeface="华文中宋" panose="02010600040101010101" pitchFamily="2" charset="-122"/>
                            </a:rPr>
                            <m:t>𝒙</m:t>
                          </m:r>
                        </m:e>
                      </m:nary>
                      <m:r>
                        <a:rPr lang="en-US" altLang="zh-CN" sz="2000" b="1" i="1">
                          <a:solidFill>
                            <a:srgbClr val="003399"/>
                          </a:solidFill>
                          <a:latin typeface="Cambria Math"/>
                          <a:ea typeface="华文中宋" panose="02010600040101010101" pitchFamily="2" charset="-122"/>
                        </a:rPr>
                        <m:t>𝑷</m:t>
                      </m:r>
                      <m:r>
                        <a:rPr lang="en-US" altLang="zh-CN" sz="2000" b="1" i="1">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𝒙</m:t>
                      </m:r>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oMath>
                  </m:oMathPara>
                </a14:m>
                <a:endParaRPr lang="zh-CN" altLang="en-US" sz="2000" dirty="0">
                  <a:solidFill>
                    <a:srgbClr val="003399"/>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1907704" y="4885899"/>
                <a:ext cx="4968552" cy="931409"/>
              </a:xfrm>
              <a:prstGeom prst="rect">
                <a:avLst/>
              </a:prstGeom>
              <a:blipFill rotWithShape="1">
                <a:blip r:embed="rId5"/>
                <a:stretch>
                  <a:fillRect/>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xmlns="" id="{3B80EDF3-2301-4494-B5A5-7B919E56D1BE}"/>
              </a:ext>
            </a:extLst>
          </p:cNvPr>
          <p:cNvSpPr>
            <a:spLocks noGrp="1"/>
          </p:cNvSpPr>
          <p:nvPr>
            <p:ph type="sldNum" sz="quarter" idx="12"/>
          </p:nvPr>
        </p:nvSpPr>
        <p:spPr/>
        <p:txBody>
          <a:bodyPr/>
          <a:lstStyle/>
          <a:p>
            <a:fld id="{B10D5614-B734-4280-8F57-1D4947433C97}" type="slidenum">
              <a:rPr lang="en-US" smtClean="0"/>
              <a:pPr/>
              <a:t>40</a:t>
            </a:fld>
            <a:endParaRPr lang="en-US" dirty="0"/>
          </a:p>
        </p:txBody>
      </p:sp>
    </p:spTree>
    <p:extLst>
      <p:ext uri="{BB962C8B-B14F-4D97-AF65-F5344CB8AC3E}">
        <p14:creationId xmlns:p14="http://schemas.microsoft.com/office/powerpoint/2010/main" xmlns="" val="28188317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36</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2" name="矩形 1"/>
              <p:cNvSpPr/>
              <p:nvPr/>
            </p:nvSpPr>
            <p:spPr>
              <a:xfrm>
                <a:off x="656541" y="1700808"/>
                <a:ext cx="7847048" cy="87427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设服务器</a:t>
                </a:r>
                <a:r>
                  <a:rPr lang="en-US" altLang="zh-CN" b="1" dirty="0">
                    <a:solidFill>
                      <a:srgbClr val="000000"/>
                    </a:solidFill>
                    <a:latin typeface="华文中宋" panose="02010600040101010101" pitchFamily="2" charset="-122"/>
                    <a:ea typeface="华文中宋" panose="02010600040101010101" pitchFamily="2" charset="-122"/>
                  </a:rPr>
                  <a:t>S</a:t>
                </a:r>
                <a:r>
                  <a:rPr lang="zh-CN" altLang="en-US" b="1" dirty="0">
                    <a:solidFill>
                      <a:srgbClr val="000000"/>
                    </a:solidFill>
                    <a:latin typeface="华文中宋" panose="02010600040101010101" pitchFamily="2" charset="-122"/>
                    <a:ea typeface="华文中宋" panose="02010600040101010101" pitchFamily="2" charset="-122"/>
                  </a:rPr>
                  <a:t>为顾客提供服务的概率也服从泊松分布，设 </a:t>
                </a:r>
                <a14:m>
                  <m:oMath xmlns:m="http://schemas.openxmlformats.org/officeDocument/2006/math">
                    <m:r>
                      <a:rPr lang="zh-CN" altLang="en-US" b="1" i="1" smtClean="0">
                        <a:solidFill>
                          <a:srgbClr val="000000"/>
                        </a:solidFill>
                        <a:latin typeface="Cambria Math"/>
                        <a:ea typeface="华文中宋" panose="02010600040101010101" pitchFamily="2" charset="-122"/>
                      </a:rPr>
                      <m:t>𝝁</m:t>
                    </m:r>
                  </m:oMath>
                </a14:m>
                <a:r>
                  <a:rPr lang="zh-CN" altLang="en-US" b="1" dirty="0">
                    <a:solidFill>
                      <a:srgbClr val="000000"/>
                    </a:solidFill>
                    <a:latin typeface="华文中宋" panose="02010600040101010101" pitchFamily="2" charset="-122"/>
                    <a:ea typeface="华文中宋" panose="02010600040101010101" pitchFamily="2" charset="-122"/>
                  </a:rPr>
                  <a:t>为服务率，则单位时间内</a:t>
                </a:r>
                <a:r>
                  <a:rPr lang="en-US" altLang="zh-CN" b="1" dirty="0">
                    <a:solidFill>
                      <a:srgbClr val="000000"/>
                    </a:solidFill>
                    <a:latin typeface="华文中宋" panose="02010600040101010101" pitchFamily="2" charset="-122"/>
                    <a:ea typeface="华文中宋" panose="02010600040101010101" pitchFamily="2" charset="-122"/>
                  </a:rPr>
                  <a:t>x</a:t>
                </a:r>
                <a:r>
                  <a:rPr lang="zh-CN" altLang="en-US" b="1" dirty="0">
                    <a:solidFill>
                      <a:srgbClr val="000000"/>
                    </a:solidFill>
                    <a:latin typeface="华文中宋" panose="02010600040101010101" pitchFamily="2" charset="-122"/>
                    <a:ea typeface="华文中宋" panose="02010600040101010101" pitchFamily="2" charset="-122"/>
                  </a:rPr>
                  <a:t>个顾客被服务的概率为</a:t>
                </a:r>
              </a:p>
            </p:txBody>
          </p:sp>
        </mc:Choice>
        <mc:Fallback>
          <p:sp>
            <p:nvSpPr>
              <p:cNvPr id="2" name="矩形 1"/>
              <p:cNvSpPr>
                <a:spLocks noRot="1" noChangeAspect="1" noMove="1" noResize="1" noEditPoints="1" noAdjustHandles="1" noChangeArrowheads="1" noChangeShapeType="1" noTextEdit="1"/>
              </p:cNvSpPr>
              <p:nvPr/>
            </p:nvSpPr>
            <p:spPr>
              <a:xfrm>
                <a:off x="656541" y="1700808"/>
                <a:ext cx="7847048" cy="874278"/>
              </a:xfrm>
              <a:prstGeom prst="rect">
                <a:avLst/>
              </a:prstGeom>
              <a:blipFill rotWithShape="1">
                <a:blip r:embed="rId2"/>
                <a:stretch>
                  <a:fillRect l="-544" b="-10490"/>
                </a:stretch>
              </a:blipFill>
            </p:spPr>
            <p:txBody>
              <a:bodyPr/>
              <a:lstStyle/>
              <a:p>
                <a:r>
                  <a:rPr lang="zh-CN" altLang="en-US">
                    <a:noFill/>
                  </a:rPr>
                  <a:t> </a:t>
                </a:r>
              </a:p>
            </p:txBody>
          </p:sp>
        </mc:Fallback>
      </mc:AlternateContent>
      <p:sp>
        <p:nvSpPr>
          <p:cNvPr id="16" name="矩形 15"/>
          <p:cNvSpPr/>
          <p:nvPr/>
        </p:nvSpPr>
        <p:spPr>
          <a:xfrm>
            <a:off x="656541" y="3337223"/>
            <a:ext cx="7847048" cy="923330"/>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单位时间内，期望值（算术平均值）为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4" name="TextBox 3"/>
              <p:cNvSpPr txBox="1"/>
              <p:nvPr/>
            </p:nvSpPr>
            <p:spPr>
              <a:xfrm>
                <a:off x="2751401" y="2715678"/>
                <a:ext cx="288032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𝒙</m:t>
                      </m:r>
                      <m:r>
                        <a:rPr lang="en-US" altLang="zh-CN" sz="2000" b="1" i="1" smtClean="0">
                          <a:solidFill>
                            <a:srgbClr val="003399"/>
                          </a:solidFill>
                          <a:latin typeface="Cambria Math"/>
                          <a:ea typeface="华文中宋" panose="02010600040101010101" pitchFamily="2" charset="-122"/>
                        </a:rPr>
                        <m:t>)= </m:t>
                      </m:r>
                      <m:f>
                        <m:fPr>
                          <m:type m:val="lin"/>
                          <m:ctrlPr>
                            <a:rPr lang="zh-CN" altLang="en-US" sz="2000" i="1" smtClean="0">
                              <a:solidFill>
                                <a:srgbClr val="003399"/>
                              </a:solidFill>
                              <a:latin typeface="Cambria Math" panose="02040503050406030204" pitchFamily="18" charset="0"/>
                            </a:rPr>
                          </m:ctrlPr>
                        </m:fPr>
                        <m:num>
                          <m:sSup>
                            <m:sSupPr>
                              <m:ctrlPr>
                                <a:rPr lang="en-US" altLang="zh-CN" sz="2000" b="1" i="1" smtClean="0">
                                  <a:solidFill>
                                    <a:srgbClr val="003399"/>
                                  </a:solidFill>
                                  <a:latin typeface="Cambria Math" panose="02040503050406030204" pitchFamily="18" charset="0"/>
                                  <a:ea typeface="华文中宋" panose="02010600040101010101" pitchFamily="2" charset="-122"/>
                                </a:rPr>
                              </m:ctrlPr>
                            </m:sSupPr>
                            <m:e>
                              <m:r>
                                <a:rPr lang="en-US" altLang="zh-CN" sz="2000" b="1" i="1">
                                  <a:solidFill>
                                    <a:srgbClr val="003399"/>
                                  </a:solidFill>
                                  <a:latin typeface="Cambria Math"/>
                                  <a:ea typeface="华文中宋" panose="02010600040101010101" pitchFamily="2" charset="-122"/>
                                </a:rPr>
                                <m:t>𝒆</m:t>
                              </m:r>
                            </m:e>
                            <m:sup>
                              <m:r>
                                <a:rPr lang="en-US" altLang="zh-CN" sz="2000" b="1" i="1">
                                  <a:solidFill>
                                    <a:srgbClr val="003399"/>
                                  </a:solidFill>
                                  <a:latin typeface="Cambria Math"/>
                                  <a:ea typeface="华文中宋" panose="02010600040101010101" pitchFamily="2" charset="-122"/>
                                </a:rPr>
                                <m:t>−</m:t>
                              </m:r>
                              <m:r>
                                <a:rPr lang="zh-CN" altLang="en-US" sz="2000" b="1" i="1" smtClean="0">
                                  <a:solidFill>
                                    <a:srgbClr val="003399"/>
                                  </a:solidFill>
                                  <a:latin typeface="Cambria Math"/>
                                  <a:ea typeface="华文中宋" panose="02010600040101010101" pitchFamily="2" charset="-122"/>
                                </a:rPr>
                                <m:t>𝝁</m:t>
                              </m:r>
                            </m:sup>
                          </m:sSup>
                          <m:r>
                            <a:rPr lang="zh-CN" altLang="el-GR" sz="2000" b="1" i="1" smtClean="0">
                              <a:solidFill>
                                <a:srgbClr val="003399"/>
                              </a:solidFill>
                              <a:latin typeface="Cambria Math"/>
                              <a:ea typeface="华文中宋" panose="02010600040101010101" pitchFamily="2" charset="-122"/>
                            </a:rPr>
                            <m:t>𝝁</m:t>
                          </m:r>
                          <m:r>
                            <a:rPr lang="en-US" altLang="zh-CN" sz="2000" b="1" i="1" baseline="30000">
                              <a:solidFill>
                                <a:srgbClr val="003399"/>
                              </a:solidFill>
                              <a:latin typeface="Cambria Math"/>
                              <a:ea typeface="华文中宋" panose="02010600040101010101" pitchFamily="2" charset="-122"/>
                            </a:rPr>
                            <m:t>𝒙</m:t>
                          </m:r>
                        </m:num>
                        <m:den>
                          <m:r>
                            <a:rPr lang="en-US" altLang="zh-CN" sz="2000" b="1" i="1">
                              <a:solidFill>
                                <a:srgbClr val="003399"/>
                              </a:solidFill>
                              <a:latin typeface="Cambria Math"/>
                              <a:ea typeface="华文中宋" panose="02010600040101010101" pitchFamily="2" charset="-122"/>
                            </a:rPr>
                            <m:t>𝒙</m:t>
                          </m:r>
                          <m:r>
                            <a:rPr lang="en-US" altLang="zh-CN" sz="2000" b="1" i="1">
                              <a:solidFill>
                                <a:srgbClr val="003399"/>
                              </a:solidFill>
                              <a:latin typeface="Cambria Math"/>
                              <a:ea typeface="华文中宋" panose="02010600040101010101" pitchFamily="2" charset="-122"/>
                            </a:rPr>
                            <m:t>!</m:t>
                          </m:r>
                        </m:den>
                      </m:f>
                    </m:oMath>
                  </m:oMathPara>
                </a14:m>
                <a:endParaRPr lang="zh-CN" altLang="en-US" sz="2000" dirty="0">
                  <a:solidFill>
                    <a:srgbClr val="003399"/>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2751401" y="2715678"/>
                <a:ext cx="2880320" cy="400110"/>
              </a:xfrm>
              <a:prstGeom prst="rect">
                <a:avLst/>
              </a:prstGeom>
              <a:blipFill rotWithShape="1">
                <a:blip r:embed="rId3"/>
                <a:stretch>
                  <a:fillRect t="-116667" r="-4017" b="-1772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9" name="TextBox 18"/>
              <p:cNvSpPr txBox="1"/>
              <p:nvPr/>
            </p:nvSpPr>
            <p:spPr>
              <a:xfrm>
                <a:off x="1707285" y="3761730"/>
                <a:ext cx="4968552" cy="9314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𝑬</m:t>
                      </m:r>
                      <m:d>
                        <m:dPr>
                          <m:ctrlPr>
                            <a:rPr lang="en-US" altLang="zh-CN" sz="2000" b="1" i="1" smtClean="0">
                              <a:solidFill>
                                <a:srgbClr val="003399"/>
                              </a:solidFill>
                              <a:latin typeface="Cambria Math" panose="02040503050406030204" pitchFamily="18" charset="0"/>
                              <a:ea typeface="华文中宋" panose="02010600040101010101" pitchFamily="2" charset="-122"/>
                            </a:rPr>
                          </m:ctrlPr>
                        </m:dPr>
                        <m:e>
                          <m:r>
                            <a:rPr lang="en-US" altLang="zh-CN" sz="2000" b="1" i="1" smtClean="0">
                              <a:solidFill>
                                <a:srgbClr val="003399"/>
                              </a:solidFill>
                              <a:latin typeface="Cambria Math"/>
                              <a:ea typeface="华文中宋" panose="02010600040101010101" pitchFamily="2" charset="-122"/>
                            </a:rPr>
                            <m:t>𝒙</m:t>
                          </m:r>
                        </m:e>
                      </m:d>
                      <m:r>
                        <a:rPr lang="en-US" altLang="zh-CN" sz="2000" b="1" i="1" smtClean="0">
                          <a:solidFill>
                            <a:srgbClr val="003399"/>
                          </a:solidFill>
                          <a:latin typeface="Cambria Math"/>
                          <a:ea typeface="华文中宋" panose="02010600040101010101" pitchFamily="2" charset="-122"/>
                        </a:rPr>
                        <m:t>=</m:t>
                      </m:r>
                      <m:nary>
                        <m:naryPr>
                          <m:chr m:val="∑"/>
                          <m:ctrlPr>
                            <a:rPr lang="en-US" altLang="zh-CN" sz="2000" b="1" i="1" smtClean="0">
                              <a:solidFill>
                                <a:srgbClr val="003399"/>
                              </a:solidFill>
                              <a:latin typeface="Cambria Math" panose="02040503050406030204" pitchFamily="18" charset="0"/>
                              <a:ea typeface="华文中宋" panose="02010600040101010101" pitchFamily="2" charset="-122"/>
                            </a:rPr>
                          </m:ctrlPr>
                        </m:naryPr>
                        <m:sub>
                          <m:r>
                            <m:rPr>
                              <m:brk m:alnAt="23"/>
                            </m:rPr>
                            <a:rPr lang="en-US" altLang="zh-CN" sz="2000" b="1" i="1" smtClean="0">
                              <a:solidFill>
                                <a:srgbClr val="003399"/>
                              </a:solidFill>
                              <a:latin typeface="Cambria Math"/>
                              <a:ea typeface="华文中宋" panose="02010600040101010101" pitchFamily="2" charset="-122"/>
                            </a:rPr>
                            <m:t>𝒙</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𝟎</m:t>
                          </m:r>
                        </m:sub>
                        <m:sup>
                          <m:r>
                            <a:rPr lang="en-US" altLang="zh-CN" sz="2000" b="1" i="1" smtClean="0">
                              <a:solidFill>
                                <a:srgbClr val="003399"/>
                              </a:solidFill>
                              <a:latin typeface="Cambria Math"/>
                              <a:ea typeface="Cambria Math"/>
                            </a:rPr>
                            <m:t>∞</m:t>
                          </m:r>
                        </m:sup>
                        <m:e>
                          <m:r>
                            <a:rPr lang="en-US" altLang="zh-CN" sz="2000" b="1" i="1" smtClean="0">
                              <a:solidFill>
                                <a:srgbClr val="003399"/>
                              </a:solidFill>
                              <a:latin typeface="Cambria Math"/>
                              <a:ea typeface="华文中宋" panose="02010600040101010101" pitchFamily="2" charset="-122"/>
                            </a:rPr>
                            <m:t>𝒙</m:t>
                          </m:r>
                        </m:e>
                      </m:nary>
                      <m:r>
                        <a:rPr lang="en-US" altLang="zh-CN" sz="2000" b="1" i="1">
                          <a:solidFill>
                            <a:srgbClr val="003399"/>
                          </a:solidFill>
                          <a:latin typeface="Cambria Math"/>
                          <a:ea typeface="华文中宋" panose="02010600040101010101" pitchFamily="2" charset="-122"/>
                        </a:rPr>
                        <m:t>𝑷</m:t>
                      </m:r>
                      <m:r>
                        <a:rPr lang="en-US" altLang="zh-CN" sz="2000" b="1" i="1">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𝒙</m:t>
                      </m:r>
                      <m:r>
                        <a:rPr lang="en-US" altLang="zh-CN" sz="2000" b="1" i="1">
                          <a:solidFill>
                            <a:srgbClr val="003399"/>
                          </a:solidFill>
                          <a:latin typeface="Cambria Math"/>
                          <a:ea typeface="华文中宋" panose="02010600040101010101" pitchFamily="2" charset="-122"/>
                        </a:rPr>
                        <m:t>)=</m:t>
                      </m:r>
                      <m:r>
                        <a:rPr lang="zh-CN" altLang="en-US" sz="2000" b="1" i="1" smtClean="0">
                          <a:solidFill>
                            <a:srgbClr val="003399"/>
                          </a:solidFill>
                          <a:latin typeface="Cambria Math"/>
                          <a:ea typeface="华文中宋" panose="02010600040101010101" pitchFamily="2" charset="-122"/>
                        </a:rPr>
                        <m:t>𝝁</m:t>
                      </m:r>
                    </m:oMath>
                  </m:oMathPara>
                </a14:m>
                <a:endParaRPr lang="zh-CN" altLang="en-US" sz="2000" dirty="0">
                  <a:solidFill>
                    <a:srgbClr val="003399"/>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1707285" y="3761730"/>
                <a:ext cx="4968552" cy="931409"/>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xmlns="" id="{CBDF9E34-4890-445E-8406-C0651033BBD3}"/>
              </a:ext>
            </a:extLst>
          </p:cNvPr>
          <p:cNvSpPr>
            <a:spLocks noGrp="1"/>
          </p:cNvSpPr>
          <p:nvPr>
            <p:ph type="sldNum" sz="quarter" idx="12"/>
          </p:nvPr>
        </p:nvSpPr>
        <p:spPr/>
        <p:txBody>
          <a:bodyPr/>
          <a:lstStyle/>
          <a:p>
            <a:fld id="{B10D5614-B734-4280-8F57-1D4947433C97}" type="slidenum">
              <a:rPr lang="en-US" smtClean="0"/>
              <a:pPr/>
              <a:t>41</a:t>
            </a:fld>
            <a:endParaRPr lang="en-US" dirty="0"/>
          </a:p>
        </p:txBody>
      </p:sp>
    </p:spTree>
    <p:extLst>
      <p:ext uri="{BB962C8B-B14F-4D97-AF65-F5344CB8AC3E}">
        <p14:creationId xmlns:p14="http://schemas.microsoft.com/office/powerpoint/2010/main" xmlns="" val="2384435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37</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2" name="矩形 1"/>
          <p:cNvSpPr/>
          <p:nvPr/>
        </p:nvSpPr>
        <p:spPr>
          <a:xfrm>
            <a:off x="656541" y="1700808"/>
            <a:ext cx="7847048" cy="50783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将单位时间换成任意时间</a:t>
            </a:r>
            <a:r>
              <a:rPr lang="en-US" altLang="zh-CN" b="1" dirty="0">
                <a:solidFill>
                  <a:srgbClr val="000000"/>
                </a:solidFill>
                <a:latin typeface="华文中宋" panose="02010600040101010101" pitchFamily="2" charset="-122"/>
                <a:ea typeface="华文中宋" panose="02010600040101010101" pitchFamily="2" charset="-122"/>
              </a:rPr>
              <a:t>t</a:t>
            </a:r>
            <a:r>
              <a:rPr lang="zh-CN" altLang="en-US" b="1" dirty="0">
                <a:solidFill>
                  <a:srgbClr val="000000"/>
                </a:solidFill>
                <a:latin typeface="华文中宋" panose="02010600040101010101" pitchFamily="2" charset="-122"/>
                <a:ea typeface="华文中宋" panose="02010600040101010101" pitchFamily="2" charset="-122"/>
              </a:rPr>
              <a:t>，已知</a:t>
            </a:r>
            <a:r>
              <a:rPr lang="en-US" altLang="zh-CN" b="1" dirty="0">
                <a:solidFill>
                  <a:srgbClr val="000000"/>
                </a:solidFill>
                <a:latin typeface="华文中宋" panose="02010600040101010101" pitchFamily="2" charset="-122"/>
                <a:ea typeface="华文中宋" panose="02010600040101010101" pitchFamily="2" charset="-122"/>
              </a:rPr>
              <a:t>t</a:t>
            </a:r>
            <a:r>
              <a:rPr lang="zh-CN" altLang="en-US" b="1" dirty="0">
                <a:solidFill>
                  <a:srgbClr val="000000"/>
                </a:solidFill>
                <a:latin typeface="华文中宋" panose="02010600040101010101" pitchFamily="2" charset="-122"/>
                <a:ea typeface="华文中宋" panose="02010600040101010101" pitchFamily="2" charset="-122"/>
              </a:rPr>
              <a:t>内</a:t>
            </a:r>
            <a:r>
              <a:rPr lang="en-US" altLang="zh-CN" b="1" dirty="0">
                <a:solidFill>
                  <a:srgbClr val="000000"/>
                </a:solidFill>
                <a:latin typeface="华文中宋" panose="02010600040101010101" pitchFamily="2" charset="-122"/>
                <a:ea typeface="华文中宋" panose="02010600040101010101" pitchFamily="2" charset="-122"/>
              </a:rPr>
              <a:t>x</a:t>
            </a:r>
            <a:r>
              <a:rPr lang="zh-CN" altLang="en-US" b="1" dirty="0">
                <a:solidFill>
                  <a:srgbClr val="000000"/>
                </a:solidFill>
                <a:latin typeface="华文中宋" panose="02010600040101010101" pitchFamily="2" charset="-122"/>
                <a:ea typeface="华文中宋" panose="02010600040101010101" pitchFamily="2" charset="-122"/>
              </a:rPr>
              <a:t>个顾客到达的概率为</a:t>
            </a:r>
          </a:p>
        </p:txBody>
      </p:sp>
      <p:sp>
        <p:nvSpPr>
          <p:cNvPr id="16" name="矩形 15"/>
          <p:cNvSpPr/>
          <p:nvPr/>
        </p:nvSpPr>
        <p:spPr>
          <a:xfrm>
            <a:off x="683568" y="2942451"/>
            <a:ext cx="7847048" cy="923330"/>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t</a:t>
            </a:r>
            <a:r>
              <a:rPr lang="zh-CN" altLang="en-US" b="1" dirty="0">
                <a:solidFill>
                  <a:srgbClr val="000000"/>
                </a:solidFill>
                <a:latin typeface="华文中宋" panose="02010600040101010101" pitchFamily="2" charset="-122"/>
                <a:ea typeface="华文中宋" panose="02010600040101010101" pitchFamily="2" charset="-122"/>
              </a:rPr>
              <a:t>时间内，一个顾客也不到达（</a:t>
            </a:r>
            <a:r>
              <a:rPr lang="en-US" altLang="zh-CN" b="1" dirty="0">
                <a:solidFill>
                  <a:srgbClr val="000000"/>
                </a:solidFill>
                <a:latin typeface="华文中宋" panose="02010600040101010101" pitchFamily="2" charset="-122"/>
                <a:ea typeface="华文中宋" panose="02010600040101010101" pitchFamily="2" charset="-122"/>
              </a:rPr>
              <a:t>x=0</a:t>
            </a:r>
            <a:r>
              <a:rPr lang="zh-CN" altLang="en-US" b="1" dirty="0">
                <a:solidFill>
                  <a:srgbClr val="000000"/>
                </a:solidFill>
                <a:latin typeface="华文中宋" panose="02010600040101010101" pitchFamily="2" charset="-122"/>
                <a:ea typeface="华文中宋" panose="02010600040101010101" pitchFamily="2" charset="-122"/>
              </a:rPr>
              <a:t>）的概率为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12" name="TextBox 11"/>
              <p:cNvSpPr txBox="1"/>
              <p:nvPr/>
            </p:nvSpPr>
            <p:spPr>
              <a:xfrm>
                <a:off x="2508660" y="2336697"/>
                <a:ext cx="4196863" cy="414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𝒙</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𝒕</m:t>
                      </m:r>
                      <m:r>
                        <a:rPr lang="en-US" altLang="zh-CN" sz="2000" b="1" i="1" smtClean="0">
                          <a:solidFill>
                            <a:srgbClr val="003399"/>
                          </a:solidFill>
                          <a:latin typeface="Cambria Math"/>
                          <a:ea typeface="华文中宋" panose="02010600040101010101" pitchFamily="2" charset="-122"/>
                        </a:rPr>
                        <m:t>))= </m:t>
                      </m:r>
                      <m:f>
                        <m:fPr>
                          <m:type m:val="lin"/>
                          <m:ctrlPr>
                            <a:rPr lang="zh-CN" altLang="en-US" sz="2000" i="1" smtClean="0">
                              <a:solidFill>
                                <a:srgbClr val="003399"/>
                              </a:solidFill>
                              <a:latin typeface="Cambria Math" panose="02040503050406030204" pitchFamily="18" charset="0"/>
                            </a:rPr>
                          </m:ctrlPr>
                        </m:fPr>
                        <m:num>
                          <m:sSup>
                            <m:sSupPr>
                              <m:ctrlPr>
                                <a:rPr lang="en-US" altLang="zh-CN" sz="2000" b="1" i="1">
                                  <a:solidFill>
                                    <a:srgbClr val="003399"/>
                                  </a:solidFill>
                                  <a:latin typeface="Cambria Math" panose="02040503050406030204" pitchFamily="18" charset="0"/>
                                  <a:ea typeface="华文中宋" panose="02010600040101010101" pitchFamily="2" charset="-122"/>
                                </a:rPr>
                              </m:ctrlPr>
                            </m:sSupPr>
                            <m:e>
                              <m:r>
                                <a:rPr lang="en-US" altLang="zh-CN" sz="2000" b="1" i="1">
                                  <a:solidFill>
                                    <a:srgbClr val="003399"/>
                                  </a:solidFill>
                                  <a:latin typeface="Cambria Math"/>
                                  <a:ea typeface="华文中宋" panose="02010600040101010101" pitchFamily="2" charset="-122"/>
                                </a:rPr>
                                <m:t>𝒆</m:t>
                              </m:r>
                            </m:e>
                            <m:sup>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smtClean="0">
                                  <a:solidFill>
                                    <a:srgbClr val="003399"/>
                                  </a:solidFill>
                                  <a:latin typeface="Cambria Math"/>
                                  <a:ea typeface="华文中宋" panose="02010600040101010101" pitchFamily="2" charset="-122"/>
                                </a:rPr>
                                <m:t>𝒕</m:t>
                              </m:r>
                            </m:sup>
                          </m:sSup>
                          <m:r>
                            <a:rPr lang="en-US" altLang="zh-CN" sz="2000" b="1" i="1" smtClean="0">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smtClean="0">
                              <a:solidFill>
                                <a:srgbClr val="003399"/>
                              </a:solidFill>
                              <a:latin typeface="Cambria Math"/>
                              <a:ea typeface="华文中宋" panose="02010600040101010101" pitchFamily="2" charset="-122"/>
                            </a:rPr>
                            <m:t>𝒕</m:t>
                          </m:r>
                          <m:r>
                            <a:rPr lang="en-US" altLang="zh-CN" sz="2000" b="1" i="1" smtClean="0">
                              <a:solidFill>
                                <a:srgbClr val="003399"/>
                              </a:solidFill>
                              <a:latin typeface="Cambria Math"/>
                              <a:ea typeface="华文中宋" panose="02010600040101010101" pitchFamily="2" charset="-122"/>
                            </a:rPr>
                            <m:t>)</m:t>
                          </m:r>
                          <m:r>
                            <a:rPr lang="en-US" altLang="zh-CN" sz="2000" b="1" i="1" baseline="30000">
                              <a:solidFill>
                                <a:srgbClr val="003399"/>
                              </a:solidFill>
                              <a:latin typeface="Cambria Math"/>
                              <a:ea typeface="华文中宋" panose="02010600040101010101" pitchFamily="2" charset="-122"/>
                            </a:rPr>
                            <m:t>𝒙</m:t>
                          </m:r>
                        </m:num>
                        <m:den>
                          <m:r>
                            <a:rPr lang="en-US" altLang="zh-CN" sz="2000" b="1" i="1">
                              <a:solidFill>
                                <a:srgbClr val="003399"/>
                              </a:solidFill>
                              <a:latin typeface="Cambria Math"/>
                              <a:ea typeface="华文中宋" panose="02010600040101010101" pitchFamily="2" charset="-122"/>
                            </a:rPr>
                            <m:t>𝒙</m:t>
                          </m:r>
                          <m:r>
                            <a:rPr lang="en-US" altLang="zh-CN" sz="2000" b="1" i="1">
                              <a:solidFill>
                                <a:srgbClr val="003399"/>
                              </a:solidFill>
                              <a:latin typeface="Cambria Math"/>
                              <a:ea typeface="华文中宋" panose="02010600040101010101" pitchFamily="2" charset="-122"/>
                            </a:rPr>
                            <m:t>!</m:t>
                          </m:r>
                        </m:den>
                      </m:f>
                    </m:oMath>
                  </m:oMathPara>
                </a14:m>
                <a:endParaRPr lang="zh-CN" altLang="en-US" sz="2000" dirty="0">
                  <a:solidFill>
                    <a:srgbClr val="003399"/>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2508660" y="2336697"/>
                <a:ext cx="4196863" cy="414601"/>
              </a:xfrm>
              <a:prstGeom prst="rect">
                <a:avLst/>
              </a:prstGeom>
              <a:blipFill rotWithShape="1">
                <a:blip r:embed="rId2"/>
                <a:stretch>
                  <a:fillRect t="-108824" b="-1735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3" name="TextBox 12"/>
              <p:cNvSpPr txBox="1"/>
              <p:nvPr/>
            </p:nvSpPr>
            <p:spPr>
              <a:xfrm>
                <a:off x="2508660" y="3404116"/>
                <a:ext cx="4196863" cy="414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𝟎</m:t>
                      </m:r>
                      <m:r>
                        <a:rPr lang="en-US" altLang="zh-CN" sz="2000" b="1" i="1">
                          <a:solidFill>
                            <a:srgbClr val="003399"/>
                          </a:solidFill>
                          <a:latin typeface="Cambria Math"/>
                          <a:ea typeface="华文中宋" panose="02010600040101010101" pitchFamily="2" charset="-122"/>
                        </a:rPr>
                        <m:t>)=</m:t>
                      </m:r>
                      <m:sSup>
                        <m:sSupPr>
                          <m:ctrlPr>
                            <a:rPr lang="en-US" altLang="zh-CN" sz="2000" b="1" i="1">
                              <a:solidFill>
                                <a:srgbClr val="003399"/>
                              </a:solidFill>
                              <a:latin typeface="Cambria Math" panose="02040503050406030204" pitchFamily="18" charset="0"/>
                              <a:ea typeface="华文中宋" panose="02010600040101010101" pitchFamily="2" charset="-122"/>
                            </a:rPr>
                          </m:ctrlPr>
                        </m:sSupPr>
                        <m:e>
                          <m:r>
                            <a:rPr lang="en-US" altLang="zh-CN" sz="2000" b="1" i="1">
                              <a:solidFill>
                                <a:srgbClr val="003399"/>
                              </a:solidFill>
                              <a:latin typeface="Cambria Math"/>
                              <a:ea typeface="华文中宋" panose="02010600040101010101" pitchFamily="2" charset="-122"/>
                            </a:rPr>
                            <m:t>𝒆</m:t>
                          </m:r>
                        </m:e>
                        <m:sup>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𝒕</m:t>
                          </m:r>
                        </m:sup>
                      </m:sSup>
                    </m:oMath>
                  </m:oMathPara>
                </a14:m>
                <a:endParaRPr lang="zh-CN" altLang="en-US" sz="2000" dirty="0">
                  <a:solidFill>
                    <a:srgbClr val="003399"/>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2508660" y="3404116"/>
                <a:ext cx="4196863" cy="414601"/>
              </a:xfrm>
              <a:prstGeom prst="rect">
                <a:avLst/>
              </a:prstGeom>
              <a:blipFill rotWithShape="1">
                <a:blip r:embed="rId3"/>
                <a:stretch>
                  <a:fillRect b="-14706"/>
                </a:stretch>
              </a:blipFill>
            </p:spPr>
            <p:txBody>
              <a:bodyPr/>
              <a:lstStyle/>
              <a:p>
                <a:r>
                  <a:rPr lang="zh-CN" altLang="en-US">
                    <a:noFill/>
                  </a:rPr>
                  <a:t> </a:t>
                </a:r>
              </a:p>
            </p:txBody>
          </p:sp>
        </mc:Fallback>
      </mc:AlternateContent>
      <p:sp>
        <p:nvSpPr>
          <p:cNvPr id="15" name="矩形 14"/>
          <p:cNvSpPr/>
          <p:nvPr/>
        </p:nvSpPr>
        <p:spPr>
          <a:xfrm>
            <a:off x="683568" y="4010272"/>
            <a:ext cx="7847048" cy="923330"/>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t</a:t>
            </a:r>
            <a:r>
              <a:rPr lang="zh-CN" altLang="en-US" b="1" dirty="0">
                <a:solidFill>
                  <a:srgbClr val="000000"/>
                </a:solidFill>
                <a:latin typeface="华文中宋" panose="02010600040101010101" pitchFamily="2" charset="-122"/>
                <a:ea typeface="华文中宋" panose="02010600040101010101" pitchFamily="2" charset="-122"/>
              </a:rPr>
              <a:t>时间内，至少达到一个顾客的概率为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17" name="TextBox 16"/>
              <p:cNvSpPr txBox="1"/>
              <p:nvPr/>
            </p:nvSpPr>
            <p:spPr>
              <a:xfrm>
                <a:off x="2661058" y="4454625"/>
                <a:ext cx="4196863" cy="414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𝒙</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𝒕</m:t>
                      </m:r>
                      <m:r>
                        <a:rPr lang="en-US" altLang="zh-CN" sz="2000" b="1" i="1" smtClean="0">
                          <a:solidFill>
                            <a:srgbClr val="003399"/>
                          </a:solidFill>
                          <a:latin typeface="Cambria Math"/>
                          <a:ea typeface="华文中宋" panose="02010600040101010101" pitchFamily="2" charset="-122"/>
                        </a:rPr>
                        <m:t>)&gt;</m:t>
                      </m:r>
                      <m:r>
                        <a:rPr lang="en-US" altLang="zh-CN" sz="2000" b="1" i="1" smtClean="0">
                          <a:solidFill>
                            <a:srgbClr val="003399"/>
                          </a:solidFill>
                          <a:latin typeface="Cambria Math"/>
                          <a:ea typeface="华文中宋" panose="02010600040101010101" pitchFamily="2" charset="-122"/>
                        </a:rPr>
                        <m:t>𝟎</m:t>
                      </m:r>
                      <m:r>
                        <a:rPr lang="en-US" altLang="zh-CN" sz="2000" b="1" i="1">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𝟏</m:t>
                      </m:r>
                      <m:r>
                        <a:rPr lang="en-US" altLang="zh-CN" sz="2000" b="1" i="1" smtClean="0">
                          <a:solidFill>
                            <a:srgbClr val="003399"/>
                          </a:solidFill>
                          <a:latin typeface="Cambria Math"/>
                          <a:ea typeface="Cambria Math"/>
                        </a:rPr>
                        <m:t>−</m:t>
                      </m:r>
                      <m:sSup>
                        <m:sSupPr>
                          <m:ctrlPr>
                            <a:rPr lang="en-US" altLang="zh-CN" sz="2000" b="1" i="1">
                              <a:solidFill>
                                <a:srgbClr val="003399"/>
                              </a:solidFill>
                              <a:latin typeface="Cambria Math" panose="02040503050406030204" pitchFamily="18" charset="0"/>
                              <a:ea typeface="华文中宋" panose="02010600040101010101" pitchFamily="2" charset="-122"/>
                            </a:rPr>
                          </m:ctrlPr>
                        </m:sSupPr>
                        <m:e>
                          <m:r>
                            <a:rPr lang="en-US" altLang="zh-CN" sz="2000" b="1" i="1">
                              <a:solidFill>
                                <a:srgbClr val="003399"/>
                              </a:solidFill>
                              <a:latin typeface="Cambria Math"/>
                              <a:ea typeface="华文中宋" panose="02010600040101010101" pitchFamily="2" charset="-122"/>
                            </a:rPr>
                            <m:t>𝒆</m:t>
                          </m:r>
                        </m:e>
                        <m:sup>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𝒕</m:t>
                          </m:r>
                        </m:sup>
                      </m:sSup>
                    </m:oMath>
                  </m:oMathPara>
                </a14:m>
                <a:endParaRPr lang="zh-CN" altLang="en-US" sz="2000" dirty="0">
                  <a:solidFill>
                    <a:srgbClr val="003399"/>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2661058" y="4454625"/>
                <a:ext cx="4196863" cy="414601"/>
              </a:xfrm>
              <a:prstGeom prst="rect">
                <a:avLst/>
              </a:prstGeom>
              <a:blipFill rotWithShape="1">
                <a:blip r:embed="rId4"/>
                <a:stretch>
                  <a:fillRect b="-14706"/>
                </a:stretch>
              </a:blipFill>
            </p:spPr>
            <p:txBody>
              <a:bodyPr/>
              <a:lstStyle/>
              <a:p>
                <a:r>
                  <a:rPr lang="zh-CN" altLang="en-US">
                    <a:noFill/>
                  </a:rPr>
                  <a:t> </a:t>
                </a:r>
              </a:p>
            </p:txBody>
          </p:sp>
        </mc:Fallback>
      </mc:AlternateContent>
      <p:sp>
        <p:nvSpPr>
          <p:cNvPr id="18" name="矩形 17"/>
          <p:cNvSpPr/>
          <p:nvPr/>
        </p:nvSpPr>
        <p:spPr>
          <a:xfrm>
            <a:off x="683568" y="5067741"/>
            <a:ext cx="7847048" cy="923330"/>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同理，</a:t>
            </a:r>
            <a:r>
              <a:rPr lang="en-US" altLang="zh-CN" b="1" dirty="0">
                <a:solidFill>
                  <a:srgbClr val="000000"/>
                </a:solidFill>
                <a:latin typeface="华文中宋" panose="02010600040101010101" pitchFamily="2" charset="-122"/>
                <a:ea typeface="华文中宋" panose="02010600040101010101" pitchFamily="2" charset="-122"/>
              </a:rPr>
              <a:t> t</a:t>
            </a:r>
            <a:r>
              <a:rPr lang="zh-CN" altLang="en-US" b="1" dirty="0">
                <a:solidFill>
                  <a:srgbClr val="000000"/>
                </a:solidFill>
                <a:latin typeface="华文中宋" panose="02010600040101010101" pitchFamily="2" charset="-122"/>
                <a:ea typeface="华文中宋" panose="02010600040101010101" pitchFamily="2" charset="-122"/>
              </a:rPr>
              <a:t>时间内，至少为一个顾客服务的概率为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20" name="TextBox 19"/>
              <p:cNvSpPr txBox="1"/>
              <p:nvPr/>
            </p:nvSpPr>
            <p:spPr>
              <a:xfrm>
                <a:off x="2661056" y="5548928"/>
                <a:ext cx="41968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𝒙</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𝒕</m:t>
                      </m:r>
                      <m:r>
                        <a:rPr lang="en-US" altLang="zh-CN" sz="2000" b="1" i="1" smtClean="0">
                          <a:solidFill>
                            <a:srgbClr val="003399"/>
                          </a:solidFill>
                          <a:latin typeface="Cambria Math"/>
                          <a:ea typeface="华文中宋" panose="02010600040101010101" pitchFamily="2" charset="-122"/>
                        </a:rPr>
                        <m:t>)&gt;</m:t>
                      </m:r>
                      <m:r>
                        <a:rPr lang="en-US" altLang="zh-CN" sz="2000" b="1" i="1" smtClean="0">
                          <a:solidFill>
                            <a:srgbClr val="003399"/>
                          </a:solidFill>
                          <a:latin typeface="Cambria Math"/>
                          <a:ea typeface="华文中宋" panose="02010600040101010101" pitchFamily="2" charset="-122"/>
                        </a:rPr>
                        <m:t>𝟎</m:t>
                      </m:r>
                      <m:r>
                        <a:rPr lang="en-US" altLang="zh-CN" sz="2000" b="1" i="1">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𝟏</m:t>
                      </m:r>
                      <m:r>
                        <a:rPr lang="en-US" altLang="zh-CN" sz="2000" b="1" i="1" smtClean="0">
                          <a:solidFill>
                            <a:srgbClr val="003399"/>
                          </a:solidFill>
                          <a:latin typeface="Cambria Math"/>
                          <a:ea typeface="Cambria Math"/>
                        </a:rPr>
                        <m:t>−</m:t>
                      </m:r>
                      <m:sSup>
                        <m:sSupPr>
                          <m:ctrlPr>
                            <a:rPr lang="en-US" altLang="zh-CN" sz="2000" b="1" i="1">
                              <a:solidFill>
                                <a:srgbClr val="003399"/>
                              </a:solidFill>
                              <a:latin typeface="Cambria Math" panose="02040503050406030204" pitchFamily="18" charset="0"/>
                              <a:ea typeface="华文中宋" panose="02010600040101010101" pitchFamily="2" charset="-122"/>
                            </a:rPr>
                          </m:ctrlPr>
                        </m:sSupPr>
                        <m:e>
                          <m:r>
                            <a:rPr lang="en-US" altLang="zh-CN" sz="2000" b="1" i="1">
                              <a:solidFill>
                                <a:srgbClr val="003399"/>
                              </a:solidFill>
                              <a:latin typeface="Cambria Math"/>
                              <a:ea typeface="华文中宋" panose="02010600040101010101" pitchFamily="2" charset="-122"/>
                            </a:rPr>
                            <m:t>𝒆</m:t>
                          </m:r>
                        </m:e>
                        <m:sup>
                          <m:r>
                            <a:rPr lang="en-US" altLang="zh-CN" sz="2000" b="1" i="1">
                              <a:solidFill>
                                <a:srgbClr val="003399"/>
                              </a:solidFill>
                              <a:latin typeface="Cambria Math"/>
                              <a:ea typeface="华文中宋" panose="02010600040101010101" pitchFamily="2" charset="-122"/>
                            </a:rPr>
                            <m:t>−</m:t>
                          </m:r>
                          <m:r>
                            <a:rPr lang="zh-CN" altLang="en-US" sz="2000" b="1" i="1" smtClean="0">
                              <a:solidFill>
                                <a:srgbClr val="003399"/>
                              </a:solidFill>
                              <a:latin typeface="Cambria Math"/>
                              <a:ea typeface="华文中宋" panose="02010600040101010101" pitchFamily="2" charset="-122"/>
                            </a:rPr>
                            <m:t>𝝁</m:t>
                          </m:r>
                          <m:r>
                            <a:rPr lang="en-US" altLang="zh-CN" sz="2000" b="1" i="1">
                              <a:solidFill>
                                <a:srgbClr val="003399"/>
                              </a:solidFill>
                              <a:latin typeface="Cambria Math"/>
                              <a:ea typeface="华文中宋" panose="02010600040101010101" pitchFamily="2" charset="-122"/>
                            </a:rPr>
                            <m:t>𝒕</m:t>
                          </m:r>
                        </m:sup>
                      </m:sSup>
                    </m:oMath>
                  </m:oMathPara>
                </a14:m>
                <a:endParaRPr lang="zh-CN" altLang="en-US" sz="2000" dirty="0">
                  <a:solidFill>
                    <a:srgbClr val="003399"/>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2661056" y="5548928"/>
                <a:ext cx="4196863" cy="400110"/>
              </a:xfrm>
              <a:prstGeom prst="rect">
                <a:avLst/>
              </a:prstGeom>
              <a:blipFill rotWithShape="1">
                <a:blip r:embed="rId5"/>
                <a:stretch>
                  <a:fillRect b="-1363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985BBEF6-1A21-4BA1-BCA4-C00B990EC638}"/>
              </a:ext>
            </a:extLst>
          </p:cNvPr>
          <p:cNvSpPr>
            <a:spLocks noGrp="1"/>
          </p:cNvSpPr>
          <p:nvPr>
            <p:ph type="sldNum" sz="quarter" idx="12"/>
          </p:nvPr>
        </p:nvSpPr>
        <p:spPr/>
        <p:txBody>
          <a:bodyPr/>
          <a:lstStyle/>
          <a:p>
            <a:fld id="{B10D5614-B734-4280-8F57-1D4947433C97}" type="slidenum">
              <a:rPr lang="en-US" smtClean="0"/>
              <a:pPr/>
              <a:t>42</a:t>
            </a:fld>
            <a:endParaRPr lang="en-US" dirty="0"/>
          </a:p>
        </p:txBody>
      </p:sp>
    </p:spTree>
    <p:extLst>
      <p:ext uri="{BB962C8B-B14F-4D97-AF65-F5344CB8AC3E}">
        <p14:creationId xmlns:p14="http://schemas.microsoft.com/office/powerpoint/2010/main" xmlns="" val="41906055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38</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2" name="矩形 1"/>
          <p:cNvSpPr/>
          <p:nvPr/>
        </p:nvSpPr>
        <p:spPr>
          <a:xfrm>
            <a:off x="656541" y="1700808"/>
            <a:ext cx="7847048" cy="45878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概率分布</a:t>
            </a:r>
            <a:r>
              <a:rPr lang="en-US" altLang="zh-CN" b="1" dirty="0">
                <a:solidFill>
                  <a:srgbClr val="000000"/>
                </a:solidFill>
                <a:latin typeface="华文中宋" panose="02010600040101010101" pitchFamily="2" charset="-122"/>
                <a:ea typeface="华文中宋" panose="02010600040101010101" pitchFamily="2" charset="-122"/>
              </a:rPr>
              <a:t>P(x(t))</a:t>
            </a:r>
            <a:r>
              <a:rPr lang="zh-CN" altLang="en-US" b="1" dirty="0">
                <a:solidFill>
                  <a:srgbClr val="000000"/>
                </a:solidFill>
                <a:latin typeface="华文中宋" panose="02010600040101010101" pitchFamily="2" charset="-122"/>
                <a:ea typeface="华文中宋" panose="02010600040101010101" pitchFamily="2" charset="-122"/>
              </a:rPr>
              <a:t>的密度函数为</a:t>
            </a:r>
          </a:p>
        </p:txBody>
      </p:sp>
      <p:sp>
        <p:nvSpPr>
          <p:cNvPr id="15" name="矩形 14"/>
          <p:cNvSpPr/>
          <p:nvPr/>
        </p:nvSpPr>
        <p:spPr>
          <a:xfrm>
            <a:off x="656541" y="3150453"/>
            <a:ext cx="7847048" cy="923330"/>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T</a:t>
            </a:r>
            <a:r>
              <a:rPr lang="zh-CN" altLang="en-US" b="1" dirty="0">
                <a:solidFill>
                  <a:srgbClr val="000000"/>
                </a:solidFill>
                <a:latin typeface="华文中宋" panose="02010600040101010101" pitchFamily="2" charset="-122"/>
                <a:ea typeface="华文中宋" panose="02010600040101010101" pitchFamily="2" charset="-122"/>
              </a:rPr>
              <a:t>的期望值为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17" name="TextBox 16"/>
              <p:cNvSpPr txBox="1"/>
              <p:nvPr/>
            </p:nvSpPr>
            <p:spPr>
              <a:xfrm>
                <a:off x="2506589" y="2359938"/>
                <a:ext cx="4196863" cy="414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𝒑</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𝒙</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𝒕</m:t>
                      </m:r>
                      <m:r>
                        <a:rPr lang="en-US" altLang="zh-CN" sz="2000" b="1" i="1" smtClean="0">
                          <a:solidFill>
                            <a:srgbClr val="003399"/>
                          </a:solidFill>
                          <a:latin typeface="Cambria Math"/>
                          <a:ea typeface="华文中宋" panose="02010600040101010101" pitchFamily="2" charset="-122"/>
                        </a:rPr>
                        <m:t>)&gt;</m:t>
                      </m:r>
                      <m:r>
                        <a:rPr lang="en-US" altLang="zh-CN" sz="2000" b="1" i="1" smtClean="0">
                          <a:solidFill>
                            <a:srgbClr val="003399"/>
                          </a:solidFill>
                          <a:latin typeface="Cambria Math"/>
                          <a:ea typeface="华文中宋" panose="02010600040101010101" pitchFamily="2" charset="-122"/>
                        </a:rPr>
                        <m:t>𝟎</m:t>
                      </m:r>
                      <m:r>
                        <a:rPr lang="en-US" altLang="zh-CN" sz="2000" b="1" i="1">
                          <a:solidFill>
                            <a:srgbClr val="003399"/>
                          </a:solidFill>
                          <a:latin typeface="Cambria Math"/>
                          <a:ea typeface="华文中宋" panose="02010600040101010101" pitchFamily="2" charset="-122"/>
                        </a:rPr>
                        <m:t>)=</m:t>
                      </m:r>
                      <m:sSup>
                        <m:sSupPr>
                          <m:ctrlPr>
                            <a:rPr lang="en-US" altLang="zh-CN" sz="2000" b="1" i="1">
                              <a:solidFill>
                                <a:srgbClr val="003399"/>
                              </a:solidFill>
                              <a:latin typeface="Cambria Math" panose="02040503050406030204" pitchFamily="18" charset="0"/>
                              <a:ea typeface="华文中宋" panose="02010600040101010101" pitchFamily="2" charset="-122"/>
                            </a:rPr>
                          </m:ctrlPr>
                        </m:sSupPr>
                        <m:e>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𝒆</m:t>
                          </m:r>
                        </m:e>
                        <m:sup>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𝒕</m:t>
                          </m:r>
                        </m:sup>
                      </m:sSup>
                    </m:oMath>
                  </m:oMathPara>
                </a14:m>
                <a:endParaRPr lang="zh-CN" altLang="en-US" sz="2000" dirty="0">
                  <a:solidFill>
                    <a:srgbClr val="003399"/>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2506589" y="2359938"/>
                <a:ext cx="4196863" cy="414601"/>
              </a:xfrm>
              <a:prstGeom prst="rect">
                <a:avLst/>
              </a:prstGeom>
              <a:blipFill>
                <a:blip r:embed="rId2"/>
                <a:stretch>
                  <a:fillRect b="-16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8" name="矩形 17"/>
              <p:cNvSpPr/>
              <p:nvPr/>
            </p:nvSpPr>
            <p:spPr>
              <a:xfrm>
                <a:off x="681497" y="4625598"/>
                <a:ext cx="7847048" cy="216982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即两个连续到达的</a:t>
                </a:r>
                <a:r>
                  <a:rPr lang="zh-CN" altLang="en-US" b="1" dirty="0">
                    <a:solidFill>
                      <a:srgbClr val="FF0000"/>
                    </a:solidFill>
                    <a:latin typeface="华文中宋" panose="02010600040101010101" pitchFamily="2" charset="-122"/>
                    <a:ea typeface="华文中宋" panose="02010600040101010101" pitchFamily="2" charset="-122"/>
                  </a:rPr>
                  <a:t>顾客之间的平均时间间隔为</a:t>
                </a:r>
                <a:r>
                  <a:rPr lang="en-US" altLang="zh-CN" b="1" dirty="0">
                    <a:solidFill>
                      <a:srgbClr val="FF0000"/>
                    </a:solidFill>
                    <a:latin typeface="华文中宋" panose="02010600040101010101" pitchFamily="2" charset="-122"/>
                    <a:ea typeface="华文中宋" panose="02010600040101010101" pitchFamily="2" charset="-122"/>
                  </a:rPr>
                  <a:t>1/</a:t>
                </a:r>
                <a14:m>
                  <m:oMath xmlns:m="http://schemas.openxmlformats.org/officeDocument/2006/math">
                    <m:r>
                      <m:rPr>
                        <m:sty m:val="p"/>
                      </m:rPr>
                      <a:rPr lang="el-GR" altLang="zh-CN" b="1" i="1">
                        <a:solidFill>
                          <a:srgbClr val="FF0000"/>
                        </a:solidFill>
                        <a:latin typeface="Cambria Math"/>
                        <a:ea typeface="华文中宋" panose="02010600040101010101" pitchFamily="2" charset="-122"/>
                      </a:rPr>
                      <m:t>λ</m:t>
                    </m:r>
                  </m:oMath>
                </a14:m>
                <a:r>
                  <a:rPr lang="zh-CN" altLang="en-US" b="1" dirty="0">
                    <a:solidFill>
                      <a:srgbClr val="000000"/>
                    </a:solidFill>
                    <a:latin typeface="华文中宋" panose="02010600040101010101" pitchFamily="2" charset="-122"/>
                    <a:ea typeface="华文中宋" panose="02010600040101010101" pitchFamily="2" charset="-122"/>
                  </a:rPr>
                  <a:t>。同理，</a:t>
                </a:r>
                <a:r>
                  <a:rPr lang="zh-CN" altLang="en-US" b="1" dirty="0">
                    <a:solidFill>
                      <a:srgbClr val="FF0000"/>
                    </a:solidFill>
                    <a:latin typeface="华文中宋" panose="02010600040101010101" pitchFamily="2" charset="-122"/>
                    <a:ea typeface="华文中宋" panose="02010600040101010101" pitchFamily="2" charset="-122"/>
                  </a:rPr>
                  <a:t>服务器服务时间的平均值为</a:t>
                </a:r>
                <a:r>
                  <a:rPr lang="en-US" altLang="zh-CN" b="1" dirty="0">
                    <a:solidFill>
                      <a:srgbClr val="FF0000"/>
                    </a:solidFill>
                    <a:latin typeface="华文中宋" panose="02010600040101010101" pitchFamily="2" charset="-122"/>
                    <a:ea typeface="华文中宋" panose="02010600040101010101" pitchFamily="2" charset="-122"/>
                  </a:rPr>
                  <a:t>1/</a:t>
                </a:r>
                <a14:m>
                  <m:oMath xmlns:m="http://schemas.openxmlformats.org/officeDocument/2006/math">
                    <m:r>
                      <a:rPr lang="zh-CN" altLang="en-US" b="1" i="1">
                        <a:solidFill>
                          <a:srgbClr val="FF0000"/>
                        </a:solidFill>
                        <a:latin typeface="Cambria Math"/>
                        <a:ea typeface="华文中宋" panose="02010600040101010101" pitchFamily="2" charset="-122"/>
                      </a:rPr>
                      <m:t>𝝁</m:t>
                    </m:r>
                  </m:oMath>
                </a14:m>
                <a:endParaRPr lang="en-US" altLang="zh-CN" b="1" dirty="0">
                  <a:solidFill>
                    <a:srgbClr val="FF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只有当</a:t>
                </a:r>
                <a:r>
                  <a:rPr lang="en-US" altLang="zh-CN" b="1" dirty="0">
                    <a:solidFill>
                      <a:srgbClr val="000000"/>
                    </a:solidFill>
                    <a:latin typeface="华文中宋" panose="02010600040101010101" pitchFamily="2" charset="-122"/>
                    <a:ea typeface="华文中宋" panose="02010600040101010101" pitchFamily="2" charset="-122"/>
                  </a:rPr>
                  <a:t>1/</a:t>
                </a:r>
                <a14:m>
                  <m:oMath xmlns:m="http://schemas.openxmlformats.org/officeDocument/2006/math">
                    <m:r>
                      <a:rPr lang="zh-CN" altLang="en-US" b="1" i="1">
                        <a:solidFill>
                          <a:srgbClr val="000000"/>
                        </a:solidFill>
                        <a:latin typeface="Cambria Math"/>
                        <a:ea typeface="华文中宋" panose="02010600040101010101" pitchFamily="2" charset="-122"/>
                      </a:rPr>
                      <m:t>𝝁</m:t>
                    </m:r>
                    <m:r>
                      <a:rPr lang="en-US" altLang="zh-CN" b="1" i="1" dirty="0" smtClean="0">
                        <a:solidFill>
                          <a:srgbClr val="000000"/>
                        </a:solidFill>
                        <a:latin typeface="Cambria Math"/>
                        <a:ea typeface="Cambria Math"/>
                      </a:rPr>
                      <m:t>&lt;</m:t>
                    </m:r>
                  </m:oMath>
                </a14:m>
                <a:r>
                  <a:rPr lang="en-US" altLang="zh-CN" b="1" dirty="0">
                    <a:solidFill>
                      <a:srgbClr val="000000"/>
                    </a:solidFill>
                    <a:latin typeface="华文中宋" panose="02010600040101010101" pitchFamily="2" charset="-122"/>
                    <a:ea typeface="华文中宋" panose="02010600040101010101" pitchFamily="2" charset="-122"/>
                  </a:rPr>
                  <a:t> 1/</a:t>
                </a:r>
                <a14:m>
                  <m:oMath xmlns:m="http://schemas.openxmlformats.org/officeDocument/2006/math">
                    <m:r>
                      <m:rPr>
                        <m:sty m:val="p"/>
                      </m:rPr>
                      <a:rPr lang="el-GR" altLang="zh-CN" b="1" i="1">
                        <a:solidFill>
                          <a:srgbClr val="000000"/>
                        </a:solidFill>
                        <a:latin typeface="Cambria Math"/>
                        <a:ea typeface="华文中宋" panose="02010600040101010101" pitchFamily="2" charset="-122"/>
                      </a:rPr>
                      <m:t>λ</m:t>
                    </m:r>
                  </m:oMath>
                </a14:m>
                <a:r>
                  <a:rPr lang="zh-CN" altLang="en-US" b="1" dirty="0">
                    <a:solidFill>
                      <a:srgbClr val="000000"/>
                    </a:solidFill>
                    <a:latin typeface="华文中宋" panose="02010600040101010101" pitchFamily="2" charset="-122"/>
                    <a:ea typeface="华文中宋" panose="02010600040101010101" pitchFamily="2" charset="-122"/>
                  </a:rPr>
                  <a:t>时，即</a:t>
                </a:r>
                <a14:m>
                  <m:oMath xmlns:m="http://schemas.openxmlformats.org/officeDocument/2006/math">
                    <m:r>
                      <m:rPr>
                        <m:sty m:val="p"/>
                      </m:rPr>
                      <a:rPr lang="el-GR" altLang="zh-CN" b="1" i="1">
                        <a:solidFill>
                          <a:srgbClr val="000000"/>
                        </a:solidFill>
                        <a:latin typeface="Cambria Math"/>
                        <a:ea typeface="华文中宋" panose="02010600040101010101" pitchFamily="2" charset="-122"/>
                      </a:rPr>
                      <m:t>λ</m:t>
                    </m:r>
                    <m:r>
                      <a:rPr lang="el-GR" altLang="zh-CN" b="1" i="1" smtClean="0">
                        <a:solidFill>
                          <a:srgbClr val="000000"/>
                        </a:solidFill>
                        <a:latin typeface="Cambria Math"/>
                        <a:ea typeface="Cambria Math"/>
                      </a:rPr>
                      <m:t>&lt;</m:t>
                    </m:r>
                    <m:r>
                      <a:rPr lang="zh-CN" altLang="en-US" b="1" i="1">
                        <a:solidFill>
                          <a:srgbClr val="000000"/>
                        </a:solidFill>
                        <a:latin typeface="Cambria Math"/>
                        <a:ea typeface="华文中宋" panose="02010600040101010101" pitchFamily="2" charset="-122"/>
                      </a:rPr>
                      <m:t>𝝁</m:t>
                    </m:r>
                  </m:oMath>
                </a14:m>
                <a:r>
                  <a:rPr lang="zh-CN" altLang="en-US" b="1" dirty="0">
                    <a:solidFill>
                      <a:srgbClr val="000000"/>
                    </a:solidFill>
                    <a:latin typeface="华文中宋" panose="02010600040101010101" pitchFamily="2" charset="-122"/>
                    <a:ea typeface="华文中宋" panose="02010600040101010101" pitchFamily="2" charset="-122"/>
                  </a:rPr>
                  <a:t>时，系统才是稳定的，否则等待服务队列将无限增长</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Choice>
        <mc:Fallback>
          <p:sp>
            <p:nvSpPr>
              <p:cNvPr id="18" name="矩形 17"/>
              <p:cNvSpPr>
                <a:spLocks noRot="1" noChangeAspect="1" noMove="1" noResize="1" noEditPoints="1" noAdjustHandles="1" noChangeArrowheads="1" noChangeShapeType="1" noTextEdit="1"/>
              </p:cNvSpPr>
              <p:nvPr/>
            </p:nvSpPr>
            <p:spPr>
              <a:xfrm>
                <a:off x="681497" y="4625598"/>
                <a:ext cx="7847048" cy="2169825"/>
              </a:xfrm>
              <a:prstGeom prst="rect">
                <a:avLst/>
              </a:prstGeom>
              <a:blipFill>
                <a:blip r:embed="rId3"/>
                <a:stretch>
                  <a:fillRect l="-544" r="-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9" name="TextBox 18"/>
              <p:cNvSpPr txBox="1"/>
              <p:nvPr/>
            </p:nvSpPr>
            <p:spPr>
              <a:xfrm>
                <a:off x="2080443" y="3612118"/>
                <a:ext cx="4968552" cy="7579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𝑬</m:t>
                      </m:r>
                      <m:d>
                        <m:dPr>
                          <m:ctrlPr>
                            <a:rPr lang="en-US" altLang="zh-CN" sz="2000" b="1" i="1" smtClean="0">
                              <a:solidFill>
                                <a:srgbClr val="003399"/>
                              </a:solidFill>
                              <a:latin typeface="Cambria Math" panose="02040503050406030204" pitchFamily="18" charset="0"/>
                              <a:ea typeface="华文中宋" panose="02010600040101010101" pitchFamily="2" charset="-122"/>
                            </a:rPr>
                          </m:ctrlPr>
                        </m:dPr>
                        <m:e>
                          <m:r>
                            <a:rPr lang="en-US" altLang="zh-CN" sz="2000" b="1" i="1" smtClean="0">
                              <a:solidFill>
                                <a:srgbClr val="003399"/>
                              </a:solidFill>
                              <a:latin typeface="Cambria Math"/>
                              <a:ea typeface="华文中宋" panose="02010600040101010101" pitchFamily="2" charset="-122"/>
                            </a:rPr>
                            <m:t>𝒕</m:t>
                          </m:r>
                        </m:e>
                      </m:d>
                      <m:r>
                        <a:rPr lang="en-US" altLang="zh-CN" sz="2000" b="1" i="1" smtClean="0">
                          <a:solidFill>
                            <a:srgbClr val="003399"/>
                          </a:solidFill>
                          <a:latin typeface="Cambria Math"/>
                          <a:ea typeface="华文中宋" panose="02010600040101010101" pitchFamily="2" charset="-122"/>
                        </a:rPr>
                        <m:t>=</m:t>
                      </m:r>
                      <m:nary>
                        <m:naryPr>
                          <m:ctrlPr>
                            <a:rPr lang="en-US" altLang="zh-CN" sz="2000" b="1" i="1" smtClean="0">
                              <a:solidFill>
                                <a:srgbClr val="003399"/>
                              </a:solidFill>
                              <a:latin typeface="Cambria Math" panose="02040503050406030204" pitchFamily="18" charset="0"/>
                              <a:ea typeface="华文中宋" panose="02010600040101010101" pitchFamily="2" charset="-122"/>
                            </a:rPr>
                          </m:ctrlPr>
                        </m:naryPr>
                        <m:sub>
                          <m:r>
                            <m:rPr>
                              <m:brk m:alnAt="23"/>
                            </m:rPr>
                            <a:rPr lang="en-US" altLang="zh-CN" sz="2000" b="1" i="1" smtClean="0">
                              <a:solidFill>
                                <a:srgbClr val="003399"/>
                              </a:solidFill>
                              <a:latin typeface="Cambria Math"/>
                              <a:ea typeface="华文中宋" panose="02010600040101010101" pitchFamily="2" charset="-122"/>
                            </a:rPr>
                            <m:t>𝟎</m:t>
                          </m:r>
                        </m:sub>
                        <m:sup>
                          <m:r>
                            <a:rPr lang="en-US" altLang="zh-CN" sz="2000" b="1" i="1" smtClean="0">
                              <a:solidFill>
                                <a:srgbClr val="003399"/>
                              </a:solidFill>
                              <a:latin typeface="Cambria Math"/>
                              <a:ea typeface="Cambria Math"/>
                            </a:rPr>
                            <m:t>∞</m:t>
                          </m:r>
                        </m:sup>
                        <m:e>
                          <m:r>
                            <a:rPr lang="en-US" altLang="zh-CN" sz="2000" b="1" i="1" smtClean="0">
                              <a:solidFill>
                                <a:srgbClr val="003399"/>
                              </a:solidFill>
                              <a:latin typeface="Cambria Math"/>
                              <a:ea typeface="华文中宋" panose="02010600040101010101" pitchFamily="2" charset="-122"/>
                            </a:rPr>
                            <m:t>𝒕</m:t>
                          </m:r>
                          <m:sSup>
                            <m:sSupPr>
                              <m:ctrlPr>
                                <a:rPr lang="en-US" altLang="zh-CN" sz="2000" b="1" i="1">
                                  <a:solidFill>
                                    <a:srgbClr val="003399"/>
                                  </a:solidFill>
                                  <a:latin typeface="Cambria Math" panose="02040503050406030204" pitchFamily="18" charset="0"/>
                                  <a:ea typeface="华文中宋" panose="02010600040101010101" pitchFamily="2" charset="-122"/>
                                </a:rPr>
                              </m:ctrlPr>
                            </m:sSupPr>
                            <m:e>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𝒆</m:t>
                              </m:r>
                            </m:e>
                            <m:sup>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𝒕</m:t>
                              </m:r>
                            </m:sup>
                          </m:sSup>
                        </m:e>
                      </m:nary>
                      <m:r>
                        <a:rPr lang="en-US" altLang="zh-CN" sz="2000" b="1" i="1" smtClean="0">
                          <a:solidFill>
                            <a:srgbClr val="003399"/>
                          </a:solidFill>
                          <a:latin typeface="Cambria Math"/>
                          <a:ea typeface="华文中宋" panose="02010600040101010101" pitchFamily="2" charset="-122"/>
                        </a:rPr>
                        <m:t>𝒅𝒕</m:t>
                      </m:r>
                      <m:r>
                        <a:rPr lang="en-US" altLang="zh-CN" sz="2000" b="1" i="1">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𝟏</m:t>
                      </m:r>
                      <m:r>
                        <a:rPr lang="en-US" altLang="zh-CN" sz="2000" b="1" i="1" smtClean="0">
                          <a:solidFill>
                            <a:srgbClr val="003399"/>
                          </a:solidFill>
                          <a:latin typeface="Cambria Math"/>
                          <a:ea typeface="华文中宋" panose="02010600040101010101" pitchFamily="2" charset="-122"/>
                        </a:rPr>
                        <m:t>/</m:t>
                      </m:r>
                      <m:r>
                        <m:rPr>
                          <m:sty m:val="p"/>
                        </m:rPr>
                        <a:rPr lang="el-GR" altLang="zh-CN" sz="2000" b="1" i="1" smtClean="0">
                          <a:solidFill>
                            <a:srgbClr val="003399"/>
                          </a:solidFill>
                          <a:latin typeface="Cambria Math"/>
                          <a:ea typeface="华文中宋" panose="02010600040101010101" pitchFamily="2" charset="-122"/>
                        </a:rPr>
                        <m:t>λ</m:t>
                      </m:r>
                    </m:oMath>
                  </m:oMathPara>
                </a14:m>
                <a:endParaRPr lang="zh-CN" altLang="en-US" sz="2000" dirty="0">
                  <a:solidFill>
                    <a:srgbClr val="003399"/>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2080443" y="3612118"/>
                <a:ext cx="4968552" cy="757900"/>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3437C4F1-5199-4DC8-A6A6-F0C2994F4DE2}"/>
              </a:ext>
            </a:extLst>
          </p:cNvPr>
          <p:cNvSpPr>
            <a:spLocks noGrp="1"/>
          </p:cNvSpPr>
          <p:nvPr>
            <p:ph type="sldNum" sz="quarter" idx="12"/>
          </p:nvPr>
        </p:nvSpPr>
        <p:spPr/>
        <p:txBody>
          <a:bodyPr/>
          <a:lstStyle/>
          <a:p>
            <a:fld id="{B10D5614-B734-4280-8F57-1D4947433C97}" type="slidenum">
              <a:rPr lang="en-US" smtClean="0"/>
              <a:pPr/>
              <a:t>43</a:t>
            </a:fld>
            <a:endParaRPr lang="en-US" dirty="0"/>
          </a:p>
        </p:txBody>
      </p:sp>
    </p:spTree>
    <p:extLst>
      <p:ext uri="{BB962C8B-B14F-4D97-AF65-F5344CB8AC3E}">
        <p14:creationId xmlns:p14="http://schemas.microsoft.com/office/powerpoint/2010/main" xmlns="" val="348343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39</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2" name="矩形 1"/>
          <p:cNvSpPr/>
          <p:nvPr/>
        </p:nvSpPr>
        <p:spPr>
          <a:xfrm>
            <a:off x="656541" y="1700808"/>
            <a:ext cx="7847048" cy="92333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设</a:t>
            </a:r>
            <a:r>
              <a:rPr lang="en-US" altLang="zh-CN" b="1" dirty="0">
                <a:solidFill>
                  <a:srgbClr val="000000"/>
                </a:solidFill>
                <a:latin typeface="华文中宋" panose="02010600040101010101" pitchFamily="2" charset="-122"/>
                <a:ea typeface="华文中宋" panose="02010600040101010101" pitchFamily="2" charset="-122"/>
              </a:rPr>
              <a:t>S</a:t>
            </a:r>
            <a:r>
              <a:rPr lang="en-US" altLang="zh-CN" b="1" baseline="-25000" dirty="0">
                <a:solidFill>
                  <a:srgbClr val="000000"/>
                </a:solidFill>
                <a:latin typeface="华文中宋" panose="02010600040101010101" pitchFamily="2" charset="-122"/>
                <a:ea typeface="华文中宋" panose="02010600040101010101" pitchFamily="2" charset="-122"/>
              </a:rPr>
              <a:t>i</a:t>
            </a:r>
            <a:r>
              <a:rPr lang="zh-CN" altLang="en-US" b="1" dirty="0">
                <a:solidFill>
                  <a:srgbClr val="000000"/>
                </a:solidFill>
                <a:latin typeface="华文中宋" panose="02010600040101010101" pitchFamily="2" charset="-122"/>
                <a:ea typeface="华文中宋" panose="02010600040101010101" pitchFamily="2" charset="-122"/>
              </a:rPr>
              <a:t>为系统的一个状态，等待队列中有</a:t>
            </a:r>
            <a:r>
              <a:rPr lang="en-US" altLang="zh-CN" b="1" dirty="0">
                <a:solidFill>
                  <a:srgbClr val="000000"/>
                </a:solidFill>
                <a:latin typeface="华文中宋" panose="02010600040101010101" pitchFamily="2" charset="-122"/>
                <a:ea typeface="华文中宋" panose="02010600040101010101" pitchFamily="2" charset="-122"/>
              </a:rPr>
              <a:t>i-1</a:t>
            </a:r>
            <a:r>
              <a:rPr lang="zh-CN" altLang="en-US" b="1" dirty="0">
                <a:solidFill>
                  <a:srgbClr val="000000"/>
                </a:solidFill>
                <a:latin typeface="华文中宋" panose="02010600040101010101" pitchFamily="2" charset="-122"/>
                <a:ea typeface="华文中宋" panose="02010600040101010101" pitchFamily="2" charset="-122"/>
              </a:rPr>
              <a:t>个顾客，服务器有</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个顾客，由概率密度函数可知</a:t>
            </a:r>
          </a:p>
        </p:txBody>
      </p:sp>
      <p:sp>
        <p:nvSpPr>
          <p:cNvPr id="15" name="矩形 14"/>
          <p:cNvSpPr/>
          <p:nvPr/>
        </p:nvSpPr>
        <p:spPr>
          <a:xfrm>
            <a:off x="656541" y="3150453"/>
            <a:ext cx="7847048" cy="923330"/>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做多项式展开（泰勒级数）</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17" name="TextBox 16"/>
              <p:cNvSpPr txBox="1"/>
              <p:nvPr/>
            </p:nvSpPr>
            <p:spPr>
              <a:xfrm>
                <a:off x="1950074" y="2624138"/>
                <a:ext cx="6128163" cy="414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m:t>
                      </m:r>
                      <m:r>
                        <a:rPr lang="zh-CN" altLang="en-US" sz="2000" b="1" i="1" smtClean="0">
                          <a:solidFill>
                            <a:srgbClr val="003399"/>
                          </a:solidFill>
                          <a:latin typeface="Cambria Math"/>
                          <a:ea typeface="华文中宋" panose="02010600040101010101" pitchFamily="2" charset="-122"/>
                        </a:rPr>
                        <m:t>内</m:t>
                      </m:r>
                      <m:r>
                        <a:rPr lang="en-US" altLang="zh-CN" sz="2000" b="1" i="1" smtClean="0">
                          <a:solidFill>
                            <a:srgbClr val="003399"/>
                          </a:solidFill>
                          <a:latin typeface="Cambria Math"/>
                          <a:ea typeface="华文中宋" panose="02010600040101010101" pitchFamily="2" charset="-122"/>
                        </a:rPr>
                        <m:t>𝟏</m:t>
                      </m:r>
                      <m:r>
                        <a:rPr lang="zh-CN" altLang="en-US" sz="2000" b="1" i="1" smtClean="0">
                          <a:solidFill>
                            <a:srgbClr val="003399"/>
                          </a:solidFill>
                          <a:latin typeface="Cambria Math"/>
                          <a:ea typeface="华文中宋" panose="02010600040101010101" pitchFamily="2" charset="-122"/>
                        </a:rPr>
                        <m:t>个</m:t>
                      </m:r>
                      <m:r>
                        <a:rPr lang="zh-CN" altLang="en-US" sz="2000" b="1" i="1">
                          <a:solidFill>
                            <a:srgbClr val="003399"/>
                          </a:solidFill>
                          <a:latin typeface="Cambria Math"/>
                          <a:ea typeface="华文中宋" panose="02010600040101010101" pitchFamily="2" charset="-122"/>
                        </a:rPr>
                        <m:t>顾客</m:t>
                      </m:r>
                      <m:r>
                        <a:rPr lang="zh-CN" altLang="en-US" sz="2000" b="1" i="1" smtClean="0">
                          <a:solidFill>
                            <a:srgbClr val="003399"/>
                          </a:solidFill>
                          <a:latin typeface="Cambria Math"/>
                          <a:ea typeface="华文中宋" panose="02010600040101010101" pitchFamily="2" charset="-122"/>
                        </a:rPr>
                        <m:t>到达</m:t>
                      </m:r>
                      <m:r>
                        <a:rPr lang="en-US" altLang="zh-CN" sz="2000" b="1" i="1" smtClean="0">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m:t>
                      </m:r>
                      <m:sSup>
                        <m:sSupPr>
                          <m:ctrlPr>
                            <a:rPr lang="en-US" altLang="zh-CN" sz="2000" b="1" i="1">
                              <a:solidFill>
                                <a:srgbClr val="003399"/>
                              </a:solidFill>
                              <a:latin typeface="Cambria Math" panose="02040503050406030204" pitchFamily="18" charset="0"/>
                              <a:ea typeface="华文中宋" panose="02010600040101010101" pitchFamily="2" charset="-122"/>
                            </a:rPr>
                          </m:ctrlPr>
                        </m:sSupPr>
                        <m:e>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𝒆</m:t>
                          </m:r>
                        </m:e>
                        <m:sup>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𝒕</m:t>
                          </m:r>
                        </m:sup>
                      </m:sSup>
                      <m:r>
                        <a:rPr lang="en-US" altLang="zh-CN" sz="2000" b="1" i="1">
                          <a:solidFill>
                            <a:srgbClr val="003399"/>
                          </a:solidFill>
                          <a:latin typeface="Cambria Math"/>
                          <a:ea typeface="华文中宋" panose="02010600040101010101" pitchFamily="2" charset="-122"/>
                        </a:rPr>
                        <m:t>𝒅𝒕</m:t>
                      </m:r>
                    </m:oMath>
                  </m:oMathPara>
                </a14:m>
                <a:endParaRPr lang="zh-CN" altLang="en-US" sz="2000" dirty="0">
                  <a:solidFill>
                    <a:srgbClr val="003399"/>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1950074" y="2624138"/>
                <a:ext cx="6128163" cy="414601"/>
              </a:xfrm>
              <a:prstGeom prst="rect">
                <a:avLst/>
              </a:prstGeom>
              <a:blipFill rotWithShape="1">
                <a:blip r:embed="rId2"/>
                <a:stretch>
                  <a:fillRect b="-147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3" name="TextBox 12"/>
              <p:cNvSpPr txBox="1"/>
              <p:nvPr/>
            </p:nvSpPr>
            <p:spPr>
              <a:xfrm>
                <a:off x="1297606" y="3612118"/>
                <a:ext cx="7344816" cy="414601"/>
              </a:xfrm>
              <a:prstGeom prst="rect">
                <a:avLst/>
              </a:prstGeom>
              <a:noFill/>
            </p:spPr>
            <p:txBody>
              <a:bodyPr wrap="square" rtlCol="0">
                <a:spAutoFit/>
              </a:bodyPr>
              <a:lstStyle/>
              <a:p>
                <a14:m>
                  <m:oMath xmlns:m="http://schemas.openxmlformats.org/officeDocument/2006/math">
                    <m:sSup>
                      <m:sSupPr>
                        <m:ctrlPr>
                          <a:rPr lang="en-US" altLang="zh-CN" sz="2000" b="1" i="1" smtClean="0">
                            <a:solidFill>
                              <a:srgbClr val="003399"/>
                            </a:solidFill>
                            <a:latin typeface="Cambria Math" panose="02040503050406030204" pitchFamily="18" charset="0"/>
                            <a:ea typeface="华文中宋" panose="02010600040101010101" pitchFamily="2" charset="-122"/>
                          </a:rPr>
                        </m:ctrlPr>
                      </m:sSupPr>
                      <m:e>
                        <m:r>
                          <a:rPr lang="en-US" altLang="zh-CN" sz="2000" b="1" i="1">
                            <a:solidFill>
                              <a:srgbClr val="003399"/>
                            </a:solidFill>
                            <a:latin typeface="Cambria Math"/>
                            <a:ea typeface="华文中宋" panose="02010600040101010101" pitchFamily="2" charset="-122"/>
                          </a:rPr>
                          <m:t>𝑷</m:t>
                        </m:r>
                        <m:d>
                          <m:dPr>
                            <m:ctrlPr>
                              <a:rPr lang="en-US" altLang="zh-CN" sz="2000" b="1" i="1">
                                <a:solidFill>
                                  <a:srgbClr val="003399"/>
                                </a:solidFill>
                                <a:latin typeface="Cambria Math" panose="02040503050406030204" pitchFamily="18" charset="0"/>
                                <a:ea typeface="华文中宋" panose="02010600040101010101" pitchFamily="2" charset="-122"/>
                              </a:rPr>
                            </m:ctrlPr>
                          </m:dPr>
                          <m:e>
                            <m:r>
                              <a:rPr lang="en-US" altLang="zh-CN" sz="2000" b="1" i="1">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时间内</m:t>
                            </m:r>
                            <m:r>
                              <a:rPr lang="en-US" altLang="zh-CN" sz="2000" b="1" i="1">
                                <a:solidFill>
                                  <a:srgbClr val="003399"/>
                                </a:solidFill>
                                <a:latin typeface="Cambria Math"/>
                                <a:ea typeface="华文中宋" panose="02010600040101010101" pitchFamily="2" charset="-122"/>
                              </a:rPr>
                              <m:t>𝟏</m:t>
                            </m:r>
                            <m:r>
                              <a:rPr lang="zh-CN" altLang="en-US" sz="2000" b="1" i="1">
                                <a:solidFill>
                                  <a:srgbClr val="003399"/>
                                </a:solidFill>
                                <a:latin typeface="Cambria Math"/>
                                <a:ea typeface="华文中宋" panose="02010600040101010101" pitchFamily="2" charset="-122"/>
                              </a:rPr>
                              <m:t>个顾客到达</m:t>
                            </m:r>
                          </m:e>
                        </m:d>
                        <m:r>
                          <a:rPr lang="en-US" altLang="zh-CN" sz="2000" b="1" i="1" smtClean="0">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𝒆</m:t>
                        </m:r>
                      </m:e>
                      <m:sup>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𝒕</m:t>
                        </m:r>
                      </m:sup>
                    </m:sSup>
                    <m:r>
                      <a:rPr lang="en-US" altLang="zh-CN" sz="2000" b="1" i="1">
                        <a:solidFill>
                          <a:srgbClr val="003399"/>
                        </a:solidFill>
                        <a:latin typeface="Cambria Math"/>
                        <a:ea typeface="华文中宋" panose="02010600040101010101" pitchFamily="2" charset="-122"/>
                      </a:rPr>
                      <m:t>𝒅𝒕</m:t>
                    </m:r>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𝒅𝒕</m:t>
                    </m:r>
                    <m:r>
                      <a:rPr lang="en-US" altLang="zh-CN" sz="2000" b="1" i="1">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𝑶</m:t>
                    </m:r>
                    <m:r>
                      <a:rPr lang="en-US" altLang="zh-CN" sz="2000" b="1" i="1" smtClean="0">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𝒅𝒕</m:t>
                    </m:r>
                  </m:oMath>
                </a14:m>
                <a:r>
                  <a:rPr lang="en-US" altLang="zh-CN" sz="2000" b="1" i="1" baseline="30000" dirty="0">
                    <a:solidFill>
                      <a:srgbClr val="003399"/>
                    </a:solidFill>
                    <a:latin typeface="Cambria Math"/>
                    <a:ea typeface="华文中宋" panose="02010600040101010101" pitchFamily="2" charset="-122"/>
                  </a:rPr>
                  <a:t>2</a:t>
                </a:r>
                <a14:m>
                  <m:oMath xmlns:m="http://schemas.openxmlformats.org/officeDocument/2006/math">
                    <m:r>
                      <a:rPr lang="en-US" altLang="zh-CN" sz="2000" b="1" i="1">
                        <a:solidFill>
                          <a:srgbClr val="003399"/>
                        </a:solidFill>
                        <a:latin typeface="Cambria Math"/>
                        <a:ea typeface="华文中宋" panose="02010600040101010101" pitchFamily="2" charset="-122"/>
                      </a:rPr>
                      <m:t>)</m:t>
                    </m:r>
                  </m:oMath>
                </a14:m>
                <a:endParaRPr lang="zh-CN" altLang="en-US" sz="2000" b="1" i="1" dirty="0">
                  <a:solidFill>
                    <a:srgbClr val="003399"/>
                  </a:solidFill>
                  <a:latin typeface="Cambria Math"/>
                  <a:ea typeface="华文中宋" panose="02010600040101010101" pitchFamily="2" charset="-122"/>
                </a:endParaRPr>
              </a:p>
            </p:txBody>
          </p:sp>
        </mc:Choice>
        <mc:Fallback>
          <p:sp>
            <p:nvSpPr>
              <p:cNvPr id="13" name="TextBox 12"/>
              <p:cNvSpPr txBox="1">
                <a:spLocks noRot="1" noChangeAspect="1" noMove="1" noResize="1" noEditPoints="1" noAdjustHandles="1" noChangeArrowheads="1" noChangeShapeType="1" noTextEdit="1"/>
              </p:cNvSpPr>
              <p:nvPr/>
            </p:nvSpPr>
            <p:spPr>
              <a:xfrm>
                <a:off x="1297606" y="3612118"/>
                <a:ext cx="7344816" cy="414601"/>
              </a:xfrm>
              <a:prstGeom prst="rect">
                <a:avLst/>
              </a:prstGeom>
              <a:blipFill rotWithShape="1">
                <a:blip r:embed="rId3"/>
                <a:stretch>
                  <a:fillRect b="-16176"/>
                </a:stretch>
              </a:blipFill>
            </p:spPr>
            <p:txBody>
              <a:bodyPr/>
              <a:lstStyle/>
              <a:p>
                <a:r>
                  <a:rPr lang="zh-CN" altLang="en-US">
                    <a:noFill/>
                  </a:rPr>
                  <a:t> </a:t>
                </a:r>
              </a:p>
            </p:txBody>
          </p:sp>
        </mc:Fallback>
      </mc:AlternateContent>
      <p:sp>
        <p:nvSpPr>
          <p:cNvPr id="16" name="矩形 15"/>
          <p:cNvSpPr/>
          <p:nvPr/>
        </p:nvSpPr>
        <p:spPr>
          <a:xfrm>
            <a:off x="656541" y="4221088"/>
            <a:ext cx="7847048" cy="923330"/>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同理，在</a:t>
            </a:r>
            <a:r>
              <a:rPr lang="en-US" altLang="zh-CN" b="1" dirty="0" err="1">
                <a:solidFill>
                  <a:srgbClr val="000000"/>
                </a:solidFill>
                <a:latin typeface="华文中宋" panose="02010600040101010101" pitchFamily="2" charset="-122"/>
                <a:ea typeface="华文中宋" panose="02010600040101010101" pitchFamily="2" charset="-122"/>
              </a:rPr>
              <a:t>dt</a:t>
            </a:r>
            <a:r>
              <a:rPr lang="zh-CN" altLang="en-US" b="1" dirty="0">
                <a:solidFill>
                  <a:srgbClr val="000000"/>
                </a:solidFill>
                <a:latin typeface="华文中宋" panose="02010600040101010101" pitchFamily="2" charset="-122"/>
                <a:ea typeface="华文中宋" panose="02010600040101010101" pitchFamily="2" charset="-122"/>
              </a:rPr>
              <a:t>时间内服务器为</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个顾客服务的概率为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21" name="TextBox 20"/>
              <p:cNvSpPr txBox="1"/>
              <p:nvPr/>
            </p:nvSpPr>
            <p:spPr>
              <a:xfrm>
                <a:off x="1001977" y="4670676"/>
                <a:ext cx="68724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m:t>
                      </m:r>
                      <m:r>
                        <a:rPr lang="zh-CN" altLang="en-US" sz="2000" b="1" i="1" smtClean="0">
                          <a:solidFill>
                            <a:srgbClr val="003399"/>
                          </a:solidFill>
                          <a:latin typeface="Cambria Math"/>
                          <a:ea typeface="华文中宋" panose="02010600040101010101" pitchFamily="2" charset="-122"/>
                        </a:rPr>
                        <m:t>内</m:t>
                      </m:r>
                      <m:r>
                        <a:rPr lang="en-US" altLang="zh-CN" sz="2000" b="1" i="1" smtClean="0">
                          <a:solidFill>
                            <a:srgbClr val="003399"/>
                          </a:solidFill>
                          <a:latin typeface="Cambria Math"/>
                          <a:ea typeface="华文中宋" panose="02010600040101010101" pitchFamily="2" charset="-122"/>
                        </a:rPr>
                        <m:t>𝟏</m:t>
                      </m:r>
                      <m:r>
                        <a:rPr lang="zh-CN" altLang="en-US" sz="2000" b="1" i="1" smtClean="0">
                          <a:solidFill>
                            <a:srgbClr val="003399"/>
                          </a:solidFill>
                          <a:latin typeface="Cambria Math"/>
                          <a:ea typeface="华文中宋" panose="02010600040101010101" pitchFamily="2" charset="-122"/>
                        </a:rPr>
                        <m:t>个</m:t>
                      </m:r>
                      <m:r>
                        <a:rPr lang="zh-CN" altLang="en-US" sz="2000" b="1" i="1">
                          <a:solidFill>
                            <a:srgbClr val="003399"/>
                          </a:solidFill>
                          <a:latin typeface="Cambria Math"/>
                          <a:ea typeface="华文中宋" panose="02010600040101010101" pitchFamily="2" charset="-122"/>
                        </a:rPr>
                        <m:t>顾客</m:t>
                      </m:r>
                      <m:r>
                        <a:rPr lang="zh-CN" altLang="en-US" sz="2000" b="1" i="1" smtClean="0">
                          <a:solidFill>
                            <a:srgbClr val="003399"/>
                          </a:solidFill>
                          <a:latin typeface="Cambria Math"/>
                          <a:ea typeface="华文中宋" panose="02010600040101010101" pitchFamily="2" charset="-122"/>
                        </a:rPr>
                        <m:t>离开</m:t>
                      </m:r>
                      <m:r>
                        <a:rPr lang="en-US" altLang="zh-CN" sz="2000" b="1" i="1" smtClean="0">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m:t>
                      </m:r>
                      <m:r>
                        <a:rPr lang="zh-CN" altLang="en-US" sz="2000" b="1" i="1">
                          <a:solidFill>
                            <a:srgbClr val="003399"/>
                          </a:solidFill>
                          <a:latin typeface="Cambria Math"/>
                          <a:ea typeface="华文中宋" panose="02010600040101010101" pitchFamily="2" charset="-122"/>
                        </a:rPr>
                        <m:t>𝝁</m:t>
                      </m:r>
                      <m:r>
                        <a:rPr lang="en-US" altLang="zh-CN" sz="2000" b="1" i="1">
                          <a:solidFill>
                            <a:srgbClr val="003399"/>
                          </a:solidFill>
                          <a:latin typeface="Cambria Math"/>
                          <a:ea typeface="华文中宋" panose="02010600040101010101" pitchFamily="2" charset="-122"/>
                        </a:rPr>
                        <m:t>𝒅𝒕</m:t>
                      </m:r>
                      <m:r>
                        <a:rPr lang="en-US" altLang="zh-CN" sz="2000" b="1" i="1">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𝑶</m:t>
                      </m:r>
                      <m:r>
                        <a:rPr lang="en-US" altLang="zh-CN" sz="2000" b="1" i="1">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𝒅𝒕</m:t>
                      </m:r>
                      <m:r>
                        <m:rPr>
                          <m:nor/>
                        </m:rPr>
                        <a:rPr lang="en-US" altLang="zh-CN" sz="2000" b="1" i="1" baseline="30000" dirty="0">
                          <a:solidFill>
                            <a:srgbClr val="003399"/>
                          </a:solidFill>
                          <a:latin typeface="Cambria Math"/>
                          <a:ea typeface="华文中宋" panose="02010600040101010101" pitchFamily="2" charset="-122"/>
                        </a:rPr>
                        <m:t>2</m:t>
                      </m:r>
                      <m:r>
                        <a:rPr lang="en-US" altLang="zh-CN" sz="2000" b="1" i="1">
                          <a:solidFill>
                            <a:srgbClr val="003399"/>
                          </a:solidFill>
                          <a:latin typeface="Cambria Math"/>
                          <a:ea typeface="华文中宋" panose="02010600040101010101" pitchFamily="2" charset="-122"/>
                        </a:rPr>
                        <m:t>)</m:t>
                      </m:r>
                    </m:oMath>
                  </m:oMathPara>
                </a14:m>
                <a:endParaRPr lang="zh-CN" altLang="en-US" sz="2000" b="1" i="1" dirty="0">
                  <a:solidFill>
                    <a:srgbClr val="003399"/>
                  </a:solidFill>
                  <a:latin typeface="Cambria Math"/>
                  <a:ea typeface="华文中宋" panose="02010600040101010101" pitchFamily="2" charset="-122"/>
                </a:endParaRPr>
              </a:p>
            </p:txBody>
          </p:sp>
        </mc:Choice>
        <mc:Fallback>
          <p:sp>
            <p:nvSpPr>
              <p:cNvPr id="21" name="TextBox 20"/>
              <p:cNvSpPr txBox="1">
                <a:spLocks noRot="1" noChangeAspect="1" noMove="1" noResize="1" noEditPoints="1" noAdjustHandles="1" noChangeArrowheads="1" noChangeShapeType="1" noTextEdit="1"/>
              </p:cNvSpPr>
              <p:nvPr/>
            </p:nvSpPr>
            <p:spPr>
              <a:xfrm>
                <a:off x="1001977" y="4670676"/>
                <a:ext cx="6872442" cy="400110"/>
              </a:xfrm>
              <a:prstGeom prst="rect">
                <a:avLst/>
              </a:prstGeom>
              <a:blipFill rotWithShape="1">
                <a:blip r:embed="rId4"/>
                <a:stretch>
                  <a:fillRect b="-18182"/>
                </a:stretch>
              </a:blipFill>
            </p:spPr>
            <p:txBody>
              <a:bodyPr/>
              <a:lstStyle/>
              <a:p>
                <a:r>
                  <a:rPr lang="zh-CN" altLang="en-US">
                    <a:noFill/>
                  </a:rPr>
                  <a:t> </a:t>
                </a:r>
              </a:p>
            </p:txBody>
          </p:sp>
        </mc:Fallback>
      </mc:AlternateContent>
      <p:sp>
        <p:nvSpPr>
          <p:cNvPr id="22" name="矩形 21"/>
          <p:cNvSpPr/>
          <p:nvPr/>
        </p:nvSpPr>
        <p:spPr>
          <a:xfrm>
            <a:off x="683568" y="5145011"/>
            <a:ext cx="7847048" cy="923330"/>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省略二次项</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24" name="TextBox 23"/>
              <p:cNvSpPr txBox="1"/>
              <p:nvPr/>
            </p:nvSpPr>
            <p:spPr>
              <a:xfrm>
                <a:off x="765790" y="5536751"/>
                <a:ext cx="734481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时间内</m:t>
                      </m:r>
                      <m:r>
                        <a:rPr lang="en-US" altLang="zh-CN" sz="2000" b="1" i="1">
                          <a:solidFill>
                            <a:srgbClr val="003399"/>
                          </a:solidFill>
                          <a:latin typeface="Cambria Math"/>
                          <a:ea typeface="华文中宋" panose="02010600040101010101" pitchFamily="2" charset="-122"/>
                        </a:rPr>
                        <m:t>𝟏</m:t>
                      </m:r>
                      <m:r>
                        <a:rPr lang="zh-CN" altLang="en-US" sz="2000" b="1" i="1">
                          <a:solidFill>
                            <a:srgbClr val="003399"/>
                          </a:solidFill>
                          <a:latin typeface="Cambria Math"/>
                          <a:ea typeface="华文中宋" panose="02010600040101010101" pitchFamily="2" charset="-122"/>
                        </a:rPr>
                        <m:t>个顾客到达</m:t>
                      </m:r>
                      <m:r>
                        <a:rPr lang="en-US" altLang="zh-CN" sz="2000" b="1" i="1">
                          <a:solidFill>
                            <a:srgbClr val="003399"/>
                          </a:solidFill>
                          <a:latin typeface="Cambria Math"/>
                          <a:ea typeface="华文中宋" panose="02010600040101010101" pitchFamily="2" charset="-122"/>
                        </a:rPr>
                        <m:t>)=</m:t>
                      </m:r>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𝒅𝒕</m:t>
                      </m:r>
                    </m:oMath>
                  </m:oMathPara>
                </a14:m>
                <a:endParaRPr lang="zh-CN" altLang="en-US" sz="2000" b="1" i="1" dirty="0">
                  <a:solidFill>
                    <a:srgbClr val="003399"/>
                  </a:solidFill>
                  <a:latin typeface="Cambria Math"/>
                  <a:ea typeface="华文中宋" panose="02010600040101010101" pitchFamily="2" charset="-122"/>
                </a:endParaRPr>
              </a:p>
            </p:txBody>
          </p:sp>
        </mc:Choice>
        <mc:Fallback>
          <p:sp>
            <p:nvSpPr>
              <p:cNvPr id="24" name="TextBox 23"/>
              <p:cNvSpPr txBox="1">
                <a:spLocks noRot="1" noChangeAspect="1" noMove="1" noResize="1" noEditPoints="1" noAdjustHandles="1" noChangeArrowheads="1" noChangeShapeType="1" noTextEdit="1"/>
              </p:cNvSpPr>
              <p:nvPr/>
            </p:nvSpPr>
            <p:spPr>
              <a:xfrm>
                <a:off x="765790" y="5536751"/>
                <a:ext cx="7344816" cy="400110"/>
              </a:xfrm>
              <a:prstGeom prst="rect">
                <a:avLst/>
              </a:prstGeom>
              <a:blipFill rotWithShape="1">
                <a:blip r:embed="rId5"/>
                <a:stretch>
                  <a:fillRect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5" name="TextBox 24"/>
              <p:cNvSpPr txBox="1"/>
              <p:nvPr/>
            </p:nvSpPr>
            <p:spPr>
              <a:xfrm>
                <a:off x="1001977" y="6059261"/>
                <a:ext cx="68724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m:t>
                      </m:r>
                      <m:r>
                        <a:rPr lang="zh-CN" altLang="en-US" sz="2000" b="1" i="1" smtClean="0">
                          <a:solidFill>
                            <a:srgbClr val="003399"/>
                          </a:solidFill>
                          <a:latin typeface="Cambria Math"/>
                          <a:ea typeface="华文中宋" panose="02010600040101010101" pitchFamily="2" charset="-122"/>
                        </a:rPr>
                        <m:t>内</m:t>
                      </m:r>
                      <m:r>
                        <a:rPr lang="en-US" altLang="zh-CN" sz="2000" b="1" i="1" smtClean="0">
                          <a:solidFill>
                            <a:srgbClr val="003399"/>
                          </a:solidFill>
                          <a:latin typeface="Cambria Math"/>
                          <a:ea typeface="华文中宋" panose="02010600040101010101" pitchFamily="2" charset="-122"/>
                        </a:rPr>
                        <m:t>𝟏</m:t>
                      </m:r>
                      <m:r>
                        <a:rPr lang="zh-CN" altLang="en-US" sz="2000" b="1" i="1" smtClean="0">
                          <a:solidFill>
                            <a:srgbClr val="003399"/>
                          </a:solidFill>
                          <a:latin typeface="Cambria Math"/>
                          <a:ea typeface="华文中宋" panose="02010600040101010101" pitchFamily="2" charset="-122"/>
                        </a:rPr>
                        <m:t>个</m:t>
                      </m:r>
                      <m:r>
                        <a:rPr lang="zh-CN" altLang="en-US" sz="2000" b="1" i="1">
                          <a:solidFill>
                            <a:srgbClr val="003399"/>
                          </a:solidFill>
                          <a:latin typeface="Cambria Math"/>
                          <a:ea typeface="华文中宋" panose="02010600040101010101" pitchFamily="2" charset="-122"/>
                        </a:rPr>
                        <m:t>顾客</m:t>
                      </m:r>
                      <m:r>
                        <a:rPr lang="zh-CN" altLang="en-US" sz="2000" b="1" i="1" smtClean="0">
                          <a:solidFill>
                            <a:srgbClr val="003399"/>
                          </a:solidFill>
                          <a:latin typeface="Cambria Math"/>
                          <a:ea typeface="华文中宋" panose="02010600040101010101" pitchFamily="2" charset="-122"/>
                        </a:rPr>
                        <m:t>离开</m:t>
                      </m:r>
                      <m:r>
                        <a:rPr lang="en-US" altLang="zh-CN" sz="2000" b="1" i="1" smtClean="0">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m:t>
                      </m:r>
                      <m:r>
                        <a:rPr lang="zh-CN" altLang="en-US" sz="2000" b="1" i="1">
                          <a:solidFill>
                            <a:srgbClr val="003399"/>
                          </a:solidFill>
                          <a:latin typeface="Cambria Math"/>
                          <a:ea typeface="华文中宋" panose="02010600040101010101" pitchFamily="2" charset="-122"/>
                        </a:rPr>
                        <m:t>𝝁</m:t>
                      </m:r>
                      <m:r>
                        <a:rPr lang="en-US" altLang="zh-CN" sz="2000" b="1" i="1">
                          <a:solidFill>
                            <a:srgbClr val="003399"/>
                          </a:solidFill>
                          <a:latin typeface="Cambria Math"/>
                          <a:ea typeface="华文中宋" panose="02010600040101010101" pitchFamily="2" charset="-122"/>
                        </a:rPr>
                        <m:t>𝒅𝒕</m:t>
                      </m:r>
                    </m:oMath>
                  </m:oMathPara>
                </a14:m>
                <a:endParaRPr lang="zh-CN" altLang="en-US" sz="2000" b="1" i="1" dirty="0">
                  <a:solidFill>
                    <a:srgbClr val="003399"/>
                  </a:solidFill>
                  <a:latin typeface="Cambria Math"/>
                  <a:ea typeface="华文中宋" panose="02010600040101010101" pitchFamily="2" charset="-122"/>
                </a:endParaRPr>
              </a:p>
            </p:txBody>
          </p:sp>
        </mc:Choice>
        <mc:Fallback>
          <p:sp>
            <p:nvSpPr>
              <p:cNvPr id="25" name="TextBox 24"/>
              <p:cNvSpPr txBox="1">
                <a:spLocks noRot="1" noChangeAspect="1" noMove="1" noResize="1" noEditPoints="1" noAdjustHandles="1" noChangeArrowheads="1" noChangeShapeType="1" noTextEdit="1"/>
              </p:cNvSpPr>
              <p:nvPr/>
            </p:nvSpPr>
            <p:spPr>
              <a:xfrm>
                <a:off x="1001977" y="6059261"/>
                <a:ext cx="6872442" cy="400110"/>
              </a:xfrm>
              <a:prstGeom prst="rect">
                <a:avLst/>
              </a:prstGeom>
              <a:blipFill rotWithShape="1">
                <a:blip r:embed="rId6"/>
                <a:stretch>
                  <a:fillRect b="-1818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67E77B74-AF2A-4901-99D6-38F26BDF3C07}"/>
              </a:ext>
            </a:extLst>
          </p:cNvPr>
          <p:cNvSpPr>
            <a:spLocks noGrp="1"/>
          </p:cNvSpPr>
          <p:nvPr>
            <p:ph type="sldNum" sz="quarter" idx="12"/>
          </p:nvPr>
        </p:nvSpPr>
        <p:spPr/>
        <p:txBody>
          <a:bodyPr/>
          <a:lstStyle/>
          <a:p>
            <a:fld id="{B10D5614-B734-4280-8F57-1D4947433C97}" type="slidenum">
              <a:rPr lang="en-US" smtClean="0"/>
              <a:pPr/>
              <a:t>44</a:t>
            </a:fld>
            <a:endParaRPr lang="en-US" dirty="0"/>
          </a:p>
        </p:txBody>
      </p:sp>
    </p:spTree>
    <p:extLst>
      <p:ext uri="{BB962C8B-B14F-4D97-AF65-F5344CB8AC3E}">
        <p14:creationId xmlns:p14="http://schemas.microsoft.com/office/powerpoint/2010/main" xmlns="" val="17716697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a:t>
            </a:r>
            <a:br>
              <a:rPr lang="en-US" sz="2000" dirty="0">
                <a:solidFill>
                  <a:schemeClr val="bg1"/>
                </a:solidFill>
              </a:rPr>
            </a:br>
            <a:r>
              <a:rPr lang="en-US" sz="2000" dirty="0">
                <a:solidFill>
                  <a:schemeClr val="bg1"/>
                </a:solidFill>
              </a:rPr>
              <a:t>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40</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2" name="矩形 1"/>
          <p:cNvSpPr/>
          <p:nvPr/>
        </p:nvSpPr>
        <p:spPr>
          <a:xfrm>
            <a:off x="656541" y="1700808"/>
            <a:ext cx="7847048" cy="50783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对于</a:t>
            </a:r>
            <a:r>
              <a:rPr lang="en-US" altLang="zh-CN" b="1" dirty="0" err="1">
                <a:solidFill>
                  <a:srgbClr val="000000"/>
                </a:solidFill>
                <a:latin typeface="华文中宋" panose="02010600040101010101" pitchFamily="2" charset="-122"/>
                <a:ea typeface="华文中宋" panose="02010600040101010101" pitchFamily="2" charset="-122"/>
              </a:rPr>
              <a:t>i</a:t>
            </a:r>
            <a:r>
              <a:rPr lang="en-US" altLang="zh-CN" b="1" dirty="0">
                <a:solidFill>
                  <a:srgbClr val="000000"/>
                </a:solidFill>
                <a:latin typeface="华文中宋" panose="02010600040101010101" pitchFamily="2" charset="-122"/>
                <a:ea typeface="华文中宋" panose="02010600040101010101" pitchFamily="2" charset="-122"/>
              </a:rPr>
              <a:t>=0</a:t>
            </a:r>
            <a:r>
              <a:rPr lang="zh-CN" altLang="en-US" b="1" dirty="0">
                <a:solidFill>
                  <a:srgbClr val="000000"/>
                </a:solidFill>
                <a:latin typeface="华文中宋" panose="02010600040101010101" pitchFamily="2" charset="-122"/>
                <a:ea typeface="华文中宋" panose="02010600040101010101" pitchFamily="2" charset="-122"/>
              </a:rPr>
              <a:t>，有</a:t>
            </a:r>
          </a:p>
        </p:txBody>
      </p:sp>
      <p:sp>
        <p:nvSpPr>
          <p:cNvPr id="15" name="矩形 14"/>
          <p:cNvSpPr/>
          <p:nvPr/>
        </p:nvSpPr>
        <p:spPr>
          <a:xfrm>
            <a:off x="648476" y="2757785"/>
            <a:ext cx="7847048" cy="646331"/>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在</a:t>
            </a:r>
            <a:r>
              <a:rPr lang="en-US" altLang="zh-CN" b="1" dirty="0" err="1">
                <a:solidFill>
                  <a:srgbClr val="000000"/>
                </a:solidFill>
                <a:latin typeface="华文中宋" panose="02010600040101010101" pitchFamily="2" charset="-122"/>
                <a:ea typeface="华文中宋" panose="02010600040101010101" pitchFamily="2" charset="-122"/>
              </a:rPr>
              <a:t>dt</a:t>
            </a:r>
            <a:r>
              <a:rPr lang="zh-CN" altLang="en-US" b="1" dirty="0">
                <a:solidFill>
                  <a:srgbClr val="000000"/>
                </a:solidFill>
                <a:latin typeface="华文中宋" panose="02010600040101010101" pitchFamily="2" charset="-122"/>
                <a:ea typeface="华文中宋" panose="02010600040101010101" pitchFamily="2" charset="-122"/>
              </a:rPr>
              <a:t>时间内，顾客一个也不到达和一个也不离开的概率为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17" name="TextBox 16"/>
              <p:cNvSpPr txBox="1"/>
              <p:nvPr/>
            </p:nvSpPr>
            <p:spPr>
              <a:xfrm>
                <a:off x="1331640" y="2243575"/>
                <a:ext cx="61281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r>
                        <a:rPr lang="en-US" altLang="zh-CN" sz="2000" b="1" i="1" smtClean="0">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m:t>
                      </m:r>
                      <m:r>
                        <a:rPr lang="zh-CN" altLang="en-US" sz="2000" b="1" i="1" smtClean="0">
                          <a:solidFill>
                            <a:srgbClr val="003399"/>
                          </a:solidFill>
                          <a:latin typeface="Cambria Math"/>
                          <a:ea typeface="华文中宋" panose="02010600040101010101" pitchFamily="2" charset="-122"/>
                        </a:rPr>
                        <m:t>内</m:t>
                      </m:r>
                      <m:r>
                        <a:rPr lang="en-US" altLang="zh-CN" sz="2000" b="1" i="1" smtClean="0">
                          <a:solidFill>
                            <a:srgbClr val="003399"/>
                          </a:solidFill>
                          <a:latin typeface="Cambria Math"/>
                          <a:ea typeface="华文中宋" panose="02010600040101010101" pitchFamily="2" charset="-122"/>
                        </a:rPr>
                        <m:t>𝟏</m:t>
                      </m:r>
                      <m:r>
                        <a:rPr lang="zh-CN" altLang="en-US" sz="2000" b="1" i="1" smtClean="0">
                          <a:solidFill>
                            <a:srgbClr val="003399"/>
                          </a:solidFill>
                          <a:latin typeface="Cambria Math"/>
                          <a:ea typeface="华文中宋" panose="02010600040101010101" pitchFamily="2" charset="-122"/>
                        </a:rPr>
                        <m:t>个</m:t>
                      </m:r>
                      <m:r>
                        <a:rPr lang="zh-CN" altLang="en-US" sz="2000" b="1" i="1">
                          <a:solidFill>
                            <a:srgbClr val="003399"/>
                          </a:solidFill>
                          <a:latin typeface="Cambria Math"/>
                          <a:ea typeface="华文中宋" panose="02010600040101010101" pitchFamily="2" charset="-122"/>
                        </a:rPr>
                        <m:t>顾客</m:t>
                      </m:r>
                      <m:r>
                        <a:rPr lang="zh-CN" altLang="en-US" sz="2000" b="1" i="1" smtClean="0">
                          <a:solidFill>
                            <a:srgbClr val="003399"/>
                          </a:solidFill>
                          <a:latin typeface="Cambria Math"/>
                          <a:ea typeface="华文中宋" panose="02010600040101010101" pitchFamily="2" charset="-122"/>
                        </a:rPr>
                        <m:t>离开</m:t>
                      </m:r>
                      <m:r>
                        <a:rPr lang="en-US" altLang="zh-CN" sz="2000" b="1" i="1" smtClean="0">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𝟎</m:t>
                      </m:r>
                    </m:oMath>
                  </m:oMathPara>
                </a14:m>
                <a:endParaRPr lang="zh-CN" altLang="en-US" sz="2000" dirty="0">
                  <a:solidFill>
                    <a:srgbClr val="003399"/>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1331640" y="2243575"/>
                <a:ext cx="6128163" cy="400110"/>
              </a:xfrm>
              <a:prstGeom prst="rect">
                <a:avLst/>
              </a:prstGeom>
              <a:blipFill rotWithShape="1">
                <a:blip r:embed="rId2"/>
                <a:stretch>
                  <a:fillRect b="-151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3" name="TextBox 12"/>
              <p:cNvSpPr txBox="1"/>
              <p:nvPr/>
            </p:nvSpPr>
            <p:spPr>
              <a:xfrm>
                <a:off x="996386" y="3219450"/>
                <a:ext cx="7344816" cy="1015663"/>
              </a:xfrm>
              <a:prstGeom prst="rect">
                <a:avLst/>
              </a:prstGeom>
              <a:noFill/>
            </p:spPr>
            <p:txBody>
              <a:bodyPr wrap="square" rtlCol="0">
                <a:spAutoFit/>
              </a:bodyPr>
              <a:lstStyle/>
              <a:p>
                <a:pPr>
                  <a:lnSpc>
                    <a:spcPct val="150000"/>
                  </a:lnSpc>
                </a:pPr>
                <a:r>
                  <a:rPr lang="en-US" altLang="zh-CN" sz="2000" b="1" i="1" dirty="0">
                    <a:solidFill>
                      <a:srgbClr val="003399"/>
                    </a:solidFill>
                    <a:latin typeface="Cambria Math"/>
                    <a:ea typeface="华文中宋" panose="02010600040101010101" pitchFamily="2" charset="-122"/>
                  </a:rPr>
                  <a:t>1</a:t>
                </a:r>
                <a14:m>
                  <m:oMath xmlns:m="http://schemas.openxmlformats.org/officeDocument/2006/math">
                    <m:r>
                      <a:rPr lang="en-US" altLang="zh-CN" sz="2000" b="1" i="1" dirty="0" smtClean="0">
                        <a:solidFill>
                          <a:srgbClr val="003399"/>
                        </a:solidFill>
                        <a:latin typeface="Cambria Math"/>
                        <a:ea typeface="Cambria Math"/>
                      </a:rPr>
                      <m:t>−</m:t>
                    </m:r>
                    <m:r>
                      <a:rPr lang="en-US" altLang="zh-CN" sz="2000" b="1" i="1">
                        <a:solidFill>
                          <a:srgbClr val="003399"/>
                        </a:solidFill>
                        <a:latin typeface="Cambria Math"/>
                        <a:ea typeface="华文中宋" panose="02010600040101010101" pitchFamily="2" charset="-122"/>
                      </a:rPr>
                      <m:t>𝑷</m:t>
                    </m:r>
                    <m:r>
                      <a:rPr lang="en-US" altLang="zh-CN" sz="2000" b="1" i="1">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时间内</m:t>
                    </m:r>
                    <m:r>
                      <a:rPr lang="en-US" altLang="zh-CN" sz="2000" b="1" i="1">
                        <a:solidFill>
                          <a:srgbClr val="003399"/>
                        </a:solidFill>
                        <a:latin typeface="Cambria Math"/>
                        <a:ea typeface="华文中宋" panose="02010600040101010101" pitchFamily="2" charset="-122"/>
                      </a:rPr>
                      <m:t>𝟏</m:t>
                    </m:r>
                    <m:r>
                      <a:rPr lang="zh-CN" altLang="en-US" sz="2000" b="1" i="1">
                        <a:solidFill>
                          <a:srgbClr val="003399"/>
                        </a:solidFill>
                        <a:latin typeface="Cambria Math"/>
                        <a:ea typeface="华文中宋" panose="02010600040101010101" pitchFamily="2" charset="-122"/>
                      </a:rPr>
                      <m:t>个顾客到达</m:t>
                    </m:r>
                    <m:r>
                      <a:rPr lang="en-US" altLang="zh-CN" sz="2000" b="1" i="1">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Cambria Math"/>
                      </a:rPr>
                      <m:t>−</m:t>
                    </m:r>
                    <m:r>
                      <a:rPr lang="en-US" altLang="zh-CN" sz="2000" b="1" i="1">
                        <a:solidFill>
                          <a:srgbClr val="003399"/>
                        </a:solidFill>
                        <a:latin typeface="Cambria Math"/>
                        <a:ea typeface="华文中宋" panose="02010600040101010101" pitchFamily="2" charset="-122"/>
                      </a:rPr>
                      <m:t>𝑷</m:t>
                    </m:r>
                    <m:r>
                      <a:rPr lang="en-US" altLang="zh-CN" sz="2000" b="1" i="1">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时间内</m:t>
                    </m:r>
                    <m:r>
                      <a:rPr lang="en-US" altLang="zh-CN" sz="2000" b="1" i="1">
                        <a:solidFill>
                          <a:srgbClr val="003399"/>
                        </a:solidFill>
                        <a:latin typeface="Cambria Math"/>
                        <a:ea typeface="华文中宋" panose="02010600040101010101" pitchFamily="2" charset="-122"/>
                      </a:rPr>
                      <m:t>𝟏</m:t>
                    </m:r>
                    <m:r>
                      <a:rPr lang="zh-CN" altLang="en-US" sz="2000" b="1" i="1">
                        <a:solidFill>
                          <a:srgbClr val="003399"/>
                        </a:solidFill>
                        <a:latin typeface="Cambria Math"/>
                        <a:ea typeface="华文中宋" panose="02010600040101010101" pitchFamily="2" charset="-122"/>
                      </a:rPr>
                      <m:t>个顾客离开</m:t>
                    </m:r>
                    <m:r>
                      <a:rPr lang="en-US" altLang="zh-CN" sz="2000" b="1" i="1">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Cambria Math"/>
                      </a:rPr>
                      <m:t>−</m:t>
                    </m:r>
                    <m:r>
                      <a:rPr lang="en-US" altLang="zh-CN" sz="2000" b="1" i="1">
                        <a:solidFill>
                          <a:srgbClr val="003399"/>
                        </a:solidFill>
                        <a:latin typeface="Cambria Math"/>
                        <a:ea typeface="华文中宋" panose="02010600040101010101" pitchFamily="2" charset="-122"/>
                      </a:rPr>
                      <m:t>𝑷</m:t>
                    </m:r>
                    <m:r>
                      <a:rPr lang="en-US" altLang="zh-CN" sz="2000" b="1" i="1">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时间内</m:t>
                    </m:r>
                    <m:r>
                      <a:rPr lang="en-US" altLang="zh-CN" sz="2000" b="1" i="1" smtClean="0">
                        <a:solidFill>
                          <a:srgbClr val="003399"/>
                        </a:solidFill>
                        <a:latin typeface="Cambria Math"/>
                        <a:ea typeface="华文中宋" panose="02010600040101010101" pitchFamily="2" charset="-122"/>
                      </a:rPr>
                      <m:t>𝟐</m:t>
                    </m:r>
                    <m:r>
                      <a:rPr lang="zh-CN" altLang="en-US" sz="2000" b="1" i="1">
                        <a:solidFill>
                          <a:srgbClr val="003399"/>
                        </a:solidFill>
                        <a:latin typeface="Cambria Math"/>
                        <a:ea typeface="华文中宋" panose="02010600040101010101" pitchFamily="2" charset="-122"/>
                      </a:rPr>
                      <m:t>个顾客达到</m:t>
                    </m:r>
                    <m:r>
                      <a:rPr lang="en-US" altLang="zh-CN" sz="2000" b="1" i="1">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Cambria Math"/>
                      </a:rPr>
                      <m:t>−</m:t>
                    </m:r>
                    <m:r>
                      <a:rPr lang="en-US" altLang="zh-CN" sz="2000" b="1" i="1">
                        <a:solidFill>
                          <a:srgbClr val="003399"/>
                        </a:solidFill>
                        <a:latin typeface="Cambria Math"/>
                        <a:ea typeface="华文中宋" panose="02010600040101010101" pitchFamily="2" charset="-122"/>
                      </a:rPr>
                      <m:t>𝑷</m:t>
                    </m:r>
                    <m:r>
                      <a:rPr lang="en-US" altLang="zh-CN" sz="2000" b="1" i="1">
                        <a:solidFill>
                          <a:srgbClr val="003399"/>
                        </a:solidFill>
                        <a:latin typeface="Cambria Math"/>
                        <a:ea typeface="华文中宋" panose="02010600040101010101" pitchFamily="2" charset="-122"/>
                      </a:rPr>
                      <m:t>(</m:t>
                    </m:r>
                    <m:r>
                      <a:rPr lang="en-US" altLang="zh-CN" sz="2000" b="1" i="1">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时间内</m:t>
                    </m:r>
                    <m:r>
                      <a:rPr lang="en-US" altLang="zh-CN" sz="2000" b="1" i="1" smtClean="0">
                        <a:solidFill>
                          <a:srgbClr val="003399"/>
                        </a:solidFill>
                        <a:latin typeface="Cambria Math"/>
                        <a:ea typeface="华文中宋" panose="02010600040101010101" pitchFamily="2" charset="-122"/>
                      </a:rPr>
                      <m:t>𝟐</m:t>
                    </m:r>
                    <m:r>
                      <a:rPr lang="zh-CN" altLang="en-US" sz="2000" b="1" i="1">
                        <a:solidFill>
                          <a:srgbClr val="003399"/>
                        </a:solidFill>
                        <a:latin typeface="Cambria Math"/>
                        <a:ea typeface="华文中宋" panose="02010600040101010101" pitchFamily="2" charset="-122"/>
                      </a:rPr>
                      <m:t>个顾客离开</m:t>
                    </m:r>
                    <m:r>
                      <a:rPr lang="en-US" altLang="zh-CN" sz="2000" b="1" i="1">
                        <a:solidFill>
                          <a:srgbClr val="003399"/>
                        </a:solidFill>
                        <a:latin typeface="Cambria Math"/>
                        <a:ea typeface="华文中宋" panose="02010600040101010101" pitchFamily="2" charset="-122"/>
                      </a:rPr>
                      <m:t>)</m:t>
                    </m:r>
                  </m:oMath>
                </a14:m>
                <a:endParaRPr lang="zh-CN" altLang="en-US" sz="2000" b="1" i="1" dirty="0">
                  <a:solidFill>
                    <a:srgbClr val="003399"/>
                  </a:solidFill>
                  <a:latin typeface="Cambria Math"/>
                  <a:ea typeface="华文中宋" panose="02010600040101010101" pitchFamily="2" charset="-122"/>
                </a:endParaRPr>
              </a:p>
            </p:txBody>
          </p:sp>
        </mc:Choice>
        <mc:Fallback>
          <p:sp>
            <p:nvSpPr>
              <p:cNvPr id="13" name="TextBox 12"/>
              <p:cNvSpPr txBox="1">
                <a:spLocks noRot="1" noChangeAspect="1" noMove="1" noResize="1" noEditPoints="1" noAdjustHandles="1" noChangeArrowheads="1" noChangeShapeType="1" noTextEdit="1"/>
              </p:cNvSpPr>
              <p:nvPr/>
            </p:nvSpPr>
            <p:spPr>
              <a:xfrm>
                <a:off x="996386" y="3219450"/>
                <a:ext cx="7344816" cy="1015663"/>
              </a:xfrm>
              <a:prstGeom prst="rect">
                <a:avLst/>
              </a:prstGeom>
              <a:blipFill rotWithShape="1">
                <a:blip r:embed="rId3"/>
                <a:stretch>
                  <a:fillRect l="-830" b="-599"/>
                </a:stretch>
              </a:blipFill>
            </p:spPr>
            <p:txBody>
              <a:bodyPr/>
              <a:lstStyle/>
              <a:p>
                <a:r>
                  <a:rPr lang="zh-CN" altLang="en-US">
                    <a:noFill/>
                  </a:rPr>
                  <a:t> </a:t>
                </a:r>
              </a:p>
            </p:txBody>
          </p:sp>
        </mc:Fallback>
      </mc:AlternateContent>
      <p:sp>
        <p:nvSpPr>
          <p:cNvPr id="16" name="矩形 15"/>
          <p:cNvSpPr/>
          <p:nvPr/>
        </p:nvSpPr>
        <p:spPr>
          <a:xfrm>
            <a:off x="656541" y="4221088"/>
            <a:ext cx="7847048" cy="923330"/>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后两项是</a:t>
            </a:r>
            <a:r>
              <a:rPr lang="en-US" altLang="zh-CN" b="1" dirty="0" err="1">
                <a:solidFill>
                  <a:srgbClr val="000000"/>
                </a:solidFill>
                <a:latin typeface="华文中宋" panose="02010600040101010101" pitchFamily="2" charset="-122"/>
                <a:ea typeface="华文中宋" panose="02010600040101010101" pitchFamily="2" charset="-122"/>
              </a:rPr>
              <a:t>dt</a:t>
            </a:r>
            <a:r>
              <a:rPr lang="zh-CN" altLang="en-US" b="1" dirty="0">
                <a:solidFill>
                  <a:srgbClr val="000000"/>
                </a:solidFill>
                <a:latin typeface="华文中宋" panose="02010600040101010101" pitchFamily="2" charset="-122"/>
                <a:ea typeface="华文中宋" panose="02010600040101010101" pitchFamily="2" charset="-122"/>
              </a:rPr>
              <a:t>的二次方以上函数，上式可合并为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21" name="TextBox 20"/>
              <p:cNvSpPr txBox="1"/>
              <p:nvPr/>
            </p:nvSpPr>
            <p:spPr>
              <a:xfrm>
                <a:off x="821496" y="4670675"/>
                <a:ext cx="766688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d>
                        <m:dPr>
                          <m:ctrlPr>
                            <a:rPr lang="en-US" altLang="zh-CN" sz="2000" b="1" i="1" smtClean="0">
                              <a:solidFill>
                                <a:srgbClr val="003399"/>
                              </a:solidFill>
                              <a:latin typeface="Cambria Math" panose="02040503050406030204" pitchFamily="18" charset="0"/>
                              <a:ea typeface="华文中宋" panose="02010600040101010101" pitchFamily="2" charset="-122"/>
                            </a:rPr>
                          </m:ctrlPr>
                        </m:dPr>
                        <m:e>
                          <m:r>
                            <a:rPr lang="en-US" altLang="zh-CN" sz="2000" b="1" i="1" smtClean="0">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m:t>
                          </m:r>
                          <m:r>
                            <a:rPr lang="zh-CN" altLang="en-US" sz="2000" b="1" i="1" smtClean="0">
                              <a:solidFill>
                                <a:srgbClr val="003399"/>
                              </a:solidFill>
                              <a:latin typeface="Cambria Math"/>
                              <a:ea typeface="华文中宋" panose="02010600040101010101" pitchFamily="2" charset="-122"/>
                            </a:rPr>
                            <m:t>内不</m:t>
                          </m:r>
                          <m:r>
                            <a:rPr lang="zh-CN" altLang="en-US" sz="2000" b="1" i="1">
                              <a:solidFill>
                                <a:srgbClr val="003399"/>
                              </a:solidFill>
                              <a:latin typeface="Cambria Math"/>
                              <a:ea typeface="华文中宋" panose="02010600040101010101" pitchFamily="2" charset="-122"/>
                            </a:rPr>
                            <m:t>发生变化</m:t>
                          </m:r>
                        </m:e>
                      </m:d>
                      <m:r>
                        <a:rPr lang="en-US" altLang="zh-CN" sz="2000" b="1" i="1">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𝟏</m:t>
                      </m:r>
                      <m:r>
                        <a:rPr lang="en-US" altLang="zh-CN" sz="2000" b="1" i="1" dirty="0" smtClean="0">
                          <a:solidFill>
                            <a:srgbClr val="003399"/>
                          </a:solidFill>
                          <a:latin typeface="Cambria Math"/>
                          <a:ea typeface="Cambria Math"/>
                        </a:rPr>
                        <m:t>−</m:t>
                      </m:r>
                      <m:d>
                        <m:dPr>
                          <m:ctrlPr>
                            <a:rPr lang="en-US" altLang="zh-CN" sz="2000" b="1" i="1" dirty="0" smtClean="0">
                              <a:solidFill>
                                <a:srgbClr val="003399"/>
                              </a:solidFill>
                              <a:latin typeface="Cambria Math" panose="02040503050406030204" pitchFamily="18" charset="0"/>
                              <a:ea typeface="Cambria Math"/>
                            </a:rPr>
                          </m:ctrlPr>
                        </m:dPr>
                        <m:e>
                          <m:r>
                            <m:rPr>
                              <m:sty m:val="p"/>
                            </m:rPr>
                            <a:rPr lang="el-GR" altLang="zh-CN" sz="2000" b="1" i="1">
                              <a:solidFill>
                                <a:srgbClr val="003399"/>
                              </a:solidFill>
                              <a:latin typeface="Cambria Math"/>
                              <a:ea typeface="华文中宋" panose="02010600040101010101" pitchFamily="2" charset="-122"/>
                            </a:rPr>
                            <m:t>λ</m:t>
                          </m:r>
                          <m:r>
                            <a:rPr lang="el-GR" altLang="zh-CN" sz="2000" b="1" i="1" smtClean="0">
                              <a:solidFill>
                                <a:srgbClr val="003399"/>
                              </a:solidFill>
                              <a:latin typeface="Cambria Math"/>
                              <a:ea typeface="Cambria Math"/>
                            </a:rPr>
                            <m:t>+</m:t>
                          </m:r>
                          <m:r>
                            <a:rPr lang="zh-CN" altLang="en-US" sz="2000" b="1" i="1">
                              <a:solidFill>
                                <a:srgbClr val="003399"/>
                              </a:solidFill>
                              <a:latin typeface="Cambria Math"/>
                              <a:ea typeface="华文中宋" panose="02010600040101010101" pitchFamily="2" charset="-122"/>
                            </a:rPr>
                            <m:t>𝝁</m:t>
                          </m:r>
                        </m:e>
                      </m:d>
                      <m:r>
                        <a:rPr lang="en-US" altLang="zh-CN" sz="2000" b="1" i="1">
                          <a:solidFill>
                            <a:srgbClr val="003399"/>
                          </a:solidFill>
                          <a:latin typeface="Cambria Math"/>
                          <a:ea typeface="华文中宋" panose="02010600040101010101" pitchFamily="2" charset="-122"/>
                        </a:rPr>
                        <m:t>𝒅𝒕</m:t>
                      </m:r>
                      <m:r>
                        <a:rPr lang="en-US" altLang="zh-CN" sz="2000" b="1" i="1" smtClean="0">
                          <a:solidFill>
                            <a:srgbClr val="003399"/>
                          </a:solidFill>
                          <a:latin typeface="Cambria Math"/>
                          <a:ea typeface="Cambria Math"/>
                        </a:rPr>
                        <m:t>−</m:t>
                      </m:r>
                      <m:r>
                        <a:rPr lang="en-US" altLang="zh-CN" sz="2000" b="1" i="1">
                          <a:solidFill>
                            <a:srgbClr val="003399"/>
                          </a:solidFill>
                          <a:latin typeface="Cambria Math"/>
                          <a:ea typeface="华文中宋" panose="02010600040101010101" pitchFamily="2" charset="-122"/>
                        </a:rPr>
                        <m:t>𝑶</m:t>
                      </m:r>
                      <m:d>
                        <m:dPr>
                          <m:ctrlPr>
                            <a:rPr lang="en-US" altLang="zh-CN" sz="2000" b="1" i="1">
                              <a:solidFill>
                                <a:srgbClr val="003399"/>
                              </a:solidFill>
                              <a:latin typeface="Cambria Math" panose="02040503050406030204" pitchFamily="18" charset="0"/>
                              <a:ea typeface="华文中宋" panose="02010600040101010101" pitchFamily="2" charset="-122"/>
                            </a:rPr>
                          </m:ctrlPr>
                        </m:dPr>
                        <m:e>
                          <m:r>
                            <a:rPr lang="en-US" altLang="zh-CN" sz="2000" b="1" i="1">
                              <a:solidFill>
                                <a:srgbClr val="003399"/>
                              </a:solidFill>
                              <a:latin typeface="Cambria Math"/>
                              <a:ea typeface="华文中宋" panose="02010600040101010101" pitchFamily="2" charset="-122"/>
                            </a:rPr>
                            <m:t>𝒅𝒕</m:t>
                          </m:r>
                          <m:r>
                            <m:rPr>
                              <m:nor/>
                            </m:rPr>
                            <a:rPr lang="en-US" altLang="zh-CN" sz="2000" b="1" i="1" baseline="30000" dirty="0">
                              <a:solidFill>
                                <a:srgbClr val="003399"/>
                              </a:solidFill>
                              <a:latin typeface="Cambria Math"/>
                              <a:ea typeface="华文中宋" panose="02010600040101010101" pitchFamily="2" charset="-122"/>
                            </a:rPr>
                            <m:t>2</m:t>
                          </m:r>
                        </m:e>
                      </m:d>
                      <m:r>
                        <a:rPr lang="en-US" altLang="zh-CN" sz="2000" b="1" i="1" baseline="30000" dirty="0" smtClean="0">
                          <a:solidFill>
                            <a:srgbClr val="003399"/>
                          </a:solidFill>
                          <a:latin typeface="Cambria Math"/>
                          <a:ea typeface="华文中宋" panose="02010600040101010101" pitchFamily="2" charset="-122"/>
                        </a:rPr>
                        <m:t>            </m:t>
                      </m:r>
                      <m:r>
                        <a:rPr lang="en-US" altLang="zh-CN" sz="2000" b="1" i="1" dirty="0" smtClean="0">
                          <a:solidFill>
                            <a:srgbClr val="003399"/>
                          </a:solidFill>
                          <a:latin typeface="Cambria Math"/>
                          <a:ea typeface="华文中宋" panose="02010600040101010101" pitchFamily="2" charset="-122"/>
                        </a:rPr>
                        <m:t>(</m:t>
                      </m:r>
                      <m:r>
                        <a:rPr lang="en-US" altLang="zh-CN" sz="2000" b="1" i="1" dirty="0" smtClean="0">
                          <a:solidFill>
                            <a:srgbClr val="003399"/>
                          </a:solidFill>
                          <a:latin typeface="Cambria Math"/>
                          <a:ea typeface="华文中宋" panose="02010600040101010101" pitchFamily="2" charset="-122"/>
                        </a:rPr>
                        <m:t>𝒊</m:t>
                      </m:r>
                      <m:r>
                        <a:rPr lang="en-US" altLang="zh-CN" sz="2000" b="1" i="1" dirty="0" smtClean="0">
                          <a:solidFill>
                            <a:srgbClr val="003399"/>
                          </a:solidFill>
                          <a:latin typeface="Cambria Math"/>
                          <a:ea typeface="华文中宋" panose="02010600040101010101" pitchFamily="2" charset="-122"/>
                        </a:rPr>
                        <m:t> &gt;</m:t>
                      </m:r>
                      <m:r>
                        <a:rPr lang="en-US" altLang="zh-CN" sz="2000" b="1" i="1" dirty="0" smtClean="0">
                          <a:solidFill>
                            <a:srgbClr val="003399"/>
                          </a:solidFill>
                          <a:latin typeface="Cambria Math"/>
                          <a:ea typeface="Cambria Math"/>
                        </a:rPr>
                        <m:t>𝟎</m:t>
                      </m:r>
                      <m:r>
                        <a:rPr lang="en-US" altLang="zh-CN" sz="2000" b="1" i="1" dirty="0" smtClean="0">
                          <a:solidFill>
                            <a:srgbClr val="003399"/>
                          </a:solidFill>
                          <a:latin typeface="Cambria Math"/>
                          <a:ea typeface="Cambria Math"/>
                        </a:rPr>
                        <m:t>) </m:t>
                      </m:r>
                    </m:oMath>
                  </m:oMathPara>
                </a14:m>
                <a:endParaRPr lang="zh-CN" altLang="en-US" sz="2000" b="1" i="1" dirty="0">
                  <a:solidFill>
                    <a:srgbClr val="003399"/>
                  </a:solidFill>
                  <a:latin typeface="Cambria Math"/>
                  <a:ea typeface="华文中宋" panose="02010600040101010101" pitchFamily="2" charset="-122"/>
                </a:endParaRPr>
              </a:p>
            </p:txBody>
          </p:sp>
        </mc:Choice>
        <mc:Fallback>
          <p:sp>
            <p:nvSpPr>
              <p:cNvPr id="21" name="TextBox 20"/>
              <p:cNvSpPr txBox="1">
                <a:spLocks noRot="1" noChangeAspect="1" noMove="1" noResize="1" noEditPoints="1" noAdjustHandles="1" noChangeArrowheads="1" noChangeShapeType="1" noTextEdit="1"/>
              </p:cNvSpPr>
              <p:nvPr/>
            </p:nvSpPr>
            <p:spPr>
              <a:xfrm>
                <a:off x="821496" y="4670675"/>
                <a:ext cx="7666883" cy="400110"/>
              </a:xfrm>
              <a:prstGeom prst="rect">
                <a:avLst/>
              </a:prstGeom>
              <a:blipFill rotWithShape="1">
                <a:blip r:embed="rId4"/>
                <a:stretch>
                  <a:fillRect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3" name="TextBox 22"/>
              <p:cNvSpPr txBox="1"/>
              <p:nvPr/>
            </p:nvSpPr>
            <p:spPr>
              <a:xfrm>
                <a:off x="773649" y="5140704"/>
                <a:ext cx="766688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华文中宋" panose="02010600040101010101" pitchFamily="2" charset="-122"/>
                        </a:rPr>
                        <m:t>𝑷</m:t>
                      </m:r>
                      <m:d>
                        <m:dPr>
                          <m:ctrlPr>
                            <a:rPr lang="en-US" altLang="zh-CN" sz="2000" b="1" i="1" smtClean="0">
                              <a:solidFill>
                                <a:srgbClr val="003399"/>
                              </a:solidFill>
                              <a:latin typeface="Cambria Math" panose="02040503050406030204" pitchFamily="18" charset="0"/>
                              <a:ea typeface="华文中宋" panose="02010600040101010101" pitchFamily="2" charset="-122"/>
                            </a:rPr>
                          </m:ctrlPr>
                        </m:dPr>
                        <m:e>
                          <m:r>
                            <a:rPr lang="en-US" altLang="zh-CN" sz="2000" b="1" i="1" smtClean="0">
                              <a:solidFill>
                                <a:srgbClr val="003399"/>
                              </a:solidFill>
                              <a:latin typeface="Cambria Math"/>
                              <a:ea typeface="华文中宋" panose="02010600040101010101" pitchFamily="2" charset="-122"/>
                            </a:rPr>
                            <m:t>𝒅𝒕</m:t>
                          </m:r>
                          <m:r>
                            <a:rPr lang="zh-CN" altLang="en-US" sz="2000" b="1" i="1">
                              <a:solidFill>
                                <a:srgbClr val="003399"/>
                              </a:solidFill>
                              <a:latin typeface="Cambria Math"/>
                              <a:ea typeface="华文中宋" panose="02010600040101010101" pitchFamily="2" charset="-122"/>
                            </a:rPr>
                            <m:t>时间</m:t>
                          </m:r>
                          <m:r>
                            <a:rPr lang="zh-CN" altLang="en-US" sz="2000" b="1" i="1" smtClean="0">
                              <a:solidFill>
                                <a:srgbClr val="003399"/>
                              </a:solidFill>
                              <a:latin typeface="Cambria Math"/>
                              <a:ea typeface="华文中宋" panose="02010600040101010101" pitchFamily="2" charset="-122"/>
                            </a:rPr>
                            <m:t>内不</m:t>
                          </m:r>
                          <m:r>
                            <a:rPr lang="zh-CN" altLang="en-US" sz="2000" b="1" i="1">
                              <a:solidFill>
                                <a:srgbClr val="003399"/>
                              </a:solidFill>
                              <a:latin typeface="Cambria Math"/>
                              <a:ea typeface="华文中宋" panose="02010600040101010101" pitchFamily="2" charset="-122"/>
                            </a:rPr>
                            <m:t>发生变化</m:t>
                          </m:r>
                        </m:e>
                      </m:d>
                      <m:r>
                        <a:rPr lang="en-US" altLang="zh-CN" sz="2000" b="1" i="1">
                          <a:solidFill>
                            <a:srgbClr val="003399"/>
                          </a:solidFill>
                          <a:latin typeface="Cambria Math"/>
                          <a:ea typeface="华文中宋" panose="02010600040101010101" pitchFamily="2" charset="-122"/>
                        </a:rPr>
                        <m:t>=</m:t>
                      </m:r>
                      <m:r>
                        <a:rPr lang="en-US" altLang="zh-CN" sz="2000" b="1" i="1" smtClean="0">
                          <a:solidFill>
                            <a:srgbClr val="003399"/>
                          </a:solidFill>
                          <a:latin typeface="Cambria Math"/>
                          <a:ea typeface="华文中宋" panose="02010600040101010101" pitchFamily="2" charset="-122"/>
                        </a:rPr>
                        <m:t>𝟏</m:t>
                      </m:r>
                      <m:r>
                        <a:rPr lang="en-US" altLang="zh-CN" sz="2000" b="1" i="1" dirty="0" smtClean="0">
                          <a:solidFill>
                            <a:srgbClr val="003399"/>
                          </a:solidFill>
                          <a:latin typeface="Cambria Math"/>
                          <a:ea typeface="Cambria Math"/>
                        </a:rPr>
                        <m:t>−</m:t>
                      </m:r>
                      <m:r>
                        <m:rPr>
                          <m:sty m:val="p"/>
                        </m:rPr>
                        <a:rPr lang="el-GR" altLang="zh-CN" sz="2000" b="1" i="1">
                          <a:solidFill>
                            <a:srgbClr val="003399"/>
                          </a:solidFill>
                          <a:latin typeface="Cambria Math"/>
                          <a:ea typeface="华文中宋" panose="02010600040101010101" pitchFamily="2" charset="-122"/>
                        </a:rPr>
                        <m:t>λ</m:t>
                      </m:r>
                      <m:r>
                        <a:rPr lang="en-US" altLang="zh-CN" sz="2000" b="1" i="1">
                          <a:solidFill>
                            <a:srgbClr val="003399"/>
                          </a:solidFill>
                          <a:latin typeface="Cambria Math"/>
                          <a:ea typeface="华文中宋" panose="02010600040101010101" pitchFamily="2" charset="-122"/>
                        </a:rPr>
                        <m:t>𝒅𝒕</m:t>
                      </m:r>
                      <m:r>
                        <a:rPr lang="en-US" altLang="zh-CN" sz="2000" b="1" i="1" smtClean="0">
                          <a:solidFill>
                            <a:srgbClr val="003399"/>
                          </a:solidFill>
                          <a:latin typeface="Cambria Math"/>
                          <a:ea typeface="Cambria Math"/>
                        </a:rPr>
                        <m:t>−</m:t>
                      </m:r>
                      <m:r>
                        <a:rPr lang="en-US" altLang="zh-CN" sz="2000" b="1" i="1">
                          <a:solidFill>
                            <a:srgbClr val="003399"/>
                          </a:solidFill>
                          <a:latin typeface="Cambria Math"/>
                          <a:ea typeface="华文中宋" panose="02010600040101010101" pitchFamily="2" charset="-122"/>
                        </a:rPr>
                        <m:t>𝑶</m:t>
                      </m:r>
                      <m:d>
                        <m:dPr>
                          <m:ctrlPr>
                            <a:rPr lang="en-US" altLang="zh-CN" sz="2000" b="1" i="1">
                              <a:solidFill>
                                <a:srgbClr val="003399"/>
                              </a:solidFill>
                              <a:latin typeface="Cambria Math" panose="02040503050406030204" pitchFamily="18" charset="0"/>
                              <a:ea typeface="华文中宋" panose="02010600040101010101" pitchFamily="2" charset="-122"/>
                            </a:rPr>
                          </m:ctrlPr>
                        </m:dPr>
                        <m:e>
                          <m:r>
                            <a:rPr lang="en-US" altLang="zh-CN" sz="2000" b="1" i="1">
                              <a:solidFill>
                                <a:srgbClr val="003399"/>
                              </a:solidFill>
                              <a:latin typeface="Cambria Math"/>
                              <a:ea typeface="华文中宋" panose="02010600040101010101" pitchFamily="2" charset="-122"/>
                            </a:rPr>
                            <m:t>𝒅𝒕</m:t>
                          </m:r>
                          <m:r>
                            <m:rPr>
                              <m:nor/>
                            </m:rPr>
                            <a:rPr lang="en-US" altLang="zh-CN" sz="2000" b="1" i="1" baseline="30000" dirty="0">
                              <a:solidFill>
                                <a:srgbClr val="003399"/>
                              </a:solidFill>
                              <a:latin typeface="Cambria Math"/>
                              <a:ea typeface="华文中宋" panose="02010600040101010101" pitchFamily="2" charset="-122"/>
                            </a:rPr>
                            <m:t>2</m:t>
                          </m:r>
                        </m:e>
                      </m:d>
                      <m:r>
                        <a:rPr lang="en-US" altLang="zh-CN" sz="2000" b="1" i="1" baseline="30000" dirty="0" smtClean="0">
                          <a:solidFill>
                            <a:srgbClr val="003399"/>
                          </a:solidFill>
                          <a:latin typeface="Cambria Math"/>
                          <a:ea typeface="华文中宋" panose="02010600040101010101" pitchFamily="2" charset="-122"/>
                        </a:rPr>
                        <m:t>            </m:t>
                      </m:r>
                      <m:r>
                        <a:rPr lang="en-US" altLang="zh-CN" sz="2000" b="1" i="1" dirty="0" smtClean="0">
                          <a:solidFill>
                            <a:srgbClr val="003399"/>
                          </a:solidFill>
                          <a:latin typeface="Cambria Math"/>
                          <a:ea typeface="华文中宋" panose="02010600040101010101" pitchFamily="2" charset="-122"/>
                        </a:rPr>
                        <m:t>(</m:t>
                      </m:r>
                      <m:r>
                        <a:rPr lang="en-US" altLang="zh-CN" sz="2000" b="1" i="1" dirty="0" smtClean="0">
                          <a:solidFill>
                            <a:srgbClr val="003399"/>
                          </a:solidFill>
                          <a:latin typeface="Cambria Math"/>
                          <a:ea typeface="华文中宋" panose="02010600040101010101" pitchFamily="2" charset="-122"/>
                        </a:rPr>
                        <m:t>𝒊</m:t>
                      </m:r>
                      <m:r>
                        <a:rPr lang="en-US" altLang="zh-CN" sz="2000" b="1" i="1" dirty="0" smtClean="0">
                          <a:solidFill>
                            <a:srgbClr val="003399"/>
                          </a:solidFill>
                          <a:latin typeface="Cambria Math"/>
                          <a:ea typeface="Cambria Math"/>
                        </a:rPr>
                        <m:t>=</m:t>
                      </m:r>
                      <m:r>
                        <a:rPr lang="en-US" altLang="zh-CN" sz="2000" b="1" i="1" dirty="0" smtClean="0">
                          <a:solidFill>
                            <a:srgbClr val="003399"/>
                          </a:solidFill>
                          <a:latin typeface="Cambria Math"/>
                          <a:ea typeface="Cambria Math"/>
                        </a:rPr>
                        <m:t>𝟎</m:t>
                      </m:r>
                      <m:r>
                        <a:rPr lang="en-US" altLang="zh-CN" sz="2000" b="1" i="1" dirty="0" smtClean="0">
                          <a:solidFill>
                            <a:srgbClr val="003399"/>
                          </a:solidFill>
                          <a:latin typeface="Cambria Math"/>
                          <a:ea typeface="Cambria Math"/>
                        </a:rPr>
                        <m:t>) </m:t>
                      </m:r>
                    </m:oMath>
                  </m:oMathPara>
                </a14:m>
                <a:endParaRPr lang="zh-CN" altLang="en-US" sz="2000" b="1" i="1" dirty="0">
                  <a:solidFill>
                    <a:srgbClr val="003399"/>
                  </a:solidFill>
                  <a:latin typeface="Cambria Math"/>
                  <a:ea typeface="华文中宋" panose="02010600040101010101" pitchFamily="2" charset="-122"/>
                </a:endParaRPr>
              </a:p>
            </p:txBody>
          </p:sp>
        </mc:Choice>
        <mc:Fallback>
          <p:sp>
            <p:nvSpPr>
              <p:cNvPr id="23" name="TextBox 22"/>
              <p:cNvSpPr txBox="1">
                <a:spLocks noRot="1" noChangeAspect="1" noMove="1" noResize="1" noEditPoints="1" noAdjustHandles="1" noChangeArrowheads="1" noChangeShapeType="1" noTextEdit="1"/>
              </p:cNvSpPr>
              <p:nvPr/>
            </p:nvSpPr>
            <p:spPr>
              <a:xfrm>
                <a:off x="773649" y="5140704"/>
                <a:ext cx="7666883" cy="400110"/>
              </a:xfrm>
              <a:prstGeom prst="rect">
                <a:avLst/>
              </a:prstGeom>
              <a:blipFill rotWithShape="1">
                <a:blip r:embed="rId5"/>
                <a:stretch>
                  <a:fillRect b="-1666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6F244084-EECD-415C-B58A-D0F233FA7D27}"/>
              </a:ext>
            </a:extLst>
          </p:cNvPr>
          <p:cNvSpPr>
            <a:spLocks noGrp="1"/>
          </p:cNvSpPr>
          <p:nvPr>
            <p:ph type="sldNum" sz="quarter" idx="12"/>
          </p:nvPr>
        </p:nvSpPr>
        <p:spPr/>
        <p:txBody>
          <a:bodyPr/>
          <a:lstStyle/>
          <a:p>
            <a:fld id="{B10D5614-B734-4280-8F57-1D4947433C97}" type="slidenum">
              <a:rPr lang="en-US" smtClean="0"/>
              <a:pPr/>
              <a:t>45</a:t>
            </a:fld>
            <a:endParaRPr lang="en-US" dirty="0"/>
          </a:p>
        </p:txBody>
      </p:sp>
    </p:spTree>
    <p:extLst>
      <p:ext uri="{BB962C8B-B14F-4D97-AF65-F5344CB8AC3E}">
        <p14:creationId xmlns:p14="http://schemas.microsoft.com/office/powerpoint/2010/main" xmlns="" val="36869023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41</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0778" y="1988840"/>
            <a:ext cx="8010525" cy="158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9" name="矩形 18"/>
          <p:cNvSpPr/>
          <p:nvPr/>
        </p:nvSpPr>
        <p:spPr>
          <a:xfrm>
            <a:off x="566737" y="1628800"/>
            <a:ext cx="7847048" cy="923330"/>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忽略二次项，状态转换图如下</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20" name="矩形 19"/>
          <p:cNvSpPr/>
          <p:nvPr/>
        </p:nvSpPr>
        <p:spPr>
          <a:xfrm>
            <a:off x="580778" y="3569990"/>
            <a:ext cx="7847048" cy="369332"/>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设系统在</a:t>
            </a:r>
            <a:r>
              <a:rPr lang="en-US" altLang="zh-CN" b="1" dirty="0" err="1">
                <a:solidFill>
                  <a:srgbClr val="000000"/>
                </a:solidFill>
                <a:latin typeface="华文中宋" panose="02010600040101010101" pitchFamily="2" charset="-122"/>
                <a:ea typeface="华文中宋" panose="02010600040101010101" pitchFamily="2" charset="-122"/>
              </a:rPr>
              <a:t>t+dt</a:t>
            </a:r>
            <a:r>
              <a:rPr lang="zh-CN" altLang="en-US" b="1" dirty="0">
                <a:solidFill>
                  <a:srgbClr val="000000"/>
                </a:solidFill>
                <a:latin typeface="华文中宋" panose="02010600040101010101" pitchFamily="2" charset="-122"/>
                <a:ea typeface="华文中宋" panose="02010600040101010101" pitchFamily="2" charset="-122"/>
              </a:rPr>
              <a:t>时间内处于状态</a:t>
            </a:r>
            <a:r>
              <a:rPr lang="en-US" altLang="zh-CN" b="1" dirty="0">
                <a:solidFill>
                  <a:srgbClr val="000000"/>
                </a:solidFill>
                <a:latin typeface="华文中宋" panose="02010600040101010101" pitchFamily="2" charset="-122"/>
                <a:ea typeface="华文中宋" panose="02010600040101010101" pitchFamily="2" charset="-122"/>
              </a:rPr>
              <a:t>S</a:t>
            </a:r>
            <a:r>
              <a:rPr lang="en-US" altLang="zh-CN" b="1" baseline="-25000" dirty="0">
                <a:solidFill>
                  <a:srgbClr val="000000"/>
                </a:solidFill>
                <a:latin typeface="华文中宋" panose="02010600040101010101" pitchFamily="2" charset="-122"/>
                <a:ea typeface="华文中宋" panose="02010600040101010101" pitchFamily="2" charset="-122"/>
              </a:rPr>
              <a:t>i</a:t>
            </a:r>
            <a:r>
              <a:rPr lang="zh-CN" altLang="en-US" b="1" dirty="0">
                <a:solidFill>
                  <a:srgbClr val="000000"/>
                </a:solidFill>
                <a:latin typeface="华文中宋" panose="02010600040101010101" pitchFamily="2" charset="-122"/>
                <a:ea typeface="华文中宋" panose="02010600040101010101" pitchFamily="2" charset="-122"/>
              </a:rPr>
              <a:t>的概率为</a:t>
            </a:r>
            <a:r>
              <a:rPr lang="en-US" altLang="zh-CN" b="1" dirty="0">
                <a:solidFill>
                  <a:srgbClr val="000000"/>
                </a:solidFill>
                <a:latin typeface="华文中宋" panose="02010600040101010101" pitchFamily="2" charset="-122"/>
                <a:ea typeface="华文中宋" panose="02010600040101010101" pitchFamily="2" charset="-122"/>
              </a:rPr>
              <a:t>P</a:t>
            </a:r>
            <a:r>
              <a:rPr lang="en-US" altLang="zh-CN" b="1" baseline="-25000" dirty="0">
                <a:solidFill>
                  <a:srgbClr val="000000"/>
                </a:solidFill>
                <a:latin typeface="华文中宋" panose="02010600040101010101" pitchFamily="2" charset="-122"/>
                <a:ea typeface="华文中宋" panose="02010600040101010101" pitchFamily="2" charset="-122"/>
              </a:rPr>
              <a:t>i</a:t>
            </a:r>
            <a:r>
              <a:rPr lang="en-US" altLang="zh-CN" b="1" dirty="0">
                <a:solidFill>
                  <a:srgbClr val="000000"/>
                </a:solidFill>
                <a:latin typeface="华文中宋" panose="02010600040101010101" pitchFamily="2" charset="-122"/>
                <a:ea typeface="华文中宋" panose="02010600040101010101" pitchFamily="2" charset="-122"/>
              </a:rPr>
              <a:t>(</a:t>
            </a:r>
            <a:r>
              <a:rPr lang="en-US" altLang="zh-CN" b="1" dirty="0" err="1">
                <a:solidFill>
                  <a:srgbClr val="000000"/>
                </a:solidFill>
                <a:latin typeface="华文中宋" panose="02010600040101010101" pitchFamily="2" charset="-122"/>
                <a:ea typeface="华文中宋" panose="02010600040101010101" pitchFamily="2" charset="-122"/>
              </a:rPr>
              <a:t>t+dt</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，由状态转换图有</a:t>
            </a: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22" name="TextBox 21"/>
              <p:cNvSpPr txBox="1"/>
              <p:nvPr/>
            </p:nvSpPr>
            <p:spPr>
              <a:xfrm>
                <a:off x="674548" y="4005064"/>
                <a:ext cx="8434150" cy="400110"/>
              </a:xfrm>
              <a:prstGeom prst="rect">
                <a:avLst/>
              </a:prstGeom>
              <a:noFill/>
            </p:spPr>
            <p:txBody>
              <a:bodyPr wrap="square" rtlCol="0">
                <a:spAutoFit/>
              </a:bodyPr>
              <a:lstStyle/>
              <a:p>
                <a14:m>
                  <m:oMath xmlns:m="http://schemas.openxmlformats.org/officeDocument/2006/math">
                    <m:r>
                      <a:rPr lang="en-US" altLang="zh-CN" sz="2000" b="1" i="1" smtClean="0">
                        <a:solidFill>
                          <a:srgbClr val="003399"/>
                        </a:solidFill>
                        <a:latin typeface="Cambria Math" panose="02040503050406030204" pitchFamily="18" charset="0"/>
                        <a:ea typeface="Cambria Math" panose="02040503050406030204" pitchFamily="18" charset="0"/>
                      </a:rPr>
                      <m:t>𝑷</m:t>
                    </m:r>
                    <m:r>
                      <a:rPr lang="en-US" altLang="zh-CN" sz="2000" b="1" i="1" baseline="-25000" smtClean="0">
                        <a:solidFill>
                          <a:srgbClr val="003399"/>
                        </a:solidFill>
                        <a:latin typeface="Cambria Math"/>
                        <a:ea typeface="Cambria Math" panose="02040503050406030204" pitchFamily="18" charset="0"/>
                      </a:rPr>
                      <m:t>𝒊</m:t>
                    </m:r>
                    <m:d>
                      <m:dPr>
                        <m:ctrlPr>
                          <a:rPr lang="en-US" altLang="zh-CN" sz="2000" b="1" i="1" smtClean="0">
                            <a:solidFill>
                              <a:srgbClr val="003399"/>
                            </a:solidFill>
                            <a:latin typeface="Cambria Math" panose="02040503050406030204" pitchFamily="18" charset="0"/>
                            <a:ea typeface="Cambria Math" panose="02040503050406030204" pitchFamily="18" charset="0"/>
                          </a:rPr>
                        </m:ctrlPr>
                      </m:dPr>
                      <m:e>
                        <m:r>
                          <a:rPr lang="en-US" altLang="zh-CN" sz="2000" b="1" i="1" smtClean="0">
                            <a:solidFill>
                              <a:srgbClr val="003399"/>
                            </a:solidFill>
                            <a:latin typeface="Cambria Math" panose="02040503050406030204" pitchFamily="18" charset="0"/>
                            <a:ea typeface="Cambria Math" panose="02040503050406030204" pitchFamily="18" charset="0"/>
                          </a:rPr>
                          <m:t>𝒕</m:t>
                        </m:r>
                        <m:r>
                          <a:rPr lang="en-US" altLang="zh-CN" sz="2000" b="1" i="1" smtClean="0">
                            <a:solidFill>
                              <a:srgbClr val="003399"/>
                            </a:solidFill>
                            <a:latin typeface="Cambria Math" panose="02040503050406030204" pitchFamily="18" charset="0"/>
                            <a:ea typeface="Cambria Math" panose="02040503050406030204" pitchFamily="18" charset="0"/>
                          </a:rPr>
                          <m:t>+</m:t>
                        </m:r>
                        <m:r>
                          <a:rPr lang="en-US" altLang="zh-CN" sz="2000" b="1" i="1" smtClean="0">
                            <a:solidFill>
                              <a:srgbClr val="003399"/>
                            </a:solidFill>
                            <a:latin typeface="Cambria Math" panose="02040503050406030204" pitchFamily="18" charset="0"/>
                            <a:ea typeface="Cambria Math" panose="02040503050406030204" pitchFamily="18" charset="0"/>
                          </a:rPr>
                          <m:t>𝒅𝒕</m:t>
                        </m:r>
                      </m:e>
                    </m:d>
                    <m:r>
                      <a:rPr lang="en-US" altLang="zh-CN" sz="2000" b="1" i="1">
                        <a:solidFill>
                          <a:srgbClr val="003399"/>
                        </a:solidFill>
                        <a:latin typeface="Cambria Math" panose="02040503050406030204" pitchFamily="18" charset="0"/>
                        <a:ea typeface="Cambria Math" panose="02040503050406030204" pitchFamily="18" charset="0"/>
                      </a:rPr>
                      <m:t>=</m:t>
                    </m:r>
                    <m:r>
                      <a:rPr lang="en-US" altLang="zh-CN" sz="2000" b="1" i="1" dirty="0" smtClean="0">
                        <a:solidFill>
                          <a:srgbClr val="003399"/>
                        </a:solidFill>
                        <a:latin typeface="Cambria Math" panose="02040503050406030204" pitchFamily="18" charset="0"/>
                        <a:ea typeface="Cambria Math" panose="02040503050406030204" pitchFamily="18" charset="0"/>
                      </a:rPr>
                      <m:t>(</m:t>
                    </m:r>
                    <m:r>
                      <a:rPr lang="en-US" altLang="zh-CN" sz="2000" b="1" i="1" smtClean="0">
                        <a:solidFill>
                          <a:srgbClr val="003399"/>
                        </a:solidFill>
                        <a:latin typeface="Cambria Math" panose="02040503050406030204" pitchFamily="18" charset="0"/>
                        <a:ea typeface="Cambria Math" panose="02040503050406030204" pitchFamily="18" charset="0"/>
                      </a:rPr>
                      <m:t>𝟏</m:t>
                    </m:r>
                    <m:r>
                      <a:rPr lang="en-US" altLang="zh-CN" sz="2000" b="1" i="1" dirty="0" smtClean="0">
                        <a:solidFill>
                          <a:srgbClr val="003399"/>
                        </a:solidFill>
                        <a:latin typeface="Cambria Math" panose="02040503050406030204" pitchFamily="18" charset="0"/>
                        <a:ea typeface="Cambria Math" panose="02040503050406030204" pitchFamily="18" charset="0"/>
                      </a:rPr>
                      <m:t>−</m:t>
                    </m:r>
                    <m:d>
                      <m:dPr>
                        <m:ctrlPr>
                          <a:rPr lang="en-US" altLang="zh-CN" sz="2000" b="1" i="1" dirty="0" smtClean="0">
                            <a:solidFill>
                              <a:srgbClr val="003399"/>
                            </a:solidFill>
                            <a:latin typeface="Cambria Math" panose="02040503050406030204" pitchFamily="18" charset="0"/>
                            <a:ea typeface="Cambria Math" panose="02040503050406030204" pitchFamily="18" charset="0"/>
                          </a:rPr>
                        </m:ctrlPr>
                      </m:dPr>
                      <m:e>
                        <m:r>
                          <a:rPr lang="el-GR" altLang="zh-CN" sz="2000" b="1" i="1">
                            <a:solidFill>
                              <a:srgbClr val="003399"/>
                            </a:solidFill>
                            <a:latin typeface="Cambria Math" panose="02040503050406030204" pitchFamily="18" charset="0"/>
                            <a:ea typeface="Cambria Math" panose="02040503050406030204" pitchFamily="18" charset="0"/>
                          </a:rPr>
                          <m:t>𝝀</m:t>
                        </m:r>
                        <m:r>
                          <a:rPr lang="el-GR" altLang="zh-CN" sz="2000" b="1" i="1" smtClean="0">
                            <a:solidFill>
                              <a:srgbClr val="003399"/>
                            </a:solidFill>
                            <a:latin typeface="Cambria Math" panose="02040503050406030204" pitchFamily="18" charset="0"/>
                            <a:ea typeface="Cambria Math" panose="02040503050406030204" pitchFamily="18" charset="0"/>
                          </a:rPr>
                          <m:t>+</m:t>
                        </m:r>
                        <m:r>
                          <a:rPr lang="zh-CN" altLang="en-US" sz="2000" b="1" i="1">
                            <a:solidFill>
                              <a:srgbClr val="003399"/>
                            </a:solidFill>
                            <a:latin typeface="Cambria Math" panose="02040503050406030204" pitchFamily="18" charset="0"/>
                            <a:ea typeface="华文中宋" panose="02010600040101010101" pitchFamily="2" charset="-122"/>
                          </a:rPr>
                          <m:t>𝝁</m:t>
                        </m:r>
                      </m:e>
                    </m:d>
                    <m:r>
                      <a:rPr lang="en-US" altLang="zh-CN" sz="2000" b="1" i="1">
                        <a:solidFill>
                          <a:srgbClr val="003399"/>
                        </a:solidFill>
                        <a:latin typeface="Cambria Math" panose="02040503050406030204" pitchFamily="18" charset="0"/>
                        <a:ea typeface="Cambria Math" panose="02040503050406030204" pitchFamily="18" charset="0"/>
                      </a:rPr>
                      <m:t>𝒅𝒕</m:t>
                    </m:r>
                    <m:r>
                      <a:rPr lang="en-US" altLang="zh-CN" sz="2000" b="1" i="1" smtClean="0">
                        <a:solidFill>
                          <a:srgbClr val="003399"/>
                        </a:solidFill>
                        <a:latin typeface="Cambria Math" panose="02040503050406030204" pitchFamily="18" charset="0"/>
                        <a:ea typeface="Cambria Math" panose="02040503050406030204" pitchFamily="18" charset="0"/>
                      </a:rPr>
                      <m:t>)</m:t>
                    </m:r>
                    <m:r>
                      <a:rPr lang="en-US" altLang="zh-CN" sz="2000" b="1" i="1" dirty="0" smtClean="0">
                        <a:solidFill>
                          <a:srgbClr val="003399"/>
                        </a:solidFill>
                        <a:latin typeface="Cambria Math" panose="02040503050406030204" pitchFamily="18" charset="0"/>
                        <a:ea typeface="Cambria Math" panose="02040503050406030204" pitchFamily="18" charset="0"/>
                      </a:rPr>
                      <m:t>)</m:t>
                    </m:r>
                    <m:r>
                      <a:rPr lang="en-US" altLang="zh-CN" sz="2000" b="1" i="1" dirty="0" smtClean="0">
                        <a:solidFill>
                          <a:srgbClr val="003399"/>
                        </a:solidFill>
                        <a:latin typeface="Cambria Math"/>
                        <a:ea typeface="Cambria Math" panose="02040503050406030204" pitchFamily="18" charset="0"/>
                      </a:rPr>
                      <m:t>𝑷</m:t>
                    </m:r>
                    <m:r>
                      <a:rPr lang="en-US" altLang="zh-CN" sz="2000" b="1" i="1" baseline="-25000" dirty="0" smtClean="0">
                        <a:solidFill>
                          <a:srgbClr val="003399"/>
                        </a:solidFill>
                        <a:latin typeface="Cambria Math"/>
                        <a:ea typeface="Cambria Math" panose="02040503050406030204" pitchFamily="18" charset="0"/>
                      </a:rPr>
                      <m:t>𝒊</m:t>
                    </m:r>
                    <m:r>
                      <a:rPr lang="en-US" altLang="zh-CN" sz="2000" b="1" i="1" dirty="0" smtClean="0">
                        <a:solidFill>
                          <a:srgbClr val="003399"/>
                        </a:solidFill>
                        <a:latin typeface="Cambria Math"/>
                        <a:ea typeface="Cambria Math" panose="02040503050406030204" pitchFamily="18" charset="0"/>
                      </a:rPr>
                      <m:t>(</m:t>
                    </m:r>
                    <m:r>
                      <a:rPr lang="en-US" altLang="zh-CN" sz="2000" b="1" i="1" dirty="0" smtClean="0">
                        <a:solidFill>
                          <a:srgbClr val="003399"/>
                        </a:solidFill>
                        <a:latin typeface="Cambria Math"/>
                        <a:ea typeface="Cambria Math" panose="02040503050406030204" pitchFamily="18" charset="0"/>
                      </a:rPr>
                      <m:t>𝒕</m:t>
                    </m:r>
                    <m:r>
                      <a:rPr lang="en-US" altLang="zh-CN" sz="2000" b="1" i="1" dirty="0" smtClean="0">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oMath>
                </a14:m>
                <a:r>
                  <a:rPr lang="en-US" altLang="zh-CN" sz="2000" b="1" i="1" dirty="0">
                    <a:solidFill>
                      <a:srgbClr val="003399"/>
                    </a:solidFill>
                    <a:latin typeface="Cambria Math" panose="02040503050406030204" pitchFamily="18" charset="0"/>
                    <a:ea typeface="Cambria Math" panose="02040503050406030204" pitchFamily="18" charset="0"/>
                  </a:rPr>
                  <a:t>dt</a:t>
                </a:r>
                <a14:m>
                  <m:oMath xmlns:m="http://schemas.openxmlformats.org/officeDocument/2006/math">
                    <m:r>
                      <m:rPr>
                        <m:nor/>
                      </m:rPr>
                      <a:rPr lang="en-US" altLang="zh-CN" sz="2000" b="1" i="1" dirty="0">
                        <a:solidFill>
                          <a:srgbClr val="003399"/>
                        </a:solidFill>
                        <a:latin typeface="Cambria Math" panose="02040503050406030204" pitchFamily="18" charset="0"/>
                        <a:ea typeface="Cambria Math" panose="02040503050406030204" pitchFamily="18" charset="0"/>
                      </a:rPr>
                      <m:t>P</m:t>
                    </m:r>
                    <m:r>
                      <m:rPr>
                        <m:nor/>
                      </m:rPr>
                      <a:rPr lang="en-US" altLang="zh-CN" sz="2000" b="1" i="1" baseline="-25000" dirty="0">
                        <a:solidFill>
                          <a:srgbClr val="003399"/>
                        </a:solidFill>
                        <a:latin typeface="Cambria Math" panose="02040503050406030204" pitchFamily="18" charset="0"/>
                        <a:ea typeface="Cambria Math" panose="02040503050406030204" pitchFamily="18" charset="0"/>
                      </a:rPr>
                      <m:t>i</m:t>
                    </m:r>
                    <m:r>
                      <m:rPr>
                        <m:nor/>
                      </m:rPr>
                      <a:rPr lang="en-US" altLang="zh-CN" sz="2000" b="1" i="1" baseline="-25000" dirty="0" smtClean="0">
                        <a:solidFill>
                          <a:srgbClr val="003399"/>
                        </a:solidFill>
                        <a:latin typeface="Cambria Math" panose="02040503050406030204" pitchFamily="18" charset="0"/>
                        <a:ea typeface="Cambria Math" panose="02040503050406030204" pitchFamily="18" charset="0"/>
                      </a:rPr>
                      <m:t>−</m:t>
                    </m:r>
                    <m:r>
                      <m:rPr>
                        <m:nor/>
                      </m:rPr>
                      <a:rPr lang="en-US" altLang="zh-CN" sz="2000" b="1" i="1" baseline="-25000" dirty="0">
                        <a:solidFill>
                          <a:srgbClr val="003399"/>
                        </a:solidFill>
                        <a:latin typeface="Cambria Math" panose="02040503050406030204" pitchFamily="18" charset="0"/>
                        <a:ea typeface="Cambria Math" panose="02040503050406030204" pitchFamily="18" charset="0"/>
                      </a:rPr>
                      <m:t>1</m:t>
                    </m:r>
                    <m:r>
                      <a:rPr lang="en-US" altLang="zh-CN" sz="2000" b="1" i="1" dirty="0">
                        <a:solidFill>
                          <a:srgbClr val="003399"/>
                        </a:solidFill>
                        <a:latin typeface="Cambria Math"/>
                        <a:ea typeface="Cambria Math" panose="02040503050406030204" pitchFamily="18" charset="0"/>
                      </a:rPr>
                      <m:t>(</m:t>
                    </m:r>
                    <m:r>
                      <a:rPr lang="en-US" altLang="zh-CN" sz="2000" b="1" i="1" dirty="0">
                        <a:solidFill>
                          <a:srgbClr val="003399"/>
                        </a:solidFill>
                        <a:latin typeface="Cambria Math"/>
                        <a:ea typeface="Cambria Math" panose="02040503050406030204" pitchFamily="18" charset="0"/>
                      </a:rPr>
                      <m:t>𝒕</m:t>
                    </m:r>
                    <m:r>
                      <a:rPr lang="en-US" altLang="zh-CN" sz="2000" b="1" i="1" dirty="0">
                        <a:solidFill>
                          <a:srgbClr val="003399"/>
                        </a:solidFill>
                        <a:latin typeface="Cambria Math"/>
                        <a:ea typeface="Cambria Math" panose="02040503050406030204" pitchFamily="18" charset="0"/>
                      </a:rPr>
                      <m:t>)+ </m:t>
                    </m:r>
                    <m:r>
                      <a:rPr lang="zh-CN" altLang="en-US" sz="2000" b="1" i="1">
                        <a:solidFill>
                          <a:srgbClr val="003399"/>
                        </a:solidFill>
                        <a:latin typeface="Cambria Math" panose="02040503050406030204" pitchFamily="18" charset="0"/>
                        <a:ea typeface="华文中宋" panose="02010600040101010101" pitchFamily="2" charset="-122"/>
                      </a:rPr>
                      <m:t>𝝁</m:t>
                    </m:r>
                  </m:oMath>
                </a14:m>
                <a:r>
                  <a:rPr lang="en-US" altLang="zh-CN" sz="2000" b="1" i="1" dirty="0">
                    <a:solidFill>
                      <a:srgbClr val="003399"/>
                    </a:solidFill>
                    <a:latin typeface="Cambria Math" panose="02040503050406030204" pitchFamily="18" charset="0"/>
                    <a:ea typeface="Cambria Math" panose="02040503050406030204" pitchFamily="18" charset="0"/>
                  </a:rPr>
                  <a:t>dtP</a:t>
                </a:r>
                <a:r>
                  <a:rPr lang="en-US" altLang="zh-CN" sz="2000" b="1" i="1" baseline="-25000" dirty="0">
                    <a:solidFill>
                      <a:srgbClr val="003399"/>
                    </a:solidFill>
                    <a:latin typeface="Cambria Math" panose="02040503050406030204" pitchFamily="18" charset="0"/>
                    <a:ea typeface="Cambria Math" panose="02040503050406030204" pitchFamily="18" charset="0"/>
                  </a:rPr>
                  <a:t>i+1</a:t>
                </a:r>
                <a14:m>
                  <m:oMath xmlns:m="http://schemas.openxmlformats.org/officeDocument/2006/math">
                    <m:r>
                      <a:rPr lang="en-US" altLang="zh-CN" sz="2000" b="1" i="1" dirty="0">
                        <a:solidFill>
                          <a:srgbClr val="003399"/>
                        </a:solidFill>
                        <a:latin typeface="Cambria Math"/>
                        <a:ea typeface="Cambria Math" panose="02040503050406030204" pitchFamily="18" charset="0"/>
                      </a:rPr>
                      <m:t>(</m:t>
                    </m:r>
                    <m:r>
                      <a:rPr lang="en-US" altLang="zh-CN" sz="2000" b="1" i="1" dirty="0">
                        <a:solidFill>
                          <a:srgbClr val="003399"/>
                        </a:solidFill>
                        <a:latin typeface="Cambria Math"/>
                        <a:ea typeface="Cambria Math" panose="02040503050406030204" pitchFamily="18" charset="0"/>
                      </a:rPr>
                      <m:t>𝒕</m:t>
                    </m:r>
                    <m:r>
                      <a:rPr lang="en-US" altLang="zh-CN" sz="2000" b="1" i="1" dirty="0">
                        <a:solidFill>
                          <a:srgbClr val="003399"/>
                        </a:solidFill>
                        <a:latin typeface="Cambria Math"/>
                        <a:ea typeface="Cambria Math" panose="02040503050406030204" pitchFamily="18" charset="0"/>
                      </a:rPr>
                      <m:t>)      (</m:t>
                    </m:r>
                    <m:r>
                      <a:rPr lang="en-US" altLang="zh-CN" sz="2000" b="1" i="1" dirty="0">
                        <a:solidFill>
                          <a:srgbClr val="003399"/>
                        </a:solidFill>
                        <a:latin typeface="Cambria Math"/>
                        <a:ea typeface="华文中宋" panose="02010600040101010101" pitchFamily="2" charset="-122"/>
                      </a:rPr>
                      <m:t>𝒊</m:t>
                    </m:r>
                    <m:r>
                      <a:rPr lang="en-US" altLang="zh-CN" sz="2000" b="1" i="1" dirty="0">
                        <a:solidFill>
                          <a:srgbClr val="003399"/>
                        </a:solidFill>
                        <a:latin typeface="Cambria Math"/>
                        <a:ea typeface="华文中宋" panose="02010600040101010101" pitchFamily="2" charset="-122"/>
                      </a:rPr>
                      <m:t> ≥</m:t>
                    </m:r>
                    <m:r>
                      <a:rPr lang="en-US" altLang="zh-CN" sz="2000" b="1" i="1" dirty="0" smtClean="0">
                        <a:solidFill>
                          <a:srgbClr val="003399"/>
                        </a:solidFill>
                        <a:latin typeface="Cambria Math"/>
                        <a:ea typeface="Cambria Math"/>
                      </a:rPr>
                      <m:t>𝟏</m:t>
                    </m:r>
                    <m:r>
                      <a:rPr lang="en-US" altLang="zh-CN" sz="2000" b="1" i="1" dirty="0">
                        <a:solidFill>
                          <a:srgbClr val="003399"/>
                        </a:solidFill>
                        <a:latin typeface="Cambria Math"/>
                        <a:ea typeface="Cambria Math"/>
                      </a:rPr>
                      <m:t>)</m:t>
                    </m:r>
                  </m:oMath>
                </a14:m>
                <a:endParaRPr lang="zh-CN" altLang="en-US" sz="2000" b="1" i="1" dirty="0">
                  <a:solidFill>
                    <a:srgbClr val="003399"/>
                  </a:solidFill>
                  <a:latin typeface="Cambria Math" panose="02040503050406030204" pitchFamily="18" charset="0"/>
                  <a:ea typeface="华文中宋" panose="02010600040101010101" pitchFamily="2" charset="-122"/>
                </a:endParaRPr>
              </a:p>
            </p:txBody>
          </p:sp>
        </mc:Choice>
        <mc:Fallback>
          <p:sp>
            <p:nvSpPr>
              <p:cNvPr id="22" name="TextBox 21"/>
              <p:cNvSpPr txBox="1">
                <a:spLocks noRot="1" noChangeAspect="1" noMove="1" noResize="1" noEditPoints="1" noAdjustHandles="1" noChangeArrowheads="1" noChangeShapeType="1" noTextEdit="1"/>
              </p:cNvSpPr>
              <p:nvPr/>
            </p:nvSpPr>
            <p:spPr>
              <a:xfrm>
                <a:off x="674548" y="4005064"/>
                <a:ext cx="8434150" cy="400110"/>
              </a:xfrm>
              <a:prstGeom prst="rect">
                <a:avLst/>
              </a:prstGeom>
              <a:blipFill rotWithShape="1">
                <a:blip r:embed="rId3"/>
                <a:stretch>
                  <a:fillRect t="-7576" b="-25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4" name="TextBox 23"/>
              <p:cNvSpPr txBox="1"/>
              <p:nvPr/>
            </p:nvSpPr>
            <p:spPr>
              <a:xfrm>
                <a:off x="682552" y="4481054"/>
                <a:ext cx="766688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panose="02040503050406030204" pitchFamily="18" charset="0"/>
                          <a:ea typeface="Cambria Math" panose="02040503050406030204" pitchFamily="18" charset="0"/>
                        </a:rPr>
                        <m:t>𝑷</m:t>
                      </m:r>
                      <m:r>
                        <a:rPr lang="en-US" altLang="zh-CN" sz="2000" b="1" i="1" baseline="-25000" smtClean="0">
                          <a:solidFill>
                            <a:srgbClr val="003399"/>
                          </a:solidFill>
                          <a:latin typeface="Cambria Math"/>
                          <a:ea typeface="Cambria Math" panose="02040503050406030204" pitchFamily="18" charset="0"/>
                        </a:rPr>
                        <m:t>𝟎</m:t>
                      </m:r>
                      <m:d>
                        <m:dPr>
                          <m:ctrlPr>
                            <a:rPr lang="en-US" altLang="zh-CN" sz="2000" b="1" i="1" smtClean="0">
                              <a:solidFill>
                                <a:srgbClr val="003399"/>
                              </a:solidFill>
                              <a:latin typeface="Cambria Math" panose="02040503050406030204" pitchFamily="18" charset="0"/>
                              <a:ea typeface="Cambria Math" panose="02040503050406030204" pitchFamily="18" charset="0"/>
                            </a:rPr>
                          </m:ctrlPr>
                        </m:dPr>
                        <m:e>
                          <m:r>
                            <a:rPr lang="en-US" altLang="zh-CN" sz="2000" b="1" i="1" smtClean="0">
                              <a:solidFill>
                                <a:srgbClr val="003399"/>
                              </a:solidFill>
                              <a:latin typeface="Cambria Math" panose="02040503050406030204" pitchFamily="18" charset="0"/>
                              <a:ea typeface="Cambria Math" panose="02040503050406030204" pitchFamily="18" charset="0"/>
                            </a:rPr>
                            <m:t>𝒕</m:t>
                          </m:r>
                          <m:r>
                            <a:rPr lang="en-US" altLang="zh-CN" sz="2000" b="1" i="1" smtClean="0">
                              <a:solidFill>
                                <a:srgbClr val="003399"/>
                              </a:solidFill>
                              <a:latin typeface="Cambria Math" panose="02040503050406030204" pitchFamily="18" charset="0"/>
                              <a:ea typeface="Cambria Math" panose="02040503050406030204" pitchFamily="18" charset="0"/>
                            </a:rPr>
                            <m:t>+</m:t>
                          </m:r>
                          <m:r>
                            <a:rPr lang="en-US" altLang="zh-CN" sz="2000" b="1" i="1" smtClean="0">
                              <a:solidFill>
                                <a:srgbClr val="003399"/>
                              </a:solidFill>
                              <a:latin typeface="Cambria Math" panose="02040503050406030204" pitchFamily="18" charset="0"/>
                              <a:ea typeface="Cambria Math" panose="02040503050406030204" pitchFamily="18" charset="0"/>
                            </a:rPr>
                            <m:t>𝒅𝒕</m:t>
                          </m:r>
                        </m:e>
                      </m:d>
                      <m:r>
                        <a:rPr lang="en-US" altLang="zh-CN" sz="2000" b="1" i="1">
                          <a:solidFill>
                            <a:srgbClr val="003399"/>
                          </a:solidFill>
                          <a:latin typeface="Cambria Math" panose="02040503050406030204" pitchFamily="18" charset="0"/>
                          <a:ea typeface="Cambria Math" panose="02040503050406030204" pitchFamily="18" charset="0"/>
                        </a:rPr>
                        <m:t>=</m:t>
                      </m:r>
                      <m:d>
                        <m:dPr>
                          <m:ctrlPr>
                            <a:rPr lang="en-US" altLang="zh-CN" sz="2000" b="1" i="1" dirty="0" smtClean="0">
                              <a:solidFill>
                                <a:srgbClr val="003399"/>
                              </a:solidFill>
                              <a:latin typeface="Cambria Math" panose="02040503050406030204" pitchFamily="18" charset="0"/>
                              <a:ea typeface="Cambria Math" panose="02040503050406030204" pitchFamily="18" charset="0"/>
                            </a:rPr>
                          </m:ctrlPr>
                        </m:dPr>
                        <m:e>
                          <m:r>
                            <a:rPr lang="en-US" altLang="zh-CN" sz="2000" b="1" i="1" smtClean="0">
                              <a:solidFill>
                                <a:srgbClr val="003399"/>
                              </a:solidFill>
                              <a:latin typeface="Cambria Math" panose="02040503050406030204" pitchFamily="18" charset="0"/>
                              <a:ea typeface="Cambria Math" panose="02040503050406030204" pitchFamily="18" charset="0"/>
                            </a:rPr>
                            <m:t>𝟏</m:t>
                          </m:r>
                          <m:r>
                            <a:rPr lang="en-US" altLang="zh-CN" sz="2000" b="1" i="1" dirty="0" smtClean="0">
                              <a:solidFill>
                                <a:srgbClr val="003399"/>
                              </a:solidFill>
                              <a:latin typeface="Cambria Math" panose="02040503050406030204" pitchFamily="18" charset="0"/>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r>
                            <a:rPr lang="en-US" altLang="zh-CN" sz="2000" b="1" i="1">
                              <a:solidFill>
                                <a:srgbClr val="003399"/>
                              </a:solidFill>
                              <a:latin typeface="Cambria Math" panose="02040503050406030204" pitchFamily="18" charset="0"/>
                              <a:ea typeface="Cambria Math" panose="02040503050406030204" pitchFamily="18" charset="0"/>
                            </a:rPr>
                            <m:t>𝒅𝒕</m:t>
                          </m:r>
                        </m:e>
                      </m:d>
                      <m:r>
                        <a:rPr lang="en-US" altLang="zh-CN" sz="2000" b="1" i="1" smtClean="0">
                          <a:solidFill>
                            <a:srgbClr val="003399"/>
                          </a:solidFill>
                          <a:latin typeface="Cambria Math"/>
                          <a:ea typeface="Cambria Math" panose="02040503050406030204" pitchFamily="18" charset="0"/>
                        </a:rPr>
                        <m:t>𝑷</m:t>
                      </m:r>
                      <m:r>
                        <a:rPr lang="en-US" altLang="zh-CN" sz="2000" b="1" i="1" baseline="-25000" smtClean="0">
                          <a:solidFill>
                            <a:srgbClr val="003399"/>
                          </a:solidFill>
                          <a:latin typeface="Cambria Math"/>
                          <a:ea typeface="Cambria Math" panose="02040503050406030204" pitchFamily="18" charset="0"/>
                        </a:rPr>
                        <m:t>𝟎</m:t>
                      </m:r>
                      <m:r>
                        <a:rPr lang="en-US" altLang="zh-CN" sz="2000" b="1" i="1" smtClean="0">
                          <a:solidFill>
                            <a:srgbClr val="003399"/>
                          </a:solidFill>
                          <a:latin typeface="Cambria Math"/>
                          <a:ea typeface="Cambria Math" panose="02040503050406030204" pitchFamily="18" charset="0"/>
                        </a:rPr>
                        <m:t>(</m:t>
                      </m:r>
                      <m:r>
                        <a:rPr lang="en-US" altLang="zh-CN" sz="2000" b="1" i="1" smtClean="0">
                          <a:solidFill>
                            <a:srgbClr val="003399"/>
                          </a:solidFill>
                          <a:latin typeface="Cambria Math"/>
                          <a:ea typeface="Cambria Math" panose="02040503050406030204" pitchFamily="18" charset="0"/>
                        </a:rPr>
                        <m:t>𝒕</m:t>
                      </m:r>
                      <m:r>
                        <a:rPr lang="en-US" altLang="zh-CN" sz="2000" b="1" i="1" smtClean="0">
                          <a:solidFill>
                            <a:srgbClr val="003399"/>
                          </a:solidFill>
                          <a:latin typeface="Cambria Math"/>
                          <a:ea typeface="Cambria Math" panose="02040503050406030204" pitchFamily="18" charset="0"/>
                        </a:rPr>
                        <m:t>) + </m:t>
                      </m:r>
                      <m:r>
                        <a:rPr lang="zh-CN" altLang="en-US" sz="2000" b="1" i="1">
                          <a:solidFill>
                            <a:srgbClr val="003399"/>
                          </a:solidFill>
                          <a:latin typeface="Cambria Math" panose="02040503050406030204" pitchFamily="18" charset="0"/>
                          <a:ea typeface="华文中宋" panose="02010600040101010101" pitchFamily="2" charset="-122"/>
                        </a:rPr>
                        <m:t>𝝁</m:t>
                      </m:r>
                      <m:r>
                        <m:rPr>
                          <m:nor/>
                        </m:rPr>
                        <a:rPr lang="en-US" altLang="zh-CN" sz="2000" b="1" i="1" dirty="0">
                          <a:solidFill>
                            <a:srgbClr val="003399"/>
                          </a:solidFill>
                          <a:latin typeface="Cambria Math" panose="02040503050406030204" pitchFamily="18" charset="0"/>
                          <a:ea typeface="Cambria Math" panose="02040503050406030204" pitchFamily="18" charset="0"/>
                        </a:rPr>
                        <m:t>dtP</m:t>
                      </m:r>
                      <m:r>
                        <m:rPr>
                          <m:nor/>
                        </m:rPr>
                        <a:rPr lang="en-US" altLang="zh-CN" sz="2000" b="1" i="1" baseline="-25000" dirty="0">
                          <a:solidFill>
                            <a:srgbClr val="003399"/>
                          </a:solidFill>
                          <a:latin typeface="Cambria Math" panose="02040503050406030204" pitchFamily="18" charset="0"/>
                          <a:ea typeface="Cambria Math" panose="02040503050406030204" pitchFamily="18" charset="0"/>
                        </a:rPr>
                        <m:t>1</m:t>
                      </m:r>
                      <m:r>
                        <a:rPr lang="en-US" altLang="zh-CN" sz="2000" b="1" i="1" dirty="0">
                          <a:solidFill>
                            <a:srgbClr val="003399"/>
                          </a:solidFill>
                          <a:latin typeface="Cambria Math"/>
                          <a:ea typeface="Cambria Math" panose="02040503050406030204" pitchFamily="18" charset="0"/>
                        </a:rPr>
                        <m:t>(</m:t>
                      </m:r>
                      <m:r>
                        <a:rPr lang="en-US" altLang="zh-CN" sz="2000" b="1" i="1" dirty="0">
                          <a:solidFill>
                            <a:srgbClr val="003399"/>
                          </a:solidFill>
                          <a:latin typeface="Cambria Math"/>
                          <a:ea typeface="Cambria Math" panose="02040503050406030204" pitchFamily="18" charset="0"/>
                        </a:rPr>
                        <m:t>𝒕</m:t>
                      </m:r>
                      <m:r>
                        <a:rPr lang="en-US" altLang="zh-CN" sz="2000" b="1" i="1" dirty="0">
                          <a:solidFill>
                            <a:srgbClr val="003399"/>
                          </a:solidFill>
                          <a:latin typeface="Cambria Math"/>
                          <a:ea typeface="Cambria Math" panose="02040503050406030204" pitchFamily="18" charset="0"/>
                        </a:rPr>
                        <m:t>)</m:t>
                      </m:r>
                      <m:r>
                        <m:rPr>
                          <m:nor/>
                        </m:rPr>
                        <a:rPr lang="en-US" altLang="zh-CN" sz="2000" b="1" i="1" dirty="0">
                          <a:solidFill>
                            <a:srgbClr val="003399"/>
                          </a:solidFill>
                          <a:latin typeface="Cambria Math" panose="02040503050406030204" pitchFamily="18" charset="0"/>
                          <a:ea typeface="Cambria Math" panose="02040503050406030204" pitchFamily="18" charset="0"/>
                        </a:rPr>
                        <m:t> </m:t>
                      </m:r>
                      <m:r>
                        <a:rPr lang="en-US" altLang="zh-CN" sz="2000" b="1" i="1" dirty="0">
                          <a:solidFill>
                            <a:srgbClr val="003399"/>
                          </a:solidFill>
                          <a:latin typeface="Cambria Math"/>
                          <a:ea typeface="华文中宋" panose="02010600040101010101" pitchFamily="2" charset="-122"/>
                        </a:rPr>
                        <m:t>      (</m:t>
                      </m:r>
                      <m:r>
                        <a:rPr lang="en-US" altLang="zh-CN" sz="2000" b="1" i="1" dirty="0">
                          <a:solidFill>
                            <a:srgbClr val="003399"/>
                          </a:solidFill>
                          <a:latin typeface="Cambria Math"/>
                          <a:ea typeface="华文中宋" panose="02010600040101010101" pitchFamily="2" charset="-122"/>
                        </a:rPr>
                        <m:t>𝒊</m:t>
                      </m:r>
                      <m:r>
                        <a:rPr lang="en-US" altLang="zh-CN" sz="2000" b="1" i="1" dirty="0" smtClean="0">
                          <a:solidFill>
                            <a:srgbClr val="003399"/>
                          </a:solidFill>
                          <a:latin typeface="Cambria Math"/>
                          <a:ea typeface="华文中宋" panose="02010600040101010101" pitchFamily="2" charset="-122"/>
                        </a:rPr>
                        <m:t>=</m:t>
                      </m:r>
                      <m:r>
                        <a:rPr lang="en-US" altLang="zh-CN" sz="2000" b="1" i="1" dirty="0" smtClean="0">
                          <a:solidFill>
                            <a:srgbClr val="003399"/>
                          </a:solidFill>
                          <a:latin typeface="Cambria Math"/>
                          <a:ea typeface="华文中宋" panose="02010600040101010101" pitchFamily="2" charset="-122"/>
                        </a:rPr>
                        <m:t>𝟎</m:t>
                      </m:r>
                      <m:r>
                        <a:rPr lang="en-US" altLang="zh-CN" sz="2000" b="1" i="1" dirty="0">
                          <a:solidFill>
                            <a:srgbClr val="003399"/>
                          </a:solidFill>
                          <a:latin typeface="Cambria Math"/>
                          <a:ea typeface="Cambria Math"/>
                        </a:rPr>
                        <m:t>)</m:t>
                      </m:r>
                    </m:oMath>
                  </m:oMathPara>
                </a14:m>
                <a:endParaRPr lang="zh-CN" altLang="en-US" sz="2000" b="1" i="1" dirty="0">
                  <a:solidFill>
                    <a:srgbClr val="003399"/>
                  </a:solidFill>
                  <a:latin typeface="Cambria Math" panose="02040503050406030204" pitchFamily="18" charset="0"/>
                  <a:ea typeface="华文中宋" panose="02010600040101010101" pitchFamily="2" charset="-122"/>
                </a:endParaRPr>
              </a:p>
            </p:txBody>
          </p:sp>
        </mc:Choice>
        <mc:Fallback>
          <p:sp>
            <p:nvSpPr>
              <p:cNvPr id="24" name="TextBox 23"/>
              <p:cNvSpPr txBox="1">
                <a:spLocks noRot="1" noChangeAspect="1" noMove="1" noResize="1" noEditPoints="1" noAdjustHandles="1" noChangeArrowheads="1" noChangeShapeType="1" noTextEdit="1"/>
              </p:cNvSpPr>
              <p:nvPr/>
            </p:nvSpPr>
            <p:spPr>
              <a:xfrm>
                <a:off x="682552" y="4481054"/>
                <a:ext cx="7666883" cy="400110"/>
              </a:xfrm>
              <a:prstGeom prst="rect">
                <a:avLst/>
              </a:prstGeom>
              <a:blipFill rotWithShape="1">
                <a:blip r:embed="rId4"/>
                <a:stretch>
                  <a:fillRect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5" name="矩形 24"/>
              <p:cNvSpPr/>
              <p:nvPr/>
            </p:nvSpPr>
            <p:spPr>
              <a:xfrm>
                <a:off x="682552" y="4905210"/>
                <a:ext cx="7847048" cy="369332"/>
              </a:xfrm>
              <a:prstGeom prst="rect">
                <a:avLst/>
              </a:prstGeom>
            </p:spPr>
            <p:txBody>
              <a:bodyPr wrap="square">
                <a:spAutoFit/>
              </a:bodyPr>
              <a:lstStyle/>
              <a:p>
                <a:pPr marL="285750"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当系统达到稳定状态，上述概率将趋于常数，导数为</a:t>
                </a:r>
                <a:r>
                  <a:rPr lang="en-US" altLang="zh-CN" b="1" dirty="0">
                    <a:solidFill>
                      <a:srgbClr val="000000"/>
                    </a:solidFill>
                    <a:latin typeface="华文中宋" panose="02010600040101010101" pitchFamily="2" charset="-122"/>
                    <a:ea typeface="华文中宋" panose="02010600040101010101" pitchFamily="2" charset="-122"/>
                  </a:rPr>
                  <a:t>0</a:t>
                </a:r>
                <a:r>
                  <a:rPr lang="zh-CN" altLang="en-US" b="1" dirty="0">
                    <a:solidFill>
                      <a:srgbClr val="000000"/>
                    </a:solidFill>
                    <a:latin typeface="华文中宋" panose="02010600040101010101" pitchFamily="2" charset="-122"/>
                    <a:ea typeface="华文中宋" panose="02010600040101010101" pitchFamily="2" charset="-122"/>
                  </a:rPr>
                  <a:t>。令</a:t>
                </a:r>
                <a14:m>
                  <m:oMath xmlns:m="http://schemas.openxmlformats.org/officeDocument/2006/math">
                    <m:r>
                      <a:rPr lang="zh-CN" altLang="en-US" b="1" i="1">
                        <a:solidFill>
                          <a:srgbClr val="000000"/>
                        </a:solidFill>
                        <a:latin typeface="Cambria Math"/>
                        <a:ea typeface="Cambria Math" panose="02040503050406030204" pitchFamily="18" charset="0"/>
                      </a:rPr>
                      <m:t>𝝆</m:t>
                    </m:r>
                  </m:oMath>
                </a14:m>
                <a:r>
                  <a:rPr lang="en-US" altLang="zh-CN" b="1" dirty="0">
                    <a:solidFill>
                      <a:srgbClr val="000000"/>
                    </a:solidFill>
                    <a:latin typeface="华文中宋" panose="02010600040101010101" pitchFamily="2" charset="-122"/>
                    <a:ea typeface="华文中宋" panose="02010600040101010101" pitchFamily="2" charset="-122"/>
                  </a:rPr>
                  <a:t>=</a:t>
                </a:r>
                <a14:m>
                  <m:oMath xmlns:m="http://schemas.openxmlformats.org/officeDocument/2006/math">
                    <m:r>
                      <a:rPr lang="el-GR" altLang="zh-CN" b="1" i="1">
                        <a:solidFill>
                          <a:srgbClr val="000000"/>
                        </a:solidFill>
                        <a:latin typeface="Cambria Math" panose="02040503050406030204" pitchFamily="18" charset="0"/>
                        <a:ea typeface="Cambria Math" panose="02040503050406030204" pitchFamily="18" charset="0"/>
                      </a:rPr>
                      <m:t>𝝀</m:t>
                    </m:r>
                  </m:oMath>
                </a14:m>
                <a:r>
                  <a:rPr lang="en-US" altLang="zh-CN" b="1" dirty="0">
                    <a:solidFill>
                      <a:srgbClr val="000000"/>
                    </a:solidFill>
                    <a:latin typeface="华文中宋" panose="02010600040101010101" pitchFamily="2" charset="-122"/>
                    <a:ea typeface="华文中宋" panose="02010600040101010101" pitchFamily="2" charset="-122"/>
                  </a:rPr>
                  <a:t>/</a:t>
                </a:r>
                <a14:m>
                  <m:oMath xmlns:m="http://schemas.openxmlformats.org/officeDocument/2006/math">
                    <m:r>
                      <a:rPr lang="zh-CN" altLang="en-US" b="1" i="1">
                        <a:solidFill>
                          <a:srgbClr val="000000"/>
                        </a:solidFill>
                        <a:latin typeface="Cambria Math" panose="02040503050406030204" pitchFamily="18" charset="0"/>
                        <a:ea typeface="华文中宋" panose="02010600040101010101" pitchFamily="2" charset="-122"/>
                      </a:rPr>
                      <m:t>𝝁</m:t>
                    </m:r>
                  </m:oMath>
                </a14:m>
                <a:endParaRPr lang="en-US" altLang="zh-CN" b="1" dirty="0">
                  <a:solidFill>
                    <a:srgbClr val="000000"/>
                  </a:solidFill>
                  <a:latin typeface="华文中宋" panose="02010600040101010101" pitchFamily="2" charset="-122"/>
                  <a:ea typeface="华文中宋" panose="02010600040101010101" pitchFamily="2" charset="-122"/>
                </a:endParaRPr>
              </a:p>
            </p:txBody>
          </p:sp>
        </mc:Choice>
        <mc:Fallback>
          <p:sp>
            <p:nvSpPr>
              <p:cNvPr id="25" name="矩形 24"/>
              <p:cNvSpPr>
                <a:spLocks noRot="1" noChangeAspect="1" noMove="1" noResize="1" noEditPoints="1" noAdjustHandles="1" noChangeArrowheads="1" noChangeShapeType="1" noTextEdit="1"/>
              </p:cNvSpPr>
              <p:nvPr/>
            </p:nvSpPr>
            <p:spPr>
              <a:xfrm>
                <a:off x="682552" y="4905210"/>
                <a:ext cx="7847048" cy="369332"/>
              </a:xfrm>
              <a:prstGeom prst="rect">
                <a:avLst/>
              </a:prstGeom>
              <a:blipFill rotWithShape="1">
                <a:blip r:embed="rId5"/>
                <a:stretch>
                  <a:fillRect l="-544" t="-10000" b="-2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6" name="TextBox 25"/>
              <p:cNvSpPr txBox="1"/>
              <p:nvPr/>
            </p:nvSpPr>
            <p:spPr>
              <a:xfrm>
                <a:off x="1117603" y="5369214"/>
                <a:ext cx="586342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000" b="1" i="1">
                          <a:solidFill>
                            <a:srgbClr val="003399"/>
                          </a:solidFill>
                          <a:latin typeface="Cambria Math" panose="02040503050406030204" pitchFamily="18" charset="0"/>
                          <a:ea typeface="华文中宋" panose="02010600040101010101" pitchFamily="2" charset="-122"/>
                        </a:rPr>
                        <m:t>𝝁</m:t>
                      </m:r>
                      <m:r>
                        <a:rPr lang="en-US" altLang="zh-CN" sz="2000" b="1" i="1" smtClean="0">
                          <a:solidFill>
                            <a:srgbClr val="003399"/>
                          </a:solidFill>
                          <a:latin typeface="Cambria Math" panose="02040503050406030204" pitchFamily="18" charset="0"/>
                          <a:ea typeface="Cambria Math" panose="02040503050406030204" pitchFamily="18" charset="0"/>
                        </a:rPr>
                        <m:t>𝑷</m:t>
                      </m:r>
                      <m:r>
                        <a:rPr lang="en-US" altLang="zh-CN" sz="2000" b="1" i="1" baseline="-25000" smtClean="0">
                          <a:solidFill>
                            <a:srgbClr val="003399"/>
                          </a:solidFill>
                          <a:latin typeface="Cambria Math"/>
                          <a:ea typeface="Cambria Math" panose="02040503050406030204" pitchFamily="18" charset="0"/>
                        </a:rPr>
                        <m:t>𝟏</m:t>
                      </m:r>
                      <m:d>
                        <m:dPr>
                          <m:ctrlPr>
                            <a:rPr lang="en-US" altLang="zh-CN" sz="2000" b="1" i="1">
                              <a:solidFill>
                                <a:srgbClr val="003399"/>
                              </a:solidFill>
                              <a:latin typeface="Cambria Math" panose="02040503050406030204" pitchFamily="18" charset="0"/>
                              <a:ea typeface="Cambria Math" panose="02040503050406030204" pitchFamily="18" charset="0"/>
                            </a:rPr>
                          </m:ctrlPr>
                        </m:dPr>
                        <m:e>
                          <m:r>
                            <a:rPr lang="en-US" altLang="zh-CN" sz="2000" b="1" i="1">
                              <a:solidFill>
                                <a:srgbClr val="003399"/>
                              </a:solidFill>
                              <a:latin typeface="Cambria Math" panose="02040503050406030204" pitchFamily="18" charset="0"/>
                              <a:ea typeface="Cambria Math" panose="02040503050406030204" pitchFamily="18" charset="0"/>
                            </a:rPr>
                            <m:t>𝒕</m:t>
                          </m:r>
                        </m:e>
                      </m:d>
                      <m:r>
                        <a:rPr lang="en-US" altLang="zh-CN" sz="2000" b="1" i="1">
                          <a:solidFill>
                            <a:srgbClr val="003399"/>
                          </a:solidFill>
                          <a:latin typeface="Cambria Math" panose="02040503050406030204" pitchFamily="18" charset="0"/>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r>
                        <m:rPr>
                          <m:nor/>
                        </m:rPr>
                        <a:rPr lang="en-US" altLang="zh-CN" sz="2000" b="1" i="1" dirty="0">
                          <a:solidFill>
                            <a:srgbClr val="003399"/>
                          </a:solidFill>
                          <a:latin typeface="Cambria Math" panose="02040503050406030204" pitchFamily="18" charset="0"/>
                          <a:ea typeface="Cambria Math" panose="02040503050406030204" pitchFamily="18" charset="0"/>
                        </a:rPr>
                        <m:t>P</m:t>
                      </m:r>
                      <m:r>
                        <m:rPr>
                          <m:nor/>
                        </m:rPr>
                        <a:rPr lang="en-US" altLang="zh-CN" sz="2000" b="1" i="1" baseline="-25000" dirty="0">
                          <a:solidFill>
                            <a:srgbClr val="003399"/>
                          </a:solidFill>
                          <a:latin typeface="Cambria Math" panose="02040503050406030204" pitchFamily="18" charset="0"/>
                          <a:ea typeface="Cambria Math" panose="02040503050406030204" pitchFamily="18" charset="0"/>
                        </a:rPr>
                        <m:t>0</m:t>
                      </m:r>
                      <m:d>
                        <m:dPr>
                          <m:ctrlPr>
                            <a:rPr lang="en-US" altLang="zh-CN" sz="2000" b="1" i="1" dirty="0">
                              <a:solidFill>
                                <a:srgbClr val="003399"/>
                              </a:solidFill>
                              <a:latin typeface="Cambria Math" panose="02040503050406030204" pitchFamily="18" charset="0"/>
                              <a:ea typeface="Cambria Math" panose="02040503050406030204" pitchFamily="18" charset="0"/>
                            </a:rPr>
                          </m:ctrlPr>
                        </m:dPr>
                        <m:e>
                          <m:r>
                            <a:rPr lang="en-US" altLang="zh-CN" sz="2000" b="1" i="1" dirty="0">
                              <a:solidFill>
                                <a:srgbClr val="003399"/>
                              </a:solidFill>
                              <a:latin typeface="Cambria Math"/>
                              <a:ea typeface="Cambria Math" panose="02040503050406030204" pitchFamily="18" charset="0"/>
                            </a:rPr>
                            <m:t>𝒕</m:t>
                          </m:r>
                        </m:e>
                      </m:d>
                      <m:r>
                        <a:rPr lang="en-US" altLang="zh-CN" sz="2000" b="1" i="1" dirty="0" smtClean="0">
                          <a:solidFill>
                            <a:srgbClr val="003399"/>
                          </a:solidFill>
                          <a:latin typeface="Cambria Math"/>
                          <a:ea typeface="Cambria Math" panose="02040503050406030204" pitchFamily="18" charset="0"/>
                        </a:rPr>
                        <m:t>                 </m:t>
                      </m:r>
                      <m:r>
                        <a:rPr lang="en-US" altLang="zh-CN" sz="2000" b="1" i="1" smtClean="0">
                          <a:solidFill>
                            <a:srgbClr val="003399"/>
                          </a:solidFill>
                          <a:latin typeface="Cambria Math" panose="02040503050406030204" pitchFamily="18" charset="0"/>
                          <a:ea typeface="Cambria Math" panose="02040503050406030204" pitchFamily="18" charset="0"/>
                        </a:rPr>
                        <m:t>𝑷</m:t>
                      </m:r>
                      <m:r>
                        <a:rPr lang="en-US" altLang="zh-CN" sz="2000" b="1" i="1" baseline="-25000" smtClean="0">
                          <a:solidFill>
                            <a:srgbClr val="003399"/>
                          </a:solidFill>
                          <a:latin typeface="Cambria Math"/>
                          <a:ea typeface="Cambria Math" panose="02040503050406030204" pitchFamily="18" charset="0"/>
                        </a:rPr>
                        <m:t>𝒊</m:t>
                      </m:r>
                      <m:d>
                        <m:dPr>
                          <m:ctrlPr>
                            <a:rPr lang="en-US" altLang="zh-CN" sz="2000" b="1" i="1" smtClean="0">
                              <a:solidFill>
                                <a:srgbClr val="003399"/>
                              </a:solidFill>
                              <a:latin typeface="Cambria Math" panose="02040503050406030204" pitchFamily="18" charset="0"/>
                              <a:ea typeface="Cambria Math" panose="02040503050406030204" pitchFamily="18" charset="0"/>
                            </a:rPr>
                          </m:ctrlPr>
                        </m:dPr>
                        <m:e>
                          <m:r>
                            <a:rPr lang="en-US" altLang="zh-CN" sz="2000" b="1" i="1" smtClean="0">
                              <a:solidFill>
                                <a:srgbClr val="003399"/>
                              </a:solidFill>
                              <a:latin typeface="Cambria Math" panose="02040503050406030204" pitchFamily="18" charset="0"/>
                              <a:ea typeface="Cambria Math" panose="02040503050406030204" pitchFamily="18" charset="0"/>
                            </a:rPr>
                            <m:t>𝒕</m:t>
                          </m:r>
                        </m:e>
                      </m:d>
                      <m:r>
                        <a:rPr lang="en-US" altLang="zh-CN" sz="2000" b="1" i="1">
                          <a:solidFill>
                            <a:srgbClr val="003399"/>
                          </a:solidFill>
                          <a:latin typeface="Cambria Math" panose="02040503050406030204" pitchFamily="18" charset="0"/>
                          <a:ea typeface="Cambria Math" panose="02040503050406030204" pitchFamily="18" charset="0"/>
                        </a:rPr>
                        <m:t>=</m:t>
                      </m:r>
                      <m:r>
                        <a:rPr lang="zh-CN" altLang="en-US" sz="2000" b="1" i="1" smtClean="0">
                          <a:solidFill>
                            <a:srgbClr val="003399"/>
                          </a:solidFill>
                          <a:latin typeface="Cambria Math"/>
                          <a:ea typeface="Cambria Math" panose="02040503050406030204" pitchFamily="18" charset="0"/>
                        </a:rPr>
                        <m:t>𝝆</m:t>
                      </m:r>
                      <m:r>
                        <a:rPr lang="en-US" altLang="zh-CN" sz="2000" b="1" i="1" baseline="30000" smtClean="0">
                          <a:solidFill>
                            <a:srgbClr val="003399"/>
                          </a:solidFill>
                          <a:latin typeface="Cambria Math"/>
                          <a:ea typeface="Cambria Math" panose="02040503050406030204" pitchFamily="18" charset="0"/>
                        </a:rPr>
                        <m:t>𝒊</m:t>
                      </m:r>
                      <m:r>
                        <m:rPr>
                          <m:nor/>
                        </m:rPr>
                        <a:rPr lang="en-US" altLang="zh-CN" sz="2000" b="1" i="1" dirty="0">
                          <a:solidFill>
                            <a:srgbClr val="003399"/>
                          </a:solidFill>
                          <a:latin typeface="Cambria Math" panose="02040503050406030204" pitchFamily="18" charset="0"/>
                          <a:ea typeface="Cambria Math" panose="02040503050406030204" pitchFamily="18" charset="0"/>
                        </a:rPr>
                        <m:t>P</m:t>
                      </m:r>
                      <m:r>
                        <m:rPr>
                          <m:nor/>
                        </m:rPr>
                        <a:rPr lang="en-US" altLang="zh-CN" sz="2000" b="1" i="1" baseline="-25000" dirty="0" smtClean="0">
                          <a:solidFill>
                            <a:srgbClr val="003399"/>
                          </a:solidFill>
                          <a:latin typeface="Cambria Math" panose="02040503050406030204" pitchFamily="18" charset="0"/>
                          <a:ea typeface="Cambria Math" panose="02040503050406030204" pitchFamily="18" charset="0"/>
                        </a:rPr>
                        <m:t>0</m:t>
                      </m:r>
                      <m:r>
                        <a:rPr lang="en-US" altLang="zh-CN" sz="2000" b="1" i="1" dirty="0">
                          <a:solidFill>
                            <a:srgbClr val="003399"/>
                          </a:solidFill>
                          <a:latin typeface="Cambria Math"/>
                          <a:ea typeface="Cambria Math" panose="02040503050406030204" pitchFamily="18" charset="0"/>
                        </a:rPr>
                        <m:t>(</m:t>
                      </m:r>
                      <m:r>
                        <a:rPr lang="en-US" altLang="zh-CN" sz="2000" b="1" i="1" dirty="0">
                          <a:solidFill>
                            <a:srgbClr val="003399"/>
                          </a:solidFill>
                          <a:latin typeface="Cambria Math"/>
                          <a:ea typeface="Cambria Math" panose="02040503050406030204" pitchFamily="18" charset="0"/>
                        </a:rPr>
                        <m:t>𝒕</m:t>
                      </m:r>
                      <m:r>
                        <a:rPr lang="en-US" altLang="zh-CN" sz="2000" b="1" i="1" dirty="0">
                          <a:solidFill>
                            <a:srgbClr val="003399"/>
                          </a:solidFill>
                          <a:latin typeface="Cambria Math"/>
                          <a:ea typeface="Cambria Math" panose="02040503050406030204" pitchFamily="18" charset="0"/>
                        </a:rPr>
                        <m:t>)</m:t>
                      </m:r>
                      <m:r>
                        <m:rPr>
                          <m:nor/>
                        </m:rPr>
                        <a:rPr lang="en-US" altLang="zh-CN" sz="2000" b="1" i="1" dirty="0">
                          <a:solidFill>
                            <a:srgbClr val="003399"/>
                          </a:solidFill>
                          <a:latin typeface="Cambria Math" panose="02040503050406030204" pitchFamily="18" charset="0"/>
                          <a:ea typeface="Cambria Math" panose="02040503050406030204" pitchFamily="18" charset="0"/>
                        </a:rPr>
                        <m:t> </m:t>
                      </m:r>
                    </m:oMath>
                  </m:oMathPara>
                </a14:m>
                <a:endParaRPr lang="zh-CN" altLang="en-US" sz="2000" b="1" i="1" dirty="0">
                  <a:solidFill>
                    <a:srgbClr val="003399"/>
                  </a:solidFill>
                  <a:latin typeface="Cambria Math" panose="02040503050406030204" pitchFamily="18" charset="0"/>
                  <a:ea typeface="华文中宋" panose="02010600040101010101" pitchFamily="2" charset="-122"/>
                </a:endParaRPr>
              </a:p>
            </p:txBody>
          </p:sp>
        </mc:Choice>
        <mc:Fallback>
          <p:sp>
            <p:nvSpPr>
              <p:cNvPr id="26" name="TextBox 25"/>
              <p:cNvSpPr txBox="1">
                <a:spLocks noRot="1" noChangeAspect="1" noMove="1" noResize="1" noEditPoints="1" noAdjustHandles="1" noChangeArrowheads="1" noChangeShapeType="1" noTextEdit="1"/>
              </p:cNvSpPr>
              <p:nvPr/>
            </p:nvSpPr>
            <p:spPr>
              <a:xfrm>
                <a:off x="1117603" y="5369214"/>
                <a:ext cx="5863429" cy="400110"/>
              </a:xfrm>
              <a:prstGeom prst="rect">
                <a:avLst/>
              </a:prstGeom>
              <a:blipFill rotWithShape="1">
                <a:blip r:embed="rId6"/>
                <a:stretch>
                  <a:fillRect b="-184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7" name="TextBox 26"/>
              <p:cNvSpPr txBox="1"/>
              <p:nvPr/>
            </p:nvSpPr>
            <p:spPr>
              <a:xfrm>
                <a:off x="4393821" y="6064706"/>
                <a:ext cx="331236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panose="02040503050406030204" pitchFamily="18" charset="0"/>
                          <a:ea typeface="Cambria Math" panose="02040503050406030204" pitchFamily="18" charset="0"/>
                        </a:rPr>
                        <m:t>𝑷</m:t>
                      </m:r>
                      <m:r>
                        <a:rPr lang="en-US" altLang="zh-CN" sz="2000" b="1" i="1" baseline="-25000" smtClean="0">
                          <a:solidFill>
                            <a:srgbClr val="003399"/>
                          </a:solidFill>
                          <a:latin typeface="Cambria Math"/>
                          <a:ea typeface="Cambria Math" panose="02040503050406030204" pitchFamily="18" charset="0"/>
                        </a:rPr>
                        <m:t>𝟎</m:t>
                      </m:r>
                      <m:d>
                        <m:dPr>
                          <m:ctrlPr>
                            <a:rPr lang="en-US" altLang="zh-CN" sz="2000" b="1" i="1" smtClean="0">
                              <a:solidFill>
                                <a:srgbClr val="003399"/>
                              </a:solidFill>
                              <a:latin typeface="Cambria Math" panose="02040503050406030204" pitchFamily="18" charset="0"/>
                              <a:ea typeface="Cambria Math" panose="02040503050406030204" pitchFamily="18" charset="0"/>
                            </a:rPr>
                          </m:ctrlPr>
                        </m:dPr>
                        <m:e>
                          <m:r>
                            <a:rPr lang="en-US" altLang="zh-CN" sz="2000" b="1" i="1" smtClean="0">
                              <a:solidFill>
                                <a:srgbClr val="003399"/>
                              </a:solidFill>
                              <a:latin typeface="Cambria Math" panose="02040503050406030204" pitchFamily="18" charset="0"/>
                              <a:ea typeface="Cambria Math" panose="02040503050406030204" pitchFamily="18" charset="0"/>
                            </a:rPr>
                            <m:t>𝒕</m:t>
                          </m:r>
                        </m:e>
                      </m:d>
                      <m:r>
                        <a:rPr lang="en-US" altLang="zh-CN" sz="2000" b="1" i="1">
                          <a:solidFill>
                            <a:srgbClr val="003399"/>
                          </a:solidFill>
                          <a:latin typeface="Cambria Math" panose="02040503050406030204" pitchFamily="18" charset="0"/>
                          <a:ea typeface="Cambria Math" panose="02040503050406030204" pitchFamily="18" charset="0"/>
                        </a:rPr>
                        <m:t>=</m:t>
                      </m:r>
                      <m:r>
                        <a:rPr lang="en-US" altLang="zh-CN" sz="2000" b="1" i="1" smtClean="0">
                          <a:solidFill>
                            <a:srgbClr val="003399"/>
                          </a:solidFill>
                          <a:latin typeface="Cambria Math"/>
                          <a:ea typeface="Cambria Math" panose="02040503050406030204" pitchFamily="18" charset="0"/>
                        </a:rPr>
                        <m:t>𝟏</m:t>
                      </m:r>
                      <m:r>
                        <a:rPr lang="en-US" altLang="zh-CN" sz="2000" b="1" i="1" smtClean="0">
                          <a:solidFill>
                            <a:srgbClr val="003399"/>
                          </a:solidFill>
                          <a:latin typeface="Cambria Math"/>
                          <a:ea typeface="Cambria Math" panose="02040503050406030204" pitchFamily="18" charset="0"/>
                        </a:rPr>
                        <m:t>−</m:t>
                      </m:r>
                      <m:r>
                        <a:rPr lang="zh-CN" altLang="en-US" sz="2000" b="1" i="1" smtClean="0">
                          <a:solidFill>
                            <a:srgbClr val="003399"/>
                          </a:solidFill>
                          <a:latin typeface="Cambria Math"/>
                          <a:ea typeface="Cambria Math" panose="02040503050406030204" pitchFamily="18" charset="0"/>
                        </a:rPr>
                        <m:t>𝝆</m:t>
                      </m:r>
                      <m:r>
                        <m:rPr>
                          <m:nor/>
                        </m:rPr>
                        <a:rPr lang="en-US" altLang="zh-CN" sz="2000" b="1" i="1" dirty="0">
                          <a:solidFill>
                            <a:srgbClr val="003399"/>
                          </a:solidFill>
                          <a:latin typeface="Cambria Math" panose="02040503050406030204" pitchFamily="18" charset="0"/>
                          <a:ea typeface="Cambria Math" panose="02040503050406030204" pitchFamily="18" charset="0"/>
                        </a:rPr>
                        <m:t> </m:t>
                      </m:r>
                    </m:oMath>
                  </m:oMathPara>
                </a14:m>
                <a:endParaRPr lang="zh-CN" altLang="en-US" sz="2000" b="1" i="1" dirty="0">
                  <a:solidFill>
                    <a:srgbClr val="003399"/>
                  </a:solidFill>
                  <a:latin typeface="Cambria Math" panose="02040503050406030204" pitchFamily="18" charset="0"/>
                  <a:ea typeface="华文中宋" panose="02010600040101010101" pitchFamily="2" charset="-122"/>
                </a:endParaRPr>
              </a:p>
            </p:txBody>
          </p:sp>
        </mc:Choice>
        <mc:Fallback>
          <p:sp>
            <p:nvSpPr>
              <p:cNvPr id="27" name="TextBox 26"/>
              <p:cNvSpPr txBox="1">
                <a:spLocks noRot="1" noChangeAspect="1" noMove="1" noResize="1" noEditPoints="1" noAdjustHandles="1" noChangeArrowheads="1" noChangeShapeType="1" noTextEdit="1"/>
              </p:cNvSpPr>
              <p:nvPr/>
            </p:nvSpPr>
            <p:spPr>
              <a:xfrm>
                <a:off x="4393821" y="6064706"/>
                <a:ext cx="3312368" cy="400110"/>
              </a:xfrm>
              <a:prstGeom prst="rect">
                <a:avLst/>
              </a:prstGeom>
              <a:blipFill rotWithShape="1">
                <a:blip r:embed="rId7"/>
                <a:stretch>
                  <a:fillRect b="-10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8" name="TextBox 27"/>
              <p:cNvSpPr txBox="1"/>
              <p:nvPr/>
            </p:nvSpPr>
            <p:spPr>
              <a:xfrm>
                <a:off x="34833" y="5796300"/>
                <a:ext cx="5329255" cy="9369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2000" b="1" i="1" smtClean="0">
                              <a:solidFill>
                                <a:srgbClr val="003399"/>
                              </a:solidFill>
                              <a:latin typeface="Cambria Math" panose="02040503050406030204" pitchFamily="18" charset="0"/>
                              <a:ea typeface="Cambria Math" panose="02040503050406030204" pitchFamily="18" charset="0"/>
                            </a:rPr>
                          </m:ctrlPr>
                        </m:naryPr>
                        <m:sub>
                          <m:r>
                            <m:rPr>
                              <m:brk m:alnAt="23"/>
                            </m:rPr>
                            <a:rPr lang="en-US" altLang="zh-CN" sz="2000" b="1" i="1" smtClean="0">
                              <a:solidFill>
                                <a:srgbClr val="003399"/>
                              </a:solidFill>
                              <a:latin typeface="Cambria Math"/>
                              <a:ea typeface="Cambria Math" panose="02040503050406030204" pitchFamily="18" charset="0"/>
                            </a:rPr>
                            <m:t>𝒊</m:t>
                          </m:r>
                          <m:r>
                            <a:rPr lang="en-US" altLang="zh-CN" sz="2000" b="1" i="1" smtClean="0">
                              <a:solidFill>
                                <a:srgbClr val="003399"/>
                              </a:solidFill>
                              <a:latin typeface="Cambria Math"/>
                              <a:ea typeface="Cambria Math" panose="02040503050406030204" pitchFamily="18" charset="0"/>
                            </a:rPr>
                            <m:t>=</m:t>
                          </m:r>
                          <m:r>
                            <a:rPr lang="en-US" altLang="zh-CN" sz="2000" b="1" i="1" smtClean="0">
                              <a:solidFill>
                                <a:srgbClr val="003399"/>
                              </a:solidFill>
                              <a:latin typeface="Cambria Math"/>
                              <a:ea typeface="Cambria Math" panose="02040503050406030204" pitchFamily="18" charset="0"/>
                            </a:rPr>
                            <m:t>𝟎</m:t>
                          </m:r>
                        </m:sub>
                        <m:sup>
                          <m:r>
                            <a:rPr lang="en-US" altLang="zh-CN" sz="2000" b="1" i="1" smtClean="0">
                              <a:solidFill>
                                <a:srgbClr val="003399"/>
                              </a:solidFill>
                              <a:latin typeface="Cambria Math"/>
                              <a:ea typeface="Cambria Math"/>
                            </a:rPr>
                            <m:t>∞</m:t>
                          </m:r>
                        </m:sup>
                        <m:e>
                          <m:r>
                            <a:rPr lang="en-US" altLang="zh-CN" sz="2000" b="1" i="1">
                              <a:solidFill>
                                <a:srgbClr val="003399"/>
                              </a:solidFill>
                              <a:latin typeface="Cambria Math" panose="02040503050406030204" pitchFamily="18" charset="0"/>
                              <a:ea typeface="Cambria Math" panose="02040503050406030204" pitchFamily="18" charset="0"/>
                            </a:rPr>
                            <m:t>𝑷</m:t>
                          </m:r>
                          <m:r>
                            <a:rPr lang="en-US" altLang="zh-CN" sz="2000" b="1" i="1" baseline="-25000">
                              <a:solidFill>
                                <a:srgbClr val="003399"/>
                              </a:solidFill>
                              <a:latin typeface="Cambria Math"/>
                              <a:ea typeface="Cambria Math" panose="02040503050406030204" pitchFamily="18" charset="0"/>
                            </a:rPr>
                            <m:t>𝒊</m:t>
                          </m:r>
                          <m:d>
                            <m:dPr>
                              <m:ctrlPr>
                                <a:rPr lang="en-US" altLang="zh-CN" sz="2000" b="1" i="1">
                                  <a:solidFill>
                                    <a:srgbClr val="003399"/>
                                  </a:solidFill>
                                  <a:latin typeface="Cambria Math" panose="02040503050406030204" pitchFamily="18" charset="0"/>
                                  <a:ea typeface="Cambria Math" panose="02040503050406030204" pitchFamily="18" charset="0"/>
                                </a:rPr>
                              </m:ctrlPr>
                            </m:dPr>
                            <m:e>
                              <m:r>
                                <a:rPr lang="en-US" altLang="zh-CN" sz="2000" b="1" i="1">
                                  <a:solidFill>
                                    <a:srgbClr val="003399"/>
                                  </a:solidFill>
                                  <a:latin typeface="Cambria Math" panose="02040503050406030204" pitchFamily="18" charset="0"/>
                                  <a:ea typeface="Cambria Math" panose="02040503050406030204" pitchFamily="18" charset="0"/>
                                </a:rPr>
                                <m:t>𝒕</m:t>
                              </m:r>
                            </m:e>
                          </m:d>
                        </m:e>
                      </m:nary>
                      <m:r>
                        <a:rPr lang="en-US" altLang="zh-CN" sz="2000" b="1" i="1">
                          <a:solidFill>
                            <a:srgbClr val="003399"/>
                          </a:solidFill>
                          <a:latin typeface="Cambria Math" panose="02040503050406030204" pitchFamily="18" charset="0"/>
                          <a:ea typeface="Cambria Math" panose="02040503050406030204" pitchFamily="18" charset="0"/>
                        </a:rPr>
                        <m:t>=</m:t>
                      </m:r>
                      <m:nary>
                        <m:naryPr>
                          <m:chr m:val="∑"/>
                          <m:ctrlPr>
                            <a:rPr lang="en-US" altLang="zh-CN" sz="2000" b="1" i="1" smtClean="0">
                              <a:solidFill>
                                <a:srgbClr val="003399"/>
                              </a:solidFill>
                              <a:latin typeface="Cambria Math" panose="02040503050406030204" pitchFamily="18" charset="0"/>
                              <a:ea typeface="Cambria Math" panose="02040503050406030204" pitchFamily="18" charset="0"/>
                            </a:rPr>
                          </m:ctrlPr>
                        </m:naryPr>
                        <m:sub>
                          <m:r>
                            <m:rPr>
                              <m:brk m:alnAt="23"/>
                            </m:rPr>
                            <a:rPr lang="en-US" altLang="zh-CN" sz="2000" b="1" i="1" smtClean="0">
                              <a:solidFill>
                                <a:srgbClr val="003399"/>
                              </a:solidFill>
                              <a:latin typeface="Cambria Math"/>
                              <a:ea typeface="Cambria Math" panose="02040503050406030204" pitchFamily="18" charset="0"/>
                            </a:rPr>
                            <m:t>𝒊</m:t>
                          </m:r>
                          <m:r>
                            <a:rPr lang="en-US" altLang="zh-CN" sz="2000" b="1" i="1" smtClean="0">
                              <a:solidFill>
                                <a:srgbClr val="003399"/>
                              </a:solidFill>
                              <a:latin typeface="Cambria Math"/>
                              <a:ea typeface="Cambria Math" panose="02040503050406030204" pitchFamily="18" charset="0"/>
                            </a:rPr>
                            <m:t>=</m:t>
                          </m:r>
                          <m:r>
                            <a:rPr lang="en-US" altLang="zh-CN" sz="2000" b="1" i="1" smtClean="0">
                              <a:solidFill>
                                <a:srgbClr val="003399"/>
                              </a:solidFill>
                              <a:latin typeface="Cambria Math"/>
                              <a:ea typeface="Cambria Math" panose="02040503050406030204" pitchFamily="18" charset="0"/>
                            </a:rPr>
                            <m:t>𝟎</m:t>
                          </m:r>
                        </m:sub>
                        <m:sup>
                          <m:r>
                            <a:rPr lang="en-US" altLang="zh-CN" sz="2000" b="1" i="1" smtClean="0">
                              <a:solidFill>
                                <a:srgbClr val="003399"/>
                              </a:solidFill>
                              <a:latin typeface="Cambria Math"/>
                              <a:ea typeface="Cambria Math"/>
                            </a:rPr>
                            <m:t>∞</m:t>
                          </m:r>
                        </m:sup>
                        <m:e>
                          <m:r>
                            <a:rPr lang="zh-CN" altLang="en-US" sz="2000" b="1" i="1">
                              <a:solidFill>
                                <a:srgbClr val="003399"/>
                              </a:solidFill>
                              <a:latin typeface="Cambria Math"/>
                              <a:ea typeface="Cambria Math" panose="02040503050406030204" pitchFamily="18" charset="0"/>
                            </a:rPr>
                            <m:t>𝝆</m:t>
                          </m:r>
                          <m:r>
                            <a:rPr lang="en-US" altLang="zh-CN" sz="2000" b="1" i="1" baseline="30000">
                              <a:solidFill>
                                <a:srgbClr val="003399"/>
                              </a:solidFill>
                              <a:latin typeface="Cambria Math"/>
                              <a:ea typeface="Cambria Math" panose="02040503050406030204" pitchFamily="18" charset="0"/>
                            </a:rPr>
                            <m:t>𝒊</m:t>
                          </m:r>
                          <m:r>
                            <m:rPr>
                              <m:nor/>
                            </m:rPr>
                            <a:rPr lang="en-US" altLang="zh-CN" sz="2000" b="1" i="1" dirty="0">
                              <a:solidFill>
                                <a:srgbClr val="003399"/>
                              </a:solidFill>
                              <a:latin typeface="Cambria Math" panose="02040503050406030204" pitchFamily="18" charset="0"/>
                              <a:ea typeface="Cambria Math" panose="02040503050406030204" pitchFamily="18" charset="0"/>
                            </a:rPr>
                            <m:t>P</m:t>
                          </m:r>
                          <m:r>
                            <m:rPr>
                              <m:nor/>
                            </m:rPr>
                            <a:rPr lang="en-US" altLang="zh-CN" sz="2000" b="1" i="1" baseline="-25000" dirty="0">
                              <a:solidFill>
                                <a:srgbClr val="003399"/>
                              </a:solidFill>
                              <a:latin typeface="Cambria Math" panose="02040503050406030204" pitchFamily="18" charset="0"/>
                              <a:ea typeface="Cambria Math" panose="02040503050406030204" pitchFamily="18" charset="0"/>
                            </a:rPr>
                            <m:t>0</m:t>
                          </m:r>
                          <m:d>
                            <m:dPr>
                              <m:ctrlPr>
                                <a:rPr lang="en-US" altLang="zh-CN" sz="2000" b="1" i="1" dirty="0">
                                  <a:solidFill>
                                    <a:srgbClr val="003399"/>
                                  </a:solidFill>
                                  <a:latin typeface="Cambria Math" panose="02040503050406030204" pitchFamily="18" charset="0"/>
                                  <a:ea typeface="Cambria Math" panose="02040503050406030204" pitchFamily="18" charset="0"/>
                                </a:rPr>
                              </m:ctrlPr>
                            </m:dPr>
                            <m:e>
                              <m:r>
                                <a:rPr lang="en-US" altLang="zh-CN" sz="2000" b="1" i="1" dirty="0">
                                  <a:solidFill>
                                    <a:srgbClr val="003399"/>
                                  </a:solidFill>
                                  <a:latin typeface="Cambria Math"/>
                                  <a:ea typeface="Cambria Math" panose="02040503050406030204" pitchFamily="18" charset="0"/>
                                </a:rPr>
                                <m:t>𝒕</m:t>
                              </m:r>
                            </m:e>
                          </m:d>
                          <m:r>
                            <a:rPr lang="en-US" altLang="zh-CN" sz="2000" b="1" i="1" dirty="0" smtClean="0">
                              <a:solidFill>
                                <a:srgbClr val="003399"/>
                              </a:solidFill>
                              <a:latin typeface="Cambria Math"/>
                              <a:ea typeface="Cambria Math" panose="02040503050406030204" pitchFamily="18" charset="0"/>
                            </a:rPr>
                            <m:t>=</m:t>
                          </m:r>
                          <m:r>
                            <a:rPr lang="en-US" altLang="zh-CN" sz="2000" b="1" i="1" dirty="0" smtClean="0">
                              <a:solidFill>
                                <a:srgbClr val="003399"/>
                              </a:solidFill>
                              <a:latin typeface="Cambria Math"/>
                              <a:ea typeface="Cambria Math" panose="02040503050406030204" pitchFamily="18" charset="0"/>
                            </a:rPr>
                            <m:t>𝟏</m:t>
                          </m:r>
                        </m:e>
                      </m:nary>
                    </m:oMath>
                  </m:oMathPara>
                </a14:m>
                <a:endParaRPr lang="zh-CN" altLang="en-US" sz="2000" b="1" i="1" dirty="0">
                  <a:solidFill>
                    <a:srgbClr val="003399"/>
                  </a:solidFill>
                  <a:latin typeface="Cambria Math" panose="02040503050406030204" pitchFamily="18" charset="0"/>
                  <a:ea typeface="华文中宋" panose="02010600040101010101" pitchFamily="2" charset="-122"/>
                </a:endParaRPr>
              </a:p>
            </p:txBody>
          </p:sp>
        </mc:Choice>
        <mc:Fallback>
          <p:sp>
            <p:nvSpPr>
              <p:cNvPr id="28" name="TextBox 27"/>
              <p:cNvSpPr txBox="1">
                <a:spLocks noRot="1" noChangeAspect="1" noMove="1" noResize="1" noEditPoints="1" noAdjustHandles="1" noChangeArrowheads="1" noChangeShapeType="1" noTextEdit="1"/>
              </p:cNvSpPr>
              <p:nvPr/>
            </p:nvSpPr>
            <p:spPr>
              <a:xfrm>
                <a:off x="34833" y="5796300"/>
                <a:ext cx="5329255" cy="936923"/>
              </a:xfrm>
              <a:prstGeom prst="rect">
                <a:avLst/>
              </a:prstGeom>
              <a:blipFill>
                <a:blip r:embed="rId8"/>
                <a:stretch>
                  <a:fillRect/>
                </a:stretch>
              </a:blipFill>
            </p:spPr>
            <p:txBody>
              <a:bodyPr/>
              <a:lstStyle/>
              <a:p>
                <a:r>
                  <a:rPr lang="zh-CN" altLang="en-US">
                    <a:noFill/>
                  </a:rPr>
                  <a:t> </a:t>
                </a:r>
              </a:p>
            </p:txBody>
          </p:sp>
        </mc:Fallback>
      </mc:AlternateContent>
      <p:cxnSp>
        <p:nvCxnSpPr>
          <p:cNvPr id="9" name="直接箭头连接符 8"/>
          <p:cNvCxnSpPr/>
          <p:nvPr/>
        </p:nvCxnSpPr>
        <p:spPr>
          <a:xfrm>
            <a:off x="4360809" y="6264761"/>
            <a:ext cx="643239"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3758678" y="5556604"/>
            <a:ext cx="58127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xmlns="" id="{B13660F9-E3A7-433C-B5DD-1E71F8A7AEE9}"/>
              </a:ext>
            </a:extLst>
          </p:cNvPr>
          <p:cNvSpPr>
            <a:spLocks noGrp="1"/>
          </p:cNvSpPr>
          <p:nvPr>
            <p:ph type="sldNum" sz="quarter" idx="12"/>
          </p:nvPr>
        </p:nvSpPr>
        <p:spPr/>
        <p:txBody>
          <a:bodyPr/>
          <a:lstStyle/>
          <a:p>
            <a:fld id="{B10D5614-B734-4280-8F57-1D4947433C97}" type="slidenum">
              <a:rPr lang="en-US" smtClean="0"/>
              <a:pPr/>
              <a:t>46</a:t>
            </a:fld>
            <a:endParaRPr lang="en-US" dirty="0"/>
          </a:p>
        </p:txBody>
      </p:sp>
    </p:spTree>
    <p:extLst>
      <p:ext uri="{BB962C8B-B14F-4D97-AF65-F5344CB8AC3E}">
        <p14:creationId xmlns:p14="http://schemas.microsoft.com/office/powerpoint/2010/main" xmlns="" val="14373218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42</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graphicFrame>
        <p:nvGraphicFramePr>
          <p:cNvPr id="21" name="Object 4"/>
          <p:cNvGraphicFramePr>
            <a:graphicFrameLocks noChangeAspect="1"/>
          </p:cNvGraphicFramePr>
          <p:nvPr>
            <p:extLst>
              <p:ext uri="{D42A27DB-BD31-4B8C-83A1-F6EECF244321}">
                <p14:modId xmlns:p14="http://schemas.microsoft.com/office/powerpoint/2010/main" xmlns="" val="2182006977"/>
              </p:ext>
            </p:extLst>
          </p:nvPr>
        </p:nvGraphicFramePr>
        <p:xfrm>
          <a:off x="926954" y="3034784"/>
          <a:ext cx="4449268" cy="467670"/>
        </p:xfrm>
        <a:graphic>
          <a:graphicData uri="http://schemas.openxmlformats.org/presentationml/2006/ole">
            <p:oleObj spid="_x0000_s6168" name="公式" r:id="rId3" imgW="55168800" imgH="5791200" progId="">
              <p:embed/>
            </p:oleObj>
          </a:graphicData>
        </a:graphic>
      </p:graphicFrame>
      <p:sp>
        <p:nvSpPr>
          <p:cNvPr id="23" name="Line 6"/>
          <p:cNvSpPr>
            <a:spLocks noChangeShapeType="1"/>
          </p:cNvSpPr>
          <p:nvPr/>
        </p:nvSpPr>
        <p:spPr bwMode="auto">
          <a:xfrm>
            <a:off x="2339752" y="3557071"/>
            <a:ext cx="635302" cy="3804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Text Box 7"/>
          <p:cNvSpPr txBox="1">
            <a:spLocks noChangeArrowheads="1"/>
          </p:cNvSpPr>
          <p:nvPr/>
        </p:nvSpPr>
        <p:spPr bwMode="auto">
          <a:xfrm>
            <a:off x="2856239" y="3937534"/>
            <a:ext cx="583247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l-GR" altLang="zh-CN" b="1" i="1" dirty="0">
                <a:solidFill>
                  <a:srgbClr val="000000"/>
                </a:solidFill>
                <a:latin typeface="华文中宋" panose="02010600040101010101" pitchFamily="2" charset="-122"/>
                <a:ea typeface="华文中宋" panose="02010600040101010101" pitchFamily="2" charset="-122"/>
                <a:cs typeface="Arial" charset="0"/>
              </a:rPr>
              <a:t>ρ</a:t>
            </a:r>
            <a:r>
              <a:rPr lang="en-US" altLang="zh-CN" b="1" dirty="0">
                <a:solidFill>
                  <a:srgbClr val="000000"/>
                </a:solidFill>
                <a:latin typeface="华文中宋" panose="02010600040101010101" pitchFamily="2" charset="-122"/>
                <a:ea typeface="华文中宋" panose="02010600040101010101" pitchFamily="2" charset="-122"/>
                <a:cs typeface="Arial" charset="0"/>
              </a:rPr>
              <a:t>&lt;1</a:t>
            </a:r>
            <a:r>
              <a:rPr lang="zh-CN" altLang="en-US" b="1" dirty="0">
                <a:solidFill>
                  <a:srgbClr val="000000"/>
                </a:solidFill>
                <a:latin typeface="华文中宋" panose="02010600040101010101" pitchFamily="2" charset="-122"/>
                <a:ea typeface="华文中宋" panose="02010600040101010101" pitchFamily="2" charset="-122"/>
                <a:cs typeface="Arial" charset="0"/>
              </a:rPr>
              <a:t>，数列收敛，系统稳定</a:t>
            </a:r>
            <a:endParaRPr lang="el-GR" altLang="zh-CN" b="1" dirty="0">
              <a:solidFill>
                <a:srgbClr val="000000"/>
              </a:solidFill>
              <a:latin typeface="华文中宋" panose="02010600040101010101" pitchFamily="2" charset="-122"/>
              <a:ea typeface="华文中宋" panose="02010600040101010101" pitchFamily="2" charset="-122"/>
              <a:cs typeface="Arial" charset="0"/>
            </a:endParaRPr>
          </a:p>
        </p:txBody>
      </p:sp>
      <p:sp>
        <p:nvSpPr>
          <p:cNvPr id="30" name="Line 11"/>
          <p:cNvSpPr>
            <a:spLocks noChangeShapeType="1"/>
          </p:cNvSpPr>
          <p:nvPr/>
        </p:nvSpPr>
        <p:spPr bwMode="auto">
          <a:xfrm>
            <a:off x="2051720" y="3557071"/>
            <a:ext cx="923334" cy="10427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Text Box 12"/>
          <p:cNvSpPr txBox="1">
            <a:spLocks noChangeArrowheads="1"/>
          </p:cNvSpPr>
          <p:nvPr/>
        </p:nvSpPr>
        <p:spPr bwMode="auto">
          <a:xfrm>
            <a:off x="2856239" y="4599810"/>
            <a:ext cx="381612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l-GR" altLang="zh-CN" b="1" i="1" dirty="0">
                <a:solidFill>
                  <a:srgbClr val="000000"/>
                </a:solidFill>
                <a:latin typeface="华文中宋" panose="02010600040101010101" pitchFamily="2" charset="-122"/>
                <a:ea typeface="华文中宋" panose="02010600040101010101" pitchFamily="2" charset="-122"/>
                <a:cs typeface="Arial" charset="0"/>
              </a:rPr>
              <a:t>ρ</a:t>
            </a:r>
            <a:r>
              <a:rPr lang="en-US" altLang="zh-CN" b="1" i="1" dirty="0">
                <a:solidFill>
                  <a:srgbClr val="000000"/>
                </a:solidFill>
                <a:latin typeface="华文中宋" panose="02010600040101010101" pitchFamily="2" charset="-122"/>
                <a:ea typeface="华文中宋" panose="02010600040101010101" pitchFamily="2" charset="-122"/>
                <a:cs typeface="Arial" charset="0"/>
              </a:rPr>
              <a:t>&gt;</a:t>
            </a:r>
            <a:r>
              <a:rPr lang="en-US" altLang="zh-CN" b="1" dirty="0">
                <a:solidFill>
                  <a:srgbClr val="000000"/>
                </a:solidFill>
                <a:latin typeface="华文中宋" panose="02010600040101010101" pitchFamily="2" charset="-122"/>
                <a:ea typeface="华文中宋" panose="02010600040101010101" pitchFamily="2" charset="-122"/>
                <a:cs typeface="Arial" charset="0"/>
              </a:rPr>
              <a:t>1</a:t>
            </a:r>
            <a:r>
              <a:rPr lang="zh-CN" altLang="en-US" b="1" dirty="0">
                <a:solidFill>
                  <a:srgbClr val="000000"/>
                </a:solidFill>
                <a:latin typeface="华文中宋" panose="02010600040101010101" pitchFamily="2" charset="-122"/>
                <a:ea typeface="华文中宋" panose="02010600040101010101" pitchFamily="2" charset="-122"/>
                <a:cs typeface="Arial" charset="0"/>
              </a:rPr>
              <a:t>，数列发散，系统不稳定</a:t>
            </a:r>
            <a:endParaRPr lang="el-GR" altLang="zh-CN" b="1" dirty="0">
              <a:solidFill>
                <a:srgbClr val="000000"/>
              </a:solidFill>
              <a:latin typeface="华文中宋" panose="02010600040101010101" pitchFamily="2" charset="-122"/>
              <a:ea typeface="华文中宋" panose="02010600040101010101" pitchFamily="2" charset="-122"/>
              <a:cs typeface="Arial" charset="0"/>
            </a:endParaRPr>
          </a:p>
        </p:txBody>
      </p:sp>
      <mc:AlternateContent xmlns:mc="http://schemas.openxmlformats.org/markup-compatibility/2006">
        <mc:Choice xmlns:a14="http://schemas.microsoft.com/office/drawing/2010/main" xmlns="" Requires="a14">
          <p:sp>
            <p:nvSpPr>
              <p:cNvPr id="36" name="TextBox 35"/>
              <p:cNvSpPr txBox="1"/>
              <p:nvPr/>
            </p:nvSpPr>
            <p:spPr>
              <a:xfrm>
                <a:off x="755576" y="1830386"/>
                <a:ext cx="5863429"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000" b="1" i="1" smtClean="0">
                          <a:solidFill>
                            <a:srgbClr val="003399"/>
                          </a:solidFill>
                          <a:latin typeface="Cambria Math" panose="02040503050406030204" pitchFamily="18" charset="0"/>
                          <a:ea typeface="Cambria Math" panose="02040503050406030204" pitchFamily="18" charset="0"/>
                        </a:rPr>
                        <m:t>𝑷</m:t>
                      </m:r>
                      <m:r>
                        <a:rPr lang="en-US" altLang="zh-CN" sz="2000" b="1" i="1" baseline="-25000" smtClean="0">
                          <a:solidFill>
                            <a:srgbClr val="003399"/>
                          </a:solidFill>
                          <a:latin typeface="Cambria Math"/>
                          <a:ea typeface="Cambria Math" panose="02040503050406030204" pitchFamily="18" charset="0"/>
                        </a:rPr>
                        <m:t>𝒊</m:t>
                      </m:r>
                      <m:d>
                        <m:dPr>
                          <m:ctrlPr>
                            <a:rPr lang="en-US" altLang="zh-CN" sz="2000" b="1" i="1" smtClean="0">
                              <a:solidFill>
                                <a:srgbClr val="003399"/>
                              </a:solidFill>
                              <a:latin typeface="Cambria Math" panose="02040503050406030204" pitchFamily="18" charset="0"/>
                              <a:ea typeface="Cambria Math" panose="02040503050406030204" pitchFamily="18" charset="0"/>
                            </a:rPr>
                          </m:ctrlPr>
                        </m:dPr>
                        <m:e>
                          <m:r>
                            <a:rPr lang="en-US" altLang="zh-CN" sz="2000" b="1" i="1" smtClean="0">
                              <a:solidFill>
                                <a:srgbClr val="003399"/>
                              </a:solidFill>
                              <a:latin typeface="Cambria Math" panose="02040503050406030204" pitchFamily="18" charset="0"/>
                              <a:ea typeface="Cambria Math" panose="02040503050406030204" pitchFamily="18" charset="0"/>
                            </a:rPr>
                            <m:t>𝒕</m:t>
                          </m:r>
                        </m:e>
                      </m:d>
                      <m:r>
                        <a:rPr lang="en-US" altLang="zh-CN" sz="2000" b="1" i="1">
                          <a:solidFill>
                            <a:srgbClr val="003399"/>
                          </a:solidFill>
                          <a:latin typeface="Cambria Math" panose="02040503050406030204" pitchFamily="18" charset="0"/>
                          <a:ea typeface="Cambria Math" panose="02040503050406030204" pitchFamily="18" charset="0"/>
                        </a:rPr>
                        <m:t>=</m:t>
                      </m:r>
                      <m:r>
                        <a:rPr lang="zh-CN" altLang="en-US" sz="2000" b="1" i="1" smtClean="0">
                          <a:solidFill>
                            <a:srgbClr val="003399"/>
                          </a:solidFill>
                          <a:latin typeface="Cambria Math"/>
                          <a:ea typeface="Cambria Math" panose="02040503050406030204" pitchFamily="18" charset="0"/>
                        </a:rPr>
                        <m:t>𝝆</m:t>
                      </m:r>
                      <m:r>
                        <a:rPr lang="en-US" altLang="zh-CN" sz="2000" b="1" i="1" baseline="30000" smtClean="0">
                          <a:solidFill>
                            <a:srgbClr val="003399"/>
                          </a:solidFill>
                          <a:latin typeface="Cambria Math"/>
                          <a:ea typeface="Cambria Math" panose="02040503050406030204" pitchFamily="18" charset="0"/>
                        </a:rPr>
                        <m:t>𝒊</m:t>
                      </m:r>
                      <m:r>
                        <m:rPr>
                          <m:nor/>
                        </m:rPr>
                        <a:rPr lang="en-US" altLang="zh-CN" sz="2000" b="1" i="1" dirty="0">
                          <a:solidFill>
                            <a:srgbClr val="003399"/>
                          </a:solidFill>
                          <a:latin typeface="Cambria Math" panose="02040503050406030204" pitchFamily="18" charset="0"/>
                          <a:ea typeface="Cambria Math" panose="02040503050406030204" pitchFamily="18" charset="0"/>
                        </a:rPr>
                        <m:t>P</m:t>
                      </m:r>
                      <m:r>
                        <m:rPr>
                          <m:nor/>
                        </m:rPr>
                        <a:rPr lang="en-US" altLang="zh-CN" sz="2000" b="1" i="1" baseline="-25000" dirty="0" smtClean="0">
                          <a:solidFill>
                            <a:srgbClr val="003399"/>
                          </a:solidFill>
                          <a:latin typeface="Cambria Math" panose="02040503050406030204" pitchFamily="18" charset="0"/>
                          <a:ea typeface="Cambria Math" panose="02040503050406030204" pitchFamily="18" charset="0"/>
                        </a:rPr>
                        <m:t>0</m:t>
                      </m:r>
                      <m:r>
                        <a:rPr lang="en-US" altLang="zh-CN" sz="2000" b="1" i="1" dirty="0">
                          <a:solidFill>
                            <a:srgbClr val="003399"/>
                          </a:solidFill>
                          <a:latin typeface="Cambria Math"/>
                          <a:ea typeface="Cambria Math" panose="02040503050406030204" pitchFamily="18" charset="0"/>
                        </a:rPr>
                        <m:t>(</m:t>
                      </m:r>
                      <m:r>
                        <a:rPr lang="en-US" altLang="zh-CN" sz="2000" b="1" i="1" dirty="0">
                          <a:solidFill>
                            <a:srgbClr val="003399"/>
                          </a:solidFill>
                          <a:latin typeface="Cambria Math"/>
                          <a:ea typeface="Cambria Math" panose="02040503050406030204" pitchFamily="18" charset="0"/>
                        </a:rPr>
                        <m:t>𝒕</m:t>
                      </m:r>
                      <m:r>
                        <a:rPr lang="en-US" altLang="zh-CN" sz="2000" b="1" i="1" dirty="0">
                          <a:solidFill>
                            <a:srgbClr val="003399"/>
                          </a:solidFill>
                          <a:latin typeface="Cambria Math"/>
                          <a:ea typeface="Cambria Math" panose="02040503050406030204" pitchFamily="18" charset="0"/>
                        </a:rPr>
                        <m:t>)</m:t>
                      </m:r>
                      <m:r>
                        <m:rPr>
                          <m:nor/>
                        </m:rPr>
                        <a:rPr lang="en-US" altLang="zh-CN" sz="2000" b="1" i="1" dirty="0">
                          <a:solidFill>
                            <a:srgbClr val="003399"/>
                          </a:solidFill>
                          <a:latin typeface="Cambria Math" panose="02040503050406030204" pitchFamily="18" charset="0"/>
                          <a:ea typeface="Cambria Math" panose="02040503050406030204" pitchFamily="18" charset="0"/>
                        </a:rPr>
                        <m:t> </m:t>
                      </m:r>
                    </m:oMath>
                  </m:oMathPara>
                </a14:m>
                <a:endParaRPr lang="zh-CN" altLang="en-US" sz="2000" b="1" i="1" dirty="0">
                  <a:solidFill>
                    <a:srgbClr val="003399"/>
                  </a:solidFill>
                  <a:latin typeface="Cambria Math" panose="02040503050406030204" pitchFamily="18" charset="0"/>
                  <a:ea typeface="华文中宋" panose="02010600040101010101" pitchFamily="2" charset="-122"/>
                </a:endParaRPr>
              </a:p>
            </p:txBody>
          </p:sp>
        </mc:Choice>
        <mc:Fallback>
          <p:sp>
            <p:nvSpPr>
              <p:cNvPr id="36" name="TextBox 35"/>
              <p:cNvSpPr txBox="1">
                <a:spLocks noRot="1" noChangeAspect="1" noMove="1" noResize="1" noEditPoints="1" noAdjustHandles="1" noChangeArrowheads="1" noChangeShapeType="1" noTextEdit="1"/>
              </p:cNvSpPr>
              <p:nvPr/>
            </p:nvSpPr>
            <p:spPr>
              <a:xfrm>
                <a:off x="755576" y="1830386"/>
                <a:ext cx="5863429" cy="400110"/>
              </a:xfrm>
              <a:prstGeom prst="rect">
                <a:avLst/>
              </a:prstGeom>
              <a:blipFill rotWithShape="1">
                <a:blip r:embed="rId4"/>
                <a:stretch>
                  <a:fillRect b="-16667"/>
                </a:stretch>
              </a:blipFill>
            </p:spPr>
            <p:txBody>
              <a:bodyPr/>
              <a:lstStyle/>
              <a:p>
                <a:r>
                  <a:rPr lang="zh-CN" altLang="en-US">
                    <a:noFill/>
                  </a:rPr>
                  <a:t> </a:t>
                </a:r>
              </a:p>
            </p:txBody>
          </p:sp>
        </mc:Fallback>
      </mc:AlternateContent>
      <p:sp>
        <p:nvSpPr>
          <p:cNvPr id="2" name="矩形 1"/>
          <p:cNvSpPr/>
          <p:nvPr/>
        </p:nvSpPr>
        <p:spPr>
          <a:xfrm>
            <a:off x="790803" y="2420888"/>
            <a:ext cx="4368504" cy="369332"/>
          </a:xfrm>
          <a:prstGeom prst="rect">
            <a:avLst/>
          </a:prstGeom>
        </p:spPr>
        <p:txBody>
          <a:bodyPr wrap="none">
            <a:spAutoFit/>
          </a:bodyPr>
          <a:lstStyle/>
          <a:p>
            <a:pPr algn="ctr"/>
            <a:r>
              <a:rPr lang="zh-CN" altLang="en-US" b="1" dirty="0">
                <a:solidFill>
                  <a:srgbClr val="000000"/>
                </a:solidFill>
                <a:latin typeface="华文中宋" panose="02010600040101010101" pitchFamily="2" charset="-122"/>
                <a:ea typeface="华文中宋" panose="02010600040101010101" pitchFamily="2" charset="-122"/>
              </a:rPr>
              <a:t>系统各状态概率归结为无穷等比数列求和</a:t>
            </a:r>
          </a:p>
        </p:txBody>
      </p:sp>
      <p:sp>
        <p:nvSpPr>
          <p:cNvPr id="3" name="矩形 2"/>
          <p:cNvSpPr/>
          <p:nvPr/>
        </p:nvSpPr>
        <p:spPr>
          <a:xfrm>
            <a:off x="605779" y="5229200"/>
            <a:ext cx="7992888" cy="874278"/>
          </a:xfrm>
          <a:prstGeom prst="rect">
            <a:avLst/>
          </a:prstGeom>
        </p:spPr>
        <p:txBody>
          <a:bodyPr wrap="square">
            <a:spAutoFit/>
          </a:bodyPr>
          <a:lstStyle/>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称</a:t>
            </a:r>
            <a:r>
              <a:rPr lang="el-GR" altLang="zh-CN" b="1" i="1" dirty="0">
                <a:solidFill>
                  <a:srgbClr val="FF0000"/>
                </a:solidFill>
                <a:latin typeface="华文中宋" panose="02010600040101010101" pitchFamily="2" charset="-122"/>
                <a:ea typeface="华文中宋" panose="02010600040101010101" pitchFamily="2" charset="-122"/>
              </a:rPr>
              <a:t>ρ</a:t>
            </a:r>
            <a:r>
              <a:rPr lang="zh-CN" altLang="en-US" b="1" dirty="0">
                <a:solidFill>
                  <a:srgbClr val="FF0000"/>
                </a:solidFill>
                <a:latin typeface="华文中宋" panose="02010600040101010101" pitchFamily="2" charset="-122"/>
                <a:ea typeface="华文中宋" panose="02010600040101010101" pitchFamily="2" charset="-122"/>
              </a:rPr>
              <a:t>为服务强度</a:t>
            </a:r>
            <a:r>
              <a:rPr lang="zh-CN" altLang="en-US" b="1" dirty="0">
                <a:solidFill>
                  <a:srgbClr val="000000"/>
                </a:solidFill>
                <a:latin typeface="华文中宋" panose="02010600040101010101" pitchFamily="2" charset="-122"/>
                <a:ea typeface="华文中宋" panose="02010600040101010101" pitchFamily="2" charset="-122"/>
              </a:rPr>
              <a:t>，若服务强度大于</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，说明单位时间内到达的顾客数比完成服务的顾客数多，系统中排队长度越来越大，产生阻塞</a:t>
            </a:r>
            <a:endParaRPr lang="zh-CN" altLang="en-US" dirty="0">
              <a:solidFill>
                <a:srgbClr val="000000"/>
              </a:solidFill>
              <a:latin typeface="华文中宋" panose="02010600040101010101" pitchFamily="2" charset="-122"/>
              <a:ea typeface="华文中宋" panose="02010600040101010101" pitchFamily="2" charset="-122"/>
            </a:endParaRPr>
          </a:p>
        </p:txBody>
      </p:sp>
      <p:sp>
        <p:nvSpPr>
          <p:cNvPr id="5" name="灯片编号占位符 4">
            <a:extLst>
              <a:ext uri="{FF2B5EF4-FFF2-40B4-BE49-F238E27FC236}">
                <a16:creationId xmlns:a16="http://schemas.microsoft.com/office/drawing/2014/main" xmlns="" id="{92AC7FEF-F421-4347-B249-34DC052D0E51}"/>
              </a:ext>
            </a:extLst>
          </p:cNvPr>
          <p:cNvSpPr>
            <a:spLocks noGrp="1"/>
          </p:cNvSpPr>
          <p:nvPr>
            <p:ph type="sldNum" sz="quarter" idx="12"/>
          </p:nvPr>
        </p:nvSpPr>
        <p:spPr/>
        <p:txBody>
          <a:bodyPr/>
          <a:lstStyle/>
          <a:p>
            <a:fld id="{B10D5614-B734-4280-8F57-1D4947433C97}" type="slidenum">
              <a:rPr lang="en-US" smtClean="0"/>
              <a:pPr/>
              <a:t>47</a:t>
            </a:fld>
            <a:endParaRPr lang="en-US" dirty="0"/>
          </a:p>
        </p:txBody>
      </p:sp>
    </p:spTree>
    <p:extLst>
      <p:ext uri="{BB962C8B-B14F-4D97-AF65-F5344CB8AC3E}">
        <p14:creationId xmlns:p14="http://schemas.microsoft.com/office/powerpoint/2010/main" xmlns="" val="38407670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down)">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p:bldP spid="30" grpId="0" animBg="1"/>
      <p:bldP spid="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43</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19" name="矩形 18"/>
              <p:cNvSpPr/>
              <p:nvPr/>
            </p:nvSpPr>
            <p:spPr>
              <a:xfrm>
                <a:off x="566737" y="1628800"/>
                <a:ext cx="7847048" cy="230832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在稳态条件下</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系统内不存在顾客的概率为</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buFont typeface="Arial" panose="020B0604020202020204" pitchFamily="34" charset="0"/>
                  <a:buChar char="•"/>
                </a:pP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buFont typeface="Arial" panose="020B0604020202020204" pitchFamily="34" charset="0"/>
                  <a:buChar char="•"/>
                </a:pPr>
                <a:endParaRPr lang="en-US" altLang="zh-CN" b="1" dirty="0">
                  <a:solidFill>
                    <a:srgbClr val="003399"/>
                  </a:solidFill>
                  <a:ea typeface="华文中宋" panose="02010600040101010101" pitchFamily="2" charset="-122"/>
                </a:endParaRPr>
              </a:p>
              <a:p>
                <a:pPr marL="742950" lvl="1" indent="-285750">
                  <a:buFont typeface="Arial" panose="020B0604020202020204" pitchFamily="34" charset="0"/>
                  <a:buChar char="•"/>
                </a:pP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buFont typeface="Arial" panose="020B0604020202020204" pitchFamily="34" charset="0"/>
                  <a:buChar char="•"/>
                </a:pP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而系统内存在顾客的概率为：</a:t>
                </a:r>
                <a14:m>
                  <m:oMath xmlns:m="http://schemas.openxmlformats.org/officeDocument/2006/math">
                    <m:r>
                      <a:rPr lang="el-GR" altLang="zh-CN" b="1" i="1">
                        <a:solidFill>
                          <a:srgbClr val="000000"/>
                        </a:solidFill>
                        <a:latin typeface="Cambria Math" panose="02040503050406030204" pitchFamily="18" charset="0"/>
                        <a:ea typeface="Cambria Math" panose="02040503050406030204" pitchFamily="18" charset="0"/>
                      </a:rPr>
                      <m:t>𝝀</m:t>
                    </m:r>
                  </m:oMath>
                </a14:m>
                <a:r>
                  <a:rPr lang="en-US" altLang="zh-CN" b="1" dirty="0">
                    <a:solidFill>
                      <a:srgbClr val="000000"/>
                    </a:solidFill>
                    <a:latin typeface="华文中宋" panose="02010600040101010101" pitchFamily="2" charset="-122"/>
                    <a:ea typeface="华文中宋" panose="02010600040101010101" pitchFamily="2" charset="-122"/>
                  </a:rPr>
                  <a:t>/</a:t>
                </a:r>
                <a14:m>
                  <m:oMath xmlns:m="http://schemas.openxmlformats.org/officeDocument/2006/math">
                    <m:r>
                      <a:rPr lang="zh-CN" altLang="en-US" b="1">
                        <a:solidFill>
                          <a:srgbClr val="000000"/>
                        </a:solidFill>
                        <a:latin typeface="Cambria Math"/>
                        <a:ea typeface="华文中宋" panose="02010600040101010101" pitchFamily="2" charset="-122"/>
                      </a:rPr>
                      <m:t>𝝁</m:t>
                    </m:r>
                    <m:r>
                      <a:rPr lang="zh-CN" altLang="en-US" b="1">
                        <a:solidFill>
                          <a:srgbClr val="000000"/>
                        </a:solidFill>
                        <a:latin typeface="Cambria Math"/>
                        <a:ea typeface="华文中宋" panose="02010600040101010101" pitchFamily="2" charset="-122"/>
                      </a:rPr>
                      <m:t>，</m:t>
                    </m:r>
                    <m:r>
                      <m:rPr>
                        <m:nor/>
                      </m:rPr>
                      <a:rPr lang="zh-CN" altLang="en-US" b="1" dirty="0">
                        <a:solidFill>
                          <a:srgbClr val="000000"/>
                        </a:solidFill>
                        <a:latin typeface="华文中宋" panose="02010600040101010101" pitchFamily="2" charset="-122"/>
                        <a:ea typeface="华文中宋" panose="02010600040101010101" pitchFamily="2" charset="-122"/>
                      </a:rPr>
                      <m:t>即</m:t>
                    </m:r>
                    <m:r>
                      <a:rPr lang="zh-CN" altLang="en-US" b="1">
                        <a:solidFill>
                          <a:srgbClr val="000000"/>
                        </a:solidFill>
                        <a:latin typeface="Cambria Math"/>
                        <a:ea typeface="华文中宋" panose="02010600040101010101" pitchFamily="2" charset="-122"/>
                      </a:rPr>
                      <m:t>𝝆</m:t>
                    </m:r>
                  </m:oMath>
                </a14:m>
                <a:endParaRPr lang="en-US" altLang="zh-CN" b="1" dirty="0">
                  <a:solidFill>
                    <a:srgbClr val="000000"/>
                  </a:solidFill>
                  <a:latin typeface="华文中宋" panose="02010600040101010101" pitchFamily="2" charset="-122"/>
                  <a:ea typeface="华文中宋" panose="02010600040101010101" pitchFamily="2" charset="-122"/>
                </a:endParaRPr>
              </a:p>
            </p:txBody>
          </p:sp>
        </mc:Choice>
        <mc:Fallback>
          <p:sp>
            <p:nvSpPr>
              <p:cNvPr id="19" name="矩形 18"/>
              <p:cNvSpPr>
                <a:spLocks noRot="1" noChangeAspect="1" noMove="1" noResize="1" noEditPoints="1" noAdjustHandles="1" noChangeArrowheads="1" noChangeShapeType="1" noTextEdit="1"/>
              </p:cNvSpPr>
              <p:nvPr/>
            </p:nvSpPr>
            <p:spPr>
              <a:xfrm>
                <a:off x="566737" y="1628800"/>
                <a:ext cx="7847048" cy="2308324"/>
              </a:xfrm>
              <a:prstGeom prst="rect">
                <a:avLst/>
              </a:prstGeom>
              <a:blipFill rotWithShape="1">
                <a:blip r:embed="rId2"/>
                <a:stretch>
                  <a:fillRect l="-544" b="-3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8" name="TextBox 27"/>
              <p:cNvSpPr txBox="1"/>
              <p:nvPr/>
            </p:nvSpPr>
            <p:spPr>
              <a:xfrm>
                <a:off x="670965" y="4509120"/>
                <a:ext cx="7226161" cy="9369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3399"/>
                          </a:solidFill>
                          <a:latin typeface="Cambria Math"/>
                          <a:ea typeface="Cambria Math" panose="02040503050406030204" pitchFamily="18" charset="0"/>
                        </a:rPr>
                        <m:t>𝒏</m:t>
                      </m:r>
                      <m:r>
                        <a:rPr lang="en-US" altLang="zh-CN" sz="2000" b="1" i="1">
                          <a:solidFill>
                            <a:srgbClr val="003399"/>
                          </a:solidFill>
                          <a:latin typeface="Cambria Math" panose="02040503050406030204" pitchFamily="18" charset="0"/>
                          <a:ea typeface="Cambria Math" panose="02040503050406030204" pitchFamily="18" charset="0"/>
                        </a:rPr>
                        <m:t>=</m:t>
                      </m:r>
                      <m:r>
                        <a:rPr lang="en-US" altLang="zh-CN" sz="2000" b="1" i="1" smtClean="0">
                          <a:solidFill>
                            <a:srgbClr val="003399"/>
                          </a:solidFill>
                          <a:latin typeface="Cambria Math"/>
                          <a:ea typeface="Cambria Math" panose="02040503050406030204" pitchFamily="18" charset="0"/>
                        </a:rPr>
                        <m:t>𝑬</m:t>
                      </m:r>
                      <m:d>
                        <m:dPr>
                          <m:ctrlPr>
                            <a:rPr lang="en-US" altLang="zh-CN" sz="2000" b="1" i="1" smtClean="0">
                              <a:solidFill>
                                <a:srgbClr val="003399"/>
                              </a:solidFill>
                              <a:latin typeface="Cambria Math" panose="02040503050406030204" pitchFamily="18" charset="0"/>
                              <a:ea typeface="Cambria Math" panose="02040503050406030204" pitchFamily="18" charset="0"/>
                            </a:rPr>
                          </m:ctrlPr>
                        </m:dPr>
                        <m:e>
                          <m:r>
                            <a:rPr lang="en-US" altLang="zh-CN" sz="2000" b="1" i="1" smtClean="0">
                              <a:solidFill>
                                <a:srgbClr val="003399"/>
                              </a:solidFill>
                              <a:latin typeface="Cambria Math"/>
                              <a:ea typeface="Cambria Math" panose="02040503050406030204" pitchFamily="18" charset="0"/>
                            </a:rPr>
                            <m:t>𝒊</m:t>
                          </m:r>
                        </m:e>
                      </m:d>
                      <m:r>
                        <a:rPr lang="en-US" altLang="zh-CN" sz="2000" b="1" i="1" smtClean="0">
                          <a:solidFill>
                            <a:srgbClr val="003399"/>
                          </a:solidFill>
                          <a:latin typeface="Cambria Math"/>
                          <a:ea typeface="Cambria Math" panose="02040503050406030204" pitchFamily="18" charset="0"/>
                        </a:rPr>
                        <m:t>=</m:t>
                      </m:r>
                      <m:nary>
                        <m:naryPr>
                          <m:chr m:val="∑"/>
                          <m:ctrlPr>
                            <a:rPr lang="en-US" altLang="zh-CN" sz="2000" b="1" i="1" smtClean="0">
                              <a:solidFill>
                                <a:srgbClr val="003399"/>
                              </a:solidFill>
                              <a:latin typeface="Cambria Math" panose="02040503050406030204" pitchFamily="18" charset="0"/>
                              <a:ea typeface="Cambria Math" panose="02040503050406030204" pitchFamily="18" charset="0"/>
                            </a:rPr>
                          </m:ctrlPr>
                        </m:naryPr>
                        <m:sub>
                          <m:r>
                            <m:rPr>
                              <m:brk m:alnAt="23"/>
                            </m:rPr>
                            <a:rPr lang="en-US" altLang="zh-CN" sz="2000" b="1" i="1" smtClean="0">
                              <a:solidFill>
                                <a:srgbClr val="003399"/>
                              </a:solidFill>
                              <a:latin typeface="Cambria Math"/>
                              <a:ea typeface="Cambria Math" panose="02040503050406030204" pitchFamily="18" charset="0"/>
                            </a:rPr>
                            <m:t>𝒊</m:t>
                          </m:r>
                          <m:r>
                            <a:rPr lang="en-US" altLang="zh-CN" sz="2000" b="1" i="1" smtClean="0">
                              <a:solidFill>
                                <a:srgbClr val="003399"/>
                              </a:solidFill>
                              <a:latin typeface="Cambria Math"/>
                              <a:ea typeface="Cambria Math" panose="02040503050406030204" pitchFamily="18" charset="0"/>
                            </a:rPr>
                            <m:t>=</m:t>
                          </m:r>
                          <m:r>
                            <a:rPr lang="en-US" altLang="zh-CN" sz="2000" b="1" i="1" smtClean="0">
                              <a:solidFill>
                                <a:srgbClr val="003399"/>
                              </a:solidFill>
                              <a:latin typeface="Cambria Math"/>
                              <a:ea typeface="Cambria Math" panose="02040503050406030204" pitchFamily="18" charset="0"/>
                            </a:rPr>
                            <m:t>𝟎</m:t>
                          </m:r>
                        </m:sub>
                        <m:sup>
                          <m:r>
                            <a:rPr lang="en-US" altLang="zh-CN" sz="2000" b="1" i="1" smtClean="0">
                              <a:solidFill>
                                <a:srgbClr val="003399"/>
                              </a:solidFill>
                              <a:latin typeface="Cambria Math"/>
                              <a:ea typeface="Cambria Math"/>
                            </a:rPr>
                            <m:t>∞</m:t>
                          </m:r>
                        </m:sup>
                        <m:e>
                          <m:r>
                            <a:rPr lang="en-US" altLang="zh-CN" sz="2000" b="1" i="1" smtClean="0">
                              <a:solidFill>
                                <a:srgbClr val="003399"/>
                              </a:solidFill>
                              <a:latin typeface="Cambria Math"/>
                              <a:ea typeface="Cambria Math" panose="02040503050406030204" pitchFamily="18" charset="0"/>
                            </a:rPr>
                            <m:t>𝒊</m:t>
                          </m:r>
                          <m:r>
                            <a:rPr lang="en-US" altLang="zh-CN" sz="2000" b="1" i="1" dirty="0" smtClean="0">
                              <a:solidFill>
                                <a:srgbClr val="003399"/>
                              </a:solidFill>
                              <a:latin typeface="Cambria Math"/>
                              <a:ea typeface="Cambria Math" panose="02040503050406030204" pitchFamily="18" charset="0"/>
                            </a:rPr>
                            <m:t>𝑷</m:t>
                          </m:r>
                          <m:r>
                            <a:rPr lang="en-US" altLang="zh-CN" sz="2000" b="1" i="1" baseline="-25000" dirty="0" smtClean="0">
                              <a:solidFill>
                                <a:srgbClr val="003399"/>
                              </a:solidFill>
                              <a:latin typeface="Cambria Math"/>
                              <a:ea typeface="Cambria Math" panose="02040503050406030204" pitchFamily="18" charset="0"/>
                            </a:rPr>
                            <m:t>𝒊</m:t>
                          </m:r>
                          <m:r>
                            <a:rPr lang="en-US" altLang="zh-CN" sz="2000" b="1" i="1" dirty="0" smtClean="0">
                              <a:solidFill>
                                <a:srgbClr val="003399"/>
                              </a:solidFill>
                              <a:latin typeface="Cambria Math"/>
                              <a:ea typeface="Cambria Math" panose="02040503050406030204" pitchFamily="18" charset="0"/>
                            </a:rPr>
                            <m:t>(</m:t>
                          </m:r>
                          <m:r>
                            <a:rPr lang="en-US" altLang="zh-CN" sz="2000" b="1" i="1" dirty="0" smtClean="0">
                              <a:solidFill>
                                <a:srgbClr val="003399"/>
                              </a:solidFill>
                              <a:latin typeface="Cambria Math"/>
                              <a:ea typeface="Cambria Math" panose="02040503050406030204" pitchFamily="18" charset="0"/>
                            </a:rPr>
                            <m:t>𝒕</m:t>
                          </m:r>
                          <m:r>
                            <a:rPr lang="en-US" altLang="zh-CN" sz="2000" b="1" i="1" dirty="0" smtClean="0">
                              <a:solidFill>
                                <a:srgbClr val="003399"/>
                              </a:solidFill>
                              <a:latin typeface="Cambria Math"/>
                              <a:ea typeface="Cambria Math" panose="02040503050406030204" pitchFamily="18" charset="0"/>
                            </a:rPr>
                            <m:t>)=</m:t>
                          </m:r>
                          <m:r>
                            <a:rPr lang="zh-CN" altLang="en-US" sz="2000" b="1" i="1">
                              <a:solidFill>
                                <a:srgbClr val="003399"/>
                              </a:solidFill>
                              <a:latin typeface="Cambria Math"/>
                              <a:ea typeface="Cambria Math" panose="02040503050406030204" pitchFamily="18" charset="0"/>
                            </a:rPr>
                            <m:t>𝝆</m:t>
                          </m:r>
                          <m:r>
                            <a:rPr lang="en-US" altLang="zh-CN" sz="2000" b="1" i="1">
                              <a:solidFill>
                                <a:srgbClr val="003399"/>
                              </a:solidFill>
                              <a:latin typeface="Cambria Math" panose="02040503050406030204" pitchFamily="18" charset="0"/>
                              <a:ea typeface="Cambria Math" panose="02040503050406030204" pitchFamily="18" charset="0"/>
                            </a:rPr>
                            <m:t>/</m:t>
                          </m:r>
                          <m:r>
                            <a:rPr lang="en-US" altLang="zh-CN" sz="2000" b="1" i="1" smtClean="0">
                              <a:solidFill>
                                <a:srgbClr val="003399"/>
                              </a:solidFill>
                              <a:latin typeface="Cambria Math"/>
                              <a:ea typeface="Cambria Math" panose="02040503050406030204" pitchFamily="18" charset="0"/>
                            </a:rPr>
                            <m:t>(</m:t>
                          </m:r>
                          <m:r>
                            <a:rPr lang="en-US" altLang="zh-CN" sz="2000" b="1" i="1" smtClean="0">
                              <a:solidFill>
                                <a:srgbClr val="003399"/>
                              </a:solidFill>
                              <a:latin typeface="Cambria Math"/>
                              <a:ea typeface="Cambria Math" panose="02040503050406030204" pitchFamily="18" charset="0"/>
                            </a:rPr>
                            <m:t>𝟏</m:t>
                          </m:r>
                          <m:r>
                            <a:rPr lang="en-US" altLang="zh-CN" sz="2000" b="1" i="1" smtClean="0">
                              <a:solidFill>
                                <a:srgbClr val="003399"/>
                              </a:solidFill>
                              <a:latin typeface="Cambria Math"/>
                              <a:ea typeface="Cambria Math" panose="02040503050406030204" pitchFamily="18" charset="0"/>
                            </a:rPr>
                            <m:t>−</m:t>
                          </m:r>
                          <m:r>
                            <a:rPr lang="zh-CN" altLang="en-US" sz="2000" b="1" i="1">
                              <a:solidFill>
                                <a:srgbClr val="003399"/>
                              </a:solidFill>
                              <a:latin typeface="Cambria Math"/>
                              <a:ea typeface="Cambria Math" panose="02040503050406030204" pitchFamily="18" charset="0"/>
                            </a:rPr>
                            <m:t>𝝆</m:t>
                          </m:r>
                          <m:r>
                            <a:rPr lang="en-US" altLang="zh-CN" sz="2000" b="1" i="1" smtClean="0">
                              <a:solidFill>
                                <a:srgbClr val="003399"/>
                              </a:solidFill>
                              <a:latin typeface="Cambria Math"/>
                              <a:ea typeface="Cambria Math" panose="02040503050406030204" pitchFamily="18" charset="0"/>
                            </a:rPr>
                            <m:t>)</m:t>
                          </m:r>
                        </m:e>
                      </m:nary>
                    </m:oMath>
                  </m:oMathPara>
                </a14:m>
                <a:endParaRPr lang="zh-CN" altLang="en-US" sz="2000" b="1" i="1" dirty="0">
                  <a:solidFill>
                    <a:srgbClr val="003399"/>
                  </a:solidFill>
                  <a:latin typeface="Cambria Math" panose="02040503050406030204" pitchFamily="18" charset="0"/>
                  <a:ea typeface="华文中宋" panose="02010600040101010101" pitchFamily="2" charset="-122"/>
                </a:endParaRPr>
              </a:p>
            </p:txBody>
          </p:sp>
        </mc:Choice>
        <mc:Fallback>
          <p:sp>
            <p:nvSpPr>
              <p:cNvPr id="28" name="TextBox 27"/>
              <p:cNvSpPr txBox="1">
                <a:spLocks noRot="1" noChangeAspect="1" noMove="1" noResize="1" noEditPoints="1" noAdjustHandles="1" noChangeArrowheads="1" noChangeShapeType="1" noTextEdit="1"/>
              </p:cNvSpPr>
              <p:nvPr/>
            </p:nvSpPr>
            <p:spPr>
              <a:xfrm>
                <a:off x="670965" y="4509120"/>
                <a:ext cx="7226161" cy="936923"/>
              </a:xfrm>
              <a:prstGeom prst="rect">
                <a:avLst/>
              </a:prstGeom>
              <a:blipFill>
                <a:blip r:embed="rId3"/>
                <a:stretch>
                  <a:fillRect/>
                </a:stretch>
              </a:blipFill>
            </p:spPr>
            <p:txBody>
              <a:bodyPr/>
              <a:lstStyle/>
              <a:p>
                <a:r>
                  <a:rPr lang="zh-CN" altLang="en-US">
                    <a:noFill/>
                  </a:rPr>
                  <a:t> </a:t>
                </a:r>
              </a:p>
            </p:txBody>
          </p:sp>
        </mc:Fallback>
      </mc:AlternateContent>
      <p:sp>
        <p:nvSpPr>
          <p:cNvPr id="2" name="矩形 1"/>
          <p:cNvSpPr/>
          <p:nvPr/>
        </p:nvSpPr>
        <p:spPr>
          <a:xfrm>
            <a:off x="677074" y="4012214"/>
            <a:ext cx="3243196" cy="369332"/>
          </a:xfrm>
          <a:prstGeom prst="rect">
            <a:avLst/>
          </a:prstGeom>
        </p:spPr>
        <p:txBody>
          <a:bodyPr wrap="none">
            <a:spAutoFit/>
          </a:bodyPr>
          <a:lstStyle/>
          <a:p>
            <a:pPr marL="285750" lvl="1" indent="-285750">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系统内顾客数的算术平均值</a:t>
            </a: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3" name="矩形 2"/>
              <p:cNvSpPr/>
              <p:nvPr/>
            </p:nvSpPr>
            <p:spPr>
              <a:xfrm>
                <a:off x="3112066" y="2665868"/>
                <a:ext cx="2021579" cy="7378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1" i="1">
                          <a:solidFill>
                            <a:srgbClr val="003399"/>
                          </a:solidFill>
                          <a:latin typeface="Cambria Math" panose="02040503050406030204" pitchFamily="18" charset="0"/>
                          <a:ea typeface="Cambria Math" panose="02040503050406030204" pitchFamily="18" charset="0"/>
                        </a:rPr>
                        <m:t>𝟏</m:t>
                      </m:r>
                      <m:r>
                        <a:rPr lang="en-US" altLang="zh-CN" sz="2000" b="1" i="1">
                          <a:solidFill>
                            <a:srgbClr val="003399"/>
                          </a:solidFill>
                          <a:latin typeface="Cambria Math" panose="02040503050406030204" pitchFamily="18" charset="0"/>
                          <a:ea typeface="Cambria Math" panose="02040503050406030204" pitchFamily="18" charset="0"/>
                        </a:rPr>
                        <m:t>−</m:t>
                      </m:r>
                      <m:r>
                        <a:rPr lang="zh-CN" altLang="en-US" sz="2000" b="1" i="1">
                          <a:solidFill>
                            <a:srgbClr val="003399"/>
                          </a:solidFill>
                          <a:latin typeface="Cambria Math" panose="02040503050406030204" pitchFamily="18" charset="0"/>
                          <a:ea typeface="Cambria Math" panose="02040503050406030204" pitchFamily="18" charset="0"/>
                        </a:rPr>
                        <m:t>𝝆</m:t>
                      </m:r>
                      <m:r>
                        <a:rPr lang="en-US" altLang="zh-CN" sz="2000" b="1" i="1" dirty="0">
                          <a:solidFill>
                            <a:srgbClr val="000000"/>
                          </a:solidFill>
                          <a:latin typeface="Cambria Math" panose="02040503050406030204" pitchFamily="18" charset="0"/>
                          <a:ea typeface="Cambria Math" panose="02040503050406030204" pitchFamily="18" charset="0"/>
                        </a:rPr>
                        <m:t>=</m:t>
                      </m:r>
                      <m:f>
                        <m:fPr>
                          <m:ctrlPr>
                            <a:rPr lang="en-US" altLang="zh-CN" sz="2000" b="1" i="1" dirty="0" smtClean="0">
                              <a:solidFill>
                                <a:srgbClr val="003399"/>
                              </a:solidFill>
                              <a:latin typeface="Cambria Math" panose="02040503050406030204" pitchFamily="18" charset="0"/>
                              <a:ea typeface="Cambria Math" panose="02040503050406030204" pitchFamily="18" charset="0"/>
                            </a:rPr>
                          </m:ctrlPr>
                        </m:fPr>
                        <m:num>
                          <m:d>
                            <m:dPr>
                              <m:ctrlPr>
                                <a:rPr lang="en-US" altLang="zh-CN" sz="2000" b="1" i="1" dirty="0">
                                  <a:solidFill>
                                    <a:srgbClr val="003399"/>
                                  </a:solidFill>
                                  <a:latin typeface="Cambria Math" panose="02040503050406030204" pitchFamily="18" charset="0"/>
                                  <a:ea typeface="Cambria Math" panose="02040503050406030204" pitchFamily="18" charset="0"/>
                                </a:rPr>
                              </m:ctrlPr>
                            </m:dPr>
                            <m:e>
                              <m:r>
                                <a:rPr lang="zh-CN" altLang="en-US" sz="2000" b="1" i="1">
                                  <a:solidFill>
                                    <a:srgbClr val="003399"/>
                                  </a:solidFill>
                                  <a:latin typeface="Cambria Math" panose="02040503050406030204" pitchFamily="18" charset="0"/>
                                  <a:ea typeface="华文中宋" panose="02010600040101010101" pitchFamily="2" charset="-122"/>
                                </a:rPr>
                                <m:t>𝝁</m:t>
                              </m:r>
                              <m:r>
                                <a:rPr lang="en-US" altLang="zh-CN" sz="2000" b="1" i="1">
                                  <a:solidFill>
                                    <a:srgbClr val="003399"/>
                                  </a:solidFill>
                                  <a:latin typeface="Cambria Math" panose="02040503050406030204" pitchFamily="18" charset="0"/>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e>
                          </m:d>
                        </m:num>
                        <m:den>
                          <m:r>
                            <a:rPr lang="zh-CN" altLang="en-US" sz="2000" b="1" i="1">
                              <a:solidFill>
                                <a:srgbClr val="003399"/>
                              </a:solidFill>
                              <a:latin typeface="Cambria Math" panose="02040503050406030204" pitchFamily="18" charset="0"/>
                              <a:ea typeface="华文中宋" panose="02010600040101010101" pitchFamily="2" charset="-122"/>
                            </a:rPr>
                            <m:t>𝝁</m:t>
                          </m:r>
                        </m:den>
                      </m:f>
                    </m:oMath>
                  </m:oMathPara>
                </a14:m>
                <a:endParaRPr lang="zh-CN" altLang="en-US" sz="2000" dirty="0">
                  <a:latin typeface="Cambria Math" panose="020405030504060302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3112066" y="2665868"/>
                <a:ext cx="2021579" cy="737831"/>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xmlns="" id="{1D4C56F8-87EE-4CCD-A973-7B294BD4D64B}"/>
              </a:ext>
            </a:extLst>
          </p:cNvPr>
          <p:cNvSpPr>
            <a:spLocks noGrp="1"/>
          </p:cNvSpPr>
          <p:nvPr>
            <p:ph type="sldNum" sz="quarter" idx="12"/>
          </p:nvPr>
        </p:nvSpPr>
        <p:spPr/>
        <p:txBody>
          <a:bodyPr/>
          <a:lstStyle/>
          <a:p>
            <a:fld id="{B10D5614-B734-4280-8F57-1D4947433C97}" type="slidenum">
              <a:rPr lang="en-US" smtClean="0"/>
              <a:pPr/>
              <a:t>48</a:t>
            </a:fld>
            <a:endParaRPr lang="en-US" dirty="0"/>
          </a:p>
        </p:txBody>
      </p:sp>
    </p:spTree>
    <p:extLst>
      <p:ext uri="{BB962C8B-B14F-4D97-AF65-F5344CB8AC3E}">
        <p14:creationId xmlns:p14="http://schemas.microsoft.com/office/powerpoint/2010/main" xmlns="" val="453274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44</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9" name="矩形 18"/>
          <p:cNvSpPr/>
          <p:nvPr/>
        </p:nvSpPr>
        <p:spPr>
          <a:xfrm>
            <a:off x="553590" y="1700808"/>
            <a:ext cx="7977025" cy="341632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若按</a:t>
            </a:r>
            <a:r>
              <a:rPr lang="en-US" altLang="zh-CN" b="1" dirty="0">
                <a:solidFill>
                  <a:srgbClr val="000000"/>
                </a:solidFill>
                <a:latin typeface="华文中宋" panose="02010600040101010101" pitchFamily="2" charset="-122"/>
                <a:ea typeface="华文中宋" panose="02010600040101010101" pitchFamily="2" charset="-122"/>
              </a:rPr>
              <a:t>FIFO</a:t>
            </a:r>
            <a:r>
              <a:rPr lang="zh-CN" altLang="en-US" b="1" dirty="0">
                <a:solidFill>
                  <a:srgbClr val="000000"/>
                </a:solidFill>
                <a:latin typeface="华文中宋" panose="02010600040101010101" pitchFamily="2" charset="-122"/>
                <a:ea typeface="华文中宋" panose="02010600040101010101" pitchFamily="2" charset="-122"/>
              </a:rPr>
              <a:t>排列和调度，上述系统就成为</a:t>
            </a:r>
            <a:r>
              <a:rPr lang="en-US" altLang="zh-CN" b="1" dirty="0">
                <a:solidFill>
                  <a:srgbClr val="FF0000"/>
                </a:solidFill>
                <a:latin typeface="华文中宋" panose="02010600040101010101" pitchFamily="2" charset="-122"/>
                <a:ea typeface="华文中宋" panose="02010600040101010101" pitchFamily="2" charset="-122"/>
              </a:rPr>
              <a:t>M/M/1</a:t>
            </a:r>
            <a:r>
              <a:rPr lang="zh-CN" altLang="en-US" b="1" dirty="0">
                <a:solidFill>
                  <a:srgbClr val="000000"/>
                </a:solidFill>
                <a:latin typeface="华文中宋" panose="02010600040101010101" pitchFamily="2" charset="-122"/>
                <a:ea typeface="华文中宋" panose="02010600040101010101" pitchFamily="2" charset="-122"/>
              </a:rPr>
              <a:t>系统</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M</a:t>
            </a:r>
            <a:r>
              <a:rPr lang="zh-CN" altLang="en-US" b="1" dirty="0">
                <a:solidFill>
                  <a:srgbClr val="000000"/>
                </a:solidFill>
                <a:latin typeface="华文中宋" panose="02010600040101010101" pitchFamily="2" charset="-122"/>
                <a:ea typeface="华文中宋" panose="02010600040101010101" pitchFamily="2" charset="-122"/>
              </a:rPr>
              <a:t>：顾客达到时间间隔为指数分布，具有马尔可夫性质</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M</a:t>
            </a:r>
            <a:r>
              <a:rPr lang="zh-CN" altLang="en-US" b="1" dirty="0">
                <a:solidFill>
                  <a:srgbClr val="000000"/>
                </a:solidFill>
                <a:latin typeface="华文中宋" panose="02010600040101010101" pitchFamily="2" charset="-122"/>
                <a:ea typeface="华文中宋" panose="02010600040101010101" pitchFamily="2" charset="-122"/>
              </a:rPr>
              <a:t>：从服务器离开的顾客的时间间隔为指数分布，具有马尔可夫性质</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：一个服务器</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设</a:t>
            </a:r>
            <a:r>
              <a:rPr lang="zh-CN" altLang="en-US" b="1" dirty="0">
                <a:solidFill>
                  <a:srgbClr val="FF0000"/>
                </a:solidFill>
                <a:latin typeface="华文中宋" panose="02010600040101010101" pitchFamily="2" charset="-122"/>
                <a:ea typeface="华文中宋" panose="02010600040101010101" pitchFamily="2" charset="-122"/>
              </a:rPr>
              <a:t>响应时间</a:t>
            </a:r>
            <a:r>
              <a:rPr lang="en-US" altLang="zh-CN" b="1" dirty="0">
                <a:solidFill>
                  <a:srgbClr val="FF0000"/>
                </a:solidFill>
                <a:latin typeface="华文中宋" panose="02010600040101010101" pitchFamily="2" charset="-122"/>
                <a:ea typeface="华文中宋" panose="02010600040101010101" pitchFamily="2" charset="-122"/>
              </a:rPr>
              <a:t>R</a:t>
            </a:r>
            <a:r>
              <a:rPr lang="zh-CN" altLang="en-US" b="1" dirty="0">
                <a:solidFill>
                  <a:srgbClr val="000000"/>
                </a:solidFill>
                <a:latin typeface="华文中宋" panose="02010600040101010101" pitchFamily="2" charset="-122"/>
                <a:ea typeface="华文中宋" panose="02010600040101010101" pitchFamily="2" charset="-122"/>
              </a:rPr>
              <a:t>为：从顾客达到等待队列后开始到离开服务器的时间。若系统中的顾客数为</a:t>
            </a:r>
            <a:r>
              <a:rPr lang="en-US" altLang="zh-CN" b="1" dirty="0">
                <a:solidFill>
                  <a:srgbClr val="000000"/>
                </a:solidFill>
                <a:latin typeface="华文中宋" panose="02010600040101010101" pitchFamily="2" charset="-122"/>
                <a:ea typeface="华文中宋" panose="02010600040101010101" pitchFamily="2" charset="-122"/>
              </a:rPr>
              <a:t>n</a:t>
            </a:r>
            <a:r>
              <a:rPr lang="zh-CN" altLang="en-US" b="1" dirty="0">
                <a:solidFill>
                  <a:srgbClr val="000000"/>
                </a:solidFill>
                <a:latin typeface="华文中宋" panose="02010600040101010101" pitchFamily="2" charset="-122"/>
                <a:ea typeface="华文中宋" panose="02010600040101010101" pitchFamily="2" charset="-122"/>
              </a:rPr>
              <a:t>，则系统进入稳定状态后，存在</a:t>
            </a:r>
            <a:r>
              <a:rPr lang="en-US" altLang="zh-CN" b="1" dirty="0">
                <a:solidFill>
                  <a:srgbClr val="FF0000"/>
                </a:solidFill>
                <a:latin typeface="华文中宋" panose="02010600040101010101" pitchFamily="2" charset="-122"/>
                <a:ea typeface="华文中宋" panose="02010600040101010101" pitchFamily="2" charset="-122"/>
              </a:rPr>
              <a:t>Little</a:t>
            </a:r>
            <a:r>
              <a:rPr lang="zh-CN" altLang="en-US" b="1" dirty="0">
                <a:solidFill>
                  <a:srgbClr val="FF0000"/>
                </a:solidFill>
                <a:latin typeface="华文中宋" panose="02010600040101010101" pitchFamily="2" charset="-122"/>
                <a:ea typeface="华文中宋" panose="02010600040101010101" pitchFamily="2" charset="-122"/>
              </a:rPr>
              <a:t>结果</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3" name="矩形 2"/>
              <p:cNvSpPr/>
              <p:nvPr/>
            </p:nvSpPr>
            <p:spPr>
              <a:xfrm>
                <a:off x="3491879" y="4194232"/>
                <a:ext cx="964431" cy="553998"/>
              </a:xfrm>
              <a:prstGeom prst="rect">
                <a:avLst/>
              </a:prstGeom>
            </p:spPr>
            <p:txBody>
              <a:bodyPr wrap="none">
                <a:spAutoFit/>
              </a:bodyPr>
              <a:lstStyle/>
              <a:p>
                <a:pPr marL="0" lvl="1">
                  <a:lnSpc>
                    <a:spcPct val="150000"/>
                  </a:lnSpc>
                </a:pPr>
                <a:r>
                  <a:rPr lang="en-US" altLang="zh-CN" sz="2000" b="1" dirty="0">
                    <a:solidFill>
                      <a:srgbClr val="003399"/>
                    </a:solidFill>
                    <a:ea typeface="华文中宋" panose="02010600040101010101" pitchFamily="2" charset="-122"/>
                  </a:rPr>
                  <a:t>n</a:t>
                </a:r>
                <a14:m>
                  <m:oMath xmlns:m="http://schemas.openxmlformats.org/officeDocument/2006/math">
                    <m:r>
                      <a:rPr lang="en-US" altLang="zh-CN" sz="2000" b="1" i="0" smtClean="0">
                        <a:solidFill>
                          <a:srgbClr val="003399"/>
                        </a:solidFill>
                        <a:latin typeface="Cambria Math"/>
                        <a:ea typeface="华文中宋" panose="02010600040101010101" pitchFamily="2" charset="-122"/>
                      </a:rPr>
                      <m:t> </m:t>
                    </m:r>
                    <m:r>
                      <a:rPr lang="en-US" altLang="zh-CN" sz="2000" b="1" i="1">
                        <a:solidFill>
                          <a:srgbClr val="003399"/>
                        </a:solidFill>
                        <a:latin typeface="Cambria Math"/>
                        <a:ea typeface="华文中宋" panose="02010600040101010101" pitchFamily="2" charset="-122"/>
                      </a:rPr>
                      <m:t>=</m:t>
                    </m:r>
                    <m:r>
                      <a:rPr lang="el-GR" altLang="zh-CN" sz="2000" b="1" i="1">
                        <a:solidFill>
                          <a:srgbClr val="003399"/>
                        </a:solidFill>
                        <a:latin typeface="Cambria Math" panose="02040503050406030204" pitchFamily="18" charset="0"/>
                        <a:ea typeface="Cambria Math" panose="02040503050406030204" pitchFamily="18" charset="0"/>
                      </a:rPr>
                      <m:t>𝝀</m:t>
                    </m:r>
                    <m:r>
                      <a:rPr lang="en-US" altLang="zh-CN" sz="2000" b="1" i="1" smtClean="0">
                        <a:solidFill>
                          <a:srgbClr val="003399"/>
                        </a:solidFill>
                        <a:latin typeface="Cambria Math"/>
                        <a:ea typeface="华文中宋" panose="02010600040101010101" pitchFamily="2" charset="-122"/>
                      </a:rPr>
                      <m:t>𝑹</m:t>
                    </m:r>
                  </m:oMath>
                </a14:m>
                <a:endParaRPr lang="en-US" altLang="zh-CN" sz="2000" b="1" dirty="0">
                  <a:solidFill>
                    <a:srgbClr val="003399"/>
                  </a:solidFill>
                  <a:latin typeface="华文中宋" panose="02010600040101010101" pitchFamily="2" charset="-122"/>
                  <a:ea typeface="华文中宋" panose="02010600040101010101" pitchFamily="2" charset="-122"/>
                </a:endParaRPr>
              </a:p>
            </p:txBody>
          </p:sp>
        </mc:Choice>
        <mc:Fallback>
          <p:sp>
            <p:nvSpPr>
              <p:cNvPr id="3" name="矩形 2"/>
              <p:cNvSpPr>
                <a:spLocks noRot="1" noChangeAspect="1" noMove="1" noResize="1" noEditPoints="1" noAdjustHandles="1" noChangeArrowheads="1" noChangeShapeType="1" noTextEdit="1"/>
              </p:cNvSpPr>
              <p:nvPr/>
            </p:nvSpPr>
            <p:spPr>
              <a:xfrm>
                <a:off x="3491879" y="4194232"/>
                <a:ext cx="964431" cy="553998"/>
              </a:xfrm>
              <a:prstGeom prst="rect">
                <a:avLst/>
              </a:prstGeom>
              <a:blipFill rotWithShape="1">
                <a:blip r:embed="rId2"/>
                <a:stretch>
                  <a:fillRect l="-6962" b="-98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3" name="TextBox 12"/>
              <p:cNvSpPr txBox="1"/>
              <p:nvPr/>
            </p:nvSpPr>
            <p:spPr>
              <a:xfrm>
                <a:off x="2843808" y="4780491"/>
                <a:ext cx="4320480" cy="722249"/>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r>
                        <m:rPr>
                          <m:nor/>
                        </m:rPr>
                        <a:rPr lang="en-US" altLang="zh-CN" sz="2000" b="1" dirty="0" smtClean="0">
                          <a:solidFill>
                            <a:srgbClr val="003399"/>
                          </a:solidFill>
                          <a:latin typeface="Cambria Math" panose="02040503050406030204" pitchFamily="18" charset="0"/>
                          <a:ea typeface="Cambria Math" panose="02040503050406030204" pitchFamily="18" charset="0"/>
                        </a:rPr>
                        <m:t>R</m:t>
                      </m:r>
                      <m:r>
                        <a:rPr lang="en-US" altLang="zh-CN" sz="2000" b="1" i="0" smtClean="0">
                          <a:latin typeface="Cambria Math"/>
                        </a:rPr>
                        <m:t>=</m:t>
                      </m:r>
                      <m:f>
                        <m:fPr>
                          <m:ctrlPr>
                            <a:rPr lang="en-US" altLang="zh-CN" sz="2000" b="1" i="1" smtClean="0">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panose="02040503050406030204" pitchFamily="18" charset="0"/>
                              <a:ea typeface="Cambria Math" panose="02040503050406030204" pitchFamily="18" charset="0"/>
                            </a:rPr>
                            <m:t>𝒏</m:t>
                          </m:r>
                        </m:num>
                        <m:den>
                          <m:r>
                            <a:rPr lang="el-GR" altLang="zh-CN" sz="2000" b="1" i="1">
                              <a:solidFill>
                                <a:srgbClr val="003399"/>
                              </a:solidFill>
                              <a:latin typeface="Cambria Math" panose="02040503050406030204" pitchFamily="18" charset="0"/>
                              <a:ea typeface="Cambria Math" panose="02040503050406030204" pitchFamily="18" charset="0"/>
                            </a:rPr>
                            <m:t>𝝀</m:t>
                          </m:r>
                        </m:den>
                      </m:f>
                      <m:r>
                        <a:rPr lang="en-US" altLang="zh-CN" sz="2000" b="1" i="0">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i="0" smtClean="0">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d>
                            <m:dPr>
                              <m:ctrlPr>
                                <a:rPr lang="en-US" altLang="zh-CN" sz="2000" b="1" i="1">
                                  <a:solidFill>
                                    <a:srgbClr val="003399"/>
                                  </a:solidFill>
                                  <a:latin typeface="Cambria Math" panose="02040503050406030204" pitchFamily="18" charset="0"/>
                                  <a:ea typeface="Cambria Math" panose="02040503050406030204" pitchFamily="18" charset="0"/>
                                </a:rPr>
                              </m:ctrlPr>
                            </m:dPr>
                            <m:e>
                              <m:r>
                                <a:rPr lang="en-US" altLang="zh-CN" sz="2000" b="1">
                                  <a:solidFill>
                                    <a:srgbClr val="003399"/>
                                  </a:solidFill>
                                  <a:latin typeface="Cambria Math" panose="02040503050406030204" pitchFamily="18" charset="0"/>
                                  <a:ea typeface="Cambria Math" panose="02040503050406030204" pitchFamily="18" charset="0"/>
                                </a:rPr>
                                <m:t>𝟏</m:t>
                              </m:r>
                              <m:r>
                                <a:rPr lang="en-US" altLang="zh-CN" sz="2000" b="1">
                                  <a:solidFill>
                                    <a:srgbClr val="003399"/>
                                  </a:solidFill>
                                  <a:latin typeface="Cambria Math" panose="02040503050406030204" pitchFamily="18" charset="0"/>
                                  <a:ea typeface="Cambria Math" panose="02040503050406030204" pitchFamily="18" charset="0"/>
                                </a:rPr>
                                <m:t>−</m:t>
                              </m:r>
                              <m:r>
                                <a:rPr lang="zh-CN" altLang="en-US" sz="2000" b="1" i="1">
                                  <a:solidFill>
                                    <a:srgbClr val="003399"/>
                                  </a:solidFill>
                                  <a:latin typeface="Cambria Math"/>
                                  <a:ea typeface="Cambria Math" panose="02040503050406030204" pitchFamily="18" charset="0"/>
                                </a:rPr>
                                <m:t>𝛒</m:t>
                              </m:r>
                            </m:e>
                          </m:d>
                        </m:den>
                      </m:f>
                      <m:r>
                        <a:rPr lang="en-US" altLang="zh-CN" sz="2000" b="1">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r>
                            <a:rPr lang="zh-CN" altLang="en-US" sz="2000" b="1" i="1" smtClean="0">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den>
                      </m:f>
                    </m:oMath>
                  </m:oMathPara>
                </a14:m>
                <a:endParaRPr lang="zh-CN" altLang="en-US" sz="2000" b="1" dirty="0"/>
              </a:p>
            </p:txBody>
          </p:sp>
        </mc:Choice>
        <mc:Fallback>
          <p:sp>
            <p:nvSpPr>
              <p:cNvPr id="13" name="TextBox 12"/>
              <p:cNvSpPr txBox="1">
                <a:spLocks noRot="1" noChangeAspect="1" noMove="1" noResize="1" noEditPoints="1" noAdjustHandles="1" noChangeArrowheads="1" noChangeShapeType="1" noTextEdit="1"/>
              </p:cNvSpPr>
              <p:nvPr/>
            </p:nvSpPr>
            <p:spPr>
              <a:xfrm>
                <a:off x="2843808" y="4780491"/>
                <a:ext cx="4320480" cy="722249"/>
              </a:xfrm>
              <a:prstGeom prst="rect">
                <a:avLst/>
              </a:prstGeom>
              <a:blipFill rotWithShape="1">
                <a:blip r:embed="rId3"/>
                <a:stretch>
                  <a:fillRect/>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FECD9B88-B055-46CC-A2D5-A0D414087615}"/>
              </a:ext>
            </a:extLst>
          </p:cNvPr>
          <p:cNvSpPr>
            <a:spLocks noGrp="1"/>
          </p:cNvSpPr>
          <p:nvPr>
            <p:ph type="sldNum" sz="quarter" idx="12"/>
          </p:nvPr>
        </p:nvSpPr>
        <p:spPr/>
        <p:txBody>
          <a:bodyPr/>
          <a:lstStyle/>
          <a:p>
            <a:fld id="{B10D5614-B734-4280-8F57-1D4947433C97}" type="slidenum">
              <a:rPr lang="en-US" smtClean="0"/>
              <a:pPr/>
              <a:t>49</a:t>
            </a:fld>
            <a:endParaRPr lang="en-US" dirty="0"/>
          </a:p>
        </p:txBody>
      </p:sp>
    </p:spTree>
    <p:extLst>
      <p:ext uri="{BB962C8B-B14F-4D97-AF65-F5344CB8AC3E}">
        <p14:creationId xmlns:p14="http://schemas.microsoft.com/office/powerpoint/2010/main" xmlns="" val="34627629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分级调度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04</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调度的层次（调度类型）</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457199" y="1556792"/>
            <a:ext cx="8343654" cy="51125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mj-lt"/>
              <a:buAutoNum type="arabicPeriod"/>
            </a:pPr>
            <a:r>
              <a:rPr lang="zh-CN" altLang="en-US" sz="1700" b="1" dirty="0">
                <a:solidFill>
                  <a:srgbClr val="000000"/>
                </a:solidFill>
                <a:latin typeface="华文中宋" panose="02010600040101010101" pitchFamily="2" charset="-122"/>
                <a:ea typeface="华文中宋" panose="02010600040101010101" pitchFamily="2" charset="-122"/>
              </a:rPr>
              <a:t>作业调度（宏观调度、高级调度、</a:t>
            </a:r>
            <a:r>
              <a:rPr lang="zh-CN" altLang="en-US" sz="1700" b="1" dirty="0">
                <a:solidFill>
                  <a:srgbClr val="FF0000"/>
                </a:solidFill>
                <a:latin typeface="华文中宋" panose="02010600040101010101" pitchFamily="2" charset="-122"/>
                <a:ea typeface="华文中宋" panose="02010600040101010101" pitchFamily="2" charset="-122"/>
              </a:rPr>
              <a:t>长程调度</a:t>
            </a:r>
            <a:r>
              <a:rPr lang="zh-CN" altLang="en-US" sz="1700" b="1" dirty="0">
                <a:solidFill>
                  <a:srgbClr val="000000"/>
                </a:solidFill>
                <a:latin typeface="华文中宋" panose="02010600040101010101" pitchFamily="2" charset="-122"/>
                <a:ea typeface="华文中宋" panose="02010600040101010101" pitchFamily="2" charset="-122"/>
              </a:rPr>
              <a:t>）</a:t>
            </a:r>
          </a:p>
          <a:p>
            <a:pPr lvl="1">
              <a:lnSpc>
                <a:spcPct val="150000"/>
              </a:lnSpc>
              <a:spcBef>
                <a:spcPts val="0"/>
              </a:spcBef>
              <a:buFont typeface="Arial" panose="020B0604020202020204" pitchFamily="34" charset="0"/>
              <a:buChar char="•"/>
            </a:pPr>
            <a:r>
              <a:rPr lang="zh-CN" altLang="en-US" sz="1700" b="1" dirty="0">
                <a:solidFill>
                  <a:srgbClr val="000000"/>
                </a:solidFill>
                <a:latin typeface="华文中宋" panose="02010600040101010101" pitchFamily="2" charset="-122"/>
                <a:ea typeface="华文中宋" panose="02010600040101010101" pitchFamily="2" charset="-122"/>
              </a:rPr>
              <a:t>按一定的原则对外存中的大量后备作业进行选择</a:t>
            </a:r>
            <a:endParaRPr lang="en-US" altLang="zh-CN" sz="17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700" b="1" dirty="0">
                <a:solidFill>
                  <a:srgbClr val="000000"/>
                </a:solidFill>
                <a:latin typeface="华文中宋" panose="02010600040101010101" pitchFamily="2" charset="-122"/>
                <a:ea typeface="华文中宋" panose="02010600040101010101" pitchFamily="2" charset="-122"/>
              </a:rPr>
              <a:t>给选中的作业分配内存、输入输出设备等必要的资源</a:t>
            </a:r>
            <a:endParaRPr lang="en-US" altLang="zh-CN" sz="17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700" b="1" dirty="0">
                <a:solidFill>
                  <a:srgbClr val="000000"/>
                </a:solidFill>
                <a:latin typeface="华文中宋" panose="02010600040101010101" pitchFamily="2" charset="-122"/>
                <a:ea typeface="华文中宋" panose="02010600040101010101" pitchFamily="2" charset="-122"/>
              </a:rPr>
              <a:t>建立根进程，使作业获得竞争处理机的权利</a:t>
            </a:r>
            <a:endParaRPr lang="en-US" altLang="zh-CN" sz="17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700" b="1" dirty="0">
                <a:solidFill>
                  <a:srgbClr val="000000"/>
                </a:solidFill>
                <a:latin typeface="华文中宋" panose="02010600040101010101" pitchFamily="2" charset="-122"/>
                <a:ea typeface="华文中宋" panose="02010600040101010101" pitchFamily="2" charset="-122"/>
              </a:rPr>
              <a:t>作业执行完毕后，回收资源</a:t>
            </a:r>
            <a:endParaRPr lang="en-US" altLang="zh-CN" sz="17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700" b="1" dirty="0">
                <a:solidFill>
                  <a:srgbClr val="000000"/>
                </a:solidFill>
                <a:latin typeface="华文中宋" panose="02010600040101010101" pitchFamily="2" charset="-122"/>
                <a:ea typeface="华文中宋" panose="02010600040101010101" pitchFamily="2" charset="-122"/>
              </a:rPr>
              <a:t>作业调度主要用在多道批处理系统中，但在分时系统和实时系统中，一般不存在作业调度（分时和实时系统中，作业建立在内存，而不是外存）</a:t>
            </a:r>
          </a:p>
          <a:p>
            <a:pPr>
              <a:lnSpc>
                <a:spcPct val="150000"/>
              </a:lnSpc>
              <a:spcBef>
                <a:spcPts val="0"/>
              </a:spcBef>
              <a:buFont typeface="+mj-lt"/>
              <a:buAutoNum type="arabicPeriod"/>
            </a:pPr>
            <a:r>
              <a:rPr lang="zh-CN" altLang="en-US" sz="1700" b="1" dirty="0">
                <a:solidFill>
                  <a:srgbClr val="000000"/>
                </a:solidFill>
                <a:latin typeface="华文中宋" panose="02010600040101010101" pitchFamily="2" charset="-122"/>
                <a:ea typeface="华文中宋" panose="02010600040101010101" pitchFamily="2" charset="-122"/>
              </a:rPr>
              <a:t>交换调度（中级调度、</a:t>
            </a:r>
            <a:r>
              <a:rPr lang="zh-CN" altLang="en-US" sz="1700" b="1" dirty="0">
                <a:solidFill>
                  <a:srgbClr val="FF0000"/>
                </a:solidFill>
                <a:latin typeface="华文中宋" panose="02010600040101010101" pitchFamily="2" charset="-122"/>
                <a:ea typeface="华文中宋" panose="02010600040101010101" pitchFamily="2" charset="-122"/>
              </a:rPr>
              <a:t>中程调度</a:t>
            </a:r>
            <a:r>
              <a:rPr lang="zh-CN" altLang="en-US" sz="1700" b="1" dirty="0">
                <a:solidFill>
                  <a:srgbClr val="000000"/>
                </a:solidFill>
                <a:latin typeface="华文中宋" panose="02010600040101010101" pitchFamily="2" charset="-122"/>
                <a:ea typeface="华文中宋" panose="02010600040101010101" pitchFamily="2" charset="-122"/>
              </a:rPr>
              <a:t>）</a:t>
            </a:r>
          </a:p>
          <a:p>
            <a:pPr lvl="1">
              <a:lnSpc>
                <a:spcPct val="150000"/>
              </a:lnSpc>
              <a:spcBef>
                <a:spcPts val="0"/>
              </a:spcBef>
              <a:buFont typeface="Arial" panose="020B0604020202020204" pitchFamily="34" charset="0"/>
              <a:buChar char="•"/>
            </a:pPr>
            <a:r>
              <a:rPr lang="zh-CN" altLang="en-US" sz="1700" b="1" dirty="0">
                <a:solidFill>
                  <a:srgbClr val="000000"/>
                </a:solidFill>
                <a:latin typeface="华文中宋" panose="02010600040101010101" pitchFamily="2" charset="-122"/>
                <a:ea typeface="华文中宋" panose="02010600040101010101" pitchFamily="2" charset="-122"/>
              </a:rPr>
              <a:t>将处于外存交换区中的就绪或等待状态的进程调入内存，或把内存中的就绪或等待状态的进程交换到外存（有的教材把其作为内存管理的一部分）</a:t>
            </a:r>
          </a:p>
          <a:p>
            <a:pPr>
              <a:lnSpc>
                <a:spcPct val="150000"/>
              </a:lnSpc>
              <a:spcBef>
                <a:spcPts val="0"/>
              </a:spcBef>
              <a:buFont typeface="+mj-lt"/>
              <a:buAutoNum type="arabicPeriod"/>
            </a:pPr>
            <a:r>
              <a:rPr lang="zh-CN" altLang="en-US" sz="1700" b="1" dirty="0">
                <a:solidFill>
                  <a:srgbClr val="000000"/>
                </a:solidFill>
                <a:latin typeface="华文中宋" panose="02010600040101010101" pitchFamily="2" charset="-122"/>
                <a:ea typeface="华文中宋" panose="02010600040101010101" pitchFamily="2" charset="-122"/>
              </a:rPr>
              <a:t>进程调度（微观调度、低级调度、</a:t>
            </a:r>
            <a:r>
              <a:rPr lang="zh-CN" altLang="en-US" sz="1700" b="1" dirty="0">
                <a:solidFill>
                  <a:srgbClr val="FF0000"/>
                </a:solidFill>
                <a:latin typeface="华文中宋" panose="02010600040101010101" pitchFamily="2" charset="-122"/>
                <a:ea typeface="华文中宋" panose="02010600040101010101" pitchFamily="2" charset="-122"/>
              </a:rPr>
              <a:t>短程调度</a:t>
            </a:r>
            <a:r>
              <a:rPr lang="zh-CN" altLang="en-US" sz="1700" b="1" dirty="0">
                <a:solidFill>
                  <a:srgbClr val="000000"/>
                </a:solidFill>
                <a:latin typeface="华文中宋" panose="02010600040101010101" pitchFamily="2" charset="-122"/>
                <a:ea typeface="华文中宋" panose="02010600040101010101" pitchFamily="2" charset="-122"/>
              </a:rPr>
              <a:t>）</a:t>
            </a:r>
          </a:p>
          <a:p>
            <a:pPr lvl="1">
              <a:lnSpc>
                <a:spcPct val="150000"/>
              </a:lnSpc>
              <a:spcBef>
                <a:spcPts val="0"/>
              </a:spcBef>
              <a:buFont typeface="Arial" panose="020B0604020202020204" pitchFamily="34" charset="0"/>
              <a:buChar char="•"/>
            </a:pPr>
            <a:r>
              <a:rPr lang="zh-CN" altLang="en-US" sz="1700" b="1" dirty="0">
                <a:solidFill>
                  <a:srgbClr val="000000"/>
                </a:solidFill>
                <a:latin typeface="华文中宋" panose="02010600040101010101" pitchFamily="2" charset="-122"/>
                <a:ea typeface="华文中宋" panose="02010600040101010101" pitchFamily="2" charset="-122"/>
              </a:rPr>
              <a:t>选取一个处于就绪态的进程占用处理机运行</a:t>
            </a:r>
          </a:p>
          <a:p>
            <a:pPr>
              <a:lnSpc>
                <a:spcPct val="150000"/>
              </a:lnSpc>
              <a:spcBef>
                <a:spcPts val="0"/>
              </a:spcBef>
              <a:buFont typeface="+mj-lt"/>
              <a:buAutoNum type="arabicPeriod"/>
            </a:pPr>
            <a:r>
              <a:rPr lang="zh-CN" altLang="en-US" sz="1700" b="1" dirty="0">
                <a:solidFill>
                  <a:srgbClr val="000000"/>
                </a:solidFill>
                <a:latin typeface="华文中宋" panose="02010600040101010101" pitchFamily="2" charset="-122"/>
                <a:ea typeface="华文中宋" panose="02010600040101010101" pitchFamily="2" charset="-122"/>
              </a:rPr>
              <a:t>线程调度</a:t>
            </a:r>
          </a:p>
        </p:txBody>
      </p:sp>
      <p:sp>
        <p:nvSpPr>
          <p:cNvPr id="3" name="灯片编号占位符 2">
            <a:extLst>
              <a:ext uri="{FF2B5EF4-FFF2-40B4-BE49-F238E27FC236}">
                <a16:creationId xmlns:a16="http://schemas.microsoft.com/office/drawing/2014/main" xmlns="" id="{04E564EE-E82D-4D68-A458-A77EBFB6F6B7}"/>
              </a:ext>
            </a:extLst>
          </p:cNvPr>
          <p:cNvSpPr>
            <a:spLocks noGrp="1"/>
          </p:cNvSpPr>
          <p:nvPr>
            <p:ph type="sldNum" sz="quarter" idx="12"/>
          </p:nvPr>
        </p:nvSpPr>
        <p:spPr/>
        <p:txBody>
          <a:bodyPr/>
          <a:lstStyle/>
          <a:p>
            <a:fld id="{B10D5614-B734-4280-8F57-1D4947433C97}" type="slidenum">
              <a:rPr lang="en-US" smtClean="0"/>
              <a:pPr/>
              <a:t>5</a:t>
            </a:fld>
            <a:endParaRPr lang="en-US" dirty="0"/>
          </a:p>
        </p:txBody>
      </p:sp>
    </p:spTree>
    <p:extLst>
      <p:ext uri="{BB962C8B-B14F-4D97-AF65-F5344CB8AC3E}">
        <p14:creationId xmlns:p14="http://schemas.microsoft.com/office/powerpoint/2010/main" xmlns="" val="20326743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45</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排队分析理论</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16391"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4826" y="1916832"/>
            <a:ext cx="5334347" cy="41195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xmlns="" id="{341C4441-B821-47B1-8A87-D8A5EE4129D1}"/>
              </a:ext>
            </a:extLst>
          </p:cNvPr>
          <p:cNvSpPr>
            <a:spLocks noGrp="1"/>
          </p:cNvSpPr>
          <p:nvPr>
            <p:ph type="sldNum" sz="quarter" idx="12"/>
          </p:nvPr>
        </p:nvSpPr>
        <p:spPr/>
        <p:txBody>
          <a:bodyPr/>
          <a:lstStyle/>
          <a:p>
            <a:fld id="{B10D5614-B734-4280-8F57-1D4947433C97}" type="slidenum">
              <a:rPr lang="en-US" smtClean="0"/>
              <a:pPr/>
              <a:t>50</a:t>
            </a:fld>
            <a:endParaRPr lang="en-US" dirty="0"/>
          </a:p>
        </p:txBody>
      </p:sp>
    </p:spTree>
    <p:extLst>
      <p:ext uri="{BB962C8B-B14F-4D97-AF65-F5344CB8AC3E}">
        <p14:creationId xmlns:p14="http://schemas.microsoft.com/office/powerpoint/2010/main" xmlns="" val="41108057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46</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altLang="zh-CN" sz="2000" b="1" dirty="0">
                <a:solidFill>
                  <a:srgbClr val="FF0000"/>
                </a:solidFill>
                <a:latin typeface="华文中宋" panose="02010600040101010101" pitchFamily="2" charset="-122"/>
                <a:ea typeface="华文中宋" panose="02010600040101010101" pitchFamily="2" charset="-122"/>
              </a:rPr>
              <a:t>FCFS</a:t>
            </a:r>
            <a:r>
              <a:rPr lang="zh-CN" altLang="en-US" sz="2000" b="1" dirty="0">
                <a:solidFill>
                  <a:srgbClr val="FF0000"/>
                </a:solidFill>
                <a:latin typeface="华文中宋" panose="02010600040101010101" pitchFamily="2" charset="-122"/>
                <a:ea typeface="华文中宋" panose="02010600040101010101" pitchFamily="2" charset="-122"/>
              </a:rPr>
              <a:t>调度性能分析</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19" name="矩形 18"/>
              <p:cNvSpPr/>
              <p:nvPr/>
            </p:nvSpPr>
            <p:spPr>
              <a:xfrm>
                <a:off x="583487" y="1700808"/>
                <a:ext cx="7977025" cy="3782767"/>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分长、短作业</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短作业：</a:t>
                </a:r>
                <a14:m>
                  <m:oMath xmlns:m="http://schemas.openxmlformats.org/officeDocument/2006/math">
                    <m:r>
                      <a:rPr lang="zh-CN" altLang="en-US" b="1" i="1" smtClean="0">
                        <a:solidFill>
                          <a:srgbClr val="000000"/>
                        </a:solidFill>
                        <a:latin typeface="Cambria Math"/>
                        <a:ea typeface="Cambria Math" panose="02040503050406030204" pitchFamily="18" charset="0"/>
                      </a:rPr>
                      <m:t>（</m:t>
                    </m:r>
                    <m:r>
                      <a:rPr lang="el-GR" altLang="zh-CN" b="1" i="1">
                        <a:solidFill>
                          <a:srgbClr val="000000"/>
                        </a:solidFill>
                        <a:latin typeface="Cambria Math" panose="02040503050406030204" pitchFamily="18" charset="0"/>
                        <a:ea typeface="Cambria Math" panose="02040503050406030204" pitchFamily="18" charset="0"/>
                      </a:rPr>
                      <m:t>𝝀</m:t>
                    </m:r>
                    <m:r>
                      <a:rPr lang="en-US" altLang="zh-CN" b="1" i="1" baseline="-25000" smtClean="0">
                        <a:solidFill>
                          <a:srgbClr val="000000"/>
                        </a:solidFill>
                        <a:latin typeface="Cambria Math"/>
                        <a:ea typeface="Cambria Math" panose="02040503050406030204" pitchFamily="18" charset="0"/>
                      </a:rPr>
                      <m:t>𝟏</m:t>
                    </m:r>
                    <m:r>
                      <a:rPr lang="zh-CN" altLang="en-US" b="1" i="1" smtClean="0">
                        <a:solidFill>
                          <a:srgbClr val="000000"/>
                        </a:solidFill>
                        <a:latin typeface="Cambria Math"/>
                        <a:ea typeface="Cambria Math" panose="02040503050406030204" pitchFamily="18" charset="0"/>
                      </a:rPr>
                      <m:t>，</m:t>
                    </m:r>
                    <m:r>
                      <a:rPr lang="zh-CN" altLang="en-US" b="1" i="1">
                        <a:solidFill>
                          <a:srgbClr val="000000"/>
                        </a:solidFill>
                        <a:latin typeface="Cambria Math"/>
                        <a:ea typeface="Cambria Math" panose="02040503050406030204" pitchFamily="18" charset="0"/>
                      </a:rPr>
                      <m:t>𝝁</m:t>
                    </m:r>
                    <m:r>
                      <a:rPr lang="en-US" altLang="zh-CN" b="1" i="1" baseline="-25000">
                        <a:solidFill>
                          <a:srgbClr val="000000"/>
                        </a:solidFill>
                        <a:latin typeface="Cambria Math"/>
                        <a:ea typeface="Cambria Math" panose="02040503050406030204" pitchFamily="18" charset="0"/>
                      </a:rPr>
                      <m:t>𝟏</m:t>
                    </m:r>
                    <m:r>
                      <a:rPr lang="zh-CN" altLang="en-US" b="1" i="1" smtClean="0">
                        <a:solidFill>
                          <a:srgbClr val="000000"/>
                        </a:solidFill>
                        <a:latin typeface="Cambria Math"/>
                        <a:ea typeface="Cambria Math" panose="02040503050406030204" pitchFamily="18" charset="0"/>
                      </a:rPr>
                      <m:t>）</m:t>
                    </m:r>
                  </m:oMath>
                </a14:m>
                <a:endParaRPr lang="en-US" altLang="zh-CN" b="1" i="1" dirty="0">
                  <a:solidFill>
                    <a:srgbClr val="000000"/>
                  </a:solidFill>
                  <a:latin typeface="Cambria Math"/>
                  <a:ea typeface="Cambria Math" panose="02040503050406030204" pitchFamily="18" charset="0"/>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长作业：</a:t>
                </a:r>
                <a14:m>
                  <m:oMath xmlns:m="http://schemas.openxmlformats.org/officeDocument/2006/math">
                    <m:r>
                      <a:rPr lang="zh-CN" altLang="en-US" b="1" i="1">
                        <a:solidFill>
                          <a:srgbClr val="000000"/>
                        </a:solidFill>
                        <a:latin typeface="Cambria Math"/>
                        <a:ea typeface="Cambria Math" panose="02040503050406030204" pitchFamily="18" charset="0"/>
                      </a:rPr>
                      <m:t>（</m:t>
                    </m:r>
                    <m:r>
                      <a:rPr lang="el-GR" altLang="zh-CN" b="1" i="1">
                        <a:solidFill>
                          <a:srgbClr val="000000"/>
                        </a:solidFill>
                        <a:latin typeface="Cambria Math" panose="02040503050406030204" pitchFamily="18" charset="0"/>
                        <a:ea typeface="Cambria Math" panose="02040503050406030204" pitchFamily="18" charset="0"/>
                      </a:rPr>
                      <m:t>𝝀</m:t>
                    </m:r>
                    <m:r>
                      <a:rPr lang="en-US" altLang="zh-CN" b="1" i="1" baseline="-25000" smtClean="0">
                        <a:solidFill>
                          <a:srgbClr val="000000"/>
                        </a:solidFill>
                        <a:latin typeface="Cambria Math"/>
                        <a:ea typeface="Cambria Math" panose="02040503050406030204" pitchFamily="18" charset="0"/>
                      </a:rPr>
                      <m:t>𝟐</m:t>
                    </m:r>
                    <m:r>
                      <a:rPr lang="zh-CN" altLang="en-US" b="1" i="1">
                        <a:solidFill>
                          <a:srgbClr val="000000"/>
                        </a:solidFill>
                        <a:latin typeface="Cambria Math"/>
                        <a:ea typeface="Cambria Math" panose="02040503050406030204" pitchFamily="18" charset="0"/>
                      </a:rPr>
                      <m:t>，</m:t>
                    </m:r>
                    <m:r>
                      <a:rPr lang="zh-CN" altLang="en-US" b="1" i="1">
                        <a:solidFill>
                          <a:srgbClr val="000000"/>
                        </a:solidFill>
                        <a:latin typeface="Cambria Math"/>
                        <a:ea typeface="Cambria Math" panose="02040503050406030204" pitchFamily="18" charset="0"/>
                      </a:rPr>
                      <m:t>𝝁</m:t>
                    </m:r>
                    <m:r>
                      <a:rPr lang="en-US" altLang="zh-CN" b="1" i="1" baseline="-25000" smtClean="0">
                        <a:solidFill>
                          <a:srgbClr val="000000"/>
                        </a:solidFill>
                        <a:latin typeface="Cambria Math"/>
                        <a:ea typeface="Cambria Math" panose="02040503050406030204" pitchFamily="18" charset="0"/>
                      </a:rPr>
                      <m:t>𝟐</m:t>
                    </m:r>
                    <m:r>
                      <a:rPr lang="zh-CN" altLang="en-US" b="1" i="1">
                        <a:solidFill>
                          <a:srgbClr val="000000"/>
                        </a:solidFill>
                        <a:latin typeface="Cambria Math"/>
                        <a:ea typeface="Cambria Math" panose="02040503050406030204" pitchFamily="18" charset="0"/>
                      </a:rPr>
                      <m:t>）</m:t>
                    </m:r>
                  </m:oMath>
                </a14:m>
                <a:endParaRPr lang="en-US" altLang="zh-CN" b="1" i="1" dirty="0">
                  <a:solidFill>
                    <a:srgbClr val="000000"/>
                  </a:solidFill>
                  <a:latin typeface="Cambria Math"/>
                  <a:ea typeface="Cambria Math" panose="02040503050406030204" pitchFamily="18" charset="0"/>
                </a:endParaRPr>
              </a:p>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新顾客到达率</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平均服务时间</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endParaRPr lang="en-US" altLang="zh-CN" b="1" dirty="0">
                  <a:solidFill>
                    <a:srgbClr val="000000"/>
                  </a:solidFill>
                  <a:latin typeface="华文中宋" panose="02010600040101010101" pitchFamily="2" charset="-122"/>
                  <a:ea typeface="华文中宋" panose="02010600040101010101" pitchFamily="2" charset="-122"/>
                </a:endParaRPr>
              </a:p>
              <a:p>
                <a:pPr marL="0" lvl="1">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    从而得到</a:t>
                </a:r>
                <a:endParaRPr lang="en-US" altLang="zh-CN" b="1" dirty="0">
                  <a:solidFill>
                    <a:srgbClr val="000000"/>
                  </a:solidFill>
                  <a:latin typeface="华文中宋" panose="02010600040101010101" pitchFamily="2" charset="-122"/>
                  <a:ea typeface="华文中宋" panose="02010600040101010101" pitchFamily="2" charset="-122"/>
                </a:endParaRPr>
              </a:p>
            </p:txBody>
          </p:sp>
        </mc:Choice>
        <mc:Fallback>
          <p:sp>
            <p:nvSpPr>
              <p:cNvPr id="19" name="矩形 18"/>
              <p:cNvSpPr>
                <a:spLocks noRot="1" noChangeAspect="1" noMove="1" noResize="1" noEditPoints="1" noAdjustHandles="1" noChangeArrowheads="1" noChangeShapeType="1" noTextEdit="1"/>
              </p:cNvSpPr>
              <p:nvPr/>
            </p:nvSpPr>
            <p:spPr>
              <a:xfrm>
                <a:off x="583487" y="1700808"/>
                <a:ext cx="7977025" cy="3782767"/>
              </a:xfrm>
              <a:prstGeom prst="rect">
                <a:avLst/>
              </a:prstGeom>
              <a:blipFill>
                <a:blip r:embed="rId2"/>
                <a:stretch>
                  <a:fillRect l="-535" b="-16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 name="矩形 1"/>
              <p:cNvSpPr/>
              <p:nvPr/>
            </p:nvSpPr>
            <p:spPr>
              <a:xfrm>
                <a:off x="3493895" y="3322902"/>
                <a:ext cx="1519968" cy="496931"/>
              </a:xfrm>
              <a:prstGeom prst="rect">
                <a:avLst/>
              </a:prstGeom>
            </p:spPr>
            <p:txBody>
              <a:bodyPr wrap="none">
                <a:spAutoFit/>
              </a:bodyPr>
              <a:lstStyle/>
              <a:p>
                <a:pPr marL="0" lvl="1">
                  <a:lnSpc>
                    <a:spcPct val="150000"/>
                  </a:lnSpc>
                </a:pPr>
                <a14:m>
                  <m:oMathPara xmlns:m="http://schemas.openxmlformats.org/officeDocument/2006/math">
                    <m:oMathParaPr>
                      <m:jc m:val="centerGroup"/>
                    </m:oMathParaPr>
                    <m:oMath xmlns:m="http://schemas.openxmlformats.org/officeDocument/2006/math">
                      <m:r>
                        <a:rPr lang="el-GR" altLang="zh-CN" sz="2000" b="1" i="1" smtClean="0">
                          <a:solidFill>
                            <a:srgbClr val="003399"/>
                          </a:solidFill>
                          <a:latin typeface="Cambria Math" panose="02040503050406030204" pitchFamily="18" charset="0"/>
                          <a:ea typeface="Cambria Math" panose="02040503050406030204" pitchFamily="18" charset="0"/>
                        </a:rPr>
                        <m:t>𝝀</m:t>
                      </m:r>
                      <m:r>
                        <a:rPr lang="en-US" altLang="zh-CN" sz="2000" b="1" i="1">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r>
                        <a:rPr lang="en-US" altLang="zh-CN" sz="2000" b="1" i="1" baseline="-25000">
                          <a:solidFill>
                            <a:srgbClr val="003399"/>
                          </a:solidFill>
                          <a:latin typeface="Cambria Math"/>
                          <a:ea typeface="Cambria Math" panose="02040503050406030204" pitchFamily="18" charset="0"/>
                        </a:rPr>
                        <m:t>𝟏</m:t>
                      </m:r>
                      <m:r>
                        <a:rPr lang="en-US" altLang="zh-CN" sz="2000" b="1" i="1">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r>
                        <a:rPr lang="en-US" altLang="zh-CN" sz="2000" b="1" i="1" baseline="-25000">
                          <a:solidFill>
                            <a:srgbClr val="003399"/>
                          </a:solidFill>
                          <a:latin typeface="Cambria Math"/>
                          <a:ea typeface="Cambria Math" panose="02040503050406030204" pitchFamily="18" charset="0"/>
                        </a:rPr>
                        <m:t>𝟐</m:t>
                      </m:r>
                    </m:oMath>
                  </m:oMathPara>
                </a14:m>
                <a:endParaRPr lang="en-US" altLang="zh-CN" sz="2000" b="1" i="1" dirty="0">
                  <a:solidFill>
                    <a:srgbClr val="003399"/>
                  </a:solidFill>
                  <a:latin typeface="Cambria Math"/>
                  <a:ea typeface="Cambria Math" panose="020405030504060302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3493895" y="3322902"/>
                <a:ext cx="1519968" cy="496931"/>
              </a:xfrm>
              <a:prstGeom prst="rect">
                <a:avLst/>
              </a:prstGeom>
              <a:blipFill>
                <a:blip r:embed="rId3"/>
                <a:stretch>
                  <a:fillRect b="-12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3" name="矩形 2"/>
              <p:cNvSpPr/>
              <p:nvPr/>
            </p:nvSpPr>
            <p:spPr>
              <a:xfrm>
                <a:off x="3059832" y="4259769"/>
                <a:ext cx="2740750"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000" b="1" i="1" baseline="-25000" smtClean="0">
                              <a:solidFill>
                                <a:srgbClr val="003399"/>
                              </a:solidFill>
                              <a:latin typeface="Cambria Math" panose="02040503050406030204" pitchFamily="18" charset="0"/>
                              <a:ea typeface="Cambria Math" panose="02040503050406030204" pitchFamily="18" charset="0"/>
                            </a:rPr>
                          </m:ctrlPr>
                        </m:fPr>
                        <m:num>
                          <m:r>
                            <a:rPr lang="en-US" altLang="zh-CN" sz="2000" b="1" i="0" smtClean="0">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𝛍</m:t>
                          </m:r>
                        </m:den>
                      </m:f>
                      <m:r>
                        <a:rPr lang="en-US" altLang="zh-CN" sz="2000" b="1">
                          <a:solidFill>
                            <a:srgbClr val="003399"/>
                          </a:solidFill>
                          <a:latin typeface="Cambria Math" panose="02040503050406030204" pitchFamily="18" charset="0"/>
                          <a:ea typeface="Cambria Math" panose="02040503050406030204" pitchFamily="18" charset="0"/>
                        </a:rPr>
                        <m:t>=</m:t>
                      </m:r>
                      <m:d>
                        <m:dPr>
                          <m:begChr m:val="（"/>
                          <m:endChr m:val="）"/>
                          <m:ctrlPr>
                            <a:rPr lang="zh-CN" altLang="en-US" sz="2000" b="1" i="1">
                              <a:solidFill>
                                <a:srgbClr val="003399"/>
                              </a:solidFill>
                              <a:latin typeface="Cambria Math" panose="02040503050406030204" pitchFamily="18" charset="0"/>
                              <a:ea typeface="Cambria Math" panose="02040503050406030204" pitchFamily="18" charset="0"/>
                            </a:rPr>
                          </m:ctrlPr>
                        </m:dPr>
                        <m:e>
                          <m:f>
                            <m:fPr>
                              <m:ctrlPr>
                                <a:rPr lang="en-US" altLang="zh-CN" sz="2000" b="1" i="1" baseline="-25000" smtClean="0">
                                  <a:solidFill>
                                    <a:srgbClr val="003399"/>
                                  </a:solidFill>
                                  <a:latin typeface="Cambria Math" panose="02040503050406030204" pitchFamily="18" charset="0"/>
                                  <a:ea typeface="Cambria Math" panose="02040503050406030204" pitchFamily="18" charset="0"/>
                                </a:rPr>
                              </m:ctrlPr>
                            </m:fPr>
                            <m:num>
                              <m:r>
                                <a:rPr lang="el-GR" altLang="zh-CN" sz="2000" b="1" smtClean="0">
                                  <a:solidFill>
                                    <a:srgbClr val="003399"/>
                                  </a:solidFill>
                                  <a:latin typeface="Cambria Math" panose="02040503050406030204" pitchFamily="18" charset="0"/>
                                  <a:ea typeface="Cambria Math" panose="02040503050406030204" pitchFamily="18" charset="0"/>
                                </a:rPr>
                                <m:t>𝛌</m:t>
                              </m:r>
                              <m:r>
                                <a:rPr lang="en-US" altLang="zh-CN" sz="2000" b="1" baseline="-25000">
                                  <a:solidFill>
                                    <a:srgbClr val="003399"/>
                                  </a:solidFill>
                                  <a:latin typeface="Cambria Math" panose="02040503050406030204" pitchFamily="18" charset="0"/>
                                  <a:ea typeface="Cambria Math" panose="02040503050406030204" pitchFamily="18" charset="0"/>
                                </a:rPr>
                                <m:t>𝟏</m:t>
                              </m:r>
                            </m:num>
                            <m:den>
                              <m:r>
                                <a:rPr lang="el-GR" altLang="zh-CN" sz="2000" b="1">
                                  <a:solidFill>
                                    <a:srgbClr val="003399"/>
                                  </a:solidFill>
                                  <a:latin typeface="Cambria Math" panose="02040503050406030204" pitchFamily="18" charset="0"/>
                                  <a:ea typeface="Cambria Math" panose="02040503050406030204" pitchFamily="18" charset="0"/>
                                </a:rPr>
                                <m:t>𝛌</m:t>
                              </m:r>
                            </m:den>
                          </m:f>
                        </m:e>
                      </m:d>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𝛍</m:t>
                          </m:r>
                          <m:r>
                            <a:rPr lang="en-US" altLang="zh-CN" sz="2000" b="1" baseline="-25000">
                              <a:solidFill>
                                <a:srgbClr val="003399"/>
                              </a:solidFill>
                              <a:latin typeface="Cambria Math" panose="02040503050406030204" pitchFamily="18" charset="0"/>
                              <a:ea typeface="Cambria Math" panose="02040503050406030204" pitchFamily="18" charset="0"/>
                            </a:rPr>
                            <m:t>𝟏</m:t>
                          </m:r>
                        </m:den>
                      </m:f>
                      <m:r>
                        <a:rPr lang="en-US" altLang="zh-CN" sz="2000" b="1">
                          <a:solidFill>
                            <a:srgbClr val="003399"/>
                          </a:solidFill>
                          <a:latin typeface="Cambria Math" panose="02040503050406030204" pitchFamily="18" charset="0"/>
                          <a:ea typeface="Cambria Math" panose="02040503050406030204" pitchFamily="18" charset="0"/>
                        </a:rPr>
                        <m:t>+</m:t>
                      </m:r>
                      <m:d>
                        <m:dPr>
                          <m:begChr m:val="（"/>
                          <m:endChr m:val="）"/>
                          <m:ctrlPr>
                            <a:rPr lang="zh-CN" altLang="en-US" sz="2000" b="1" i="1">
                              <a:solidFill>
                                <a:srgbClr val="003399"/>
                              </a:solidFill>
                              <a:latin typeface="Cambria Math" panose="02040503050406030204" pitchFamily="18" charset="0"/>
                              <a:ea typeface="Cambria Math" panose="02040503050406030204" pitchFamily="18" charset="0"/>
                            </a:rPr>
                          </m:ctrlPr>
                        </m:dPr>
                        <m:e>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l-GR" altLang="zh-CN" sz="2000" b="1">
                                  <a:solidFill>
                                    <a:srgbClr val="003399"/>
                                  </a:solidFill>
                                  <a:latin typeface="Cambria Math" panose="02040503050406030204" pitchFamily="18" charset="0"/>
                                  <a:ea typeface="Cambria Math" panose="02040503050406030204" pitchFamily="18" charset="0"/>
                                </a:rPr>
                                <m:t>𝛌</m:t>
                              </m:r>
                              <m:r>
                                <a:rPr lang="en-US" altLang="zh-CN" sz="2000" b="1" baseline="-25000">
                                  <a:solidFill>
                                    <a:srgbClr val="003399"/>
                                  </a:solidFill>
                                  <a:latin typeface="Cambria Math" panose="02040503050406030204" pitchFamily="18" charset="0"/>
                                  <a:ea typeface="Cambria Math" panose="02040503050406030204" pitchFamily="18" charset="0"/>
                                </a:rPr>
                                <m:t>𝟐</m:t>
                              </m:r>
                            </m:num>
                            <m:den>
                              <m:r>
                                <a:rPr lang="el-GR" altLang="zh-CN" sz="2000" b="1">
                                  <a:solidFill>
                                    <a:srgbClr val="003399"/>
                                  </a:solidFill>
                                  <a:latin typeface="Cambria Math" panose="02040503050406030204" pitchFamily="18" charset="0"/>
                                  <a:ea typeface="Cambria Math" panose="02040503050406030204" pitchFamily="18" charset="0"/>
                                </a:rPr>
                                <m:t>𝛌</m:t>
                              </m:r>
                            </m:den>
                          </m:f>
                        </m:e>
                      </m:d>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𝛍</m:t>
                          </m:r>
                          <m:r>
                            <a:rPr lang="en-US" altLang="zh-CN" sz="2000" b="1" baseline="-25000">
                              <a:solidFill>
                                <a:srgbClr val="003399"/>
                              </a:solidFill>
                              <a:latin typeface="Cambria Math"/>
                              <a:ea typeface="Cambria Math" panose="02040503050406030204" pitchFamily="18" charset="0"/>
                            </a:rPr>
                            <m:t>𝟐</m:t>
                          </m:r>
                        </m:den>
                      </m:f>
                    </m:oMath>
                  </m:oMathPara>
                </a14:m>
                <a:endParaRPr lang="zh-CN" altLang="en-US" sz="2000" dirty="0">
                  <a:solidFill>
                    <a:srgbClr val="003399"/>
                  </a:solidFill>
                </a:endParaRPr>
              </a:p>
            </p:txBody>
          </p:sp>
        </mc:Choice>
        <mc:Fallback>
          <p:sp>
            <p:nvSpPr>
              <p:cNvPr id="3" name="矩形 2"/>
              <p:cNvSpPr>
                <a:spLocks noRot="1" noChangeAspect="1" noMove="1" noResize="1" noEditPoints="1" noAdjustHandles="1" noChangeArrowheads="1" noChangeShapeType="1" noTextEdit="1"/>
              </p:cNvSpPr>
              <p:nvPr/>
            </p:nvSpPr>
            <p:spPr>
              <a:xfrm>
                <a:off x="3059832" y="4259769"/>
                <a:ext cx="2740750" cy="7838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5" name="TextBox 4"/>
              <p:cNvSpPr txBox="1"/>
              <p:nvPr/>
            </p:nvSpPr>
            <p:spPr>
              <a:xfrm>
                <a:off x="3203848" y="5483574"/>
                <a:ext cx="2100062" cy="725904"/>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f>
                        <m:fPr>
                          <m:ctrlPr>
                            <a:rPr lang="en-US" altLang="zh-CN" sz="2000" b="1" i="1" baseline="-25000">
                              <a:solidFill>
                                <a:srgbClr val="003399"/>
                              </a:solidFill>
                              <a:latin typeface="Cambria Math" panose="02040503050406030204" pitchFamily="18" charset="0"/>
                              <a:ea typeface="Cambria Math" panose="02040503050406030204" pitchFamily="18" charset="0"/>
                            </a:rPr>
                          </m:ctrlPr>
                        </m:fPr>
                        <m:num>
                          <m:r>
                            <a:rPr lang="el-GR" altLang="zh-CN" sz="2000" b="1" i="0">
                              <a:solidFill>
                                <a:srgbClr val="003399"/>
                              </a:solidFill>
                              <a:latin typeface="Cambria Math" panose="02040503050406030204" pitchFamily="18" charset="0"/>
                              <a:ea typeface="Cambria Math" panose="02040503050406030204" pitchFamily="18" charset="0"/>
                            </a:rPr>
                            <m:t>𝛌</m:t>
                          </m:r>
                        </m:num>
                        <m:den>
                          <m:r>
                            <a:rPr lang="zh-CN" altLang="en-US" sz="2000" b="1" i="0">
                              <a:solidFill>
                                <a:srgbClr val="003399"/>
                              </a:solidFill>
                              <a:latin typeface="Cambria Math" panose="02040503050406030204" pitchFamily="18" charset="0"/>
                              <a:ea typeface="Cambria Math" panose="02040503050406030204" pitchFamily="18" charset="0"/>
                            </a:rPr>
                            <m:t>𝛍</m:t>
                          </m:r>
                        </m:den>
                      </m:f>
                      <m:r>
                        <a:rPr lang="en-US" altLang="zh-CN" sz="2000" b="1" i="0" smtClean="0">
                          <a:latin typeface="Cambria Math"/>
                        </a:rPr>
                        <m:t>=</m:t>
                      </m:r>
                      <m:r>
                        <a:rPr lang="zh-CN" altLang="en-US" sz="2000" b="1" i="0">
                          <a:solidFill>
                            <a:srgbClr val="003399"/>
                          </a:solidFill>
                          <a:latin typeface="Cambria Math" panose="02040503050406030204" pitchFamily="18" charset="0"/>
                          <a:ea typeface="华文中宋" panose="02010600040101010101" pitchFamily="2" charset="-122"/>
                        </a:rPr>
                        <m:t>𝛒</m:t>
                      </m:r>
                      <m:r>
                        <a:rPr lang="en-US" altLang="zh-CN" sz="2000" b="1" i="0">
                          <a:solidFill>
                            <a:srgbClr val="003399"/>
                          </a:solidFill>
                          <a:latin typeface="Cambria Math" panose="02040503050406030204" pitchFamily="18" charset="0"/>
                          <a:ea typeface="Cambria Math" panose="02040503050406030204" pitchFamily="18" charset="0"/>
                        </a:rPr>
                        <m:t>=</m:t>
                      </m:r>
                      <m:r>
                        <a:rPr lang="zh-CN" altLang="en-US" sz="2000" b="1" i="0">
                          <a:solidFill>
                            <a:srgbClr val="003399"/>
                          </a:solidFill>
                          <a:latin typeface="Cambria Math" panose="02040503050406030204" pitchFamily="18" charset="0"/>
                          <a:ea typeface="华文中宋" panose="02010600040101010101" pitchFamily="2" charset="-122"/>
                        </a:rPr>
                        <m:t>𝛒</m:t>
                      </m:r>
                      <m:r>
                        <m:rPr>
                          <m:nor/>
                        </m:rPr>
                        <a:rPr lang="en-US" altLang="zh-CN" sz="2000" b="1" baseline="-25000" dirty="0">
                          <a:solidFill>
                            <a:srgbClr val="003399"/>
                          </a:solidFill>
                          <a:latin typeface="Cambria Math" panose="02040503050406030204" pitchFamily="18" charset="0"/>
                          <a:ea typeface="Arial Unicode MS" panose="020B0604020202020204" pitchFamily="34" charset="-122"/>
                          <a:cs typeface="Arial Unicode MS" panose="020B0604020202020204" pitchFamily="34" charset="-122"/>
                        </a:rPr>
                        <m:t>1</m:t>
                      </m:r>
                      <m:r>
                        <m:rPr>
                          <m:nor/>
                        </m:rPr>
                        <a:rPr lang="en-US" altLang="zh-CN" sz="2000" b="1" dirty="0">
                          <a:solidFill>
                            <a:srgbClr val="003399"/>
                          </a:solidFill>
                          <a:latin typeface="Cambria Math" panose="02040503050406030204" pitchFamily="18" charset="0"/>
                          <a:ea typeface="Arial Unicode MS" panose="020B0604020202020204" pitchFamily="34" charset="-122"/>
                          <a:cs typeface="Arial Unicode MS" panose="020B0604020202020204" pitchFamily="34" charset="-122"/>
                        </a:rPr>
                        <m:t> </m:t>
                      </m:r>
                      <m:r>
                        <a:rPr lang="en-US" altLang="zh-CN" sz="2000" b="1" i="0">
                          <a:solidFill>
                            <a:srgbClr val="003399"/>
                          </a:solidFill>
                          <a:latin typeface="Cambria Math" panose="02040503050406030204" pitchFamily="18" charset="0"/>
                          <a:ea typeface="Cambria Math" panose="02040503050406030204" pitchFamily="18" charset="0"/>
                        </a:rPr>
                        <m:t>+</m:t>
                      </m:r>
                      <m:r>
                        <a:rPr lang="zh-CN" altLang="en-US" sz="2000" b="1" i="0">
                          <a:solidFill>
                            <a:srgbClr val="003399"/>
                          </a:solidFill>
                          <a:latin typeface="Cambria Math" panose="02040503050406030204" pitchFamily="18" charset="0"/>
                          <a:ea typeface="华文中宋" panose="02010600040101010101" pitchFamily="2" charset="-122"/>
                        </a:rPr>
                        <m:t>𝛒</m:t>
                      </m:r>
                      <m:r>
                        <m:rPr>
                          <m:nor/>
                        </m:rPr>
                        <a:rPr lang="en-US" altLang="zh-CN" sz="2000" b="1" baseline="-25000" dirty="0">
                          <a:solidFill>
                            <a:srgbClr val="003399"/>
                          </a:solidFill>
                          <a:latin typeface="Cambria Math" panose="02040503050406030204" pitchFamily="18" charset="0"/>
                          <a:ea typeface="Arial Unicode MS" panose="020B0604020202020204" pitchFamily="34" charset="-122"/>
                          <a:cs typeface="Arial Unicode MS" panose="020B0604020202020204" pitchFamily="34" charset="-122"/>
                        </a:rPr>
                        <m:t>2</m:t>
                      </m:r>
                    </m:oMath>
                  </m:oMathPara>
                </a14:m>
                <a:endParaRPr lang="zh-CN" altLang="en-US" sz="2000" b="1" dirty="0"/>
              </a:p>
            </p:txBody>
          </p:sp>
        </mc:Choice>
        <mc:Fallback>
          <p:sp>
            <p:nvSpPr>
              <p:cNvPr id="5" name="TextBox 4"/>
              <p:cNvSpPr txBox="1">
                <a:spLocks noRot="1" noChangeAspect="1" noMove="1" noResize="1" noEditPoints="1" noAdjustHandles="1" noChangeArrowheads="1" noChangeShapeType="1" noTextEdit="1"/>
              </p:cNvSpPr>
              <p:nvPr/>
            </p:nvSpPr>
            <p:spPr>
              <a:xfrm>
                <a:off x="3203848" y="5483574"/>
                <a:ext cx="2100062" cy="725904"/>
              </a:xfrm>
              <a:prstGeom prst="rect">
                <a:avLst/>
              </a:prstGeom>
              <a:blipFill>
                <a:blip r:embed="rId5"/>
                <a:stretch>
                  <a:fillRect b="-84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xmlns="" id="{14365A81-BB4B-48E2-A234-9F23288FB717}"/>
              </a:ext>
            </a:extLst>
          </p:cNvPr>
          <p:cNvSpPr>
            <a:spLocks noGrp="1"/>
          </p:cNvSpPr>
          <p:nvPr>
            <p:ph type="sldNum" sz="quarter" idx="12"/>
          </p:nvPr>
        </p:nvSpPr>
        <p:spPr/>
        <p:txBody>
          <a:bodyPr/>
          <a:lstStyle/>
          <a:p>
            <a:fld id="{B10D5614-B734-4280-8F57-1D4947433C97}" type="slidenum">
              <a:rPr lang="en-US" smtClean="0"/>
              <a:pPr/>
              <a:t>51</a:t>
            </a:fld>
            <a:endParaRPr lang="en-US" dirty="0"/>
          </a:p>
        </p:txBody>
      </p:sp>
    </p:spTree>
    <p:extLst>
      <p:ext uri="{BB962C8B-B14F-4D97-AF65-F5344CB8AC3E}">
        <p14:creationId xmlns:p14="http://schemas.microsoft.com/office/powerpoint/2010/main" xmlns="" val="1173315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47</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altLang="zh-CN" sz="2000" b="1" dirty="0">
                <a:solidFill>
                  <a:srgbClr val="FF0000"/>
                </a:solidFill>
                <a:latin typeface="华文中宋" panose="02010600040101010101" pitchFamily="2" charset="-122"/>
                <a:ea typeface="华文中宋" panose="02010600040101010101" pitchFamily="2" charset="-122"/>
              </a:rPr>
              <a:t>FCFS</a:t>
            </a:r>
            <a:r>
              <a:rPr lang="zh-CN" altLang="en-US" sz="2000" b="1" dirty="0">
                <a:solidFill>
                  <a:srgbClr val="FF0000"/>
                </a:solidFill>
                <a:latin typeface="华文中宋" panose="02010600040101010101" pitchFamily="2" charset="-122"/>
                <a:ea typeface="华文中宋" panose="02010600040101010101" pitchFamily="2" charset="-122"/>
              </a:rPr>
              <a:t>调度性能分析</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9" name="矩形 8"/>
          <p:cNvSpPr/>
          <p:nvPr/>
        </p:nvSpPr>
        <p:spPr>
          <a:xfrm>
            <a:off x="562041" y="1628800"/>
            <a:ext cx="7977025" cy="3000821"/>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R</a:t>
            </a:r>
            <a:r>
              <a:rPr lang="zh-CN" altLang="en-US" b="1" dirty="0">
                <a:solidFill>
                  <a:srgbClr val="000000"/>
                </a:solidFill>
                <a:latin typeface="华文中宋" panose="02010600040101010101" pitchFamily="2" charset="-122"/>
                <a:ea typeface="华文中宋" panose="02010600040101010101" pitchFamily="2" charset="-122"/>
              </a:rPr>
              <a:t>响应时间</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endParaRPr lang="en-US" altLang="zh-CN" b="1" dirty="0">
              <a:solidFill>
                <a:srgbClr val="FF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endParaRPr lang="en-US" altLang="zh-CN" b="1" dirty="0">
              <a:solidFill>
                <a:srgbClr val="FF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FF0000"/>
                </a:solidFill>
                <a:latin typeface="华文中宋" panose="02010600040101010101" pitchFamily="2" charset="-122"/>
                <a:ea typeface="华文中宋" panose="02010600040101010101" pitchFamily="2" charset="-122"/>
              </a:rPr>
              <a:t>所有作业的响应时间相同</a:t>
            </a:r>
            <a:endParaRPr lang="en-US" altLang="zh-CN" b="1" dirty="0">
              <a:solidFill>
                <a:srgbClr val="FF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即：短作业在系统中驻留的时间与长作业相同</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在响应时间上，</a:t>
            </a:r>
            <a:r>
              <a:rPr lang="en-US" altLang="zh-CN" b="1" dirty="0">
                <a:solidFill>
                  <a:srgbClr val="000000"/>
                </a:solidFill>
                <a:latin typeface="华文中宋" panose="02010600040101010101" pitchFamily="2" charset="-122"/>
                <a:ea typeface="华文中宋" panose="02010600040101010101" pitchFamily="2" charset="-122"/>
              </a:rPr>
              <a:t>FCFS</a:t>
            </a:r>
            <a:r>
              <a:rPr lang="zh-CN" altLang="en-US" b="1" dirty="0">
                <a:solidFill>
                  <a:srgbClr val="000000"/>
                </a:solidFill>
                <a:latin typeface="华文中宋" panose="02010600040101010101" pitchFamily="2" charset="-122"/>
                <a:ea typeface="华文中宋" panose="02010600040101010101" pitchFamily="2" charset="-122"/>
              </a:rPr>
              <a:t>不利于短作业</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2" name="矩形 1"/>
              <p:cNvSpPr/>
              <p:nvPr/>
            </p:nvSpPr>
            <p:spPr>
              <a:xfrm>
                <a:off x="2555776" y="2132855"/>
                <a:ext cx="3526093" cy="722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sz="2000" b="1" dirty="0" smtClean="0">
                          <a:solidFill>
                            <a:srgbClr val="003399"/>
                          </a:solidFill>
                          <a:latin typeface="Cambria Math" panose="02040503050406030204" pitchFamily="18" charset="0"/>
                          <a:ea typeface="Cambria Math" panose="02040503050406030204" pitchFamily="18" charset="0"/>
                        </a:rPr>
                        <m:t>R</m:t>
                      </m:r>
                      <m:r>
                        <a:rPr lang="en-US" altLang="zh-CN" sz="2000" b="1">
                          <a:latin typeface="Cambria Math"/>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panose="02040503050406030204" pitchFamily="18" charset="0"/>
                              <a:ea typeface="Cambria Math" panose="02040503050406030204" pitchFamily="18" charset="0"/>
                            </a:rPr>
                            <m:t>𝒏</m:t>
                          </m:r>
                        </m:num>
                        <m:den>
                          <m:r>
                            <a:rPr lang="el-GR" altLang="zh-CN" sz="2000" b="1" i="1">
                              <a:solidFill>
                                <a:srgbClr val="003399"/>
                              </a:solidFill>
                              <a:latin typeface="Cambria Math" panose="02040503050406030204" pitchFamily="18" charset="0"/>
                              <a:ea typeface="Cambria Math" panose="02040503050406030204" pitchFamily="18" charset="0"/>
                            </a:rPr>
                            <m:t>𝝀</m:t>
                          </m:r>
                        </m:den>
                      </m:f>
                      <m:r>
                        <a:rPr lang="en-US" altLang="zh-CN" sz="2000" b="1">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d>
                            <m:dPr>
                              <m:ctrlPr>
                                <a:rPr lang="en-US" altLang="zh-CN" sz="2000" b="1" i="1">
                                  <a:solidFill>
                                    <a:srgbClr val="003399"/>
                                  </a:solidFill>
                                  <a:latin typeface="Cambria Math" panose="02040503050406030204" pitchFamily="18" charset="0"/>
                                  <a:ea typeface="Cambria Math" panose="02040503050406030204" pitchFamily="18" charset="0"/>
                                </a:rPr>
                              </m:ctrlPr>
                            </m:dPr>
                            <m:e>
                              <m:r>
                                <a:rPr lang="en-US" altLang="zh-CN" sz="2000" b="1">
                                  <a:solidFill>
                                    <a:srgbClr val="003399"/>
                                  </a:solidFill>
                                  <a:latin typeface="Cambria Math" panose="02040503050406030204" pitchFamily="18" charset="0"/>
                                  <a:ea typeface="Cambria Math" panose="02040503050406030204" pitchFamily="18" charset="0"/>
                                </a:rPr>
                                <m:t>𝟏</m:t>
                              </m:r>
                              <m:r>
                                <a:rPr lang="en-US" altLang="zh-CN" sz="2000" b="1">
                                  <a:solidFill>
                                    <a:srgbClr val="003399"/>
                                  </a:solidFill>
                                  <a:latin typeface="Cambria Math" panose="02040503050406030204" pitchFamily="18" charset="0"/>
                                  <a:ea typeface="Cambria Math" panose="02040503050406030204" pitchFamily="18" charset="0"/>
                                </a:rPr>
                                <m:t>−</m:t>
                              </m:r>
                              <m:r>
                                <a:rPr lang="zh-CN" altLang="en-US" sz="2000" b="1" i="1">
                                  <a:solidFill>
                                    <a:srgbClr val="003399"/>
                                  </a:solidFill>
                                  <a:latin typeface="Cambria Math"/>
                                  <a:ea typeface="Cambria Math" panose="02040503050406030204" pitchFamily="18" charset="0"/>
                                </a:rPr>
                                <m:t>𝛒</m:t>
                              </m:r>
                            </m:e>
                          </m:d>
                        </m:den>
                      </m:f>
                      <m:r>
                        <a:rPr lang="en-US" altLang="zh-CN" sz="2000" b="1">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zh-CN" altLang="en-US" sz="2000" b="1" i="1">
                              <a:solidFill>
                                <a:srgbClr val="003399"/>
                              </a:solidFill>
                              <a:latin typeface="Cambria Math"/>
                              <a:ea typeface="Cambria Math" panose="02040503050406030204" pitchFamily="18" charset="0"/>
                            </a:rPr>
                            <m:t>𝛒</m:t>
                          </m:r>
                        </m:num>
                        <m:den>
                          <m:r>
                            <a:rPr lang="el-GR" altLang="zh-CN" sz="2000" b="1" i="1">
                              <a:solidFill>
                                <a:srgbClr val="003399"/>
                              </a:solidFill>
                              <a:latin typeface="Cambria Math" panose="02040503050406030204" pitchFamily="18" charset="0"/>
                              <a:ea typeface="Cambria Math" panose="02040503050406030204" pitchFamily="18" charset="0"/>
                            </a:rPr>
                            <m:t>𝝀</m:t>
                          </m:r>
                          <m:d>
                            <m:dPr>
                              <m:ctrlPr>
                                <a:rPr lang="en-US" altLang="zh-CN" sz="2000" b="1" i="1">
                                  <a:solidFill>
                                    <a:srgbClr val="003399"/>
                                  </a:solidFill>
                                  <a:latin typeface="Cambria Math" panose="02040503050406030204" pitchFamily="18" charset="0"/>
                                  <a:ea typeface="Cambria Math" panose="02040503050406030204" pitchFamily="18" charset="0"/>
                                </a:rPr>
                              </m:ctrlPr>
                            </m:dPr>
                            <m:e>
                              <m:r>
                                <a:rPr lang="en-US" altLang="zh-CN" sz="2000" b="1">
                                  <a:solidFill>
                                    <a:srgbClr val="003399"/>
                                  </a:solidFill>
                                  <a:latin typeface="Cambria Math" panose="02040503050406030204" pitchFamily="18" charset="0"/>
                                  <a:ea typeface="Cambria Math" panose="02040503050406030204" pitchFamily="18" charset="0"/>
                                </a:rPr>
                                <m:t>𝟏</m:t>
                              </m:r>
                              <m:r>
                                <a:rPr lang="en-US" altLang="zh-CN" sz="2000" b="1">
                                  <a:solidFill>
                                    <a:srgbClr val="003399"/>
                                  </a:solidFill>
                                  <a:latin typeface="Cambria Math" panose="02040503050406030204" pitchFamily="18" charset="0"/>
                                  <a:ea typeface="Cambria Math" panose="02040503050406030204" pitchFamily="18" charset="0"/>
                                </a:rPr>
                                <m:t>−</m:t>
                              </m:r>
                              <m:r>
                                <a:rPr lang="zh-CN" altLang="en-US" sz="2000" b="1" i="1">
                                  <a:solidFill>
                                    <a:srgbClr val="003399"/>
                                  </a:solidFill>
                                  <a:latin typeface="Cambria Math"/>
                                  <a:ea typeface="Cambria Math" panose="02040503050406030204" pitchFamily="18" charset="0"/>
                                </a:rPr>
                                <m:t>𝛒</m:t>
                              </m:r>
                            </m:e>
                          </m:d>
                        </m:den>
                      </m:f>
                    </m:oMath>
                  </m:oMathPara>
                </a14:m>
                <a:endParaRPr lang="zh-CN" altLang="en-US" sz="2000" dirty="0"/>
              </a:p>
            </p:txBody>
          </p:sp>
        </mc:Choice>
        <mc:Fallback>
          <p:sp>
            <p:nvSpPr>
              <p:cNvPr id="2" name="矩形 1"/>
              <p:cNvSpPr>
                <a:spLocks noRot="1" noChangeAspect="1" noMove="1" noResize="1" noEditPoints="1" noAdjustHandles="1" noChangeArrowheads="1" noChangeShapeType="1" noTextEdit="1"/>
              </p:cNvSpPr>
              <p:nvPr/>
            </p:nvSpPr>
            <p:spPr>
              <a:xfrm>
                <a:off x="2555776" y="2132855"/>
                <a:ext cx="3526093" cy="722249"/>
              </a:xfrm>
              <a:prstGeom prst="rect">
                <a:avLst/>
              </a:prstGeom>
              <a:blipFill rotWithShape="1">
                <a:blip r:embed="rId2"/>
                <a:stretch>
                  <a:fillRect/>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B5801DA1-5D5A-4E79-83F0-00593D43EF9E}"/>
              </a:ext>
            </a:extLst>
          </p:cNvPr>
          <p:cNvSpPr>
            <a:spLocks noGrp="1"/>
          </p:cNvSpPr>
          <p:nvPr>
            <p:ph type="sldNum" sz="quarter" idx="12"/>
          </p:nvPr>
        </p:nvSpPr>
        <p:spPr/>
        <p:txBody>
          <a:bodyPr/>
          <a:lstStyle/>
          <a:p>
            <a:fld id="{B10D5614-B734-4280-8F57-1D4947433C97}" type="slidenum">
              <a:rPr lang="en-US" smtClean="0"/>
              <a:pPr/>
              <a:t>52</a:t>
            </a:fld>
            <a:endParaRPr lang="en-US" dirty="0"/>
          </a:p>
        </p:txBody>
      </p:sp>
    </p:spTree>
    <p:extLst>
      <p:ext uri="{BB962C8B-B14F-4D97-AF65-F5344CB8AC3E}">
        <p14:creationId xmlns:p14="http://schemas.microsoft.com/office/powerpoint/2010/main" xmlns="" val="27959022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48</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altLang="zh-CN" sz="2000" b="1" dirty="0">
                <a:solidFill>
                  <a:srgbClr val="FF0000"/>
                </a:solidFill>
                <a:latin typeface="华文中宋" panose="02010600040101010101" pitchFamily="2" charset="-122"/>
                <a:ea typeface="华文中宋" panose="02010600040101010101" pitchFamily="2" charset="-122"/>
              </a:rPr>
              <a:t>RR</a:t>
            </a:r>
            <a:r>
              <a:rPr lang="zh-CN" altLang="en-US" sz="2000" b="1" dirty="0">
                <a:solidFill>
                  <a:srgbClr val="FF0000"/>
                </a:solidFill>
                <a:latin typeface="华文中宋" panose="02010600040101010101" pitchFamily="2" charset="-122"/>
                <a:ea typeface="华文中宋" panose="02010600040101010101" pitchFamily="2" charset="-122"/>
              </a:rPr>
              <a:t>调度性能分析</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8" name="矩形 7"/>
              <p:cNvSpPr/>
              <p:nvPr/>
            </p:nvSpPr>
            <p:spPr>
              <a:xfrm>
                <a:off x="562041" y="1628800"/>
                <a:ext cx="7977025" cy="341632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RR</a:t>
                </a:r>
                <a:r>
                  <a:rPr lang="zh-CN" altLang="en-US" b="1" dirty="0">
                    <a:solidFill>
                      <a:srgbClr val="000000"/>
                    </a:solidFill>
                    <a:latin typeface="华文中宋" panose="02010600040101010101" pitchFamily="2" charset="-122"/>
                    <a:ea typeface="华文中宋" panose="02010600040101010101" pitchFamily="2" charset="-122"/>
                  </a:rPr>
                  <a:t>的顾客到达率</a:t>
                </a:r>
                <a14:m>
                  <m:oMath xmlns:m="http://schemas.openxmlformats.org/officeDocument/2006/math">
                    <m:r>
                      <a:rPr lang="el-GR" altLang="zh-CN" b="1" i="1">
                        <a:solidFill>
                          <a:srgbClr val="000000"/>
                        </a:solidFill>
                        <a:latin typeface="Cambria Math" panose="02040503050406030204" pitchFamily="18" charset="0"/>
                        <a:ea typeface="Cambria Math" panose="02040503050406030204" pitchFamily="18" charset="0"/>
                      </a:rPr>
                      <m:t>𝝀</m:t>
                    </m:r>
                  </m:oMath>
                </a14:m>
                <a:r>
                  <a:rPr lang="zh-CN" altLang="en-US" b="1" dirty="0">
                    <a:solidFill>
                      <a:srgbClr val="000000"/>
                    </a:solidFill>
                    <a:latin typeface="华文中宋" panose="02010600040101010101" pitchFamily="2" charset="-122"/>
                    <a:ea typeface="华文中宋" panose="02010600040101010101" pitchFamily="2" charset="-122"/>
                  </a:rPr>
                  <a:t>要远远大于</a:t>
                </a:r>
                <a:r>
                  <a:rPr lang="en-US" altLang="zh-CN" b="1" dirty="0">
                    <a:solidFill>
                      <a:srgbClr val="000000"/>
                    </a:solidFill>
                    <a:latin typeface="华文中宋" panose="02010600040101010101" pitchFamily="2" charset="-122"/>
                    <a:ea typeface="华文中宋" panose="02010600040101010101" pitchFamily="2" charset="-122"/>
                  </a:rPr>
                  <a:t>FCFS</a:t>
                </a: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设时间片为</a:t>
                </a:r>
                <a:r>
                  <a:rPr lang="en-US" altLang="zh-CN" b="1" dirty="0">
                    <a:solidFill>
                      <a:srgbClr val="000000"/>
                    </a:solidFill>
                    <a:latin typeface="华文中宋" panose="02010600040101010101" pitchFamily="2" charset="-122"/>
                    <a:ea typeface="华文中宋" panose="02010600040101010101" pitchFamily="2" charset="-122"/>
                  </a:rPr>
                  <a:t>q</a:t>
                </a:r>
                <a:r>
                  <a:rPr lang="zh-CN" altLang="en-US" b="1" dirty="0">
                    <a:solidFill>
                      <a:srgbClr val="000000"/>
                    </a:solidFill>
                    <a:latin typeface="华文中宋" panose="02010600040101010101" pitchFamily="2" charset="-122"/>
                    <a:ea typeface="华文中宋" panose="02010600040101010101" pitchFamily="2" charset="-122"/>
                  </a:rPr>
                  <a:t>，服务时间平均值为</a:t>
                </a:r>
                <a14:m>
                  <m:oMath xmlns:m="http://schemas.openxmlformats.org/officeDocument/2006/math">
                    <m:r>
                      <a:rPr lang="en-US" altLang="zh-CN" b="1" i="1" dirty="0">
                        <a:solidFill>
                          <a:srgbClr val="000000"/>
                        </a:solidFill>
                        <a:latin typeface="Cambria Math" panose="02040503050406030204" pitchFamily="18" charset="0"/>
                        <a:ea typeface="Cambria Math" panose="02040503050406030204" pitchFamily="18" charset="0"/>
                      </a:rPr>
                      <m:t>1</m:t>
                    </m:r>
                  </m:oMath>
                </a14:m>
                <a:r>
                  <a:rPr lang="en-US" altLang="zh-CN" b="1" dirty="0">
                    <a:solidFill>
                      <a:srgbClr val="000000"/>
                    </a:solidFill>
                    <a:latin typeface="华文中宋" panose="02010600040101010101" pitchFamily="2" charset="-122"/>
                    <a:ea typeface="华文中宋" panose="02010600040101010101" pitchFamily="2" charset="-122"/>
                  </a:rPr>
                  <a:t>/</a:t>
                </a:r>
                <a14:m>
                  <m:oMath xmlns:m="http://schemas.openxmlformats.org/officeDocument/2006/math">
                    <m:r>
                      <a:rPr lang="zh-CN" altLang="en-US" b="1">
                        <a:solidFill>
                          <a:srgbClr val="000000"/>
                        </a:solidFill>
                        <a:latin typeface="Cambria Math"/>
                        <a:ea typeface="华文中宋" panose="02010600040101010101" pitchFamily="2" charset="-122"/>
                      </a:rPr>
                      <m:t>𝝁</m:t>
                    </m:r>
                    <m:r>
                      <a:rPr lang="zh-CN" altLang="en-US" b="1">
                        <a:solidFill>
                          <a:srgbClr val="000000"/>
                        </a:solidFill>
                        <a:latin typeface="Cambria Math"/>
                        <a:ea typeface="华文中宋" panose="02010600040101010101" pitchFamily="2" charset="-122"/>
                      </a:rPr>
                      <m:t>，</m:t>
                    </m:r>
                  </m:oMath>
                </a14:m>
                <a:r>
                  <a:rPr lang="zh-CN" altLang="en-US" b="1" dirty="0">
                    <a:solidFill>
                      <a:srgbClr val="000000"/>
                    </a:solidFill>
                    <a:latin typeface="华文中宋" panose="02010600040101010101" pitchFamily="2" charset="-122"/>
                    <a:ea typeface="华文中宋" panose="02010600040101010101" pitchFamily="2" charset="-122"/>
                  </a:rPr>
                  <a:t>每个顾客平均需要</a:t>
                </a:r>
                <a:r>
                  <a:rPr lang="en-US" altLang="zh-CN" b="1" dirty="0">
                    <a:solidFill>
                      <a:srgbClr val="000000"/>
                    </a:solidFill>
                    <a:latin typeface="华文中宋" panose="02010600040101010101" pitchFamily="2" charset="-122"/>
                    <a:ea typeface="华文中宋" panose="02010600040101010101" pitchFamily="2" charset="-122"/>
                  </a:rPr>
                  <a:t>k</a:t>
                </a:r>
                <a:r>
                  <a:rPr lang="zh-CN" altLang="en-US" b="1" dirty="0">
                    <a:solidFill>
                      <a:srgbClr val="000000"/>
                    </a:solidFill>
                    <a:latin typeface="华文中宋" panose="02010600040101010101" pitchFamily="2" charset="-122"/>
                    <a:ea typeface="华文中宋" panose="02010600040101010101" pitchFamily="2" charset="-122"/>
                  </a:rPr>
                  <a:t>个时间片</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14:m>
                  <m:oMath xmlns:m="http://schemas.openxmlformats.org/officeDocument/2006/math">
                    <m:r>
                      <a:rPr lang="en-US" altLang="zh-CN" b="1" i="1" smtClean="0">
                        <a:solidFill>
                          <a:srgbClr val="000000"/>
                        </a:solidFill>
                        <a:latin typeface="Cambria Math"/>
                        <a:ea typeface="Cambria Math" panose="02040503050406030204" pitchFamily="18" charset="0"/>
                      </a:rPr>
                      <m:t>𝟏</m:t>
                    </m:r>
                    <m:r>
                      <m:rPr>
                        <m:nor/>
                      </m:rPr>
                      <a:rPr lang="en-US" altLang="zh-CN" b="1" dirty="0">
                        <a:solidFill>
                          <a:srgbClr val="000000"/>
                        </a:solidFill>
                        <a:latin typeface="华文中宋" panose="02010600040101010101" pitchFamily="2" charset="-122"/>
                        <a:ea typeface="华文中宋" panose="02010600040101010101" pitchFamily="2" charset="-122"/>
                      </a:rPr>
                      <m:t>/</m:t>
                    </m:r>
                    <m:r>
                      <a:rPr lang="zh-CN" altLang="en-US" b="1">
                        <a:solidFill>
                          <a:srgbClr val="000000"/>
                        </a:solidFill>
                        <a:latin typeface="Cambria Math"/>
                        <a:ea typeface="华文中宋" panose="02010600040101010101" pitchFamily="2" charset="-122"/>
                      </a:rPr>
                      <m:t>𝝁</m:t>
                    </m:r>
                    <m:r>
                      <a:rPr lang="en-US" altLang="zh-CN" b="1" i="1" smtClean="0">
                        <a:solidFill>
                          <a:srgbClr val="000000"/>
                        </a:solidFill>
                        <a:latin typeface="Cambria Math"/>
                        <a:ea typeface="华文中宋" panose="02010600040101010101" pitchFamily="2" charset="-122"/>
                      </a:rPr>
                      <m:t>=</m:t>
                    </m:r>
                    <m:r>
                      <a:rPr lang="en-US" altLang="zh-CN" b="1" i="1" smtClean="0">
                        <a:solidFill>
                          <a:srgbClr val="000000"/>
                        </a:solidFill>
                        <a:latin typeface="Cambria Math"/>
                        <a:ea typeface="华文中宋" panose="02010600040101010101" pitchFamily="2" charset="-122"/>
                      </a:rPr>
                      <m:t>𝒌𝒒</m:t>
                    </m:r>
                  </m:oMath>
                </a14:m>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如果某个顾客刚好需要</a:t>
                </a:r>
                <a:r>
                  <a:rPr lang="en-US" altLang="zh-CN" b="1" dirty="0">
                    <a:solidFill>
                      <a:srgbClr val="000000"/>
                    </a:solidFill>
                    <a:latin typeface="华文中宋" panose="02010600040101010101" pitchFamily="2" charset="-122"/>
                    <a:ea typeface="华文中宋" panose="02010600040101010101" pitchFamily="2" charset="-122"/>
                  </a:rPr>
                  <a:t>k</a:t>
                </a:r>
                <a:r>
                  <a:rPr lang="zh-CN" altLang="en-US" b="1" dirty="0">
                    <a:solidFill>
                      <a:srgbClr val="000000"/>
                    </a:solidFill>
                    <a:latin typeface="华文中宋" panose="02010600040101010101" pitchFamily="2" charset="-122"/>
                    <a:ea typeface="华文中宋" panose="02010600040101010101" pitchFamily="2" charset="-122"/>
                  </a:rPr>
                  <a:t>个时间片，就会到达等待队列</a:t>
                </a:r>
                <a:r>
                  <a:rPr lang="en-US" altLang="zh-CN" b="1" dirty="0">
                    <a:solidFill>
                      <a:srgbClr val="000000"/>
                    </a:solidFill>
                    <a:latin typeface="华文中宋" panose="02010600040101010101" pitchFamily="2" charset="-122"/>
                    <a:ea typeface="华文中宋" panose="02010600040101010101" pitchFamily="2" charset="-122"/>
                  </a:rPr>
                  <a:t>k</a:t>
                </a:r>
                <a:r>
                  <a:rPr lang="zh-CN" altLang="en-US" b="1" dirty="0">
                    <a:solidFill>
                      <a:srgbClr val="000000"/>
                    </a:solidFill>
                    <a:latin typeface="华文中宋" panose="02010600040101010101" pitchFamily="2" charset="-122"/>
                    <a:ea typeface="华文中宋" panose="02010600040101010101" pitchFamily="2" charset="-122"/>
                  </a:rPr>
                  <a:t>次</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分长、短作业</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短作业：</a:t>
                </a:r>
                <a14:m>
                  <m:oMath xmlns:m="http://schemas.openxmlformats.org/officeDocument/2006/math">
                    <m:r>
                      <a:rPr lang="en-US" altLang="zh-CN" b="1" i="1">
                        <a:solidFill>
                          <a:srgbClr val="000000"/>
                        </a:solidFill>
                        <a:latin typeface="Cambria Math"/>
                        <a:ea typeface="Cambria Math" panose="02040503050406030204" pitchFamily="18" charset="0"/>
                      </a:rPr>
                      <m:t>𝟏</m:t>
                    </m:r>
                    <m:r>
                      <m:rPr>
                        <m:nor/>
                      </m:rPr>
                      <a:rPr lang="en-US" altLang="zh-CN" b="1" i="1" dirty="0">
                        <a:solidFill>
                          <a:srgbClr val="000000"/>
                        </a:solidFill>
                        <a:latin typeface="Cambria Math"/>
                        <a:ea typeface="Cambria Math" panose="02040503050406030204" pitchFamily="18" charset="0"/>
                      </a:rPr>
                      <m:t>/</m:t>
                    </m:r>
                    <m:r>
                      <a:rPr lang="zh-CN" altLang="en-US" b="1" i="1">
                        <a:solidFill>
                          <a:srgbClr val="000000"/>
                        </a:solidFill>
                        <a:latin typeface="Cambria Math"/>
                        <a:ea typeface="Cambria Math" panose="02040503050406030204" pitchFamily="18" charset="0"/>
                      </a:rPr>
                      <m:t>𝝁</m:t>
                    </m:r>
                    <m:r>
                      <a:rPr lang="en-US" altLang="zh-CN" b="1" i="1" baseline="-25000" smtClean="0">
                        <a:solidFill>
                          <a:srgbClr val="000000"/>
                        </a:solidFill>
                        <a:latin typeface="Cambria Math"/>
                        <a:ea typeface="Cambria Math" panose="02040503050406030204" pitchFamily="18" charset="0"/>
                      </a:rPr>
                      <m:t>𝟏</m:t>
                    </m:r>
                    <m:r>
                      <a:rPr lang="en-US" altLang="zh-CN" b="1" i="1">
                        <a:solidFill>
                          <a:srgbClr val="000000"/>
                        </a:solidFill>
                        <a:latin typeface="Cambria Math"/>
                        <a:ea typeface="Cambria Math" panose="02040503050406030204" pitchFamily="18" charset="0"/>
                      </a:rPr>
                      <m:t>=</m:t>
                    </m:r>
                    <m:r>
                      <a:rPr lang="en-US" altLang="zh-CN" b="1" i="1">
                        <a:solidFill>
                          <a:srgbClr val="000000"/>
                        </a:solidFill>
                        <a:latin typeface="Cambria Math"/>
                        <a:ea typeface="Cambria Math" panose="02040503050406030204" pitchFamily="18" charset="0"/>
                      </a:rPr>
                      <m:t>𝒌</m:t>
                    </m:r>
                    <m:r>
                      <a:rPr lang="en-US" altLang="zh-CN" b="1" i="1" baseline="-25000" smtClean="0">
                        <a:solidFill>
                          <a:srgbClr val="000000"/>
                        </a:solidFill>
                        <a:latin typeface="Cambria Math"/>
                        <a:ea typeface="Cambria Math" panose="02040503050406030204" pitchFamily="18" charset="0"/>
                      </a:rPr>
                      <m:t>𝟏</m:t>
                    </m:r>
                    <m:r>
                      <a:rPr lang="en-US" altLang="zh-CN" b="1" i="1">
                        <a:solidFill>
                          <a:srgbClr val="000000"/>
                        </a:solidFill>
                        <a:latin typeface="Cambria Math"/>
                        <a:ea typeface="Cambria Math" panose="02040503050406030204" pitchFamily="18" charset="0"/>
                      </a:rPr>
                      <m:t>𝒒</m:t>
                    </m:r>
                  </m:oMath>
                </a14:m>
                <a:endParaRPr lang="en-US" altLang="zh-CN" b="1" i="1" dirty="0">
                  <a:solidFill>
                    <a:srgbClr val="000000"/>
                  </a:solidFill>
                  <a:latin typeface="Cambria Math"/>
                  <a:ea typeface="Cambria Math" panose="02040503050406030204" pitchFamily="18" charset="0"/>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长作业：</a:t>
                </a:r>
                <a14:m>
                  <m:oMath xmlns:m="http://schemas.openxmlformats.org/officeDocument/2006/math">
                    <m:r>
                      <a:rPr lang="en-US" altLang="zh-CN" b="1" i="1">
                        <a:solidFill>
                          <a:srgbClr val="000000"/>
                        </a:solidFill>
                        <a:latin typeface="Cambria Math"/>
                        <a:ea typeface="Cambria Math" panose="02040503050406030204" pitchFamily="18" charset="0"/>
                      </a:rPr>
                      <m:t>𝟏</m:t>
                    </m:r>
                    <m:r>
                      <m:rPr>
                        <m:nor/>
                      </m:rPr>
                      <a:rPr lang="en-US" altLang="zh-CN" b="1" i="1" dirty="0">
                        <a:solidFill>
                          <a:srgbClr val="000000"/>
                        </a:solidFill>
                        <a:latin typeface="Cambria Math"/>
                        <a:ea typeface="Cambria Math" panose="02040503050406030204" pitchFamily="18" charset="0"/>
                      </a:rPr>
                      <m:t>/</m:t>
                    </m:r>
                    <m:r>
                      <a:rPr lang="zh-CN" altLang="en-US" b="1" i="1">
                        <a:solidFill>
                          <a:srgbClr val="000000"/>
                        </a:solidFill>
                        <a:latin typeface="Cambria Math"/>
                        <a:ea typeface="Cambria Math" panose="02040503050406030204" pitchFamily="18" charset="0"/>
                      </a:rPr>
                      <m:t>𝝁</m:t>
                    </m:r>
                    <m:r>
                      <a:rPr lang="en-US" altLang="zh-CN" b="1" i="1" baseline="-25000" smtClean="0">
                        <a:solidFill>
                          <a:srgbClr val="000000"/>
                        </a:solidFill>
                        <a:latin typeface="Cambria Math"/>
                        <a:ea typeface="Cambria Math" panose="02040503050406030204" pitchFamily="18" charset="0"/>
                      </a:rPr>
                      <m:t>𝟐</m:t>
                    </m:r>
                    <m:r>
                      <a:rPr lang="en-US" altLang="zh-CN" b="1" i="1">
                        <a:solidFill>
                          <a:srgbClr val="000000"/>
                        </a:solidFill>
                        <a:latin typeface="Cambria Math"/>
                        <a:ea typeface="Cambria Math" panose="02040503050406030204" pitchFamily="18" charset="0"/>
                      </a:rPr>
                      <m:t>=</m:t>
                    </m:r>
                    <m:r>
                      <a:rPr lang="en-US" altLang="zh-CN" b="1" i="1">
                        <a:solidFill>
                          <a:srgbClr val="000000"/>
                        </a:solidFill>
                        <a:latin typeface="Cambria Math"/>
                        <a:ea typeface="Cambria Math" panose="02040503050406030204" pitchFamily="18" charset="0"/>
                      </a:rPr>
                      <m:t>𝒌</m:t>
                    </m:r>
                    <m:r>
                      <a:rPr lang="en-US" altLang="zh-CN" b="1" i="1" baseline="-25000" smtClean="0">
                        <a:solidFill>
                          <a:srgbClr val="000000"/>
                        </a:solidFill>
                        <a:latin typeface="Cambria Math"/>
                        <a:ea typeface="Cambria Math" panose="02040503050406030204" pitchFamily="18" charset="0"/>
                      </a:rPr>
                      <m:t>𝟐</m:t>
                    </m:r>
                    <m:r>
                      <a:rPr lang="en-US" altLang="zh-CN" b="1" i="1">
                        <a:solidFill>
                          <a:srgbClr val="000000"/>
                        </a:solidFill>
                        <a:latin typeface="Cambria Math"/>
                        <a:ea typeface="Cambria Math" panose="02040503050406030204" pitchFamily="18" charset="0"/>
                      </a:rPr>
                      <m:t>𝒒</m:t>
                    </m:r>
                  </m:oMath>
                </a14:m>
                <a:endParaRPr lang="en-US" altLang="zh-CN" b="1" i="1" dirty="0">
                  <a:solidFill>
                    <a:srgbClr val="000000"/>
                  </a:solidFill>
                  <a:latin typeface="Cambria Math"/>
                  <a:ea typeface="Cambria Math" panose="02040503050406030204" pitchFamily="18" charset="0"/>
                </a:endParaRPr>
              </a:p>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新顾客到达率：</a:t>
                </a:r>
                <a14:m>
                  <m:oMath xmlns:m="http://schemas.openxmlformats.org/officeDocument/2006/math">
                    <m:r>
                      <a:rPr lang="el-GR" altLang="zh-CN" b="1" i="1">
                        <a:solidFill>
                          <a:srgbClr val="000000"/>
                        </a:solidFill>
                        <a:latin typeface="Cambria Math" panose="02040503050406030204" pitchFamily="18" charset="0"/>
                        <a:ea typeface="Cambria Math" panose="02040503050406030204" pitchFamily="18" charset="0"/>
                      </a:rPr>
                      <m:t>𝝀</m:t>
                    </m:r>
                    <m:r>
                      <a:rPr lang="en-US" altLang="zh-CN" b="1" i="1">
                        <a:solidFill>
                          <a:srgbClr val="000000"/>
                        </a:solidFill>
                        <a:latin typeface="Cambria Math"/>
                        <a:ea typeface="Cambria Math" panose="02040503050406030204" pitchFamily="18" charset="0"/>
                      </a:rPr>
                      <m:t>=</m:t>
                    </m:r>
                    <m:r>
                      <a:rPr lang="el-GR" altLang="zh-CN" b="1" i="1">
                        <a:solidFill>
                          <a:srgbClr val="000000"/>
                        </a:solidFill>
                        <a:latin typeface="Cambria Math" panose="02040503050406030204" pitchFamily="18" charset="0"/>
                        <a:ea typeface="Cambria Math" panose="02040503050406030204" pitchFamily="18" charset="0"/>
                      </a:rPr>
                      <m:t>𝝀</m:t>
                    </m:r>
                    <m:r>
                      <a:rPr lang="en-US" altLang="zh-CN" b="1" i="1" baseline="-25000">
                        <a:solidFill>
                          <a:srgbClr val="000000"/>
                        </a:solidFill>
                        <a:latin typeface="Cambria Math"/>
                        <a:ea typeface="Cambria Math" panose="02040503050406030204" pitchFamily="18" charset="0"/>
                      </a:rPr>
                      <m:t>𝟏</m:t>
                    </m:r>
                    <m:r>
                      <a:rPr lang="en-US" altLang="zh-CN" b="1" i="1">
                        <a:solidFill>
                          <a:srgbClr val="000000"/>
                        </a:solidFill>
                        <a:latin typeface="Cambria Math"/>
                        <a:ea typeface="Cambria Math" panose="02040503050406030204" pitchFamily="18" charset="0"/>
                      </a:rPr>
                      <m:t>+</m:t>
                    </m:r>
                    <m:r>
                      <a:rPr lang="el-GR" altLang="zh-CN" b="1" i="1">
                        <a:solidFill>
                          <a:srgbClr val="000000"/>
                        </a:solidFill>
                        <a:latin typeface="Cambria Math" panose="02040503050406030204" pitchFamily="18" charset="0"/>
                        <a:ea typeface="Cambria Math" panose="02040503050406030204" pitchFamily="18" charset="0"/>
                      </a:rPr>
                      <m:t>𝝀</m:t>
                    </m:r>
                    <m:r>
                      <a:rPr lang="en-US" altLang="zh-CN" b="1" i="1" baseline="-25000">
                        <a:solidFill>
                          <a:srgbClr val="000000"/>
                        </a:solidFill>
                        <a:latin typeface="Cambria Math"/>
                        <a:ea typeface="Cambria Math" panose="02040503050406030204" pitchFamily="18" charset="0"/>
                      </a:rPr>
                      <m:t>𝟐</m:t>
                    </m:r>
                  </m:oMath>
                </a14:m>
                <a:endParaRPr lang="en-US" altLang="zh-CN" b="1" dirty="0">
                  <a:solidFill>
                    <a:srgbClr val="000000"/>
                  </a:solidFill>
                  <a:latin typeface="华文中宋" panose="02010600040101010101" pitchFamily="2" charset="-122"/>
                  <a:ea typeface="华文中宋" panose="02010600040101010101" pitchFamily="2" charset="-122"/>
                </a:endParaRPr>
              </a:p>
            </p:txBody>
          </p:sp>
        </mc:Choice>
        <mc:Fallback>
          <p:sp>
            <p:nvSpPr>
              <p:cNvPr id="8" name="矩形 7"/>
              <p:cNvSpPr>
                <a:spLocks noRot="1" noChangeAspect="1" noMove="1" noResize="1" noEditPoints="1" noAdjustHandles="1" noChangeArrowheads="1" noChangeShapeType="1" noTextEdit="1"/>
              </p:cNvSpPr>
              <p:nvPr/>
            </p:nvSpPr>
            <p:spPr>
              <a:xfrm>
                <a:off x="562041" y="1628800"/>
                <a:ext cx="7977025" cy="3416320"/>
              </a:xfrm>
              <a:prstGeom prst="rect">
                <a:avLst/>
              </a:prstGeom>
              <a:blipFill>
                <a:blip r:embed="rId2"/>
                <a:stretch>
                  <a:fillRect l="-458" b="-3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2" name="矩形 11"/>
              <p:cNvSpPr/>
              <p:nvPr/>
            </p:nvSpPr>
            <p:spPr>
              <a:xfrm>
                <a:off x="899592" y="5045120"/>
                <a:ext cx="6768752" cy="10916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2000" b="1" i="1" baseline="-25000" smtClean="0">
                              <a:solidFill>
                                <a:srgbClr val="003399"/>
                              </a:solidFill>
                              <a:latin typeface="Cambria Math" panose="02040503050406030204" pitchFamily="18" charset="0"/>
                              <a:ea typeface="Cambria Math" panose="02040503050406030204" pitchFamily="18" charset="0"/>
                            </a:rPr>
                          </m:ctrlPr>
                        </m:fPr>
                        <m:num>
                          <m:r>
                            <a:rPr lang="en-US" altLang="zh-CN" sz="2000" b="1" i="0" smtClean="0">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𝛍</m:t>
                          </m:r>
                        </m:den>
                      </m:f>
                      <m:r>
                        <a:rPr lang="en-US" altLang="zh-CN" sz="2000" b="1">
                          <a:solidFill>
                            <a:srgbClr val="003399"/>
                          </a:solidFill>
                          <a:latin typeface="Cambria Math" panose="02040503050406030204" pitchFamily="18" charset="0"/>
                          <a:ea typeface="Cambria Math" panose="02040503050406030204" pitchFamily="18" charset="0"/>
                        </a:rPr>
                        <m:t>=</m:t>
                      </m:r>
                      <m:d>
                        <m:dPr>
                          <m:begChr m:val="（"/>
                          <m:endChr m:val="）"/>
                          <m:ctrlPr>
                            <a:rPr lang="zh-CN" altLang="en-US" sz="2000" b="1" i="1">
                              <a:solidFill>
                                <a:srgbClr val="003399"/>
                              </a:solidFill>
                              <a:latin typeface="Cambria Math" panose="02040503050406030204" pitchFamily="18" charset="0"/>
                              <a:ea typeface="Cambria Math" panose="02040503050406030204" pitchFamily="18" charset="0"/>
                            </a:rPr>
                          </m:ctrlPr>
                        </m:dPr>
                        <m:e>
                          <m:f>
                            <m:fPr>
                              <m:ctrlPr>
                                <a:rPr lang="en-US" altLang="zh-CN" sz="2000" b="1" i="1" baseline="-25000" smtClean="0">
                                  <a:solidFill>
                                    <a:srgbClr val="003399"/>
                                  </a:solidFill>
                                  <a:latin typeface="Cambria Math" panose="02040503050406030204" pitchFamily="18" charset="0"/>
                                  <a:ea typeface="Cambria Math" panose="02040503050406030204" pitchFamily="18" charset="0"/>
                                </a:rPr>
                              </m:ctrlPr>
                            </m:fPr>
                            <m:num>
                              <m:r>
                                <a:rPr lang="el-GR" altLang="zh-CN" sz="2000" b="1" smtClean="0">
                                  <a:solidFill>
                                    <a:srgbClr val="003399"/>
                                  </a:solidFill>
                                  <a:latin typeface="Cambria Math" panose="02040503050406030204" pitchFamily="18" charset="0"/>
                                  <a:ea typeface="Cambria Math" panose="02040503050406030204" pitchFamily="18" charset="0"/>
                                </a:rPr>
                                <m:t>𝛌</m:t>
                              </m:r>
                              <m:r>
                                <a:rPr lang="en-US" altLang="zh-CN" sz="2000" b="1" baseline="-25000">
                                  <a:solidFill>
                                    <a:srgbClr val="003399"/>
                                  </a:solidFill>
                                  <a:latin typeface="Cambria Math" panose="02040503050406030204" pitchFamily="18" charset="0"/>
                                  <a:ea typeface="Cambria Math" panose="02040503050406030204" pitchFamily="18" charset="0"/>
                                </a:rPr>
                                <m:t>𝟏</m:t>
                              </m:r>
                            </m:num>
                            <m:den>
                              <m:r>
                                <a:rPr lang="el-GR" altLang="zh-CN" sz="2000" b="1">
                                  <a:solidFill>
                                    <a:srgbClr val="003399"/>
                                  </a:solidFill>
                                  <a:latin typeface="Cambria Math" panose="02040503050406030204" pitchFamily="18" charset="0"/>
                                  <a:ea typeface="Cambria Math" panose="02040503050406030204" pitchFamily="18" charset="0"/>
                                </a:rPr>
                                <m:t>𝛌</m:t>
                              </m:r>
                            </m:den>
                          </m:f>
                        </m:e>
                      </m:d>
                      <m:r>
                        <a:rPr lang="en-US" altLang="zh-CN" sz="2000" b="1" i="1" smtClean="0">
                          <a:solidFill>
                            <a:srgbClr val="003399"/>
                          </a:solidFill>
                          <a:latin typeface="Cambria Math"/>
                          <a:ea typeface="Cambria Math" panose="02040503050406030204" pitchFamily="18" charset="0"/>
                        </a:rPr>
                        <m:t>𝒌</m:t>
                      </m:r>
                      <m:r>
                        <a:rPr lang="en-US" altLang="zh-CN" sz="2000" b="1" i="1" baseline="-25000" smtClean="0">
                          <a:solidFill>
                            <a:srgbClr val="003399"/>
                          </a:solidFill>
                          <a:latin typeface="Cambria Math"/>
                          <a:ea typeface="Cambria Math" panose="02040503050406030204" pitchFamily="18" charset="0"/>
                        </a:rPr>
                        <m:t>𝟏</m:t>
                      </m:r>
                      <m:r>
                        <a:rPr lang="en-US" altLang="zh-CN" sz="2000" b="1" i="1" smtClean="0">
                          <a:solidFill>
                            <a:srgbClr val="003399"/>
                          </a:solidFill>
                          <a:latin typeface="Cambria Math"/>
                          <a:ea typeface="Cambria Math" panose="02040503050406030204" pitchFamily="18" charset="0"/>
                        </a:rPr>
                        <m:t>𝒒</m:t>
                      </m:r>
                      <m:r>
                        <a:rPr lang="en-US" altLang="zh-CN" sz="2000" b="1">
                          <a:solidFill>
                            <a:srgbClr val="003399"/>
                          </a:solidFill>
                          <a:latin typeface="Cambria Math" panose="02040503050406030204" pitchFamily="18" charset="0"/>
                          <a:ea typeface="Cambria Math" panose="02040503050406030204" pitchFamily="18" charset="0"/>
                        </a:rPr>
                        <m:t>+</m:t>
                      </m:r>
                      <m:d>
                        <m:dPr>
                          <m:begChr m:val="（"/>
                          <m:endChr m:val="）"/>
                          <m:ctrlPr>
                            <a:rPr lang="zh-CN" altLang="en-US" sz="2000" b="1" i="1">
                              <a:solidFill>
                                <a:srgbClr val="003399"/>
                              </a:solidFill>
                              <a:latin typeface="Cambria Math" panose="02040503050406030204" pitchFamily="18" charset="0"/>
                              <a:ea typeface="Cambria Math" panose="02040503050406030204" pitchFamily="18" charset="0"/>
                            </a:rPr>
                          </m:ctrlPr>
                        </m:dPr>
                        <m:e>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l-GR" altLang="zh-CN" sz="2000" b="1">
                                  <a:solidFill>
                                    <a:srgbClr val="003399"/>
                                  </a:solidFill>
                                  <a:latin typeface="Cambria Math" panose="02040503050406030204" pitchFamily="18" charset="0"/>
                                  <a:ea typeface="Cambria Math" panose="02040503050406030204" pitchFamily="18" charset="0"/>
                                </a:rPr>
                                <m:t>𝛌</m:t>
                              </m:r>
                              <m:r>
                                <a:rPr lang="en-US" altLang="zh-CN" sz="2000" b="1" baseline="-25000">
                                  <a:solidFill>
                                    <a:srgbClr val="003399"/>
                                  </a:solidFill>
                                  <a:latin typeface="Cambria Math" panose="02040503050406030204" pitchFamily="18" charset="0"/>
                                  <a:ea typeface="Cambria Math" panose="02040503050406030204" pitchFamily="18" charset="0"/>
                                </a:rPr>
                                <m:t>𝟐</m:t>
                              </m:r>
                            </m:num>
                            <m:den>
                              <m:r>
                                <a:rPr lang="el-GR" altLang="zh-CN" sz="2000" b="1">
                                  <a:solidFill>
                                    <a:srgbClr val="003399"/>
                                  </a:solidFill>
                                  <a:latin typeface="Cambria Math" panose="02040503050406030204" pitchFamily="18" charset="0"/>
                                  <a:ea typeface="Cambria Math" panose="02040503050406030204" pitchFamily="18" charset="0"/>
                                </a:rPr>
                                <m:t>𝛌</m:t>
                              </m:r>
                            </m:den>
                          </m:f>
                        </m:e>
                      </m:d>
                      <m:r>
                        <a:rPr lang="en-US" altLang="zh-CN" sz="2000" b="1" i="1">
                          <a:solidFill>
                            <a:srgbClr val="003399"/>
                          </a:solidFill>
                          <a:latin typeface="Cambria Math"/>
                          <a:ea typeface="Cambria Math" panose="02040503050406030204" pitchFamily="18" charset="0"/>
                        </a:rPr>
                        <m:t>𝒌</m:t>
                      </m:r>
                      <m:r>
                        <a:rPr lang="en-US" altLang="zh-CN" sz="2000" b="1" i="1" baseline="-25000" smtClean="0">
                          <a:solidFill>
                            <a:srgbClr val="003399"/>
                          </a:solidFill>
                          <a:latin typeface="Cambria Math"/>
                          <a:ea typeface="Cambria Math" panose="02040503050406030204" pitchFamily="18" charset="0"/>
                        </a:rPr>
                        <m:t>𝟐</m:t>
                      </m:r>
                      <m:r>
                        <a:rPr lang="en-US" altLang="zh-CN" sz="2000" b="1" i="1">
                          <a:solidFill>
                            <a:srgbClr val="003399"/>
                          </a:solidFill>
                          <a:latin typeface="Cambria Math"/>
                          <a:ea typeface="Cambria Math" panose="02040503050406030204" pitchFamily="18" charset="0"/>
                        </a:rPr>
                        <m:t>𝒒</m:t>
                      </m:r>
                      <m:r>
                        <a:rPr lang="en-US" altLang="zh-CN" sz="2000" b="1">
                          <a:solidFill>
                            <a:srgbClr val="003399"/>
                          </a:solidFill>
                          <a:latin typeface="Cambria Math" panose="02040503050406030204" pitchFamily="18" charset="0"/>
                          <a:ea typeface="Cambria Math" panose="02040503050406030204" pitchFamily="18" charset="0"/>
                        </a:rPr>
                        <m:t>=</m:t>
                      </m:r>
                      <m:f>
                        <m:fPr>
                          <m:ctrlPr>
                            <a:rPr lang="en-US" altLang="zh-CN" sz="2000" b="1" i="1" baseline="-25000">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el-GR" altLang="zh-CN" sz="2000" b="1">
                              <a:solidFill>
                                <a:srgbClr val="003399"/>
                              </a:solidFill>
                              <a:latin typeface="Cambria Math" panose="02040503050406030204" pitchFamily="18" charset="0"/>
                              <a:ea typeface="Cambria Math" panose="02040503050406030204" pitchFamily="18" charset="0"/>
                            </a:rPr>
                            <m:t>𝛌</m:t>
                          </m:r>
                        </m:den>
                      </m:f>
                      <m:r>
                        <a:rPr lang="en-US" altLang="zh-CN" sz="2000" b="1" i="1">
                          <a:solidFill>
                            <a:srgbClr val="003399"/>
                          </a:solidFill>
                          <a:latin typeface="Cambria Math"/>
                          <a:ea typeface="Cambria Math" panose="02040503050406030204" pitchFamily="18" charset="0"/>
                        </a:rPr>
                        <m:t>(</m:t>
                      </m:r>
                      <m:f>
                        <m:fPr>
                          <m:ctrlPr>
                            <a:rPr lang="en-US" altLang="zh-CN" sz="2000" b="1" i="1" baseline="-25000">
                              <a:solidFill>
                                <a:srgbClr val="003399"/>
                              </a:solidFill>
                              <a:latin typeface="Cambria Math" panose="02040503050406030204" pitchFamily="18" charset="0"/>
                              <a:ea typeface="Cambria Math" panose="02040503050406030204" pitchFamily="18" charset="0"/>
                            </a:rPr>
                          </m:ctrlPr>
                        </m:fPr>
                        <m:num>
                          <m:r>
                            <a:rPr lang="el-GR" altLang="zh-CN" sz="2000" b="1">
                              <a:solidFill>
                                <a:srgbClr val="003399"/>
                              </a:solidFill>
                              <a:latin typeface="Cambria Math" panose="02040503050406030204" pitchFamily="18" charset="0"/>
                              <a:ea typeface="Cambria Math" panose="02040503050406030204" pitchFamily="18" charset="0"/>
                            </a:rPr>
                            <m:t>𝛌</m:t>
                          </m:r>
                          <m:r>
                            <a:rPr lang="en-US" altLang="zh-CN" sz="2000" b="1" baseline="-25000">
                              <a:solidFill>
                                <a:srgbClr val="003399"/>
                              </a:solidFill>
                              <a:latin typeface="Cambria Math" panose="02040503050406030204" pitchFamily="18" charset="0"/>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𝛍</m:t>
                          </m:r>
                          <m:r>
                            <a:rPr lang="en-US" altLang="zh-CN" sz="2000" b="1" baseline="-25000">
                              <a:solidFill>
                                <a:srgbClr val="003399"/>
                              </a:solidFill>
                              <a:latin typeface="Cambria Math" panose="02040503050406030204" pitchFamily="18" charset="0"/>
                              <a:ea typeface="Cambria Math" panose="02040503050406030204" pitchFamily="18" charset="0"/>
                            </a:rPr>
                            <m:t>𝟏</m:t>
                          </m:r>
                        </m:den>
                      </m:f>
                      <m:r>
                        <a:rPr lang="en-US" altLang="zh-CN" sz="2000" b="1">
                          <a:solidFill>
                            <a:srgbClr val="003399"/>
                          </a:solidFill>
                          <a:latin typeface="Cambria Math"/>
                          <a:ea typeface="Cambria Math"/>
                        </a:rPr>
                        <m:t>+</m:t>
                      </m:r>
                      <m:f>
                        <m:fPr>
                          <m:ctrlPr>
                            <a:rPr lang="en-US" altLang="zh-CN" sz="2000" b="1" i="1" baseline="-25000">
                              <a:solidFill>
                                <a:srgbClr val="003399"/>
                              </a:solidFill>
                              <a:latin typeface="Cambria Math" panose="02040503050406030204" pitchFamily="18" charset="0"/>
                              <a:ea typeface="Cambria Math" panose="02040503050406030204" pitchFamily="18" charset="0"/>
                            </a:rPr>
                          </m:ctrlPr>
                        </m:fPr>
                        <m:num>
                          <m:r>
                            <a:rPr lang="el-GR" altLang="zh-CN" sz="2000" b="1">
                              <a:solidFill>
                                <a:srgbClr val="003399"/>
                              </a:solidFill>
                              <a:latin typeface="Cambria Math" panose="02040503050406030204" pitchFamily="18" charset="0"/>
                              <a:ea typeface="Cambria Math" panose="02040503050406030204" pitchFamily="18" charset="0"/>
                            </a:rPr>
                            <m:t>𝛌</m:t>
                          </m:r>
                          <m:r>
                            <a:rPr lang="en-US" altLang="zh-CN" sz="2000" b="1" baseline="-25000">
                              <a:solidFill>
                                <a:srgbClr val="003399"/>
                              </a:solidFill>
                              <a:latin typeface="Cambria Math" panose="02040503050406030204" pitchFamily="18" charset="0"/>
                              <a:ea typeface="Cambria Math" panose="02040503050406030204" pitchFamily="18" charset="0"/>
                            </a:rPr>
                            <m:t>𝟐</m:t>
                          </m:r>
                        </m:num>
                        <m:den>
                          <m:r>
                            <a:rPr lang="zh-CN" altLang="en-US" sz="2000" b="1">
                              <a:solidFill>
                                <a:srgbClr val="003399"/>
                              </a:solidFill>
                              <a:latin typeface="Cambria Math" panose="02040503050406030204" pitchFamily="18" charset="0"/>
                              <a:ea typeface="Cambria Math" panose="02040503050406030204" pitchFamily="18" charset="0"/>
                            </a:rPr>
                            <m:t>𝛍</m:t>
                          </m:r>
                          <m:r>
                            <a:rPr lang="en-US" altLang="zh-CN" sz="2000" b="1" baseline="-25000">
                              <a:solidFill>
                                <a:srgbClr val="003399"/>
                              </a:solidFill>
                              <a:latin typeface="Cambria Math" panose="02040503050406030204" pitchFamily="18" charset="0"/>
                              <a:ea typeface="Cambria Math" panose="02040503050406030204" pitchFamily="18" charset="0"/>
                            </a:rPr>
                            <m:t>𝟐</m:t>
                          </m:r>
                        </m:den>
                      </m:f>
                      <m:r>
                        <a:rPr lang="en-US" altLang="zh-CN" sz="2000" b="1" i="1">
                          <a:solidFill>
                            <a:srgbClr val="003399"/>
                          </a:solidFill>
                          <a:latin typeface="Cambria Math"/>
                          <a:ea typeface="Cambria Math" panose="02040503050406030204" pitchFamily="18" charset="0"/>
                        </a:rPr>
                        <m:t>)</m:t>
                      </m:r>
                    </m:oMath>
                  </m:oMathPara>
                </a14:m>
                <a:endParaRPr lang="zh-CN" altLang="en-US" sz="2000" dirty="0">
                  <a:solidFill>
                    <a:srgbClr val="003399"/>
                  </a:solidFill>
                </a:endParaRPr>
              </a:p>
              <a:p>
                <a:endParaRPr lang="zh-CN" altLang="en-US" sz="2000" dirty="0">
                  <a:solidFill>
                    <a:srgbClr val="003399"/>
                  </a:solidFill>
                </a:endParaRPr>
              </a:p>
            </p:txBody>
          </p:sp>
        </mc:Choice>
        <mc:Fallback>
          <p:sp>
            <p:nvSpPr>
              <p:cNvPr id="12" name="矩形 11"/>
              <p:cNvSpPr>
                <a:spLocks noRot="1" noChangeAspect="1" noMove="1" noResize="1" noEditPoints="1" noAdjustHandles="1" noChangeArrowheads="1" noChangeShapeType="1" noTextEdit="1"/>
              </p:cNvSpPr>
              <p:nvPr/>
            </p:nvSpPr>
            <p:spPr>
              <a:xfrm>
                <a:off x="899592" y="5045120"/>
                <a:ext cx="6768752" cy="1091646"/>
              </a:xfrm>
              <a:prstGeom prst="rect">
                <a:avLst/>
              </a:prstGeom>
              <a:blipFill rotWithShape="1">
                <a:blip r:embed="rId3"/>
                <a:stretch>
                  <a:fillRect/>
                </a:stretch>
              </a:blipFill>
            </p:spPr>
            <p:txBody>
              <a:bodyPr/>
              <a:lstStyle/>
              <a:p>
                <a:r>
                  <a:rPr lang="zh-CN" altLang="en-US">
                    <a:noFill/>
                  </a:rPr>
                  <a:t> </a:t>
                </a:r>
              </a:p>
            </p:txBody>
          </p:sp>
        </mc:Fallback>
      </mc:AlternateContent>
      <p:sp>
        <p:nvSpPr>
          <p:cNvPr id="14" name="矩形 13"/>
          <p:cNvSpPr/>
          <p:nvPr/>
        </p:nvSpPr>
        <p:spPr>
          <a:xfrm>
            <a:off x="3563888" y="3717032"/>
            <a:ext cx="6768752" cy="1091646"/>
          </a:xfrm>
          <a:prstGeom prst="rect">
            <a:avLst/>
          </a:prstGeom>
        </p:spPr>
        <p:txBody>
          <a:bodyPr wrap="square">
            <a:spAutoFit/>
          </a:bodyPr>
          <a:lstStyle/>
          <a:p>
            <a:endParaRPr lang="zh-CN" altLang="en-US" sz="2000" dirty="0">
              <a:solidFill>
                <a:srgbClr val="003399"/>
              </a:solidFill>
            </a:endParaRPr>
          </a:p>
          <a:p>
            <a:endParaRPr lang="zh-CN" altLang="en-US" sz="2000" dirty="0">
              <a:solidFill>
                <a:srgbClr val="003399"/>
              </a:solidFill>
            </a:endParaRPr>
          </a:p>
        </p:txBody>
      </p:sp>
      <mc:AlternateContent xmlns:mc="http://schemas.openxmlformats.org/markup-compatibility/2006">
        <mc:Choice xmlns:a14="http://schemas.microsoft.com/office/drawing/2010/main" xmlns="" Requires="a14">
          <p:sp>
            <p:nvSpPr>
              <p:cNvPr id="15" name="矩形 14"/>
              <p:cNvSpPr/>
              <p:nvPr/>
            </p:nvSpPr>
            <p:spPr>
              <a:xfrm>
                <a:off x="2483768" y="5877272"/>
                <a:ext cx="4176464" cy="7259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2000" b="1" i="1" baseline="-25000" smtClean="0">
                              <a:solidFill>
                                <a:srgbClr val="003399"/>
                              </a:solidFill>
                              <a:latin typeface="Cambria Math" panose="02040503050406030204" pitchFamily="18" charset="0"/>
                              <a:ea typeface="Cambria Math" panose="02040503050406030204" pitchFamily="18" charset="0"/>
                            </a:rPr>
                          </m:ctrlPr>
                        </m:fPr>
                        <m:num>
                          <m:r>
                            <a:rPr lang="el-GR" altLang="zh-CN" sz="2000" b="1" i="1">
                              <a:solidFill>
                                <a:srgbClr val="003399"/>
                              </a:solidFill>
                              <a:latin typeface="Cambria Math" panose="02040503050406030204" pitchFamily="18" charset="0"/>
                              <a:ea typeface="Cambria Math" panose="02040503050406030204" pitchFamily="18" charset="0"/>
                            </a:rPr>
                            <m:t>𝝀</m:t>
                          </m:r>
                        </m:num>
                        <m:den>
                          <m:r>
                            <a:rPr lang="zh-CN" altLang="en-US" sz="2000" b="1">
                              <a:solidFill>
                                <a:srgbClr val="003399"/>
                              </a:solidFill>
                              <a:latin typeface="Cambria Math" panose="02040503050406030204" pitchFamily="18" charset="0"/>
                              <a:ea typeface="Cambria Math" panose="02040503050406030204" pitchFamily="18" charset="0"/>
                            </a:rPr>
                            <m:t>𝛍</m:t>
                          </m:r>
                        </m:den>
                      </m:f>
                      <m:r>
                        <a:rPr lang="en-US" altLang="zh-CN" sz="2000" b="1">
                          <a:solidFill>
                            <a:srgbClr val="003399"/>
                          </a:solidFill>
                          <a:latin typeface="Cambria Math" panose="02040503050406030204" pitchFamily="18" charset="0"/>
                          <a:ea typeface="Cambria Math" panose="02040503050406030204" pitchFamily="18" charset="0"/>
                        </a:rPr>
                        <m:t>=</m:t>
                      </m:r>
                      <m:r>
                        <a:rPr lang="zh-CN" altLang="en-US" sz="2000" b="1">
                          <a:solidFill>
                            <a:srgbClr val="003399"/>
                          </a:solidFill>
                          <a:latin typeface="Cambria Math"/>
                          <a:ea typeface="华文中宋" panose="02010600040101010101" pitchFamily="2" charset="-122"/>
                        </a:rPr>
                        <m:t>𝝆</m:t>
                      </m:r>
                      <m:r>
                        <a:rPr lang="en-US" altLang="zh-CN" sz="2000" b="1">
                          <a:solidFill>
                            <a:srgbClr val="003399"/>
                          </a:solidFill>
                          <a:latin typeface="Cambria Math" panose="02040503050406030204" pitchFamily="18" charset="0"/>
                          <a:ea typeface="Cambria Math" panose="02040503050406030204" pitchFamily="18" charset="0"/>
                        </a:rPr>
                        <m:t>=</m:t>
                      </m:r>
                      <m:r>
                        <a:rPr lang="zh-CN" altLang="en-US" sz="2000" b="1">
                          <a:solidFill>
                            <a:srgbClr val="003399"/>
                          </a:solidFill>
                          <a:latin typeface="Cambria Math"/>
                          <a:ea typeface="华文中宋" panose="02010600040101010101" pitchFamily="2" charset="-122"/>
                        </a:rPr>
                        <m:t>𝝆</m:t>
                      </m:r>
                      <m:r>
                        <m:rPr>
                          <m:nor/>
                        </m:rPr>
                        <a:rPr lang="en-US" altLang="zh-CN" sz="2000" b="1" baseline="-25000" dirty="0">
                          <a:solidFill>
                            <a:srgbClr val="003399"/>
                          </a:solidFill>
                          <a:latin typeface="华文中宋" panose="02010600040101010101" pitchFamily="2" charset="-122"/>
                          <a:ea typeface="华文中宋" panose="02010600040101010101" pitchFamily="2" charset="-122"/>
                        </a:rPr>
                        <m:t>1</m:t>
                      </m:r>
                      <m:r>
                        <m:rPr>
                          <m:nor/>
                        </m:rPr>
                        <a:rPr lang="en-US" altLang="zh-CN" sz="2000" b="1" dirty="0">
                          <a:solidFill>
                            <a:srgbClr val="003399"/>
                          </a:solidFill>
                          <a:ea typeface="Cambria Math" panose="02040503050406030204" pitchFamily="18" charset="0"/>
                        </a:rPr>
                        <m:t> </m:t>
                      </m:r>
                      <m:r>
                        <a:rPr lang="en-US" altLang="zh-CN" sz="2000" b="1">
                          <a:solidFill>
                            <a:srgbClr val="003399"/>
                          </a:solidFill>
                          <a:latin typeface="Cambria Math" panose="02040503050406030204" pitchFamily="18" charset="0"/>
                          <a:ea typeface="Cambria Math" panose="02040503050406030204" pitchFamily="18" charset="0"/>
                        </a:rPr>
                        <m:t>+</m:t>
                      </m:r>
                      <m:r>
                        <a:rPr lang="zh-CN" altLang="en-US" sz="2000" b="1">
                          <a:solidFill>
                            <a:srgbClr val="003399"/>
                          </a:solidFill>
                          <a:latin typeface="Cambria Math"/>
                          <a:ea typeface="华文中宋" panose="02010600040101010101" pitchFamily="2" charset="-122"/>
                        </a:rPr>
                        <m:t>𝝆</m:t>
                      </m:r>
                      <m:r>
                        <m:rPr>
                          <m:nor/>
                        </m:rPr>
                        <a:rPr lang="en-US" altLang="zh-CN" sz="2000" b="1" baseline="-25000" dirty="0">
                          <a:solidFill>
                            <a:srgbClr val="003399"/>
                          </a:solidFill>
                          <a:latin typeface="华文中宋" panose="02010600040101010101" pitchFamily="2" charset="-122"/>
                          <a:ea typeface="华文中宋" panose="02010600040101010101" pitchFamily="2" charset="-122"/>
                        </a:rPr>
                        <m:t>2</m:t>
                      </m:r>
                    </m:oMath>
                  </m:oMathPara>
                </a14:m>
                <a:endParaRPr lang="zh-CN" altLang="en-US" sz="2000" dirty="0">
                  <a:solidFill>
                    <a:srgbClr val="003399"/>
                  </a:solidFill>
                </a:endParaRPr>
              </a:p>
            </p:txBody>
          </p:sp>
        </mc:Choice>
        <mc:Fallback>
          <p:sp>
            <p:nvSpPr>
              <p:cNvPr id="15" name="矩形 14"/>
              <p:cNvSpPr>
                <a:spLocks noRot="1" noChangeAspect="1" noMove="1" noResize="1" noEditPoints="1" noAdjustHandles="1" noChangeArrowheads="1" noChangeShapeType="1" noTextEdit="1"/>
              </p:cNvSpPr>
              <p:nvPr/>
            </p:nvSpPr>
            <p:spPr>
              <a:xfrm>
                <a:off x="2483768" y="5877272"/>
                <a:ext cx="4176464" cy="725904"/>
              </a:xfrm>
              <a:prstGeom prst="rect">
                <a:avLst/>
              </a:prstGeom>
              <a:blipFill rotWithShape="1">
                <a:blip r:embed="rId4"/>
                <a:stretch>
                  <a:fillRect b="-840"/>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xmlns="" id="{CAEA1702-9281-4A5E-9677-650EE261EB85}"/>
              </a:ext>
            </a:extLst>
          </p:cNvPr>
          <p:cNvSpPr>
            <a:spLocks noGrp="1"/>
          </p:cNvSpPr>
          <p:nvPr>
            <p:ph type="sldNum" sz="quarter" idx="12"/>
          </p:nvPr>
        </p:nvSpPr>
        <p:spPr/>
        <p:txBody>
          <a:bodyPr/>
          <a:lstStyle/>
          <a:p>
            <a:fld id="{B10D5614-B734-4280-8F57-1D4947433C97}" type="slidenum">
              <a:rPr lang="en-US" smtClean="0"/>
              <a:pPr/>
              <a:t>53</a:t>
            </a:fld>
            <a:endParaRPr lang="en-US" dirty="0"/>
          </a:p>
        </p:txBody>
      </p:sp>
    </p:spTree>
    <p:extLst>
      <p:ext uri="{BB962C8B-B14F-4D97-AF65-F5344CB8AC3E}">
        <p14:creationId xmlns:p14="http://schemas.microsoft.com/office/powerpoint/2010/main" xmlns="" val="33618338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49</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altLang="zh-CN" sz="2000" b="1" dirty="0">
                <a:solidFill>
                  <a:srgbClr val="FF0000"/>
                </a:solidFill>
                <a:latin typeface="华文中宋" panose="02010600040101010101" pitchFamily="2" charset="-122"/>
                <a:ea typeface="华文中宋" panose="02010600040101010101" pitchFamily="2" charset="-122"/>
              </a:rPr>
              <a:t>RR</a:t>
            </a:r>
            <a:r>
              <a:rPr lang="zh-CN" altLang="en-US" sz="2000" b="1" dirty="0">
                <a:solidFill>
                  <a:srgbClr val="FF0000"/>
                </a:solidFill>
                <a:latin typeface="华文中宋" panose="02010600040101010101" pitchFamily="2" charset="-122"/>
                <a:ea typeface="华文中宋" panose="02010600040101010101" pitchFamily="2" charset="-122"/>
              </a:rPr>
              <a:t>调度性能分析</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8" name="矩形 7"/>
          <p:cNvSpPr/>
          <p:nvPr/>
        </p:nvSpPr>
        <p:spPr>
          <a:xfrm>
            <a:off x="562041" y="1628800"/>
            <a:ext cx="7977025" cy="341632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R</a:t>
            </a:r>
            <a:r>
              <a:rPr lang="zh-CN" altLang="en-US" b="1" dirty="0">
                <a:solidFill>
                  <a:srgbClr val="000000"/>
                </a:solidFill>
                <a:latin typeface="华文中宋" panose="02010600040101010101" pitchFamily="2" charset="-122"/>
                <a:ea typeface="华文中宋" panose="02010600040101010101" pitchFamily="2" charset="-122"/>
              </a:rPr>
              <a:t>响应时间</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响应时间</a:t>
            </a:r>
            <a:r>
              <a:rPr lang="en-US" altLang="zh-CN" b="1" dirty="0">
                <a:solidFill>
                  <a:srgbClr val="000000"/>
                </a:solidFill>
                <a:latin typeface="华文中宋" panose="02010600040101010101" pitchFamily="2" charset="-122"/>
                <a:ea typeface="华文中宋" panose="02010600040101010101" pitchFamily="2" charset="-122"/>
              </a:rPr>
              <a:t>R</a:t>
            </a:r>
            <a:r>
              <a:rPr lang="zh-CN" altLang="en-US" b="1" dirty="0">
                <a:solidFill>
                  <a:srgbClr val="FF0000"/>
                </a:solidFill>
                <a:latin typeface="华文中宋" panose="02010600040101010101" pitchFamily="2" charset="-122"/>
                <a:ea typeface="华文中宋" panose="02010600040101010101" pitchFamily="2" charset="-122"/>
              </a:rPr>
              <a:t>仅与服务时间成正比</a:t>
            </a:r>
            <a:endParaRPr lang="en-US" altLang="zh-CN" b="1" dirty="0">
              <a:solidFill>
                <a:srgbClr val="FF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即：所需服务时间短的顾客的响应时间将会小于所需服务时间长的顾客的响应时间</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在响应时间上，</a:t>
            </a:r>
            <a:r>
              <a:rPr lang="en-US" altLang="zh-CN" b="1" dirty="0">
                <a:solidFill>
                  <a:srgbClr val="000000"/>
                </a:solidFill>
                <a:latin typeface="华文中宋" panose="02010600040101010101" pitchFamily="2" charset="-122"/>
                <a:ea typeface="华文中宋" panose="02010600040101010101" pitchFamily="2" charset="-122"/>
              </a:rPr>
              <a:t>RR</a:t>
            </a:r>
            <a:r>
              <a:rPr lang="zh-CN" altLang="en-US" b="1" dirty="0">
                <a:solidFill>
                  <a:srgbClr val="000000"/>
                </a:solidFill>
                <a:latin typeface="华文中宋" panose="02010600040101010101" pitchFamily="2" charset="-122"/>
                <a:ea typeface="华文中宋" panose="02010600040101010101" pitchFamily="2" charset="-122"/>
              </a:rPr>
              <a:t>优于</a:t>
            </a:r>
            <a:r>
              <a:rPr lang="en-US" altLang="zh-CN" b="1" dirty="0">
                <a:solidFill>
                  <a:srgbClr val="000000"/>
                </a:solidFill>
                <a:latin typeface="华文中宋" panose="02010600040101010101" pitchFamily="2" charset="-122"/>
                <a:ea typeface="华文中宋" panose="02010600040101010101" pitchFamily="2" charset="-122"/>
              </a:rPr>
              <a:t>FCFS</a:t>
            </a:r>
          </a:p>
          <a:p>
            <a:pPr marL="742950" lvl="1" indent="-285750">
              <a:lnSpc>
                <a:spcPct val="150000"/>
              </a:lnSpc>
              <a:buFont typeface="Arial" panose="020B0604020202020204" pitchFamily="34" charset="0"/>
              <a:buChar char="•"/>
            </a:pP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9" name="矩形 8"/>
              <p:cNvSpPr/>
              <p:nvPr/>
            </p:nvSpPr>
            <p:spPr>
              <a:xfrm>
                <a:off x="2267744" y="2132856"/>
                <a:ext cx="3865930" cy="722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sz="2000" b="1" dirty="0" smtClean="0">
                          <a:solidFill>
                            <a:srgbClr val="003399"/>
                          </a:solidFill>
                          <a:latin typeface="Cambria Math" panose="02040503050406030204" pitchFamily="18" charset="0"/>
                          <a:ea typeface="Cambria Math" panose="02040503050406030204" pitchFamily="18" charset="0"/>
                        </a:rPr>
                        <m:t>R</m:t>
                      </m:r>
                      <m:r>
                        <m:rPr>
                          <m:nor/>
                        </m:rPr>
                        <a:rPr lang="en-US" altLang="zh-CN" sz="2000" b="1" i="0" dirty="0" smtClean="0">
                          <a:solidFill>
                            <a:srgbClr val="003399"/>
                          </a:solidFill>
                          <a:latin typeface="Cambria Math" panose="02040503050406030204" pitchFamily="18" charset="0"/>
                          <a:ea typeface="Cambria Math" panose="02040503050406030204" pitchFamily="18" charset="0"/>
                        </a:rPr>
                        <m:t>(</m:t>
                      </m:r>
                      <m:r>
                        <m:rPr>
                          <m:nor/>
                        </m:rPr>
                        <a:rPr lang="en-US" altLang="zh-CN" sz="2000" b="1" i="0" dirty="0" smtClean="0">
                          <a:solidFill>
                            <a:srgbClr val="003399"/>
                          </a:solidFill>
                          <a:latin typeface="Cambria Math" panose="02040503050406030204" pitchFamily="18" charset="0"/>
                          <a:ea typeface="Cambria Math" panose="02040503050406030204" pitchFamily="18" charset="0"/>
                        </a:rPr>
                        <m:t>k</m:t>
                      </m:r>
                      <m:r>
                        <m:rPr>
                          <m:nor/>
                        </m:rPr>
                        <a:rPr lang="en-US" altLang="zh-CN" sz="2000" b="1" i="0" dirty="0" smtClean="0">
                          <a:solidFill>
                            <a:srgbClr val="003399"/>
                          </a:solidFill>
                          <a:latin typeface="Cambria Math" panose="02040503050406030204" pitchFamily="18" charset="0"/>
                          <a:ea typeface="Cambria Math" panose="02040503050406030204" pitchFamily="18" charset="0"/>
                        </a:rPr>
                        <m:t>)</m:t>
                      </m:r>
                      <m:r>
                        <a:rPr lang="en-US" altLang="zh-CN" sz="2000" b="1">
                          <a:latin typeface="Cambria Math"/>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panose="02040503050406030204" pitchFamily="18" charset="0"/>
                              <a:ea typeface="Cambria Math" panose="02040503050406030204" pitchFamily="18" charset="0"/>
                            </a:rPr>
                            <m:t>𝒏</m:t>
                          </m:r>
                        </m:num>
                        <m:den>
                          <m:r>
                            <a:rPr lang="el-GR" altLang="zh-CN" sz="2000" b="1" i="1">
                              <a:solidFill>
                                <a:srgbClr val="003399"/>
                              </a:solidFill>
                              <a:latin typeface="Cambria Math" panose="02040503050406030204" pitchFamily="18" charset="0"/>
                              <a:ea typeface="Cambria Math" panose="02040503050406030204" pitchFamily="18" charset="0"/>
                            </a:rPr>
                            <m:t>𝝀</m:t>
                          </m:r>
                        </m:den>
                      </m:f>
                      <m:r>
                        <a:rPr lang="en-US" altLang="zh-CN" sz="2000" b="1">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d>
                            <m:dPr>
                              <m:ctrlPr>
                                <a:rPr lang="en-US" altLang="zh-CN" sz="2000" b="1" i="1">
                                  <a:solidFill>
                                    <a:srgbClr val="003399"/>
                                  </a:solidFill>
                                  <a:latin typeface="Cambria Math" panose="02040503050406030204" pitchFamily="18" charset="0"/>
                                  <a:ea typeface="Cambria Math" panose="02040503050406030204" pitchFamily="18" charset="0"/>
                                </a:rPr>
                              </m:ctrlPr>
                            </m:dPr>
                            <m:e>
                              <m:r>
                                <a:rPr lang="en-US" altLang="zh-CN" sz="2000" b="1">
                                  <a:solidFill>
                                    <a:srgbClr val="003399"/>
                                  </a:solidFill>
                                  <a:latin typeface="Cambria Math" panose="02040503050406030204" pitchFamily="18" charset="0"/>
                                  <a:ea typeface="Cambria Math" panose="02040503050406030204" pitchFamily="18" charset="0"/>
                                </a:rPr>
                                <m:t>𝟏</m:t>
                              </m:r>
                              <m:r>
                                <a:rPr lang="en-US" altLang="zh-CN" sz="2000" b="1">
                                  <a:solidFill>
                                    <a:srgbClr val="003399"/>
                                  </a:solidFill>
                                  <a:latin typeface="Cambria Math" panose="02040503050406030204" pitchFamily="18" charset="0"/>
                                  <a:ea typeface="Cambria Math" panose="02040503050406030204" pitchFamily="18" charset="0"/>
                                </a:rPr>
                                <m:t>−</m:t>
                              </m:r>
                              <m:r>
                                <a:rPr lang="zh-CN" altLang="en-US" sz="2000" b="1" i="1">
                                  <a:solidFill>
                                    <a:srgbClr val="003399"/>
                                  </a:solidFill>
                                  <a:latin typeface="Cambria Math"/>
                                  <a:ea typeface="Cambria Math" panose="02040503050406030204" pitchFamily="18" charset="0"/>
                                </a:rPr>
                                <m:t>𝛒</m:t>
                              </m:r>
                            </m:e>
                          </m:d>
                        </m:den>
                      </m:f>
                      <m:r>
                        <a:rPr lang="en-US" altLang="zh-CN" sz="2000" b="1">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i="1" smtClean="0">
                              <a:solidFill>
                                <a:srgbClr val="003399"/>
                              </a:solidFill>
                              <a:latin typeface="Cambria Math"/>
                              <a:ea typeface="Cambria Math" panose="02040503050406030204" pitchFamily="18" charset="0"/>
                            </a:rPr>
                            <m:t>𝒌𝒒</m:t>
                          </m:r>
                        </m:num>
                        <m:den>
                          <m:d>
                            <m:dPr>
                              <m:ctrlPr>
                                <a:rPr lang="en-US" altLang="zh-CN" sz="2000" b="1" i="1">
                                  <a:solidFill>
                                    <a:srgbClr val="003399"/>
                                  </a:solidFill>
                                  <a:latin typeface="Cambria Math" panose="02040503050406030204" pitchFamily="18" charset="0"/>
                                  <a:ea typeface="Cambria Math" panose="02040503050406030204" pitchFamily="18" charset="0"/>
                                </a:rPr>
                              </m:ctrlPr>
                            </m:dPr>
                            <m:e>
                              <m:r>
                                <a:rPr lang="en-US" altLang="zh-CN" sz="2000" b="1">
                                  <a:solidFill>
                                    <a:srgbClr val="003399"/>
                                  </a:solidFill>
                                  <a:latin typeface="Cambria Math" panose="02040503050406030204" pitchFamily="18" charset="0"/>
                                  <a:ea typeface="Cambria Math" panose="02040503050406030204" pitchFamily="18" charset="0"/>
                                </a:rPr>
                                <m:t>𝟏</m:t>
                              </m:r>
                              <m:r>
                                <a:rPr lang="en-US" altLang="zh-CN" sz="2000" b="1">
                                  <a:solidFill>
                                    <a:srgbClr val="003399"/>
                                  </a:solidFill>
                                  <a:latin typeface="Cambria Math" panose="02040503050406030204" pitchFamily="18" charset="0"/>
                                  <a:ea typeface="Cambria Math" panose="02040503050406030204" pitchFamily="18" charset="0"/>
                                </a:rPr>
                                <m:t>−</m:t>
                              </m:r>
                              <m:r>
                                <a:rPr lang="zh-CN" altLang="en-US" sz="2000" b="1" i="1">
                                  <a:solidFill>
                                    <a:srgbClr val="003399"/>
                                  </a:solidFill>
                                  <a:latin typeface="Cambria Math"/>
                                  <a:ea typeface="Cambria Math" panose="02040503050406030204" pitchFamily="18" charset="0"/>
                                </a:rPr>
                                <m:t>𝛒</m:t>
                              </m:r>
                            </m:e>
                          </m:d>
                        </m:den>
                      </m:f>
                    </m:oMath>
                  </m:oMathPara>
                </a14:m>
                <a:endParaRPr lang="zh-CN" altLang="en-US" sz="2000" dirty="0"/>
              </a:p>
            </p:txBody>
          </p:sp>
        </mc:Choice>
        <mc:Fallback>
          <p:sp>
            <p:nvSpPr>
              <p:cNvPr id="9" name="矩形 8"/>
              <p:cNvSpPr>
                <a:spLocks noRot="1" noChangeAspect="1" noMove="1" noResize="1" noEditPoints="1" noAdjustHandles="1" noChangeArrowheads="1" noChangeShapeType="1" noTextEdit="1"/>
              </p:cNvSpPr>
              <p:nvPr/>
            </p:nvSpPr>
            <p:spPr>
              <a:xfrm>
                <a:off x="2267744" y="2132856"/>
                <a:ext cx="3865930" cy="722249"/>
              </a:xfrm>
              <a:prstGeom prst="rect">
                <a:avLst/>
              </a:prstGeom>
              <a:blipFill rotWithShape="1">
                <a:blip r:embed="rId2"/>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xmlns="" id="{ABA00347-39EF-4A84-BA17-152957DDA032}"/>
              </a:ext>
            </a:extLst>
          </p:cNvPr>
          <p:cNvSpPr>
            <a:spLocks noGrp="1"/>
          </p:cNvSpPr>
          <p:nvPr>
            <p:ph type="sldNum" sz="quarter" idx="12"/>
          </p:nvPr>
        </p:nvSpPr>
        <p:spPr/>
        <p:txBody>
          <a:bodyPr/>
          <a:lstStyle/>
          <a:p>
            <a:fld id="{B10D5614-B734-4280-8F57-1D4947433C97}" type="slidenum">
              <a:rPr lang="en-US" smtClean="0"/>
              <a:pPr/>
              <a:t>54</a:t>
            </a:fld>
            <a:endParaRPr lang="en-US" dirty="0"/>
          </a:p>
        </p:txBody>
      </p:sp>
    </p:spTree>
    <p:extLst>
      <p:ext uri="{BB962C8B-B14F-4D97-AF65-F5344CB8AC3E}">
        <p14:creationId xmlns:p14="http://schemas.microsoft.com/office/powerpoint/2010/main" xmlns="" val="25693138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50</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SRR</a:t>
            </a:r>
            <a:r>
              <a:rPr lang="zh-CN" altLang="en-US" sz="2000" b="1" dirty="0">
                <a:solidFill>
                  <a:srgbClr val="FF0000"/>
                </a:solidFill>
                <a:latin typeface="华文中宋" panose="02010600040101010101" pitchFamily="2" charset="-122"/>
                <a:ea typeface="华文中宋" panose="02010600040101010101" pitchFamily="2" charset="-122"/>
              </a:rPr>
              <a:t>调度性能分析</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8" name="矩形 7"/>
              <p:cNvSpPr/>
              <p:nvPr/>
            </p:nvSpPr>
            <p:spPr>
              <a:xfrm>
                <a:off x="562041" y="1628800"/>
                <a:ext cx="7977025" cy="3877985"/>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R</a:t>
                </a:r>
                <a:r>
                  <a:rPr lang="zh-CN" altLang="en-US" b="1" dirty="0">
                    <a:solidFill>
                      <a:srgbClr val="000000"/>
                    </a:solidFill>
                    <a:latin typeface="华文中宋" panose="02010600040101010101" pitchFamily="2" charset="-122"/>
                    <a:ea typeface="华文中宋" panose="02010600040101010101" pitchFamily="2" charset="-122"/>
                  </a:rPr>
                  <a:t>响应时间：</a:t>
                </a:r>
                <a:r>
                  <a:rPr lang="en-US" altLang="zh-CN" sz="2000" b="1" dirty="0" err="1">
                    <a:solidFill>
                      <a:srgbClr val="000000"/>
                    </a:solidFill>
                    <a:latin typeface="Cambria Math" panose="02040503050406030204" pitchFamily="18" charset="0"/>
                    <a:ea typeface="Cambria Math" panose="02040503050406030204" pitchFamily="18" charset="0"/>
                  </a:rPr>
                  <a:t>R</a:t>
                </a:r>
                <a:r>
                  <a:rPr lang="en-US" altLang="zh-CN" sz="2000" b="1" baseline="-25000" dirty="0" err="1">
                    <a:solidFill>
                      <a:srgbClr val="000000"/>
                    </a:solidFill>
                    <a:latin typeface="Cambria Math" panose="02040503050406030204" pitchFamily="18" charset="0"/>
                    <a:ea typeface="Cambria Math" panose="02040503050406030204" pitchFamily="18" charset="0"/>
                  </a:rPr>
                  <a:t>s</a:t>
                </a:r>
                <a14:m>
                  <m:oMath xmlns:m="http://schemas.openxmlformats.org/officeDocument/2006/math">
                    <m:r>
                      <a:rPr lang="en-US" altLang="zh-CN" sz="2000" b="1" baseline="-25000">
                        <a:solidFill>
                          <a:srgbClr val="000000"/>
                        </a:solidFill>
                        <a:latin typeface="Cambria Math"/>
                        <a:ea typeface="Cambria Math" panose="02040503050406030204" pitchFamily="18" charset="0"/>
                      </a:rPr>
                      <m:t>𝐫</m:t>
                    </m:r>
                    <m:r>
                      <a:rPr lang="en-US" altLang="zh-CN" sz="2000" b="1" baseline="-25000">
                        <a:solidFill>
                          <a:srgbClr val="000000"/>
                        </a:solidFill>
                        <a:latin typeface="Cambria Math" panose="02040503050406030204" pitchFamily="18" charset="0"/>
                        <a:ea typeface="Cambria Math" panose="02040503050406030204" pitchFamily="18" charset="0"/>
                      </a:rPr>
                      <m:t> </m:t>
                    </m:r>
                    <m:r>
                      <a:rPr lang="en-US" altLang="zh-CN" sz="2000" b="1" i="1">
                        <a:solidFill>
                          <a:srgbClr val="000000"/>
                        </a:solidFill>
                        <a:latin typeface="Cambria Math" panose="02040503050406030204" pitchFamily="18" charset="0"/>
                        <a:ea typeface="Cambria Math" panose="02040503050406030204" pitchFamily="18" charset="0"/>
                      </a:rPr>
                      <m:t>=</m:t>
                    </m:r>
                    <m:r>
                      <a:rPr lang="en-US" altLang="zh-CN" sz="2000" b="1" i="1">
                        <a:solidFill>
                          <a:srgbClr val="000000"/>
                        </a:solidFill>
                        <a:latin typeface="Cambria Math"/>
                        <a:ea typeface="Cambria Math" panose="02040503050406030204" pitchFamily="18" charset="0"/>
                      </a:rPr>
                      <m:t>𝑹</m:t>
                    </m:r>
                    <m:r>
                      <a:rPr lang="en-US" altLang="zh-CN" sz="2000" b="1" i="1" baseline="-25000">
                        <a:solidFill>
                          <a:srgbClr val="000000"/>
                        </a:solidFill>
                        <a:latin typeface="Cambria Math"/>
                        <a:ea typeface="Cambria Math" panose="02040503050406030204" pitchFamily="18" charset="0"/>
                      </a:rPr>
                      <m:t>𝒅</m:t>
                    </m:r>
                    <m:r>
                      <a:rPr lang="en-US" altLang="zh-CN" sz="2000" b="1" i="1">
                        <a:solidFill>
                          <a:srgbClr val="000000"/>
                        </a:solidFill>
                        <a:latin typeface="Cambria Math"/>
                        <a:ea typeface="Cambria Math" panose="02040503050406030204" pitchFamily="18" charset="0"/>
                      </a:rPr>
                      <m:t>+</m:t>
                    </m:r>
                    <m:r>
                      <a:rPr lang="en-US" altLang="zh-CN" sz="2000" b="1" i="1">
                        <a:solidFill>
                          <a:srgbClr val="000000"/>
                        </a:solidFill>
                        <a:latin typeface="Cambria Math"/>
                        <a:ea typeface="Cambria Math" panose="02040503050406030204" pitchFamily="18" charset="0"/>
                      </a:rPr>
                      <m:t>𝑹𝒔</m:t>
                    </m:r>
                  </m:oMath>
                </a14:m>
                <a:endParaRPr lang="en-US" altLang="zh-CN" sz="2000" b="1" baseline="-25000" dirty="0">
                  <a:solidFill>
                    <a:srgbClr val="000000"/>
                  </a:solidFill>
                  <a:latin typeface="华文中宋" panose="02010600040101010101" pitchFamily="2" charset="-122"/>
                  <a:ea typeface="华文中宋" panose="02010600040101010101" pitchFamily="2" charset="-122"/>
                </a:endParaRPr>
              </a:p>
              <a:p>
                <a:pPr lvl="1">
                  <a:lnSpc>
                    <a:spcPct val="150000"/>
                  </a:lnSpc>
                </a:pPr>
                <a:endParaRPr lang="en-US" altLang="zh-CN" b="1" dirty="0">
                  <a:solidFill>
                    <a:srgbClr val="FF0000"/>
                  </a:solidFill>
                  <a:latin typeface="Cambria Math" panose="02040503050406030204" pitchFamily="18" charset="0"/>
                  <a:ea typeface="Cambria Math" panose="02040503050406030204" pitchFamily="18" charset="0"/>
                </a:endParaRPr>
              </a:p>
              <a:p>
                <a:pPr lvl="1">
                  <a:lnSpc>
                    <a:spcPct val="150000"/>
                  </a:lnSpc>
                </a:pPr>
                <a:endParaRPr lang="en-US" altLang="zh-CN" b="1" dirty="0">
                  <a:solidFill>
                    <a:srgbClr val="FF0000"/>
                  </a:solidFill>
                  <a:latin typeface="Cambria Math" panose="02040503050406030204" pitchFamily="18" charset="0"/>
                  <a:ea typeface="Cambria Math" panose="02040503050406030204" pitchFamily="18" charset="0"/>
                </a:endParaRPr>
              </a:p>
              <a:p>
                <a:pPr lvl="1">
                  <a:lnSpc>
                    <a:spcPct val="150000"/>
                  </a:lnSpc>
                </a:pPr>
                <a:endParaRPr lang="en-US" altLang="zh-CN" b="1" dirty="0">
                  <a:solidFill>
                    <a:srgbClr val="FF0000"/>
                  </a:solidFill>
                  <a:latin typeface="Cambria Math" panose="02040503050406030204" pitchFamily="18" charset="0"/>
                  <a:ea typeface="Cambria Math" panose="02040503050406030204" pitchFamily="18" charset="0"/>
                </a:endParaRPr>
              </a:p>
              <a:p>
                <a:pPr lvl="1">
                  <a:lnSpc>
                    <a:spcPct val="150000"/>
                  </a:lnSpc>
                </a:pPr>
                <a:endParaRPr lang="en-US" altLang="zh-CN" b="1" dirty="0">
                  <a:solidFill>
                    <a:srgbClr val="FF0000"/>
                  </a:solidFill>
                  <a:latin typeface="Cambria Math" panose="02040503050406030204" pitchFamily="18" charset="0"/>
                  <a:ea typeface="Cambria Math" panose="02040503050406030204" pitchFamily="18" charset="0"/>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当</a:t>
                </a:r>
                <a:r>
                  <a:rPr lang="en-US" altLang="zh-CN" b="1" dirty="0" err="1">
                    <a:solidFill>
                      <a:srgbClr val="000000"/>
                    </a:solidFill>
                    <a:latin typeface="华文中宋" panose="02010600040101010101" pitchFamily="2" charset="-122"/>
                    <a:ea typeface="华文中宋" panose="02010600040101010101" pitchFamily="2" charset="-122"/>
                  </a:rPr>
                  <a:t>kq</a:t>
                </a:r>
                <a:r>
                  <a:rPr lang="en-US" altLang="zh-CN" b="1" dirty="0">
                    <a:solidFill>
                      <a:srgbClr val="000000"/>
                    </a:solidFill>
                    <a:latin typeface="华文中宋" panose="02010600040101010101" pitchFamily="2" charset="-122"/>
                    <a:ea typeface="华文中宋" panose="02010600040101010101" pitchFamily="2" charset="-122"/>
                  </a:rPr>
                  <a:t>=1/</a:t>
                </a:r>
                <a14:m>
                  <m:oMath xmlns:m="http://schemas.openxmlformats.org/officeDocument/2006/math">
                    <m:r>
                      <a:rPr lang="zh-CN" altLang="en-US" b="1">
                        <a:solidFill>
                          <a:srgbClr val="000000"/>
                        </a:solidFill>
                        <a:latin typeface="Cambria Math" panose="02040503050406030204" pitchFamily="18" charset="0"/>
                        <a:ea typeface="华文中宋" panose="02010600040101010101" pitchFamily="2" charset="-122"/>
                      </a:rPr>
                      <m:t>𝝁</m:t>
                    </m:r>
                  </m:oMath>
                </a14:m>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err="1">
                    <a:solidFill>
                      <a:srgbClr val="000000"/>
                    </a:solidFill>
                    <a:latin typeface="华文中宋" panose="02010600040101010101" pitchFamily="2" charset="-122"/>
                    <a:ea typeface="华文中宋" panose="02010600040101010101" pitchFamily="2" charset="-122"/>
                  </a:rPr>
                  <a:t>R</a:t>
                </a:r>
                <a:r>
                  <a:rPr lang="en-US" altLang="zh-CN" b="1" baseline="-25000" dirty="0" err="1">
                    <a:solidFill>
                      <a:srgbClr val="000000"/>
                    </a:solidFill>
                    <a:latin typeface="华文中宋" panose="02010600040101010101" pitchFamily="2" charset="-122"/>
                    <a:ea typeface="华文中宋" panose="02010600040101010101" pitchFamily="2" charset="-122"/>
                  </a:rPr>
                  <a:t>sr</a:t>
                </a:r>
                <a:r>
                  <a:rPr lang="en-US" altLang="zh-CN" b="1" dirty="0">
                    <a:solidFill>
                      <a:srgbClr val="000000"/>
                    </a:solidFill>
                    <a:latin typeface="华文中宋" panose="02010600040101010101" pitchFamily="2" charset="-122"/>
                    <a:ea typeface="华文中宋" panose="02010600040101010101" pitchFamily="2" charset="-122"/>
                  </a:rPr>
                  <a:t>(k) =</a:t>
                </a:r>
                <a:r>
                  <a:rPr lang="en-US" altLang="zh-CN" b="1" dirty="0" err="1">
                    <a:solidFill>
                      <a:srgbClr val="000000"/>
                    </a:solidFill>
                    <a:latin typeface="华文中宋" panose="02010600040101010101" pitchFamily="2" charset="-122"/>
                    <a:ea typeface="华文中宋" panose="02010600040101010101" pitchFamily="2" charset="-122"/>
                  </a:rPr>
                  <a:t>R</a:t>
                </a:r>
                <a:r>
                  <a:rPr lang="en-US" altLang="zh-CN" b="1" baseline="-25000" dirty="0" err="1">
                    <a:solidFill>
                      <a:srgbClr val="000000"/>
                    </a:solidFill>
                    <a:latin typeface="华文中宋" panose="02010600040101010101" pitchFamily="2" charset="-122"/>
                    <a:ea typeface="华文中宋" panose="02010600040101010101" pitchFamily="2" charset="-122"/>
                  </a:rPr>
                  <a:t>rr</a:t>
                </a:r>
                <a:r>
                  <a:rPr lang="en-US" altLang="zh-CN" b="1" dirty="0">
                    <a:solidFill>
                      <a:srgbClr val="000000"/>
                    </a:solidFill>
                    <a:latin typeface="华文中宋" panose="02010600040101010101" pitchFamily="2" charset="-122"/>
                    <a:ea typeface="华文中宋" panose="02010600040101010101" pitchFamily="2" charset="-122"/>
                  </a:rPr>
                  <a:t>(k) =</a:t>
                </a:r>
                <a:r>
                  <a:rPr lang="en-US" altLang="zh-CN" b="1" dirty="0" err="1">
                    <a:solidFill>
                      <a:srgbClr val="000000"/>
                    </a:solidFill>
                    <a:latin typeface="华文中宋" panose="02010600040101010101" pitchFamily="2" charset="-122"/>
                    <a:ea typeface="华文中宋" panose="02010600040101010101" pitchFamily="2" charset="-122"/>
                  </a:rPr>
                  <a:t>R</a:t>
                </a:r>
                <a:r>
                  <a:rPr lang="en-US" altLang="zh-CN" b="1" baseline="-25000" dirty="0" err="1">
                    <a:solidFill>
                      <a:srgbClr val="000000"/>
                    </a:solidFill>
                    <a:latin typeface="华文中宋" panose="02010600040101010101" pitchFamily="2" charset="-122"/>
                    <a:ea typeface="华文中宋" panose="02010600040101010101" pitchFamily="2" charset="-122"/>
                  </a:rPr>
                  <a:t>fc</a:t>
                </a:r>
                <a:r>
                  <a:rPr lang="en-US" altLang="zh-CN" b="1" dirty="0">
                    <a:solidFill>
                      <a:srgbClr val="000000"/>
                    </a:solidFill>
                    <a:latin typeface="华文中宋" panose="02010600040101010101" pitchFamily="2" charset="-122"/>
                    <a:ea typeface="华文中宋" panose="02010600040101010101" pitchFamily="2" charset="-122"/>
                  </a:rPr>
                  <a:t>(k)</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短作业，</a:t>
                </a:r>
                <a:r>
                  <a:rPr lang="en-US" altLang="zh-CN" b="1" dirty="0">
                    <a:solidFill>
                      <a:srgbClr val="000000"/>
                    </a:solidFill>
                    <a:latin typeface="华文中宋" panose="02010600040101010101" pitchFamily="2" charset="-122"/>
                    <a:ea typeface="华文中宋" panose="02010600040101010101" pitchFamily="2" charset="-122"/>
                  </a:rPr>
                  <a:t> kq</a:t>
                </a:r>
                <a14:m>
                  <m:oMath xmlns:m="http://schemas.openxmlformats.org/officeDocument/2006/math">
                    <m:r>
                      <a:rPr lang="en-US" altLang="zh-CN" b="1" i="1" dirty="0" smtClean="0">
                        <a:solidFill>
                          <a:srgbClr val="000000"/>
                        </a:solidFill>
                        <a:latin typeface="Cambria Math"/>
                        <a:ea typeface="Cambria Math"/>
                      </a:rPr>
                      <m:t>&lt;</m:t>
                    </m:r>
                  </m:oMath>
                </a14:m>
                <a:r>
                  <a:rPr lang="en-US" altLang="zh-CN" b="1" dirty="0">
                    <a:solidFill>
                      <a:srgbClr val="000000"/>
                    </a:solidFill>
                    <a:latin typeface="华文中宋" panose="02010600040101010101" pitchFamily="2" charset="-122"/>
                    <a:ea typeface="华文中宋" panose="02010600040101010101" pitchFamily="2" charset="-122"/>
                  </a:rPr>
                  <a:t>1/</a:t>
                </a:r>
                <a14:m>
                  <m:oMath xmlns:m="http://schemas.openxmlformats.org/officeDocument/2006/math">
                    <m:r>
                      <a:rPr lang="zh-CN" altLang="en-US" b="1">
                        <a:solidFill>
                          <a:srgbClr val="000000"/>
                        </a:solidFill>
                        <a:latin typeface="Cambria Math" panose="02040503050406030204" pitchFamily="18" charset="0"/>
                        <a:ea typeface="华文中宋" panose="02010600040101010101" pitchFamily="2" charset="-122"/>
                      </a:rPr>
                      <m:t>𝝁</m:t>
                    </m:r>
                  </m:oMath>
                </a14:m>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err="1">
                    <a:solidFill>
                      <a:srgbClr val="000000"/>
                    </a:solidFill>
                    <a:latin typeface="华文中宋" panose="02010600040101010101" pitchFamily="2" charset="-122"/>
                    <a:ea typeface="华文中宋" panose="02010600040101010101" pitchFamily="2" charset="-122"/>
                  </a:rPr>
                  <a:t>R</a:t>
                </a:r>
                <a:r>
                  <a:rPr lang="en-US" altLang="zh-CN" b="1" baseline="-25000" dirty="0" err="1">
                    <a:solidFill>
                      <a:srgbClr val="000000"/>
                    </a:solidFill>
                    <a:latin typeface="华文中宋" panose="02010600040101010101" pitchFamily="2" charset="-122"/>
                    <a:ea typeface="华文中宋" panose="02010600040101010101" pitchFamily="2" charset="-122"/>
                  </a:rPr>
                  <a:t>rr</a:t>
                </a:r>
                <a:r>
                  <a:rPr lang="en-US" altLang="zh-CN" b="1" dirty="0">
                    <a:solidFill>
                      <a:srgbClr val="000000"/>
                    </a:solidFill>
                    <a:latin typeface="华文中宋" panose="02010600040101010101" pitchFamily="2" charset="-122"/>
                    <a:ea typeface="华文中宋" panose="02010600040101010101" pitchFamily="2" charset="-122"/>
                  </a:rPr>
                  <a:t>(k)</a:t>
                </a:r>
                <a14:m>
                  <m:oMath xmlns:m="http://schemas.openxmlformats.org/officeDocument/2006/math">
                    <m:r>
                      <a:rPr lang="en-US" altLang="zh-CN" b="1" i="0" dirty="0" smtClean="0">
                        <a:solidFill>
                          <a:srgbClr val="000000"/>
                        </a:solidFill>
                        <a:latin typeface="Cambria Math"/>
                        <a:ea typeface="Cambria Math"/>
                      </a:rPr>
                      <m:t> </m:t>
                    </m:r>
                    <m:r>
                      <a:rPr lang="en-US" altLang="zh-CN" b="1" i="1" dirty="0" smtClean="0">
                        <a:solidFill>
                          <a:srgbClr val="000000"/>
                        </a:solidFill>
                        <a:latin typeface="Cambria Math"/>
                        <a:ea typeface="Cambria Math"/>
                      </a:rPr>
                      <m:t>&lt;</m:t>
                    </m:r>
                  </m:oMath>
                </a14:m>
                <a:r>
                  <a:rPr lang="en-US" altLang="zh-CN" b="1" dirty="0" err="1">
                    <a:solidFill>
                      <a:srgbClr val="000000"/>
                    </a:solidFill>
                    <a:latin typeface="华文中宋" panose="02010600040101010101" pitchFamily="2" charset="-122"/>
                    <a:ea typeface="华文中宋" panose="02010600040101010101" pitchFamily="2" charset="-122"/>
                  </a:rPr>
                  <a:t>R</a:t>
                </a:r>
                <a:r>
                  <a:rPr lang="en-US" altLang="zh-CN" b="1" baseline="-25000" dirty="0" err="1">
                    <a:solidFill>
                      <a:srgbClr val="000000"/>
                    </a:solidFill>
                    <a:latin typeface="华文中宋" panose="02010600040101010101" pitchFamily="2" charset="-122"/>
                    <a:ea typeface="华文中宋" panose="02010600040101010101" pitchFamily="2" charset="-122"/>
                  </a:rPr>
                  <a:t>sr</a:t>
                </a:r>
                <a:r>
                  <a:rPr lang="en-US" altLang="zh-CN" b="1" dirty="0">
                    <a:solidFill>
                      <a:srgbClr val="000000"/>
                    </a:solidFill>
                    <a:latin typeface="华文中宋" panose="02010600040101010101" pitchFamily="2" charset="-122"/>
                    <a:ea typeface="华文中宋" panose="02010600040101010101" pitchFamily="2" charset="-122"/>
                  </a:rPr>
                  <a:t>(k)</a:t>
                </a:r>
                <a14:m>
                  <m:oMath xmlns:m="http://schemas.openxmlformats.org/officeDocument/2006/math">
                    <m:r>
                      <a:rPr lang="en-US" altLang="zh-CN" b="1" i="0" dirty="0" smtClean="0">
                        <a:solidFill>
                          <a:srgbClr val="000000"/>
                        </a:solidFill>
                        <a:latin typeface="Cambria Math"/>
                        <a:ea typeface="Cambria Math"/>
                      </a:rPr>
                      <m:t> </m:t>
                    </m:r>
                    <m:r>
                      <a:rPr lang="en-US" altLang="zh-CN" b="1" i="1" dirty="0" smtClean="0">
                        <a:solidFill>
                          <a:srgbClr val="000000"/>
                        </a:solidFill>
                        <a:latin typeface="Cambria Math"/>
                        <a:ea typeface="Cambria Math"/>
                      </a:rPr>
                      <m:t>&lt;</m:t>
                    </m:r>
                  </m:oMath>
                </a14:m>
                <a:r>
                  <a:rPr lang="en-US" altLang="zh-CN" b="1" dirty="0" err="1">
                    <a:solidFill>
                      <a:srgbClr val="000000"/>
                    </a:solidFill>
                    <a:latin typeface="华文中宋" panose="02010600040101010101" pitchFamily="2" charset="-122"/>
                    <a:ea typeface="华文中宋" panose="02010600040101010101" pitchFamily="2" charset="-122"/>
                  </a:rPr>
                  <a:t>R</a:t>
                </a:r>
                <a:r>
                  <a:rPr lang="en-US" altLang="zh-CN" b="1" baseline="-25000" dirty="0" err="1">
                    <a:solidFill>
                      <a:srgbClr val="000000"/>
                    </a:solidFill>
                    <a:latin typeface="华文中宋" panose="02010600040101010101" pitchFamily="2" charset="-122"/>
                    <a:ea typeface="华文中宋" panose="02010600040101010101" pitchFamily="2" charset="-122"/>
                  </a:rPr>
                  <a:t>fc</a:t>
                </a:r>
                <a:r>
                  <a:rPr lang="en-US" altLang="zh-CN" b="1" dirty="0">
                    <a:solidFill>
                      <a:srgbClr val="000000"/>
                    </a:solidFill>
                    <a:latin typeface="华文中宋" panose="02010600040101010101" pitchFamily="2" charset="-122"/>
                    <a:ea typeface="华文中宋" panose="02010600040101010101" pitchFamily="2" charset="-122"/>
                  </a:rPr>
                  <a:t>(k)</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长作业，</a:t>
                </a:r>
                <a:r>
                  <a:rPr lang="en-US" altLang="zh-CN" b="1" dirty="0" err="1">
                    <a:solidFill>
                      <a:srgbClr val="000000"/>
                    </a:solidFill>
                    <a:latin typeface="华文中宋" panose="02010600040101010101" pitchFamily="2" charset="-122"/>
                    <a:ea typeface="华文中宋" panose="02010600040101010101" pitchFamily="2" charset="-122"/>
                  </a:rPr>
                  <a:t>kq</a:t>
                </a:r>
                <a14:m>
                  <m:oMath xmlns:m="http://schemas.openxmlformats.org/officeDocument/2006/math">
                    <m:r>
                      <a:rPr lang="en-US" altLang="zh-CN" b="1" i="1" dirty="0" smtClean="0">
                        <a:solidFill>
                          <a:srgbClr val="000000"/>
                        </a:solidFill>
                        <a:latin typeface="Cambria Math"/>
                        <a:ea typeface="Cambria Math"/>
                      </a:rPr>
                      <m:t>&gt;</m:t>
                    </m:r>
                  </m:oMath>
                </a14:m>
                <a:r>
                  <a:rPr lang="en-US" altLang="zh-CN" b="1" dirty="0">
                    <a:solidFill>
                      <a:srgbClr val="000000"/>
                    </a:solidFill>
                    <a:latin typeface="华文中宋" panose="02010600040101010101" pitchFamily="2" charset="-122"/>
                    <a:ea typeface="华文中宋" panose="02010600040101010101" pitchFamily="2" charset="-122"/>
                  </a:rPr>
                  <a:t>1/</a:t>
                </a:r>
                <a14:m>
                  <m:oMath xmlns:m="http://schemas.openxmlformats.org/officeDocument/2006/math">
                    <m:r>
                      <a:rPr lang="zh-CN" altLang="en-US" b="1">
                        <a:solidFill>
                          <a:srgbClr val="000000"/>
                        </a:solidFill>
                        <a:latin typeface="Cambria Math" panose="02040503050406030204" pitchFamily="18" charset="0"/>
                        <a:ea typeface="华文中宋" panose="02010600040101010101" pitchFamily="2" charset="-122"/>
                      </a:rPr>
                      <m:t>𝝁</m:t>
                    </m:r>
                  </m:oMath>
                </a14:m>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err="1">
                    <a:solidFill>
                      <a:srgbClr val="000000"/>
                    </a:solidFill>
                    <a:latin typeface="华文中宋" panose="02010600040101010101" pitchFamily="2" charset="-122"/>
                    <a:ea typeface="华文中宋" panose="02010600040101010101" pitchFamily="2" charset="-122"/>
                  </a:rPr>
                  <a:t>R</a:t>
                </a:r>
                <a:r>
                  <a:rPr lang="en-US" altLang="zh-CN" b="1" baseline="-25000" dirty="0" err="1">
                    <a:solidFill>
                      <a:srgbClr val="000000"/>
                    </a:solidFill>
                    <a:latin typeface="华文中宋" panose="02010600040101010101" pitchFamily="2" charset="-122"/>
                    <a:ea typeface="华文中宋" panose="02010600040101010101" pitchFamily="2" charset="-122"/>
                  </a:rPr>
                  <a:t>rr</a:t>
                </a:r>
                <a:r>
                  <a:rPr lang="en-US" altLang="zh-CN" b="1" dirty="0">
                    <a:solidFill>
                      <a:srgbClr val="000000"/>
                    </a:solidFill>
                    <a:latin typeface="华文中宋" panose="02010600040101010101" pitchFamily="2" charset="-122"/>
                    <a:ea typeface="华文中宋" panose="02010600040101010101" pitchFamily="2" charset="-122"/>
                  </a:rPr>
                  <a:t>(k)</a:t>
                </a:r>
                <a14:m>
                  <m:oMath xmlns:m="http://schemas.openxmlformats.org/officeDocument/2006/math">
                    <m:r>
                      <a:rPr lang="en-US" altLang="zh-CN" b="1" i="0" dirty="0" smtClean="0">
                        <a:solidFill>
                          <a:srgbClr val="000000"/>
                        </a:solidFill>
                        <a:latin typeface="Cambria Math"/>
                        <a:ea typeface="Cambria Math"/>
                      </a:rPr>
                      <m:t> </m:t>
                    </m:r>
                    <m:r>
                      <a:rPr lang="en-US" altLang="zh-CN" b="1" i="1" dirty="0" smtClean="0">
                        <a:solidFill>
                          <a:srgbClr val="000000"/>
                        </a:solidFill>
                        <a:latin typeface="Cambria Math"/>
                        <a:ea typeface="Cambria Math"/>
                      </a:rPr>
                      <m:t>&gt;</m:t>
                    </m:r>
                  </m:oMath>
                </a14:m>
                <a:r>
                  <a:rPr lang="en-US" altLang="zh-CN" b="1" dirty="0" err="1">
                    <a:solidFill>
                      <a:srgbClr val="000000"/>
                    </a:solidFill>
                    <a:latin typeface="华文中宋" panose="02010600040101010101" pitchFamily="2" charset="-122"/>
                    <a:ea typeface="华文中宋" panose="02010600040101010101" pitchFamily="2" charset="-122"/>
                  </a:rPr>
                  <a:t>R</a:t>
                </a:r>
                <a:r>
                  <a:rPr lang="en-US" altLang="zh-CN" b="1" baseline="-25000" dirty="0" err="1">
                    <a:solidFill>
                      <a:srgbClr val="000000"/>
                    </a:solidFill>
                    <a:latin typeface="华文中宋" panose="02010600040101010101" pitchFamily="2" charset="-122"/>
                    <a:ea typeface="华文中宋" panose="02010600040101010101" pitchFamily="2" charset="-122"/>
                  </a:rPr>
                  <a:t>sr</a:t>
                </a:r>
                <a:r>
                  <a:rPr lang="en-US" altLang="zh-CN" b="1" dirty="0">
                    <a:solidFill>
                      <a:srgbClr val="000000"/>
                    </a:solidFill>
                    <a:latin typeface="华文中宋" panose="02010600040101010101" pitchFamily="2" charset="-122"/>
                    <a:ea typeface="华文中宋" panose="02010600040101010101" pitchFamily="2" charset="-122"/>
                  </a:rPr>
                  <a:t>(k)</a:t>
                </a:r>
                <a14:m>
                  <m:oMath xmlns:m="http://schemas.openxmlformats.org/officeDocument/2006/math">
                    <m:r>
                      <a:rPr lang="en-US" altLang="zh-CN" b="1" i="0" dirty="0" smtClean="0">
                        <a:solidFill>
                          <a:srgbClr val="000000"/>
                        </a:solidFill>
                        <a:latin typeface="Cambria Math"/>
                        <a:ea typeface="Cambria Math"/>
                      </a:rPr>
                      <m:t> </m:t>
                    </m:r>
                    <m:r>
                      <a:rPr lang="en-US" altLang="zh-CN" b="1" i="1" dirty="0" smtClean="0">
                        <a:solidFill>
                          <a:srgbClr val="000000"/>
                        </a:solidFill>
                        <a:latin typeface="Cambria Math"/>
                        <a:ea typeface="Cambria Math"/>
                      </a:rPr>
                      <m:t>&gt;</m:t>
                    </m:r>
                  </m:oMath>
                </a14:m>
                <a:r>
                  <a:rPr lang="en-US" altLang="zh-CN" b="1" dirty="0" err="1">
                    <a:solidFill>
                      <a:srgbClr val="000000"/>
                    </a:solidFill>
                    <a:latin typeface="华文中宋" panose="02010600040101010101" pitchFamily="2" charset="-122"/>
                    <a:ea typeface="华文中宋" panose="02010600040101010101" pitchFamily="2" charset="-122"/>
                  </a:rPr>
                  <a:t>R</a:t>
                </a:r>
                <a:r>
                  <a:rPr lang="en-US" altLang="zh-CN" b="1" baseline="-25000" dirty="0" err="1">
                    <a:solidFill>
                      <a:srgbClr val="000000"/>
                    </a:solidFill>
                    <a:latin typeface="华文中宋" panose="02010600040101010101" pitchFamily="2" charset="-122"/>
                    <a:ea typeface="华文中宋" panose="02010600040101010101" pitchFamily="2" charset="-122"/>
                  </a:rPr>
                  <a:t>fc</a:t>
                </a:r>
                <a:r>
                  <a:rPr lang="en-US" altLang="zh-CN" b="1" dirty="0">
                    <a:solidFill>
                      <a:srgbClr val="000000"/>
                    </a:solidFill>
                    <a:latin typeface="华文中宋" panose="02010600040101010101" pitchFamily="2" charset="-122"/>
                    <a:ea typeface="华文中宋" panose="02010600040101010101" pitchFamily="2" charset="-122"/>
                  </a:rPr>
                  <a:t>(k)</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可见，</a:t>
                </a:r>
                <a:r>
                  <a:rPr lang="en-US" altLang="zh-CN" b="1" dirty="0">
                    <a:solidFill>
                      <a:srgbClr val="000000"/>
                    </a:solidFill>
                    <a:latin typeface="华文中宋" panose="02010600040101010101" pitchFamily="2" charset="-122"/>
                    <a:ea typeface="华文中宋" panose="02010600040101010101" pitchFamily="2" charset="-122"/>
                  </a:rPr>
                  <a:t>SRR</a:t>
                </a:r>
                <a:r>
                  <a:rPr lang="zh-CN" altLang="en-US" b="1" dirty="0">
                    <a:solidFill>
                      <a:srgbClr val="000000"/>
                    </a:solidFill>
                    <a:latin typeface="华文中宋" panose="02010600040101010101" pitchFamily="2" charset="-122"/>
                    <a:ea typeface="华文中宋" panose="02010600040101010101" pitchFamily="2" charset="-122"/>
                  </a:rPr>
                  <a:t>介于</a:t>
                </a:r>
                <a:r>
                  <a:rPr lang="en-US" altLang="zh-CN" b="1" dirty="0">
                    <a:solidFill>
                      <a:srgbClr val="000000"/>
                    </a:solidFill>
                    <a:latin typeface="华文中宋" panose="02010600040101010101" pitchFamily="2" charset="-122"/>
                    <a:ea typeface="华文中宋" panose="02010600040101010101" pitchFamily="2" charset="-122"/>
                  </a:rPr>
                  <a:t>RR</a:t>
                </a:r>
                <a:r>
                  <a:rPr lang="zh-CN" altLang="en-US" b="1" dirty="0">
                    <a:solidFill>
                      <a:srgbClr val="000000"/>
                    </a:solidFill>
                    <a:latin typeface="华文中宋" panose="02010600040101010101" pitchFamily="2" charset="-122"/>
                    <a:ea typeface="华文中宋" panose="02010600040101010101" pitchFamily="2" charset="-122"/>
                  </a:rPr>
                  <a:t>和</a:t>
                </a:r>
                <a:r>
                  <a:rPr lang="en-US" altLang="zh-CN" b="1" dirty="0">
                    <a:solidFill>
                      <a:srgbClr val="000000"/>
                    </a:solidFill>
                    <a:latin typeface="华文中宋" panose="02010600040101010101" pitchFamily="2" charset="-122"/>
                    <a:ea typeface="华文中宋" panose="02010600040101010101" pitchFamily="2" charset="-122"/>
                  </a:rPr>
                  <a:t>FCFS</a:t>
                </a:r>
                <a:r>
                  <a:rPr lang="zh-CN" altLang="en-US" b="1" dirty="0">
                    <a:solidFill>
                      <a:srgbClr val="000000"/>
                    </a:solidFill>
                    <a:latin typeface="华文中宋" panose="02010600040101010101" pitchFamily="2" charset="-122"/>
                    <a:ea typeface="华文中宋" panose="02010600040101010101" pitchFamily="2" charset="-122"/>
                  </a:rPr>
                  <a:t>之间</a:t>
                </a:r>
                <a:endParaRPr lang="en-US" altLang="zh-CN" b="1" dirty="0">
                  <a:solidFill>
                    <a:srgbClr val="000000"/>
                  </a:solidFill>
                  <a:latin typeface="华文中宋" panose="02010600040101010101" pitchFamily="2" charset="-122"/>
                  <a:ea typeface="华文中宋" panose="02010600040101010101" pitchFamily="2" charset="-122"/>
                </a:endParaRPr>
              </a:p>
            </p:txBody>
          </p:sp>
        </mc:Choice>
        <mc:Fallback>
          <p:sp>
            <p:nvSpPr>
              <p:cNvPr id="8" name="矩形 7"/>
              <p:cNvSpPr>
                <a:spLocks noRot="1" noChangeAspect="1" noMove="1" noResize="1" noEditPoints="1" noAdjustHandles="1" noChangeArrowheads="1" noChangeShapeType="1" noTextEdit="1"/>
              </p:cNvSpPr>
              <p:nvPr/>
            </p:nvSpPr>
            <p:spPr>
              <a:xfrm>
                <a:off x="562041" y="1628800"/>
                <a:ext cx="7977025" cy="3877985"/>
              </a:xfrm>
              <a:prstGeom prst="rect">
                <a:avLst/>
              </a:prstGeom>
              <a:blipFill>
                <a:blip r:embed="rId2"/>
                <a:stretch>
                  <a:fillRect l="-458" b="-3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9" name="矩形 8"/>
              <p:cNvSpPr/>
              <p:nvPr/>
            </p:nvSpPr>
            <p:spPr>
              <a:xfrm>
                <a:off x="3131840" y="2195702"/>
                <a:ext cx="2464521" cy="718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sz="2000" b="1" dirty="0" smtClean="0">
                          <a:solidFill>
                            <a:srgbClr val="003399"/>
                          </a:solidFill>
                          <a:latin typeface="Cambria Math" panose="02040503050406030204" pitchFamily="18" charset="0"/>
                          <a:ea typeface="Cambria Math" panose="02040503050406030204" pitchFamily="18" charset="0"/>
                        </a:rPr>
                        <m:t>R</m:t>
                      </m:r>
                      <m:r>
                        <m:rPr>
                          <m:nor/>
                        </m:rPr>
                        <a:rPr lang="en-US" altLang="zh-CN" sz="2000" b="1" i="0" baseline="-25000" dirty="0" smtClean="0">
                          <a:solidFill>
                            <a:srgbClr val="003399"/>
                          </a:solidFill>
                          <a:latin typeface="Cambria Math" panose="02040503050406030204" pitchFamily="18" charset="0"/>
                          <a:ea typeface="Cambria Math" panose="02040503050406030204" pitchFamily="18" charset="0"/>
                        </a:rPr>
                        <m:t>d</m:t>
                      </m:r>
                      <m:r>
                        <a:rPr lang="en-US" altLang="zh-CN" sz="2000" b="1" i="0" baseline="-25000" dirty="0" smtClean="0">
                          <a:solidFill>
                            <a:srgbClr val="003399"/>
                          </a:solidFill>
                          <a:latin typeface="Cambria Math"/>
                          <a:ea typeface="Cambria Math" panose="02040503050406030204" pitchFamily="18" charset="0"/>
                        </a:rPr>
                        <m:t> </m:t>
                      </m:r>
                      <m:r>
                        <a:rPr lang="en-US" altLang="zh-CN" sz="2000" b="1">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r>
                            <a:rPr lang="zh-CN" altLang="en-US" sz="2000" b="1" i="1" smtClean="0">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den>
                      </m:f>
                      <m:r>
                        <a:rPr lang="en-US" altLang="zh-CN" sz="2000" b="1" i="1" smtClean="0">
                          <a:solidFill>
                            <a:srgbClr val="003399"/>
                          </a:solidFill>
                          <a:latin typeface="Cambria Math"/>
                          <a:ea typeface="Cambria Math"/>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r>
                            <a:rPr lang="zh-CN" altLang="en-US" sz="2000" b="1" i="1">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r>
                            <a:rPr lang="en-US" altLang="zh-CN" sz="2000" b="1" i="1" smtClean="0">
                              <a:solidFill>
                                <a:srgbClr val="003399"/>
                              </a:solidFill>
                              <a:latin typeface="Cambria Math"/>
                              <a:ea typeface="Cambria Math" panose="02040503050406030204" pitchFamily="18" charset="0"/>
                            </a:rPr>
                            <m:t>′</m:t>
                          </m:r>
                        </m:den>
                      </m:f>
                    </m:oMath>
                  </m:oMathPara>
                </a14:m>
                <a:endParaRPr lang="zh-CN" altLang="en-US" sz="2000" dirty="0">
                  <a:solidFill>
                    <a:srgbClr val="003399"/>
                  </a:solidFill>
                </a:endParaRPr>
              </a:p>
            </p:txBody>
          </p:sp>
        </mc:Choice>
        <mc:Fallback>
          <p:sp>
            <p:nvSpPr>
              <p:cNvPr id="9" name="矩形 8"/>
              <p:cNvSpPr>
                <a:spLocks noRot="1" noChangeAspect="1" noMove="1" noResize="1" noEditPoints="1" noAdjustHandles="1" noChangeArrowheads="1" noChangeShapeType="1" noTextEdit="1"/>
              </p:cNvSpPr>
              <p:nvPr/>
            </p:nvSpPr>
            <p:spPr>
              <a:xfrm>
                <a:off x="3131840" y="2195702"/>
                <a:ext cx="2464521" cy="718723"/>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2" name="矩形 11"/>
              <p:cNvSpPr/>
              <p:nvPr/>
            </p:nvSpPr>
            <p:spPr>
              <a:xfrm>
                <a:off x="1259632" y="2956627"/>
                <a:ext cx="7017544" cy="7289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CN" sz="2000" b="1" dirty="0" smtClean="0">
                          <a:solidFill>
                            <a:srgbClr val="003399"/>
                          </a:solidFill>
                          <a:latin typeface="Cambria Math" panose="02040503050406030204" pitchFamily="18" charset="0"/>
                          <a:ea typeface="Cambria Math" panose="02040503050406030204" pitchFamily="18" charset="0"/>
                        </a:rPr>
                        <m:t>R</m:t>
                      </m:r>
                      <m:r>
                        <m:rPr>
                          <m:nor/>
                        </m:rPr>
                        <a:rPr lang="en-US" altLang="zh-CN" sz="2000" b="1" i="0" baseline="-25000" dirty="0" smtClean="0">
                          <a:solidFill>
                            <a:srgbClr val="003399"/>
                          </a:solidFill>
                          <a:latin typeface="Cambria Math" panose="02040503050406030204" pitchFamily="18" charset="0"/>
                          <a:ea typeface="Cambria Math" panose="02040503050406030204" pitchFamily="18" charset="0"/>
                        </a:rPr>
                        <m:t>sr</m:t>
                      </m:r>
                      <m:r>
                        <a:rPr lang="en-US" altLang="zh-CN" sz="2000" b="1" i="0" baseline="-25000" dirty="0" smtClean="0">
                          <a:solidFill>
                            <a:srgbClr val="003399"/>
                          </a:solidFill>
                          <a:latin typeface="Cambria Math"/>
                          <a:ea typeface="Cambria Math" panose="02040503050406030204" pitchFamily="18" charset="0"/>
                        </a:rPr>
                        <m:t> </m:t>
                      </m:r>
                      <m:r>
                        <a:rPr lang="en-US" altLang="zh-CN" sz="2000" b="1">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r>
                            <a:rPr lang="zh-CN" altLang="en-US" sz="2000" b="1" i="1" smtClean="0">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den>
                      </m:f>
                      <m:r>
                        <a:rPr lang="en-US" altLang="zh-CN" sz="2000" b="1" i="1" smtClean="0">
                          <a:solidFill>
                            <a:srgbClr val="003399"/>
                          </a:solidFill>
                          <a:latin typeface="Cambria Math"/>
                          <a:ea typeface="Cambria Math"/>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r>
                            <a:rPr lang="zh-CN" altLang="en-US" sz="2000" b="1" i="1">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r>
                            <a:rPr lang="en-US" altLang="zh-CN" sz="2000" b="1" i="1" smtClean="0">
                              <a:solidFill>
                                <a:srgbClr val="003399"/>
                              </a:solidFill>
                              <a:latin typeface="Cambria Math"/>
                              <a:ea typeface="Cambria Math" panose="02040503050406030204" pitchFamily="18" charset="0"/>
                            </a:rPr>
                            <m:t>′</m:t>
                          </m:r>
                        </m:den>
                      </m:f>
                      <m:r>
                        <a:rPr lang="el-GR" altLang="zh-CN" sz="2000" b="1" i="1" smtClean="0">
                          <a:solidFill>
                            <a:srgbClr val="003399"/>
                          </a:solidFill>
                          <a:latin typeface="Cambria Math"/>
                          <a:ea typeface="Cambria Math"/>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i="1">
                              <a:solidFill>
                                <a:srgbClr val="003399"/>
                              </a:solidFill>
                              <a:latin typeface="Cambria Math" panose="02040503050406030204" pitchFamily="18" charset="0"/>
                              <a:ea typeface="Cambria Math" panose="02040503050406030204" pitchFamily="18" charset="0"/>
                            </a:rPr>
                            <m:t>𝒌𝒒</m:t>
                          </m:r>
                        </m:num>
                        <m:den>
                          <m:r>
                            <a:rPr lang="en-US" altLang="zh-CN" sz="2000" b="1" i="1">
                              <a:solidFill>
                                <a:srgbClr val="003399"/>
                              </a:solidFill>
                              <a:latin typeface="Cambria Math" panose="02040503050406030204" pitchFamily="18" charset="0"/>
                              <a:ea typeface="Cambria Math" panose="02040503050406030204" pitchFamily="18" charset="0"/>
                            </a:rPr>
                            <m:t>𝟏</m:t>
                          </m:r>
                          <m:r>
                            <a:rPr lang="zh-CN" altLang="en-US" sz="2000" b="1" i="1">
                              <a:solidFill>
                                <a:srgbClr val="003399"/>
                              </a:solidFill>
                              <a:latin typeface="Cambria Math" panose="02040503050406030204" pitchFamily="18" charset="0"/>
                              <a:ea typeface="华文中宋" panose="02010600040101010101" pitchFamily="2" charset="-122"/>
                            </a:rPr>
                            <m:t>−</m:t>
                          </m:r>
                          <m:r>
                            <a:rPr lang="zh-CN" altLang="en-US" sz="2000" b="1">
                              <a:solidFill>
                                <a:srgbClr val="003399"/>
                              </a:solidFill>
                              <a:latin typeface="Cambria Math" panose="02040503050406030204" pitchFamily="18" charset="0"/>
                              <a:ea typeface="华文中宋" panose="02010600040101010101" pitchFamily="2" charset="-122"/>
                            </a:rPr>
                            <m:t>𝝆</m:t>
                          </m:r>
                          <m:r>
                            <a:rPr lang="en-US" altLang="zh-CN" sz="2000" b="1">
                              <a:solidFill>
                                <a:srgbClr val="003399"/>
                              </a:solidFill>
                              <a:latin typeface="Cambria Math"/>
                              <a:ea typeface="华文中宋" panose="02010600040101010101" pitchFamily="2" charset="-122"/>
                            </a:rPr>
                            <m:t>′</m:t>
                          </m:r>
                        </m:den>
                      </m:f>
                      <m:r>
                        <a:rPr lang="en-US" altLang="zh-CN" sz="2000" b="1">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r>
                            <a:rPr lang="zh-CN" altLang="en-US" sz="2000" b="1" i="1">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den>
                      </m:f>
                      <m:r>
                        <a:rPr lang="en-US" altLang="zh-CN" sz="2000" b="1" i="1">
                          <a:solidFill>
                            <a:srgbClr val="003399"/>
                          </a:solidFill>
                          <a:latin typeface="Cambria Math"/>
                          <a:ea typeface="Cambria Math"/>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i="0" smtClean="0">
                              <a:solidFill>
                                <a:srgbClr val="003399"/>
                              </a:solidFill>
                              <a:latin typeface="Cambria Math"/>
                              <a:ea typeface="Cambria Math" panose="02040503050406030204" pitchFamily="18" charset="0"/>
                            </a:rPr>
                            <m:t>(</m:t>
                          </m:r>
                          <m:r>
                            <a:rPr lang="en-US" altLang="zh-CN" sz="2000" b="1" i="0" smtClean="0">
                              <a:solidFill>
                                <a:srgbClr val="003399"/>
                              </a:solidFill>
                              <a:latin typeface="Cambria Math"/>
                              <a:ea typeface="Cambria Math" panose="02040503050406030204" pitchFamily="18" charset="0"/>
                            </a:rPr>
                            <m:t>𝟏</m:t>
                          </m:r>
                          <m:r>
                            <a:rPr lang="en-US" altLang="zh-CN" sz="2000" b="1" i="0" smtClean="0">
                              <a:solidFill>
                                <a:srgbClr val="003399"/>
                              </a:solidFill>
                              <a:latin typeface="Cambria Math"/>
                              <a:ea typeface="Cambria Math" panose="02040503050406030204" pitchFamily="18" charset="0"/>
                            </a:rPr>
                            <m:t>−</m:t>
                          </m:r>
                          <m:r>
                            <a:rPr lang="en-US" altLang="zh-CN" sz="2000" b="1" i="0" smtClean="0">
                              <a:solidFill>
                                <a:srgbClr val="003399"/>
                              </a:solidFill>
                              <a:latin typeface="Cambria Math"/>
                              <a:ea typeface="Cambria Math" panose="02040503050406030204" pitchFamily="18" charset="0"/>
                            </a:rPr>
                            <m:t>𝐤𝐪</m:t>
                          </m:r>
                          <m:r>
                            <a:rPr lang="zh-CN" altLang="en-US" sz="2000" b="1">
                              <a:solidFill>
                                <a:srgbClr val="003399"/>
                              </a:solidFill>
                              <a:latin typeface="Cambria Math" panose="02040503050406030204" pitchFamily="18" charset="0"/>
                              <a:ea typeface="Cambria Math" panose="02040503050406030204" pitchFamily="18" charset="0"/>
                            </a:rPr>
                            <m:t>𝝁</m:t>
                          </m:r>
                          <m:r>
                            <a:rPr lang="en-US" altLang="zh-CN" sz="2000" b="1" i="1" smtClean="0">
                              <a:solidFill>
                                <a:srgbClr val="003399"/>
                              </a:solidFill>
                              <a:latin typeface="Cambria Math"/>
                              <a:ea typeface="Cambria Math" panose="02040503050406030204" pitchFamily="18" charset="0"/>
                            </a:rPr>
                            <m:t>)</m:t>
                          </m:r>
                        </m:num>
                        <m:den>
                          <m:r>
                            <a:rPr lang="zh-CN" altLang="en-US" sz="2000" b="1">
                              <a:solidFill>
                                <a:srgbClr val="003399"/>
                              </a:solidFill>
                              <a:latin typeface="Cambria Math" panose="02040503050406030204" pitchFamily="18" charset="0"/>
                              <a:ea typeface="Cambria Math" panose="02040503050406030204" pitchFamily="18" charset="0"/>
                            </a:rPr>
                            <m:t>𝝁</m:t>
                          </m:r>
                          <m:r>
                            <a:rPr lang="zh-CN" altLang="en-US" sz="2000" b="1" i="1">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r>
                            <a:rPr lang="en-US" altLang="zh-CN" sz="2000" b="1" i="1">
                              <a:solidFill>
                                <a:srgbClr val="003399"/>
                              </a:solidFill>
                              <a:latin typeface="Cambria Math"/>
                              <a:ea typeface="Cambria Math" panose="02040503050406030204" pitchFamily="18" charset="0"/>
                            </a:rPr>
                            <m:t>′</m:t>
                          </m:r>
                        </m:den>
                      </m:f>
                    </m:oMath>
                  </m:oMathPara>
                </a14:m>
                <a:endParaRPr lang="zh-CN" altLang="en-US" sz="2000" dirty="0">
                  <a:solidFill>
                    <a:srgbClr val="003399"/>
                  </a:solidFill>
                </a:endParaRPr>
              </a:p>
            </p:txBody>
          </p:sp>
        </mc:Choice>
        <mc:Fallback>
          <p:sp>
            <p:nvSpPr>
              <p:cNvPr id="12" name="矩形 11"/>
              <p:cNvSpPr>
                <a:spLocks noRot="1" noChangeAspect="1" noMove="1" noResize="1" noEditPoints="1" noAdjustHandles="1" noChangeArrowheads="1" noChangeShapeType="1" noTextEdit="1"/>
              </p:cNvSpPr>
              <p:nvPr/>
            </p:nvSpPr>
            <p:spPr>
              <a:xfrm>
                <a:off x="1259632" y="2956627"/>
                <a:ext cx="7017544" cy="728917"/>
              </a:xfrm>
              <a:prstGeom prst="rect">
                <a:avLst/>
              </a:prstGeom>
              <a:blipFill rotWithShape="1">
                <a:blip r:embed="rId4"/>
                <a:stretch>
                  <a:fillRect/>
                </a:stretch>
              </a:blipFill>
            </p:spPr>
            <p:txBody>
              <a:bodyPr/>
              <a:lstStyle/>
              <a:p>
                <a:r>
                  <a:rPr lang="zh-CN" altLang="en-US">
                    <a:noFill/>
                  </a:rPr>
                  <a:t> </a:t>
                </a:r>
              </a:p>
            </p:txBody>
          </p:sp>
        </mc:Fallback>
      </mc:AlternateContent>
      <p:pic>
        <p:nvPicPr>
          <p:cNvPr id="15362"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909909" y="5448570"/>
            <a:ext cx="7248525" cy="1390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mc:AlternateContent xmlns:mc="http://schemas.openxmlformats.org/markup-compatibility/2006">
        <mc:Choice xmlns:a14="http://schemas.microsoft.com/office/drawing/2010/main" xmlns="" Requires="a14">
          <p:sp>
            <p:nvSpPr>
              <p:cNvPr id="13" name="TextBox 12">
                <a:extLst>
                  <a:ext uri="{FF2B5EF4-FFF2-40B4-BE49-F238E27FC236}">
                    <a16:creationId xmlns:a16="http://schemas.microsoft.com/office/drawing/2014/main" id="{190C1A8C-8F40-4BF6-B32E-B09A120C094C}"/>
                  </a:ext>
                </a:extLst>
              </p:cNvPr>
              <p:cNvSpPr txBox="1"/>
              <p:nvPr/>
            </p:nvSpPr>
            <p:spPr>
              <a:xfrm>
                <a:off x="4199597" y="545469"/>
                <a:ext cx="4320480" cy="722249"/>
              </a:xfrm>
              <a:prstGeom prst="rect">
                <a:avLst/>
              </a:prstGeom>
              <a:noFill/>
              <a:ln>
                <a:solidFill>
                  <a:srgbClr val="000000"/>
                </a:solidFill>
                <a:prstDash val="dash"/>
              </a:ln>
            </p:spPr>
            <p:txBody>
              <a:bodyPr wrap="square" rtlCol="0">
                <a:spAutoFit/>
              </a:bodyPr>
              <a:lstStyle/>
              <a:p>
                <a:pPr marL="0" lvl="1"/>
                <a14:m>
                  <m:oMathPara xmlns:m="http://schemas.openxmlformats.org/officeDocument/2006/math">
                    <m:oMathParaPr>
                      <m:jc m:val="centerGroup"/>
                    </m:oMathParaPr>
                    <m:oMath xmlns:m="http://schemas.openxmlformats.org/officeDocument/2006/math">
                      <m:r>
                        <m:rPr>
                          <m:nor/>
                        </m:rPr>
                        <a:rPr lang="en-US" altLang="zh-CN" sz="2000" b="1" dirty="0" smtClean="0">
                          <a:solidFill>
                            <a:srgbClr val="003399"/>
                          </a:solidFill>
                          <a:latin typeface="Cambria Math" panose="02040503050406030204" pitchFamily="18" charset="0"/>
                          <a:ea typeface="Cambria Math" panose="02040503050406030204" pitchFamily="18" charset="0"/>
                        </a:rPr>
                        <m:t>R</m:t>
                      </m:r>
                      <m:r>
                        <a:rPr lang="en-US" altLang="zh-CN" sz="2000" b="1" i="0" smtClean="0">
                          <a:latin typeface="Cambria Math"/>
                        </a:rPr>
                        <m:t>=</m:t>
                      </m:r>
                      <m:f>
                        <m:fPr>
                          <m:ctrlPr>
                            <a:rPr lang="en-US" altLang="zh-CN" sz="2000" b="1" i="1" smtClean="0">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panose="02040503050406030204" pitchFamily="18" charset="0"/>
                              <a:ea typeface="Cambria Math" panose="02040503050406030204" pitchFamily="18" charset="0"/>
                            </a:rPr>
                            <m:t>𝒏</m:t>
                          </m:r>
                        </m:num>
                        <m:den>
                          <m:r>
                            <a:rPr lang="el-GR" altLang="zh-CN" sz="2000" b="1" i="1">
                              <a:solidFill>
                                <a:srgbClr val="003399"/>
                              </a:solidFill>
                              <a:latin typeface="Cambria Math" panose="02040503050406030204" pitchFamily="18" charset="0"/>
                              <a:ea typeface="Cambria Math" panose="02040503050406030204" pitchFamily="18" charset="0"/>
                            </a:rPr>
                            <m:t>𝝀</m:t>
                          </m:r>
                        </m:den>
                      </m:f>
                      <m:r>
                        <a:rPr lang="en-US" altLang="zh-CN" sz="2000" b="1" i="0">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i="0" smtClean="0">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d>
                            <m:dPr>
                              <m:ctrlPr>
                                <a:rPr lang="en-US" altLang="zh-CN" sz="2000" b="1" i="1">
                                  <a:solidFill>
                                    <a:srgbClr val="003399"/>
                                  </a:solidFill>
                                  <a:latin typeface="Cambria Math" panose="02040503050406030204" pitchFamily="18" charset="0"/>
                                  <a:ea typeface="Cambria Math" panose="02040503050406030204" pitchFamily="18" charset="0"/>
                                </a:rPr>
                              </m:ctrlPr>
                            </m:dPr>
                            <m:e>
                              <m:r>
                                <a:rPr lang="en-US" altLang="zh-CN" sz="2000" b="1">
                                  <a:solidFill>
                                    <a:srgbClr val="003399"/>
                                  </a:solidFill>
                                  <a:latin typeface="Cambria Math" panose="02040503050406030204" pitchFamily="18" charset="0"/>
                                  <a:ea typeface="Cambria Math" panose="02040503050406030204" pitchFamily="18" charset="0"/>
                                </a:rPr>
                                <m:t>𝟏</m:t>
                              </m:r>
                              <m:r>
                                <a:rPr lang="en-US" altLang="zh-CN" sz="2000" b="1">
                                  <a:solidFill>
                                    <a:srgbClr val="003399"/>
                                  </a:solidFill>
                                  <a:latin typeface="Cambria Math" panose="02040503050406030204" pitchFamily="18" charset="0"/>
                                  <a:ea typeface="Cambria Math" panose="02040503050406030204" pitchFamily="18" charset="0"/>
                                </a:rPr>
                                <m:t>−</m:t>
                              </m:r>
                              <m:r>
                                <a:rPr lang="zh-CN" altLang="en-US" sz="2000" b="1" i="1">
                                  <a:solidFill>
                                    <a:srgbClr val="003399"/>
                                  </a:solidFill>
                                  <a:latin typeface="Cambria Math"/>
                                  <a:ea typeface="Cambria Math" panose="02040503050406030204" pitchFamily="18" charset="0"/>
                                </a:rPr>
                                <m:t>𝛒</m:t>
                              </m:r>
                            </m:e>
                          </m:d>
                        </m:den>
                      </m:f>
                      <m:r>
                        <a:rPr lang="en-US" altLang="zh-CN" sz="2000" b="1">
                          <a:solidFill>
                            <a:srgbClr val="003399"/>
                          </a:solidFill>
                          <a:latin typeface="Cambria Math" panose="02040503050406030204" pitchFamily="18" charset="0"/>
                          <a:ea typeface="Cambria Math" panose="02040503050406030204" pitchFamily="18" charset="0"/>
                        </a:rPr>
                        <m:t>=</m:t>
                      </m:r>
                      <m:f>
                        <m:fPr>
                          <m:ctrlPr>
                            <a:rPr lang="en-US" altLang="zh-CN" sz="2000" b="1" i="1">
                              <a:solidFill>
                                <a:srgbClr val="003399"/>
                              </a:solidFill>
                              <a:latin typeface="Cambria Math" panose="02040503050406030204" pitchFamily="18" charset="0"/>
                              <a:ea typeface="Cambria Math" panose="02040503050406030204" pitchFamily="18" charset="0"/>
                            </a:rPr>
                          </m:ctrlPr>
                        </m:fPr>
                        <m:num>
                          <m:r>
                            <a:rPr lang="en-US" altLang="zh-CN" sz="2000" b="1">
                              <a:solidFill>
                                <a:srgbClr val="003399"/>
                              </a:solidFill>
                              <a:latin typeface="Cambria Math"/>
                              <a:ea typeface="Cambria Math" panose="02040503050406030204" pitchFamily="18" charset="0"/>
                            </a:rPr>
                            <m:t>𝟏</m:t>
                          </m:r>
                        </m:num>
                        <m:den>
                          <m:r>
                            <a:rPr lang="zh-CN" altLang="en-US" sz="2000" b="1">
                              <a:solidFill>
                                <a:srgbClr val="003399"/>
                              </a:solidFill>
                              <a:latin typeface="Cambria Math" panose="02040503050406030204" pitchFamily="18" charset="0"/>
                              <a:ea typeface="Cambria Math" panose="02040503050406030204" pitchFamily="18" charset="0"/>
                            </a:rPr>
                            <m:t>𝝁</m:t>
                          </m:r>
                          <m:r>
                            <a:rPr lang="zh-CN" altLang="en-US" sz="2000" b="1" i="1" smtClean="0">
                              <a:solidFill>
                                <a:srgbClr val="003399"/>
                              </a:solidFill>
                              <a:latin typeface="Cambria Math"/>
                              <a:ea typeface="Cambria Math" panose="02040503050406030204" pitchFamily="18" charset="0"/>
                            </a:rPr>
                            <m:t>−</m:t>
                          </m:r>
                          <m:r>
                            <a:rPr lang="el-GR" altLang="zh-CN" sz="2000" b="1" i="1">
                              <a:solidFill>
                                <a:srgbClr val="003399"/>
                              </a:solidFill>
                              <a:latin typeface="Cambria Math" panose="02040503050406030204" pitchFamily="18" charset="0"/>
                              <a:ea typeface="Cambria Math" panose="02040503050406030204" pitchFamily="18" charset="0"/>
                            </a:rPr>
                            <m:t>𝝀</m:t>
                          </m:r>
                        </m:den>
                      </m:f>
                    </m:oMath>
                  </m:oMathPara>
                </a14:m>
                <a:endParaRPr lang="zh-CN" altLang="en-US" sz="2000" b="1" dirty="0"/>
              </a:p>
            </p:txBody>
          </p:sp>
        </mc:Choice>
        <mc:Fallback>
          <p:sp>
            <p:nvSpPr>
              <p:cNvPr id="13" name="TextBox 12">
                <a:extLst>
                  <a:ext uri="{FF2B5EF4-FFF2-40B4-BE49-F238E27FC236}">
                    <a16:creationId xmlns:a16="http://schemas.microsoft.com/office/drawing/2014/main" xmlns="" xmlns:a14="http://schemas.microsoft.com/office/drawing/2010/main" id="{190C1A8C-8F40-4BF6-B32E-B09A120C094C}"/>
                  </a:ext>
                </a:extLst>
              </p:cNvPr>
              <p:cNvSpPr txBox="1">
                <a:spLocks noRot="1" noChangeAspect="1" noMove="1" noResize="1" noEditPoints="1" noAdjustHandles="1" noChangeArrowheads="1" noChangeShapeType="1" noTextEdit="1"/>
              </p:cNvSpPr>
              <p:nvPr/>
            </p:nvSpPr>
            <p:spPr>
              <a:xfrm>
                <a:off x="4199597" y="545469"/>
                <a:ext cx="4320480" cy="722249"/>
              </a:xfrm>
              <a:prstGeom prst="rect">
                <a:avLst/>
              </a:prstGeom>
              <a:blipFill>
                <a:blip r:embed="rId6"/>
                <a:stretch>
                  <a:fillRect/>
                </a:stretch>
              </a:blipFill>
              <a:ln>
                <a:solidFill>
                  <a:srgbClr val="000000"/>
                </a:solidFill>
                <a:prstDash val="dash"/>
              </a:ln>
            </p:spPr>
            <p:txBody>
              <a:bodyPr/>
              <a:lstStyle/>
              <a:p>
                <a:r>
                  <a:rPr lang="zh-CN" altLang="en-US">
                    <a:noFill/>
                  </a:rPr>
                  <a:t> </a:t>
                </a:r>
              </a:p>
            </p:txBody>
          </p:sp>
        </mc:Fallback>
      </mc:AlternateContent>
      <p:cxnSp>
        <p:nvCxnSpPr>
          <p:cNvPr id="3" name="直接箭头连接符 2">
            <a:extLst>
              <a:ext uri="{FF2B5EF4-FFF2-40B4-BE49-F238E27FC236}">
                <a16:creationId xmlns:a16="http://schemas.microsoft.com/office/drawing/2014/main" xmlns="" id="{DACDBBDC-31EE-4F51-BCAA-4C78F969FA22}"/>
              </a:ext>
            </a:extLst>
          </p:cNvPr>
          <p:cNvCxnSpPr>
            <a:stCxn id="13" idx="2"/>
          </p:cNvCxnSpPr>
          <p:nvPr/>
        </p:nvCxnSpPr>
        <p:spPr>
          <a:xfrm flipH="1">
            <a:off x="5436096" y="1267718"/>
            <a:ext cx="923741" cy="927984"/>
          </a:xfrm>
          <a:prstGeom prst="straightConnector1">
            <a:avLst/>
          </a:prstGeom>
          <a:ln>
            <a:solidFill>
              <a:srgbClr val="000000"/>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xmlns="" id="{4B8963F0-A644-495D-AD65-67192805EAF0}"/>
              </a:ext>
            </a:extLst>
          </p:cNvPr>
          <p:cNvSpPr>
            <a:spLocks noGrp="1"/>
          </p:cNvSpPr>
          <p:nvPr>
            <p:ph type="sldNum" sz="quarter" idx="12"/>
          </p:nvPr>
        </p:nvSpPr>
        <p:spPr/>
        <p:txBody>
          <a:bodyPr/>
          <a:lstStyle/>
          <a:p>
            <a:fld id="{B10D5614-B734-4280-8F57-1D4947433C97}" type="slidenum">
              <a:rPr lang="en-US" smtClean="0"/>
              <a:pPr/>
              <a:t>55</a:t>
            </a:fld>
            <a:endParaRPr lang="en-US" dirty="0"/>
          </a:p>
        </p:txBody>
      </p:sp>
    </p:spTree>
    <p:extLst>
      <p:ext uri="{BB962C8B-B14F-4D97-AF65-F5344CB8AC3E}">
        <p14:creationId xmlns:p14="http://schemas.microsoft.com/office/powerpoint/2010/main" xmlns="" val="36102202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51</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等待时间</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服务时间仿真结果</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算法评价</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59632" y="1628800"/>
            <a:ext cx="7126968" cy="50222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xmlns="" id="{A04CA6AC-1B33-4AFB-833B-CE8B451812A1}"/>
              </a:ext>
            </a:extLst>
          </p:cNvPr>
          <p:cNvSpPr>
            <a:spLocks noGrp="1"/>
          </p:cNvSpPr>
          <p:nvPr>
            <p:ph type="sldNum" sz="quarter" idx="12"/>
          </p:nvPr>
        </p:nvSpPr>
        <p:spPr/>
        <p:txBody>
          <a:bodyPr/>
          <a:lstStyle/>
          <a:p>
            <a:fld id="{B10D5614-B734-4280-8F57-1D4947433C97}" type="slidenum">
              <a:rPr lang="en-US" smtClean="0"/>
              <a:pPr/>
              <a:t>56</a:t>
            </a:fld>
            <a:endParaRPr lang="en-US" dirty="0"/>
          </a:p>
        </p:txBody>
      </p:sp>
    </p:spTree>
    <p:extLst>
      <p:ext uri="{BB962C8B-B14F-4D97-AF65-F5344CB8AC3E}">
        <p14:creationId xmlns:p14="http://schemas.microsoft.com/office/powerpoint/2010/main" xmlns="" val="37299787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52</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实时系统的特点</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9" name="Rectangle 3"/>
          <p:cNvSpPr txBox="1">
            <a:spLocks/>
          </p:cNvSpPr>
          <p:nvPr/>
        </p:nvSpPr>
        <p:spPr>
          <a:xfrm>
            <a:off x="522296" y="1628800"/>
            <a:ext cx="8099407" cy="496855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实时系统</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在用户要求的时限（</a:t>
            </a:r>
            <a:r>
              <a:rPr lang="en-US" altLang="zh-CN" sz="1800" b="1" dirty="0">
                <a:solidFill>
                  <a:srgbClr val="000000"/>
                </a:solidFill>
                <a:latin typeface="华文中宋" panose="02010600040101010101" pitchFamily="2" charset="-122"/>
                <a:ea typeface="华文中宋" panose="02010600040101010101" pitchFamily="2" charset="-122"/>
              </a:rPr>
              <a:t>deadline</a:t>
            </a:r>
            <a:r>
              <a:rPr lang="zh-CN" altLang="en-US" sz="1800" b="1" dirty="0">
                <a:solidFill>
                  <a:srgbClr val="000000"/>
                </a:solidFill>
                <a:latin typeface="华文中宋" panose="02010600040101010101" pitchFamily="2" charset="-122"/>
                <a:ea typeface="华文中宋" panose="02010600040101010101" pitchFamily="2" charset="-122"/>
              </a:rPr>
              <a:t>）内进行事件处理和控制</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实时系统处理和控制的正确性不仅取决于计算的逻辑结果，并且取决于计算和处理结果产生的时间</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把给定的任务，按所要求的时限调配到相应的设备上处理完成</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广泛应用于各行各业嵌入式领域，已成为现代</a:t>
            </a:r>
            <a:r>
              <a:rPr lang="en-US" altLang="zh-CN" sz="1800" b="1" dirty="0">
                <a:solidFill>
                  <a:srgbClr val="000000"/>
                </a:solidFill>
                <a:latin typeface="华文中宋" panose="02010600040101010101" pitchFamily="2" charset="-122"/>
                <a:ea typeface="华文中宋" panose="02010600040101010101" pitchFamily="2" charset="-122"/>
              </a:rPr>
              <a:t>OS</a:t>
            </a:r>
            <a:r>
              <a:rPr lang="zh-CN" altLang="en-US" sz="1800" b="1" dirty="0">
                <a:solidFill>
                  <a:srgbClr val="000000"/>
                </a:solidFill>
                <a:latin typeface="华文中宋" panose="02010600040101010101" pitchFamily="2" charset="-122"/>
                <a:ea typeface="华文中宋" panose="02010600040101010101" pitchFamily="2" charset="-122"/>
              </a:rPr>
              <a:t>研究的热点</a:t>
            </a:r>
          </a:p>
          <a:p>
            <a:pPr>
              <a:lnSpc>
                <a:spcPct val="150000"/>
              </a:lnSpc>
              <a:spcBef>
                <a:spcPts val="0"/>
              </a:spcBef>
              <a:buFont typeface="Arial" charset="0"/>
              <a:buChar char="•"/>
            </a:pPr>
            <a:r>
              <a:rPr lang="zh-CN" altLang="en-US" sz="1800" b="1" dirty="0">
                <a:solidFill>
                  <a:srgbClr val="000000"/>
                </a:solidFill>
                <a:latin typeface="华文中宋" panose="02010600040101010101" pitchFamily="2" charset="-122"/>
                <a:ea typeface="华文中宋" panose="02010600040101010101" pitchFamily="2" charset="-122"/>
              </a:rPr>
              <a:t>实时系统的特点</a:t>
            </a: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可确定性（有限等待时间）</a:t>
            </a: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可响应性（有限响应时间）</a:t>
            </a:r>
          </a:p>
          <a:p>
            <a:pPr lvl="1">
              <a:lnSpc>
                <a:spcPct val="17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用户控制（控制粒度更小</a:t>
            </a:r>
            <a:r>
              <a:rPr lang="en-US" altLang="zh-CN" sz="1800" b="1" dirty="0">
                <a:solidFill>
                  <a:srgbClr val="000000"/>
                </a:solidFill>
                <a:latin typeface="华文中宋" panose="02010600040101010101" pitchFamily="2" charset="-122"/>
                <a:ea typeface="华文中宋" panose="02010600040101010101" pitchFamily="2" charset="-122"/>
              </a:rPr>
              <a:t>)</a:t>
            </a:r>
            <a:endParaRPr lang="zh-CN" altLang="en-US" sz="1800" b="1" dirty="0">
              <a:solidFill>
                <a:srgbClr val="000000"/>
              </a:solidFill>
              <a:latin typeface="华文中宋" panose="02010600040101010101" pitchFamily="2" charset="-122"/>
              <a:ea typeface="华文中宋" panose="02010600040101010101" pitchFamily="2" charset="-122"/>
            </a:endParaRPr>
          </a:p>
          <a:p>
            <a:pPr lvl="1">
              <a:lnSpc>
                <a:spcPct val="17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可靠性高（高于非实时</a:t>
            </a:r>
            <a:r>
              <a:rPr lang="en-US" altLang="zh-CN" sz="1800" b="1" dirty="0">
                <a:solidFill>
                  <a:srgbClr val="000000"/>
                </a:solidFill>
                <a:latin typeface="华文中宋" panose="02010600040101010101" pitchFamily="2" charset="-122"/>
                <a:ea typeface="华文中宋" panose="02010600040101010101" pitchFamily="2" charset="-122"/>
              </a:rPr>
              <a:t>)</a:t>
            </a:r>
            <a:endParaRPr lang="zh-CN" altLang="en-US" sz="1800" b="1" dirty="0">
              <a:solidFill>
                <a:srgbClr val="000000"/>
              </a:solidFill>
              <a:latin typeface="华文中宋" panose="02010600040101010101" pitchFamily="2" charset="-122"/>
              <a:ea typeface="华文中宋" panose="02010600040101010101" pitchFamily="2" charset="-122"/>
            </a:endParaRPr>
          </a:p>
          <a:p>
            <a:pPr lvl="1">
              <a:lnSpc>
                <a:spcPct val="17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系统出错处理能力强（系统故障时尽可能保证其性能和数据</a:t>
            </a:r>
            <a:r>
              <a:rPr lang="en-US" altLang="zh-CN" sz="1800" b="1" dirty="0">
                <a:solidFill>
                  <a:srgbClr val="000000"/>
                </a:solidFill>
                <a:latin typeface="华文中宋" panose="02010600040101010101" pitchFamily="2" charset="-122"/>
                <a:ea typeface="华文中宋" panose="02010600040101010101" pitchFamily="2" charset="-122"/>
              </a:rPr>
              <a:t>)</a:t>
            </a: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80236CBC-E995-4E09-8A1A-466094E57789}"/>
              </a:ext>
            </a:extLst>
          </p:cNvPr>
          <p:cNvSpPr>
            <a:spLocks noGrp="1"/>
          </p:cNvSpPr>
          <p:nvPr>
            <p:ph type="sldNum" sz="quarter" idx="12"/>
          </p:nvPr>
        </p:nvSpPr>
        <p:spPr/>
        <p:txBody>
          <a:bodyPr/>
          <a:lstStyle/>
          <a:p>
            <a:fld id="{B10D5614-B734-4280-8F57-1D4947433C97}" type="slidenum">
              <a:rPr lang="en-US" smtClean="0"/>
              <a:pPr/>
              <a:t>57</a:t>
            </a:fld>
            <a:endParaRPr lang="en-US" dirty="0"/>
          </a:p>
        </p:txBody>
      </p:sp>
    </p:spTree>
    <p:extLst>
      <p:ext uri="{BB962C8B-B14F-4D97-AF65-F5344CB8AC3E}">
        <p14:creationId xmlns:p14="http://schemas.microsoft.com/office/powerpoint/2010/main" xmlns="" val="11262862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53</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实时系统的特点</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9" name="Rectangle 3"/>
          <p:cNvSpPr txBox="1">
            <a:spLocks/>
          </p:cNvSpPr>
          <p:nvPr/>
        </p:nvSpPr>
        <p:spPr>
          <a:xfrm>
            <a:off x="522296" y="1628800"/>
            <a:ext cx="8099407" cy="49685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可确定性（有限等待时间）</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指系统可以按照固定的、预先确定的时间或时间间隔执行操作</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首先取决于系统响应中断的速度，其次取决于系统是否有足够的能力在要求的时间内处理所有的请求</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非实时几十</a:t>
            </a:r>
            <a:r>
              <a:rPr lang="en-US" altLang="zh-CN" sz="1800" b="1" dirty="0">
                <a:solidFill>
                  <a:srgbClr val="00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数百</a:t>
            </a:r>
            <a:r>
              <a:rPr lang="en-US" altLang="zh-CN" sz="1800" b="1" dirty="0" err="1">
                <a:solidFill>
                  <a:srgbClr val="000000"/>
                </a:solidFill>
                <a:latin typeface="华文中宋" panose="02010600040101010101" pitchFamily="2" charset="-122"/>
                <a:ea typeface="华文中宋" panose="02010600040101010101" pitchFamily="2" charset="-122"/>
              </a:rPr>
              <a:t>ms</a:t>
            </a:r>
            <a:r>
              <a:rPr lang="zh-CN" altLang="en-US" sz="1800" b="1" dirty="0">
                <a:solidFill>
                  <a:srgbClr val="000000"/>
                </a:solidFill>
                <a:latin typeface="华文中宋" panose="02010600040101010101" pitchFamily="2" charset="-122"/>
                <a:ea typeface="华文中宋" panose="02010600040101010101" pitchFamily="2" charset="-122"/>
              </a:rPr>
              <a:t>，实时</a:t>
            </a:r>
            <a:r>
              <a:rPr lang="en-US" altLang="zh-CN" sz="1800" b="1" dirty="0">
                <a:solidFill>
                  <a:srgbClr val="000000"/>
                </a:solidFill>
                <a:latin typeface="华文中宋" panose="02010600040101010101" pitchFamily="2" charset="-122"/>
                <a:ea typeface="华文中宋" panose="02010600040101010101" pitchFamily="2" charset="-122"/>
              </a:rPr>
              <a:t>10µs~1ms</a:t>
            </a:r>
            <a:endParaRPr lang="zh-CN" altLang="en-US" sz="1800" b="1" dirty="0">
              <a:solidFill>
                <a:srgbClr val="000000"/>
              </a:solidFill>
              <a:latin typeface="华文中宋" panose="02010600040101010101" pitchFamily="2" charset="-122"/>
              <a:ea typeface="华文中宋" panose="02010600040101010101" pitchFamily="2" charset="-122"/>
            </a:endParaRPr>
          </a:p>
          <a:p>
            <a:pPr marL="342900" lvl="1" indent="-342900">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可响应性（有限响应时间）</a:t>
            </a: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中断发生后，系统处理中断（包括调度）的时间</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包括：</a:t>
            </a:r>
            <a:r>
              <a:rPr lang="en-US" altLang="zh-CN" sz="1800" b="1" dirty="0">
                <a:solidFill>
                  <a:srgbClr val="000000"/>
                </a:solidFill>
                <a:latin typeface="华文中宋" panose="02010600040101010101" pitchFamily="2" charset="-122"/>
                <a:ea typeface="华文中宋" panose="02010600040101010101" pitchFamily="2" charset="-122"/>
              </a:rPr>
              <a:t>ISR</a:t>
            </a:r>
            <a:r>
              <a:rPr lang="zh-CN" altLang="en-US" sz="1800" b="1" dirty="0">
                <a:solidFill>
                  <a:srgbClr val="000000"/>
                </a:solidFill>
                <a:latin typeface="华文中宋" panose="02010600040101010101" pitchFamily="2" charset="-122"/>
                <a:ea typeface="华文中宋" panose="02010600040101010101" pitchFamily="2" charset="-122"/>
              </a:rPr>
              <a:t>和</a:t>
            </a:r>
            <a:r>
              <a:rPr lang="en-US" altLang="zh-CN" sz="1800" b="1" dirty="0">
                <a:solidFill>
                  <a:srgbClr val="000000"/>
                </a:solidFill>
                <a:latin typeface="华文中宋" panose="02010600040101010101" pitchFamily="2" charset="-122"/>
                <a:ea typeface="华文中宋" panose="02010600040101010101" pitchFamily="2" charset="-122"/>
              </a:rPr>
              <a:t>ISR</a:t>
            </a:r>
            <a:r>
              <a:rPr lang="zh-CN" altLang="en-US" sz="1800" b="1" dirty="0">
                <a:solidFill>
                  <a:srgbClr val="000000"/>
                </a:solidFill>
                <a:latin typeface="华文中宋" panose="02010600040101010101" pitchFamily="2" charset="-122"/>
                <a:ea typeface="华文中宋" panose="02010600040101010101" pitchFamily="2" charset="-122"/>
              </a:rPr>
              <a:t>内进程上下文切换（调度）的时间，以及中断嵌套</a:t>
            </a: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一般应用</a:t>
            </a:r>
            <a:r>
              <a:rPr lang="en-US" altLang="zh-CN" sz="1800" b="1" dirty="0">
                <a:solidFill>
                  <a:srgbClr val="000000"/>
                </a:solidFill>
                <a:latin typeface="华文中宋" panose="02010600040101010101" pitchFamily="2" charset="-122"/>
                <a:ea typeface="华文中宋" panose="02010600040101010101" pitchFamily="2" charset="-122"/>
              </a:rPr>
              <a:t>1~10ms</a:t>
            </a:r>
            <a:r>
              <a:rPr lang="zh-CN" altLang="en-US" sz="1800" b="1" dirty="0">
                <a:solidFill>
                  <a:srgbClr val="000000"/>
                </a:solidFill>
                <a:latin typeface="华文中宋" panose="02010600040101010101" pitchFamily="2" charset="-122"/>
                <a:ea typeface="华文中宋" panose="02010600040101010101" pitchFamily="2" charset="-122"/>
              </a:rPr>
              <a:t>，前沿应用</a:t>
            </a:r>
            <a:r>
              <a:rPr lang="en-US" altLang="zh-CN" sz="1800" b="1" dirty="0">
                <a:solidFill>
                  <a:srgbClr val="000000"/>
                </a:solidFill>
                <a:latin typeface="华文中宋" panose="02010600040101010101" pitchFamily="2" charset="-122"/>
                <a:ea typeface="华文中宋" panose="02010600040101010101" pitchFamily="2" charset="-122"/>
              </a:rPr>
              <a:t>10~100µs</a:t>
            </a:r>
            <a:endParaRPr lang="zh-CN" altLang="en-US" sz="1800" b="1" dirty="0">
              <a:solidFill>
                <a:srgbClr val="000000"/>
              </a:solidFill>
              <a:latin typeface="华文中宋" panose="02010600040101010101" pitchFamily="2" charset="-122"/>
              <a:ea typeface="华文中宋" panose="02010600040101010101" pitchFamily="2" charset="-122"/>
            </a:endParaRPr>
          </a:p>
          <a:p>
            <a:pPr lvl="1">
              <a:lnSpc>
                <a:spcPct val="170000"/>
              </a:lnSpc>
              <a:spcBef>
                <a:spcPts val="0"/>
              </a:spcBef>
              <a:buFont typeface="Arial" panose="020B0604020202020204" pitchFamily="34" charset="0"/>
              <a:buChar char="•"/>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FBDCB269-D1CA-4F34-BA81-1514FAECD621}"/>
              </a:ext>
            </a:extLst>
          </p:cNvPr>
          <p:cNvSpPr>
            <a:spLocks noGrp="1"/>
          </p:cNvSpPr>
          <p:nvPr>
            <p:ph type="sldNum" sz="quarter" idx="12"/>
          </p:nvPr>
        </p:nvSpPr>
        <p:spPr/>
        <p:txBody>
          <a:bodyPr/>
          <a:lstStyle/>
          <a:p>
            <a:fld id="{B10D5614-B734-4280-8F57-1D4947433C97}" type="slidenum">
              <a:rPr lang="en-US" smtClean="0"/>
              <a:pPr/>
              <a:t>58</a:t>
            </a:fld>
            <a:endParaRPr lang="en-US" dirty="0"/>
          </a:p>
        </p:txBody>
      </p:sp>
    </p:spTree>
    <p:extLst>
      <p:ext uri="{BB962C8B-B14F-4D97-AF65-F5344CB8AC3E}">
        <p14:creationId xmlns:p14="http://schemas.microsoft.com/office/powerpoint/2010/main" xmlns="" val="16019224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54</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实时系统的特点</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5160" y="2120420"/>
            <a:ext cx="8553679" cy="3227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xmlns="" id="{9400113A-DA3D-4120-B3FB-3D5A1BEF8895}"/>
              </a:ext>
            </a:extLst>
          </p:cNvPr>
          <p:cNvSpPr>
            <a:spLocks noGrp="1"/>
          </p:cNvSpPr>
          <p:nvPr>
            <p:ph type="sldNum" sz="quarter" idx="12"/>
          </p:nvPr>
        </p:nvSpPr>
        <p:spPr/>
        <p:txBody>
          <a:bodyPr/>
          <a:lstStyle/>
          <a:p>
            <a:fld id="{B10D5614-B734-4280-8F57-1D4947433C97}" type="slidenum">
              <a:rPr lang="en-US" smtClean="0"/>
              <a:pPr/>
              <a:t>59</a:t>
            </a:fld>
            <a:endParaRPr lang="en-US" dirty="0"/>
          </a:p>
        </p:txBody>
      </p:sp>
    </p:spTree>
    <p:extLst>
      <p:ext uri="{BB962C8B-B14F-4D97-AF65-F5344CB8AC3E}">
        <p14:creationId xmlns:p14="http://schemas.microsoft.com/office/powerpoint/2010/main" xmlns="" val="5621036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分级调度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05</a:t>
            </a:r>
            <a:endParaRPr lang="en-US" sz="1100" b="1" dirty="0">
              <a:solidFill>
                <a:prstClr val="white"/>
              </a:solidFill>
            </a:endParaRPr>
          </a:p>
        </p:txBody>
      </p:sp>
      <p:sp>
        <p:nvSpPr>
          <p:cNvPr id="11" name="Content Placeholder 2"/>
          <p:cNvSpPr txBox="1">
            <a:spLocks/>
          </p:cNvSpPr>
          <p:nvPr/>
        </p:nvSpPr>
        <p:spPr>
          <a:xfrm>
            <a:off x="457200" y="127197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作业的状态及其转换</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9" name="Content Placeholder 3" descr="Fig09_02.gif"/>
          <p:cNvPicPr>
            <a:picLocks noGrp="1" noChangeAspect="1"/>
          </p:cNvPicPr>
          <p:nvPr>
            <p:ph idx="1"/>
          </p:nvPr>
        </p:nvPicPr>
        <p:blipFill>
          <a:blip r:embed="rId2"/>
          <a:stretch>
            <a:fillRect/>
          </a:stretch>
        </p:blipFill>
        <p:spPr>
          <a:xfrm>
            <a:off x="3315958" y="0"/>
            <a:ext cx="5134130" cy="6858000"/>
          </a:xfrm>
        </p:spPr>
      </p:pic>
      <p:sp>
        <p:nvSpPr>
          <p:cNvPr id="12" name="Rectangle 3"/>
          <p:cNvSpPr txBox="1">
            <a:spLocks/>
          </p:cNvSpPr>
          <p:nvPr/>
        </p:nvSpPr>
        <p:spPr>
          <a:xfrm>
            <a:off x="457200" y="1773238"/>
            <a:ext cx="2818656" cy="9356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换一个视角</a:t>
            </a:r>
          </a:p>
        </p:txBody>
      </p:sp>
      <p:sp>
        <p:nvSpPr>
          <p:cNvPr id="3" name="灯片编号占位符 2">
            <a:extLst>
              <a:ext uri="{FF2B5EF4-FFF2-40B4-BE49-F238E27FC236}">
                <a16:creationId xmlns:a16="http://schemas.microsoft.com/office/drawing/2014/main" xmlns="" id="{01F5E638-0F34-43A8-A5E0-E36AB1F26329}"/>
              </a:ext>
            </a:extLst>
          </p:cNvPr>
          <p:cNvSpPr>
            <a:spLocks noGrp="1"/>
          </p:cNvSpPr>
          <p:nvPr>
            <p:ph type="sldNum" sz="quarter" idx="12"/>
          </p:nvPr>
        </p:nvSpPr>
        <p:spPr/>
        <p:txBody>
          <a:bodyPr/>
          <a:lstStyle/>
          <a:p>
            <a:fld id="{B10D5614-B734-4280-8F57-1D4947433C97}" type="slidenum">
              <a:rPr lang="en-US" smtClean="0"/>
              <a:pPr/>
              <a:t>6</a:t>
            </a:fld>
            <a:endParaRPr lang="en-US" dirty="0"/>
          </a:p>
        </p:txBody>
      </p:sp>
    </p:spTree>
    <p:extLst>
      <p:ext uri="{BB962C8B-B14F-4D97-AF65-F5344CB8AC3E}">
        <p14:creationId xmlns:p14="http://schemas.microsoft.com/office/powerpoint/2010/main" xmlns="" val="11796843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55</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实时系统的特点</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0057" y="2287148"/>
            <a:ext cx="7007324" cy="3524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xmlns="" id="{11D9DD58-E91A-4DE4-9D31-0624D07C595E}"/>
              </a:ext>
            </a:extLst>
          </p:cNvPr>
          <p:cNvSpPr>
            <a:spLocks noGrp="1"/>
          </p:cNvSpPr>
          <p:nvPr>
            <p:ph type="sldNum" sz="quarter" idx="12"/>
          </p:nvPr>
        </p:nvSpPr>
        <p:spPr/>
        <p:txBody>
          <a:bodyPr/>
          <a:lstStyle/>
          <a:p>
            <a:fld id="{B10D5614-B734-4280-8F57-1D4947433C97}" type="slidenum">
              <a:rPr lang="en-US" smtClean="0"/>
              <a:pPr/>
              <a:t>60</a:t>
            </a:fld>
            <a:endParaRPr lang="en-US" dirty="0"/>
          </a:p>
        </p:txBody>
      </p:sp>
    </p:spTree>
    <p:extLst>
      <p:ext uri="{BB962C8B-B14F-4D97-AF65-F5344CB8AC3E}">
        <p14:creationId xmlns:p14="http://schemas.microsoft.com/office/powerpoint/2010/main" xmlns="" val="31842191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56</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实时系统的特点</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6816" y="2132856"/>
            <a:ext cx="8807673" cy="36631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xmlns="" id="{E6002557-F145-4737-850E-6A217484CF51}"/>
              </a:ext>
            </a:extLst>
          </p:cNvPr>
          <p:cNvSpPr>
            <a:spLocks noGrp="1"/>
          </p:cNvSpPr>
          <p:nvPr>
            <p:ph type="sldNum" sz="quarter" idx="12"/>
          </p:nvPr>
        </p:nvSpPr>
        <p:spPr/>
        <p:txBody>
          <a:bodyPr/>
          <a:lstStyle/>
          <a:p>
            <a:fld id="{B10D5614-B734-4280-8F57-1D4947433C97}" type="slidenum">
              <a:rPr lang="en-US" smtClean="0"/>
              <a:pPr/>
              <a:t>61</a:t>
            </a:fld>
            <a:endParaRPr lang="en-US" dirty="0"/>
          </a:p>
        </p:txBody>
      </p:sp>
    </p:spTree>
    <p:extLst>
      <p:ext uri="{BB962C8B-B14F-4D97-AF65-F5344CB8AC3E}">
        <p14:creationId xmlns:p14="http://schemas.microsoft.com/office/powerpoint/2010/main" xmlns="" val="1663110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57</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实时系统的特点</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1709" y="1808820"/>
            <a:ext cx="8804925" cy="40109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xmlns="" id="{E5D924DB-D675-4211-829C-4E1E63603EE7}"/>
              </a:ext>
            </a:extLst>
          </p:cNvPr>
          <p:cNvSpPr>
            <a:spLocks noGrp="1"/>
          </p:cNvSpPr>
          <p:nvPr>
            <p:ph type="sldNum" sz="quarter" idx="12"/>
          </p:nvPr>
        </p:nvSpPr>
        <p:spPr/>
        <p:txBody>
          <a:bodyPr/>
          <a:lstStyle/>
          <a:p>
            <a:fld id="{B10D5614-B734-4280-8F57-1D4947433C97}" type="slidenum">
              <a:rPr lang="en-US" smtClean="0"/>
              <a:pPr/>
              <a:t>62</a:t>
            </a:fld>
            <a:endParaRPr lang="en-US" dirty="0"/>
          </a:p>
        </p:txBody>
      </p:sp>
    </p:spTree>
    <p:extLst>
      <p:ext uri="{BB962C8B-B14F-4D97-AF65-F5344CB8AC3E}">
        <p14:creationId xmlns:p14="http://schemas.microsoft.com/office/powerpoint/2010/main" xmlns="" val="1987443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58</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实时系统的特点</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矩形 1"/>
          <p:cNvSpPr/>
          <p:nvPr/>
        </p:nvSpPr>
        <p:spPr>
          <a:xfrm>
            <a:off x="755576" y="1834455"/>
            <a:ext cx="7775040" cy="258532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实时任务</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硬实时任务（</a:t>
            </a:r>
            <a:r>
              <a:rPr lang="en-US" altLang="zh-CN" b="1" dirty="0">
                <a:solidFill>
                  <a:srgbClr val="000000"/>
                </a:solidFill>
                <a:latin typeface="华文中宋" panose="02010600040101010101" pitchFamily="2" charset="-122"/>
                <a:ea typeface="华文中宋" panose="02010600040101010101" pitchFamily="2" charset="-122"/>
              </a:rPr>
              <a:t>Hard Real-time Task</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软实时任务（</a:t>
            </a:r>
            <a:r>
              <a:rPr lang="en-US" altLang="zh-CN" b="1" dirty="0">
                <a:solidFill>
                  <a:srgbClr val="000000"/>
                </a:solidFill>
                <a:latin typeface="华文中宋" panose="02010600040101010101" pitchFamily="2" charset="-122"/>
                <a:ea typeface="华文中宋" panose="02010600040101010101" pitchFamily="2" charset="-122"/>
              </a:rPr>
              <a:t>Soft Real-time Task</a:t>
            </a:r>
            <a:r>
              <a:rPr lang="zh-CN" altLang="en-US" b="1" dirty="0">
                <a:solidFill>
                  <a:srgbClr val="000000"/>
                </a:solidFill>
                <a:latin typeface="华文中宋" panose="02010600040101010101" pitchFamily="2" charset="-122"/>
                <a:ea typeface="华文中宋" panose="02010600040101010101" pitchFamily="2" charset="-122"/>
              </a:rPr>
              <a:t>）</a:t>
            </a: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任务类型</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周期性任务</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非周期性任务</a:t>
            </a:r>
          </a:p>
        </p:txBody>
      </p:sp>
      <p:sp>
        <p:nvSpPr>
          <p:cNvPr id="4" name="灯片编号占位符 3">
            <a:extLst>
              <a:ext uri="{FF2B5EF4-FFF2-40B4-BE49-F238E27FC236}">
                <a16:creationId xmlns:a16="http://schemas.microsoft.com/office/drawing/2014/main" xmlns="" id="{D786D371-6C83-4022-8994-698B6E0AE481}"/>
              </a:ext>
            </a:extLst>
          </p:cNvPr>
          <p:cNvSpPr>
            <a:spLocks noGrp="1"/>
          </p:cNvSpPr>
          <p:nvPr>
            <p:ph type="sldNum" sz="quarter" idx="12"/>
          </p:nvPr>
        </p:nvSpPr>
        <p:spPr/>
        <p:txBody>
          <a:bodyPr/>
          <a:lstStyle/>
          <a:p>
            <a:fld id="{B10D5614-B734-4280-8F57-1D4947433C97}" type="slidenum">
              <a:rPr lang="en-US" smtClean="0"/>
              <a:pPr/>
              <a:t>63</a:t>
            </a:fld>
            <a:endParaRPr lang="en-US" dirty="0"/>
          </a:p>
        </p:txBody>
      </p:sp>
    </p:spTree>
    <p:extLst>
      <p:ext uri="{BB962C8B-B14F-4D97-AF65-F5344CB8AC3E}">
        <p14:creationId xmlns:p14="http://schemas.microsoft.com/office/powerpoint/2010/main" xmlns="" val="28908977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59</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实时调度算法分类</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490997" y="1628800"/>
            <a:ext cx="8473491" cy="5229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静态表调度</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Static table-driven scheduling</a:t>
            </a:r>
            <a:r>
              <a:rPr lang="zh-CN" altLang="en-US" sz="1600" b="1" dirty="0">
                <a:solidFill>
                  <a:srgbClr val="000000"/>
                </a:solidFill>
                <a:latin typeface="华文中宋" panose="02010600040101010101" pitchFamily="2" charset="-122"/>
                <a:ea typeface="华文中宋" panose="02010600040101010101" pitchFamily="2" charset="-122"/>
              </a:rPr>
              <a:t>）</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对可能的调度条件和参数进行静态分析，分析结果作为调度结果</a:t>
            </a: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例：</a:t>
            </a:r>
            <a:r>
              <a:rPr lang="zh-CN" altLang="en-US" sz="1800" b="1" dirty="0">
                <a:solidFill>
                  <a:srgbClr val="FF0000"/>
                </a:solidFill>
                <a:latin typeface="华文中宋" panose="02010600040101010101" pitchFamily="2" charset="-122"/>
                <a:ea typeface="华文中宋" panose="02010600040101010101" pitchFamily="2" charset="-122"/>
              </a:rPr>
              <a:t>时限调度算法</a:t>
            </a:r>
          </a:p>
          <a:p>
            <a:pPr>
              <a:lnSpc>
                <a:spcPct val="150000"/>
              </a:lnSpc>
              <a:spcBef>
                <a:spcPts val="0"/>
              </a:spcBef>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静态优先级驱动抢占式调度</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Static priority-driven preemptive scheduling</a:t>
            </a:r>
            <a:r>
              <a:rPr lang="zh-CN" altLang="en-US" sz="1600" b="1" dirty="0">
                <a:solidFill>
                  <a:srgbClr val="000000"/>
                </a:solidFill>
                <a:latin typeface="华文中宋" panose="02010600040101010101" pitchFamily="2" charset="-122"/>
                <a:ea typeface="华文中宋" panose="02010600040101010101" pitchFamily="2" charset="-122"/>
              </a:rPr>
              <a:t>）</a:t>
            </a: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依赖静态分析，分析结果不直接产生调度结果，而用来指定任务优先级</a:t>
            </a:r>
          </a:p>
          <a:p>
            <a:pPr lvl="1">
              <a:lnSpc>
                <a:spcPct val="17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例：</a:t>
            </a:r>
            <a:r>
              <a:rPr lang="zh-CN" altLang="en-US" sz="1800" b="1" dirty="0">
                <a:solidFill>
                  <a:srgbClr val="FF0000"/>
                </a:solidFill>
                <a:latin typeface="华文中宋" panose="02010600040101010101" pitchFamily="2" charset="-122"/>
                <a:ea typeface="华文中宋" panose="02010600040101010101" pitchFamily="2" charset="-122"/>
              </a:rPr>
              <a:t>频率单调调度算法</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动态计划调度</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Dynamic plan-based scheduling</a:t>
            </a:r>
            <a:r>
              <a:rPr lang="zh-CN" altLang="en-US" sz="1600" b="1" dirty="0">
                <a:solidFill>
                  <a:srgbClr val="000000"/>
                </a:solidFill>
                <a:latin typeface="华文中宋" panose="02010600040101010101" pitchFamily="2" charset="-122"/>
                <a:ea typeface="华文中宋" panose="02010600040101010101" pitchFamily="2" charset="-122"/>
              </a:rPr>
              <a:t>）</a:t>
            </a:r>
          </a:p>
          <a:p>
            <a:pPr lvl="1">
              <a:lnSpc>
                <a:spcPct val="17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在调度前做出调度计划，并分析计划的调度结果是否满足所要求的时限，若不满足，则修改计划</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尽力而为调度（</a:t>
            </a:r>
            <a:r>
              <a:rPr lang="en-US" altLang="zh-CN" sz="1800" b="1" dirty="0">
                <a:solidFill>
                  <a:srgbClr val="000000"/>
                </a:solidFill>
                <a:latin typeface="华文中宋" panose="02010600040101010101" pitchFamily="2" charset="-122"/>
                <a:ea typeface="华文中宋" panose="02010600040101010101" pitchFamily="2" charset="-122"/>
              </a:rPr>
              <a:t>Dynamic best effort scheduling</a:t>
            </a:r>
            <a:r>
              <a:rPr lang="zh-CN" altLang="en-US" sz="1800" b="1" dirty="0">
                <a:solidFill>
                  <a:srgbClr val="000000"/>
                </a:solidFill>
                <a:latin typeface="华文中宋" panose="02010600040101010101" pitchFamily="2" charset="-122"/>
                <a:ea typeface="华文中宋" panose="02010600040101010101" pitchFamily="2" charset="-122"/>
              </a:rPr>
              <a:t>）</a:t>
            </a:r>
          </a:p>
          <a:p>
            <a:pPr lvl="1">
              <a:lnSpc>
                <a:spcPct val="18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不进行可能性分析，只对到达的事件和相关任务指定相应的优先级</a:t>
            </a:r>
          </a:p>
          <a:p>
            <a:pPr lvl="1">
              <a:lnSpc>
                <a:spcPct val="18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不一定能满足用户要求的时限</a:t>
            </a:r>
          </a:p>
        </p:txBody>
      </p:sp>
      <p:sp>
        <p:nvSpPr>
          <p:cNvPr id="3" name="灯片编号占位符 2">
            <a:extLst>
              <a:ext uri="{FF2B5EF4-FFF2-40B4-BE49-F238E27FC236}">
                <a16:creationId xmlns:a16="http://schemas.microsoft.com/office/drawing/2014/main" xmlns="" id="{674CFA69-AE30-43B8-BEF1-226FD7A03D36}"/>
              </a:ext>
            </a:extLst>
          </p:cNvPr>
          <p:cNvSpPr>
            <a:spLocks noGrp="1"/>
          </p:cNvSpPr>
          <p:nvPr>
            <p:ph type="sldNum" sz="quarter" idx="12"/>
          </p:nvPr>
        </p:nvSpPr>
        <p:spPr/>
        <p:txBody>
          <a:bodyPr/>
          <a:lstStyle/>
          <a:p>
            <a:fld id="{B10D5614-B734-4280-8F57-1D4947433C97}" type="slidenum">
              <a:rPr lang="en-US" smtClean="0"/>
              <a:pPr/>
              <a:t>64</a:t>
            </a:fld>
            <a:endParaRPr lang="en-US" dirty="0"/>
          </a:p>
        </p:txBody>
      </p:sp>
    </p:spTree>
    <p:extLst>
      <p:ext uri="{BB962C8B-B14F-4D97-AF65-F5344CB8AC3E}">
        <p14:creationId xmlns:p14="http://schemas.microsoft.com/office/powerpoint/2010/main" xmlns="" val="19020173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60</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时限调度算法（</a:t>
            </a:r>
            <a:r>
              <a:rPr lang="en-US" altLang="zh-CN" sz="2000" b="1" dirty="0">
                <a:solidFill>
                  <a:srgbClr val="FF0000"/>
                </a:solidFill>
                <a:latin typeface="华文中宋" panose="02010600040101010101" pitchFamily="2" charset="-122"/>
                <a:ea typeface="华文中宋" panose="02010600040101010101" pitchFamily="2" charset="-122"/>
              </a:rPr>
              <a:t>Deadline Scheduling</a:t>
            </a:r>
            <a:r>
              <a:rPr lang="zh-CN" altLang="en-US" sz="2000" b="1" dirty="0">
                <a:solidFill>
                  <a:srgbClr val="FF0000"/>
                </a:solidFill>
                <a:latin typeface="华文中宋" panose="02010600040101010101" pitchFamily="2" charset="-122"/>
                <a:ea typeface="华文中宋" panose="02010600040101010101" pitchFamily="2" charset="-122"/>
              </a:rPr>
              <a:t>，</a:t>
            </a:r>
            <a:r>
              <a:rPr lang="en-US" altLang="zh-CN" sz="2000" b="1" dirty="0">
                <a:solidFill>
                  <a:srgbClr val="FF0000"/>
                </a:solidFill>
                <a:latin typeface="华文中宋" panose="02010600040101010101" pitchFamily="2" charset="-122"/>
                <a:ea typeface="华文中宋" panose="02010600040101010101" pitchFamily="2" charset="-122"/>
              </a:rPr>
              <a:t>DS</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9" name="Rectangle 3"/>
          <p:cNvSpPr txBox="1">
            <a:spLocks/>
          </p:cNvSpPr>
          <p:nvPr/>
        </p:nvSpPr>
        <p:spPr>
          <a:xfrm>
            <a:off x="506784" y="1744639"/>
            <a:ext cx="8130432"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基本思想</a:t>
            </a:r>
          </a:p>
          <a:p>
            <a:pPr lvl="1">
              <a:lnSpc>
                <a:spcPct val="150000"/>
              </a:lnSpc>
              <a:spcBef>
                <a:spcPts val="0"/>
              </a:spcBef>
              <a:buFont typeface="Arial" panose="020B0604020202020204" pitchFamily="34" charset="0"/>
              <a:buChar char="•"/>
            </a:pPr>
            <a:r>
              <a:rPr lang="zh-CN" altLang="en-US" sz="1800" b="1" dirty="0" smtClean="0">
                <a:solidFill>
                  <a:srgbClr val="000000"/>
                </a:solidFill>
                <a:latin typeface="华文中宋" panose="02010600040101010101" pitchFamily="2" charset="-122"/>
                <a:ea typeface="华文中宋" panose="02010600040101010101" pitchFamily="2" charset="-122"/>
              </a:rPr>
              <a:t>预先知道任务的时限（静态</a:t>
            </a:r>
            <a:r>
              <a:rPr lang="zh-CN" altLang="en-US" sz="1800" b="1" dirty="0" smtClean="0">
                <a:solidFill>
                  <a:srgbClr val="000000"/>
                </a:solidFill>
                <a:latin typeface="华文中宋" panose="02010600040101010101" pitchFamily="2" charset="-122"/>
                <a:ea typeface="华文中宋" panose="02010600040101010101" pitchFamily="2" charset="-122"/>
              </a:rPr>
              <a:t>）</a:t>
            </a:r>
            <a:endParaRPr lang="en-US" altLang="zh-CN" sz="1800" b="1" dirty="0" smtClean="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smtClean="0">
                <a:solidFill>
                  <a:srgbClr val="000000"/>
                </a:solidFill>
                <a:latin typeface="华文中宋" panose="02010600040101010101" pitchFamily="2" charset="-122"/>
                <a:ea typeface="华文中宋" panose="02010600040101010101" pitchFamily="2" charset="-122"/>
              </a:rPr>
              <a:t>选择</a:t>
            </a:r>
            <a:r>
              <a:rPr lang="zh-CN" altLang="en-US" sz="1800" b="1" dirty="0" smtClean="0">
                <a:solidFill>
                  <a:srgbClr val="000000"/>
                </a:solidFill>
                <a:latin typeface="华文中宋" panose="02010600040101010101" pitchFamily="2" charset="-122"/>
                <a:ea typeface="华文中宋" panose="02010600040101010101" pitchFamily="2" charset="-122"/>
              </a:rPr>
              <a:t>时限要求最近的任务优先占有处理机</a:t>
            </a:r>
          </a:p>
          <a:p>
            <a:pPr lvl="1">
              <a:lnSpc>
                <a:spcPct val="150000"/>
              </a:lnSpc>
              <a:spcBef>
                <a:spcPts val="0"/>
              </a:spcBef>
              <a:buFont typeface="Arial" panose="020B0604020202020204" pitchFamily="34" charset="0"/>
              <a:buChar char="•"/>
            </a:pPr>
            <a:r>
              <a:rPr lang="zh-CN" altLang="en-US" sz="1800" b="1" dirty="0" smtClean="0">
                <a:solidFill>
                  <a:srgbClr val="000000"/>
                </a:solidFill>
                <a:latin typeface="华文中宋" panose="02010600040101010101" pitchFamily="2" charset="-122"/>
                <a:ea typeface="华文中宋" panose="02010600040101010101" pitchFamily="2" charset="-122"/>
              </a:rPr>
              <a:t>时限</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deadline</a:t>
            </a:r>
            <a:r>
              <a:rPr lang="zh-CN" altLang="en-US" sz="1800" b="1" dirty="0">
                <a:solidFill>
                  <a:srgbClr val="000000"/>
                </a:solidFill>
                <a:latin typeface="华文中宋" panose="02010600040101010101" pitchFamily="2" charset="-122"/>
                <a:ea typeface="华文中宋" panose="02010600040101010101" pitchFamily="2" charset="-122"/>
              </a:rPr>
              <a:t>）：</a:t>
            </a:r>
            <a:r>
              <a:rPr lang="zh-CN" altLang="en-US" sz="1800" b="1" dirty="0">
                <a:solidFill>
                  <a:srgbClr val="FF0000"/>
                </a:solidFill>
                <a:latin typeface="华文中宋" panose="02010600040101010101" pitchFamily="2" charset="-122"/>
                <a:ea typeface="华文中宋" panose="02010600040101010101" pitchFamily="2" charset="-122"/>
              </a:rPr>
              <a:t>开始时限或处理结束时限</a:t>
            </a:r>
          </a:p>
          <a:p>
            <a:pPr marL="285750" lvl="1">
              <a:lnSpc>
                <a:spcPct val="150000"/>
              </a:lnSpc>
              <a:spcBef>
                <a:spcPts val="0"/>
              </a:spcBef>
              <a:buFont typeface="Wingdings" panose="05000000000000000000" pitchFamily="2" charset="2"/>
              <a:buChar char="Ø"/>
            </a:pPr>
            <a:r>
              <a:rPr lang="zh-CN" altLang="en-US" sz="1800" b="1" dirty="0" smtClean="0">
                <a:solidFill>
                  <a:srgbClr val="FF0000"/>
                </a:solidFill>
                <a:latin typeface="华文中宋" panose="02010600040101010101" pitchFamily="2" charset="-122"/>
                <a:ea typeface="华文中宋" panose="02010600040101010101" pitchFamily="2" charset="-122"/>
              </a:rPr>
              <a:t>最早</a:t>
            </a:r>
            <a:r>
              <a:rPr lang="zh-CN" altLang="en-US" sz="1800" b="1" dirty="0">
                <a:solidFill>
                  <a:srgbClr val="FF0000"/>
                </a:solidFill>
                <a:latin typeface="华文中宋" panose="02010600040101010101" pitchFamily="2" charset="-122"/>
                <a:ea typeface="华文中宋" panose="02010600040101010101" pitchFamily="2" charset="-122"/>
              </a:rPr>
              <a:t>最后期限调度（</a:t>
            </a:r>
            <a:r>
              <a:rPr lang="en-US" altLang="zh-CN" sz="1800" b="1" dirty="0">
                <a:solidFill>
                  <a:srgbClr val="FF0000"/>
                </a:solidFill>
                <a:latin typeface="华文中宋" panose="02010600040101010101" pitchFamily="2" charset="-122"/>
                <a:ea typeface="华文中宋" panose="02010600040101010101" pitchFamily="2" charset="-122"/>
              </a:rPr>
              <a:t>EDF</a:t>
            </a:r>
            <a:r>
              <a:rPr lang="zh-CN" altLang="en-US" sz="1800" b="1" dirty="0">
                <a:solidFill>
                  <a:srgbClr val="FF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Earliest deadline First</a:t>
            </a:r>
            <a:r>
              <a:rPr lang="zh-CN" altLang="en-US" sz="1800" b="1" dirty="0">
                <a:solidFill>
                  <a:srgbClr val="FF0000"/>
                </a:solidFill>
                <a:latin typeface="华文中宋" panose="02010600040101010101" pitchFamily="2" charset="-122"/>
                <a:ea typeface="华文中宋" panose="02010600040101010101" pitchFamily="2" charset="-122"/>
              </a:rPr>
              <a:t>）</a:t>
            </a:r>
            <a:endParaRPr lang="en-US" altLang="zh-CN" sz="1800" b="1" dirty="0">
              <a:solidFill>
                <a:srgbClr val="FF0000"/>
              </a:solidFill>
              <a:latin typeface="华文中宋" panose="02010600040101010101" pitchFamily="2" charset="-122"/>
              <a:ea typeface="华文中宋" panose="02010600040101010101" pitchFamily="2" charset="-122"/>
            </a:endParaRPr>
          </a:p>
          <a:p>
            <a:pPr marL="800100" lvl="1" indent="-342900">
              <a:lnSpc>
                <a:spcPct val="15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最早</a:t>
            </a:r>
            <a:r>
              <a:rPr lang="zh-CN" altLang="en-US" sz="1800" b="1" dirty="0">
                <a:solidFill>
                  <a:srgbClr val="FF0000"/>
                </a:solidFill>
                <a:latin typeface="华文中宋" panose="02010600040101010101" pitchFamily="2" charset="-122"/>
                <a:ea typeface="华文中宋" panose="02010600040101010101" pitchFamily="2" charset="-122"/>
              </a:rPr>
              <a:t>最后完成期限</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Using completion deadlines</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smtClean="0">
                <a:solidFill>
                  <a:srgbClr val="000000"/>
                </a:solidFill>
                <a:latin typeface="华文中宋" panose="02010600040101010101" pitchFamily="2" charset="-122"/>
                <a:ea typeface="华文中宋" panose="02010600040101010101" pitchFamily="2" charset="-122"/>
              </a:rPr>
              <a:t>—</a:t>
            </a:r>
            <a:r>
              <a:rPr lang="zh-CN" altLang="en-US" sz="1800" b="1" dirty="0" smtClean="0">
                <a:solidFill>
                  <a:srgbClr val="000000"/>
                </a:solidFill>
                <a:latin typeface="华文中宋" panose="02010600040101010101" pitchFamily="2" charset="-122"/>
                <a:ea typeface="华文中宋" panose="02010600040101010101" pitchFamily="2" charset="-122"/>
              </a:rPr>
              <a:t>定时抢占式调度</a:t>
            </a:r>
            <a:r>
              <a:rPr lang="zh-CN" altLang="en-US" sz="1800" b="1" dirty="0" smtClean="0">
                <a:solidFill>
                  <a:srgbClr val="000000"/>
                </a:solidFill>
                <a:latin typeface="华文中宋" panose="02010600040101010101" pitchFamily="2" charset="-122"/>
                <a:ea typeface="华文中宋" panose="02010600040101010101" pitchFamily="2" charset="-122"/>
              </a:rPr>
              <a:t>，</a:t>
            </a:r>
            <a:r>
              <a:rPr lang="zh-CN" altLang="en-US" sz="1800" b="1" dirty="0" smtClean="0">
                <a:solidFill>
                  <a:srgbClr val="000000"/>
                </a:solidFill>
                <a:latin typeface="华文中宋" panose="02010600040101010101" pitchFamily="2" charset="-122"/>
                <a:ea typeface="华文中宋" panose="02010600040101010101" pitchFamily="2" charset="-122"/>
              </a:rPr>
              <a:t>适合于有最后完成期限要求的周期</a:t>
            </a:r>
            <a:r>
              <a:rPr lang="zh-CN" altLang="en-US" sz="1800" b="1" dirty="0">
                <a:solidFill>
                  <a:srgbClr val="000000"/>
                </a:solidFill>
                <a:latin typeface="华文中宋" panose="02010600040101010101" pitchFamily="2" charset="-122"/>
                <a:ea typeface="华文中宋" panose="02010600040101010101" pitchFamily="2" charset="-122"/>
              </a:rPr>
              <a:t>任务</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自愿空闲时间</a:t>
            </a:r>
            <a:r>
              <a:rPr lang="zh-CN" altLang="en-US" sz="1800" b="1" dirty="0">
                <a:solidFill>
                  <a:srgbClr val="000000"/>
                </a:solidFill>
                <a:latin typeface="华文中宋" panose="02010600040101010101" pitchFamily="2" charset="-122"/>
                <a:ea typeface="华文中宋" panose="02010600040101010101" pitchFamily="2" charset="-122"/>
              </a:rPr>
              <a:t>最早</a:t>
            </a:r>
            <a:r>
              <a:rPr lang="zh-CN" altLang="en-US" sz="1800" b="1" dirty="0">
                <a:solidFill>
                  <a:srgbClr val="FF0000"/>
                </a:solidFill>
                <a:latin typeface="华文中宋" panose="02010600040101010101" pitchFamily="2" charset="-122"/>
                <a:ea typeface="华文中宋" panose="02010600040101010101" pitchFamily="2" charset="-122"/>
              </a:rPr>
              <a:t>最后启动期限</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with unforced idle times</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smtClean="0">
                <a:solidFill>
                  <a:srgbClr val="000000"/>
                </a:solidFill>
                <a:latin typeface="华文中宋" panose="02010600040101010101" pitchFamily="2" charset="-122"/>
                <a:ea typeface="华文中宋" panose="02010600040101010101" pitchFamily="2" charset="-122"/>
              </a:rPr>
              <a:t>—</a:t>
            </a:r>
            <a:r>
              <a:rPr lang="zh-CN" altLang="en-US" sz="1800" b="1" dirty="0" smtClean="0">
                <a:solidFill>
                  <a:srgbClr val="000000"/>
                </a:solidFill>
                <a:latin typeface="华文中宋" panose="02010600040101010101" pitchFamily="2" charset="-122"/>
                <a:ea typeface="华文中宋" panose="02010600040101010101" pitchFamily="2" charset="-122"/>
              </a:rPr>
              <a:t>可采用非抢占式调度，适合于有最后启动期限要求的非</a:t>
            </a:r>
            <a:r>
              <a:rPr lang="zh-CN" altLang="en-US" sz="1800" b="1" dirty="0">
                <a:solidFill>
                  <a:srgbClr val="000000"/>
                </a:solidFill>
                <a:latin typeface="华文中宋" panose="02010600040101010101" pitchFamily="2" charset="-122"/>
                <a:ea typeface="华文中宋" panose="02010600040101010101" pitchFamily="2" charset="-122"/>
              </a:rPr>
              <a:t>周期任务</a:t>
            </a:r>
          </a:p>
          <a:p>
            <a:pPr lvl="1">
              <a:lnSpc>
                <a:spcPct val="150000"/>
              </a:lnSpc>
              <a:spcBef>
                <a:spcPts val="0"/>
              </a:spcBef>
              <a:buFont typeface="Arial" panose="020B0604020202020204" pitchFamily="34" charset="0"/>
              <a:buChar char="•"/>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26659834-91FB-4E56-BE5E-A1CB31B85E99}"/>
              </a:ext>
            </a:extLst>
          </p:cNvPr>
          <p:cNvSpPr>
            <a:spLocks noGrp="1"/>
          </p:cNvSpPr>
          <p:nvPr>
            <p:ph type="sldNum" sz="quarter" idx="12"/>
          </p:nvPr>
        </p:nvSpPr>
        <p:spPr/>
        <p:txBody>
          <a:bodyPr/>
          <a:lstStyle/>
          <a:p>
            <a:fld id="{B10D5614-B734-4280-8F57-1D4947433C97}" type="slidenum">
              <a:rPr lang="en-US" smtClean="0"/>
              <a:pPr/>
              <a:t>65</a:t>
            </a:fld>
            <a:endParaRPr lang="en-US" dirty="0"/>
          </a:p>
        </p:txBody>
      </p:sp>
    </p:spTree>
    <p:extLst>
      <p:ext uri="{BB962C8B-B14F-4D97-AF65-F5344CB8AC3E}">
        <p14:creationId xmlns:p14="http://schemas.microsoft.com/office/powerpoint/2010/main" xmlns="" val="33505531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61</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时限调度算法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6765" y="2576199"/>
            <a:ext cx="7943850" cy="4210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矩形 1"/>
          <p:cNvSpPr/>
          <p:nvPr/>
        </p:nvSpPr>
        <p:spPr>
          <a:xfrm>
            <a:off x="628674" y="1652869"/>
            <a:ext cx="7901941" cy="923330"/>
          </a:xfrm>
          <a:prstGeom prst="rect">
            <a:avLst/>
          </a:prstGeom>
        </p:spPr>
        <p:txBody>
          <a:bodyPr wrap="square">
            <a:spAutoFit/>
          </a:bodyPr>
          <a:lstStyle/>
          <a:p>
            <a:pPr marL="285750" lvl="1" indent="-285750">
              <a:lnSpc>
                <a:spcPct val="150000"/>
              </a:lnSpc>
              <a:spcBef>
                <a:spcPts val="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最早</a:t>
            </a:r>
            <a:r>
              <a:rPr lang="zh-CN" altLang="en-US" b="1" dirty="0">
                <a:solidFill>
                  <a:srgbClr val="FF0000"/>
                </a:solidFill>
                <a:latin typeface="华文中宋" panose="02010600040101010101" pitchFamily="2" charset="-122"/>
                <a:ea typeface="华文中宋" panose="02010600040101010101" pitchFamily="2" charset="-122"/>
              </a:rPr>
              <a:t>最后完成期限</a:t>
            </a:r>
            <a:r>
              <a:rPr lang="zh-CN" altLang="en-US" b="1" dirty="0">
                <a:solidFill>
                  <a:srgbClr val="000000"/>
                </a:solidFill>
                <a:latin typeface="华文中宋" panose="02010600040101010101" pitchFamily="2" charset="-122"/>
                <a:ea typeface="华文中宋" panose="02010600040101010101" pitchFamily="2" charset="-122"/>
              </a:rPr>
              <a:t>：两个传感器采集任务，</a:t>
            </a:r>
            <a:r>
              <a:rPr lang="en-US" altLang="zh-CN" b="1" dirty="0">
                <a:solidFill>
                  <a:srgbClr val="000000"/>
                </a:solidFill>
                <a:latin typeface="华文中宋" panose="02010600040101010101" pitchFamily="2" charset="-122"/>
                <a:ea typeface="华文中宋" panose="02010600040101010101" pitchFamily="2" charset="-122"/>
              </a:rPr>
              <a:t>A</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20ms</a:t>
            </a:r>
            <a:r>
              <a:rPr lang="zh-CN" altLang="en-US" b="1" dirty="0">
                <a:solidFill>
                  <a:srgbClr val="000000"/>
                </a:solidFill>
                <a:latin typeface="华文中宋" panose="02010600040101010101" pitchFamily="2" charset="-122"/>
                <a:ea typeface="华文中宋" panose="02010600040101010101" pitchFamily="2" charset="-122"/>
              </a:rPr>
              <a:t>采集一次，每次处理</a:t>
            </a:r>
            <a:r>
              <a:rPr lang="en-US" altLang="zh-CN" b="1" dirty="0">
                <a:solidFill>
                  <a:srgbClr val="000000"/>
                </a:solidFill>
                <a:latin typeface="华文中宋" panose="02010600040101010101" pitchFamily="2" charset="-122"/>
                <a:ea typeface="华文中宋" panose="02010600040101010101" pitchFamily="2" charset="-122"/>
              </a:rPr>
              <a:t>10ms</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B</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 50ms</a:t>
            </a:r>
            <a:r>
              <a:rPr lang="zh-CN" altLang="en-US" b="1" dirty="0">
                <a:solidFill>
                  <a:srgbClr val="000000"/>
                </a:solidFill>
                <a:latin typeface="华文中宋" panose="02010600040101010101" pitchFamily="2" charset="-122"/>
                <a:ea typeface="华文中宋" panose="02010600040101010101" pitchFamily="2" charset="-122"/>
              </a:rPr>
              <a:t>采集一次，每次处理</a:t>
            </a:r>
            <a:r>
              <a:rPr lang="en-US" altLang="zh-CN" b="1" dirty="0" smtClean="0">
                <a:solidFill>
                  <a:srgbClr val="000000"/>
                </a:solidFill>
                <a:latin typeface="华文中宋" panose="02010600040101010101" pitchFamily="2" charset="-122"/>
                <a:ea typeface="华文中宋" panose="02010600040101010101" pitchFamily="2" charset="-122"/>
              </a:rPr>
              <a:t>25ms</a:t>
            </a:r>
            <a:r>
              <a:rPr lang="zh-CN" altLang="en-US" b="1" dirty="0" smtClean="0">
                <a:solidFill>
                  <a:srgbClr val="000000"/>
                </a:solidFill>
                <a:latin typeface="华文中宋" panose="02010600040101010101" pitchFamily="2" charset="-122"/>
                <a:ea typeface="华文中宋" panose="02010600040101010101" pitchFamily="2" charset="-122"/>
              </a:rPr>
              <a:t>。定时抢占间隔</a:t>
            </a:r>
            <a:r>
              <a:rPr lang="en-US" altLang="zh-CN" b="1" dirty="0" smtClean="0">
                <a:solidFill>
                  <a:srgbClr val="000000"/>
                </a:solidFill>
                <a:latin typeface="华文中宋" panose="02010600040101010101" pitchFamily="2" charset="-122"/>
                <a:ea typeface="华文中宋" panose="02010600040101010101" pitchFamily="2" charset="-122"/>
              </a:rPr>
              <a:t>10ms</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3" name="文本框 2">
            <a:extLst>
              <a:ext uri="{FF2B5EF4-FFF2-40B4-BE49-F238E27FC236}">
                <a16:creationId xmlns:a16="http://schemas.microsoft.com/office/drawing/2014/main" xmlns="" id="{033184C0-4C09-4258-918D-40EC7B9377EA}"/>
              </a:ext>
            </a:extLst>
          </p:cNvPr>
          <p:cNvSpPr txBox="1"/>
          <p:nvPr/>
        </p:nvSpPr>
        <p:spPr>
          <a:xfrm>
            <a:off x="4932040" y="1158338"/>
            <a:ext cx="954903" cy="369332"/>
          </a:xfrm>
          <a:prstGeom prst="rect">
            <a:avLst/>
          </a:prstGeom>
          <a:noFill/>
        </p:spPr>
        <p:txBody>
          <a:bodyPr wrap="square" rtlCol="0">
            <a:spAutoFit/>
          </a:bodyPr>
          <a:lstStyle/>
          <a:p>
            <a:r>
              <a:rPr lang="zh-CN" altLang="en-US" b="1" dirty="0">
                <a:solidFill>
                  <a:srgbClr val="FF0000"/>
                </a:solidFill>
                <a:latin typeface="华文中宋" panose="02010600040101010101" pitchFamily="2" charset="-122"/>
                <a:ea typeface="华文中宋" panose="02010600040101010101" pitchFamily="2" charset="-122"/>
              </a:rPr>
              <a:t>抢占式</a:t>
            </a:r>
          </a:p>
        </p:txBody>
      </p:sp>
      <p:sp>
        <p:nvSpPr>
          <p:cNvPr id="5" name="灯片编号占位符 4">
            <a:extLst>
              <a:ext uri="{FF2B5EF4-FFF2-40B4-BE49-F238E27FC236}">
                <a16:creationId xmlns:a16="http://schemas.microsoft.com/office/drawing/2014/main" xmlns="" id="{4E06B1CF-5D5D-41B0-9D52-C3A2CD7F0368}"/>
              </a:ext>
            </a:extLst>
          </p:cNvPr>
          <p:cNvSpPr>
            <a:spLocks noGrp="1"/>
          </p:cNvSpPr>
          <p:nvPr>
            <p:ph type="sldNum" sz="quarter" idx="12"/>
          </p:nvPr>
        </p:nvSpPr>
        <p:spPr/>
        <p:txBody>
          <a:bodyPr/>
          <a:lstStyle/>
          <a:p>
            <a:fld id="{B10D5614-B734-4280-8F57-1D4947433C97}" type="slidenum">
              <a:rPr lang="en-US" smtClean="0"/>
              <a:pPr/>
              <a:t>66</a:t>
            </a:fld>
            <a:endParaRPr lang="en-US" dirty="0"/>
          </a:p>
        </p:txBody>
      </p:sp>
    </p:spTree>
    <p:extLst>
      <p:ext uri="{BB962C8B-B14F-4D97-AF65-F5344CB8AC3E}">
        <p14:creationId xmlns:p14="http://schemas.microsoft.com/office/powerpoint/2010/main" xmlns="" val="4720536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62</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时限调度算法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2450" y="357188"/>
            <a:ext cx="8039100" cy="6143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矩形 2"/>
          <p:cNvSpPr/>
          <p:nvPr/>
        </p:nvSpPr>
        <p:spPr>
          <a:xfrm>
            <a:off x="552450" y="5661248"/>
            <a:ext cx="2147342"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xmlns="" id="{B453DC09-8B50-4915-9B1B-C4339C7C0EC3}"/>
              </a:ext>
            </a:extLst>
          </p:cNvPr>
          <p:cNvSpPr>
            <a:spLocks noGrp="1"/>
          </p:cNvSpPr>
          <p:nvPr>
            <p:ph type="sldNum" sz="quarter" idx="12"/>
          </p:nvPr>
        </p:nvSpPr>
        <p:spPr/>
        <p:txBody>
          <a:bodyPr/>
          <a:lstStyle/>
          <a:p>
            <a:fld id="{B10D5614-B734-4280-8F57-1D4947433C97}" type="slidenum">
              <a:rPr lang="en-US" smtClean="0"/>
              <a:pPr/>
              <a:t>67</a:t>
            </a:fld>
            <a:endParaRPr lang="en-US" dirty="0"/>
          </a:p>
        </p:txBody>
      </p:sp>
    </p:spTree>
    <p:extLst>
      <p:ext uri="{BB962C8B-B14F-4D97-AF65-F5344CB8AC3E}">
        <p14:creationId xmlns:p14="http://schemas.microsoft.com/office/powerpoint/2010/main" xmlns="" val="7925677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63</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时限调度算法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8" name="矩形 7"/>
          <p:cNvSpPr/>
          <p:nvPr/>
        </p:nvSpPr>
        <p:spPr>
          <a:xfrm>
            <a:off x="628674" y="1652869"/>
            <a:ext cx="7901941" cy="1338828"/>
          </a:xfrm>
          <a:prstGeom prst="rect">
            <a:avLst/>
          </a:prstGeom>
        </p:spPr>
        <p:txBody>
          <a:bodyPr wrap="square">
            <a:spAutoFit/>
          </a:bodyPr>
          <a:lstStyle/>
          <a:p>
            <a:pPr marL="285750" lvl="1" indent="-285750">
              <a:lnSpc>
                <a:spcPct val="150000"/>
              </a:lnSpc>
              <a:spcBef>
                <a:spcPts val="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自愿空闲时间最早</a:t>
            </a:r>
            <a:r>
              <a:rPr lang="zh-CN" altLang="en-US" b="1" dirty="0">
                <a:solidFill>
                  <a:srgbClr val="FF0000"/>
                </a:solidFill>
                <a:latin typeface="华文中宋" panose="02010600040101010101" pitchFamily="2" charset="-122"/>
                <a:ea typeface="华文中宋" panose="02010600040101010101" pitchFamily="2" charset="-122"/>
              </a:rPr>
              <a:t>最后启动期限</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5</a:t>
            </a:r>
            <a:r>
              <a:rPr lang="zh-CN" altLang="en-US" b="1" dirty="0">
                <a:solidFill>
                  <a:srgbClr val="000000"/>
                </a:solidFill>
                <a:latin typeface="华文中宋" panose="02010600040101010101" pitchFamily="2" charset="-122"/>
                <a:ea typeface="华文中宋" panose="02010600040101010101" pitchFamily="2" charset="-122"/>
              </a:rPr>
              <a:t>个非周期任务，每个任务执行时间</a:t>
            </a:r>
            <a:r>
              <a:rPr lang="en-US" altLang="zh-CN" b="1" dirty="0">
                <a:solidFill>
                  <a:srgbClr val="000000"/>
                </a:solidFill>
                <a:latin typeface="华文中宋" panose="02010600040101010101" pitchFamily="2" charset="-122"/>
                <a:ea typeface="华文中宋" panose="02010600040101010101" pitchFamily="2" charset="-122"/>
              </a:rPr>
              <a:t>20ms</a:t>
            </a:r>
          </a:p>
          <a:p>
            <a:pPr marL="742950" lvl="2" indent="-285750">
              <a:lnSpc>
                <a:spcPct val="150000"/>
              </a:lnSpc>
              <a:buFont typeface="Arial" panose="020B0604020202020204" pitchFamily="34" charset="0"/>
              <a:buChar char="•"/>
            </a:pPr>
            <a:r>
              <a:rPr lang="zh-CN" altLang="en-US" b="1" dirty="0">
                <a:solidFill>
                  <a:srgbClr val="FF0000"/>
                </a:solidFill>
                <a:latin typeface="华文中宋" panose="02010600040101010101" pitchFamily="2" charset="-122"/>
                <a:ea typeface="华文中宋" panose="02010600040101010101" pitchFamily="2" charset="-122"/>
              </a:rPr>
              <a:t>设想：能否用</a:t>
            </a:r>
            <a:r>
              <a:rPr lang="en-US" altLang="zh-CN" b="1" dirty="0">
                <a:solidFill>
                  <a:srgbClr val="FF0000"/>
                </a:solidFill>
                <a:latin typeface="华文中宋" panose="02010600040101010101" pitchFamily="2" charset="-122"/>
                <a:ea typeface="华文中宋" panose="02010600040101010101" pitchFamily="2" charset="-122"/>
              </a:rPr>
              <a:t>5</a:t>
            </a:r>
            <a:r>
              <a:rPr lang="zh-CN" altLang="en-US" b="1" dirty="0">
                <a:solidFill>
                  <a:srgbClr val="FF0000"/>
                </a:solidFill>
                <a:latin typeface="华文中宋" panose="02010600040101010101" pitchFamily="2" charset="-122"/>
                <a:ea typeface="华文中宋" panose="02010600040101010101" pitchFamily="2" charset="-122"/>
              </a:rPr>
              <a:t>个中断直接驱动</a:t>
            </a:r>
            <a:r>
              <a:rPr lang="en-US" altLang="zh-CN" b="1" dirty="0">
                <a:solidFill>
                  <a:srgbClr val="FF0000"/>
                </a:solidFill>
                <a:latin typeface="华文中宋" panose="02010600040101010101" pitchFamily="2" charset="-122"/>
                <a:ea typeface="华文中宋" panose="02010600040101010101" pitchFamily="2" charset="-122"/>
              </a:rPr>
              <a:t>5</a:t>
            </a:r>
            <a:r>
              <a:rPr lang="zh-CN" altLang="en-US" b="1" dirty="0">
                <a:solidFill>
                  <a:srgbClr val="FF0000"/>
                </a:solidFill>
                <a:latin typeface="华文中宋" panose="02010600040101010101" pitchFamily="2" charset="-122"/>
                <a:ea typeface="华文中宋" panose="02010600040101010101" pitchFamily="2" charset="-122"/>
              </a:rPr>
              <a:t>个非周期任务？</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2956" y="2614868"/>
            <a:ext cx="7953375" cy="1981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矩形 8"/>
          <p:cNvSpPr/>
          <p:nvPr/>
        </p:nvSpPr>
        <p:spPr>
          <a:xfrm>
            <a:off x="735275" y="4797152"/>
            <a:ext cx="7901941" cy="923330"/>
          </a:xfrm>
          <a:prstGeom prst="rect">
            <a:avLst/>
          </a:prstGeom>
        </p:spPr>
        <p:txBody>
          <a:bodyPr wrap="square">
            <a:spAutoFit/>
          </a:bodyPr>
          <a:lstStyle/>
          <a:p>
            <a:pPr marL="285750" lvl="1" indent="-285750">
              <a:lnSpc>
                <a:spcPct val="150000"/>
              </a:lnSpc>
              <a:spcBef>
                <a:spcPts val="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总是调度最早</a:t>
            </a:r>
            <a:r>
              <a:rPr lang="zh-CN" altLang="en-US" b="1" dirty="0">
                <a:solidFill>
                  <a:srgbClr val="FF0000"/>
                </a:solidFill>
                <a:latin typeface="华文中宋" panose="02010600040101010101" pitchFamily="2" charset="-122"/>
                <a:ea typeface="华文中宋" panose="02010600040101010101" pitchFamily="2" charset="-122"/>
              </a:rPr>
              <a:t>最后启动期限</a:t>
            </a:r>
            <a:r>
              <a:rPr lang="zh-CN" altLang="en-US" b="1" dirty="0">
                <a:solidFill>
                  <a:srgbClr val="000000"/>
                </a:solidFill>
                <a:latin typeface="华文中宋" panose="02010600040101010101" pitchFamily="2" charset="-122"/>
                <a:ea typeface="华文中宋" panose="02010600040101010101" pitchFamily="2" charset="-122"/>
              </a:rPr>
              <a:t>的合格任务，并让该任务运行直到完成。合格任务可以是还未就绪的任务（例如任务</a:t>
            </a:r>
            <a:r>
              <a:rPr lang="en-US" altLang="zh-CN" b="1" dirty="0">
                <a:solidFill>
                  <a:srgbClr val="000000"/>
                </a:solidFill>
                <a:latin typeface="华文中宋" panose="02010600040101010101" pitchFamily="2" charset="-122"/>
                <a:ea typeface="华文中宋" panose="02010600040101010101" pitchFamily="2" charset="-122"/>
              </a:rPr>
              <a:t>B</a:t>
            </a:r>
            <a:r>
              <a:rPr lang="zh-CN" altLang="en-US" b="1" dirty="0">
                <a:solidFill>
                  <a:srgbClr val="000000"/>
                </a:solidFill>
                <a:latin typeface="华文中宋" panose="02010600040101010101" pitchFamily="2" charset="-122"/>
                <a:ea typeface="华文中宋" panose="02010600040101010101" pitchFamily="2" charset="-122"/>
              </a:rPr>
              <a:t>）</a:t>
            </a:r>
          </a:p>
        </p:txBody>
      </p:sp>
      <p:sp>
        <p:nvSpPr>
          <p:cNvPr id="12" name="文本框 11">
            <a:extLst>
              <a:ext uri="{FF2B5EF4-FFF2-40B4-BE49-F238E27FC236}">
                <a16:creationId xmlns:a16="http://schemas.microsoft.com/office/drawing/2014/main" xmlns="" id="{E6CE02D9-95A0-4ED6-A76F-6A7CB126482E}"/>
              </a:ext>
            </a:extLst>
          </p:cNvPr>
          <p:cNvSpPr txBox="1"/>
          <p:nvPr/>
        </p:nvSpPr>
        <p:spPr>
          <a:xfrm>
            <a:off x="5004048" y="1232973"/>
            <a:ext cx="1386951" cy="369332"/>
          </a:xfrm>
          <a:prstGeom prst="rect">
            <a:avLst/>
          </a:prstGeom>
          <a:noFill/>
        </p:spPr>
        <p:txBody>
          <a:bodyPr wrap="square" rtlCol="0">
            <a:spAutoFit/>
          </a:bodyPr>
          <a:lstStyle/>
          <a:p>
            <a:r>
              <a:rPr lang="zh-CN" altLang="en-US" b="1" dirty="0">
                <a:solidFill>
                  <a:srgbClr val="FF0000"/>
                </a:solidFill>
                <a:latin typeface="华文中宋" panose="02010600040101010101" pitchFamily="2" charset="-122"/>
                <a:ea typeface="华文中宋" panose="02010600040101010101" pitchFamily="2" charset="-122"/>
              </a:rPr>
              <a:t>非抢占式</a:t>
            </a:r>
          </a:p>
        </p:txBody>
      </p:sp>
      <p:sp>
        <p:nvSpPr>
          <p:cNvPr id="3" name="灯片编号占位符 2">
            <a:extLst>
              <a:ext uri="{FF2B5EF4-FFF2-40B4-BE49-F238E27FC236}">
                <a16:creationId xmlns:a16="http://schemas.microsoft.com/office/drawing/2014/main" xmlns="" id="{59721B95-7233-4C73-A494-E4AA80D35B03}"/>
              </a:ext>
            </a:extLst>
          </p:cNvPr>
          <p:cNvSpPr>
            <a:spLocks noGrp="1"/>
          </p:cNvSpPr>
          <p:nvPr>
            <p:ph type="sldNum" sz="quarter" idx="12"/>
          </p:nvPr>
        </p:nvSpPr>
        <p:spPr/>
        <p:txBody>
          <a:bodyPr/>
          <a:lstStyle/>
          <a:p>
            <a:fld id="{B10D5614-B734-4280-8F57-1D4947433C97}" type="slidenum">
              <a:rPr lang="en-US" smtClean="0"/>
              <a:pPr/>
              <a:t>68</a:t>
            </a:fld>
            <a:endParaRPr lang="en-US" dirty="0"/>
          </a:p>
        </p:txBody>
      </p:sp>
    </p:spTree>
    <p:extLst>
      <p:ext uri="{BB962C8B-B14F-4D97-AF65-F5344CB8AC3E}">
        <p14:creationId xmlns:p14="http://schemas.microsoft.com/office/powerpoint/2010/main" xmlns="" val="17498010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64</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时限调度算法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1013" y="547688"/>
            <a:ext cx="8181975" cy="5762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矩形 1"/>
          <p:cNvSpPr/>
          <p:nvPr/>
        </p:nvSpPr>
        <p:spPr>
          <a:xfrm>
            <a:off x="457200" y="3933056"/>
            <a:ext cx="1162472"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339752" y="6310313"/>
            <a:ext cx="2016224" cy="369332"/>
          </a:xfrm>
          <a:prstGeom prst="rect">
            <a:avLst/>
          </a:prstGeom>
          <a:noFill/>
        </p:spPr>
        <p:txBody>
          <a:bodyPr wrap="square" rtlCol="0">
            <a:spAutoFit/>
          </a:bodyPr>
          <a:lstStyle/>
          <a:p>
            <a:r>
              <a:rPr lang="zh-CN" altLang="en-US" b="1" dirty="0">
                <a:solidFill>
                  <a:srgbClr val="FF0000"/>
                </a:solidFill>
                <a:latin typeface="华文中宋" panose="02010600040101010101" pitchFamily="2" charset="-122"/>
                <a:ea typeface="华文中宋" panose="02010600040101010101" pitchFamily="2" charset="-122"/>
              </a:rPr>
              <a:t>忍住不调度</a:t>
            </a:r>
            <a:r>
              <a:rPr lang="en-US" altLang="zh-CN" b="1" dirty="0">
                <a:solidFill>
                  <a:srgbClr val="FF0000"/>
                </a:solidFill>
                <a:latin typeface="华文中宋" panose="02010600040101010101" pitchFamily="2" charset="-122"/>
                <a:ea typeface="华文中宋" panose="02010600040101010101" pitchFamily="2" charset="-122"/>
              </a:rPr>
              <a:t>A</a:t>
            </a:r>
            <a:endParaRPr lang="zh-CN" altLang="en-US" b="1" dirty="0">
              <a:solidFill>
                <a:srgbClr val="FF0000"/>
              </a:solidFill>
              <a:latin typeface="华文中宋" panose="02010600040101010101" pitchFamily="2" charset="-122"/>
              <a:ea typeface="华文中宋" panose="02010600040101010101" pitchFamily="2" charset="-122"/>
            </a:endParaRPr>
          </a:p>
        </p:txBody>
      </p:sp>
      <p:cxnSp>
        <p:nvCxnSpPr>
          <p:cNvPr id="5" name="直接箭头连接符 4"/>
          <p:cNvCxnSpPr/>
          <p:nvPr/>
        </p:nvCxnSpPr>
        <p:spPr>
          <a:xfrm flipV="1">
            <a:off x="2915816" y="4509120"/>
            <a:ext cx="720080" cy="180119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xmlns="" id="{82045F12-2911-44F9-8324-BCE0621E99A6}"/>
              </a:ext>
            </a:extLst>
          </p:cNvPr>
          <p:cNvSpPr>
            <a:spLocks noGrp="1"/>
          </p:cNvSpPr>
          <p:nvPr>
            <p:ph type="sldNum" sz="quarter" idx="12"/>
          </p:nvPr>
        </p:nvSpPr>
        <p:spPr/>
        <p:txBody>
          <a:bodyPr/>
          <a:lstStyle/>
          <a:p>
            <a:fld id="{B10D5614-B734-4280-8F57-1D4947433C97}" type="slidenum">
              <a:rPr lang="en-US" smtClean="0"/>
              <a:pPr/>
              <a:t>69</a:t>
            </a:fld>
            <a:endParaRPr lang="en-US" dirty="0"/>
          </a:p>
        </p:txBody>
      </p:sp>
      <p:sp>
        <p:nvSpPr>
          <p:cNvPr id="12" name="圆角矩形标注 11"/>
          <p:cNvSpPr/>
          <p:nvPr/>
        </p:nvSpPr>
        <p:spPr>
          <a:xfrm>
            <a:off x="357158" y="2357430"/>
            <a:ext cx="1071570" cy="428628"/>
          </a:xfrm>
          <a:prstGeom prst="wedgeRoundRectCallout">
            <a:avLst>
              <a:gd name="adj1" fmla="val 61700"/>
              <a:gd name="adj2" fmla="val 106260"/>
              <a:gd name="adj3" fmla="val 16667"/>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1" dirty="0" smtClean="0">
                <a:solidFill>
                  <a:srgbClr val="000000"/>
                </a:solidFill>
                <a:latin typeface="华文中宋" pitchFamily="2" charset="-122"/>
                <a:ea typeface="华文中宋" pitchFamily="2" charset="-122"/>
              </a:rPr>
              <a:t>非抢占</a:t>
            </a:r>
            <a:r>
              <a:rPr lang="en-US" altLang="zh-CN" sz="1200" b="1" dirty="0" smtClean="0">
                <a:solidFill>
                  <a:srgbClr val="000000"/>
                </a:solidFill>
                <a:latin typeface="华文中宋" pitchFamily="2" charset="-122"/>
                <a:ea typeface="华文中宋" pitchFamily="2" charset="-122"/>
              </a:rPr>
              <a:t>EDF</a:t>
            </a:r>
            <a:endParaRPr lang="zh-CN" altLang="en-US" sz="1200" b="1" dirty="0">
              <a:solidFill>
                <a:srgbClr val="000000"/>
              </a:solidFill>
              <a:latin typeface="华文中宋" pitchFamily="2" charset="-122"/>
              <a:ea typeface="华文中宋" pitchFamily="2" charset="-122"/>
            </a:endParaRPr>
          </a:p>
        </p:txBody>
      </p:sp>
    </p:spTree>
    <p:extLst>
      <p:ext uri="{BB962C8B-B14F-4D97-AF65-F5344CB8AC3E}">
        <p14:creationId xmlns:p14="http://schemas.microsoft.com/office/powerpoint/2010/main" xmlns="" val="3237046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分级调度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06</a:t>
            </a:r>
            <a:endParaRPr lang="en-US" sz="1100" b="1" dirty="0">
              <a:solidFill>
                <a:prstClr val="white"/>
              </a:solidFill>
            </a:endParaRPr>
          </a:p>
        </p:txBody>
      </p:sp>
      <p:sp>
        <p:nvSpPr>
          <p:cNvPr id="11" name="Content Placeholder 2"/>
          <p:cNvSpPr txBox="1">
            <a:spLocks/>
          </p:cNvSpPr>
          <p:nvPr/>
        </p:nvSpPr>
        <p:spPr>
          <a:xfrm>
            <a:off x="457200" y="127197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作业的状态及其转换</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98079" y="1844823"/>
            <a:ext cx="7302773" cy="49489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Rectangle 3"/>
          <p:cNvSpPr txBox="1">
            <a:spLocks/>
          </p:cNvSpPr>
          <p:nvPr/>
        </p:nvSpPr>
        <p:spPr>
          <a:xfrm>
            <a:off x="457200" y="1773238"/>
            <a:ext cx="2818656" cy="9356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再换一个视角</a:t>
            </a:r>
          </a:p>
        </p:txBody>
      </p:sp>
      <p:sp>
        <p:nvSpPr>
          <p:cNvPr id="3" name="灯片编号占位符 2">
            <a:extLst>
              <a:ext uri="{FF2B5EF4-FFF2-40B4-BE49-F238E27FC236}">
                <a16:creationId xmlns:a16="http://schemas.microsoft.com/office/drawing/2014/main" xmlns="" id="{25C1A1C1-15D0-4AA7-A632-AB7C55DC617D}"/>
              </a:ext>
            </a:extLst>
          </p:cNvPr>
          <p:cNvSpPr>
            <a:spLocks noGrp="1"/>
          </p:cNvSpPr>
          <p:nvPr>
            <p:ph type="sldNum" sz="quarter" idx="12"/>
          </p:nvPr>
        </p:nvSpPr>
        <p:spPr/>
        <p:txBody>
          <a:bodyPr/>
          <a:lstStyle/>
          <a:p>
            <a:fld id="{B10D5614-B734-4280-8F57-1D4947433C97}" type="slidenum">
              <a:rPr lang="en-US" smtClean="0"/>
              <a:pPr/>
              <a:t>7</a:t>
            </a:fld>
            <a:endParaRPr lang="en-US" dirty="0"/>
          </a:p>
        </p:txBody>
      </p:sp>
    </p:spTree>
    <p:extLst>
      <p:ext uri="{BB962C8B-B14F-4D97-AF65-F5344CB8AC3E}">
        <p14:creationId xmlns:p14="http://schemas.microsoft.com/office/powerpoint/2010/main" xmlns="" val="18526156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3688" y="2858654"/>
            <a:ext cx="5869730" cy="39993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65</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速率单调调度算法（</a:t>
            </a:r>
            <a:r>
              <a:rPr lang="en-US" altLang="zh-CN" sz="2000" b="1" dirty="0">
                <a:solidFill>
                  <a:srgbClr val="FF0000"/>
                </a:solidFill>
                <a:latin typeface="华文中宋" panose="02010600040101010101" pitchFamily="2" charset="-122"/>
                <a:ea typeface="华文中宋" panose="02010600040101010101" pitchFamily="2" charset="-122"/>
              </a:rPr>
              <a:t>Rate Monotonic Scheduling</a:t>
            </a:r>
            <a:r>
              <a:rPr lang="zh-CN" altLang="en-US" sz="2000" b="1" dirty="0">
                <a:solidFill>
                  <a:srgbClr val="FF0000"/>
                </a:solidFill>
                <a:latin typeface="华文中宋" panose="02010600040101010101" pitchFamily="2" charset="-122"/>
                <a:ea typeface="华文中宋" panose="02010600040101010101" pitchFamily="2" charset="-122"/>
              </a:rPr>
              <a:t>，</a:t>
            </a:r>
            <a:r>
              <a:rPr lang="en-US" altLang="zh-CN" sz="2000" b="1" dirty="0">
                <a:solidFill>
                  <a:srgbClr val="FF0000"/>
                </a:solidFill>
                <a:latin typeface="华文中宋" panose="02010600040101010101" pitchFamily="2" charset="-122"/>
                <a:ea typeface="华文中宋" panose="02010600040101010101" pitchFamily="2" charset="-122"/>
              </a:rPr>
              <a:t>RMS</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矩形 1"/>
          <p:cNvSpPr/>
          <p:nvPr/>
        </p:nvSpPr>
        <p:spPr>
          <a:xfrm>
            <a:off x="683568" y="1628800"/>
            <a:ext cx="7704856" cy="1338828"/>
          </a:xfrm>
          <a:prstGeom prst="rect">
            <a:avLst/>
          </a:prstGeom>
        </p:spPr>
        <p:txBody>
          <a:bodyPr wrap="square">
            <a:spAutoFit/>
          </a:bodyPr>
          <a:lstStyle/>
          <a:p>
            <a:pPr>
              <a:lnSpc>
                <a:spcPct val="150000"/>
              </a:lnSpc>
              <a:buFont typeface="Arial" charset="0"/>
              <a:buChar char="•"/>
            </a:pPr>
            <a:r>
              <a:rPr lang="zh-CN" altLang="en-US" b="1" dirty="0">
                <a:solidFill>
                  <a:srgbClr val="000000"/>
                </a:solidFill>
                <a:latin typeface="华文中宋" panose="02010600040101010101" pitchFamily="2" charset="-122"/>
                <a:ea typeface="华文中宋" panose="02010600040101010101" pitchFamily="2" charset="-122"/>
              </a:rPr>
              <a:t>基本思想</a:t>
            </a:r>
          </a:p>
          <a:p>
            <a:pPr lvl="1">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针对周期性任务，单调递增函数，频率越低（周期越长）的任务优先级越低（周期越短优先级越高）</a:t>
            </a:r>
          </a:p>
        </p:txBody>
      </p:sp>
      <p:sp>
        <p:nvSpPr>
          <p:cNvPr id="4" name="灯片编号占位符 3">
            <a:extLst>
              <a:ext uri="{FF2B5EF4-FFF2-40B4-BE49-F238E27FC236}">
                <a16:creationId xmlns:a16="http://schemas.microsoft.com/office/drawing/2014/main" xmlns="" id="{114880DB-3BC6-40A0-AC46-CACC42BB54E6}"/>
              </a:ext>
            </a:extLst>
          </p:cNvPr>
          <p:cNvSpPr>
            <a:spLocks noGrp="1"/>
          </p:cNvSpPr>
          <p:nvPr>
            <p:ph type="sldNum" sz="quarter" idx="12"/>
          </p:nvPr>
        </p:nvSpPr>
        <p:spPr/>
        <p:txBody>
          <a:bodyPr/>
          <a:lstStyle/>
          <a:p>
            <a:fld id="{B10D5614-B734-4280-8F57-1D4947433C97}" type="slidenum">
              <a:rPr lang="en-US" smtClean="0"/>
              <a:pPr/>
              <a:t>70</a:t>
            </a:fld>
            <a:endParaRPr lang="en-US" dirty="0"/>
          </a:p>
        </p:txBody>
      </p:sp>
    </p:spTree>
    <p:extLst>
      <p:ext uri="{BB962C8B-B14F-4D97-AF65-F5344CB8AC3E}">
        <p14:creationId xmlns:p14="http://schemas.microsoft.com/office/powerpoint/2010/main" xmlns="" val="11377450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66</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速率单调调度算法（</a:t>
            </a:r>
            <a:r>
              <a:rPr lang="en-US" altLang="zh-CN" sz="2000" b="1" dirty="0">
                <a:solidFill>
                  <a:srgbClr val="FF0000"/>
                </a:solidFill>
                <a:latin typeface="华文中宋" panose="02010600040101010101" pitchFamily="2" charset="-122"/>
                <a:ea typeface="华文中宋" panose="02010600040101010101" pitchFamily="2" charset="-122"/>
              </a:rPr>
              <a:t>Rate Monotonic Scheduling</a:t>
            </a:r>
            <a:r>
              <a:rPr lang="zh-CN" altLang="en-US" sz="2000" b="1" dirty="0">
                <a:solidFill>
                  <a:srgbClr val="FF0000"/>
                </a:solidFill>
                <a:latin typeface="华文中宋" panose="02010600040101010101" pitchFamily="2" charset="-122"/>
                <a:ea typeface="华文中宋" panose="02010600040101010101" pitchFamily="2" charset="-122"/>
              </a:rPr>
              <a:t>，</a:t>
            </a:r>
            <a:r>
              <a:rPr lang="en-US" altLang="zh-CN" sz="2000" b="1" dirty="0">
                <a:solidFill>
                  <a:srgbClr val="FF0000"/>
                </a:solidFill>
                <a:latin typeface="华文中宋" panose="02010600040101010101" pitchFamily="2" charset="-122"/>
                <a:ea typeface="华文中宋" panose="02010600040101010101" pitchFamily="2" charset="-122"/>
              </a:rPr>
              <a:t>RMS</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5762" y="1817279"/>
            <a:ext cx="8372475" cy="2009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30517" y="5301208"/>
            <a:ext cx="3528392" cy="8315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683568" y="4221088"/>
            <a:ext cx="7776864"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有</a:t>
            </a:r>
            <a:r>
              <a:rPr lang="en-US" altLang="zh-CN" b="1" dirty="0">
                <a:solidFill>
                  <a:srgbClr val="000000"/>
                </a:solidFill>
                <a:latin typeface="华文中宋" panose="02010600040101010101" pitchFamily="2" charset="-122"/>
                <a:ea typeface="华文中宋" panose="02010600040101010101" pitchFamily="2" charset="-122"/>
              </a:rPr>
              <a:t>n</a:t>
            </a:r>
            <a:r>
              <a:rPr lang="zh-CN" altLang="en-US" b="1" dirty="0">
                <a:solidFill>
                  <a:srgbClr val="000000"/>
                </a:solidFill>
                <a:latin typeface="华文中宋" panose="02010600040101010101" pitchFamily="2" charset="-122"/>
                <a:ea typeface="华文中宋" panose="02010600040101010101" pitchFamily="2" charset="-122"/>
              </a:rPr>
              <a:t>个周期任务，每个任务有固定的周期</a:t>
            </a:r>
            <a:r>
              <a:rPr lang="en-US" altLang="zh-CN" b="1" dirty="0" err="1">
                <a:solidFill>
                  <a:srgbClr val="000000"/>
                </a:solidFill>
                <a:latin typeface="华文中宋" panose="02010600040101010101" pitchFamily="2" charset="-122"/>
                <a:ea typeface="华文中宋" panose="02010600040101010101" pitchFamily="2" charset="-122"/>
              </a:rPr>
              <a:t>T</a:t>
            </a:r>
            <a:r>
              <a:rPr lang="en-US" altLang="zh-CN" b="1" baseline="-25000" dirty="0" err="1">
                <a:solidFill>
                  <a:srgbClr val="000000"/>
                </a:solidFill>
                <a:latin typeface="华文中宋" panose="02010600040101010101" pitchFamily="2" charset="-122"/>
                <a:ea typeface="华文中宋" panose="02010600040101010101" pitchFamily="2" charset="-122"/>
              </a:rPr>
              <a:t>i</a:t>
            </a:r>
            <a:r>
              <a:rPr lang="zh-CN" altLang="en-US" b="1" dirty="0">
                <a:solidFill>
                  <a:srgbClr val="000000"/>
                </a:solidFill>
                <a:latin typeface="华文中宋" panose="02010600040101010101" pitchFamily="2" charset="-122"/>
                <a:ea typeface="华文中宋" panose="02010600040101010101" pitchFamily="2" charset="-122"/>
              </a:rPr>
              <a:t>和执行时间</a:t>
            </a:r>
            <a:r>
              <a:rPr lang="en-US" altLang="zh-CN" b="1" dirty="0">
                <a:solidFill>
                  <a:srgbClr val="000000"/>
                </a:solidFill>
                <a:latin typeface="华文中宋" panose="02010600040101010101" pitchFamily="2" charset="-122"/>
                <a:ea typeface="华文中宋" panose="02010600040101010101" pitchFamily="2" charset="-122"/>
              </a:rPr>
              <a:t>C</a:t>
            </a:r>
            <a:r>
              <a:rPr lang="en-US" altLang="zh-CN" b="1" baseline="-25000" dirty="0">
                <a:solidFill>
                  <a:srgbClr val="000000"/>
                </a:solidFill>
                <a:latin typeface="华文中宋" panose="02010600040101010101" pitchFamily="2" charset="-122"/>
                <a:ea typeface="华文中宋" panose="02010600040101010101" pitchFamily="2" charset="-122"/>
              </a:rPr>
              <a:t>i</a:t>
            </a:r>
            <a:r>
              <a:rPr lang="zh-CN" altLang="en-US" b="1" dirty="0">
                <a:solidFill>
                  <a:srgbClr val="000000"/>
                </a:solidFill>
                <a:latin typeface="华文中宋" panose="02010600040101010101" pitchFamily="2" charset="-122"/>
                <a:ea typeface="华文中宋" panose="02010600040101010101" pitchFamily="2" charset="-122"/>
              </a:rPr>
              <a:t>，要满足所有最后期限，必须保持下式成立（</a:t>
            </a:r>
            <a:r>
              <a:rPr lang="zh-CN" altLang="en-US" b="1" dirty="0">
                <a:solidFill>
                  <a:srgbClr val="FF0000"/>
                </a:solidFill>
                <a:latin typeface="华文中宋" panose="02010600040101010101" pitchFamily="2" charset="-122"/>
                <a:ea typeface="华文中宋" panose="02010600040101010101" pitchFamily="2" charset="-122"/>
              </a:rPr>
              <a:t>利用率之和小于总利用率</a:t>
            </a:r>
            <a:r>
              <a:rPr lang="en-US" altLang="zh-CN" b="1" dirty="0">
                <a:solidFill>
                  <a:srgbClr val="FF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a:t>
            </a:r>
          </a:p>
        </p:txBody>
      </p:sp>
      <p:sp>
        <p:nvSpPr>
          <p:cNvPr id="4" name="灯片编号占位符 3">
            <a:extLst>
              <a:ext uri="{FF2B5EF4-FFF2-40B4-BE49-F238E27FC236}">
                <a16:creationId xmlns:a16="http://schemas.microsoft.com/office/drawing/2014/main" xmlns="" id="{332A7A23-6A36-481D-8219-06214E23F21B}"/>
              </a:ext>
            </a:extLst>
          </p:cNvPr>
          <p:cNvSpPr>
            <a:spLocks noGrp="1"/>
          </p:cNvSpPr>
          <p:nvPr>
            <p:ph type="sldNum" sz="quarter" idx="12"/>
          </p:nvPr>
        </p:nvSpPr>
        <p:spPr/>
        <p:txBody>
          <a:bodyPr/>
          <a:lstStyle/>
          <a:p>
            <a:fld id="{B10D5614-B734-4280-8F57-1D4947433C97}" type="slidenum">
              <a:rPr lang="en-US" smtClean="0"/>
              <a:pPr/>
              <a:t>71</a:t>
            </a:fld>
            <a:endParaRPr lang="en-US" dirty="0"/>
          </a:p>
        </p:txBody>
      </p:sp>
    </p:spTree>
    <p:extLst>
      <p:ext uri="{BB962C8B-B14F-4D97-AF65-F5344CB8AC3E}">
        <p14:creationId xmlns:p14="http://schemas.microsoft.com/office/powerpoint/2010/main" xmlns="" val="3533877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67</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速率单调调度算法（</a:t>
            </a:r>
            <a:r>
              <a:rPr lang="en-US" altLang="zh-CN" sz="2000" b="1" dirty="0">
                <a:solidFill>
                  <a:srgbClr val="FF0000"/>
                </a:solidFill>
                <a:latin typeface="华文中宋" panose="02010600040101010101" pitchFamily="2" charset="-122"/>
                <a:ea typeface="华文中宋" panose="02010600040101010101" pitchFamily="2" charset="-122"/>
              </a:rPr>
              <a:t>Rate Monotonic Scheduling</a:t>
            </a:r>
            <a:r>
              <a:rPr lang="zh-CN" altLang="en-US" sz="2000" b="1" dirty="0">
                <a:solidFill>
                  <a:srgbClr val="FF0000"/>
                </a:solidFill>
                <a:latin typeface="华文中宋" panose="02010600040101010101" pitchFamily="2" charset="-122"/>
                <a:ea typeface="华文中宋" panose="02010600040101010101" pitchFamily="2" charset="-122"/>
              </a:rPr>
              <a:t>，</a:t>
            </a:r>
            <a:r>
              <a:rPr lang="en-US" altLang="zh-CN" sz="2000" b="1" dirty="0">
                <a:solidFill>
                  <a:srgbClr val="FF0000"/>
                </a:solidFill>
                <a:latin typeface="华文中宋" panose="02010600040101010101" pitchFamily="2" charset="-122"/>
                <a:ea typeface="华文中宋" panose="02010600040101010101" pitchFamily="2" charset="-122"/>
              </a:rPr>
              <a:t>RMS</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TextBox 2"/>
          <p:cNvSpPr txBox="1"/>
          <p:nvPr/>
        </p:nvSpPr>
        <p:spPr>
          <a:xfrm>
            <a:off x="570491" y="1700808"/>
            <a:ext cx="7776864"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对于</a:t>
            </a:r>
            <a:r>
              <a:rPr lang="en-US" altLang="zh-CN" b="1" dirty="0">
                <a:solidFill>
                  <a:srgbClr val="000000"/>
                </a:solidFill>
                <a:latin typeface="华文中宋" panose="02010600040101010101" pitchFamily="2" charset="-122"/>
                <a:ea typeface="华文中宋" panose="02010600040101010101" pitchFamily="2" charset="-122"/>
              </a:rPr>
              <a:t>RMS</a:t>
            </a:r>
            <a:r>
              <a:rPr lang="zh-CN" altLang="en-US" b="1" dirty="0">
                <a:solidFill>
                  <a:srgbClr val="000000"/>
                </a:solidFill>
                <a:latin typeface="华文中宋" panose="02010600040101010101" pitchFamily="2" charset="-122"/>
                <a:ea typeface="华文中宋" panose="02010600040101010101" pitchFamily="2" charset="-122"/>
              </a:rPr>
              <a:t>，下式成立：</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64583" y="2329934"/>
            <a:ext cx="4655689" cy="8656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14575" y="3404116"/>
            <a:ext cx="4514850" cy="3276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7164288" y="3034784"/>
            <a:ext cx="1636564" cy="369332"/>
          </a:xfrm>
          <a:prstGeom prst="rect">
            <a:avLst/>
          </a:prstGeom>
          <a:noFill/>
        </p:spPr>
        <p:txBody>
          <a:bodyPr wrap="square" rtlCol="0">
            <a:spAutoFit/>
          </a:bodyPr>
          <a:lstStyle/>
          <a:p>
            <a:r>
              <a:rPr lang="zh-CN" altLang="en-US" b="1" dirty="0">
                <a:solidFill>
                  <a:srgbClr val="000000"/>
                </a:solidFill>
                <a:latin typeface="华文中宋" panose="02010600040101010101" pitchFamily="2" charset="-122"/>
                <a:ea typeface="华文中宋" panose="02010600040101010101" pitchFamily="2" charset="-122"/>
              </a:rPr>
              <a:t>可调度上限</a:t>
            </a:r>
          </a:p>
        </p:txBody>
      </p:sp>
      <p:cxnSp>
        <p:nvCxnSpPr>
          <p:cNvPr id="5" name="直接箭头连接符 4"/>
          <p:cNvCxnSpPr/>
          <p:nvPr/>
        </p:nvCxnSpPr>
        <p:spPr>
          <a:xfrm flipH="1">
            <a:off x="6156176" y="3219450"/>
            <a:ext cx="864096" cy="4255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xmlns="" id="{573DA0EC-31C2-4DCF-A7EE-1BFA9316D0A3}"/>
              </a:ext>
            </a:extLst>
          </p:cNvPr>
          <p:cNvSpPr>
            <a:spLocks noGrp="1"/>
          </p:cNvSpPr>
          <p:nvPr>
            <p:ph type="sldNum" sz="quarter" idx="12"/>
          </p:nvPr>
        </p:nvSpPr>
        <p:spPr/>
        <p:txBody>
          <a:bodyPr/>
          <a:lstStyle/>
          <a:p>
            <a:fld id="{B10D5614-B734-4280-8F57-1D4947433C97}" type="slidenum">
              <a:rPr lang="en-US" smtClean="0"/>
              <a:pPr/>
              <a:t>72</a:t>
            </a:fld>
            <a:endParaRPr lang="en-US" dirty="0"/>
          </a:p>
        </p:txBody>
      </p:sp>
    </p:spTree>
    <p:extLst>
      <p:ext uri="{BB962C8B-B14F-4D97-AF65-F5344CB8AC3E}">
        <p14:creationId xmlns:p14="http://schemas.microsoft.com/office/powerpoint/2010/main" xmlns="" val="3137111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68</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速率单调调度算法（</a:t>
            </a:r>
            <a:r>
              <a:rPr lang="en-US" altLang="zh-CN" sz="2000" b="1" dirty="0">
                <a:solidFill>
                  <a:srgbClr val="FF0000"/>
                </a:solidFill>
                <a:latin typeface="华文中宋" panose="02010600040101010101" pitchFamily="2" charset="-122"/>
                <a:ea typeface="华文中宋" panose="02010600040101010101" pitchFamily="2" charset="-122"/>
              </a:rPr>
              <a:t>Rate Monotonic Scheduling</a:t>
            </a:r>
            <a:r>
              <a:rPr lang="zh-CN" altLang="en-US" sz="2000" b="1" dirty="0">
                <a:solidFill>
                  <a:srgbClr val="FF0000"/>
                </a:solidFill>
                <a:latin typeface="华文中宋" panose="02010600040101010101" pitchFamily="2" charset="-122"/>
                <a:ea typeface="华文中宋" panose="02010600040101010101" pitchFamily="2" charset="-122"/>
              </a:rPr>
              <a:t>，</a:t>
            </a:r>
            <a:r>
              <a:rPr lang="en-US" altLang="zh-CN" sz="2000" b="1" dirty="0">
                <a:solidFill>
                  <a:srgbClr val="FF0000"/>
                </a:solidFill>
                <a:latin typeface="华文中宋" panose="02010600040101010101" pitchFamily="2" charset="-122"/>
                <a:ea typeface="华文中宋" panose="02010600040101010101" pitchFamily="2" charset="-122"/>
              </a:rPr>
              <a:t>RMS</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TextBox 2"/>
          <p:cNvSpPr txBox="1"/>
          <p:nvPr/>
        </p:nvSpPr>
        <p:spPr>
          <a:xfrm>
            <a:off x="570491" y="1700808"/>
            <a:ext cx="7776864"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例子：三个周期任务</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P1</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C1=20</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T1=100</a:t>
            </a:r>
          </a:p>
          <a:p>
            <a:pPr marL="742950" lvl="1"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P2</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C2=40</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T2=150</a:t>
            </a:r>
          </a:p>
          <a:p>
            <a:pPr marL="742950" lvl="1"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P3</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C3=100</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T3=350</a:t>
            </a:r>
            <a:endParaRPr lang="zh-CN" altLang="en-US" b="1" dirty="0">
              <a:solidFill>
                <a:srgbClr val="000000"/>
              </a:solidFill>
              <a:latin typeface="华文中宋" panose="02010600040101010101" pitchFamily="2" charset="-122"/>
              <a:ea typeface="华文中宋" panose="02010600040101010101" pitchFamily="2" charset="-122"/>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91680" y="3575517"/>
            <a:ext cx="4608512" cy="7200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TextBox 11"/>
          <p:cNvSpPr txBox="1"/>
          <p:nvPr/>
        </p:nvSpPr>
        <p:spPr>
          <a:xfrm>
            <a:off x="753752" y="4295597"/>
            <a:ext cx="7776864" cy="45878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RMS</a:t>
            </a:r>
            <a:r>
              <a:rPr lang="zh-CN" altLang="en-US" b="1" dirty="0">
                <a:solidFill>
                  <a:srgbClr val="000000"/>
                </a:solidFill>
                <a:latin typeface="华文中宋" panose="02010600040101010101" pitchFamily="2" charset="-122"/>
                <a:ea typeface="华文中宋" panose="02010600040101010101" pitchFamily="2" charset="-122"/>
              </a:rPr>
              <a:t>获得广泛的应用</a:t>
            </a: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xmlns="" id="{B91FD005-098C-40C3-A8B4-925952D6C756}"/>
              </a:ext>
            </a:extLst>
          </p:cNvPr>
          <p:cNvSpPr>
            <a:spLocks noGrp="1"/>
          </p:cNvSpPr>
          <p:nvPr>
            <p:ph type="sldNum" sz="quarter" idx="12"/>
          </p:nvPr>
        </p:nvSpPr>
        <p:spPr/>
        <p:txBody>
          <a:bodyPr/>
          <a:lstStyle/>
          <a:p>
            <a:fld id="{B10D5614-B734-4280-8F57-1D4947433C97}" type="slidenum">
              <a:rPr lang="en-US" smtClean="0"/>
              <a:pPr/>
              <a:t>73</a:t>
            </a:fld>
            <a:endParaRPr lang="en-US" dirty="0"/>
          </a:p>
        </p:txBody>
      </p:sp>
    </p:spTree>
    <p:extLst>
      <p:ext uri="{BB962C8B-B14F-4D97-AF65-F5344CB8AC3E}">
        <p14:creationId xmlns:p14="http://schemas.microsoft.com/office/powerpoint/2010/main" xmlns="" val="2752502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69</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优先级反转（</a:t>
            </a:r>
            <a:r>
              <a:rPr lang="en-US" altLang="zh-CN" sz="2000" b="1" dirty="0">
                <a:solidFill>
                  <a:srgbClr val="FF0000"/>
                </a:solidFill>
                <a:latin typeface="华文中宋" panose="02010600040101010101" pitchFamily="2" charset="-122"/>
                <a:ea typeface="华文中宋" panose="02010600040101010101" pitchFamily="2" charset="-122"/>
              </a:rPr>
              <a:t>Priority Inversion</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TextBox 2"/>
          <p:cNvSpPr txBox="1"/>
          <p:nvPr/>
        </p:nvSpPr>
        <p:spPr>
          <a:xfrm>
            <a:off x="570491" y="1700808"/>
            <a:ext cx="7776864"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优先级反转</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在</a:t>
            </a:r>
            <a:r>
              <a:rPr lang="zh-CN" altLang="en-US" b="1" dirty="0">
                <a:solidFill>
                  <a:srgbClr val="FF0000"/>
                </a:solidFill>
                <a:latin typeface="华文中宋" panose="02010600040101010101" pitchFamily="2" charset="-122"/>
                <a:ea typeface="华文中宋" panose="02010600040101010101" pitchFamily="2" charset="-122"/>
              </a:rPr>
              <a:t>任何基于优先级的可抢占调度</a:t>
            </a:r>
            <a:r>
              <a:rPr lang="zh-CN" altLang="en-US" b="1" dirty="0">
                <a:solidFill>
                  <a:srgbClr val="000000"/>
                </a:solidFill>
                <a:latin typeface="华文中宋" panose="02010600040101010101" pitchFamily="2" charset="-122"/>
                <a:ea typeface="华文中宋" panose="02010600040101010101" pitchFamily="2" charset="-122"/>
              </a:rPr>
              <a:t>中都会出现的一种现象</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在</a:t>
            </a:r>
            <a:r>
              <a:rPr lang="zh-CN" altLang="en-US" b="1" dirty="0">
                <a:solidFill>
                  <a:srgbClr val="FF0000"/>
                </a:solidFill>
                <a:latin typeface="华文中宋" panose="02010600040101010101" pitchFamily="2" charset="-122"/>
                <a:ea typeface="华文中宋" panose="02010600040101010101" pitchFamily="2" charset="-122"/>
              </a:rPr>
              <a:t>任何基于优先级的可抢占调度</a:t>
            </a:r>
            <a:r>
              <a:rPr lang="zh-CN" altLang="en-US" b="1" dirty="0">
                <a:solidFill>
                  <a:srgbClr val="000000"/>
                </a:solidFill>
                <a:latin typeface="华文中宋" panose="02010600040101010101" pitchFamily="2" charset="-122"/>
                <a:ea typeface="华文中宋" panose="02010600040101010101" pitchFamily="2" charset="-122"/>
              </a:rPr>
              <a:t>中，系统都会不停地执行最高优先级的任务，当系统内的环境迫使一个较高优先级的任务等待一个低优先级的任务时，就会发生优先级反转</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与实时调度关联很大</a:t>
            </a:r>
            <a:endParaRPr lang="en-US" altLang="zh-CN" b="1" dirty="0">
              <a:solidFill>
                <a:srgbClr val="000000"/>
              </a:solidFill>
              <a:latin typeface="华文中宋" panose="02010600040101010101" pitchFamily="2" charset="-122"/>
              <a:ea typeface="华文中宋" panose="02010600040101010101" pitchFamily="2" charset="-122"/>
            </a:endParaRPr>
          </a:p>
        </p:txBody>
      </p:sp>
      <p:pic>
        <p:nvPicPr>
          <p:cNvPr id="29698" name="Picture 2" descr="https://ss0.bdstatic.com/94oJfD_bAAcT8t7mm9GUKT-xh_/timg?image&amp;quality=100&amp;size=b4000_4000&amp;sec=1536798447&amp;di=dd3a96423195333aadf11a6bf4da7963&amp;src=http://userimage7.360doc.com/16/0311/08/10959944_201603110805560500173969.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08279" y="4331964"/>
            <a:ext cx="3556210" cy="233739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矩形 3"/>
          <p:cNvSpPr/>
          <p:nvPr/>
        </p:nvSpPr>
        <p:spPr>
          <a:xfrm>
            <a:off x="594410" y="4310100"/>
            <a:ext cx="4769677" cy="1754326"/>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案例：火星探路者（</a:t>
            </a:r>
            <a:r>
              <a:rPr lang="en-US" altLang="zh-CN" b="1" dirty="0">
                <a:solidFill>
                  <a:srgbClr val="000000"/>
                </a:solidFill>
                <a:latin typeface="华文中宋" panose="02010600040101010101" pitchFamily="2" charset="-122"/>
                <a:ea typeface="华文中宋" panose="02010600040101010101" pitchFamily="2" charset="-122"/>
              </a:rPr>
              <a:t>Pathfinder</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2"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NASA</a:t>
            </a:r>
            <a:r>
              <a:rPr lang="zh-CN" altLang="en-US" b="1" dirty="0">
                <a:solidFill>
                  <a:srgbClr val="000000"/>
                </a:solidFill>
                <a:latin typeface="华文中宋" panose="02010600040101010101" pitchFamily="2" charset="-122"/>
                <a:ea typeface="华文中宋" panose="02010600040101010101" pitchFamily="2" charset="-122"/>
              </a:rPr>
              <a:t>火星探测。经过了 </a:t>
            </a:r>
            <a:r>
              <a:rPr lang="en-US" altLang="zh-CN" b="1" dirty="0">
                <a:solidFill>
                  <a:srgbClr val="000000"/>
                </a:solidFill>
                <a:latin typeface="华文中宋" panose="02010600040101010101" pitchFamily="2" charset="-122"/>
                <a:ea typeface="华文中宋" panose="02010600040101010101" pitchFamily="2" charset="-122"/>
              </a:rPr>
              <a:t>7</a:t>
            </a:r>
            <a:r>
              <a:rPr lang="zh-CN" altLang="en-US" b="1" dirty="0">
                <a:solidFill>
                  <a:srgbClr val="000000"/>
                </a:solidFill>
                <a:latin typeface="华文中宋" panose="02010600040101010101" pitchFamily="2" charset="-122"/>
                <a:ea typeface="华文中宋" panose="02010600040101010101" pitchFamily="2" charset="-122"/>
              </a:rPr>
              <a:t>个月的 </a:t>
            </a:r>
            <a:r>
              <a:rPr lang="en-US" altLang="zh-CN" b="1" dirty="0">
                <a:solidFill>
                  <a:srgbClr val="000000"/>
                </a:solidFill>
                <a:latin typeface="华文中宋" panose="02010600040101010101" pitchFamily="2" charset="-122"/>
                <a:ea typeface="华文中宋" panose="02010600040101010101" pitchFamily="2" charset="-122"/>
              </a:rPr>
              <a:t>49700 </a:t>
            </a:r>
            <a:r>
              <a:rPr lang="zh-CN" altLang="en-US" b="1" dirty="0">
                <a:solidFill>
                  <a:srgbClr val="000000"/>
                </a:solidFill>
                <a:latin typeface="华文中宋" panose="02010600040101010101" pitchFamily="2" charset="-122"/>
                <a:ea typeface="华文中宋" panose="02010600040101010101" pitchFamily="2" charset="-122"/>
              </a:rPr>
              <a:t>万公里的漫长航行之后，于</a:t>
            </a:r>
            <a:r>
              <a:rPr lang="en-US" altLang="zh-CN" b="1" dirty="0">
                <a:solidFill>
                  <a:srgbClr val="000000"/>
                </a:solidFill>
                <a:latin typeface="华文中宋" panose="02010600040101010101" pitchFamily="2" charset="-122"/>
                <a:ea typeface="华文中宋" panose="02010600040101010101" pitchFamily="2" charset="-122"/>
              </a:rPr>
              <a:t>1997</a:t>
            </a:r>
            <a:r>
              <a:rPr lang="zh-CN" altLang="en-US" b="1" dirty="0">
                <a:solidFill>
                  <a:srgbClr val="000000"/>
                </a:solidFill>
                <a:latin typeface="华文中宋" panose="02010600040101010101" pitchFamily="2" charset="-122"/>
                <a:ea typeface="华文中宋" panose="02010600040101010101" pitchFamily="2" charset="-122"/>
              </a:rPr>
              <a:t>年</a:t>
            </a:r>
            <a:r>
              <a:rPr lang="en-US" altLang="zh-CN" b="1" dirty="0">
                <a:solidFill>
                  <a:srgbClr val="000000"/>
                </a:solidFill>
                <a:latin typeface="华文中宋" panose="02010600040101010101" pitchFamily="2" charset="-122"/>
                <a:ea typeface="华文中宋" panose="02010600040101010101" pitchFamily="2" charset="-122"/>
              </a:rPr>
              <a:t>7</a:t>
            </a:r>
            <a:r>
              <a:rPr lang="zh-CN" altLang="en-US" b="1" dirty="0">
                <a:solidFill>
                  <a:srgbClr val="000000"/>
                </a:solidFill>
                <a:latin typeface="华文中宋" panose="02010600040101010101" pitchFamily="2" charset="-122"/>
                <a:ea typeface="华文中宋" panose="02010600040101010101" pitchFamily="2" charset="-122"/>
              </a:rPr>
              <a:t>月</a:t>
            </a:r>
            <a:r>
              <a:rPr lang="en-US" altLang="zh-CN" b="1" dirty="0">
                <a:solidFill>
                  <a:srgbClr val="000000"/>
                </a:solidFill>
                <a:latin typeface="华文中宋" panose="02010600040101010101" pitchFamily="2" charset="-122"/>
                <a:ea typeface="华文中宋" panose="02010600040101010101" pitchFamily="2" charset="-122"/>
              </a:rPr>
              <a:t>4</a:t>
            </a:r>
            <a:r>
              <a:rPr lang="zh-CN" altLang="en-US" b="1" dirty="0">
                <a:solidFill>
                  <a:srgbClr val="000000"/>
                </a:solidFill>
                <a:latin typeface="华文中宋" panose="02010600040101010101" pitchFamily="2" charset="-122"/>
                <a:ea typeface="华文中宋" panose="02010600040101010101" pitchFamily="2" charset="-122"/>
              </a:rPr>
              <a:t>日成功登陆火星</a:t>
            </a: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5" name="灯片编号占位符 4">
            <a:extLst>
              <a:ext uri="{FF2B5EF4-FFF2-40B4-BE49-F238E27FC236}">
                <a16:creationId xmlns:a16="http://schemas.microsoft.com/office/drawing/2014/main" xmlns="" id="{D5345C92-7429-4D7B-AC8F-2B6513424DF2}"/>
              </a:ext>
            </a:extLst>
          </p:cNvPr>
          <p:cNvSpPr>
            <a:spLocks noGrp="1"/>
          </p:cNvSpPr>
          <p:nvPr>
            <p:ph type="sldNum" sz="quarter" idx="12"/>
          </p:nvPr>
        </p:nvSpPr>
        <p:spPr/>
        <p:txBody>
          <a:bodyPr/>
          <a:lstStyle/>
          <a:p>
            <a:fld id="{B10D5614-B734-4280-8F57-1D4947433C97}" type="slidenum">
              <a:rPr lang="en-US" smtClean="0"/>
              <a:pPr/>
              <a:t>74</a:t>
            </a:fld>
            <a:endParaRPr lang="en-US" dirty="0"/>
          </a:p>
        </p:txBody>
      </p:sp>
    </p:spTree>
    <p:extLst>
      <p:ext uri="{BB962C8B-B14F-4D97-AF65-F5344CB8AC3E}">
        <p14:creationId xmlns:p14="http://schemas.microsoft.com/office/powerpoint/2010/main" xmlns="" val="20702689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70</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优先级反转（</a:t>
            </a:r>
            <a:r>
              <a:rPr lang="en-US" altLang="zh-CN" sz="2000" b="1" dirty="0">
                <a:solidFill>
                  <a:srgbClr val="FF0000"/>
                </a:solidFill>
                <a:latin typeface="华文中宋" panose="02010600040101010101" pitchFamily="2" charset="-122"/>
                <a:ea typeface="华文中宋" panose="02010600040101010101" pitchFamily="2" charset="-122"/>
              </a:rPr>
              <a:t>Priority Inversion</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 name="矩形 3"/>
          <p:cNvSpPr/>
          <p:nvPr/>
        </p:nvSpPr>
        <p:spPr>
          <a:xfrm>
            <a:off x="638602" y="1674493"/>
            <a:ext cx="7892014" cy="3831818"/>
          </a:xfrm>
          <a:prstGeom prst="rect">
            <a:avLst/>
          </a:prstGeom>
        </p:spPr>
        <p:txBody>
          <a:bodyPr wrap="square">
            <a:spAutoFit/>
          </a:bodyPr>
          <a:lstStyle/>
          <a:p>
            <a:pPr marL="74295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三个</a:t>
            </a:r>
            <a:r>
              <a:rPr lang="zh-CN" altLang="en-US" b="1" dirty="0">
                <a:solidFill>
                  <a:srgbClr val="FF0000"/>
                </a:solidFill>
                <a:latin typeface="华文中宋" panose="02010600040101010101" pitchFamily="2" charset="-122"/>
                <a:ea typeface="华文中宋" panose="02010600040101010101" pitchFamily="2" charset="-122"/>
              </a:rPr>
              <a:t>优先级递减</a:t>
            </a:r>
            <a:r>
              <a:rPr lang="zh-CN" altLang="en-US" b="1" dirty="0">
                <a:solidFill>
                  <a:srgbClr val="000000"/>
                </a:solidFill>
                <a:latin typeface="华文中宋" panose="02010600040101010101" pitchFamily="2" charset="-122"/>
                <a:ea typeface="华文中宋" panose="02010600040101010101" pitchFamily="2" charset="-122"/>
              </a:rPr>
              <a:t>的关联任务：</a:t>
            </a:r>
            <a:r>
              <a:rPr lang="en-US" altLang="zh-CN" b="1" dirty="0">
                <a:solidFill>
                  <a:srgbClr val="000000"/>
                </a:solidFill>
                <a:latin typeface="华文中宋" panose="02010600040101010101" pitchFamily="2" charset="-122"/>
                <a:ea typeface="华文中宋" panose="02010600040101010101" pitchFamily="2" charset="-122"/>
              </a:rPr>
              <a:t>T1—</a:t>
            </a:r>
            <a:r>
              <a:rPr lang="zh-CN" altLang="en-US" b="1" dirty="0">
                <a:solidFill>
                  <a:srgbClr val="000000"/>
                </a:solidFill>
                <a:latin typeface="华文中宋" panose="02010600040101010101" pitchFamily="2" charset="-122"/>
                <a:ea typeface="华文中宋" panose="02010600040101010101" pitchFamily="2" charset="-122"/>
              </a:rPr>
              <a:t>周期性检查太空船和软件系统状况，</a:t>
            </a:r>
            <a:r>
              <a:rPr lang="en-US" altLang="zh-CN" b="1" dirty="0">
                <a:solidFill>
                  <a:srgbClr val="000000"/>
                </a:solidFill>
                <a:latin typeface="华文中宋" panose="02010600040101010101" pitchFamily="2" charset="-122"/>
                <a:ea typeface="华文中宋" panose="02010600040101010101" pitchFamily="2" charset="-122"/>
              </a:rPr>
              <a:t>T2—</a:t>
            </a:r>
            <a:r>
              <a:rPr lang="zh-CN" altLang="en-US" b="1" dirty="0">
                <a:solidFill>
                  <a:srgbClr val="000000"/>
                </a:solidFill>
                <a:latin typeface="华文中宋" panose="02010600040101010101" pitchFamily="2" charset="-122"/>
                <a:ea typeface="华文中宋" panose="02010600040101010101" pitchFamily="2" charset="-122"/>
              </a:rPr>
              <a:t>处理图片，</a:t>
            </a:r>
            <a:r>
              <a:rPr lang="en-US" altLang="zh-CN" b="1" dirty="0">
                <a:solidFill>
                  <a:srgbClr val="000000"/>
                </a:solidFill>
                <a:latin typeface="华文中宋" panose="02010600040101010101" pitchFamily="2" charset="-122"/>
                <a:ea typeface="华文中宋" panose="02010600040101010101" pitchFamily="2" charset="-122"/>
              </a:rPr>
              <a:t>T3—</a:t>
            </a:r>
            <a:r>
              <a:rPr lang="zh-CN" altLang="en-US" b="1" dirty="0">
                <a:solidFill>
                  <a:srgbClr val="000000"/>
                </a:solidFill>
                <a:latin typeface="华文中宋" panose="02010600040101010101" pitchFamily="2" charset="-122"/>
                <a:ea typeface="华文中宋" panose="02010600040101010101" pitchFamily="2" charset="-122"/>
              </a:rPr>
              <a:t>随机检测设备状态。</a:t>
            </a:r>
            <a:r>
              <a:rPr lang="en-US" altLang="zh-CN" b="1" dirty="0">
                <a:solidFill>
                  <a:srgbClr val="000000"/>
                </a:solidFill>
                <a:latin typeface="华文中宋" panose="02010600040101010101" pitchFamily="2" charset="-122"/>
                <a:ea typeface="华文中宋" panose="02010600040101010101" pitchFamily="2" charset="-122"/>
              </a:rPr>
              <a:t>T1</a:t>
            </a:r>
            <a:r>
              <a:rPr lang="zh-CN" altLang="en-US" b="1" dirty="0">
                <a:solidFill>
                  <a:srgbClr val="000000"/>
                </a:solidFill>
                <a:latin typeface="华文中宋" panose="02010600040101010101" pitchFamily="2" charset="-122"/>
                <a:ea typeface="华文中宋" panose="02010600040101010101" pitchFamily="2" charset="-122"/>
              </a:rPr>
              <a:t>执行完重新将计时器初试化为最大值</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故障现象：运行几天后，系统突然重新启动，导致数据丢失，整个恢复过程耗时</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天</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故障原因：</a:t>
            </a:r>
            <a:r>
              <a:rPr lang="en-US" altLang="zh-CN" b="1" dirty="0">
                <a:solidFill>
                  <a:srgbClr val="000000"/>
                </a:solidFill>
                <a:latin typeface="华文中宋" panose="02010600040101010101" pitchFamily="2" charset="-122"/>
                <a:ea typeface="华文中宋" panose="02010600040101010101" pitchFamily="2" charset="-122"/>
              </a:rPr>
              <a:t>T1</a:t>
            </a:r>
            <a:r>
              <a:rPr lang="zh-CN" altLang="en-US" b="1" dirty="0">
                <a:solidFill>
                  <a:srgbClr val="000000"/>
                </a:solidFill>
                <a:latin typeface="华文中宋" panose="02010600040101010101" pitchFamily="2" charset="-122"/>
                <a:ea typeface="华文中宋" panose="02010600040101010101" pitchFamily="2" charset="-122"/>
              </a:rPr>
              <a:t>被延误，在执行完毕之前不能重置计时器。在</a:t>
            </a:r>
            <a:r>
              <a:rPr lang="en-US" altLang="zh-CN" b="1" dirty="0">
                <a:solidFill>
                  <a:srgbClr val="000000"/>
                </a:solidFill>
                <a:latin typeface="华文中宋" panose="02010600040101010101" pitchFamily="2" charset="-122"/>
                <a:ea typeface="华文中宋" panose="02010600040101010101" pitchFamily="2" charset="-122"/>
              </a:rPr>
              <a:t>T1</a:t>
            </a:r>
            <a:r>
              <a:rPr lang="zh-CN" altLang="en-US" b="1" dirty="0">
                <a:solidFill>
                  <a:srgbClr val="000000"/>
                </a:solidFill>
                <a:latin typeface="华文中宋" panose="02010600040101010101" pitchFamily="2" charset="-122"/>
                <a:ea typeface="华文中宋" panose="02010600040101010101" pitchFamily="2" charset="-122"/>
              </a:rPr>
              <a:t>执行期间，若计时器计时完毕，系统会认为整个软件出故障，于是引发重启</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原因分析：</a:t>
            </a:r>
            <a:r>
              <a:rPr lang="en-US" altLang="zh-CN" b="1" dirty="0">
                <a:solidFill>
                  <a:srgbClr val="000000"/>
                </a:solidFill>
                <a:latin typeface="华文中宋" panose="02010600040101010101" pitchFamily="2" charset="-122"/>
                <a:ea typeface="华文中宋" panose="02010600040101010101" pitchFamily="2" charset="-122"/>
              </a:rPr>
              <a:t>T1</a:t>
            </a:r>
            <a:r>
              <a:rPr lang="zh-CN" altLang="en-US" b="1" dirty="0">
                <a:solidFill>
                  <a:srgbClr val="000000"/>
                </a:solidFill>
                <a:latin typeface="华文中宋" panose="02010600040101010101" pitchFamily="2" charset="-122"/>
                <a:ea typeface="华文中宋" panose="02010600040101010101" pitchFamily="2" charset="-122"/>
              </a:rPr>
              <a:t>与</a:t>
            </a:r>
            <a:r>
              <a:rPr lang="en-US" altLang="zh-CN" b="1" dirty="0">
                <a:solidFill>
                  <a:srgbClr val="000000"/>
                </a:solidFill>
                <a:latin typeface="华文中宋" panose="02010600040101010101" pitchFamily="2" charset="-122"/>
                <a:ea typeface="华文中宋" panose="02010600040101010101" pitchFamily="2" charset="-122"/>
              </a:rPr>
              <a:t>T3</a:t>
            </a:r>
            <a:r>
              <a:rPr lang="zh-CN" altLang="en-US" b="1" dirty="0">
                <a:solidFill>
                  <a:srgbClr val="000000"/>
                </a:solidFill>
                <a:latin typeface="华文中宋" panose="02010600040101010101" pitchFamily="2" charset="-122"/>
                <a:ea typeface="华文中宋" panose="02010600040101010101" pitchFamily="2" charset="-122"/>
              </a:rPr>
              <a:t>共用一个由二元信号量保护的通用数据结构，导致出现优先级反转</a:t>
            </a: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B1D6CDDF-DBFB-4CCA-AF60-9C09B0E862AD}"/>
              </a:ext>
            </a:extLst>
          </p:cNvPr>
          <p:cNvSpPr>
            <a:spLocks noGrp="1"/>
          </p:cNvSpPr>
          <p:nvPr>
            <p:ph type="sldNum" sz="quarter" idx="12"/>
          </p:nvPr>
        </p:nvSpPr>
        <p:spPr/>
        <p:txBody>
          <a:bodyPr/>
          <a:lstStyle/>
          <a:p>
            <a:fld id="{B10D5614-B734-4280-8F57-1D4947433C97}" type="slidenum">
              <a:rPr lang="en-US" smtClean="0"/>
              <a:pPr/>
              <a:t>75</a:t>
            </a:fld>
            <a:endParaRPr lang="en-US" dirty="0"/>
          </a:p>
        </p:txBody>
      </p:sp>
    </p:spTree>
    <p:extLst>
      <p:ext uri="{BB962C8B-B14F-4D97-AF65-F5344CB8AC3E}">
        <p14:creationId xmlns:p14="http://schemas.microsoft.com/office/powerpoint/2010/main" xmlns="" val="9951419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71</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优先级反转（</a:t>
            </a:r>
            <a:r>
              <a:rPr lang="en-US" altLang="zh-CN" sz="2000" b="1" dirty="0">
                <a:solidFill>
                  <a:srgbClr val="FF0000"/>
                </a:solidFill>
                <a:latin typeface="华文中宋" panose="02010600040101010101" pitchFamily="2" charset="-122"/>
                <a:ea typeface="华文中宋" panose="02010600040101010101" pitchFamily="2" charset="-122"/>
              </a:rPr>
              <a:t>Priority Inversion</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5602" y="1645763"/>
            <a:ext cx="6650773" cy="49853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xmlns="" id="{8804C70C-0AF9-41F7-9508-FF2A1C8DA0EC}"/>
              </a:ext>
            </a:extLst>
          </p:cNvPr>
          <p:cNvSpPr>
            <a:spLocks noGrp="1"/>
          </p:cNvSpPr>
          <p:nvPr>
            <p:ph type="sldNum" sz="quarter" idx="12"/>
          </p:nvPr>
        </p:nvSpPr>
        <p:spPr/>
        <p:txBody>
          <a:bodyPr/>
          <a:lstStyle/>
          <a:p>
            <a:fld id="{B10D5614-B734-4280-8F57-1D4947433C97}" type="slidenum">
              <a:rPr lang="en-US" smtClean="0"/>
              <a:pPr/>
              <a:t>76</a:t>
            </a:fld>
            <a:endParaRPr lang="en-US" dirty="0"/>
          </a:p>
        </p:txBody>
      </p:sp>
    </p:spTree>
    <p:extLst>
      <p:ext uri="{BB962C8B-B14F-4D97-AF65-F5344CB8AC3E}">
        <p14:creationId xmlns:p14="http://schemas.microsoft.com/office/powerpoint/2010/main" xmlns="" val="5054857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72</a:t>
            </a:r>
            <a:endParaRPr lang="en-US" sz="1100" b="1" dirty="0">
              <a:solidFill>
                <a:prstClr val="white"/>
              </a:solidFill>
            </a:endParaRPr>
          </a:p>
        </p:txBody>
      </p:sp>
      <p:sp>
        <p:nvSpPr>
          <p:cNvPr id="11"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zh-CN" altLang="en-US" sz="2000" b="1" dirty="0">
                <a:solidFill>
                  <a:srgbClr val="FF0000"/>
                </a:solidFill>
                <a:latin typeface="华文中宋" panose="02010600040101010101" pitchFamily="2" charset="-122"/>
                <a:ea typeface="华文中宋" panose="02010600040101010101" pitchFamily="2" charset="-122"/>
              </a:rPr>
              <a:t>优先级继承（</a:t>
            </a:r>
            <a:r>
              <a:rPr lang="en-US" altLang="zh-CN" sz="2000" b="1" dirty="0">
                <a:solidFill>
                  <a:srgbClr val="FF0000"/>
                </a:solidFill>
                <a:latin typeface="华文中宋" panose="02010600040101010101" pitchFamily="2" charset="-122"/>
                <a:ea typeface="华文中宋" panose="02010600040101010101" pitchFamily="2" charset="-122"/>
              </a:rPr>
              <a:t>Priority Inheritance</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实时调度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TextBox 2"/>
          <p:cNvSpPr txBox="1"/>
          <p:nvPr/>
        </p:nvSpPr>
        <p:spPr>
          <a:xfrm>
            <a:off x="570491" y="1700808"/>
            <a:ext cx="2417333" cy="2169825"/>
          </a:xfrm>
          <a:prstGeom prst="rect">
            <a:avLst/>
          </a:prstGeom>
          <a:noFill/>
        </p:spPr>
        <p:txBody>
          <a:bodyPr wrap="square" rtlCol="0">
            <a:spAutoFit/>
          </a:bodyPr>
          <a:lstStyle/>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基本思路：优先级较低的任务继承任何与其共享同一资源的优先级较高任务的优先级</a:t>
            </a:r>
            <a:endParaRPr lang="en-US" altLang="zh-CN" b="1" dirty="0">
              <a:solidFill>
                <a:srgbClr val="000000"/>
              </a:solidFill>
              <a:latin typeface="华文中宋" panose="02010600040101010101" pitchFamily="2" charset="-122"/>
              <a:ea typeface="华文中宋" panose="02010600040101010101" pitchFamily="2" charset="-122"/>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82789" y="1692141"/>
            <a:ext cx="5981700" cy="486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灯片编号占位符 3">
            <a:extLst>
              <a:ext uri="{FF2B5EF4-FFF2-40B4-BE49-F238E27FC236}">
                <a16:creationId xmlns:a16="http://schemas.microsoft.com/office/drawing/2014/main" xmlns="" id="{2B6A3C03-6C97-4707-B1AC-1570E666DFBA}"/>
              </a:ext>
            </a:extLst>
          </p:cNvPr>
          <p:cNvSpPr>
            <a:spLocks noGrp="1"/>
          </p:cNvSpPr>
          <p:nvPr>
            <p:ph type="sldNum" sz="quarter" idx="12"/>
          </p:nvPr>
        </p:nvSpPr>
        <p:spPr/>
        <p:txBody>
          <a:bodyPr/>
          <a:lstStyle/>
          <a:p>
            <a:fld id="{B10D5614-B734-4280-8F57-1D4947433C97}" type="slidenum">
              <a:rPr lang="en-US" smtClean="0"/>
              <a:pPr/>
              <a:t>77</a:t>
            </a:fld>
            <a:endParaRPr lang="en-US" dirty="0"/>
          </a:p>
        </p:txBody>
      </p:sp>
    </p:spTree>
    <p:extLst>
      <p:ext uri="{BB962C8B-B14F-4D97-AF65-F5344CB8AC3E}">
        <p14:creationId xmlns:p14="http://schemas.microsoft.com/office/powerpoint/2010/main" xmlns="" val="37991487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14</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图片 7">
            <a:extLst>
              <a:ext uri="{FF2B5EF4-FFF2-40B4-BE49-F238E27FC236}">
                <a16:creationId xmlns:a16="http://schemas.microsoft.com/office/drawing/2014/main" xmlns="" id="{0DB78718-AC7F-4822-89D1-B5280BD4D899}"/>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946732" y="1446496"/>
            <a:ext cx="7524046" cy="3470337"/>
          </a:xfrm>
          <a:prstGeom prst="rect">
            <a:avLst/>
          </a:prstGeom>
          <a:noFill/>
          <a:ln>
            <a:noFill/>
          </a:ln>
        </p:spPr>
      </p:pic>
      <p:sp>
        <p:nvSpPr>
          <p:cNvPr id="11" name="文本框 10">
            <a:extLst>
              <a:ext uri="{FF2B5EF4-FFF2-40B4-BE49-F238E27FC236}">
                <a16:creationId xmlns:a16="http://schemas.microsoft.com/office/drawing/2014/main" xmlns="" id="{BB05D8E4-114A-4A89-A1C6-EB932A5BF87B}"/>
              </a:ext>
            </a:extLst>
          </p:cNvPr>
          <p:cNvSpPr txBox="1"/>
          <p:nvPr/>
        </p:nvSpPr>
        <p:spPr>
          <a:xfrm>
            <a:off x="796384" y="5078582"/>
            <a:ext cx="7890416" cy="128977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系统</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闲逛</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进程</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Idle</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正在使用</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96</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％的</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CPU</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但</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如果没有该过程不断</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使用空闲的</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CPU</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则系统</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有</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可能会冻结。系统空闲进程</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（最低</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优先级</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使用的</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CPU</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资源</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实际</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就是</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系统</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未使用的</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CPU</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rPr>
              <a:t>资源</a:t>
            </a:r>
            <a:endPar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Arial" panose="020B0604020202020204" pitchFamily="34" charset="0"/>
            </a:endParaRPr>
          </a:p>
        </p:txBody>
      </p:sp>
      <p:sp>
        <p:nvSpPr>
          <p:cNvPr id="9" name="Title 13">
            <a:extLst>
              <a:ext uri="{FF2B5EF4-FFF2-40B4-BE49-F238E27FC236}">
                <a16:creationId xmlns:a16="http://schemas.microsoft.com/office/drawing/2014/main" xmlns="" id="{04D1F473-7140-4DAC-B2D0-9222F93B3E30}"/>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补充：闲逛进程</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65A56EEC-83F6-4CEC-9E18-8D734FB99248}"/>
              </a:ext>
            </a:extLst>
          </p:cNvPr>
          <p:cNvSpPr>
            <a:spLocks noGrp="1"/>
          </p:cNvSpPr>
          <p:nvPr>
            <p:ph type="sldNum" sz="quarter" idx="12"/>
          </p:nvPr>
        </p:nvSpPr>
        <p:spPr/>
        <p:txBody>
          <a:bodyPr/>
          <a:lstStyle/>
          <a:p>
            <a:fld id="{B10D5614-B734-4280-8F57-1D4947433C97}" type="slidenum">
              <a:rPr lang="en-US" smtClean="0"/>
              <a:pPr/>
              <a:t>78</a:t>
            </a:fld>
            <a:endParaRPr lang="en-US" dirty="0"/>
          </a:p>
        </p:txBody>
      </p:sp>
    </p:spTree>
    <p:extLst>
      <p:ext uri="{BB962C8B-B14F-4D97-AF65-F5344CB8AC3E}">
        <p14:creationId xmlns:p14="http://schemas.microsoft.com/office/powerpoint/2010/main" xmlns="" val="40294374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14</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9" name="文本框 8">
            <a:extLst>
              <a:ext uri="{FF2B5EF4-FFF2-40B4-BE49-F238E27FC236}">
                <a16:creationId xmlns:a16="http://schemas.microsoft.com/office/drawing/2014/main" xmlns="" id="{BD307799-608D-4359-AFC2-98BD3E6D8CAF}"/>
              </a:ext>
            </a:extLst>
          </p:cNvPr>
          <p:cNvSpPr txBox="1"/>
          <p:nvPr/>
        </p:nvSpPr>
        <p:spPr>
          <a:xfrm>
            <a:off x="592405" y="1477582"/>
            <a:ext cx="7959189" cy="3782767"/>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Linux Idle</a:t>
            </a:r>
            <a:r>
              <a:rPr kumimoji="0" lang="zh-CN"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进程</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idle</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是一个进程，其</a:t>
            </a:r>
            <a:r>
              <a:rPr kumimoji="0" lang="en-US" altLang="zh-CN" sz="1800" b="1" i="0" u="none" strike="noStrike" kern="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pid</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号为</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 0</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。其前身是系统创建的第一个进程，</a:t>
            </a:r>
            <a:r>
              <a:rPr kumimoji="0" lang="zh-CN" altLang="en-US"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即</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原始进程</a:t>
            </a:r>
            <a:r>
              <a:rPr kumimoji="0" lang="zh-CN" altLang="en-US"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或引导进程</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pid</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=0) </a:t>
            </a:r>
            <a:r>
              <a:rPr kumimoji="0" lang="zh-CN" altLang="en-US"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原始进程创建</a:t>
            </a:r>
            <a:r>
              <a:rPr kumimoji="0" lang="en-US" altLang="zh-CN" sz="1800" b="1" i="0" u="none" strike="noStrike" kern="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init</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进程</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pid</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=1)</a:t>
            </a:r>
            <a:r>
              <a:rPr kumimoji="0" lang="zh-CN" altLang="en-US"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后，</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然后演化成</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idle</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进程</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pid</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=0)</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 idle</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是唯一一个没有通过</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fork()</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产生的进程</a:t>
            </a:r>
            <a:r>
              <a:rPr kumimoji="0" lang="zh-CN" altLang="en-US"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a:t>
            </a:r>
            <a:endPar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Idle</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进程为最低优先级，且不参与调度，只是在运行队列为空的时候才被调度。</a:t>
            </a:r>
            <a:endPar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Idle</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循环等待</a:t>
            </a:r>
            <a:r>
              <a:rPr kumimoji="0" lang="en-US" altLang="zh-CN" sz="1800" b="1" i="0" u="none" strike="noStrike" kern="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need_resched</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置位</a:t>
            </a:r>
            <a:r>
              <a:rPr kumimoji="0" lang="zh-CN" altLang="en-US"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（表示有无进程需要调度），</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默认使用</a:t>
            </a:r>
            <a:r>
              <a:rPr kumimoji="0" lang="en-US" altLang="zh-CN" sz="1800" b="1" i="0" u="none" strike="noStrike" kern="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hlt</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宋体" panose="02010600030101010101" pitchFamily="2" charset="-122"/>
              </a:rPr>
              <a:t>节能</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0" cap="none" spc="0" normalizeH="0" baseline="0" noProof="0" dirty="0" err="1">
                <a:ln>
                  <a:noFill/>
                </a:ln>
                <a:solidFill>
                  <a:srgbClr val="000000"/>
                </a:solidFill>
                <a:effectLst/>
                <a:uLnTx/>
                <a:uFillTx/>
                <a:latin typeface="华文中宋" panose="02010600040101010101" pitchFamily="2" charset="-122"/>
                <a:ea typeface="华文中宋" panose="02010600040101010101" pitchFamily="2" charset="-122"/>
                <a:cs typeface="+mn-cs"/>
              </a:rPr>
              <a:t>hlt</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指令使</a:t>
            </a: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CPU</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处于暂停状态，等待硬件中断发生的时候恢复，从而达到节能</a:t>
            </a:r>
            <a:r>
              <a:rPr kumimoji="0" lang="zh-CN" altLang="en-US"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降温</a:t>
            </a:r>
            <a:r>
              <a:rPr kumimoji="0" lang="zh-CN"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的目的。</a:t>
            </a:r>
            <a:endParaRPr kumimoji="0" lang="zh-CN" altLang="en-US"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11" name="Title 13">
            <a:extLst>
              <a:ext uri="{FF2B5EF4-FFF2-40B4-BE49-F238E27FC236}">
                <a16:creationId xmlns:a16="http://schemas.microsoft.com/office/drawing/2014/main" xmlns="" id="{E3F39017-01FC-4B72-8C8E-B623EE865218}"/>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补充：闲逛进程</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0AB2A292-0A0B-44CF-88A4-0A719559A790}"/>
              </a:ext>
            </a:extLst>
          </p:cNvPr>
          <p:cNvSpPr>
            <a:spLocks noGrp="1"/>
          </p:cNvSpPr>
          <p:nvPr>
            <p:ph type="sldNum" sz="quarter" idx="12"/>
          </p:nvPr>
        </p:nvSpPr>
        <p:spPr/>
        <p:txBody>
          <a:bodyPr/>
          <a:lstStyle/>
          <a:p>
            <a:fld id="{B10D5614-B734-4280-8F57-1D4947433C97}" type="slidenum">
              <a:rPr lang="en-US" smtClean="0"/>
              <a:pPr/>
              <a:t>79</a:t>
            </a:fld>
            <a:endParaRPr lang="en-US" dirty="0"/>
          </a:p>
        </p:txBody>
      </p:sp>
    </p:spTree>
    <p:extLst>
      <p:ext uri="{BB962C8B-B14F-4D97-AF65-F5344CB8AC3E}">
        <p14:creationId xmlns:p14="http://schemas.microsoft.com/office/powerpoint/2010/main" xmlns="" val="33845903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10</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3"/>
          <p:cNvSpPr txBox="1">
            <a:spLocks/>
          </p:cNvSpPr>
          <p:nvPr/>
        </p:nvSpPr>
        <p:spPr>
          <a:xfrm>
            <a:off x="613384" y="1752599"/>
            <a:ext cx="8073416" cy="43735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对所有作业公平合理</a:t>
            </a:r>
          </a:p>
          <a:p>
            <a:pPr marL="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设备利用率高</a:t>
            </a:r>
          </a:p>
          <a:p>
            <a:pPr marL="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做得多</a:t>
            </a:r>
          </a:p>
          <a:p>
            <a:pPr marL="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响应快</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可预测</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lang="en-US" altLang="zh-CN" sz="1800" b="1" dirty="0">
                <a:solidFill>
                  <a:srgbClr val="000000"/>
                </a:solidFill>
                <a:latin typeface="华文中宋" panose="02010600040101010101" pitchFamily="2" charset="-122"/>
                <a:ea typeface="华文中宋" panose="02010600040101010101" pitchFamily="2" charset="-122"/>
              </a:rPr>
              <a:t>……</a:t>
            </a:r>
            <a:endPar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0" marR="0" lvl="0" indent="-342900" algn="l" defTabSz="914400" rtl="0" eaLnBrk="1" fontAlgn="auto" latinLnBrk="0" hangingPunct="1">
              <a:lnSpc>
                <a:spcPct val="150000"/>
              </a:lnSpc>
              <a:spcBef>
                <a:spcPts val="0"/>
              </a:spcBef>
              <a:spcAft>
                <a:spcPts val="0"/>
              </a:spcAft>
              <a:buClrTx/>
              <a:buSzTx/>
              <a:buFont typeface="Arial" charset="0"/>
              <a:buChar char="•"/>
              <a:tabLst/>
              <a:defRPr/>
            </a:pPr>
            <a:endPar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目标之间相互有冲突，没有同时满足上述目标的算法</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800100" marR="0" lvl="2" indent="-22860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例如：要“做得多”，优先选择短作业，但对大作业不公平</a:t>
            </a:r>
          </a:p>
          <a:p>
            <a:pPr marL="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如果考虑因素过多，则算法本身会变得非常复杂，反而会增加系统开销</a:t>
            </a:r>
          </a:p>
          <a:p>
            <a:pPr marL="800100" marR="0" lvl="2" indent="-22860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为此，往往采取兼顾某些目标的简单算法</a:t>
            </a:r>
          </a:p>
        </p:txBody>
      </p:sp>
      <p:sp>
        <p:nvSpPr>
          <p:cNvPr id="8" name="Title 13">
            <a:extLst>
              <a:ext uri="{FF2B5EF4-FFF2-40B4-BE49-F238E27FC236}">
                <a16:creationId xmlns:a16="http://schemas.microsoft.com/office/drawing/2014/main" xmlns="" id="{F80F7014-A709-431A-8963-F71DD759BDC3}"/>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4.1 </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分级调度</a:t>
            </a:r>
            <a:endParaRPr kumimoji="0" 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7" name="Content Placeholder 2">
            <a:extLst>
              <a:ext uri="{FF2B5EF4-FFF2-40B4-BE49-F238E27FC236}">
                <a16:creationId xmlns:a16="http://schemas.microsoft.com/office/drawing/2014/main" xmlns="" id="{DD2AB0D2-3A84-41CB-8E7C-D57BACEE68A3}"/>
              </a:ext>
            </a:extLst>
          </p:cNvPr>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作业（进程）调度算法的目标</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3" name="灯片编号占位符 2">
            <a:extLst>
              <a:ext uri="{FF2B5EF4-FFF2-40B4-BE49-F238E27FC236}">
                <a16:creationId xmlns:a16="http://schemas.microsoft.com/office/drawing/2014/main" xmlns="" id="{1607D631-E9B8-4429-8C31-768D1B185EF0}"/>
              </a:ext>
            </a:extLst>
          </p:cNvPr>
          <p:cNvSpPr>
            <a:spLocks noGrp="1"/>
          </p:cNvSpPr>
          <p:nvPr>
            <p:ph type="sldNum" sz="quarter" idx="12"/>
          </p:nvPr>
        </p:nvSpPr>
        <p:spPr/>
        <p:txBody>
          <a:bodyPr/>
          <a:lstStyle/>
          <a:p>
            <a:fld id="{B10D5614-B734-4280-8F57-1D4947433C97}" type="slidenum">
              <a:rPr lang="en-US" smtClean="0"/>
              <a:pPr/>
              <a:t>8</a:t>
            </a:fld>
            <a:endParaRPr lang="en-US" dirty="0"/>
          </a:p>
        </p:txBody>
      </p:sp>
    </p:spTree>
    <p:extLst>
      <p:ext uri="{BB962C8B-B14F-4D97-AF65-F5344CB8AC3E}">
        <p14:creationId xmlns:p14="http://schemas.microsoft.com/office/powerpoint/2010/main" xmlns="" val="30970155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73</a:t>
            </a:r>
            <a:endParaRPr lang="en-US" sz="1100" b="1" dirty="0">
              <a:solidFill>
                <a:prstClr val="white"/>
              </a:solidFill>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UNIX</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TextBox 2"/>
          <p:cNvSpPr txBox="1"/>
          <p:nvPr/>
        </p:nvSpPr>
        <p:spPr>
          <a:xfrm>
            <a:off x="570491" y="1628800"/>
            <a:ext cx="8116309" cy="4198265"/>
          </a:xfrm>
          <a:prstGeom prst="rect">
            <a:avLst/>
          </a:prstGeom>
          <a:noFill/>
        </p:spPr>
        <p:txBody>
          <a:bodyPr wrap="square" rtlCol="0">
            <a:spAutoFit/>
          </a:bodyPr>
          <a:lstStyle/>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核心代码仅有</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万多行</a:t>
            </a:r>
            <a:r>
              <a:rPr lang="en-US" altLang="zh-CN" b="1" dirty="0">
                <a:solidFill>
                  <a:srgbClr val="000000"/>
                </a:solidFill>
                <a:latin typeface="华文中宋" panose="02010600040101010101" pitchFamily="2" charset="-122"/>
                <a:ea typeface="华文中宋" panose="02010600040101010101" pitchFamily="2" charset="-122"/>
              </a:rPr>
              <a:t>C</a:t>
            </a:r>
            <a:r>
              <a:rPr lang="zh-CN" altLang="en-US" b="1" dirty="0">
                <a:solidFill>
                  <a:srgbClr val="000000"/>
                </a:solidFill>
                <a:latin typeface="华文中宋" panose="02010600040101010101" pitchFamily="2" charset="-122"/>
                <a:ea typeface="华文中宋" panose="02010600040101010101" pitchFamily="2" charset="-122"/>
              </a:rPr>
              <a:t>代码，其中有</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千条汇编，但外围程序达几十万行</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PDP-11/40</a:t>
            </a:r>
            <a:r>
              <a:rPr lang="zh-CN" altLang="en-US" b="1" dirty="0">
                <a:solidFill>
                  <a:srgbClr val="000000"/>
                </a:solidFill>
                <a:latin typeface="华文中宋" panose="02010600040101010101" pitchFamily="2" charset="-122"/>
                <a:ea typeface="华文中宋" panose="02010600040101010101" pitchFamily="2" charset="-122"/>
              </a:rPr>
              <a:t>小型计算机</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仅有</a:t>
            </a:r>
            <a:r>
              <a:rPr lang="en-US" altLang="zh-CN" b="1" dirty="0">
                <a:solidFill>
                  <a:srgbClr val="000000"/>
                </a:solidFill>
                <a:latin typeface="华文中宋" panose="02010600040101010101" pitchFamily="2" charset="-122"/>
                <a:ea typeface="华文中宋" panose="02010600040101010101" pitchFamily="2" charset="-122"/>
              </a:rPr>
              <a:t>256K</a:t>
            </a:r>
            <a:r>
              <a:rPr lang="zh-CN" altLang="en-US" b="1" dirty="0">
                <a:solidFill>
                  <a:srgbClr val="000000"/>
                </a:solidFill>
                <a:latin typeface="华文中宋" panose="02010600040101010101" pitchFamily="2" charset="-122"/>
                <a:ea typeface="华文中宋" panose="02010600040101010101" pitchFamily="2" charset="-122"/>
              </a:rPr>
              <a:t>，页式存储管理，进程映像二级存储</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共有</a:t>
            </a:r>
            <a:r>
              <a:rPr lang="en-US" altLang="zh-CN" b="1" dirty="0">
                <a:solidFill>
                  <a:srgbClr val="000000"/>
                </a:solidFill>
                <a:latin typeface="华文中宋" panose="02010600040101010101" pitchFamily="2" charset="-122"/>
                <a:ea typeface="华文中宋" panose="02010600040101010101" pitchFamily="2" charset="-122"/>
              </a:rPr>
              <a:t>8</a:t>
            </a:r>
            <a:r>
              <a:rPr lang="zh-CN" altLang="en-US" b="1" dirty="0">
                <a:solidFill>
                  <a:srgbClr val="000000"/>
                </a:solidFill>
                <a:latin typeface="华文中宋" panose="02010600040101010101" pitchFamily="2" charset="-122"/>
                <a:ea typeface="华文中宋" panose="02010600040101010101" pitchFamily="2" charset="-122"/>
              </a:rPr>
              <a:t>个通用寄存器，</a:t>
            </a:r>
            <a:r>
              <a:rPr lang="en-US" altLang="zh-CN" b="1" dirty="0">
                <a:solidFill>
                  <a:srgbClr val="000000"/>
                </a:solidFill>
                <a:latin typeface="华文中宋" panose="02010600040101010101" pitchFamily="2" charset="-122"/>
                <a:ea typeface="华文中宋" panose="02010600040101010101" pitchFamily="2" charset="-122"/>
              </a:rPr>
              <a:t>r0 ~ r7</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r5:</a:t>
            </a:r>
            <a:r>
              <a:rPr lang="zh-CN" altLang="en-US" b="1" dirty="0">
                <a:solidFill>
                  <a:srgbClr val="000000"/>
                </a:solidFill>
                <a:latin typeface="华文中宋" panose="02010600040101010101" pitchFamily="2" charset="-122"/>
                <a:ea typeface="华文中宋" panose="02010600040101010101" pitchFamily="2" charset="-122"/>
              </a:rPr>
              <a:t>环境寄存器，</a:t>
            </a:r>
            <a:r>
              <a:rPr lang="en-US" altLang="zh-CN" b="1" dirty="0">
                <a:solidFill>
                  <a:srgbClr val="000000"/>
                </a:solidFill>
                <a:latin typeface="华文中宋" panose="02010600040101010101" pitchFamily="2" charset="-122"/>
                <a:ea typeface="华文中宋" panose="02010600040101010101" pitchFamily="2" charset="-122"/>
              </a:rPr>
              <a:t>r6: SP</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r7: PC</a:t>
            </a:r>
          </a:p>
          <a:p>
            <a:pPr marL="742950" lvl="2"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PS</a:t>
            </a:r>
            <a:r>
              <a:rPr lang="zh-CN" altLang="en-US" b="1" dirty="0">
                <a:solidFill>
                  <a:srgbClr val="000000"/>
                </a:solidFill>
                <a:latin typeface="华文中宋" panose="02010600040101010101" pitchFamily="2" charset="-122"/>
                <a:ea typeface="华文中宋" panose="02010600040101010101" pitchFamily="2" charset="-122"/>
              </a:rPr>
              <a:t>状态寄存器：</a:t>
            </a:r>
            <a:r>
              <a:rPr lang="en-US" altLang="zh-CN" b="1" dirty="0" err="1">
                <a:solidFill>
                  <a:srgbClr val="000000"/>
                </a:solidFill>
                <a:latin typeface="华文中宋" panose="02010600040101010101" pitchFamily="2" charset="-122"/>
                <a:ea typeface="华文中宋" panose="02010600040101010101" pitchFamily="2" charset="-122"/>
              </a:rPr>
              <a:t>Codition</a:t>
            </a:r>
            <a:r>
              <a:rPr lang="en-US" altLang="zh-CN" b="1" dirty="0">
                <a:solidFill>
                  <a:srgbClr val="000000"/>
                </a:solidFill>
                <a:latin typeface="华文中宋" panose="02010600040101010101" pitchFamily="2" charset="-122"/>
                <a:ea typeface="华文中宋" panose="02010600040101010101" pitchFamily="2" charset="-122"/>
              </a:rPr>
              <a:t> Code</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CPU Priority</a:t>
            </a:r>
            <a:r>
              <a:rPr lang="zh-CN" altLang="en-US" b="1" dirty="0">
                <a:solidFill>
                  <a:srgbClr val="000000"/>
                </a:solidFill>
                <a:latin typeface="华文中宋" panose="02010600040101010101" pitchFamily="2" charset="-122"/>
                <a:ea typeface="华文中宋" panose="02010600040101010101" pitchFamily="2" charset="-122"/>
              </a:rPr>
              <a:t>（设置为</a:t>
            </a:r>
            <a:r>
              <a:rPr lang="en-US" altLang="zh-CN" b="1" dirty="0">
                <a:solidFill>
                  <a:srgbClr val="000000"/>
                </a:solidFill>
                <a:latin typeface="华文中宋" panose="02010600040101010101" pitchFamily="2" charset="-122"/>
                <a:ea typeface="华文中宋" panose="02010600040101010101" pitchFamily="2" charset="-122"/>
              </a:rPr>
              <a:t>7</a:t>
            </a:r>
            <a:r>
              <a:rPr lang="zh-CN" altLang="en-US" b="1" dirty="0">
                <a:solidFill>
                  <a:srgbClr val="000000"/>
                </a:solidFill>
                <a:latin typeface="华文中宋" panose="02010600040101010101" pitchFamily="2" charset="-122"/>
                <a:ea typeface="华文中宋" panose="02010600040101010101" pitchFamily="2" charset="-122"/>
              </a:rPr>
              <a:t>时，其他设备不能中断</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运行，相当于关中断）、</a:t>
            </a:r>
            <a:r>
              <a:rPr lang="en-US" altLang="zh-CN" b="1" dirty="0">
                <a:solidFill>
                  <a:srgbClr val="000000"/>
                </a:solidFill>
                <a:latin typeface="华文中宋" panose="02010600040101010101" pitchFamily="2" charset="-122"/>
                <a:ea typeface="华文中宋" panose="02010600040101010101" pitchFamily="2" charset="-122"/>
              </a:rPr>
              <a:t>Mode</a:t>
            </a:r>
            <a:r>
              <a:rPr lang="zh-CN" altLang="en-US" b="1" dirty="0">
                <a:solidFill>
                  <a:srgbClr val="000000"/>
                </a:solidFill>
                <a:latin typeface="华文中宋" panose="02010600040101010101" pitchFamily="2" charset="-122"/>
                <a:ea typeface="华文中宋" panose="02010600040101010101" pitchFamily="2" charset="-122"/>
              </a:rPr>
              <a:t>位（</a:t>
            </a:r>
            <a:r>
              <a:rPr lang="en-US" altLang="zh-CN" b="1" dirty="0">
                <a:solidFill>
                  <a:srgbClr val="000000"/>
                </a:solidFill>
                <a:latin typeface="华文中宋" panose="02010600040101010101" pitchFamily="2" charset="-122"/>
                <a:ea typeface="华文中宋" panose="02010600040101010101" pitchFamily="2" charset="-122"/>
              </a:rPr>
              <a:t>kernel or User</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进程控制信息：</a:t>
            </a:r>
            <a:r>
              <a:rPr lang="en-US" altLang="zh-CN" b="1" dirty="0">
                <a:solidFill>
                  <a:srgbClr val="000000"/>
                </a:solidFill>
                <a:latin typeface="华文中宋" panose="02010600040101010101" pitchFamily="2" charset="-122"/>
                <a:ea typeface="华文中宋" panose="02010600040101010101" pitchFamily="2" charset="-122"/>
              </a:rPr>
              <a:t>PCB</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proc</a:t>
            </a:r>
            <a:r>
              <a:rPr lang="zh-CN" altLang="en-US" b="1" dirty="0">
                <a:solidFill>
                  <a:srgbClr val="000000"/>
                </a:solidFill>
                <a:latin typeface="华文中宋" panose="02010600040101010101" pitchFamily="2" charset="-122"/>
                <a:ea typeface="华文中宋" panose="02010600040101010101" pitchFamily="2" charset="-122"/>
              </a:rPr>
              <a:t>结构，基本</a:t>
            </a:r>
            <a:r>
              <a:rPr lang="en-US" altLang="zh-CN" b="1" dirty="0">
                <a:solidFill>
                  <a:srgbClr val="000000"/>
                </a:solidFill>
                <a:latin typeface="华文中宋" panose="02010600040101010101" pitchFamily="2" charset="-122"/>
                <a:ea typeface="华文中宋" panose="02010600040101010101" pitchFamily="2" charset="-122"/>
              </a:rPr>
              <a:t>PCB</a:t>
            </a:r>
            <a:r>
              <a:rPr lang="zh-CN" altLang="en-US" b="1" dirty="0">
                <a:solidFill>
                  <a:srgbClr val="000000"/>
                </a:solidFill>
                <a:latin typeface="华文中宋" panose="02010600040101010101" pitchFamily="2" charset="-122"/>
                <a:ea typeface="华文中宋" panose="02010600040101010101" pitchFamily="2" charset="-122"/>
              </a:rPr>
              <a:t>）和</a:t>
            </a:r>
            <a:r>
              <a:rPr lang="en-US" altLang="zh-CN" b="1" dirty="0">
                <a:solidFill>
                  <a:srgbClr val="000000"/>
                </a:solidFill>
                <a:latin typeface="华文中宋" panose="02010600040101010101" pitchFamily="2" charset="-122"/>
                <a:ea typeface="华文中宋" panose="02010600040101010101" pitchFamily="2" charset="-122"/>
              </a:rPr>
              <a:t>U</a:t>
            </a:r>
            <a:r>
              <a:rPr lang="zh-CN" altLang="en-US" b="1" dirty="0">
                <a:solidFill>
                  <a:srgbClr val="000000"/>
                </a:solidFill>
                <a:latin typeface="华文中宋" panose="02010600040101010101" pitchFamily="2" charset="-122"/>
                <a:ea typeface="华文中宋" panose="02010600040101010101" pitchFamily="2" charset="-122"/>
              </a:rPr>
              <a:t>区（</a:t>
            </a:r>
            <a:r>
              <a:rPr lang="en-US" altLang="zh-CN" b="1" dirty="0">
                <a:solidFill>
                  <a:srgbClr val="000000"/>
                </a:solidFill>
                <a:latin typeface="华文中宋" panose="02010600040101010101" pitchFamily="2" charset="-122"/>
                <a:ea typeface="华文中宋" panose="02010600040101010101" pitchFamily="2" charset="-122"/>
              </a:rPr>
              <a:t>user</a:t>
            </a:r>
            <a:r>
              <a:rPr lang="zh-CN" altLang="en-US" b="1" dirty="0">
                <a:solidFill>
                  <a:srgbClr val="000000"/>
                </a:solidFill>
                <a:latin typeface="华文中宋" panose="02010600040101010101" pitchFamily="2" charset="-122"/>
                <a:ea typeface="华文中宋" panose="02010600040101010101" pitchFamily="2" charset="-122"/>
              </a:rPr>
              <a:t>结构，扩充</a:t>
            </a:r>
            <a:r>
              <a:rPr lang="en-US" altLang="zh-CN" b="1" dirty="0">
                <a:solidFill>
                  <a:srgbClr val="000000"/>
                </a:solidFill>
                <a:latin typeface="华文中宋" panose="02010600040101010101" pitchFamily="2" charset="-122"/>
                <a:ea typeface="华文中宋" panose="02010600040101010101" pitchFamily="2" charset="-122"/>
              </a:rPr>
              <a:t>PCB</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main</a:t>
            </a:r>
            <a:r>
              <a:rPr lang="zh-CN" altLang="en-US" b="1" dirty="0">
                <a:solidFill>
                  <a:srgbClr val="000000"/>
                </a:solidFill>
                <a:latin typeface="华文中宋" panose="02010600040101010101" pitchFamily="2" charset="-122"/>
                <a:ea typeface="华文中宋" panose="02010600040101010101" pitchFamily="2" charset="-122"/>
              </a:rPr>
              <a:t>过程：初始化</a:t>
            </a:r>
            <a:r>
              <a:rPr lang="en-US" altLang="zh-CN" b="1" dirty="0">
                <a:solidFill>
                  <a:srgbClr val="000000"/>
                </a:solidFill>
                <a:latin typeface="华文中宋" panose="02010600040101010101" pitchFamily="2" charset="-122"/>
                <a:ea typeface="华文中宋" panose="02010600040101010101" pitchFamily="2" charset="-122"/>
              </a:rPr>
              <a:t>0#</a:t>
            </a:r>
            <a:r>
              <a:rPr lang="zh-CN" altLang="en-US" b="1" dirty="0">
                <a:solidFill>
                  <a:srgbClr val="000000"/>
                </a:solidFill>
                <a:latin typeface="华文中宋" panose="02010600040101010101" pitchFamily="2" charset="-122"/>
                <a:ea typeface="华文中宋" panose="02010600040101010101" pitchFamily="2" charset="-122"/>
              </a:rPr>
              <a:t>进程，设置时钟中断（</a:t>
            </a:r>
            <a:r>
              <a:rPr lang="en-US" altLang="zh-CN" b="1" dirty="0">
                <a:solidFill>
                  <a:srgbClr val="000000"/>
                </a:solidFill>
                <a:latin typeface="华文中宋" panose="02010600040101010101" pitchFamily="2" charset="-122"/>
                <a:ea typeface="华文中宋" panose="02010600040101010101" pitchFamily="2" charset="-122"/>
              </a:rPr>
              <a:t>20ms</a:t>
            </a:r>
            <a:r>
              <a:rPr lang="zh-CN" altLang="en-US" b="1" dirty="0">
                <a:solidFill>
                  <a:srgbClr val="000000"/>
                </a:solidFill>
                <a:latin typeface="华文中宋" panose="02010600040101010101" pitchFamily="2" charset="-122"/>
                <a:ea typeface="华文中宋" panose="02010600040101010101" pitchFamily="2" charset="-122"/>
              </a:rPr>
              <a:t>），创建</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进程，调用</a:t>
            </a:r>
            <a:r>
              <a:rPr lang="en-US" altLang="zh-CN" b="1" dirty="0">
                <a:solidFill>
                  <a:srgbClr val="000000"/>
                </a:solidFill>
                <a:latin typeface="华文中宋" panose="02010600040101010101" pitchFamily="2" charset="-122"/>
                <a:ea typeface="华文中宋" panose="02010600040101010101" pitchFamily="2" charset="-122"/>
              </a:rPr>
              <a:t>sched( ) </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0#</a:t>
            </a:r>
            <a:r>
              <a:rPr lang="zh-CN" altLang="en-US" b="1" dirty="0">
                <a:solidFill>
                  <a:srgbClr val="000000"/>
                </a:solidFill>
                <a:latin typeface="华文中宋" panose="02010600040101010101" pitchFamily="2" charset="-122"/>
                <a:ea typeface="华文中宋" panose="02010600040101010101" pitchFamily="2" charset="-122"/>
              </a:rPr>
              <a:t>进程，死循环，永远不会退出）。</a:t>
            </a:r>
            <a:r>
              <a:rPr lang="en-US" altLang="zh-CN" b="1" dirty="0">
                <a:solidFill>
                  <a:srgbClr val="000000"/>
                </a:solidFill>
                <a:latin typeface="华文中宋" panose="02010600040101010101" pitchFamily="2" charset="-122"/>
                <a:ea typeface="华文中宋" panose="02010600040101010101" pitchFamily="2" charset="-122"/>
              </a:rPr>
              <a:t> 0#</a:t>
            </a:r>
            <a:r>
              <a:rPr lang="zh-CN" altLang="en-US" b="1" dirty="0">
                <a:solidFill>
                  <a:srgbClr val="000000"/>
                </a:solidFill>
                <a:latin typeface="华文中宋" panose="02010600040101010101" pitchFamily="2" charset="-122"/>
                <a:ea typeface="华文中宋" panose="02010600040101010101" pitchFamily="2" charset="-122"/>
              </a:rPr>
              <a:t>进程，在</a:t>
            </a:r>
            <a:r>
              <a:rPr lang="en-US" altLang="zh-CN" b="1" dirty="0">
                <a:solidFill>
                  <a:srgbClr val="000000"/>
                </a:solidFill>
                <a:latin typeface="华文中宋" panose="02010600040101010101" pitchFamily="2" charset="-122"/>
                <a:ea typeface="华文中宋" panose="02010600040101010101" pitchFamily="2" charset="-122"/>
              </a:rPr>
              <a:t>sched</a:t>
            </a:r>
            <a:r>
              <a:rPr lang="zh-CN" altLang="en-US" b="1" dirty="0">
                <a:solidFill>
                  <a:srgbClr val="000000"/>
                </a:solidFill>
                <a:latin typeface="华文中宋" panose="02010600040101010101" pitchFamily="2" charset="-122"/>
                <a:ea typeface="华文中宋" panose="02010600040101010101" pitchFamily="2" charset="-122"/>
              </a:rPr>
              <a:t>中调用</a:t>
            </a:r>
            <a:r>
              <a:rPr lang="en-US" altLang="zh-CN" b="1" dirty="0">
                <a:solidFill>
                  <a:srgbClr val="000000"/>
                </a:solidFill>
                <a:latin typeface="华文中宋" panose="02010600040101010101" pitchFamily="2" charset="-122"/>
                <a:ea typeface="华文中宋" panose="02010600040101010101" pitchFamily="2" charset="-122"/>
              </a:rPr>
              <a:t>Sleep( )</a:t>
            </a:r>
            <a:r>
              <a:rPr lang="zh-CN" altLang="en-US" b="1" dirty="0">
                <a:solidFill>
                  <a:srgbClr val="000000"/>
                </a:solidFill>
                <a:latin typeface="华文中宋" panose="02010600040101010101" pitchFamily="2" charset="-122"/>
                <a:ea typeface="华文中宋" panose="02010600040101010101" pitchFamily="2" charset="-122"/>
              </a:rPr>
              <a:t>，在</a:t>
            </a:r>
            <a:r>
              <a:rPr lang="en-US" altLang="zh-CN" b="1" dirty="0">
                <a:solidFill>
                  <a:srgbClr val="000000"/>
                </a:solidFill>
                <a:latin typeface="华文中宋" panose="02010600040101010101" pitchFamily="2" charset="-122"/>
                <a:ea typeface="华文中宋" panose="02010600040101010101" pitchFamily="2" charset="-122"/>
              </a:rPr>
              <a:t>Sleep( )</a:t>
            </a:r>
            <a:r>
              <a:rPr lang="zh-CN" altLang="en-US" b="1" dirty="0">
                <a:solidFill>
                  <a:srgbClr val="000000"/>
                </a:solidFill>
                <a:latin typeface="华文中宋" panose="02010600040101010101" pitchFamily="2" charset="-122"/>
                <a:ea typeface="华文中宋" panose="02010600040101010101" pitchFamily="2" charset="-122"/>
              </a:rPr>
              <a:t>调用</a:t>
            </a:r>
            <a:r>
              <a:rPr lang="en-US" altLang="zh-CN" b="1" dirty="0" err="1">
                <a:solidFill>
                  <a:srgbClr val="000000"/>
                </a:solidFill>
                <a:latin typeface="华文中宋" panose="02010600040101010101" pitchFamily="2" charset="-122"/>
                <a:ea typeface="华文中宋" panose="02010600040101010101" pitchFamily="2" charset="-122"/>
              </a:rPr>
              <a:t>swtch</a:t>
            </a:r>
            <a:r>
              <a:rPr lang="en-US" altLang="zh-CN" b="1" dirty="0">
                <a:solidFill>
                  <a:srgbClr val="000000"/>
                </a:solidFill>
                <a:latin typeface="华文中宋" panose="02010600040101010101" pitchFamily="2" charset="-122"/>
                <a:ea typeface="华文中宋" panose="02010600040101010101" pitchFamily="2" charset="-122"/>
              </a:rPr>
              <a:t>( )</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 </a:t>
            </a:r>
          </a:p>
        </p:txBody>
      </p:sp>
      <p:sp>
        <p:nvSpPr>
          <p:cNvPr id="4" name="灯片编号占位符 3">
            <a:extLst>
              <a:ext uri="{FF2B5EF4-FFF2-40B4-BE49-F238E27FC236}">
                <a16:creationId xmlns:a16="http://schemas.microsoft.com/office/drawing/2014/main" xmlns="" id="{CA56AACC-E050-41B9-AFD3-ED9DE8D83C2B}"/>
              </a:ext>
            </a:extLst>
          </p:cNvPr>
          <p:cNvSpPr>
            <a:spLocks noGrp="1"/>
          </p:cNvSpPr>
          <p:nvPr>
            <p:ph type="sldNum" sz="quarter" idx="12"/>
          </p:nvPr>
        </p:nvSpPr>
        <p:spPr/>
        <p:txBody>
          <a:bodyPr/>
          <a:lstStyle/>
          <a:p>
            <a:fld id="{B10D5614-B734-4280-8F57-1D4947433C97}" type="slidenum">
              <a:rPr lang="en-US" smtClean="0"/>
              <a:pPr/>
              <a:t>80</a:t>
            </a:fld>
            <a:endParaRPr lang="en-US" dirty="0"/>
          </a:p>
        </p:txBody>
      </p:sp>
    </p:spTree>
    <p:extLst>
      <p:ext uri="{BB962C8B-B14F-4D97-AF65-F5344CB8AC3E}">
        <p14:creationId xmlns:p14="http://schemas.microsoft.com/office/powerpoint/2010/main" xmlns="" val="33301278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73</a:t>
            </a:r>
            <a:endParaRPr lang="en-US" sz="1100" b="1" dirty="0">
              <a:solidFill>
                <a:prstClr val="white"/>
              </a:solidFill>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 name="TextBox 2"/>
          <p:cNvSpPr txBox="1"/>
          <p:nvPr/>
        </p:nvSpPr>
        <p:spPr>
          <a:xfrm>
            <a:off x="570491" y="1628800"/>
            <a:ext cx="8116309" cy="2120773"/>
          </a:xfrm>
          <a:prstGeom prst="rect">
            <a:avLst/>
          </a:prstGeom>
          <a:noFill/>
        </p:spPr>
        <p:txBody>
          <a:bodyPr wrap="square" rtlCol="0">
            <a:spAutoFit/>
          </a:bodyPr>
          <a:lstStyle/>
          <a:p>
            <a:pPr marL="285750" lvl="1"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0#</a:t>
            </a:r>
            <a:r>
              <a:rPr lang="zh-CN" altLang="en-US" b="1" dirty="0">
                <a:solidFill>
                  <a:srgbClr val="000000"/>
                </a:solidFill>
                <a:latin typeface="华文中宋" panose="02010600040101010101" pitchFamily="2" charset="-122"/>
                <a:ea typeface="华文中宋" panose="02010600040101010101" pitchFamily="2" charset="-122"/>
              </a:rPr>
              <a:t>进程只做两件事：调度和内外存交换。换入过程：依据进程在外存驻留时间</a:t>
            </a:r>
            <a:r>
              <a:rPr lang="en-US" altLang="zh-CN" b="1" dirty="0" err="1">
                <a:solidFill>
                  <a:srgbClr val="000000"/>
                </a:solidFill>
                <a:latin typeface="华文中宋" panose="02010600040101010101" pitchFamily="2" charset="-122"/>
                <a:ea typeface="华文中宋" panose="02010600040101010101" pitchFamily="2" charset="-122"/>
              </a:rPr>
              <a:t>p_time</a:t>
            </a:r>
            <a:r>
              <a:rPr lang="zh-CN" altLang="en-US" b="1" dirty="0">
                <a:solidFill>
                  <a:srgbClr val="000000"/>
                </a:solidFill>
                <a:latin typeface="华文中宋" panose="02010600040101010101" pitchFamily="2" charset="-122"/>
                <a:ea typeface="华文中宋" panose="02010600040101010101" pitchFamily="2" charset="-122"/>
              </a:rPr>
              <a:t>从长到短逐个换入内存，当全部换入后，将</a:t>
            </a:r>
            <a:r>
              <a:rPr lang="en-US" altLang="zh-CN" b="1" dirty="0">
                <a:solidFill>
                  <a:srgbClr val="000000"/>
                </a:solidFill>
                <a:latin typeface="华文中宋" panose="02010600040101010101" pitchFamily="2" charset="-122"/>
                <a:ea typeface="华文中宋" panose="02010600040101010101" pitchFamily="2" charset="-122"/>
              </a:rPr>
              <a:t>runout</a:t>
            </a:r>
            <a:r>
              <a:rPr lang="zh-CN" altLang="en-US" b="1" dirty="0">
                <a:solidFill>
                  <a:srgbClr val="000000"/>
                </a:solidFill>
                <a:latin typeface="华文中宋" panose="02010600040101010101" pitchFamily="2" charset="-122"/>
                <a:ea typeface="华文中宋" panose="02010600040101010101" pitchFamily="2" charset="-122"/>
              </a:rPr>
              <a:t>置位后进入睡眠（睡眠原因是</a:t>
            </a:r>
            <a:r>
              <a:rPr lang="en-US" altLang="zh-CN" b="1" dirty="0">
                <a:solidFill>
                  <a:srgbClr val="000000"/>
                </a:solidFill>
                <a:latin typeface="华文中宋" panose="02010600040101010101" pitchFamily="2" charset="-122"/>
                <a:ea typeface="华文中宋" panose="02010600040101010101" pitchFamily="2" charset="-122"/>
              </a:rPr>
              <a:t>runout</a:t>
            </a:r>
            <a:r>
              <a:rPr lang="zh-CN" altLang="en-US" b="1" dirty="0">
                <a:solidFill>
                  <a:srgbClr val="000000"/>
                </a:solidFill>
                <a:latin typeface="华文中宋" panose="02010600040101010101" pitchFamily="2" charset="-122"/>
                <a:ea typeface="华文中宋" panose="02010600040101010101" pitchFamily="2" charset="-122"/>
              </a:rPr>
              <a:t>）。换出过程：当内存不够时，需要将睡眠状态或内存驻留时间较长的进程换出内存，当找不到合适的换出进程时</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将全局变量</a:t>
            </a:r>
            <a:r>
              <a:rPr lang="en-US" altLang="zh-CN" b="1" dirty="0" err="1">
                <a:solidFill>
                  <a:srgbClr val="000000"/>
                </a:solidFill>
                <a:latin typeface="华文中宋" panose="02010600040101010101" pitchFamily="2" charset="-122"/>
                <a:ea typeface="华文中宋" panose="02010600040101010101" pitchFamily="2" charset="-122"/>
              </a:rPr>
              <a:t>runin</a:t>
            </a:r>
            <a:r>
              <a:rPr lang="zh-CN" altLang="en-US" b="1" dirty="0">
                <a:solidFill>
                  <a:srgbClr val="000000"/>
                </a:solidFill>
                <a:latin typeface="华文中宋" panose="02010600040101010101" pitchFamily="2" charset="-122"/>
                <a:ea typeface="华文中宋" panose="02010600040101010101" pitchFamily="2" charset="-122"/>
              </a:rPr>
              <a:t>置位（表明有就绪进程要换入但无内存</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，进入睡眠状态。</a:t>
            </a: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9" name="TextBox 3"/>
          <p:cNvSpPr txBox="1"/>
          <p:nvPr/>
        </p:nvSpPr>
        <p:spPr>
          <a:xfrm>
            <a:off x="0" y="1414039"/>
            <a:ext cx="9144000" cy="3693319"/>
          </a:xfrm>
          <a:prstGeom prst="rect">
            <a:avLst/>
          </a:prstGeom>
          <a:solidFill>
            <a:srgbClr val="CCECFF"/>
          </a:solidFill>
          <a:ln>
            <a:solidFill>
              <a:schemeClr val="accent1">
                <a:shade val="50000"/>
              </a:schemeClr>
            </a:solidFill>
          </a:ln>
        </p:spPr>
        <p:txBody>
          <a:bodyPr wrap="square" rtlCol="0">
            <a:spAutoFit/>
          </a:bodyPr>
          <a:lstStyle/>
          <a:p>
            <a:r>
              <a:rPr lang="zh-CN" altLang="en-US" b="1" dirty="0">
                <a:solidFill>
                  <a:srgbClr val="000000"/>
                </a:solidFill>
                <a:latin typeface="华文中宋" panose="02010600040101010101" pitchFamily="2" charset="-122"/>
                <a:ea typeface="华文中宋" panose="02010600040101010101" pitchFamily="2" charset="-122"/>
              </a:rPr>
              <a:t>交换</a:t>
            </a:r>
            <a:endParaRPr lang="en-US" altLang="zh-CN" b="1" dirty="0">
              <a:solidFill>
                <a:srgbClr val="000000"/>
              </a:solidFill>
              <a:latin typeface="华文中宋" panose="02010600040101010101" pitchFamily="2" charset="-122"/>
              <a:ea typeface="华文中宋" panose="02010600040101010101" pitchFamily="2" charset="-122"/>
            </a:endParaRPr>
          </a:p>
          <a:p>
            <a:r>
              <a:rPr lang="en-US" altLang="zh-CN" b="1" dirty="0" err="1">
                <a:solidFill>
                  <a:srgbClr val="FF0000"/>
                </a:solidFill>
                <a:latin typeface="华文中宋" panose="02010600040101010101" pitchFamily="2" charset="-122"/>
                <a:ea typeface="华文中宋" panose="02010600040101010101" pitchFamily="2" charset="-122"/>
              </a:rPr>
              <a:t>sched</a:t>
            </a:r>
            <a:r>
              <a:rPr lang="en-US" altLang="zh-CN" b="1" dirty="0">
                <a:solidFill>
                  <a:srgbClr val="FF0000"/>
                </a:solidFill>
                <a:latin typeface="华文中宋" panose="02010600040101010101" pitchFamily="2" charset="-122"/>
                <a:ea typeface="华文中宋" panose="02010600040101010101" pitchFamily="2" charset="-122"/>
              </a:rPr>
              <a:t>( ) </a:t>
            </a:r>
            <a:endParaRPr lang="zh-CN" altLang="zh-CN" b="1" dirty="0">
              <a:solidFill>
                <a:srgbClr val="FF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 	</a:t>
            </a:r>
          </a:p>
          <a:p>
            <a:endParaRPr lang="en-US"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loop: </a:t>
            </a:r>
            <a:endParaRPr lang="zh-CN" altLang="zh-CN" b="1" dirty="0">
              <a:solidFill>
                <a:srgbClr val="000000"/>
              </a:solidFill>
              <a:latin typeface="华文中宋" panose="02010600040101010101" pitchFamily="2" charset="-122"/>
              <a:ea typeface="华文中宋" panose="02010600040101010101" pitchFamily="2" charset="-122"/>
            </a:endParaRPr>
          </a:p>
          <a:p>
            <a:pPr algn="l"/>
            <a:r>
              <a:rPr lang="en-US" altLang="zh-CN" b="1" dirty="0">
                <a:solidFill>
                  <a:srgbClr val="000000"/>
                </a:solidFill>
                <a:latin typeface="华文中宋" panose="02010600040101010101" pitchFamily="2" charset="-122"/>
                <a:ea typeface="华文中宋" panose="02010600040101010101" pitchFamily="2" charset="-122"/>
              </a:rPr>
              <a:t>	…… 	//</a:t>
            </a:r>
            <a:r>
              <a:rPr lang="zh-CN" altLang="en-US" b="0" i="0" dirty="0">
                <a:solidFill>
                  <a:srgbClr val="4D4D4D"/>
                </a:solidFill>
                <a:effectLst/>
                <a:latin typeface="Times New Roman" panose="02020603050405020304" pitchFamily="18" charset="0"/>
              </a:rPr>
              <a:t> </a:t>
            </a:r>
            <a:r>
              <a:rPr lang="en-US" altLang="zh-CN" b="1" dirty="0">
                <a:solidFill>
                  <a:srgbClr val="000000"/>
                </a:solidFill>
                <a:latin typeface="华文中宋" panose="02010600040101010101" pitchFamily="2" charset="-122"/>
                <a:ea typeface="华文中宋" panose="02010600040101010101" pitchFamily="2" charset="-122"/>
              </a:rPr>
              <a:t>sched( )</a:t>
            </a:r>
            <a:r>
              <a:rPr lang="zh-CN" altLang="en-US" b="1" dirty="0">
                <a:solidFill>
                  <a:srgbClr val="000000"/>
                </a:solidFill>
                <a:latin typeface="华文中宋" panose="02010600040101010101" pitchFamily="2" charset="-122"/>
                <a:ea typeface="华文中宋" panose="02010600040101010101" pitchFamily="2" charset="-122"/>
              </a:rPr>
              <a:t> 查找整个进程表：</a:t>
            </a:r>
            <a:endParaRPr lang="en-US" altLang="zh-CN" b="1" dirty="0">
              <a:solidFill>
                <a:srgbClr val="000000"/>
              </a:solidFill>
              <a:latin typeface="华文中宋" panose="02010600040101010101" pitchFamily="2" charset="-122"/>
              <a:ea typeface="华文中宋" panose="02010600040101010101" pitchFamily="2" charset="-122"/>
            </a:endParaRPr>
          </a:p>
          <a:p>
            <a:pPr algn="l"/>
            <a:r>
              <a:rPr lang="en-US" altLang="zh-CN" b="1" dirty="0">
                <a:solidFill>
                  <a:srgbClr val="000000"/>
                </a:solidFill>
                <a:latin typeface="华文中宋" panose="02010600040101010101" pitchFamily="2" charset="-122"/>
                <a:ea typeface="华文中宋" panose="02010600040101010101" pitchFamily="2" charset="-122"/>
              </a:rPr>
              <a:t>		//</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）是否有进程处于</a:t>
            </a:r>
            <a:r>
              <a:rPr lang="en-US" altLang="zh-CN" b="1" dirty="0">
                <a:solidFill>
                  <a:srgbClr val="000000"/>
                </a:solidFill>
                <a:latin typeface="华文中宋" panose="02010600040101010101" pitchFamily="2" charset="-122"/>
                <a:ea typeface="华文中宋" panose="02010600040101010101" pitchFamily="2" charset="-122"/>
              </a:rPr>
              <a:t>SRUN</a:t>
            </a:r>
            <a:r>
              <a:rPr lang="zh-CN" altLang="en-US" b="1" dirty="0">
                <a:solidFill>
                  <a:srgbClr val="000000"/>
                </a:solidFill>
                <a:latin typeface="华文中宋" panose="02010600040101010101" pitchFamily="2" charset="-122"/>
                <a:ea typeface="华文中宋" panose="02010600040101010101" pitchFamily="2" charset="-122"/>
              </a:rPr>
              <a:t>状态并且没有</a:t>
            </a:r>
            <a:r>
              <a:rPr lang="en-US" altLang="zh-CN" b="1" dirty="0">
                <a:solidFill>
                  <a:srgbClr val="000000"/>
                </a:solidFill>
                <a:latin typeface="华文中宋" panose="02010600040101010101" pitchFamily="2" charset="-122"/>
                <a:ea typeface="华文中宋" panose="02010600040101010101" pitchFamily="2" charset="-122"/>
              </a:rPr>
              <a:t>Load</a:t>
            </a:r>
            <a:r>
              <a:rPr lang="zh-CN" altLang="en-US" b="1" dirty="0">
                <a:solidFill>
                  <a:srgbClr val="000000"/>
                </a:solidFill>
                <a:latin typeface="华文中宋" panose="02010600040101010101" pitchFamily="2" charset="-122"/>
                <a:ea typeface="华文中宋" panose="02010600040101010101" pitchFamily="2" charset="-122"/>
              </a:rPr>
              <a:t>进</a:t>
            </a:r>
            <a:r>
              <a:rPr lang="en-US" altLang="zh-CN" b="1" dirty="0">
                <a:solidFill>
                  <a:srgbClr val="000000"/>
                </a:solidFill>
                <a:latin typeface="华文中宋" panose="02010600040101010101" pitchFamily="2" charset="-122"/>
                <a:ea typeface="华文中宋" panose="02010600040101010101" pitchFamily="2" charset="-122"/>
              </a:rPr>
              <a:t>core map</a:t>
            </a:r>
            <a:r>
              <a:rPr lang="zh-CN" altLang="en-US" b="1" dirty="0">
                <a:solidFill>
                  <a:srgbClr val="000000"/>
                </a:solidFill>
                <a:latin typeface="华文中宋" panose="02010600040101010101" pitchFamily="2" charset="-122"/>
                <a:ea typeface="华文中宋" panose="02010600040101010101" pitchFamily="2" charset="-122"/>
              </a:rPr>
              <a:t>的，若</a:t>
            </a:r>
            <a:r>
              <a:rPr lang="en-US" altLang="zh-CN" b="1" dirty="0">
                <a:solidFill>
                  <a:srgbClr val="000000"/>
                </a:solidFill>
                <a:latin typeface="华文中宋" panose="02010600040101010101" pitchFamily="2" charset="-122"/>
                <a:ea typeface="华文中宋" panose="02010600040101010101" pitchFamily="2" charset="-122"/>
              </a:rPr>
              <a:t>		//</a:t>
            </a:r>
            <a:r>
              <a:rPr lang="zh-CN" altLang="en-US" b="1" dirty="0">
                <a:solidFill>
                  <a:srgbClr val="000000"/>
                </a:solidFill>
                <a:latin typeface="华文中宋" panose="02010600040101010101" pitchFamily="2" charset="-122"/>
                <a:ea typeface="华文中宋" panose="02010600040101010101" pitchFamily="2" charset="-122"/>
              </a:rPr>
              <a:t>没有，则将</a:t>
            </a:r>
            <a:r>
              <a:rPr lang="en-US" altLang="zh-CN" b="1" dirty="0">
                <a:solidFill>
                  <a:srgbClr val="000000"/>
                </a:solidFill>
                <a:latin typeface="华文中宋" panose="02010600040101010101" pitchFamily="2" charset="-122"/>
                <a:ea typeface="华文中宋" panose="02010600040101010101" pitchFamily="2" charset="-122"/>
              </a:rPr>
              <a:t>runout</a:t>
            </a:r>
            <a:r>
              <a:rPr lang="zh-CN" altLang="en-US" b="1" dirty="0">
                <a:solidFill>
                  <a:srgbClr val="000000"/>
                </a:solidFill>
                <a:latin typeface="华文中宋" panose="02010600040101010101" pitchFamily="2" charset="-122"/>
                <a:ea typeface="华文中宋" panose="02010600040101010101" pitchFamily="2" charset="-122"/>
              </a:rPr>
              <a:t>置位后进入睡眠（无事可做）</a:t>
            </a:r>
            <a:endParaRPr lang="en-US" altLang="zh-CN" b="1" dirty="0">
              <a:solidFill>
                <a:srgbClr val="000000"/>
              </a:solidFill>
              <a:latin typeface="华文中宋" panose="02010600040101010101" pitchFamily="2" charset="-122"/>
              <a:ea typeface="华文中宋" panose="02010600040101010101" pitchFamily="2" charset="-122"/>
            </a:endParaRPr>
          </a:p>
          <a:p>
            <a:pPr algn="l"/>
            <a:r>
              <a:rPr lang="en-US" altLang="zh-CN" b="1" dirty="0">
                <a:solidFill>
                  <a:srgbClr val="000000"/>
                </a:solidFill>
                <a:latin typeface="华文中宋" panose="02010600040101010101" pitchFamily="2" charset="-122"/>
                <a:ea typeface="华文中宋" panose="02010600040101010101" pitchFamily="2" charset="-122"/>
              </a:rPr>
              <a:t>		//</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2</a:t>
            </a:r>
            <a:r>
              <a:rPr lang="zh-CN" altLang="en-US" b="1" dirty="0">
                <a:solidFill>
                  <a:srgbClr val="000000"/>
                </a:solidFill>
                <a:latin typeface="华文中宋" panose="02010600040101010101" pitchFamily="2" charset="-122"/>
                <a:ea typeface="华文中宋" panose="02010600040101010101" pitchFamily="2" charset="-122"/>
              </a:rPr>
              <a:t>）</a:t>
            </a:r>
            <a:r>
              <a:rPr lang="zh-CN" altLang="en-US" b="1" i="0" dirty="0">
                <a:solidFill>
                  <a:srgbClr val="000000"/>
                </a:solidFill>
                <a:effectLst/>
                <a:latin typeface="华文中宋" panose="02010600040101010101" pitchFamily="2" charset="-122"/>
                <a:ea typeface="华文中宋" panose="02010600040101010101" pitchFamily="2" charset="-122"/>
              </a:rPr>
              <a:t>如果有符合条件的进程，会选取换出时间（</a:t>
            </a:r>
            <a:r>
              <a:rPr lang="en-US" altLang="zh-CN" b="1" i="0" dirty="0" err="1">
                <a:solidFill>
                  <a:srgbClr val="000000"/>
                </a:solidFill>
                <a:effectLst/>
                <a:latin typeface="华文中宋" panose="02010600040101010101" pitchFamily="2" charset="-122"/>
                <a:ea typeface="华文中宋" panose="02010600040101010101" pitchFamily="2" charset="-122"/>
              </a:rPr>
              <a:t>p_time</a:t>
            </a:r>
            <a:r>
              <a:rPr lang="zh-CN" altLang="en-US" b="1" i="0" dirty="0">
                <a:solidFill>
                  <a:srgbClr val="000000"/>
                </a:solidFill>
                <a:effectLst/>
                <a:latin typeface="华文中宋" panose="02010600040101010101" pitchFamily="2" charset="-122"/>
                <a:ea typeface="华文中宋" panose="02010600040101010101" pitchFamily="2" charset="-122"/>
              </a:rPr>
              <a:t>）最长的那</a:t>
            </a:r>
            <a:r>
              <a:rPr lang="en-US" altLang="zh-CN" b="1" i="0" dirty="0">
                <a:solidFill>
                  <a:srgbClr val="000000"/>
                </a:solidFill>
                <a:effectLst/>
                <a:latin typeface="华文中宋" panose="02010600040101010101" pitchFamily="2" charset="-122"/>
                <a:ea typeface="华文中宋" panose="02010600040101010101" pitchFamily="2" charset="-122"/>
              </a:rPr>
              <a:t>		//</a:t>
            </a:r>
            <a:r>
              <a:rPr lang="zh-CN" altLang="en-US" b="1" i="0" dirty="0">
                <a:solidFill>
                  <a:srgbClr val="000000"/>
                </a:solidFill>
                <a:effectLst/>
                <a:latin typeface="华文中宋" panose="02010600040101010101" pitchFamily="2" charset="-122"/>
                <a:ea typeface="华文中宋" panose="02010600040101010101" pitchFamily="2" charset="-122"/>
              </a:rPr>
              <a:t>个进程，然后争取在</a:t>
            </a:r>
            <a:r>
              <a:rPr lang="en-US" altLang="zh-CN" b="1" i="0" dirty="0">
                <a:solidFill>
                  <a:srgbClr val="000000"/>
                </a:solidFill>
                <a:effectLst/>
                <a:latin typeface="华文中宋" panose="02010600040101010101" pitchFamily="2" charset="-122"/>
                <a:ea typeface="华文中宋" panose="02010600040101010101" pitchFamily="2" charset="-122"/>
              </a:rPr>
              <a:t>core</a:t>
            </a:r>
            <a:r>
              <a:rPr lang="zh-CN" altLang="en-US" b="1" i="0" dirty="0">
                <a:solidFill>
                  <a:srgbClr val="000000"/>
                </a:solidFill>
                <a:effectLst/>
                <a:latin typeface="华文中宋" panose="02010600040101010101" pitchFamily="2" charset="-122"/>
                <a:ea typeface="华文中宋" panose="02010600040101010101" pitchFamily="2" charset="-122"/>
              </a:rPr>
              <a:t>中为其分配足够的内存，并将其调入内存</a:t>
            </a:r>
            <a:endParaRPr lang="en-US" altLang="zh-CN" b="1" i="0" dirty="0">
              <a:solidFill>
                <a:srgbClr val="000000"/>
              </a:solidFill>
              <a:effectLst/>
              <a:latin typeface="华文中宋" panose="02010600040101010101" pitchFamily="2" charset="-122"/>
              <a:ea typeface="华文中宋" panose="02010600040101010101" pitchFamily="2" charset="-122"/>
            </a:endParaRPr>
          </a:p>
          <a:p>
            <a:pPr algn="l"/>
            <a:r>
              <a:rPr lang="en-US" altLang="zh-CN" b="1" dirty="0">
                <a:solidFill>
                  <a:srgbClr val="000000"/>
                </a:solidFill>
                <a:latin typeface="华文中宋" panose="02010600040101010101" pitchFamily="2" charset="-122"/>
                <a:ea typeface="华文中宋" panose="02010600040101010101" pitchFamily="2" charset="-122"/>
              </a:rPr>
              <a:t>		//</a:t>
            </a:r>
            <a:r>
              <a:rPr lang="zh-CN" altLang="en-US" b="1" i="0" dirty="0">
                <a:solidFill>
                  <a:srgbClr val="000000"/>
                </a:solidFill>
                <a:effectLst/>
                <a:latin typeface="华文中宋" panose="02010600040101010101" pitchFamily="2" charset="-122"/>
                <a:ea typeface="华文中宋" panose="02010600040101010101" pitchFamily="2" charset="-122"/>
              </a:rPr>
              <a:t>（</a:t>
            </a:r>
            <a:r>
              <a:rPr lang="en-US" altLang="zh-CN" b="1" i="0" dirty="0">
                <a:solidFill>
                  <a:srgbClr val="000000"/>
                </a:solidFill>
                <a:effectLst/>
                <a:latin typeface="华文中宋" panose="02010600040101010101" pitchFamily="2" charset="-122"/>
                <a:ea typeface="华文中宋" panose="02010600040101010101" pitchFamily="2" charset="-122"/>
              </a:rPr>
              <a:t>3</a:t>
            </a:r>
            <a:r>
              <a:rPr lang="zh-CN" altLang="en-US" b="1" i="0" dirty="0">
                <a:solidFill>
                  <a:srgbClr val="000000"/>
                </a:solidFill>
                <a:effectLst/>
                <a:latin typeface="华文中宋" panose="02010600040101010101" pitchFamily="2" charset="-122"/>
                <a:ea typeface="华文中宋" panose="02010600040101010101" pitchFamily="2" charset="-122"/>
              </a:rPr>
              <a:t>）如果</a:t>
            </a:r>
            <a:r>
              <a:rPr lang="zh-CN" altLang="en-US" b="1" dirty="0">
                <a:solidFill>
                  <a:srgbClr val="000000"/>
                </a:solidFill>
                <a:latin typeface="华文中宋" panose="02010600040101010101" pitchFamily="2" charset="-122"/>
                <a:ea typeface="华文中宋" panose="02010600040101010101" pitchFamily="2" charset="-122"/>
              </a:rPr>
              <a:t>分配内存失败，会尽力挑一个暂时无法运行的进程（例如</a:t>
            </a:r>
            <a:r>
              <a:rPr lang="en-US" altLang="zh-CN" b="1" dirty="0">
                <a:solidFill>
                  <a:srgbClr val="000000"/>
                </a:solidFill>
                <a:latin typeface="华文中宋" panose="02010600040101010101" pitchFamily="2" charset="-122"/>
                <a:ea typeface="华文中宋" panose="02010600040101010101" pitchFamily="2" charset="-122"/>
              </a:rPr>
              <a:t>		//</a:t>
            </a:r>
            <a:r>
              <a:rPr lang="zh-CN" altLang="en-US" b="1" dirty="0">
                <a:solidFill>
                  <a:srgbClr val="000000"/>
                </a:solidFill>
                <a:latin typeface="华文中宋" panose="02010600040101010101" pitchFamily="2" charset="-122"/>
                <a:ea typeface="华文中宋" panose="02010600040101010101" pitchFamily="2" charset="-122"/>
              </a:rPr>
              <a:t>阻塞），换出</a:t>
            </a:r>
            <a:r>
              <a:rPr lang="en-US" altLang="zh-CN" b="1" dirty="0">
                <a:solidFill>
                  <a:srgbClr val="000000"/>
                </a:solidFill>
                <a:latin typeface="华文中宋" panose="02010600040101010101" pitchFamily="2" charset="-122"/>
                <a:ea typeface="华文中宋" panose="02010600040101010101" pitchFamily="2" charset="-122"/>
              </a:rPr>
              <a:t>core</a:t>
            </a:r>
            <a:r>
              <a:rPr lang="zh-CN" altLang="en-US" b="1" dirty="0">
                <a:solidFill>
                  <a:srgbClr val="000000"/>
                </a:solidFill>
                <a:latin typeface="华文中宋" panose="02010600040101010101" pitchFamily="2" charset="-122"/>
                <a:ea typeface="华文中宋" panose="02010600040101010101" pitchFamily="2" charset="-122"/>
              </a:rPr>
              <a:t>空间，然后跳回</a:t>
            </a:r>
            <a:r>
              <a:rPr lang="en-US" altLang="zh-CN" b="1" dirty="0">
                <a:solidFill>
                  <a:srgbClr val="000000"/>
                </a:solidFill>
                <a:latin typeface="华文中宋" panose="02010600040101010101" pitchFamily="2" charset="-122"/>
                <a:ea typeface="华文中宋" panose="02010600040101010101" pitchFamily="2" charset="-122"/>
              </a:rPr>
              <a:t>Loop</a:t>
            </a:r>
            <a:r>
              <a:rPr lang="zh-CN" altLang="en-US" b="1" dirty="0">
                <a:solidFill>
                  <a:srgbClr val="000000"/>
                </a:solidFill>
                <a:latin typeface="华文中宋" panose="02010600040101010101" pitchFamily="2" charset="-122"/>
                <a:ea typeface="华文中宋" panose="02010600040101010101" pitchFamily="2" charset="-122"/>
              </a:rPr>
              <a:t>，重新执行</a:t>
            </a:r>
          </a:p>
        </p:txBody>
      </p:sp>
      <p:sp>
        <p:nvSpPr>
          <p:cNvPr id="12"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UNIX</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xmlns="" id="{AEDDE6E9-1D80-4A30-9EAD-ECA76BE37E98}"/>
              </a:ext>
            </a:extLst>
          </p:cNvPr>
          <p:cNvSpPr>
            <a:spLocks noGrp="1"/>
          </p:cNvSpPr>
          <p:nvPr>
            <p:ph type="sldNum" sz="quarter" idx="12"/>
          </p:nvPr>
        </p:nvSpPr>
        <p:spPr/>
        <p:txBody>
          <a:bodyPr/>
          <a:lstStyle/>
          <a:p>
            <a:fld id="{B10D5614-B734-4280-8F57-1D4947433C97}" type="slidenum">
              <a:rPr lang="en-US" smtClean="0"/>
              <a:pPr/>
              <a:t>81</a:t>
            </a:fld>
            <a:endParaRPr lang="en-US" dirty="0"/>
          </a:p>
        </p:txBody>
      </p:sp>
    </p:spTree>
    <p:extLst>
      <p:ext uri="{BB962C8B-B14F-4D97-AF65-F5344CB8AC3E}">
        <p14:creationId xmlns:p14="http://schemas.microsoft.com/office/powerpoint/2010/main" xmlns="" val="2238841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4" name="TextBox 3"/>
          <p:cNvSpPr txBox="1"/>
          <p:nvPr/>
        </p:nvSpPr>
        <p:spPr>
          <a:xfrm>
            <a:off x="0" y="1280457"/>
            <a:ext cx="9144000" cy="4247317"/>
          </a:xfrm>
          <a:prstGeom prst="rect">
            <a:avLst/>
          </a:prstGeom>
          <a:solidFill>
            <a:srgbClr val="CCECFF"/>
          </a:solidFill>
          <a:ln>
            <a:solidFill>
              <a:schemeClr val="accent1">
                <a:shade val="50000"/>
              </a:schemeClr>
            </a:solidFill>
          </a:ln>
        </p:spPr>
        <p:txBody>
          <a:bodyPr wrap="square" rtlCol="0">
            <a:spAutoFit/>
          </a:bodyPr>
          <a:lstStyle/>
          <a:p>
            <a:r>
              <a:rPr lang="zh-CN" altLang="en-US" b="1" dirty="0">
                <a:solidFill>
                  <a:srgbClr val="000000"/>
                </a:solidFill>
                <a:latin typeface="华文中宋" panose="02010600040101010101" pitchFamily="2" charset="-122"/>
                <a:ea typeface="华文中宋" panose="02010600040101010101" pitchFamily="2" charset="-122"/>
              </a:rPr>
              <a:t>调度</a:t>
            </a:r>
            <a:endParaRPr lang="en-US" altLang="zh-CN" b="1" dirty="0">
              <a:solidFill>
                <a:srgbClr val="000000"/>
              </a:solidFill>
              <a:latin typeface="华文中宋" panose="02010600040101010101" pitchFamily="2" charset="-122"/>
              <a:ea typeface="华文中宋" panose="02010600040101010101" pitchFamily="2" charset="-122"/>
            </a:endParaRPr>
          </a:p>
          <a:p>
            <a:endParaRPr lang="en-US" altLang="zh-CN" b="1" dirty="0">
              <a:solidFill>
                <a:srgbClr val="000000"/>
              </a:solidFill>
              <a:latin typeface="华文中宋" panose="02010600040101010101" pitchFamily="2" charset="-122"/>
              <a:ea typeface="华文中宋" panose="02010600040101010101" pitchFamily="2" charset="-122"/>
            </a:endParaRPr>
          </a:p>
          <a:p>
            <a:r>
              <a:rPr lang="en-US" altLang="zh-CN" b="1" dirty="0" err="1">
                <a:solidFill>
                  <a:srgbClr val="FF0000"/>
                </a:solidFill>
                <a:latin typeface="华文中宋" panose="02010600040101010101" pitchFamily="2" charset="-122"/>
                <a:ea typeface="华文中宋" panose="02010600040101010101" pitchFamily="2" charset="-122"/>
              </a:rPr>
              <a:t>swtch</a:t>
            </a:r>
            <a:r>
              <a:rPr lang="en-US" altLang="zh-CN" b="1" dirty="0">
                <a:solidFill>
                  <a:srgbClr val="FF0000"/>
                </a:solidFill>
                <a:latin typeface="华文中宋" panose="02010600040101010101" pitchFamily="2" charset="-122"/>
                <a:ea typeface="华文中宋" panose="02010600040101010101" pitchFamily="2" charset="-122"/>
              </a:rPr>
              <a:t>( ) </a:t>
            </a:r>
            <a:endParaRPr lang="zh-CN" altLang="zh-CN" b="1" dirty="0">
              <a:solidFill>
                <a:srgbClr val="FF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static </a:t>
            </a:r>
            <a:r>
              <a:rPr lang="en-US" altLang="zh-CN" b="1" dirty="0" err="1">
                <a:solidFill>
                  <a:srgbClr val="000000"/>
                </a:solidFill>
                <a:latin typeface="华文中宋" panose="02010600040101010101" pitchFamily="2" charset="-122"/>
                <a:ea typeface="华文中宋" panose="02010600040101010101" pitchFamily="2" charset="-122"/>
              </a:rPr>
              <a:t>struct</a:t>
            </a:r>
            <a:r>
              <a:rPr lang="en-US" altLang="zh-CN" b="1" dirty="0">
                <a:solidFill>
                  <a:srgbClr val="000000"/>
                </a:solidFill>
                <a:latin typeface="华文中宋" panose="02010600040101010101" pitchFamily="2" charset="-122"/>
                <a:ea typeface="华文中宋" panose="02010600040101010101" pitchFamily="2" charset="-122"/>
              </a:rPr>
              <a:t> proc *p; // </a:t>
            </a:r>
            <a:r>
              <a:rPr lang="zh-CN" altLang="zh-CN" b="1" dirty="0">
                <a:solidFill>
                  <a:srgbClr val="000000"/>
                </a:solidFill>
                <a:latin typeface="华文中宋" panose="02010600040101010101" pitchFamily="2" charset="-122"/>
                <a:ea typeface="华文中宋" panose="02010600040101010101" pitchFamily="2" charset="-122"/>
              </a:rPr>
              <a:t>静态变量，被初始化为</a:t>
            </a:r>
            <a:r>
              <a:rPr lang="en-US" altLang="zh-CN" b="1" dirty="0">
                <a:solidFill>
                  <a:srgbClr val="000000"/>
                </a:solidFill>
                <a:latin typeface="华文中宋" panose="02010600040101010101" pitchFamily="2" charset="-122"/>
                <a:ea typeface="华文中宋" panose="02010600040101010101" pitchFamily="2" charset="-122"/>
              </a:rPr>
              <a:t>0</a:t>
            </a:r>
            <a:r>
              <a:rPr lang="zh-CN" altLang="zh-CN" b="1" dirty="0">
                <a:solidFill>
                  <a:srgbClr val="000000"/>
                </a:solidFill>
                <a:latin typeface="华文中宋" panose="02010600040101010101" pitchFamily="2" charset="-122"/>
                <a:ea typeface="华文中宋" panose="02010600040101010101" pitchFamily="2" charset="-122"/>
              </a:rPr>
              <a:t>，且在两次调用之间不变 </a:t>
            </a:r>
          </a:p>
          <a:p>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每次查询从上次查找到的</a:t>
            </a:r>
            <a:r>
              <a:rPr lang="en-US" altLang="zh-CN" b="1" dirty="0">
                <a:solidFill>
                  <a:srgbClr val="000000"/>
                </a:solidFill>
                <a:latin typeface="华文中宋" panose="02010600040101010101" pitchFamily="2" charset="-122"/>
                <a:ea typeface="华文中宋" panose="02010600040101010101" pitchFamily="2" charset="-122"/>
              </a:rPr>
              <a:t>proc</a:t>
            </a:r>
            <a:r>
              <a:rPr lang="zh-CN" altLang="zh-CN" b="1" dirty="0">
                <a:solidFill>
                  <a:srgbClr val="000000"/>
                </a:solidFill>
                <a:latin typeface="华文中宋" panose="02010600040101010101" pitchFamily="2" charset="-122"/>
                <a:ea typeface="华文中宋" panose="02010600040101010101" pitchFamily="2" charset="-122"/>
              </a:rPr>
              <a:t>的下一个</a:t>
            </a:r>
            <a:r>
              <a:rPr lang="en-US" altLang="zh-CN" b="1" dirty="0">
                <a:solidFill>
                  <a:srgbClr val="000000"/>
                </a:solidFill>
                <a:latin typeface="华文中宋" panose="02010600040101010101" pitchFamily="2" charset="-122"/>
                <a:ea typeface="华文中宋" panose="02010600040101010101" pitchFamily="2" charset="-122"/>
              </a:rPr>
              <a:t>proc</a:t>
            </a:r>
            <a:r>
              <a:rPr lang="zh-CN" altLang="zh-CN" b="1" dirty="0">
                <a:solidFill>
                  <a:srgbClr val="000000"/>
                </a:solidFill>
                <a:latin typeface="华文中宋" panose="02010600040101010101" pitchFamily="2" charset="-122"/>
                <a:ea typeface="华文中宋" panose="02010600040101010101" pitchFamily="2" charset="-122"/>
              </a:rPr>
              <a:t>开始 </a:t>
            </a:r>
          </a:p>
          <a:p>
            <a:r>
              <a:rPr lang="en-US" altLang="zh-CN" b="1" dirty="0">
                <a:solidFill>
                  <a:srgbClr val="000000"/>
                </a:solidFill>
                <a:latin typeface="华文中宋" panose="02010600040101010101" pitchFamily="2" charset="-122"/>
                <a:ea typeface="华文中宋" panose="02010600040101010101" pitchFamily="2" charset="-122"/>
              </a:rPr>
              <a:t>	register </a:t>
            </a:r>
            <a:r>
              <a:rPr lang="en-US" altLang="zh-CN" b="1" dirty="0" err="1">
                <a:solidFill>
                  <a:srgbClr val="000000"/>
                </a:solidFill>
                <a:latin typeface="华文中宋" panose="02010600040101010101" pitchFamily="2" charset="-122"/>
                <a:ea typeface="华文中宋" panose="02010600040101010101" pitchFamily="2" charset="-122"/>
              </a:rPr>
              <a:t>i</a:t>
            </a:r>
            <a:r>
              <a:rPr lang="en-US" altLang="zh-CN" b="1" dirty="0">
                <a:solidFill>
                  <a:srgbClr val="000000"/>
                </a:solidFill>
                <a:latin typeface="华文中宋" panose="02010600040101010101" pitchFamily="2" charset="-122"/>
                <a:ea typeface="华文中宋" panose="02010600040101010101" pitchFamily="2" charset="-122"/>
              </a:rPr>
              <a:t>, n;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register </a:t>
            </a:r>
            <a:r>
              <a:rPr lang="en-US" altLang="zh-CN" b="1" dirty="0" err="1">
                <a:solidFill>
                  <a:srgbClr val="000000"/>
                </a:solidFill>
                <a:latin typeface="华文中宋" panose="02010600040101010101" pitchFamily="2" charset="-122"/>
                <a:ea typeface="华文中宋" panose="02010600040101010101" pitchFamily="2" charset="-122"/>
              </a:rPr>
              <a:t>struct</a:t>
            </a:r>
            <a:r>
              <a:rPr lang="en-US" altLang="zh-CN" b="1" dirty="0">
                <a:solidFill>
                  <a:srgbClr val="000000"/>
                </a:solidFill>
                <a:latin typeface="华文中宋" panose="02010600040101010101" pitchFamily="2" charset="-122"/>
                <a:ea typeface="华文中宋" panose="02010600040101010101" pitchFamily="2" charset="-122"/>
              </a:rPr>
              <a:t> proc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指向</a:t>
            </a:r>
            <a:r>
              <a:rPr lang="en-US" altLang="zh-CN" b="1" dirty="0">
                <a:solidFill>
                  <a:srgbClr val="000000"/>
                </a:solidFill>
                <a:latin typeface="华文中宋" panose="02010600040101010101" pitchFamily="2" charset="-122"/>
                <a:ea typeface="华文中宋" panose="02010600040101010101" pitchFamily="2" charset="-122"/>
              </a:rPr>
              <a:t>PCB</a:t>
            </a:r>
            <a:r>
              <a:rPr lang="zh-CN" altLang="zh-CN" b="1" dirty="0">
                <a:solidFill>
                  <a:srgbClr val="000000"/>
                </a:solidFill>
                <a:latin typeface="华文中宋" panose="02010600040101010101" pitchFamily="2" charset="-122"/>
                <a:ea typeface="华文中宋" panose="02010600040101010101" pitchFamily="2" charset="-122"/>
              </a:rPr>
              <a:t>链表</a:t>
            </a:r>
            <a:endParaRPr lang="en-US"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if (p == NULL)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p = &amp;proc[0]; //</a:t>
            </a:r>
            <a:r>
              <a:rPr lang="zh-CN" altLang="en-US" b="1" dirty="0">
                <a:solidFill>
                  <a:srgbClr val="000000"/>
                </a:solidFill>
                <a:latin typeface="华文中宋" panose="02010600040101010101" pitchFamily="2" charset="-122"/>
                <a:ea typeface="华文中宋" panose="02010600040101010101" pitchFamily="2" charset="-122"/>
              </a:rPr>
              <a:t>首</a:t>
            </a:r>
            <a:r>
              <a:rPr lang="zh-CN" altLang="zh-CN" b="1" dirty="0">
                <a:solidFill>
                  <a:srgbClr val="000000"/>
                </a:solidFill>
                <a:latin typeface="华文中宋" panose="02010600040101010101" pitchFamily="2" charset="-122"/>
                <a:ea typeface="华文中宋" panose="02010600040101010101" pitchFamily="2" charset="-122"/>
              </a:rPr>
              <a:t>次调</a:t>
            </a:r>
            <a:r>
              <a:rPr lang="en-US" altLang="zh-CN" b="1" dirty="0" err="1">
                <a:solidFill>
                  <a:srgbClr val="000000"/>
                </a:solidFill>
                <a:latin typeface="华文中宋" panose="02010600040101010101" pitchFamily="2" charset="-122"/>
                <a:ea typeface="华文中宋" panose="02010600040101010101" pitchFamily="2" charset="-122"/>
              </a:rPr>
              <a:t>swtch</a:t>
            </a:r>
            <a:r>
              <a:rPr lang="zh-CN" altLang="zh-CN"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p</a:t>
            </a:r>
            <a:r>
              <a:rPr lang="zh-CN" altLang="zh-CN" b="1" dirty="0">
                <a:solidFill>
                  <a:srgbClr val="000000"/>
                </a:solidFill>
                <a:latin typeface="华文中宋" panose="02010600040101010101" pitchFamily="2" charset="-122"/>
                <a:ea typeface="华文中宋" panose="02010600040101010101" pitchFamily="2" charset="-122"/>
              </a:rPr>
              <a:t>指向</a:t>
            </a:r>
            <a:r>
              <a:rPr lang="en-US" altLang="zh-CN" b="1" dirty="0">
                <a:solidFill>
                  <a:srgbClr val="000000"/>
                </a:solidFill>
                <a:latin typeface="华文中宋" panose="02010600040101010101" pitchFamily="2" charset="-122"/>
                <a:ea typeface="华文中宋" panose="02010600040101010101" pitchFamily="2" charset="-122"/>
              </a:rPr>
              <a:t>proc[0]</a:t>
            </a:r>
            <a:r>
              <a:rPr lang="zh-CN" altLang="zh-CN" b="1" dirty="0">
                <a:solidFill>
                  <a:srgbClr val="000000"/>
                </a:solidFill>
                <a:latin typeface="华文中宋" panose="02010600040101010101" pitchFamily="2" charset="-122"/>
                <a:ea typeface="华文中宋" panose="02010600040101010101" pitchFamily="2" charset="-122"/>
              </a:rPr>
              <a:t>。进程调度是由</a:t>
            </a:r>
            <a:r>
              <a:rPr lang="en-US" altLang="zh-CN" b="1" dirty="0">
                <a:solidFill>
                  <a:srgbClr val="000000"/>
                </a:solidFill>
                <a:latin typeface="华文中宋" panose="02010600040101010101" pitchFamily="2" charset="-122"/>
                <a:ea typeface="华文中宋" panose="02010600040101010101" pitchFamily="2" charset="-122"/>
              </a:rPr>
              <a:t>0#</a:t>
            </a:r>
            <a:r>
              <a:rPr lang="zh-CN" altLang="zh-CN" b="1" dirty="0">
                <a:solidFill>
                  <a:srgbClr val="000000"/>
                </a:solidFill>
                <a:latin typeface="华文中宋" panose="02010600040101010101" pitchFamily="2" charset="-122"/>
                <a:ea typeface="华文中宋" panose="02010600040101010101" pitchFamily="2" charset="-122"/>
              </a:rPr>
              <a:t>进程实现的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savu</a:t>
            </a:r>
            <a:r>
              <a:rPr lang="en-US" altLang="zh-CN" b="1" dirty="0">
                <a:solidFill>
                  <a:srgbClr val="000000"/>
                </a:solidFill>
                <a:latin typeface="华文中宋" panose="02010600040101010101" pitchFamily="2" charset="-122"/>
                <a:ea typeface="华文中宋" panose="02010600040101010101" pitchFamily="2" charset="-122"/>
              </a:rPr>
              <a:t>(</a:t>
            </a:r>
            <a:r>
              <a:rPr lang="en-US" altLang="zh-CN" b="1" dirty="0" err="1">
                <a:solidFill>
                  <a:srgbClr val="000000"/>
                </a:solidFill>
                <a:latin typeface="华文中宋" panose="02010600040101010101" pitchFamily="2" charset="-122"/>
                <a:ea typeface="华文中宋" panose="02010600040101010101" pitchFamily="2" charset="-122"/>
              </a:rPr>
              <a:t>u.u_rsav</a:t>
            </a:r>
            <a:r>
              <a:rPr lang="en-US" altLang="zh-CN" b="1" dirty="0">
                <a:solidFill>
                  <a:srgbClr val="000000"/>
                </a:solidFill>
                <a:latin typeface="华文中宋" panose="02010600040101010101" pitchFamily="2" charset="-122"/>
                <a:ea typeface="华文中宋" panose="02010600040101010101" pitchFamily="2" charset="-122"/>
              </a:rPr>
              <a:t>); //</a:t>
            </a:r>
            <a:r>
              <a:rPr lang="zh-CN" altLang="zh-CN" b="1" dirty="0">
                <a:solidFill>
                  <a:srgbClr val="000000"/>
                </a:solidFill>
                <a:latin typeface="华文中宋" panose="02010600040101010101" pitchFamily="2" charset="-122"/>
                <a:ea typeface="华文中宋" panose="02010600040101010101" pitchFamily="2" charset="-122"/>
              </a:rPr>
              <a:t>汇编，保存现行进程的</a:t>
            </a:r>
            <a:r>
              <a:rPr lang="en-US" altLang="zh-CN" b="1" dirty="0">
                <a:solidFill>
                  <a:srgbClr val="000000"/>
                </a:solidFill>
                <a:latin typeface="华文中宋" panose="02010600040101010101" pitchFamily="2" charset="-122"/>
                <a:ea typeface="华文中宋" panose="02010600040101010101" pitchFamily="2" charset="-122"/>
              </a:rPr>
              <a:t>r5</a:t>
            </a:r>
            <a:r>
              <a:rPr lang="zh-CN" altLang="zh-CN"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r6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retu</a:t>
            </a:r>
            <a:r>
              <a:rPr lang="en-US" altLang="zh-CN" b="1" dirty="0">
                <a:solidFill>
                  <a:srgbClr val="000000"/>
                </a:solidFill>
                <a:latin typeface="华文中宋" panose="02010600040101010101" pitchFamily="2" charset="-122"/>
                <a:ea typeface="华文中宋" panose="02010600040101010101" pitchFamily="2" charset="-122"/>
              </a:rPr>
              <a:t>(proc[0].</a:t>
            </a:r>
            <a:r>
              <a:rPr lang="en-US" altLang="zh-CN" b="1" dirty="0" err="1">
                <a:solidFill>
                  <a:srgbClr val="000000"/>
                </a:solidFill>
                <a:latin typeface="华文中宋" panose="02010600040101010101" pitchFamily="2" charset="-122"/>
                <a:ea typeface="华文中宋" panose="02010600040101010101" pitchFamily="2" charset="-122"/>
              </a:rPr>
              <a:t>p_addr</a:t>
            </a:r>
            <a:r>
              <a:rPr lang="en-US" altLang="zh-CN" b="1" dirty="0">
                <a:solidFill>
                  <a:srgbClr val="000000"/>
                </a:solidFill>
                <a:latin typeface="华文中宋" panose="02010600040101010101" pitchFamily="2" charset="-122"/>
                <a:ea typeface="华文中宋" panose="02010600040101010101" pitchFamily="2" charset="-122"/>
              </a:rPr>
              <a:t>); //</a:t>
            </a:r>
            <a:r>
              <a:rPr lang="zh-CN" altLang="zh-CN" b="1" dirty="0">
                <a:solidFill>
                  <a:srgbClr val="000000"/>
                </a:solidFill>
                <a:latin typeface="华文中宋" panose="02010600040101010101" pitchFamily="2" charset="-122"/>
                <a:ea typeface="华文中宋" panose="02010600040101010101" pitchFamily="2" charset="-122"/>
              </a:rPr>
              <a:t>恢复</a:t>
            </a:r>
            <a:r>
              <a:rPr lang="en-US" altLang="zh-CN" b="1" dirty="0">
                <a:solidFill>
                  <a:srgbClr val="000000"/>
                </a:solidFill>
                <a:latin typeface="华文中宋" panose="02010600040101010101" pitchFamily="2" charset="-122"/>
                <a:ea typeface="华文中宋" panose="02010600040101010101" pitchFamily="2" charset="-122"/>
              </a:rPr>
              <a:t>0</a:t>
            </a:r>
            <a:r>
              <a:rPr lang="zh-CN" altLang="zh-CN" b="1" dirty="0">
                <a:solidFill>
                  <a:srgbClr val="000000"/>
                </a:solidFill>
                <a:latin typeface="华文中宋" panose="02010600040101010101" pitchFamily="2" charset="-122"/>
                <a:ea typeface="华文中宋" panose="02010600040101010101" pitchFamily="2" charset="-122"/>
              </a:rPr>
              <a:t>号进程的现场（恢复</a:t>
            </a:r>
            <a:r>
              <a:rPr lang="en-US" altLang="zh-CN" b="1" dirty="0">
                <a:solidFill>
                  <a:srgbClr val="000000"/>
                </a:solidFill>
                <a:latin typeface="华文中宋" panose="02010600040101010101" pitchFamily="2" charset="-122"/>
                <a:ea typeface="华文中宋" panose="02010600040101010101" pitchFamily="2" charset="-122"/>
              </a:rPr>
              <a:t>0</a:t>
            </a:r>
            <a:r>
              <a:rPr lang="zh-CN" altLang="zh-CN" b="1" dirty="0">
                <a:solidFill>
                  <a:srgbClr val="000000"/>
                </a:solidFill>
                <a:latin typeface="华文中宋" panose="02010600040101010101" pitchFamily="2" charset="-122"/>
                <a:ea typeface="华文中宋" panose="02010600040101010101" pitchFamily="2" charset="-122"/>
              </a:rPr>
              <a:t>号进程的</a:t>
            </a:r>
            <a:r>
              <a:rPr lang="en-US" altLang="zh-CN" b="1" dirty="0">
                <a:solidFill>
                  <a:srgbClr val="000000"/>
                </a:solidFill>
                <a:latin typeface="华文中宋" panose="02010600040101010101" pitchFamily="2" charset="-122"/>
                <a:ea typeface="华文中宋" panose="02010600040101010101" pitchFamily="2" charset="-122"/>
              </a:rPr>
              <a:t>r5</a:t>
            </a:r>
            <a:r>
              <a:rPr lang="zh-CN" altLang="zh-CN"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r6</a:t>
            </a:r>
            <a:r>
              <a:rPr lang="zh-CN" altLang="zh-CN" b="1" dirty="0">
                <a:solidFill>
                  <a:srgbClr val="000000"/>
                </a:solidFill>
                <a:latin typeface="华文中宋" panose="02010600040101010101" pitchFamily="2" charset="-122"/>
                <a:ea typeface="华文中宋" panose="02010600040101010101" pitchFamily="2" charset="-122"/>
              </a:rPr>
              <a:t>） </a:t>
            </a:r>
          </a:p>
          <a:p>
            <a:r>
              <a:rPr lang="en-US" altLang="zh-CN" b="1" dirty="0">
                <a:solidFill>
                  <a:srgbClr val="000000"/>
                </a:solidFill>
                <a:latin typeface="华文中宋" panose="02010600040101010101" pitchFamily="2" charset="-122"/>
                <a:ea typeface="华文中宋" panose="02010600040101010101" pitchFamily="2" charset="-122"/>
              </a:rPr>
              <a:t>loop: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runrun</a:t>
            </a:r>
            <a:r>
              <a:rPr lang="en-US" altLang="zh-CN" b="1" dirty="0">
                <a:solidFill>
                  <a:srgbClr val="000000"/>
                </a:solidFill>
                <a:latin typeface="华文中宋" panose="02010600040101010101" pitchFamily="2" charset="-122"/>
                <a:ea typeface="华文中宋" panose="02010600040101010101" pitchFamily="2" charset="-122"/>
              </a:rPr>
              <a:t> = 0; //</a:t>
            </a:r>
            <a:r>
              <a:rPr lang="zh-CN" altLang="zh-CN" b="1" dirty="0">
                <a:solidFill>
                  <a:srgbClr val="000000"/>
                </a:solidFill>
                <a:latin typeface="华文中宋" panose="02010600040101010101" pitchFamily="2" charset="-122"/>
                <a:ea typeface="华文中宋" panose="02010600040101010101" pitchFamily="2" charset="-122"/>
              </a:rPr>
              <a:t>清除强制调度</a:t>
            </a:r>
            <a:r>
              <a:rPr lang="en-US" altLang="zh-CN" b="1" dirty="0" err="1">
                <a:solidFill>
                  <a:srgbClr val="000000"/>
                </a:solidFill>
                <a:latin typeface="华文中宋" panose="02010600040101010101" pitchFamily="2" charset="-122"/>
                <a:ea typeface="华文中宋" panose="02010600040101010101" pitchFamily="2" charset="-122"/>
              </a:rPr>
              <a:t>runrun</a:t>
            </a:r>
            <a:r>
              <a:rPr lang="zh-CN" altLang="zh-CN" b="1" dirty="0">
                <a:solidFill>
                  <a:srgbClr val="000000"/>
                </a:solidFill>
                <a:latin typeface="华文中宋" panose="02010600040101010101" pitchFamily="2" charset="-122"/>
                <a:ea typeface="华文中宋" panose="02010600040101010101" pitchFamily="2" charset="-122"/>
              </a:rPr>
              <a:t>标志</a:t>
            </a:r>
          </a:p>
          <a:p>
            <a:pPr algn="l"/>
            <a:r>
              <a:rPr lang="en-US" altLang="zh-CN" b="1" dirty="0">
                <a:solidFill>
                  <a:srgbClr val="000000"/>
                </a:solidFill>
                <a:latin typeface="华文中宋" panose="02010600040101010101" pitchFamily="2" charset="-122"/>
                <a:ea typeface="华文中宋" panose="02010600040101010101" pitchFamily="2" charset="-122"/>
              </a:rPr>
              <a:t> 	</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2" name="TextBox 1"/>
          <p:cNvSpPr txBox="1"/>
          <p:nvPr/>
        </p:nvSpPr>
        <p:spPr>
          <a:xfrm>
            <a:off x="1691680" y="1340380"/>
            <a:ext cx="2708417" cy="338554"/>
          </a:xfrm>
          <a:prstGeom prst="rect">
            <a:avLst/>
          </a:prstGeom>
          <a:noFill/>
        </p:spPr>
        <p:txBody>
          <a:bodyPr wrap="square" rtlCol="0">
            <a:spAutoFit/>
          </a:bodyPr>
          <a:lstStyle/>
          <a:p>
            <a:r>
              <a:rPr lang="zh-CN" altLang="en-US" sz="1600" b="1" dirty="0">
                <a:solidFill>
                  <a:srgbClr val="FF0000"/>
                </a:solidFill>
                <a:latin typeface="华文中宋" panose="02010600040101010101" pitchFamily="2" charset="-122"/>
                <a:ea typeface="华文中宋" panose="02010600040101010101" pitchFamily="2" charset="-122"/>
              </a:rPr>
              <a:t>由</a:t>
            </a:r>
            <a:r>
              <a:rPr lang="en-US" altLang="zh-CN" sz="1600" b="1" dirty="0">
                <a:solidFill>
                  <a:srgbClr val="FF0000"/>
                </a:solidFill>
                <a:latin typeface="华文中宋" panose="02010600040101010101" pitchFamily="2" charset="-122"/>
                <a:ea typeface="华文中宋" panose="02010600040101010101" pitchFamily="2" charset="-122"/>
              </a:rPr>
              <a:t>0#</a:t>
            </a:r>
            <a:r>
              <a:rPr lang="zh-CN" altLang="en-US" sz="1600" b="1" dirty="0">
                <a:solidFill>
                  <a:srgbClr val="FF0000"/>
                </a:solidFill>
                <a:latin typeface="华文中宋" panose="02010600040101010101" pitchFamily="2" charset="-122"/>
                <a:ea typeface="华文中宋" panose="02010600040101010101" pitchFamily="2" charset="-122"/>
              </a:rPr>
              <a:t>进程实现调度算法</a:t>
            </a:r>
          </a:p>
        </p:txBody>
      </p:sp>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UNIX</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5" name="灯片编号占位符 4">
            <a:extLst>
              <a:ext uri="{FF2B5EF4-FFF2-40B4-BE49-F238E27FC236}">
                <a16:creationId xmlns:a16="http://schemas.microsoft.com/office/drawing/2014/main" xmlns="" id="{072DCD58-A2EB-42E5-8243-2D9B3CD4BDBA}"/>
              </a:ext>
            </a:extLst>
          </p:cNvPr>
          <p:cNvSpPr>
            <a:spLocks noGrp="1"/>
          </p:cNvSpPr>
          <p:nvPr>
            <p:ph type="sldNum" sz="quarter" idx="12"/>
          </p:nvPr>
        </p:nvSpPr>
        <p:spPr/>
        <p:txBody>
          <a:bodyPr/>
          <a:lstStyle/>
          <a:p>
            <a:fld id="{B10D5614-B734-4280-8F57-1D4947433C97}" type="slidenum">
              <a:rPr lang="en-US" smtClean="0"/>
              <a:pPr/>
              <a:t>82</a:t>
            </a:fld>
            <a:endParaRPr lang="en-US" dirty="0"/>
          </a:p>
        </p:txBody>
      </p:sp>
    </p:spTree>
    <p:extLst>
      <p:ext uri="{BB962C8B-B14F-4D97-AF65-F5344CB8AC3E}">
        <p14:creationId xmlns:p14="http://schemas.microsoft.com/office/powerpoint/2010/main" xmlns="" val="1451100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75</a:t>
            </a:r>
            <a:endParaRPr lang="en-US" sz="1100" b="1" dirty="0">
              <a:solidFill>
                <a:prstClr val="white"/>
              </a:solidFill>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4" name="TextBox 3"/>
          <p:cNvSpPr txBox="1"/>
          <p:nvPr/>
        </p:nvSpPr>
        <p:spPr>
          <a:xfrm>
            <a:off x="0" y="1124744"/>
            <a:ext cx="9144000" cy="5632311"/>
          </a:xfrm>
          <a:prstGeom prst="rect">
            <a:avLst/>
          </a:prstGeom>
          <a:solidFill>
            <a:srgbClr val="CCECFF"/>
          </a:solidFill>
          <a:ln>
            <a:solidFill>
              <a:schemeClr val="accent1">
                <a:shade val="50000"/>
              </a:schemeClr>
            </a:solidFill>
          </a:ln>
        </p:spPr>
        <p:txBody>
          <a:bodyPr wrap="square" rtlCol="0">
            <a:spAutoFit/>
          </a:bodyPr>
          <a:lstStyle/>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 p;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p = NULL;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n = 128; // </a:t>
            </a:r>
            <a:r>
              <a:rPr lang="zh-CN" altLang="zh-CN" b="1" dirty="0">
                <a:solidFill>
                  <a:srgbClr val="000000"/>
                </a:solidFill>
                <a:latin typeface="华文中宋" panose="02010600040101010101" pitchFamily="2" charset="-122"/>
                <a:ea typeface="华文中宋" panose="02010600040101010101" pitchFamily="2" charset="-122"/>
              </a:rPr>
              <a:t>进程优先数上限（最低优先级）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i</a:t>
            </a:r>
            <a:r>
              <a:rPr lang="en-US" altLang="zh-CN" b="1" dirty="0">
                <a:solidFill>
                  <a:srgbClr val="000000"/>
                </a:solidFill>
                <a:latin typeface="华文中宋" panose="02010600040101010101" pitchFamily="2" charset="-122"/>
                <a:ea typeface="华文中宋" panose="02010600040101010101" pitchFamily="2" charset="-122"/>
              </a:rPr>
              <a:t> = NPROC; //</a:t>
            </a:r>
            <a:r>
              <a:rPr lang="zh-CN" altLang="zh-CN" b="1" dirty="0">
                <a:solidFill>
                  <a:srgbClr val="000000"/>
                </a:solidFill>
                <a:latin typeface="华文中宋" panose="02010600040101010101" pitchFamily="2" charset="-122"/>
                <a:ea typeface="华文中宋" panose="02010600040101010101" pitchFamily="2" charset="-122"/>
              </a:rPr>
              <a:t>最大进程个数 </a:t>
            </a:r>
            <a:r>
              <a:rPr lang="en-US" altLang="zh-CN" b="1" dirty="0">
                <a:solidFill>
                  <a:srgbClr val="000000"/>
                </a:solidFill>
                <a:latin typeface="华文中宋" panose="02010600040101010101" pitchFamily="2" charset="-122"/>
                <a:ea typeface="华文中宋" panose="02010600040101010101" pitchFamily="2" charset="-122"/>
              </a:rPr>
              <a:t>	</a:t>
            </a:r>
          </a:p>
          <a:p>
            <a:r>
              <a:rPr lang="en-US" altLang="zh-CN" b="1" dirty="0">
                <a:solidFill>
                  <a:srgbClr val="000000"/>
                </a:solidFill>
                <a:latin typeface="华文中宋" panose="02010600040101010101" pitchFamily="2" charset="-122"/>
                <a:ea typeface="华文中宋" panose="02010600040101010101" pitchFamily="2" charset="-122"/>
              </a:rPr>
              <a:t>	</a:t>
            </a:r>
          </a:p>
          <a:p>
            <a:r>
              <a:rPr lang="en-US" altLang="zh-CN" b="1" dirty="0">
                <a:solidFill>
                  <a:srgbClr val="000000"/>
                </a:solidFill>
                <a:latin typeface="华文中宋" panose="02010600040101010101" pitchFamily="2" charset="-122"/>
                <a:ea typeface="华文中宋" panose="02010600040101010101" pitchFamily="2" charset="-122"/>
              </a:rPr>
              <a:t>	//</a:t>
            </a:r>
            <a:r>
              <a:rPr lang="zh-CN" altLang="zh-CN" b="1" dirty="0">
                <a:solidFill>
                  <a:srgbClr val="000000"/>
                </a:solidFill>
                <a:latin typeface="华文中宋" panose="02010600040101010101" pitchFamily="2" charset="-122"/>
                <a:ea typeface="华文中宋" panose="02010600040101010101" pitchFamily="2" charset="-122"/>
              </a:rPr>
              <a:t>遍历</a:t>
            </a:r>
            <a:r>
              <a:rPr lang="en-US" altLang="zh-CN" b="1" dirty="0">
                <a:solidFill>
                  <a:srgbClr val="000000"/>
                </a:solidFill>
                <a:latin typeface="华文中宋" panose="02010600040101010101" pitchFamily="2" charset="-122"/>
                <a:ea typeface="华文中宋" panose="02010600040101010101" pitchFamily="2" charset="-122"/>
              </a:rPr>
              <a:t>proc</a:t>
            </a:r>
            <a:r>
              <a:rPr lang="zh-CN" altLang="zh-CN" b="1" dirty="0">
                <a:solidFill>
                  <a:srgbClr val="000000"/>
                </a:solidFill>
                <a:latin typeface="华文中宋" panose="02010600040101010101" pitchFamily="2" charset="-122"/>
                <a:ea typeface="华文中宋" panose="02010600040101010101" pitchFamily="2" charset="-122"/>
              </a:rPr>
              <a:t>表，查找优先级最高的就绪状态进程的</a:t>
            </a:r>
            <a:r>
              <a:rPr lang="en-US" altLang="zh-CN" b="1" dirty="0">
                <a:solidFill>
                  <a:srgbClr val="000000"/>
                </a:solidFill>
                <a:latin typeface="华文中宋" panose="02010600040101010101" pitchFamily="2" charset="-122"/>
                <a:ea typeface="华文中宋" panose="02010600040101010101" pitchFamily="2" charset="-122"/>
              </a:rPr>
              <a:t>proc</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//p</a:t>
            </a:r>
            <a:r>
              <a:rPr lang="zh-CN" altLang="zh-CN" b="1" dirty="0">
                <a:solidFill>
                  <a:srgbClr val="000000"/>
                </a:solidFill>
                <a:latin typeface="华文中宋" panose="02010600040101010101" pitchFamily="2" charset="-122"/>
                <a:ea typeface="华文中宋" panose="02010600040101010101" pitchFamily="2" charset="-122"/>
              </a:rPr>
              <a:t>指向查找到的进程，该进程优先数记录在变量</a:t>
            </a:r>
            <a:r>
              <a:rPr lang="en-US" altLang="zh-CN" b="1" dirty="0">
                <a:solidFill>
                  <a:srgbClr val="000000"/>
                </a:solidFill>
                <a:latin typeface="华文中宋" panose="02010600040101010101" pitchFamily="2" charset="-122"/>
                <a:ea typeface="华文中宋" panose="02010600040101010101" pitchFamily="2" charset="-122"/>
              </a:rPr>
              <a:t>n</a:t>
            </a:r>
            <a:r>
              <a:rPr lang="zh-CN" altLang="zh-CN" b="1" dirty="0">
                <a:solidFill>
                  <a:srgbClr val="000000"/>
                </a:solidFill>
                <a:latin typeface="华文中宋" panose="02010600040101010101" pitchFamily="2" charset="-122"/>
                <a:ea typeface="华文中宋" panose="02010600040101010101" pitchFamily="2" charset="-122"/>
              </a:rPr>
              <a:t>中</a:t>
            </a:r>
            <a:endParaRPr lang="en-US"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do {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if(</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&gt;= &amp;proc[NPROC])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 &amp;proc[0]; </a:t>
            </a:r>
          </a:p>
          <a:p>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if(</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p_stat</a:t>
            </a:r>
            <a:r>
              <a:rPr lang="en-US" altLang="zh-CN" b="1" dirty="0">
                <a:solidFill>
                  <a:srgbClr val="000000"/>
                </a:solidFill>
                <a:latin typeface="华文中宋" panose="02010600040101010101" pitchFamily="2" charset="-122"/>
                <a:ea typeface="华文中宋" panose="02010600040101010101" pitchFamily="2" charset="-122"/>
              </a:rPr>
              <a:t>==SRUN &amp;&amp;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p_flag&amp;SLOAD</a:t>
            </a:r>
            <a:r>
              <a:rPr lang="en-US" altLang="zh-CN" b="1" dirty="0">
                <a:solidFill>
                  <a:srgbClr val="000000"/>
                </a:solidFill>
                <a:latin typeface="华文中宋" panose="02010600040101010101" pitchFamily="2" charset="-122"/>
                <a:ea typeface="华文中宋" panose="02010600040101010101" pitchFamily="2" charset="-122"/>
              </a:rPr>
              <a:t>)!=0) {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if(</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p_pri</a:t>
            </a:r>
            <a:r>
              <a:rPr lang="en-US" altLang="zh-CN" b="1" dirty="0">
                <a:solidFill>
                  <a:srgbClr val="000000"/>
                </a:solidFill>
                <a:latin typeface="华文中宋" panose="02010600040101010101" pitchFamily="2" charset="-122"/>
                <a:ea typeface="华文中宋" panose="02010600040101010101" pitchFamily="2" charset="-122"/>
              </a:rPr>
              <a:t> &lt; n) {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p =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n =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p_pri</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 while (--</a:t>
            </a:r>
            <a:r>
              <a:rPr lang="en-US" altLang="zh-CN" b="1" dirty="0" err="1">
                <a:solidFill>
                  <a:srgbClr val="000000"/>
                </a:solidFill>
                <a:latin typeface="华文中宋" panose="02010600040101010101" pitchFamily="2" charset="-122"/>
                <a:ea typeface="华文中宋" panose="02010600040101010101" pitchFamily="2" charset="-122"/>
              </a:rPr>
              <a:t>i</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UNIX</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27F80531-F643-46DC-BCB6-0E61B9D17D4B}"/>
              </a:ext>
            </a:extLst>
          </p:cNvPr>
          <p:cNvSpPr>
            <a:spLocks noGrp="1"/>
          </p:cNvSpPr>
          <p:nvPr>
            <p:ph type="sldNum" sz="quarter" idx="12"/>
          </p:nvPr>
        </p:nvSpPr>
        <p:spPr/>
        <p:txBody>
          <a:bodyPr/>
          <a:lstStyle/>
          <a:p>
            <a:fld id="{B10D5614-B734-4280-8F57-1D4947433C97}" type="slidenum">
              <a:rPr lang="en-US" smtClean="0"/>
              <a:pPr/>
              <a:t>83</a:t>
            </a:fld>
            <a:endParaRPr lang="en-US" dirty="0"/>
          </a:p>
        </p:txBody>
      </p:sp>
    </p:spTree>
    <p:extLst>
      <p:ext uri="{BB962C8B-B14F-4D97-AF65-F5344CB8AC3E}">
        <p14:creationId xmlns:p14="http://schemas.microsoft.com/office/powerpoint/2010/main" xmlns="" val="28700680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76</a:t>
            </a:r>
            <a:endParaRPr lang="en-US" sz="1100" b="1" dirty="0">
              <a:solidFill>
                <a:prstClr val="white"/>
              </a:solidFill>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4" name="TextBox 3"/>
          <p:cNvSpPr txBox="1"/>
          <p:nvPr/>
        </p:nvSpPr>
        <p:spPr>
          <a:xfrm>
            <a:off x="0" y="1418957"/>
            <a:ext cx="9144000" cy="4801314"/>
          </a:xfrm>
          <a:prstGeom prst="rect">
            <a:avLst/>
          </a:prstGeom>
          <a:solidFill>
            <a:srgbClr val="CCECFF"/>
          </a:solidFill>
          <a:ln>
            <a:solidFill>
              <a:schemeClr val="accent1">
                <a:shade val="50000"/>
              </a:schemeClr>
            </a:solidFill>
          </a:ln>
        </p:spPr>
        <p:txBody>
          <a:bodyPr wrap="square" rtlCol="0">
            <a:spAutoFit/>
          </a:bodyPr>
          <a:lstStyle/>
          <a:p>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如果进程没有找到，进入</a:t>
            </a:r>
            <a:r>
              <a:rPr lang="en-US" altLang="zh-CN" b="1" dirty="0">
                <a:solidFill>
                  <a:srgbClr val="000000"/>
                </a:solidFill>
                <a:latin typeface="华文中宋" panose="02010600040101010101" pitchFamily="2" charset="-122"/>
                <a:ea typeface="华文中宋" panose="02010600040101010101" pitchFamily="2" charset="-122"/>
              </a:rPr>
              <a:t>idle( )</a:t>
            </a:r>
          </a:p>
          <a:p>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if(p == NULL)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p =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a:solidFill>
                  <a:srgbClr val="FF0000"/>
                </a:solidFill>
                <a:latin typeface="华文中宋" panose="02010600040101010101" pitchFamily="2" charset="-122"/>
                <a:ea typeface="华文中宋" panose="02010600040101010101" pitchFamily="2" charset="-122"/>
              </a:rPr>
              <a:t>idle( )</a:t>
            </a:r>
            <a:r>
              <a:rPr lang="en-US" altLang="zh-CN" b="1" dirty="0">
                <a:solidFill>
                  <a:srgbClr val="000000"/>
                </a:solidFill>
                <a:latin typeface="华文中宋" panose="02010600040101010101" pitchFamily="2" charset="-122"/>
                <a:ea typeface="华文中宋" panose="02010600040101010101" pitchFamily="2" charset="-122"/>
              </a:rPr>
              <a:t>; //</a:t>
            </a:r>
            <a:r>
              <a:rPr lang="zh-CN" altLang="zh-CN" b="1" dirty="0">
                <a:solidFill>
                  <a:srgbClr val="000000"/>
                </a:solidFill>
                <a:latin typeface="华文中宋" panose="02010600040101010101" pitchFamily="2" charset="-122"/>
                <a:ea typeface="华文中宋" panose="02010600040101010101" pitchFamily="2" charset="-122"/>
              </a:rPr>
              <a:t>在</a:t>
            </a:r>
            <a:r>
              <a:rPr lang="en-US" altLang="zh-CN" b="1" dirty="0">
                <a:solidFill>
                  <a:srgbClr val="000000"/>
                </a:solidFill>
                <a:latin typeface="华文中宋" panose="02010600040101010101" pitchFamily="2" charset="-122"/>
                <a:ea typeface="华文中宋" panose="02010600040101010101" pitchFamily="2" charset="-122"/>
              </a:rPr>
              <a:t>idle</a:t>
            </a:r>
            <a:r>
              <a:rPr lang="zh-CN" altLang="zh-CN" b="1" dirty="0">
                <a:solidFill>
                  <a:srgbClr val="000000"/>
                </a:solidFill>
                <a:latin typeface="华文中宋" panose="02010600040101010101" pitchFamily="2" charset="-122"/>
                <a:ea typeface="华文中宋" panose="02010600040101010101" pitchFamily="2" charset="-122"/>
              </a:rPr>
              <a:t>中可能响应中断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goto</a:t>
            </a:r>
            <a:r>
              <a:rPr lang="en-US" altLang="zh-CN" b="1" dirty="0">
                <a:solidFill>
                  <a:srgbClr val="000000"/>
                </a:solidFill>
                <a:latin typeface="华文中宋" panose="02010600040101010101" pitchFamily="2" charset="-122"/>
                <a:ea typeface="华文中宋" panose="02010600040101010101" pitchFamily="2" charset="-122"/>
              </a:rPr>
              <a:t> loop; //</a:t>
            </a:r>
            <a:r>
              <a:rPr lang="zh-CN" altLang="zh-CN" b="1" dirty="0">
                <a:solidFill>
                  <a:srgbClr val="000000"/>
                </a:solidFill>
                <a:latin typeface="华文中宋" panose="02010600040101010101" pitchFamily="2" charset="-122"/>
                <a:ea typeface="华文中宋" panose="02010600040101010101" pitchFamily="2" charset="-122"/>
              </a:rPr>
              <a:t>返回</a:t>
            </a:r>
            <a:r>
              <a:rPr lang="en-US" altLang="zh-CN" b="1" dirty="0">
                <a:solidFill>
                  <a:srgbClr val="000000"/>
                </a:solidFill>
                <a:latin typeface="华文中宋" panose="02010600040101010101" pitchFamily="2" charset="-122"/>
                <a:ea typeface="华文中宋" panose="02010600040101010101" pitchFamily="2" charset="-122"/>
              </a:rPr>
              <a:t>loop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 </a:t>
            </a:r>
          </a:p>
          <a:p>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 p;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curpri</a:t>
            </a:r>
            <a:r>
              <a:rPr lang="en-US" altLang="zh-CN" b="1" dirty="0">
                <a:solidFill>
                  <a:srgbClr val="000000"/>
                </a:solidFill>
                <a:latin typeface="华文中宋" panose="02010600040101010101" pitchFamily="2" charset="-122"/>
                <a:ea typeface="华文中宋" panose="02010600040101010101" pitchFamily="2" charset="-122"/>
              </a:rPr>
              <a:t> = n; //</a:t>
            </a:r>
            <a:r>
              <a:rPr lang="en-US" altLang="zh-CN" b="1" dirty="0" err="1">
                <a:solidFill>
                  <a:srgbClr val="000000"/>
                </a:solidFill>
                <a:latin typeface="华文中宋" panose="02010600040101010101" pitchFamily="2" charset="-122"/>
                <a:ea typeface="华文中宋" panose="02010600040101010101" pitchFamily="2" charset="-122"/>
              </a:rPr>
              <a:t>curpri</a:t>
            </a:r>
            <a:r>
              <a:rPr lang="zh-CN" altLang="zh-CN" b="1" dirty="0">
                <a:solidFill>
                  <a:srgbClr val="000000"/>
                </a:solidFill>
                <a:latin typeface="华文中宋" panose="02010600040101010101" pitchFamily="2" charset="-122"/>
                <a:ea typeface="华文中宋" panose="02010600040101010101" pitchFamily="2" charset="-122"/>
              </a:rPr>
              <a:t>记录进程上台时的优先数 </a:t>
            </a:r>
          </a:p>
          <a:p>
            <a:r>
              <a:rPr lang="en-US" altLang="zh-CN" b="1" dirty="0">
                <a:solidFill>
                  <a:srgbClr val="000000"/>
                </a:solidFill>
                <a:latin typeface="华文中宋" panose="02010600040101010101" pitchFamily="2" charset="-122"/>
                <a:ea typeface="华文中宋" panose="02010600040101010101" pitchFamily="2" charset="-122"/>
              </a:rPr>
              <a:t>	</a:t>
            </a:r>
          </a:p>
          <a:p>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新选中的进程建立运行环境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retu</a:t>
            </a:r>
            <a:r>
              <a:rPr lang="en-US" altLang="zh-CN" b="1" dirty="0">
                <a:solidFill>
                  <a:srgbClr val="000000"/>
                </a:solidFill>
                <a:latin typeface="华文中宋" panose="02010600040101010101" pitchFamily="2" charset="-122"/>
                <a:ea typeface="华文中宋" panose="02010600040101010101" pitchFamily="2" charset="-122"/>
              </a:rPr>
              <a:t>(</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p_addr</a:t>
            </a:r>
            <a:r>
              <a:rPr lang="en-US" altLang="zh-CN" b="1" dirty="0">
                <a:solidFill>
                  <a:srgbClr val="000000"/>
                </a:solidFill>
                <a:latin typeface="华文中宋" panose="02010600040101010101" pitchFamily="2" charset="-122"/>
                <a:ea typeface="华文中宋" panose="02010600040101010101" pitchFamily="2" charset="-122"/>
              </a:rPr>
              <a:t>); //</a:t>
            </a:r>
            <a:r>
              <a:rPr lang="zh-CN" altLang="zh-CN" b="1" dirty="0">
                <a:solidFill>
                  <a:srgbClr val="000000"/>
                </a:solidFill>
                <a:latin typeface="华文中宋" panose="02010600040101010101" pitchFamily="2" charset="-122"/>
                <a:ea typeface="华文中宋" panose="02010600040101010101" pitchFamily="2" charset="-122"/>
              </a:rPr>
              <a:t>恢复选中进程的堆栈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sureg</a:t>
            </a:r>
            <a:r>
              <a:rPr lang="en-US" altLang="zh-CN" b="1" dirty="0">
                <a:solidFill>
                  <a:srgbClr val="000000"/>
                </a:solidFill>
                <a:latin typeface="华文中宋" panose="02010600040101010101" pitchFamily="2" charset="-122"/>
                <a:ea typeface="华文中宋" panose="02010600040101010101" pitchFamily="2" charset="-122"/>
              </a:rPr>
              <a:t>(); //</a:t>
            </a:r>
            <a:r>
              <a:rPr lang="zh-CN" altLang="zh-CN" b="1" dirty="0">
                <a:solidFill>
                  <a:srgbClr val="000000"/>
                </a:solidFill>
                <a:latin typeface="华文中宋" panose="02010600040101010101" pitchFamily="2" charset="-122"/>
                <a:ea typeface="华文中宋" panose="02010600040101010101" pitchFamily="2" charset="-122"/>
              </a:rPr>
              <a:t>恢复地址变换寄存器 </a:t>
            </a:r>
          </a:p>
          <a:p>
            <a:r>
              <a:rPr lang="en-US" altLang="zh-CN" b="1" dirty="0">
                <a:solidFill>
                  <a:srgbClr val="000000"/>
                </a:solidFill>
                <a:latin typeface="华文中宋" panose="02010600040101010101" pitchFamily="2" charset="-122"/>
                <a:ea typeface="华文中宋" panose="02010600040101010101" pitchFamily="2" charset="-122"/>
              </a:rPr>
              <a:t>	return(1);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UNIX</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9BCE1BDB-A9F5-4659-9F69-7A2E8B897B57}"/>
              </a:ext>
            </a:extLst>
          </p:cNvPr>
          <p:cNvSpPr>
            <a:spLocks noGrp="1"/>
          </p:cNvSpPr>
          <p:nvPr>
            <p:ph type="sldNum" sz="quarter" idx="12"/>
          </p:nvPr>
        </p:nvSpPr>
        <p:spPr/>
        <p:txBody>
          <a:bodyPr/>
          <a:lstStyle/>
          <a:p>
            <a:fld id="{B10D5614-B734-4280-8F57-1D4947433C97}" type="slidenum">
              <a:rPr lang="en-US" smtClean="0"/>
              <a:pPr/>
              <a:t>84</a:t>
            </a:fld>
            <a:endParaRPr lang="en-US" dirty="0"/>
          </a:p>
        </p:txBody>
      </p:sp>
    </p:spTree>
    <p:extLst>
      <p:ext uri="{BB962C8B-B14F-4D97-AF65-F5344CB8AC3E}">
        <p14:creationId xmlns:p14="http://schemas.microsoft.com/office/powerpoint/2010/main" xmlns="" val="20171266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77</a:t>
            </a:r>
            <a:endParaRPr lang="en-US" sz="1100" b="1" dirty="0">
              <a:solidFill>
                <a:prstClr val="white"/>
              </a:solidFill>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4" name="TextBox 3"/>
          <p:cNvSpPr txBox="1"/>
          <p:nvPr/>
        </p:nvSpPr>
        <p:spPr>
          <a:xfrm>
            <a:off x="0" y="1339970"/>
            <a:ext cx="9144000" cy="5355312"/>
          </a:xfrm>
          <a:prstGeom prst="rect">
            <a:avLst/>
          </a:prstGeom>
          <a:solidFill>
            <a:srgbClr val="CCECFF"/>
          </a:solidFill>
          <a:ln>
            <a:solidFill>
              <a:schemeClr val="accent1">
                <a:shade val="50000"/>
              </a:schemeClr>
            </a:solidFill>
          </a:ln>
        </p:spPr>
        <p:txBody>
          <a:bodyPr wrap="square" rtlCol="0">
            <a:spAutoFit/>
          </a:bodyPr>
          <a:lstStyle/>
          <a:p>
            <a:r>
              <a:rPr lang="zh-CN" altLang="zh-CN" b="1" dirty="0">
                <a:solidFill>
                  <a:srgbClr val="000000"/>
                </a:solidFill>
                <a:latin typeface="华文中宋" panose="02010600040101010101" pitchFamily="2" charset="-122"/>
                <a:ea typeface="华文中宋" panose="02010600040101010101" pitchFamily="2" charset="-122"/>
              </a:rPr>
              <a:t>两种睡眠状态：</a:t>
            </a:r>
            <a:r>
              <a:rPr lang="en-US" altLang="zh-CN" b="1" dirty="0">
                <a:solidFill>
                  <a:srgbClr val="000000"/>
                </a:solidFill>
                <a:latin typeface="华文中宋" panose="02010600040101010101" pitchFamily="2" charset="-122"/>
                <a:ea typeface="华文中宋" panose="02010600040101010101" pitchFamily="2" charset="-122"/>
              </a:rPr>
              <a:t>SWAIT</a:t>
            </a:r>
            <a:r>
              <a:rPr lang="zh-CN" altLang="zh-CN"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SSLEEP</a:t>
            </a:r>
            <a:r>
              <a:rPr lang="zh-CN" altLang="zh-CN" b="1" dirty="0">
                <a:solidFill>
                  <a:srgbClr val="000000"/>
                </a:solidFill>
                <a:latin typeface="华文中宋" panose="02010600040101010101" pitchFamily="2" charset="-122"/>
                <a:ea typeface="华文中宋" panose="02010600040101010101" pitchFamily="2" charset="-122"/>
              </a:rPr>
              <a:t>，如果内存紧张，</a:t>
            </a:r>
            <a:r>
              <a:rPr lang="en-US" altLang="zh-CN" b="1" dirty="0">
                <a:solidFill>
                  <a:srgbClr val="000000"/>
                </a:solidFill>
                <a:latin typeface="华文中宋" panose="02010600040101010101" pitchFamily="2" charset="-122"/>
                <a:ea typeface="华文中宋" panose="02010600040101010101" pitchFamily="2" charset="-122"/>
              </a:rPr>
              <a:t>0#</a:t>
            </a:r>
            <a:r>
              <a:rPr lang="zh-CN" altLang="zh-CN" b="1" dirty="0">
                <a:solidFill>
                  <a:srgbClr val="000000"/>
                </a:solidFill>
                <a:latin typeface="华文中宋" panose="02010600040101010101" pitchFamily="2" charset="-122"/>
                <a:ea typeface="华文中宋" panose="02010600040101010101" pitchFamily="2" charset="-122"/>
              </a:rPr>
              <a:t>进程首先将</a:t>
            </a:r>
            <a:r>
              <a:rPr lang="en-US" altLang="zh-CN" b="1" dirty="0">
                <a:solidFill>
                  <a:srgbClr val="000000"/>
                </a:solidFill>
                <a:latin typeface="华文中宋" panose="02010600040101010101" pitchFamily="2" charset="-122"/>
                <a:ea typeface="华文中宋" panose="02010600040101010101" pitchFamily="2" charset="-122"/>
              </a:rPr>
              <a:t>SWAIT</a:t>
            </a:r>
            <a:r>
              <a:rPr lang="zh-CN" altLang="zh-CN" b="1" dirty="0">
                <a:solidFill>
                  <a:srgbClr val="000000"/>
                </a:solidFill>
                <a:latin typeface="华文中宋" panose="02010600040101010101" pitchFamily="2" charset="-122"/>
                <a:ea typeface="华文中宋" panose="02010600040101010101" pitchFamily="2" charset="-122"/>
              </a:rPr>
              <a:t>换出内存</a:t>
            </a:r>
            <a:endParaRPr lang="en-US" altLang="zh-CN" b="1" dirty="0">
              <a:solidFill>
                <a:srgbClr val="000000"/>
              </a:solidFill>
              <a:latin typeface="华文中宋" panose="02010600040101010101" pitchFamily="2" charset="-122"/>
              <a:ea typeface="华文中宋" panose="02010600040101010101" pitchFamily="2" charset="-122"/>
            </a:endParaRPr>
          </a:p>
          <a:p>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FF0000"/>
                </a:solidFill>
                <a:latin typeface="华文中宋" panose="02010600040101010101" pitchFamily="2" charset="-122"/>
                <a:ea typeface="华文中宋" panose="02010600040101010101" pitchFamily="2" charset="-122"/>
              </a:rPr>
              <a:t>sleep(</a:t>
            </a:r>
            <a:r>
              <a:rPr lang="en-US" altLang="zh-CN" b="1" dirty="0" err="1">
                <a:solidFill>
                  <a:srgbClr val="FF0000"/>
                </a:solidFill>
                <a:latin typeface="华文中宋" panose="02010600040101010101" pitchFamily="2" charset="-122"/>
                <a:ea typeface="华文中宋" panose="02010600040101010101" pitchFamily="2" charset="-122"/>
              </a:rPr>
              <a:t>chan</a:t>
            </a:r>
            <a:r>
              <a:rPr lang="en-US" altLang="zh-CN" b="1" dirty="0">
                <a:solidFill>
                  <a:srgbClr val="FF0000"/>
                </a:solidFill>
                <a:latin typeface="华文中宋" panose="02010600040101010101" pitchFamily="2" charset="-122"/>
                <a:ea typeface="华文中宋" panose="02010600040101010101" pitchFamily="2" charset="-122"/>
              </a:rPr>
              <a:t>, </a:t>
            </a:r>
            <a:r>
              <a:rPr lang="en-US" altLang="zh-CN" b="1" dirty="0" err="1">
                <a:solidFill>
                  <a:srgbClr val="FF0000"/>
                </a:solidFill>
                <a:latin typeface="华文中宋" panose="02010600040101010101" pitchFamily="2" charset="-122"/>
                <a:ea typeface="华文中宋" panose="02010600040101010101" pitchFamily="2" charset="-122"/>
              </a:rPr>
              <a:t>pri</a:t>
            </a:r>
            <a:r>
              <a:rPr lang="en-US" altLang="zh-CN" b="1" dirty="0">
                <a:solidFill>
                  <a:srgbClr val="FF0000"/>
                </a:solidFill>
                <a:latin typeface="华文中宋" panose="02010600040101010101" pitchFamily="2" charset="-122"/>
                <a:ea typeface="华文中宋" panose="02010600040101010101" pitchFamily="2" charset="-122"/>
              </a:rPr>
              <a:t>) </a:t>
            </a:r>
            <a:endParaRPr lang="zh-CN" altLang="zh-CN" b="1" dirty="0">
              <a:solidFill>
                <a:srgbClr val="FF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register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s;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s = PS-&gt;</a:t>
            </a:r>
            <a:r>
              <a:rPr lang="en-US" altLang="zh-CN" b="1" dirty="0" err="1">
                <a:solidFill>
                  <a:srgbClr val="000000"/>
                </a:solidFill>
                <a:latin typeface="华文中宋" panose="02010600040101010101" pitchFamily="2" charset="-122"/>
                <a:ea typeface="华文中宋" panose="02010600040101010101" pitchFamily="2" charset="-122"/>
              </a:rPr>
              <a:t>integ</a:t>
            </a:r>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保留</a:t>
            </a:r>
            <a:r>
              <a:rPr lang="en-US" altLang="zh-CN" b="1" dirty="0">
                <a:solidFill>
                  <a:srgbClr val="000000"/>
                </a:solidFill>
                <a:latin typeface="华文中宋" panose="02010600040101010101" pitchFamily="2" charset="-122"/>
                <a:ea typeface="华文中宋" panose="02010600040101010101" pitchFamily="2" charset="-122"/>
              </a:rPr>
              <a:t>PSW</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 </a:t>
            </a:r>
            <a:r>
              <a:rPr lang="en-US" altLang="zh-CN" b="1" dirty="0" err="1">
                <a:solidFill>
                  <a:srgbClr val="000000"/>
                </a:solidFill>
                <a:latin typeface="华文中宋" panose="02010600040101010101" pitchFamily="2" charset="-122"/>
                <a:ea typeface="华文中宋" panose="02010600040101010101" pitchFamily="2" charset="-122"/>
              </a:rPr>
              <a:t>u.u_procp</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if(</a:t>
            </a:r>
            <a:r>
              <a:rPr lang="en-US" altLang="zh-CN" b="1" dirty="0" err="1">
                <a:solidFill>
                  <a:srgbClr val="000000"/>
                </a:solidFill>
                <a:latin typeface="华文中宋" panose="02010600040101010101" pitchFamily="2" charset="-122"/>
                <a:ea typeface="华文中宋" panose="02010600040101010101" pitchFamily="2" charset="-122"/>
              </a:rPr>
              <a:t>pri</a:t>
            </a:r>
            <a:r>
              <a:rPr lang="en-US" altLang="zh-CN" b="1" dirty="0">
                <a:solidFill>
                  <a:srgbClr val="000000"/>
                </a:solidFill>
                <a:latin typeface="华文中宋" panose="02010600040101010101" pitchFamily="2" charset="-122"/>
                <a:ea typeface="华文中宋" panose="02010600040101010101" pitchFamily="2" charset="-122"/>
              </a:rPr>
              <a:t> &gt;= 0) {  // </a:t>
            </a:r>
            <a:r>
              <a:rPr lang="zh-CN" altLang="zh-CN" b="1" dirty="0">
                <a:solidFill>
                  <a:srgbClr val="000000"/>
                </a:solidFill>
                <a:latin typeface="华文中宋" panose="02010600040101010101" pitchFamily="2" charset="-122"/>
                <a:ea typeface="华文中宋" panose="02010600040101010101" pitchFamily="2" charset="-122"/>
              </a:rPr>
              <a:t>优先数较低，进入低优先级睡眠状态 </a:t>
            </a:r>
          </a:p>
          <a:p>
            <a:r>
              <a:rPr lang="en-US" altLang="zh-CN" b="1" dirty="0">
                <a:solidFill>
                  <a:srgbClr val="000000"/>
                </a:solidFill>
                <a:latin typeface="华文中宋" panose="02010600040101010101" pitchFamily="2" charset="-122"/>
                <a:ea typeface="华文中宋" panose="02010600040101010101" pitchFamily="2" charset="-122"/>
              </a:rPr>
              <a:t>		if(</a:t>
            </a:r>
            <a:r>
              <a:rPr lang="en-US" altLang="zh-CN" b="1" dirty="0" err="1">
                <a:solidFill>
                  <a:srgbClr val="000000"/>
                </a:solidFill>
                <a:latin typeface="华文中宋" panose="02010600040101010101" pitchFamily="2" charset="-122"/>
                <a:ea typeface="华文中宋" panose="02010600040101010101" pitchFamily="2" charset="-122"/>
              </a:rPr>
              <a:t>issig</a:t>
            </a:r>
            <a:r>
              <a:rPr lang="en-US" altLang="zh-CN" b="1" dirty="0">
                <a:solidFill>
                  <a:srgbClr val="000000"/>
                </a:solidFill>
                <a:latin typeface="华文中宋" panose="02010600040101010101" pitchFamily="2" charset="-122"/>
                <a:ea typeface="华文中宋" panose="02010600040101010101" pitchFamily="2" charset="-122"/>
              </a:rPr>
              <a:t>( )) // </a:t>
            </a:r>
            <a:r>
              <a:rPr lang="zh-CN" altLang="zh-CN" b="1" dirty="0">
                <a:solidFill>
                  <a:srgbClr val="000000"/>
                </a:solidFill>
                <a:latin typeface="华文中宋" panose="02010600040101010101" pitchFamily="2" charset="-122"/>
                <a:ea typeface="华文中宋" panose="02010600040101010101" pitchFamily="2" charset="-122"/>
              </a:rPr>
              <a:t>检测有无中断信号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goto</a:t>
            </a:r>
            <a:r>
              <a:rPr lang="en-US" altLang="zh-CN" b="1" dirty="0">
                <a:solidFill>
                  <a:srgbClr val="000000"/>
                </a:solidFill>
                <a:latin typeface="华文中宋" panose="02010600040101010101" pitchFamily="2" charset="-122"/>
                <a:ea typeface="华文中宋" panose="02010600040101010101" pitchFamily="2" charset="-122"/>
              </a:rPr>
              <a:t> psig; // </a:t>
            </a:r>
            <a:r>
              <a:rPr lang="zh-CN" altLang="zh-CN" b="1" dirty="0">
                <a:solidFill>
                  <a:srgbClr val="000000"/>
                </a:solidFill>
                <a:latin typeface="华文中宋" panose="02010600040101010101" pitchFamily="2" charset="-122"/>
                <a:ea typeface="华文中宋" panose="02010600040101010101" pitchFamily="2" charset="-122"/>
              </a:rPr>
              <a:t>则转去处理规定操作 </a:t>
            </a:r>
          </a:p>
          <a:p>
            <a:r>
              <a:rPr lang="en-US" altLang="zh-CN" b="1" dirty="0">
                <a:solidFill>
                  <a:srgbClr val="000000"/>
                </a:solidFill>
                <a:latin typeface="华文中宋" panose="02010600040101010101" pitchFamily="2" charset="-122"/>
                <a:ea typeface="华文中宋" panose="02010600040101010101" pitchFamily="2" charset="-122"/>
              </a:rPr>
              <a:t>		spl6( ); //</a:t>
            </a:r>
            <a:r>
              <a:rPr lang="zh-CN" altLang="zh-CN" b="1" dirty="0">
                <a:solidFill>
                  <a:srgbClr val="000000"/>
                </a:solidFill>
                <a:latin typeface="华文中宋" panose="02010600040101010101" pitchFamily="2" charset="-122"/>
                <a:ea typeface="华文中宋" panose="02010600040101010101" pitchFamily="2" charset="-122"/>
              </a:rPr>
              <a:t>关中断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p_wchan</a:t>
            </a:r>
            <a:r>
              <a:rPr lang="en-US" altLang="zh-CN" b="1" dirty="0">
                <a:solidFill>
                  <a:srgbClr val="000000"/>
                </a:solidFill>
                <a:latin typeface="华文中宋" panose="02010600040101010101" pitchFamily="2" charset="-122"/>
                <a:ea typeface="华文中宋" panose="02010600040101010101" pitchFamily="2" charset="-122"/>
              </a:rPr>
              <a:t> = </a:t>
            </a:r>
            <a:r>
              <a:rPr lang="en-US" altLang="zh-CN" b="1" dirty="0" err="1">
                <a:solidFill>
                  <a:srgbClr val="000000"/>
                </a:solidFill>
                <a:latin typeface="华文中宋" panose="02010600040101010101" pitchFamily="2" charset="-122"/>
                <a:ea typeface="华文中宋" panose="02010600040101010101" pitchFamily="2" charset="-122"/>
              </a:rPr>
              <a:t>chan</a:t>
            </a:r>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设置睡眠原因，等待事件的数据结构指针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p_stat</a:t>
            </a:r>
            <a:r>
              <a:rPr lang="en-US" altLang="zh-CN" b="1" dirty="0">
                <a:solidFill>
                  <a:srgbClr val="000000"/>
                </a:solidFill>
                <a:latin typeface="华文中宋" panose="02010600040101010101" pitchFamily="2" charset="-122"/>
                <a:ea typeface="华文中宋" panose="02010600040101010101" pitchFamily="2" charset="-122"/>
              </a:rPr>
              <a:t> = SWAIT; // </a:t>
            </a:r>
            <a:r>
              <a:rPr lang="zh-CN" altLang="zh-CN" b="1" dirty="0">
                <a:solidFill>
                  <a:srgbClr val="000000"/>
                </a:solidFill>
                <a:latin typeface="华文中宋" panose="02010600040101010101" pitchFamily="2" charset="-122"/>
                <a:ea typeface="华文中宋" panose="02010600040101010101" pitchFamily="2" charset="-122"/>
              </a:rPr>
              <a:t>设置进程状态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p_pri</a:t>
            </a:r>
            <a:r>
              <a:rPr lang="en-US" altLang="zh-CN" b="1" dirty="0">
                <a:solidFill>
                  <a:srgbClr val="000000"/>
                </a:solidFill>
                <a:latin typeface="华文中宋" panose="02010600040101010101" pitchFamily="2" charset="-122"/>
                <a:ea typeface="华文中宋" panose="02010600040101010101" pitchFamily="2" charset="-122"/>
              </a:rPr>
              <a:t> = </a:t>
            </a:r>
            <a:r>
              <a:rPr lang="en-US" altLang="zh-CN" b="1" dirty="0" err="1">
                <a:solidFill>
                  <a:srgbClr val="000000"/>
                </a:solidFill>
                <a:latin typeface="华文中宋" panose="02010600040101010101" pitchFamily="2" charset="-122"/>
                <a:ea typeface="华文中宋" panose="02010600040101010101" pitchFamily="2" charset="-122"/>
              </a:rPr>
              <a:t>pri</a:t>
            </a:r>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设置进程优先数 </a:t>
            </a:r>
          </a:p>
          <a:p>
            <a:r>
              <a:rPr lang="en-US" altLang="zh-CN" b="1" dirty="0">
                <a:solidFill>
                  <a:srgbClr val="000000"/>
                </a:solidFill>
                <a:latin typeface="华文中宋" panose="02010600040101010101" pitchFamily="2" charset="-122"/>
                <a:ea typeface="华文中宋" panose="02010600040101010101" pitchFamily="2" charset="-122"/>
              </a:rPr>
              <a:t>		spl0( ); // </a:t>
            </a:r>
            <a:r>
              <a:rPr lang="zh-CN" altLang="zh-CN" b="1" dirty="0">
                <a:solidFill>
                  <a:srgbClr val="000000"/>
                </a:solidFill>
                <a:latin typeface="华文中宋" panose="02010600040101010101" pitchFamily="2" charset="-122"/>
                <a:ea typeface="华文中宋" panose="02010600040101010101" pitchFamily="2" charset="-122"/>
              </a:rPr>
              <a:t>开中断 </a:t>
            </a:r>
          </a:p>
          <a:p>
            <a:r>
              <a:rPr lang="en-US" altLang="zh-CN" b="1" dirty="0">
                <a:solidFill>
                  <a:srgbClr val="000000"/>
                </a:solidFill>
                <a:latin typeface="华文中宋" panose="02010600040101010101" pitchFamily="2" charset="-122"/>
                <a:ea typeface="华文中宋" panose="02010600040101010101" pitchFamily="2" charset="-122"/>
              </a:rPr>
              <a:t>		if(</a:t>
            </a:r>
            <a:r>
              <a:rPr lang="en-US" altLang="zh-CN" b="1" dirty="0" err="1">
                <a:solidFill>
                  <a:srgbClr val="000000"/>
                </a:solidFill>
                <a:latin typeface="华文中宋" panose="02010600040101010101" pitchFamily="2" charset="-122"/>
                <a:ea typeface="华文中宋" panose="02010600040101010101" pitchFamily="2" charset="-122"/>
              </a:rPr>
              <a:t>runin</a:t>
            </a:r>
            <a:r>
              <a:rPr lang="en-US" altLang="zh-CN" b="1" dirty="0">
                <a:solidFill>
                  <a:srgbClr val="000000"/>
                </a:solidFill>
                <a:latin typeface="华文中宋" panose="02010600040101010101" pitchFamily="2" charset="-122"/>
                <a:ea typeface="华文中宋" panose="02010600040101010101" pitchFamily="2" charset="-122"/>
              </a:rPr>
              <a:t> != 0) {  // </a:t>
            </a:r>
            <a:r>
              <a:rPr lang="zh-CN" altLang="zh-CN" b="1" dirty="0">
                <a:solidFill>
                  <a:srgbClr val="000000"/>
                </a:solidFill>
                <a:latin typeface="华文中宋" panose="02010600040101010101" pitchFamily="2" charset="-122"/>
                <a:ea typeface="华文中宋" panose="02010600040101010101" pitchFamily="2" charset="-122"/>
              </a:rPr>
              <a:t>如果外存有等待进入的进程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runin</a:t>
            </a:r>
            <a:r>
              <a:rPr lang="en-US" altLang="zh-CN" b="1" dirty="0">
                <a:solidFill>
                  <a:srgbClr val="000000"/>
                </a:solidFill>
                <a:latin typeface="华文中宋" panose="02010600040101010101" pitchFamily="2" charset="-122"/>
                <a:ea typeface="华文中宋" panose="02010600040101010101" pitchFamily="2" charset="-122"/>
              </a:rPr>
              <a:t> = 0; // </a:t>
            </a:r>
            <a:r>
              <a:rPr lang="zh-CN" altLang="zh-CN" b="1" dirty="0">
                <a:solidFill>
                  <a:srgbClr val="000000"/>
                </a:solidFill>
                <a:latin typeface="华文中宋" panose="02010600040101010101" pitchFamily="2" charset="-122"/>
                <a:ea typeface="华文中宋" panose="02010600040101010101" pitchFamily="2" charset="-122"/>
              </a:rPr>
              <a:t>清除</a:t>
            </a:r>
            <a:r>
              <a:rPr lang="en-US" altLang="zh-CN" b="1" dirty="0" err="1">
                <a:solidFill>
                  <a:srgbClr val="000000"/>
                </a:solidFill>
                <a:latin typeface="华文中宋" panose="02010600040101010101" pitchFamily="2" charset="-122"/>
                <a:ea typeface="华文中宋" panose="02010600040101010101" pitchFamily="2" charset="-122"/>
              </a:rPr>
              <a:t>runin</a:t>
            </a:r>
            <a:r>
              <a:rPr lang="zh-CN" altLang="en-US" b="1" dirty="0">
                <a:solidFill>
                  <a:srgbClr val="000000"/>
                </a:solidFill>
                <a:latin typeface="华文中宋" panose="02010600040101010101" pitchFamily="2" charset="-122"/>
                <a:ea typeface="华文中宋" panose="02010600040101010101" pitchFamily="2" charset="-122"/>
              </a:rPr>
              <a:t>标志</a:t>
            </a:r>
            <a:r>
              <a:rPr lang="zh-CN" altLang="zh-CN" b="1" dirty="0">
                <a:solidFill>
                  <a:srgbClr val="000000"/>
                </a:solidFill>
                <a:latin typeface="华文中宋" panose="02010600040101010101" pitchFamily="2" charset="-122"/>
                <a:ea typeface="华文中宋" panose="02010600040101010101" pitchFamily="2" charset="-122"/>
              </a:rPr>
              <a:t> </a:t>
            </a:r>
          </a:p>
          <a:p>
            <a:r>
              <a:rPr lang="en-US" altLang="zh-CN" b="1" dirty="0">
                <a:solidFill>
                  <a:srgbClr val="000000"/>
                </a:solidFill>
                <a:latin typeface="华文中宋" panose="02010600040101010101" pitchFamily="2" charset="-122"/>
                <a:ea typeface="华文中宋" panose="02010600040101010101" pitchFamily="2" charset="-122"/>
              </a:rPr>
              <a:t>			wakeup(&amp;</a:t>
            </a:r>
            <a:r>
              <a:rPr lang="en-US" altLang="zh-CN" b="1" dirty="0" err="1">
                <a:solidFill>
                  <a:srgbClr val="000000"/>
                </a:solidFill>
                <a:latin typeface="华文中宋" panose="02010600040101010101" pitchFamily="2" charset="-122"/>
                <a:ea typeface="华文中宋" panose="02010600040101010101" pitchFamily="2" charset="-122"/>
              </a:rPr>
              <a:t>runin</a:t>
            </a:r>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唤醒</a:t>
            </a:r>
            <a:r>
              <a:rPr lang="en-US" altLang="zh-CN" b="1" dirty="0">
                <a:solidFill>
                  <a:srgbClr val="000000"/>
                </a:solidFill>
                <a:latin typeface="华文中宋" panose="02010600040101010101" pitchFamily="2" charset="-122"/>
                <a:ea typeface="华文中宋" panose="02010600040101010101" pitchFamily="2" charset="-122"/>
              </a:rPr>
              <a:t>0#</a:t>
            </a:r>
            <a:r>
              <a:rPr lang="zh-CN" altLang="zh-CN" b="1" dirty="0">
                <a:solidFill>
                  <a:srgbClr val="000000"/>
                </a:solidFill>
                <a:latin typeface="华文中宋" panose="02010600040101010101" pitchFamily="2" charset="-122"/>
                <a:ea typeface="华文中宋" panose="02010600040101010101" pitchFamily="2" charset="-122"/>
              </a:rPr>
              <a:t>进程将图像搬到内存 </a:t>
            </a:r>
          </a:p>
          <a:p>
            <a:r>
              <a:rPr lang="en-US" altLang="zh-CN" b="1" dirty="0">
                <a:solidFill>
                  <a:srgbClr val="000000"/>
                </a:solidFill>
                <a:latin typeface="华文中宋" panose="02010600040101010101" pitchFamily="2" charset="-122"/>
                <a:ea typeface="华文中宋" panose="02010600040101010101" pitchFamily="2" charset="-122"/>
              </a:rPr>
              <a:t>		} 		</a:t>
            </a:r>
            <a:endParaRPr lang="zh-CN" altLang="zh-CN" b="1" dirty="0">
              <a:solidFill>
                <a:srgbClr val="000000"/>
              </a:solidFill>
              <a:latin typeface="华文中宋" panose="02010600040101010101" pitchFamily="2" charset="-122"/>
              <a:ea typeface="华文中宋" panose="02010600040101010101" pitchFamily="2" charset="-122"/>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UNIX</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145EAC6B-721E-4107-A59E-1D32A72AF03E}"/>
              </a:ext>
            </a:extLst>
          </p:cNvPr>
          <p:cNvSpPr>
            <a:spLocks noGrp="1"/>
          </p:cNvSpPr>
          <p:nvPr>
            <p:ph type="sldNum" sz="quarter" idx="12"/>
          </p:nvPr>
        </p:nvSpPr>
        <p:spPr/>
        <p:txBody>
          <a:bodyPr/>
          <a:lstStyle/>
          <a:p>
            <a:fld id="{B10D5614-B734-4280-8F57-1D4947433C97}" type="slidenum">
              <a:rPr lang="en-US" smtClean="0"/>
              <a:pPr/>
              <a:t>85</a:t>
            </a:fld>
            <a:endParaRPr lang="en-US" dirty="0"/>
          </a:p>
        </p:txBody>
      </p:sp>
    </p:spTree>
    <p:extLst>
      <p:ext uri="{BB962C8B-B14F-4D97-AF65-F5344CB8AC3E}">
        <p14:creationId xmlns:p14="http://schemas.microsoft.com/office/powerpoint/2010/main" xmlns="" val="30072944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78</a:t>
            </a:r>
            <a:endParaRPr lang="en-US" sz="1100" b="1" dirty="0">
              <a:solidFill>
                <a:prstClr val="white"/>
              </a:solidFill>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4" name="TextBox 3"/>
          <p:cNvSpPr txBox="1"/>
          <p:nvPr/>
        </p:nvSpPr>
        <p:spPr>
          <a:xfrm>
            <a:off x="0" y="1418957"/>
            <a:ext cx="9144000" cy="3970318"/>
          </a:xfrm>
          <a:prstGeom prst="rect">
            <a:avLst/>
          </a:prstGeom>
          <a:solidFill>
            <a:srgbClr val="CCECFF"/>
          </a:solidFill>
          <a:ln>
            <a:solidFill>
              <a:schemeClr val="accent1">
                <a:shade val="50000"/>
              </a:schemeClr>
            </a:solidFill>
          </a:ln>
        </p:spPr>
        <p:txBody>
          <a:bodyPr wrap="square" rtlCol="0">
            <a:spAutoFit/>
          </a:bodyPr>
          <a:lstStyle/>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FF0000"/>
                </a:solidFill>
                <a:latin typeface="华文中宋" panose="02010600040101010101" pitchFamily="2" charset="-122"/>
                <a:ea typeface="华文中宋" panose="02010600040101010101" pitchFamily="2" charset="-122"/>
              </a:rPr>
              <a:t>swtch</a:t>
            </a:r>
            <a:r>
              <a:rPr lang="en-US" altLang="zh-CN" b="1" dirty="0">
                <a:solidFill>
                  <a:srgbClr val="FF0000"/>
                </a:solidFill>
                <a:latin typeface="华文中宋" panose="02010600040101010101" pitchFamily="2" charset="-122"/>
                <a:ea typeface="华文中宋" panose="02010600040101010101" pitchFamily="2" charset="-122"/>
              </a:rPr>
              <a:t>( ); </a:t>
            </a:r>
            <a:r>
              <a:rPr lang="en-US" altLang="zh-CN" b="1" dirty="0">
                <a:solidFill>
                  <a:srgbClr val="000000"/>
                </a:solidFill>
                <a:latin typeface="华文中宋" panose="02010600040101010101" pitchFamily="2" charset="-122"/>
                <a:ea typeface="华文中宋" panose="02010600040101010101" pitchFamily="2" charset="-122"/>
              </a:rPr>
              <a:t>//</a:t>
            </a:r>
            <a:r>
              <a:rPr lang="zh-CN" altLang="zh-CN" b="1" dirty="0">
                <a:solidFill>
                  <a:srgbClr val="000000"/>
                </a:solidFill>
                <a:latin typeface="华文中宋" panose="02010600040101010101" pitchFamily="2" charset="-122"/>
                <a:ea typeface="华文中宋" panose="02010600040101010101" pitchFamily="2" charset="-122"/>
              </a:rPr>
              <a:t>进程切换调度 </a:t>
            </a:r>
          </a:p>
          <a:p>
            <a:r>
              <a:rPr lang="en-US" altLang="zh-CN" b="1" dirty="0">
                <a:solidFill>
                  <a:srgbClr val="000000"/>
                </a:solidFill>
                <a:latin typeface="华文中宋" panose="02010600040101010101" pitchFamily="2" charset="-122"/>
                <a:ea typeface="华文中宋" panose="02010600040101010101" pitchFamily="2" charset="-122"/>
              </a:rPr>
              <a:t>		if(</a:t>
            </a:r>
            <a:r>
              <a:rPr lang="en-US" altLang="zh-CN" b="1" dirty="0" err="1">
                <a:solidFill>
                  <a:srgbClr val="000000"/>
                </a:solidFill>
                <a:latin typeface="华文中宋" panose="02010600040101010101" pitchFamily="2" charset="-122"/>
                <a:ea typeface="华文中宋" panose="02010600040101010101" pitchFamily="2" charset="-122"/>
              </a:rPr>
              <a:t>issig</a:t>
            </a:r>
            <a:r>
              <a:rPr lang="en-US" altLang="zh-CN" b="1" dirty="0">
                <a:solidFill>
                  <a:srgbClr val="000000"/>
                </a:solidFill>
                <a:latin typeface="华文中宋" panose="02010600040101010101" pitchFamily="2" charset="-122"/>
                <a:ea typeface="华文中宋" panose="02010600040101010101" pitchFamily="2" charset="-122"/>
              </a:rPr>
              <a:t>( )) // </a:t>
            </a:r>
            <a:r>
              <a:rPr lang="zh-CN" altLang="zh-CN" b="1" dirty="0">
                <a:solidFill>
                  <a:srgbClr val="000000"/>
                </a:solidFill>
                <a:latin typeface="华文中宋" panose="02010600040101010101" pitchFamily="2" charset="-122"/>
                <a:ea typeface="华文中宋" panose="02010600040101010101" pitchFamily="2" charset="-122"/>
              </a:rPr>
              <a:t>检测有无中断信号</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goto</a:t>
            </a:r>
            <a:r>
              <a:rPr lang="en-US" altLang="zh-CN" b="1" dirty="0">
                <a:solidFill>
                  <a:srgbClr val="000000"/>
                </a:solidFill>
                <a:latin typeface="华文中宋" panose="02010600040101010101" pitchFamily="2" charset="-122"/>
                <a:ea typeface="华文中宋" panose="02010600040101010101" pitchFamily="2" charset="-122"/>
              </a:rPr>
              <a:t> psig; // </a:t>
            </a:r>
            <a:r>
              <a:rPr lang="zh-CN" altLang="zh-CN" b="1" dirty="0">
                <a:solidFill>
                  <a:srgbClr val="000000"/>
                </a:solidFill>
                <a:latin typeface="华文中宋" panose="02010600040101010101" pitchFamily="2" charset="-122"/>
                <a:ea typeface="华文中宋" panose="02010600040101010101" pitchFamily="2" charset="-122"/>
              </a:rPr>
              <a:t>则转去信号处理 </a:t>
            </a:r>
          </a:p>
          <a:p>
            <a:r>
              <a:rPr lang="en-US" altLang="zh-CN" b="1" dirty="0">
                <a:solidFill>
                  <a:srgbClr val="000000"/>
                </a:solidFill>
                <a:latin typeface="华文中宋" panose="02010600040101010101" pitchFamily="2" charset="-122"/>
                <a:ea typeface="华文中宋" panose="02010600040101010101" pitchFamily="2" charset="-122"/>
              </a:rPr>
              <a:t>	} else {  //</a:t>
            </a:r>
            <a:r>
              <a:rPr lang="zh-CN" altLang="zh-CN" b="1" dirty="0">
                <a:solidFill>
                  <a:srgbClr val="000000"/>
                </a:solidFill>
                <a:latin typeface="华文中宋" panose="02010600040101010101" pitchFamily="2" charset="-122"/>
                <a:ea typeface="华文中宋" panose="02010600040101010101" pitchFamily="2" charset="-122"/>
              </a:rPr>
              <a:t>进入高优先权睡眠状态 </a:t>
            </a:r>
          </a:p>
          <a:p>
            <a:r>
              <a:rPr lang="en-US" altLang="zh-CN" b="1" dirty="0">
                <a:solidFill>
                  <a:srgbClr val="000000"/>
                </a:solidFill>
                <a:latin typeface="华文中宋" panose="02010600040101010101" pitchFamily="2" charset="-122"/>
                <a:ea typeface="华文中宋" panose="02010600040101010101" pitchFamily="2" charset="-122"/>
              </a:rPr>
              <a:t>		spl6( ); // </a:t>
            </a:r>
            <a:r>
              <a:rPr lang="zh-CN" altLang="zh-CN" b="1" dirty="0">
                <a:solidFill>
                  <a:srgbClr val="000000"/>
                </a:solidFill>
                <a:latin typeface="华文中宋" panose="02010600040101010101" pitchFamily="2" charset="-122"/>
                <a:ea typeface="华文中宋" panose="02010600040101010101" pitchFamily="2" charset="-122"/>
              </a:rPr>
              <a:t>关中断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p_wchan</a:t>
            </a:r>
            <a:r>
              <a:rPr lang="en-US" altLang="zh-CN" b="1" dirty="0">
                <a:solidFill>
                  <a:srgbClr val="000000"/>
                </a:solidFill>
                <a:latin typeface="华文中宋" panose="02010600040101010101" pitchFamily="2" charset="-122"/>
                <a:ea typeface="华文中宋" panose="02010600040101010101" pitchFamily="2" charset="-122"/>
              </a:rPr>
              <a:t> = </a:t>
            </a:r>
            <a:r>
              <a:rPr lang="en-US" altLang="zh-CN" b="1" dirty="0" err="1">
                <a:solidFill>
                  <a:srgbClr val="000000"/>
                </a:solidFill>
                <a:latin typeface="华文中宋" panose="02010600040101010101" pitchFamily="2" charset="-122"/>
                <a:ea typeface="华文中宋" panose="02010600040101010101" pitchFamily="2" charset="-122"/>
              </a:rPr>
              <a:t>chan</a:t>
            </a:r>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设置睡眠原因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p_stat</a:t>
            </a:r>
            <a:r>
              <a:rPr lang="en-US" altLang="zh-CN" b="1" dirty="0">
                <a:solidFill>
                  <a:srgbClr val="000000"/>
                </a:solidFill>
                <a:latin typeface="华文中宋" panose="02010600040101010101" pitchFamily="2" charset="-122"/>
                <a:ea typeface="华文中宋" panose="02010600040101010101" pitchFamily="2" charset="-122"/>
              </a:rPr>
              <a:t> = SSLEEP; // </a:t>
            </a:r>
            <a:r>
              <a:rPr lang="zh-CN" altLang="zh-CN" b="1" dirty="0">
                <a:solidFill>
                  <a:srgbClr val="000000"/>
                </a:solidFill>
                <a:latin typeface="华文中宋" panose="02010600040101010101" pitchFamily="2" charset="-122"/>
                <a:ea typeface="华文中宋" panose="02010600040101010101" pitchFamily="2" charset="-122"/>
              </a:rPr>
              <a:t>设置进程状态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p_pri</a:t>
            </a:r>
            <a:r>
              <a:rPr lang="en-US" altLang="zh-CN" b="1" dirty="0">
                <a:solidFill>
                  <a:srgbClr val="000000"/>
                </a:solidFill>
                <a:latin typeface="华文中宋" panose="02010600040101010101" pitchFamily="2" charset="-122"/>
                <a:ea typeface="华文中宋" panose="02010600040101010101" pitchFamily="2" charset="-122"/>
              </a:rPr>
              <a:t> = </a:t>
            </a:r>
            <a:r>
              <a:rPr lang="en-US" altLang="zh-CN" b="1" dirty="0" err="1">
                <a:solidFill>
                  <a:srgbClr val="000000"/>
                </a:solidFill>
                <a:latin typeface="华文中宋" panose="02010600040101010101" pitchFamily="2" charset="-122"/>
                <a:ea typeface="华文中宋" panose="02010600040101010101" pitchFamily="2" charset="-122"/>
              </a:rPr>
              <a:t>pri</a:t>
            </a:r>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设置进程优先级 </a:t>
            </a:r>
          </a:p>
          <a:p>
            <a:r>
              <a:rPr lang="en-US" altLang="zh-CN" b="1" dirty="0">
                <a:solidFill>
                  <a:srgbClr val="000000"/>
                </a:solidFill>
                <a:latin typeface="华文中宋" panose="02010600040101010101" pitchFamily="2" charset="-122"/>
                <a:ea typeface="华文中宋" panose="02010600040101010101" pitchFamily="2" charset="-122"/>
              </a:rPr>
              <a:t>		spl0( ); // </a:t>
            </a:r>
            <a:r>
              <a:rPr lang="zh-CN" altLang="zh-CN" b="1" dirty="0">
                <a:solidFill>
                  <a:srgbClr val="000000"/>
                </a:solidFill>
                <a:latin typeface="华文中宋" panose="02010600040101010101" pitchFamily="2" charset="-122"/>
                <a:ea typeface="华文中宋" panose="02010600040101010101" pitchFamily="2" charset="-122"/>
              </a:rPr>
              <a:t>开中断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FF0000"/>
                </a:solidFill>
                <a:latin typeface="华文中宋" panose="02010600040101010101" pitchFamily="2" charset="-122"/>
                <a:ea typeface="华文中宋" panose="02010600040101010101" pitchFamily="2" charset="-122"/>
              </a:rPr>
              <a:t>swtch</a:t>
            </a:r>
            <a:r>
              <a:rPr lang="en-US" altLang="zh-CN" b="1" dirty="0">
                <a:solidFill>
                  <a:srgbClr val="FF0000"/>
                </a:solidFill>
                <a:latin typeface="华文中宋" panose="02010600040101010101" pitchFamily="2" charset="-122"/>
                <a:ea typeface="华文中宋" panose="02010600040101010101" pitchFamily="2" charset="-122"/>
              </a:rPr>
              <a:t>( );</a:t>
            </a:r>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进程切换调度 </a:t>
            </a:r>
          </a:p>
          <a:p>
            <a:r>
              <a:rPr lang="en-US" altLang="zh-CN" b="1" dirty="0">
                <a:solidFill>
                  <a:srgbClr val="000000"/>
                </a:solidFill>
                <a:latin typeface="华文中宋" panose="02010600040101010101" pitchFamily="2" charset="-122"/>
                <a:ea typeface="华文中宋" panose="02010600040101010101" pitchFamily="2" charset="-122"/>
              </a:rPr>
              <a:t>	}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PS-&gt;</a:t>
            </a:r>
            <a:r>
              <a:rPr lang="en-US" altLang="zh-CN" b="1" dirty="0" err="1">
                <a:solidFill>
                  <a:srgbClr val="000000"/>
                </a:solidFill>
                <a:latin typeface="华文中宋" panose="02010600040101010101" pitchFamily="2" charset="-122"/>
                <a:ea typeface="华文中宋" panose="02010600040101010101" pitchFamily="2" charset="-122"/>
              </a:rPr>
              <a:t>integ</a:t>
            </a:r>
            <a:r>
              <a:rPr lang="en-US" altLang="zh-CN" b="1" dirty="0">
                <a:solidFill>
                  <a:srgbClr val="000000"/>
                </a:solidFill>
                <a:latin typeface="华文中宋" panose="02010600040101010101" pitchFamily="2" charset="-122"/>
                <a:ea typeface="华文中宋" panose="02010600040101010101" pitchFamily="2" charset="-122"/>
              </a:rPr>
              <a:t> = s; // </a:t>
            </a:r>
            <a:r>
              <a:rPr lang="zh-CN" altLang="zh-CN" b="1" dirty="0">
                <a:solidFill>
                  <a:srgbClr val="000000"/>
                </a:solidFill>
                <a:latin typeface="华文中宋" panose="02010600040101010101" pitchFamily="2" charset="-122"/>
                <a:ea typeface="华文中宋" panose="02010600040101010101" pitchFamily="2" charset="-122"/>
              </a:rPr>
              <a:t>恢复</a:t>
            </a:r>
            <a:r>
              <a:rPr lang="en-US" altLang="zh-CN" b="1" dirty="0">
                <a:solidFill>
                  <a:srgbClr val="000000"/>
                </a:solidFill>
                <a:latin typeface="华文中宋" panose="02010600040101010101" pitchFamily="2" charset="-122"/>
                <a:ea typeface="华文中宋" panose="02010600040101010101" pitchFamily="2" charset="-122"/>
              </a:rPr>
              <a:t>PSW</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return;</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a:t>
            </a:r>
            <a:endParaRPr lang="zh-CN" altLang="zh-CN" b="1" dirty="0">
              <a:solidFill>
                <a:srgbClr val="000000"/>
              </a:solidFill>
              <a:latin typeface="华文中宋" panose="02010600040101010101" pitchFamily="2" charset="-122"/>
              <a:ea typeface="华文中宋" panose="02010600040101010101" pitchFamily="2" charset="-122"/>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UNIX</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8AF6A223-29C1-4232-A8F2-D3AF39D00A78}"/>
              </a:ext>
            </a:extLst>
          </p:cNvPr>
          <p:cNvSpPr>
            <a:spLocks noGrp="1"/>
          </p:cNvSpPr>
          <p:nvPr>
            <p:ph type="sldNum" sz="quarter" idx="12"/>
          </p:nvPr>
        </p:nvSpPr>
        <p:spPr/>
        <p:txBody>
          <a:bodyPr/>
          <a:lstStyle/>
          <a:p>
            <a:fld id="{B10D5614-B734-4280-8F57-1D4947433C97}" type="slidenum">
              <a:rPr lang="en-US" smtClean="0"/>
              <a:pPr/>
              <a:t>86</a:t>
            </a:fld>
            <a:endParaRPr lang="en-US" dirty="0"/>
          </a:p>
        </p:txBody>
      </p:sp>
    </p:spTree>
    <p:extLst>
      <p:ext uri="{BB962C8B-B14F-4D97-AF65-F5344CB8AC3E}">
        <p14:creationId xmlns:p14="http://schemas.microsoft.com/office/powerpoint/2010/main" xmlns="" val="36584152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79</a:t>
            </a:r>
            <a:endParaRPr lang="en-US" sz="1100" b="1" dirty="0">
              <a:solidFill>
                <a:prstClr val="white"/>
              </a:solidFill>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4" name="TextBox 3"/>
          <p:cNvSpPr txBox="1"/>
          <p:nvPr/>
        </p:nvSpPr>
        <p:spPr>
          <a:xfrm>
            <a:off x="0" y="1418957"/>
            <a:ext cx="9144000" cy="4801314"/>
          </a:xfrm>
          <a:prstGeom prst="rect">
            <a:avLst/>
          </a:prstGeom>
          <a:solidFill>
            <a:srgbClr val="CCECFF"/>
          </a:solidFill>
          <a:ln>
            <a:solidFill>
              <a:schemeClr val="accent1">
                <a:shade val="50000"/>
              </a:schemeClr>
            </a:solidFill>
          </a:ln>
        </p:spPr>
        <p:txBody>
          <a:bodyPr wrap="square" rtlCol="0">
            <a:spAutoFit/>
          </a:bodyPr>
          <a:lstStyle/>
          <a:p>
            <a:r>
              <a:rPr lang="zh-CN" altLang="zh-CN" b="1" dirty="0">
                <a:solidFill>
                  <a:srgbClr val="000000"/>
                </a:solidFill>
                <a:latin typeface="华文中宋" panose="02010600040101010101" pitchFamily="2" charset="-122"/>
                <a:ea typeface="华文中宋" panose="02010600040101010101" pitchFamily="2" charset="-122"/>
              </a:rPr>
              <a:t>唤醒</a:t>
            </a:r>
            <a:endParaRPr lang="en-US" altLang="zh-CN" b="1" dirty="0">
              <a:solidFill>
                <a:srgbClr val="000000"/>
              </a:solidFill>
              <a:latin typeface="华文中宋" panose="02010600040101010101" pitchFamily="2" charset="-122"/>
              <a:ea typeface="华文中宋" panose="02010600040101010101" pitchFamily="2" charset="-122"/>
            </a:endParaRPr>
          </a:p>
          <a:p>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FF0000"/>
                </a:solidFill>
                <a:latin typeface="华文中宋" panose="02010600040101010101" pitchFamily="2" charset="-122"/>
                <a:ea typeface="华文中宋" panose="02010600040101010101" pitchFamily="2" charset="-122"/>
              </a:rPr>
              <a:t>wakeup(</a:t>
            </a:r>
            <a:r>
              <a:rPr lang="en-US" altLang="zh-CN" b="1" dirty="0" err="1">
                <a:solidFill>
                  <a:srgbClr val="FF0000"/>
                </a:solidFill>
                <a:latin typeface="华文中宋" panose="02010600040101010101" pitchFamily="2" charset="-122"/>
                <a:ea typeface="华文中宋" panose="02010600040101010101" pitchFamily="2" charset="-122"/>
              </a:rPr>
              <a:t>chan</a:t>
            </a:r>
            <a:r>
              <a:rPr lang="en-US" altLang="zh-CN" b="1" dirty="0">
                <a:solidFill>
                  <a:srgbClr val="FF0000"/>
                </a:solidFill>
                <a:latin typeface="华文中宋" panose="02010600040101010101" pitchFamily="2" charset="-122"/>
                <a:ea typeface="华文中宋" panose="02010600040101010101" pitchFamily="2" charset="-122"/>
              </a:rPr>
              <a:t>) </a:t>
            </a:r>
            <a:endParaRPr lang="zh-CN" altLang="zh-CN" b="1" dirty="0">
              <a:solidFill>
                <a:srgbClr val="FF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register </a:t>
            </a:r>
            <a:r>
              <a:rPr lang="en-US" altLang="zh-CN" b="1" dirty="0" err="1">
                <a:solidFill>
                  <a:srgbClr val="000000"/>
                </a:solidFill>
                <a:latin typeface="华文中宋" panose="02010600040101010101" pitchFamily="2" charset="-122"/>
                <a:ea typeface="华文中宋" panose="02010600040101010101" pitchFamily="2" charset="-122"/>
              </a:rPr>
              <a:t>struct</a:t>
            </a:r>
            <a:r>
              <a:rPr lang="en-US" altLang="zh-CN" b="1" dirty="0">
                <a:solidFill>
                  <a:srgbClr val="000000"/>
                </a:solidFill>
                <a:latin typeface="华文中宋" panose="02010600040101010101" pitchFamily="2" charset="-122"/>
                <a:ea typeface="华文中宋" panose="02010600040101010101" pitchFamily="2" charset="-122"/>
              </a:rPr>
              <a:t> proc *p;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register c, </a:t>
            </a:r>
            <a:r>
              <a:rPr lang="en-US" altLang="zh-CN" b="1" dirty="0" err="1">
                <a:solidFill>
                  <a:srgbClr val="000000"/>
                </a:solidFill>
                <a:latin typeface="华文中宋" panose="02010600040101010101" pitchFamily="2" charset="-122"/>
                <a:ea typeface="华文中宋" panose="02010600040101010101" pitchFamily="2" charset="-122"/>
              </a:rPr>
              <a:t>i</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c = </a:t>
            </a:r>
            <a:r>
              <a:rPr lang="en-US" altLang="zh-CN" b="1" dirty="0" err="1">
                <a:solidFill>
                  <a:srgbClr val="000000"/>
                </a:solidFill>
                <a:latin typeface="华文中宋" panose="02010600040101010101" pitchFamily="2" charset="-122"/>
                <a:ea typeface="华文中宋" panose="02010600040101010101" pitchFamily="2" charset="-122"/>
              </a:rPr>
              <a:t>chan</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p = &amp;proc[0];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i</a:t>
            </a:r>
            <a:r>
              <a:rPr lang="en-US" altLang="zh-CN" b="1" dirty="0">
                <a:solidFill>
                  <a:srgbClr val="000000"/>
                </a:solidFill>
                <a:latin typeface="华文中宋" panose="02010600040101010101" pitchFamily="2" charset="-122"/>
                <a:ea typeface="华文中宋" panose="02010600040101010101" pitchFamily="2" charset="-122"/>
              </a:rPr>
              <a:t> = NPROC;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do {  // </a:t>
            </a:r>
            <a:r>
              <a:rPr lang="zh-CN" altLang="zh-CN" b="1" dirty="0">
                <a:solidFill>
                  <a:srgbClr val="000000"/>
                </a:solidFill>
                <a:latin typeface="华文中宋" panose="02010600040101010101" pitchFamily="2" charset="-122"/>
                <a:ea typeface="华文中宋" panose="02010600040101010101" pitchFamily="2" charset="-122"/>
              </a:rPr>
              <a:t>查找睡眠原因为</a:t>
            </a:r>
            <a:r>
              <a:rPr lang="en-US" altLang="zh-CN" b="1" dirty="0" err="1">
                <a:solidFill>
                  <a:srgbClr val="000000"/>
                </a:solidFill>
                <a:latin typeface="华文中宋" panose="02010600040101010101" pitchFamily="2" charset="-122"/>
                <a:ea typeface="华文中宋" panose="02010600040101010101" pitchFamily="2" charset="-122"/>
              </a:rPr>
              <a:t>chan</a:t>
            </a:r>
            <a:r>
              <a:rPr lang="zh-CN" altLang="zh-CN" b="1" dirty="0">
                <a:solidFill>
                  <a:srgbClr val="000000"/>
                </a:solidFill>
                <a:latin typeface="华文中宋" panose="02010600040101010101" pitchFamily="2" charset="-122"/>
                <a:ea typeface="华文中宋" panose="02010600040101010101" pitchFamily="2" charset="-122"/>
              </a:rPr>
              <a:t>的进程</a:t>
            </a:r>
          </a:p>
          <a:p>
            <a:r>
              <a:rPr lang="en-US" altLang="zh-CN" b="1" dirty="0">
                <a:solidFill>
                  <a:srgbClr val="000000"/>
                </a:solidFill>
                <a:latin typeface="华文中宋" panose="02010600040101010101" pitchFamily="2" charset="-122"/>
                <a:ea typeface="华文中宋" panose="02010600040101010101" pitchFamily="2" charset="-122"/>
              </a:rPr>
              <a:t>		if(p-&gt;</a:t>
            </a:r>
            <a:r>
              <a:rPr lang="en-US" altLang="zh-CN" b="1" dirty="0" err="1">
                <a:solidFill>
                  <a:srgbClr val="000000"/>
                </a:solidFill>
                <a:latin typeface="华文中宋" panose="02010600040101010101" pitchFamily="2" charset="-122"/>
                <a:ea typeface="华文中宋" panose="02010600040101010101" pitchFamily="2" charset="-122"/>
              </a:rPr>
              <a:t>p_wchan</a:t>
            </a:r>
            <a:r>
              <a:rPr lang="en-US" altLang="zh-CN" b="1" dirty="0">
                <a:solidFill>
                  <a:srgbClr val="000000"/>
                </a:solidFill>
                <a:latin typeface="华文中宋" panose="02010600040101010101" pitchFamily="2" charset="-122"/>
                <a:ea typeface="华文中宋" panose="02010600040101010101" pitchFamily="2" charset="-122"/>
              </a:rPr>
              <a:t> == c) {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FF0000"/>
                </a:solidFill>
                <a:latin typeface="华文中宋" panose="02010600040101010101" pitchFamily="2" charset="-122"/>
                <a:ea typeface="华文中宋" panose="02010600040101010101" pitchFamily="2" charset="-122"/>
              </a:rPr>
              <a:t>setrun</a:t>
            </a:r>
            <a:r>
              <a:rPr lang="en-US" altLang="zh-CN" b="1" dirty="0">
                <a:solidFill>
                  <a:srgbClr val="FF0000"/>
                </a:solidFill>
                <a:latin typeface="华文中宋" panose="02010600040101010101" pitchFamily="2" charset="-122"/>
                <a:ea typeface="华文中宋" panose="02010600040101010101" pitchFamily="2" charset="-122"/>
              </a:rPr>
              <a:t>(p)</a:t>
            </a:r>
            <a:r>
              <a:rPr lang="en-US" altLang="zh-CN" b="1" dirty="0">
                <a:solidFill>
                  <a:srgbClr val="000000"/>
                </a:solidFill>
                <a:latin typeface="华文中宋" panose="02010600040101010101" pitchFamily="2" charset="-122"/>
                <a:ea typeface="华文中宋" panose="02010600040101010101" pitchFamily="2" charset="-122"/>
              </a:rPr>
              <a:t>; //</a:t>
            </a:r>
            <a:r>
              <a:rPr lang="zh-CN" altLang="zh-CN" b="1" dirty="0">
                <a:solidFill>
                  <a:srgbClr val="000000"/>
                </a:solidFill>
                <a:latin typeface="华文中宋" panose="02010600040101010101" pitchFamily="2" charset="-122"/>
                <a:ea typeface="华文中宋" panose="02010600040101010101" pitchFamily="2" charset="-122"/>
              </a:rPr>
              <a:t>对该进程调用</a:t>
            </a:r>
            <a:r>
              <a:rPr lang="en-US" altLang="zh-CN" b="1" dirty="0" err="1">
                <a:solidFill>
                  <a:srgbClr val="000000"/>
                </a:solidFill>
                <a:latin typeface="华文中宋" panose="02010600040101010101" pitchFamily="2" charset="-122"/>
                <a:ea typeface="华文中宋" panose="02010600040101010101" pitchFamily="2" charset="-122"/>
              </a:rPr>
              <a:t>setrun</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p++;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 while(--</a:t>
            </a:r>
            <a:r>
              <a:rPr lang="en-US" altLang="zh-CN" b="1" dirty="0" err="1">
                <a:solidFill>
                  <a:srgbClr val="000000"/>
                </a:solidFill>
                <a:latin typeface="华文中宋" panose="02010600040101010101" pitchFamily="2" charset="-122"/>
                <a:ea typeface="华文中宋" panose="02010600040101010101" pitchFamily="2" charset="-122"/>
              </a:rPr>
              <a:t>i</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p:txBody>
      </p:sp>
      <p:sp>
        <p:nvSpPr>
          <p:cNvPr id="6" name="Title 13"/>
          <p:cNvSpPr txBox="1">
            <a:spLocks/>
          </p:cNvSpPr>
          <p:nvPr/>
        </p:nvSpPr>
        <p:spPr>
          <a:xfrm>
            <a:off x="285297" y="19738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UNIX</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TextBox 1"/>
          <p:cNvSpPr txBox="1"/>
          <p:nvPr/>
        </p:nvSpPr>
        <p:spPr>
          <a:xfrm>
            <a:off x="4788024" y="2353274"/>
            <a:ext cx="4012828" cy="1077218"/>
          </a:xfrm>
          <a:prstGeom prst="rect">
            <a:avLst/>
          </a:prstGeom>
          <a:noFill/>
        </p:spPr>
        <p:txBody>
          <a:bodyPr wrap="square" rtlCol="0">
            <a:spAutoFit/>
          </a:bodyPr>
          <a:lstStyle/>
          <a:p>
            <a:r>
              <a:rPr lang="zh-CN" altLang="en-US" sz="1600" b="1" dirty="0">
                <a:solidFill>
                  <a:srgbClr val="FF0000"/>
                </a:solidFill>
                <a:latin typeface="华文中宋" panose="02010600040101010101" pitchFamily="2" charset="-122"/>
                <a:ea typeface="华文中宋" panose="02010600040101010101" pitchFamily="2" charset="-122"/>
              </a:rPr>
              <a:t>没有等待队列，只能全部唤醒等待</a:t>
            </a:r>
            <a:r>
              <a:rPr lang="en-US" altLang="zh-CN" sz="1600" b="1" dirty="0" err="1">
                <a:solidFill>
                  <a:srgbClr val="FF0000"/>
                </a:solidFill>
                <a:latin typeface="华文中宋" panose="02010600040101010101" pitchFamily="2" charset="-122"/>
                <a:ea typeface="华文中宋" panose="02010600040101010101" pitchFamily="2" charset="-122"/>
              </a:rPr>
              <a:t>chan</a:t>
            </a:r>
            <a:r>
              <a:rPr lang="zh-CN" altLang="en-US" sz="1600" b="1" dirty="0">
                <a:solidFill>
                  <a:srgbClr val="FF0000"/>
                </a:solidFill>
                <a:latin typeface="华文中宋" panose="02010600040101010101" pitchFamily="2" charset="-122"/>
                <a:ea typeface="华文中宋" panose="02010600040101010101" pitchFamily="2" charset="-122"/>
              </a:rPr>
              <a:t>的所有进程，让它们去竞争</a:t>
            </a:r>
            <a:r>
              <a:rPr lang="en-US" altLang="zh-CN" sz="1600" b="1" dirty="0">
                <a:solidFill>
                  <a:srgbClr val="FF0000"/>
                </a:solidFill>
                <a:latin typeface="华文中宋" panose="02010600040101010101" pitchFamily="2" charset="-122"/>
                <a:ea typeface="华文中宋" panose="02010600040101010101" pitchFamily="2" charset="-122"/>
              </a:rPr>
              <a:t>CPU</a:t>
            </a:r>
            <a:r>
              <a:rPr lang="zh-CN" altLang="en-US" sz="1600" b="1" dirty="0">
                <a:solidFill>
                  <a:srgbClr val="FF0000"/>
                </a:solidFill>
                <a:latin typeface="华文中宋" panose="02010600040101010101" pitchFamily="2" charset="-122"/>
                <a:ea typeface="华文中宋" panose="02010600040101010101" pitchFamily="2" charset="-122"/>
              </a:rPr>
              <a:t>，其中只有一个可以获得满足，其他则不得不再次入睡，因而系统开销大</a:t>
            </a:r>
          </a:p>
        </p:txBody>
      </p:sp>
      <p:cxnSp>
        <p:nvCxnSpPr>
          <p:cNvPr id="5" name="直接箭头连接符 4"/>
          <p:cNvCxnSpPr/>
          <p:nvPr/>
        </p:nvCxnSpPr>
        <p:spPr>
          <a:xfrm flipH="1">
            <a:off x="3779912" y="2891883"/>
            <a:ext cx="936104" cy="92773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xmlns="" id="{626E5D55-CE02-411F-8A31-0E5BB3B6CA9E}"/>
              </a:ext>
            </a:extLst>
          </p:cNvPr>
          <p:cNvSpPr>
            <a:spLocks noGrp="1"/>
          </p:cNvSpPr>
          <p:nvPr>
            <p:ph type="sldNum" sz="quarter" idx="12"/>
          </p:nvPr>
        </p:nvSpPr>
        <p:spPr/>
        <p:txBody>
          <a:bodyPr/>
          <a:lstStyle/>
          <a:p>
            <a:fld id="{B10D5614-B734-4280-8F57-1D4947433C97}" type="slidenum">
              <a:rPr lang="en-US" smtClean="0"/>
              <a:pPr/>
              <a:t>87</a:t>
            </a:fld>
            <a:endParaRPr lang="en-US" dirty="0"/>
          </a:p>
        </p:txBody>
      </p:sp>
    </p:spTree>
    <p:extLst>
      <p:ext uri="{BB962C8B-B14F-4D97-AF65-F5344CB8AC3E}">
        <p14:creationId xmlns:p14="http://schemas.microsoft.com/office/powerpoint/2010/main" xmlns="" val="1130062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solidFill>
                  <a:prstClr val="white"/>
                </a:solidFill>
              </a:rPr>
              <a:t>80</a:t>
            </a:r>
            <a:endParaRPr lang="en-US" sz="1100" b="1" dirty="0">
              <a:solidFill>
                <a:prstClr val="white"/>
              </a:solidFill>
            </a:endParaRPr>
          </a:p>
        </p:txBody>
      </p:sp>
      <p:sp>
        <p:nvSpPr>
          <p:cNvPr id="31" name="Rectangle 21"/>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3" name="Rectangle 23"/>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4" name="TextBox 3"/>
          <p:cNvSpPr txBox="1"/>
          <p:nvPr/>
        </p:nvSpPr>
        <p:spPr>
          <a:xfrm>
            <a:off x="0" y="1418957"/>
            <a:ext cx="9144000" cy="4247317"/>
          </a:xfrm>
          <a:prstGeom prst="rect">
            <a:avLst/>
          </a:prstGeom>
          <a:solidFill>
            <a:srgbClr val="CCECFF"/>
          </a:solidFill>
          <a:ln>
            <a:solidFill>
              <a:schemeClr val="accent1">
                <a:shade val="50000"/>
              </a:schemeClr>
            </a:solidFill>
          </a:ln>
        </p:spPr>
        <p:txBody>
          <a:bodyPr wrap="square" rtlCol="0">
            <a:spAutoFit/>
          </a:bodyPr>
          <a:lstStyle/>
          <a:p>
            <a:r>
              <a:rPr lang="zh-CN" altLang="zh-CN" b="1" dirty="0">
                <a:solidFill>
                  <a:srgbClr val="000000"/>
                </a:solidFill>
                <a:latin typeface="华文中宋" panose="02010600040101010101" pitchFamily="2" charset="-122"/>
                <a:ea typeface="华文中宋" panose="02010600040101010101" pitchFamily="2" charset="-122"/>
              </a:rPr>
              <a:t>设置处理机运行</a:t>
            </a:r>
            <a:endParaRPr lang="en-US" altLang="zh-CN" b="1" dirty="0">
              <a:solidFill>
                <a:srgbClr val="000000"/>
              </a:solidFill>
              <a:latin typeface="华文中宋" panose="02010600040101010101" pitchFamily="2" charset="-122"/>
              <a:ea typeface="华文中宋" panose="02010600040101010101" pitchFamily="2" charset="-122"/>
            </a:endParaRPr>
          </a:p>
          <a:p>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err="1">
                <a:solidFill>
                  <a:srgbClr val="FF0000"/>
                </a:solidFill>
                <a:latin typeface="华文中宋" panose="02010600040101010101" pitchFamily="2" charset="-122"/>
                <a:ea typeface="华文中宋" panose="02010600040101010101" pitchFamily="2" charset="-122"/>
              </a:rPr>
              <a:t>setrun</a:t>
            </a:r>
            <a:r>
              <a:rPr lang="en-US" altLang="zh-CN" b="1" dirty="0">
                <a:solidFill>
                  <a:srgbClr val="FF0000"/>
                </a:solidFill>
                <a:latin typeface="华文中宋" panose="02010600040101010101" pitchFamily="2" charset="-122"/>
                <a:ea typeface="华文中宋" panose="02010600040101010101" pitchFamily="2" charset="-122"/>
              </a:rPr>
              <a:t>(p) </a:t>
            </a:r>
            <a:endParaRPr lang="zh-CN" altLang="zh-CN" b="1" dirty="0">
              <a:solidFill>
                <a:srgbClr val="FF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register </a:t>
            </a:r>
            <a:r>
              <a:rPr lang="en-US" altLang="zh-CN" b="1" dirty="0" err="1">
                <a:solidFill>
                  <a:srgbClr val="000000"/>
                </a:solidFill>
                <a:latin typeface="华文中宋" panose="02010600040101010101" pitchFamily="2" charset="-122"/>
                <a:ea typeface="华文中宋" panose="02010600040101010101" pitchFamily="2" charset="-122"/>
              </a:rPr>
              <a:t>struct</a:t>
            </a:r>
            <a:r>
              <a:rPr lang="en-US" altLang="zh-CN" b="1" dirty="0">
                <a:solidFill>
                  <a:srgbClr val="000000"/>
                </a:solidFill>
                <a:latin typeface="华文中宋" panose="02010600040101010101" pitchFamily="2" charset="-122"/>
                <a:ea typeface="华文中宋" panose="02010600040101010101" pitchFamily="2" charset="-122"/>
              </a:rPr>
              <a:t> proc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 = p;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p_wchan</a:t>
            </a:r>
            <a:r>
              <a:rPr lang="en-US" altLang="zh-CN" b="1" dirty="0">
                <a:solidFill>
                  <a:srgbClr val="000000"/>
                </a:solidFill>
                <a:latin typeface="华文中宋" panose="02010600040101010101" pitchFamily="2" charset="-122"/>
                <a:ea typeface="华文中宋" panose="02010600040101010101" pitchFamily="2" charset="-122"/>
              </a:rPr>
              <a:t> = 0; // </a:t>
            </a:r>
            <a:r>
              <a:rPr lang="zh-CN" altLang="zh-CN" b="1" dirty="0">
                <a:solidFill>
                  <a:srgbClr val="000000"/>
                </a:solidFill>
                <a:latin typeface="华文中宋" panose="02010600040101010101" pitchFamily="2" charset="-122"/>
                <a:ea typeface="华文中宋" panose="02010600040101010101" pitchFamily="2" charset="-122"/>
              </a:rPr>
              <a:t>清除该进程睡眠原因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p_stat</a:t>
            </a:r>
            <a:r>
              <a:rPr lang="en-US" altLang="zh-CN" b="1" dirty="0">
                <a:solidFill>
                  <a:srgbClr val="000000"/>
                </a:solidFill>
                <a:latin typeface="华文中宋" panose="02010600040101010101" pitchFamily="2" charset="-122"/>
                <a:ea typeface="华文中宋" panose="02010600040101010101" pitchFamily="2" charset="-122"/>
              </a:rPr>
              <a:t> = SRUN; // </a:t>
            </a:r>
            <a:r>
              <a:rPr lang="zh-CN" altLang="zh-CN" b="1" dirty="0">
                <a:solidFill>
                  <a:srgbClr val="000000"/>
                </a:solidFill>
                <a:latin typeface="华文中宋" panose="02010600040101010101" pitchFamily="2" charset="-122"/>
                <a:ea typeface="华文中宋" panose="02010600040101010101" pitchFamily="2" charset="-122"/>
              </a:rPr>
              <a:t>修改该进程状态为</a:t>
            </a:r>
            <a:r>
              <a:rPr lang="en-US" altLang="zh-CN" b="1" dirty="0">
                <a:solidFill>
                  <a:srgbClr val="000000"/>
                </a:solidFill>
                <a:latin typeface="华文中宋" panose="02010600040101010101" pitchFamily="2" charset="-122"/>
                <a:ea typeface="华文中宋" panose="02010600040101010101" pitchFamily="2" charset="-122"/>
              </a:rPr>
              <a:t>SRUN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if(</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p_pri</a:t>
            </a:r>
            <a:r>
              <a:rPr lang="en-US" altLang="zh-CN" b="1" dirty="0">
                <a:solidFill>
                  <a:srgbClr val="000000"/>
                </a:solidFill>
                <a:latin typeface="华文中宋" panose="02010600040101010101" pitchFamily="2" charset="-122"/>
                <a:ea typeface="华文中宋" panose="02010600040101010101" pitchFamily="2" charset="-122"/>
              </a:rPr>
              <a:t> &lt; </a:t>
            </a:r>
            <a:r>
              <a:rPr lang="en-US" altLang="zh-CN" b="1" dirty="0" err="1">
                <a:solidFill>
                  <a:srgbClr val="000000"/>
                </a:solidFill>
                <a:latin typeface="华文中宋" panose="02010600040101010101" pitchFamily="2" charset="-122"/>
                <a:ea typeface="华文中宋" panose="02010600040101010101" pitchFamily="2" charset="-122"/>
              </a:rPr>
              <a:t>curpri</a:t>
            </a:r>
            <a:r>
              <a:rPr lang="en-US" altLang="zh-CN" b="1" dirty="0">
                <a:solidFill>
                  <a:srgbClr val="000000"/>
                </a:solidFill>
                <a:latin typeface="华文中宋" panose="02010600040101010101" pitchFamily="2" charset="-122"/>
                <a:ea typeface="华文中宋" panose="02010600040101010101" pitchFamily="2" charset="-122"/>
              </a:rPr>
              <a:t>) // </a:t>
            </a:r>
            <a:r>
              <a:rPr lang="zh-CN" altLang="zh-CN" b="1" dirty="0">
                <a:solidFill>
                  <a:srgbClr val="000000"/>
                </a:solidFill>
                <a:latin typeface="华文中宋" panose="02010600040101010101" pitchFamily="2" charset="-122"/>
                <a:ea typeface="华文中宋" panose="02010600040101010101" pitchFamily="2" charset="-122"/>
              </a:rPr>
              <a:t>如果该进程优先数〉当前进程的优先数 </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rgbClr val="FF0000"/>
                </a:solidFill>
                <a:latin typeface="华文中宋" panose="02010600040101010101" pitchFamily="2" charset="-122"/>
                <a:ea typeface="华文中宋" panose="02010600040101010101" pitchFamily="2" charset="-122"/>
              </a:rPr>
              <a:t>runrun</a:t>
            </a:r>
            <a:r>
              <a:rPr lang="en-US" altLang="zh-CN" b="1" dirty="0">
                <a:solidFill>
                  <a:srgbClr val="FF0000"/>
                </a:solidFill>
                <a:latin typeface="华文中宋" panose="02010600040101010101" pitchFamily="2" charset="-122"/>
                <a:ea typeface="华文中宋" panose="02010600040101010101" pitchFamily="2" charset="-122"/>
              </a:rPr>
              <a:t>++; </a:t>
            </a:r>
            <a:r>
              <a:rPr lang="en-US" altLang="zh-CN" b="1" dirty="0">
                <a:solidFill>
                  <a:srgbClr val="000000"/>
                </a:solidFill>
                <a:latin typeface="华文中宋" panose="02010600040101010101" pitchFamily="2" charset="-122"/>
                <a:ea typeface="华文中宋" panose="02010600040101010101" pitchFamily="2" charset="-122"/>
              </a:rPr>
              <a:t>// </a:t>
            </a:r>
            <a:r>
              <a:rPr lang="zh-CN" altLang="zh-CN" b="1" dirty="0">
                <a:solidFill>
                  <a:srgbClr val="000000"/>
                </a:solidFill>
                <a:latin typeface="华文中宋" panose="02010600040101010101" pitchFamily="2" charset="-122"/>
                <a:ea typeface="华文中宋" panose="02010600040101010101" pitchFamily="2" charset="-122"/>
              </a:rPr>
              <a:t>设置重新调度</a:t>
            </a:r>
            <a:r>
              <a:rPr lang="en-US" altLang="zh-CN" b="1" dirty="0" err="1">
                <a:solidFill>
                  <a:srgbClr val="000000"/>
                </a:solidFill>
                <a:latin typeface="华文中宋" panose="02010600040101010101" pitchFamily="2" charset="-122"/>
                <a:ea typeface="华文中宋" panose="02010600040101010101" pitchFamily="2" charset="-122"/>
              </a:rPr>
              <a:t>runrun</a:t>
            </a:r>
            <a:r>
              <a:rPr lang="zh-CN" altLang="zh-CN" b="1" dirty="0">
                <a:solidFill>
                  <a:srgbClr val="000000"/>
                </a:solidFill>
                <a:latin typeface="华文中宋" panose="02010600040101010101" pitchFamily="2" charset="-122"/>
                <a:ea typeface="华文中宋" panose="02010600040101010101" pitchFamily="2" charset="-122"/>
              </a:rPr>
              <a:t>标志 </a:t>
            </a:r>
          </a:p>
          <a:p>
            <a:r>
              <a:rPr lang="en-US" altLang="zh-CN" b="1" dirty="0">
                <a:solidFill>
                  <a:srgbClr val="000000"/>
                </a:solidFill>
                <a:latin typeface="华文中宋" panose="02010600040101010101" pitchFamily="2" charset="-122"/>
                <a:ea typeface="华文中宋" panose="02010600040101010101" pitchFamily="2" charset="-122"/>
              </a:rPr>
              <a:t>	if(runout != 0 &amp;&amp; (</a:t>
            </a:r>
            <a:r>
              <a:rPr lang="en-US" altLang="zh-CN" b="1" dirty="0" err="1">
                <a:solidFill>
                  <a:srgbClr val="000000"/>
                </a:solidFill>
                <a:latin typeface="华文中宋" panose="02010600040101010101" pitchFamily="2" charset="-122"/>
                <a:ea typeface="华文中宋" panose="02010600040101010101" pitchFamily="2" charset="-122"/>
              </a:rPr>
              <a:t>rp</a:t>
            </a:r>
            <a:r>
              <a:rPr lang="en-US" altLang="zh-CN" b="1" dirty="0">
                <a:solidFill>
                  <a:srgbClr val="000000"/>
                </a:solidFill>
                <a:latin typeface="华文中宋" panose="02010600040101010101" pitchFamily="2" charset="-122"/>
                <a:ea typeface="华文中宋" panose="02010600040101010101" pitchFamily="2" charset="-122"/>
              </a:rPr>
              <a:t>-&gt;</a:t>
            </a:r>
            <a:r>
              <a:rPr lang="en-US" altLang="zh-CN" b="1" dirty="0" err="1">
                <a:solidFill>
                  <a:srgbClr val="000000"/>
                </a:solidFill>
                <a:latin typeface="华文中宋" panose="02010600040101010101" pitchFamily="2" charset="-122"/>
                <a:ea typeface="华文中宋" panose="02010600040101010101" pitchFamily="2" charset="-122"/>
              </a:rPr>
              <a:t>p_flag&amp;SLOAD</a:t>
            </a:r>
            <a:r>
              <a:rPr lang="en-US" altLang="zh-CN" b="1" dirty="0">
                <a:solidFill>
                  <a:srgbClr val="000000"/>
                </a:solidFill>
                <a:latin typeface="华文中宋" panose="02010600040101010101" pitchFamily="2" charset="-122"/>
                <a:ea typeface="华文中宋" panose="02010600040101010101" pitchFamily="2" charset="-122"/>
              </a:rPr>
              <a:t>) == 0) {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runout = 0; // </a:t>
            </a:r>
            <a:r>
              <a:rPr lang="zh-CN" altLang="zh-CN" b="1" dirty="0">
                <a:solidFill>
                  <a:srgbClr val="000000"/>
                </a:solidFill>
                <a:latin typeface="华文中宋" panose="02010600040101010101" pitchFamily="2" charset="-122"/>
                <a:ea typeface="华文中宋" panose="02010600040101010101" pitchFamily="2" charset="-122"/>
              </a:rPr>
              <a:t>如果当前进程图像在外存 </a:t>
            </a:r>
          </a:p>
          <a:p>
            <a:r>
              <a:rPr lang="en-US" altLang="zh-CN" b="1" dirty="0">
                <a:solidFill>
                  <a:srgbClr val="000000"/>
                </a:solidFill>
                <a:latin typeface="华文中宋" panose="02010600040101010101" pitchFamily="2" charset="-122"/>
                <a:ea typeface="华文中宋" panose="02010600040101010101" pitchFamily="2" charset="-122"/>
              </a:rPr>
              <a:t>		wakeup(&amp;runout); // </a:t>
            </a:r>
            <a:r>
              <a:rPr lang="zh-CN" altLang="zh-CN" b="1" dirty="0">
                <a:solidFill>
                  <a:srgbClr val="000000"/>
                </a:solidFill>
                <a:latin typeface="华文中宋" panose="02010600040101010101" pitchFamily="2" charset="-122"/>
                <a:ea typeface="华文中宋" panose="02010600040101010101" pitchFamily="2" charset="-122"/>
              </a:rPr>
              <a:t>唤醒</a:t>
            </a:r>
            <a:r>
              <a:rPr lang="en-US" altLang="zh-CN" b="1" dirty="0">
                <a:solidFill>
                  <a:srgbClr val="000000"/>
                </a:solidFill>
                <a:latin typeface="华文中宋" panose="02010600040101010101" pitchFamily="2" charset="-122"/>
                <a:ea typeface="华文中宋" panose="02010600040101010101" pitchFamily="2" charset="-122"/>
              </a:rPr>
              <a:t>0#</a:t>
            </a:r>
            <a:r>
              <a:rPr lang="zh-CN" altLang="zh-CN" b="1" dirty="0">
                <a:solidFill>
                  <a:srgbClr val="000000"/>
                </a:solidFill>
                <a:latin typeface="华文中宋" panose="02010600040101010101" pitchFamily="2" charset="-122"/>
                <a:ea typeface="华文中宋" panose="02010600040101010101" pitchFamily="2" charset="-122"/>
              </a:rPr>
              <a:t>进程将其图像调入内存 </a:t>
            </a:r>
          </a:p>
          <a:p>
            <a:r>
              <a:rPr lang="en-US" altLang="zh-CN" b="1" dirty="0">
                <a:solidFill>
                  <a:srgbClr val="000000"/>
                </a:solidFill>
                <a:latin typeface="华文中宋" panose="02010600040101010101" pitchFamily="2" charset="-122"/>
                <a:ea typeface="华文中宋" panose="02010600040101010101" pitchFamily="2" charset="-122"/>
              </a:rPr>
              <a:t>	} </a:t>
            </a:r>
            <a:endParaRPr lang="zh-CN" altLang="zh-CN" b="1" dirty="0">
              <a:solidFill>
                <a:srgbClr val="000000"/>
              </a:solidFill>
              <a:latin typeface="华文中宋" panose="02010600040101010101" pitchFamily="2" charset="-122"/>
              <a:ea typeface="华文中宋" panose="02010600040101010101" pitchFamily="2" charset="-122"/>
            </a:endParaRPr>
          </a:p>
          <a:p>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p:txBody>
      </p:sp>
      <p:sp>
        <p:nvSpPr>
          <p:cNvPr id="6" name="Title 13"/>
          <p:cNvSpPr txBox="1">
            <a:spLocks/>
          </p:cNvSpPr>
          <p:nvPr/>
        </p:nvSpPr>
        <p:spPr>
          <a:xfrm>
            <a:off x="285297" y="19738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UNIX</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xmlns="" id="{57282356-6D42-4C13-98DE-63270E8ED8CB}"/>
              </a:ext>
            </a:extLst>
          </p:cNvPr>
          <p:cNvSpPr>
            <a:spLocks noGrp="1"/>
          </p:cNvSpPr>
          <p:nvPr>
            <p:ph type="sldNum" sz="quarter" idx="12"/>
          </p:nvPr>
        </p:nvSpPr>
        <p:spPr/>
        <p:txBody>
          <a:bodyPr/>
          <a:lstStyle/>
          <a:p>
            <a:fld id="{B10D5614-B734-4280-8F57-1D4947433C97}" type="slidenum">
              <a:rPr lang="en-US" smtClean="0"/>
              <a:pPr/>
              <a:t>88</a:t>
            </a:fld>
            <a:endParaRPr lang="en-US" dirty="0"/>
          </a:p>
        </p:txBody>
      </p:sp>
    </p:spTree>
    <p:extLst>
      <p:ext uri="{BB962C8B-B14F-4D97-AF65-F5344CB8AC3E}">
        <p14:creationId xmlns:p14="http://schemas.microsoft.com/office/powerpoint/2010/main" xmlns="" val="7545275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a:ln>
                  <a:noFill/>
                </a:ln>
                <a:solidFill>
                  <a:prstClr val="white"/>
                </a:solidFill>
                <a:effectLst/>
                <a:uLnTx/>
                <a:uFillTx/>
                <a:latin typeface="Calibri"/>
                <a:ea typeface="+mn-ea"/>
                <a:cs typeface="+mn-cs"/>
              </a:rPr>
              <a:t>02</a:t>
            </a: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52" name="Title 13">
            <a:extLst>
              <a:ext uri="{FF2B5EF4-FFF2-40B4-BE49-F238E27FC236}">
                <a16:creationId xmlns:a16="http://schemas.microsoft.com/office/drawing/2014/main" xmlns="" id="{EDF0DC00-5C61-40D1-9D20-646A0671501A}"/>
              </a:ext>
            </a:extLst>
          </p:cNvPr>
          <p:cNvSpPr txBox="1">
            <a:spLocks/>
          </p:cNvSpPr>
          <p:nvPr/>
        </p:nvSpPr>
        <p:spPr>
          <a:xfrm>
            <a:off x="314239" y="68689"/>
            <a:ext cx="2168303"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000" b="1" dirty="0">
                <a:solidFill>
                  <a:srgbClr val="1B6AA3">
                    <a:lumMod val="60000"/>
                    <a:lumOff val="40000"/>
                  </a:srgbClr>
                </a:solidFill>
                <a:latin typeface="华文中宋" panose="02010600040101010101" pitchFamily="2" charset="-122"/>
                <a:ea typeface="华文中宋" panose="02010600040101010101" pitchFamily="2" charset="-122"/>
              </a:rPr>
              <a:t>进程管理</a:t>
            </a:r>
            <a:endParaRPr lang="en-US" sz="2000"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53" name="文本框 52">
            <a:extLst>
              <a:ext uri="{FF2B5EF4-FFF2-40B4-BE49-F238E27FC236}">
                <a16:creationId xmlns:a16="http://schemas.microsoft.com/office/drawing/2014/main" xmlns="" id="{9E37BAEB-B0A8-478B-ADA6-A597D728B506}"/>
              </a:ext>
            </a:extLst>
          </p:cNvPr>
          <p:cNvSpPr txBox="1"/>
          <p:nvPr/>
        </p:nvSpPr>
        <p:spPr>
          <a:xfrm>
            <a:off x="207664" y="3682829"/>
            <a:ext cx="1008112"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进程管理</a:t>
            </a:r>
          </a:p>
        </p:txBody>
      </p:sp>
      <p:sp>
        <p:nvSpPr>
          <p:cNvPr id="54" name="文本框 53">
            <a:extLst>
              <a:ext uri="{FF2B5EF4-FFF2-40B4-BE49-F238E27FC236}">
                <a16:creationId xmlns:a16="http://schemas.microsoft.com/office/drawing/2014/main" xmlns="" id="{466AB300-29FB-474F-AD35-9B49B62BAAF5}"/>
              </a:ext>
            </a:extLst>
          </p:cNvPr>
          <p:cNvSpPr txBox="1"/>
          <p:nvPr/>
        </p:nvSpPr>
        <p:spPr>
          <a:xfrm>
            <a:off x="1373957" y="1005980"/>
            <a:ext cx="1008112"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进程</a:t>
            </a:r>
          </a:p>
        </p:txBody>
      </p:sp>
      <p:sp>
        <p:nvSpPr>
          <p:cNvPr id="77" name="左大括号 76">
            <a:extLst>
              <a:ext uri="{FF2B5EF4-FFF2-40B4-BE49-F238E27FC236}">
                <a16:creationId xmlns:a16="http://schemas.microsoft.com/office/drawing/2014/main" xmlns="" id="{00FB9D8F-E11C-4C16-B759-3AFE75A4A37E}"/>
              </a:ext>
            </a:extLst>
          </p:cNvPr>
          <p:cNvSpPr/>
          <p:nvPr/>
        </p:nvSpPr>
        <p:spPr>
          <a:xfrm>
            <a:off x="998894" y="1117384"/>
            <a:ext cx="202283" cy="5097146"/>
          </a:xfrm>
          <a:prstGeom prst="leftBrace">
            <a:avLst>
              <a:gd name="adj1" fmla="val 31710"/>
              <a:gd name="adj2" fmla="val 528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xmlns="" id="{C9873163-A0FC-4EC7-95F6-84AD9D6AE393}"/>
              </a:ext>
            </a:extLst>
          </p:cNvPr>
          <p:cNvSpPr txBox="1"/>
          <p:nvPr/>
        </p:nvSpPr>
        <p:spPr>
          <a:xfrm>
            <a:off x="1422518" y="2158187"/>
            <a:ext cx="1008112"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线程</a:t>
            </a:r>
          </a:p>
        </p:txBody>
      </p:sp>
      <p:sp>
        <p:nvSpPr>
          <p:cNvPr id="79" name="文本框 78">
            <a:extLst>
              <a:ext uri="{FF2B5EF4-FFF2-40B4-BE49-F238E27FC236}">
                <a16:creationId xmlns:a16="http://schemas.microsoft.com/office/drawing/2014/main" xmlns="" id="{C23EBC08-C662-404C-BD4B-974C668BF00E}"/>
              </a:ext>
            </a:extLst>
          </p:cNvPr>
          <p:cNvSpPr txBox="1"/>
          <p:nvPr/>
        </p:nvSpPr>
        <p:spPr>
          <a:xfrm>
            <a:off x="1306167" y="3107498"/>
            <a:ext cx="1008112" cy="461665"/>
          </a:xfrm>
          <a:prstGeom prst="rect">
            <a:avLst/>
          </a:prstGeom>
          <a:noFill/>
        </p:spPr>
        <p:txBody>
          <a:bodyPr wrap="square" rtlCol="0">
            <a:spAutoFit/>
          </a:bodyPr>
          <a:lstStyle/>
          <a:p>
            <a:r>
              <a:rPr lang="en-US" altLang="zh-CN" sz="1200" b="1" dirty="0">
                <a:solidFill>
                  <a:schemeClr val="bg2">
                    <a:lumMod val="10000"/>
                  </a:schemeClr>
                </a:solidFill>
                <a:latin typeface="华文中宋" panose="02010600040101010101" pitchFamily="2" charset="-122"/>
                <a:ea typeface="华文中宋" panose="02010600040101010101" pitchFamily="2" charset="-122"/>
              </a:rPr>
              <a:t>CPU</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调度与上下文切换</a:t>
            </a:r>
          </a:p>
        </p:txBody>
      </p:sp>
      <p:sp>
        <p:nvSpPr>
          <p:cNvPr id="80" name="文本框 79">
            <a:extLst>
              <a:ext uri="{FF2B5EF4-FFF2-40B4-BE49-F238E27FC236}">
                <a16:creationId xmlns:a16="http://schemas.microsoft.com/office/drawing/2014/main" xmlns="" id="{590AC314-E393-40AB-AE0E-B2413B76B16C}"/>
              </a:ext>
            </a:extLst>
          </p:cNvPr>
          <p:cNvSpPr txBox="1"/>
          <p:nvPr/>
        </p:nvSpPr>
        <p:spPr>
          <a:xfrm>
            <a:off x="1385199" y="4501291"/>
            <a:ext cx="1008112" cy="461665"/>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进程同步</a:t>
            </a:r>
            <a:endParaRPr lang="en-US" altLang="zh-CN" sz="1200" b="1" dirty="0">
              <a:solidFill>
                <a:srgbClr val="000000"/>
              </a:solidFill>
              <a:latin typeface="华文中宋" panose="02010600040101010101" pitchFamily="2" charset="-122"/>
              <a:ea typeface="华文中宋" panose="02010600040101010101" pitchFamily="2" charset="-122"/>
            </a:endParaRPr>
          </a:p>
          <a:p>
            <a:r>
              <a:rPr lang="zh-CN" altLang="en-US" sz="1200" b="1" dirty="0">
                <a:solidFill>
                  <a:srgbClr val="000000"/>
                </a:solidFill>
                <a:latin typeface="华文中宋" panose="02010600040101010101" pitchFamily="2" charset="-122"/>
                <a:ea typeface="华文中宋" panose="02010600040101010101" pitchFamily="2" charset="-122"/>
              </a:rPr>
              <a:t>与互斥</a:t>
            </a:r>
          </a:p>
        </p:txBody>
      </p:sp>
      <p:sp>
        <p:nvSpPr>
          <p:cNvPr id="81" name="文本框 80">
            <a:extLst>
              <a:ext uri="{FF2B5EF4-FFF2-40B4-BE49-F238E27FC236}">
                <a16:creationId xmlns:a16="http://schemas.microsoft.com/office/drawing/2014/main" xmlns="" id="{80A3F55B-36F9-40F4-B377-A0B3ED90CDD2}"/>
              </a:ext>
            </a:extLst>
          </p:cNvPr>
          <p:cNvSpPr txBox="1"/>
          <p:nvPr/>
        </p:nvSpPr>
        <p:spPr>
          <a:xfrm>
            <a:off x="1511729" y="6049833"/>
            <a:ext cx="1008112"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死锁</a:t>
            </a:r>
          </a:p>
        </p:txBody>
      </p:sp>
      <p:sp>
        <p:nvSpPr>
          <p:cNvPr id="82" name="左大括号 81">
            <a:extLst>
              <a:ext uri="{FF2B5EF4-FFF2-40B4-BE49-F238E27FC236}">
                <a16:creationId xmlns:a16="http://schemas.microsoft.com/office/drawing/2014/main" xmlns="" id="{E48E3DB1-DE25-4FC3-920A-16B29F6968C1}"/>
              </a:ext>
            </a:extLst>
          </p:cNvPr>
          <p:cNvSpPr/>
          <p:nvPr/>
        </p:nvSpPr>
        <p:spPr>
          <a:xfrm>
            <a:off x="1931393" y="503484"/>
            <a:ext cx="197645" cy="1227801"/>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xmlns="" id="{9BF7D6BC-9714-40A0-A846-F06C8D30FBB5}"/>
              </a:ext>
            </a:extLst>
          </p:cNvPr>
          <p:cNvSpPr txBox="1"/>
          <p:nvPr/>
        </p:nvSpPr>
        <p:spPr>
          <a:xfrm>
            <a:off x="2210234" y="372034"/>
            <a:ext cx="3140402"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概念：与程序的区别</a:t>
            </a:r>
          </a:p>
        </p:txBody>
      </p:sp>
      <p:sp>
        <p:nvSpPr>
          <p:cNvPr id="84" name="文本框 83">
            <a:extLst>
              <a:ext uri="{FF2B5EF4-FFF2-40B4-BE49-F238E27FC236}">
                <a16:creationId xmlns:a16="http://schemas.microsoft.com/office/drawing/2014/main" xmlns="" id="{DB034009-9A16-4D1C-9D37-420857D576DF}"/>
              </a:ext>
            </a:extLst>
          </p:cNvPr>
          <p:cNvSpPr txBox="1"/>
          <p:nvPr/>
        </p:nvSpPr>
        <p:spPr>
          <a:xfrm>
            <a:off x="2209830" y="609264"/>
            <a:ext cx="537305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特征：动态性、并发性、独立性、异步性、结构性</a:t>
            </a:r>
          </a:p>
        </p:txBody>
      </p:sp>
      <p:sp>
        <p:nvSpPr>
          <p:cNvPr id="85" name="左大括号 84">
            <a:extLst>
              <a:ext uri="{FF2B5EF4-FFF2-40B4-BE49-F238E27FC236}">
                <a16:creationId xmlns:a16="http://schemas.microsoft.com/office/drawing/2014/main" xmlns="" id="{E37D8DFF-6531-4E75-9316-A563D962FA88}"/>
              </a:ext>
            </a:extLst>
          </p:cNvPr>
          <p:cNvSpPr/>
          <p:nvPr/>
        </p:nvSpPr>
        <p:spPr>
          <a:xfrm>
            <a:off x="2316862" y="2920575"/>
            <a:ext cx="202979" cy="819399"/>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xmlns="" id="{8A457080-40E0-46B4-96BA-13C76E183C60}"/>
              </a:ext>
            </a:extLst>
          </p:cNvPr>
          <p:cNvSpPr txBox="1"/>
          <p:nvPr/>
        </p:nvSpPr>
        <p:spPr>
          <a:xfrm>
            <a:off x="2525008" y="2781692"/>
            <a:ext cx="439111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概念、三级调度：作业、中级、进程</a:t>
            </a:r>
          </a:p>
        </p:txBody>
      </p:sp>
      <p:sp>
        <p:nvSpPr>
          <p:cNvPr id="87" name="文本框 86">
            <a:extLst>
              <a:ext uri="{FF2B5EF4-FFF2-40B4-BE49-F238E27FC236}">
                <a16:creationId xmlns:a16="http://schemas.microsoft.com/office/drawing/2014/main" xmlns="" id="{FBF6088B-FE4A-4658-B5FF-1133ECBBAACA}"/>
              </a:ext>
            </a:extLst>
          </p:cNvPr>
          <p:cNvSpPr txBox="1"/>
          <p:nvPr/>
        </p:nvSpPr>
        <p:spPr>
          <a:xfrm>
            <a:off x="2209830" y="847265"/>
            <a:ext cx="537305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状态：创建、就绪、运行、阻塞、结束、挂起</a:t>
            </a:r>
          </a:p>
        </p:txBody>
      </p:sp>
      <p:sp>
        <p:nvSpPr>
          <p:cNvPr id="88" name="文本框 87">
            <a:extLst>
              <a:ext uri="{FF2B5EF4-FFF2-40B4-BE49-F238E27FC236}">
                <a16:creationId xmlns:a16="http://schemas.microsoft.com/office/drawing/2014/main" xmlns="" id="{3E9B9CAB-8C8A-4CD8-A79C-87D27A6F08E3}"/>
              </a:ext>
            </a:extLst>
          </p:cNvPr>
          <p:cNvSpPr txBox="1"/>
          <p:nvPr/>
        </p:nvSpPr>
        <p:spPr>
          <a:xfrm>
            <a:off x="2209829" y="1074900"/>
            <a:ext cx="537305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控制：创建、阻塞、唤醒、切换</a:t>
            </a:r>
          </a:p>
        </p:txBody>
      </p:sp>
      <p:sp>
        <p:nvSpPr>
          <p:cNvPr id="89" name="文本框 88">
            <a:extLst>
              <a:ext uri="{FF2B5EF4-FFF2-40B4-BE49-F238E27FC236}">
                <a16:creationId xmlns:a16="http://schemas.microsoft.com/office/drawing/2014/main" xmlns="" id="{0D4D232B-BB1F-4D28-9E79-645975333E84}"/>
              </a:ext>
            </a:extLst>
          </p:cNvPr>
          <p:cNvSpPr txBox="1"/>
          <p:nvPr/>
        </p:nvSpPr>
        <p:spPr>
          <a:xfrm>
            <a:off x="2209828" y="1300666"/>
            <a:ext cx="537305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组织：</a:t>
            </a:r>
            <a:r>
              <a:rPr lang="en-US" altLang="zh-CN" sz="1200" b="1" dirty="0">
                <a:solidFill>
                  <a:schemeClr val="tx2"/>
                </a:solidFill>
                <a:latin typeface="华文中宋" panose="02010600040101010101" pitchFamily="2" charset="-122"/>
                <a:ea typeface="华文中宋" panose="02010600040101010101" pitchFamily="2" charset="-122"/>
              </a:rPr>
              <a:t>PCB</a:t>
            </a:r>
            <a:r>
              <a:rPr lang="zh-CN" altLang="en-US" sz="1200" b="1" dirty="0">
                <a:solidFill>
                  <a:schemeClr val="tx2"/>
                </a:solidFill>
                <a:latin typeface="华文中宋" panose="02010600040101010101" pitchFamily="2" charset="-122"/>
                <a:ea typeface="华文中宋" panose="02010600040101010101" pitchFamily="2" charset="-122"/>
              </a:rPr>
              <a:t>、</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程序段、数据段</a:t>
            </a:r>
          </a:p>
        </p:txBody>
      </p:sp>
      <p:sp>
        <p:nvSpPr>
          <p:cNvPr id="90" name="文本框 89">
            <a:extLst>
              <a:ext uri="{FF2B5EF4-FFF2-40B4-BE49-F238E27FC236}">
                <a16:creationId xmlns:a16="http://schemas.microsoft.com/office/drawing/2014/main" xmlns="" id="{1A9BA733-07DB-4C92-9B94-68B85146530B}"/>
              </a:ext>
            </a:extLst>
          </p:cNvPr>
          <p:cNvSpPr txBox="1"/>
          <p:nvPr/>
        </p:nvSpPr>
        <p:spPr>
          <a:xfrm>
            <a:off x="2208874" y="1509317"/>
            <a:ext cx="537305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通信：共享存储、消息传递、管道通信</a:t>
            </a:r>
          </a:p>
        </p:txBody>
      </p:sp>
      <p:sp>
        <p:nvSpPr>
          <p:cNvPr id="91" name="左大括号 90">
            <a:extLst>
              <a:ext uri="{FF2B5EF4-FFF2-40B4-BE49-F238E27FC236}">
                <a16:creationId xmlns:a16="http://schemas.microsoft.com/office/drawing/2014/main" xmlns="" id="{5CB88C17-73CD-47DF-9F5B-9B80E94B0AE8}"/>
              </a:ext>
            </a:extLst>
          </p:cNvPr>
          <p:cNvSpPr/>
          <p:nvPr/>
        </p:nvSpPr>
        <p:spPr>
          <a:xfrm>
            <a:off x="1952296" y="1986880"/>
            <a:ext cx="199407" cy="611715"/>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488004F3-7AC5-4A66-8955-D0D24FF51119}"/>
              </a:ext>
            </a:extLst>
          </p:cNvPr>
          <p:cNvSpPr txBox="1"/>
          <p:nvPr/>
        </p:nvSpPr>
        <p:spPr>
          <a:xfrm>
            <a:off x="2208754" y="1844056"/>
            <a:ext cx="3140402"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概念、与进程的比较、属性</a:t>
            </a:r>
          </a:p>
        </p:txBody>
      </p:sp>
      <p:sp>
        <p:nvSpPr>
          <p:cNvPr id="93" name="文本框 92">
            <a:extLst>
              <a:ext uri="{FF2B5EF4-FFF2-40B4-BE49-F238E27FC236}">
                <a16:creationId xmlns:a16="http://schemas.microsoft.com/office/drawing/2014/main" xmlns="" id="{1B49B03B-E2B2-4812-B9D0-E48C36A5AB19}"/>
              </a:ext>
            </a:extLst>
          </p:cNvPr>
          <p:cNvSpPr txBox="1"/>
          <p:nvPr/>
        </p:nvSpPr>
        <p:spPr>
          <a:xfrm>
            <a:off x="2183976" y="2448601"/>
            <a:ext cx="4967255"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线程的实现方式：用户级线程</a:t>
            </a:r>
            <a:r>
              <a:rPr lang="en-US" altLang="zh-CN" sz="1200" b="1" dirty="0">
                <a:solidFill>
                  <a:srgbClr val="000000"/>
                </a:solidFill>
                <a:latin typeface="华文中宋" panose="02010600040101010101" pitchFamily="2" charset="-122"/>
                <a:ea typeface="华文中宋" panose="02010600040101010101" pitchFamily="2" charset="-122"/>
              </a:rPr>
              <a:t>ULT</a:t>
            </a:r>
            <a:r>
              <a:rPr lang="zh-CN" altLang="en-US" sz="1200" b="1" dirty="0">
                <a:solidFill>
                  <a:srgbClr val="000000"/>
                </a:solidFill>
                <a:latin typeface="华文中宋" panose="02010600040101010101" pitchFamily="2" charset="-122"/>
                <a:ea typeface="华文中宋" panose="02010600040101010101" pitchFamily="2" charset="-122"/>
              </a:rPr>
              <a:t>、内核级线程</a:t>
            </a:r>
            <a:r>
              <a:rPr lang="en-US" altLang="zh-CN" sz="1200" b="1" dirty="0">
                <a:solidFill>
                  <a:srgbClr val="000000"/>
                </a:solidFill>
                <a:latin typeface="华文中宋" panose="02010600040101010101" pitchFamily="2" charset="-122"/>
                <a:ea typeface="华文中宋" panose="02010600040101010101" pitchFamily="2" charset="-122"/>
              </a:rPr>
              <a:t>KLT</a:t>
            </a:r>
            <a:r>
              <a:rPr lang="zh-CN" altLang="en-US" sz="1200" b="1" dirty="0">
                <a:solidFill>
                  <a:srgbClr val="000000"/>
                </a:solidFill>
                <a:latin typeface="华文中宋" panose="02010600040101010101" pitchFamily="2" charset="-122"/>
                <a:ea typeface="华文中宋" panose="02010600040101010101" pitchFamily="2" charset="-122"/>
              </a:rPr>
              <a:t>、多线程模型</a:t>
            </a:r>
          </a:p>
        </p:txBody>
      </p:sp>
      <p:sp>
        <p:nvSpPr>
          <p:cNvPr id="94" name="标注: 线形 93">
            <a:extLst>
              <a:ext uri="{FF2B5EF4-FFF2-40B4-BE49-F238E27FC236}">
                <a16:creationId xmlns:a16="http://schemas.microsoft.com/office/drawing/2014/main" xmlns="" id="{E25950FA-EE86-4A84-9EA2-E854F94C4665}"/>
              </a:ext>
            </a:extLst>
          </p:cNvPr>
          <p:cNvSpPr/>
          <p:nvPr/>
        </p:nvSpPr>
        <p:spPr>
          <a:xfrm>
            <a:off x="4470036" y="2149877"/>
            <a:ext cx="3741281" cy="332270"/>
          </a:xfrm>
          <a:prstGeom prst="borderCallout1">
            <a:avLst>
              <a:gd name="adj1" fmla="val 49958"/>
              <a:gd name="adj2" fmla="val 399"/>
              <a:gd name="adj3" fmla="val -9495"/>
              <a:gd name="adj4" fmla="val -27825"/>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同一进程中，线程的切换不会引起进程切换；不同进程的线程切换会引起进程切换</a:t>
            </a:r>
          </a:p>
        </p:txBody>
      </p:sp>
      <p:sp>
        <p:nvSpPr>
          <p:cNvPr id="95" name="标注: 线形 94">
            <a:extLst>
              <a:ext uri="{FF2B5EF4-FFF2-40B4-BE49-F238E27FC236}">
                <a16:creationId xmlns:a16="http://schemas.microsoft.com/office/drawing/2014/main" xmlns="" id="{1AC0447B-03EB-4F08-95BF-10D13928B45D}"/>
              </a:ext>
            </a:extLst>
          </p:cNvPr>
          <p:cNvSpPr/>
          <p:nvPr/>
        </p:nvSpPr>
        <p:spPr>
          <a:xfrm>
            <a:off x="4470036" y="1765337"/>
            <a:ext cx="3741281" cy="332270"/>
          </a:xfrm>
          <a:prstGeom prst="borderCallout1">
            <a:avLst>
              <a:gd name="adj1" fmla="val 49958"/>
              <a:gd name="adj2" fmla="val 399"/>
              <a:gd name="adj3" fmla="val 69943"/>
              <a:gd name="adj4" fmla="val -7847"/>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solidFill>
                  <a:schemeClr val="bg2">
                    <a:lumMod val="10000"/>
                  </a:schemeClr>
                </a:solidFill>
              </a:rPr>
              <a:t>TCB</a:t>
            </a:r>
            <a:r>
              <a:rPr lang="zh-CN" altLang="en-US" sz="1000" dirty="0">
                <a:solidFill>
                  <a:schemeClr val="bg2">
                    <a:lumMod val="10000"/>
                  </a:schemeClr>
                </a:solidFill>
              </a:rPr>
              <a:t>（</a:t>
            </a:r>
            <a:r>
              <a:rPr lang="zh-CN" altLang="en-US" sz="1000" dirty="0">
                <a:solidFill>
                  <a:srgbClr val="FF0000"/>
                </a:solidFill>
              </a:rPr>
              <a:t>寄存器、堆栈</a:t>
            </a:r>
            <a:r>
              <a:rPr lang="zh-CN" altLang="en-US" sz="1000" dirty="0">
                <a:solidFill>
                  <a:schemeClr val="bg2">
                    <a:lumMod val="10000"/>
                  </a:schemeClr>
                </a:solidFill>
              </a:rPr>
              <a:t>）；不同线程可以执行相同的程序；共享进程资源；多处理器；进程处于运行</a:t>
            </a:r>
            <a:r>
              <a:rPr lang="en-US" altLang="zh-CN" sz="1000" dirty="0">
                <a:solidFill>
                  <a:schemeClr val="bg2">
                    <a:lumMod val="10000"/>
                  </a:schemeClr>
                </a:solidFill>
              </a:rPr>
              <a:t>——</a:t>
            </a:r>
            <a:r>
              <a:rPr lang="zh-CN" altLang="en-US" sz="1000" dirty="0">
                <a:solidFill>
                  <a:schemeClr val="bg2">
                    <a:lumMod val="10000"/>
                  </a:schemeClr>
                </a:solidFill>
              </a:rPr>
              <a:t>进程中某个线程正在执行</a:t>
            </a:r>
          </a:p>
        </p:txBody>
      </p:sp>
      <p:sp>
        <p:nvSpPr>
          <p:cNvPr id="96" name="文本框 95">
            <a:extLst>
              <a:ext uri="{FF2B5EF4-FFF2-40B4-BE49-F238E27FC236}">
                <a16:creationId xmlns:a16="http://schemas.microsoft.com/office/drawing/2014/main" xmlns="" id="{BD1932A3-C46F-497F-A282-03662335A22A}"/>
              </a:ext>
            </a:extLst>
          </p:cNvPr>
          <p:cNvSpPr txBox="1"/>
          <p:nvPr/>
        </p:nvSpPr>
        <p:spPr>
          <a:xfrm>
            <a:off x="2525007" y="3333584"/>
            <a:ext cx="6571584"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调度方式：调度器</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调度程序、调度时机、调度方式</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剥夺</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非剥夺</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a:t>
            </a:r>
            <a:r>
              <a:rPr lang="zh-CN" altLang="en-US" sz="1200" b="1" dirty="0">
                <a:solidFill>
                  <a:srgbClr val="FF0000"/>
                </a:solidFill>
                <a:latin typeface="华文中宋" panose="02010600040101010101" pitchFamily="2" charset="-122"/>
                <a:ea typeface="华文中宋" panose="02010600040101010101" pitchFamily="2" charset="-122"/>
              </a:rPr>
              <a:t>闲逛进程</a:t>
            </a:r>
            <a:r>
              <a:rPr lang="en-US" altLang="zh-CN" sz="1200" b="1" baseline="-25000" dirty="0">
                <a:solidFill>
                  <a:srgbClr val="FF0000"/>
                </a:solidFill>
                <a:latin typeface="华文中宋" panose="02010600040101010101" pitchFamily="2" charset="-122"/>
                <a:ea typeface="华文中宋" panose="02010600040101010101" pitchFamily="2" charset="-122"/>
              </a:rPr>
              <a:t>4-78</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ULT/KLT</a:t>
            </a:r>
            <a:endParaRPr lang="zh-CN" altLang="en-US" sz="1200" b="1" dirty="0">
              <a:solidFill>
                <a:schemeClr val="bg2">
                  <a:lumMod val="10000"/>
                </a:schemeClr>
              </a:solidFill>
              <a:latin typeface="华文中宋" panose="02010600040101010101" pitchFamily="2" charset="-122"/>
              <a:ea typeface="华文中宋" panose="02010600040101010101" pitchFamily="2" charset="-122"/>
            </a:endParaRPr>
          </a:p>
        </p:txBody>
      </p:sp>
      <p:sp>
        <p:nvSpPr>
          <p:cNvPr id="97" name="文本框 96">
            <a:extLst>
              <a:ext uri="{FF2B5EF4-FFF2-40B4-BE49-F238E27FC236}">
                <a16:creationId xmlns:a16="http://schemas.microsoft.com/office/drawing/2014/main" xmlns="" id="{A954C235-3319-408B-B726-C4E46F2C7D6D}"/>
              </a:ext>
            </a:extLst>
          </p:cNvPr>
          <p:cNvSpPr txBox="1"/>
          <p:nvPr/>
        </p:nvSpPr>
        <p:spPr>
          <a:xfrm>
            <a:off x="2540483" y="3061332"/>
            <a:ext cx="5509760"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调度目标：共同目标、批处理系统目标、分时系统目标、实时系统目标</a:t>
            </a:r>
          </a:p>
        </p:txBody>
      </p:sp>
      <p:sp>
        <p:nvSpPr>
          <p:cNvPr id="98" name="文本框 97">
            <a:extLst>
              <a:ext uri="{FF2B5EF4-FFF2-40B4-BE49-F238E27FC236}">
                <a16:creationId xmlns:a16="http://schemas.microsoft.com/office/drawing/2014/main" xmlns="" id="{9AE0A9E4-3184-40B9-B5AA-56A3811353C4}"/>
              </a:ext>
            </a:extLst>
          </p:cNvPr>
          <p:cNvSpPr txBox="1"/>
          <p:nvPr/>
        </p:nvSpPr>
        <p:spPr>
          <a:xfrm>
            <a:off x="2540483" y="3584174"/>
            <a:ext cx="5670834"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典型算法：</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FCFS</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SPN</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、时间片、优先级、高响应比优先、多级反馈队列</a:t>
            </a:r>
          </a:p>
        </p:txBody>
      </p:sp>
      <p:sp>
        <p:nvSpPr>
          <p:cNvPr id="99" name="左大括号 98">
            <a:extLst>
              <a:ext uri="{FF2B5EF4-FFF2-40B4-BE49-F238E27FC236}">
                <a16:creationId xmlns:a16="http://schemas.microsoft.com/office/drawing/2014/main" xmlns="" id="{E6EC14D8-B560-46E3-8B3A-E16E56789B7D}"/>
              </a:ext>
            </a:extLst>
          </p:cNvPr>
          <p:cNvSpPr/>
          <p:nvPr/>
        </p:nvSpPr>
        <p:spPr>
          <a:xfrm>
            <a:off x="2316862" y="3964093"/>
            <a:ext cx="202979" cy="1362501"/>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文本框 99">
            <a:extLst>
              <a:ext uri="{FF2B5EF4-FFF2-40B4-BE49-F238E27FC236}">
                <a16:creationId xmlns:a16="http://schemas.microsoft.com/office/drawing/2014/main" xmlns="" id="{96EF8BD5-341F-4172-9E32-17BFAFFA854C}"/>
              </a:ext>
            </a:extLst>
          </p:cNvPr>
          <p:cNvSpPr txBox="1"/>
          <p:nvPr/>
        </p:nvSpPr>
        <p:spPr>
          <a:xfrm>
            <a:off x="2525008" y="3825211"/>
            <a:ext cx="439111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概念（间接制约、直接制约）、临界资源、同步、互斥</a:t>
            </a:r>
          </a:p>
        </p:txBody>
      </p:sp>
      <p:sp>
        <p:nvSpPr>
          <p:cNvPr id="101" name="文本框 100">
            <a:extLst>
              <a:ext uri="{FF2B5EF4-FFF2-40B4-BE49-F238E27FC236}">
                <a16:creationId xmlns:a16="http://schemas.microsoft.com/office/drawing/2014/main" xmlns="" id="{3298A413-F46C-4F1B-AE9F-2BAA29B99005}"/>
              </a:ext>
            </a:extLst>
          </p:cNvPr>
          <p:cNvSpPr txBox="1"/>
          <p:nvPr/>
        </p:nvSpPr>
        <p:spPr>
          <a:xfrm>
            <a:off x="2496370" y="4316189"/>
            <a:ext cx="439111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基本实现方法：软件实现、</a:t>
            </a:r>
            <a:r>
              <a:rPr lang="zh-CN" altLang="en-US" sz="1200" b="1" dirty="0">
                <a:solidFill>
                  <a:srgbClr val="000000"/>
                </a:solidFill>
                <a:latin typeface="华文中宋" panose="02010600040101010101" pitchFamily="2" charset="-122"/>
                <a:ea typeface="华文中宋" panose="02010600040101010101" pitchFamily="2" charset="-122"/>
              </a:rPr>
              <a:t>硬件实现</a:t>
            </a:r>
            <a:r>
              <a:rPr lang="en-US" altLang="zh-CN" sz="1200" b="1" baseline="30000" dirty="0">
                <a:solidFill>
                  <a:srgbClr val="000000"/>
                </a:solidFill>
                <a:latin typeface="华文中宋" panose="02010600040101010101" pitchFamily="2" charset="-122"/>
                <a:ea typeface="华文中宋" panose="02010600040101010101" pitchFamily="2" charset="-122"/>
              </a:rPr>
              <a:t>3-75</a:t>
            </a:r>
            <a:endParaRPr lang="zh-CN" altLang="en-US" sz="1200" b="1" baseline="30000" dirty="0">
              <a:solidFill>
                <a:srgbClr val="000000"/>
              </a:solidFill>
              <a:latin typeface="华文中宋" panose="02010600040101010101" pitchFamily="2" charset="-122"/>
              <a:ea typeface="华文中宋" panose="02010600040101010101" pitchFamily="2" charset="-122"/>
            </a:endParaRPr>
          </a:p>
        </p:txBody>
      </p:sp>
      <p:sp>
        <p:nvSpPr>
          <p:cNvPr id="102" name="文本框 101">
            <a:extLst>
              <a:ext uri="{FF2B5EF4-FFF2-40B4-BE49-F238E27FC236}">
                <a16:creationId xmlns:a16="http://schemas.microsoft.com/office/drawing/2014/main" xmlns="" id="{F2AEB69F-2AF8-49A0-8DF4-0038449BF12A}"/>
              </a:ext>
            </a:extLst>
          </p:cNvPr>
          <p:cNvSpPr txBox="1"/>
          <p:nvPr/>
        </p:nvSpPr>
        <p:spPr>
          <a:xfrm>
            <a:off x="2496370" y="4839585"/>
            <a:ext cx="492185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信号量：整型、记录型、</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AND</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型</a:t>
            </a:r>
            <a:r>
              <a:rPr lang="en-US" altLang="zh-CN" sz="1200" b="1" baseline="-25000" dirty="0">
                <a:solidFill>
                  <a:srgbClr val="FF0000"/>
                </a:solidFill>
                <a:latin typeface="华文中宋" panose="02010600040101010101" pitchFamily="2" charset="-122"/>
                <a:ea typeface="华文中宋" panose="02010600040101010101" pitchFamily="2" charset="-122"/>
              </a:rPr>
              <a:t>3-99</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03" name="文本框 102">
            <a:extLst>
              <a:ext uri="{FF2B5EF4-FFF2-40B4-BE49-F238E27FC236}">
                <a16:creationId xmlns:a16="http://schemas.microsoft.com/office/drawing/2014/main" xmlns="" id="{5F88D8A2-B0EB-4350-AF62-8A4B7AF7F3A8}"/>
              </a:ext>
            </a:extLst>
          </p:cNvPr>
          <p:cNvSpPr txBox="1"/>
          <p:nvPr/>
        </p:nvSpPr>
        <p:spPr>
          <a:xfrm>
            <a:off x="2519841" y="5386222"/>
            <a:ext cx="5670834"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经典同步问题：生产者</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消费者、哲学家就餐</a:t>
            </a:r>
          </a:p>
        </p:txBody>
      </p:sp>
      <p:sp>
        <p:nvSpPr>
          <p:cNvPr id="104" name="左大括号 103">
            <a:extLst>
              <a:ext uri="{FF2B5EF4-FFF2-40B4-BE49-F238E27FC236}">
                <a16:creationId xmlns:a16="http://schemas.microsoft.com/office/drawing/2014/main" xmlns="" id="{E0B5145D-76B8-45CC-A146-11597FF0CF34}"/>
              </a:ext>
            </a:extLst>
          </p:cNvPr>
          <p:cNvSpPr/>
          <p:nvPr/>
        </p:nvSpPr>
        <p:spPr>
          <a:xfrm>
            <a:off x="2087147" y="5786727"/>
            <a:ext cx="202979" cy="819399"/>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xmlns="" id="{F0EFB69C-2DD9-43C9-A425-DC9A513BA72F}"/>
              </a:ext>
            </a:extLst>
          </p:cNvPr>
          <p:cNvSpPr txBox="1"/>
          <p:nvPr/>
        </p:nvSpPr>
        <p:spPr>
          <a:xfrm>
            <a:off x="2325187" y="5674978"/>
            <a:ext cx="6771404"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死锁的基本概念：定义、原因（资源竞争、进程推进顺序非法）、死锁</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4</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个的必要条件</a:t>
            </a:r>
          </a:p>
        </p:txBody>
      </p:sp>
      <p:sp>
        <p:nvSpPr>
          <p:cNvPr id="106" name="标注: 线形 105">
            <a:extLst>
              <a:ext uri="{FF2B5EF4-FFF2-40B4-BE49-F238E27FC236}">
                <a16:creationId xmlns:a16="http://schemas.microsoft.com/office/drawing/2014/main" xmlns="" id="{34F618E8-DD17-4C10-A31F-25523306F02D}"/>
              </a:ext>
            </a:extLst>
          </p:cNvPr>
          <p:cNvSpPr/>
          <p:nvPr/>
        </p:nvSpPr>
        <p:spPr>
          <a:xfrm>
            <a:off x="4233386" y="242794"/>
            <a:ext cx="2411020" cy="332270"/>
          </a:xfrm>
          <a:prstGeom prst="borderCallout1">
            <a:avLst>
              <a:gd name="adj1" fmla="val 49958"/>
              <a:gd name="adj2" fmla="val 399"/>
              <a:gd name="adj3" fmla="val 343912"/>
              <a:gd name="adj4" fmla="val -50966"/>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solidFill>
                  <a:schemeClr val="bg2">
                    <a:lumMod val="10000"/>
                  </a:schemeClr>
                </a:solidFill>
              </a:rPr>
              <a:t>PCB</a:t>
            </a:r>
            <a:r>
              <a:rPr lang="zh-CN" altLang="en-US" sz="1000" dirty="0">
                <a:solidFill>
                  <a:schemeClr val="bg2">
                    <a:lumMod val="10000"/>
                  </a:schemeClr>
                </a:solidFill>
              </a:rPr>
              <a:t>的组织方式：线性、链接、索引</a:t>
            </a:r>
            <a:r>
              <a:rPr lang="en-US" altLang="zh-CN" sz="1000" baseline="-25000" dirty="0">
                <a:solidFill>
                  <a:srgbClr val="FF0000"/>
                </a:solidFill>
              </a:rPr>
              <a:t>3-52</a:t>
            </a:r>
            <a:endParaRPr lang="zh-CN" altLang="en-US" sz="1000" baseline="-25000" dirty="0">
              <a:solidFill>
                <a:srgbClr val="FF0000"/>
              </a:solidFill>
            </a:endParaRPr>
          </a:p>
        </p:txBody>
      </p:sp>
      <p:sp>
        <p:nvSpPr>
          <p:cNvPr id="107" name="标注: 线形 106">
            <a:extLst>
              <a:ext uri="{FF2B5EF4-FFF2-40B4-BE49-F238E27FC236}">
                <a16:creationId xmlns:a16="http://schemas.microsoft.com/office/drawing/2014/main" xmlns="" id="{B185FCAB-CE16-4C56-BB3D-86ACDEC57BB5}"/>
              </a:ext>
            </a:extLst>
          </p:cNvPr>
          <p:cNvSpPr/>
          <p:nvPr/>
        </p:nvSpPr>
        <p:spPr>
          <a:xfrm>
            <a:off x="1161040" y="2744212"/>
            <a:ext cx="1277031" cy="332270"/>
          </a:xfrm>
          <a:prstGeom prst="borderCallout1">
            <a:avLst>
              <a:gd name="adj1" fmla="val 52825"/>
              <a:gd name="adj2" fmla="val 101365"/>
              <a:gd name="adj3" fmla="val 124409"/>
              <a:gd name="adj4" fmla="val 177600"/>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solidFill>
                  <a:schemeClr val="bg2">
                    <a:lumMod val="10000"/>
                  </a:schemeClr>
                </a:solidFill>
              </a:rPr>
              <a:t>CPU</a:t>
            </a:r>
            <a:r>
              <a:rPr lang="zh-CN" altLang="en-US" sz="1000" dirty="0">
                <a:solidFill>
                  <a:schemeClr val="bg2">
                    <a:lumMod val="10000"/>
                  </a:schemeClr>
                </a:solidFill>
              </a:rPr>
              <a:t>利用率、公平性、策略强制执行</a:t>
            </a:r>
          </a:p>
        </p:txBody>
      </p:sp>
      <p:sp>
        <p:nvSpPr>
          <p:cNvPr id="108" name="标注: 线形 107">
            <a:extLst>
              <a:ext uri="{FF2B5EF4-FFF2-40B4-BE49-F238E27FC236}">
                <a16:creationId xmlns:a16="http://schemas.microsoft.com/office/drawing/2014/main" xmlns="" id="{BEB412DD-632C-414F-9DFB-895762005497}"/>
              </a:ext>
            </a:extLst>
          </p:cNvPr>
          <p:cNvSpPr/>
          <p:nvPr/>
        </p:nvSpPr>
        <p:spPr>
          <a:xfrm>
            <a:off x="6391734" y="3978269"/>
            <a:ext cx="1397463" cy="332270"/>
          </a:xfrm>
          <a:prstGeom prst="borderCallout1">
            <a:avLst>
              <a:gd name="adj1" fmla="val -2789"/>
              <a:gd name="adj2" fmla="val 50007"/>
              <a:gd name="adj3" fmla="val -50867"/>
              <a:gd name="adj4" fmla="val 11232"/>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响应比</a:t>
            </a:r>
            <a:r>
              <a:rPr lang="en-US" altLang="zh-CN" sz="1000" dirty="0">
                <a:solidFill>
                  <a:schemeClr val="bg2">
                    <a:lumMod val="10000"/>
                  </a:schemeClr>
                </a:solidFill>
              </a:rPr>
              <a:t>=</a:t>
            </a:r>
            <a:r>
              <a:rPr lang="zh-CN" altLang="en-US" sz="1000" dirty="0">
                <a:solidFill>
                  <a:schemeClr val="bg2">
                    <a:lumMod val="10000"/>
                  </a:schemeClr>
                </a:solidFill>
              </a:rPr>
              <a:t>（等待时间</a:t>
            </a:r>
            <a:r>
              <a:rPr lang="en-US" altLang="zh-CN" sz="1000" dirty="0">
                <a:solidFill>
                  <a:schemeClr val="bg2">
                    <a:lumMod val="10000"/>
                  </a:schemeClr>
                </a:solidFill>
              </a:rPr>
              <a:t>+</a:t>
            </a:r>
            <a:r>
              <a:rPr lang="zh-CN" altLang="en-US" sz="1000" dirty="0">
                <a:solidFill>
                  <a:schemeClr val="bg2">
                    <a:lumMod val="10000"/>
                  </a:schemeClr>
                </a:solidFill>
              </a:rPr>
              <a:t>服务时间）</a:t>
            </a:r>
            <a:r>
              <a:rPr lang="en-US" altLang="zh-CN" sz="1000" dirty="0">
                <a:solidFill>
                  <a:schemeClr val="bg2">
                    <a:lumMod val="10000"/>
                  </a:schemeClr>
                </a:solidFill>
              </a:rPr>
              <a:t>/</a:t>
            </a:r>
            <a:r>
              <a:rPr lang="zh-CN" altLang="en-US" sz="1000" dirty="0">
                <a:solidFill>
                  <a:schemeClr val="bg2">
                    <a:lumMod val="10000"/>
                  </a:schemeClr>
                </a:solidFill>
              </a:rPr>
              <a:t>服务时间</a:t>
            </a:r>
          </a:p>
        </p:txBody>
      </p:sp>
      <p:sp>
        <p:nvSpPr>
          <p:cNvPr id="109" name="标注: 线形 108">
            <a:extLst>
              <a:ext uri="{FF2B5EF4-FFF2-40B4-BE49-F238E27FC236}">
                <a16:creationId xmlns:a16="http://schemas.microsoft.com/office/drawing/2014/main" xmlns="" id="{D52C750F-18DE-49FF-B84D-1C05D867053D}"/>
              </a:ext>
            </a:extLst>
          </p:cNvPr>
          <p:cNvSpPr/>
          <p:nvPr/>
        </p:nvSpPr>
        <p:spPr>
          <a:xfrm>
            <a:off x="7873288" y="3973136"/>
            <a:ext cx="993942" cy="332270"/>
          </a:xfrm>
          <a:prstGeom prst="borderCallout1">
            <a:avLst>
              <a:gd name="adj1" fmla="val 1225"/>
              <a:gd name="adj2" fmla="val 47046"/>
              <a:gd name="adj3" fmla="val -57420"/>
              <a:gd name="adj4" fmla="val -18814"/>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多个不同优先级就绪队列</a:t>
            </a:r>
          </a:p>
        </p:txBody>
      </p:sp>
      <p:sp>
        <p:nvSpPr>
          <p:cNvPr id="110" name="标注: 线形 109">
            <a:extLst>
              <a:ext uri="{FF2B5EF4-FFF2-40B4-BE49-F238E27FC236}">
                <a16:creationId xmlns:a16="http://schemas.microsoft.com/office/drawing/2014/main" xmlns="" id="{5B1E28F0-0C64-4DF8-B1EB-66CE9B162479}"/>
              </a:ext>
            </a:extLst>
          </p:cNvPr>
          <p:cNvSpPr/>
          <p:nvPr/>
        </p:nvSpPr>
        <p:spPr>
          <a:xfrm>
            <a:off x="5057493" y="4497081"/>
            <a:ext cx="2359166" cy="332270"/>
          </a:xfrm>
          <a:prstGeom prst="borderCallout1">
            <a:avLst>
              <a:gd name="adj1" fmla="val 49958"/>
              <a:gd name="adj2" fmla="val 399"/>
              <a:gd name="adj3" fmla="val 9742"/>
              <a:gd name="adj4" fmla="val -13003"/>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关中断、</a:t>
            </a:r>
            <a:r>
              <a:rPr lang="en-US" altLang="zh-CN" sz="1000" dirty="0">
                <a:solidFill>
                  <a:schemeClr val="bg2">
                    <a:lumMod val="10000"/>
                  </a:schemeClr>
                </a:solidFill>
              </a:rPr>
              <a:t>Test-and-Test</a:t>
            </a:r>
            <a:r>
              <a:rPr lang="zh-CN" altLang="en-US" sz="1000" dirty="0">
                <a:solidFill>
                  <a:schemeClr val="bg2">
                    <a:lumMod val="10000"/>
                  </a:schemeClr>
                </a:solidFill>
              </a:rPr>
              <a:t>指令、</a:t>
            </a:r>
            <a:r>
              <a:rPr lang="en-US" altLang="zh-CN" sz="1000" dirty="0">
                <a:solidFill>
                  <a:schemeClr val="bg2">
                    <a:lumMod val="10000"/>
                  </a:schemeClr>
                </a:solidFill>
              </a:rPr>
              <a:t>Swap</a:t>
            </a:r>
            <a:r>
              <a:rPr lang="zh-CN" altLang="en-US" sz="1000" dirty="0">
                <a:solidFill>
                  <a:schemeClr val="bg2">
                    <a:lumMod val="10000"/>
                  </a:schemeClr>
                </a:solidFill>
              </a:rPr>
              <a:t>指令</a:t>
            </a:r>
          </a:p>
        </p:txBody>
      </p:sp>
      <p:sp>
        <p:nvSpPr>
          <p:cNvPr id="111" name="文本框 110">
            <a:extLst>
              <a:ext uri="{FF2B5EF4-FFF2-40B4-BE49-F238E27FC236}">
                <a16:creationId xmlns:a16="http://schemas.microsoft.com/office/drawing/2014/main" xmlns="" id="{68911FD8-CBEB-4418-A31A-C68B3CF60A85}"/>
              </a:ext>
            </a:extLst>
          </p:cNvPr>
          <p:cNvSpPr txBox="1"/>
          <p:nvPr/>
        </p:nvSpPr>
        <p:spPr>
          <a:xfrm>
            <a:off x="2508106" y="4075152"/>
            <a:ext cx="4391116"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规则：</a:t>
            </a:r>
            <a:r>
              <a:rPr lang="en-US" altLang="zh-CN" sz="1200" b="1" dirty="0">
                <a:solidFill>
                  <a:srgbClr val="000000"/>
                </a:solidFill>
                <a:latin typeface="华文中宋" panose="02010600040101010101" pitchFamily="2" charset="-122"/>
                <a:ea typeface="华文中宋" panose="02010600040101010101" pitchFamily="2" charset="-122"/>
              </a:rPr>
              <a:t>1.</a:t>
            </a:r>
            <a:r>
              <a:rPr lang="zh-CN" altLang="en-US" sz="1200" b="1" dirty="0">
                <a:solidFill>
                  <a:srgbClr val="000000"/>
                </a:solidFill>
                <a:latin typeface="华文中宋" panose="02010600040101010101" pitchFamily="2" charset="-122"/>
                <a:ea typeface="华文中宋" panose="02010600040101010101" pitchFamily="2" charset="-122"/>
              </a:rPr>
              <a:t>空闲让进 </a:t>
            </a:r>
            <a:r>
              <a:rPr lang="en-US" altLang="zh-CN" sz="1200" b="1" dirty="0">
                <a:solidFill>
                  <a:srgbClr val="000000"/>
                </a:solidFill>
                <a:latin typeface="华文中宋" panose="02010600040101010101" pitchFamily="2" charset="-122"/>
                <a:ea typeface="华文中宋" panose="02010600040101010101" pitchFamily="2" charset="-122"/>
              </a:rPr>
              <a:t>2.</a:t>
            </a:r>
            <a:r>
              <a:rPr lang="zh-CN" altLang="en-US" sz="1200" b="1" dirty="0">
                <a:solidFill>
                  <a:srgbClr val="000000"/>
                </a:solidFill>
                <a:latin typeface="华文中宋" panose="02010600040101010101" pitchFamily="2" charset="-122"/>
                <a:ea typeface="华文中宋" panose="02010600040101010101" pitchFamily="2" charset="-122"/>
              </a:rPr>
              <a:t>忙则等待 </a:t>
            </a:r>
            <a:r>
              <a:rPr lang="en-US" altLang="zh-CN" sz="1200" b="1" dirty="0">
                <a:solidFill>
                  <a:srgbClr val="000000"/>
                </a:solidFill>
                <a:latin typeface="华文中宋" panose="02010600040101010101" pitchFamily="2" charset="-122"/>
                <a:ea typeface="华文中宋" panose="02010600040101010101" pitchFamily="2" charset="-122"/>
              </a:rPr>
              <a:t>3.</a:t>
            </a:r>
            <a:r>
              <a:rPr lang="zh-CN" altLang="en-US" sz="1200" b="1" dirty="0">
                <a:solidFill>
                  <a:srgbClr val="000000"/>
                </a:solidFill>
                <a:latin typeface="华文中宋" panose="02010600040101010101" pitchFamily="2" charset="-122"/>
                <a:ea typeface="华文中宋" panose="02010600040101010101" pitchFamily="2" charset="-122"/>
              </a:rPr>
              <a:t>有限等待 </a:t>
            </a:r>
            <a:r>
              <a:rPr lang="en-US" altLang="zh-CN" sz="1200" b="1" dirty="0">
                <a:solidFill>
                  <a:srgbClr val="000000"/>
                </a:solidFill>
                <a:latin typeface="华文中宋" panose="02010600040101010101" pitchFamily="2" charset="-122"/>
                <a:ea typeface="华文中宋" panose="02010600040101010101" pitchFamily="2" charset="-122"/>
              </a:rPr>
              <a:t>4.</a:t>
            </a:r>
            <a:r>
              <a:rPr lang="zh-CN" altLang="en-US" sz="1200" b="1" dirty="0">
                <a:solidFill>
                  <a:srgbClr val="000000"/>
                </a:solidFill>
                <a:latin typeface="华文中宋" panose="02010600040101010101" pitchFamily="2" charset="-122"/>
                <a:ea typeface="华文中宋" panose="02010600040101010101" pitchFamily="2" charset="-122"/>
              </a:rPr>
              <a:t>让权等待</a:t>
            </a:r>
          </a:p>
        </p:txBody>
      </p:sp>
      <p:sp>
        <p:nvSpPr>
          <p:cNvPr id="112" name="文本框 67">
            <a:extLst>
              <a:ext uri="{FF2B5EF4-FFF2-40B4-BE49-F238E27FC236}">
                <a16:creationId xmlns:a16="http://schemas.microsoft.com/office/drawing/2014/main" xmlns="" id="{1F2BE6B5-6DB6-4DE5-9B59-6CBF63E6661C}"/>
              </a:ext>
            </a:extLst>
          </p:cNvPr>
          <p:cNvSpPr txBox="1"/>
          <p:nvPr/>
        </p:nvSpPr>
        <p:spPr>
          <a:xfrm>
            <a:off x="2504365" y="5117714"/>
            <a:ext cx="6450501"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1" dirty="0">
                <a:solidFill>
                  <a:srgbClr val="FF0000"/>
                </a:solidFill>
                <a:latin typeface="华文中宋" panose="02010600040101010101" pitchFamily="2" charset="-122"/>
                <a:ea typeface="华文中宋" panose="02010600040101010101" pitchFamily="2" charset="-122"/>
              </a:rPr>
              <a:t>条件变量</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：管程</a:t>
            </a:r>
            <a:r>
              <a:rPr lang="en-US" altLang="zh-CN" sz="1200" b="1" baseline="-25000" dirty="0">
                <a:solidFill>
                  <a:srgbClr val="FF0000"/>
                </a:solidFill>
                <a:latin typeface="华文中宋" panose="02010600040101010101" pitchFamily="2" charset="-122"/>
                <a:ea typeface="华文中宋" panose="02010600040101010101" pitchFamily="2" charset="-122"/>
              </a:rPr>
              <a:t>3-102</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、资源等待队列、用管程实现生成者</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消费者问题</a:t>
            </a:r>
            <a:r>
              <a:rPr lang="en-US" altLang="zh-CN" sz="1200" b="1" baseline="-25000" dirty="0">
                <a:solidFill>
                  <a:srgbClr val="FF0000"/>
                </a:solidFill>
                <a:latin typeface="华文中宋" panose="02010600040101010101" pitchFamily="2" charset="-122"/>
                <a:ea typeface="华文中宋" panose="02010600040101010101" pitchFamily="2" charset="-122"/>
              </a:rPr>
              <a:t>3-125</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13" name="标注: 线形 112">
            <a:extLst>
              <a:ext uri="{FF2B5EF4-FFF2-40B4-BE49-F238E27FC236}">
                <a16:creationId xmlns:a16="http://schemas.microsoft.com/office/drawing/2014/main" xmlns="" id="{249FE792-5DBF-474B-824A-5E122F253DFD}"/>
              </a:ext>
            </a:extLst>
          </p:cNvPr>
          <p:cNvSpPr/>
          <p:nvPr/>
        </p:nvSpPr>
        <p:spPr>
          <a:xfrm>
            <a:off x="5176218" y="2764507"/>
            <a:ext cx="1149046" cy="332270"/>
          </a:xfrm>
          <a:prstGeom prst="borderCallout1">
            <a:avLst>
              <a:gd name="adj1" fmla="val 49958"/>
              <a:gd name="adj2" fmla="val 399"/>
              <a:gd name="adj3" fmla="val 110076"/>
              <a:gd name="adj4" fmla="val -28169"/>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latin typeface="华文中宋" panose="02010600040101010101" pitchFamily="2" charset="-122"/>
                <a:ea typeface="华文中宋" panose="02010600040101010101" pitchFamily="2" charset="-122"/>
              </a:rPr>
              <a:t>吞吐量、周转时间、</a:t>
            </a:r>
            <a:r>
              <a:rPr lang="en-US" altLang="zh-CN" sz="1000" dirty="0">
                <a:solidFill>
                  <a:schemeClr val="bg2">
                    <a:lumMod val="10000"/>
                  </a:schemeClr>
                </a:solidFill>
              </a:rPr>
              <a:t>CPU</a:t>
            </a:r>
            <a:r>
              <a:rPr lang="zh-CN" altLang="en-US" sz="1000" dirty="0">
                <a:solidFill>
                  <a:schemeClr val="bg2">
                    <a:lumMod val="10000"/>
                  </a:schemeClr>
                </a:solidFill>
              </a:rPr>
              <a:t>利用率</a:t>
            </a:r>
          </a:p>
        </p:txBody>
      </p:sp>
      <p:sp>
        <p:nvSpPr>
          <p:cNvPr id="114" name="标注: 线形 113">
            <a:extLst>
              <a:ext uri="{FF2B5EF4-FFF2-40B4-BE49-F238E27FC236}">
                <a16:creationId xmlns:a16="http://schemas.microsoft.com/office/drawing/2014/main" xmlns="" id="{56C03B18-F4A0-4D5C-9B40-B3481C8B92AD}"/>
              </a:ext>
            </a:extLst>
          </p:cNvPr>
          <p:cNvSpPr/>
          <p:nvPr/>
        </p:nvSpPr>
        <p:spPr>
          <a:xfrm>
            <a:off x="6432881" y="2773775"/>
            <a:ext cx="1149046" cy="332270"/>
          </a:xfrm>
          <a:prstGeom prst="borderCallout1">
            <a:avLst>
              <a:gd name="adj1" fmla="val 49958"/>
              <a:gd name="adj2" fmla="val 399"/>
              <a:gd name="adj3" fmla="val 110076"/>
              <a:gd name="adj4" fmla="val -28169"/>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latin typeface="华文中宋" panose="02010600040101010101" pitchFamily="2" charset="-122"/>
                <a:ea typeface="华文中宋" panose="02010600040101010101" pitchFamily="2" charset="-122"/>
              </a:rPr>
              <a:t>响应时间、均衡性</a:t>
            </a:r>
            <a:endParaRPr lang="zh-CN" altLang="en-US" sz="1000" dirty="0">
              <a:solidFill>
                <a:schemeClr val="bg2">
                  <a:lumMod val="10000"/>
                </a:schemeClr>
              </a:solidFill>
            </a:endParaRPr>
          </a:p>
        </p:txBody>
      </p:sp>
      <p:sp>
        <p:nvSpPr>
          <p:cNvPr id="115" name="标注: 线形 114">
            <a:extLst>
              <a:ext uri="{FF2B5EF4-FFF2-40B4-BE49-F238E27FC236}">
                <a16:creationId xmlns:a16="http://schemas.microsoft.com/office/drawing/2014/main" xmlns="" id="{0B189FB3-8D38-47DB-A115-8E2E21DDC724}"/>
              </a:ext>
            </a:extLst>
          </p:cNvPr>
          <p:cNvSpPr/>
          <p:nvPr/>
        </p:nvSpPr>
        <p:spPr>
          <a:xfrm>
            <a:off x="7689232" y="2764507"/>
            <a:ext cx="1149046" cy="332270"/>
          </a:xfrm>
          <a:prstGeom prst="borderCallout1">
            <a:avLst>
              <a:gd name="adj1" fmla="val 49958"/>
              <a:gd name="adj2" fmla="val 399"/>
              <a:gd name="adj3" fmla="val 112943"/>
              <a:gd name="adj4" fmla="val -28998"/>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latin typeface="华文中宋" panose="02010600040101010101" pitchFamily="2" charset="-122"/>
                <a:ea typeface="华文中宋" panose="02010600040101010101" pitchFamily="2" charset="-122"/>
              </a:rPr>
              <a:t>截止时间的保证、可预测性</a:t>
            </a:r>
            <a:endParaRPr lang="zh-CN" altLang="en-US" sz="1000" dirty="0">
              <a:solidFill>
                <a:schemeClr val="bg2">
                  <a:lumMod val="10000"/>
                </a:schemeClr>
              </a:solidFill>
            </a:endParaRPr>
          </a:p>
        </p:txBody>
      </p:sp>
      <p:sp>
        <p:nvSpPr>
          <p:cNvPr id="116" name="文本框 115">
            <a:extLst>
              <a:ext uri="{FF2B5EF4-FFF2-40B4-BE49-F238E27FC236}">
                <a16:creationId xmlns:a16="http://schemas.microsoft.com/office/drawing/2014/main" xmlns="" id="{433CA25A-1608-41D9-91C5-C290E5E6694A}"/>
              </a:ext>
            </a:extLst>
          </p:cNvPr>
          <p:cNvSpPr txBox="1"/>
          <p:nvPr/>
        </p:nvSpPr>
        <p:spPr>
          <a:xfrm>
            <a:off x="2496370" y="4572770"/>
            <a:ext cx="492185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锁：忙等（没有遵循“让权等待”）</a:t>
            </a:r>
          </a:p>
        </p:txBody>
      </p:sp>
      <p:sp>
        <p:nvSpPr>
          <p:cNvPr id="117" name="标注: 线形 116">
            <a:extLst>
              <a:ext uri="{FF2B5EF4-FFF2-40B4-BE49-F238E27FC236}">
                <a16:creationId xmlns:a16="http://schemas.microsoft.com/office/drawing/2014/main" xmlns="" id="{D6BE8B29-A05A-445F-AE92-34B755802038}"/>
              </a:ext>
            </a:extLst>
          </p:cNvPr>
          <p:cNvSpPr/>
          <p:nvPr/>
        </p:nvSpPr>
        <p:spPr>
          <a:xfrm>
            <a:off x="1178674" y="3934949"/>
            <a:ext cx="1179583" cy="541725"/>
          </a:xfrm>
          <a:prstGeom prst="borderCallout1">
            <a:avLst>
              <a:gd name="adj1" fmla="val 49958"/>
              <a:gd name="adj2" fmla="val 100528"/>
              <a:gd name="adj3" fmla="val 179942"/>
              <a:gd name="adj4" fmla="val 176756"/>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仅一个表示资源数目的整型量，类似于锁</a:t>
            </a:r>
          </a:p>
        </p:txBody>
      </p:sp>
      <p:sp>
        <p:nvSpPr>
          <p:cNvPr id="118" name="标注: 线形 117">
            <a:extLst>
              <a:ext uri="{FF2B5EF4-FFF2-40B4-BE49-F238E27FC236}">
                <a16:creationId xmlns:a16="http://schemas.microsoft.com/office/drawing/2014/main" xmlns="" id="{C71C9950-CBB1-46AD-B413-ADC00B86DD28}"/>
              </a:ext>
            </a:extLst>
          </p:cNvPr>
          <p:cNvSpPr/>
          <p:nvPr/>
        </p:nvSpPr>
        <p:spPr>
          <a:xfrm>
            <a:off x="1241167" y="4985147"/>
            <a:ext cx="1094128" cy="508517"/>
          </a:xfrm>
          <a:prstGeom prst="borderCallout1">
            <a:avLst>
              <a:gd name="adj1" fmla="val 49958"/>
              <a:gd name="adj2" fmla="val 98772"/>
              <a:gd name="adj3" fmla="val 15361"/>
              <a:gd name="adj4" fmla="val 222917"/>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除整型量，引入等待队列指针（让权等待）</a:t>
            </a:r>
          </a:p>
        </p:txBody>
      </p:sp>
      <p:sp>
        <p:nvSpPr>
          <p:cNvPr id="119" name="标注: 线形 118">
            <a:extLst>
              <a:ext uri="{FF2B5EF4-FFF2-40B4-BE49-F238E27FC236}">
                <a16:creationId xmlns:a16="http://schemas.microsoft.com/office/drawing/2014/main" xmlns="" id="{69D26731-D0F5-454F-880C-B7AD3512FEB5}"/>
              </a:ext>
            </a:extLst>
          </p:cNvPr>
          <p:cNvSpPr/>
          <p:nvPr/>
        </p:nvSpPr>
        <p:spPr>
          <a:xfrm>
            <a:off x="7580308" y="4414014"/>
            <a:ext cx="1257969" cy="508517"/>
          </a:xfrm>
          <a:prstGeom prst="borderCallout1">
            <a:avLst>
              <a:gd name="adj1" fmla="val 51831"/>
              <a:gd name="adj2" fmla="val 1270"/>
              <a:gd name="adj3" fmla="val 110889"/>
              <a:gd name="adj4" fmla="val -224731"/>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同时要求多个资源视，一次分配所需要的全部资源</a:t>
            </a:r>
          </a:p>
        </p:txBody>
      </p:sp>
      <p:sp>
        <p:nvSpPr>
          <p:cNvPr id="120" name="标注: 线形 119">
            <a:extLst>
              <a:ext uri="{FF2B5EF4-FFF2-40B4-BE49-F238E27FC236}">
                <a16:creationId xmlns:a16="http://schemas.microsoft.com/office/drawing/2014/main" xmlns="" id="{42C7B6CC-DCDC-4627-8E19-5D7C2A9ED51A}"/>
              </a:ext>
            </a:extLst>
          </p:cNvPr>
          <p:cNvSpPr/>
          <p:nvPr/>
        </p:nvSpPr>
        <p:spPr>
          <a:xfrm>
            <a:off x="7630532" y="5129430"/>
            <a:ext cx="1367412" cy="332270"/>
          </a:xfrm>
          <a:prstGeom prst="borderCallout1">
            <a:avLst>
              <a:gd name="adj1" fmla="val 98372"/>
              <a:gd name="adj2" fmla="val 46498"/>
              <a:gd name="adj3" fmla="val 174005"/>
              <a:gd name="adj4" fmla="val 30010"/>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bg2">
                    <a:lumMod val="10000"/>
                  </a:schemeClr>
                </a:solidFill>
                <a:latin typeface="华文中宋" panose="02010600040101010101" pitchFamily="2" charset="-122"/>
                <a:ea typeface="华文中宋" panose="02010600040101010101" pitchFamily="2" charset="-122"/>
              </a:rPr>
              <a:t>互斥、不剥夺、请求和保持、循环等待</a:t>
            </a:r>
            <a:endParaRPr lang="zh-CN" altLang="en-US" sz="1000" dirty="0">
              <a:solidFill>
                <a:schemeClr val="bg2">
                  <a:lumMod val="10000"/>
                </a:schemeClr>
              </a:solidFill>
            </a:endParaRPr>
          </a:p>
        </p:txBody>
      </p:sp>
      <p:sp>
        <p:nvSpPr>
          <p:cNvPr id="121" name="文本框 120">
            <a:extLst>
              <a:ext uri="{FF2B5EF4-FFF2-40B4-BE49-F238E27FC236}">
                <a16:creationId xmlns:a16="http://schemas.microsoft.com/office/drawing/2014/main" xmlns="" id="{A8283735-3F15-4A88-8E4B-B67425C50E0D}"/>
              </a:ext>
            </a:extLst>
          </p:cNvPr>
          <p:cNvSpPr txBox="1"/>
          <p:nvPr/>
        </p:nvSpPr>
        <p:spPr>
          <a:xfrm>
            <a:off x="2325187" y="5937531"/>
            <a:ext cx="6771404"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死锁的预防：静态，破坏四个必要条件中的一个或几个</a:t>
            </a:r>
          </a:p>
        </p:txBody>
      </p:sp>
      <p:sp>
        <p:nvSpPr>
          <p:cNvPr id="122" name="文本框 121">
            <a:extLst>
              <a:ext uri="{FF2B5EF4-FFF2-40B4-BE49-F238E27FC236}">
                <a16:creationId xmlns:a16="http://schemas.microsoft.com/office/drawing/2014/main" xmlns="" id="{15E8C6AC-6BE8-458A-9DBB-ECAD67219EFB}"/>
              </a:ext>
            </a:extLst>
          </p:cNvPr>
          <p:cNvSpPr txBox="1"/>
          <p:nvPr/>
        </p:nvSpPr>
        <p:spPr>
          <a:xfrm>
            <a:off x="2335295" y="6207021"/>
            <a:ext cx="6771404"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死锁的避免：银行家算法</a:t>
            </a:r>
          </a:p>
        </p:txBody>
      </p:sp>
      <p:sp>
        <p:nvSpPr>
          <p:cNvPr id="123" name="文本框 122">
            <a:extLst>
              <a:ext uri="{FF2B5EF4-FFF2-40B4-BE49-F238E27FC236}">
                <a16:creationId xmlns:a16="http://schemas.microsoft.com/office/drawing/2014/main" xmlns="" id="{0707727C-31AF-408F-9EA4-66AC2F8911B6}"/>
              </a:ext>
            </a:extLst>
          </p:cNvPr>
          <p:cNvSpPr txBox="1"/>
          <p:nvPr/>
        </p:nvSpPr>
        <p:spPr>
          <a:xfrm>
            <a:off x="2343912" y="6461577"/>
            <a:ext cx="5345319"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死锁的检测与解除：资源分配图、死锁定理、抢占资源、终止进程</a:t>
            </a:r>
            <a:r>
              <a:rPr lang="en-US" altLang="zh-CN" sz="1200" b="1" baseline="-25000" dirty="0">
                <a:solidFill>
                  <a:srgbClr val="FF0000"/>
                </a:solidFill>
                <a:latin typeface="华文中宋" panose="02010600040101010101" pitchFamily="2" charset="-122"/>
                <a:ea typeface="华文中宋" panose="02010600040101010101" pitchFamily="2" charset="-122"/>
              </a:rPr>
              <a:t>3-175</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5" name="灯片编号占位符 4">
            <a:extLst>
              <a:ext uri="{FF2B5EF4-FFF2-40B4-BE49-F238E27FC236}">
                <a16:creationId xmlns:a16="http://schemas.microsoft.com/office/drawing/2014/main" xmlns="" id="{F9B339D7-8193-436E-8380-A577E0B43E70}"/>
              </a:ext>
            </a:extLst>
          </p:cNvPr>
          <p:cNvSpPr>
            <a:spLocks noGrp="1"/>
          </p:cNvSpPr>
          <p:nvPr>
            <p:ph type="sldNum" sz="quarter" idx="12"/>
          </p:nvPr>
        </p:nvSpPr>
        <p:spPr/>
        <p:txBody>
          <a:bodyPr/>
          <a:lstStyle/>
          <a:p>
            <a:fld id="{B10D5614-B734-4280-8F57-1D4947433C97}" type="slidenum">
              <a:rPr lang="en-US" smtClean="0"/>
              <a:pPr/>
              <a:t>89</a:t>
            </a:fld>
            <a:endParaRPr lang="en-US"/>
          </a:p>
        </p:txBody>
      </p:sp>
    </p:spTree>
    <p:extLst>
      <p:ext uri="{BB962C8B-B14F-4D97-AF65-F5344CB8AC3E}">
        <p14:creationId xmlns:p14="http://schemas.microsoft.com/office/powerpoint/2010/main" xmlns="" val="24510405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10</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Content Placeholder 2"/>
          <p:cNvSpPr txBox="1">
            <a:spLocks/>
          </p:cNvSpPr>
          <p:nvPr/>
        </p:nvSpPr>
        <p:spPr>
          <a:xfrm>
            <a:off x="537728" y="11247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lang="zh-CN" altLang="en-US" sz="2000" b="1" dirty="0">
                <a:solidFill>
                  <a:srgbClr val="FF0000"/>
                </a:solidFill>
                <a:latin typeface="华文中宋" panose="02010600040101010101" pitchFamily="2" charset="-122"/>
                <a:ea typeface="华文中宋" panose="02010600040101010101" pitchFamily="2" charset="-122"/>
              </a:rPr>
              <a:t>处理机调度算法的共同</a:t>
            </a: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目标</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9" name="Rectangle 3"/>
          <p:cNvSpPr txBox="1">
            <a:spLocks/>
          </p:cNvSpPr>
          <p:nvPr/>
        </p:nvSpPr>
        <p:spPr>
          <a:xfrm>
            <a:off x="613384" y="1752599"/>
            <a:ext cx="8073416" cy="18924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资源利用率</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800100" marR="0" lvl="2" indent="-22860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公平性</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800100" marR="0" lvl="2" indent="-228600" algn="l" defTabSz="914400" rtl="0" eaLnBrk="1" fontAlgn="auto" latinLnBrk="0" hangingPunct="1">
              <a:lnSpc>
                <a:spcPct val="150000"/>
              </a:lnSpc>
              <a:spcBef>
                <a:spcPts val="0"/>
              </a:spcBef>
              <a:spcAft>
                <a:spcPts val="0"/>
              </a:spcAft>
              <a:buClrTx/>
              <a:buSzTx/>
              <a:buFont typeface="Arial" pitchFamily="34" charset="0"/>
              <a:buChar char="•"/>
              <a:tabLst/>
              <a:defRPr/>
            </a:pPr>
            <a:r>
              <a:rPr lang="zh-CN" altLang="en-US" sz="1800" b="1" dirty="0">
                <a:solidFill>
                  <a:srgbClr val="000000"/>
                </a:solidFill>
                <a:latin typeface="华文中宋" panose="02010600040101010101" pitchFamily="2" charset="-122"/>
                <a:ea typeface="华文中宋" panose="02010600040101010101" pitchFamily="2" charset="-122"/>
              </a:rPr>
              <a:t>平衡性：为使</a:t>
            </a:r>
            <a:r>
              <a:rPr lang="en-US" altLang="zh-CN" sz="1800" b="1" dirty="0">
                <a:solidFill>
                  <a:srgbClr val="000000"/>
                </a:solidFill>
                <a:latin typeface="华文中宋" panose="02010600040101010101" pitchFamily="2" charset="-122"/>
                <a:ea typeface="华文中宋" panose="02010600040101010101" pitchFamily="2" charset="-122"/>
              </a:rPr>
              <a:t>CPU</a:t>
            </a:r>
            <a:r>
              <a:rPr lang="zh-CN" altLang="en-US" sz="1800" b="1" dirty="0">
                <a:solidFill>
                  <a:srgbClr val="000000"/>
                </a:solidFill>
                <a:latin typeface="华文中宋" panose="02010600040101010101" pitchFamily="2" charset="-122"/>
                <a:ea typeface="华文中宋" panose="02010600040101010101" pitchFamily="2" charset="-122"/>
              </a:rPr>
              <a:t>和各种外部设备能经常处于忙碌状态，应兼顾计算型和</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型作业或进程</a:t>
            </a:r>
            <a:endParaRPr lang="en-US" altLang="zh-CN" sz="1800" b="1" dirty="0">
              <a:solidFill>
                <a:srgbClr val="000000"/>
              </a:solidFill>
              <a:latin typeface="华文中宋" panose="02010600040101010101" pitchFamily="2" charset="-122"/>
              <a:ea typeface="华文中宋" panose="02010600040101010101" pitchFamily="2" charset="-122"/>
            </a:endParaRPr>
          </a:p>
          <a:p>
            <a:pPr marL="571500" marR="0" lvl="2" indent="0" algn="l" defTabSz="914400" rtl="0" eaLnBrk="1" fontAlgn="auto" latinLnBrk="0" hangingPunct="1">
              <a:lnSpc>
                <a:spcPct val="150000"/>
              </a:lnSpc>
              <a:spcBef>
                <a:spcPts val="0"/>
              </a:spcBef>
              <a:spcAft>
                <a:spcPts val="0"/>
              </a:spcAft>
              <a:buClrTx/>
              <a:buSzTx/>
              <a:buNone/>
              <a:tabLst/>
              <a:defRPr/>
            </a:pP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 name="Title 13">
            <a:extLst>
              <a:ext uri="{FF2B5EF4-FFF2-40B4-BE49-F238E27FC236}">
                <a16:creationId xmlns:a16="http://schemas.microsoft.com/office/drawing/2014/main" xmlns="" id="{F80F7014-A709-431A-8963-F71DD759BDC3}"/>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4.1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分级调度</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mc:AlternateContent xmlns:mc="http://schemas.openxmlformats.org/markup-compatibility/2006">
        <mc:Choice xmlns:a14="http://schemas.microsoft.com/office/drawing/2010/main" xmlns="" Requires="a14">
          <p:sp>
            <p:nvSpPr>
              <p:cNvPr id="11" name="矩形 10">
                <a:extLst>
                  <a:ext uri="{FF2B5EF4-FFF2-40B4-BE49-F238E27FC236}">
                    <a16:creationId xmlns:a16="http://schemas.microsoft.com/office/drawing/2014/main" id="{58183285-D819-4D28-AD0F-095B561830D7}"/>
                  </a:ext>
                </a:extLst>
              </p:cNvPr>
              <p:cNvSpPr/>
              <p:nvPr/>
            </p:nvSpPr>
            <p:spPr>
              <a:xfrm>
                <a:off x="544304" y="3786720"/>
                <a:ext cx="7871795" cy="6756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0000"/>
                          </a:solidFill>
                          <a:latin typeface="Cambria Math" panose="02040503050406030204" pitchFamily="18" charset="0"/>
                          <a:ea typeface="Cambria Math" panose="02040503050406030204" pitchFamily="18" charset="0"/>
                        </a:rPr>
                        <m:t>𝑪𝑷𝑼</m:t>
                      </m:r>
                      <m:r>
                        <a:rPr lang="zh-CN" altLang="en-US" b="1" i="1">
                          <a:solidFill>
                            <a:srgbClr val="000000"/>
                          </a:solidFill>
                          <a:latin typeface="Cambria Math" panose="02040503050406030204" pitchFamily="18" charset="0"/>
                          <a:ea typeface="Cambria Math" panose="02040503050406030204" pitchFamily="18" charset="0"/>
                        </a:rPr>
                        <m:t>的利用率</m:t>
                      </m:r>
                      <m:r>
                        <a:rPr lang="en-US" altLang="zh-CN" b="1" i="1" dirty="0">
                          <a:solidFill>
                            <a:srgbClr val="000000"/>
                          </a:solidFill>
                          <a:latin typeface="Cambria Math" panose="02040503050406030204" pitchFamily="18" charset="0"/>
                          <a:ea typeface="Cambria Math" panose="02040503050406030204" pitchFamily="18" charset="0"/>
                        </a:rPr>
                        <m:t>=</m:t>
                      </m:r>
                      <m:f>
                        <m:fPr>
                          <m:ctrlPr>
                            <a:rPr lang="en-US" altLang="zh-CN" b="1" i="1" dirty="0" smtClean="0">
                              <a:solidFill>
                                <a:srgbClr val="000000"/>
                              </a:solidFill>
                              <a:latin typeface="Cambria Math" panose="02040503050406030204" pitchFamily="18" charset="0"/>
                              <a:ea typeface="Cambria Math" panose="02040503050406030204" pitchFamily="18" charset="0"/>
                            </a:rPr>
                          </m:ctrlPr>
                        </m:fPr>
                        <m:num>
                          <m:r>
                            <a:rPr lang="en-US" altLang="zh-CN" b="1" i="1" dirty="0">
                              <a:solidFill>
                                <a:srgbClr val="000000"/>
                              </a:solidFill>
                              <a:latin typeface="Cambria Math" panose="02040503050406030204" pitchFamily="18" charset="0"/>
                              <a:ea typeface="Cambria Math" panose="02040503050406030204" pitchFamily="18" charset="0"/>
                            </a:rPr>
                            <m:t>𝑪𝑷𝑼</m:t>
                          </m:r>
                          <m:r>
                            <a:rPr lang="zh-CN" altLang="en-US" b="1" i="1" dirty="0" smtClean="0">
                              <a:solidFill>
                                <a:srgbClr val="000000"/>
                              </a:solidFill>
                              <a:latin typeface="Cambria Math" panose="02040503050406030204" pitchFamily="18" charset="0"/>
                              <a:ea typeface="Cambria Math" panose="02040503050406030204" pitchFamily="18" charset="0"/>
                            </a:rPr>
                            <m:t>有效</m:t>
                          </m:r>
                          <m:r>
                            <a:rPr lang="zh-CN" altLang="en-US" b="1" i="1" dirty="0">
                              <a:solidFill>
                                <a:srgbClr val="000000"/>
                              </a:solidFill>
                              <a:latin typeface="Cambria Math" panose="02040503050406030204" pitchFamily="18" charset="0"/>
                              <a:ea typeface="Cambria Math" panose="02040503050406030204" pitchFamily="18" charset="0"/>
                            </a:rPr>
                            <m:t>工作</m:t>
                          </m:r>
                          <m:r>
                            <a:rPr lang="zh-CN" altLang="en-US" b="1" i="1" dirty="0" smtClean="0">
                              <a:solidFill>
                                <a:srgbClr val="000000"/>
                              </a:solidFill>
                              <a:latin typeface="Cambria Math" panose="02040503050406030204" pitchFamily="18" charset="0"/>
                              <a:ea typeface="Cambria Math" panose="02040503050406030204" pitchFamily="18" charset="0"/>
                            </a:rPr>
                            <m:t>时间</m:t>
                          </m:r>
                        </m:num>
                        <m:den>
                          <m:r>
                            <a:rPr lang="en-US" altLang="zh-CN" b="1" i="1">
                              <a:solidFill>
                                <a:srgbClr val="000000"/>
                              </a:solidFill>
                              <a:latin typeface="Cambria Math" panose="02040503050406030204" pitchFamily="18" charset="0"/>
                              <a:ea typeface="Cambria Math" panose="02040503050406030204" pitchFamily="18" charset="0"/>
                            </a:rPr>
                            <m:t>𝑪𝑷𝑼</m:t>
                          </m:r>
                          <m:r>
                            <a:rPr lang="zh-CN" altLang="en-US" b="1" i="1">
                              <a:solidFill>
                                <a:srgbClr val="000000"/>
                              </a:solidFill>
                              <a:latin typeface="Cambria Math" panose="02040503050406030204" pitchFamily="18" charset="0"/>
                              <a:ea typeface="Cambria Math" panose="02040503050406030204" pitchFamily="18" charset="0"/>
                            </a:rPr>
                            <m:t>有效工作时间</m:t>
                          </m:r>
                          <m:r>
                            <a:rPr lang="en-US" altLang="zh-CN" b="1" i="1">
                              <a:solidFill>
                                <a:srgbClr val="000000"/>
                              </a:solidFill>
                              <a:latin typeface="Cambria Math" panose="02040503050406030204" pitchFamily="18" charset="0"/>
                              <a:ea typeface="Cambria Math" panose="02040503050406030204" pitchFamily="18" charset="0"/>
                            </a:rPr>
                            <m:t>+</m:t>
                          </m:r>
                          <m:r>
                            <a:rPr lang="en-US" altLang="zh-CN" b="1" i="1">
                              <a:solidFill>
                                <a:srgbClr val="000000"/>
                              </a:solidFill>
                              <a:latin typeface="Cambria Math" panose="02040503050406030204" pitchFamily="18" charset="0"/>
                              <a:ea typeface="Cambria Math" panose="02040503050406030204" pitchFamily="18" charset="0"/>
                            </a:rPr>
                            <m:t>𝑪𝑷𝑼</m:t>
                          </m:r>
                          <m:r>
                            <a:rPr lang="zh-CN" altLang="en-US" b="1" i="1">
                              <a:solidFill>
                                <a:srgbClr val="000000"/>
                              </a:solidFill>
                              <a:latin typeface="Cambria Math" panose="02040503050406030204" pitchFamily="18" charset="0"/>
                              <a:ea typeface="Cambria Math" panose="02040503050406030204" pitchFamily="18" charset="0"/>
                            </a:rPr>
                            <m:t>空闲等待时间</m:t>
                          </m:r>
                        </m:den>
                      </m:f>
                    </m:oMath>
                  </m:oMathPara>
                </a14:m>
                <a:endParaRPr lang="zh-CN" altLang="en-US" b="1" dirty="0">
                  <a:solidFill>
                    <a:srgbClr val="000000"/>
                  </a:solidFill>
                  <a:latin typeface="华文中宋" panose="02010600040101010101" pitchFamily="2" charset="-122"/>
                  <a:ea typeface="华文中宋" panose="02010600040101010101" pitchFamily="2" charset="-122"/>
                </a:endParaRPr>
              </a:p>
            </p:txBody>
          </p:sp>
        </mc:Choice>
        <mc:Fallback>
          <p:sp>
            <p:nvSpPr>
              <p:cNvPr id="11" name="矩形 10">
                <a:extLst>
                  <a:ext uri="{FF2B5EF4-FFF2-40B4-BE49-F238E27FC236}">
                    <a16:creationId xmlns:a16="http://schemas.microsoft.com/office/drawing/2014/main" xmlns="" xmlns:a14="http://schemas.microsoft.com/office/drawing/2010/main" id="{58183285-D819-4D28-AD0F-095B561830D7}"/>
                  </a:ext>
                </a:extLst>
              </p:cNvPr>
              <p:cNvSpPr>
                <a:spLocks noRot="1" noChangeAspect="1" noMove="1" noResize="1" noEditPoints="1" noAdjustHandles="1" noChangeArrowheads="1" noChangeShapeType="1" noTextEdit="1"/>
              </p:cNvSpPr>
              <p:nvPr/>
            </p:nvSpPr>
            <p:spPr>
              <a:xfrm>
                <a:off x="544304" y="3786720"/>
                <a:ext cx="7871795" cy="675698"/>
              </a:xfrm>
              <a:prstGeom prst="rect">
                <a:avLst/>
              </a:prstGeom>
              <a:blipFill>
                <a:blip r:embed="rId2"/>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xmlns="" id="{5B3C4844-801A-4C59-BA46-8048AFAD402B}"/>
              </a:ext>
            </a:extLst>
          </p:cNvPr>
          <p:cNvSpPr>
            <a:spLocks noGrp="1"/>
          </p:cNvSpPr>
          <p:nvPr>
            <p:ph type="sldNum" sz="quarter" idx="12"/>
          </p:nvPr>
        </p:nvSpPr>
        <p:spPr/>
        <p:txBody>
          <a:bodyPr/>
          <a:lstStyle/>
          <a:p>
            <a:fld id="{B10D5614-B734-4280-8F57-1D4947433C97}" type="slidenum">
              <a:rPr lang="en-US" smtClean="0"/>
              <a:pPr/>
              <a:t>9</a:t>
            </a:fld>
            <a:endParaRPr lang="en-US" dirty="0"/>
          </a:p>
        </p:txBody>
      </p:sp>
    </p:spTree>
    <p:extLst>
      <p:ext uri="{BB962C8B-B14F-4D97-AF65-F5344CB8AC3E}">
        <p14:creationId xmlns:p14="http://schemas.microsoft.com/office/powerpoint/2010/main" xmlns="" val="19109700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blipFill dpi="0" rotWithShape="1">
            <a:blip r:embed="rId2">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4768459"/>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solidFill>
                <a:latin typeface="+mn-lt"/>
              </a:rPr>
              <a:t>Have a nice day!</a:t>
            </a:r>
          </a:p>
        </p:txBody>
      </p:sp>
      <p:sp>
        <p:nvSpPr>
          <p:cNvPr id="14" name="Title 13"/>
          <p:cNvSpPr>
            <a:spLocks noGrp="1"/>
          </p:cNvSpPr>
          <p:nvPr>
            <p:ph type="title"/>
          </p:nvPr>
        </p:nvSpPr>
        <p:spPr>
          <a:xfrm>
            <a:off x="457200" y="3717032"/>
            <a:ext cx="8229600" cy="1143000"/>
          </a:xfrm>
        </p:spPr>
        <p:txBody>
          <a:bodyPr>
            <a:noAutofit/>
          </a:bodyPr>
          <a:lstStyle/>
          <a:p>
            <a:pPr algn="ctr"/>
            <a:r>
              <a:rPr lang="en-US" sz="5400" dirty="0">
                <a:solidFill>
                  <a:schemeClr val="bg1"/>
                </a:solidFill>
              </a:rPr>
              <a:t>Thanks for coming</a:t>
            </a:r>
          </a:p>
        </p:txBody>
      </p:sp>
      <p:sp>
        <p:nvSpPr>
          <p:cNvPr id="4" name="灯片编号占位符 3">
            <a:extLst>
              <a:ext uri="{FF2B5EF4-FFF2-40B4-BE49-F238E27FC236}">
                <a16:creationId xmlns:a16="http://schemas.microsoft.com/office/drawing/2014/main" xmlns="" id="{270BD913-94FD-4711-A438-6591329ECE9F}"/>
              </a:ext>
            </a:extLst>
          </p:cNvPr>
          <p:cNvSpPr>
            <a:spLocks noGrp="1"/>
          </p:cNvSpPr>
          <p:nvPr>
            <p:ph type="sldNum" sz="quarter" idx="12"/>
          </p:nvPr>
        </p:nvSpPr>
        <p:spPr/>
        <p:txBody>
          <a:bodyPr/>
          <a:lstStyle/>
          <a:p>
            <a:fld id="{B10D5614-B734-4280-8F57-1D4947433C97}" type="slidenum">
              <a:rPr lang="en-US" smtClean="0"/>
              <a:pPr/>
              <a:t>90</a:t>
            </a:fld>
            <a:endParaRPr lang="en-US" dirty="0"/>
          </a:p>
        </p:txBody>
      </p:sp>
    </p:spTree>
    <p:extLst>
      <p:ext uri="{BB962C8B-B14F-4D97-AF65-F5344CB8AC3E}">
        <p14:creationId xmlns:p14="http://schemas.microsoft.com/office/powerpoint/2010/main" xmlns="" val="36004734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25519</TotalTime>
  <Words>5956</Words>
  <Application>Microsoft Office PowerPoint</Application>
  <PresentationFormat>全屏显示(4:3)</PresentationFormat>
  <Paragraphs>1133</Paragraphs>
  <Slides>90</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90</vt:i4>
      </vt:variant>
    </vt:vector>
  </HeadingPairs>
  <TitlesOfParts>
    <vt:vector size="93" baseType="lpstr">
      <vt:lpstr>Office Theme</vt:lpstr>
      <vt:lpstr>1_Office Theme</vt:lpstr>
      <vt:lpstr>公式</vt:lpstr>
      <vt:lpstr>代红兵</vt:lpstr>
      <vt:lpstr>第四章 处理机调度</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We are currently not planning on conquering the world. – Sergey Brin</vt:lpstr>
      <vt:lpstr>We are currently not planning on conquering the world. – Sergey Brin</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Thanks for coming</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Lenovo</cp:lastModifiedBy>
  <cp:revision>813</cp:revision>
  <dcterms:created xsi:type="dcterms:W3CDTF">2014-02-03T20:55:49Z</dcterms:created>
  <dcterms:modified xsi:type="dcterms:W3CDTF">2021-11-16T03:26:17Z</dcterms:modified>
</cp:coreProperties>
</file>