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 id="2147483660" r:id="rId2"/>
  </p:sldMasterIdLst>
  <p:notesMasterIdLst>
    <p:notesMasterId r:id="rId149"/>
  </p:notesMasterIdLst>
  <p:sldIdLst>
    <p:sldId id="256" r:id="rId3"/>
    <p:sldId id="337" r:id="rId4"/>
    <p:sldId id="407" r:id="rId5"/>
    <p:sldId id="645" r:id="rId6"/>
    <p:sldId id="646" r:id="rId7"/>
    <p:sldId id="647" r:id="rId8"/>
    <p:sldId id="648" r:id="rId9"/>
    <p:sldId id="649" r:id="rId10"/>
    <p:sldId id="650" r:id="rId11"/>
    <p:sldId id="651" r:id="rId12"/>
    <p:sldId id="652" r:id="rId13"/>
    <p:sldId id="653" r:id="rId14"/>
    <p:sldId id="901" r:id="rId15"/>
    <p:sldId id="902" r:id="rId16"/>
    <p:sldId id="903" r:id="rId17"/>
    <p:sldId id="904" r:id="rId18"/>
    <p:sldId id="654" r:id="rId19"/>
    <p:sldId id="655" r:id="rId20"/>
    <p:sldId id="656" r:id="rId21"/>
    <p:sldId id="658" r:id="rId22"/>
    <p:sldId id="659" r:id="rId23"/>
    <p:sldId id="657" r:id="rId24"/>
    <p:sldId id="661" r:id="rId25"/>
    <p:sldId id="662" r:id="rId26"/>
    <p:sldId id="660" r:id="rId27"/>
    <p:sldId id="663" r:id="rId28"/>
    <p:sldId id="664" r:id="rId29"/>
    <p:sldId id="665" r:id="rId30"/>
    <p:sldId id="666" r:id="rId31"/>
    <p:sldId id="667" r:id="rId32"/>
    <p:sldId id="668" r:id="rId33"/>
    <p:sldId id="669" r:id="rId34"/>
    <p:sldId id="671" r:id="rId35"/>
    <p:sldId id="672" r:id="rId36"/>
    <p:sldId id="673" r:id="rId37"/>
    <p:sldId id="674" r:id="rId38"/>
    <p:sldId id="675" r:id="rId39"/>
    <p:sldId id="676" r:id="rId40"/>
    <p:sldId id="677" r:id="rId41"/>
    <p:sldId id="678" r:id="rId42"/>
    <p:sldId id="679" r:id="rId43"/>
    <p:sldId id="680" r:id="rId44"/>
    <p:sldId id="681" r:id="rId45"/>
    <p:sldId id="682" r:id="rId46"/>
    <p:sldId id="683" r:id="rId47"/>
    <p:sldId id="684" r:id="rId48"/>
    <p:sldId id="685" r:id="rId49"/>
    <p:sldId id="686" r:id="rId50"/>
    <p:sldId id="687" r:id="rId51"/>
    <p:sldId id="688" r:id="rId52"/>
    <p:sldId id="690" r:id="rId53"/>
    <p:sldId id="691" r:id="rId54"/>
    <p:sldId id="692" r:id="rId55"/>
    <p:sldId id="693" r:id="rId56"/>
    <p:sldId id="694" r:id="rId57"/>
    <p:sldId id="695" r:id="rId58"/>
    <p:sldId id="696" r:id="rId59"/>
    <p:sldId id="697" r:id="rId60"/>
    <p:sldId id="698" r:id="rId61"/>
    <p:sldId id="699" r:id="rId62"/>
    <p:sldId id="700" r:id="rId63"/>
    <p:sldId id="701" r:id="rId64"/>
    <p:sldId id="702" r:id="rId65"/>
    <p:sldId id="703" r:id="rId66"/>
    <p:sldId id="704" r:id="rId67"/>
    <p:sldId id="705" r:id="rId68"/>
    <p:sldId id="706" r:id="rId69"/>
    <p:sldId id="707" r:id="rId70"/>
    <p:sldId id="708" r:id="rId71"/>
    <p:sldId id="709" r:id="rId72"/>
    <p:sldId id="710" r:id="rId73"/>
    <p:sldId id="728" r:id="rId74"/>
    <p:sldId id="711" r:id="rId75"/>
    <p:sldId id="712" r:id="rId76"/>
    <p:sldId id="713" r:id="rId77"/>
    <p:sldId id="714" r:id="rId78"/>
    <p:sldId id="715" r:id="rId79"/>
    <p:sldId id="716" r:id="rId80"/>
    <p:sldId id="717" r:id="rId81"/>
    <p:sldId id="718" r:id="rId82"/>
    <p:sldId id="719" r:id="rId83"/>
    <p:sldId id="720" r:id="rId84"/>
    <p:sldId id="721" r:id="rId85"/>
    <p:sldId id="726" r:id="rId86"/>
    <p:sldId id="722" r:id="rId87"/>
    <p:sldId id="723" r:id="rId88"/>
    <p:sldId id="899" r:id="rId89"/>
    <p:sldId id="900" r:id="rId90"/>
    <p:sldId id="898" r:id="rId91"/>
    <p:sldId id="724" r:id="rId92"/>
    <p:sldId id="895" r:id="rId93"/>
    <p:sldId id="896" r:id="rId94"/>
    <p:sldId id="897" r:id="rId95"/>
    <p:sldId id="725" r:id="rId96"/>
    <p:sldId id="727" r:id="rId97"/>
    <p:sldId id="729" r:id="rId98"/>
    <p:sldId id="908" r:id="rId99"/>
    <p:sldId id="909" r:id="rId100"/>
    <p:sldId id="730" r:id="rId101"/>
    <p:sldId id="731" r:id="rId102"/>
    <p:sldId id="732" r:id="rId103"/>
    <p:sldId id="733" r:id="rId104"/>
    <p:sldId id="734" r:id="rId105"/>
    <p:sldId id="735" r:id="rId106"/>
    <p:sldId id="736" r:id="rId107"/>
    <p:sldId id="910" r:id="rId108"/>
    <p:sldId id="738" r:id="rId109"/>
    <p:sldId id="739" r:id="rId110"/>
    <p:sldId id="740" r:id="rId111"/>
    <p:sldId id="905" r:id="rId112"/>
    <p:sldId id="906" r:id="rId113"/>
    <p:sldId id="911" r:id="rId114"/>
    <p:sldId id="912" r:id="rId115"/>
    <p:sldId id="741" r:id="rId116"/>
    <p:sldId id="742" r:id="rId117"/>
    <p:sldId id="743" r:id="rId118"/>
    <p:sldId id="744" r:id="rId119"/>
    <p:sldId id="913" r:id="rId120"/>
    <p:sldId id="745" r:id="rId121"/>
    <p:sldId id="746" r:id="rId122"/>
    <p:sldId id="914" r:id="rId123"/>
    <p:sldId id="747" r:id="rId124"/>
    <p:sldId id="748" r:id="rId125"/>
    <p:sldId id="915" r:id="rId126"/>
    <p:sldId id="749" r:id="rId127"/>
    <p:sldId id="929" r:id="rId128"/>
    <p:sldId id="928" r:id="rId129"/>
    <p:sldId id="924" r:id="rId130"/>
    <p:sldId id="925" r:id="rId131"/>
    <p:sldId id="926" r:id="rId132"/>
    <p:sldId id="927" r:id="rId133"/>
    <p:sldId id="923" r:id="rId134"/>
    <p:sldId id="919" r:id="rId135"/>
    <p:sldId id="920" r:id="rId136"/>
    <p:sldId id="921" r:id="rId137"/>
    <p:sldId id="918" r:id="rId138"/>
    <p:sldId id="750" r:id="rId139"/>
    <p:sldId id="751" r:id="rId140"/>
    <p:sldId id="907" r:id="rId141"/>
    <p:sldId id="922" r:id="rId142"/>
    <p:sldId id="916" r:id="rId143"/>
    <p:sldId id="917" r:id="rId144"/>
    <p:sldId id="752" r:id="rId145"/>
    <p:sldId id="753" r:id="rId146"/>
    <p:sldId id="884" r:id="rId147"/>
    <p:sldId id="330"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FFCC"/>
    <a:srgbClr val="FF00FF"/>
    <a:srgbClr val="66CCFF"/>
    <a:srgbClr val="00FF00"/>
    <a:srgbClr val="FFFFFF"/>
    <a:srgbClr val="00CC00"/>
    <a:srgbClr val="CCECFF"/>
    <a:srgbClr val="CCFF99"/>
    <a:srgbClr val="1B6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59" autoAdjust="0"/>
  </p:normalViewPr>
  <p:slideViewPr>
    <p:cSldViewPr>
      <p:cViewPr varScale="1">
        <p:scale>
          <a:sx n="80" d="100"/>
          <a:sy n="80" d="100"/>
        </p:scale>
        <p:origin x="1517" y="67"/>
      </p:cViewPr>
      <p:guideLst>
        <p:guide orient="horz" pos="1620"/>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11/26/2021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E03772-3DB4-49A3-8C40-F7BBBDCE3FFB}" type="datetime1">
              <a:rPr lang="en-US" altLang="zh-CN"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2B3E31-CAF1-4E01-8153-F15753E14777}" type="datetime1">
              <a:rPr lang="en-US" altLang="zh-CN"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76517330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A5826A-2550-4873-A581-36F19E8C64AC}" type="datetime1">
              <a:rPr lang="en-US" altLang="zh-CN"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96983177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22B8304B-A94D-4463-B37C-717D7DE8CF91}" type="datetime1">
              <a:rPr lang="en-US" altLang="zh-CN"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38345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B3EE97-D8A2-430C-BB47-0412768DBF00}" type="datetime1">
              <a:rPr lang="en-US" altLang="zh-CN"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197781562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4EBB26-3E32-47E0-931E-EF2290D93E8B}" type="datetime1">
              <a:rPr lang="en-US" altLang="zh-CN"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40122284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68E1F-9A7E-4E29-9988-8334A3F993C3}" type="datetime1">
              <a:rPr lang="en-US" altLang="zh-CN"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16079822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63C15-B2F1-4909-95D5-894D6FA0C6A1}" type="datetime1">
              <a:rPr lang="en-US" altLang="zh-CN"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58412076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A4F82-9F8F-4823-8596-EE9C3885B941}" type="datetime1">
              <a:rPr lang="en-US" altLang="zh-CN"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334404242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C837D-4FFD-4FA7-901E-30E9302E667D}" type="datetime1">
              <a:rPr lang="en-US" altLang="zh-CN"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65175612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571DB-CA4A-4FC6-9FB1-74554614C017}" type="datetime1">
              <a:rPr lang="en-US" altLang="zh-CN"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06218719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4E24955-88BD-421E-AD09-58C5A1EDFEE0}" type="datetime1">
              <a:rPr lang="en-US" altLang="zh-CN"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FF3AF6-599E-4A60-A772-221EEB173DA8}" type="datetime1">
              <a:rPr lang="en-US" altLang="zh-CN" smtClean="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89021818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B0B1C9-75AD-4EDC-BEEE-915F9F075328}" type="datetime1">
              <a:rPr lang="en-US" altLang="zh-CN" smtClean="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dirty="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DE70A-0F00-44CC-AE5E-BCCB9FFDB2C1}" type="datetime1">
              <a:rPr lang="en-US" altLang="zh-CN"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115819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E8C32-091F-42DD-B033-E448D0C27F31}" type="datetime1">
              <a:rPr lang="en-US" altLang="zh-CN"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518715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87FC20-E274-4F8A-80C8-8FB514F85192}" type="datetime1">
              <a:rPr lang="en-US" altLang="zh-CN"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72404151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09947-DEA7-475D-B873-6306B5D9146C}" type="datetime1">
              <a:rPr lang="en-US" altLang="zh-CN"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5591928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C5DDE-4A79-4502-B9D2-7EC890574FE5}" type="datetime1">
              <a:rPr lang="en-US" altLang="zh-CN" smtClean="0"/>
              <a:t>11/26/2021</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hf hdr="0" ftr="0" dt="0"/>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92A27-F0D9-4234-B63B-AB34AB8158CF}" type="datetime1">
              <a:rPr lang="en-US" altLang="zh-CN" smtClean="0"/>
              <a:t>11/26/2021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a:p>
        </p:txBody>
      </p:sp>
    </p:spTree>
    <p:extLst>
      <p:ext uri="{BB962C8B-B14F-4D97-AF65-F5344CB8AC3E}">
        <p14:creationId xmlns:p14="http://schemas.microsoft.com/office/powerpoint/2010/main" val="2222928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hf hdr="0" ftr="0" dt="0"/>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bdai_it@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0.wmf"/></Relationships>
</file>

<file path=ppt/slides/_rels/slide12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3.wmf"/><Relationship Id="rId5" Type="http://schemas.openxmlformats.org/officeDocument/2006/relationships/oleObject" Target="../embeddings/oleObject12.bin"/><Relationship Id="rId4" Type="http://schemas.openxmlformats.org/officeDocument/2006/relationships/image" Target="../media/image62.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1.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4.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718" y="4870612"/>
            <a:ext cx="1464538" cy="584775"/>
          </a:xfrm>
        </p:spPr>
        <p:txBody>
          <a:bodyPr wrap="square">
            <a:spAutoFit/>
          </a:bodyPr>
          <a:lstStyle/>
          <a:p>
            <a:r>
              <a:rPr lang="zh-CN" altLang="en-US" dirty="0">
                <a:solidFill>
                  <a:schemeClr val="bg1">
                    <a:lumMod val="50000"/>
                  </a:schemeClr>
                </a:solidFill>
                <a:latin typeface="华文中宋" panose="02010600040101010101" pitchFamily="2" charset="-122"/>
                <a:ea typeface="华文中宋" panose="02010600040101010101" pitchFamily="2" charset="-122"/>
              </a:rPr>
              <a:t>代红兵</a:t>
            </a:r>
            <a:endParaRPr lang="en-US" dirty="0">
              <a:solidFill>
                <a:schemeClr val="bg1">
                  <a:lumMod val="50000"/>
                </a:schemeClr>
              </a:solidFill>
              <a:latin typeface="华文中宋" panose="02010600040101010101" pitchFamily="2" charset="-122"/>
              <a:ea typeface="华文中宋" panose="02010600040101010101" pitchFamily="2" charset="-122"/>
            </a:endParaRPr>
          </a:p>
        </p:txBody>
      </p:sp>
      <p:sp>
        <p:nvSpPr>
          <p:cNvPr id="3" name="Subtitle 2"/>
          <p:cNvSpPr>
            <a:spLocks noGrp="1"/>
          </p:cNvSpPr>
          <p:nvPr>
            <p:ph type="subTitle" idx="1"/>
          </p:nvPr>
        </p:nvSpPr>
        <p:spPr>
          <a:xfrm>
            <a:off x="845718" y="5403015"/>
            <a:ext cx="4590378" cy="307777"/>
          </a:xfrm>
        </p:spPr>
        <p:txBody>
          <a:bodyPr>
            <a:spAutoFit/>
          </a:bodyPr>
          <a:lstStyle/>
          <a:p>
            <a:pPr algn="l"/>
            <a:r>
              <a:rPr lang="en-US" dirty="0">
                <a:solidFill>
                  <a:srgbClr val="002060"/>
                </a:solidFill>
                <a:latin typeface="+mj-lt"/>
                <a:hlinkClick r:id="rId2"/>
              </a:rPr>
              <a:t>hbdai_it@126.com</a:t>
            </a:r>
            <a:endParaRPr lang="en-US" dirty="0">
              <a:solidFill>
                <a:srgbClr val="002060"/>
              </a:solidFill>
              <a:latin typeface="+mj-lt"/>
            </a:endParaRPr>
          </a:p>
        </p:txBody>
      </p:sp>
      <p:grpSp>
        <p:nvGrpSpPr>
          <p:cNvPr id="12" name="Group 11"/>
          <p:cNvGrpSpPr/>
          <p:nvPr/>
        </p:nvGrpSpPr>
        <p:grpSpPr>
          <a:xfrm>
            <a:off x="945752" y="5959174"/>
            <a:ext cx="4490344" cy="55420"/>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9" name="文本框 38"/>
          <p:cNvSpPr txBox="1"/>
          <p:nvPr/>
        </p:nvSpPr>
        <p:spPr>
          <a:xfrm>
            <a:off x="788617" y="3002305"/>
            <a:ext cx="7582551" cy="830997"/>
          </a:xfrm>
          <a:prstGeom prst="rect">
            <a:avLst/>
          </a:prstGeom>
          <a:noFill/>
        </p:spPr>
        <p:txBody>
          <a:bodyPr wrap="square" rtlCol="0">
            <a:spAutoFit/>
          </a:bodyPr>
          <a:lstStyle/>
          <a:p>
            <a:r>
              <a:rPr lang="zh-CN" altLang="en-US" sz="4800" dirty="0">
                <a:solidFill>
                  <a:srgbClr val="1B6AA3"/>
                </a:solidFill>
                <a:latin typeface="华文中宋" panose="02010600040101010101" pitchFamily="2" charset="-122"/>
                <a:ea typeface="华文中宋" panose="02010600040101010101" pitchFamily="2" charset="-122"/>
              </a:rPr>
              <a:t>计算机操作系统教程</a:t>
            </a:r>
          </a:p>
        </p:txBody>
      </p:sp>
      <p:sp>
        <p:nvSpPr>
          <p:cNvPr id="40" name="文本框 39"/>
          <p:cNvSpPr txBox="1"/>
          <p:nvPr/>
        </p:nvSpPr>
        <p:spPr>
          <a:xfrm>
            <a:off x="879833" y="4047648"/>
            <a:ext cx="3421626" cy="400110"/>
          </a:xfrm>
          <a:prstGeom prst="rect">
            <a:avLst/>
          </a:prstGeom>
          <a:noFill/>
        </p:spPr>
        <p:txBody>
          <a:bodyPr wrap="square" rtlCol="0">
            <a:spAutoFit/>
          </a:bodyPr>
          <a:lstStyle/>
          <a:p>
            <a:r>
              <a:rPr lang="zh-CN" altLang="en-US" sz="2000" dirty="0">
                <a:solidFill>
                  <a:srgbClr val="5AAAE4"/>
                </a:solidFill>
                <a:latin typeface="华文中宋" panose="02010600040101010101" pitchFamily="2" charset="-122"/>
                <a:ea typeface="华文中宋" panose="02010600040101010101" pitchFamily="2" charset="-122"/>
              </a:rPr>
              <a:t>云南大学信息学院</a:t>
            </a:r>
          </a:p>
        </p:txBody>
      </p:sp>
      <p:grpSp>
        <p:nvGrpSpPr>
          <p:cNvPr id="104" name="组合 103"/>
          <p:cNvGrpSpPr/>
          <p:nvPr/>
        </p:nvGrpSpPr>
        <p:grpSpPr>
          <a:xfrm>
            <a:off x="887102" y="539841"/>
            <a:ext cx="2853457" cy="2449821"/>
            <a:chOff x="-2528094" y="5414101"/>
            <a:chExt cx="5068888" cy="3263902"/>
          </a:xfrm>
        </p:grpSpPr>
        <p:sp>
          <p:nvSpPr>
            <p:cNvPr id="67"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68"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p>
          </p:txBody>
        </p:sp>
        <p:sp>
          <p:nvSpPr>
            <p:cNvPr id="69"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p>
          </p:txBody>
        </p:sp>
        <p:sp>
          <p:nvSpPr>
            <p:cNvPr id="70"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2"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5" name="组合 104"/>
          <p:cNvGrpSpPr/>
          <p:nvPr/>
        </p:nvGrpSpPr>
        <p:grpSpPr>
          <a:xfrm flipH="1">
            <a:off x="6732240" y="1"/>
            <a:ext cx="7854083" cy="6743084"/>
            <a:chOff x="-2528094" y="5414101"/>
            <a:chExt cx="5068888" cy="3263902"/>
          </a:xfrm>
        </p:grpSpPr>
        <p:sp>
          <p:nvSpPr>
            <p:cNvPr id="106"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1"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2"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3"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4"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5"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6"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7"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8"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119"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p>
          </p:txBody>
        </p:sp>
        <p:sp>
          <p:nvSpPr>
            <p:cNvPr id="120"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1"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2"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5"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09</a:t>
            </a:r>
            <a:endParaRPr lang="en-US" sz="1100" b="1" dirty="0">
              <a:solidFill>
                <a:prstClr val="white"/>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24104414"/>
              </p:ext>
            </p:extLst>
          </p:nvPr>
        </p:nvGraphicFramePr>
        <p:xfrm>
          <a:off x="1945792" y="1916832"/>
          <a:ext cx="5578535" cy="4321175"/>
        </p:xfrm>
        <a:graphic>
          <a:graphicData uri="http://schemas.openxmlformats.org/presentationml/2006/ole">
            <mc:AlternateContent xmlns:mc="http://schemas.openxmlformats.org/markup-compatibility/2006">
              <mc:Choice xmlns:v="urn:schemas-microsoft-com:vml" Requires="v">
                <p:oleObj spid="_x0000_s3107" name="VISIO" r:id="rId3" imgW="2433024" imgH="2189234" progId="">
                  <p:embed/>
                </p:oleObj>
              </mc:Choice>
              <mc:Fallback>
                <p:oleObj name="VISIO" r:id="rId3" imgW="2433024" imgH="2189234" progId="">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792" y="1916832"/>
                        <a:ext cx="5578535"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7" name="Content Placeholder 2">
            <a:extLst>
              <a:ext uri="{FF2B5EF4-FFF2-40B4-BE49-F238E27FC236}">
                <a16:creationId xmlns:a16="http://schemas.microsoft.com/office/drawing/2014/main" id="{C04E0BBA-3E41-4BAC-9589-2646BC8E9B00}"/>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程序的装入（</a:t>
            </a:r>
            <a:r>
              <a:rPr lang="en-US" altLang="zh-CN" sz="2000" b="1" dirty="0">
                <a:solidFill>
                  <a:srgbClr val="FF0000"/>
                </a:solidFill>
                <a:latin typeface="华文中宋" panose="02010600040101010101" pitchFamily="2" charset="-122"/>
                <a:ea typeface="华文中宋" panose="02010600040101010101" pitchFamily="2" charset="-122"/>
              </a:rPr>
              <a:t>Load</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8ADDF8C7-87C2-4F03-AC8C-AEEC3A3D9CFD}"/>
              </a:ext>
            </a:extLst>
          </p:cNvPr>
          <p:cNvSpPr>
            <a:spLocks noGrp="1"/>
          </p:cNvSpPr>
          <p:nvPr>
            <p:ph type="sldNum" sz="quarter" idx="12"/>
          </p:nvPr>
        </p:nvSpPr>
        <p:spPr/>
        <p:txBody>
          <a:bodyPr/>
          <a:lstStyle/>
          <a:p>
            <a:fld id="{B10D5614-B734-4280-8F57-1D4947433C97}" type="slidenum">
              <a:rPr lang="en-US" smtClean="0"/>
              <a:pPr/>
              <a:t>10</a:t>
            </a:fld>
            <a:endParaRPr lang="en-US" dirty="0"/>
          </a:p>
        </p:txBody>
      </p:sp>
    </p:spTree>
    <p:extLst>
      <p:ext uri="{BB962C8B-B14F-4D97-AF65-F5344CB8AC3E}">
        <p14:creationId xmlns:p14="http://schemas.microsoft.com/office/powerpoint/2010/main" val="139157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4"/>
          <p:cNvGrpSpPr>
            <a:grpSpLocks noChangeAspect="1"/>
          </p:cNvGrpSpPr>
          <p:nvPr/>
        </p:nvGrpSpPr>
        <p:grpSpPr bwMode="auto">
          <a:xfrm>
            <a:off x="906198" y="2025252"/>
            <a:ext cx="6781800" cy="1447800"/>
            <a:chOff x="3844" y="6606"/>
            <a:chExt cx="4274" cy="1125"/>
          </a:xfrm>
        </p:grpSpPr>
        <p:sp>
          <p:nvSpPr>
            <p:cNvPr id="18" name="AutoShape 5"/>
            <p:cNvSpPr>
              <a:spLocks noChangeAspect="1" noChangeArrowheads="1" noTextEdit="1"/>
            </p:cNvSpPr>
            <p:nvPr/>
          </p:nvSpPr>
          <p:spPr bwMode="auto">
            <a:xfrm>
              <a:off x="3844" y="6606"/>
              <a:ext cx="4274" cy="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9" name="Group 6"/>
            <p:cNvGrpSpPr>
              <a:grpSpLocks/>
            </p:cNvGrpSpPr>
            <p:nvPr/>
          </p:nvGrpSpPr>
          <p:grpSpPr bwMode="auto">
            <a:xfrm>
              <a:off x="4140" y="7077"/>
              <a:ext cx="3668" cy="485"/>
              <a:chOff x="4140" y="7077"/>
              <a:chExt cx="3668" cy="485"/>
            </a:xfrm>
          </p:grpSpPr>
          <p:sp>
            <p:nvSpPr>
              <p:cNvPr id="25" name="Rectangle 7"/>
              <p:cNvSpPr>
                <a:spLocks noChangeArrowheads="1"/>
              </p:cNvSpPr>
              <p:nvPr/>
            </p:nvSpPr>
            <p:spPr bwMode="auto">
              <a:xfrm>
                <a:off x="4140" y="7077"/>
                <a:ext cx="3668" cy="472"/>
              </a:xfrm>
              <a:prstGeom prst="rect">
                <a:avLst/>
              </a:prstGeom>
              <a:noFill/>
              <a:ln w="9525">
                <a:solidFill>
                  <a:srgbClr val="000000"/>
                </a:solidFill>
                <a:miter lim="800000"/>
                <a:headEnd/>
                <a:tailEnd/>
              </a:ln>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26" name="Line 8"/>
              <p:cNvSpPr>
                <a:spLocks noChangeShapeType="1"/>
              </p:cNvSpPr>
              <p:nvPr/>
            </p:nvSpPr>
            <p:spPr bwMode="auto">
              <a:xfrm>
                <a:off x="5872" y="7090"/>
                <a:ext cx="1" cy="4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9"/>
              <p:cNvSpPr txBox="1">
                <a:spLocks noChangeArrowheads="1"/>
              </p:cNvSpPr>
              <p:nvPr/>
            </p:nvSpPr>
            <p:spPr bwMode="auto">
              <a:xfrm>
                <a:off x="4518" y="7175"/>
                <a:ext cx="75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b="1" dirty="0">
                    <a:solidFill>
                      <a:srgbClr val="0000CC"/>
                    </a:solidFill>
                    <a:latin typeface="华文中宋" panose="02010600040101010101" pitchFamily="2" charset="-122"/>
                    <a:ea typeface="华文中宋" panose="02010600040101010101" pitchFamily="2" charset="-122"/>
                    <a:cs typeface="Times New Roman" pitchFamily="18" charset="0"/>
                  </a:rPr>
                  <a:t>段号</a:t>
                </a:r>
                <a:r>
                  <a:rPr lang="en-US" altLang="zh-CN" b="1" dirty="0">
                    <a:solidFill>
                      <a:srgbClr val="0000CC"/>
                    </a:solidFill>
                    <a:latin typeface="华文中宋" panose="02010600040101010101" pitchFamily="2" charset="-122"/>
                    <a:ea typeface="华文中宋" panose="02010600040101010101" pitchFamily="2" charset="-122"/>
                    <a:cs typeface="Times New Roman" pitchFamily="18" charset="0"/>
                  </a:rPr>
                  <a:t>s</a:t>
                </a:r>
              </a:p>
            </p:txBody>
          </p:sp>
          <p:sp>
            <p:nvSpPr>
              <p:cNvPr id="28" name="Text Box 10"/>
              <p:cNvSpPr txBox="1">
                <a:spLocks noChangeArrowheads="1"/>
              </p:cNvSpPr>
              <p:nvPr/>
            </p:nvSpPr>
            <p:spPr bwMode="auto">
              <a:xfrm>
                <a:off x="6146" y="7175"/>
                <a:ext cx="150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b="1" dirty="0">
                    <a:solidFill>
                      <a:srgbClr val="0000CC"/>
                    </a:solidFill>
                    <a:latin typeface="华文中宋" panose="02010600040101010101" pitchFamily="2" charset="-122"/>
                    <a:ea typeface="华文中宋" panose="02010600040101010101" pitchFamily="2" charset="-122"/>
                    <a:cs typeface="Times New Roman" pitchFamily="18" charset="0"/>
                  </a:rPr>
                  <a:t>段内地址</a:t>
                </a:r>
                <a:r>
                  <a:rPr lang="en-US" altLang="zh-CN" b="1" dirty="0">
                    <a:solidFill>
                      <a:srgbClr val="0000CC"/>
                    </a:solidFill>
                    <a:latin typeface="华文中宋" panose="02010600040101010101" pitchFamily="2" charset="-122"/>
                    <a:ea typeface="华文中宋" panose="02010600040101010101" pitchFamily="2" charset="-122"/>
                    <a:cs typeface="Times New Roman" pitchFamily="18" charset="0"/>
                  </a:rPr>
                  <a:t>w</a:t>
                </a:r>
              </a:p>
            </p:txBody>
          </p:sp>
        </p:grpSp>
        <p:grpSp>
          <p:nvGrpSpPr>
            <p:cNvPr id="20" name="Group 11"/>
            <p:cNvGrpSpPr>
              <a:grpSpLocks/>
            </p:cNvGrpSpPr>
            <p:nvPr/>
          </p:nvGrpSpPr>
          <p:grpSpPr bwMode="auto">
            <a:xfrm>
              <a:off x="4089" y="6721"/>
              <a:ext cx="3745" cy="293"/>
              <a:chOff x="4089" y="6721"/>
              <a:chExt cx="3745" cy="293"/>
            </a:xfrm>
          </p:grpSpPr>
          <p:sp>
            <p:nvSpPr>
              <p:cNvPr id="21" name="Text Box 12"/>
              <p:cNvSpPr txBox="1">
                <a:spLocks noChangeArrowheads="1"/>
              </p:cNvSpPr>
              <p:nvPr/>
            </p:nvSpPr>
            <p:spPr bwMode="auto">
              <a:xfrm>
                <a:off x="7652" y="6727"/>
                <a:ext cx="18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latin typeface="Times New Roman" pitchFamily="18" charset="0"/>
                  <a:ea typeface="宋体" charset="-122"/>
                  <a:cs typeface="Times New Roman" pitchFamily="18" charset="0"/>
                </a:endParaRPr>
              </a:p>
            </p:txBody>
          </p:sp>
          <p:sp>
            <p:nvSpPr>
              <p:cNvPr id="22" name="Text Box 13"/>
              <p:cNvSpPr txBox="1">
                <a:spLocks noChangeArrowheads="1"/>
              </p:cNvSpPr>
              <p:nvPr/>
            </p:nvSpPr>
            <p:spPr bwMode="auto">
              <a:xfrm>
                <a:off x="5923" y="6753"/>
                <a:ext cx="23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latin typeface="Times New Roman" pitchFamily="18" charset="0"/>
                  <a:ea typeface="宋体" charset="-122"/>
                  <a:cs typeface="Times New Roman" pitchFamily="18" charset="0"/>
                </a:endParaRPr>
              </a:p>
            </p:txBody>
          </p:sp>
          <p:sp>
            <p:nvSpPr>
              <p:cNvPr id="23" name="Text Box 14"/>
              <p:cNvSpPr txBox="1">
                <a:spLocks noChangeArrowheads="1"/>
              </p:cNvSpPr>
              <p:nvPr/>
            </p:nvSpPr>
            <p:spPr bwMode="auto">
              <a:xfrm>
                <a:off x="5598" y="6753"/>
                <a:ext cx="24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latin typeface="Times New Roman" pitchFamily="18" charset="0"/>
                  <a:ea typeface="宋体" charset="-122"/>
                  <a:cs typeface="Times New Roman" pitchFamily="18" charset="0"/>
                </a:endParaRPr>
              </a:p>
            </p:txBody>
          </p:sp>
          <p:sp>
            <p:nvSpPr>
              <p:cNvPr id="24" name="Text Box 15"/>
              <p:cNvSpPr txBox="1">
                <a:spLocks noChangeArrowheads="1"/>
              </p:cNvSpPr>
              <p:nvPr/>
            </p:nvSpPr>
            <p:spPr bwMode="auto">
              <a:xfrm>
                <a:off x="4089" y="6721"/>
                <a:ext cx="2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latin typeface="Times New Roman" pitchFamily="18" charset="0"/>
                  <a:ea typeface="宋体" charset="-122"/>
                  <a:cs typeface="Times New Roman" pitchFamily="18" charset="0"/>
                </a:endParaRPr>
              </a:p>
            </p:txBody>
          </p:sp>
        </p:grpSp>
      </p:grpSp>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Rectangle 3"/>
          <p:cNvSpPr txBox="1">
            <a:spLocks/>
          </p:cNvSpPr>
          <p:nvPr/>
        </p:nvSpPr>
        <p:spPr>
          <a:xfrm>
            <a:off x="515066" y="1655762"/>
            <a:ext cx="8026562" cy="7389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段式管理的逻</a:t>
            </a: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辑地址结构</a:t>
            </a: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549703" y="3645024"/>
            <a:ext cx="7683612" cy="1394228"/>
          </a:xfrm>
          <a:prstGeom prst="rect">
            <a:avLst/>
          </a:prstGeom>
        </p:spPr>
        <p:txBody>
          <a:bodyPr wrap="square">
            <a:spAutoFit/>
          </a:bodyPr>
          <a:lstStyle/>
          <a:p>
            <a:pPr marL="342900" indent="-342900">
              <a:lnSpc>
                <a:spcPct val="150000"/>
              </a:lnSpc>
              <a:spcBef>
                <a:spcPct val="2000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页式管理：页号按顺序编号，递增排列，每页长度相同，属</a:t>
            </a:r>
            <a:r>
              <a:rPr lang="zh-CN" altLang="en-US" b="1" dirty="0">
                <a:solidFill>
                  <a:srgbClr val="FF0000"/>
                </a:solidFill>
                <a:latin typeface="华文中宋" panose="02010600040101010101" pitchFamily="2" charset="-122"/>
                <a:ea typeface="华文中宋" panose="02010600040101010101" pitchFamily="2" charset="-122"/>
              </a:rPr>
              <a:t>一维空间</a:t>
            </a:r>
            <a:endParaRPr lang="en-US" altLang="zh-CN" b="1" dirty="0">
              <a:solidFill>
                <a:srgbClr val="FF0000"/>
              </a:solidFill>
              <a:latin typeface="华文中宋" panose="02010600040101010101" pitchFamily="2" charset="-122"/>
              <a:ea typeface="华文中宋" panose="02010600040101010101" pitchFamily="2" charset="-122"/>
            </a:endParaRPr>
          </a:p>
          <a:p>
            <a:pPr marL="342900" indent="-342900">
              <a:lnSpc>
                <a:spcPct val="150000"/>
              </a:lnSpc>
              <a:spcBef>
                <a:spcPct val="2000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段式管理：首先，段号与段号之间无顺序关系；其次，段的长度是不固定的，属</a:t>
            </a:r>
            <a:r>
              <a:rPr lang="zh-CN" altLang="en-US" b="1" dirty="0">
                <a:solidFill>
                  <a:srgbClr val="FF0000"/>
                </a:solidFill>
                <a:latin typeface="华文中宋" panose="02010600040101010101" pitchFamily="2" charset="-122"/>
                <a:ea typeface="华文中宋" panose="02010600040101010101" pitchFamily="2" charset="-122"/>
              </a:rPr>
              <a:t>二维空间</a:t>
            </a:r>
            <a:endParaRPr lang="en-US" altLang="zh-CN" b="1" dirty="0">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C47D1714-EA30-43EF-BB9E-5BC5007F97AE}"/>
              </a:ext>
            </a:extLst>
          </p:cNvPr>
          <p:cNvSpPr>
            <a:spLocks noGrp="1"/>
          </p:cNvSpPr>
          <p:nvPr>
            <p:ph type="sldNum" sz="quarter" idx="12"/>
          </p:nvPr>
        </p:nvSpPr>
        <p:spPr/>
        <p:txBody>
          <a:bodyPr/>
          <a:lstStyle/>
          <a:p>
            <a:fld id="{B10D5614-B734-4280-8F57-1D4947433C97}" type="slidenum">
              <a:rPr lang="en-US" smtClean="0"/>
              <a:pPr/>
              <a:t>100</a:t>
            </a:fld>
            <a:endParaRPr lang="en-US" dirty="0"/>
          </a:p>
        </p:txBody>
      </p:sp>
    </p:spTree>
    <p:extLst>
      <p:ext uri="{BB962C8B-B14F-4D97-AF65-F5344CB8AC3E}">
        <p14:creationId xmlns:p14="http://schemas.microsoft.com/office/powerpoint/2010/main" val="8386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0" name="Rectangle 3"/>
          <p:cNvSpPr txBox="1">
            <a:spLocks noChangeArrowheads="1"/>
          </p:cNvSpPr>
          <p:nvPr/>
        </p:nvSpPr>
        <p:spPr>
          <a:xfrm>
            <a:off x="470894" y="1602262"/>
            <a:ext cx="8329957" cy="50676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段式管理的内存分配与释放</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当进程要求调入某一段时，内存有足够的空闲区满足该段的内存要求</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内存没有足够的空闲区满足该段的内存要求，需用置换算法淘汰内存中在今后一段时间内不再被</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访问的段，也就是淘汰那些访问概率最低的段</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内存分配</a:t>
            </a:r>
          </a:p>
          <a:p>
            <a:pPr lvl="1">
              <a:lnSpc>
                <a:spcPct val="150000"/>
              </a:lnSpc>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采用与动态分区式存储管理相同的空闲区管理方法</a:t>
            </a:r>
            <a:endParaRPr lang="en-US" altLang="zh-CN" sz="1800" b="1" dirty="0">
              <a:solidFill>
                <a:srgbClr val="FF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如最先适应法、最佳适应法、最坏适应法</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置换算法</a:t>
            </a:r>
          </a:p>
          <a:p>
            <a:pPr lvl="1">
              <a:lnSpc>
                <a:spcPct val="150000"/>
              </a:lnSpc>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采用与动态页式存储管理相同的置换算法</a:t>
            </a:r>
            <a:r>
              <a:rPr lang="zh-CN" altLang="en-US" sz="1800" b="1" dirty="0">
                <a:solidFill>
                  <a:srgbClr val="000000"/>
                </a:solidFill>
                <a:latin typeface="华文中宋" panose="02010600040101010101" pitchFamily="2" charset="-122"/>
                <a:ea typeface="华文中宋" panose="02010600040101010101" pitchFamily="2" charset="-122"/>
              </a:rPr>
              <a:t>，如</a:t>
            </a:r>
            <a:r>
              <a:rPr lang="en-US" altLang="zh-CN" sz="1800" b="1" dirty="0">
                <a:solidFill>
                  <a:srgbClr val="000000"/>
                </a:solidFill>
                <a:latin typeface="华文中宋" panose="02010600040101010101" pitchFamily="2" charset="-122"/>
                <a:ea typeface="华文中宋" panose="02010600040101010101" pitchFamily="2" charset="-122"/>
              </a:rPr>
              <a:t>FIFO</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等</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但段长不等，可能需要淘汰多个段才能换入一个段</a:t>
            </a:r>
          </a:p>
          <a:p>
            <a:pPr lvl="1">
              <a:lnSpc>
                <a:spcPct val="150000"/>
              </a:lnSpc>
              <a:buFont typeface="Arial" panose="020B0604020202020204" pitchFamily="34"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7D1F72E9-E4E9-4A55-A639-EC1C0282E0B5}"/>
              </a:ext>
            </a:extLst>
          </p:cNvPr>
          <p:cNvSpPr>
            <a:spLocks noGrp="1"/>
          </p:cNvSpPr>
          <p:nvPr>
            <p:ph type="sldNum" sz="quarter" idx="12"/>
          </p:nvPr>
        </p:nvSpPr>
        <p:spPr/>
        <p:txBody>
          <a:bodyPr/>
          <a:lstStyle/>
          <a:p>
            <a:fld id="{B10D5614-B734-4280-8F57-1D4947433C97}" type="slidenum">
              <a:rPr lang="en-US" smtClean="0"/>
              <a:pPr/>
              <a:t>101</a:t>
            </a:fld>
            <a:endParaRPr lang="en-US" dirty="0"/>
          </a:p>
        </p:txBody>
      </p:sp>
    </p:spTree>
    <p:extLst>
      <p:ext uri="{BB962C8B-B14F-4D97-AF65-F5344CB8AC3E}">
        <p14:creationId xmlns:p14="http://schemas.microsoft.com/office/powerpoint/2010/main" val="158148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e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4827" y="444937"/>
            <a:ext cx="4475162"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1" name="Rectangle 3"/>
          <p:cNvSpPr txBox="1">
            <a:spLocks noChangeArrowheads="1"/>
          </p:cNvSpPr>
          <p:nvPr/>
        </p:nvSpPr>
        <p:spPr>
          <a:xfrm>
            <a:off x="470895" y="1602262"/>
            <a:ext cx="3741066" cy="50676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段的动态分配（缺段中断）</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访问的指令和数据不在内存时，产生缺段中断</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置换算法实际是缺段中断处理过程的一部分</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5076056" y="3384382"/>
            <a:ext cx="2376264" cy="980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2 4"/>
          <p:cNvSpPr/>
          <p:nvPr/>
        </p:nvSpPr>
        <p:spPr>
          <a:xfrm>
            <a:off x="7159933" y="6062611"/>
            <a:ext cx="1884551" cy="504056"/>
          </a:xfrm>
          <a:prstGeom prst="borderCallout2">
            <a:avLst>
              <a:gd name="adj1" fmla="val 615"/>
              <a:gd name="adj2" fmla="val 47900"/>
              <a:gd name="adj3" fmla="val -131014"/>
              <a:gd name="adj4" fmla="val 53601"/>
              <a:gd name="adj5" fmla="val -331179"/>
              <a:gd name="adj6" fmla="val 62818"/>
            </a:avLst>
          </a:prstGeom>
          <a:noFill/>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华文中宋" panose="02010600040101010101" pitchFamily="2" charset="-122"/>
                <a:ea typeface="华文中宋" panose="02010600040101010101" pitchFamily="2" charset="-122"/>
              </a:rPr>
              <a:t>拼接为一个连续的段</a:t>
            </a:r>
            <a:endParaRPr lang="zh-CN" altLang="en-US" sz="1400" dirty="0"/>
          </a:p>
        </p:txBody>
      </p:sp>
      <p:sp>
        <p:nvSpPr>
          <p:cNvPr id="22" name="矩形 21"/>
          <p:cNvSpPr/>
          <p:nvPr/>
        </p:nvSpPr>
        <p:spPr>
          <a:xfrm>
            <a:off x="7622655" y="3384383"/>
            <a:ext cx="1317334"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3E7EE59-2677-4DAF-9E21-190D7B89A904}"/>
              </a:ext>
            </a:extLst>
          </p:cNvPr>
          <p:cNvSpPr>
            <a:spLocks noGrp="1"/>
          </p:cNvSpPr>
          <p:nvPr>
            <p:ph type="sldNum" sz="quarter" idx="12"/>
          </p:nvPr>
        </p:nvSpPr>
        <p:spPr/>
        <p:txBody>
          <a:bodyPr/>
          <a:lstStyle/>
          <a:p>
            <a:fld id="{B10D5614-B734-4280-8F57-1D4947433C97}" type="slidenum">
              <a:rPr lang="en-US" smtClean="0"/>
              <a:pPr/>
              <a:t>102</a:t>
            </a:fld>
            <a:endParaRPr lang="en-US" dirty="0"/>
          </a:p>
        </p:txBody>
      </p:sp>
    </p:spTree>
    <p:extLst>
      <p:ext uri="{BB962C8B-B14F-4D97-AF65-F5344CB8AC3E}">
        <p14:creationId xmlns:p14="http://schemas.microsoft.com/office/powerpoint/2010/main" val="207149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3"/>
          <p:cNvSpPr txBox="1">
            <a:spLocks noChangeArrowheads="1"/>
          </p:cNvSpPr>
          <p:nvPr/>
        </p:nvSpPr>
        <p:spPr>
          <a:xfrm>
            <a:off x="430320" y="1759677"/>
            <a:ext cx="8280400" cy="25415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段表</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系统</a:t>
            </a:r>
            <a:r>
              <a:rPr lang="zh-CN" altLang="en-US" sz="1800" b="1" dirty="0">
                <a:solidFill>
                  <a:srgbClr val="FF0000"/>
                </a:solidFill>
                <a:latin typeface="华文中宋" panose="02010600040101010101" pitchFamily="2" charset="-122"/>
                <a:ea typeface="华文中宋" panose="02010600040101010101" pitchFamily="2" charset="-122"/>
              </a:rPr>
              <a:t>为每个作业或进程建一个段表</a:t>
            </a:r>
            <a:r>
              <a:rPr lang="zh-CN" altLang="en-US" sz="1800" b="1" dirty="0">
                <a:solidFill>
                  <a:srgbClr val="000000"/>
                </a:solidFill>
                <a:latin typeface="华文中宋" panose="02010600040101010101" pitchFamily="2" charset="-122"/>
                <a:ea typeface="华文中宋" panose="02010600040101010101" pitchFamily="2" charset="-122"/>
              </a:rPr>
              <a:t>，用于记录每个作业或进程的每个段在主存中所占分区的起始地址和大小等信息，以实现动态地址变换和缺段中断处理及存储保护等</a:t>
            </a:r>
          </a:p>
        </p:txBody>
      </p:sp>
      <p:graphicFrame>
        <p:nvGraphicFramePr>
          <p:cNvPr id="19" name="Group 4"/>
          <p:cNvGraphicFramePr>
            <a:graphicFrameLocks noGrp="1"/>
          </p:cNvGraphicFramePr>
          <p:nvPr>
            <p:ph sz="half" idx="4294967295"/>
            <p:extLst>
              <p:ext uri="{D42A27DB-BD31-4B8C-83A1-F6EECF244321}">
                <p14:modId xmlns:p14="http://schemas.microsoft.com/office/powerpoint/2010/main" val="532900590"/>
              </p:ext>
            </p:extLst>
          </p:nvPr>
        </p:nvGraphicFramePr>
        <p:xfrm>
          <a:off x="484761" y="5661248"/>
          <a:ext cx="8316090" cy="577676"/>
        </p:xfrm>
        <a:graphic>
          <a:graphicData uri="http://schemas.openxmlformats.org/drawingml/2006/table">
            <a:tbl>
              <a:tblPr/>
              <a:tblGrid>
                <a:gridCol w="986496">
                  <a:extLst>
                    <a:ext uri="{9D8B030D-6E8A-4147-A177-3AD203B41FA5}">
                      <a16:colId xmlns:a16="http://schemas.microsoft.com/office/drawing/2014/main" val="20000"/>
                    </a:ext>
                  </a:extLst>
                </a:gridCol>
                <a:gridCol w="1833175">
                  <a:extLst>
                    <a:ext uri="{9D8B030D-6E8A-4147-A177-3AD203B41FA5}">
                      <a16:colId xmlns:a16="http://schemas.microsoft.com/office/drawing/2014/main" val="20001"/>
                    </a:ext>
                  </a:extLst>
                </a:gridCol>
                <a:gridCol w="986497">
                  <a:extLst>
                    <a:ext uri="{9D8B030D-6E8A-4147-A177-3AD203B41FA5}">
                      <a16:colId xmlns:a16="http://schemas.microsoft.com/office/drawing/2014/main" val="20002"/>
                    </a:ext>
                  </a:extLst>
                </a:gridCol>
                <a:gridCol w="1931048">
                  <a:extLst>
                    <a:ext uri="{9D8B030D-6E8A-4147-A177-3AD203B41FA5}">
                      <a16:colId xmlns:a16="http://schemas.microsoft.com/office/drawing/2014/main" val="20003"/>
                    </a:ext>
                  </a:extLst>
                </a:gridCol>
                <a:gridCol w="997372">
                  <a:extLst>
                    <a:ext uri="{9D8B030D-6E8A-4147-A177-3AD203B41FA5}">
                      <a16:colId xmlns:a16="http://schemas.microsoft.com/office/drawing/2014/main" val="20004"/>
                    </a:ext>
                  </a:extLst>
                </a:gridCol>
                <a:gridCol w="1581502">
                  <a:extLst>
                    <a:ext uri="{9D8B030D-6E8A-4147-A177-3AD203B41FA5}">
                      <a16:colId xmlns:a16="http://schemas.microsoft.com/office/drawing/2014/main" val="20005"/>
                    </a:ext>
                  </a:extLst>
                </a:gridCol>
              </a:tblGrid>
              <a:tr h="57767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2"/>
                          </a:solidFill>
                          <a:effectLst/>
                          <a:latin typeface="楷体_GB2312" pitchFamily="49" charset="-122"/>
                          <a:ea typeface="楷体_GB2312" pitchFamily="49" charset="-122"/>
                        </a:rPr>
                        <a:t>段号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2"/>
                          </a:solidFill>
                          <a:effectLst/>
                          <a:latin typeface="楷体_GB2312" pitchFamily="49" charset="-122"/>
                          <a:ea typeface="楷体_GB2312" pitchFamily="49"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2"/>
                          </a:solidFill>
                          <a:effectLst/>
                          <a:latin typeface="楷体_GB2312" pitchFamily="49" charset="-122"/>
                          <a:ea typeface="楷体_GB2312" pitchFamily="49" charset="-122"/>
                        </a:rPr>
                        <a:t>长度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rgbClr val="CC0000"/>
                          </a:solidFill>
                          <a:effectLst/>
                          <a:latin typeface="楷体_GB2312" pitchFamily="49" charset="-122"/>
                          <a:ea typeface="楷体_GB2312" pitchFamily="49" charset="-122"/>
                        </a:rPr>
                        <a:t>存取方式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rgbClr val="660066"/>
                          </a:solidFill>
                          <a:effectLst/>
                          <a:latin typeface="楷体_GB2312" pitchFamily="49" charset="-122"/>
                          <a:ea typeface="楷体_GB2312" pitchFamily="49" charset="-122"/>
                        </a:rPr>
                        <a:t>内外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rgbClr val="0000CC"/>
                          </a:solidFill>
                          <a:effectLst/>
                          <a:latin typeface="楷体_GB2312" pitchFamily="49" charset="-122"/>
                          <a:ea typeface="楷体_GB2312" pitchFamily="49" charset="-122"/>
                        </a:rPr>
                        <a:t>访问位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 name="AutoShape 27"/>
          <p:cNvSpPr>
            <a:spLocks noChangeArrowheads="1"/>
          </p:cNvSpPr>
          <p:nvPr/>
        </p:nvSpPr>
        <p:spPr bwMode="auto">
          <a:xfrm>
            <a:off x="504791" y="3638521"/>
            <a:ext cx="2244738" cy="1325487"/>
          </a:xfrm>
          <a:prstGeom prst="wedgeRoundRectCallout">
            <a:avLst>
              <a:gd name="adj1" fmla="val 153465"/>
              <a:gd name="adj2" fmla="val 98989"/>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CC0000"/>
                </a:solidFill>
                <a:latin typeface="楷体_GB2312" pitchFamily="49" charset="-122"/>
                <a:ea typeface="楷体_GB2312" pitchFamily="49" charset="-122"/>
              </a:rPr>
              <a:t>存取方式：表示该段是只读、只执行或者可读</a:t>
            </a:r>
            <a:r>
              <a:rPr kumimoji="1" lang="en-US" altLang="zh-CN" b="1" dirty="0">
                <a:solidFill>
                  <a:srgbClr val="CC0000"/>
                </a:solidFill>
                <a:latin typeface="楷体_GB2312" pitchFamily="49" charset="-122"/>
                <a:ea typeface="楷体_GB2312" pitchFamily="49" charset="-122"/>
              </a:rPr>
              <a:t>/</a:t>
            </a:r>
            <a:r>
              <a:rPr kumimoji="1" lang="zh-CN" altLang="en-US" b="1" dirty="0">
                <a:solidFill>
                  <a:srgbClr val="CC0000"/>
                </a:solidFill>
                <a:latin typeface="楷体_GB2312" pitchFamily="49" charset="-122"/>
                <a:ea typeface="楷体_GB2312" pitchFamily="49" charset="-122"/>
              </a:rPr>
              <a:t>写</a:t>
            </a:r>
            <a:endParaRPr lang="zh-CN" altLang="en-US" b="1" dirty="0">
              <a:latin typeface="华文中宋" panose="02010600040101010101" pitchFamily="2" charset="-122"/>
              <a:ea typeface="华文中宋" panose="02010600040101010101" pitchFamily="2" charset="-122"/>
            </a:endParaRPr>
          </a:p>
        </p:txBody>
      </p:sp>
      <p:sp>
        <p:nvSpPr>
          <p:cNvPr id="25" name="AutoShape 27"/>
          <p:cNvSpPr>
            <a:spLocks noChangeArrowheads="1"/>
          </p:cNvSpPr>
          <p:nvPr/>
        </p:nvSpPr>
        <p:spPr bwMode="auto">
          <a:xfrm>
            <a:off x="3779911" y="3580773"/>
            <a:ext cx="1944217" cy="1325487"/>
          </a:xfrm>
          <a:prstGeom prst="wedgeRoundRectCallout">
            <a:avLst>
              <a:gd name="adj1" fmla="val 110298"/>
              <a:gd name="adj2" fmla="val 106196"/>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660066"/>
                </a:solidFill>
                <a:latin typeface="楷体_GB2312" pitchFamily="49" charset="-122"/>
                <a:ea typeface="楷体_GB2312" pitchFamily="49" charset="-122"/>
              </a:rPr>
              <a:t>内外：</a:t>
            </a:r>
            <a:r>
              <a:rPr kumimoji="1" lang="zh-CN" altLang="en-US" b="1" dirty="0">
                <a:solidFill>
                  <a:srgbClr val="660066"/>
                </a:solidFill>
                <a:ea typeface="楷体_GB2312" pitchFamily="49" charset="-122"/>
              </a:rPr>
              <a:t>表示该段是否装入主存</a:t>
            </a:r>
            <a:endParaRPr lang="zh-CN" altLang="en-US" b="1" dirty="0">
              <a:latin typeface="华文中宋" panose="02010600040101010101" pitchFamily="2" charset="-122"/>
              <a:ea typeface="华文中宋" panose="02010600040101010101" pitchFamily="2" charset="-122"/>
            </a:endParaRPr>
          </a:p>
        </p:txBody>
      </p:sp>
      <p:sp>
        <p:nvSpPr>
          <p:cNvPr id="26" name="AutoShape 27"/>
          <p:cNvSpPr>
            <a:spLocks noChangeArrowheads="1"/>
          </p:cNvSpPr>
          <p:nvPr/>
        </p:nvSpPr>
        <p:spPr bwMode="auto">
          <a:xfrm>
            <a:off x="6539544" y="3501008"/>
            <a:ext cx="1944217" cy="1325487"/>
          </a:xfrm>
          <a:prstGeom prst="wedgeRoundRectCallout">
            <a:avLst>
              <a:gd name="adj1" fmla="val 30274"/>
              <a:gd name="adj2" fmla="val 110315"/>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0000CC"/>
                </a:solidFill>
                <a:ea typeface="楷体_GB2312" pitchFamily="49" charset="-122"/>
              </a:rPr>
              <a:t>访问位：为淘汰算法记录段的访问频度</a:t>
            </a:r>
            <a:endParaRPr lang="zh-CN" altLang="en-US" b="1" dirty="0">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C2908C72-4A42-41F0-A636-D4C5879E7C6C}"/>
              </a:ext>
            </a:extLst>
          </p:cNvPr>
          <p:cNvSpPr>
            <a:spLocks noGrp="1"/>
          </p:cNvSpPr>
          <p:nvPr>
            <p:ph type="sldNum" sz="quarter" idx="12"/>
          </p:nvPr>
        </p:nvSpPr>
        <p:spPr/>
        <p:txBody>
          <a:bodyPr/>
          <a:lstStyle/>
          <a:p>
            <a:fld id="{B10D5614-B734-4280-8F57-1D4947433C97}" type="slidenum">
              <a:rPr lang="en-US" smtClean="0"/>
              <a:pPr/>
              <a:t>103</a:t>
            </a:fld>
            <a:endParaRPr lang="en-US" dirty="0"/>
          </a:p>
        </p:txBody>
      </p:sp>
    </p:spTree>
    <p:extLst>
      <p:ext uri="{BB962C8B-B14F-4D97-AF65-F5344CB8AC3E}">
        <p14:creationId xmlns:p14="http://schemas.microsoft.com/office/powerpoint/2010/main" val="237068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矩形 1"/>
          <p:cNvSpPr/>
          <p:nvPr/>
        </p:nvSpPr>
        <p:spPr>
          <a:xfrm>
            <a:off x="540459" y="1611575"/>
            <a:ext cx="8260394"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动态地址转换</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进程的段表始址放在段表地址寄存器中，</a:t>
            </a:r>
            <a:r>
              <a:rPr lang="en-US" altLang="zh-CN" b="1" dirty="0">
                <a:solidFill>
                  <a:srgbClr val="000000"/>
                </a:solidFill>
                <a:latin typeface="华文中宋" panose="02010600040101010101" pitchFamily="2" charset="-122"/>
                <a:ea typeface="华文中宋" panose="02010600040101010101" pitchFamily="2" charset="-122"/>
              </a:rPr>
              <a:t>OS</a:t>
            </a:r>
            <a:r>
              <a:rPr lang="zh-CN" altLang="en-US" b="1" dirty="0">
                <a:solidFill>
                  <a:srgbClr val="000000"/>
                </a:solidFill>
                <a:latin typeface="华文中宋" panose="02010600040101010101" pitchFamily="2" charset="-122"/>
                <a:ea typeface="华文中宋" panose="02010600040101010101" pitchFamily="2" charset="-122"/>
              </a:rPr>
              <a:t>由段表寄存器访问段表</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由虚拟地址中的段号</a:t>
            </a:r>
            <a:r>
              <a:rPr lang="en-US" altLang="zh-CN" b="1" dirty="0">
                <a:solidFill>
                  <a:srgbClr val="000000"/>
                </a:solidFill>
                <a:latin typeface="华文中宋" panose="02010600040101010101" pitchFamily="2" charset="-122"/>
                <a:ea typeface="华文中宋" panose="02010600040101010101" pitchFamily="2" charset="-122"/>
              </a:rPr>
              <a:t>s</a:t>
            </a:r>
            <a:r>
              <a:rPr lang="zh-CN" altLang="en-US" b="1" dirty="0">
                <a:solidFill>
                  <a:srgbClr val="000000"/>
                </a:solidFill>
                <a:latin typeface="华文中宋" panose="02010600040101010101" pitchFamily="2" charset="-122"/>
                <a:ea typeface="华文中宋" panose="02010600040101010101" pitchFamily="2" charset="-122"/>
              </a:rPr>
              <a:t>与段表中的段表长度</a:t>
            </a:r>
            <a:r>
              <a:rPr lang="en-US" altLang="zh-CN" b="1" dirty="0">
                <a:solidFill>
                  <a:srgbClr val="000000"/>
                </a:solidFill>
                <a:latin typeface="华文中宋" panose="02010600040101010101" pitchFamily="2" charset="-122"/>
                <a:ea typeface="华文中宋" panose="02010600040101010101" pitchFamily="2" charset="-122"/>
              </a:rPr>
              <a:t>STL</a:t>
            </a:r>
            <a:r>
              <a:rPr lang="zh-CN" altLang="en-US" b="1" dirty="0">
                <a:solidFill>
                  <a:srgbClr val="000000"/>
                </a:solidFill>
                <a:latin typeface="华文中宋" panose="02010600040101010101" pitchFamily="2" charset="-122"/>
                <a:ea typeface="华文中宋" panose="02010600040101010101" pitchFamily="2" charset="-122"/>
              </a:rPr>
              <a:t>进行比较</a:t>
            </a: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若</a:t>
            </a:r>
            <a:r>
              <a:rPr lang="en-US" altLang="zh-CN" b="1" dirty="0" err="1">
                <a:solidFill>
                  <a:srgbClr val="000000"/>
                </a:solidFill>
                <a:latin typeface="华文中宋" panose="02010600040101010101" pitchFamily="2" charset="-122"/>
                <a:ea typeface="华文中宋" panose="02010600040101010101" pitchFamily="2" charset="-122"/>
              </a:rPr>
              <a:t>s≥STL</a:t>
            </a:r>
            <a:r>
              <a:rPr lang="zh-CN" altLang="en-US" b="1" dirty="0">
                <a:solidFill>
                  <a:srgbClr val="000000"/>
                </a:solidFill>
                <a:latin typeface="华文中宋" panose="02010600040101010101" pitchFamily="2" charset="-122"/>
                <a:ea typeface="华文中宋" panose="02010600040101010101" pitchFamily="2" charset="-122"/>
              </a:rPr>
              <a:t>则表示段号越界，产生“越界”中断信号</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若</a:t>
            </a:r>
            <a:r>
              <a:rPr lang="en-US" altLang="zh-CN" b="1" dirty="0">
                <a:solidFill>
                  <a:srgbClr val="000000"/>
                </a:solidFill>
                <a:latin typeface="华文中宋" panose="02010600040101010101" pitchFamily="2" charset="-122"/>
                <a:ea typeface="华文中宋" panose="02010600040101010101" pitchFamily="2" charset="-122"/>
              </a:rPr>
              <a:t>s&lt; STL</a:t>
            </a:r>
            <a:r>
              <a:rPr lang="zh-CN" altLang="en-US" b="1" dirty="0">
                <a:solidFill>
                  <a:srgbClr val="000000"/>
                </a:solidFill>
                <a:latin typeface="华文中宋" panose="02010600040101010101" pitchFamily="2" charset="-122"/>
                <a:ea typeface="华文中宋" panose="02010600040101010101" pitchFamily="2" charset="-122"/>
              </a:rPr>
              <a:t>，则根据段表起始地址和段号得到该段在主存中的起始地址</a:t>
            </a:r>
          </a:p>
          <a:p>
            <a:pPr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对段内地址</a:t>
            </a:r>
            <a:r>
              <a:rPr lang="en-US" altLang="zh-CN" b="1" dirty="0">
                <a:solidFill>
                  <a:srgbClr val="000000"/>
                </a:solidFill>
                <a:latin typeface="华文中宋" panose="02010600040101010101" pitchFamily="2" charset="-122"/>
                <a:ea typeface="华文中宋" panose="02010600040101010101" pitchFamily="2" charset="-122"/>
              </a:rPr>
              <a:t>w</a:t>
            </a:r>
            <a:r>
              <a:rPr lang="zh-CN" altLang="en-US" b="1" dirty="0">
                <a:solidFill>
                  <a:srgbClr val="000000"/>
                </a:solidFill>
                <a:latin typeface="华文中宋" panose="02010600040101010101" pitchFamily="2" charset="-122"/>
                <a:ea typeface="华文中宋" panose="02010600040101010101" pitchFamily="2" charset="-122"/>
              </a:rPr>
              <a:t>和该段的段长</a:t>
            </a:r>
            <a:r>
              <a:rPr lang="en-US" altLang="zh-CN" b="1" dirty="0">
                <a:solidFill>
                  <a:srgbClr val="000000"/>
                </a:solidFill>
                <a:latin typeface="华文中宋" panose="02010600040101010101" pitchFamily="2" charset="-122"/>
                <a:ea typeface="华文中宋" panose="02010600040101010101" pitchFamily="2" charset="-122"/>
              </a:rPr>
              <a:t>SL</a:t>
            </a:r>
            <a:r>
              <a:rPr lang="zh-CN" altLang="en-US" b="1" dirty="0">
                <a:solidFill>
                  <a:srgbClr val="000000"/>
                </a:solidFill>
                <a:latin typeface="华文中宋" panose="02010600040101010101" pitchFamily="2" charset="-122"/>
                <a:ea typeface="华文中宋" panose="02010600040101010101" pitchFamily="2" charset="-122"/>
              </a:rPr>
              <a:t>进行比较</a:t>
            </a: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若</a:t>
            </a:r>
            <a:r>
              <a:rPr lang="en-US" altLang="zh-CN" b="1" dirty="0" err="1">
                <a:solidFill>
                  <a:srgbClr val="000000"/>
                </a:solidFill>
                <a:latin typeface="华文中宋" panose="02010600040101010101" pitchFamily="2" charset="-122"/>
                <a:ea typeface="华文中宋" panose="02010600040101010101" pitchFamily="2" charset="-122"/>
              </a:rPr>
              <a:t>w≥SL</a:t>
            </a:r>
            <a:r>
              <a:rPr lang="zh-CN" altLang="en-US" b="1" dirty="0">
                <a:solidFill>
                  <a:srgbClr val="000000"/>
                </a:solidFill>
                <a:latin typeface="华文中宋" panose="02010600040101010101" pitchFamily="2" charset="-122"/>
                <a:ea typeface="华文中宋" panose="02010600040101010101" pitchFamily="2" charset="-122"/>
              </a:rPr>
              <a:t>，则发出“越界”中断信号</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若</a:t>
            </a:r>
            <a:r>
              <a:rPr lang="en-US" altLang="zh-CN" b="1" dirty="0">
                <a:solidFill>
                  <a:srgbClr val="000000"/>
                </a:solidFill>
                <a:latin typeface="华文中宋" panose="02010600040101010101" pitchFamily="2" charset="-122"/>
                <a:ea typeface="华文中宋" panose="02010600040101010101" pitchFamily="2" charset="-122"/>
              </a:rPr>
              <a:t>w &lt;SL</a:t>
            </a:r>
            <a:r>
              <a:rPr lang="zh-CN" altLang="en-US" b="1" dirty="0">
                <a:solidFill>
                  <a:srgbClr val="000000"/>
                </a:solidFill>
                <a:latin typeface="华文中宋" panose="02010600040101010101" pitchFamily="2" charset="-122"/>
                <a:ea typeface="华文中宋" panose="02010600040101010101" pitchFamily="2" charset="-122"/>
              </a:rPr>
              <a:t>，则把该段的起始地址加上段内地址得到主存的物理地址</a:t>
            </a:r>
          </a:p>
          <a:p>
            <a:pPr marL="742950" lvl="1" indent="-285750">
              <a:lnSpc>
                <a:spcPct val="150000"/>
              </a:lnSpc>
              <a:buFont typeface="Arial" panose="020B0604020202020204" pitchFamily="34" charset="0"/>
              <a:buChar char="•"/>
            </a:pP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82CBB5D3-E3E8-4149-BD10-A91AE7400EC2}"/>
              </a:ext>
            </a:extLst>
          </p:cNvPr>
          <p:cNvSpPr>
            <a:spLocks noGrp="1"/>
          </p:cNvSpPr>
          <p:nvPr>
            <p:ph type="sldNum" sz="quarter" idx="12"/>
          </p:nvPr>
        </p:nvSpPr>
        <p:spPr/>
        <p:txBody>
          <a:bodyPr/>
          <a:lstStyle/>
          <a:p>
            <a:fld id="{B10D5614-B734-4280-8F57-1D4947433C97}" type="slidenum">
              <a:rPr lang="en-US" smtClean="0"/>
              <a:pPr/>
              <a:t>104</a:t>
            </a:fld>
            <a:endParaRPr lang="en-US" dirty="0"/>
          </a:p>
        </p:txBody>
      </p:sp>
    </p:spTree>
    <p:extLst>
      <p:ext uri="{BB962C8B-B14F-4D97-AF65-F5344CB8AC3E}">
        <p14:creationId xmlns:p14="http://schemas.microsoft.com/office/powerpoint/2010/main" val="319840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aphicFrame>
        <p:nvGraphicFramePr>
          <p:cNvPr id="56" name="Group 2"/>
          <p:cNvGraphicFramePr>
            <a:graphicFrameLocks noGrp="1"/>
          </p:cNvGraphicFramePr>
          <p:nvPr>
            <p:extLst>
              <p:ext uri="{D42A27DB-BD31-4B8C-83A1-F6EECF244321}">
                <p14:modId xmlns:p14="http://schemas.microsoft.com/office/powerpoint/2010/main" val="4209870053"/>
              </p:ext>
            </p:extLst>
          </p:nvPr>
        </p:nvGraphicFramePr>
        <p:xfrm>
          <a:off x="118301" y="1972868"/>
          <a:ext cx="2514600" cy="639763"/>
        </p:xfrm>
        <a:graphic>
          <a:graphicData uri="http://schemas.openxmlformats.org/drawingml/2006/table">
            <a:tbl>
              <a:tblPr/>
              <a:tblGrid>
                <a:gridCol w="1414463">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tblGrid>
              <a:tr h="6397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段表起始地址</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段表长度</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9" name="Group 84"/>
          <p:cNvGraphicFramePr>
            <a:graphicFrameLocks noGrp="1"/>
          </p:cNvGraphicFramePr>
          <p:nvPr>
            <p:extLst>
              <p:ext uri="{D42A27DB-BD31-4B8C-83A1-F6EECF244321}">
                <p14:modId xmlns:p14="http://schemas.microsoft.com/office/powerpoint/2010/main" val="401840858"/>
              </p:ext>
            </p:extLst>
          </p:nvPr>
        </p:nvGraphicFramePr>
        <p:xfrm>
          <a:off x="5909501" y="2049068"/>
          <a:ext cx="2057400" cy="36576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254000">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400B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0" name="Group 88"/>
          <p:cNvGraphicFramePr>
            <a:graphicFrameLocks noGrp="1"/>
          </p:cNvGraphicFramePr>
          <p:nvPr>
            <p:extLst>
              <p:ext uri="{D42A27DB-BD31-4B8C-83A1-F6EECF244321}">
                <p14:modId xmlns:p14="http://schemas.microsoft.com/office/powerpoint/2010/main" val="2997692158"/>
              </p:ext>
            </p:extLst>
          </p:nvPr>
        </p:nvGraphicFramePr>
        <p:xfrm>
          <a:off x="1293051" y="3954068"/>
          <a:ext cx="3313113" cy="2631759"/>
        </p:xfrm>
        <a:graphic>
          <a:graphicData uri="http://schemas.openxmlformats.org/drawingml/2006/table">
            <a:tbl>
              <a:tblPr/>
              <a:tblGrid>
                <a:gridCol w="611188">
                  <a:extLst>
                    <a:ext uri="{9D8B030D-6E8A-4147-A177-3AD203B41FA5}">
                      <a16:colId xmlns:a16="http://schemas.microsoft.com/office/drawing/2014/main" val="20000"/>
                    </a:ext>
                  </a:extLst>
                </a:gridCol>
                <a:gridCol w="723545">
                  <a:extLst>
                    <a:ext uri="{9D8B030D-6E8A-4147-A177-3AD203B41FA5}">
                      <a16:colId xmlns:a16="http://schemas.microsoft.com/office/drawing/2014/main" val="20001"/>
                    </a:ext>
                  </a:extLst>
                </a:gridCol>
                <a:gridCol w="1111605">
                  <a:extLst>
                    <a:ext uri="{9D8B030D-6E8A-4147-A177-3AD203B41FA5}">
                      <a16:colId xmlns:a16="http://schemas.microsoft.com/office/drawing/2014/main" val="20002"/>
                    </a:ext>
                  </a:extLst>
                </a:gridCol>
                <a:gridCol w="866775">
                  <a:extLst>
                    <a:ext uri="{9D8B030D-6E8A-4147-A177-3AD203B41FA5}">
                      <a16:colId xmlns:a16="http://schemas.microsoft.com/office/drawing/2014/main" val="20003"/>
                    </a:ext>
                  </a:extLst>
                </a:gridCol>
              </a:tblGrid>
              <a:tr h="512763">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段号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段长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存取控制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内存起始地址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800B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6000B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1KB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8000B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650B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4000B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2KB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10KB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1" name="Group 85"/>
          <p:cNvGraphicFramePr>
            <a:graphicFrameLocks noGrp="1"/>
          </p:cNvGraphicFramePr>
          <p:nvPr>
            <p:extLst>
              <p:ext uri="{D42A27DB-BD31-4B8C-83A1-F6EECF244321}">
                <p14:modId xmlns:p14="http://schemas.microsoft.com/office/powerpoint/2010/main" val="1828212531"/>
              </p:ext>
            </p:extLst>
          </p:nvPr>
        </p:nvGraphicFramePr>
        <p:xfrm>
          <a:off x="6442901" y="5554268"/>
          <a:ext cx="1066800" cy="365760"/>
        </p:xfrm>
        <a:graphic>
          <a:graphicData uri="http://schemas.openxmlformats.org/drawingml/2006/table">
            <a:tbl>
              <a:tblPr/>
              <a:tblGrid>
                <a:gridCol w="1066800">
                  <a:extLst>
                    <a:ext uri="{9D8B030D-6E8A-4147-A177-3AD203B41FA5}">
                      <a16:colId xmlns:a16="http://schemas.microsoft.com/office/drawing/2014/main" val="20000"/>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4400B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 name="Oval 56"/>
          <p:cNvSpPr>
            <a:spLocks noChangeArrowheads="1"/>
          </p:cNvSpPr>
          <p:nvPr/>
        </p:nvSpPr>
        <p:spPr bwMode="auto">
          <a:xfrm>
            <a:off x="727901" y="2963468"/>
            <a:ext cx="38100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dirty="0">
                <a:solidFill>
                  <a:schemeClr val="bg1"/>
                </a:solidFill>
                <a:ea typeface="宋体" charset="-122"/>
              </a:rPr>
              <a:t>+</a:t>
            </a:r>
          </a:p>
        </p:txBody>
      </p:sp>
      <p:sp>
        <p:nvSpPr>
          <p:cNvPr id="64" name="Oval 57"/>
          <p:cNvSpPr>
            <a:spLocks noChangeArrowheads="1"/>
          </p:cNvSpPr>
          <p:nvPr/>
        </p:nvSpPr>
        <p:spPr bwMode="auto">
          <a:xfrm>
            <a:off x="3318701" y="2049068"/>
            <a:ext cx="38100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dirty="0">
                <a:solidFill>
                  <a:schemeClr val="bg1"/>
                </a:solidFill>
                <a:ea typeface="宋体" charset="-122"/>
              </a:rPr>
              <a:t>&lt;</a:t>
            </a:r>
          </a:p>
        </p:txBody>
      </p:sp>
      <p:sp>
        <p:nvSpPr>
          <p:cNvPr id="65" name="Oval 58"/>
          <p:cNvSpPr>
            <a:spLocks noChangeArrowheads="1"/>
          </p:cNvSpPr>
          <p:nvPr/>
        </p:nvSpPr>
        <p:spPr bwMode="auto">
          <a:xfrm>
            <a:off x="7204901" y="4030268"/>
            <a:ext cx="38100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dirty="0">
                <a:solidFill>
                  <a:schemeClr val="bg1"/>
                </a:solidFill>
                <a:ea typeface="宋体" charset="-122"/>
              </a:rPr>
              <a:t>&lt;</a:t>
            </a:r>
          </a:p>
        </p:txBody>
      </p:sp>
      <p:sp>
        <p:nvSpPr>
          <p:cNvPr id="66" name="Oval 59"/>
          <p:cNvSpPr>
            <a:spLocks noChangeArrowheads="1"/>
          </p:cNvSpPr>
          <p:nvPr/>
        </p:nvSpPr>
        <p:spPr bwMode="auto">
          <a:xfrm>
            <a:off x="5071301" y="5630468"/>
            <a:ext cx="45720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dirty="0">
                <a:solidFill>
                  <a:schemeClr val="bg1"/>
                </a:solidFill>
                <a:ea typeface="宋体" charset="-122"/>
              </a:rPr>
              <a:t>+</a:t>
            </a:r>
          </a:p>
        </p:txBody>
      </p:sp>
      <p:sp>
        <p:nvSpPr>
          <p:cNvPr id="67" name="Text Box 60"/>
          <p:cNvSpPr txBox="1">
            <a:spLocks noChangeArrowheads="1"/>
          </p:cNvSpPr>
          <p:nvPr/>
        </p:nvSpPr>
        <p:spPr bwMode="auto">
          <a:xfrm>
            <a:off x="118301" y="1591868"/>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段表控制寄存器</a:t>
            </a:r>
          </a:p>
        </p:txBody>
      </p:sp>
      <p:sp>
        <p:nvSpPr>
          <p:cNvPr id="68" name="Text Box 61"/>
          <p:cNvSpPr txBox="1">
            <a:spLocks noChangeArrowheads="1"/>
          </p:cNvSpPr>
          <p:nvPr/>
        </p:nvSpPr>
        <p:spPr bwMode="auto">
          <a:xfrm>
            <a:off x="2480501" y="3573068"/>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段表</a:t>
            </a:r>
          </a:p>
        </p:txBody>
      </p:sp>
      <p:sp>
        <p:nvSpPr>
          <p:cNvPr id="69" name="Text Box 62"/>
          <p:cNvSpPr txBox="1">
            <a:spLocks noChangeArrowheads="1"/>
          </p:cNvSpPr>
          <p:nvPr/>
        </p:nvSpPr>
        <p:spPr bwMode="auto">
          <a:xfrm>
            <a:off x="6061901" y="159186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段号</a:t>
            </a:r>
          </a:p>
        </p:txBody>
      </p:sp>
      <p:sp>
        <p:nvSpPr>
          <p:cNvPr id="70" name="Text Box 63"/>
          <p:cNvSpPr txBox="1">
            <a:spLocks noChangeArrowheads="1"/>
          </p:cNvSpPr>
          <p:nvPr/>
        </p:nvSpPr>
        <p:spPr bwMode="auto">
          <a:xfrm>
            <a:off x="6900101" y="1591868"/>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段内位移</a:t>
            </a:r>
          </a:p>
        </p:txBody>
      </p:sp>
      <p:sp>
        <p:nvSpPr>
          <p:cNvPr id="71" name="Text Box 64"/>
          <p:cNvSpPr txBox="1">
            <a:spLocks noChangeArrowheads="1"/>
          </p:cNvSpPr>
          <p:nvPr/>
        </p:nvSpPr>
        <p:spPr bwMode="auto">
          <a:xfrm>
            <a:off x="7890701" y="2049068"/>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逻辑地址</a:t>
            </a:r>
          </a:p>
        </p:txBody>
      </p:sp>
      <p:sp>
        <p:nvSpPr>
          <p:cNvPr id="72" name="Text Box 65"/>
          <p:cNvSpPr txBox="1">
            <a:spLocks noChangeArrowheads="1"/>
          </p:cNvSpPr>
          <p:nvPr/>
        </p:nvSpPr>
        <p:spPr bwMode="auto">
          <a:xfrm>
            <a:off x="7662101" y="5554268"/>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物理地址</a:t>
            </a:r>
          </a:p>
        </p:txBody>
      </p:sp>
      <p:sp>
        <p:nvSpPr>
          <p:cNvPr id="78" name="Line 66"/>
          <p:cNvSpPr>
            <a:spLocks noChangeShapeType="1"/>
          </p:cNvSpPr>
          <p:nvPr/>
        </p:nvSpPr>
        <p:spPr bwMode="auto">
          <a:xfrm>
            <a:off x="5528501" y="5782868"/>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67"/>
          <p:cNvSpPr>
            <a:spLocks noChangeShapeType="1"/>
          </p:cNvSpPr>
          <p:nvPr/>
        </p:nvSpPr>
        <p:spPr bwMode="auto">
          <a:xfrm flipV="1">
            <a:off x="4606163" y="5782867"/>
            <a:ext cx="465137" cy="83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68"/>
          <p:cNvSpPr>
            <a:spLocks noChangeShapeType="1"/>
          </p:cNvSpPr>
          <p:nvPr/>
        </p:nvSpPr>
        <p:spPr bwMode="auto">
          <a:xfrm>
            <a:off x="7357301" y="2430068"/>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69"/>
          <p:cNvSpPr>
            <a:spLocks noChangeShapeType="1"/>
          </p:cNvSpPr>
          <p:nvPr/>
        </p:nvSpPr>
        <p:spPr bwMode="auto">
          <a:xfrm flipH="1">
            <a:off x="5299901" y="3420668"/>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70"/>
          <p:cNvSpPr>
            <a:spLocks noChangeShapeType="1"/>
          </p:cNvSpPr>
          <p:nvPr/>
        </p:nvSpPr>
        <p:spPr bwMode="auto">
          <a:xfrm>
            <a:off x="5299901" y="3420668"/>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71"/>
          <p:cNvSpPr>
            <a:spLocks noChangeShapeType="1"/>
          </p:cNvSpPr>
          <p:nvPr/>
        </p:nvSpPr>
        <p:spPr bwMode="auto">
          <a:xfrm flipH="1">
            <a:off x="880301" y="2612630"/>
            <a:ext cx="0" cy="350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72"/>
          <p:cNvSpPr>
            <a:spLocks noChangeShapeType="1"/>
          </p:cNvSpPr>
          <p:nvPr/>
        </p:nvSpPr>
        <p:spPr bwMode="auto">
          <a:xfrm>
            <a:off x="6366701" y="2430068"/>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73"/>
          <p:cNvSpPr>
            <a:spLocks noChangeShapeType="1"/>
          </p:cNvSpPr>
          <p:nvPr/>
        </p:nvSpPr>
        <p:spPr bwMode="auto">
          <a:xfrm flipH="1">
            <a:off x="1108901" y="3115868"/>
            <a:ext cx="525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74"/>
          <p:cNvSpPr>
            <a:spLocks noChangeShapeType="1"/>
          </p:cNvSpPr>
          <p:nvPr/>
        </p:nvSpPr>
        <p:spPr bwMode="auto">
          <a:xfrm>
            <a:off x="880301" y="3344468"/>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75"/>
          <p:cNvSpPr>
            <a:spLocks noChangeShapeType="1"/>
          </p:cNvSpPr>
          <p:nvPr/>
        </p:nvSpPr>
        <p:spPr bwMode="auto">
          <a:xfrm>
            <a:off x="880301" y="578286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76"/>
          <p:cNvSpPr>
            <a:spLocks noChangeShapeType="1"/>
          </p:cNvSpPr>
          <p:nvPr/>
        </p:nvSpPr>
        <p:spPr bwMode="auto">
          <a:xfrm>
            <a:off x="6290501" y="4182668"/>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77"/>
          <p:cNvSpPr>
            <a:spLocks noChangeShapeType="1"/>
          </p:cNvSpPr>
          <p:nvPr/>
        </p:nvSpPr>
        <p:spPr bwMode="auto">
          <a:xfrm>
            <a:off x="7585901" y="418266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Text Box 78"/>
          <p:cNvSpPr txBox="1">
            <a:spLocks noChangeArrowheads="1"/>
          </p:cNvSpPr>
          <p:nvPr/>
        </p:nvSpPr>
        <p:spPr bwMode="auto">
          <a:xfrm>
            <a:off x="7890701" y="3954068"/>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a:solidFill>
                  <a:srgbClr val="0000CC"/>
                </a:solidFill>
                <a:latin typeface="华文中宋" panose="02010600040101010101" pitchFamily="2" charset="-122"/>
                <a:ea typeface="华文中宋" panose="02010600040101010101" pitchFamily="2" charset="-122"/>
              </a:rPr>
              <a:t>越界中断</a:t>
            </a:r>
          </a:p>
        </p:txBody>
      </p:sp>
      <p:sp>
        <p:nvSpPr>
          <p:cNvPr id="92" name="Text Box 79"/>
          <p:cNvSpPr txBox="1">
            <a:spLocks noChangeArrowheads="1"/>
          </p:cNvSpPr>
          <p:nvPr/>
        </p:nvSpPr>
        <p:spPr bwMode="auto">
          <a:xfrm>
            <a:off x="5604701" y="4030268"/>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a:solidFill>
                  <a:srgbClr val="0000CC"/>
                </a:solidFill>
                <a:latin typeface="华文中宋" panose="02010600040101010101" pitchFamily="2" charset="-122"/>
                <a:ea typeface="华文中宋" panose="02010600040101010101" pitchFamily="2" charset="-122"/>
              </a:rPr>
              <a:t>段长</a:t>
            </a:r>
          </a:p>
        </p:txBody>
      </p:sp>
      <p:sp>
        <p:nvSpPr>
          <p:cNvPr id="93" name="Line 80"/>
          <p:cNvSpPr>
            <a:spLocks noChangeShapeType="1"/>
          </p:cNvSpPr>
          <p:nvPr/>
        </p:nvSpPr>
        <p:spPr bwMode="auto">
          <a:xfrm flipV="1">
            <a:off x="3471101" y="243006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81"/>
          <p:cNvSpPr>
            <a:spLocks noChangeShapeType="1"/>
          </p:cNvSpPr>
          <p:nvPr/>
        </p:nvSpPr>
        <p:spPr bwMode="auto">
          <a:xfrm flipV="1">
            <a:off x="3471101" y="166806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82"/>
          <p:cNvSpPr>
            <a:spLocks noChangeShapeType="1"/>
          </p:cNvSpPr>
          <p:nvPr/>
        </p:nvSpPr>
        <p:spPr bwMode="auto">
          <a:xfrm>
            <a:off x="2632901" y="227766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 Box 78"/>
          <p:cNvSpPr txBox="1">
            <a:spLocks noChangeArrowheads="1"/>
          </p:cNvSpPr>
          <p:nvPr/>
        </p:nvSpPr>
        <p:spPr bwMode="auto">
          <a:xfrm>
            <a:off x="3519033" y="1496062"/>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a:solidFill>
                  <a:srgbClr val="0000CC"/>
                </a:solidFill>
                <a:latin typeface="华文中宋" panose="02010600040101010101" pitchFamily="2" charset="-122"/>
                <a:ea typeface="华文中宋" panose="02010600040101010101" pitchFamily="2" charset="-122"/>
              </a:rPr>
              <a:t>越界中断</a:t>
            </a:r>
          </a:p>
        </p:txBody>
      </p:sp>
      <p:sp>
        <p:nvSpPr>
          <p:cNvPr id="2" name="灯片编号占位符 1">
            <a:extLst>
              <a:ext uri="{FF2B5EF4-FFF2-40B4-BE49-F238E27FC236}">
                <a16:creationId xmlns:a16="http://schemas.microsoft.com/office/drawing/2014/main" id="{35300846-7E3C-41E5-8C0B-916B0364BF6D}"/>
              </a:ext>
            </a:extLst>
          </p:cNvPr>
          <p:cNvSpPr>
            <a:spLocks noGrp="1"/>
          </p:cNvSpPr>
          <p:nvPr>
            <p:ph type="sldNum" sz="quarter" idx="12"/>
          </p:nvPr>
        </p:nvSpPr>
        <p:spPr/>
        <p:txBody>
          <a:bodyPr/>
          <a:lstStyle/>
          <a:p>
            <a:fld id="{B10D5614-B734-4280-8F57-1D4947433C97}" type="slidenum">
              <a:rPr lang="en-US" smtClean="0"/>
              <a:pPr/>
              <a:t>105</a:t>
            </a:fld>
            <a:endParaRPr lang="en-US" dirty="0"/>
          </a:p>
        </p:txBody>
      </p:sp>
    </p:spTree>
    <p:extLst>
      <p:ext uri="{BB962C8B-B14F-4D97-AF65-F5344CB8AC3E}">
        <p14:creationId xmlns:p14="http://schemas.microsoft.com/office/powerpoint/2010/main" val="357616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blinds(horizontal)">
                                      <p:cBhvr>
                                        <p:cTn id="11" dur="500"/>
                                        <p:tgtEl>
                                          <p:spTgt spid="6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blinds(horizontal)">
                                      <p:cBhvr>
                                        <p:cTn id="15" dur="500"/>
                                        <p:tgtEl>
                                          <p:spTgt spid="70"/>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blinds(horizontal)">
                                      <p:cBhvr>
                                        <p:cTn id="19" dur="500"/>
                                        <p:tgtEl>
                                          <p:spTgt spid="7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blinds(horizontal)">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box(in)">
                                      <p:cBhvr>
                                        <p:cTn id="29" dur="500"/>
                                        <p:tgtEl>
                                          <p:spTgt spid="84"/>
                                        </p:tgtEl>
                                      </p:cBhvr>
                                    </p:animEffect>
                                  </p:childTnLst>
                                </p:cTn>
                              </p:par>
                            </p:childTnLst>
                          </p:cTn>
                        </p:par>
                        <p:par>
                          <p:cTn id="30" fill="hold">
                            <p:stCondLst>
                              <p:cond delay="500"/>
                            </p:stCondLst>
                            <p:childTnLst>
                              <p:par>
                                <p:cTn id="31" presetID="4" presetClass="entr" presetSubtype="16" fill="hold" grpId="0"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box(in)">
                                      <p:cBhvr>
                                        <p:cTn id="33" dur="500"/>
                                        <p:tgtEl>
                                          <p:spTgt spid="85"/>
                                        </p:tgtEl>
                                      </p:cBhvr>
                                    </p:animEffect>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additive="base">
                                        <p:cTn id="37" dur="500" fill="hold"/>
                                        <p:tgtEl>
                                          <p:spTgt spid="93"/>
                                        </p:tgtEl>
                                        <p:attrNameLst>
                                          <p:attrName>ppt_x</p:attrName>
                                        </p:attrNameLst>
                                      </p:cBhvr>
                                      <p:tavLst>
                                        <p:tav tm="0">
                                          <p:val>
                                            <p:strVal val="#ppt_x"/>
                                          </p:val>
                                        </p:tav>
                                        <p:tav tm="100000">
                                          <p:val>
                                            <p:strVal val="#ppt_x"/>
                                          </p:val>
                                        </p:tav>
                                      </p:tavLst>
                                    </p:anim>
                                    <p:anim calcmode="lin" valueType="num">
                                      <p:cBhvr additive="base">
                                        <p:cTn id="38" dur="500" fill="hold"/>
                                        <p:tgtEl>
                                          <p:spTgt spid="93"/>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grpId="0" nodeType="afterEffect">
                                  <p:stCondLst>
                                    <p:cond delay="0"/>
                                  </p:stCondLst>
                                  <p:childTnLst>
                                    <p:set>
                                      <p:cBhvr>
                                        <p:cTn id="41" dur="1" fill="hold">
                                          <p:stCondLst>
                                            <p:cond delay="0"/>
                                          </p:stCondLst>
                                        </p:cTn>
                                        <p:tgtEl>
                                          <p:spTgt spid="95"/>
                                        </p:tgtEl>
                                        <p:attrNameLst>
                                          <p:attrName>style.visibility</p:attrName>
                                        </p:attrNameLst>
                                      </p:cBhvr>
                                      <p:to>
                                        <p:strVal val="visible"/>
                                      </p:to>
                                    </p:set>
                                    <p:anim calcmode="lin" valueType="num">
                                      <p:cBhvr additive="base">
                                        <p:cTn id="42" dur="500" fill="hold"/>
                                        <p:tgtEl>
                                          <p:spTgt spid="95"/>
                                        </p:tgtEl>
                                        <p:attrNameLst>
                                          <p:attrName>ppt_x</p:attrName>
                                        </p:attrNameLst>
                                      </p:cBhvr>
                                      <p:tavLst>
                                        <p:tav tm="0">
                                          <p:val>
                                            <p:strVal val="#ppt_x"/>
                                          </p:val>
                                        </p:tav>
                                        <p:tav tm="100000">
                                          <p:val>
                                            <p:strVal val="#ppt_x"/>
                                          </p:val>
                                        </p:tav>
                                      </p:tavLst>
                                    </p:anim>
                                    <p:anim calcmode="lin" valueType="num">
                                      <p:cBhvr additive="base">
                                        <p:cTn id="43" dur="500" fill="hold"/>
                                        <p:tgtEl>
                                          <p:spTgt spid="95"/>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5" presetClass="entr" presetSubtype="10" fill="hold" grpId="0" nodeType="after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checkerboard(across)">
                                      <p:cBhvr>
                                        <p:cTn id="47" dur="500"/>
                                        <p:tgtEl>
                                          <p:spTgt spid="64"/>
                                        </p:tgtEl>
                                      </p:cBhvr>
                                    </p:animEffect>
                                  </p:childTnLst>
                                </p:cTn>
                              </p:par>
                            </p:childTnLst>
                          </p:cTn>
                        </p:par>
                        <p:par>
                          <p:cTn id="48" fill="hold">
                            <p:stCondLst>
                              <p:cond delay="2500"/>
                            </p:stCondLst>
                            <p:childTnLst>
                              <p:par>
                                <p:cTn id="49" presetID="4" presetClass="entr" presetSubtype="16" fill="hold" grpId="0" nodeType="after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box(in)">
                                      <p:cBhvr>
                                        <p:cTn id="51" dur="500"/>
                                        <p:tgtEl>
                                          <p:spTgt spid="9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box(in)">
                                      <p:cBhvr>
                                        <p:cTn id="56" dur="500"/>
                                        <p:tgtEl>
                                          <p:spTgt spid="83"/>
                                        </p:tgtEl>
                                      </p:cBhvr>
                                    </p:animEffect>
                                  </p:childTnLst>
                                </p:cTn>
                              </p:par>
                            </p:childTnLst>
                          </p:cTn>
                        </p:par>
                        <p:par>
                          <p:cTn id="57" fill="hold">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box(in)">
                                      <p:cBhvr>
                                        <p:cTn id="60" dur="500"/>
                                        <p:tgtEl>
                                          <p:spTgt spid="6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blinds(horizontal)">
                                      <p:cBhvr>
                                        <p:cTn id="65" dur="500"/>
                                        <p:tgtEl>
                                          <p:spTgt spid="60"/>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blinds(horizontal)">
                                      <p:cBhvr>
                                        <p:cTn id="69" dur="500"/>
                                        <p:tgtEl>
                                          <p:spTgt spid="68"/>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checkerboard(across)">
                                      <p:cBhvr>
                                        <p:cTn id="74" dur="500"/>
                                        <p:tgtEl>
                                          <p:spTgt spid="86"/>
                                        </p:tgtEl>
                                      </p:cBhvr>
                                    </p:animEffect>
                                  </p:childTnLst>
                                </p:cTn>
                              </p:par>
                            </p:childTnLst>
                          </p:cTn>
                        </p:par>
                        <p:par>
                          <p:cTn id="75" fill="hold">
                            <p:stCondLst>
                              <p:cond delay="500"/>
                            </p:stCondLst>
                            <p:childTnLst>
                              <p:par>
                                <p:cTn id="76" presetID="5" presetClass="entr" presetSubtype="10" fill="hold" grpId="0" nodeType="after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checkerboard(across)">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0"/>
                                        </p:tgtEl>
                                        <p:attrNameLst>
                                          <p:attrName>style.visibility</p:attrName>
                                        </p:attrNameLst>
                                      </p:cBhvr>
                                      <p:to>
                                        <p:strVal val="visible"/>
                                      </p:to>
                                    </p:set>
                                    <p:anim calcmode="lin" valueType="num">
                                      <p:cBhvr additive="base">
                                        <p:cTn id="83" dur="500" fill="hold"/>
                                        <p:tgtEl>
                                          <p:spTgt spid="80"/>
                                        </p:tgtEl>
                                        <p:attrNameLst>
                                          <p:attrName>ppt_x</p:attrName>
                                        </p:attrNameLst>
                                      </p:cBhvr>
                                      <p:tavLst>
                                        <p:tav tm="0">
                                          <p:val>
                                            <p:strVal val="#ppt_x"/>
                                          </p:val>
                                        </p:tav>
                                        <p:tav tm="100000">
                                          <p:val>
                                            <p:strVal val="#ppt_x"/>
                                          </p:val>
                                        </p:tav>
                                      </p:tavLst>
                                    </p:anim>
                                    <p:anim calcmode="lin" valueType="num">
                                      <p:cBhvr additive="base">
                                        <p:cTn id="84" dur="500" fill="hold"/>
                                        <p:tgtEl>
                                          <p:spTgt spid="80"/>
                                        </p:tgtEl>
                                        <p:attrNameLst>
                                          <p:attrName>ppt_y</p:attrName>
                                        </p:attrNameLst>
                                      </p:cBhvr>
                                      <p:tavLst>
                                        <p:tav tm="0">
                                          <p:val>
                                            <p:strVal val="1+#ppt_h/2"/>
                                          </p:val>
                                        </p:tav>
                                        <p:tav tm="100000">
                                          <p:val>
                                            <p:strVal val="#ppt_y"/>
                                          </p:val>
                                        </p:tav>
                                      </p:tavLst>
                                    </p:anim>
                                  </p:childTnLst>
                                </p:cTn>
                              </p:par>
                            </p:childTnLst>
                          </p:cTn>
                        </p:par>
                        <p:par>
                          <p:cTn id="85" fill="hold">
                            <p:stCondLst>
                              <p:cond delay="500"/>
                            </p:stCondLst>
                            <p:childTnLst>
                              <p:par>
                                <p:cTn id="86" presetID="2" presetClass="entr" presetSubtype="4" fill="hold" grpId="0" nodeType="afterEffect">
                                  <p:stCondLst>
                                    <p:cond delay="0"/>
                                  </p:stCondLst>
                                  <p:childTnLst>
                                    <p:set>
                                      <p:cBhvr>
                                        <p:cTn id="87" dur="1" fill="hold">
                                          <p:stCondLst>
                                            <p:cond delay="0"/>
                                          </p:stCondLst>
                                        </p:cTn>
                                        <p:tgtEl>
                                          <p:spTgt spid="88"/>
                                        </p:tgtEl>
                                        <p:attrNameLst>
                                          <p:attrName>style.visibility</p:attrName>
                                        </p:attrNameLst>
                                      </p:cBhvr>
                                      <p:to>
                                        <p:strVal val="visible"/>
                                      </p:to>
                                    </p:set>
                                    <p:anim calcmode="lin" valueType="num">
                                      <p:cBhvr additive="base">
                                        <p:cTn id="88" dur="500" fill="hold"/>
                                        <p:tgtEl>
                                          <p:spTgt spid="88"/>
                                        </p:tgtEl>
                                        <p:attrNameLst>
                                          <p:attrName>ppt_x</p:attrName>
                                        </p:attrNameLst>
                                      </p:cBhvr>
                                      <p:tavLst>
                                        <p:tav tm="0">
                                          <p:val>
                                            <p:strVal val="#ppt_x"/>
                                          </p:val>
                                        </p:tav>
                                        <p:tav tm="100000">
                                          <p:val>
                                            <p:strVal val="#ppt_x"/>
                                          </p:val>
                                        </p:tav>
                                      </p:tavLst>
                                    </p:anim>
                                    <p:anim calcmode="lin" valueType="num">
                                      <p:cBhvr additive="base">
                                        <p:cTn id="89" dur="500" fill="hold"/>
                                        <p:tgtEl>
                                          <p:spTgt spid="88"/>
                                        </p:tgtEl>
                                        <p:attrNameLst>
                                          <p:attrName>ppt_y</p:attrName>
                                        </p:attrNameLst>
                                      </p:cBhvr>
                                      <p:tavLst>
                                        <p:tav tm="0">
                                          <p:val>
                                            <p:strVal val="1+#ppt_h/2"/>
                                          </p:val>
                                        </p:tav>
                                        <p:tav tm="100000">
                                          <p:val>
                                            <p:strVal val="#ppt_y"/>
                                          </p:val>
                                        </p:tav>
                                      </p:tavLst>
                                    </p:anim>
                                  </p:childTnLst>
                                </p:cTn>
                              </p:par>
                            </p:childTnLst>
                          </p:cTn>
                        </p:par>
                        <p:par>
                          <p:cTn id="90" fill="hold">
                            <p:stCondLst>
                              <p:cond delay="1000"/>
                            </p:stCondLst>
                            <p:childTnLst>
                              <p:par>
                                <p:cTn id="91" presetID="2" presetClass="entr" presetSubtype="4" fill="hold" grpId="0" nodeType="afterEffect">
                                  <p:stCondLst>
                                    <p:cond delay="0"/>
                                  </p:stCondLst>
                                  <p:childTnLst>
                                    <p:set>
                                      <p:cBhvr>
                                        <p:cTn id="92" dur="1" fill="hold">
                                          <p:stCondLst>
                                            <p:cond delay="0"/>
                                          </p:stCondLst>
                                        </p:cTn>
                                        <p:tgtEl>
                                          <p:spTgt spid="92"/>
                                        </p:tgtEl>
                                        <p:attrNameLst>
                                          <p:attrName>style.visibility</p:attrName>
                                        </p:attrNameLst>
                                      </p:cBhvr>
                                      <p:to>
                                        <p:strVal val="visible"/>
                                      </p:to>
                                    </p:set>
                                    <p:anim calcmode="lin" valueType="num">
                                      <p:cBhvr additive="base">
                                        <p:cTn id="93" dur="500" fill="hold"/>
                                        <p:tgtEl>
                                          <p:spTgt spid="92"/>
                                        </p:tgtEl>
                                        <p:attrNameLst>
                                          <p:attrName>ppt_x</p:attrName>
                                        </p:attrNameLst>
                                      </p:cBhvr>
                                      <p:tavLst>
                                        <p:tav tm="0">
                                          <p:val>
                                            <p:strVal val="#ppt_x"/>
                                          </p:val>
                                        </p:tav>
                                        <p:tav tm="100000">
                                          <p:val>
                                            <p:strVal val="#ppt_x"/>
                                          </p:val>
                                        </p:tav>
                                      </p:tavLst>
                                    </p:anim>
                                    <p:anim calcmode="lin" valueType="num">
                                      <p:cBhvr additive="base">
                                        <p:cTn id="9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box(in)">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5" presetClass="entr" presetSubtype="10" fill="hold" grpId="0" nodeType="clickEffect">
                                  <p:stCondLst>
                                    <p:cond delay="0"/>
                                  </p:stCondLst>
                                  <p:childTnLst>
                                    <p:set>
                                      <p:cBhvr>
                                        <p:cTn id="103" dur="1" fill="hold">
                                          <p:stCondLst>
                                            <p:cond delay="0"/>
                                          </p:stCondLst>
                                        </p:cTn>
                                        <p:tgtEl>
                                          <p:spTgt spid="91"/>
                                        </p:tgtEl>
                                        <p:attrNameLst>
                                          <p:attrName>style.visibility</p:attrName>
                                        </p:attrNameLst>
                                      </p:cBhvr>
                                      <p:to>
                                        <p:strVal val="visible"/>
                                      </p:to>
                                    </p:set>
                                    <p:animEffect transition="in" filter="checkerboard(across)">
                                      <p:cBhvr>
                                        <p:cTn id="104" dur="500"/>
                                        <p:tgtEl>
                                          <p:spTgt spid="91"/>
                                        </p:tgtEl>
                                      </p:cBhvr>
                                    </p:animEffect>
                                  </p:childTnLst>
                                </p:cTn>
                              </p:par>
                            </p:childTnLst>
                          </p:cTn>
                        </p:par>
                        <p:par>
                          <p:cTn id="105" fill="hold">
                            <p:stCondLst>
                              <p:cond delay="500"/>
                            </p:stCondLst>
                            <p:childTnLst>
                              <p:par>
                                <p:cTn id="106" presetID="5" presetClass="entr" presetSubtype="10" fill="hold" grpId="0" nodeType="after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checkerboard(across)">
                                      <p:cBhvr>
                                        <p:cTn id="108" dur="500"/>
                                        <p:tgtEl>
                                          <p:spTgt spid="90"/>
                                        </p:tgtEl>
                                      </p:cBhvr>
                                    </p:animEffect>
                                  </p:childTnLst>
                                </p:cTn>
                              </p:par>
                            </p:childTnLst>
                          </p:cTn>
                        </p:par>
                        <p:par>
                          <p:cTn id="109" fill="hold">
                            <p:stCondLst>
                              <p:cond delay="1000"/>
                            </p:stCondLst>
                            <p:childTnLst>
                              <p:par>
                                <p:cTn id="110" presetID="3" presetClass="entr" presetSubtype="10" fill="hold" grpId="0" nodeType="after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blinds(horizontal)">
                                      <p:cBhvr>
                                        <p:cTn id="112" dur="500"/>
                                        <p:tgtEl>
                                          <p:spTgt spid="67"/>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box(in)">
                                      <p:cBhvr>
                                        <p:cTn id="117" dur="500"/>
                                        <p:tgtEl>
                                          <p:spTgt spid="79"/>
                                        </p:tgtEl>
                                      </p:cBhvr>
                                    </p:animEffect>
                                  </p:childTnLst>
                                </p:cTn>
                              </p:par>
                            </p:childTnLst>
                          </p:cTn>
                        </p:par>
                        <p:par>
                          <p:cTn id="118" fill="hold">
                            <p:stCondLst>
                              <p:cond delay="500"/>
                            </p:stCondLst>
                            <p:childTnLst>
                              <p:par>
                                <p:cTn id="119" presetID="4" presetClass="entr" presetSubtype="16" fill="hold" grpId="0" nodeType="after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box(in)">
                                      <p:cBhvr>
                                        <p:cTn id="121" dur="500"/>
                                        <p:tgtEl>
                                          <p:spTgt spid="81"/>
                                        </p:tgtEl>
                                      </p:cBhvr>
                                    </p:animEffect>
                                  </p:childTnLst>
                                </p:cTn>
                              </p:par>
                            </p:childTnLst>
                          </p:cTn>
                        </p:par>
                        <p:par>
                          <p:cTn id="122" fill="hold">
                            <p:stCondLst>
                              <p:cond delay="1000"/>
                            </p:stCondLst>
                            <p:childTnLst>
                              <p:par>
                                <p:cTn id="123" presetID="4" presetClass="entr" presetSubtype="16" fill="hold" grpId="0" nodeType="afterEffect">
                                  <p:stCondLst>
                                    <p:cond delay="0"/>
                                  </p:stCondLst>
                                  <p:childTnLst>
                                    <p:set>
                                      <p:cBhvr>
                                        <p:cTn id="124" dur="1" fill="hold">
                                          <p:stCondLst>
                                            <p:cond delay="0"/>
                                          </p:stCondLst>
                                        </p:cTn>
                                        <p:tgtEl>
                                          <p:spTgt spid="82"/>
                                        </p:tgtEl>
                                        <p:attrNameLst>
                                          <p:attrName>style.visibility</p:attrName>
                                        </p:attrNameLst>
                                      </p:cBhvr>
                                      <p:to>
                                        <p:strVal val="visible"/>
                                      </p:to>
                                    </p:set>
                                    <p:animEffect transition="in" filter="box(in)">
                                      <p:cBhvr>
                                        <p:cTn id="125" dur="500"/>
                                        <p:tgtEl>
                                          <p:spTgt spid="82"/>
                                        </p:tgtEl>
                                      </p:cBhvr>
                                    </p:animEffect>
                                  </p:childTnLst>
                                </p:cTn>
                              </p:par>
                            </p:childTnLst>
                          </p:cTn>
                        </p:par>
                      </p:childTnLst>
                    </p:cTn>
                  </p:par>
                  <p:par>
                    <p:cTn id="126" fill="hold">
                      <p:stCondLst>
                        <p:cond delay="indefinite"/>
                      </p:stCondLst>
                      <p:childTnLst>
                        <p:par>
                          <p:cTn id="127" fill="hold">
                            <p:stCondLst>
                              <p:cond delay="0"/>
                            </p:stCondLst>
                            <p:childTnLst>
                              <p:par>
                                <p:cTn id="128" presetID="5" presetClass="entr" presetSubtype="1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checkerboard(across)">
                                      <p:cBhvr>
                                        <p:cTn id="130" dur="500"/>
                                        <p:tgtEl>
                                          <p:spTgt spid="66"/>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78"/>
                                        </p:tgtEl>
                                        <p:attrNameLst>
                                          <p:attrName>style.visibility</p:attrName>
                                        </p:attrNameLst>
                                      </p:cBhvr>
                                      <p:to>
                                        <p:strVal val="visible"/>
                                      </p:to>
                                    </p:set>
                                    <p:anim calcmode="lin" valueType="num">
                                      <p:cBhvr additive="base">
                                        <p:cTn id="135" dur="500" fill="hold"/>
                                        <p:tgtEl>
                                          <p:spTgt spid="78"/>
                                        </p:tgtEl>
                                        <p:attrNameLst>
                                          <p:attrName>ppt_x</p:attrName>
                                        </p:attrNameLst>
                                      </p:cBhvr>
                                      <p:tavLst>
                                        <p:tav tm="0">
                                          <p:val>
                                            <p:strVal val="#ppt_x"/>
                                          </p:val>
                                        </p:tav>
                                        <p:tav tm="100000">
                                          <p:val>
                                            <p:strVal val="#ppt_x"/>
                                          </p:val>
                                        </p:tav>
                                      </p:tavLst>
                                    </p:anim>
                                    <p:anim calcmode="lin" valueType="num">
                                      <p:cBhvr additive="base">
                                        <p:cTn id="13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 presetClass="entr" presetSubtype="16"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box(in)">
                                      <p:cBhvr>
                                        <p:cTn id="141" dur="500"/>
                                        <p:tgtEl>
                                          <p:spTgt spid="6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blinds(horizontal)">
                                      <p:cBhvr>
                                        <p:cTn id="146" dur="500"/>
                                        <p:tgtEl>
                                          <p:spTgt spid="72"/>
                                        </p:tgtEl>
                                      </p:cBhvr>
                                    </p:animEffect>
                                  </p:childTnLst>
                                </p:cTn>
                              </p:par>
                            </p:childTnLst>
                          </p:cTn>
                        </p:par>
                      </p:childTnLst>
                    </p:cTn>
                  </p:par>
                  <p:par>
                    <p:cTn id="147" fill="hold">
                      <p:stCondLst>
                        <p:cond delay="indefinite"/>
                      </p:stCondLst>
                      <p:childTnLst>
                        <p:par>
                          <p:cTn id="148" fill="hold">
                            <p:stCondLst>
                              <p:cond delay="0"/>
                            </p:stCondLst>
                            <p:childTnLst>
                              <p:par>
                                <p:cTn id="149" presetID="5" presetClass="entr" presetSubtype="10" fill="hold" grpId="0" nodeType="click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checkerboard(across)">
                                      <p:cBhvr>
                                        <p:cTn id="15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utoUpdateAnimBg="0"/>
      <p:bldP spid="64" grpId="0" animBg="1" autoUpdateAnimBg="0"/>
      <p:bldP spid="65" grpId="0" animBg="1" autoUpdateAnimBg="0"/>
      <p:bldP spid="66" grpId="0" animBg="1" autoUpdateAnimBg="0"/>
      <p:bldP spid="67" grpId="0" autoUpdateAnimBg="0"/>
      <p:bldP spid="68" grpId="0" autoUpdateAnimBg="0"/>
      <p:bldP spid="69" grpId="0" autoUpdateAnimBg="0"/>
      <p:bldP spid="70" grpId="0" autoUpdateAnimBg="0"/>
      <p:bldP spid="71" grpId="0" autoUpdateAnimBg="0"/>
      <p:bldP spid="72" grpId="0" autoUpdateAnimBg="0"/>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utoUpdateAnimBg="0"/>
      <p:bldP spid="92" grpId="0" autoUpdateAnimBg="0"/>
      <p:bldP spid="93" grpId="0" animBg="1"/>
      <p:bldP spid="94" grpId="0" animBg="1"/>
      <p:bldP spid="95" grpId="0" animBg="1"/>
      <p:bldP spid="47"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pic>
        <p:nvPicPr>
          <p:cNvPr id="14338" name="Picture 2" descr="preview">
            <a:extLst>
              <a:ext uri="{FF2B5EF4-FFF2-40B4-BE49-F238E27FC236}">
                <a16:creationId xmlns:a16="http://schemas.microsoft.com/office/drawing/2014/main" id="{BA78CE0B-6D42-4D59-8C59-716B7FEEC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6" y="1574273"/>
            <a:ext cx="9050454" cy="506903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F2627237-B92D-4FB8-B4CF-2F511AF7F4DA}"/>
              </a:ext>
            </a:extLst>
          </p:cNvPr>
          <p:cNvSpPr>
            <a:spLocks noGrp="1"/>
          </p:cNvSpPr>
          <p:nvPr>
            <p:ph type="sldNum" sz="quarter" idx="12"/>
          </p:nvPr>
        </p:nvSpPr>
        <p:spPr/>
        <p:txBody>
          <a:bodyPr/>
          <a:lstStyle/>
          <a:p>
            <a:fld id="{B10D5614-B734-4280-8F57-1D4947433C97}" type="slidenum">
              <a:rPr lang="en-US" smtClean="0"/>
              <a:pPr/>
              <a:t>106</a:t>
            </a:fld>
            <a:endParaRPr lang="en-US" dirty="0"/>
          </a:p>
        </p:txBody>
      </p:sp>
    </p:spTree>
    <p:extLst>
      <p:ext uri="{BB962C8B-B14F-4D97-AF65-F5344CB8AC3E}">
        <p14:creationId xmlns:p14="http://schemas.microsoft.com/office/powerpoint/2010/main" val="136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段的共享与保护</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Rectangle 3"/>
          <p:cNvSpPr txBox="1">
            <a:spLocks noChangeArrowheads="1"/>
          </p:cNvSpPr>
          <p:nvPr/>
        </p:nvSpPr>
        <p:spPr>
          <a:xfrm>
            <a:off x="422459" y="1759677"/>
            <a:ext cx="8497887" cy="33255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在段式管理系统中段是信息的逻辑单位，而段式系统的一个突出优点是易于实现段的共享</a:t>
            </a:r>
          </a:p>
          <a:p>
            <a:pPr>
              <a:lnSpc>
                <a:spcPct val="150000"/>
              </a:lnSpc>
              <a:buFont typeface="Wingdings" panose="05000000000000000000" pitchFamily="2" charset="2"/>
              <a:buChar char="Ø"/>
            </a:pPr>
            <a:r>
              <a:rPr lang="zh-CN" altLang="en-US" sz="1800" b="1" dirty="0">
                <a:solidFill>
                  <a:schemeClr val="accent6">
                    <a:lumMod val="75000"/>
                  </a:schemeClr>
                </a:solidFill>
                <a:latin typeface="华文中宋" panose="02010600040101010101" pitchFamily="2" charset="-122"/>
                <a:ea typeface="华文中宋" panose="02010600040101010101" pitchFamily="2" charset="-122"/>
              </a:rPr>
              <a:t>在每个进程的段表中用相应的表项指向共享段在内存中的始址，就可实现多个进程共享一个</a:t>
            </a:r>
            <a:r>
              <a:rPr lang="zh-CN" altLang="en-US" sz="1800" b="1" dirty="0">
                <a:solidFill>
                  <a:srgbClr val="FF0000"/>
                </a:solidFill>
                <a:latin typeface="华文中宋" panose="02010600040101010101" pitchFamily="2" charset="-122"/>
                <a:ea typeface="华文中宋" panose="02010600040101010101" pitchFamily="2" charset="-122"/>
              </a:rPr>
              <a:t>逻辑上完整的内存段</a:t>
            </a:r>
            <a:endParaRPr lang="en-US" altLang="zh-CN" sz="1800" b="1" dirty="0">
              <a:solidFill>
                <a:srgbClr val="FF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段的保护</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地址越界保护，包括对段号的判断和对段内地址的判断</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存取控制保护</a:t>
            </a:r>
          </a:p>
        </p:txBody>
      </p:sp>
      <p:sp>
        <p:nvSpPr>
          <p:cNvPr id="2" name="灯片编号占位符 1">
            <a:extLst>
              <a:ext uri="{FF2B5EF4-FFF2-40B4-BE49-F238E27FC236}">
                <a16:creationId xmlns:a16="http://schemas.microsoft.com/office/drawing/2014/main" id="{36FDC0A9-3448-4D49-ADF6-4F2B91AB8BDD}"/>
              </a:ext>
            </a:extLst>
          </p:cNvPr>
          <p:cNvSpPr>
            <a:spLocks noGrp="1"/>
          </p:cNvSpPr>
          <p:nvPr>
            <p:ph type="sldNum" sz="quarter" idx="12"/>
          </p:nvPr>
        </p:nvSpPr>
        <p:spPr/>
        <p:txBody>
          <a:bodyPr/>
          <a:lstStyle/>
          <a:p>
            <a:fld id="{B10D5614-B734-4280-8F57-1D4947433C97}" type="slidenum">
              <a:rPr lang="en-US" smtClean="0"/>
              <a:pPr/>
              <a:t>107</a:t>
            </a:fld>
            <a:endParaRPr lang="en-US" dirty="0"/>
          </a:p>
        </p:txBody>
      </p:sp>
    </p:spTree>
    <p:extLst>
      <p:ext uri="{BB962C8B-B14F-4D97-AF65-F5344CB8AC3E}">
        <p14:creationId xmlns:p14="http://schemas.microsoft.com/office/powerpoint/2010/main" val="190818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5" name="Picture 3" descr="e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5678" y="1556792"/>
            <a:ext cx="546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AAA5A30-4DA8-4BF1-9692-1E311843DDD0}"/>
              </a:ext>
            </a:extLst>
          </p:cNvPr>
          <p:cNvSpPr>
            <a:spLocks noGrp="1"/>
          </p:cNvSpPr>
          <p:nvPr>
            <p:ph type="sldNum" sz="quarter" idx="12"/>
          </p:nvPr>
        </p:nvSpPr>
        <p:spPr/>
        <p:txBody>
          <a:bodyPr/>
          <a:lstStyle/>
          <a:p>
            <a:fld id="{B10D5614-B734-4280-8F57-1D4947433C97}" type="slidenum">
              <a:rPr lang="en-US" smtClean="0"/>
              <a:pPr/>
              <a:t>108</a:t>
            </a:fld>
            <a:endParaRPr lang="en-US" dirty="0"/>
          </a:p>
        </p:txBody>
      </p:sp>
    </p:spTree>
    <p:extLst>
      <p:ext uri="{BB962C8B-B14F-4D97-AF65-F5344CB8AC3E}">
        <p14:creationId xmlns:p14="http://schemas.microsoft.com/office/powerpoint/2010/main" val="140342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5879891"/>
              </p:ext>
            </p:extLst>
          </p:nvPr>
        </p:nvGraphicFramePr>
        <p:xfrm>
          <a:off x="1531563" y="1417639"/>
          <a:ext cx="6697662" cy="5149850"/>
        </p:xfrm>
        <a:graphic>
          <a:graphicData uri="http://schemas.openxmlformats.org/presentationml/2006/ole">
            <mc:AlternateContent xmlns:mc="http://schemas.openxmlformats.org/markup-compatibility/2006">
              <mc:Choice xmlns:v="urn:schemas-microsoft-com:vml" Requires="v">
                <p:oleObj spid="_x0000_s9251" name="VISIO" r:id="rId3" imgW="3209026" imgH="2815962" progId="">
                  <p:embed/>
                </p:oleObj>
              </mc:Choice>
              <mc:Fallback>
                <p:oleObj name="VISIO" r:id="rId3" imgW="3209026" imgH="2815962"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563" y="1417639"/>
                        <a:ext cx="6697662"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27">
            <a:extLst>
              <a:ext uri="{FF2B5EF4-FFF2-40B4-BE49-F238E27FC236}">
                <a16:creationId xmlns:a16="http://schemas.microsoft.com/office/drawing/2014/main" id="{46F05AC9-3911-4BEB-918B-404E18DFA6E6}"/>
              </a:ext>
            </a:extLst>
          </p:cNvPr>
          <p:cNvSpPr>
            <a:spLocks noChangeArrowheads="1"/>
          </p:cNvSpPr>
          <p:nvPr/>
        </p:nvSpPr>
        <p:spPr bwMode="auto">
          <a:xfrm>
            <a:off x="5290599" y="764705"/>
            <a:ext cx="2161721" cy="923756"/>
          </a:xfrm>
          <a:prstGeom prst="wedgeRoundRectCallout">
            <a:avLst>
              <a:gd name="adj1" fmla="val 55903"/>
              <a:gd name="adj2" fmla="val 147888"/>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600" b="1" dirty="0">
                <a:solidFill>
                  <a:srgbClr val="CC0000"/>
                </a:solidFill>
                <a:latin typeface="楷体_GB2312" pitchFamily="49" charset="-122"/>
                <a:ea typeface="楷体_GB2312" pitchFamily="49" charset="-122"/>
              </a:rPr>
              <a:t>可重入代码</a:t>
            </a:r>
            <a:endParaRPr kumimoji="1" lang="en-US" altLang="zh-CN" sz="1600" b="1" dirty="0">
              <a:solidFill>
                <a:srgbClr val="CC0000"/>
              </a:solidFill>
              <a:latin typeface="楷体_GB2312" pitchFamily="49" charset="-122"/>
              <a:ea typeface="楷体_GB2312" pitchFamily="49" charset="-122"/>
            </a:endParaRPr>
          </a:p>
          <a:p>
            <a:pPr algn="ctr" eaLnBrk="1" hangingPunct="1"/>
            <a:r>
              <a:rPr kumimoji="1" lang="en-US" altLang="zh-CN" sz="1600" b="1" dirty="0">
                <a:solidFill>
                  <a:srgbClr val="CC0000"/>
                </a:solidFill>
                <a:latin typeface="华文中宋" panose="02010600040101010101" pitchFamily="2" charset="-122"/>
                <a:ea typeface="楷体_GB2312" pitchFamily="49" charset="-122"/>
              </a:rPr>
              <a:t>Reentrant code</a:t>
            </a:r>
          </a:p>
          <a:p>
            <a:pPr algn="ctr" eaLnBrk="1" hangingPunct="1"/>
            <a:r>
              <a:rPr kumimoji="1" lang="en-US" altLang="zh-CN" sz="1600" b="1" dirty="0">
                <a:solidFill>
                  <a:srgbClr val="CC0000"/>
                </a:solidFill>
                <a:latin typeface="华文中宋" panose="02010600040101010101" pitchFamily="2" charset="-122"/>
                <a:ea typeface="楷体_GB2312" pitchFamily="49" charset="-122"/>
              </a:rPr>
              <a:t>Pure code</a:t>
            </a:r>
            <a:endParaRPr lang="zh-CN" altLang="en-US" sz="1600" b="1"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3C99A7E5-71CE-4B9B-948F-22A33CCCCA42}"/>
              </a:ext>
            </a:extLst>
          </p:cNvPr>
          <p:cNvSpPr>
            <a:spLocks noGrp="1"/>
          </p:cNvSpPr>
          <p:nvPr>
            <p:ph type="sldNum" sz="quarter" idx="12"/>
          </p:nvPr>
        </p:nvSpPr>
        <p:spPr/>
        <p:txBody>
          <a:bodyPr/>
          <a:lstStyle/>
          <a:p>
            <a:fld id="{B10D5614-B734-4280-8F57-1D4947433C97}" type="slidenum">
              <a:rPr lang="en-US" smtClean="0"/>
              <a:pPr/>
              <a:t>109</a:t>
            </a:fld>
            <a:endParaRPr lang="en-US" dirty="0"/>
          </a:p>
        </p:txBody>
      </p:sp>
    </p:spTree>
    <p:extLst>
      <p:ext uri="{BB962C8B-B14F-4D97-AF65-F5344CB8AC3E}">
        <p14:creationId xmlns:p14="http://schemas.microsoft.com/office/powerpoint/2010/main" val="17799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a:t>
            </a:r>
            <a:endParaRPr lang="en-US" sz="1100" b="1" dirty="0">
              <a:solidFill>
                <a:prstClr val="white"/>
              </a:solidFill>
            </a:endParaRPr>
          </a:p>
        </p:txBody>
      </p:sp>
      <p:sp>
        <p:nvSpPr>
          <p:cNvPr id="8" name="Rectangle 2"/>
          <p:cNvSpPr txBox="1">
            <a:spLocks noChangeArrowheads="1"/>
          </p:cNvSpPr>
          <p:nvPr/>
        </p:nvSpPr>
        <p:spPr>
          <a:xfrm>
            <a:off x="490874" y="1559677"/>
            <a:ext cx="8309978" cy="4101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lnSpc>
                <a:spcPct val="150000"/>
              </a:lnSpc>
              <a:spcBef>
                <a:spcPts val="0"/>
              </a:spcBef>
              <a:buFont typeface="Wingdings" pitchFamily="2" charset="2"/>
              <a:buNone/>
            </a:pPr>
            <a:r>
              <a:rPr lang="en-US" altLang="zh-CN" sz="1800" b="1" dirty="0">
                <a:solidFill>
                  <a:srgbClr val="000000"/>
                </a:solidFill>
                <a:latin typeface="华文中宋" panose="02010600040101010101" pitchFamily="2" charset="-122"/>
                <a:ea typeface="华文中宋" panose="02010600040101010101" pitchFamily="2" charset="-122"/>
              </a:rPr>
              <a:t>2. </a:t>
            </a:r>
            <a:r>
              <a:rPr lang="zh-CN" altLang="en-US" sz="1800" b="1" dirty="0">
                <a:solidFill>
                  <a:srgbClr val="000000"/>
                </a:solidFill>
                <a:latin typeface="华文中宋" panose="02010600040101010101" pitchFamily="2" charset="-122"/>
                <a:ea typeface="华文中宋" panose="02010600040101010101" pitchFamily="2" charset="-122"/>
              </a:rPr>
              <a:t>动态重定位（动态运行时装入模式）</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动态重定位是在程序执行期间每次访问内存之前进行重定位</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这种变换是靠硬件地址变换机构实现的，通常采用一个</a:t>
            </a:r>
            <a:r>
              <a:rPr lang="zh-CN" altLang="en-US" sz="1800" b="1" dirty="0">
                <a:solidFill>
                  <a:srgbClr val="FF0000"/>
                </a:solidFill>
                <a:latin typeface="华文中宋" panose="02010600040101010101" pitchFamily="2" charset="-122"/>
                <a:ea typeface="华文中宋" panose="02010600040101010101" pitchFamily="2" charset="-122"/>
              </a:rPr>
              <a:t>重定位寄存器</a:t>
            </a:r>
            <a:r>
              <a:rPr lang="zh-CN" altLang="en-US" sz="1800" b="1" dirty="0">
                <a:solidFill>
                  <a:srgbClr val="000000"/>
                </a:solidFill>
                <a:latin typeface="华文中宋" panose="02010600040101010101" pitchFamily="2" charset="-122"/>
                <a:ea typeface="华文中宋" panose="02010600040101010101" pitchFamily="2" charset="-122"/>
              </a:rPr>
              <a:t>，其中放有当前正在执行的程序在内存空间中的起始地址，而地址空间中的代码在装入过程中不发生变化</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优点 </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371600" lvl="3" indent="-342900" algn="just">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程序占用的内存空间动态可变， 不必连续存放在一处</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371600" lvl="3" indent="-342900" algn="just">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比较容易实现几个进程对同一程序副本的共享使用 </a:t>
            </a:r>
          </a:p>
          <a:p>
            <a:pPr marL="800100" lvl="2" algn="just">
              <a:lnSpc>
                <a:spcPct val="15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9"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7" name="Content Placeholder 2">
            <a:extLst>
              <a:ext uri="{FF2B5EF4-FFF2-40B4-BE49-F238E27FC236}">
                <a16:creationId xmlns:a16="http://schemas.microsoft.com/office/drawing/2014/main" id="{3AA9E202-8717-457A-9F78-7D76DA0CF04E}"/>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程序的装入（</a:t>
            </a:r>
            <a:r>
              <a:rPr lang="en-US" altLang="zh-CN" sz="2000" b="1" dirty="0">
                <a:solidFill>
                  <a:srgbClr val="FF0000"/>
                </a:solidFill>
                <a:latin typeface="华文中宋" panose="02010600040101010101" pitchFamily="2" charset="-122"/>
                <a:ea typeface="华文中宋" panose="02010600040101010101" pitchFamily="2" charset="-122"/>
              </a:rPr>
              <a:t>Load</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B2DD76C1-DFDC-4E14-BA2F-6ED7EFF04BF2}"/>
              </a:ext>
            </a:extLst>
          </p:cNvPr>
          <p:cNvSpPr>
            <a:spLocks noGrp="1"/>
          </p:cNvSpPr>
          <p:nvPr>
            <p:ph type="sldNum" sz="quarter" idx="12"/>
          </p:nvPr>
        </p:nvSpPr>
        <p:spPr/>
        <p:txBody>
          <a:bodyPr/>
          <a:lstStyle/>
          <a:p>
            <a:fld id="{B10D5614-B734-4280-8F57-1D4947433C97}" type="slidenum">
              <a:rPr lang="en-US" smtClean="0"/>
              <a:pPr/>
              <a:t>11</a:t>
            </a:fld>
            <a:endParaRPr lang="en-US" dirty="0"/>
          </a:p>
        </p:txBody>
      </p:sp>
    </p:spTree>
    <p:extLst>
      <p:ext uri="{BB962C8B-B14F-4D97-AF65-F5344CB8AC3E}">
        <p14:creationId xmlns:p14="http://schemas.microsoft.com/office/powerpoint/2010/main" val="209803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对比：分页系统中对程序和数据的共享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Rectangle 3">
            <a:extLst>
              <a:ext uri="{FF2B5EF4-FFF2-40B4-BE49-F238E27FC236}">
                <a16:creationId xmlns:a16="http://schemas.microsoft.com/office/drawing/2014/main" id="{12D6239C-D6C6-4DE2-BBE8-2135B8E6CBF0}"/>
              </a:ext>
            </a:extLst>
          </p:cNvPr>
          <p:cNvSpPr txBox="1">
            <a:spLocks noChangeArrowheads="1"/>
          </p:cNvSpPr>
          <p:nvPr/>
        </p:nvSpPr>
        <p:spPr>
          <a:xfrm>
            <a:off x="422460" y="1759677"/>
            <a:ext cx="8109980" cy="33255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仍以共享</a:t>
            </a:r>
            <a:r>
              <a:rPr lang="en-US" altLang="zh-CN" sz="1800" b="1" dirty="0">
                <a:solidFill>
                  <a:srgbClr val="000000"/>
                </a:solidFill>
                <a:latin typeface="华文中宋" panose="02010600040101010101" pitchFamily="2" charset="-122"/>
                <a:ea typeface="华文中宋" panose="02010600040101010101" pitchFamily="2" charset="-122"/>
              </a:rPr>
              <a:t>Edit</a:t>
            </a:r>
            <a:r>
              <a:rPr lang="zh-CN" altLang="en-US" sz="1800" b="1" dirty="0">
                <a:solidFill>
                  <a:srgbClr val="000000"/>
                </a:solidFill>
                <a:latin typeface="华文中宋" panose="02010600040101010101" pitchFamily="2" charset="-122"/>
                <a:ea typeface="华文中宋" panose="02010600040101010101" pitchFamily="2" charset="-122"/>
              </a:rPr>
              <a:t>为例：如果</a:t>
            </a:r>
            <a:r>
              <a:rPr lang="en-US" altLang="zh-CN" sz="1800" b="1" dirty="0">
                <a:solidFill>
                  <a:srgbClr val="000000"/>
                </a:solidFill>
                <a:latin typeface="华文中宋" panose="02010600040101010101" pitchFamily="2" charset="-122"/>
                <a:ea typeface="华文中宋" panose="02010600040101010101" pitchFamily="2" charset="-122"/>
              </a:rPr>
              <a:t>Edit</a:t>
            </a:r>
            <a:r>
              <a:rPr lang="zh-CN" altLang="en-US" sz="1800" b="1" dirty="0">
                <a:solidFill>
                  <a:srgbClr val="000000"/>
                </a:solidFill>
                <a:latin typeface="华文中宋" panose="02010600040101010101" pitchFamily="2" charset="-122"/>
                <a:ea typeface="华文中宋" panose="02010600040101010101" pitchFamily="2" charset="-122"/>
              </a:rPr>
              <a:t>有</a:t>
            </a:r>
            <a:r>
              <a:rPr lang="en-US" altLang="zh-CN" sz="1800" b="1" dirty="0">
                <a:solidFill>
                  <a:srgbClr val="000000"/>
                </a:solidFill>
                <a:latin typeface="华文中宋" panose="02010600040101010101" pitchFamily="2" charset="-122"/>
                <a:ea typeface="华文中宋" panose="02010600040101010101" pitchFamily="2" charset="-122"/>
              </a:rPr>
              <a:t>160KB</a:t>
            </a:r>
            <a:r>
              <a:rPr lang="zh-CN" altLang="en-US" sz="1800" b="1" dirty="0">
                <a:solidFill>
                  <a:srgbClr val="000000"/>
                </a:solidFill>
                <a:latin typeface="华文中宋" panose="02010600040101010101" pitchFamily="2" charset="-122"/>
                <a:ea typeface="华文中宋" panose="02010600040101010101" pitchFamily="2" charset="-122"/>
              </a:rPr>
              <a:t>的代码和</a:t>
            </a:r>
            <a:r>
              <a:rPr lang="en-US" altLang="zh-CN" sz="1800" b="1" dirty="0">
                <a:solidFill>
                  <a:srgbClr val="000000"/>
                </a:solidFill>
                <a:latin typeface="华文中宋" panose="02010600040101010101" pitchFamily="2" charset="-122"/>
                <a:ea typeface="华文中宋" panose="02010600040101010101" pitchFamily="2" charset="-122"/>
              </a:rPr>
              <a:t>40KB</a:t>
            </a:r>
            <a:r>
              <a:rPr lang="zh-CN" altLang="en-US" sz="1800" b="1" dirty="0">
                <a:solidFill>
                  <a:srgbClr val="000000"/>
                </a:solidFill>
                <a:latin typeface="华文中宋" panose="02010600040101010101" pitchFamily="2" charset="-122"/>
                <a:ea typeface="华文中宋" panose="02010600040101010101" pitchFamily="2" charset="-122"/>
              </a:rPr>
              <a:t>的数据</a:t>
            </a:r>
          </a:p>
          <a:p>
            <a:pPr>
              <a:lnSpc>
                <a:spcPct val="150000"/>
              </a:lnSpc>
              <a:buFont typeface="Wingdings" panose="05000000000000000000" pitchFamily="2" charset="2"/>
              <a:buChar char="Ø"/>
            </a:pPr>
            <a:r>
              <a:rPr lang="zh-CN" altLang="en-US" sz="1800" b="1" dirty="0">
                <a:solidFill>
                  <a:schemeClr val="accent6">
                    <a:lumMod val="75000"/>
                  </a:schemeClr>
                </a:solidFill>
                <a:latin typeface="华文中宋" panose="02010600040101010101" pitchFamily="2" charset="-122"/>
                <a:ea typeface="华文中宋" panose="02010600040101010101" pitchFamily="2" charset="-122"/>
              </a:rPr>
              <a:t>假定每个页面大小为</a:t>
            </a:r>
            <a:r>
              <a:rPr lang="en-US" altLang="zh-CN" sz="1800" b="1" dirty="0">
                <a:solidFill>
                  <a:schemeClr val="accent6">
                    <a:lumMod val="75000"/>
                  </a:schemeClr>
                </a:solidFill>
                <a:latin typeface="华文中宋" panose="02010600040101010101" pitchFamily="2" charset="-122"/>
                <a:ea typeface="华文中宋" panose="02010600040101010101" pitchFamily="2" charset="-122"/>
              </a:rPr>
              <a:t>4KB</a:t>
            </a:r>
            <a:r>
              <a:rPr lang="zh-CN" altLang="en-US" sz="1800" b="1" dirty="0">
                <a:solidFill>
                  <a:schemeClr val="accent6">
                    <a:lumMod val="75000"/>
                  </a:schemeClr>
                </a:solidFill>
                <a:latin typeface="华文中宋" panose="02010600040101010101" pitchFamily="2" charset="-122"/>
                <a:ea typeface="华文中宋" panose="02010600040101010101" pitchFamily="2" charset="-122"/>
              </a:rPr>
              <a:t>，</a:t>
            </a:r>
            <a:r>
              <a:rPr lang="en-US" altLang="zh-CN" sz="1800" b="1" dirty="0">
                <a:solidFill>
                  <a:schemeClr val="accent6">
                    <a:lumMod val="75000"/>
                  </a:schemeClr>
                </a:solidFill>
                <a:latin typeface="华文中宋" panose="02010600040101010101" pitchFamily="2" charset="-122"/>
                <a:ea typeface="华文中宋" panose="02010600040101010101" pitchFamily="2" charset="-122"/>
              </a:rPr>
              <a:t>160KB</a:t>
            </a:r>
            <a:r>
              <a:rPr lang="zh-CN" altLang="en-US" sz="1800" b="1" dirty="0">
                <a:solidFill>
                  <a:schemeClr val="accent6">
                    <a:lumMod val="75000"/>
                  </a:schemeClr>
                </a:solidFill>
                <a:latin typeface="华文中宋" panose="02010600040101010101" pitchFamily="2" charset="-122"/>
                <a:ea typeface="华文中宋" panose="02010600040101010101" pitchFamily="2" charset="-122"/>
              </a:rPr>
              <a:t>代码将占用</a:t>
            </a:r>
            <a:r>
              <a:rPr lang="en-US" altLang="zh-CN" sz="1800" b="1" dirty="0">
                <a:solidFill>
                  <a:schemeClr val="accent6">
                    <a:lumMod val="75000"/>
                  </a:schemeClr>
                </a:solidFill>
                <a:latin typeface="华文中宋" panose="02010600040101010101" pitchFamily="2" charset="-122"/>
                <a:ea typeface="华文中宋" panose="02010600040101010101" pitchFamily="2" charset="-122"/>
              </a:rPr>
              <a:t>40</a:t>
            </a:r>
            <a:r>
              <a:rPr lang="zh-CN" altLang="en-US" sz="1800" b="1" dirty="0">
                <a:solidFill>
                  <a:schemeClr val="accent6">
                    <a:lumMod val="75000"/>
                  </a:schemeClr>
                </a:solidFill>
                <a:latin typeface="华文中宋" panose="02010600040101010101" pitchFamily="2" charset="-122"/>
                <a:ea typeface="华文中宋" panose="02010600040101010101" pitchFamily="2" charset="-122"/>
              </a:rPr>
              <a:t>个页面，数据区需要占用</a:t>
            </a:r>
            <a:r>
              <a:rPr lang="en-US" altLang="zh-CN" sz="1800" b="1" dirty="0">
                <a:solidFill>
                  <a:schemeClr val="accent6">
                    <a:lumMod val="75000"/>
                  </a:schemeClr>
                </a:solidFill>
                <a:latin typeface="华文中宋" panose="02010600040101010101" pitchFamily="2" charset="-122"/>
                <a:ea typeface="华文中宋" panose="02010600040101010101" pitchFamily="2" charset="-122"/>
              </a:rPr>
              <a:t>10</a:t>
            </a:r>
            <a:r>
              <a:rPr lang="zh-CN" altLang="en-US" sz="1800" b="1" dirty="0">
                <a:solidFill>
                  <a:schemeClr val="accent6">
                    <a:lumMod val="75000"/>
                  </a:schemeClr>
                </a:solidFill>
                <a:latin typeface="华文中宋" panose="02010600040101010101" pitchFamily="2" charset="-122"/>
                <a:ea typeface="华文中宋" panose="02010600040101010101" pitchFamily="2" charset="-122"/>
              </a:rPr>
              <a:t>个页面</a:t>
            </a:r>
            <a:endParaRPr lang="en-US" altLang="zh-CN" sz="1800" b="1" dirty="0">
              <a:solidFill>
                <a:srgbClr val="FF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为实现</a:t>
            </a:r>
            <a:r>
              <a:rPr lang="en-US" altLang="zh-CN" sz="1800" b="1" dirty="0">
                <a:solidFill>
                  <a:srgbClr val="000000"/>
                </a:solidFill>
                <a:latin typeface="华文中宋" panose="02010600040101010101" pitchFamily="2" charset="-122"/>
                <a:ea typeface="华文中宋" panose="02010600040101010101" pitchFamily="2" charset="-122"/>
              </a:rPr>
              <a:t>Edit</a:t>
            </a:r>
            <a:r>
              <a:rPr lang="zh-CN" altLang="en-US" sz="1800" b="1" dirty="0">
                <a:solidFill>
                  <a:srgbClr val="000000"/>
                </a:solidFill>
                <a:latin typeface="华文中宋" panose="02010600040101010101" pitchFamily="2" charset="-122"/>
                <a:ea typeface="华文中宋" panose="02010600040101010101" pitchFamily="2" charset="-122"/>
              </a:rPr>
              <a:t>代码共享，</a:t>
            </a:r>
            <a:r>
              <a:rPr lang="en-US" altLang="zh-CN" sz="1800" b="1" dirty="0">
                <a:solidFill>
                  <a:srgbClr val="000000"/>
                </a:solidFill>
                <a:latin typeface="华文中宋" panose="02010600040101010101" pitchFamily="2" charset="-122"/>
                <a:ea typeface="华文中宋" panose="02010600040101010101" pitchFamily="2" charset="-122"/>
              </a:rPr>
              <a:t>OS</a:t>
            </a:r>
            <a:r>
              <a:rPr lang="zh-CN" altLang="en-US" sz="1800" b="1" dirty="0">
                <a:solidFill>
                  <a:srgbClr val="000000"/>
                </a:solidFill>
                <a:latin typeface="华文中宋" panose="02010600040101010101" pitchFamily="2" charset="-122"/>
                <a:ea typeface="华文中宋" panose="02010600040101010101" pitchFamily="2" charset="-122"/>
              </a:rPr>
              <a:t>应在每个进程的页表中建立</a:t>
            </a:r>
            <a:r>
              <a:rPr lang="en-US" altLang="zh-CN" sz="1800" b="1" dirty="0">
                <a:solidFill>
                  <a:srgbClr val="000000"/>
                </a:solidFill>
                <a:latin typeface="华文中宋" panose="02010600040101010101" pitchFamily="2" charset="-122"/>
                <a:ea typeface="华文中宋" panose="02010600040101010101" pitchFamily="2" charset="-122"/>
              </a:rPr>
              <a:t>40</a:t>
            </a:r>
            <a:r>
              <a:rPr lang="zh-CN" altLang="en-US" sz="1800" b="1" dirty="0">
                <a:solidFill>
                  <a:srgbClr val="000000"/>
                </a:solidFill>
                <a:latin typeface="华文中宋" panose="02010600040101010101" pitchFamily="2" charset="-122"/>
                <a:ea typeface="华文中宋" panose="02010600040101010101" pitchFamily="2" charset="-122"/>
              </a:rPr>
              <a:t>个页表项，它们的物理块（页面）号分别为</a:t>
            </a:r>
            <a:r>
              <a:rPr lang="en-US" altLang="zh-CN" sz="1800" b="1" dirty="0">
                <a:solidFill>
                  <a:srgbClr val="000000"/>
                </a:solidFill>
                <a:latin typeface="华文中宋" panose="02010600040101010101" pitchFamily="2" charset="-122"/>
                <a:ea typeface="华文中宋" panose="02010600040101010101" pitchFamily="2" charset="-122"/>
              </a:rPr>
              <a:t>21#~60#</a:t>
            </a:r>
            <a:r>
              <a:rPr lang="zh-CN" altLang="en-US" sz="1800" b="1" dirty="0">
                <a:solidFill>
                  <a:srgbClr val="000000"/>
                </a:solidFill>
                <a:latin typeface="华文中宋" panose="02010600040101010101" pitchFamily="2" charset="-122"/>
                <a:ea typeface="华文中宋" panose="02010600040101010101" pitchFamily="2" charset="-122"/>
              </a:rPr>
              <a:t>。另外，还需要在每个进程页表中，为其数据区建立页表项，分别为</a:t>
            </a:r>
            <a:r>
              <a:rPr lang="en-US" altLang="zh-CN" sz="1800" b="1" dirty="0">
                <a:solidFill>
                  <a:srgbClr val="000000"/>
                </a:solidFill>
                <a:latin typeface="华文中宋" panose="02010600040101010101" pitchFamily="2" charset="-122"/>
                <a:ea typeface="华文中宋" panose="02010600040101010101" pitchFamily="2" charset="-122"/>
              </a:rPr>
              <a:t>61#~70#</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71#~80#</a:t>
            </a:r>
          </a:p>
          <a:p>
            <a:pPr>
              <a:lnSpc>
                <a:spcPct val="150000"/>
              </a:lnSpc>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与段式相比，页式共享操作过于繁琐</a:t>
            </a:r>
            <a:r>
              <a:rPr lang="en-US" altLang="zh-CN" sz="1800" b="1" dirty="0">
                <a:solidFill>
                  <a:srgbClr val="FF0000"/>
                </a:solidFill>
                <a:latin typeface="华文中宋" panose="02010600040101010101" pitchFamily="2" charset="-122"/>
                <a:ea typeface="华文中宋" panose="02010600040101010101" pitchFamily="2" charset="-122"/>
              </a:rPr>
              <a:t>……</a:t>
            </a:r>
          </a:p>
        </p:txBody>
      </p:sp>
      <p:sp>
        <p:nvSpPr>
          <p:cNvPr id="2" name="灯片编号占位符 1">
            <a:extLst>
              <a:ext uri="{FF2B5EF4-FFF2-40B4-BE49-F238E27FC236}">
                <a16:creationId xmlns:a16="http://schemas.microsoft.com/office/drawing/2014/main" id="{F1F4A031-42BE-4348-8CD5-3D674C814277}"/>
              </a:ext>
            </a:extLst>
          </p:cNvPr>
          <p:cNvSpPr>
            <a:spLocks noGrp="1"/>
          </p:cNvSpPr>
          <p:nvPr>
            <p:ph type="sldNum" sz="quarter" idx="12"/>
          </p:nvPr>
        </p:nvSpPr>
        <p:spPr/>
        <p:txBody>
          <a:bodyPr/>
          <a:lstStyle/>
          <a:p>
            <a:fld id="{B10D5614-B734-4280-8F57-1D4947433C97}" type="slidenum">
              <a:rPr lang="en-US" smtClean="0"/>
              <a:pPr/>
              <a:t>110</a:t>
            </a:fld>
            <a:endParaRPr lang="en-US" dirty="0"/>
          </a:p>
        </p:txBody>
      </p:sp>
    </p:spTree>
    <p:extLst>
      <p:ext uri="{BB962C8B-B14F-4D97-AF65-F5344CB8AC3E}">
        <p14:creationId xmlns:p14="http://schemas.microsoft.com/office/powerpoint/2010/main" val="4036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对比：分页系统中对程序和数据的共享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3" name="图片 2">
            <a:extLst>
              <a:ext uri="{FF2B5EF4-FFF2-40B4-BE49-F238E27FC236}">
                <a16:creationId xmlns:a16="http://schemas.microsoft.com/office/drawing/2014/main" id="{61F5EA48-DC8A-4AF2-8401-6CEA497BCA16}"/>
              </a:ext>
            </a:extLst>
          </p:cNvPr>
          <p:cNvPicPr>
            <a:picLocks noChangeAspect="1"/>
          </p:cNvPicPr>
          <p:nvPr/>
        </p:nvPicPr>
        <p:blipFill>
          <a:blip r:embed="rId2"/>
          <a:stretch>
            <a:fillRect/>
          </a:stretch>
        </p:blipFill>
        <p:spPr>
          <a:xfrm>
            <a:off x="827584" y="1536867"/>
            <a:ext cx="7416785" cy="5222669"/>
          </a:xfrm>
          <a:prstGeom prst="rect">
            <a:avLst/>
          </a:prstGeom>
        </p:spPr>
      </p:pic>
      <p:sp>
        <p:nvSpPr>
          <p:cNvPr id="16" name="AutoShape 27">
            <a:extLst>
              <a:ext uri="{FF2B5EF4-FFF2-40B4-BE49-F238E27FC236}">
                <a16:creationId xmlns:a16="http://schemas.microsoft.com/office/drawing/2014/main" id="{FD10A063-192B-4421-A300-71C33F9D1C4C}"/>
              </a:ext>
            </a:extLst>
          </p:cNvPr>
          <p:cNvSpPr>
            <a:spLocks noChangeArrowheads="1"/>
          </p:cNvSpPr>
          <p:nvPr/>
        </p:nvSpPr>
        <p:spPr bwMode="auto">
          <a:xfrm>
            <a:off x="6861789" y="727524"/>
            <a:ext cx="2161721" cy="923756"/>
          </a:xfrm>
          <a:prstGeom prst="wedgeRoundRectCallout">
            <a:avLst>
              <a:gd name="adj1" fmla="val -13716"/>
              <a:gd name="adj2" fmla="val 199444"/>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600" b="1" dirty="0">
                <a:solidFill>
                  <a:srgbClr val="CC0000"/>
                </a:solidFill>
                <a:latin typeface="楷体_GB2312" pitchFamily="49" charset="-122"/>
                <a:ea typeface="楷体_GB2312" pitchFamily="49" charset="-122"/>
              </a:rPr>
              <a:t>可重入代码</a:t>
            </a:r>
            <a:endParaRPr kumimoji="1" lang="en-US" altLang="zh-CN" sz="1600" b="1" dirty="0">
              <a:solidFill>
                <a:srgbClr val="CC0000"/>
              </a:solidFill>
              <a:latin typeface="楷体_GB2312" pitchFamily="49" charset="-122"/>
              <a:ea typeface="楷体_GB2312" pitchFamily="49" charset="-122"/>
            </a:endParaRPr>
          </a:p>
          <a:p>
            <a:pPr algn="ctr" eaLnBrk="1" hangingPunct="1"/>
            <a:r>
              <a:rPr kumimoji="1" lang="en-US" altLang="zh-CN" sz="1600" b="1" dirty="0">
                <a:solidFill>
                  <a:srgbClr val="CC0000"/>
                </a:solidFill>
                <a:latin typeface="华文中宋" panose="02010600040101010101" pitchFamily="2" charset="-122"/>
                <a:ea typeface="楷体_GB2312" pitchFamily="49" charset="-122"/>
              </a:rPr>
              <a:t>Reentrant code</a:t>
            </a:r>
          </a:p>
          <a:p>
            <a:pPr algn="ctr" eaLnBrk="1" hangingPunct="1"/>
            <a:r>
              <a:rPr kumimoji="1" lang="en-US" altLang="zh-CN" sz="1600" b="1" dirty="0">
                <a:solidFill>
                  <a:srgbClr val="CC0000"/>
                </a:solidFill>
                <a:latin typeface="华文中宋" panose="02010600040101010101" pitchFamily="2" charset="-122"/>
                <a:ea typeface="楷体_GB2312" pitchFamily="49" charset="-122"/>
              </a:rPr>
              <a:t>Pure code</a:t>
            </a:r>
            <a:endParaRPr lang="zh-CN" altLang="en-US" sz="1600" b="1" dirty="0">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67ECD790-B510-4FE7-A427-89B2D5A1678F}"/>
              </a:ext>
            </a:extLst>
          </p:cNvPr>
          <p:cNvSpPr>
            <a:spLocks noGrp="1"/>
          </p:cNvSpPr>
          <p:nvPr>
            <p:ph type="sldNum" sz="quarter" idx="12"/>
          </p:nvPr>
        </p:nvSpPr>
        <p:spPr/>
        <p:txBody>
          <a:bodyPr/>
          <a:lstStyle/>
          <a:p>
            <a:fld id="{B10D5614-B734-4280-8F57-1D4947433C97}" type="slidenum">
              <a:rPr lang="en-US" smtClean="0"/>
              <a:pPr/>
              <a:t>111</a:t>
            </a:fld>
            <a:endParaRPr lang="en-US" dirty="0"/>
          </a:p>
        </p:txBody>
      </p:sp>
    </p:spTree>
    <p:extLst>
      <p:ext uri="{BB962C8B-B14F-4D97-AF65-F5344CB8AC3E}">
        <p14:creationId xmlns:p14="http://schemas.microsoft.com/office/powerpoint/2010/main" val="357414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6386" name="Picture 2" descr="preview">
            <a:extLst>
              <a:ext uri="{FF2B5EF4-FFF2-40B4-BE49-F238E27FC236}">
                <a16:creationId xmlns:a16="http://schemas.microsoft.com/office/drawing/2014/main" id="{4506F748-43FA-4BD9-8B68-B1DA5AE69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3" y="1910186"/>
            <a:ext cx="9001761" cy="433661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7B3DF016-77C9-4F20-A0B9-6AF67982EDD7}"/>
              </a:ext>
            </a:extLst>
          </p:cNvPr>
          <p:cNvSpPr>
            <a:spLocks noGrp="1"/>
          </p:cNvSpPr>
          <p:nvPr>
            <p:ph type="sldNum" sz="quarter" idx="12"/>
          </p:nvPr>
        </p:nvSpPr>
        <p:spPr/>
        <p:txBody>
          <a:bodyPr/>
          <a:lstStyle/>
          <a:p>
            <a:fld id="{B10D5614-B734-4280-8F57-1D4947433C97}" type="slidenum">
              <a:rPr lang="en-US" smtClean="0"/>
              <a:pPr/>
              <a:t>112</a:t>
            </a:fld>
            <a:endParaRPr lang="en-US" dirty="0"/>
          </a:p>
        </p:txBody>
      </p:sp>
    </p:spTree>
    <p:extLst>
      <p:ext uri="{BB962C8B-B14F-4D97-AF65-F5344CB8AC3E}">
        <p14:creationId xmlns:p14="http://schemas.microsoft.com/office/powerpoint/2010/main" val="5678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段的共享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7410" name="Picture 2" descr="preview">
            <a:extLst>
              <a:ext uri="{FF2B5EF4-FFF2-40B4-BE49-F238E27FC236}">
                <a16:creationId xmlns:a16="http://schemas.microsoft.com/office/drawing/2014/main" id="{19FA7AA0-C2F5-459A-B2A8-4F624259E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1" y="1857410"/>
            <a:ext cx="9090809" cy="43846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5F6C0825-1788-48A1-A8F9-9A0052A57668}"/>
              </a:ext>
            </a:extLst>
          </p:cNvPr>
          <p:cNvSpPr>
            <a:spLocks noGrp="1"/>
          </p:cNvSpPr>
          <p:nvPr>
            <p:ph type="sldNum" sz="quarter" idx="12"/>
          </p:nvPr>
        </p:nvSpPr>
        <p:spPr/>
        <p:txBody>
          <a:bodyPr/>
          <a:lstStyle/>
          <a:p>
            <a:fld id="{B10D5614-B734-4280-8F57-1D4947433C97}" type="slidenum">
              <a:rPr lang="en-US" smtClean="0"/>
              <a:pPr/>
              <a:t>113</a:t>
            </a:fld>
            <a:endParaRPr lang="en-US" dirty="0"/>
          </a:p>
        </p:txBody>
      </p:sp>
    </p:spTree>
    <p:extLst>
      <p:ext uri="{BB962C8B-B14F-4D97-AF65-F5344CB8AC3E}">
        <p14:creationId xmlns:p14="http://schemas.microsoft.com/office/powerpoint/2010/main" val="349271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段的优缺点</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5" name="Rectangle 3"/>
          <p:cNvSpPr txBox="1">
            <a:spLocks noChangeArrowheads="1"/>
          </p:cNvSpPr>
          <p:nvPr/>
        </p:nvSpPr>
        <p:spPr>
          <a:xfrm>
            <a:off x="468313" y="1556792"/>
            <a:ext cx="8229600" cy="51022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优点 </a:t>
            </a:r>
          </a:p>
          <a:p>
            <a:pPr marL="990600" lvl="1" indent="-533400">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提供了内外存统一管理的虚存实现 </a:t>
            </a:r>
          </a:p>
          <a:p>
            <a:pPr marL="990600" lvl="1" indent="-533400">
              <a:lnSpc>
                <a:spcPct val="150000"/>
              </a:lnSpc>
              <a:buFont typeface="Wingdings" pitchFamily="2" charset="2"/>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允许动态增加段的长度</a:t>
            </a:r>
            <a:r>
              <a:rPr lang="zh-CN" altLang="en-US" sz="1800" b="1" dirty="0">
                <a:solidFill>
                  <a:srgbClr val="000000"/>
                </a:solidFill>
                <a:latin typeface="华文中宋" panose="02010600040101010101" pitchFamily="2" charset="-122"/>
                <a:ea typeface="华文中宋" panose="02010600040101010101" pitchFamily="2" charset="-122"/>
              </a:rPr>
              <a:t> </a:t>
            </a:r>
          </a:p>
          <a:p>
            <a:pPr marL="990600" lvl="1" indent="-533400">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便于实现程序段的共享 </a:t>
            </a:r>
          </a:p>
          <a:p>
            <a:pPr marL="990600" lvl="1" indent="-533400">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便于段的动态链接 </a:t>
            </a:r>
          </a:p>
          <a:p>
            <a:pPr marL="990600" lvl="1" indent="-533400">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便于实现存储保护</a:t>
            </a:r>
            <a:endParaRPr lang="en-US" altLang="zh-CN" sz="1800" b="1" dirty="0">
              <a:solidFill>
                <a:srgbClr val="000000"/>
              </a:solidFill>
              <a:latin typeface="华文中宋" panose="02010600040101010101" pitchFamily="2" charset="-122"/>
              <a:ea typeface="华文中宋" panose="02010600040101010101" pitchFamily="2" charset="-122"/>
            </a:endParaRPr>
          </a:p>
          <a:p>
            <a:pPr algn="just">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缺点</a:t>
            </a:r>
          </a:p>
          <a:p>
            <a:pPr marL="914400" lvl="1" indent="-457200" algn="just">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硬件支持更多，成本较高</a:t>
            </a:r>
            <a:endParaRPr lang="en-US" altLang="zh-CN" sz="1800" b="1" dirty="0">
              <a:solidFill>
                <a:srgbClr val="000000"/>
              </a:solidFill>
              <a:latin typeface="华文中宋" panose="02010600040101010101" pitchFamily="2" charset="-122"/>
              <a:ea typeface="华文中宋" panose="02010600040101010101" pitchFamily="2" charset="-122"/>
            </a:endParaRPr>
          </a:p>
          <a:p>
            <a:pPr marL="914400" lvl="1" indent="-457200" algn="just">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仍然存在碎片问题，</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若采用移动技术合并空闲区，会增加系统开销</a:t>
            </a:r>
          </a:p>
          <a:p>
            <a:pPr marL="914400" lvl="1" indent="-457200" algn="just">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段的大小受主存可用空闲区大小的限制</a:t>
            </a:r>
          </a:p>
          <a:p>
            <a:pPr marL="914400" lvl="1" indent="-457200" algn="just">
              <a:lnSpc>
                <a:spcPct val="150000"/>
              </a:lnSpc>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选择淘汰算法时必须慎重，否则也有可能产生抖动现象</a:t>
            </a:r>
          </a:p>
        </p:txBody>
      </p:sp>
      <p:sp>
        <p:nvSpPr>
          <p:cNvPr id="2" name="灯片编号占位符 1">
            <a:extLst>
              <a:ext uri="{FF2B5EF4-FFF2-40B4-BE49-F238E27FC236}">
                <a16:creationId xmlns:a16="http://schemas.microsoft.com/office/drawing/2014/main" id="{A4E3F324-D348-413D-8C5E-841EA7341043}"/>
              </a:ext>
            </a:extLst>
          </p:cNvPr>
          <p:cNvSpPr>
            <a:spLocks noGrp="1"/>
          </p:cNvSpPr>
          <p:nvPr>
            <p:ph type="sldNum" sz="quarter" idx="12"/>
          </p:nvPr>
        </p:nvSpPr>
        <p:spPr/>
        <p:txBody>
          <a:bodyPr/>
          <a:lstStyle/>
          <a:p>
            <a:fld id="{B10D5614-B734-4280-8F57-1D4947433C97}" type="slidenum">
              <a:rPr lang="en-US" smtClean="0"/>
              <a:pPr/>
              <a:t>114</a:t>
            </a:fld>
            <a:endParaRPr lang="en-US" dirty="0"/>
          </a:p>
        </p:txBody>
      </p:sp>
    </p:spTree>
    <p:extLst>
      <p:ext uri="{BB962C8B-B14F-4D97-AF65-F5344CB8AC3E}">
        <p14:creationId xmlns:p14="http://schemas.microsoft.com/office/powerpoint/2010/main" val="22105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页式管理与段式管理的主要区别</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Rectangle 3"/>
          <p:cNvSpPr txBox="1">
            <a:spLocks noChangeArrowheads="1"/>
          </p:cNvSpPr>
          <p:nvPr/>
        </p:nvSpPr>
        <p:spPr>
          <a:xfrm>
            <a:off x="490875" y="1544898"/>
            <a:ext cx="8146342" cy="4980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页是信息的物理单位，分页是为了实现离散的分配方式，以消减主存“碎片”，提高主存的利用率。或者说，</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分页仅仅是由于系统管理的需要</a:t>
            </a:r>
            <a:r>
              <a:rPr lang="zh-CN" altLang="en-US" sz="1800" b="1" dirty="0">
                <a:solidFill>
                  <a:srgbClr val="000000"/>
                </a:solidFill>
                <a:latin typeface="华文中宋" panose="02010600040101010101" pitchFamily="2" charset="-122"/>
                <a:ea typeface="华文中宋" panose="02010600040101010101" pitchFamily="2" charset="-122"/>
              </a:rPr>
              <a:t>，而不是用户的需要。段是信息的逻辑单位，它包含一组意义相对完整的信息。分段的目的是为了能更好地满足用户的需要</a:t>
            </a:r>
            <a:endParaRPr lang="en-US" altLang="zh-CN" sz="1800" b="1" dirty="0">
              <a:solidFill>
                <a:srgbClr val="000000"/>
              </a:solidFill>
              <a:latin typeface="华文中宋" panose="02010600040101010101" pitchFamily="2" charset="-122"/>
              <a:ea typeface="华文中宋" panose="02010600040101010101" pitchFamily="2" charset="-122"/>
            </a:endParaRPr>
          </a:p>
          <a:p>
            <a:pPr algn="just">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页的大小固定且由系统确定，把逻辑地址划分为页号和页内地址两部分，是由机器硬件实现的，因而一个系统</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只能有一种大小的页面</a:t>
            </a:r>
            <a:r>
              <a:rPr lang="zh-CN" altLang="en-US" sz="1800" b="1" dirty="0">
                <a:solidFill>
                  <a:srgbClr val="000000"/>
                </a:solidFill>
                <a:latin typeface="华文中宋" panose="02010600040101010101" pitchFamily="2" charset="-122"/>
                <a:ea typeface="华文中宋" panose="02010600040101010101" pitchFamily="2" charset="-122"/>
              </a:rPr>
              <a:t>。段的长度却不固定，决定于用户所编写的程序，通常由编译程序在对源程序进行编译时，根据信息的性质来划分</a:t>
            </a:r>
            <a:endParaRPr lang="en-US" altLang="zh-CN" sz="1800" b="1" dirty="0">
              <a:solidFill>
                <a:srgbClr val="000000"/>
              </a:solidFill>
              <a:latin typeface="华文中宋" panose="02010600040101010101" pitchFamily="2" charset="-122"/>
              <a:ea typeface="华文中宋" panose="02010600040101010101" pitchFamily="2" charset="-122"/>
            </a:endParaRPr>
          </a:p>
          <a:p>
            <a:pPr algn="just">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分页的作业地址空间是一维的，即单一的线性地址空间，程序员只需要利用</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一个记忆符</a:t>
            </a:r>
            <a:r>
              <a:rPr lang="zh-CN" altLang="en-US" sz="1800" b="1" dirty="0">
                <a:solidFill>
                  <a:srgbClr val="000000"/>
                </a:solidFill>
                <a:latin typeface="华文中宋" panose="02010600040101010101" pitchFamily="2" charset="-122"/>
                <a:ea typeface="华文中宋" panose="02010600040101010101" pitchFamily="2" charset="-122"/>
              </a:rPr>
              <a:t>，即可表示一个地址。分段的作业地址空间是二维的，程序员在标识一个地址时，</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既需给出段名，又需给出段内地址</a:t>
            </a:r>
          </a:p>
        </p:txBody>
      </p:sp>
      <p:sp>
        <p:nvSpPr>
          <p:cNvPr id="2" name="灯片编号占位符 1">
            <a:extLst>
              <a:ext uri="{FF2B5EF4-FFF2-40B4-BE49-F238E27FC236}">
                <a16:creationId xmlns:a16="http://schemas.microsoft.com/office/drawing/2014/main" id="{63EBAEDF-6595-4B90-924A-9D3DF705E68F}"/>
              </a:ext>
            </a:extLst>
          </p:cNvPr>
          <p:cNvSpPr>
            <a:spLocks noGrp="1"/>
          </p:cNvSpPr>
          <p:nvPr>
            <p:ph type="sldNum" sz="quarter" idx="12"/>
          </p:nvPr>
        </p:nvSpPr>
        <p:spPr/>
        <p:txBody>
          <a:bodyPr/>
          <a:lstStyle/>
          <a:p>
            <a:fld id="{B10D5614-B734-4280-8F57-1D4947433C97}" type="slidenum">
              <a:rPr lang="en-US" smtClean="0"/>
              <a:pPr/>
              <a:t>115</a:t>
            </a:fld>
            <a:endParaRPr lang="en-US" dirty="0"/>
          </a:p>
        </p:txBody>
      </p:sp>
    </p:spTree>
    <p:extLst>
      <p:ext uri="{BB962C8B-B14F-4D97-AF65-F5344CB8AC3E}">
        <p14:creationId xmlns:p14="http://schemas.microsoft.com/office/powerpoint/2010/main" val="6168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段页式管理的基本思想</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5" name="Rectangle 3"/>
          <p:cNvSpPr txBox="1">
            <a:spLocks noChangeArrowheads="1"/>
          </p:cNvSpPr>
          <p:nvPr/>
        </p:nvSpPr>
        <p:spPr>
          <a:xfrm>
            <a:off x="490874" y="1563107"/>
            <a:ext cx="8195926" cy="4069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段式和页式系统工作原理的组合</a:t>
            </a:r>
          </a:p>
          <a:p>
            <a:pPr lvl="1" algn="just">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首先，进程仍然拥有一个自己的二维地址空间，即进程中所包含的具有独立逻辑功能的程序或数据仍被划分成段</a:t>
            </a:r>
            <a:endParaRPr lang="en-US" altLang="zh-CN" sz="1800" b="1" dirty="0">
              <a:solidFill>
                <a:srgbClr val="000000"/>
              </a:solidFill>
              <a:latin typeface="华文中宋" panose="02010600040101010101" pitchFamily="2" charset="-122"/>
              <a:ea typeface="华文中宋" panose="02010600040101010101" pitchFamily="2" charset="-122"/>
              <a:cs typeface="Times New Roman" pitchFamily="18" charset="0"/>
            </a:endParaRPr>
          </a:p>
          <a:p>
            <a:pPr lvl="1" algn="just">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其次，每段内再分成若干大小固定的页，每段都从零开始为自己的各页依次编写连续的页号</a:t>
            </a:r>
          </a:p>
          <a:p>
            <a:pPr algn="just">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由于最小单位是页面而不是段，与分页存储管理一样，段页式的内存空间被划分成若干个大小相同的页面，并且</a:t>
            </a:r>
            <a:r>
              <a:rPr lang="zh-CN" altLang="en-US" sz="1800" b="1" dirty="0">
                <a:solidFill>
                  <a:srgbClr val="000000"/>
                </a:solidFill>
                <a:latin typeface="华文中宋" panose="02010600040101010101" pitchFamily="2" charset="-122"/>
                <a:ea typeface="华文中宋" panose="02010600040101010101" pitchFamily="2" charset="-122"/>
              </a:rPr>
              <a:t>每段可以分开，每段的大小也不受内存可用区的限制</a:t>
            </a:r>
          </a:p>
        </p:txBody>
      </p:sp>
      <p:sp>
        <p:nvSpPr>
          <p:cNvPr id="2" name="灯片编号占位符 1">
            <a:extLst>
              <a:ext uri="{FF2B5EF4-FFF2-40B4-BE49-F238E27FC236}">
                <a16:creationId xmlns:a16="http://schemas.microsoft.com/office/drawing/2014/main" id="{0B57551A-4149-4024-88A4-3B2E6D210553}"/>
              </a:ext>
            </a:extLst>
          </p:cNvPr>
          <p:cNvSpPr>
            <a:spLocks noGrp="1"/>
          </p:cNvSpPr>
          <p:nvPr>
            <p:ph type="sldNum" sz="quarter" idx="12"/>
          </p:nvPr>
        </p:nvSpPr>
        <p:spPr/>
        <p:txBody>
          <a:bodyPr/>
          <a:lstStyle/>
          <a:p>
            <a:fld id="{B10D5614-B734-4280-8F57-1D4947433C97}" type="slidenum">
              <a:rPr lang="en-US" smtClean="0"/>
              <a:pPr/>
              <a:t>116</a:t>
            </a:fld>
            <a:endParaRPr lang="en-US" dirty="0"/>
          </a:p>
        </p:txBody>
      </p:sp>
    </p:spTree>
    <p:extLst>
      <p:ext uri="{BB962C8B-B14F-4D97-AF65-F5344CB8AC3E}">
        <p14:creationId xmlns:p14="http://schemas.microsoft.com/office/powerpoint/2010/main" val="119011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矩形 1"/>
          <p:cNvSpPr/>
          <p:nvPr/>
        </p:nvSpPr>
        <p:spPr>
          <a:xfrm>
            <a:off x="514794" y="1701675"/>
            <a:ext cx="8286058" cy="300082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实现原理</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先把用户程序分成若干个段，并为每个段赋予一个段名</a:t>
            </a:r>
            <a:r>
              <a:rPr lang="en-US" altLang="zh-CN" b="1" dirty="0">
                <a:solidFill>
                  <a:srgbClr val="000000"/>
                </a:solidFill>
                <a:latin typeface="华文中宋" panose="02010600040101010101" pitchFamily="2" charset="-122"/>
                <a:ea typeface="华文中宋" panose="02010600040101010101" pitchFamily="2" charset="-122"/>
              </a:rPr>
              <a:t>s</a:t>
            </a:r>
            <a:r>
              <a:rPr lang="zh-CN" altLang="en-US" b="1" dirty="0">
                <a:solidFill>
                  <a:srgbClr val="000000"/>
                </a:solidFill>
                <a:latin typeface="华文中宋" panose="02010600040101010101" pitchFamily="2" charset="-122"/>
                <a:ea typeface="华文中宋" panose="02010600040101010101" pitchFamily="2" charset="-122"/>
              </a:rPr>
              <a:t>，每段可以独立从“</a:t>
            </a: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编址</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再把每个段划分成大小相等的若干个页，把主存分成与页大小相同的块</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cs typeface="Times New Roman" pitchFamily="18" charset="0"/>
              </a:rPr>
              <a:t>虚拟地址</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段页式管理时的进程的虚拟</a:t>
            </a:r>
            <a:r>
              <a:rPr lang="zh-CN" altLang="en-US" b="1" dirty="0">
                <a:solidFill>
                  <a:srgbClr val="000000"/>
                </a:solidFill>
                <a:latin typeface="华文中宋" panose="02010600040101010101" pitchFamily="2" charset="-122"/>
                <a:ea typeface="华文中宋" panose="02010600040101010101" pitchFamily="2" charset="-122"/>
                <a:cs typeface="Times New Roman" pitchFamily="18" charset="0"/>
              </a:rPr>
              <a:t>地址空间中的虚拟地址包括</a:t>
            </a:r>
            <a:r>
              <a:rPr lang="en-US" altLang="zh-CN" b="1" dirty="0">
                <a:solidFill>
                  <a:srgbClr val="000000"/>
                </a:solidFill>
                <a:latin typeface="华文中宋" panose="02010600040101010101" pitchFamily="2" charset="-122"/>
                <a:ea typeface="华文中宋" panose="02010600040101010101" pitchFamily="2" charset="-122"/>
                <a:cs typeface="Times New Roman" pitchFamily="18" charset="0"/>
              </a:rPr>
              <a:t>3</a:t>
            </a:r>
            <a:r>
              <a:rPr lang="zh-CN" altLang="en-US" b="1" dirty="0">
                <a:solidFill>
                  <a:srgbClr val="000000"/>
                </a:solidFill>
                <a:latin typeface="华文中宋" panose="02010600040101010101" pitchFamily="2" charset="-122"/>
                <a:ea typeface="华文中宋" panose="02010600040101010101" pitchFamily="2" charset="-122"/>
                <a:cs typeface="Times New Roman" pitchFamily="18" charset="0"/>
              </a:rPr>
              <a:t>个部分：</a:t>
            </a:r>
            <a:r>
              <a:rPr lang="zh-CN" altLang="en-US" b="1" dirty="0">
                <a:solidFill>
                  <a:schemeClr val="accent4">
                    <a:lumMod val="75000"/>
                  </a:schemeClr>
                </a:solidFill>
                <a:latin typeface="华文中宋" panose="02010600040101010101" pitchFamily="2" charset="-122"/>
                <a:ea typeface="华文中宋" panose="02010600040101010101" pitchFamily="2" charset="-122"/>
                <a:cs typeface="Times New Roman" pitchFamily="18" charset="0"/>
              </a:rPr>
              <a:t>段号、页号和页内相对地址</a:t>
            </a:r>
            <a:endParaRPr lang="zh-CN" altLang="en-US" b="1" dirty="0">
              <a:solidFill>
                <a:schemeClr val="accent4">
                  <a:lumMod val="75000"/>
                </a:schemeClr>
              </a:solidFill>
              <a:latin typeface="华文中宋" panose="02010600040101010101" pitchFamily="2" charset="-122"/>
              <a:ea typeface="华文中宋" panose="02010600040101010101" pitchFamily="2" charset="-122"/>
            </a:endParaRPr>
          </a:p>
        </p:txBody>
      </p:sp>
      <p:pic>
        <p:nvPicPr>
          <p:cNvPr id="10266" name="Picture 26" descr="preview">
            <a:extLst>
              <a:ext uri="{FF2B5EF4-FFF2-40B4-BE49-F238E27FC236}">
                <a16:creationId xmlns:a16="http://schemas.microsoft.com/office/drawing/2014/main" id="{9121D35A-D9CC-4400-B99D-FA254F117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678" y="4876943"/>
            <a:ext cx="4505325" cy="1190625"/>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DA5E79AE-62F7-4A04-8A93-48F611A67447}"/>
              </a:ext>
            </a:extLst>
          </p:cNvPr>
          <p:cNvSpPr>
            <a:spLocks noGrp="1"/>
          </p:cNvSpPr>
          <p:nvPr>
            <p:ph type="sldNum" sz="quarter" idx="12"/>
          </p:nvPr>
        </p:nvSpPr>
        <p:spPr/>
        <p:txBody>
          <a:bodyPr/>
          <a:lstStyle/>
          <a:p>
            <a:fld id="{B10D5614-B734-4280-8F57-1D4947433C97}" type="slidenum">
              <a:rPr lang="en-US" smtClean="0"/>
              <a:pPr/>
              <a:t>117</a:t>
            </a:fld>
            <a:endParaRPr lang="en-US" dirty="0"/>
          </a:p>
        </p:txBody>
      </p:sp>
    </p:spTree>
    <p:extLst>
      <p:ext uri="{BB962C8B-B14F-4D97-AF65-F5344CB8AC3E}">
        <p14:creationId xmlns:p14="http://schemas.microsoft.com/office/powerpoint/2010/main" val="109354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99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8434" name="Picture 2" descr="preview">
            <a:extLst>
              <a:ext uri="{FF2B5EF4-FFF2-40B4-BE49-F238E27FC236}">
                <a16:creationId xmlns:a16="http://schemas.microsoft.com/office/drawing/2014/main" id="{9869D581-DF5C-4AA6-B4BA-55C20A66C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92162"/>
            <a:ext cx="9036495" cy="435217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F26C941D-EFC7-4D86-A0A8-027ECE70B71F}"/>
              </a:ext>
            </a:extLst>
          </p:cNvPr>
          <p:cNvSpPr>
            <a:spLocks noGrp="1"/>
          </p:cNvSpPr>
          <p:nvPr>
            <p:ph type="sldNum" sz="quarter" idx="12"/>
          </p:nvPr>
        </p:nvSpPr>
        <p:spPr/>
        <p:txBody>
          <a:bodyPr/>
          <a:lstStyle/>
          <a:p>
            <a:fld id="{B10D5614-B734-4280-8F57-1D4947433C97}" type="slidenum">
              <a:rPr lang="en-US" smtClean="0"/>
              <a:pPr/>
              <a:t>118</a:t>
            </a:fld>
            <a:endParaRPr lang="en-US" dirty="0"/>
          </a:p>
        </p:txBody>
      </p:sp>
    </p:spTree>
    <p:extLst>
      <p:ext uri="{BB962C8B-B14F-4D97-AF65-F5344CB8AC3E}">
        <p14:creationId xmlns:p14="http://schemas.microsoft.com/office/powerpoint/2010/main" val="262358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段页式管理的段表和页表</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 name="矩形 4"/>
          <p:cNvSpPr/>
          <p:nvPr/>
        </p:nvSpPr>
        <p:spPr>
          <a:xfrm>
            <a:off x="591626" y="1741690"/>
            <a:ext cx="8095174"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为了实现段页式存储管理，系统必须为每个作业或进程建立一张段表，管理内存分配与释放、缺段处理、存储保护和地址变换等。每个段又必须建立一张页表，把段中的虚页地址变换成内存中的实际页面</a:t>
            </a: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段表：系统为每个作业或进程配置了一张段表，记录作业段的分配情况 </a:t>
            </a: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页表：记录每个段内页的分配情况</a:t>
            </a: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100</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41610AEA-FFA2-4CD1-9C41-668D57BFF071}"/>
              </a:ext>
            </a:extLst>
          </p:cNvPr>
          <p:cNvSpPr>
            <a:spLocks noGrp="1"/>
          </p:cNvSpPr>
          <p:nvPr>
            <p:ph type="sldNum" sz="quarter" idx="12"/>
          </p:nvPr>
        </p:nvSpPr>
        <p:spPr/>
        <p:txBody>
          <a:bodyPr/>
          <a:lstStyle/>
          <a:p>
            <a:fld id="{B10D5614-B734-4280-8F57-1D4947433C97}" type="slidenum">
              <a:rPr lang="en-US" smtClean="0"/>
              <a:pPr/>
              <a:t>119</a:t>
            </a:fld>
            <a:endParaRPr lang="en-US" dirty="0"/>
          </a:p>
        </p:txBody>
      </p:sp>
    </p:spTree>
    <p:extLst>
      <p:ext uri="{BB962C8B-B14F-4D97-AF65-F5344CB8AC3E}">
        <p14:creationId xmlns:p14="http://schemas.microsoft.com/office/powerpoint/2010/main" val="364675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846139"/>
            <a:ext cx="6840538"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11</a:t>
            </a:r>
            <a:endParaRPr lang="en-US" sz="1100" b="1" dirty="0">
              <a:solidFill>
                <a:prstClr val="white"/>
              </a:solidFill>
            </a:endParaRPr>
          </a:p>
        </p:txBody>
      </p:sp>
      <p:sp>
        <p:nvSpPr>
          <p:cNvPr id="2" name="矩形 1"/>
          <p:cNvSpPr/>
          <p:nvPr/>
        </p:nvSpPr>
        <p:spPr>
          <a:xfrm>
            <a:off x="922198" y="5013176"/>
            <a:ext cx="7561564" cy="1200329"/>
          </a:xfrm>
          <a:prstGeom prst="rect">
            <a:avLst/>
          </a:prstGeom>
        </p:spPr>
        <p:txBody>
          <a:bodyPr wrap="square">
            <a:spAutoFit/>
          </a:bodyPr>
          <a:lstStyle/>
          <a:p>
            <a:pPr marL="285750" indent="-285750">
              <a:buFont typeface="Wingdings" panose="05000000000000000000" pitchFamily="2" charset="2"/>
              <a:buChar char="ü"/>
            </a:pPr>
            <a:r>
              <a:rPr lang="zh-CN" altLang="en-US" b="1" dirty="0">
                <a:solidFill>
                  <a:srgbClr val="FF0000"/>
                </a:solidFill>
                <a:latin typeface="华文中宋" panose="02010600040101010101" pitchFamily="2" charset="-122"/>
                <a:ea typeface="华文中宋" panose="02010600040101010101" pitchFamily="2" charset="-122"/>
              </a:rPr>
              <a:t>基址寄存器和限长寄存器总是存放当前占用处理器的进程所占分区的始址和长度。所以，一个进程让出处理器时，应先把这两个寄存器的内容保存到该作业所对应进程的</a:t>
            </a:r>
            <a:r>
              <a:rPr lang="en-US" altLang="zh-CN" b="1" dirty="0">
                <a:solidFill>
                  <a:srgbClr val="FF0000"/>
                </a:solidFill>
                <a:latin typeface="华文中宋" panose="02010600040101010101" pitchFamily="2" charset="-122"/>
                <a:ea typeface="华文中宋" panose="02010600040101010101" pitchFamily="2" charset="-122"/>
              </a:rPr>
              <a:t>PCB</a:t>
            </a:r>
            <a:r>
              <a:rPr lang="zh-CN" altLang="en-US" b="1" dirty="0">
                <a:solidFill>
                  <a:srgbClr val="FF0000"/>
                </a:solidFill>
                <a:latin typeface="华文中宋" panose="02010600040101010101" pitchFamily="2" charset="-122"/>
                <a:ea typeface="华文中宋" panose="02010600040101010101" pitchFamily="2" charset="-122"/>
              </a:rPr>
              <a:t>中，然后再把新作业所占分区的始址和长度存入这两个专用寄存器中</a:t>
            </a: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2" name="Content Placeholder 2">
            <a:extLst>
              <a:ext uri="{FF2B5EF4-FFF2-40B4-BE49-F238E27FC236}">
                <a16:creationId xmlns:a16="http://schemas.microsoft.com/office/drawing/2014/main" id="{A642C457-6809-4BBF-91AE-3A9B2778D107}"/>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程序的装入（</a:t>
            </a:r>
            <a:r>
              <a:rPr lang="en-US" altLang="zh-CN" sz="2000" b="1" dirty="0">
                <a:solidFill>
                  <a:srgbClr val="FF0000"/>
                </a:solidFill>
                <a:latin typeface="华文中宋" panose="02010600040101010101" pitchFamily="2" charset="-122"/>
                <a:ea typeface="华文中宋" panose="02010600040101010101" pitchFamily="2" charset="-122"/>
              </a:rPr>
              <a:t>Load</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BC3339B1-BD23-4D9F-BBEF-6E37EEF97B11}"/>
              </a:ext>
            </a:extLst>
          </p:cNvPr>
          <p:cNvSpPr>
            <a:spLocks noGrp="1"/>
          </p:cNvSpPr>
          <p:nvPr>
            <p:ph type="sldNum" sz="quarter" idx="12"/>
          </p:nvPr>
        </p:nvSpPr>
        <p:spPr/>
        <p:txBody>
          <a:bodyPr/>
          <a:lstStyle/>
          <a:p>
            <a:fld id="{B10D5614-B734-4280-8F57-1D4947433C97}" type="slidenum">
              <a:rPr lang="en-US" smtClean="0"/>
              <a:pPr/>
              <a:t>12</a:t>
            </a:fld>
            <a:endParaRPr lang="en-US" dirty="0"/>
          </a:p>
        </p:txBody>
      </p:sp>
    </p:spTree>
    <p:extLst>
      <p:ext uri="{BB962C8B-B14F-4D97-AF65-F5344CB8AC3E}">
        <p14:creationId xmlns:p14="http://schemas.microsoft.com/office/powerpoint/2010/main" val="56053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5" name="Picture 4" descr="e3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89289" y="1759677"/>
            <a:ext cx="7994473" cy="4804897"/>
          </a:xfrm>
          <a:noFill/>
        </p:spPr>
      </p:pic>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101</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71A876CE-66B7-4086-B4E7-4D2AF6D4B17F}"/>
              </a:ext>
            </a:extLst>
          </p:cNvPr>
          <p:cNvSpPr>
            <a:spLocks noGrp="1"/>
          </p:cNvSpPr>
          <p:nvPr>
            <p:ph type="sldNum" sz="quarter" idx="12"/>
          </p:nvPr>
        </p:nvSpPr>
        <p:spPr/>
        <p:txBody>
          <a:bodyPr/>
          <a:lstStyle/>
          <a:p>
            <a:fld id="{B10D5614-B734-4280-8F57-1D4947433C97}" type="slidenum">
              <a:rPr lang="en-US" smtClean="0"/>
              <a:pPr/>
              <a:t>120</a:t>
            </a:fld>
            <a:endParaRPr lang="en-US" dirty="0"/>
          </a:p>
        </p:txBody>
      </p:sp>
    </p:spTree>
    <p:extLst>
      <p:ext uri="{BB962C8B-B14F-4D97-AF65-F5344CB8AC3E}">
        <p14:creationId xmlns:p14="http://schemas.microsoft.com/office/powerpoint/2010/main" val="84791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段页式管理的实现原理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101</a:t>
            </a:r>
            <a:endParaRPr lang="en-US" sz="1100" b="1" dirty="0">
              <a:solidFill>
                <a:prstClr val="white"/>
              </a:solidFill>
            </a:endParaRPr>
          </a:p>
        </p:txBody>
      </p:sp>
      <p:pic>
        <p:nvPicPr>
          <p:cNvPr id="19458" name="Picture 2" descr="preview">
            <a:extLst>
              <a:ext uri="{FF2B5EF4-FFF2-40B4-BE49-F238E27FC236}">
                <a16:creationId xmlns:a16="http://schemas.microsoft.com/office/drawing/2014/main" id="{64DFA1E1-0EF1-44D3-BE90-FBB17863B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9" y="1643346"/>
            <a:ext cx="8691962" cy="500720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C3B06C89-6AE5-4A0E-B2F0-5DC4C16846D9}"/>
              </a:ext>
            </a:extLst>
          </p:cNvPr>
          <p:cNvSpPr>
            <a:spLocks noGrp="1"/>
          </p:cNvSpPr>
          <p:nvPr>
            <p:ph type="sldNum" sz="quarter" idx="12"/>
          </p:nvPr>
        </p:nvSpPr>
        <p:spPr/>
        <p:txBody>
          <a:bodyPr/>
          <a:lstStyle/>
          <a:p>
            <a:fld id="{B10D5614-B734-4280-8F57-1D4947433C97}" type="slidenum">
              <a:rPr lang="en-US" smtClean="0"/>
              <a:pPr/>
              <a:t>121</a:t>
            </a:fld>
            <a:endParaRPr lang="en-US" dirty="0"/>
          </a:p>
        </p:txBody>
      </p:sp>
    </p:spTree>
    <p:extLst>
      <p:ext uri="{BB962C8B-B14F-4D97-AF65-F5344CB8AC3E}">
        <p14:creationId xmlns:p14="http://schemas.microsoft.com/office/powerpoint/2010/main" val="177163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段页式管理动态地址变换过程</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Rectangle 3"/>
          <p:cNvSpPr txBox="1">
            <a:spLocks noChangeArrowheads="1"/>
          </p:cNvSpPr>
          <p:nvPr/>
        </p:nvSpPr>
        <p:spPr>
          <a:xfrm>
            <a:off x="490874" y="1628800"/>
            <a:ext cx="8195926" cy="4752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在进行地址转换时，首先利用段号，将它与段表寄存器中的段长进行比较</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若段号</a:t>
            </a:r>
            <a:r>
              <a:rPr lang="zh-CN" altLang="en-US" sz="1800" b="1" dirty="0">
                <a:solidFill>
                  <a:srgbClr val="000000"/>
                </a:solidFill>
                <a:latin typeface="华文中宋" panose="02010600040101010101" pitchFamily="2" charset="-122"/>
                <a:ea typeface="华文中宋" panose="02010600040101010101" pitchFamily="2" charset="-122"/>
                <a:cs typeface="Arial" charset="0"/>
              </a:rPr>
              <a:t>≥</a:t>
            </a:r>
            <a:r>
              <a:rPr lang="zh-CN" altLang="en-US" sz="1800" b="1" dirty="0">
                <a:solidFill>
                  <a:srgbClr val="000000"/>
                </a:solidFill>
                <a:latin typeface="华文中宋" panose="02010600040101010101" pitchFamily="2" charset="-122"/>
                <a:ea typeface="华文中宋" panose="02010600040101010101" pitchFamily="2" charset="-122"/>
              </a:rPr>
              <a:t> 段长，则产生越界中断</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否则，利用段表始址和段号在段表中找到相应页表的始址</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利用虚拟地址中的页号，与段表中的页长比较</a:t>
            </a: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若页号≥该页表长度，产生越界中断</a:t>
            </a: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否则，在页表中找出其对应的块号，再与虚拟地址中的页内地址一起组成物理地址</a:t>
            </a: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102</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D4F968E6-E6E9-430E-B7AA-F431BEBDF584}"/>
              </a:ext>
            </a:extLst>
          </p:cNvPr>
          <p:cNvSpPr>
            <a:spLocks noGrp="1"/>
          </p:cNvSpPr>
          <p:nvPr>
            <p:ph type="sldNum" sz="quarter" idx="12"/>
          </p:nvPr>
        </p:nvSpPr>
        <p:spPr/>
        <p:txBody>
          <a:bodyPr/>
          <a:lstStyle/>
          <a:p>
            <a:fld id="{B10D5614-B734-4280-8F57-1D4947433C97}" type="slidenum">
              <a:rPr lang="en-US" smtClean="0"/>
              <a:pPr/>
              <a:t>122</a:t>
            </a:fld>
            <a:endParaRPr lang="en-US" dirty="0"/>
          </a:p>
        </p:txBody>
      </p:sp>
    </p:spTree>
    <p:extLst>
      <p:ext uri="{BB962C8B-B14F-4D97-AF65-F5344CB8AC3E}">
        <p14:creationId xmlns:p14="http://schemas.microsoft.com/office/powerpoint/2010/main" val="115502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段页式管理动态地址变换过程</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0196768"/>
              </p:ext>
            </p:extLst>
          </p:nvPr>
        </p:nvGraphicFramePr>
        <p:xfrm>
          <a:off x="395287" y="1759677"/>
          <a:ext cx="8353425" cy="4319587"/>
        </p:xfrm>
        <a:graphic>
          <a:graphicData uri="http://schemas.openxmlformats.org/presentationml/2006/ole">
            <mc:AlternateContent xmlns:mc="http://schemas.openxmlformats.org/markup-compatibility/2006">
              <mc:Choice xmlns:v="urn:schemas-microsoft-com:vml" Requires="v">
                <p:oleObj spid="_x0000_s11299" name="VISIO" r:id="rId3" imgW="4023360" imgH="1935480" progId="">
                  <p:embed/>
                </p:oleObj>
              </mc:Choice>
              <mc:Fallback>
                <p:oleObj name="VISIO" r:id="rId3" imgW="4023360" imgH="1935480" progId="">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7" y="1759677"/>
                        <a:ext cx="83534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103</a:t>
            </a:r>
            <a:endParaRPr lang="en-US" sz="1100" b="1" dirty="0">
              <a:solidFill>
                <a:prstClr val="white"/>
              </a:solidFill>
            </a:endParaRPr>
          </a:p>
        </p:txBody>
      </p:sp>
      <p:sp>
        <p:nvSpPr>
          <p:cNvPr id="3" name="灯片编号占位符 2">
            <a:extLst>
              <a:ext uri="{FF2B5EF4-FFF2-40B4-BE49-F238E27FC236}">
                <a16:creationId xmlns:a16="http://schemas.microsoft.com/office/drawing/2014/main" id="{6E12831D-EB7C-4DBE-85DE-F3D91A0A6D12}"/>
              </a:ext>
            </a:extLst>
          </p:cNvPr>
          <p:cNvSpPr>
            <a:spLocks noGrp="1"/>
          </p:cNvSpPr>
          <p:nvPr>
            <p:ph type="sldNum" sz="quarter" idx="12"/>
          </p:nvPr>
        </p:nvSpPr>
        <p:spPr/>
        <p:txBody>
          <a:bodyPr/>
          <a:lstStyle/>
          <a:p>
            <a:fld id="{B10D5614-B734-4280-8F57-1D4947433C97}" type="slidenum">
              <a:rPr lang="en-US" smtClean="0"/>
              <a:pPr/>
              <a:t>123</a:t>
            </a:fld>
            <a:endParaRPr lang="en-US" dirty="0"/>
          </a:p>
        </p:txBody>
      </p:sp>
    </p:spTree>
    <p:extLst>
      <p:ext uri="{BB962C8B-B14F-4D97-AF65-F5344CB8AC3E}">
        <p14:creationId xmlns:p14="http://schemas.microsoft.com/office/powerpoint/2010/main" val="241614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段页式管理动态地址变换过程</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103</a:t>
            </a:r>
            <a:endParaRPr lang="en-US" sz="1100" b="1" dirty="0">
              <a:solidFill>
                <a:prstClr val="white"/>
              </a:solidFill>
            </a:endParaRPr>
          </a:p>
        </p:txBody>
      </p:sp>
      <p:pic>
        <p:nvPicPr>
          <p:cNvPr id="20484" name="Picture 4" descr="preview">
            <a:extLst>
              <a:ext uri="{FF2B5EF4-FFF2-40B4-BE49-F238E27FC236}">
                <a16:creationId xmlns:a16="http://schemas.microsoft.com/office/drawing/2014/main" id="{4C2003A7-4466-41C2-B7D6-A7B8DE192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5" y="1622390"/>
            <a:ext cx="8976790" cy="499986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7E1EB7F6-367C-4427-9ED8-AF99BC89248D}"/>
              </a:ext>
            </a:extLst>
          </p:cNvPr>
          <p:cNvSpPr>
            <a:spLocks noGrp="1"/>
          </p:cNvSpPr>
          <p:nvPr>
            <p:ph type="sldNum" sz="quarter" idx="12"/>
          </p:nvPr>
        </p:nvSpPr>
        <p:spPr/>
        <p:txBody>
          <a:bodyPr/>
          <a:lstStyle/>
          <a:p>
            <a:fld id="{B10D5614-B734-4280-8F57-1D4947433C97}" type="slidenum">
              <a:rPr lang="en-US" smtClean="0"/>
              <a:pPr/>
              <a:t>124</a:t>
            </a:fld>
            <a:endParaRPr lang="en-US" dirty="0"/>
          </a:p>
        </p:txBody>
      </p:sp>
    </p:spTree>
    <p:extLst>
      <p:ext uri="{BB962C8B-B14F-4D97-AF65-F5344CB8AC3E}">
        <p14:creationId xmlns:p14="http://schemas.microsoft.com/office/powerpoint/2010/main" val="163944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5029262"/>
          </a:xfrm>
          <a:prstGeom prst="rect">
            <a:avLst/>
          </a:prstGeom>
        </p:spPr>
        <p:txBody>
          <a:bodyPr wrap="square">
            <a:spAutoFit/>
          </a:bodyPr>
          <a:lstStyle/>
          <a:p>
            <a:pPr marL="285750" indent="-285750" eaLnBrk="1" hangingPunct="1">
              <a:lnSpc>
                <a:spcPct val="150000"/>
              </a:lnSpc>
              <a:buFont typeface="Wingdings" panose="05000000000000000000" pitchFamily="2" charset="2"/>
              <a:buChar char="Ø"/>
            </a:pPr>
            <a:r>
              <a:rPr lang="zh-CN" altLang="en-US" b="1" dirty="0">
                <a:solidFill>
                  <a:schemeClr val="tx2">
                    <a:lumMod val="50000"/>
                  </a:schemeClr>
                </a:solidFill>
                <a:latin typeface="华文中宋" panose="02010600040101010101" pitchFamily="2" charset="-122"/>
                <a:ea typeface="华文中宋" panose="02010600040101010101" pitchFamily="2" charset="-122"/>
              </a:rPr>
              <a:t>页面大小是一个重要的硬件设计问</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tx2">
                    <a:lumMod val="50000"/>
                  </a:schemeClr>
                </a:solidFill>
                <a:latin typeface="华文中宋" panose="02010600040101010101" pitchFamily="2" charset="-122"/>
                <a:ea typeface="华文中宋" panose="02010600040101010101" pitchFamily="2" charset="-122"/>
              </a:rPr>
              <a:t>小页面有利于减少内碎片总量</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tx2">
                    <a:lumMod val="50000"/>
                  </a:schemeClr>
                </a:solidFill>
                <a:latin typeface="华文中宋" panose="02010600040101010101" pitchFamily="2" charset="-122"/>
                <a:ea typeface="华文中宋" panose="02010600040101010101" pitchFamily="2" charset="-122"/>
              </a:rPr>
              <a:t>大页面有利于减小每进程的页表容量</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tx2">
                    <a:lumMod val="50000"/>
                  </a:schemeClr>
                </a:solidFill>
                <a:latin typeface="华文中宋" panose="02010600040101010101" pitchFamily="2" charset="-122"/>
                <a:ea typeface="华文中宋" panose="02010600040101010101" pitchFamily="2" charset="-122"/>
              </a:rPr>
              <a:t>大页面有利于实现有效的磁盘数据块传送</a:t>
            </a:r>
          </a:p>
          <a:p>
            <a:pPr marL="285750" indent="-285750" eaLnBrk="1" hangingPunct="1">
              <a:lnSpc>
                <a:spcPct val="150000"/>
              </a:lnSpc>
              <a:buFont typeface="Wingdings" panose="05000000000000000000" pitchFamily="2" charset="2"/>
              <a:buChar char="Ø"/>
            </a:pPr>
            <a:r>
              <a:rPr lang="zh-CN" altLang="en-US" b="1" dirty="0">
                <a:solidFill>
                  <a:schemeClr val="tx2">
                    <a:lumMod val="50000"/>
                  </a:schemeClr>
                </a:solidFill>
                <a:latin typeface="华文中宋" panose="02010600040101010101" pitchFamily="2" charset="-122"/>
                <a:ea typeface="华文中宋" panose="02010600040101010101" pitchFamily="2" charset="-122"/>
              </a:rPr>
              <a:t>最常用的页面大小介于 1</a:t>
            </a:r>
            <a:r>
              <a:rPr lang="en-US" altLang="zh-CN" b="1" dirty="0">
                <a:solidFill>
                  <a:schemeClr val="tx2">
                    <a:lumMod val="50000"/>
                  </a:schemeClr>
                </a:solidFill>
                <a:latin typeface="华文中宋" panose="02010600040101010101" pitchFamily="2" charset="-122"/>
                <a:ea typeface="华文中宋" panose="02010600040101010101" pitchFamily="2" charset="-122"/>
              </a:rPr>
              <a:t>KB～8KB</a:t>
            </a: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a:p>
            <a:pPr marL="285750" indent="-285750" eaLnBrk="1" hangingPunct="1">
              <a:lnSpc>
                <a:spcPct val="150000"/>
              </a:lnSpc>
              <a:buFont typeface="Wingdings" panose="05000000000000000000" pitchFamily="2" charset="2"/>
              <a:buChar char="Ø"/>
            </a:pPr>
            <a:r>
              <a:rPr lang="zh-CN" altLang="en-US" b="1" dirty="0">
                <a:solidFill>
                  <a:schemeClr val="tx2">
                    <a:lumMod val="50000"/>
                  </a:schemeClr>
                </a:solidFill>
                <a:latin typeface="华文中宋" panose="02010600040101010101" pitchFamily="2" charset="-122"/>
                <a:ea typeface="华文中宋" panose="02010600040101010101" pitchFamily="2" charset="-122"/>
              </a:rPr>
              <a:t>有些处理器支持多种页面大小</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a:solidFill>
                  <a:schemeClr val="tx2">
                    <a:lumMod val="50000"/>
                  </a:schemeClr>
                </a:solidFill>
                <a:latin typeface="华文中宋" panose="02010600040101010101" pitchFamily="2" charset="-122"/>
                <a:ea typeface="华文中宋" panose="02010600040101010101" pitchFamily="2" charset="-122"/>
              </a:rPr>
              <a:t>x86</a:t>
            </a:r>
            <a:r>
              <a:rPr lang="zh-CN" altLang="en-US" b="1" dirty="0">
                <a:solidFill>
                  <a:schemeClr val="tx2">
                    <a:lumMod val="50000"/>
                  </a:schemeClr>
                </a:solidFill>
                <a:latin typeface="华文中宋" panose="02010600040101010101" pitchFamily="2" charset="-122"/>
                <a:ea typeface="华文中宋" panose="02010600040101010101" pitchFamily="2" charset="-122"/>
              </a:rPr>
              <a:t>支持</a:t>
            </a:r>
            <a:r>
              <a:rPr lang="en-US" altLang="zh-CN" b="1" dirty="0">
                <a:solidFill>
                  <a:schemeClr val="tx2">
                    <a:lumMod val="50000"/>
                  </a:schemeClr>
                </a:solidFill>
                <a:latin typeface="华文中宋" panose="02010600040101010101" pitchFamily="2" charset="-122"/>
                <a:ea typeface="华文中宋" panose="02010600040101010101" pitchFamily="2" charset="-122"/>
              </a:rPr>
              <a:t>4</a:t>
            </a:r>
            <a:r>
              <a:rPr lang="zh-CN" altLang="en-US" b="1" dirty="0">
                <a:solidFill>
                  <a:schemeClr val="tx2">
                    <a:lumMod val="50000"/>
                  </a:schemeClr>
                </a:solidFill>
                <a:latin typeface="华文中宋" panose="02010600040101010101" pitchFamily="2" charset="-122"/>
                <a:ea typeface="华文中宋" panose="02010600040101010101" pitchFamily="2" charset="-122"/>
              </a:rPr>
              <a:t>种：4</a:t>
            </a:r>
            <a:r>
              <a:rPr lang="en-US" altLang="zh-CN" b="1" dirty="0">
                <a:solidFill>
                  <a:schemeClr val="tx2">
                    <a:lumMod val="50000"/>
                  </a:schemeClr>
                </a:solidFill>
                <a:latin typeface="华文中宋" panose="02010600040101010101" pitchFamily="2" charset="-122"/>
                <a:ea typeface="华文中宋" panose="02010600040101010101" pitchFamily="2" charset="-122"/>
              </a:rPr>
              <a:t>KB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4MB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2MB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1GB</a:t>
            </a:r>
          </a:p>
          <a:p>
            <a:pPr marL="742950" lvl="1" indent="-285750">
              <a:lnSpc>
                <a:spcPct val="150000"/>
              </a:lnSpc>
              <a:buFont typeface="Arial" panose="020B0604020202020204" pitchFamily="34" charset="0"/>
              <a:buChar char="•"/>
            </a:pPr>
            <a:r>
              <a:rPr lang="en-US" altLang="zh-CN" b="1" dirty="0">
                <a:solidFill>
                  <a:schemeClr val="tx2">
                    <a:lumMod val="50000"/>
                  </a:schemeClr>
                </a:solidFill>
                <a:latin typeface="华文中宋" panose="02010600040101010101" pitchFamily="2" charset="-122"/>
                <a:ea typeface="华文中宋" panose="02010600040101010101" pitchFamily="2" charset="-122"/>
              </a:rPr>
              <a:t>IA-64</a:t>
            </a:r>
            <a:r>
              <a:rPr lang="zh-CN" altLang="en-US" b="1" dirty="0">
                <a:solidFill>
                  <a:schemeClr val="tx2">
                    <a:lumMod val="50000"/>
                  </a:schemeClr>
                </a:solidFill>
                <a:latin typeface="华文中宋" panose="02010600040101010101" pitchFamily="2" charset="-122"/>
                <a:ea typeface="华文中宋" panose="02010600040101010101" pitchFamily="2" charset="-122"/>
              </a:rPr>
              <a:t>支持</a:t>
            </a:r>
            <a:r>
              <a:rPr lang="en-US" altLang="zh-CN" b="1" dirty="0">
                <a:solidFill>
                  <a:schemeClr val="tx2">
                    <a:lumMod val="50000"/>
                  </a:schemeClr>
                </a:solidFill>
                <a:latin typeface="华文中宋" panose="02010600040101010101" pitchFamily="2" charset="-122"/>
                <a:ea typeface="华文中宋" panose="02010600040101010101" pitchFamily="2" charset="-122"/>
              </a:rPr>
              <a:t>8</a:t>
            </a:r>
            <a:r>
              <a:rPr lang="zh-CN" altLang="en-US" b="1" dirty="0">
                <a:solidFill>
                  <a:schemeClr val="tx2">
                    <a:lumMod val="50000"/>
                  </a:schemeClr>
                </a:solidFill>
                <a:latin typeface="华文中宋" panose="02010600040101010101" pitchFamily="2" charset="-122"/>
                <a:ea typeface="华文中宋" panose="02010600040101010101" pitchFamily="2" charset="-122"/>
              </a:rPr>
              <a:t>种：</a:t>
            </a:r>
            <a:r>
              <a:rPr lang="en-US" altLang="zh-CN" b="1" dirty="0">
                <a:solidFill>
                  <a:schemeClr val="tx2">
                    <a:lumMod val="50000"/>
                  </a:schemeClr>
                </a:solidFill>
                <a:latin typeface="华文中宋" panose="02010600040101010101" pitchFamily="2" charset="-122"/>
                <a:ea typeface="华文中宋" panose="02010600040101010101" pitchFamily="2" charset="-122"/>
              </a:rPr>
              <a:t>4KB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8KB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64KB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256KB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1MB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4MB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16MB</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256MB</a:t>
            </a:r>
          </a:p>
          <a:p>
            <a:pPr marL="742950" lvl="1" indent="-285750">
              <a:lnSpc>
                <a:spcPct val="150000"/>
              </a:lnSpc>
              <a:buFont typeface="Arial" panose="020B0604020202020204" pitchFamily="34" charset="0"/>
              <a:buChar char="•"/>
            </a:pPr>
            <a:r>
              <a:rPr lang="en-US" altLang="zh-CN" b="1" dirty="0">
                <a:solidFill>
                  <a:schemeClr val="tx2">
                    <a:lumMod val="50000"/>
                  </a:schemeClr>
                </a:solidFill>
                <a:latin typeface="华文中宋" panose="02010600040101010101" pitchFamily="2" charset="-122"/>
                <a:ea typeface="华文中宋" panose="02010600040101010101" pitchFamily="2" charset="-122"/>
              </a:rPr>
              <a:t>R4000</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en-US" b="1" dirty="0">
                <a:solidFill>
                  <a:schemeClr val="tx2">
                    <a:lumMod val="50000"/>
                  </a:schemeClr>
                </a:solidFill>
                <a:latin typeface="华文中宋" panose="02010600040101010101" pitchFamily="2" charset="-122"/>
                <a:ea typeface="华文中宋" panose="02010600040101010101" pitchFamily="2" charset="-122"/>
              </a:rPr>
              <a:t>MIPS</a:t>
            </a:r>
            <a:r>
              <a:rPr lang="zh-CN" altLang="en-US" b="1" dirty="0">
                <a:solidFill>
                  <a:schemeClr val="tx2">
                    <a:lumMod val="50000"/>
                  </a:schemeClr>
                </a:solidFill>
                <a:latin typeface="华文中宋" panose="02010600040101010101" pitchFamily="2" charset="-122"/>
                <a:ea typeface="华文中宋" panose="02010600040101010101" pitchFamily="2" charset="-122"/>
              </a:rPr>
              <a:t> 于</a:t>
            </a:r>
            <a:r>
              <a:rPr lang="en-US" altLang="zh-CN" b="1" dirty="0">
                <a:solidFill>
                  <a:schemeClr val="tx2">
                    <a:lumMod val="50000"/>
                  </a:schemeClr>
                </a:solidFill>
                <a:latin typeface="华文中宋" panose="02010600040101010101" pitchFamily="2" charset="-122"/>
                <a:ea typeface="华文中宋" panose="02010600040101010101" pitchFamily="2" charset="-122"/>
              </a:rPr>
              <a:t>1991</a:t>
            </a:r>
            <a:r>
              <a:rPr lang="zh-CN" altLang="en-US" b="1" dirty="0">
                <a:solidFill>
                  <a:schemeClr val="tx2">
                    <a:lumMod val="50000"/>
                  </a:schemeClr>
                </a:solidFill>
                <a:latin typeface="华文中宋" panose="02010600040101010101" pitchFamily="2" charset="-122"/>
                <a:ea typeface="华文中宋" panose="02010600040101010101" pitchFamily="2" charset="-122"/>
              </a:rPr>
              <a:t>年</a:t>
            </a:r>
            <a:r>
              <a:rPr lang="en-US" altLang="zh-CN" b="1" dirty="0">
                <a:solidFill>
                  <a:schemeClr val="tx2">
                    <a:lumMod val="50000"/>
                  </a:schemeClr>
                </a:solidFill>
                <a:latin typeface="华文中宋" panose="02010600040101010101" pitchFamily="2" charset="-122"/>
                <a:ea typeface="华文中宋" panose="02010600040101010101" pitchFamily="2" charset="-122"/>
              </a:rPr>
              <a:t>10</a:t>
            </a:r>
            <a:r>
              <a:rPr lang="zh-CN" altLang="en-US" b="1" dirty="0">
                <a:solidFill>
                  <a:schemeClr val="tx2">
                    <a:lumMod val="50000"/>
                  </a:schemeClr>
                </a:solidFill>
                <a:latin typeface="华文中宋" panose="02010600040101010101" pitchFamily="2" charset="-122"/>
                <a:ea typeface="华文中宋" panose="02010600040101010101" pitchFamily="2" charset="-122"/>
              </a:rPr>
              <a:t>月</a:t>
            </a:r>
            <a:r>
              <a:rPr lang="en-US" altLang="zh-CN" b="1" dirty="0">
                <a:solidFill>
                  <a:schemeClr val="tx2">
                    <a:lumMod val="50000"/>
                  </a:schemeClr>
                </a:solidFill>
                <a:latin typeface="华文中宋" panose="02010600040101010101" pitchFamily="2" charset="-122"/>
                <a:ea typeface="华文中宋" panose="02010600040101010101" pitchFamily="2" charset="-122"/>
              </a:rPr>
              <a:t>1</a:t>
            </a:r>
            <a:r>
              <a:rPr lang="zh-CN" altLang="en-US" b="1" dirty="0">
                <a:solidFill>
                  <a:schemeClr val="tx2">
                    <a:lumMod val="50000"/>
                  </a:schemeClr>
                </a:solidFill>
                <a:latin typeface="华文中宋" panose="02010600040101010101" pitchFamily="2" charset="-122"/>
                <a:ea typeface="华文中宋" panose="02010600040101010101" pitchFamily="2" charset="-122"/>
              </a:rPr>
              <a:t>日发布的</a:t>
            </a:r>
            <a:r>
              <a:rPr lang="en-US" altLang="zh-CN" b="1" dirty="0">
                <a:solidFill>
                  <a:schemeClr val="tx2">
                    <a:lumMod val="50000"/>
                  </a:schemeClr>
                </a:solidFill>
                <a:latin typeface="华文中宋" panose="02010600040101010101" pitchFamily="2" charset="-122"/>
                <a:ea typeface="华文中宋" panose="02010600040101010101" pitchFamily="2" charset="-122"/>
              </a:rPr>
              <a:t>64</a:t>
            </a:r>
            <a:r>
              <a:rPr lang="zh-CN" altLang="en-US" b="1" dirty="0">
                <a:solidFill>
                  <a:schemeClr val="tx2">
                    <a:lumMod val="50000"/>
                  </a:schemeClr>
                </a:solidFill>
                <a:latin typeface="华文中宋" panose="02010600040101010101" pitchFamily="2" charset="-122"/>
                <a:ea typeface="华文中宋" panose="02010600040101010101" pitchFamily="2" charset="-122"/>
              </a:rPr>
              <a:t>位</a:t>
            </a:r>
            <a:r>
              <a:rPr lang="en-US" altLang="zh-CN" b="1" dirty="0">
                <a:solidFill>
                  <a:schemeClr val="tx2">
                    <a:lumMod val="50000"/>
                  </a:schemeClr>
                </a:solidFill>
                <a:latin typeface="华文中宋" panose="02010600040101010101" pitchFamily="2" charset="-122"/>
                <a:ea typeface="华文中宋" panose="02010600040101010101" pitchFamily="2" charset="-122"/>
              </a:rPr>
              <a:t>CPU</a:t>
            </a:r>
            <a:r>
              <a:rPr lang="zh-CN" altLang="en-US" b="1" dirty="0">
                <a:solidFill>
                  <a:schemeClr val="tx2">
                    <a:lumMod val="50000"/>
                  </a:schemeClr>
                </a:solidFill>
                <a:latin typeface="华文中宋" panose="02010600040101010101" pitchFamily="2" charset="-122"/>
                <a:ea typeface="华文中宋" panose="02010600040101010101" pitchFamily="2" charset="-122"/>
              </a:rPr>
              <a:t>）支持7种：4</a:t>
            </a:r>
            <a:r>
              <a:rPr lang="en-US" altLang="zh-CN" b="1" dirty="0">
                <a:solidFill>
                  <a:schemeClr val="tx2">
                    <a:lumMod val="50000"/>
                  </a:schemeClr>
                </a:solidFill>
                <a:latin typeface="华文中宋" panose="02010600040101010101" pitchFamily="2" charset="-122"/>
                <a:ea typeface="华文中宋" panose="02010600040101010101" pitchFamily="2" charset="-122"/>
              </a:rPr>
              <a:t>KB</a:t>
            </a:r>
            <a:r>
              <a:rPr lang="zh-CN" altLang="en-US" b="1" dirty="0">
                <a:solidFill>
                  <a:schemeClr val="tx2">
                    <a:lumMod val="50000"/>
                  </a:schemeClr>
                </a:solidFill>
                <a:latin typeface="华文中宋" panose="02010600040101010101" pitchFamily="2" charset="-122"/>
                <a:ea typeface="华文中宋" panose="02010600040101010101" pitchFamily="2" charset="-122"/>
              </a:rPr>
              <a:t>到16</a:t>
            </a:r>
            <a:r>
              <a:rPr lang="en-US" altLang="zh-CN" b="1" dirty="0">
                <a:solidFill>
                  <a:schemeClr val="tx2">
                    <a:lumMod val="50000"/>
                  </a:schemeClr>
                </a:solidFill>
                <a:latin typeface="华文中宋" panose="02010600040101010101" pitchFamily="2" charset="-122"/>
                <a:ea typeface="华文中宋" panose="02010600040101010101" pitchFamily="2" charset="-122"/>
              </a:rPr>
              <a:t>MB</a:t>
            </a: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125</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页面大小问题</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6196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3782767"/>
          </a:xfrm>
          <a:prstGeom prst="rect">
            <a:avLst/>
          </a:prstGeom>
        </p:spPr>
        <p:txBody>
          <a:bodyPr wrap="square">
            <a:spAutoFit/>
          </a:bodyPr>
          <a:lstStyle/>
          <a:p>
            <a:pPr marL="285750" indent="-285750" eaLnBrk="1" hangingPunct="1">
              <a:lnSpc>
                <a:spcPct val="150000"/>
              </a:lnSpc>
              <a:buFont typeface="Wingdings" panose="05000000000000000000" pitchFamily="2" charset="2"/>
              <a:buChar char="Ø"/>
            </a:pPr>
            <a:r>
              <a:rPr lang="zh-CN" altLang="en-US" b="1" dirty="0">
                <a:solidFill>
                  <a:schemeClr val="bg2">
                    <a:lumMod val="10000"/>
                  </a:schemeClr>
                </a:solidFill>
                <a:latin typeface="华文中宋" panose="02010600040101010101" pitchFamily="2" charset="-122"/>
                <a:ea typeface="华文中宋" panose="02010600040101010101" pitchFamily="2" charset="-122"/>
              </a:rPr>
              <a:t>缺页率</a:t>
            </a:r>
            <a:endParaRPr lang="en-US" altLang="zh-CN" b="1" dirty="0">
              <a:solidFill>
                <a:schemeClr val="bg2">
                  <a:lumMod val="1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bg2">
                    <a:lumMod val="10000"/>
                  </a:schemeClr>
                </a:solidFill>
                <a:latin typeface="华文中宋" panose="02010600040101010101" pitchFamily="2" charset="-122"/>
                <a:ea typeface="华文中宋" panose="02010600040101010101" pitchFamily="2" charset="-122"/>
              </a:rPr>
              <a:t>缺页次数/内存访问次数</a:t>
            </a:r>
            <a:endParaRPr lang="en-US" altLang="zh-CN" b="1" dirty="0">
              <a:solidFill>
                <a:schemeClr val="bg2">
                  <a:lumMod val="1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bg2">
                    <a:lumMod val="10000"/>
                  </a:schemeClr>
                </a:solidFill>
                <a:latin typeface="华文中宋" panose="02010600040101010101" pitchFamily="2" charset="-122"/>
                <a:ea typeface="华文中宋" panose="02010600040101010101" pitchFamily="2" charset="-122"/>
              </a:rPr>
              <a:t>缺页的平均时间间隔</a:t>
            </a:r>
          </a:p>
          <a:p>
            <a:pPr marL="285750" indent="-285750" eaLnBrk="1" hangingPunct="1">
              <a:lnSpc>
                <a:spcPct val="150000"/>
              </a:lnSpc>
              <a:buFont typeface="Wingdings" panose="05000000000000000000" pitchFamily="2" charset="2"/>
              <a:buChar char="Ø"/>
            </a:pPr>
            <a:r>
              <a:rPr lang="zh-CN" altLang="en-US" b="1" dirty="0">
                <a:solidFill>
                  <a:schemeClr val="bg2">
                    <a:lumMod val="10000"/>
                  </a:schemeClr>
                </a:solidFill>
                <a:latin typeface="华文中宋" panose="02010600040101010101" pitchFamily="2" charset="-122"/>
                <a:ea typeface="华文中宋" panose="02010600040101010101" pitchFamily="2" charset="-122"/>
              </a:rPr>
              <a:t>页面大小会影响缺页率</a:t>
            </a:r>
            <a:endParaRPr lang="en-US" altLang="zh-CN" b="1" dirty="0">
              <a:solidFill>
                <a:schemeClr val="bg2">
                  <a:lumMod val="1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bg2">
                    <a:lumMod val="10000"/>
                  </a:schemeClr>
                </a:solidFill>
                <a:latin typeface="华文中宋" panose="02010600040101010101" pitchFamily="2" charset="-122"/>
                <a:ea typeface="华文中宋" panose="02010600040101010101" pitchFamily="2" charset="-122"/>
              </a:rPr>
              <a:t>页面很小：每个进程的内存页较多，通过调页很快适应局部性原理的要求，缺页率低</a:t>
            </a:r>
            <a:endParaRPr lang="en-US" altLang="zh-CN" b="1" dirty="0">
              <a:solidFill>
                <a:schemeClr val="bg2">
                  <a:lumMod val="1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bg2">
                    <a:lumMod val="10000"/>
                  </a:schemeClr>
                </a:solidFill>
                <a:latin typeface="华文中宋" panose="02010600040101010101" pitchFamily="2" charset="-122"/>
                <a:ea typeface="华文中宋" panose="02010600040101010101" pitchFamily="2" charset="-122"/>
              </a:rPr>
              <a:t>页面很大：进程使用的大部分地址空间都在内存，缺页率低</a:t>
            </a:r>
            <a:endParaRPr lang="en-US" altLang="zh-CN" b="1" dirty="0">
              <a:solidFill>
                <a:schemeClr val="bg2">
                  <a:lumMod val="1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chemeClr val="bg2">
                    <a:lumMod val="10000"/>
                  </a:schemeClr>
                </a:solidFill>
                <a:latin typeface="华文中宋" panose="02010600040101010101" pitchFamily="2" charset="-122"/>
                <a:ea typeface="华文中宋" panose="02010600040101010101" pitchFamily="2" charset="-122"/>
              </a:rPr>
              <a:t>页面中等大小：局部性区域只占每页的较小部分，缺页率高</a:t>
            </a:r>
          </a:p>
          <a:p>
            <a:pPr marL="742950" lvl="1" indent="-285750">
              <a:lnSpc>
                <a:spcPct val="150000"/>
              </a:lnSpc>
              <a:buFont typeface="Arial" panose="020B0604020202020204" pitchFamily="34" charset="0"/>
              <a:buChar char="•"/>
            </a:pPr>
            <a:endParaRPr lang="zh-CN" altLang="en-US"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126</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页面大小与缺页率</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97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5029262"/>
          </a:xfrm>
          <a:prstGeom prst="rect">
            <a:avLst/>
          </a:prstGeom>
        </p:spPr>
        <p:txBody>
          <a:bodyPr wrap="square">
            <a:spAutoFit/>
          </a:bodyPr>
          <a:lstStyle/>
          <a:p>
            <a:pPr marL="285750" indent="-285750" algn="just" eaLnBrk="1" hangingPunct="1">
              <a:lnSpc>
                <a:spcPct val="150000"/>
              </a:lnSpc>
              <a:spcBef>
                <a:spcPct val="50000"/>
              </a:spcBef>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是指能保证进程正常运行所需的最小物理块数。当系统为进程分配的物理块数少于此值时，进程将无法运行</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285750" indent="-285750" algn="just" eaLnBrk="1" hangingPunct="1">
              <a:lnSpc>
                <a:spcPct val="150000"/>
              </a:lnSpc>
              <a:spcBef>
                <a:spcPct val="50000"/>
              </a:spcBef>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进程应获得的最少物理块数与计算机的硬件结构有关，取决于指令的格式、 功能和寻址方式</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285750" indent="-285750" algn="just" eaLnBrk="1" hangingPunct="1">
              <a:lnSpc>
                <a:spcPct val="150000"/>
              </a:lnSpc>
              <a:spcBef>
                <a:spcPct val="50000"/>
              </a:spcBef>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对于某些简单的机器，若是单地址指令且采用直接寻址方式，则所需的最少物理块数为2。其中，一块是用于存放指令的页面，另一块则是用于存放数据的页面。如果该机器允许间接寻址时，则至少要求有三个物理块。对于某些功能较强的机器， 其指令长度可能是两个或多于两个字节，因而其指令本身有可能跨两个页面，且源地址和目标地址所涉及的区域也都可能跨两个页面</a:t>
            </a:r>
          </a:p>
          <a:p>
            <a:pPr marL="742950" lvl="1" indent="-285750">
              <a:lnSpc>
                <a:spcPct val="150000"/>
              </a:lnSpc>
              <a:buFont typeface="Arial" panose="020B0604020202020204" pitchFamily="34" charset="0"/>
              <a:buChar char="•"/>
            </a:pP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127</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b="1" dirty="0">
                <a:solidFill>
                  <a:srgbClr val="FF0000"/>
                </a:solidFill>
                <a:latin typeface="华文中宋" panose="02010600040101010101" pitchFamily="2" charset="-122"/>
                <a:ea typeface="华文中宋" panose="02010600040101010101" pitchFamily="2" charset="-122"/>
              </a:rPr>
              <a:t>最小物理块数的确定</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39594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2951770"/>
          </a:xfrm>
          <a:prstGeom prst="rect">
            <a:avLst/>
          </a:prstGeom>
        </p:spPr>
        <p:txBody>
          <a:bodyPr wrap="square">
            <a:spAutoFit/>
          </a:bodyPr>
          <a:lstStyle/>
          <a:p>
            <a:pPr marL="285750" indent="-285750" algn="just" eaLnBrk="1" hangingPunct="1">
              <a:lnSpc>
                <a:spcPct val="150000"/>
              </a:lnSpc>
              <a:spcBef>
                <a:spcPct val="50000"/>
              </a:spcBef>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在请求分页系统中，可采取两种内存分配策略，即固定和可变分配策略。在进行置换时， 也可采取两种策略，即全局置换和局部置换。于是可组合出以下三种适用的策略</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a:t>
            </a:r>
          </a:p>
          <a:p>
            <a:pPr marL="800100" lvl="1" indent="-342900">
              <a:lnSpc>
                <a:spcPct val="150000"/>
              </a:lnSpc>
              <a:spcBef>
                <a:spcPct val="50000"/>
              </a:spcBef>
              <a:buFont typeface="+mj-lt"/>
              <a:buAutoNum type="arabicPeriod"/>
            </a:pPr>
            <a:r>
              <a:rPr lang="zh-CN" altLang="zh-CN" b="1" dirty="0">
                <a:solidFill>
                  <a:schemeClr val="tx2">
                    <a:lumMod val="50000"/>
                  </a:schemeClr>
                </a:solidFill>
                <a:latin typeface="华文中宋" panose="02010600040101010101" pitchFamily="2" charset="-122"/>
                <a:ea typeface="华文中宋" panose="02010600040101010101" pitchFamily="2" charset="-122"/>
              </a:rPr>
              <a:t>固定分配局部置换</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Fixed Allocation, Local Replacement</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 </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spcBef>
                <a:spcPct val="50000"/>
              </a:spcBef>
              <a:buFont typeface="+mj-lt"/>
              <a:buAutoNum type="arabicPeriod"/>
            </a:pPr>
            <a:r>
              <a:rPr lang="zh-CN" altLang="zh-CN" b="1" dirty="0">
                <a:solidFill>
                  <a:schemeClr val="tx2">
                    <a:lumMod val="50000"/>
                  </a:schemeClr>
                </a:solidFill>
                <a:latin typeface="华文中宋" panose="02010600040101010101" pitchFamily="2" charset="-122"/>
                <a:ea typeface="华文中宋" panose="02010600040101010101" pitchFamily="2" charset="-122"/>
              </a:rPr>
              <a:t>可变分配全局置换</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Variable Allocation, Global Replacement</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 </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spcBef>
                <a:spcPct val="50000"/>
              </a:spcBef>
              <a:buFont typeface="+mj-lt"/>
              <a:buAutoNum type="arabicPeriod"/>
            </a:pPr>
            <a:r>
              <a:rPr lang="zh-CN" altLang="zh-CN" b="1" dirty="0">
                <a:solidFill>
                  <a:schemeClr val="tx2">
                    <a:lumMod val="50000"/>
                  </a:schemeClr>
                </a:solidFill>
                <a:latin typeface="华文中宋" panose="02010600040101010101" pitchFamily="2" charset="-122"/>
                <a:ea typeface="华文中宋" panose="02010600040101010101" pitchFamily="2" charset="-122"/>
              </a:rPr>
              <a:t>可变分配局部置换</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Variable Allocation, Local Replacemen</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a:t>
            </a: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128</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b="1" dirty="0">
                <a:solidFill>
                  <a:srgbClr val="FF0000"/>
                </a:solidFill>
                <a:latin typeface="华文中宋" panose="02010600040101010101" pitchFamily="2" charset="-122"/>
                <a:ea typeface="华文中宋" panose="02010600040101010101" pitchFamily="2" charset="-122"/>
              </a:rPr>
              <a:t>物理块</a:t>
            </a:r>
            <a:r>
              <a:rPr lang="zh-CN" altLang="en-US" sz="2000" b="1" dirty="0">
                <a:solidFill>
                  <a:srgbClr val="FF0000"/>
                </a:solidFill>
                <a:latin typeface="华文中宋" panose="02010600040101010101" pitchFamily="2" charset="-122"/>
                <a:ea typeface="华文中宋" panose="02010600040101010101" pitchFamily="2" charset="-122"/>
              </a:rPr>
              <a:t>的分配策略</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684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2671822"/>
          </a:xfrm>
          <a:prstGeom prst="rect">
            <a:avLst/>
          </a:prstGeom>
        </p:spPr>
        <p:txBody>
          <a:bodyPr wrap="square">
            <a:spAutoFit/>
          </a:bodyPr>
          <a:lstStyle/>
          <a:p>
            <a:pPr marL="342900" indent="-342900" algn="just" eaLnBrk="1" hangingPunct="1">
              <a:lnSpc>
                <a:spcPct val="150000"/>
              </a:lnSpc>
              <a:spcBef>
                <a:spcPct val="50000"/>
              </a:spcBef>
              <a:buFont typeface="+mj-lt"/>
              <a:buAutoNum type="arabicPeriod"/>
            </a:pPr>
            <a:r>
              <a:rPr lang="zh-CN" altLang="zh-CN" b="1" dirty="0">
                <a:solidFill>
                  <a:schemeClr val="tx2">
                    <a:lumMod val="50000"/>
                  </a:schemeClr>
                </a:solidFill>
                <a:latin typeface="华文中宋" panose="02010600040101010101" pitchFamily="2" charset="-122"/>
                <a:ea typeface="华文中宋" panose="02010600040101010101" pitchFamily="2" charset="-122"/>
              </a:rPr>
              <a:t>平均分配算法</a:t>
            </a:r>
          </a:p>
          <a:p>
            <a:pPr algn="just" eaLnBrk="1" hangingPunct="1">
              <a:lnSpc>
                <a:spcPct val="150000"/>
              </a:lnSpc>
              <a:spcBef>
                <a:spcPct val="50000"/>
              </a:spcBef>
            </a:pPr>
            <a:r>
              <a:rPr lang="zh-CN" altLang="zh-CN" b="1" dirty="0">
                <a:solidFill>
                  <a:schemeClr val="tx2">
                    <a:lumMod val="50000"/>
                  </a:schemeClr>
                </a:solidFill>
                <a:latin typeface="华文中宋" panose="02010600040101010101" pitchFamily="2" charset="-122"/>
                <a:ea typeface="华文中宋" panose="02010600040101010101" pitchFamily="2" charset="-122"/>
              </a:rPr>
              <a:t>      将系统中所有可供分配的物理块，平均分配给各个进程。例如，当系统中有100个物理块，有5个进程在运行时，每个进程可分得20个物理块。这种方式貌似公平，但实际上是不公平的，因为它未考虑到各进程本身的大小。如有一个进程其大小为200页，只分配给它20个块，这样，它必然会有很高的缺页率；而另一个进程只有10页，却有10个物理块闲置未用。</a:t>
            </a: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129</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b="1" dirty="0">
                <a:solidFill>
                  <a:srgbClr val="FF0000"/>
                </a:solidFill>
                <a:latin typeface="华文中宋" panose="02010600040101010101" pitchFamily="2" charset="-122"/>
                <a:ea typeface="华文中宋" panose="02010600040101010101" pitchFamily="2" charset="-122"/>
              </a:rPr>
              <a:t>物理块</a:t>
            </a:r>
            <a:r>
              <a:rPr lang="zh-CN" altLang="en-US" sz="2000" b="1" dirty="0">
                <a:solidFill>
                  <a:srgbClr val="FF0000"/>
                </a:solidFill>
                <a:latin typeface="华文中宋" panose="02010600040101010101" pitchFamily="2" charset="-122"/>
                <a:ea typeface="华文中宋" panose="02010600040101010101" pitchFamily="2" charset="-122"/>
              </a:rPr>
              <a:t>分配算法（适合固定分配策略）</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451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11</a:t>
            </a:r>
            <a:endParaRPr lang="en-US" sz="1100" b="1" dirty="0">
              <a:solidFill>
                <a:prstClr val="white"/>
              </a:solidFill>
            </a:endParaRP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2" name="Content Placeholder 2">
            <a:extLst>
              <a:ext uri="{FF2B5EF4-FFF2-40B4-BE49-F238E27FC236}">
                <a16:creationId xmlns:a16="http://schemas.microsoft.com/office/drawing/2014/main" id="{A642C457-6809-4BBF-91AE-3A9B2778D107}"/>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程序的链接（</a:t>
            </a:r>
            <a:r>
              <a:rPr lang="en-US" altLang="zh-CN" sz="2000" b="1" dirty="0">
                <a:solidFill>
                  <a:srgbClr val="FF0000"/>
                </a:solidFill>
                <a:latin typeface="华文中宋" panose="02010600040101010101" pitchFamily="2" charset="-122"/>
                <a:ea typeface="华文中宋" panose="02010600040101010101" pitchFamily="2" charset="-122"/>
              </a:rPr>
              <a:t>Link</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1" name="Rectangle 2">
            <a:extLst>
              <a:ext uri="{FF2B5EF4-FFF2-40B4-BE49-F238E27FC236}">
                <a16:creationId xmlns:a16="http://schemas.microsoft.com/office/drawing/2014/main" id="{CA4B9457-4E51-477F-9F86-0866F37D3699}"/>
              </a:ext>
            </a:extLst>
          </p:cNvPr>
          <p:cNvSpPr txBox="1">
            <a:spLocks noChangeArrowheads="1"/>
          </p:cNvSpPr>
          <p:nvPr/>
        </p:nvSpPr>
        <p:spPr>
          <a:xfrm>
            <a:off x="490527" y="1628800"/>
            <a:ext cx="8146342" cy="47656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lnSpc>
                <a:spcPct val="150000"/>
              </a:lnSpc>
              <a:spcBef>
                <a:spcPts val="0"/>
              </a:spcBef>
              <a:buFont typeface="Wingdings" pitchFamily="2" charset="2"/>
              <a:buNone/>
            </a:pPr>
            <a:r>
              <a:rPr lang="zh-CN" altLang="en-US" sz="1800" b="1" dirty="0">
                <a:solidFill>
                  <a:srgbClr val="000000"/>
                </a:solidFill>
                <a:latin typeface="华文中宋" panose="02010600040101010101" pitchFamily="2" charset="-122"/>
                <a:ea typeface="华文中宋" panose="02010600040101010101" pitchFamily="2" charset="-122"/>
              </a:rPr>
              <a:t>      源程序经过编译后，可得到一组目标模块，链接程序的功能是将这组目标模块以及它们所需要的库函数装配成一个完整的装入模块，按链接时间的不同，分为三种方式：</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algn="just">
              <a:lnSpc>
                <a:spcPct val="150000"/>
              </a:lnSpc>
              <a:spcBef>
                <a:spcPts val="0"/>
              </a:spcBef>
              <a:buFont typeface="Wingdings" pitchFamily="2" charset="2"/>
              <a:buNone/>
            </a:pPr>
            <a:r>
              <a:rPr lang="en-US" altLang="zh-CN" sz="1800" b="1" dirty="0">
                <a:solidFill>
                  <a:srgbClr val="000000"/>
                </a:solidFill>
                <a:latin typeface="华文中宋" panose="02010600040101010101" pitchFamily="2" charset="-122"/>
                <a:ea typeface="华文中宋" panose="02010600040101010101" pitchFamily="2" charset="-122"/>
              </a:rPr>
              <a:t>1. </a:t>
            </a:r>
            <a:r>
              <a:rPr lang="zh-CN" altLang="en-US" sz="1800" b="1" dirty="0">
                <a:solidFill>
                  <a:srgbClr val="000000"/>
                </a:solidFill>
                <a:latin typeface="华文中宋" panose="02010600040101010101" pitchFamily="2" charset="-122"/>
                <a:ea typeface="华文中宋" panose="02010600040101010101" pitchFamily="2" charset="-122"/>
              </a:rPr>
              <a:t>静态链接</a:t>
            </a: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在程序运行前，先将各目标模块及相关库函数链接成一个完整的装配模块，以后不再分开，形成可执行文件</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编译链接程序功能，不属</a:t>
            </a:r>
            <a:r>
              <a:rPr lang="en-US" altLang="zh-CN" sz="1800" b="1" dirty="0">
                <a:solidFill>
                  <a:srgbClr val="000000"/>
                </a:solidFill>
                <a:latin typeface="华文中宋" panose="02010600040101010101" pitchFamily="2" charset="-122"/>
                <a:ea typeface="华文中宋" panose="02010600040101010101" pitchFamily="2" charset="-122"/>
              </a:rPr>
              <a:t>OS</a:t>
            </a:r>
            <a:r>
              <a:rPr lang="zh-CN" altLang="en-US" sz="1800" b="1" dirty="0">
                <a:solidFill>
                  <a:srgbClr val="000000"/>
                </a:solidFill>
                <a:latin typeface="华文中宋" panose="02010600040101010101" pitchFamily="2" charset="-122"/>
                <a:ea typeface="华文中宋" panose="02010600040101010101" pitchFamily="2" charset="-122"/>
              </a:rPr>
              <a:t>范畴</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需要做两件事 </a:t>
            </a:r>
          </a:p>
          <a:p>
            <a:pPr lvl="2" algn="just">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编译后，各目标模块相对地址的起始地址都为</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，但链接组装后就会变化，因此需要对相对地址进行修改</a:t>
            </a:r>
            <a:endParaRPr lang="en-US" altLang="zh-CN" sz="1800" b="1" dirty="0">
              <a:solidFill>
                <a:srgbClr val="000000"/>
              </a:solidFill>
              <a:latin typeface="华文中宋" panose="02010600040101010101" pitchFamily="2" charset="-122"/>
              <a:ea typeface="华文中宋" panose="02010600040101010101" pitchFamily="2" charset="-122"/>
            </a:endParaRPr>
          </a:p>
          <a:p>
            <a:pPr lvl="2" algn="just">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需要将模块之间外部相互调用的符号变换为相对地址</a:t>
            </a:r>
          </a:p>
          <a:p>
            <a:pPr marL="800100" lvl="2" algn="just">
              <a:lnSpc>
                <a:spcPct val="15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E903DFB4-8D65-4635-A843-89780778794D}"/>
              </a:ext>
            </a:extLst>
          </p:cNvPr>
          <p:cNvSpPr>
            <a:spLocks noGrp="1"/>
          </p:cNvSpPr>
          <p:nvPr>
            <p:ph type="sldNum" sz="quarter" idx="12"/>
          </p:nvPr>
        </p:nvSpPr>
        <p:spPr/>
        <p:txBody>
          <a:bodyPr/>
          <a:lstStyle/>
          <a:p>
            <a:fld id="{B10D5614-B734-4280-8F57-1D4947433C97}" type="slidenum">
              <a:rPr lang="en-US" smtClean="0"/>
              <a:pPr/>
              <a:t>13</a:t>
            </a:fld>
            <a:endParaRPr lang="en-US" dirty="0"/>
          </a:p>
        </p:txBody>
      </p:sp>
    </p:spTree>
    <p:extLst>
      <p:ext uri="{BB962C8B-B14F-4D97-AF65-F5344CB8AC3E}">
        <p14:creationId xmlns:p14="http://schemas.microsoft.com/office/powerpoint/2010/main" val="18142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4059766"/>
          </a:xfrm>
          <a:prstGeom prst="rect">
            <a:avLst/>
          </a:prstGeom>
        </p:spPr>
        <p:txBody>
          <a:bodyPr wrap="square">
            <a:spAutoFit/>
          </a:bodyPr>
          <a:lstStyle/>
          <a:p>
            <a:pPr marL="342900" indent="-342900" algn="just" eaLnBrk="1" hangingPunct="1">
              <a:lnSpc>
                <a:spcPct val="150000"/>
              </a:lnSpc>
              <a:spcBef>
                <a:spcPct val="50000"/>
              </a:spcBef>
              <a:buFont typeface="+mj-lt"/>
              <a:buAutoNum type="arabicPeriod" startAt="2"/>
            </a:pPr>
            <a:r>
              <a:rPr lang="zh-CN" altLang="zh-CN" b="1" dirty="0">
                <a:solidFill>
                  <a:schemeClr val="tx2">
                    <a:lumMod val="50000"/>
                  </a:schemeClr>
                </a:solidFill>
                <a:latin typeface="华文中宋" panose="02010600040101010101" pitchFamily="2" charset="-122"/>
                <a:ea typeface="华文中宋" panose="02010600040101010101" pitchFamily="2" charset="-122"/>
              </a:rPr>
              <a:t>按比例分配算法</a:t>
            </a:r>
          </a:p>
          <a:p>
            <a:pPr algn="just" eaLnBrk="1" hangingPunct="1">
              <a:lnSpc>
                <a:spcPct val="150000"/>
              </a:lnSpc>
              <a:spcBef>
                <a:spcPct val="50000"/>
              </a:spcBef>
            </a:pPr>
            <a:r>
              <a:rPr lang="zh-CN" altLang="zh-CN" b="1" dirty="0">
                <a:solidFill>
                  <a:schemeClr val="tx2">
                    <a:lumMod val="50000"/>
                  </a:schemeClr>
                </a:solidFill>
                <a:latin typeface="华文中宋" panose="02010600040101010101" pitchFamily="2" charset="-122"/>
                <a:ea typeface="华文中宋" panose="02010600040101010101" pitchFamily="2" charset="-122"/>
              </a:rPr>
              <a:t>       这是根据进程的大小按比例分配物理块的算法。如果系统中共有</a:t>
            </a:r>
            <a:r>
              <a:rPr lang="zh-CN" altLang="zh-CN" b="1" i="1" dirty="0">
                <a:solidFill>
                  <a:schemeClr val="tx2">
                    <a:lumMod val="50000"/>
                  </a:schemeClr>
                </a:solidFill>
                <a:latin typeface="华文中宋" panose="02010600040101010101" pitchFamily="2" charset="-122"/>
                <a:ea typeface="华文中宋" panose="02010600040101010101" pitchFamily="2" charset="-122"/>
              </a:rPr>
              <a:t>n</a:t>
            </a:r>
            <a:r>
              <a:rPr lang="zh-CN" altLang="zh-CN" b="1" dirty="0">
                <a:solidFill>
                  <a:schemeClr val="tx2">
                    <a:lumMod val="50000"/>
                  </a:schemeClr>
                </a:solidFill>
                <a:latin typeface="华文中宋" panose="02010600040101010101" pitchFamily="2" charset="-122"/>
                <a:ea typeface="华文中宋" panose="02010600040101010101" pitchFamily="2" charset="-122"/>
              </a:rPr>
              <a:t>个进程，每个进程的页面数为</a:t>
            </a:r>
            <a:r>
              <a:rPr lang="zh-CN" altLang="zh-CN" b="1" i="1" dirty="0">
                <a:solidFill>
                  <a:schemeClr val="tx2">
                    <a:lumMod val="50000"/>
                  </a:schemeClr>
                </a:solidFill>
                <a:latin typeface="华文中宋" panose="02010600040101010101" pitchFamily="2" charset="-122"/>
                <a:ea typeface="华文中宋" panose="02010600040101010101" pitchFamily="2" charset="-122"/>
              </a:rPr>
              <a:t>S</a:t>
            </a:r>
            <a:r>
              <a:rPr lang="zh-CN" altLang="zh-CN" b="1" baseline="-25000" dirty="0">
                <a:solidFill>
                  <a:schemeClr val="tx2">
                    <a:lumMod val="50000"/>
                  </a:schemeClr>
                </a:solidFill>
                <a:latin typeface="华文中宋" panose="02010600040101010101" pitchFamily="2" charset="-122"/>
                <a:ea typeface="华文中宋" panose="02010600040101010101" pitchFamily="2" charset="-122"/>
              </a:rPr>
              <a:t>i</a:t>
            </a:r>
            <a:r>
              <a:rPr lang="zh-CN" altLang="zh-CN" b="1" dirty="0">
                <a:solidFill>
                  <a:schemeClr val="tx2">
                    <a:lumMod val="50000"/>
                  </a:schemeClr>
                </a:solidFill>
                <a:latin typeface="华文中宋" panose="02010600040101010101" pitchFamily="2" charset="-122"/>
                <a:ea typeface="华文中宋" panose="02010600040101010101" pitchFamily="2" charset="-122"/>
              </a:rPr>
              <a:t>，则系统中各进程页面数的总和为：</a:t>
            </a:r>
          </a:p>
          <a:p>
            <a:pPr algn="just" eaLnBrk="1" hangingPunct="1">
              <a:lnSpc>
                <a:spcPct val="150000"/>
              </a:lnSpc>
              <a:spcBef>
                <a:spcPct val="50000"/>
              </a:spcBef>
            </a:pPr>
            <a:endParaRPr lang="zh-CN" altLang="zh-CN" b="1" dirty="0">
              <a:solidFill>
                <a:schemeClr val="tx2">
                  <a:lumMod val="50000"/>
                </a:schemeClr>
              </a:solidFill>
              <a:latin typeface="华文中宋" panose="02010600040101010101" pitchFamily="2" charset="-122"/>
              <a:ea typeface="华文中宋" panose="02010600040101010101" pitchFamily="2" charset="-122"/>
            </a:endParaRPr>
          </a:p>
          <a:p>
            <a:pPr algn="just" eaLnBrk="1" hangingPunct="1">
              <a:lnSpc>
                <a:spcPct val="150000"/>
              </a:lnSpc>
              <a:spcBef>
                <a:spcPct val="50000"/>
              </a:spcBef>
            </a:pPr>
            <a:r>
              <a:rPr lang="en-US" altLang="zh-CN" b="1" dirty="0">
                <a:solidFill>
                  <a:schemeClr val="tx2">
                    <a:lumMod val="50000"/>
                  </a:schemeClr>
                </a:solidFill>
                <a:latin typeface="华文中宋" panose="02010600040101010101" pitchFamily="2" charset="-122"/>
                <a:ea typeface="华文中宋" panose="02010600040101010101" pitchFamily="2" charset="-122"/>
              </a:rPr>
              <a:t>      </a:t>
            </a:r>
            <a:r>
              <a:rPr lang="zh-CN" altLang="zh-CN" b="1" dirty="0">
                <a:solidFill>
                  <a:schemeClr val="tx2">
                    <a:lumMod val="50000"/>
                  </a:schemeClr>
                </a:solidFill>
                <a:latin typeface="华文中宋" panose="02010600040101010101" pitchFamily="2" charset="-122"/>
                <a:ea typeface="华文中宋" panose="02010600040101010101" pitchFamily="2" charset="-122"/>
              </a:rPr>
              <a:t>又假定系统中可用的物理块总数为</a:t>
            </a:r>
            <a:r>
              <a:rPr lang="zh-CN" altLang="zh-CN" b="1" i="1" dirty="0">
                <a:solidFill>
                  <a:schemeClr val="tx2">
                    <a:lumMod val="50000"/>
                  </a:schemeClr>
                </a:solidFill>
                <a:latin typeface="华文中宋" panose="02010600040101010101" pitchFamily="2" charset="-122"/>
                <a:ea typeface="华文中宋" panose="02010600040101010101" pitchFamily="2" charset="-122"/>
              </a:rPr>
              <a:t>m</a:t>
            </a:r>
            <a:r>
              <a:rPr lang="zh-CN" altLang="zh-CN" b="1" dirty="0">
                <a:solidFill>
                  <a:schemeClr val="tx2">
                    <a:lumMod val="50000"/>
                  </a:schemeClr>
                </a:solidFill>
                <a:latin typeface="华文中宋" panose="02010600040101010101" pitchFamily="2" charset="-122"/>
                <a:ea typeface="华文中宋" panose="02010600040101010101" pitchFamily="2" charset="-122"/>
              </a:rPr>
              <a:t>，则每个进程所能分到的物理块数为</a:t>
            </a:r>
            <a:r>
              <a:rPr lang="zh-CN" altLang="zh-CN" b="1" i="1" dirty="0">
                <a:solidFill>
                  <a:schemeClr val="tx2">
                    <a:lumMod val="50000"/>
                  </a:schemeClr>
                </a:solidFill>
                <a:latin typeface="华文中宋" panose="02010600040101010101" pitchFamily="2" charset="-122"/>
                <a:ea typeface="华文中宋" panose="02010600040101010101" pitchFamily="2" charset="-122"/>
              </a:rPr>
              <a:t>b</a:t>
            </a:r>
            <a:r>
              <a:rPr lang="zh-CN" altLang="zh-CN" b="1" i="1" baseline="-25000" dirty="0">
                <a:solidFill>
                  <a:schemeClr val="tx2">
                    <a:lumMod val="50000"/>
                  </a:schemeClr>
                </a:solidFill>
                <a:latin typeface="华文中宋" panose="02010600040101010101" pitchFamily="2" charset="-122"/>
                <a:ea typeface="华文中宋" panose="02010600040101010101" pitchFamily="2" charset="-122"/>
              </a:rPr>
              <a:t>i</a:t>
            </a:r>
            <a:r>
              <a:rPr lang="zh-CN" altLang="zh-CN" b="1" dirty="0">
                <a:solidFill>
                  <a:schemeClr val="tx2">
                    <a:lumMod val="50000"/>
                  </a:schemeClr>
                </a:solidFill>
                <a:latin typeface="华文中宋" panose="02010600040101010101" pitchFamily="2" charset="-122"/>
                <a:ea typeface="华文中宋" panose="02010600040101010101" pitchFamily="2" charset="-122"/>
              </a:rPr>
              <a:t>，将有：</a:t>
            </a:r>
          </a:p>
          <a:p>
            <a:pPr algn="just" eaLnBrk="1" hangingPunct="1">
              <a:lnSpc>
                <a:spcPct val="150000"/>
              </a:lnSpc>
              <a:spcBef>
                <a:spcPct val="50000"/>
              </a:spcBef>
            </a:pPr>
            <a:endParaRPr lang="zh-CN" altLang="zh-CN" b="1" dirty="0">
              <a:solidFill>
                <a:schemeClr val="tx2">
                  <a:lumMod val="50000"/>
                </a:schemeClr>
              </a:solidFill>
              <a:latin typeface="华文中宋" panose="02010600040101010101" pitchFamily="2" charset="-122"/>
              <a:ea typeface="华文中宋" panose="02010600040101010101" pitchFamily="2" charset="-122"/>
            </a:endParaRPr>
          </a:p>
          <a:p>
            <a:pPr algn="just" eaLnBrk="1" hangingPunct="1">
              <a:lnSpc>
                <a:spcPct val="150000"/>
              </a:lnSpc>
              <a:spcBef>
                <a:spcPct val="50000"/>
              </a:spcBef>
            </a:pPr>
            <a:r>
              <a:rPr lang="zh-CN" altLang="zh-CN" b="1" i="1" dirty="0">
                <a:solidFill>
                  <a:schemeClr val="tx2">
                    <a:lumMod val="50000"/>
                  </a:schemeClr>
                </a:solidFill>
                <a:latin typeface="华文中宋" panose="02010600040101010101" pitchFamily="2" charset="-122"/>
                <a:ea typeface="华文中宋" panose="02010600040101010101" pitchFamily="2" charset="-122"/>
              </a:rPr>
              <a:t>b</a:t>
            </a:r>
            <a:r>
              <a:rPr lang="zh-CN" altLang="zh-CN" b="1" dirty="0">
                <a:solidFill>
                  <a:schemeClr val="tx2">
                    <a:lumMod val="50000"/>
                  </a:schemeClr>
                </a:solidFill>
                <a:latin typeface="华文中宋" panose="02010600040101010101" pitchFamily="2" charset="-122"/>
                <a:ea typeface="华文中宋" panose="02010600040101010101" pitchFamily="2" charset="-122"/>
              </a:rPr>
              <a:t>应该取整，它必须大于最小物理块数。 </a:t>
            </a: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130</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b="1" dirty="0">
                <a:solidFill>
                  <a:srgbClr val="FF0000"/>
                </a:solidFill>
                <a:latin typeface="华文中宋" panose="02010600040101010101" pitchFamily="2" charset="-122"/>
                <a:ea typeface="华文中宋" panose="02010600040101010101" pitchFamily="2" charset="-122"/>
              </a:rPr>
              <a:t>物理块</a:t>
            </a:r>
            <a:r>
              <a:rPr lang="zh-CN" altLang="en-US" sz="2000" b="1" dirty="0">
                <a:solidFill>
                  <a:srgbClr val="FF0000"/>
                </a:solidFill>
                <a:latin typeface="华文中宋" panose="02010600040101010101" pitchFamily="2" charset="-122"/>
                <a:ea typeface="华文中宋" panose="02010600040101010101" pitchFamily="2" charset="-122"/>
              </a:rPr>
              <a:t>分配算法（适合固定分配策略）</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graphicFrame>
        <p:nvGraphicFramePr>
          <p:cNvPr id="17" name="Object 3">
            <a:extLst>
              <a:ext uri="{FF2B5EF4-FFF2-40B4-BE49-F238E27FC236}">
                <a16:creationId xmlns:a16="http://schemas.microsoft.com/office/drawing/2014/main" id="{49BD1331-9C9B-4629-B477-BE4BFD851717}"/>
              </a:ext>
            </a:extLst>
          </p:cNvPr>
          <p:cNvGraphicFramePr>
            <a:graphicFrameLocks noChangeAspect="1"/>
          </p:cNvGraphicFramePr>
          <p:nvPr>
            <p:extLst>
              <p:ext uri="{D42A27DB-BD31-4B8C-83A1-F6EECF244321}">
                <p14:modId xmlns:p14="http://schemas.microsoft.com/office/powerpoint/2010/main" val="665964527"/>
              </p:ext>
            </p:extLst>
          </p:nvPr>
        </p:nvGraphicFramePr>
        <p:xfrm>
          <a:off x="3707904" y="3052088"/>
          <a:ext cx="1041648" cy="753824"/>
        </p:xfrm>
        <a:graphic>
          <a:graphicData uri="http://schemas.openxmlformats.org/presentationml/2006/ole">
            <mc:AlternateContent xmlns:mc="http://schemas.openxmlformats.org/markup-compatibility/2006">
              <mc:Choice xmlns:v="urn:schemas-microsoft-com:vml" Requires="v">
                <p:oleObj spid="_x0000_s13323" r:id="rId3" imgW="596958" imgH="431930" progId="Equation.3">
                  <p:embed/>
                </p:oleObj>
              </mc:Choice>
              <mc:Fallback>
                <p:oleObj r:id="rId3" imgW="596958" imgH="431930" progId="Equation.3">
                  <p:embed/>
                  <p:pic>
                    <p:nvPicPr>
                      <p:cNvPr id="65538" name="Object 3">
                        <a:extLst>
                          <a:ext uri="{FF2B5EF4-FFF2-40B4-BE49-F238E27FC236}">
                            <a16:creationId xmlns:a16="http://schemas.microsoft.com/office/drawing/2014/main" id="{40E21B87-253C-4D29-9251-F8EB3AB5D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052088"/>
                        <a:ext cx="1041648" cy="753824"/>
                      </a:xfrm>
                      <a:prstGeom prst="rect">
                        <a:avLst/>
                      </a:prstGeom>
                      <a:noFill/>
                      <a:ln>
                        <a:noFill/>
                      </a:ln>
                      <a:effectLst/>
                    </p:spPr>
                  </p:pic>
                </p:oleObj>
              </mc:Fallback>
            </mc:AlternateContent>
          </a:graphicData>
        </a:graphic>
      </p:graphicFrame>
      <p:graphicFrame>
        <p:nvGraphicFramePr>
          <p:cNvPr id="18" name="Object 4">
            <a:extLst>
              <a:ext uri="{FF2B5EF4-FFF2-40B4-BE49-F238E27FC236}">
                <a16:creationId xmlns:a16="http://schemas.microsoft.com/office/drawing/2014/main" id="{0183D49A-239A-4F7C-AEDD-BFE501D853D5}"/>
              </a:ext>
            </a:extLst>
          </p:cNvPr>
          <p:cNvGraphicFramePr>
            <a:graphicFrameLocks noChangeAspect="1"/>
          </p:cNvGraphicFramePr>
          <p:nvPr>
            <p:extLst>
              <p:ext uri="{D42A27DB-BD31-4B8C-83A1-F6EECF244321}">
                <p14:modId xmlns:p14="http://schemas.microsoft.com/office/powerpoint/2010/main" val="3374440072"/>
              </p:ext>
            </p:extLst>
          </p:nvPr>
        </p:nvGraphicFramePr>
        <p:xfrm>
          <a:off x="3679152" y="4349174"/>
          <a:ext cx="1329582" cy="749149"/>
        </p:xfrm>
        <a:graphic>
          <a:graphicData uri="http://schemas.openxmlformats.org/presentationml/2006/ole">
            <mc:AlternateContent xmlns:mc="http://schemas.openxmlformats.org/markup-compatibility/2006">
              <mc:Choice xmlns:v="urn:schemas-microsoft-com:vml" Requires="v">
                <p:oleObj spid="_x0000_s13324" r:id="rId5" imgW="698514" imgH="393846" progId="Equation.3">
                  <p:embed/>
                </p:oleObj>
              </mc:Choice>
              <mc:Fallback>
                <p:oleObj r:id="rId5" imgW="698514" imgH="393846" progId="Equation.3">
                  <p:embed/>
                  <p:pic>
                    <p:nvPicPr>
                      <p:cNvPr id="65539" name="Object 4">
                        <a:extLst>
                          <a:ext uri="{FF2B5EF4-FFF2-40B4-BE49-F238E27FC236}">
                            <a16:creationId xmlns:a16="http://schemas.microsoft.com/office/drawing/2014/main" id="{CDEE12CE-08D8-4526-B1B5-B898E93BFF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9152" y="4349174"/>
                        <a:ext cx="1329582" cy="7491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0971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zh-CN" b="1" dirty="0">
                <a:solidFill>
                  <a:srgbClr val="1B6AA3">
                    <a:lumMod val="60000"/>
                    <a:lumOff val="40000"/>
                  </a:srgbClr>
                </a:solidFill>
                <a:latin typeface="华文中宋" panose="02010600040101010101" pitchFamily="2" charset="-122"/>
                <a:ea typeface="华文中宋" panose="02010600040101010101" pitchFamily="2" charset="-122"/>
              </a:rPr>
              <a:t>内存分配策略和分配算法</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2658869"/>
          </a:xfrm>
          <a:prstGeom prst="rect">
            <a:avLst/>
          </a:prstGeom>
        </p:spPr>
        <p:txBody>
          <a:bodyPr wrap="square">
            <a:spAutoFit/>
          </a:bodyPr>
          <a:lstStyle/>
          <a:p>
            <a:pPr marL="342900" indent="-342900" algn="just" eaLnBrk="1" hangingPunct="1">
              <a:lnSpc>
                <a:spcPct val="150000"/>
              </a:lnSpc>
              <a:spcBef>
                <a:spcPct val="50000"/>
              </a:spcBef>
              <a:buFont typeface="+mj-lt"/>
              <a:buAutoNum type="arabicPeriod" startAt="3"/>
            </a:pPr>
            <a:r>
              <a:rPr lang="zh-CN" altLang="zh-CN" b="1" dirty="0">
                <a:solidFill>
                  <a:schemeClr val="tx2">
                    <a:lumMod val="50000"/>
                  </a:schemeClr>
                </a:solidFill>
                <a:latin typeface="华文中宋" panose="02010600040101010101" pitchFamily="2" charset="-122"/>
                <a:ea typeface="华文中宋" panose="02010600040101010101" pitchFamily="2" charset="-122"/>
              </a:rPr>
              <a:t>考虑优先权的分配算法</a:t>
            </a:r>
          </a:p>
          <a:p>
            <a:pPr algn="just" eaLnBrk="1" hangingPunct="1">
              <a:lnSpc>
                <a:spcPct val="150000"/>
              </a:lnSpc>
              <a:spcBef>
                <a:spcPct val="50000"/>
              </a:spcBef>
            </a:pPr>
            <a:r>
              <a:rPr lang="zh-CN" altLang="zh-CN" b="1" dirty="0">
                <a:solidFill>
                  <a:schemeClr val="tx2">
                    <a:lumMod val="50000"/>
                  </a:schemeClr>
                </a:solidFill>
                <a:latin typeface="华文中宋" panose="02010600040101010101" pitchFamily="2" charset="-122"/>
                <a:ea typeface="华文中宋" panose="02010600040101010101" pitchFamily="2" charset="-122"/>
              </a:rPr>
              <a:t>       在实际应用中，为了照顾到重要的、紧迫的作业能尽快地完成， 应为它分配较多的内存空间。通常采取的方法是把内存中可供分配的所有物理块分成两部分：一部分按比例地分配给各进程；另一部分则根据各进程的优先权，适当地增加其相应份额后，分配给各进程。在有的系统中，如重要的实时控制系统，则可能是完全按优先权来为各进程分配其物理块的 </a:t>
            </a: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131</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b="1" dirty="0">
                <a:solidFill>
                  <a:srgbClr val="FF0000"/>
                </a:solidFill>
                <a:latin typeface="华文中宋" panose="02010600040101010101" pitchFamily="2" charset="-122"/>
                <a:ea typeface="华文中宋" panose="02010600040101010101" pitchFamily="2" charset="-122"/>
              </a:rPr>
              <a:t>物理块</a:t>
            </a:r>
            <a:r>
              <a:rPr lang="zh-CN" altLang="en-US" sz="2000" b="1" dirty="0">
                <a:solidFill>
                  <a:srgbClr val="FF0000"/>
                </a:solidFill>
                <a:latin typeface="华文中宋" panose="02010600040101010101" pitchFamily="2" charset="-122"/>
                <a:ea typeface="华文中宋" panose="02010600040101010101" pitchFamily="2" charset="-122"/>
              </a:rPr>
              <a:t>分配算法（适合固定分配策略）</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0360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128977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常规存储器管理方式的特征</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zh-CN" b="1" dirty="0">
                <a:solidFill>
                  <a:schemeClr val="tx2">
                    <a:lumMod val="50000"/>
                  </a:schemeClr>
                </a:solidFill>
                <a:latin typeface="华文中宋" panose="02010600040101010101" pitchFamily="2" charset="-122"/>
                <a:ea typeface="华文中宋" panose="02010600040101010101" pitchFamily="2" charset="-122"/>
              </a:rPr>
              <a:t>一次性</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zh-CN" b="1" dirty="0">
                <a:solidFill>
                  <a:schemeClr val="tx2">
                    <a:lumMod val="50000"/>
                  </a:schemeClr>
                </a:solidFill>
                <a:latin typeface="华文中宋" panose="02010600040101010101" pitchFamily="2" charset="-122"/>
                <a:ea typeface="华文中宋" panose="02010600040101010101" pitchFamily="2" charset="-122"/>
              </a:rPr>
              <a:t>驻留性</a:t>
            </a: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132</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1692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90874" y="1672384"/>
            <a:ext cx="8075240" cy="376686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局部性原理</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zh-CN" b="1" dirty="0">
                <a:solidFill>
                  <a:schemeClr val="tx2">
                    <a:lumMod val="50000"/>
                  </a:schemeClr>
                </a:solidFill>
                <a:latin typeface="华文中宋" panose="02010600040101010101" pitchFamily="2" charset="-122"/>
                <a:ea typeface="华文中宋" panose="02010600040101010101" pitchFamily="2" charset="-122"/>
              </a:rPr>
              <a:t>1968年Denning</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zh-CN" b="1" dirty="0">
                <a:solidFill>
                  <a:schemeClr val="tx2">
                    <a:lumMod val="50000"/>
                  </a:schemeClr>
                </a:solidFill>
                <a:latin typeface="华文中宋" panose="02010600040101010101" pitchFamily="2" charset="-122"/>
                <a:ea typeface="华文中宋" panose="02010600040101010101" pitchFamily="2" charset="-122"/>
              </a:rPr>
              <a:t>程序执行时， 除了少部分的转移和过程调用指令外， 在大多数情况下仍是顺序执行的</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zh-CN" b="1" dirty="0">
                <a:solidFill>
                  <a:schemeClr val="tx2">
                    <a:lumMod val="50000"/>
                  </a:schemeClr>
                </a:solidFill>
                <a:latin typeface="华文中宋" panose="02010600040101010101" pitchFamily="2" charset="-122"/>
                <a:ea typeface="华文中宋" panose="02010600040101010101" pitchFamily="2" charset="-122"/>
              </a:rPr>
              <a:t>过程调用将会使程序的执行轨迹由一部分区域转至另一部分区域， 但经研究看出，过程调用的深度在大多数情况下都不超过5</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zh-CN" b="1" dirty="0">
                <a:solidFill>
                  <a:schemeClr val="tx2">
                    <a:lumMod val="50000"/>
                  </a:schemeClr>
                </a:solidFill>
                <a:latin typeface="华文中宋" panose="02010600040101010101" pitchFamily="2" charset="-122"/>
                <a:ea typeface="华文中宋" panose="02010600040101010101" pitchFamily="2" charset="-122"/>
              </a:rPr>
              <a:t>程序中存在许多循环结构， 这些虽然只由少数指令构成， 但是它们将多次执行</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zh-CN" b="1" dirty="0">
                <a:solidFill>
                  <a:schemeClr val="tx2">
                    <a:lumMod val="50000"/>
                  </a:schemeClr>
                </a:solidFill>
                <a:latin typeface="华文中宋" panose="02010600040101010101" pitchFamily="2" charset="-122"/>
                <a:ea typeface="华文中宋" panose="02010600040101010101" pitchFamily="2" charset="-122"/>
              </a:rPr>
              <a:t>程序中还包括许多对数据结构的处理， 如对数组进行操作， 它们往往都局限于很小的范围内 </a:t>
            </a: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133</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532050" y="1142930"/>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7" name="Title 13">
            <a:extLst>
              <a:ext uri="{FF2B5EF4-FFF2-40B4-BE49-F238E27FC236}">
                <a16:creationId xmlns:a16="http://schemas.microsoft.com/office/drawing/2014/main" id="{63EEC279-7EE9-42BE-B3F5-287F8B91BFC0}"/>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533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134</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7" name="Text Box 2">
            <a:extLst>
              <a:ext uri="{FF2B5EF4-FFF2-40B4-BE49-F238E27FC236}">
                <a16:creationId xmlns:a16="http://schemas.microsoft.com/office/drawing/2014/main" id="{DFF01473-CC05-4C6D-BCA4-D920D5002AE4}"/>
              </a:ext>
            </a:extLst>
          </p:cNvPr>
          <p:cNvSpPr txBox="1">
            <a:spLocks noChangeArrowheads="1"/>
          </p:cNvSpPr>
          <p:nvPr/>
        </p:nvSpPr>
        <p:spPr bwMode="auto">
          <a:xfrm>
            <a:off x="490874" y="1763781"/>
            <a:ext cx="7772400" cy="336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285750" indent="-285750" algn="just" eaLnBrk="1" hangingPunct="1">
              <a:lnSpc>
                <a:spcPct val="150000"/>
              </a:lnSpc>
              <a:spcBef>
                <a:spcPts val="60"/>
              </a:spcBef>
              <a:buFont typeface="Wingdings" panose="05000000000000000000" pitchFamily="2" charset="2"/>
              <a:buChar char="Ø"/>
            </a:pPr>
            <a:r>
              <a:rPr lang="zh-CN" altLang="zh-CN" sz="1800" b="1" dirty="0">
                <a:solidFill>
                  <a:schemeClr val="tx2">
                    <a:lumMod val="50000"/>
                  </a:schemeClr>
                </a:solidFill>
                <a:latin typeface="华文中宋" panose="02010600040101010101" pitchFamily="2" charset="-122"/>
                <a:ea typeface="华文中宋" panose="02010600040101010101" pitchFamily="2" charset="-122"/>
              </a:rPr>
              <a:t>局限性又表现在下述两个方面</a:t>
            </a:r>
            <a:endParaRPr lang="en-US" altLang="zh-CN" sz="1800" b="1" dirty="0">
              <a:solidFill>
                <a:schemeClr val="tx2">
                  <a:lumMod val="50000"/>
                </a:schemeClr>
              </a:solidFill>
              <a:latin typeface="华文中宋" panose="02010600040101010101" pitchFamily="2" charset="-122"/>
              <a:ea typeface="华文中宋" panose="02010600040101010101" pitchFamily="2" charset="-122"/>
            </a:endParaRPr>
          </a:p>
          <a:p>
            <a:pPr marL="1085850" lvl="1" indent="-342900" algn="just" eaLnBrk="1" hangingPunct="1">
              <a:lnSpc>
                <a:spcPct val="150000"/>
              </a:lnSpc>
              <a:spcBef>
                <a:spcPts val="60"/>
              </a:spcBef>
              <a:buFont typeface="+mj-lt"/>
              <a:buAutoNum type="arabicPeriod"/>
            </a:pPr>
            <a:r>
              <a:rPr lang="zh-CN" altLang="zh-CN" sz="1800" b="1" dirty="0">
                <a:solidFill>
                  <a:schemeClr val="tx2">
                    <a:lumMod val="50000"/>
                  </a:schemeClr>
                </a:solidFill>
                <a:latin typeface="华文中宋" panose="02010600040101010101" pitchFamily="2" charset="-122"/>
                <a:ea typeface="华文中宋" panose="02010600040101010101" pitchFamily="2" charset="-122"/>
              </a:rPr>
              <a:t>时间局限性。如果程序中的某条指令一旦执行， 则不久以后该指令可能再次执行；如果某数据被访问过， 则不久以后该数据可能再次被访问。产生时间局限性的典型原因，是由于在程序中存在着大量的循环操作</a:t>
            </a:r>
            <a:endParaRPr lang="en-US" altLang="zh-CN" sz="1800" b="1" dirty="0">
              <a:solidFill>
                <a:schemeClr val="tx2">
                  <a:lumMod val="50000"/>
                </a:schemeClr>
              </a:solidFill>
              <a:latin typeface="华文中宋" panose="02010600040101010101" pitchFamily="2" charset="-122"/>
              <a:ea typeface="华文中宋" panose="02010600040101010101" pitchFamily="2" charset="-122"/>
            </a:endParaRPr>
          </a:p>
          <a:p>
            <a:pPr marL="1085850" lvl="1" indent="-342900" algn="just" eaLnBrk="1" hangingPunct="1">
              <a:lnSpc>
                <a:spcPct val="150000"/>
              </a:lnSpc>
              <a:spcBef>
                <a:spcPts val="60"/>
              </a:spcBef>
              <a:buFont typeface="+mj-lt"/>
              <a:buAutoNum type="arabicPeriod"/>
            </a:pPr>
            <a:r>
              <a:rPr lang="zh-CN" altLang="zh-CN" sz="1800" b="1" dirty="0">
                <a:solidFill>
                  <a:schemeClr val="tx2">
                    <a:lumMod val="50000"/>
                  </a:schemeClr>
                </a:solidFill>
                <a:latin typeface="华文中宋" panose="02010600040101010101" pitchFamily="2" charset="-122"/>
                <a:ea typeface="华文中宋" panose="02010600040101010101" pitchFamily="2" charset="-122"/>
              </a:rPr>
              <a:t>空间局限性。一旦程序访问了某个存储单元，在不久之后，其附近的存储单元也将被访问，即程序在一段时间内所访问的地址，可能集中在一定的范围之内，其典型情况便是程序的顺序执行 </a:t>
            </a:r>
          </a:p>
        </p:txBody>
      </p:sp>
      <p:sp>
        <p:nvSpPr>
          <p:cNvPr id="18" name="Title 13">
            <a:extLst>
              <a:ext uri="{FF2B5EF4-FFF2-40B4-BE49-F238E27FC236}">
                <a16:creationId xmlns:a16="http://schemas.microsoft.com/office/drawing/2014/main" id="{F948A219-53DF-4946-BB0D-6240C9BE3CE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5951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135</a:t>
            </a:fld>
            <a:endParaRPr lang="en-US" dirty="0"/>
          </a:p>
        </p:txBody>
      </p:sp>
      <p:sp>
        <p:nvSpPr>
          <p:cNvPr id="16" name="Content Placeholder 2">
            <a:extLst>
              <a:ext uri="{FF2B5EF4-FFF2-40B4-BE49-F238E27FC236}">
                <a16:creationId xmlns:a16="http://schemas.microsoft.com/office/drawing/2014/main" id="{0FD4FF24-647B-4A28-B8D8-AB347371AD0F}"/>
              </a:ext>
            </a:extLst>
          </p:cNvPr>
          <p:cNvSpPr txBox="1">
            <a:spLocks/>
          </p:cNvSpPr>
          <p:nvPr/>
        </p:nvSpPr>
        <p:spPr>
          <a:xfrm>
            <a:off x="490874" y="1124653"/>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8" name="文本框 17">
            <a:extLst>
              <a:ext uri="{FF2B5EF4-FFF2-40B4-BE49-F238E27FC236}">
                <a16:creationId xmlns:a16="http://schemas.microsoft.com/office/drawing/2014/main" id="{C2818B98-C524-4ECC-B4AB-180B12493B97}"/>
              </a:ext>
            </a:extLst>
          </p:cNvPr>
          <p:cNvSpPr txBox="1"/>
          <p:nvPr/>
        </p:nvSpPr>
        <p:spPr>
          <a:xfrm>
            <a:off x="490875" y="1700278"/>
            <a:ext cx="8162246" cy="419826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虚拟存储器定义</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a:lnSpc>
                <a:spcPct val="150000"/>
              </a:lnSpc>
            </a:pPr>
            <a:r>
              <a:rPr lang="en-US" altLang="zh-CN" b="1" dirty="0">
                <a:solidFill>
                  <a:schemeClr val="tx2">
                    <a:lumMod val="50000"/>
                  </a:schemeClr>
                </a:solidFill>
                <a:latin typeface="华文中宋" panose="02010600040101010101" pitchFamily="2" charset="-122"/>
                <a:ea typeface="华文中宋" panose="02010600040101010101" pitchFamily="2" charset="-122"/>
              </a:rPr>
              <a:t>    </a:t>
            </a:r>
            <a:r>
              <a:rPr lang="zh-CN" altLang="zh-CN" b="1" dirty="0">
                <a:solidFill>
                  <a:schemeClr val="tx2">
                    <a:lumMod val="50000"/>
                  </a:schemeClr>
                </a:solidFill>
                <a:latin typeface="华文中宋" panose="02010600040101010101" pitchFamily="2" charset="-122"/>
                <a:ea typeface="华文中宋" panose="02010600040101010101" pitchFamily="2" charset="-122"/>
              </a:rPr>
              <a:t>所谓虚拟存储器， 是指具有请求调入功能和置换功能， 能从逻辑上对内存容量加以扩充的一种存储器系统。其逻辑容量由内存容量和外存容量之和所决定，其运行速度接近于内存速度，而每位的成本却又接近于外存。可见，虚拟存储技术是一种性能非常优越的存储器管理技术，</a:t>
            </a:r>
            <a:r>
              <a:rPr lang="zh-CN" altLang="en-US" b="1" dirty="0">
                <a:solidFill>
                  <a:schemeClr val="tx2">
                    <a:lumMod val="50000"/>
                  </a:schemeClr>
                </a:solidFill>
                <a:latin typeface="华文中宋" panose="02010600040101010101" pitchFamily="2" charset="-122"/>
                <a:ea typeface="华文中宋" panose="02010600040101010101" pitchFamily="2" charset="-122"/>
              </a:rPr>
              <a:t>由此获得了非常</a:t>
            </a:r>
            <a:r>
              <a:rPr lang="zh-CN" altLang="zh-CN" b="1" dirty="0">
                <a:solidFill>
                  <a:schemeClr val="tx2">
                    <a:lumMod val="50000"/>
                  </a:schemeClr>
                </a:solidFill>
                <a:latin typeface="华文中宋" panose="02010600040101010101" pitchFamily="2" charset="-122"/>
                <a:ea typeface="华文中宋" panose="02010600040101010101" pitchFamily="2" charset="-122"/>
              </a:rPr>
              <a:t>广泛</a:t>
            </a:r>
            <a:r>
              <a:rPr lang="zh-CN" altLang="en-US" b="1" dirty="0">
                <a:solidFill>
                  <a:schemeClr val="tx2">
                    <a:lumMod val="50000"/>
                  </a:schemeClr>
                </a:solidFill>
                <a:latin typeface="华文中宋" panose="02010600040101010101" pitchFamily="2" charset="-122"/>
                <a:ea typeface="华文中宋" panose="02010600040101010101" pitchFamily="2" charset="-122"/>
              </a:rPr>
              <a:t>的</a:t>
            </a:r>
            <a:r>
              <a:rPr lang="zh-CN" altLang="zh-CN" b="1" dirty="0">
                <a:solidFill>
                  <a:schemeClr val="tx2">
                    <a:lumMod val="50000"/>
                  </a:schemeClr>
                </a:solidFill>
                <a:latin typeface="华文中宋" panose="02010600040101010101" pitchFamily="2" charset="-122"/>
                <a:ea typeface="华文中宋" panose="02010600040101010101" pitchFamily="2" charset="-122"/>
              </a:rPr>
              <a:t>应用  </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a:lnSpc>
                <a:spcPct val="150000"/>
              </a:lnSpc>
            </a:pP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zh-CN" b="1" dirty="0">
                <a:solidFill>
                  <a:schemeClr val="tx2">
                    <a:lumMod val="50000"/>
                  </a:schemeClr>
                </a:solidFill>
                <a:latin typeface="华文中宋" panose="02010600040101010101" pitchFamily="2" charset="-122"/>
                <a:ea typeface="华文中宋" panose="02010600040101010101" pitchFamily="2" charset="-122"/>
              </a:rPr>
              <a:t>虚拟存储器的特征</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zh-CN" b="1" dirty="0">
                <a:solidFill>
                  <a:schemeClr val="tx2">
                    <a:lumMod val="50000"/>
                  </a:schemeClr>
                </a:solidFill>
                <a:latin typeface="华文中宋" panose="02010600040101010101" pitchFamily="2" charset="-122"/>
                <a:ea typeface="华文中宋" panose="02010600040101010101" pitchFamily="2" charset="-122"/>
              </a:rPr>
              <a:t>多次性</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zh-CN" b="1" dirty="0">
                <a:solidFill>
                  <a:schemeClr val="tx2">
                    <a:lumMod val="50000"/>
                  </a:schemeClr>
                </a:solidFill>
                <a:latin typeface="华文中宋" panose="02010600040101010101" pitchFamily="2" charset="-122"/>
                <a:ea typeface="华文中宋" panose="02010600040101010101" pitchFamily="2" charset="-122"/>
              </a:rPr>
              <a:t>对换性</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zh-CN" b="1" dirty="0">
                <a:solidFill>
                  <a:schemeClr val="tx2">
                    <a:lumMod val="50000"/>
                  </a:schemeClr>
                </a:solidFill>
                <a:latin typeface="华文中宋" panose="02010600040101010101" pitchFamily="2" charset="-122"/>
                <a:ea typeface="华文中宋" panose="02010600040101010101" pitchFamily="2" charset="-122"/>
              </a:rPr>
              <a:t>虚拟性 </a:t>
            </a:r>
            <a:endParaRPr lang="zh-CN" altLang="en-US"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9" name="Title 13">
            <a:extLst>
              <a:ext uri="{FF2B5EF4-FFF2-40B4-BE49-F238E27FC236}">
                <a16:creationId xmlns:a16="http://schemas.microsoft.com/office/drawing/2014/main" id="{BAA24B02-4930-40A7-97E0-7557C6A8F4D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2956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3" name="矩形 2"/>
          <p:cNvSpPr/>
          <p:nvPr/>
        </p:nvSpPr>
        <p:spPr>
          <a:xfrm>
            <a:off x="481128" y="1711246"/>
            <a:ext cx="8075240" cy="5029262"/>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在正常运行情况下，请求页式虚拟内存管理能有效减少内存碎片，提高处理机的利用率和吞吐量，性能优越。但如果内存中运行的进程较多，就会频繁发生缺页情况，对系统性能产生很大的影响</a:t>
            </a:r>
            <a:r>
              <a:rPr lang="en-US" altLang="zh-CN" b="1" dirty="0">
                <a:solidFill>
                  <a:srgbClr val="000000"/>
                </a:solidFill>
                <a:latin typeface="华文中宋" panose="02010600040101010101" pitchFamily="2" charset="-122"/>
                <a:ea typeface="华文中宋" panose="02010600040101010101" pitchFamily="2" charset="-122"/>
              </a:rPr>
              <a:t>……</a:t>
            </a: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抖动现象</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同时在系统运行的进程太多，由此分配给每一个进程的页面太少，不能满足进程正常运行的基本要求，致使每个进程频繁出现缺页，等待页面调进</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调出的进程数目随之增加，此时磁盘操作频繁，每个进程忙于调进</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调出而不能再去做有效的工作，</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利用率急剧下降，出现所谓“抖动”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如果置换算法选择不当，有可能产生刚被调出内存的页又要马上被调回内存，调回内存不久又马上被调出内存，如此在主存和辅存之间的来回调入调出，也会出现“抖动”现象</a:t>
            </a:r>
          </a:p>
        </p:txBody>
      </p:sp>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104</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F17B3AC2-4585-4C0A-AE19-8AC77B57BAD5}"/>
              </a:ext>
            </a:extLst>
          </p:cNvPr>
          <p:cNvSpPr>
            <a:spLocks noGrp="1"/>
          </p:cNvSpPr>
          <p:nvPr>
            <p:ph type="sldNum" sz="quarter" idx="12"/>
          </p:nvPr>
        </p:nvSpPr>
        <p:spPr/>
        <p:txBody>
          <a:bodyPr/>
          <a:lstStyle/>
          <a:p>
            <a:fld id="{B10D5614-B734-4280-8F57-1D4947433C97}" type="slidenum">
              <a:rPr lang="en-US" smtClean="0"/>
              <a:pPr/>
              <a:t>136</a:t>
            </a:fld>
            <a:endParaRPr lang="en-US" dirty="0"/>
          </a:p>
        </p:txBody>
      </p:sp>
      <p:sp>
        <p:nvSpPr>
          <p:cNvPr id="17" name="Content Placeholder 2">
            <a:extLst>
              <a:ext uri="{FF2B5EF4-FFF2-40B4-BE49-F238E27FC236}">
                <a16:creationId xmlns:a16="http://schemas.microsoft.com/office/drawing/2014/main" id="{7D5AF98B-941F-4B1F-BD01-4837E8AC389B}"/>
              </a:ext>
            </a:extLst>
          </p:cNvPr>
          <p:cNvSpPr txBox="1">
            <a:spLocks/>
          </p:cNvSpPr>
          <p:nvPr/>
        </p:nvSpPr>
        <p:spPr>
          <a:xfrm>
            <a:off x="490874" y="1124653"/>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虚拟存储器性能的影响因素</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8" name="Title 13">
            <a:extLst>
              <a:ext uri="{FF2B5EF4-FFF2-40B4-BE49-F238E27FC236}">
                <a16:creationId xmlns:a16="http://schemas.microsoft.com/office/drawing/2014/main" id="{6769E3D5-A92D-48A3-B90F-2E061FC61C77}"/>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239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5" name="Rectangle 3"/>
          <p:cNvSpPr txBox="1">
            <a:spLocks/>
          </p:cNvSpPr>
          <p:nvPr/>
        </p:nvSpPr>
        <p:spPr>
          <a:xfrm>
            <a:off x="544109" y="1317503"/>
            <a:ext cx="8180016"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工作集（</a:t>
            </a:r>
            <a:r>
              <a:rPr lang="en-US" altLang="zh-CN" sz="1800" b="1" dirty="0">
                <a:solidFill>
                  <a:srgbClr val="000000"/>
                </a:solidFill>
                <a:latin typeface="华文中宋" panose="02010600040101010101" pitchFamily="2" charset="-122"/>
                <a:ea typeface="华文中宋" panose="02010600040101010101" pitchFamily="2" charset="-122"/>
              </a:rPr>
              <a:t>Working Set</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indent="0">
              <a:lnSpc>
                <a:spcPct val="150000"/>
              </a:lnSpc>
              <a:buNone/>
            </a:pPr>
            <a:r>
              <a:rPr lang="en-US" altLang="zh-CN" sz="1800" b="1" dirty="0">
                <a:solidFill>
                  <a:srgbClr val="000000"/>
                </a:solidFill>
                <a:latin typeface="华文中宋" panose="02010600040101010101" pitchFamily="2" charset="-122"/>
                <a:ea typeface="华文中宋" panose="02010600040101010101" pitchFamily="2" charset="-122"/>
              </a:rPr>
              <a:t>     </a:t>
            </a:r>
            <a:r>
              <a:rPr lang="zh-CN" altLang="en-US" sz="1800" b="1" dirty="0">
                <a:solidFill>
                  <a:srgbClr val="000000"/>
                </a:solidFill>
                <a:latin typeface="华文中宋" panose="02010600040101010101" pitchFamily="2" charset="-122"/>
                <a:ea typeface="华文中宋" panose="02010600040101010101" pitchFamily="2" charset="-122"/>
              </a:rPr>
              <a:t>任何程序在把局部数据放入内存时，都有临界值要求</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当分配的内存</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小于</a:t>
            </a:r>
            <a:r>
              <a:rPr lang="zh-CN" altLang="en-US" sz="1800" b="1" dirty="0">
                <a:solidFill>
                  <a:srgbClr val="000000"/>
                </a:solidFill>
                <a:latin typeface="华文中宋" panose="02010600040101010101" pitchFamily="2" charset="-122"/>
                <a:ea typeface="华文中宋" panose="02010600040101010101" pitchFamily="2" charset="-122"/>
              </a:rPr>
              <a:t>这个临界值时，内存和外存之间的数据交换频率会急剧增加</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当分配的内存</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大于</a:t>
            </a:r>
            <a:r>
              <a:rPr lang="zh-CN" altLang="en-US" sz="1800" b="1" dirty="0">
                <a:solidFill>
                  <a:srgbClr val="000000"/>
                </a:solidFill>
                <a:latin typeface="华文中宋" panose="02010600040101010101" pitchFamily="2" charset="-122"/>
                <a:ea typeface="华文中宋" panose="02010600040101010101" pitchFamily="2" charset="-122"/>
              </a:rPr>
              <a:t>这个临界值时，再增加内存也不能明显减少交换次数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该临界值的内存称为工作集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给进程分配的内存</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小于</a:t>
            </a:r>
            <a:r>
              <a:rPr lang="zh-CN" altLang="en-US" sz="1800" b="1" dirty="0">
                <a:solidFill>
                  <a:srgbClr val="000000"/>
                </a:solidFill>
                <a:latin typeface="华文中宋" panose="02010600040101010101" pitchFamily="2" charset="-122"/>
                <a:ea typeface="华文中宋" panose="02010600040101010101" pitchFamily="2" charset="-122"/>
              </a:rPr>
              <a:t>所要求的工作集时，将造成</a:t>
            </a:r>
            <a:r>
              <a:rPr lang="zh-CN" altLang="en-US" sz="1800" b="1" dirty="0">
                <a:solidFill>
                  <a:schemeClr val="accent4">
                    <a:lumMod val="75000"/>
                  </a:schemeClr>
                </a:solidFill>
                <a:latin typeface="华文中宋" panose="02010600040101010101" pitchFamily="2" charset="-122"/>
                <a:ea typeface="华文中宋" panose="02010600040101010101" pitchFamily="2" charset="-122"/>
              </a:rPr>
              <a:t>抖动</a:t>
            </a:r>
            <a:endParaRPr lang="en-US" altLang="zh-CN" sz="1800" b="1" dirty="0">
              <a:solidFill>
                <a:schemeClr val="accent4">
                  <a:lumMod val="75000"/>
                </a:schemeClr>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进程的工作集会随时间而变化，可根据缺页中断频率调整工作集大小</a:t>
            </a:r>
          </a:p>
          <a:p>
            <a:pPr lvl="1">
              <a:lnSpc>
                <a:spcPct val="150000"/>
              </a:lnSpc>
              <a:buFont typeface="Arial" panose="020B0604020202020204" pitchFamily="34"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105</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8003CDEC-1E9B-4FA8-A9B8-1F38A8557F5F}"/>
              </a:ext>
            </a:extLst>
          </p:cNvPr>
          <p:cNvSpPr>
            <a:spLocks noGrp="1"/>
          </p:cNvSpPr>
          <p:nvPr>
            <p:ph type="sldNum" sz="quarter" idx="12"/>
          </p:nvPr>
        </p:nvSpPr>
        <p:spPr/>
        <p:txBody>
          <a:bodyPr/>
          <a:lstStyle/>
          <a:p>
            <a:fld id="{B10D5614-B734-4280-8F57-1D4947433C97}" type="slidenum">
              <a:rPr lang="en-US" smtClean="0"/>
              <a:pPr/>
              <a:t>137</a:t>
            </a:fld>
            <a:endParaRPr lang="en-US" dirty="0"/>
          </a:p>
        </p:txBody>
      </p:sp>
      <p:sp>
        <p:nvSpPr>
          <p:cNvPr id="17" name="Title 13">
            <a:extLst>
              <a:ext uri="{FF2B5EF4-FFF2-40B4-BE49-F238E27FC236}">
                <a16:creationId xmlns:a16="http://schemas.microsoft.com/office/drawing/2014/main" id="{5731138E-BFC9-4C31-8D8E-80C62758D18A}"/>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9729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678" y="1606406"/>
            <a:ext cx="5866135" cy="4170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106</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1344E7E2-22C0-4ACC-978A-4941CD14317F}"/>
              </a:ext>
            </a:extLst>
          </p:cNvPr>
          <p:cNvSpPr>
            <a:spLocks noGrp="1"/>
          </p:cNvSpPr>
          <p:nvPr>
            <p:ph type="sldNum" sz="quarter" idx="12"/>
          </p:nvPr>
        </p:nvSpPr>
        <p:spPr/>
        <p:txBody>
          <a:bodyPr/>
          <a:lstStyle/>
          <a:p>
            <a:fld id="{B10D5614-B734-4280-8F57-1D4947433C97}" type="slidenum">
              <a:rPr lang="en-US" smtClean="0"/>
              <a:pPr/>
              <a:t>138</a:t>
            </a:fld>
            <a:endParaRPr lang="en-US" dirty="0"/>
          </a:p>
        </p:txBody>
      </p:sp>
      <p:sp>
        <p:nvSpPr>
          <p:cNvPr id="15" name="Title 13">
            <a:extLst>
              <a:ext uri="{FF2B5EF4-FFF2-40B4-BE49-F238E27FC236}">
                <a16:creationId xmlns:a16="http://schemas.microsoft.com/office/drawing/2014/main" id="{62E3A26A-0B0B-434B-961F-13904897C38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3232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TextBox 1"/>
          <p:cNvSpPr txBox="1"/>
          <p:nvPr/>
        </p:nvSpPr>
        <p:spPr>
          <a:xfrm>
            <a:off x="528935" y="1212752"/>
            <a:ext cx="8075511" cy="46137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预防抖动的方法</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en-US" sz="1800" b="1" dirty="0">
                <a:solidFill>
                  <a:schemeClr val="tx2">
                    <a:lumMod val="50000"/>
                  </a:schemeClr>
                </a:solidFill>
                <a:latin typeface="华文中宋" panose="02010600040101010101" pitchFamily="2" charset="-122"/>
                <a:ea typeface="华文中宋" panose="02010600040101010101" pitchFamily="2" charset="-122"/>
              </a:rPr>
              <a:t>改进虚拟存储器性能的方法）</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a:lnSpc>
                <a:spcPct val="150000"/>
              </a:lnSpc>
            </a:pP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Font typeface="+mj-lt"/>
              <a:buAutoNum type="arabicPeriod"/>
            </a:pPr>
            <a:r>
              <a:rPr lang="zh-CN" altLang="en-US" b="1" dirty="0">
                <a:solidFill>
                  <a:srgbClr val="FF0000"/>
                </a:solidFill>
                <a:latin typeface="华文中宋" panose="02010600040101010101" pitchFamily="2" charset="-122"/>
                <a:ea typeface="华文中宋" panose="02010600040101010101" pitchFamily="2" charset="-122"/>
              </a:rPr>
              <a:t>采取局部置换策略</a:t>
            </a:r>
            <a:r>
              <a:rPr lang="en-US" altLang="zh-CN" b="1" dirty="0">
                <a:solidFill>
                  <a:schemeClr val="tx1">
                    <a:lumMod val="50000"/>
                  </a:schemeClr>
                </a:solidFill>
                <a:latin typeface="华文中宋" panose="02010600040101010101" pitchFamily="2" charset="-122"/>
                <a:ea typeface="华文中宋" panose="02010600040101010101" pitchFamily="2" charset="-122"/>
              </a:rPr>
              <a:t>——</a:t>
            </a:r>
            <a:r>
              <a:rPr lang="zh-CN" altLang="en-US" b="1" dirty="0">
                <a:solidFill>
                  <a:schemeClr val="tx1">
                    <a:lumMod val="50000"/>
                  </a:schemeClr>
                </a:solidFill>
                <a:latin typeface="华文中宋" panose="02010600040101010101" pitchFamily="2" charset="-122"/>
                <a:ea typeface="华文中宋" panose="02010600040101010101" pitchFamily="2" charset="-122"/>
              </a:rPr>
              <a:t>当某进程发生缺页时，只能在分配给自己的内存空间内进行切换，避免干扰其他进程。但该方法，发生抖动的进程会长期处在磁盘</a:t>
            </a:r>
            <a:r>
              <a:rPr lang="en-US" altLang="zh-CN" b="1" dirty="0">
                <a:solidFill>
                  <a:schemeClr val="tx1">
                    <a:lumMod val="50000"/>
                  </a:schemeClr>
                </a:solidFill>
                <a:latin typeface="华文中宋" panose="02010600040101010101" pitchFamily="2" charset="-122"/>
                <a:ea typeface="华文中宋" panose="02010600040101010101" pitchFamily="2" charset="-122"/>
              </a:rPr>
              <a:t>I/O</a:t>
            </a:r>
            <a:r>
              <a:rPr lang="zh-CN" altLang="en-US" b="1" dirty="0">
                <a:solidFill>
                  <a:schemeClr val="tx1">
                    <a:lumMod val="50000"/>
                  </a:schemeClr>
                </a:solidFill>
                <a:latin typeface="华文中宋" panose="02010600040101010101" pitchFamily="2" charset="-122"/>
                <a:ea typeface="华文中宋" panose="02010600040101010101" pitchFamily="2" charset="-122"/>
              </a:rPr>
              <a:t>队列里，延长其他进程缺页中断处理时间，效果并不好</a:t>
            </a:r>
            <a:endParaRPr lang="en-US" altLang="zh-CN" b="1" dirty="0">
              <a:solidFill>
                <a:schemeClr val="tx1">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buFont typeface="+mj-lt"/>
              <a:buAutoNum type="arabicPeriod"/>
            </a:pPr>
            <a:r>
              <a:rPr lang="zh-CN" altLang="en-US" b="1" dirty="0">
                <a:solidFill>
                  <a:srgbClr val="FF0000"/>
                </a:solidFill>
                <a:latin typeface="华文中宋" panose="02010600040101010101" pitchFamily="2" charset="-122"/>
                <a:ea typeface="华文中宋" panose="02010600040101010101" pitchFamily="2" charset="-122"/>
              </a:rPr>
              <a:t>把工作集策略融入到处理机调度中</a:t>
            </a:r>
            <a:r>
              <a:rPr lang="en-US" altLang="zh-CN" b="1" dirty="0">
                <a:solidFill>
                  <a:schemeClr val="tx1">
                    <a:lumMod val="50000"/>
                  </a:schemeClr>
                </a:solidFill>
                <a:latin typeface="华文中宋" panose="02010600040101010101" pitchFamily="2" charset="-122"/>
                <a:ea typeface="华文中宋" panose="02010600040101010101" pitchFamily="2" charset="-122"/>
              </a:rPr>
              <a:t>——</a:t>
            </a:r>
            <a:r>
              <a:rPr lang="zh-CN" altLang="en-US" b="1" dirty="0">
                <a:solidFill>
                  <a:schemeClr val="tx1">
                    <a:lumMod val="50000"/>
                  </a:schemeClr>
                </a:solidFill>
                <a:latin typeface="华文中宋" panose="02010600040101010101" pitchFamily="2" charset="-122"/>
                <a:ea typeface="华文中宋" panose="02010600040101010101" pitchFamily="2" charset="-122"/>
              </a:rPr>
              <a:t>当调度程序发现</a:t>
            </a:r>
            <a:r>
              <a:rPr lang="en-US" altLang="zh-CN" b="1" dirty="0">
                <a:solidFill>
                  <a:schemeClr val="tx1">
                    <a:lumMod val="50000"/>
                  </a:schemeClr>
                </a:solidFill>
                <a:latin typeface="华文中宋" panose="02010600040101010101" pitchFamily="2" charset="-122"/>
                <a:ea typeface="华文中宋" panose="02010600040101010101" pitchFamily="2" charset="-122"/>
              </a:rPr>
              <a:t>CPU</a:t>
            </a:r>
            <a:r>
              <a:rPr lang="zh-CN" altLang="en-US" b="1" dirty="0">
                <a:solidFill>
                  <a:schemeClr val="tx1">
                    <a:lumMod val="50000"/>
                  </a:schemeClr>
                </a:solidFill>
                <a:latin typeface="华文中宋" panose="02010600040101010101" pitchFamily="2" charset="-122"/>
                <a:ea typeface="华文中宋" panose="02010600040101010101" pitchFamily="2" charset="-122"/>
              </a:rPr>
              <a:t>利用率低下时，调度程序就会试图从外存调入新的作业来改善</a:t>
            </a:r>
            <a:r>
              <a:rPr lang="en-US" altLang="zh-CN" b="1" dirty="0">
                <a:solidFill>
                  <a:schemeClr val="tx1">
                    <a:lumMod val="50000"/>
                  </a:schemeClr>
                </a:solidFill>
                <a:latin typeface="华文中宋" panose="02010600040101010101" pitchFamily="2" charset="-122"/>
                <a:ea typeface="华文中宋" panose="02010600040101010101" pitchFamily="2" charset="-122"/>
              </a:rPr>
              <a:t>CPU</a:t>
            </a:r>
            <a:r>
              <a:rPr lang="zh-CN" altLang="en-US" b="1" dirty="0">
                <a:solidFill>
                  <a:schemeClr val="tx1">
                    <a:lumMod val="50000"/>
                  </a:schemeClr>
                </a:solidFill>
                <a:latin typeface="华文中宋" panose="02010600040101010101" pitchFamily="2" charset="-122"/>
                <a:ea typeface="华文中宋" panose="02010600040101010101" pitchFamily="2" charset="-122"/>
              </a:rPr>
              <a:t>利用率。此时，需要首先检查每个进程在内存驻留的页面是否足够多，如果是，就可以从外存调入新的作业，并不会因为新作业的调入而导致缺页率的增加；反之，则首先为那些缺页率居高不下的作业增加物理块，而不调入新的作业</a:t>
            </a:r>
            <a:endParaRPr lang="en-US" altLang="zh-CN" b="1" dirty="0">
              <a:solidFill>
                <a:schemeClr val="tx1">
                  <a:lumMod val="50000"/>
                </a:schemeClr>
              </a:solidFill>
              <a:latin typeface="华文中宋" panose="02010600040101010101" pitchFamily="2" charset="-122"/>
              <a:ea typeface="华文中宋" panose="02010600040101010101" pitchFamily="2" charset="-122"/>
            </a:endParaRPr>
          </a:p>
        </p:txBody>
      </p:sp>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106</a:t>
            </a:r>
            <a:endParaRPr lang="en-US" sz="1100" b="1" dirty="0">
              <a:solidFill>
                <a:prstClr val="white"/>
              </a:solidFill>
            </a:endParaRPr>
          </a:p>
        </p:txBody>
      </p:sp>
      <p:sp>
        <p:nvSpPr>
          <p:cNvPr id="3" name="灯片编号占位符 2">
            <a:extLst>
              <a:ext uri="{FF2B5EF4-FFF2-40B4-BE49-F238E27FC236}">
                <a16:creationId xmlns:a16="http://schemas.microsoft.com/office/drawing/2014/main" id="{786673D7-8B2F-444A-8448-C6AEF9D80E43}"/>
              </a:ext>
            </a:extLst>
          </p:cNvPr>
          <p:cNvSpPr>
            <a:spLocks noGrp="1"/>
          </p:cNvSpPr>
          <p:nvPr>
            <p:ph type="sldNum" sz="quarter" idx="12"/>
          </p:nvPr>
        </p:nvSpPr>
        <p:spPr/>
        <p:txBody>
          <a:bodyPr/>
          <a:lstStyle/>
          <a:p>
            <a:fld id="{B10D5614-B734-4280-8F57-1D4947433C97}" type="slidenum">
              <a:rPr lang="en-US" smtClean="0"/>
              <a:pPr/>
              <a:t>139</a:t>
            </a:fld>
            <a:endParaRPr lang="en-US" dirty="0"/>
          </a:p>
        </p:txBody>
      </p:sp>
      <p:sp>
        <p:nvSpPr>
          <p:cNvPr id="15" name="Title 13">
            <a:extLst>
              <a:ext uri="{FF2B5EF4-FFF2-40B4-BE49-F238E27FC236}">
                <a16:creationId xmlns:a16="http://schemas.microsoft.com/office/drawing/2014/main" id="{B43CB70D-20E0-4F7E-AA52-03D2A0F1CE07}"/>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2601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11</a:t>
            </a:r>
            <a:endParaRPr lang="en-US" sz="1100" b="1" dirty="0">
              <a:solidFill>
                <a:prstClr val="white"/>
              </a:solidFill>
            </a:endParaRP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2" name="Content Placeholder 2">
            <a:extLst>
              <a:ext uri="{FF2B5EF4-FFF2-40B4-BE49-F238E27FC236}">
                <a16:creationId xmlns:a16="http://schemas.microsoft.com/office/drawing/2014/main" id="{A642C457-6809-4BBF-91AE-3A9B2778D107}"/>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程序的链接（</a:t>
            </a:r>
            <a:r>
              <a:rPr lang="en-US" altLang="zh-CN" sz="2000" b="1" dirty="0">
                <a:solidFill>
                  <a:srgbClr val="FF0000"/>
                </a:solidFill>
                <a:latin typeface="华文中宋" panose="02010600040101010101" pitchFamily="2" charset="-122"/>
                <a:ea typeface="华文中宋" panose="02010600040101010101" pitchFamily="2" charset="-122"/>
              </a:rPr>
              <a:t>Link</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DCE0BDA1-3CEE-4AAE-87EA-F4B80081504B}"/>
              </a:ext>
            </a:extLst>
          </p:cNvPr>
          <p:cNvPicPr>
            <a:picLocks noChangeAspect="1"/>
          </p:cNvPicPr>
          <p:nvPr/>
        </p:nvPicPr>
        <p:blipFill>
          <a:blip r:embed="rId2"/>
          <a:stretch>
            <a:fillRect/>
          </a:stretch>
        </p:blipFill>
        <p:spPr>
          <a:xfrm>
            <a:off x="1356360" y="2132856"/>
            <a:ext cx="6431280" cy="3947160"/>
          </a:xfrm>
          <a:prstGeom prst="rect">
            <a:avLst/>
          </a:prstGeom>
        </p:spPr>
      </p:pic>
      <p:sp>
        <p:nvSpPr>
          <p:cNvPr id="2" name="灯片编号占位符 1">
            <a:extLst>
              <a:ext uri="{FF2B5EF4-FFF2-40B4-BE49-F238E27FC236}">
                <a16:creationId xmlns:a16="http://schemas.microsoft.com/office/drawing/2014/main" id="{668F32B4-8ED7-4676-B76E-B03B029AC41A}"/>
              </a:ext>
            </a:extLst>
          </p:cNvPr>
          <p:cNvSpPr>
            <a:spLocks noGrp="1"/>
          </p:cNvSpPr>
          <p:nvPr>
            <p:ph type="sldNum" sz="quarter" idx="12"/>
          </p:nvPr>
        </p:nvSpPr>
        <p:spPr/>
        <p:txBody>
          <a:bodyPr/>
          <a:lstStyle/>
          <a:p>
            <a:fld id="{B10D5614-B734-4280-8F57-1D4947433C97}" type="slidenum">
              <a:rPr lang="en-US" smtClean="0"/>
              <a:pPr/>
              <a:t>14</a:t>
            </a:fld>
            <a:endParaRPr lang="en-US" dirty="0"/>
          </a:p>
        </p:txBody>
      </p:sp>
    </p:spTree>
    <p:extLst>
      <p:ext uri="{BB962C8B-B14F-4D97-AF65-F5344CB8AC3E}">
        <p14:creationId xmlns:p14="http://schemas.microsoft.com/office/powerpoint/2010/main" val="127447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TextBox 1"/>
          <p:cNvSpPr txBox="1"/>
          <p:nvPr/>
        </p:nvSpPr>
        <p:spPr>
          <a:xfrm>
            <a:off x="528935" y="1212752"/>
            <a:ext cx="8075511" cy="378276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预防抖动的方法</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zh-CN" altLang="en-US" sz="1800" b="1" dirty="0">
                <a:solidFill>
                  <a:schemeClr val="tx2">
                    <a:lumMod val="50000"/>
                  </a:schemeClr>
                </a:solidFill>
                <a:latin typeface="华文中宋" panose="02010600040101010101" pitchFamily="2" charset="-122"/>
                <a:ea typeface="华文中宋" panose="02010600040101010101" pitchFamily="2" charset="-122"/>
              </a:rPr>
              <a:t>改进虚拟存储器性能的方法）</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a:lnSpc>
                <a:spcPct val="150000"/>
              </a:lnSpc>
            </a:pP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Font typeface="+mj-lt"/>
              <a:buAutoNum type="arabicPeriod" startAt="3"/>
            </a:pPr>
            <a:r>
              <a:rPr lang="zh-CN" altLang="en-US" b="1" dirty="0">
                <a:solidFill>
                  <a:srgbClr val="FF0000"/>
                </a:solidFill>
                <a:latin typeface="华文中宋" panose="02010600040101010101" pitchFamily="2" charset="-122"/>
                <a:ea typeface="华文中宋" panose="02010600040101010101" pitchFamily="2" charset="-122"/>
              </a:rPr>
              <a:t>利用</a:t>
            </a:r>
            <a:r>
              <a:rPr lang="en-US" altLang="zh-CN" b="1" dirty="0">
                <a:solidFill>
                  <a:srgbClr val="FF0000"/>
                </a:solidFill>
                <a:latin typeface="华文中宋" panose="02010600040101010101" pitchFamily="2" charset="-122"/>
                <a:ea typeface="华文中宋" panose="02010600040101010101" pitchFamily="2" charset="-122"/>
              </a:rPr>
              <a:t>L=S</a:t>
            </a:r>
            <a:r>
              <a:rPr lang="zh-CN" altLang="en-US" b="1" dirty="0">
                <a:solidFill>
                  <a:srgbClr val="FF0000"/>
                </a:solidFill>
                <a:latin typeface="华文中宋" panose="02010600040101010101" pitchFamily="2" charset="-122"/>
                <a:ea typeface="华文中宋" panose="02010600040101010101" pitchFamily="2" charset="-122"/>
              </a:rPr>
              <a:t>准则调节缺页率</a:t>
            </a:r>
            <a:r>
              <a:rPr lang="en-US" altLang="zh-CN" b="1" dirty="0">
                <a:solidFill>
                  <a:schemeClr val="tx1">
                    <a:lumMod val="50000"/>
                  </a:schemeClr>
                </a:solidFill>
                <a:latin typeface="华文中宋" panose="02010600040101010101" pitchFamily="2" charset="-122"/>
                <a:ea typeface="华文中宋" panose="02010600040101010101" pitchFamily="2" charset="-122"/>
              </a:rPr>
              <a:t>——Denning1980</a:t>
            </a:r>
            <a:r>
              <a:rPr lang="zh-CN" altLang="en-US" b="1" dirty="0">
                <a:solidFill>
                  <a:schemeClr val="tx1">
                    <a:lumMod val="50000"/>
                  </a:schemeClr>
                </a:solidFill>
                <a:latin typeface="华文中宋" panose="02010600040101010101" pitchFamily="2" charset="-122"/>
                <a:ea typeface="华文中宋" panose="02010600040101010101" pitchFamily="2" charset="-122"/>
              </a:rPr>
              <a:t>年提出</a:t>
            </a:r>
            <a:r>
              <a:rPr lang="en-US" altLang="zh-CN" b="1" dirty="0">
                <a:solidFill>
                  <a:schemeClr val="tx1">
                    <a:lumMod val="50000"/>
                  </a:schemeClr>
                </a:solidFill>
                <a:latin typeface="华文中宋" panose="02010600040101010101" pitchFamily="2" charset="-122"/>
                <a:ea typeface="华文中宋" panose="02010600040101010101" pitchFamily="2" charset="-122"/>
              </a:rPr>
              <a:t>L=S</a:t>
            </a:r>
            <a:r>
              <a:rPr lang="zh-CN" altLang="en-US" b="1" dirty="0">
                <a:solidFill>
                  <a:schemeClr val="tx1">
                    <a:lumMod val="50000"/>
                  </a:schemeClr>
                </a:solidFill>
                <a:latin typeface="华文中宋" panose="02010600040101010101" pitchFamily="2" charset="-122"/>
                <a:ea typeface="华文中宋" panose="02010600040101010101" pitchFamily="2" charset="-122"/>
              </a:rPr>
              <a:t>准则，</a:t>
            </a:r>
            <a:r>
              <a:rPr lang="en-US" altLang="zh-CN" b="1" dirty="0">
                <a:solidFill>
                  <a:schemeClr val="tx1">
                    <a:lumMod val="50000"/>
                  </a:schemeClr>
                </a:solidFill>
                <a:latin typeface="华文中宋" panose="02010600040101010101" pitchFamily="2" charset="-122"/>
                <a:ea typeface="华文中宋" panose="02010600040101010101" pitchFamily="2" charset="-122"/>
              </a:rPr>
              <a:t>L</a:t>
            </a:r>
            <a:r>
              <a:rPr lang="zh-CN" altLang="en-US" b="1" dirty="0">
                <a:solidFill>
                  <a:schemeClr val="tx1">
                    <a:lumMod val="50000"/>
                  </a:schemeClr>
                </a:solidFill>
                <a:latin typeface="华文中宋" panose="02010600040101010101" pitchFamily="2" charset="-122"/>
                <a:ea typeface="华文中宋" panose="02010600040101010101" pitchFamily="2" charset="-122"/>
              </a:rPr>
              <a:t>是缺页之间的平均时间（</a:t>
            </a:r>
            <a:r>
              <a:rPr lang="en-US" altLang="zh-CN" b="1" dirty="0">
                <a:solidFill>
                  <a:schemeClr val="tx1">
                    <a:lumMod val="50000"/>
                  </a:schemeClr>
                </a:solidFill>
                <a:latin typeface="华文中宋" panose="02010600040101010101" pitchFamily="2" charset="-122"/>
                <a:ea typeface="华文中宋" panose="02010600040101010101" pitchFamily="2" charset="-122"/>
              </a:rPr>
              <a:t>L</a:t>
            </a:r>
            <a:r>
              <a:rPr lang="zh-CN" altLang="en-US" b="1" dirty="0">
                <a:solidFill>
                  <a:schemeClr val="tx1">
                    <a:lumMod val="50000"/>
                  </a:schemeClr>
                </a:solidFill>
                <a:latin typeface="华文中宋" panose="02010600040101010101" pitchFamily="2" charset="-122"/>
                <a:ea typeface="华文中宋" panose="02010600040101010101" pitchFamily="2" charset="-122"/>
              </a:rPr>
              <a:t>大缺页率低），</a:t>
            </a:r>
            <a:r>
              <a:rPr lang="en-US" altLang="zh-CN" b="1" dirty="0">
                <a:solidFill>
                  <a:schemeClr val="tx1">
                    <a:lumMod val="50000"/>
                  </a:schemeClr>
                </a:solidFill>
                <a:latin typeface="华文中宋" panose="02010600040101010101" pitchFamily="2" charset="-122"/>
                <a:ea typeface="华文中宋" panose="02010600040101010101" pitchFamily="2" charset="-122"/>
              </a:rPr>
              <a:t>S</a:t>
            </a:r>
            <a:r>
              <a:rPr lang="zh-CN" altLang="en-US" b="1" dirty="0">
                <a:solidFill>
                  <a:schemeClr val="tx1">
                    <a:lumMod val="50000"/>
                  </a:schemeClr>
                </a:solidFill>
                <a:latin typeface="华文中宋" panose="02010600040101010101" pitchFamily="2" charset="-122"/>
                <a:ea typeface="华文中宋" panose="02010600040101010101" pitchFamily="2" charset="-122"/>
              </a:rPr>
              <a:t>是置换一个页面所需时间（</a:t>
            </a:r>
            <a:r>
              <a:rPr lang="en-US" altLang="zh-CN" b="1" dirty="0">
                <a:solidFill>
                  <a:schemeClr val="tx1">
                    <a:lumMod val="50000"/>
                  </a:schemeClr>
                </a:solidFill>
                <a:latin typeface="华文中宋" panose="02010600040101010101" pitchFamily="2" charset="-122"/>
                <a:ea typeface="华文中宋" panose="02010600040101010101" pitchFamily="2" charset="-122"/>
              </a:rPr>
              <a:t>S</a:t>
            </a:r>
            <a:r>
              <a:rPr lang="zh-CN" altLang="en-US" b="1" dirty="0">
                <a:solidFill>
                  <a:schemeClr val="tx1">
                    <a:lumMod val="50000"/>
                  </a:schemeClr>
                </a:solidFill>
                <a:latin typeface="华文中宋" panose="02010600040101010101" pitchFamily="2" charset="-122"/>
                <a:ea typeface="华文中宋" panose="02010600040101010101" pitchFamily="2" charset="-122"/>
              </a:rPr>
              <a:t>小</a:t>
            </a:r>
            <a:r>
              <a:rPr lang="en-US" altLang="zh-CN" b="1" dirty="0">
                <a:solidFill>
                  <a:schemeClr val="tx1">
                    <a:lumMod val="50000"/>
                  </a:schemeClr>
                </a:solidFill>
                <a:latin typeface="华文中宋" panose="02010600040101010101" pitchFamily="2" charset="-122"/>
                <a:ea typeface="华文中宋" panose="02010600040101010101" pitchFamily="2" charset="-122"/>
              </a:rPr>
              <a:t>DISK</a:t>
            </a:r>
            <a:r>
              <a:rPr lang="zh-CN" altLang="en-US" b="1" dirty="0">
                <a:solidFill>
                  <a:schemeClr val="tx1">
                    <a:lumMod val="50000"/>
                  </a:schemeClr>
                </a:solidFill>
                <a:latin typeface="华文中宋" panose="02010600040101010101" pitchFamily="2" charset="-122"/>
                <a:ea typeface="华文中宋" panose="02010600040101010101" pitchFamily="2" charset="-122"/>
              </a:rPr>
              <a:t>快）。如果</a:t>
            </a:r>
            <a:r>
              <a:rPr lang="en-US" altLang="zh-CN" b="1" dirty="0">
                <a:solidFill>
                  <a:schemeClr val="tx1">
                    <a:lumMod val="50000"/>
                  </a:schemeClr>
                </a:solidFill>
                <a:latin typeface="华文中宋" panose="02010600040101010101" pitchFamily="2" charset="-122"/>
                <a:ea typeface="华文中宋" panose="02010600040101010101" pitchFamily="2" charset="-122"/>
              </a:rPr>
              <a:t>L</a:t>
            </a:r>
            <a:r>
              <a:rPr lang="zh-CN" altLang="en-US" b="1" dirty="0">
                <a:solidFill>
                  <a:schemeClr val="tx1">
                    <a:lumMod val="50000"/>
                  </a:schemeClr>
                </a:solidFill>
                <a:latin typeface="华文中宋" panose="02010600040101010101" pitchFamily="2" charset="-122"/>
                <a:ea typeface="华文中宋" panose="02010600040101010101" pitchFamily="2" charset="-122"/>
              </a:rPr>
              <a:t>远大于</a:t>
            </a:r>
            <a:r>
              <a:rPr lang="en-US" altLang="zh-CN" b="1" dirty="0">
                <a:solidFill>
                  <a:schemeClr val="tx1">
                    <a:lumMod val="50000"/>
                  </a:schemeClr>
                </a:solidFill>
                <a:latin typeface="华文中宋" panose="02010600040101010101" pitchFamily="2" charset="-122"/>
                <a:ea typeface="华文中宋" panose="02010600040101010101" pitchFamily="2" charset="-122"/>
              </a:rPr>
              <a:t>S</a:t>
            </a:r>
            <a:r>
              <a:rPr lang="zh-CN" altLang="en-US" b="1" dirty="0">
                <a:solidFill>
                  <a:schemeClr val="tx1">
                    <a:lumMod val="50000"/>
                  </a:schemeClr>
                </a:solidFill>
                <a:latin typeface="华文中宋" panose="02010600040101010101" pitchFamily="2" charset="-122"/>
                <a:ea typeface="华文中宋" panose="02010600040101010101" pitchFamily="2" charset="-122"/>
              </a:rPr>
              <a:t>，说明很少发生缺页，磁盘能力尚未得到充分发挥；如果</a:t>
            </a:r>
            <a:r>
              <a:rPr lang="en-US" altLang="zh-CN" b="1" dirty="0">
                <a:solidFill>
                  <a:schemeClr val="tx1">
                    <a:lumMod val="50000"/>
                  </a:schemeClr>
                </a:solidFill>
                <a:latin typeface="华文中宋" panose="02010600040101010101" pitchFamily="2" charset="-122"/>
                <a:ea typeface="华文中宋" panose="02010600040101010101" pitchFamily="2" charset="-122"/>
              </a:rPr>
              <a:t>L</a:t>
            </a:r>
            <a:r>
              <a:rPr lang="zh-CN" altLang="en-US" b="1" dirty="0">
                <a:solidFill>
                  <a:schemeClr val="tx1">
                    <a:lumMod val="50000"/>
                  </a:schemeClr>
                </a:solidFill>
                <a:latin typeface="华文中宋" panose="02010600040101010101" pitchFamily="2" charset="-122"/>
                <a:ea typeface="华文中宋" panose="02010600040101010101" pitchFamily="2" charset="-122"/>
              </a:rPr>
              <a:t>比</a:t>
            </a:r>
            <a:r>
              <a:rPr lang="en-US" altLang="zh-CN" b="1" dirty="0">
                <a:solidFill>
                  <a:schemeClr val="tx1">
                    <a:lumMod val="50000"/>
                  </a:schemeClr>
                </a:solidFill>
                <a:latin typeface="华文中宋" panose="02010600040101010101" pitchFamily="2" charset="-122"/>
                <a:ea typeface="华文中宋" panose="02010600040101010101" pitchFamily="2" charset="-122"/>
              </a:rPr>
              <a:t>S</a:t>
            </a:r>
            <a:r>
              <a:rPr lang="zh-CN" altLang="en-US" b="1" dirty="0">
                <a:solidFill>
                  <a:schemeClr val="tx1">
                    <a:lumMod val="50000"/>
                  </a:schemeClr>
                </a:solidFill>
                <a:latin typeface="华文中宋" panose="02010600040101010101" pitchFamily="2" charset="-122"/>
                <a:ea typeface="华文中宋" panose="02010600040101010101" pitchFamily="2" charset="-122"/>
              </a:rPr>
              <a:t>小，说明频繁发生缺页，缺页的速度已经超过了磁盘处理能力。只有当</a:t>
            </a:r>
            <a:r>
              <a:rPr lang="en-US" altLang="zh-CN" b="1" dirty="0">
                <a:solidFill>
                  <a:schemeClr val="tx1">
                    <a:lumMod val="50000"/>
                  </a:schemeClr>
                </a:solidFill>
                <a:latin typeface="华文中宋" panose="02010600040101010101" pitchFamily="2" charset="-122"/>
                <a:ea typeface="华文中宋" panose="02010600040101010101" pitchFamily="2" charset="-122"/>
              </a:rPr>
              <a:t> L=S</a:t>
            </a:r>
            <a:r>
              <a:rPr lang="zh-CN" altLang="en-US" b="1" dirty="0">
                <a:solidFill>
                  <a:schemeClr val="tx1">
                    <a:lumMod val="50000"/>
                  </a:schemeClr>
                </a:solidFill>
                <a:latin typeface="华文中宋" panose="02010600040101010101" pitchFamily="2" charset="-122"/>
                <a:ea typeface="华文中宋" panose="02010600040101010101" pitchFamily="2" charset="-122"/>
              </a:rPr>
              <a:t>，</a:t>
            </a:r>
            <a:r>
              <a:rPr lang="en-US" altLang="zh-CN" b="1" dirty="0">
                <a:solidFill>
                  <a:schemeClr val="tx1">
                    <a:lumMod val="50000"/>
                  </a:schemeClr>
                </a:solidFill>
                <a:latin typeface="华文中宋" panose="02010600040101010101" pitchFamily="2" charset="-122"/>
                <a:ea typeface="华文中宋" panose="02010600040101010101" pitchFamily="2" charset="-122"/>
              </a:rPr>
              <a:t>DISK</a:t>
            </a:r>
            <a:r>
              <a:rPr lang="zh-CN" altLang="en-US" b="1" dirty="0">
                <a:solidFill>
                  <a:schemeClr val="tx1">
                    <a:lumMod val="50000"/>
                  </a:schemeClr>
                </a:solidFill>
                <a:latin typeface="华文中宋" panose="02010600040101010101" pitchFamily="2" charset="-122"/>
                <a:ea typeface="华文中宋" panose="02010600040101010101" pitchFamily="2" charset="-122"/>
              </a:rPr>
              <a:t>和</a:t>
            </a:r>
            <a:r>
              <a:rPr lang="en-US" altLang="zh-CN" b="1" dirty="0">
                <a:solidFill>
                  <a:schemeClr val="tx1">
                    <a:lumMod val="50000"/>
                  </a:schemeClr>
                </a:solidFill>
                <a:latin typeface="华文中宋" panose="02010600040101010101" pitchFamily="2" charset="-122"/>
                <a:ea typeface="华文中宋" panose="02010600040101010101" pitchFamily="2" charset="-122"/>
              </a:rPr>
              <a:t>CPU</a:t>
            </a:r>
            <a:r>
              <a:rPr lang="zh-CN" altLang="en-US" b="1" dirty="0">
                <a:solidFill>
                  <a:schemeClr val="tx1">
                    <a:lumMod val="50000"/>
                  </a:schemeClr>
                </a:solidFill>
                <a:latin typeface="华文中宋" panose="02010600040101010101" pitchFamily="2" charset="-122"/>
                <a:ea typeface="华文中宋" panose="02010600040101010101" pitchFamily="2" charset="-122"/>
              </a:rPr>
              <a:t>都能达到最大利用率。已证明，该准则对调节缺页率十分有效</a:t>
            </a:r>
            <a:endParaRPr lang="en-US" altLang="zh-CN" b="1" dirty="0">
              <a:solidFill>
                <a:schemeClr val="tx1">
                  <a:lumMod val="50000"/>
                </a:schemeClr>
              </a:solidFill>
              <a:latin typeface="华文中宋" panose="02010600040101010101" pitchFamily="2" charset="-122"/>
              <a:ea typeface="华文中宋" panose="02010600040101010101" pitchFamily="2" charset="-122"/>
            </a:endParaRPr>
          </a:p>
          <a:p>
            <a:pPr marL="800100" lvl="1" indent="-342900">
              <a:lnSpc>
                <a:spcPct val="150000"/>
              </a:lnSpc>
              <a:buFont typeface="+mj-lt"/>
              <a:buAutoNum type="arabicPeriod" startAt="3"/>
            </a:pPr>
            <a:r>
              <a:rPr lang="zh-CN" altLang="en-US" b="1" dirty="0">
                <a:solidFill>
                  <a:srgbClr val="FF0000"/>
                </a:solidFill>
                <a:latin typeface="华文中宋" panose="02010600040101010101" pitchFamily="2" charset="-122"/>
                <a:ea typeface="华文中宋" panose="02010600040101010101" pitchFamily="2" charset="-122"/>
              </a:rPr>
              <a:t>选择暂停优先级最低的进程</a:t>
            </a:r>
          </a:p>
        </p:txBody>
      </p:sp>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106</a:t>
            </a:r>
            <a:endParaRPr lang="en-US" sz="1100" b="1" dirty="0">
              <a:solidFill>
                <a:prstClr val="white"/>
              </a:solidFill>
            </a:endParaRPr>
          </a:p>
        </p:txBody>
      </p:sp>
      <p:sp>
        <p:nvSpPr>
          <p:cNvPr id="3" name="灯片编号占位符 2">
            <a:extLst>
              <a:ext uri="{FF2B5EF4-FFF2-40B4-BE49-F238E27FC236}">
                <a16:creationId xmlns:a16="http://schemas.microsoft.com/office/drawing/2014/main" id="{786673D7-8B2F-444A-8448-C6AEF9D80E43}"/>
              </a:ext>
            </a:extLst>
          </p:cNvPr>
          <p:cNvSpPr>
            <a:spLocks noGrp="1"/>
          </p:cNvSpPr>
          <p:nvPr>
            <p:ph type="sldNum" sz="quarter" idx="12"/>
          </p:nvPr>
        </p:nvSpPr>
        <p:spPr/>
        <p:txBody>
          <a:bodyPr/>
          <a:lstStyle/>
          <a:p>
            <a:fld id="{B10D5614-B734-4280-8F57-1D4947433C97}" type="slidenum">
              <a:rPr lang="en-US" smtClean="0"/>
              <a:pPr/>
              <a:t>140</a:t>
            </a:fld>
            <a:endParaRPr lang="en-US" dirty="0"/>
          </a:p>
        </p:txBody>
      </p:sp>
      <p:sp>
        <p:nvSpPr>
          <p:cNvPr id="15" name="Title 13">
            <a:extLst>
              <a:ext uri="{FF2B5EF4-FFF2-40B4-BE49-F238E27FC236}">
                <a16:creationId xmlns:a16="http://schemas.microsoft.com/office/drawing/2014/main" id="{BEEFFFFE-CEEE-4F5F-9C61-27568539E626}"/>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5.7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6917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385193" y="299355"/>
            <a:ext cx="857929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l"/>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补充：内存映射文件</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106</a:t>
            </a:r>
            <a:endParaRPr lang="en-US" sz="1100" b="1" dirty="0">
              <a:solidFill>
                <a:prstClr val="white"/>
              </a:solidFill>
            </a:endParaRPr>
          </a:p>
        </p:txBody>
      </p:sp>
      <p:sp>
        <p:nvSpPr>
          <p:cNvPr id="3" name="灯片编号占位符 2">
            <a:extLst>
              <a:ext uri="{FF2B5EF4-FFF2-40B4-BE49-F238E27FC236}">
                <a16:creationId xmlns:a16="http://schemas.microsoft.com/office/drawing/2014/main" id="{786673D7-8B2F-444A-8448-C6AEF9D80E43}"/>
              </a:ext>
            </a:extLst>
          </p:cNvPr>
          <p:cNvSpPr>
            <a:spLocks noGrp="1"/>
          </p:cNvSpPr>
          <p:nvPr>
            <p:ph type="sldNum" sz="quarter" idx="12"/>
          </p:nvPr>
        </p:nvSpPr>
        <p:spPr/>
        <p:txBody>
          <a:bodyPr/>
          <a:lstStyle/>
          <a:p>
            <a:fld id="{B10D5614-B734-4280-8F57-1D4947433C97}" type="slidenum">
              <a:rPr lang="en-US" smtClean="0"/>
              <a:pPr/>
              <a:t>141</a:t>
            </a:fld>
            <a:endParaRPr lang="en-US" dirty="0"/>
          </a:p>
        </p:txBody>
      </p:sp>
      <p:sp>
        <p:nvSpPr>
          <p:cNvPr id="17" name="文本框 16">
            <a:extLst>
              <a:ext uri="{FF2B5EF4-FFF2-40B4-BE49-F238E27FC236}">
                <a16:creationId xmlns:a16="http://schemas.microsoft.com/office/drawing/2014/main" id="{76B9168D-F8E1-45BC-A0A2-638EBCF0F514}"/>
              </a:ext>
            </a:extLst>
          </p:cNvPr>
          <p:cNvSpPr txBox="1"/>
          <p:nvPr/>
        </p:nvSpPr>
        <p:spPr>
          <a:xfrm>
            <a:off x="524038" y="1527014"/>
            <a:ext cx="8301605" cy="2951770"/>
          </a:xfrm>
          <a:prstGeom prst="rect">
            <a:avLst/>
          </a:prstGeom>
          <a:noFill/>
        </p:spPr>
        <p:txBody>
          <a:bodyPr wrap="square">
            <a:spAutoFit/>
          </a:bodyPr>
          <a:lstStyle/>
          <a:p>
            <a:pPr marL="285750" marR="43150" indent="-285750" algn="l">
              <a:lnSpc>
                <a:spcPct val="150000"/>
              </a:lnSpc>
              <a:buFont typeface="Wingdings" panose="05000000000000000000" pitchFamily="2" charset="2"/>
              <a:buChar char="n"/>
            </a:pPr>
            <a:r>
              <a:rPr lang="zh-CN" altLang="en-US" b="1" dirty="0">
                <a:solidFill>
                  <a:schemeClr val="tx2">
                    <a:lumMod val="50000"/>
                  </a:schemeClr>
                </a:solidFill>
                <a:latin typeface="华文中宋" panose="02010600040101010101" pitchFamily="2" charset="-122"/>
                <a:ea typeface="华文中宋" panose="02010600040101010101" pitchFamily="2" charset="-122"/>
              </a:rPr>
              <a:t>内存映射文件（</a:t>
            </a:r>
            <a:r>
              <a:rPr lang="en-US" altLang="zh-CN" b="1" dirty="0">
                <a:solidFill>
                  <a:schemeClr val="tx2">
                    <a:lumMod val="50000"/>
                  </a:schemeClr>
                </a:solidFill>
                <a:latin typeface="华文中宋" panose="02010600040101010101" pitchFamily="2" charset="-122"/>
                <a:ea typeface="华文中宋" panose="02010600040101010101" pitchFamily="2" charset="-122"/>
              </a:rPr>
              <a:t>Memory-Mapped Files</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marR="43150" lvl="1" indent="-285750">
              <a:lnSpc>
                <a:spcPct val="150000"/>
              </a:lnSpc>
              <a:buFont typeface="Arial" panose="020B0604020202020204" pitchFamily="34" charset="0"/>
              <a:buChar char="•"/>
            </a:pPr>
            <a:r>
              <a:rPr lang="zh-CN" altLang="en-US" b="1" i="0" u="none" strike="noStrike" baseline="0" dirty="0">
                <a:solidFill>
                  <a:schemeClr val="tx2">
                    <a:lumMod val="50000"/>
                  </a:schemeClr>
                </a:solidFill>
                <a:latin typeface="华文中宋" panose="02010600040101010101" pitchFamily="2" charset="-122"/>
                <a:ea typeface="华文中宋" panose="02010600040101010101" pitchFamily="2" charset="-122"/>
              </a:rPr>
              <a:t>内存映射文件允许以内存形式使用文件</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marR="43150" lvl="1" indent="-285750">
              <a:lnSpc>
                <a:spcPct val="150000"/>
              </a:lnSpc>
              <a:buFont typeface="Arial" panose="020B0604020202020204" pitchFamily="34" charset="0"/>
              <a:buChar char="•"/>
            </a:pPr>
            <a:r>
              <a:rPr lang="zh-CN" altLang="en-US" b="1" i="0" u="none" strike="noStrike" baseline="0" dirty="0">
                <a:solidFill>
                  <a:schemeClr val="tx2">
                    <a:lumMod val="50000"/>
                  </a:schemeClr>
                </a:solidFill>
                <a:latin typeface="华文中宋" panose="02010600040101010101" pitchFamily="2" charset="-122"/>
                <a:ea typeface="华文中宋" panose="02010600040101010101" pitchFamily="2" charset="-122"/>
              </a:rPr>
              <a:t>文件被以页为单位读入内存</a:t>
            </a:r>
            <a:r>
              <a:rPr lang="en-US" altLang="zh-CN" b="1" i="0" u="none" strike="noStrike" baseline="0" dirty="0">
                <a:solidFill>
                  <a:schemeClr val="tx2">
                    <a:lumMod val="50000"/>
                  </a:schemeClr>
                </a:solidFill>
                <a:latin typeface="华文中宋" panose="02010600040101010101" pitchFamily="2" charset="-122"/>
                <a:ea typeface="华文中宋" panose="02010600040101010101" pitchFamily="2" charset="-122"/>
              </a:rPr>
              <a:t>, </a:t>
            </a:r>
            <a:r>
              <a:rPr lang="zh-CN" altLang="en-US" b="1" i="0" u="none" strike="noStrike" baseline="0" dirty="0">
                <a:solidFill>
                  <a:schemeClr val="tx2">
                    <a:lumMod val="50000"/>
                  </a:schemeClr>
                </a:solidFill>
                <a:latin typeface="华文中宋" panose="02010600040101010101" pitchFamily="2" charset="-122"/>
                <a:ea typeface="华文中宋" panose="02010600040101010101" pitchFamily="2" charset="-122"/>
              </a:rPr>
              <a:t>此后对文件的读写就与内存一样</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marR="43150" lvl="1" indent="-285750">
              <a:lnSpc>
                <a:spcPct val="150000"/>
              </a:lnSpc>
              <a:buFont typeface="Arial" panose="020B0604020202020204" pitchFamily="34" charset="0"/>
              <a:buChar char="•"/>
            </a:pPr>
            <a:r>
              <a:rPr lang="zh-CN" altLang="en-US" b="1" i="0" u="none" strike="noStrike" baseline="0" dirty="0">
                <a:solidFill>
                  <a:schemeClr val="tx2">
                    <a:lumMod val="50000"/>
                  </a:schemeClr>
                </a:solidFill>
                <a:latin typeface="华文中宋" panose="02010600040101010101" pitchFamily="2" charset="-122"/>
                <a:ea typeface="华文中宋" panose="02010600040101010101" pitchFamily="2" charset="-122"/>
              </a:rPr>
              <a:t>将对文件的操作简化为对内存的操作</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a:p>
            <a:pPr marL="742950" marR="43150" lvl="1" indent="-285750">
              <a:lnSpc>
                <a:spcPct val="150000"/>
              </a:lnSpc>
              <a:buFont typeface="Arial" panose="020B0604020202020204" pitchFamily="34" charset="0"/>
              <a:buChar char="•"/>
            </a:pPr>
            <a:r>
              <a:rPr lang="zh-CN" altLang="en-US" b="1" i="0" u="none" strike="noStrike" baseline="0" dirty="0">
                <a:solidFill>
                  <a:schemeClr val="tx2">
                    <a:lumMod val="50000"/>
                  </a:schemeClr>
                </a:solidFill>
                <a:latin typeface="华文中宋" panose="02010600040101010101" pitchFamily="2" charset="-122"/>
                <a:ea typeface="华文中宋" panose="02010600040101010101" pitchFamily="2" charset="-122"/>
              </a:rPr>
              <a:t>允许多个进程映射同一文件，相关内存页由多个进程共享</a:t>
            </a:r>
            <a:endParaRPr lang="en-US" altLang="zh-CN" b="1" i="0" u="none" strike="noStrike" baseline="0" dirty="0">
              <a:solidFill>
                <a:schemeClr val="tx2">
                  <a:lumMod val="50000"/>
                </a:schemeClr>
              </a:solidFill>
              <a:latin typeface="华文中宋" panose="02010600040101010101" pitchFamily="2" charset="-122"/>
              <a:ea typeface="华文中宋" panose="02010600040101010101" pitchFamily="2" charset="-122"/>
            </a:endParaRPr>
          </a:p>
          <a:p>
            <a:pPr marL="742950" marR="43150" lvl="1" indent="-285750">
              <a:lnSpc>
                <a:spcPct val="150000"/>
              </a:lnSpc>
              <a:buFont typeface="Arial" panose="020B0604020202020204" pitchFamily="34" charset="0"/>
              <a:buChar char="•"/>
            </a:pPr>
            <a:r>
              <a:rPr lang="zh-CN" altLang="en-US" b="1" dirty="0">
                <a:solidFill>
                  <a:schemeClr val="tx2">
                    <a:lumMod val="50000"/>
                  </a:schemeClr>
                </a:solidFill>
                <a:latin typeface="华文中宋" panose="02010600040101010101" pitchFamily="2" charset="-122"/>
                <a:ea typeface="华文中宋" panose="02010600040101010101" pitchFamily="2" charset="-122"/>
              </a:rPr>
              <a:t>当页面不够时，何时换入</a:t>
            </a:r>
            <a:r>
              <a:rPr lang="en-US" altLang="zh-CN" b="1" dirty="0">
                <a:solidFill>
                  <a:schemeClr val="tx2">
                    <a:lumMod val="50000"/>
                  </a:schemeClr>
                </a:solidFill>
                <a:latin typeface="华文中宋" panose="02010600040101010101" pitchFamily="2" charset="-122"/>
                <a:ea typeface="华文中宋" panose="02010600040101010101" pitchFamily="2" charset="-122"/>
              </a:rPr>
              <a:t>/</a:t>
            </a:r>
            <a:r>
              <a:rPr lang="zh-CN" altLang="en-US" b="1" dirty="0">
                <a:solidFill>
                  <a:schemeClr val="tx2">
                    <a:lumMod val="50000"/>
                  </a:schemeClr>
                </a:solidFill>
                <a:latin typeface="华文中宋" panose="02010600040101010101" pitchFamily="2" charset="-122"/>
                <a:ea typeface="华文中宋" panose="02010600040101010101" pitchFamily="2" charset="-122"/>
              </a:rPr>
              <a:t>换出由虚拟内存管理模块负责调度</a:t>
            </a:r>
            <a:endParaRPr lang="en-US" altLang="zh-CN" b="1" i="0" u="none" strike="noStrike" baseline="0" dirty="0">
              <a:solidFill>
                <a:schemeClr val="tx2">
                  <a:lumMod val="50000"/>
                </a:schemeClr>
              </a:solidFill>
              <a:latin typeface="华文中宋" panose="02010600040101010101" pitchFamily="2" charset="-122"/>
              <a:ea typeface="华文中宋" panose="02010600040101010101" pitchFamily="2" charset="-122"/>
            </a:endParaRPr>
          </a:p>
          <a:p>
            <a:pPr marL="742950" marR="43150" lvl="1" indent="-285750">
              <a:lnSpc>
                <a:spcPct val="150000"/>
              </a:lnSpc>
              <a:buFont typeface="Arial" panose="020B0604020202020204" pitchFamily="34" charset="0"/>
              <a:buChar char="•"/>
            </a:pPr>
            <a:r>
              <a:rPr lang="en-US" altLang="zh-CN" b="1" dirty="0">
                <a:solidFill>
                  <a:schemeClr val="tx2">
                    <a:lumMod val="50000"/>
                  </a:schemeClr>
                </a:solidFill>
                <a:latin typeface="华文中宋" panose="02010600040101010101" pitchFamily="2" charset="-122"/>
                <a:ea typeface="华文中宋" panose="02010600040101010101" pitchFamily="2" charset="-122"/>
              </a:rPr>
              <a:t>Windows</a:t>
            </a:r>
            <a:r>
              <a:rPr lang="zh-CN" altLang="en-US" b="1" dirty="0">
                <a:solidFill>
                  <a:schemeClr val="tx2">
                    <a:lumMod val="50000"/>
                  </a:schemeClr>
                </a:solidFill>
                <a:latin typeface="华文中宋" panose="02010600040101010101" pitchFamily="2" charset="-122"/>
                <a:ea typeface="华文中宋" panose="02010600040101010101" pitchFamily="2" charset="-122"/>
              </a:rPr>
              <a:t>、</a:t>
            </a:r>
            <a:r>
              <a:rPr lang="en-US" altLang="zh-CN" b="1" dirty="0">
                <a:solidFill>
                  <a:schemeClr val="tx2">
                    <a:lumMod val="50000"/>
                  </a:schemeClr>
                </a:solidFill>
                <a:latin typeface="华文中宋" panose="02010600040101010101" pitchFamily="2" charset="-122"/>
                <a:ea typeface="华文中宋" panose="02010600040101010101" pitchFamily="2" charset="-122"/>
              </a:rPr>
              <a:t>Linux</a:t>
            </a:r>
            <a:r>
              <a:rPr lang="zh-CN" altLang="en-US" b="1" dirty="0">
                <a:solidFill>
                  <a:schemeClr val="tx2">
                    <a:lumMod val="50000"/>
                  </a:schemeClr>
                </a:solidFill>
                <a:latin typeface="华文中宋" panose="02010600040101010101" pitchFamily="2" charset="-122"/>
                <a:ea typeface="华文中宋" panose="02010600040101010101" pitchFamily="2" charset="-122"/>
              </a:rPr>
              <a:t>都支持内存映射文件</a:t>
            </a:r>
            <a:endParaRPr lang="en-US" altLang="zh-CN" b="1" dirty="0">
              <a:solidFill>
                <a:schemeClr val="tx2">
                  <a:lumMod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724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385193" y="299355"/>
            <a:ext cx="857929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l"/>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补充：内存映射文件</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(Memory-Mapped Files)</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106</a:t>
            </a:r>
            <a:endParaRPr lang="en-US" sz="1100" b="1" dirty="0">
              <a:solidFill>
                <a:prstClr val="white"/>
              </a:solidFill>
            </a:endParaRPr>
          </a:p>
        </p:txBody>
      </p:sp>
      <p:sp>
        <p:nvSpPr>
          <p:cNvPr id="3" name="灯片编号占位符 2">
            <a:extLst>
              <a:ext uri="{FF2B5EF4-FFF2-40B4-BE49-F238E27FC236}">
                <a16:creationId xmlns:a16="http://schemas.microsoft.com/office/drawing/2014/main" id="{786673D7-8B2F-444A-8448-C6AEF9D80E43}"/>
              </a:ext>
            </a:extLst>
          </p:cNvPr>
          <p:cNvSpPr>
            <a:spLocks noGrp="1"/>
          </p:cNvSpPr>
          <p:nvPr>
            <p:ph type="sldNum" sz="quarter" idx="12"/>
          </p:nvPr>
        </p:nvSpPr>
        <p:spPr/>
        <p:txBody>
          <a:bodyPr/>
          <a:lstStyle/>
          <a:p>
            <a:fld id="{B10D5614-B734-4280-8F57-1D4947433C97}" type="slidenum">
              <a:rPr lang="en-US" smtClean="0"/>
              <a:pPr/>
              <a:t>142</a:t>
            </a:fld>
            <a:endParaRPr lang="en-US" dirty="0"/>
          </a:p>
        </p:txBody>
      </p:sp>
      <p:pic>
        <p:nvPicPr>
          <p:cNvPr id="4" name="图片 3">
            <a:extLst>
              <a:ext uri="{FF2B5EF4-FFF2-40B4-BE49-F238E27FC236}">
                <a16:creationId xmlns:a16="http://schemas.microsoft.com/office/drawing/2014/main" id="{1553707B-E78B-49EF-AA31-F8BF20C8C81A}"/>
              </a:ext>
            </a:extLst>
          </p:cNvPr>
          <p:cNvPicPr>
            <a:picLocks noChangeAspect="1"/>
          </p:cNvPicPr>
          <p:nvPr/>
        </p:nvPicPr>
        <p:blipFill>
          <a:blip r:embed="rId2"/>
          <a:stretch>
            <a:fillRect/>
          </a:stretch>
        </p:blipFill>
        <p:spPr>
          <a:xfrm>
            <a:off x="1547664" y="1393075"/>
            <a:ext cx="6464143" cy="5328401"/>
          </a:xfrm>
          <a:prstGeom prst="rect">
            <a:avLst/>
          </a:prstGeom>
        </p:spPr>
      </p:pic>
    </p:spTree>
    <p:extLst>
      <p:ext uri="{BB962C8B-B14F-4D97-AF65-F5344CB8AC3E}">
        <p14:creationId xmlns:p14="http://schemas.microsoft.com/office/powerpoint/2010/main" val="48323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5.6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局部性原理和抖动问题</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段页式管理动态地址变换过程</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366713"/>
            <a:ext cx="829627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107</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378B5C7A-7D0E-4D9D-B897-256C5DBFA59B}"/>
              </a:ext>
            </a:extLst>
          </p:cNvPr>
          <p:cNvSpPr>
            <a:spLocks noGrp="1"/>
          </p:cNvSpPr>
          <p:nvPr>
            <p:ph type="sldNum" sz="quarter" idx="12"/>
          </p:nvPr>
        </p:nvSpPr>
        <p:spPr/>
        <p:txBody>
          <a:bodyPr/>
          <a:lstStyle/>
          <a:p>
            <a:fld id="{B10D5614-B734-4280-8F57-1D4947433C97}" type="slidenum">
              <a:rPr lang="en-US" smtClean="0"/>
              <a:pPr/>
              <a:t>143</a:t>
            </a:fld>
            <a:endParaRPr lang="en-US" dirty="0"/>
          </a:p>
        </p:txBody>
      </p:sp>
    </p:spTree>
    <p:extLst>
      <p:ext uri="{BB962C8B-B14F-4D97-AF65-F5344CB8AC3E}">
        <p14:creationId xmlns:p14="http://schemas.microsoft.com/office/powerpoint/2010/main" val="69047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aphicFrame>
        <p:nvGraphicFramePr>
          <p:cNvPr id="15" name="Group 2"/>
          <p:cNvGraphicFramePr>
            <a:graphicFrameLocks noGrp="1"/>
          </p:cNvGraphicFramePr>
          <p:nvPr>
            <p:ph/>
            <p:extLst>
              <p:ext uri="{D42A27DB-BD31-4B8C-83A1-F6EECF244321}">
                <p14:modId xmlns:p14="http://schemas.microsoft.com/office/powerpoint/2010/main" val="1071007151"/>
              </p:ext>
            </p:extLst>
          </p:nvPr>
        </p:nvGraphicFramePr>
        <p:xfrm>
          <a:off x="323850" y="333375"/>
          <a:ext cx="8496300" cy="6294630"/>
        </p:xfrm>
        <a:graphic>
          <a:graphicData uri="http://schemas.openxmlformats.org/drawingml/2006/table">
            <a:tbl>
              <a:tblPr/>
              <a:tblGrid>
                <a:gridCol w="1152525">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gridCol w="1439862">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4286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固定分区</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动态分区</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页式</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段式</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段页式</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6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主存分配方式</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连续区</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连续区</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主存块可以不连续</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段内主存块连续</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主存块可以不连续</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7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主存分配表</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分区说明表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分区说明表可用分区表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位示图或空闲页面链</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分区说明表可用分区表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段式与页式结合</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78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调度算法</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顺序分配</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最先、优、坏适应</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页面调度</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FIFO</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LRU</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LFU</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同页式</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同页式</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重定位</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静态</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动态</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动态</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动态</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动态</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地址转换</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物理地址</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下限寄存器的值</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逻辑地址</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物理地址</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基址寄存器的值</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逻辑地址</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物理地址</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页面号</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页长</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页内地址</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物理地址</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主存中该段的起始地址</a:t>
                      </a: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a:t>
                      </a: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段内地址</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段式与页式结合</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30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存储保护</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下限地址≤ 物理地址≤上限地址</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物理地址≤限长寄存器的值</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页表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段表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段表与页表结合</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096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虚拟存储器</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可用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可用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可用 </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3" name="Flowchart: Off-page Connector 9"/>
          <p:cNvSpPr/>
          <p:nvPr/>
        </p:nvSpPr>
        <p:spPr>
          <a:xfrm>
            <a:off x="8483762" y="214696"/>
            <a:ext cx="480727"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108</a:t>
            </a:r>
            <a:endParaRPr lang="en-US" sz="1100" b="1" dirty="0">
              <a:solidFill>
                <a:prstClr val="white"/>
              </a:solidFill>
            </a:endParaRPr>
          </a:p>
        </p:txBody>
      </p:sp>
      <p:sp>
        <p:nvSpPr>
          <p:cNvPr id="2" name="灯片编号占位符 1">
            <a:extLst>
              <a:ext uri="{FF2B5EF4-FFF2-40B4-BE49-F238E27FC236}">
                <a16:creationId xmlns:a16="http://schemas.microsoft.com/office/drawing/2014/main" id="{93EFAE8F-CCFD-43A2-9B0E-C3D4353F205B}"/>
              </a:ext>
            </a:extLst>
          </p:cNvPr>
          <p:cNvSpPr>
            <a:spLocks noGrp="1"/>
          </p:cNvSpPr>
          <p:nvPr>
            <p:ph type="sldNum" sz="quarter" idx="12"/>
          </p:nvPr>
        </p:nvSpPr>
        <p:spPr/>
        <p:txBody>
          <a:bodyPr/>
          <a:lstStyle/>
          <a:p>
            <a:fld id="{B10D5614-B734-4280-8F57-1D4947433C97}" type="slidenum">
              <a:rPr lang="en-US" smtClean="0"/>
              <a:pPr/>
              <a:t>144</a:t>
            </a:fld>
            <a:endParaRPr lang="en-US" dirty="0"/>
          </a:p>
        </p:txBody>
      </p:sp>
    </p:spTree>
    <p:extLst>
      <p:ext uri="{BB962C8B-B14F-4D97-AF65-F5344CB8AC3E}">
        <p14:creationId xmlns:p14="http://schemas.microsoft.com/office/powerpoint/2010/main" val="265599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197963"/>
            <a:ext cx="327273" cy="410333"/>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a:ln>
                  <a:noFill/>
                </a:ln>
                <a:solidFill>
                  <a:prstClr val="white"/>
                </a:solidFill>
                <a:effectLst/>
                <a:uLnTx/>
                <a:uFillTx/>
                <a:latin typeface="Calibri"/>
                <a:ea typeface="+mn-ea"/>
                <a:cs typeface="+mn-cs"/>
              </a:rPr>
              <a:t>02</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59" name="Title 13">
            <a:extLst>
              <a:ext uri="{FF2B5EF4-FFF2-40B4-BE49-F238E27FC236}">
                <a16:creationId xmlns:a16="http://schemas.microsoft.com/office/drawing/2014/main" id="{4AC70094-397A-4D26-BF48-9F15D8286BE7}"/>
              </a:ext>
            </a:extLst>
          </p:cNvPr>
          <p:cNvSpPr txBox="1">
            <a:spLocks/>
          </p:cNvSpPr>
          <p:nvPr/>
        </p:nvSpPr>
        <p:spPr>
          <a:xfrm>
            <a:off x="164793" y="284397"/>
            <a:ext cx="2168303"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000" b="1" dirty="0">
                <a:solidFill>
                  <a:srgbClr val="1B6AA3">
                    <a:lumMod val="60000"/>
                    <a:lumOff val="40000"/>
                  </a:srgbClr>
                </a:solidFill>
                <a:latin typeface="华文中宋" panose="02010600040101010101" pitchFamily="2" charset="-122"/>
                <a:ea typeface="华文中宋" panose="02010600040101010101" pitchFamily="2" charset="-122"/>
              </a:rPr>
              <a:t>内存管理</a:t>
            </a:r>
            <a:endParaRPr lang="en-US" sz="2000"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60" name="文本框 59">
            <a:extLst>
              <a:ext uri="{FF2B5EF4-FFF2-40B4-BE49-F238E27FC236}">
                <a16:creationId xmlns:a16="http://schemas.microsoft.com/office/drawing/2014/main" id="{88077D6F-7D3D-4EE0-984A-2194652E7A77}"/>
              </a:ext>
            </a:extLst>
          </p:cNvPr>
          <p:cNvSpPr txBox="1"/>
          <p:nvPr/>
        </p:nvSpPr>
        <p:spPr>
          <a:xfrm>
            <a:off x="121224" y="3742411"/>
            <a:ext cx="100811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内存管理</a:t>
            </a:r>
          </a:p>
        </p:txBody>
      </p:sp>
      <p:sp>
        <p:nvSpPr>
          <p:cNvPr id="61" name="左大括号 60">
            <a:extLst>
              <a:ext uri="{FF2B5EF4-FFF2-40B4-BE49-F238E27FC236}">
                <a16:creationId xmlns:a16="http://schemas.microsoft.com/office/drawing/2014/main" id="{F860921E-CD6D-44FB-B744-8674BFA2064E}"/>
              </a:ext>
            </a:extLst>
          </p:cNvPr>
          <p:cNvSpPr/>
          <p:nvPr/>
        </p:nvSpPr>
        <p:spPr>
          <a:xfrm>
            <a:off x="938940" y="2414407"/>
            <a:ext cx="202979" cy="2785119"/>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9095F20E-F2CD-4E29-B5C8-5D83CA200FA7}"/>
              </a:ext>
            </a:extLst>
          </p:cNvPr>
          <p:cNvSpPr txBox="1"/>
          <p:nvPr/>
        </p:nvSpPr>
        <p:spPr>
          <a:xfrm>
            <a:off x="2567056" y="3950529"/>
            <a:ext cx="5934115"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基本概念</a:t>
            </a:r>
            <a:r>
              <a:rPr lang="en-US" altLang="zh-CN" sz="1200" b="1" baseline="-25000" dirty="0">
                <a:solidFill>
                  <a:srgbClr val="FF0000"/>
                </a:solidFill>
                <a:latin typeface="华文中宋" panose="02010600040101010101" pitchFamily="2" charset="-122"/>
                <a:ea typeface="华文中宋" panose="02010600040101010101" pitchFamily="2" charset="-122"/>
              </a:rPr>
              <a:t>5-132 </a:t>
            </a:r>
            <a:r>
              <a:rPr lang="zh-CN" altLang="en-US" sz="1200" b="1" dirty="0">
                <a:solidFill>
                  <a:srgbClr val="000000"/>
                </a:solidFill>
                <a:latin typeface="华文中宋" panose="02010600040101010101" pitchFamily="2" charset="-122"/>
                <a:ea typeface="华文中宋" panose="02010600040101010101" pitchFamily="2" charset="-122"/>
              </a:rPr>
              <a:t>：局部性原理，特征：多次、对换、虚拟（逻辑上扩充的内存容量）</a:t>
            </a:r>
          </a:p>
        </p:txBody>
      </p:sp>
      <p:sp>
        <p:nvSpPr>
          <p:cNvPr id="63" name="文本框 62">
            <a:extLst>
              <a:ext uri="{FF2B5EF4-FFF2-40B4-BE49-F238E27FC236}">
                <a16:creationId xmlns:a16="http://schemas.microsoft.com/office/drawing/2014/main" id="{A40830E4-995C-4528-A3C5-4F2C19D2AD32}"/>
              </a:ext>
            </a:extLst>
          </p:cNvPr>
          <p:cNvSpPr txBox="1"/>
          <p:nvPr/>
        </p:nvSpPr>
        <p:spPr>
          <a:xfrm>
            <a:off x="1246994" y="2302251"/>
            <a:ext cx="134480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内存管理基础</a:t>
            </a:r>
          </a:p>
        </p:txBody>
      </p:sp>
      <p:sp>
        <p:nvSpPr>
          <p:cNvPr id="64" name="左大括号 63">
            <a:extLst>
              <a:ext uri="{FF2B5EF4-FFF2-40B4-BE49-F238E27FC236}">
                <a16:creationId xmlns:a16="http://schemas.microsoft.com/office/drawing/2014/main" id="{7D2029CF-6E7E-4252-9262-37F245A3B137}"/>
              </a:ext>
            </a:extLst>
          </p:cNvPr>
          <p:cNvSpPr/>
          <p:nvPr/>
        </p:nvSpPr>
        <p:spPr>
          <a:xfrm>
            <a:off x="2342340" y="1410298"/>
            <a:ext cx="224717" cy="1958261"/>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B544A837-00F4-4542-B119-D26B878DA423}"/>
              </a:ext>
            </a:extLst>
          </p:cNvPr>
          <p:cNvSpPr txBox="1"/>
          <p:nvPr/>
        </p:nvSpPr>
        <p:spPr>
          <a:xfrm>
            <a:off x="2634240" y="1270430"/>
            <a:ext cx="5962691"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基本概念：逻辑</a:t>
            </a:r>
            <a:r>
              <a:rPr lang="en-US" altLang="zh-CN" sz="1200" b="1" dirty="0">
                <a:solidFill>
                  <a:srgbClr val="000000"/>
                </a:solidFill>
                <a:latin typeface="华文中宋" panose="02010600040101010101" pitchFamily="2" charset="-122"/>
                <a:ea typeface="华文中宋" panose="02010600040101010101" pitchFamily="2" charset="-122"/>
              </a:rPr>
              <a:t>/</a:t>
            </a:r>
            <a:r>
              <a:rPr lang="zh-CN" altLang="en-US" sz="1200" b="1" dirty="0">
                <a:solidFill>
                  <a:srgbClr val="000000"/>
                </a:solidFill>
                <a:latin typeface="华文中宋" panose="02010600040101010101" pitchFamily="2" charset="-122"/>
                <a:ea typeface="华文中宋" panose="02010600040101010101" pitchFamily="2" charset="-122"/>
              </a:rPr>
              <a:t>物理地址空间、地址变换、内存共享、内存保护、内存分配与回收</a:t>
            </a:r>
          </a:p>
        </p:txBody>
      </p:sp>
      <p:sp>
        <p:nvSpPr>
          <p:cNvPr id="66" name="文本框 65">
            <a:extLst>
              <a:ext uri="{FF2B5EF4-FFF2-40B4-BE49-F238E27FC236}">
                <a16:creationId xmlns:a16="http://schemas.microsoft.com/office/drawing/2014/main" id="{D6D78107-EC56-4650-A48E-2E7767F94D00}"/>
              </a:ext>
            </a:extLst>
          </p:cNvPr>
          <p:cNvSpPr txBox="1"/>
          <p:nvPr/>
        </p:nvSpPr>
        <p:spPr>
          <a:xfrm>
            <a:off x="2607821" y="1938423"/>
            <a:ext cx="134480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连续分配</a:t>
            </a:r>
          </a:p>
        </p:txBody>
      </p:sp>
      <p:sp>
        <p:nvSpPr>
          <p:cNvPr id="67" name="左大括号 66">
            <a:extLst>
              <a:ext uri="{FF2B5EF4-FFF2-40B4-BE49-F238E27FC236}">
                <a16:creationId xmlns:a16="http://schemas.microsoft.com/office/drawing/2014/main" id="{C66A0E1A-3602-4EED-BF9D-595229B09643}"/>
              </a:ext>
            </a:extLst>
          </p:cNvPr>
          <p:cNvSpPr/>
          <p:nvPr/>
        </p:nvSpPr>
        <p:spPr>
          <a:xfrm>
            <a:off x="3473807" y="1678222"/>
            <a:ext cx="202979" cy="819399"/>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A3EF0794-C0F1-4BA7-A17E-71964AB9E2B0}"/>
              </a:ext>
            </a:extLst>
          </p:cNvPr>
          <p:cNvSpPr txBox="1"/>
          <p:nvPr/>
        </p:nvSpPr>
        <p:spPr>
          <a:xfrm>
            <a:off x="3743969" y="1565096"/>
            <a:ext cx="314040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单一连续区分配</a:t>
            </a:r>
          </a:p>
        </p:txBody>
      </p:sp>
      <p:sp>
        <p:nvSpPr>
          <p:cNvPr id="69" name="文本框 68">
            <a:extLst>
              <a:ext uri="{FF2B5EF4-FFF2-40B4-BE49-F238E27FC236}">
                <a16:creationId xmlns:a16="http://schemas.microsoft.com/office/drawing/2014/main" id="{358BE0B8-6F42-4BF0-BCAD-EC05E610347A}"/>
              </a:ext>
            </a:extLst>
          </p:cNvPr>
          <p:cNvSpPr txBox="1"/>
          <p:nvPr/>
        </p:nvSpPr>
        <p:spPr>
          <a:xfrm>
            <a:off x="3773220" y="1935424"/>
            <a:ext cx="5034664"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固定分区分配：固定划分为若干大小不同的区域，内部碎片</a:t>
            </a:r>
          </a:p>
        </p:txBody>
      </p:sp>
      <p:sp>
        <p:nvSpPr>
          <p:cNvPr id="70" name="文本框 69">
            <a:extLst>
              <a:ext uri="{FF2B5EF4-FFF2-40B4-BE49-F238E27FC236}">
                <a16:creationId xmlns:a16="http://schemas.microsoft.com/office/drawing/2014/main" id="{CFD51AF0-F3B8-4B22-AB0A-C1FAE54C347E}"/>
              </a:ext>
            </a:extLst>
          </p:cNvPr>
          <p:cNvSpPr txBox="1"/>
          <p:nvPr/>
        </p:nvSpPr>
        <p:spPr>
          <a:xfrm>
            <a:off x="3773220" y="2302251"/>
            <a:ext cx="5178680"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动态分区分配：首次</a:t>
            </a:r>
            <a:r>
              <a:rPr lang="en-US" altLang="zh-CN" sz="1200" b="1" dirty="0">
                <a:solidFill>
                  <a:srgbClr val="000000"/>
                </a:solidFill>
                <a:latin typeface="华文中宋" panose="02010600040101010101" pitchFamily="2" charset="-122"/>
                <a:ea typeface="华文中宋" panose="02010600040101010101" pitchFamily="2" charset="-122"/>
              </a:rPr>
              <a:t>FF</a:t>
            </a:r>
            <a:r>
              <a:rPr lang="zh-CN" altLang="en-US" sz="1200" b="1" dirty="0">
                <a:solidFill>
                  <a:srgbClr val="000000"/>
                </a:solidFill>
                <a:latin typeface="华文中宋" panose="02010600040101010101" pitchFamily="2" charset="-122"/>
                <a:ea typeface="华文中宋" panose="02010600040101010101" pitchFamily="2" charset="-122"/>
              </a:rPr>
              <a:t>、循环首次</a:t>
            </a:r>
            <a:r>
              <a:rPr lang="en-US" altLang="zh-CN" sz="1200" b="1" dirty="0">
                <a:solidFill>
                  <a:srgbClr val="000000"/>
                </a:solidFill>
                <a:latin typeface="华文中宋" panose="02010600040101010101" pitchFamily="2" charset="-122"/>
                <a:ea typeface="华文中宋" panose="02010600040101010101" pitchFamily="2" charset="-122"/>
              </a:rPr>
              <a:t>NF</a:t>
            </a:r>
            <a:r>
              <a:rPr lang="zh-CN" altLang="en-US" sz="1200" b="1" dirty="0">
                <a:solidFill>
                  <a:srgbClr val="000000"/>
                </a:solidFill>
                <a:latin typeface="华文中宋" panose="02010600040101010101" pitchFamily="2" charset="-122"/>
                <a:ea typeface="华文中宋" panose="02010600040101010101" pitchFamily="2" charset="-122"/>
              </a:rPr>
              <a:t>、最优</a:t>
            </a:r>
            <a:r>
              <a:rPr lang="en-US" altLang="zh-CN" sz="1200" b="1" dirty="0">
                <a:solidFill>
                  <a:srgbClr val="000000"/>
                </a:solidFill>
                <a:latin typeface="华文中宋" panose="02010600040101010101" pitchFamily="2" charset="-122"/>
                <a:ea typeface="华文中宋" panose="02010600040101010101" pitchFamily="2" charset="-122"/>
              </a:rPr>
              <a:t>BF</a:t>
            </a:r>
            <a:r>
              <a:rPr lang="zh-CN" altLang="en-US" sz="1200" b="1" dirty="0">
                <a:solidFill>
                  <a:srgbClr val="000000"/>
                </a:solidFill>
                <a:latin typeface="华文中宋" panose="02010600040101010101" pitchFamily="2" charset="-122"/>
                <a:ea typeface="华文中宋" panose="02010600040101010101" pitchFamily="2" charset="-122"/>
              </a:rPr>
              <a:t>、最坏</a:t>
            </a:r>
            <a:r>
              <a:rPr lang="en-US" altLang="zh-CN" sz="1200" b="1" dirty="0">
                <a:solidFill>
                  <a:srgbClr val="000000"/>
                </a:solidFill>
                <a:latin typeface="华文中宋" panose="02010600040101010101" pitchFamily="2" charset="-122"/>
                <a:ea typeface="华文中宋" panose="02010600040101010101" pitchFamily="2" charset="-122"/>
              </a:rPr>
              <a:t>WF</a:t>
            </a:r>
            <a:r>
              <a:rPr lang="zh-CN" altLang="en-US" sz="1200" b="1" dirty="0">
                <a:solidFill>
                  <a:srgbClr val="000000"/>
                </a:solidFill>
                <a:latin typeface="华文中宋" panose="02010600040101010101" pitchFamily="2" charset="-122"/>
                <a:ea typeface="华文中宋" panose="02010600040101010101" pitchFamily="2" charset="-122"/>
              </a:rPr>
              <a:t>，外部碎片</a:t>
            </a:r>
          </a:p>
        </p:txBody>
      </p:sp>
      <p:sp>
        <p:nvSpPr>
          <p:cNvPr id="71" name="标注: 线形 70">
            <a:extLst>
              <a:ext uri="{FF2B5EF4-FFF2-40B4-BE49-F238E27FC236}">
                <a16:creationId xmlns:a16="http://schemas.microsoft.com/office/drawing/2014/main" id="{DB83BFC2-783A-4CE4-98FD-8AEFA0FFFB3D}"/>
              </a:ext>
            </a:extLst>
          </p:cNvPr>
          <p:cNvSpPr/>
          <p:nvPr/>
        </p:nvSpPr>
        <p:spPr>
          <a:xfrm>
            <a:off x="6503627" y="1610754"/>
            <a:ext cx="1813281" cy="332270"/>
          </a:xfrm>
          <a:prstGeom prst="borderCallout1">
            <a:avLst>
              <a:gd name="adj1" fmla="val 49958"/>
              <a:gd name="adj2" fmla="val 399"/>
              <a:gd name="adj3" fmla="val 235531"/>
              <a:gd name="adj4" fmla="val -9822"/>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避免低地址碎片，从上次找到的空闲区的下一个开始</a:t>
            </a:r>
          </a:p>
        </p:txBody>
      </p:sp>
      <p:sp>
        <p:nvSpPr>
          <p:cNvPr id="72" name="标注: 线形 71">
            <a:extLst>
              <a:ext uri="{FF2B5EF4-FFF2-40B4-BE49-F238E27FC236}">
                <a16:creationId xmlns:a16="http://schemas.microsoft.com/office/drawing/2014/main" id="{B689EA6C-7F94-4FB0-9F65-1EF6F2C77D28}"/>
              </a:ext>
            </a:extLst>
          </p:cNvPr>
          <p:cNvSpPr/>
          <p:nvPr/>
        </p:nvSpPr>
        <p:spPr>
          <a:xfrm>
            <a:off x="5415768" y="1624771"/>
            <a:ext cx="874843" cy="332270"/>
          </a:xfrm>
          <a:prstGeom prst="borderCallout1">
            <a:avLst>
              <a:gd name="adj1" fmla="val 49958"/>
              <a:gd name="adj2" fmla="val 399"/>
              <a:gd name="adj3" fmla="val 235531"/>
              <a:gd name="adj4" fmla="val -34144"/>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地址递增</a:t>
            </a:r>
          </a:p>
        </p:txBody>
      </p:sp>
      <p:sp>
        <p:nvSpPr>
          <p:cNvPr id="73" name="标注: 线形 72">
            <a:extLst>
              <a:ext uri="{FF2B5EF4-FFF2-40B4-BE49-F238E27FC236}">
                <a16:creationId xmlns:a16="http://schemas.microsoft.com/office/drawing/2014/main" id="{F82F33D0-28AD-4A3D-95E1-70B0FD35EE3E}"/>
              </a:ext>
            </a:extLst>
          </p:cNvPr>
          <p:cNvSpPr/>
          <p:nvPr/>
        </p:nvSpPr>
        <p:spPr>
          <a:xfrm>
            <a:off x="7933575" y="2013362"/>
            <a:ext cx="874843" cy="332270"/>
          </a:xfrm>
          <a:prstGeom prst="borderCallout1">
            <a:avLst>
              <a:gd name="adj1" fmla="val 49958"/>
              <a:gd name="adj2" fmla="val 399"/>
              <a:gd name="adj3" fmla="val 130559"/>
              <a:gd name="adj4" fmla="val -15826"/>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容量递减</a:t>
            </a:r>
          </a:p>
        </p:txBody>
      </p:sp>
      <p:sp>
        <p:nvSpPr>
          <p:cNvPr id="74" name="文本框 73">
            <a:extLst>
              <a:ext uri="{FF2B5EF4-FFF2-40B4-BE49-F238E27FC236}">
                <a16:creationId xmlns:a16="http://schemas.microsoft.com/office/drawing/2014/main" id="{47D3928E-6CB0-46A4-B759-EA0A24F63183}"/>
              </a:ext>
            </a:extLst>
          </p:cNvPr>
          <p:cNvSpPr txBox="1"/>
          <p:nvPr/>
        </p:nvSpPr>
        <p:spPr>
          <a:xfrm>
            <a:off x="2618181" y="3251571"/>
            <a:ext cx="1344806" cy="276999"/>
          </a:xfrm>
          <a:prstGeom prst="rect">
            <a:avLst/>
          </a:prstGeom>
          <a:noFill/>
        </p:spPr>
        <p:txBody>
          <a:bodyPr wrap="square" rtlCol="0">
            <a:spAutoFit/>
          </a:bodyPr>
          <a:lstStyle/>
          <a:p>
            <a:r>
              <a:rPr lang="zh-CN" altLang="en-US" sz="1200" b="1" dirty="0">
                <a:solidFill>
                  <a:schemeClr val="tx2">
                    <a:lumMod val="50000"/>
                  </a:schemeClr>
                </a:solidFill>
                <a:latin typeface="华文中宋" panose="02010600040101010101" pitchFamily="2" charset="-122"/>
                <a:ea typeface="华文中宋" panose="02010600040101010101" pitchFamily="2" charset="-122"/>
              </a:rPr>
              <a:t>非连续分配</a:t>
            </a:r>
          </a:p>
        </p:txBody>
      </p:sp>
      <p:sp>
        <p:nvSpPr>
          <p:cNvPr id="75" name="左大括号 74">
            <a:extLst>
              <a:ext uri="{FF2B5EF4-FFF2-40B4-BE49-F238E27FC236}">
                <a16:creationId xmlns:a16="http://schemas.microsoft.com/office/drawing/2014/main" id="{B893E73F-7831-4830-AAF4-4604D8A0A7F6}"/>
              </a:ext>
            </a:extLst>
          </p:cNvPr>
          <p:cNvSpPr/>
          <p:nvPr/>
        </p:nvSpPr>
        <p:spPr>
          <a:xfrm>
            <a:off x="3526178" y="2960106"/>
            <a:ext cx="202979" cy="819399"/>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5F51173D-931F-4300-B7A0-E4B05D0EA44D}"/>
              </a:ext>
            </a:extLst>
          </p:cNvPr>
          <p:cNvSpPr txBox="1"/>
          <p:nvPr/>
        </p:nvSpPr>
        <p:spPr>
          <a:xfrm>
            <a:off x="3743969" y="2814561"/>
            <a:ext cx="3140402" cy="276999"/>
          </a:xfrm>
          <a:prstGeom prst="rect">
            <a:avLst/>
          </a:prstGeom>
          <a:noFill/>
        </p:spPr>
        <p:txBody>
          <a:bodyPr wrap="square" rtlCol="0">
            <a:spAutoFit/>
          </a:bodyPr>
          <a:lstStyle/>
          <a:p>
            <a:r>
              <a:rPr lang="zh-CN" altLang="en-US" sz="1200" b="1" dirty="0">
                <a:solidFill>
                  <a:schemeClr val="tx2">
                    <a:lumMod val="50000"/>
                  </a:schemeClr>
                </a:solidFill>
                <a:latin typeface="华文中宋" panose="02010600040101010101" pitchFamily="2" charset="-122"/>
                <a:ea typeface="华文中宋" panose="02010600040101010101" pitchFamily="2" charset="-122"/>
              </a:rPr>
              <a:t>页式存储管理</a:t>
            </a:r>
          </a:p>
        </p:txBody>
      </p:sp>
      <p:sp>
        <p:nvSpPr>
          <p:cNvPr id="82" name="文本框 81">
            <a:extLst>
              <a:ext uri="{FF2B5EF4-FFF2-40B4-BE49-F238E27FC236}">
                <a16:creationId xmlns:a16="http://schemas.microsoft.com/office/drawing/2014/main" id="{691EAED4-C8DB-4935-B1BA-240C0E44B926}"/>
              </a:ext>
            </a:extLst>
          </p:cNvPr>
          <p:cNvSpPr txBox="1"/>
          <p:nvPr/>
        </p:nvSpPr>
        <p:spPr>
          <a:xfrm>
            <a:off x="1220211" y="5064471"/>
            <a:ext cx="1344806" cy="276999"/>
          </a:xfrm>
          <a:prstGeom prst="rect">
            <a:avLst/>
          </a:prstGeom>
          <a:noFill/>
        </p:spPr>
        <p:txBody>
          <a:bodyPr wrap="square" rtlCol="0">
            <a:spAutoFit/>
          </a:bodyPr>
          <a:lstStyle/>
          <a:p>
            <a:r>
              <a:rPr lang="zh-CN" altLang="en-US" sz="1200" b="1" dirty="0">
                <a:solidFill>
                  <a:schemeClr val="tx2">
                    <a:lumMod val="50000"/>
                  </a:schemeClr>
                </a:solidFill>
                <a:latin typeface="华文中宋" panose="02010600040101010101" pitchFamily="2" charset="-122"/>
                <a:ea typeface="华文中宋" panose="02010600040101010101" pitchFamily="2" charset="-122"/>
              </a:rPr>
              <a:t>虚拟内存管理</a:t>
            </a:r>
          </a:p>
        </p:txBody>
      </p:sp>
      <p:sp>
        <p:nvSpPr>
          <p:cNvPr id="107" name="左大括号 106">
            <a:extLst>
              <a:ext uri="{FF2B5EF4-FFF2-40B4-BE49-F238E27FC236}">
                <a16:creationId xmlns:a16="http://schemas.microsoft.com/office/drawing/2014/main" id="{CA546DB4-9F3B-4959-B897-77FE1CECD763}"/>
              </a:ext>
            </a:extLst>
          </p:cNvPr>
          <p:cNvSpPr/>
          <p:nvPr/>
        </p:nvSpPr>
        <p:spPr>
          <a:xfrm>
            <a:off x="4875183" y="2695871"/>
            <a:ext cx="179771" cy="580582"/>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8903AE38-DBD4-4408-B475-2D2D6E9F08C0}"/>
              </a:ext>
            </a:extLst>
          </p:cNvPr>
          <p:cNvSpPr txBox="1"/>
          <p:nvPr/>
        </p:nvSpPr>
        <p:spPr>
          <a:xfrm>
            <a:off x="5047232" y="2577785"/>
            <a:ext cx="376065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概念：减少碎片、页号、页面、页表、</a:t>
            </a:r>
            <a:r>
              <a:rPr lang="zh-CN" altLang="en-US" sz="1200" b="1" dirty="0">
                <a:solidFill>
                  <a:srgbClr val="FF0000"/>
                </a:solidFill>
                <a:latin typeface="华文中宋" panose="02010600040101010101" pitchFamily="2" charset="-122"/>
                <a:ea typeface="华文中宋" panose="02010600040101010101" pitchFamily="2" charset="-122"/>
              </a:rPr>
              <a:t>二级页表</a:t>
            </a:r>
            <a:r>
              <a:rPr lang="en-US" altLang="zh-CN" sz="1200" b="1" baseline="-25000" dirty="0">
                <a:solidFill>
                  <a:srgbClr val="FF0000"/>
                </a:solidFill>
                <a:latin typeface="华文中宋" panose="02010600040101010101" pitchFamily="2" charset="-122"/>
                <a:ea typeface="华文中宋" panose="02010600040101010101" pitchFamily="2" charset="-122"/>
              </a:rPr>
              <a:t>5-91</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13" name="文本框 112">
            <a:extLst>
              <a:ext uri="{FF2B5EF4-FFF2-40B4-BE49-F238E27FC236}">
                <a16:creationId xmlns:a16="http://schemas.microsoft.com/office/drawing/2014/main" id="{68E84088-A752-4F7F-A7E9-A8BCAEBD592C}"/>
              </a:ext>
            </a:extLst>
          </p:cNvPr>
          <p:cNvSpPr txBox="1"/>
          <p:nvPr/>
        </p:nvSpPr>
        <p:spPr>
          <a:xfrm>
            <a:off x="5012887" y="2854784"/>
            <a:ext cx="3624354"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地址变换机制及过程</a:t>
            </a:r>
          </a:p>
        </p:txBody>
      </p:sp>
      <p:sp>
        <p:nvSpPr>
          <p:cNvPr id="114" name="文本框 113">
            <a:extLst>
              <a:ext uri="{FF2B5EF4-FFF2-40B4-BE49-F238E27FC236}">
                <a16:creationId xmlns:a16="http://schemas.microsoft.com/office/drawing/2014/main" id="{21B4676F-A1C3-43BC-8E06-AE4011419368}"/>
              </a:ext>
            </a:extLst>
          </p:cNvPr>
          <p:cNvSpPr txBox="1"/>
          <p:nvPr/>
        </p:nvSpPr>
        <p:spPr>
          <a:xfrm>
            <a:off x="5012887" y="3091560"/>
            <a:ext cx="3624354" cy="276999"/>
          </a:xfrm>
          <a:prstGeom prst="rect">
            <a:avLst/>
          </a:prstGeom>
          <a:noFill/>
        </p:spPr>
        <p:txBody>
          <a:bodyPr wrap="square" rtlCol="0">
            <a:spAutoFit/>
          </a:bodyPr>
          <a:lstStyle/>
          <a:p>
            <a:r>
              <a:rPr lang="zh-CN" altLang="en-US" sz="1200" b="1" dirty="0">
                <a:solidFill>
                  <a:schemeClr val="tx2">
                    <a:lumMod val="50000"/>
                  </a:schemeClr>
                </a:solidFill>
                <a:latin typeface="华文中宋" panose="02010600040101010101" pitchFamily="2" charset="-122"/>
                <a:ea typeface="华文中宋" panose="02010600040101010101" pitchFamily="2" charset="-122"/>
              </a:rPr>
              <a:t>快表</a:t>
            </a:r>
            <a:r>
              <a:rPr lang="en-US" altLang="zh-CN" sz="1200" b="1" dirty="0">
                <a:solidFill>
                  <a:schemeClr val="tx2">
                    <a:lumMod val="50000"/>
                  </a:schemeClr>
                </a:solidFill>
                <a:latin typeface="华文中宋" panose="02010600040101010101" pitchFamily="2" charset="-122"/>
                <a:ea typeface="华文中宋" panose="02010600040101010101" pitchFamily="2" charset="-122"/>
              </a:rPr>
              <a:t>TLB</a:t>
            </a:r>
            <a:endParaRPr lang="zh-CN" altLang="en-US" sz="1200" b="1" dirty="0">
              <a:solidFill>
                <a:schemeClr val="tx2">
                  <a:lumMod val="50000"/>
                </a:schemeClr>
              </a:solidFill>
              <a:latin typeface="华文中宋" panose="02010600040101010101" pitchFamily="2" charset="-122"/>
              <a:ea typeface="华文中宋" panose="02010600040101010101" pitchFamily="2" charset="-122"/>
            </a:endParaRPr>
          </a:p>
        </p:txBody>
      </p:sp>
      <p:sp>
        <p:nvSpPr>
          <p:cNvPr id="115" name="文本框 114">
            <a:extLst>
              <a:ext uri="{FF2B5EF4-FFF2-40B4-BE49-F238E27FC236}">
                <a16:creationId xmlns:a16="http://schemas.microsoft.com/office/drawing/2014/main" id="{6F7E3763-443B-438F-9B64-FE6F62632C60}"/>
              </a:ext>
            </a:extLst>
          </p:cNvPr>
          <p:cNvSpPr txBox="1"/>
          <p:nvPr/>
        </p:nvSpPr>
        <p:spPr>
          <a:xfrm>
            <a:off x="3743969" y="3354919"/>
            <a:ext cx="4816369"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段式存储管理：段表、地址变换机制及过程、</a:t>
            </a:r>
            <a:r>
              <a:rPr lang="zh-CN" altLang="en-US" sz="1200" b="1" dirty="0">
                <a:solidFill>
                  <a:schemeClr val="tx2">
                    <a:lumMod val="50000"/>
                  </a:schemeClr>
                </a:solidFill>
                <a:latin typeface="华文中宋" panose="02010600040101010101" pitchFamily="2" charset="-122"/>
                <a:ea typeface="华文中宋" panose="02010600040101010101" pitchFamily="2" charset="-122"/>
              </a:rPr>
              <a:t>段的共享</a:t>
            </a:r>
            <a:r>
              <a:rPr lang="zh-CN" altLang="en-US" sz="1200" b="1" dirty="0">
                <a:solidFill>
                  <a:srgbClr val="000000"/>
                </a:solidFill>
                <a:latin typeface="华文中宋" panose="02010600040101010101" pitchFamily="2" charset="-122"/>
                <a:ea typeface="华文中宋" panose="02010600040101010101" pitchFamily="2" charset="-122"/>
              </a:rPr>
              <a:t>及保护</a:t>
            </a:r>
            <a:r>
              <a:rPr lang="en-US" altLang="zh-CN" sz="1200" b="1" baseline="-25000" dirty="0">
                <a:solidFill>
                  <a:srgbClr val="000000"/>
                </a:solidFill>
                <a:latin typeface="华文中宋" panose="02010600040101010101" pitchFamily="2" charset="-122"/>
                <a:ea typeface="华文中宋" panose="02010600040101010101" pitchFamily="2" charset="-122"/>
              </a:rPr>
              <a:t>5-95-114</a:t>
            </a:r>
            <a:endParaRPr lang="zh-CN" altLang="en-US" sz="1200" b="1" baseline="-25000" dirty="0">
              <a:solidFill>
                <a:srgbClr val="000000"/>
              </a:solidFill>
              <a:latin typeface="华文中宋" panose="02010600040101010101" pitchFamily="2" charset="-122"/>
              <a:ea typeface="华文中宋" panose="02010600040101010101" pitchFamily="2" charset="-122"/>
            </a:endParaRPr>
          </a:p>
        </p:txBody>
      </p:sp>
      <p:sp>
        <p:nvSpPr>
          <p:cNvPr id="116" name="文本框 115">
            <a:extLst>
              <a:ext uri="{FF2B5EF4-FFF2-40B4-BE49-F238E27FC236}">
                <a16:creationId xmlns:a16="http://schemas.microsoft.com/office/drawing/2014/main" id="{43FE1859-43E8-4851-96E0-AF9D5600C0D4}"/>
              </a:ext>
            </a:extLst>
          </p:cNvPr>
          <p:cNvSpPr txBox="1"/>
          <p:nvPr/>
        </p:nvSpPr>
        <p:spPr>
          <a:xfrm>
            <a:off x="3729157" y="3641005"/>
            <a:ext cx="4816369"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段页式存储管理：段表、页表</a:t>
            </a:r>
            <a:r>
              <a:rPr lang="en-US" altLang="zh-CN" sz="1200" b="1" baseline="-25000" dirty="0">
                <a:solidFill>
                  <a:srgbClr val="FF0000"/>
                </a:solidFill>
                <a:latin typeface="华文中宋" panose="02010600040101010101" pitchFamily="2" charset="-122"/>
                <a:ea typeface="华文中宋" panose="02010600040101010101" pitchFamily="2" charset="-122"/>
              </a:rPr>
              <a:t>5-116-124</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17" name="文本框 116">
            <a:extLst>
              <a:ext uri="{FF2B5EF4-FFF2-40B4-BE49-F238E27FC236}">
                <a16:creationId xmlns:a16="http://schemas.microsoft.com/office/drawing/2014/main" id="{EC2E8BFF-3D72-4ED3-A227-FEEAF5A46765}"/>
              </a:ext>
            </a:extLst>
          </p:cNvPr>
          <p:cNvSpPr txBox="1"/>
          <p:nvPr/>
        </p:nvSpPr>
        <p:spPr>
          <a:xfrm>
            <a:off x="2567056" y="4233206"/>
            <a:ext cx="6261389" cy="276999"/>
          </a:xfrm>
          <a:prstGeom prst="rect">
            <a:avLst/>
          </a:prstGeom>
          <a:noFill/>
        </p:spPr>
        <p:txBody>
          <a:bodyPr wrap="square" rtlCol="0">
            <a:spAutoFit/>
          </a:bodyPr>
          <a:lstStyle/>
          <a:p>
            <a:r>
              <a:rPr lang="zh-CN" altLang="en-US" sz="1200" b="1" dirty="0">
                <a:solidFill>
                  <a:schemeClr val="tx2">
                    <a:lumMod val="50000"/>
                  </a:schemeClr>
                </a:solidFill>
                <a:latin typeface="华文中宋" panose="02010600040101010101" pitchFamily="2" charset="-122"/>
                <a:ea typeface="华文中宋" panose="02010600040101010101" pitchFamily="2" charset="-122"/>
              </a:rPr>
              <a:t>请求页式管理：</a:t>
            </a:r>
            <a:r>
              <a:rPr lang="zh-CN" altLang="en-US" sz="1200" b="1" dirty="0">
                <a:solidFill>
                  <a:srgbClr val="000000"/>
                </a:solidFill>
                <a:latin typeface="华文中宋" panose="02010600040101010101" pitchFamily="2" charset="-122"/>
                <a:ea typeface="华文中宋" panose="02010600040101010101" pitchFamily="2" charset="-122"/>
              </a:rPr>
              <a:t>页表机制（增加若干项）、缺页中断机构、地址变换机构</a:t>
            </a:r>
            <a:endParaRPr lang="zh-CN" altLang="en-US" sz="1200" b="1" dirty="0">
              <a:solidFill>
                <a:srgbClr val="FF0000"/>
              </a:solidFill>
              <a:latin typeface="华文中宋" panose="02010600040101010101" pitchFamily="2" charset="-122"/>
              <a:ea typeface="华文中宋" panose="02010600040101010101" pitchFamily="2" charset="-122"/>
            </a:endParaRPr>
          </a:p>
        </p:txBody>
      </p:sp>
      <p:sp>
        <p:nvSpPr>
          <p:cNvPr id="118" name="文本框 117">
            <a:extLst>
              <a:ext uri="{FF2B5EF4-FFF2-40B4-BE49-F238E27FC236}">
                <a16:creationId xmlns:a16="http://schemas.microsoft.com/office/drawing/2014/main" id="{755E0921-009C-4B93-9069-41333068B4B0}"/>
              </a:ext>
            </a:extLst>
          </p:cNvPr>
          <p:cNvSpPr txBox="1"/>
          <p:nvPr/>
        </p:nvSpPr>
        <p:spPr>
          <a:xfrm>
            <a:off x="2565017" y="4538053"/>
            <a:ext cx="6592386"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页框分配：</a:t>
            </a:r>
            <a:r>
              <a:rPr lang="en-US" altLang="zh-CN" sz="1200" b="1" dirty="0">
                <a:solidFill>
                  <a:srgbClr val="000000"/>
                </a:solidFill>
                <a:latin typeface="华文中宋" panose="02010600040101010101" pitchFamily="2" charset="-122"/>
                <a:ea typeface="华文中宋" panose="02010600040101010101" pitchFamily="2" charset="-122"/>
              </a:rPr>
              <a:t>1.</a:t>
            </a:r>
            <a:r>
              <a:rPr lang="zh-CN" altLang="en-US" sz="1200" b="1" dirty="0">
                <a:solidFill>
                  <a:srgbClr val="000000"/>
                </a:solidFill>
                <a:latin typeface="华文中宋" panose="02010600040101010101" pitchFamily="2" charset="-122"/>
                <a:ea typeface="华文中宋" panose="02010600040101010101" pitchFamily="2" charset="-122"/>
              </a:rPr>
              <a:t>最小物理块。</a:t>
            </a:r>
            <a:r>
              <a:rPr lang="en-US" altLang="zh-CN" sz="1200" b="1" dirty="0">
                <a:solidFill>
                  <a:srgbClr val="000000"/>
                </a:solidFill>
                <a:latin typeface="华文中宋" panose="02010600040101010101" pitchFamily="2" charset="-122"/>
                <a:ea typeface="华文中宋" panose="02010600040101010101" pitchFamily="2" charset="-122"/>
              </a:rPr>
              <a:t>2.</a:t>
            </a:r>
            <a:r>
              <a:rPr lang="zh-CN" altLang="en-US" sz="1200" b="1" dirty="0">
                <a:solidFill>
                  <a:srgbClr val="000000"/>
                </a:solidFill>
                <a:latin typeface="华文中宋" panose="02010600040101010101" pitchFamily="2" charset="-122"/>
                <a:ea typeface="华文中宋" panose="02010600040101010101" pitchFamily="2" charset="-122"/>
              </a:rPr>
              <a:t>固定分配局部置换、可变分配全局置换、可变分配局部置换</a:t>
            </a:r>
            <a:r>
              <a:rPr lang="en-US" altLang="zh-CN" sz="1200" b="1" baseline="-25000" dirty="0">
                <a:solidFill>
                  <a:srgbClr val="FF0000"/>
                </a:solidFill>
                <a:latin typeface="华文中宋" panose="02010600040101010101" pitchFamily="2" charset="-122"/>
                <a:ea typeface="华文中宋" panose="02010600040101010101" pitchFamily="2" charset="-122"/>
              </a:rPr>
              <a:t>5-125</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20" name="标注: 线形 119">
            <a:extLst>
              <a:ext uri="{FF2B5EF4-FFF2-40B4-BE49-F238E27FC236}">
                <a16:creationId xmlns:a16="http://schemas.microsoft.com/office/drawing/2014/main" id="{074279ED-AB85-4FCC-9628-96DADFDD6E33}"/>
              </a:ext>
            </a:extLst>
          </p:cNvPr>
          <p:cNvSpPr/>
          <p:nvPr/>
        </p:nvSpPr>
        <p:spPr>
          <a:xfrm>
            <a:off x="6374714" y="4893383"/>
            <a:ext cx="1269302" cy="391234"/>
          </a:xfrm>
          <a:prstGeom prst="borderCallout1">
            <a:avLst>
              <a:gd name="adj1" fmla="val 4195"/>
              <a:gd name="adj2" fmla="val 42055"/>
              <a:gd name="adj3" fmla="val -34066"/>
              <a:gd name="adj4" fmla="val 6854"/>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分配给进程的页框数：固定、可变</a:t>
            </a:r>
          </a:p>
        </p:txBody>
      </p:sp>
      <p:sp>
        <p:nvSpPr>
          <p:cNvPr id="122" name="文本框 121">
            <a:extLst>
              <a:ext uri="{FF2B5EF4-FFF2-40B4-BE49-F238E27FC236}">
                <a16:creationId xmlns:a16="http://schemas.microsoft.com/office/drawing/2014/main" id="{3A46D288-3FB0-483F-94FC-2B3A804DDC6E}"/>
              </a:ext>
            </a:extLst>
          </p:cNvPr>
          <p:cNvSpPr txBox="1"/>
          <p:nvPr/>
        </p:nvSpPr>
        <p:spPr>
          <a:xfrm>
            <a:off x="2574735" y="5214571"/>
            <a:ext cx="3579291"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页面置换算法</a:t>
            </a:r>
          </a:p>
        </p:txBody>
      </p:sp>
      <p:sp>
        <p:nvSpPr>
          <p:cNvPr id="130" name="左大括号 129">
            <a:extLst>
              <a:ext uri="{FF2B5EF4-FFF2-40B4-BE49-F238E27FC236}">
                <a16:creationId xmlns:a16="http://schemas.microsoft.com/office/drawing/2014/main" id="{9E4ED196-821D-4BAD-885C-8AC4E7B165AC}"/>
              </a:ext>
            </a:extLst>
          </p:cNvPr>
          <p:cNvSpPr/>
          <p:nvPr/>
        </p:nvSpPr>
        <p:spPr>
          <a:xfrm>
            <a:off x="3647246" y="4931033"/>
            <a:ext cx="189574" cy="807275"/>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BB7CA2AE-B96A-4F47-BA67-2DA23972AE34}"/>
              </a:ext>
            </a:extLst>
          </p:cNvPr>
          <p:cNvSpPr txBox="1"/>
          <p:nvPr/>
        </p:nvSpPr>
        <p:spPr>
          <a:xfrm>
            <a:off x="3882695" y="4816182"/>
            <a:ext cx="314040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最佳置换（</a:t>
            </a:r>
            <a:r>
              <a:rPr lang="en-US" altLang="zh-CN" sz="1200" b="1" dirty="0">
                <a:solidFill>
                  <a:srgbClr val="000000"/>
                </a:solidFill>
                <a:latin typeface="华文中宋" panose="02010600040101010101" pitchFamily="2" charset="-122"/>
                <a:ea typeface="华文中宋" panose="02010600040101010101" pitchFamily="2" charset="-122"/>
              </a:rPr>
              <a:t>OPT</a:t>
            </a:r>
            <a:r>
              <a:rPr lang="zh-CN" altLang="en-US" sz="1200" b="1" dirty="0">
                <a:solidFill>
                  <a:srgbClr val="000000"/>
                </a:solidFill>
                <a:latin typeface="华文中宋" panose="02010600040101010101" pitchFamily="2" charset="-122"/>
                <a:ea typeface="华文中宋" panose="02010600040101010101" pitchFamily="2" charset="-122"/>
              </a:rPr>
              <a:t>）</a:t>
            </a:r>
          </a:p>
        </p:txBody>
      </p:sp>
      <p:sp>
        <p:nvSpPr>
          <p:cNvPr id="134" name="文本框 133">
            <a:extLst>
              <a:ext uri="{FF2B5EF4-FFF2-40B4-BE49-F238E27FC236}">
                <a16:creationId xmlns:a16="http://schemas.microsoft.com/office/drawing/2014/main" id="{1EACF0DB-0C44-4C15-AB56-593FC165C9A2}"/>
              </a:ext>
            </a:extLst>
          </p:cNvPr>
          <p:cNvSpPr txBox="1"/>
          <p:nvPr/>
        </p:nvSpPr>
        <p:spPr>
          <a:xfrm>
            <a:off x="3882695" y="5061027"/>
            <a:ext cx="314040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先进先出（</a:t>
            </a:r>
            <a:r>
              <a:rPr lang="en-US" altLang="zh-CN" sz="1200" b="1" dirty="0">
                <a:solidFill>
                  <a:srgbClr val="000000"/>
                </a:solidFill>
                <a:latin typeface="华文中宋" panose="02010600040101010101" pitchFamily="2" charset="-122"/>
                <a:ea typeface="华文中宋" panose="02010600040101010101" pitchFamily="2" charset="-122"/>
              </a:rPr>
              <a:t>FIFO</a:t>
            </a:r>
            <a:r>
              <a:rPr lang="zh-CN" altLang="en-US" sz="1200" b="1" dirty="0">
                <a:solidFill>
                  <a:srgbClr val="000000"/>
                </a:solidFill>
                <a:latin typeface="华文中宋" panose="02010600040101010101" pitchFamily="2" charset="-122"/>
                <a:ea typeface="华文中宋" panose="02010600040101010101" pitchFamily="2" charset="-122"/>
              </a:rPr>
              <a:t>），</a:t>
            </a:r>
            <a:r>
              <a:rPr lang="en-US" altLang="zh-CN" sz="1200" b="1" dirty="0" err="1">
                <a:solidFill>
                  <a:srgbClr val="000000"/>
                </a:solidFill>
                <a:latin typeface="华文中宋" panose="02010600040101010101" pitchFamily="2" charset="-122"/>
                <a:ea typeface="华文中宋" panose="02010600040101010101" pitchFamily="2" charset="-122"/>
              </a:rPr>
              <a:t>Belady</a:t>
            </a:r>
            <a:r>
              <a:rPr lang="zh-CN" altLang="en-US" sz="1200" b="1" dirty="0">
                <a:solidFill>
                  <a:srgbClr val="000000"/>
                </a:solidFill>
                <a:latin typeface="华文中宋" panose="02010600040101010101" pitchFamily="2" charset="-122"/>
                <a:ea typeface="华文中宋" panose="02010600040101010101" pitchFamily="2" charset="-122"/>
              </a:rPr>
              <a:t>抖动</a:t>
            </a:r>
          </a:p>
        </p:txBody>
      </p:sp>
      <p:sp>
        <p:nvSpPr>
          <p:cNvPr id="135" name="文本框 134">
            <a:extLst>
              <a:ext uri="{FF2B5EF4-FFF2-40B4-BE49-F238E27FC236}">
                <a16:creationId xmlns:a16="http://schemas.microsoft.com/office/drawing/2014/main" id="{699D5447-00A1-487F-B9D3-88F80745725D}"/>
              </a:ext>
            </a:extLst>
          </p:cNvPr>
          <p:cNvSpPr txBox="1"/>
          <p:nvPr/>
        </p:nvSpPr>
        <p:spPr>
          <a:xfrm>
            <a:off x="3882695" y="5307507"/>
            <a:ext cx="3140402"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最近最久未使用（</a:t>
            </a:r>
            <a:r>
              <a:rPr lang="en-US" altLang="zh-CN" sz="1200" b="1" dirty="0">
                <a:solidFill>
                  <a:srgbClr val="000000"/>
                </a:solidFill>
                <a:latin typeface="华文中宋" panose="02010600040101010101" pitchFamily="2" charset="-122"/>
                <a:ea typeface="华文中宋" panose="02010600040101010101" pitchFamily="2" charset="-122"/>
              </a:rPr>
              <a:t>LRU</a:t>
            </a:r>
            <a:r>
              <a:rPr lang="zh-CN" altLang="en-US" sz="1200" b="1" dirty="0">
                <a:solidFill>
                  <a:srgbClr val="000000"/>
                </a:solidFill>
                <a:latin typeface="华文中宋" panose="02010600040101010101" pitchFamily="2" charset="-122"/>
                <a:ea typeface="华文中宋" panose="02010600040101010101" pitchFamily="2" charset="-122"/>
              </a:rPr>
              <a:t>）</a:t>
            </a:r>
          </a:p>
        </p:txBody>
      </p:sp>
      <p:sp>
        <p:nvSpPr>
          <p:cNvPr id="136" name="文本框 135">
            <a:extLst>
              <a:ext uri="{FF2B5EF4-FFF2-40B4-BE49-F238E27FC236}">
                <a16:creationId xmlns:a16="http://schemas.microsoft.com/office/drawing/2014/main" id="{48F28F60-0B78-42A9-986F-B1DE22D62D90}"/>
              </a:ext>
            </a:extLst>
          </p:cNvPr>
          <p:cNvSpPr txBox="1"/>
          <p:nvPr/>
        </p:nvSpPr>
        <p:spPr>
          <a:xfrm>
            <a:off x="3890998" y="5569815"/>
            <a:ext cx="3140402" cy="276999"/>
          </a:xfrm>
          <a:prstGeom prst="rect">
            <a:avLst/>
          </a:prstGeom>
          <a:noFill/>
        </p:spPr>
        <p:txBody>
          <a:bodyPr wrap="square" rtlCol="0">
            <a:spAutoFit/>
          </a:bodyPr>
          <a:lstStyle/>
          <a:p>
            <a:r>
              <a:rPr lang="zh-CN" altLang="en-US" sz="1200" b="1" dirty="0">
                <a:solidFill>
                  <a:srgbClr val="FF0000"/>
                </a:solidFill>
                <a:latin typeface="华文中宋" panose="02010600040101010101" pitchFamily="2" charset="-122"/>
                <a:ea typeface="华文中宋" panose="02010600040101010101" pitchFamily="2" charset="-122"/>
              </a:rPr>
              <a:t>时钟（</a:t>
            </a:r>
            <a:r>
              <a:rPr lang="en-US" altLang="zh-CN" sz="1200" b="1" dirty="0">
                <a:solidFill>
                  <a:srgbClr val="FF0000"/>
                </a:solidFill>
                <a:latin typeface="华文中宋" panose="02010600040101010101" pitchFamily="2" charset="-122"/>
                <a:ea typeface="华文中宋" panose="02010600040101010101" pitchFamily="2" charset="-122"/>
              </a:rPr>
              <a:t>Clock</a:t>
            </a:r>
            <a:r>
              <a:rPr lang="zh-CN" altLang="en-US" sz="1200" b="1" dirty="0">
                <a:solidFill>
                  <a:srgbClr val="FF0000"/>
                </a:solidFill>
                <a:latin typeface="华文中宋" panose="02010600040101010101" pitchFamily="2" charset="-122"/>
                <a:ea typeface="华文中宋" panose="02010600040101010101" pitchFamily="2" charset="-122"/>
              </a:rPr>
              <a:t>）置换算法</a:t>
            </a:r>
            <a:r>
              <a:rPr lang="en-US" altLang="zh-CN" sz="1200" b="1" baseline="-25000" dirty="0">
                <a:solidFill>
                  <a:srgbClr val="FF0000"/>
                </a:solidFill>
                <a:latin typeface="华文中宋" panose="02010600040101010101" pitchFamily="2" charset="-122"/>
                <a:ea typeface="华文中宋" panose="02010600040101010101" pitchFamily="2" charset="-122"/>
              </a:rPr>
              <a:t>5-86</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37" name="标注: 线形 136">
            <a:extLst>
              <a:ext uri="{FF2B5EF4-FFF2-40B4-BE49-F238E27FC236}">
                <a16:creationId xmlns:a16="http://schemas.microsoft.com/office/drawing/2014/main" id="{0A608EB3-B7D7-416B-8409-075B179E3D8C}"/>
              </a:ext>
            </a:extLst>
          </p:cNvPr>
          <p:cNvSpPr/>
          <p:nvPr/>
        </p:nvSpPr>
        <p:spPr>
          <a:xfrm>
            <a:off x="7736345" y="4893383"/>
            <a:ext cx="1269302" cy="391234"/>
          </a:xfrm>
          <a:prstGeom prst="borderCallout1">
            <a:avLst>
              <a:gd name="adj1" fmla="val 4195"/>
              <a:gd name="adj2" fmla="val 42055"/>
              <a:gd name="adj3" fmla="val -38936"/>
              <a:gd name="adj4" fmla="val 28616"/>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要追加或置换的页框：局部、全局</a:t>
            </a:r>
          </a:p>
        </p:txBody>
      </p:sp>
      <p:sp>
        <p:nvSpPr>
          <p:cNvPr id="138" name="文本框 137">
            <a:extLst>
              <a:ext uri="{FF2B5EF4-FFF2-40B4-BE49-F238E27FC236}">
                <a16:creationId xmlns:a16="http://schemas.microsoft.com/office/drawing/2014/main" id="{B2CE7A0C-BF4C-4A3B-9373-AE8D62E4F7EA}"/>
              </a:ext>
            </a:extLst>
          </p:cNvPr>
          <p:cNvSpPr txBox="1"/>
          <p:nvPr/>
        </p:nvSpPr>
        <p:spPr>
          <a:xfrm>
            <a:off x="2585976" y="5816295"/>
            <a:ext cx="3579291" cy="276999"/>
          </a:xfrm>
          <a:prstGeom prst="rect">
            <a:avLst/>
          </a:prstGeom>
          <a:noFill/>
        </p:spPr>
        <p:txBody>
          <a:bodyPr wrap="square" rtlCol="0">
            <a:spAutoFit/>
          </a:bodyPr>
          <a:lstStyle/>
          <a:p>
            <a:r>
              <a:rPr lang="zh-CN" altLang="en-US" sz="1200" b="1" dirty="0">
                <a:solidFill>
                  <a:srgbClr val="FF0000"/>
                </a:solidFill>
                <a:latin typeface="华文中宋" panose="02010600040101010101" pitchFamily="2" charset="-122"/>
                <a:ea typeface="华文中宋" panose="02010600040101010101" pitchFamily="2" charset="-122"/>
              </a:rPr>
              <a:t>内存映像文件</a:t>
            </a:r>
            <a:r>
              <a:rPr lang="zh-CN" altLang="en-US" sz="1200" b="1" dirty="0">
                <a:solidFill>
                  <a:schemeClr val="tx2">
                    <a:lumMod val="50000"/>
                  </a:schemeClr>
                </a:solidFill>
                <a:latin typeface="华文中宋" panose="02010600040101010101" pitchFamily="2" charset="-122"/>
                <a:ea typeface="华文中宋" panose="02010600040101010101" pitchFamily="2" charset="-122"/>
              </a:rPr>
              <a:t>：大文件操作、文件共享</a:t>
            </a:r>
            <a:r>
              <a:rPr lang="en-US" altLang="zh-CN" sz="1200" b="1" baseline="-25000" dirty="0">
                <a:solidFill>
                  <a:srgbClr val="FF0000"/>
                </a:solidFill>
                <a:latin typeface="华文中宋" panose="02010600040101010101" pitchFamily="2" charset="-122"/>
                <a:ea typeface="华文中宋" panose="02010600040101010101" pitchFamily="2" charset="-122"/>
              </a:rPr>
              <a:t>5-141</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39" name="文本框 138">
            <a:extLst>
              <a:ext uri="{FF2B5EF4-FFF2-40B4-BE49-F238E27FC236}">
                <a16:creationId xmlns:a16="http://schemas.microsoft.com/office/drawing/2014/main" id="{9DDBD831-5F5C-40B6-9032-B0B7E578AE38}"/>
              </a:ext>
            </a:extLst>
          </p:cNvPr>
          <p:cNvSpPr txBox="1"/>
          <p:nvPr/>
        </p:nvSpPr>
        <p:spPr>
          <a:xfrm>
            <a:off x="2574734" y="6115540"/>
            <a:ext cx="3579291" cy="276999"/>
          </a:xfrm>
          <a:prstGeom prst="rect">
            <a:avLst/>
          </a:prstGeom>
          <a:noFill/>
        </p:spPr>
        <p:txBody>
          <a:bodyPr wrap="square" rtlCol="0">
            <a:spAutoFit/>
          </a:bodyPr>
          <a:lstStyle/>
          <a:p>
            <a:r>
              <a:rPr lang="zh-CN" altLang="en-US" sz="1200" b="1" dirty="0">
                <a:solidFill>
                  <a:srgbClr val="FF0000"/>
                </a:solidFill>
                <a:latin typeface="华文中宋" panose="02010600040101010101" pitchFamily="2" charset="-122"/>
                <a:ea typeface="华文中宋" panose="02010600040101010101" pitchFamily="2" charset="-122"/>
              </a:rPr>
              <a:t>虚拟存储器性能的影响因素及改进方法</a:t>
            </a:r>
            <a:r>
              <a:rPr lang="en-US" altLang="zh-CN" sz="1200" b="1" baseline="-25000" dirty="0">
                <a:solidFill>
                  <a:srgbClr val="FF0000"/>
                </a:solidFill>
                <a:latin typeface="华文中宋" panose="02010600040101010101" pitchFamily="2" charset="-122"/>
                <a:ea typeface="华文中宋" panose="02010600040101010101" pitchFamily="2" charset="-122"/>
              </a:rPr>
              <a:t>5-132</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40" name="左大括号 139">
            <a:extLst>
              <a:ext uri="{FF2B5EF4-FFF2-40B4-BE49-F238E27FC236}">
                <a16:creationId xmlns:a16="http://schemas.microsoft.com/office/drawing/2014/main" id="{32AF0311-EF15-4CFC-AC05-F8DE4793CDC9}"/>
              </a:ext>
            </a:extLst>
          </p:cNvPr>
          <p:cNvSpPr/>
          <p:nvPr/>
        </p:nvSpPr>
        <p:spPr>
          <a:xfrm>
            <a:off x="2318831" y="4109007"/>
            <a:ext cx="237883" cy="2153684"/>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标注: 线形 140">
            <a:extLst>
              <a:ext uri="{FF2B5EF4-FFF2-40B4-BE49-F238E27FC236}">
                <a16:creationId xmlns:a16="http://schemas.microsoft.com/office/drawing/2014/main" id="{FCD271CE-C07F-48E6-8072-4B97B133B4F3}"/>
              </a:ext>
            </a:extLst>
          </p:cNvPr>
          <p:cNvSpPr/>
          <p:nvPr/>
        </p:nvSpPr>
        <p:spPr>
          <a:xfrm>
            <a:off x="7736345" y="4157423"/>
            <a:ext cx="1269302" cy="391234"/>
          </a:xfrm>
          <a:prstGeom prst="borderCallout1">
            <a:avLst>
              <a:gd name="adj1" fmla="val 62625"/>
              <a:gd name="adj2" fmla="val -635"/>
              <a:gd name="adj3" fmla="val 117420"/>
              <a:gd name="adj4" fmla="val -219937"/>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固定分配算法：平均、比例、优先级</a:t>
            </a:r>
          </a:p>
        </p:txBody>
      </p:sp>
      <p:sp>
        <p:nvSpPr>
          <p:cNvPr id="142" name="标注: 线形 141">
            <a:extLst>
              <a:ext uri="{FF2B5EF4-FFF2-40B4-BE49-F238E27FC236}">
                <a16:creationId xmlns:a16="http://schemas.microsoft.com/office/drawing/2014/main" id="{EEB030E7-8D99-4A93-9CA7-65926CDDBD0A}"/>
              </a:ext>
            </a:extLst>
          </p:cNvPr>
          <p:cNvSpPr/>
          <p:nvPr/>
        </p:nvSpPr>
        <p:spPr>
          <a:xfrm>
            <a:off x="7736345" y="3639205"/>
            <a:ext cx="1269302" cy="391234"/>
          </a:xfrm>
          <a:prstGeom prst="borderCallout1">
            <a:avLst>
              <a:gd name="adj1" fmla="val 62625"/>
              <a:gd name="adj2" fmla="val -635"/>
              <a:gd name="adj3" fmla="val 106599"/>
              <a:gd name="adj4" fmla="val -197925"/>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常规存储管理方式：</a:t>
            </a:r>
            <a:r>
              <a:rPr lang="en-US" altLang="zh-CN" sz="1000" dirty="0">
                <a:solidFill>
                  <a:schemeClr val="bg2">
                    <a:lumMod val="10000"/>
                  </a:schemeClr>
                </a:solidFill>
              </a:rPr>
              <a:t>1</a:t>
            </a:r>
            <a:r>
              <a:rPr lang="zh-CN" altLang="en-US" sz="1000" dirty="0">
                <a:solidFill>
                  <a:schemeClr val="bg2">
                    <a:lumMod val="10000"/>
                  </a:schemeClr>
                </a:solidFill>
              </a:rPr>
              <a:t>次性、驻留性</a:t>
            </a:r>
          </a:p>
        </p:txBody>
      </p:sp>
      <p:sp>
        <p:nvSpPr>
          <p:cNvPr id="6" name="灯片编号占位符 5">
            <a:extLst>
              <a:ext uri="{FF2B5EF4-FFF2-40B4-BE49-F238E27FC236}">
                <a16:creationId xmlns:a16="http://schemas.microsoft.com/office/drawing/2014/main" id="{C7C016A8-D1E8-4859-8085-5550B1D3C3D6}"/>
              </a:ext>
            </a:extLst>
          </p:cNvPr>
          <p:cNvSpPr>
            <a:spLocks noGrp="1"/>
          </p:cNvSpPr>
          <p:nvPr>
            <p:ph type="sldNum" sz="quarter" idx="12"/>
          </p:nvPr>
        </p:nvSpPr>
        <p:spPr/>
        <p:txBody>
          <a:bodyPr/>
          <a:lstStyle/>
          <a:p>
            <a:fld id="{B10D5614-B734-4280-8F57-1D4947433C97}" type="slidenum">
              <a:rPr lang="en-US" smtClean="0"/>
              <a:pPr/>
              <a:t>145</a:t>
            </a:fld>
            <a:endParaRPr lang="en-US"/>
          </a:p>
        </p:txBody>
      </p:sp>
    </p:spTree>
    <p:extLst>
      <p:ext uri="{BB962C8B-B14F-4D97-AF65-F5344CB8AC3E}">
        <p14:creationId xmlns:p14="http://schemas.microsoft.com/office/powerpoint/2010/main" val="10879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4768459"/>
            <a:ext cx="8229600" cy="48474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rPr>
              <a:t>Have a nice day!</a:t>
            </a:r>
          </a:p>
        </p:txBody>
      </p:sp>
      <p:sp>
        <p:nvSpPr>
          <p:cNvPr id="14" name="Title 13"/>
          <p:cNvSpPr>
            <a:spLocks noGrp="1"/>
          </p:cNvSpPr>
          <p:nvPr>
            <p:ph type="title"/>
          </p:nvPr>
        </p:nvSpPr>
        <p:spPr>
          <a:xfrm>
            <a:off x="457200" y="3717032"/>
            <a:ext cx="8229600" cy="1143000"/>
          </a:xfrm>
        </p:spPr>
        <p:txBody>
          <a:bodyPr>
            <a:noAutofit/>
          </a:bodyPr>
          <a:lstStyle/>
          <a:p>
            <a:pPr algn="ctr"/>
            <a:r>
              <a:rPr lang="en-US" sz="5400" dirty="0">
                <a:solidFill>
                  <a:schemeClr val="bg1"/>
                </a:solidFill>
              </a:rPr>
              <a:t>Thanks for coming</a:t>
            </a:r>
          </a:p>
        </p:txBody>
      </p:sp>
      <p:sp>
        <p:nvSpPr>
          <p:cNvPr id="2" name="灯片编号占位符 1">
            <a:extLst>
              <a:ext uri="{FF2B5EF4-FFF2-40B4-BE49-F238E27FC236}">
                <a16:creationId xmlns:a16="http://schemas.microsoft.com/office/drawing/2014/main" id="{C802A57A-3873-4675-8D1D-D33764F24743}"/>
              </a:ext>
            </a:extLst>
          </p:cNvPr>
          <p:cNvSpPr>
            <a:spLocks noGrp="1"/>
          </p:cNvSpPr>
          <p:nvPr>
            <p:ph type="sldNum" sz="quarter" idx="12"/>
          </p:nvPr>
        </p:nvSpPr>
        <p:spPr/>
        <p:txBody>
          <a:bodyPr/>
          <a:lstStyle/>
          <a:p>
            <a:fld id="{B10D5614-B734-4280-8F57-1D4947433C97}" type="slidenum">
              <a:rPr lang="en-US" smtClean="0"/>
              <a:pPr/>
              <a:t>146</a:t>
            </a:fld>
            <a:endParaRPr lang="en-US" dirty="0"/>
          </a:p>
        </p:txBody>
      </p:sp>
    </p:spTree>
    <p:extLst>
      <p:ext uri="{BB962C8B-B14F-4D97-AF65-F5344CB8AC3E}">
        <p14:creationId xmlns:p14="http://schemas.microsoft.com/office/powerpoint/2010/main" val="3600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11</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5.1 </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存储管理的功能</a:t>
            </a:r>
            <a:endParaRPr kumimoji="0" 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12" name="Content Placeholder 2">
            <a:extLst>
              <a:ext uri="{FF2B5EF4-FFF2-40B4-BE49-F238E27FC236}">
                <a16:creationId xmlns:a16="http://schemas.microsoft.com/office/drawing/2014/main" id="{A642C457-6809-4BBF-91AE-3A9B2778D107}"/>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地址变换</a:t>
            </a:r>
            <a:r>
              <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程序的链接（</a:t>
            </a:r>
            <a:r>
              <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Link</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11" name="Rectangle 2">
            <a:extLst>
              <a:ext uri="{FF2B5EF4-FFF2-40B4-BE49-F238E27FC236}">
                <a16:creationId xmlns:a16="http://schemas.microsoft.com/office/drawing/2014/main" id="{CA4B9457-4E51-477F-9F86-0866F37D3699}"/>
              </a:ext>
            </a:extLst>
          </p:cNvPr>
          <p:cNvSpPr txBox="1">
            <a:spLocks noChangeArrowheads="1"/>
          </p:cNvSpPr>
          <p:nvPr/>
        </p:nvSpPr>
        <p:spPr>
          <a:xfrm>
            <a:off x="490527" y="1628800"/>
            <a:ext cx="8146342" cy="47656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342900" algn="just" defTabSz="914400" rtl="0" eaLnBrk="1" fontAlgn="auto" latinLnBrk="0" hangingPunct="1">
              <a:lnSpc>
                <a:spcPct val="150000"/>
              </a:lnSpc>
              <a:spcBef>
                <a:spcPts val="0"/>
              </a:spcBef>
              <a:spcAft>
                <a:spcPts val="0"/>
              </a:spcAft>
              <a:buClrTx/>
              <a:buSzTx/>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 </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装入时动态链接</a:t>
            </a: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编译后得到的一组目标模块，在装入内存时，采用</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边装入边链接</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的方式</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在装入一个目标模块时，若发生一个外部模块调用事件，</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OS</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的装入程序就会自动找出相应的外部目标模块，并将其装入内存，同时按静态链接方式修改相对地址，并将外部调用符号变换为相对地址</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优点 </a:t>
            </a:r>
          </a:p>
          <a:p>
            <a:pPr marL="1143000" marR="0" lvl="2" indent="-228600" algn="just" defTabSz="914400" rtl="0" eaLnBrk="1" fontAlgn="auto" latinLnBrk="0" hangingPunct="1">
              <a:lnSpc>
                <a:spcPct val="150000"/>
              </a:lnSpc>
              <a:spcBef>
                <a:spcPts val="0"/>
              </a:spcBef>
              <a:spcAft>
                <a:spcPts val="0"/>
              </a:spcAft>
              <a:buClrTx/>
              <a:buSzTx/>
              <a:buFont typeface="+mj-ea"/>
              <a:buAutoNum type="circleNumDbPlain"/>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便于对分开存放的某个目标模块进行修改和更新</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1143000" marR="0" lvl="2" indent="-228600" algn="just" defTabSz="914400" rtl="0" eaLnBrk="1" fontAlgn="auto" latinLnBrk="0" hangingPunct="1">
              <a:lnSpc>
                <a:spcPct val="150000"/>
              </a:lnSpc>
              <a:spcBef>
                <a:spcPts val="0"/>
              </a:spcBef>
              <a:spcAft>
                <a:spcPts val="0"/>
              </a:spcAft>
              <a:buClrTx/>
              <a:buSzTx/>
              <a:buFont typeface="+mj-ea"/>
              <a:buAutoNum type="circleNumDbPlain"/>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便于实现对目标模块的共享（静态链接时，必须包含所用目标模块的完整拷贝，无法实现对目标模块的共享）</a:t>
            </a: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2" name="灯片编号占位符 1">
            <a:extLst>
              <a:ext uri="{FF2B5EF4-FFF2-40B4-BE49-F238E27FC236}">
                <a16:creationId xmlns:a16="http://schemas.microsoft.com/office/drawing/2014/main" id="{928C047F-CB1C-43FA-8B3E-DD3110AE36EE}"/>
              </a:ext>
            </a:extLst>
          </p:cNvPr>
          <p:cNvSpPr>
            <a:spLocks noGrp="1"/>
          </p:cNvSpPr>
          <p:nvPr>
            <p:ph type="sldNum" sz="quarter" idx="12"/>
          </p:nvPr>
        </p:nvSpPr>
        <p:spPr/>
        <p:txBody>
          <a:bodyPr/>
          <a:lstStyle/>
          <a:p>
            <a:fld id="{B10D5614-B734-4280-8F57-1D4947433C97}" type="slidenum">
              <a:rPr lang="en-US" smtClean="0"/>
              <a:pPr/>
              <a:t>15</a:t>
            </a:fld>
            <a:endParaRPr lang="en-US" dirty="0"/>
          </a:p>
        </p:txBody>
      </p:sp>
    </p:spTree>
    <p:extLst>
      <p:ext uri="{BB962C8B-B14F-4D97-AF65-F5344CB8AC3E}">
        <p14:creationId xmlns:p14="http://schemas.microsoft.com/office/powerpoint/2010/main" val="141297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11</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5.1 </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存储管理的功能</a:t>
            </a:r>
            <a:endParaRPr kumimoji="0" 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12" name="Content Placeholder 2">
            <a:extLst>
              <a:ext uri="{FF2B5EF4-FFF2-40B4-BE49-F238E27FC236}">
                <a16:creationId xmlns:a16="http://schemas.microsoft.com/office/drawing/2014/main" id="{A642C457-6809-4BBF-91AE-3A9B2778D107}"/>
              </a:ext>
            </a:extLst>
          </p:cNvPr>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地址变换</a:t>
            </a:r>
            <a:r>
              <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程序的链接（</a:t>
            </a:r>
            <a:r>
              <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Link</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11" name="Rectangle 2">
            <a:extLst>
              <a:ext uri="{FF2B5EF4-FFF2-40B4-BE49-F238E27FC236}">
                <a16:creationId xmlns:a16="http://schemas.microsoft.com/office/drawing/2014/main" id="{CA4B9457-4E51-477F-9F86-0866F37D3699}"/>
              </a:ext>
            </a:extLst>
          </p:cNvPr>
          <p:cNvSpPr txBox="1">
            <a:spLocks noChangeArrowheads="1"/>
          </p:cNvSpPr>
          <p:nvPr/>
        </p:nvSpPr>
        <p:spPr>
          <a:xfrm>
            <a:off x="490527" y="1628800"/>
            <a:ext cx="8146342" cy="47656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342900" algn="just" defTabSz="914400" rtl="0" eaLnBrk="1" fontAlgn="auto" latinLnBrk="0" hangingPunct="1">
              <a:lnSpc>
                <a:spcPct val="150000"/>
              </a:lnSpc>
              <a:spcBef>
                <a:spcPts val="0"/>
              </a:spcBef>
              <a:spcAft>
                <a:spcPts val="0"/>
              </a:spcAft>
              <a:buClrTx/>
              <a:buSzTx/>
              <a:buFont typeface="Wingdings"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 </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运行时动态链接</a:t>
            </a: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在许多情况下，应用程序在运行时，每次要运行的模块可能是不同的，但由于事先无法知道本次要运行哪些模块，因此只能把所有可能的模块全部装入内存，并在装入时链接在一起。例如错误处理模块，如果没有错误发生，就不会用到该模块，显然这种方式是低效的</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运行时动态链接：将对某些模块的链接推迟到程序执行时才进行，即在执行过程中，当发现一个被调用模块尚未装入内存，</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OS</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装入程序就会立即去找该模块，并将其装入内存，将其链接到调用者模块上</a:t>
            </a:r>
            <a:endPar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a:p>
            <a:pPr marL="800100" marR="0" lvl="2" indent="-228600" algn="just" defTabSz="914400" rtl="0" eaLnBrk="1" fontAlgn="auto" latinLnBrk="0" hangingPunct="1">
              <a:lnSpc>
                <a:spcPct val="150000"/>
              </a:lnSpc>
              <a:spcBef>
                <a:spcPts val="0"/>
              </a:spcBef>
              <a:spcAft>
                <a:spcPts val="0"/>
              </a:spcAft>
              <a:buClrTx/>
              <a:buSzTx/>
              <a:buFont typeface="Arial" pitchFamily="34" charset="0"/>
              <a:buChar char="•"/>
              <a:tabLst/>
              <a:defRPr/>
            </a:pPr>
            <a:r>
              <a:rPr lang="zh-CN" altLang="en-US" sz="1800" b="1" dirty="0">
                <a:solidFill>
                  <a:srgbClr val="000000"/>
                </a:solidFill>
                <a:latin typeface="华文中宋" panose="02010600040101010101" pitchFamily="2" charset="-122"/>
                <a:ea typeface="华文中宋" panose="02010600040101010101" pitchFamily="2" charset="-122"/>
              </a:rPr>
              <a:t>优点</a:t>
            </a: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1143000" marR="0" lvl="2" indent="-228600" algn="just" defTabSz="914400" rtl="0" eaLnBrk="1" fontAlgn="auto" latinLnBrk="0" hangingPunct="1">
              <a:lnSpc>
                <a:spcPct val="150000"/>
              </a:lnSpc>
              <a:spcBef>
                <a:spcPts val="0"/>
              </a:spcBef>
              <a:spcAft>
                <a:spcPts val="0"/>
              </a:spcAft>
              <a:buClrTx/>
              <a:buSzTx/>
              <a:buFont typeface="+mj-ea"/>
              <a:buAutoNum type="circleNumDbPlain"/>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只装入要执行的模块，加快了程序的装入过程</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1143000" marR="0" lvl="2" indent="-228600" algn="just" defTabSz="914400" rtl="0" eaLnBrk="1" fontAlgn="auto" latinLnBrk="0" hangingPunct="1">
              <a:lnSpc>
                <a:spcPct val="150000"/>
              </a:lnSpc>
              <a:spcBef>
                <a:spcPts val="0"/>
              </a:spcBef>
              <a:spcAft>
                <a:spcPts val="0"/>
              </a:spcAft>
              <a:buClrTx/>
              <a:buSzTx/>
              <a:buFont typeface="+mj-ea"/>
              <a:buAutoNum type="circleNumDbPlain"/>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节省内存空间</a:t>
            </a:r>
          </a:p>
        </p:txBody>
      </p:sp>
      <p:sp>
        <p:nvSpPr>
          <p:cNvPr id="2" name="灯片编号占位符 1">
            <a:extLst>
              <a:ext uri="{FF2B5EF4-FFF2-40B4-BE49-F238E27FC236}">
                <a16:creationId xmlns:a16="http://schemas.microsoft.com/office/drawing/2014/main" id="{5832366D-6485-4441-88CA-52F7FFD94B9C}"/>
              </a:ext>
            </a:extLst>
          </p:cNvPr>
          <p:cNvSpPr>
            <a:spLocks noGrp="1"/>
          </p:cNvSpPr>
          <p:nvPr>
            <p:ph type="sldNum" sz="quarter" idx="12"/>
          </p:nvPr>
        </p:nvSpPr>
        <p:spPr/>
        <p:txBody>
          <a:bodyPr/>
          <a:lstStyle/>
          <a:p>
            <a:fld id="{B10D5614-B734-4280-8F57-1D4947433C97}" type="slidenum">
              <a:rPr lang="en-US" smtClean="0"/>
              <a:pPr/>
              <a:t>16</a:t>
            </a:fld>
            <a:endParaRPr lang="en-US" dirty="0"/>
          </a:p>
        </p:txBody>
      </p:sp>
    </p:spTree>
    <p:extLst>
      <p:ext uri="{BB962C8B-B14F-4D97-AF65-F5344CB8AC3E}">
        <p14:creationId xmlns:p14="http://schemas.microsoft.com/office/powerpoint/2010/main" val="23925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内外存数据传输的控制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39140" y="1738068"/>
            <a:ext cx="8361711" cy="49312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程序执行中，内外存之间必须经常交换数据</a:t>
            </a:r>
          </a:p>
          <a:p>
            <a:pPr lvl="1">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即将执行的程序和数据段调入内存，等待状态的程序和数据段调出内存</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用户控制</a:t>
            </a:r>
          </a:p>
          <a:p>
            <a:pPr lvl="1">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例如覆盖</a:t>
            </a:r>
            <a:r>
              <a:rPr lang="en-US" altLang="zh-CN" sz="1800" b="1" dirty="0">
                <a:solidFill>
                  <a:srgbClr val="000000"/>
                </a:solidFill>
                <a:latin typeface="华文中宋" panose="02010600040101010101" pitchFamily="2" charset="-122"/>
                <a:ea typeface="华文中宋" panose="02010600040101010101" pitchFamily="2" charset="-122"/>
              </a:rPr>
              <a:t>overlay</a:t>
            </a:r>
            <a:r>
              <a:rPr lang="zh-CN" altLang="en-US" sz="1800" b="1" dirty="0">
                <a:solidFill>
                  <a:srgbClr val="000000"/>
                </a:solidFill>
                <a:latin typeface="华文中宋" panose="02010600040101010101" pitchFamily="2" charset="-122"/>
                <a:ea typeface="华文中宋" panose="02010600040101010101" pitchFamily="2" charset="-122"/>
              </a:rPr>
              <a:t>技术（早期使用），由用户指定调入内存的先后次序</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操作系统控制</a:t>
            </a:r>
          </a:p>
          <a:p>
            <a:pPr marL="800100" lvl="1" indent="-342900">
              <a:lnSpc>
                <a:spcPct val="150000"/>
              </a:lnSpc>
              <a:spcBef>
                <a:spcPts val="0"/>
              </a:spcBef>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交换（</a:t>
            </a:r>
            <a:r>
              <a:rPr lang="en-US" altLang="zh-CN" sz="1800" b="1" dirty="0">
                <a:solidFill>
                  <a:srgbClr val="FF0000"/>
                </a:solidFill>
                <a:latin typeface="华文中宋" panose="02010600040101010101" pitchFamily="2" charset="-122"/>
                <a:ea typeface="华文中宋" panose="02010600040101010101" pitchFamily="2" charset="-122"/>
              </a:rPr>
              <a:t>Swapping</a:t>
            </a:r>
            <a:r>
              <a:rPr lang="zh-CN" altLang="en-US"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：操作系统将等待状态的进程换出内存，把处于就绪态的进程换入内存（整个进程，只是自动覆盖）</a:t>
            </a:r>
          </a:p>
          <a:p>
            <a:pPr marL="800100" lvl="1" indent="-342900">
              <a:lnSpc>
                <a:spcPct val="150000"/>
              </a:lnSpc>
              <a:spcBef>
                <a:spcPts val="0"/>
              </a:spcBef>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请求调入（</a:t>
            </a:r>
            <a:r>
              <a:rPr lang="en-US" altLang="zh-CN" sz="1800" b="1" dirty="0">
                <a:solidFill>
                  <a:srgbClr val="FF0000"/>
                </a:solidFill>
                <a:latin typeface="华文中宋" panose="02010600040101010101" pitchFamily="2" charset="-122"/>
                <a:ea typeface="华文中宋" panose="02010600040101010101" pitchFamily="2" charset="-122"/>
              </a:rPr>
              <a:t>On demand</a:t>
            </a:r>
            <a:r>
              <a:rPr lang="zh-CN" altLang="en-US"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：若所要访问的程序段或数据段不在内存中，则操作系统自动从外存将有关部分调入内存（部分调入，可实现</a:t>
            </a:r>
            <a:r>
              <a:rPr lang="en-US" altLang="zh-CN" sz="1800" b="1" dirty="0">
                <a:solidFill>
                  <a:srgbClr val="000000"/>
                </a:solidFill>
                <a:latin typeface="华文中宋" panose="02010600040101010101" pitchFamily="2" charset="-122"/>
                <a:ea typeface="华文中宋" panose="02010600040101010101" pitchFamily="2" charset="-122"/>
              </a:rPr>
              <a:t>VM</a:t>
            </a:r>
            <a:r>
              <a:rPr lang="zh-CN" altLang="en-US" sz="1800" b="1" dirty="0">
                <a:solidFill>
                  <a:srgbClr val="000000"/>
                </a:solidFill>
                <a:latin typeface="华文中宋" panose="02010600040101010101" pitchFamily="2" charset="-122"/>
                <a:ea typeface="华文中宋" panose="02010600040101010101" pitchFamily="2" charset="-122"/>
              </a:rPr>
              <a:t>）</a:t>
            </a:r>
          </a:p>
          <a:p>
            <a:pPr marL="800100" lvl="1" indent="-342900">
              <a:lnSpc>
                <a:spcPct val="150000"/>
              </a:lnSpc>
              <a:spcBef>
                <a:spcPts val="0"/>
              </a:spcBef>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预调入（</a:t>
            </a:r>
            <a:r>
              <a:rPr lang="en-US" altLang="zh-CN" sz="1800" b="1" dirty="0">
                <a:solidFill>
                  <a:srgbClr val="FF0000"/>
                </a:solidFill>
                <a:latin typeface="华文中宋" panose="02010600040101010101" pitchFamily="2" charset="-122"/>
                <a:ea typeface="华文中宋" panose="02010600040101010101" pitchFamily="2" charset="-122"/>
              </a:rPr>
              <a:t>On </a:t>
            </a:r>
            <a:r>
              <a:rPr lang="en-US" altLang="zh-CN" sz="1800" b="1" dirty="0" err="1">
                <a:solidFill>
                  <a:srgbClr val="FF0000"/>
                </a:solidFill>
                <a:latin typeface="华文中宋" panose="02010600040101010101" pitchFamily="2" charset="-122"/>
                <a:ea typeface="华文中宋" panose="02010600040101010101" pitchFamily="2" charset="-122"/>
              </a:rPr>
              <a:t>prefetch</a:t>
            </a:r>
            <a:r>
              <a:rPr lang="zh-CN" altLang="en-US"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：操作系统预测在不远的将来会访问的程序段或数据段，并提前选择适当的时机调入内存（部分调入，可实现</a:t>
            </a:r>
            <a:r>
              <a:rPr lang="en-US" altLang="zh-CN" sz="1800" b="1" dirty="0">
                <a:solidFill>
                  <a:srgbClr val="000000"/>
                </a:solidFill>
                <a:latin typeface="华文中宋" panose="02010600040101010101" pitchFamily="2" charset="-122"/>
                <a:ea typeface="华文中宋" panose="02010600040101010101" pitchFamily="2" charset="-122"/>
              </a:rPr>
              <a:t>VM </a:t>
            </a:r>
            <a:r>
              <a:rPr lang="zh-CN" altLang="en-US" sz="1800" b="1" dirty="0">
                <a:solidFill>
                  <a:srgbClr val="000000"/>
                </a:solidFill>
                <a:latin typeface="华文中宋" panose="02010600040101010101" pitchFamily="2" charset="-122"/>
                <a:ea typeface="华文中宋" panose="02010600040101010101" pitchFamily="2" charset="-122"/>
              </a:rPr>
              <a:t>）</a:t>
            </a:r>
          </a:p>
        </p:txBody>
      </p:sp>
      <p:sp>
        <p:nvSpPr>
          <p:cNvPr id="9"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C612B881-63B1-40B1-9BB6-2B7F3D8361B3}"/>
              </a:ext>
            </a:extLst>
          </p:cNvPr>
          <p:cNvSpPr>
            <a:spLocks noGrp="1"/>
          </p:cNvSpPr>
          <p:nvPr>
            <p:ph type="sldNum" sz="quarter" idx="12"/>
          </p:nvPr>
        </p:nvSpPr>
        <p:spPr/>
        <p:txBody>
          <a:bodyPr/>
          <a:lstStyle/>
          <a:p>
            <a:fld id="{B10D5614-B734-4280-8F57-1D4947433C97}" type="slidenum">
              <a:rPr lang="en-US" smtClean="0"/>
              <a:pPr/>
              <a:t>17</a:t>
            </a:fld>
            <a:endParaRPr lang="en-US" dirty="0"/>
          </a:p>
        </p:txBody>
      </p:sp>
    </p:spTree>
    <p:extLst>
      <p:ext uri="{BB962C8B-B14F-4D97-AF65-F5344CB8AC3E}">
        <p14:creationId xmlns:p14="http://schemas.microsoft.com/office/powerpoint/2010/main" val="42885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内存的分配和回收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480084" y="1628800"/>
            <a:ext cx="8003678" cy="47727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为每一个进程分配内存空间，并在进程执行完毕后负责回收进程所占用的资源，涉及以下策略：</a:t>
            </a: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分配结构</a:t>
            </a:r>
            <a:r>
              <a:rPr lang="zh-CN" altLang="en-US" sz="1800" b="1" dirty="0">
                <a:solidFill>
                  <a:srgbClr val="000000"/>
                </a:solidFill>
                <a:latin typeface="华文中宋" panose="02010600040101010101" pitchFamily="2" charset="-122"/>
                <a:ea typeface="华文中宋" panose="02010600040101010101" pitchFamily="2" charset="-122"/>
              </a:rPr>
              <a:t>：登记内存使用情况，供分配程序使用的表格和链表</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放置策略</a:t>
            </a:r>
            <a:r>
              <a:rPr lang="zh-CN" altLang="en-US" sz="1800" b="1" dirty="0">
                <a:solidFill>
                  <a:srgbClr val="000000"/>
                </a:solidFill>
                <a:latin typeface="华文中宋" panose="02010600040101010101" pitchFamily="2" charset="-122"/>
                <a:ea typeface="华文中宋" panose="02010600040101010101" pitchFamily="2" charset="-122"/>
              </a:rPr>
              <a:t>：确定调入内存的程序和数据在内存中的位置，确定内存空闲区</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交换策略</a:t>
            </a:r>
            <a:r>
              <a:rPr lang="zh-CN" altLang="en-US" sz="1800" b="1" dirty="0">
                <a:solidFill>
                  <a:srgbClr val="000000"/>
                </a:solidFill>
                <a:latin typeface="华文中宋" panose="02010600040101010101" pitchFamily="2" charset="-122"/>
                <a:ea typeface="华文中宋" panose="02010600040101010101" pitchFamily="2" charset="-122"/>
              </a:rPr>
              <a:t>：需要将数据调入内存时，如果没有足够的空闲，则由交换策略来确定把内存中的哪些数据调出内存，以便腾出空间</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调入策略</a:t>
            </a:r>
            <a:r>
              <a:rPr lang="zh-CN" altLang="en-US" sz="1800" b="1" dirty="0">
                <a:solidFill>
                  <a:srgbClr val="000000"/>
                </a:solidFill>
                <a:latin typeface="华文中宋" panose="02010600040101010101" pitchFamily="2" charset="-122"/>
                <a:ea typeface="华文中宋" panose="02010600040101010101" pitchFamily="2" charset="-122"/>
              </a:rPr>
              <a:t>：外存中的数据在什么时间按照什么样的控制方式进入内存</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回收策略</a:t>
            </a:r>
            <a:r>
              <a:rPr lang="zh-CN" altLang="en-US" sz="1800" b="1" dirty="0">
                <a:solidFill>
                  <a:srgbClr val="000000"/>
                </a:solidFill>
                <a:latin typeface="华文中宋" panose="02010600040101010101" pitchFamily="2" charset="-122"/>
                <a:ea typeface="华文中宋" panose="02010600040101010101" pitchFamily="2" charset="-122"/>
              </a:rPr>
              <a:t>：回收的时机，调整内存空闲区</a:t>
            </a: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57BB838F-513A-4FDB-A755-D875BF2706A0}"/>
              </a:ext>
            </a:extLst>
          </p:cNvPr>
          <p:cNvSpPr>
            <a:spLocks noGrp="1"/>
          </p:cNvSpPr>
          <p:nvPr>
            <p:ph type="sldNum" sz="quarter" idx="12"/>
          </p:nvPr>
        </p:nvSpPr>
        <p:spPr/>
        <p:txBody>
          <a:bodyPr/>
          <a:lstStyle/>
          <a:p>
            <a:fld id="{B10D5614-B734-4280-8F57-1D4947433C97}" type="slidenum">
              <a:rPr lang="en-US" smtClean="0"/>
              <a:pPr/>
              <a:t>18</a:t>
            </a:fld>
            <a:endParaRPr lang="en-US" dirty="0"/>
          </a:p>
        </p:txBody>
      </p:sp>
    </p:spTree>
    <p:extLst>
      <p:ext uri="{BB962C8B-B14F-4D97-AF65-F5344CB8AC3E}">
        <p14:creationId xmlns:p14="http://schemas.microsoft.com/office/powerpoint/2010/main" val="428934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内存信息的共享与保护</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33942" y="1556792"/>
            <a:ext cx="8180016" cy="48965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内存共享</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在多个进程之间共享内存信息</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提高内存的利用率</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内存保护</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限制各进程在自己的存储区活动，不能干扰和破坏其他进程的数据</a:t>
            </a: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上下界保护（硬件方式）</a:t>
            </a:r>
            <a:r>
              <a:rPr lang="zh-CN" altLang="en-US" sz="1800" b="1" dirty="0">
                <a:solidFill>
                  <a:srgbClr val="000000"/>
                </a:solidFill>
                <a:latin typeface="华文中宋" panose="02010600040101010101" pitchFamily="2" charset="-122"/>
                <a:ea typeface="华文中宋" panose="02010600040101010101" pitchFamily="2" charset="-122"/>
              </a:rPr>
              <a:t>：使用上下界寄存器，为每一个进程设置程序段和数据段的起始地址和终止地址</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保护键（软件方式）</a:t>
            </a:r>
            <a:r>
              <a:rPr lang="zh-CN" altLang="en-US" sz="1800" b="1" dirty="0">
                <a:solidFill>
                  <a:srgbClr val="000000"/>
                </a:solidFill>
                <a:latin typeface="华文中宋" panose="02010600040101010101" pitchFamily="2" charset="-122"/>
                <a:ea typeface="华文中宋" panose="02010600040101010101" pitchFamily="2" charset="-122"/>
              </a:rPr>
              <a:t>：为存储块分配一个保护键，</a:t>
            </a:r>
            <a:r>
              <a:rPr lang="en-US" altLang="zh-CN" sz="1800" b="1" dirty="0">
                <a:solidFill>
                  <a:srgbClr val="000000"/>
                </a:solidFill>
                <a:latin typeface="华文中宋" panose="02010600040101010101" pitchFamily="2" charset="-122"/>
                <a:ea typeface="华文中宋" panose="02010600040101010101" pitchFamily="2" charset="-122"/>
              </a:rPr>
              <a:t>PSW</a:t>
            </a:r>
            <a:r>
              <a:rPr lang="zh-CN" altLang="en-US" sz="1800" b="1" dirty="0">
                <a:solidFill>
                  <a:srgbClr val="000000"/>
                </a:solidFill>
                <a:latin typeface="华文中宋" panose="02010600040101010101" pitchFamily="2" charset="-122"/>
                <a:ea typeface="华文中宋" panose="02010600040101010101" pitchFamily="2" charset="-122"/>
              </a:rPr>
              <a:t>中设置保护键开关，两者吻合才能读或写</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界限寄存器和</a:t>
            </a:r>
            <a:r>
              <a:rPr lang="en-US" altLang="zh-CN" sz="1800" b="1" dirty="0">
                <a:solidFill>
                  <a:srgbClr val="FF0000"/>
                </a:solidFill>
                <a:latin typeface="华文中宋" panose="02010600040101010101" pitchFamily="2" charset="-122"/>
                <a:ea typeface="华文中宋" panose="02010600040101010101" pitchFamily="2" charset="-122"/>
              </a:rPr>
              <a:t>CPU</a:t>
            </a:r>
            <a:r>
              <a:rPr lang="zh-CN" altLang="en-US" sz="1800" b="1" dirty="0">
                <a:solidFill>
                  <a:srgbClr val="FF0000"/>
                </a:solidFill>
                <a:latin typeface="华文中宋" panose="02010600040101010101" pitchFamily="2" charset="-122"/>
                <a:ea typeface="华文中宋" panose="02010600040101010101" pitchFamily="2" charset="-122"/>
              </a:rPr>
              <a:t>工作状态相结合（软硬件结合方式）</a:t>
            </a:r>
            <a:r>
              <a:rPr lang="zh-CN" altLang="en-US" sz="1800" b="1" dirty="0">
                <a:solidFill>
                  <a:srgbClr val="000000"/>
                </a:solidFill>
                <a:latin typeface="华文中宋" panose="02010600040101010101" pitchFamily="2" charset="-122"/>
                <a:ea typeface="华文中宋" panose="02010600040101010101" pitchFamily="2" charset="-122"/>
              </a:rPr>
              <a:t>：用户态进程只能访问界限内的内存，核心态进程可以访问整个内存地址空间，例如</a:t>
            </a:r>
            <a:r>
              <a:rPr lang="en-US" altLang="zh-CN" sz="1800" b="1" dirty="0">
                <a:solidFill>
                  <a:srgbClr val="000000"/>
                </a:solidFill>
                <a:latin typeface="华文中宋" panose="02010600040101010101" pitchFamily="2" charset="-122"/>
                <a:ea typeface="华文中宋" panose="02010600040101010101" pitchFamily="2" charset="-122"/>
              </a:rPr>
              <a:t>UNIX</a:t>
            </a: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9"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F3F8E560-3C76-4185-81A7-809CFED242C7}"/>
              </a:ext>
            </a:extLst>
          </p:cNvPr>
          <p:cNvSpPr>
            <a:spLocks noGrp="1"/>
          </p:cNvSpPr>
          <p:nvPr>
            <p:ph type="sldNum" sz="quarter" idx="12"/>
          </p:nvPr>
        </p:nvSpPr>
        <p:spPr/>
        <p:txBody>
          <a:bodyPr/>
          <a:lstStyle/>
          <a:p>
            <a:fld id="{B10D5614-B734-4280-8F57-1D4947433C97}" type="slidenum">
              <a:rPr lang="en-US" smtClean="0"/>
              <a:pPr/>
              <a:t>19</a:t>
            </a:fld>
            <a:endParaRPr lang="en-US" dirty="0"/>
          </a:p>
        </p:txBody>
      </p:sp>
    </p:spTree>
    <p:extLst>
      <p:ext uri="{BB962C8B-B14F-4D97-AF65-F5344CB8AC3E}">
        <p14:creationId xmlns:p14="http://schemas.microsoft.com/office/powerpoint/2010/main" val="263039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125296" y="1778526"/>
            <a:ext cx="5109935" cy="780685"/>
          </a:xfrm>
        </p:spPr>
        <p:txBody>
          <a:bodyPr>
            <a:normAutofit/>
          </a:bodyPr>
          <a:lstStyle/>
          <a:p>
            <a:r>
              <a:rPr lang="zh-CN" altLang="en-US" b="1" dirty="0">
                <a:solidFill>
                  <a:schemeClr val="accent1">
                    <a:lumMod val="60000"/>
                    <a:lumOff val="40000"/>
                  </a:schemeClr>
                </a:solidFill>
                <a:latin typeface="华文中宋" panose="02010600040101010101" pitchFamily="2" charset="-122"/>
                <a:ea typeface="华文中宋" panose="02010600040101010101" pitchFamily="2" charset="-122"/>
              </a:rPr>
              <a:t>第五章 存储管理</a:t>
            </a:r>
            <a:endParaRPr lang="en-US" b="1" dirty="0">
              <a:solidFill>
                <a:schemeClr val="accent1">
                  <a:lumMod val="60000"/>
                  <a:lumOff val="40000"/>
                </a:schemeClr>
              </a:solidFill>
              <a:latin typeface="华文中宋" panose="02010600040101010101" pitchFamily="2" charset="-122"/>
              <a:ea typeface="华文中宋" panose="02010600040101010101" pitchFamily="2" charset="-122"/>
            </a:endParaRPr>
          </a:p>
        </p:txBody>
      </p:sp>
      <p:sp>
        <p:nvSpPr>
          <p:cNvPr id="27" name="TextBox 26"/>
          <p:cNvSpPr txBox="1"/>
          <p:nvPr/>
        </p:nvSpPr>
        <p:spPr>
          <a:xfrm>
            <a:off x="2087526" y="2884001"/>
            <a:ext cx="5256583" cy="2991007"/>
          </a:xfrm>
          <a:prstGeom prst="rect">
            <a:avLst/>
          </a:prstGeom>
          <a:noFill/>
        </p:spPr>
        <p:txBody>
          <a:bodyPr wrap="square" rIns="144000" bIns="36000" numCol="1" spcCol="360000" rtlCol="0">
            <a:spAutoFit/>
          </a:bodyPr>
          <a:lstStyle/>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存储管理</a:t>
            </a:r>
            <a:r>
              <a:rPr lang="zh-CN" altLang="en-US" b="1" dirty="0">
                <a:solidFill>
                  <a:srgbClr val="000000"/>
                </a:solidFill>
                <a:latin typeface="华文中宋" panose="02010600040101010101" pitchFamily="2" charset="-122"/>
                <a:ea typeface="华文中宋" panose="02010600040101010101" pitchFamily="2" charset="-122"/>
              </a:rPr>
              <a:t>的功能</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分区式存储管理</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覆盖与交换技术</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页式存储管理</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段式存储管理</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段页式存储管理</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zh-CN" b="1" dirty="0">
                <a:solidFill>
                  <a:srgbClr val="000000"/>
                </a:solidFill>
                <a:latin typeface="华文中宋" panose="02010600040101010101" pitchFamily="2" charset="-122"/>
                <a:ea typeface="华文中宋" panose="02010600040101010101" pitchFamily="2" charset="-122"/>
              </a:rPr>
              <a:t>局部性原理</a:t>
            </a:r>
            <a:r>
              <a:rPr lang="zh-CN" altLang="en-US" b="1" dirty="0">
                <a:solidFill>
                  <a:srgbClr val="000000"/>
                </a:solidFill>
                <a:latin typeface="华文中宋" panose="02010600040101010101" pitchFamily="2" charset="-122"/>
                <a:ea typeface="华文中宋" panose="02010600040101010101" pitchFamily="2" charset="-122"/>
              </a:rPr>
              <a:t>、解决</a:t>
            </a:r>
            <a:r>
              <a:rPr lang="zh-CN" altLang="zh-CN" b="1" dirty="0">
                <a:solidFill>
                  <a:srgbClr val="000000"/>
                </a:solidFill>
                <a:latin typeface="华文中宋" panose="02010600040101010101" pitchFamily="2" charset="-122"/>
                <a:ea typeface="华文中宋" panose="02010600040101010101" pitchFamily="2" charset="-122"/>
              </a:rPr>
              <a:t>抖动</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37" name="Flowchart: Off-page Connector 3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01</a:t>
            </a:r>
            <a:endParaRPr lang="en-US" sz="1100" b="1" dirty="0">
              <a:solidFill>
                <a:prstClr val="white"/>
              </a:solidFill>
            </a:endParaRPr>
          </a:p>
        </p:txBody>
      </p:sp>
      <p:grpSp>
        <p:nvGrpSpPr>
          <p:cNvPr id="6" name="Group 5"/>
          <p:cNvGrpSpPr/>
          <p:nvPr/>
        </p:nvGrpSpPr>
        <p:grpSpPr>
          <a:xfrm>
            <a:off x="-7252" y="2288203"/>
            <a:ext cx="2094778" cy="55420"/>
            <a:chOff x="2055030" y="1463669"/>
            <a:chExt cx="2304256" cy="544908"/>
          </a:xfrm>
        </p:grpSpPr>
        <p:sp>
          <p:nvSpPr>
            <p:cNvPr id="7" name="Rectangle 6"/>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grpSp>
      <p:grpSp>
        <p:nvGrpSpPr>
          <p:cNvPr id="11" name="组合 10"/>
          <p:cNvGrpSpPr/>
          <p:nvPr/>
        </p:nvGrpSpPr>
        <p:grpSpPr>
          <a:xfrm>
            <a:off x="2188067" y="608296"/>
            <a:ext cx="1494619" cy="1283197"/>
            <a:chOff x="-2528094" y="5414101"/>
            <a:chExt cx="5068888" cy="3263902"/>
          </a:xfrm>
        </p:grpSpPr>
        <p:sp>
          <p:nvSpPr>
            <p:cNvPr id="12"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5"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6"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7"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8"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9"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0"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1"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2"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3"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4"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5"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6"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8"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9"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0"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1"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2"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3"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4"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5"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6"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8"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9"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0"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1"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2"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3"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4"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grpSp>
      <p:grpSp>
        <p:nvGrpSpPr>
          <p:cNvPr id="45" name="Group 26"/>
          <p:cNvGrpSpPr/>
          <p:nvPr/>
        </p:nvGrpSpPr>
        <p:grpSpPr>
          <a:xfrm>
            <a:off x="1754313" y="3409881"/>
            <a:ext cx="237626" cy="316835"/>
            <a:chOff x="2609260" y="2989019"/>
            <a:chExt cx="475253" cy="475253"/>
          </a:xfrm>
        </p:grpSpPr>
        <p:sp>
          <p:nvSpPr>
            <p:cNvPr id="46"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26"/>
          <p:cNvGrpSpPr/>
          <p:nvPr/>
        </p:nvGrpSpPr>
        <p:grpSpPr>
          <a:xfrm>
            <a:off x="1754325" y="3838255"/>
            <a:ext cx="237626" cy="316835"/>
            <a:chOff x="2609260" y="2989019"/>
            <a:chExt cx="475253" cy="475253"/>
          </a:xfrm>
        </p:grpSpPr>
        <p:sp>
          <p:nvSpPr>
            <p:cNvPr id="49"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26"/>
          <p:cNvGrpSpPr/>
          <p:nvPr/>
        </p:nvGrpSpPr>
        <p:grpSpPr>
          <a:xfrm>
            <a:off x="1754319" y="4221088"/>
            <a:ext cx="237626" cy="316835"/>
            <a:chOff x="2609260" y="2989019"/>
            <a:chExt cx="475253" cy="475253"/>
          </a:xfrm>
        </p:grpSpPr>
        <p:sp>
          <p:nvSpPr>
            <p:cNvPr id="52"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26"/>
          <p:cNvGrpSpPr/>
          <p:nvPr/>
        </p:nvGrpSpPr>
        <p:grpSpPr>
          <a:xfrm>
            <a:off x="1740459" y="3009419"/>
            <a:ext cx="237626" cy="316835"/>
            <a:chOff x="2609260" y="2989019"/>
            <a:chExt cx="475253" cy="475253"/>
          </a:xfrm>
        </p:grpSpPr>
        <p:sp>
          <p:nvSpPr>
            <p:cNvPr id="55"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26"/>
          <p:cNvGrpSpPr/>
          <p:nvPr/>
        </p:nvGrpSpPr>
        <p:grpSpPr>
          <a:xfrm>
            <a:off x="1753809" y="4639489"/>
            <a:ext cx="237626" cy="316835"/>
            <a:chOff x="2609260" y="2989019"/>
            <a:chExt cx="475253" cy="475253"/>
          </a:xfrm>
        </p:grpSpPr>
        <p:sp>
          <p:nvSpPr>
            <p:cNvPr id="58"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26"/>
          <p:cNvGrpSpPr/>
          <p:nvPr/>
        </p:nvGrpSpPr>
        <p:grpSpPr>
          <a:xfrm>
            <a:off x="1755039" y="5044670"/>
            <a:ext cx="237626" cy="316835"/>
            <a:chOff x="2609260" y="2989019"/>
            <a:chExt cx="475253" cy="475253"/>
          </a:xfrm>
        </p:grpSpPr>
        <p:sp>
          <p:nvSpPr>
            <p:cNvPr id="61"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26"/>
          <p:cNvGrpSpPr/>
          <p:nvPr/>
        </p:nvGrpSpPr>
        <p:grpSpPr>
          <a:xfrm>
            <a:off x="1767189" y="5435082"/>
            <a:ext cx="237626" cy="316835"/>
            <a:chOff x="2609260" y="2989019"/>
            <a:chExt cx="475253" cy="475253"/>
          </a:xfrm>
        </p:grpSpPr>
        <p:sp>
          <p:nvSpPr>
            <p:cNvPr id="64"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灯片编号占位符 1">
            <a:extLst>
              <a:ext uri="{FF2B5EF4-FFF2-40B4-BE49-F238E27FC236}">
                <a16:creationId xmlns:a16="http://schemas.microsoft.com/office/drawing/2014/main" id="{8A97DD10-6916-4C64-94B4-6455424AF889}"/>
              </a:ext>
            </a:extLst>
          </p:cNvPr>
          <p:cNvSpPr>
            <a:spLocks noGrp="1"/>
          </p:cNvSpPr>
          <p:nvPr>
            <p:ph type="sldNum" sz="quarter" idx="12"/>
          </p:nvPr>
        </p:nvSpPr>
        <p:spPr/>
        <p:txBody>
          <a:bodyPr/>
          <a:lstStyle/>
          <a:p>
            <a:fld id="{B10D5614-B734-4280-8F57-1D4947433C97}" type="slidenum">
              <a:rPr lang="en-US" smtClean="0"/>
              <a:pPr/>
              <a:t>2</a:t>
            </a:fld>
            <a:endParaRPr lang="en-US" dirty="0"/>
          </a:p>
        </p:txBody>
      </p:sp>
    </p:spTree>
    <p:extLst>
      <p:ext uri="{BB962C8B-B14F-4D97-AF65-F5344CB8AC3E}">
        <p14:creationId xmlns:p14="http://schemas.microsoft.com/office/powerpoint/2010/main" val="184193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内存信息的共享与保护</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9" name="Picture 4" descr="e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4005263"/>
            <a:ext cx="619283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747" y="1759677"/>
            <a:ext cx="4033117" cy="19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A453757F-5CCF-4B67-A120-A68F9D441E8B}"/>
              </a:ext>
            </a:extLst>
          </p:cNvPr>
          <p:cNvSpPr>
            <a:spLocks noGrp="1"/>
          </p:cNvSpPr>
          <p:nvPr>
            <p:ph type="sldNum" sz="quarter" idx="12"/>
          </p:nvPr>
        </p:nvSpPr>
        <p:spPr/>
        <p:txBody>
          <a:bodyPr/>
          <a:lstStyle/>
          <a:p>
            <a:fld id="{B10D5614-B734-4280-8F57-1D4947433C97}" type="slidenum">
              <a:rPr lang="en-US" smtClean="0"/>
              <a:pPr/>
              <a:t>20</a:t>
            </a:fld>
            <a:endParaRPr lang="en-US" dirty="0"/>
          </a:p>
        </p:txBody>
      </p:sp>
    </p:spTree>
    <p:extLst>
      <p:ext uri="{BB962C8B-B14F-4D97-AF65-F5344CB8AC3E}">
        <p14:creationId xmlns:p14="http://schemas.microsoft.com/office/powerpoint/2010/main" val="251405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存储管理技术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57200" y="1752600"/>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内存管理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分区存储管理</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虚拟内存管理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覆盖和交换技术</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分页存储管理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分段存储管理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段页式存储管理</a:t>
            </a:r>
          </a:p>
        </p:txBody>
      </p:sp>
      <p:sp>
        <p:nvSpPr>
          <p:cNvPr id="12"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45FDEB7F-AC3C-484C-AF38-26E98B18F312}"/>
              </a:ext>
            </a:extLst>
          </p:cNvPr>
          <p:cNvSpPr>
            <a:spLocks noGrp="1"/>
          </p:cNvSpPr>
          <p:nvPr>
            <p:ph type="sldNum" sz="quarter" idx="12"/>
          </p:nvPr>
        </p:nvSpPr>
        <p:spPr/>
        <p:txBody>
          <a:bodyPr/>
          <a:lstStyle/>
          <a:p>
            <a:fld id="{B10D5614-B734-4280-8F57-1D4947433C97}" type="slidenum">
              <a:rPr lang="en-US" smtClean="0"/>
              <a:pPr/>
              <a:t>21</a:t>
            </a:fld>
            <a:endParaRPr lang="en-US" dirty="0"/>
          </a:p>
        </p:txBody>
      </p:sp>
    </p:spTree>
    <p:extLst>
      <p:ext uri="{BB962C8B-B14F-4D97-AF65-F5344CB8AC3E}">
        <p14:creationId xmlns:p14="http://schemas.microsoft.com/office/powerpoint/2010/main" val="37864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分区管理基本原理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6" name="Rectangle 3"/>
          <p:cNvSpPr txBox="1">
            <a:spLocks/>
          </p:cNvSpPr>
          <p:nvPr/>
        </p:nvSpPr>
        <p:spPr>
          <a:xfrm>
            <a:off x="457200" y="1700212"/>
            <a:ext cx="8180016" cy="48251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6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分区管理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把内存划分为若干个大小不等的区域，除了操作系统占用一个区域之外，其余区域由多道环境下的各并发进程共享</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内存中的每一个进程可以使用一块适当大小的存储区，以连续存储各进程的程序和数据</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lvl="1">
              <a:lnSpc>
                <a:spcPct val="16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分区大小</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大小相同（利用率低，碎片化严重）</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大小不同</a:t>
            </a:r>
          </a:p>
          <a:p>
            <a:pPr>
              <a:lnSpc>
                <a:spcPct val="16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584D7B5D-A6B7-4BEA-9DA1-0849B0C5BE4A}"/>
              </a:ext>
            </a:extLst>
          </p:cNvPr>
          <p:cNvSpPr>
            <a:spLocks noGrp="1"/>
          </p:cNvSpPr>
          <p:nvPr>
            <p:ph type="sldNum" sz="quarter" idx="12"/>
          </p:nvPr>
        </p:nvSpPr>
        <p:spPr/>
        <p:txBody>
          <a:bodyPr/>
          <a:lstStyle/>
          <a:p>
            <a:fld id="{B10D5614-B734-4280-8F57-1D4947433C97}" type="slidenum">
              <a:rPr lang="en-US" smtClean="0"/>
              <a:pPr/>
              <a:t>22</a:t>
            </a:fld>
            <a:endParaRPr lang="en-US" dirty="0"/>
          </a:p>
        </p:txBody>
      </p:sp>
    </p:spTree>
    <p:extLst>
      <p:ext uri="{BB962C8B-B14F-4D97-AF65-F5344CB8AC3E}">
        <p14:creationId xmlns:p14="http://schemas.microsoft.com/office/powerpoint/2010/main" val="426219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分区管理基本原理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r="44569" b="5862"/>
          <a:stretch>
            <a:fillRect/>
          </a:stretch>
        </p:blipFill>
        <p:spPr bwMode="auto">
          <a:xfrm>
            <a:off x="3059831" y="1657350"/>
            <a:ext cx="23336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3" descr="Fig07_02.gif"/>
          <p:cNvPicPr>
            <a:picLocks noChangeAspect="1"/>
          </p:cNvPicPr>
          <p:nvPr/>
        </p:nvPicPr>
        <p:blipFill>
          <a:blip r:embed="rId3">
            <a:extLst>
              <a:ext uri="{28A0092B-C50C-407E-A947-70E740481C1C}">
                <a14:useLocalDpi xmlns:a14="http://schemas.microsoft.com/office/drawing/2010/main" val="0"/>
              </a:ext>
            </a:extLst>
          </a:blip>
          <a:srcRect l="56660" b="7027"/>
          <a:stretch>
            <a:fillRect/>
          </a:stretch>
        </p:blipFill>
        <p:spPr bwMode="auto">
          <a:xfrm>
            <a:off x="6228184" y="1658422"/>
            <a:ext cx="18065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40087" y="1797405"/>
            <a:ext cx="2386608" cy="369332"/>
          </a:xfrm>
          <a:prstGeom prst="rect">
            <a:avLst/>
          </a:prstGeom>
          <a:noFill/>
        </p:spPr>
        <p:txBody>
          <a:bodyPr wrap="square" rtlCol="0">
            <a:spAutoFit/>
          </a:bodyPr>
          <a:lstStyle/>
          <a:p>
            <a:r>
              <a:rPr lang="zh-CN" altLang="en-US" b="1" dirty="0">
                <a:solidFill>
                  <a:srgbClr val="000000"/>
                </a:solidFill>
                <a:latin typeface="华文中宋" panose="02010600040101010101" pitchFamily="2" charset="-122"/>
                <a:ea typeface="华文中宋" panose="02010600040101010101" pitchFamily="2" charset="-122"/>
              </a:rPr>
              <a:t>设想一下有何不同？</a:t>
            </a:r>
          </a:p>
        </p:txBody>
      </p:sp>
      <p:sp>
        <p:nvSpPr>
          <p:cNvPr id="3" name="灯片编号占位符 2">
            <a:extLst>
              <a:ext uri="{FF2B5EF4-FFF2-40B4-BE49-F238E27FC236}">
                <a16:creationId xmlns:a16="http://schemas.microsoft.com/office/drawing/2014/main" id="{7D0D2991-DE1D-4A0A-9597-4BB32CF3C2DE}"/>
              </a:ext>
            </a:extLst>
          </p:cNvPr>
          <p:cNvSpPr>
            <a:spLocks noGrp="1"/>
          </p:cNvSpPr>
          <p:nvPr>
            <p:ph type="sldNum" sz="quarter" idx="12"/>
          </p:nvPr>
        </p:nvSpPr>
        <p:spPr/>
        <p:txBody>
          <a:bodyPr/>
          <a:lstStyle/>
          <a:p>
            <a:fld id="{B10D5614-B734-4280-8F57-1D4947433C97}" type="slidenum">
              <a:rPr lang="en-US" smtClean="0"/>
              <a:pPr/>
              <a:t>23</a:t>
            </a:fld>
            <a:endParaRPr lang="en-US" dirty="0"/>
          </a:p>
        </p:txBody>
      </p:sp>
    </p:spTree>
    <p:extLst>
      <p:ext uri="{BB962C8B-B14F-4D97-AF65-F5344CB8AC3E}">
        <p14:creationId xmlns:p14="http://schemas.microsoft.com/office/powerpoint/2010/main" val="31021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分区管理基本原理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r="44569" b="5862"/>
          <a:stretch>
            <a:fillRect/>
          </a:stretch>
        </p:blipFill>
        <p:spPr bwMode="auto">
          <a:xfrm>
            <a:off x="3059831" y="1657350"/>
            <a:ext cx="237626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3" descr="Fig07_02.gif"/>
          <p:cNvPicPr>
            <a:picLocks noChangeAspect="1"/>
          </p:cNvPicPr>
          <p:nvPr/>
        </p:nvPicPr>
        <p:blipFill>
          <a:blip r:embed="rId3">
            <a:extLst>
              <a:ext uri="{28A0092B-C50C-407E-A947-70E740481C1C}">
                <a14:useLocalDpi xmlns:a14="http://schemas.microsoft.com/office/drawing/2010/main" val="0"/>
              </a:ext>
            </a:extLst>
          </a:blip>
          <a:srcRect l="56660" b="7027"/>
          <a:stretch>
            <a:fillRect/>
          </a:stretch>
        </p:blipFill>
        <p:spPr bwMode="auto">
          <a:xfrm>
            <a:off x="6228184" y="1658422"/>
            <a:ext cx="18065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40087" y="1797405"/>
            <a:ext cx="2386608" cy="369332"/>
          </a:xfrm>
          <a:prstGeom prst="rect">
            <a:avLst/>
          </a:prstGeom>
          <a:noFill/>
        </p:spPr>
        <p:txBody>
          <a:bodyPr wrap="square" rtlCol="0">
            <a:spAutoFit/>
          </a:bodyPr>
          <a:lstStyle/>
          <a:p>
            <a:r>
              <a:rPr lang="zh-CN" altLang="en-US" b="1" dirty="0">
                <a:solidFill>
                  <a:srgbClr val="000000"/>
                </a:solidFill>
                <a:latin typeface="华文中宋" panose="02010600040101010101" pitchFamily="2" charset="-122"/>
                <a:ea typeface="华文中宋" panose="02010600040101010101" pitchFamily="2" charset="-122"/>
              </a:rPr>
              <a:t>设想一下有何不同？</a:t>
            </a:r>
          </a:p>
        </p:txBody>
      </p:sp>
      <p:sp>
        <p:nvSpPr>
          <p:cNvPr id="3" name="矩形 2"/>
          <p:cNvSpPr/>
          <p:nvPr/>
        </p:nvSpPr>
        <p:spPr>
          <a:xfrm>
            <a:off x="3563888" y="4005064"/>
            <a:ext cx="1148941" cy="827509"/>
          </a:xfrm>
          <a:prstGeom prst="rect">
            <a:avLst/>
          </a:prstGeom>
          <a:solidFill>
            <a:srgbClr val="FF00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88224" y="4263717"/>
            <a:ext cx="1148941" cy="827509"/>
          </a:xfrm>
          <a:prstGeom prst="rect">
            <a:avLst/>
          </a:prstGeom>
          <a:solidFill>
            <a:srgbClr val="FF00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18085B9E-EB04-4F31-A2A3-A05E19C1DD9A}"/>
              </a:ext>
            </a:extLst>
          </p:cNvPr>
          <p:cNvSpPr>
            <a:spLocks noGrp="1"/>
          </p:cNvSpPr>
          <p:nvPr>
            <p:ph type="sldNum" sz="quarter" idx="12"/>
          </p:nvPr>
        </p:nvSpPr>
        <p:spPr/>
        <p:txBody>
          <a:bodyPr/>
          <a:lstStyle/>
          <a:p>
            <a:fld id="{B10D5614-B734-4280-8F57-1D4947433C97}" type="slidenum">
              <a:rPr lang="en-US" smtClean="0"/>
              <a:pPr/>
              <a:t>24</a:t>
            </a:fld>
            <a:endParaRPr lang="en-US" dirty="0"/>
          </a:p>
        </p:txBody>
      </p:sp>
    </p:spTree>
    <p:extLst>
      <p:ext uri="{BB962C8B-B14F-4D97-AF65-F5344CB8AC3E}">
        <p14:creationId xmlns:p14="http://schemas.microsoft.com/office/powerpoint/2010/main" val="40824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分区管理基本原理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6" name="Rectangle 3"/>
          <p:cNvSpPr txBox="1">
            <a:spLocks/>
          </p:cNvSpPr>
          <p:nvPr/>
        </p:nvSpPr>
        <p:spPr>
          <a:xfrm>
            <a:off x="467347" y="1556792"/>
            <a:ext cx="8229600" cy="5040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6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分区管理方式</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1" indent="-342900">
              <a:lnSpc>
                <a:spcPct val="16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固定分区</a:t>
            </a: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把内存固定的划分为若干区域</a:t>
            </a:r>
            <a:endParaRPr lang="en-US" altLang="zh-CN" sz="1800" b="1" dirty="0">
              <a:solidFill>
                <a:srgbClr val="000000"/>
              </a:solidFill>
              <a:latin typeface="华文中宋" panose="02010600040101010101" pitchFamily="2" charset="-122"/>
              <a:ea typeface="华文中宋" panose="02010600040101010101" pitchFamily="2" charset="-122"/>
            </a:endParaRP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执行过程中分区的长度和内存总分区个数保持不变</a:t>
            </a:r>
            <a:endParaRPr lang="en-US" altLang="zh-CN" sz="1800" b="1" dirty="0">
              <a:solidFill>
                <a:srgbClr val="000000"/>
              </a:solidFill>
              <a:latin typeface="华文中宋" panose="02010600040101010101" pitchFamily="2" charset="-122"/>
              <a:ea typeface="华文中宋" panose="02010600040101010101" pitchFamily="2" charset="-122"/>
            </a:endParaRP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通过</a:t>
            </a:r>
            <a:r>
              <a:rPr lang="zh-CN" altLang="en-US" sz="1800" b="1" dirty="0">
                <a:solidFill>
                  <a:srgbClr val="FF0000"/>
                </a:solidFill>
                <a:latin typeface="华文中宋" panose="02010600040101010101" pitchFamily="2" charset="-122"/>
                <a:ea typeface="华文中宋" panose="02010600040101010101" pitchFamily="2" charset="-122"/>
              </a:rPr>
              <a:t>分区说明表</a:t>
            </a:r>
            <a:r>
              <a:rPr lang="zh-CN" altLang="en-US" sz="1800" b="1" dirty="0">
                <a:solidFill>
                  <a:srgbClr val="000000"/>
                </a:solidFill>
                <a:latin typeface="华文中宋" panose="02010600040101010101" pitchFamily="2" charset="-122"/>
                <a:ea typeface="华文中宋" panose="02010600040101010101" pitchFamily="2" charset="-122"/>
              </a:rPr>
              <a:t>进行分区的管理和控制</a:t>
            </a:r>
          </a:p>
          <a:p>
            <a:pPr lvl="1">
              <a:lnSpc>
                <a:spcPct val="16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动态分区</a:t>
            </a: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在作业的处理过程中建立分区</a:t>
            </a: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分区大小随作业或进程对内存的要求而改变</a:t>
            </a: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通过</a:t>
            </a:r>
            <a:r>
              <a:rPr lang="zh-CN" altLang="en-US" sz="1800" b="1" dirty="0">
                <a:solidFill>
                  <a:srgbClr val="FF0000"/>
                </a:solidFill>
                <a:latin typeface="华文中宋" panose="02010600040101010101" pitchFamily="2" charset="-122"/>
                <a:ea typeface="华文中宋" panose="02010600040101010101" pitchFamily="2" charset="-122"/>
              </a:rPr>
              <a:t>分区说明表</a:t>
            </a:r>
            <a:r>
              <a:rPr lang="zh-CN" altLang="en-US" sz="1800" b="1" dirty="0">
                <a:solidFill>
                  <a:srgbClr val="000000"/>
                </a:solidFill>
                <a:latin typeface="华文中宋" panose="02010600040101010101" pitchFamily="2" charset="-122"/>
                <a:ea typeface="华文中宋" panose="02010600040101010101" pitchFamily="2" charset="-122"/>
              </a:rPr>
              <a:t>进行分区的管理和控制，再构造</a:t>
            </a:r>
            <a:r>
              <a:rPr lang="zh-CN" altLang="en-US" sz="1800" b="1" dirty="0">
                <a:solidFill>
                  <a:srgbClr val="FF0000"/>
                </a:solidFill>
                <a:latin typeface="华文中宋" panose="02010600040101010101" pitchFamily="2" charset="-122"/>
                <a:ea typeface="华文中宋" panose="02010600040101010101" pitchFamily="2" charset="-122"/>
              </a:rPr>
              <a:t>可用分区表</a:t>
            </a:r>
            <a:r>
              <a:rPr lang="zh-CN" altLang="en-US" sz="1800" b="1" dirty="0">
                <a:solidFill>
                  <a:srgbClr val="000000"/>
                </a:solidFill>
                <a:latin typeface="华文中宋" panose="02010600040101010101" pitchFamily="2" charset="-122"/>
                <a:ea typeface="华文中宋" panose="02010600040101010101" pitchFamily="2" charset="-122"/>
              </a:rPr>
              <a:t>或</a:t>
            </a:r>
            <a:r>
              <a:rPr lang="zh-CN" altLang="en-US" sz="1800" b="1" dirty="0">
                <a:solidFill>
                  <a:srgbClr val="FF0000"/>
                </a:solidFill>
                <a:latin typeface="华文中宋" panose="02010600040101010101" pitchFamily="2" charset="-122"/>
                <a:ea typeface="华文中宋" panose="02010600040101010101" pitchFamily="2" charset="-122"/>
              </a:rPr>
              <a:t>可用分区自由链</a:t>
            </a:r>
          </a:p>
          <a:p>
            <a:pPr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请求内存资源的作业或进程构成</a:t>
            </a:r>
            <a:r>
              <a:rPr lang="zh-CN" altLang="en-US" sz="1800" b="1" dirty="0">
                <a:solidFill>
                  <a:srgbClr val="FF0000"/>
                </a:solidFill>
                <a:latin typeface="华文中宋" panose="02010600040101010101" pitchFamily="2" charset="-122"/>
                <a:ea typeface="华文中宋" panose="02010600040101010101" pitchFamily="2" charset="-122"/>
              </a:rPr>
              <a:t>内存资源请求表</a:t>
            </a:r>
          </a:p>
        </p:txBody>
      </p:sp>
      <p:sp>
        <p:nvSpPr>
          <p:cNvPr id="2" name="灯片编号占位符 1">
            <a:extLst>
              <a:ext uri="{FF2B5EF4-FFF2-40B4-BE49-F238E27FC236}">
                <a16:creationId xmlns:a16="http://schemas.microsoft.com/office/drawing/2014/main" id="{E3A56E82-842B-41A3-9843-FADB792D5C09}"/>
              </a:ext>
            </a:extLst>
          </p:cNvPr>
          <p:cNvSpPr>
            <a:spLocks noGrp="1"/>
          </p:cNvSpPr>
          <p:nvPr>
            <p:ph type="sldNum" sz="quarter" idx="12"/>
          </p:nvPr>
        </p:nvSpPr>
        <p:spPr/>
        <p:txBody>
          <a:bodyPr/>
          <a:lstStyle/>
          <a:p>
            <a:fld id="{B10D5614-B734-4280-8F57-1D4947433C97}" type="slidenum">
              <a:rPr lang="en-US" smtClean="0"/>
              <a:pPr/>
              <a:t>25</a:t>
            </a:fld>
            <a:endParaRPr lang="en-US" dirty="0"/>
          </a:p>
        </p:txBody>
      </p:sp>
    </p:spTree>
    <p:extLst>
      <p:ext uri="{BB962C8B-B14F-4D97-AF65-F5344CB8AC3E}">
        <p14:creationId xmlns:p14="http://schemas.microsoft.com/office/powerpoint/2010/main" val="171902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固定分区法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604321"/>
            <a:ext cx="7872202"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把主存中可分配的用户区域预先划分成若干个固定大小的区域，每一个区域称为一个分区，每个分区中可以装入一个作业，一个作业也只能装入一个分区中，这样可以装入多个作业，使它们并发执行。当有一个空闲分区时，便可从外存的后备队列中，选择一个适当大小的作业装入该分区</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固定分区存储管理方式是最早使用的一种可运行多道程序的存储管理方式，它仍然要求把作业全部装入主存，且装入一个连续的存储空间。</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FF0000"/>
                </a:solidFill>
                <a:latin typeface="华文中宋" panose="02010600040101010101" pitchFamily="2" charset="-122"/>
                <a:ea typeface="华文中宋" panose="02010600040101010101" pitchFamily="2" charset="-122"/>
              </a:rPr>
              <a:t>数据结构：分区说明表</a:t>
            </a:r>
            <a:r>
              <a:rPr lang="zh-CN" altLang="en-US" b="1" dirty="0">
                <a:solidFill>
                  <a:srgbClr val="000000"/>
                </a:solidFill>
                <a:latin typeface="华文中宋" panose="02010600040101010101" pitchFamily="2" charset="-122"/>
                <a:ea typeface="华文中宋" panose="02010600040101010101" pitchFamily="2" charset="-122"/>
              </a:rPr>
              <a:t>（区号、分区大小、起始地址、状态）</a:t>
            </a:r>
          </a:p>
          <a:p>
            <a:pPr marL="285750" indent="-285750">
              <a:lnSpc>
                <a:spcPct val="150000"/>
              </a:lnSpc>
              <a:buFont typeface="Wingdings" panose="05000000000000000000" pitchFamily="2" charset="2"/>
              <a:buChar char="Ø"/>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FE5BB570-86AE-49EF-8895-B51FF8D7C372}"/>
              </a:ext>
            </a:extLst>
          </p:cNvPr>
          <p:cNvSpPr>
            <a:spLocks noGrp="1"/>
          </p:cNvSpPr>
          <p:nvPr>
            <p:ph type="sldNum" sz="quarter" idx="12"/>
          </p:nvPr>
        </p:nvSpPr>
        <p:spPr/>
        <p:txBody>
          <a:bodyPr/>
          <a:lstStyle/>
          <a:p>
            <a:fld id="{B10D5614-B734-4280-8F57-1D4947433C97}" type="slidenum">
              <a:rPr lang="en-US" smtClean="0"/>
              <a:pPr/>
              <a:t>26</a:t>
            </a:fld>
            <a:endParaRPr lang="en-US" dirty="0"/>
          </a:p>
        </p:txBody>
      </p:sp>
    </p:spTree>
    <p:extLst>
      <p:ext uri="{BB962C8B-B14F-4D97-AF65-F5344CB8AC3E}">
        <p14:creationId xmlns:p14="http://schemas.microsoft.com/office/powerpoint/2010/main" val="192045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固定分区法</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8" name="Picture 4" descr="e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903782"/>
            <a:ext cx="6912682" cy="392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3D6468D-F2F7-4977-A227-78B3B933F25D}"/>
              </a:ext>
            </a:extLst>
          </p:cNvPr>
          <p:cNvSpPr>
            <a:spLocks noGrp="1"/>
          </p:cNvSpPr>
          <p:nvPr>
            <p:ph type="sldNum" sz="quarter" idx="12"/>
          </p:nvPr>
        </p:nvSpPr>
        <p:spPr/>
        <p:txBody>
          <a:bodyPr/>
          <a:lstStyle/>
          <a:p>
            <a:fld id="{B10D5614-B734-4280-8F57-1D4947433C97}" type="slidenum">
              <a:rPr lang="en-US" smtClean="0"/>
              <a:pPr/>
              <a:t>27</a:t>
            </a:fld>
            <a:endParaRPr lang="en-US" dirty="0"/>
          </a:p>
        </p:txBody>
      </p:sp>
    </p:spTree>
    <p:extLst>
      <p:ext uri="{BB962C8B-B14F-4D97-AF65-F5344CB8AC3E}">
        <p14:creationId xmlns:p14="http://schemas.microsoft.com/office/powerpoint/2010/main" val="5432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759677"/>
            <a:ext cx="8025656" cy="258532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在作业要求装入主存时，根据作业的大小动态地划分分区，使分区的大小正好适应作业的要求，其大小可随作业或进程对内存的要求而改变，主存中分区的数目也是不定的</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与固定分区相比，动态分区法在作业执行前并不预先建立分区，而是在作业处理过程中进行的，每个分区大小正好等于各自作业或进程的需要，因此消除了小作业占据大分区的现象，提高了内存利用率</a:t>
            </a:r>
          </a:p>
        </p:txBody>
      </p:sp>
      <p:sp>
        <p:nvSpPr>
          <p:cNvPr id="3" name="灯片编号占位符 2">
            <a:extLst>
              <a:ext uri="{FF2B5EF4-FFF2-40B4-BE49-F238E27FC236}">
                <a16:creationId xmlns:a16="http://schemas.microsoft.com/office/drawing/2014/main" id="{08BD4150-C5F9-4A3C-9653-96E282C225B8}"/>
              </a:ext>
            </a:extLst>
          </p:cNvPr>
          <p:cNvSpPr>
            <a:spLocks noGrp="1"/>
          </p:cNvSpPr>
          <p:nvPr>
            <p:ph type="sldNum" sz="quarter" idx="12"/>
          </p:nvPr>
        </p:nvSpPr>
        <p:spPr/>
        <p:txBody>
          <a:bodyPr/>
          <a:lstStyle/>
          <a:p>
            <a:fld id="{B10D5614-B734-4280-8F57-1D4947433C97}" type="slidenum">
              <a:rPr lang="en-US" smtClean="0"/>
              <a:pPr/>
              <a:t>28</a:t>
            </a:fld>
            <a:endParaRPr lang="en-US" dirty="0"/>
          </a:p>
        </p:txBody>
      </p:sp>
    </p:spTree>
    <p:extLst>
      <p:ext uri="{BB962C8B-B14F-4D97-AF65-F5344CB8AC3E}">
        <p14:creationId xmlns:p14="http://schemas.microsoft.com/office/powerpoint/2010/main" val="279738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动态分区法</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9" name="Picture 4" descr="e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130" y="2708920"/>
            <a:ext cx="604837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11560" y="1759677"/>
            <a:ext cx="8025656" cy="50783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开始只有一个分区，</a:t>
            </a:r>
            <a:r>
              <a:rPr lang="en-US" altLang="zh-CN" b="1" dirty="0">
                <a:solidFill>
                  <a:srgbClr val="000000"/>
                </a:solidFill>
                <a:latin typeface="华文中宋" panose="02010600040101010101" pitchFamily="2" charset="-122"/>
                <a:ea typeface="华文中宋" panose="02010600040101010101" pitchFamily="2" charset="-122"/>
              </a:rPr>
              <a:t>FIFO</a:t>
            </a:r>
            <a:r>
              <a:rPr lang="zh-CN" altLang="en-US" b="1" dirty="0">
                <a:solidFill>
                  <a:srgbClr val="000000"/>
                </a:solidFill>
                <a:latin typeface="华文中宋" panose="02010600040101010101" pitchFamily="2" charset="-122"/>
                <a:ea typeface="华文中宋" panose="02010600040101010101" pitchFamily="2" charset="-122"/>
              </a:rPr>
              <a:t>调度时的内存初始分配情况</a:t>
            </a:r>
          </a:p>
        </p:txBody>
      </p:sp>
      <p:sp>
        <p:nvSpPr>
          <p:cNvPr id="2" name="灯片编号占位符 1">
            <a:extLst>
              <a:ext uri="{FF2B5EF4-FFF2-40B4-BE49-F238E27FC236}">
                <a16:creationId xmlns:a16="http://schemas.microsoft.com/office/drawing/2014/main" id="{B881F16C-BB21-4C32-9198-8309CABB8C26}"/>
              </a:ext>
            </a:extLst>
          </p:cNvPr>
          <p:cNvSpPr>
            <a:spLocks noGrp="1"/>
          </p:cNvSpPr>
          <p:nvPr>
            <p:ph type="sldNum" sz="quarter" idx="12"/>
          </p:nvPr>
        </p:nvSpPr>
        <p:spPr/>
        <p:txBody>
          <a:bodyPr/>
          <a:lstStyle/>
          <a:p>
            <a:fld id="{B10D5614-B734-4280-8F57-1D4947433C97}" type="slidenum">
              <a:rPr lang="en-US" smtClean="0"/>
              <a:pPr/>
              <a:t>29</a:t>
            </a:fld>
            <a:endParaRPr lang="en-US" dirty="0"/>
          </a:p>
        </p:txBody>
      </p:sp>
    </p:spTree>
    <p:extLst>
      <p:ext uri="{BB962C8B-B14F-4D97-AF65-F5344CB8AC3E}">
        <p14:creationId xmlns:p14="http://schemas.microsoft.com/office/powerpoint/2010/main" val="333076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02</a:t>
            </a:r>
            <a:endParaRPr lang="en-US" sz="1100" b="1" dirty="0">
              <a:solidFill>
                <a:prstClr val="white"/>
              </a:solidFill>
            </a:endParaRPr>
          </a:p>
        </p:txBody>
      </p:sp>
      <p:sp>
        <p:nvSpPr>
          <p:cNvPr id="11" name="Content Placeholder 2"/>
          <p:cNvSpPr txBox="1">
            <a:spLocks/>
          </p:cNvSpPr>
          <p:nvPr/>
        </p:nvSpPr>
        <p:spPr>
          <a:xfrm>
            <a:off x="457200" y="127197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存储器体系</a:t>
            </a:r>
            <a:endParaRPr lang="en-US" sz="2000" b="1" dirty="0">
              <a:solidFill>
                <a:srgbClr val="FF0000"/>
              </a:solidFill>
              <a:latin typeface="华文中宋" panose="02010600040101010101" pitchFamily="2" charset="-122"/>
              <a:ea typeface="华文中宋"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2557136"/>
              </p:ext>
            </p:extLst>
          </p:nvPr>
        </p:nvGraphicFramePr>
        <p:xfrm>
          <a:off x="1500981" y="2132856"/>
          <a:ext cx="6142038" cy="3830637"/>
        </p:xfrm>
        <a:graphic>
          <a:graphicData uri="http://schemas.openxmlformats.org/presentationml/2006/ole">
            <mc:AlternateContent xmlns:mc="http://schemas.openxmlformats.org/markup-compatibility/2006">
              <mc:Choice xmlns:v="urn:schemas-microsoft-com:vml" Requires="v">
                <p:oleObj spid="_x0000_s1059" r:id="rId3" imgW="2446901" imgH="730620" progId="">
                  <p:embed/>
                </p:oleObj>
              </mc:Choice>
              <mc:Fallback>
                <p:oleObj r:id="rId3" imgW="2446901" imgH="730620" progId="">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981" y="2132856"/>
                        <a:ext cx="6142038" cy="383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5A14BE81-D157-4AB3-A22E-688CE476BC5B}"/>
              </a:ext>
            </a:extLst>
          </p:cNvPr>
          <p:cNvSpPr>
            <a:spLocks noGrp="1"/>
          </p:cNvSpPr>
          <p:nvPr>
            <p:ph type="sldNum" sz="quarter" idx="12"/>
          </p:nvPr>
        </p:nvSpPr>
        <p:spPr/>
        <p:txBody>
          <a:bodyPr/>
          <a:lstStyle/>
          <a:p>
            <a:fld id="{B10D5614-B734-4280-8F57-1D4947433C97}" type="slidenum">
              <a:rPr lang="en-US" smtClean="0"/>
              <a:pPr/>
              <a:t>3</a:t>
            </a:fld>
            <a:endParaRPr lang="en-US" dirty="0"/>
          </a:p>
        </p:txBody>
      </p:sp>
    </p:spTree>
    <p:extLst>
      <p:ext uri="{BB962C8B-B14F-4D97-AF65-F5344CB8AC3E}">
        <p14:creationId xmlns:p14="http://schemas.microsoft.com/office/powerpoint/2010/main" val="27250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动态分区法</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8" name="Picture 3" descr="e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062" y="2996952"/>
            <a:ext cx="7127875" cy="367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31235" y="1628800"/>
            <a:ext cx="8025656"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随着进程的执行，进程</a:t>
            </a:r>
            <a:r>
              <a:rPr lang="en-US" altLang="zh-CN" b="1" dirty="0">
                <a:solidFill>
                  <a:srgbClr val="000000"/>
                </a:solidFill>
                <a:latin typeface="华文中宋" panose="02010600040101010101" pitchFamily="2" charset="-122"/>
                <a:ea typeface="华文中宋" panose="02010600040101010101" pitchFamily="2" charset="-122"/>
              </a:rPr>
              <a:t>C</a:t>
            </a:r>
            <a:r>
              <a:rPr lang="zh-CN" altLang="en-US" b="1" dirty="0">
                <a:solidFill>
                  <a:srgbClr val="000000"/>
                </a:solidFill>
                <a:latin typeface="华文中宋" panose="02010600040101010101" pitchFamily="2" charset="-122"/>
                <a:ea typeface="华文中宋" panose="02010600040101010101" pitchFamily="2" charset="-122"/>
              </a:rPr>
              <a:t>执行结束并释放内存</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采用最先适应算法（</a:t>
            </a:r>
            <a:r>
              <a:rPr lang="en-US" altLang="zh-CN" b="1" dirty="0">
                <a:solidFill>
                  <a:srgbClr val="000000"/>
                </a:solidFill>
                <a:latin typeface="华文中宋" panose="02010600040101010101" pitchFamily="2" charset="-122"/>
                <a:ea typeface="华文中宋" panose="02010600040101010101" pitchFamily="2" charset="-122"/>
              </a:rPr>
              <a:t>FF</a:t>
            </a:r>
            <a:r>
              <a:rPr lang="zh-CN" altLang="en-US" b="1" dirty="0">
                <a:solidFill>
                  <a:srgbClr val="000000"/>
                </a:solidFill>
                <a:latin typeface="华文中宋" panose="02010600040101010101" pitchFamily="2" charset="-122"/>
                <a:ea typeface="华文中宋" panose="02010600040101010101" pitchFamily="2" charset="-122"/>
              </a:rPr>
              <a:t>）为进程</a:t>
            </a:r>
            <a:r>
              <a:rPr lang="en-US" altLang="zh-CN" b="1" dirty="0">
                <a:solidFill>
                  <a:srgbClr val="000000"/>
                </a:solidFill>
                <a:latin typeface="华文中宋" panose="02010600040101010101" pitchFamily="2" charset="-122"/>
                <a:ea typeface="华文中宋" panose="02010600040101010101" pitchFamily="2" charset="-122"/>
              </a:rPr>
              <a:t>E</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50K</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F</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16K</a:t>
            </a:r>
            <a:r>
              <a:rPr lang="zh-CN" altLang="en-US" b="1" dirty="0">
                <a:solidFill>
                  <a:srgbClr val="000000"/>
                </a:solidFill>
                <a:latin typeface="华文中宋" panose="02010600040101010101" pitchFamily="2" charset="-122"/>
                <a:ea typeface="华文中宋" panose="02010600040101010101" pitchFamily="2" charset="-122"/>
              </a:rPr>
              <a:t>）分配内存</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进程</a:t>
            </a:r>
            <a:r>
              <a:rPr lang="en-US" altLang="zh-CN" b="1" dirty="0">
                <a:solidFill>
                  <a:srgbClr val="000000"/>
                </a:solidFill>
                <a:latin typeface="华文中宋" panose="02010600040101010101" pitchFamily="2" charset="-122"/>
                <a:ea typeface="华文中宋" panose="02010600040101010101" pitchFamily="2" charset="-122"/>
              </a:rPr>
              <a:t>B</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D</a:t>
            </a:r>
            <a:r>
              <a:rPr lang="zh-CN" altLang="en-US" b="1" dirty="0">
                <a:solidFill>
                  <a:srgbClr val="000000"/>
                </a:solidFill>
                <a:latin typeface="华文中宋" panose="02010600040101010101" pitchFamily="2" charset="-122"/>
                <a:ea typeface="华文中宋" panose="02010600040101010101" pitchFamily="2" charset="-122"/>
              </a:rPr>
              <a:t>执行结束并释放内存，相邻空闲合并</a:t>
            </a:r>
          </a:p>
        </p:txBody>
      </p:sp>
      <p:sp>
        <p:nvSpPr>
          <p:cNvPr id="2" name="灯片编号占位符 1">
            <a:extLst>
              <a:ext uri="{FF2B5EF4-FFF2-40B4-BE49-F238E27FC236}">
                <a16:creationId xmlns:a16="http://schemas.microsoft.com/office/drawing/2014/main" id="{7E9F7241-F503-4072-AD9F-164A26060877}"/>
              </a:ext>
            </a:extLst>
          </p:cNvPr>
          <p:cNvSpPr>
            <a:spLocks noGrp="1"/>
          </p:cNvSpPr>
          <p:nvPr>
            <p:ph type="sldNum" sz="quarter" idx="12"/>
          </p:nvPr>
        </p:nvSpPr>
        <p:spPr/>
        <p:txBody>
          <a:bodyPr/>
          <a:lstStyle/>
          <a:p>
            <a:fld id="{B10D5614-B734-4280-8F57-1D4947433C97}" type="slidenum">
              <a:rPr lang="en-US" smtClean="0"/>
              <a:pPr/>
              <a:t>30</a:t>
            </a:fld>
            <a:endParaRPr lang="en-US" dirty="0"/>
          </a:p>
        </p:txBody>
      </p:sp>
    </p:spTree>
    <p:extLst>
      <p:ext uri="{BB962C8B-B14F-4D97-AF65-F5344CB8AC3E}">
        <p14:creationId xmlns:p14="http://schemas.microsoft.com/office/powerpoint/2010/main" val="22159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2" name="矩形 11"/>
          <p:cNvSpPr/>
          <p:nvPr/>
        </p:nvSpPr>
        <p:spPr>
          <a:xfrm>
            <a:off x="631235" y="1628800"/>
            <a:ext cx="8025656" cy="216982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dirty="0">
                <a:solidFill>
                  <a:srgbClr val="FF0000"/>
                </a:solidFill>
                <a:latin typeface="华文中宋" panose="02010600040101010101" pitchFamily="2" charset="-122"/>
                <a:ea typeface="华文中宋" panose="02010600040101010101" pitchFamily="2" charset="-122"/>
              </a:rPr>
              <a:t>数据结构</a:t>
            </a:r>
            <a:endParaRPr lang="en-US" altLang="zh-CN" b="1" dirty="0">
              <a:solidFill>
                <a:srgbClr val="FF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分区说明表（已用分区表）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可用分区表或可用分区自由链</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内存资源请求表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endParaRPr lang="zh-CN" altLang="en-US" b="1" dirty="0">
              <a:solidFill>
                <a:srgbClr val="000000"/>
              </a:solidFill>
              <a:latin typeface="华文中宋" panose="02010600040101010101" pitchFamily="2" charset="-122"/>
              <a:ea typeface="华文中宋" panose="02010600040101010101" pitchFamily="2" charset="-122"/>
            </a:endParaRPr>
          </a:p>
        </p:txBody>
      </p:sp>
      <p:pic>
        <p:nvPicPr>
          <p:cNvPr id="9" name="Picture 4" descr="e9"/>
          <p:cNvPicPr>
            <a:picLocks noChangeAspect="1" noChangeArrowheads="1"/>
          </p:cNvPicPr>
          <p:nvPr/>
        </p:nvPicPr>
        <p:blipFill>
          <a:blip r:embed="rId2" cstate="print">
            <a:extLst>
              <a:ext uri="{28A0092B-C50C-407E-A947-70E740481C1C}">
                <a14:useLocalDpi xmlns:a14="http://schemas.microsoft.com/office/drawing/2010/main" val="0"/>
              </a:ext>
            </a:extLst>
          </a:blip>
          <a:srcRect r="64127"/>
          <a:stretch>
            <a:fillRect/>
          </a:stretch>
        </p:blipFill>
        <p:spPr bwMode="auto">
          <a:xfrm>
            <a:off x="395536" y="3383127"/>
            <a:ext cx="3237453" cy="277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e9"/>
          <p:cNvPicPr>
            <a:picLocks noChangeAspect="1" noChangeArrowheads="1"/>
          </p:cNvPicPr>
          <p:nvPr/>
        </p:nvPicPr>
        <p:blipFill>
          <a:blip r:embed="rId3" cstate="print">
            <a:extLst>
              <a:ext uri="{28A0092B-C50C-407E-A947-70E740481C1C}">
                <a14:useLocalDpi xmlns:a14="http://schemas.microsoft.com/office/drawing/2010/main" val="0"/>
              </a:ext>
            </a:extLst>
          </a:blip>
          <a:srcRect l="33698" r="31561" b="1950"/>
          <a:stretch>
            <a:fillRect/>
          </a:stretch>
        </p:blipFill>
        <p:spPr bwMode="auto">
          <a:xfrm>
            <a:off x="3476456" y="3383126"/>
            <a:ext cx="2879725" cy="277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371461" y="820886"/>
            <a:ext cx="3112301" cy="2169825"/>
          </a:xfrm>
          <a:prstGeom prst="rect">
            <a:avLst/>
          </a:prstGeom>
        </p:spPr>
        <p:txBody>
          <a:bodyPr wrap="square">
            <a:spAutoFit/>
          </a:bodyPr>
          <a:lstStyle/>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自由链是利用每个内存空闲区的头几个单元存放本空闲区的大小及下个空闲区的起始地址，从而把所有的空闲区链接起来</a:t>
            </a:r>
          </a:p>
        </p:txBody>
      </p:sp>
      <p:pic>
        <p:nvPicPr>
          <p:cNvPr id="15" name="Picture 4" descr="e9"/>
          <p:cNvPicPr>
            <a:picLocks noChangeAspect="1" noChangeArrowheads="1"/>
          </p:cNvPicPr>
          <p:nvPr/>
        </p:nvPicPr>
        <p:blipFill>
          <a:blip r:embed="rId4" cstate="print">
            <a:extLst>
              <a:ext uri="{28A0092B-C50C-407E-A947-70E740481C1C}">
                <a14:useLocalDpi xmlns:a14="http://schemas.microsoft.com/office/drawing/2010/main" val="0"/>
              </a:ext>
            </a:extLst>
          </a:blip>
          <a:srcRect l="67259"/>
          <a:stretch>
            <a:fillRect/>
          </a:stretch>
        </p:blipFill>
        <p:spPr bwMode="auto">
          <a:xfrm>
            <a:off x="6356181" y="3284983"/>
            <a:ext cx="2444671" cy="287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84DC7F14-9C0B-4849-A061-31714A8C435B}"/>
              </a:ext>
            </a:extLst>
          </p:cNvPr>
          <p:cNvSpPr>
            <a:spLocks noGrp="1"/>
          </p:cNvSpPr>
          <p:nvPr>
            <p:ph type="sldNum" sz="quarter" idx="12"/>
          </p:nvPr>
        </p:nvSpPr>
        <p:spPr/>
        <p:txBody>
          <a:bodyPr/>
          <a:lstStyle/>
          <a:p>
            <a:fld id="{B10D5614-B734-4280-8F57-1D4947433C97}" type="slidenum">
              <a:rPr lang="en-US" smtClean="0"/>
              <a:pPr/>
              <a:t>31</a:t>
            </a:fld>
            <a:endParaRPr lang="en-US" dirty="0"/>
          </a:p>
        </p:txBody>
      </p:sp>
    </p:spTree>
    <p:extLst>
      <p:ext uri="{BB962C8B-B14F-4D97-AF65-F5344CB8AC3E}">
        <p14:creationId xmlns:p14="http://schemas.microsoft.com/office/powerpoint/2010/main" val="30859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fltVal val="0"/>
                                          </p:val>
                                        </p:tav>
                                        <p:tav tm="100000">
                                          <p:val>
                                            <p:strVal val="#ppt_w"/>
                                          </p:val>
                                        </p:tav>
                                      </p:tavLst>
                                    </p:anim>
                                    <p:anim calcmode="lin" valueType="num">
                                      <p:cBhvr>
                                        <p:cTn id="18" dur="1000" fill="hold"/>
                                        <p:tgtEl>
                                          <p:spTgt spid="15"/>
                                        </p:tgtEl>
                                        <p:attrNameLst>
                                          <p:attrName>ppt_h</p:attrName>
                                        </p:attrNameLst>
                                      </p:cBhvr>
                                      <p:tavLst>
                                        <p:tav tm="0">
                                          <p:val>
                                            <p:fltVal val="0"/>
                                          </p:val>
                                        </p:tav>
                                        <p:tav tm="100000">
                                          <p:val>
                                            <p:strVal val="#ppt_h"/>
                                          </p:val>
                                        </p:tav>
                                      </p:tavLst>
                                    </p:anim>
                                    <p:anim calcmode="lin" valueType="num">
                                      <p:cBhvr>
                                        <p:cTn id="19" dur="1000" fill="hold"/>
                                        <p:tgtEl>
                                          <p:spTgt spid="15"/>
                                        </p:tgtEl>
                                        <p:attrNameLst>
                                          <p:attrName>style.rotation</p:attrName>
                                        </p:attrNameLst>
                                      </p:cBhvr>
                                      <p:tavLst>
                                        <p:tav tm="0">
                                          <p:val>
                                            <p:fltVal val="90"/>
                                          </p:val>
                                        </p:tav>
                                        <p:tav tm="100000">
                                          <p:val>
                                            <p:fltVal val="0"/>
                                          </p:val>
                                        </p:tav>
                                      </p:tavLst>
                                    </p:anim>
                                    <p:animEffect transition="in" filter="fade">
                                      <p:cBhvr>
                                        <p:cTn id="2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固定分区的分配与回收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3"/>
          <p:cNvSpPr txBox="1">
            <a:spLocks noChangeArrowheads="1"/>
          </p:cNvSpPr>
          <p:nvPr/>
        </p:nvSpPr>
        <p:spPr>
          <a:xfrm>
            <a:off x="418816" y="1556792"/>
            <a:ext cx="8215559" cy="51011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分配</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在作业分配之前，根据主存分区的划分，在分区说明表填入每个分区的始址、大小，在状态栏中一律填入“</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，表示该分区可用，当作业装入时，填入作业名</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当有作业申请主存空间时，主存空间的分配步骤为：</a:t>
            </a:r>
          </a:p>
          <a:p>
            <a:pPr marL="1200150" lvl="2" indent="-342900" algn="just">
              <a:lnSpc>
                <a:spcPct val="150000"/>
              </a:lnSpc>
              <a:spcBef>
                <a:spcPts val="0"/>
              </a:spcBef>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从作业队列中取出队首作业，检查分区说明表，选择状态标志为“</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的分区，根据作业地址空间的大小</a:t>
            </a:r>
            <a:r>
              <a:rPr lang="en-US" altLang="zh-CN" sz="1800" b="1" dirty="0" err="1">
                <a:solidFill>
                  <a:srgbClr val="000000"/>
                </a:solidFill>
                <a:latin typeface="华文中宋" panose="02010600040101010101" pitchFamily="2" charset="-122"/>
                <a:ea typeface="华文中宋" panose="02010600040101010101" pitchFamily="2" charset="-122"/>
              </a:rPr>
              <a:t>X</a:t>
            </a:r>
            <a:r>
              <a:rPr lang="en-US" altLang="zh-CN" sz="1800" b="1" baseline="-25000" dirty="0" err="1">
                <a:solidFill>
                  <a:srgbClr val="000000"/>
                </a:solidFill>
                <a:latin typeface="华文中宋" panose="02010600040101010101" pitchFamily="2" charset="-122"/>
                <a:ea typeface="华文中宋" panose="02010600040101010101" pitchFamily="2" charset="-122"/>
              </a:rPr>
              <a:t>k</a:t>
            </a:r>
            <a:r>
              <a:rPr lang="zh-CN" altLang="en-US" sz="1800" b="1" dirty="0">
                <a:solidFill>
                  <a:srgbClr val="000000"/>
                </a:solidFill>
                <a:latin typeface="华文中宋" panose="02010600040101010101" pitchFamily="2" charset="-122"/>
                <a:ea typeface="华文中宋" panose="02010600040101010101" pitchFamily="2" charset="-122"/>
              </a:rPr>
              <a:t>与状态标志为“</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的分区的大小比较，当所有分区长度都不能容纳该作业时，则该作业暂时不能装入，显示主存不足的信息</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00150" lvl="2" indent="-342900" algn="just">
              <a:lnSpc>
                <a:spcPct val="150000"/>
              </a:lnSpc>
              <a:spcBef>
                <a:spcPts val="0"/>
              </a:spcBef>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当某一个分区长度能容纳该作业时，则把作业装入该分区，且把作业名填到该分区的状态栏里</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00150" lvl="2" indent="-342900" algn="just">
              <a:lnSpc>
                <a:spcPct val="150000"/>
              </a:lnSpc>
              <a:spcBef>
                <a:spcPts val="0"/>
              </a:spcBef>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然后，再分配下一个作业。</a:t>
            </a:r>
          </a:p>
        </p:txBody>
      </p:sp>
      <p:sp>
        <p:nvSpPr>
          <p:cNvPr id="2" name="灯片编号占位符 1">
            <a:extLst>
              <a:ext uri="{FF2B5EF4-FFF2-40B4-BE49-F238E27FC236}">
                <a16:creationId xmlns:a16="http://schemas.microsoft.com/office/drawing/2014/main" id="{55CC1CE4-9884-4CC5-874D-6FD0183D988B}"/>
              </a:ext>
            </a:extLst>
          </p:cNvPr>
          <p:cNvSpPr>
            <a:spLocks noGrp="1"/>
          </p:cNvSpPr>
          <p:nvPr>
            <p:ph type="sldNum" sz="quarter" idx="12"/>
          </p:nvPr>
        </p:nvSpPr>
        <p:spPr/>
        <p:txBody>
          <a:bodyPr/>
          <a:lstStyle/>
          <a:p>
            <a:fld id="{B10D5614-B734-4280-8F57-1D4947433C97}" type="slidenum">
              <a:rPr lang="en-US" smtClean="0"/>
              <a:pPr/>
              <a:t>32</a:t>
            </a:fld>
            <a:endParaRPr lang="en-US" dirty="0"/>
          </a:p>
        </p:txBody>
      </p:sp>
    </p:spTree>
    <p:extLst>
      <p:ext uri="{BB962C8B-B14F-4D97-AF65-F5344CB8AC3E}">
        <p14:creationId xmlns:p14="http://schemas.microsoft.com/office/powerpoint/2010/main" val="252313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852" y="274639"/>
            <a:ext cx="4735231" cy="636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固定分区的分配与回收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3"/>
          <p:cNvSpPr txBox="1">
            <a:spLocks noChangeArrowheads="1"/>
          </p:cNvSpPr>
          <p:nvPr/>
        </p:nvSpPr>
        <p:spPr>
          <a:xfrm>
            <a:off x="421656" y="1628800"/>
            <a:ext cx="3665196" cy="45365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分区说明表中已分配条目的状态实际就是作业名</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分区大小是大小不等的</a:t>
            </a:r>
            <a:r>
              <a:rPr lang="en-US" altLang="zh-CN" sz="1800" b="1" dirty="0" err="1">
                <a:solidFill>
                  <a:srgbClr val="000000"/>
                </a:solidFill>
                <a:latin typeface="华文中宋" panose="02010600040101010101" pitchFamily="2" charset="-122"/>
                <a:ea typeface="华文中宋" panose="02010600040101010101" pitchFamily="2" charset="-122"/>
              </a:rPr>
              <a:t>X</a:t>
            </a:r>
            <a:r>
              <a:rPr lang="en-US" altLang="zh-CN" sz="1800" b="1" baseline="-25000" dirty="0" err="1">
                <a:solidFill>
                  <a:srgbClr val="000000"/>
                </a:solidFill>
                <a:latin typeface="华文中宋" panose="02010600040101010101" pitchFamily="2" charset="-122"/>
                <a:ea typeface="华文中宋" panose="02010600040101010101" pitchFamily="2" charset="-122"/>
              </a:rPr>
              <a:t>k</a:t>
            </a:r>
            <a:endParaRPr lang="en-US" altLang="zh-CN" sz="1800" b="1" baseline="-25000"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endParaRPr lang="en-US" altLang="zh-CN" sz="1800" b="1" dirty="0">
              <a:solidFill>
                <a:srgbClr val="000000"/>
              </a:solidFill>
              <a:latin typeface="华文中宋" panose="02010600040101010101" pitchFamily="2" charset="-122"/>
              <a:ea typeface="华文中宋" panose="02010600040101010101" pitchFamily="2" charset="-122"/>
            </a:endParaRPr>
          </a:p>
          <a:p>
            <a:pPr algn="just">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回收</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作业运行结束，根据作业名查找分区说明表，把该分区的状态标志置成“</a:t>
            </a:r>
            <a:r>
              <a:rPr lang="en-US" altLang="zh-CN" sz="1800" b="1" dirty="0">
                <a:solidFill>
                  <a:srgbClr val="000000"/>
                </a:solidFill>
                <a:latin typeface="华文中宋" panose="02010600040101010101" pitchFamily="2" charset="-122"/>
                <a:ea typeface="华文中宋" panose="02010600040101010101" pitchFamily="2" charset="-122"/>
              </a:rPr>
              <a:t>0”</a:t>
            </a:r>
          </a:p>
        </p:txBody>
      </p:sp>
      <p:cxnSp>
        <p:nvCxnSpPr>
          <p:cNvPr id="4" name="直接连接符 3"/>
          <p:cNvCxnSpPr/>
          <p:nvPr/>
        </p:nvCxnSpPr>
        <p:spPr>
          <a:xfrm>
            <a:off x="5076056" y="846139"/>
            <a:ext cx="2448272"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4F21D391-C964-4E0C-88E8-4241466F25AD}"/>
              </a:ext>
            </a:extLst>
          </p:cNvPr>
          <p:cNvSpPr>
            <a:spLocks noGrp="1"/>
          </p:cNvSpPr>
          <p:nvPr>
            <p:ph type="sldNum" sz="quarter" idx="12"/>
          </p:nvPr>
        </p:nvSpPr>
        <p:spPr/>
        <p:txBody>
          <a:bodyPr/>
          <a:lstStyle/>
          <a:p>
            <a:fld id="{B10D5614-B734-4280-8F57-1D4947433C97}" type="slidenum">
              <a:rPr lang="en-US" smtClean="0"/>
              <a:pPr/>
              <a:t>33</a:t>
            </a:fld>
            <a:endParaRPr lang="en-US" dirty="0"/>
          </a:p>
        </p:txBody>
      </p:sp>
    </p:spTree>
    <p:extLst>
      <p:ext uri="{BB962C8B-B14F-4D97-AF65-F5344CB8AC3E}">
        <p14:creationId xmlns:p14="http://schemas.microsoft.com/office/powerpoint/2010/main" val="212419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固定分区的分配与回收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40" y="1759677"/>
            <a:ext cx="744855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a:extLst>
              <a:ext uri="{FF2B5EF4-FFF2-40B4-BE49-F238E27FC236}">
                <a16:creationId xmlns:a16="http://schemas.microsoft.com/office/drawing/2014/main" id="{9977D78D-3005-49E6-BE9C-8549C1EEFDA6}"/>
              </a:ext>
            </a:extLst>
          </p:cNvPr>
          <p:cNvSpPr>
            <a:spLocks noGrp="1"/>
          </p:cNvSpPr>
          <p:nvPr>
            <p:ph type="sldNum" sz="quarter" idx="12"/>
          </p:nvPr>
        </p:nvSpPr>
        <p:spPr/>
        <p:txBody>
          <a:bodyPr/>
          <a:lstStyle/>
          <a:p>
            <a:fld id="{B10D5614-B734-4280-8F57-1D4947433C97}" type="slidenum">
              <a:rPr lang="en-US" smtClean="0"/>
              <a:pPr/>
              <a:t>34</a:t>
            </a:fld>
            <a:endParaRPr lang="en-US" dirty="0"/>
          </a:p>
        </p:txBody>
      </p:sp>
    </p:spTree>
    <p:extLst>
      <p:ext uri="{BB962C8B-B14F-4D97-AF65-F5344CB8AC3E}">
        <p14:creationId xmlns:p14="http://schemas.microsoft.com/office/powerpoint/2010/main" val="40691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noChangeArrowheads="1"/>
          </p:cNvSpPr>
          <p:nvPr/>
        </p:nvSpPr>
        <p:spPr>
          <a:xfrm>
            <a:off x="522517" y="1628801"/>
            <a:ext cx="7961245" cy="4752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动态分区时的分配与回收主要解决三个问题：</a:t>
            </a: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依据请求表中要求的内存长度，从</a:t>
            </a:r>
            <a:r>
              <a:rPr lang="zh-CN" altLang="en-US" sz="1800" b="1" dirty="0">
                <a:solidFill>
                  <a:srgbClr val="FF0000"/>
                </a:solidFill>
                <a:latin typeface="华文中宋" panose="02010600040101010101" pitchFamily="2" charset="-122"/>
                <a:ea typeface="华文中宋" panose="02010600040101010101" pitchFamily="2" charset="-122"/>
              </a:rPr>
              <a:t>可用表或自由链</a:t>
            </a:r>
            <a:r>
              <a:rPr lang="zh-CN" altLang="en-US" sz="1800" b="1" dirty="0">
                <a:solidFill>
                  <a:srgbClr val="000000"/>
                </a:solidFill>
                <a:latin typeface="华文中宋" panose="02010600040101010101" pitchFamily="2" charset="-122"/>
                <a:ea typeface="华文中宋" panose="02010600040101010101" pitchFamily="2" charset="-122"/>
              </a:rPr>
              <a:t>中寻找出合适的空闲区</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分配空闲区后，更新可用表或自由链</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进程或作业释放内存资源时，和相邻的空闲区进行链接合并，更新可用表或自由链</a:t>
            </a:r>
            <a:endParaRPr lang="en-US" altLang="zh-CN" sz="1800" b="1" dirty="0">
              <a:solidFill>
                <a:srgbClr val="000000"/>
              </a:solidFill>
              <a:latin typeface="华文中宋" panose="02010600040101010101" pitchFamily="2" charset="-122"/>
              <a:ea typeface="华文中宋" panose="02010600040101010101" pitchFamily="2" charset="-122"/>
            </a:endParaRPr>
          </a:p>
          <a:p>
            <a:pPr marL="285750" lvl="1" algn="just">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最先适应分配算法（</a:t>
            </a:r>
            <a:r>
              <a:rPr lang="en-US" altLang="zh-CN" sz="1800" b="1" dirty="0">
                <a:solidFill>
                  <a:srgbClr val="000000"/>
                </a:solidFill>
                <a:latin typeface="华文中宋" panose="02010600040101010101" pitchFamily="2" charset="-122"/>
                <a:ea typeface="华文中宋" panose="02010600040101010101" pitchFamily="2" charset="-122"/>
              </a:rPr>
              <a:t>FF</a:t>
            </a:r>
            <a:r>
              <a:rPr lang="zh-CN" altLang="en-US" sz="1800" b="1" dirty="0">
                <a:solidFill>
                  <a:srgbClr val="000000"/>
                </a:solidFill>
                <a:latin typeface="华文中宋" panose="02010600040101010101" pitchFamily="2" charset="-122"/>
                <a:ea typeface="华文中宋" panose="02010600040101010101" pitchFamily="2" charset="-122"/>
              </a:rPr>
              <a:t>） </a:t>
            </a: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最优适应分配算法（</a:t>
            </a:r>
            <a:r>
              <a:rPr lang="en-US" altLang="zh-CN" sz="1800" b="1" dirty="0">
                <a:solidFill>
                  <a:srgbClr val="000000"/>
                </a:solidFill>
                <a:latin typeface="华文中宋" panose="02010600040101010101" pitchFamily="2" charset="-122"/>
                <a:ea typeface="华文中宋" panose="02010600040101010101" pitchFamily="2" charset="-122"/>
              </a:rPr>
              <a:t>BF</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 </a:t>
            </a: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最坏适应分配算法（</a:t>
            </a:r>
            <a:r>
              <a:rPr lang="en-US" altLang="zh-CN" sz="1800" b="1" dirty="0">
                <a:solidFill>
                  <a:srgbClr val="000000"/>
                </a:solidFill>
                <a:latin typeface="华文中宋" panose="02010600040101010101" pitchFamily="2" charset="-122"/>
                <a:ea typeface="华文中宋" panose="02010600040101010101" pitchFamily="2" charset="-122"/>
              </a:rPr>
              <a:t>WF</a:t>
            </a:r>
            <a:r>
              <a:rPr lang="zh-CN" altLang="en-US" sz="1800" b="1" dirty="0">
                <a:solidFill>
                  <a:srgbClr val="000000"/>
                </a:solidFill>
                <a:latin typeface="华文中宋" panose="02010600040101010101" pitchFamily="2" charset="-122"/>
                <a:ea typeface="华文中宋" panose="02010600040101010101" pitchFamily="2" charset="-122"/>
              </a:rPr>
              <a:t>） </a:t>
            </a:r>
          </a:p>
          <a:p>
            <a:pPr marL="457200" lvl="1" indent="0" algn="just">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CA12FE43-8C36-411D-AF09-44917CEEEC6E}"/>
              </a:ext>
            </a:extLst>
          </p:cNvPr>
          <p:cNvSpPr>
            <a:spLocks noGrp="1"/>
          </p:cNvSpPr>
          <p:nvPr>
            <p:ph type="sldNum" sz="quarter" idx="12"/>
          </p:nvPr>
        </p:nvSpPr>
        <p:spPr/>
        <p:txBody>
          <a:bodyPr/>
          <a:lstStyle/>
          <a:p>
            <a:fld id="{B10D5614-B734-4280-8F57-1D4947433C97}" type="slidenum">
              <a:rPr lang="en-US" smtClean="0"/>
              <a:pPr/>
              <a:t>35</a:t>
            </a:fld>
            <a:endParaRPr lang="en-US" dirty="0"/>
          </a:p>
        </p:txBody>
      </p:sp>
    </p:spTree>
    <p:extLst>
      <p:ext uri="{BB962C8B-B14F-4D97-AF65-F5344CB8AC3E}">
        <p14:creationId xmlns:p14="http://schemas.microsoft.com/office/powerpoint/2010/main" val="63489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noChangeArrowheads="1"/>
          </p:cNvSpPr>
          <p:nvPr/>
        </p:nvSpPr>
        <p:spPr>
          <a:xfrm>
            <a:off x="522517" y="1628801"/>
            <a:ext cx="7961245" cy="4752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lnSpc>
                <a:spcPct val="15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最先适应算法（</a:t>
            </a:r>
            <a:r>
              <a:rPr lang="en-US" altLang="zh-CN" sz="1800" b="1" dirty="0">
                <a:solidFill>
                  <a:srgbClr val="FF0000"/>
                </a:solidFill>
                <a:latin typeface="华文中宋" panose="02010600040101010101" pitchFamily="2" charset="-122"/>
                <a:ea typeface="华文中宋" panose="02010600040101010101" pitchFamily="2" charset="-122"/>
              </a:rPr>
              <a:t>FF</a:t>
            </a:r>
            <a:r>
              <a:rPr lang="zh-CN" altLang="en-US" sz="1800" b="1" dirty="0">
                <a:solidFill>
                  <a:srgbClr val="FF0000"/>
                </a:solidFill>
                <a:latin typeface="华文中宋" panose="02010600040101010101" pitchFamily="2" charset="-122"/>
                <a:ea typeface="华文中宋" panose="02010600040101010101" pitchFamily="2" charset="-122"/>
              </a:rPr>
              <a:t>）</a:t>
            </a:r>
            <a:endParaRPr lang="en-US" altLang="zh-CN" sz="1800" b="1" dirty="0">
              <a:solidFill>
                <a:srgbClr val="FF0000"/>
              </a:solidFill>
              <a:latin typeface="华文中宋" panose="02010600040101010101" pitchFamily="2" charset="-122"/>
              <a:ea typeface="华文中宋" panose="02010600040101010101" pitchFamily="2" charset="-122"/>
            </a:endParaRPr>
          </a:p>
          <a:p>
            <a:pPr marL="68580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可用表或自由链按照</a:t>
            </a:r>
            <a:r>
              <a:rPr lang="zh-CN" altLang="en-US" sz="1800" b="1" dirty="0">
                <a:solidFill>
                  <a:srgbClr val="FF0000"/>
                </a:solidFill>
                <a:latin typeface="华文中宋" panose="02010600040101010101" pitchFamily="2" charset="-122"/>
                <a:ea typeface="华文中宋" panose="02010600040101010101" pitchFamily="2" charset="-122"/>
              </a:rPr>
              <a:t>起始地址递增</a:t>
            </a:r>
            <a:r>
              <a:rPr lang="zh-CN" altLang="en-US" sz="1800" b="1" dirty="0">
                <a:solidFill>
                  <a:srgbClr val="000000"/>
                </a:solidFill>
                <a:latin typeface="华文中宋" panose="02010600040101010101" pitchFamily="2" charset="-122"/>
                <a:ea typeface="华文中宋" panose="02010600040101010101" pitchFamily="2" charset="-122"/>
              </a:rPr>
              <a:t>的次序排列</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一旦找到大于或等于所要求内存长度的分区，则结束搜索</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划分出所要求的长度分配给用户，留下剩余部分与相邻空闲区合并</a:t>
            </a:r>
          </a:p>
          <a:p>
            <a:pPr marL="457200" lvl="1" indent="0" algn="just">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069450AA-1DB5-403D-B9A7-1F14CC68E12A}"/>
              </a:ext>
            </a:extLst>
          </p:cNvPr>
          <p:cNvSpPr>
            <a:spLocks noGrp="1"/>
          </p:cNvSpPr>
          <p:nvPr>
            <p:ph type="sldNum" sz="quarter" idx="12"/>
          </p:nvPr>
        </p:nvSpPr>
        <p:spPr/>
        <p:txBody>
          <a:bodyPr/>
          <a:lstStyle/>
          <a:p>
            <a:fld id="{B10D5614-B734-4280-8F57-1D4947433C97}" type="slidenum">
              <a:rPr lang="en-US" smtClean="0"/>
              <a:pPr/>
              <a:t>36</a:t>
            </a:fld>
            <a:endParaRPr lang="en-US" dirty="0"/>
          </a:p>
        </p:txBody>
      </p:sp>
    </p:spTree>
    <p:extLst>
      <p:ext uri="{BB962C8B-B14F-4D97-AF65-F5344CB8AC3E}">
        <p14:creationId xmlns:p14="http://schemas.microsoft.com/office/powerpoint/2010/main" val="19528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9" name="Picture 3" descr="e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639" y="908050"/>
            <a:ext cx="4878387"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a:xfrm>
            <a:off x="250825" y="1759678"/>
            <a:ext cx="4537199" cy="28305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sz="1800" b="1" dirty="0">
                <a:solidFill>
                  <a:srgbClr val="000000"/>
                </a:solidFill>
                <a:latin typeface="华文中宋" panose="02010600040101010101" pitchFamily="2" charset="-122"/>
                <a:ea typeface="华文中宋" panose="02010600040101010101" pitchFamily="2" charset="-122"/>
              </a:rPr>
              <a:t>FF</a:t>
            </a:r>
            <a:r>
              <a:rPr lang="zh-CN" altLang="en-US" sz="1800" b="1" dirty="0">
                <a:solidFill>
                  <a:srgbClr val="000000"/>
                </a:solidFill>
                <a:latin typeface="华文中宋" panose="02010600040101010101" pitchFamily="2" charset="-122"/>
                <a:ea typeface="华文中宋" panose="02010600040101010101" pitchFamily="2" charset="-122"/>
              </a:rPr>
              <a:t>特点</a:t>
            </a: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分配算法简单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容易产生过多的小地址碎片</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降低了主存空间利用率 </a:t>
            </a:r>
          </a:p>
        </p:txBody>
      </p:sp>
      <p:sp>
        <p:nvSpPr>
          <p:cNvPr id="2" name="灯片编号占位符 1">
            <a:extLst>
              <a:ext uri="{FF2B5EF4-FFF2-40B4-BE49-F238E27FC236}">
                <a16:creationId xmlns:a16="http://schemas.microsoft.com/office/drawing/2014/main" id="{A3FFC53A-CCD9-46DF-8F63-6C7737A2B740}"/>
              </a:ext>
            </a:extLst>
          </p:cNvPr>
          <p:cNvSpPr>
            <a:spLocks noGrp="1"/>
          </p:cNvSpPr>
          <p:nvPr>
            <p:ph type="sldNum" sz="quarter" idx="12"/>
          </p:nvPr>
        </p:nvSpPr>
        <p:spPr/>
        <p:txBody>
          <a:bodyPr/>
          <a:lstStyle/>
          <a:p>
            <a:fld id="{B10D5614-B734-4280-8F57-1D4947433C97}" type="slidenum">
              <a:rPr lang="en-US" smtClean="0"/>
              <a:pPr/>
              <a:t>37</a:t>
            </a:fld>
            <a:endParaRPr lang="en-US" dirty="0"/>
          </a:p>
        </p:txBody>
      </p:sp>
    </p:spTree>
    <p:extLst>
      <p:ext uri="{BB962C8B-B14F-4D97-AF65-F5344CB8AC3E}">
        <p14:creationId xmlns:p14="http://schemas.microsoft.com/office/powerpoint/2010/main" val="4067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3" name="Text Box 5"/>
          <p:cNvSpPr txBox="1">
            <a:spLocks noChangeArrowheads="1"/>
          </p:cNvSpPr>
          <p:nvPr/>
        </p:nvSpPr>
        <p:spPr bwMode="auto">
          <a:xfrm>
            <a:off x="4140200" y="1576320"/>
            <a:ext cx="172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b="1" dirty="0">
                <a:solidFill>
                  <a:srgbClr val="000000"/>
                </a:solidFill>
                <a:latin typeface="华文中宋" panose="02010600040101010101" pitchFamily="2" charset="-122"/>
                <a:ea typeface="华文中宋" panose="02010600040101010101" pitchFamily="2" charset="-122"/>
              </a:rPr>
              <a:t>作业</a:t>
            </a:r>
            <a:r>
              <a:rPr lang="en-US" altLang="zh-CN" b="1" dirty="0">
                <a:solidFill>
                  <a:srgbClr val="000000"/>
                </a:solidFill>
                <a:latin typeface="华文中宋" panose="02010600040101010101" pitchFamily="2" charset="-122"/>
                <a:ea typeface="华文中宋" panose="02010600040101010101" pitchFamily="2" charset="-122"/>
              </a:rPr>
              <a:t>5</a:t>
            </a:r>
            <a:r>
              <a:rPr lang="zh-CN" altLang="en-US" b="1" dirty="0">
                <a:solidFill>
                  <a:srgbClr val="000000"/>
                </a:solidFill>
                <a:latin typeface="华文中宋" panose="02010600040101010101" pitchFamily="2" charset="-122"/>
                <a:ea typeface="华文中宋" panose="02010600040101010101" pitchFamily="2" charset="-122"/>
              </a:rPr>
              <a:t>大小</a:t>
            </a:r>
            <a:r>
              <a:rPr lang="en-US" altLang="zh-CN" b="1" dirty="0">
                <a:solidFill>
                  <a:srgbClr val="000000"/>
                </a:solidFill>
                <a:latin typeface="华文中宋" panose="02010600040101010101" pitchFamily="2" charset="-122"/>
                <a:ea typeface="华文中宋" panose="02010600040101010101" pitchFamily="2" charset="-122"/>
              </a:rPr>
              <a:t>36K</a:t>
            </a:r>
          </a:p>
        </p:txBody>
      </p:sp>
      <p:pic>
        <p:nvPicPr>
          <p:cNvPr id="3" name="图片 2">
            <a:extLst>
              <a:ext uri="{FF2B5EF4-FFF2-40B4-BE49-F238E27FC236}">
                <a16:creationId xmlns:a16="http://schemas.microsoft.com/office/drawing/2014/main" id="{128BBEA5-629F-4743-B6E8-7A6E90F12DE6}"/>
              </a:ext>
            </a:extLst>
          </p:cNvPr>
          <p:cNvPicPr>
            <a:picLocks noChangeAspect="1"/>
          </p:cNvPicPr>
          <p:nvPr/>
        </p:nvPicPr>
        <p:blipFill>
          <a:blip r:embed="rId2"/>
          <a:stretch>
            <a:fillRect/>
          </a:stretch>
        </p:blipFill>
        <p:spPr>
          <a:xfrm>
            <a:off x="317442" y="2025137"/>
            <a:ext cx="8647047" cy="4512201"/>
          </a:xfrm>
          <a:prstGeom prst="rect">
            <a:avLst/>
          </a:prstGeom>
        </p:spPr>
      </p:pic>
      <p:sp>
        <p:nvSpPr>
          <p:cNvPr id="2" name="灯片编号占位符 1">
            <a:extLst>
              <a:ext uri="{FF2B5EF4-FFF2-40B4-BE49-F238E27FC236}">
                <a16:creationId xmlns:a16="http://schemas.microsoft.com/office/drawing/2014/main" id="{0BD1D388-4391-4825-8456-847C79C09A34}"/>
              </a:ext>
            </a:extLst>
          </p:cNvPr>
          <p:cNvSpPr>
            <a:spLocks noGrp="1"/>
          </p:cNvSpPr>
          <p:nvPr>
            <p:ph type="sldNum" sz="quarter" idx="12"/>
          </p:nvPr>
        </p:nvSpPr>
        <p:spPr/>
        <p:txBody>
          <a:bodyPr/>
          <a:lstStyle/>
          <a:p>
            <a:fld id="{B10D5614-B734-4280-8F57-1D4947433C97}" type="slidenum">
              <a:rPr lang="en-US" smtClean="0"/>
              <a:pPr/>
              <a:t>38</a:t>
            </a:fld>
            <a:endParaRPr lang="en-US" dirty="0"/>
          </a:p>
        </p:txBody>
      </p:sp>
    </p:spTree>
    <p:extLst>
      <p:ext uri="{BB962C8B-B14F-4D97-AF65-F5344CB8AC3E}">
        <p14:creationId xmlns:p14="http://schemas.microsoft.com/office/powerpoint/2010/main" val="228763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507033" y="1757227"/>
            <a:ext cx="7976729" cy="424731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最优适应分配算法（</a:t>
            </a:r>
            <a:r>
              <a:rPr lang="en-US" altLang="zh-CN" b="1" dirty="0">
                <a:solidFill>
                  <a:srgbClr val="000000"/>
                </a:solidFill>
                <a:latin typeface="华文中宋" panose="02010600040101010101" pitchFamily="2" charset="-122"/>
                <a:ea typeface="华文中宋" panose="02010600040101010101" pitchFamily="2" charset="-122"/>
              </a:rPr>
              <a:t>BF</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可用表或自由链按照</a:t>
            </a:r>
            <a:r>
              <a:rPr lang="zh-CN" altLang="en-US" b="1" dirty="0">
                <a:solidFill>
                  <a:srgbClr val="FF0000"/>
                </a:solidFill>
                <a:latin typeface="华文中宋" panose="02010600040101010101" pitchFamily="2" charset="-122"/>
                <a:ea typeface="华文中宋" panose="02010600040101010101" pitchFamily="2" charset="-122"/>
              </a:rPr>
              <a:t>长度从小到大</a:t>
            </a:r>
            <a:r>
              <a:rPr lang="zh-CN" altLang="en-US" b="1" dirty="0">
                <a:solidFill>
                  <a:srgbClr val="000000"/>
                </a:solidFill>
                <a:latin typeface="华文中宋" panose="02010600040101010101" pitchFamily="2" charset="-122"/>
                <a:ea typeface="华文中宋" panose="02010600040101010101" pitchFamily="2" charset="-122"/>
              </a:rPr>
              <a:t>的次序排列</a:t>
            </a:r>
          </a:p>
          <a:p>
            <a:pPr marL="742950" lvl="3"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从头查找到第一个满足内存长度要求的分区</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可保证不去分割一个更大的区域，使装入大作业时比较容易得到满足</a:t>
            </a:r>
            <a:endParaRPr lang="en-US" altLang="zh-CN" b="1" dirty="0">
              <a:solidFill>
                <a:srgbClr val="000000"/>
              </a:solidFill>
              <a:latin typeface="华文中宋" panose="02010600040101010101" pitchFamily="2" charset="-122"/>
              <a:ea typeface="华文中宋" panose="02010600040101010101" pitchFamily="2" charset="-122"/>
            </a:endParaRPr>
          </a:p>
          <a:p>
            <a:pPr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BF</a:t>
            </a:r>
            <a:r>
              <a:rPr lang="zh-CN" altLang="en-US" b="1" dirty="0">
                <a:solidFill>
                  <a:srgbClr val="000000"/>
                </a:solidFill>
                <a:latin typeface="华文中宋" panose="02010600040101010101" pitchFamily="2" charset="-122"/>
                <a:ea typeface="华文中宋" panose="02010600040101010101" pitchFamily="2" charset="-122"/>
              </a:rPr>
              <a:t>特点</a:t>
            </a:r>
          </a:p>
          <a:p>
            <a:pPr marL="742950" lvl="3"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解决了大作业的分配问题</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容易产生不可利用的空闲区，降低了主存空间的利用率</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收回主存时，要按长度递增顺序插入到空闲区表中 </a:t>
            </a:r>
          </a:p>
          <a:p>
            <a:pPr marL="742950" lvl="3" indent="-285750">
              <a:lnSpc>
                <a:spcPct val="150000"/>
              </a:lnSpc>
              <a:buFont typeface="Arial" panose="020B0604020202020204" pitchFamily="34" charset="0"/>
              <a:buChar char="•"/>
            </a:pPr>
            <a:endParaRPr lang="zh-CN" altLang="en-US" b="1" dirty="0">
              <a:solidFill>
                <a:srgbClr val="000000"/>
              </a:solidFill>
              <a:latin typeface="华文中宋" panose="02010600040101010101" pitchFamily="2" charset="-122"/>
              <a:ea typeface="华文中宋" panose="02010600040101010101" pitchFamily="2" charset="-122"/>
            </a:endParaRPr>
          </a:p>
          <a:p>
            <a:pPr indent="-285750">
              <a:lnSpc>
                <a:spcPct val="150000"/>
              </a:lnSpc>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843340CB-F841-45AA-A666-60095032D78C}"/>
              </a:ext>
            </a:extLst>
          </p:cNvPr>
          <p:cNvSpPr>
            <a:spLocks noGrp="1"/>
          </p:cNvSpPr>
          <p:nvPr>
            <p:ph type="sldNum" sz="quarter" idx="12"/>
          </p:nvPr>
        </p:nvSpPr>
        <p:spPr/>
        <p:txBody>
          <a:bodyPr/>
          <a:lstStyle/>
          <a:p>
            <a:fld id="{B10D5614-B734-4280-8F57-1D4947433C97}" type="slidenum">
              <a:rPr lang="en-US" smtClean="0"/>
              <a:pPr/>
              <a:t>39</a:t>
            </a:fld>
            <a:endParaRPr lang="en-US" dirty="0"/>
          </a:p>
        </p:txBody>
      </p:sp>
    </p:spTree>
    <p:extLst>
      <p:ext uri="{BB962C8B-B14F-4D97-AF65-F5344CB8AC3E}">
        <p14:creationId xmlns:p14="http://schemas.microsoft.com/office/powerpoint/2010/main" val="116556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虚拟地址</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57200" y="1603934"/>
            <a:ext cx="8180016" cy="49934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lnSpc>
                <a:spcPct val="16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问题的提出</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编译后的进程目标代码如何装入内存执行？</a:t>
            </a:r>
            <a:endParaRPr lang="en-US" altLang="zh-CN" sz="17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内存容量有限，如何装入更多的进程？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如何装入超过内存容量的进程？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marL="285750" lvl="2" indent="-285750">
              <a:lnSpc>
                <a:spcPct val="16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解决的方法</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直接赋予物理地址：执行快，并发进程数量少，甚至无法装入内存，编译程序需要知道空闲地址，导致编译程序失去抽象性变得很复杂</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一个进程执行过程中，大部分程序和数据并不经常被访问，不经常被访问的数据存入外存，待需要访问时，再调入内存，一部分在内存，一部分在外存的数据，如何编址？一种方法：</a:t>
            </a:r>
            <a:r>
              <a:rPr lang="zh-CN" altLang="en-US" sz="1800" b="1" dirty="0">
                <a:solidFill>
                  <a:srgbClr val="FF0000"/>
                </a:solidFill>
                <a:latin typeface="华文中宋" panose="02010600040101010101" pitchFamily="2" charset="-122"/>
                <a:ea typeface="华文中宋" panose="02010600040101010101" pitchFamily="2" charset="-122"/>
              </a:rPr>
              <a:t>把进程编译后链接到一个以</a:t>
            </a:r>
            <a:r>
              <a:rPr lang="en-US" altLang="zh-CN" sz="1800" b="1" dirty="0">
                <a:solidFill>
                  <a:srgbClr val="FF0000"/>
                </a:solidFill>
                <a:latin typeface="华文中宋" panose="02010600040101010101" pitchFamily="2" charset="-122"/>
                <a:ea typeface="华文中宋" panose="02010600040101010101" pitchFamily="2" charset="-122"/>
              </a:rPr>
              <a:t>0</a:t>
            </a:r>
            <a:r>
              <a:rPr lang="zh-CN" altLang="en-US" sz="1800" b="1" dirty="0">
                <a:solidFill>
                  <a:srgbClr val="FF0000"/>
                </a:solidFill>
                <a:latin typeface="华文中宋" panose="02010600040101010101" pitchFamily="2" charset="-122"/>
                <a:ea typeface="华文中宋" panose="02010600040101010101" pitchFamily="2" charset="-122"/>
              </a:rPr>
              <a:t>为起始地址的线性或多维虚拟地址空间中</a:t>
            </a:r>
            <a:r>
              <a:rPr lang="zh-CN" altLang="en-US" sz="1800" b="1" dirty="0">
                <a:solidFill>
                  <a:srgbClr val="000000"/>
                </a:solidFill>
                <a:latin typeface="华文中宋" panose="02010600040101010101" pitchFamily="2" charset="-122"/>
                <a:ea typeface="华文中宋" panose="02010600040101010101" pitchFamily="2" charset="-122"/>
              </a:rPr>
              <a:t>，这个地址就是</a:t>
            </a:r>
            <a:r>
              <a:rPr lang="zh-CN" altLang="en-US" sz="1800" b="1" dirty="0">
                <a:solidFill>
                  <a:srgbClr val="FF0000"/>
                </a:solidFill>
                <a:latin typeface="华文中宋" panose="02010600040101010101" pitchFamily="2" charset="-122"/>
                <a:ea typeface="华文中宋" panose="02010600040101010101" pitchFamily="2" charset="-122"/>
              </a:rPr>
              <a:t>虚拟地址</a:t>
            </a:r>
            <a:endParaRPr lang="en-US" altLang="zh-CN" sz="1800" b="1" dirty="0">
              <a:solidFill>
                <a:srgbClr val="FF0000"/>
              </a:solidFill>
              <a:latin typeface="华文中宋" panose="02010600040101010101" pitchFamily="2" charset="-122"/>
              <a:ea typeface="华文中宋" panose="02010600040101010101" pitchFamily="2" charset="-122"/>
            </a:endParaRPr>
          </a:p>
          <a:p>
            <a:pPr marL="685800" lvl="2">
              <a:lnSpc>
                <a:spcPct val="16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a:p>
            <a:pPr marL="457200" lvl="1" indent="0">
              <a:lnSpc>
                <a:spcPct val="16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9"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F08418AB-BA6B-4F45-8701-CCBA903EF472}"/>
              </a:ext>
            </a:extLst>
          </p:cNvPr>
          <p:cNvSpPr>
            <a:spLocks noGrp="1"/>
          </p:cNvSpPr>
          <p:nvPr>
            <p:ph type="sldNum" sz="quarter" idx="12"/>
          </p:nvPr>
        </p:nvSpPr>
        <p:spPr/>
        <p:txBody>
          <a:bodyPr/>
          <a:lstStyle/>
          <a:p>
            <a:fld id="{B10D5614-B734-4280-8F57-1D4947433C97}" type="slidenum">
              <a:rPr lang="en-US" smtClean="0"/>
              <a:pPr/>
              <a:t>4</a:t>
            </a:fld>
            <a:endParaRPr lang="en-US" dirty="0"/>
          </a:p>
        </p:txBody>
      </p:sp>
    </p:spTree>
    <p:extLst>
      <p:ext uri="{BB962C8B-B14F-4D97-AF65-F5344CB8AC3E}">
        <p14:creationId xmlns:p14="http://schemas.microsoft.com/office/powerpoint/2010/main" val="390475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7" y="1749324"/>
            <a:ext cx="8295558" cy="4271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a:extLst>
              <a:ext uri="{FF2B5EF4-FFF2-40B4-BE49-F238E27FC236}">
                <a16:creationId xmlns:a16="http://schemas.microsoft.com/office/drawing/2014/main" id="{D3317ED4-594A-4BB0-B7A9-62C484E62C2E}"/>
              </a:ext>
            </a:extLst>
          </p:cNvPr>
          <p:cNvSpPr>
            <a:spLocks noGrp="1"/>
          </p:cNvSpPr>
          <p:nvPr>
            <p:ph type="sldNum" sz="quarter" idx="12"/>
          </p:nvPr>
        </p:nvSpPr>
        <p:spPr/>
        <p:txBody>
          <a:bodyPr/>
          <a:lstStyle/>
          <a:p>
            <a:fld id="{B10D5614-B734-4280-8F57-1D4947433C97}" type="slidenum">
              <a:rPr lang="en-US" smtClean="0"/>
              <a:pPr/>
              <a:t>40</a:t>
            </a:fld>
            <a:endParaRPr lang="en-US" dirty="0"/>
          </a:p>
        </p:txBody>
      </p:sp>
    </p:spTree>
    <p:extLst>
      <p:ext uri="{BB962C8B-B14F-4D97-AF65-F5344CB8AC3E}">
        <p14:creationId xmlns:p14="http://schemas.microsoft.com/office/powerpoint/2010/main" val="344312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759677"/>
            <a:ext cx="8075240"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最坏适应分配算法（</a:t>
            </a:r>
            <a:r>
              <a:rPr lang="en-US" altLang="zh-CN" b="1" dirty="0">
                <a:solidFill>
                  <a:srgbClr val="000000"/>
                </a:solidFill>
                <a:latin typeface="华文中宋" panose="02010600040101010101" pitchFamily="2" charset="-122"/>
                <a:ea typeface="华文中宋" panose="02010600040101010101" pitchFamily="2" charset="-122"/>
              </a:rPr>
              <a:t>WF</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首先把空闲区按</a:t>
            </a:r>
            <a:r>
              <a:rPr lang="zh-CN" altLang="en-US" b="1" dirty="0">
                <a:solidFill>
                  <a:srgbClr val="FF0000"/>
                </a:solidFill>
                <a:latin typeface="华文中宋" panose="02010600040101010101" pitchFamily="2" charset="-122"/>
                <a:ea typeface="华文中宋" panose="02010600040101010101" pitchFamily="2" charset="-122"/>
              </a:rPr>
              <a:t>长度递减次序</a:t>
            </a:r>
            <a:r>
              <a:rPr lang="zh-CN" altLang="en-US" b="1" dirty="0">
                <a:solidFill>
                  <a:srgbClr val="000000"/>
                </a:solidFill>
                <a:latin typeface="华文中宋" panose="02010600040101010101" pitchFamily="2" charset="-122"/>
                <a:ea typeface="华文中宋" panose="02010600040101010101" pitchFamily="2" charset="-122"/>
              </a:rPr>
              <a:t>登记在空闲区表中</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分配时，每次分配主存时总是挑选一个最大的空闲区，分割一部分给作业使用，使剩下的部分不至于太小，仍可供使用</a:t>
            </a:r>
            <a:endParaRPr lang="en-US" altLang="zh-CN" b="1" dirty="0">
              <a:solidFill>
                <a:srgbClr val="000000"/>
              </a:solidFill>
              <a:latin typeface="华文中宋" panose="02010600040101010101" pitchFamily="2" charset="-122"/>
              <a:ea typeface="华文中宋" panose="02010600040101010101" pitchFamily="2" charset="-122"/>
            </a:endParaRPr>
          </a:p>
          <a:p>
            <a:pPr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WF</a:t>
            </a:r>
            <a:r>
              <a:rPr lang="zh-CN" altLang="en-US" b="1" dirty="0">
                <a:solidFill>
                  <a:srgbClr val="000000"/>
                </a:solidFill>
                <a:latin typeface="华文中宋" panose="02010600040101010101" pitchFamily="2" charset="-122"/>
                <a:ea typeface="华文中宋" panose="02010600040101010101" pitchFamily="2" charset="-122"/>
              </a:rPr>
              <a:t>特点</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不会产生过多的碎片</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影响大作业的分配</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收回主存时，要按长度递减的顺序插入到空闲区表中</a:t>
            </a:r>
          </a:p>
          <a:p>
            <a:pPr>
              <a:lnSpc>
                <a:spcPct val="150000"/>
              </a:lnSpc>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FAD09A5A-C06B-4C09-9681-C789F9BC1046}"/>
              </a:ext>
            </a:extLst>
          </p:cNvPr>
          <p:cNvSpPr>
            <a:spLocks noGrp="1"/>
          </p:cNvSpPr>
          <p:nvPr>
            <p:ph type="sldNum" sz="quarter" idx="12"/>
          </p:nvPr>
        </p:nvSpPr>
        <p:spPr/>
        <p:txBody>
          <a:bodyPr/>
          <a:lstStyle/>
          <a:p>
            <a:fld id="{B10D5614-B734-4280-8F57-1D4947433C97}" type="slidenum">
              <a:rPr lang="en-US" smtClean="0"/>
              <a:pPr/>
              <a:t>41</a:t>
            </a:fld>
            <a:endParaRPr lang="en-US" dirty="0"/>
          </a:p>
        </p:txBody>
      </p:sp>
    </p:spTree>
    <p:extLst>
      <p:ext uri="{BB962C8B-B14F-4D97-AF65-F5344CB8AC3E}">
        <p14:creationId xmlns:p14="http://schemas.microsoft.com/office/powerpoint/2010/main" val="33877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93" y="1916832"/>
            <a:ext cx="8382918"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a:extLst>
              <a:ext uri="{FF2B5EF4-FFF2-40B4-BE49-F238E27FC236}">
                <a16:creationId xmlns:a16="http://schemas.microsoft.com/office/drawing/2014/main" id="{672F328E-AC18-4E17-9625-C3893C2BE306}"/>
              </a:ext>
            </a:extLst>
          </p:cNvPr>
          <p:cNvSpPr>
            <a:spLocks noGrp="1"/>
          </p:cNvSpPr>
          <p:nvPr>
            <p:ph type="sldNum" sz="quarter" idx="12"/>
          </p:nvPr>
        </p:nvSpPr>
        <p:spPr/>
        <p:txBody>
          <a:bodyPr/>
          <a:lstStyle/>
          <a:p>
            <a:fld id="{B10D5614-B734-4280-8F57-1D4947433C97}" type="slidenum">
              <a:rPr lang="en-US" smtClean="0"/>
              <a:pPr/>
              <a:t>42</a:t>
            </a:fld>
            <a:endParaRPr lang="en-US" dirty="0"/>
          </a:p>
        </p:txBody>
      </p:sp>
    </p:spTree>
    <p:extLst>
      <p:ext uri="{BB962C8B-B14F-4D97-AF65-F5344CB8AC3E}">
        <p14:creationId xmlns:p14="http://schemas.microsoft.com/office/powerpoint/2010/main" val="289986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730724"/>
            <a:ext cx="8075239" cy="424731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三种分配算法的比较</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从搜索速度和回收过程上看：最先适应分配算法（</a:t>
            </a:r>
            <a:r>
              <a:rPr lang="en-US" altLang="zh-CN" b="1" dirty="0">
                <a:solidFill>
                  <a:srgbClr val="000000"/>
                </a:solidFill>
                <a:latin typeface="华文中宋" panose="02010600040101010101" pitchFamily="2" charset="-122"/>
                <a:ea typeface="华文中宋" panose="02010600040101010101" pitchFamily="2" charset="-122"/>
              </a:rPr>
              <a:t>FF</a:t>
            </a:r>
            <a:r>
              <a:rPr lang="zh-CN" altLang="en-US" b="1" dirty="0">
                <a:solidFill>
                  <a:srgbClr val="000000"/>
                </a:solidFill>
                <a:latin typeface="华文中宋" panose="02010600040101010101" pitchFamily="2" charset="-122"/>
                <a:ea typeface="华文中宋" panose="02010600040101010101" pitchFamily="2" charset="-122"/>
              </a:rPr>
              <a:t>）具有最佳性能；最先适应分配算法（</a:t>
            </a:r>
            <a:r>
              <a:rPr lang="en-US" altLang="zh-CN" b="1" dirty="0">
                <a:solidFill>
                  <a:srgbClr val="000000"/>
                </a:solidFill>
                <a:latin typeface="华文中宋" panose="02010600040101010101" pitchFamily="2" charset="-122"/>
                <a:ea typeface="华文中宋" panose="02010600040101010101" pitchFamily="2" charset="-122"/>
              </a:rPr>
              <a:t>FF</a:t>
            </a:r>
            <a:r>
              <a:rPr lang="zh-CN" altLang="en-US" b="1" dirty="0">
                <a:solidFill>
                  <a:srgbClr val="000000"/>
                </a:solidFill>
                <a:latin typeface="华文中宋" panose="02010600040101010101" pitchFamily="2" charset="-122"/>
                <a:ea typeface="华文中宋" panose="02010600040101010101" pitchFamily="2" charset="-122"/>
              </a:rPr>
              <a:t>）的另一个优点是尽可能地利用了低地址空间，从而保证高地址有较大的空闲区来放置较大的作业</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最优适应分配算法（</a:t>
            </a:r>
            <a:r>
              <a:rPr lang="en-US" altLang="zh-CN" b="1" dirty="0">
                <a:solidFill>
                  <a:srgbClr val="000000"/>
                </a:solidFill>
                <a:latin typeface="华文中宋" panose="02010600040101010101" pitchFamily="2" charset="-122"/>
                <a:ea typeface="华文中宋" panose="02010600040101010101" pitchFamily="2" charset="-122"/>
              </a:rPr>
              <a:t>BF</a:t>
            </a:r>
            <a:r>
              <a:rPr lang="zh-CN" altLang="en-US" b="1" dirty="0">
                <a:solidFill>
                  <a:srgbClr val="000000"/>
                </a:solidFill>
                <a:latin typeface="华文中宋" panose="02010600040101010101" pitchFamily="2" charset="-122"/>
                <a:ea typeface="华文中宋" panose="02010600040101010101" pitchFamily="2" charset="-122"/>
              </a:rPr>
              <a:t>）找到的空闲区是最佳的，但在某些情况下，不一定能提高主存的利用率</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最坏适应分配算法（</a:t>
            </a:r>
            <a:r>
              <a:rPr lang="en-US" altLang="zh-CN" b="1" dirty="0">
                <a:solidFill>
                  <a:srgbClr val="000000"/>
                </a:solidFill>
                <a:latin typeface="华文中宋" panose="02010600040101010101" pitchFamily="2" charset="-122"/>
                <a:ea typeface="华文中宋" panose="02010600040101010101" pitchFamily="2" charset="-122"/>
              </a:rPr>
              <a:t>WF</a:t>
            </a:r>
            <a:r>
              <a:rPr lang="zh-CN" altLang="en-US" b="1" dirty="0">
                <a:solidFill>
                  <a:srgbClr val="000000"/>
                </a:solidFill>
                <a:latin typeface="华文中宋" panose="02010600040101010101" pitchFamily="2" charset="-122"/>
                <a:ea typeface="华文中宋" panose="02010600040101010101" pitchFamily="2" charset="-122"/>
              </a:rPr>
              <a:t>）由于过多的分割大的空闲区，当遇到较大作业申请时，无法满足其申请的可能性较大，该算法对中、小作业比较有利</a:t>
            </a:r>
          </a:p>
          <a:p>
            <a:pPr>
              <a:lnSpc>
                <a:spcPct val="150000"/>
              </a:lnSpc>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F4439E9E-9470-4B4A-9660-AAF781E40BB8}"/>
              </a:ext>
            </a:extLst>
          </p:cNvPr>
          <p:cNvSpPr>
            <a:spLocks noGrp="1"/>
          </p:cNvSpPr>
          <p:nvPr>
            <p:ph type="sldNum" sz="quarter" idx="12"/>
          </p:nvPr>
        </p:nvSpPr>
        <p:spPr/>
        <p:txBody>
          <a:bodyPr/>
          <a:lstStyle/>
          <a:p>
            <a:fld id="{B10D5614-B734-4280-8F57-1D4947433C97}" type="slidenum">
              <a:rPr lang="en-US" smtClean="0"/>
              <a:pPr/>
              <a:t>43</a:t>
            </a:fld>
            <a:endParaRPr lang="en-US" dirty="0"/>
          </a:p>
        </p:txBody>
      </p:sp>
    </p:spTree>
    <p:extLst>
      <p:ext uri="{BB962C8B-B14F-4D97-AF65-F5344CB8AC3E}">
        <p14:creationId xmlns:p14="http://schemas.microsoft.com/office/powerpoint/2010/main" val="338066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611560" y="1759677"/>
            <a:ext cx="7776864" cy="258532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三种算法对比的例子</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采用动态分区方式管理内存，若内存中按地址顺序依次有两个空闲区</a:t>
            </a:r>
            <a:r>
              <a:rPr lang="en-US" altLang="zh-CN" b="1" dirty="0">
                <a:solidFill>
                  <a:srgbClr val="000000"/>
                </a:solidFill>
                <a:latin typeface="华文中宋" panose="02010600040101010101" pitchFamily="2" charset="-122"/>
                <a:ea typeface="华文中宋" panose="02010600040101010101" pitchFamily="2" charset="-122"/>
              </a:rPr>
              <a:t>F1</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F2</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F1</a:t>
            </a:r>
            <a:r>
              <a:rPr lang="zh-CN" altLang="en-US" b="1" dirty="0">
                <a:solidFill>
                  <a:srgbClr val="000000"/>
                </a:solidFill>
                <a:latin typeface="华文中宋" panose="02010600040101010101" pitchFamily="2" charset="-122"/>
                <a:ea typeface="华文中宋" panose="02010600040101010101" pitchFamily="2" charset="-122"/>
              </a:rPr>
              <a:t>为</a:t>
            </a:r>
            <a:r>
              <a:rPr lang="en-US" altLang="zh-CN" b="1" dirty="0">
                <a:solidFill>
                  <a:srgbClr val="000000"/>
                </a:solidFill>
                <a:latin typeface="华文中宋" panose="02010600040101010101" pitchFamily="2" charset="-122"/>
                <a:ea typeface="华文中宋" panose="02010600040101010101" pitchFamily="2" charset="-122"/>
              </a:rPr>
              <a:t>220KB</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F2</a:t>
            </a:r>
            <a:r>
              <a:rPr lang="zh-CN" altLang="en-US" b="1" dirty="0">
                <a:solidFill>
                  <a:srgbClr val="000000"/>
                </a:solidFill>
                <a:latin typeface="华文中宋" panose="02010600040101010101" pitchFamily="2" charset="-122"/>
                <a:ea typeface="华文中宋" panose="02010600040101010101" pitchFamily="2" charset="-122"/>
              </a:rPr>
              <a:t>为</a:t>
            </a:r>
            <a:r>
              <a:rPr lang="en-US" altLang="zh-CN" b="1" dirty="0">
                <a:solidFill>
                  <a:srgbClr val="000000"/>
                </a:solidFill>
                <a:latin typeface="华文中宋" panose="02010600040101010101" pitchFamily="2" charset="-122"/>
                <a:ea typeface="华文中宋" panose="02010600040101010101" pitchFamily="2" charset="-122"/>
              </a:rPr>
              <a:t>120KB</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依次有</a:t>
            </a:r>
            <a:r>
              <a:rPr lang="en-US" altLang="zh-CN" b="1" dirty="0">
                <a:solidFill>
                  <a:srgbClr val="000000"/>
                </a:solidFill>
                <a:latin typeface="华文中宋" panose="02010600040101010101" pitchFamily="2" charset="-122"/>
                <a:ea typeface="华文中宋" panose="02010600040101010101" pitchFamily="2" charset="-122"/>
              </a:rPr>
              <a:t>J1 </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J2</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J3</a:t>
            </a:r>
            <a:r>
              <a:rPr lang="zh-CN" altLang="en-US" b="1" dirty="0">
                <a:solidFill>
                  <a:srgbClr val="000000"/>
                </a:solidFill>
                <a:latin typeface="华文中宋" panose="02010600040101010101" pitchFamily="2" charset="-122"/>
                <a:ea typeface="华文中宋" panose="02010600040101010101" pitchFamily="2" charset="-122"/>
              </a:rPr>
              <a:t>三个作业请求加载运行，相应的内存需求量分别是</a:t>
            </a:r>
            <a:r>
              <a:rPr lang="en-US" altLang="zh-CN" b="1" dirty="0">
                <a:solidFill>
                  <a:srgbClr val="000000"/>
                </a:solidFill>
                <a:latin typeface="华文中宋" panose="02010600040101010101" pitchFamily="2" charset="-122"/>
                <a:ea typeface="华文中宋" panose="02010600040101010101" pitchFamily="2" charset="-122"/>
              </a:rPr>
              <a:t>40KB</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160KB</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100KB</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试比较最先适应算法、最优适应算法和最坏适应算法的性能</a:t>
            </a:r>
          </a:p>
        </p:txBody>
      </p:sp>
      <p:sp>
        <p:nvSpPr>
          <p:cNvPr id="2" name="灯片编号占位符 1">
            <a:extLst>
              <a:ext uri="{FF2B5EF4-FFF2-40B4-BE49-F238E27FC236}">
                <a16:creationId xmlns:a16="http://schemas.microsoft.com/office/drawing/2014/main" id="{6C041CDE-3DF5-41A0-8C1B-9FCB7F4643DA}"/>
              </a:ext>
            </a:extLst>
          </p:cNvPr>
          <p:cNvSpPr>
            <a:spLocks noGrp="1"/>
          </p:cNvSpPr>
          <p:nvPr>
            <p:ph type="sldNum" sz="quarter" idx="12"/>
          </p:nvPr>
        </p:nvSpPr>
        <p:spPr/>
        <p:txBody>
          <a:bodyPr/>
          <a:lstStyle/>
          <a:p>
            <a:fld id="{B10D5614-B734-4280-8F57-1D4947433C97}" type="slidenum">
              <a:rPr lang="en-US" smtClean="0"/>
              <a:pPr/>
              <a:t>44</a:t>
            </a:fld>
            <a:endParaRPr lang="en-US" dirty="0"/>
          </a:p>
        </p:txBody>
      </p:sp>
    </p:spTree>
    <p:extLst>
      <p:ext uri="{BB962C8B-B14F-4D97-AF65-F5344CB8AC3E}">
        <p14:creationId xmlns:p14="http://schemas.microsoft.com/office/powerpoint/2010/main" val="312805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Text Box 3"/>
          <p:cNvSpPr txBox="1">
            <a:spLocks noChangeArrowheads="1"/>
          </p:cNvSpPr>
          <p:nvPr/>
        </p:nvSpPr>
        <p:spPr bwMode="auto">
          <a:xfrm>
            <a:off x="4043303" y="2106821"/>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990000"/>
                </a:solidFill>
                <a:ea typeface="宋体" charset="-122"/>
              </a:rPr>
              <a:t>J1(40K)</a:t>
            </a:r>
            <a:r>
              <a:rPr lang="zh-CN" altLang="en-US" b="1">
                <a:solidFill>
                  <a:srgbClr val="990000"/>
                </a:solidFill>
                <a:ea typeface="宋体" charset="-122"/>
              </a:rPr>
              <a:t>进入</a:t>
            </a:r>
          </a:p>
        </p:txBody>
      </p:sp>
      <p:grpSp>
        <p:nvGrpSpPr>
          <p:cNvPr id="9" name="Group 4"/>
          <p:cNvGrpSpPr>
            <a:grpSpLocks/>
          </p:cNvGrpSpPr>
          <p:nvPr/>
        </p:nvGrpSpPr>
        <p:grpSpPr bwMode="auto">
          <a:xfrm>
            <a:off x="1523941" y="1890921"/>
            <a:ext cx="2663825" cy="4537075"/>
            <a:chOff x="703" y="1071"/>
            <a:chExt cx="1678" cy="2858"/>
          </a:xfrm>
        </p:grpSpPr>
        <p:grpSp>
          <p:nvGrpSpPr>
            <p:cNvPr id="12" name="Group 5"/>
            <p:cNvGrpSpPr>
              <a:grpSpLocks/>
            </p:cNvGrpSpPr>
            <p:nvPr/>
          </p:nvGrpSpPr>
          <p:grpSpPr bwMode="auto">
            <a:xfrm>
              <a:off x="703" y="1071"/>
              <a:ext cx="1633" cy="2858"/>
              <a:chOff x="1565" y="1071"/>
              <a:chExt cx="1633" cy="2858"/>
            </a:xfrm>
          </p:grpSpPr>
          <p:grpSp>
            <p:nvGrpSpPr>
              <p:cNvPr id="16" name="Group 6"/>
              <p:cNvGrpSpPr>
                <a:grpSpLocks/>
              </p:cNvGrpSpPr>
              <p:nvPr/>
            </p:nvGrpSpPr>
            <p:grpSpPr bwMode="auto">
              <a:xfrm>
                <a:off x="1565" y="1071"/>
                <a:ext cx="1134" cy="2857"/>
                <a:chOff x="1565" y="1117"/>
                <a:chExt cx="1134" cy="2857"/>
              </a:xfrm>
            </p:grpSpPr>
            <p:sp>
              <p:nvSpPr>
                <p:cNvPr id="21" name="Rectangle 7"/>
                <p:cNvSpPr>
                  <a:spLocks noChangeArrowheads="1"/>
                </p:cNvSpPr>
                <p:nvPr/>
              </p:nvSpPr>
              <p:spPr bwMode="auto">
                <a:xfrm>
                  <a:off x="1565" y="1117"/>
                  <a:ext cx="1134" cy="2857"/>
                </a:xfrm>
                <a:prstGeom prst="rect">
                  <a:avLst/>
                </a:prstGeom>
                <a:solidFill>
                  <a:srgbClr val="00CC00"/>
                </a:solidFill>
                <a:ln w="9525" algn="ctr">
                  <a:solidFill>
                    <a:srgbClr val="00CC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22" name="Rectangle 8"/>
                <p:cNvSpPr>
                  <a:spLocks noChangeArrowheads="1"/>
                </p:cNvSpPr>
                <p:nvPr/>
              </p:nvSpPr>
              <p:spPr bwMode="auto">
                <a:xfrm>
                  <a:off x="1565" y="2704"/>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23" name="Rectangle 9"/>
                <p:cNvSpPr>
                  <a:spLocks noChangeArrowheads="1"/>
                </p:cNvSpPr>
                <p:nvPr/>
              </p:nvSpPr>
              <p:spPr bwMode="auto">
                <a:xfrm>
                  <a:off x="1565" y="1117"/>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17" name="AutoShape 10"/>
              <p:cNvSpPr>
                <a:spLocks/>
              </p:cNvSpPr>
              <p:nvPr/>
            </p:nvSpPr>
            <p:spPr bwMode="auto">
              <a:xfrm>
                <a:off x="2699" y="1434"/>
                <a:ext cx="136" cy="1225"/>
              </a:xfrm>
              <a:prstGeom prst="rightBrace">
                <a:avLst>
                  <a:gd name="adj1" fmla="val 7506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8" name="AutoShape 11"/>
              <p:cNvSpPr>
                <a:spLocks/>
              </p:cNvSpPr>
              <p:nvPr/>
            </p:nvSpPr>
            <p:spPr bwMode="auto">
              <a:xfrm>
                <a:off x="2699" y="3022"/>
                <a:ext cx="136" cy="907"/>
              </a:xfrm>
              <a:prstGeom prst="rightBrace">
                <a:avLst>
                  <a:gd name="adj1" fmla="val 5557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9" name="Text Box 12"/>
              <p:cNvSpPr txBox="1">
                <a:spLocks noChangeArrowheads="1"/>
              </p:cNvSpPr>
              <p:nvPr/>
            </p:nvSpPr>
            <p:spPr bwMode="auto">
              <a:xfrm>
                <a:off x="2880" y="193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F1</a:t>
                </a:r>
              </a:p>
            </p:txBody>
          </p:sp>
          <p:sp>
            <p:nvSpPr>
              <p:cNvPr id="20" name="Text Box 13"/>
              <p:cNvSpPr txBox="1">
                <a:spLocks noChangeArrowheads="1"/>
              </p:cNvSpPr>
              <p:nvPr/>
            </p:nvSpPr>
            <p:spPr bwMode="auto">
              <a:xfrm>
                <a:off x="2835" y="33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F2</a:t>
                </a:r>
              </a:p>
            </p:txBody>
          </p:sp>
        </p:grpSp>
        <p:sp>
          <p:nvSpPr>
            <p:cNvPr id="13" name="Text Box 14"/>
            <p:cNvSpPr txBox="1">
              <a:spLocks noChangeArrowheads="1"/>
            </p:cNvSpPr>
            <p:nvPr/>
          </p:nvSpPr>
          <p:spPr bwMode="auto">
            <a:xfrm>
              <a:off x="1882"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sp>
          <p:nvSpPr>
            <p:cNvPr id="15" name="Text Box 15"/>
            <p:cNvSpPr txBox="1">
              <a:spLocks noChangeArrowheads="1"/>
            </p:cNvSpPr>
            <p:nvPr/>
          </p:nvSpPr>
          <p:spPr bwMode="auto">
            <a:xfrm>
              <a:off x="1882" y="1253"/>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grpSp>
      <p:grpSp>
        <p:nvGrpSpPr>
          <p:cNvPr id="24" name="Group 16"/>
          <p:cNvGrpSpPr>
            <a:grpSpLocks/>
          </p:cNvGrpSpPr>
          <p:nvPr/>
        </p:nvGrpSpPr>
        <p:grpSpPr bwMode="auto">
          <a:xfrm>
            <a:off x="1523941" y="2467183"/>
            <a:ext cx="1223962" cy="360363"/>
            <a:chOff x="3334" y="2251"/>
            <a:chExt cx="771" cy="227"/>
          </a:xfrm>
        </p:grpSpPr>
        <p:sp>
          <p:nvSpPr>
            <p:cNvPr id="25" name="Rectangle 17"/>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0000FF"/>
                  </a:solidFill>
                  <a:ea typeface="宋体" charset="-122"/>
                </a:rPr>
                <a:t>         </a:t>
              </a:r>
              <a:r>
                <a:rPr lang="en-US" altLang="zh-CN" b="1" dirty="0">
                  <a:solidFill>
                    <a:srgbClr val="0000FF"/>
                  </a:solidFill>
                  <a:ea typeface="宋体" charset="-122"/>
                </a:rPr>
                <a:t>220k</a:t>
              </a:r>
            </a:p>
          </p:txBody>
        </p:sp>
        <p:sp>
          <p:nvSpPr>
            <p:cNvPr id="26" name="Line 18"/>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 name="Group 19"/>
          <p:cNvGrpSpPr>
            <a:grpSpLocks/>
          </p:cNvGrpSpPr>
          <p:nvPr/>
        </p:nvGrpSpPr>
        <p:grpSpPr bwMode="auto">
          <a:xfrm>
            <a:off x="1523941" y="4988133"/>
            <a:ext cx="1223962" cy="360363"/>
            <a:chOff x="3334" y="2251"/>
            <a:chExt cx="771" cy="227"/>
          </a:xfrm>
        </p:grpSpPr>
        <p:sp>
          <p:nvSpPr>
            <p:cNvPr id="28" name="Rectangle 20"/>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FF"/>
                  </a:solidFill>
                  <a:ea typeface="宋体" charset="-122"/>
                  <a:cs typeface="Arial" charset="0"/>
                </a:rPr>
                <a:t>         </a:t>
              </a:r>
              <a:r>
                <a:rPr lang="en-US" altLang="zh-CN" b="1">
                  <a:solidFill>
                    <a:srgbClr val="0000FF"/>
                  </a:solidFill>
                  <a:ea typeface="宋体" charset="-122"/>
                  <a:cs typeface="Arial" charset="0"/>
                </a:rPr>
                <a:t>120k</a:t>
              </a:r>
            </a:p>
          </p:txBody>
        </p:sp>
        <p:sp>
          <p:nvSpPr>
            <p:cNvPr id="29" name="Line 21"/>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30" name="AutoShape 22"/>
          <p:cNvCxnSpPr>
            <a:cxnSpLocks noChangeShapeType="1"/>
            <a:stCxn id="25" idx="1"/>
            <a:endCxn id="28" idx="1"/>
          </p:cNvCxnSpPr>
          <p:nvPr/>
        </p:nvCxnSpPr>
        <p:spPr bwMode="auto">
          <a:xfrm rot="10800000" flipH="1" flipV="1">
            <a:off x="1523941" y="2648158"/>
            <a:ext cx="1587" cy="2520950"/>
          </a:xfrm>
          <a:prstGeom prst="bentConnector3">
            <a:avLst>
              <a:gd name="adj1" fmla="val -1440000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1" name="Group 23"/>
          <p:cNvGrpSpPr>
            <a:grpSpLocks/>
          </p:cNvGrpSpPr>
          <p:nvPr/>
        </p:nvGrpSpPr>
        <p:grpSpPr bwMode="auto">
          <a:xfrm>
            <a:off x="6132453" y="1890921"/>
            <a:ext cx="2663825" cy="4537075"/>
            <a:chOff x="703" y="1071"/>
            <a:chExt cx="1678" cy="2858"/>
          </a:xfrm>
        </p:grpSpPr>
        <p:grpSp>
          <p:nvGrpSpPr>
            <p:cNvPr id="32" name="Group 24"/>
            <p:cNvGrpSpPr>
              <a:grpSpLocks/>
            </p:cNvGrpSpPr>
            <p:nvPr/>
          </p:nvGrpSpPr>
          <p:grpSpPr bwMode="auto">
            <a:xfrm>
              <a:off x="703" y="1071"/>
              <a:ext cx="1633" cy="2858"/>
              <a:chOff x="1565" y="1071"/>
              <a:chExt cx="1633" cy="2858"/>
            </a:xfrm>
          </p:grpSpPr>
          <p:grpSp>
            <p:nvGrpSpPr>
              <p:cNvPr id="35" name="Group 25"/>
              <p:cNvGrpSpPr>
                <a:grpSpLocks/>
              </p:cNvGrpSpPr>
              <p:nvPr/>
            </p:nvGrpSpPr>
            <p:grpSpPr bwMode="auto">
              <a:xfrm>
                <a:off x="1565" y="1071"/>
                <a:ext cx="1134" cy="2857"/>
                <a:chOff x="1565" y="1117"/>
                <a:chExt cx="1134" cy="2857"/>
              </a:xfrm>
            </p:grpSpPr>
            <p:sp>
              <p:nvSpPr>
                <p:cNvPr id="40" name="Rectangle 26"/>
                <p:cNvSpPr>
                  <a:spLocks noChangeArrowheads="1"/>
                </p:cNvSpPr>
                <p:nvPr/>
              </p:nvSpPr>
              <p:spPr bwMode="auto">
                <a:xfrm>
                  <a:off x="1565" y="1117"/>
                  <a:ext cx="1134" cy="2857"/>
                </a:xfrm>
                <a:prstGeom prst="rect">
                  <a:avLst/>
                </a:prstGeom>
                <a:solidFill>
                  <a:srgbClr val="00CC00"/>
                </a:solidFill>
                <a:ln w="9525" algn="ctr">
                  <a:solidFill>
                    <a:srgbClr val="00CC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41" name="Rectangle 27"/>
                <p:cNvSpPr>
                  <a:spLocks noChangeArrowheads="1"/>
                </p:cNvSpPr>
                <p:nvPr/>
              </p:nvSpPr>
              <p:spPr bwMode="auto">
                <a:xfrm>
                  <a:off x="1565" y="2704"/>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42" name="Rectangle 28"/>
                <p:cNvSpPr>
                  <a:spLocks noChangeArrowheads="1"/>
                </p:cNvSpPr>
                <p:nvPr/>
              </p:nvSpPr>
              <p:spPr bwMode="auto">
                <a:xfrm>
                  <a:off x="1565" y="1117"/>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36" name="AutoShape 29"/>
              <p:cNvSpPr>
                <a:spLocks/>
              </p:cNvSpPr>
              <p:nvPr/>
            </p:nvSpPr>
            <p:spPr bwMode="auto">
              <a:xfrm>
                <a:off x="2699" y="1434"/>
                <a:ext cx="136" cy="1225"/>
              </a:xfrm>
              <a:prstGeom prst="rightBrace">
                <a:avLst>
                  <a:gd name="adj1" fmla="val 7506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37" name="AutoShape 30"/>
              <p:cNvSpPr>
                <a:spLocks/>
              </p:cNvSpPr>
              <p:nvPr/>
            </p:nvSpPr>
            <p:spPr bwMode="auto">
              <a:xfrm>
                <a:off x="2699" y="3022"/>
                <a:ext cx="136" cy="907"/>
              </a:xfrm>
              <a:prstGeom prst="rightBrace">
                <a:avLst>
                  <a:gd name="adj1" fmla="val 5557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38" name="Text Box 31"/>
              <p:cNvSpPr txBox="1">
                <a:spLocks noChangeArrowheads="1"/>
              </p:cNvSpPr>
              <p:nvPr/>
            </p:nvSpPr>
            <p:spPr bwMode="auto">
              <a:xfrm>
                <a:off x="2880" y="193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F1</a:t>
                </a:r>
              </a:p>
            </p:txBody>
          </p:sp>
          <p:sp>
            <p:nvSpPr>
              <p:cNvPr id="39" name="Text Box 32"/>
              <p:cNvSpPr txBox="1">
                <a:spLocks noChangeArrowheads="1"/>
              </p:cNvSpPr>
              <p:nvPr/>
            </p:nvSpPr>
            <p:spPr bwMode="auto">
              <a:xfrm>
                <a:off x="2835" y="33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F2</a:t>
                </a:r>
              </a:p>
            </p:txBody>
          </p:sp>
        </p:grpSp>
        <p:sp>
          <p:nvSpPr>
            <p:cNvPr id="33" name="Text Box 33"/>
            <p:cNvSpPr txBox="1">
              <a:spLocks noChangeArrowheads="1"/>
            </p:cNvSpPr>
            <p:nvPr/>
          </p:nvSpPr>
          <p:spPr bwMode="auto">
            <a:xfrm>
              <a:off x="1882"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sp>
          <p:nvSpPr>
            <p:cNvPr id="34" name="Text Box 34"/>
            <p:cNvSpPr txBox="1">
              <a:spLocks noChangeArrowheads="1"/>
            </p:cNvSpPr>
            <p:nvPr/>
          </p:nvSpPr>
          <p:spPr bwMode="auto">
            <a:xfrm>
              <a:off x="1882" y="1253"/>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grpSp>
      <p:sp>
        <p:nvSpPr>
          <p:cNvPr id="43" name="Rectangle 35"/>
          <p:cNvSpPr>
            <a:spLocks noChangeArrowheads="1"/>
          </p:cNvSpPr>
          <p:nvPr/>
        </p:nvSpPr>
        <p:spPr bwMode="auto">
          <a:xfrm>
            <a:off x="6132453" y="2467183"/>
            <a:ext cx="1800225" cy="360363"/>
          </a:xfrm>
          <a:prstGeom prst="rect">
            <a:avLst/>
          </a:prstGeom>
          <a:gradFill rotWithShape="0">
            <a:gsLst>
              <a:gs pos="0">
                <a:srgbClr val="CC0000"/>
              </a:gs>
              <a:gs pos="100000">
                <a:schemeClr val="bg1"/>
              </a:gs>
            </a:gsLst>
            <a:lin ang="27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solidFill>
                  <a:srgbClr val="0000FF"/>
                </a:solidFill>
                <a:ea typeface="宋体" charset="-122"/>
              </a:rPr>
              <a:t>J1</a:t>
            </a:r>
            <a:r>
              <a:rPr lang="zh-CN" altLang="en-US" b="1">
                <a:solidFill>
                  <a:srgbClr val="0000FF"/>
                </a:solidFill>
                <a:ea typeface="宋体" charset="-122"/>
              </a:rPr>
              <a:t>（</a:t>
            </a:r>
            <a:r>
              <a:rPr lang="en-US" altLang="zh-CN" b="1">
                <a:solidFill>
                  <a:srgbClr val="0000FF"/>
                </a:solidFill>
                <a:ea typeface="宋体" charset="-122"/>
              </a:rPr>
              <a:t>40K</a:t>
            </a:r>
            <a:r>
              <a:rPr lang="zh-CN" altLang="en-US" b="1">
                <a:solidFill>
                  <a:srgbClr val="0000FF"/>
                </a:solidFill>
                <a:ea typeface="宋体" charset="-122"/>
              </a:rPr>
              <a:t>）</a:t>
            </a:r>
          </a:p>
        </p:txBody>
      </p:sp>
      <p:grpSp>
        <p:nvGrpSpPr>
          <p:cNvPr id="44" name="Group 36"/>
          <p:cNvGrpSpPr>
            <a:grpSpLocks/>
          </p:cNvGrpSpPr>
          <p:nvPr/>
        </p:nvGrpSpPr>
        <p:grpSpPr bwMode="auto">
          <a:xfrm>
            <a:off x="6132453" y="2827546"/>
            <a:ext cx="1223963" cy="2520950"/>
            <a:chOff x="2789" y="1661"/>
            <a:chExt cx="771" cy="1588"/>
          </a:xfrm>
        </p:grpSpPr>
        <p:grpSp>
          <p:nvGrpSpPr>
            <p:cNvPr id="45" name="Group 37"/>
            <p:cNvGrpSpPr>
              <a:grpSpLocks/>
            </p:cNvGrpSpPr>
            <p:nvPr/>
          </p:nvGrpSpPr>
          <p:grpSpPr bwMode="auto">
            <a:xfrm>
              <a:off x="2789" y="1661"/>
              <a:ext cx="771" cy="227"/>
              <a:chOff x="3334" y="2251"/>
              <a:chExt cx="771" cy="227"/>
            </a:xfrm>
          </p:grpSpPr>
          <p:sp>
            <p:nvSpPr>
              <p:cNvPr id="50" name="Rectangle 38"/>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rPr>
                  <a:t>500k 180k</a:t>
                </a:r>
              </a:p>
            </p:txBody>
          </p:sp>
          <p:sp>
            <p:nvSpPr>
              <p:cNvPr id="51" name="Line 39"/>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 name="Group 40"/>
            <p:cNvGrpSpPr>
              <a:grpSpLocks/>
            </p:cNvGrpSpPr>
            <p:nvPr/>
          </p:nvGrpSpPr>
          <p:grpSpPr bwMode="auto">
            <a:xfrm>
              <a:off x="2789" y="3022"/>
              <a:ext cx="771" cy="227"/>
              <a:chOff x="3334" y="2251"/>
              <a:chExt cx="771" cy="227"/>
            </a:xfrm>
          </p:grpSpPr>
          <p:sp>
            <p:nvSpPr>
              <p:cNvPr id="48" name="Rectangle 41"/>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       120k</a:t>
                </a:r>
              </a:p>
            </p:txBody>
          </p:sp>
          <p:sp>
            <p:nvSpPr>
              <p:cNvPr id="49" name="Line 42"/>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47" name="AutoShape 43"/>
            <p:cNvCxnSpPr>
              <a:cxnSpLocks noChangeShapeType="1"/>
              <a:stCxn id="50" idx="1"/>
              <a:endCxn id="48" idx="1"/>
            </p:cNvCxnSpPr>
            <p:nvPr/>
          </p:nvCxnSpPr>
          <p:spPr bwMode="auto">
            <a:xfrm rot="10800000" flipH="1" flipV="1">
              <a:off x="2789" y="1775"/>
              <a:ext cx="1" cy="1361"/>
            </a:xfrm>
            <a:prstGeom prst="bentConnector3">
              <a:avLst>
                <a:gd name="adj1" fmla="val -1440000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52" name="Rectangle 44"/>
          <p:cNvSpPr>
            <a:spLocks noChangeArrowheads="1"/>
          </p:cNvSpPr>
          <p:nvPr/>
        </p:nvSpPr>
        <p:spPr bwMode="auto">
          <a:xfrm>
            <a:off x="6132453" y="2827546"/>
            <a:ext cx="1800225" cy="1223962"/>
          </a:xfrm>
          <a:prstGeom prst="rect">
            <a:avLst/>
          </a:prstGeom>
          <a:gradFill rotWithShape="1">
            <a:gsLst>
              <a:gs pos="0">
                <a:srgbClr val="EDFC24"/>
              </a:gs>
              <a:gs pos="100000">
                <a:schemeClr val="bg1"/>
              </a:gs>
            </a:gsLst>
            <a:lin ang="54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ea typeface="宋体" charset="-122"/>
              </a:rPr>
              <a:t>J2</a:t>
            </a:r>
            <a:r>
              <a:rPr lang="zh-CN" altLang="en-US" b="1">
                <a:ea typeface="宋体" charset="-122"/>
              </a:rPr>
              <a:t>（</a:t>
            </a:r>
            <a:r>
              <a:rPr lang="en-US" altLang="zh-CN" b="1">
                <a:ea typeface="宋体" charset="-122"/>
              </a:rPr>
              <a:t>160K</a:t>
            </a:r>
            <a:r>
              <a:rPr lang="zh-CN" altLang="en-US" b="1">
                <a:ea typeface="宋体" charset="-122"/>
              </a:rPr>
              <a:t>）</a:t>
            </a:r>
          </a:p>
        </p:txBody>
      </p:sp>
      <p:grpSp>
        <p:nvGrpSpPr>
          <p:cNvPr id="53" name="Group 45"/>
          <p:cNvGrpSpPr>
            <a:grpSpLocks/>
          </p:cNvGrpSpPr>
          <p:nvPr/>
        </p:nvGrpSpPr>
        <p:grpSpPr bwMode="auto">
          <a:xfrm>
            <a:off x="6132453" y="4051508"/>
            <a:ext cx="1223963" cy="1296988"/>
            <a:chOff x="3243" y="2432"/>
            <a:chExt cx="771" cy="817"/>
          </a:xfrm>
        </p:grpSpPr>
        <p:grpSp>
          <p:nvGrpSpPr>
            <p:cNvPr id="54" name="Group 46"/>
            <p:cNvGrpSpPr>
              <a:grpSpLocks/>
            </p:cNvGrpSpPr>
            <p:nvPr/>
          </p:nvGrpSpPr>
          <p:grpSpPr bwMode="auto">
            <a:xfrm>
              <a:off x="3243" y="3022"/>
              <a:ext cx="771" cy="227"/>
              <a:chOff x="3334" y="2251"/>
              <a:chExt cx="771" cy="227"/>
            </a:xfrm>
          </p:grpSpPr>
          <p:sp>
            <p:nvSpPr>
              <p:cNvPr id="59" name="Rectangle 47"/>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        120k</a:t>
                </a:r>
              </a:p>
            </p:txBody>
          </p:sp>
          <p:sp>
            <p:nvSpPr>
              <p:cNvPr id="60" name="Line 48"/>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 name="Group 49"/>
            <p:cNvGrpSpPr>
              <a:grpSpLocks/>
            </p:cNvGrpSpPr>
            <p:nvPr/>
          </p:nvGrpSpPr>
          <p:grpSpPr bwMode="auto">
            <a:xfrm>
              <a:off x="3243" y="2432"/>
              <a:ext cx="771" cy="227"/>
              <a:chOff x="3334" y="2251"/>
              <a:chExt cx="771" cy="227"/>
            </a:xfrm>
          </p:grpSpPr>
          <p:sp>
            <p:nvSpPr>
              <p:cNvPr id="57" name="Rectangle 50"/>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500K 20k</a:t>
                </a:r>
              </a:p>
            </p:txBody>
          </p:sp>
          <p:sp>
            <p:nvSpPr>
              <p:cNvPr id="58" name="Line 51"/>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56" name="AutoShape 52"/>
            <p:cNvCxnSpPr>
              <a:cxnSpLocks noChangeShapeType="1"/>
              <a:stCxn id="57" idx="1"/>
              <a:endCxn id="59" idx="1"/>
            </p:cNvCxnSpPr>
            <p:nvPr/>
          </p:nvCxnSpPr>
          <p:spPr bwMode="auto">
            <a:xfrm rot="10800000" flipH="1" flipV="1">
              <a:off x="3243" y="2546"/>
              <a:ext cx="1" cy="59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61" name="Text Box 53"/>
          <p:cNvSpPr txBox="1">
            <a:spLocks noChangeArrowheads="1"/>
          </p:cNvSpPr>
          <p:nvPr/>
        </p:nvSpPr>
        <p:spPr bwMode="auto">
          <a:xfrm>
            <a:off x="3900428" y="3475246"/>
            <a:ext cx="165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3300"/>
                </a:solidFill>
                <a:ea typeface="宋体" charset="-122"/>
              </a:rPr>
              <a:t>J2(160K)</a:t>
            </a:r>
            <a:r>
              <a:rPr lang="zh-CN" altLang="en-US" b="1">
                <a:solidFill>
                  <a:srgbClr val="003300"/>
                </a:solidFill>
                <a:ea typeface="宋体" charset="-122"/>
              </a:rPr>
              <a:t>进入</a:t>
            </a:r>
          </a:p>
        </p:txBody>
      </p:sp>
      <p:sp>
        <p:nvSpPr>
          <p:cNvPr id="62" name="Text Box 54"/>
          <p:cNvSpPr txBox="1">
            <a:spLocks noChangeArrowheads="1"/>
          </p:cNvSpPr>
          <p:nvPr/>
        </p:nvSpPr>
        <p:spPr bwMode="auto">
          <a:xfrm>
            <a:off x="3971866" y="5132596"/>
            <a:ext cx="165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660066"/>
                </a:solidFill>
                <a:ea typeface="宋体" charset="-122"/>
              </a:rPr>
              <a:t>J3(100K)</a:t>
            </a:r>
            <a:r>
              <a:rPr lang="zh-CN" altLang="en-US" b="1">
                <a:solidFill>
                  <a:srgbClr val="660066"/>
                </a:solidFill>
                <a:ea typeface="宋体" charset="-122"/>
              </a:rPr>
              <a:t>进入</a:t>
            </a:r>
          </a:p>
        </p:txBody>
      </p:sp>
      <p:sp>
        <p:nvSpPr>
          <p:cNvPr id="63" name="Rectangle 55"/>
          <p:cNvSpPr>
            <a:spLocks noChangeArrowheads="1"/>
          </p:cNvSpPr>
          <p:nvPr/>
        </p:nvSpPr>
        <p:spPr bwMode="auto">
          <a:xfrm>
            <a:off x="6132453" y="4988133"/>
            <a:ext cx="1800225" cy="1008063"/>
          </a:xfrm>
          <a:prstGeom prst="rect">
            <a:avLst/>
          </a:prstGeom>
          <a:gradFill rotWithShape="1">
            <a:gsLst>
              <a:gs pos="0">
                <a:srgbClr val="990099"/>
              </a:gs>
              <a:gs pos="100000">
                <a:schemeClr val="bg1"/>
              </a:gs>
            </a:gsLst>
            <a:lin ang="54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ea typeface="宋体" charset="-122"/>
              </a:rPr>
              <a:t>J3(100K)</a:t>
            </a:r>
          </a:p>
        </p:txBody>
      </p:sp>
      <p:grpSp>
        <p:nvGrpSpPr>
          <p:cNvPr id="64" name="Group 56"/>
          <p:cNvGrpSpPr>
            <a:grpSpLocks/>
          </p:cNvGrpSpPr>
          <p:nvPr/>
        </p:nvGrpSpPr>
        <p:grpSpPr bwMode="auto">
          <a:xfrm>
            <a:off x="6132453" y="4051508"/>
            <a:ext cx="1223963" cy="2305050"/>
            <a:chOff x="3606" y="2432"/>
            <a:chExt cx="771" cy="1452"/>
          </a:xfrm>
        </p:grpSpPr>
        <p:grpSp>
          <p:nvGrpSpPr>
            <p:cNvPr id="65" name="Group 57"/>
            <p:cNvGrpSpPr>
              <a:grpSpLocks/>
            </p:cNvGrpSpPr>
            <p:nvPr/>
          </p:nvGrpSpPr>
          <p:grpSpPr bwMode="auto">
            <a:xfrm>
              <a:off x="3606" y="3657"/>
              <a:ext cx="771" cy="227"/>
              <a:chOff x="3334" y="2251"/>
              <a:chExt cx="771" cy="227"/>
            </a:xfrm>
          </p:grpSpPr>
          <p:sp>
            <p:nvSpPr>
              <p:cNvPr id="70" name="Rectangle 58"/>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         20k</a:t>
                </a:r>
              </a:p>
            </p:txBody>
          </p:sp>
          <p:sp>
            <p:nvSpPr>
              <p:cNvPr id="71" name="Line 59"/>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 name="Group 60"/>
            <p:cNvGrpSpPr>
              <a:grpSpLocks/>
            </p:cNvGrpSpPr>
            <p:nvPr/>
          </p:nvGrpSpPr>
          <p:grpSpPr bwMode="auto">
            <a:xfrm>
              <a:off x="3606" y="2432"/>
              <a:ext cx="771" cy="227"/>
              <a:chOff x="3334" y="2251"/>
              <a:chExt cx="771" cy="227"/>
            </a:xfrm>
          </p:grpSpPr>
          <p:sp>
            <p:nvSpPr>
              <p:cNvPr id="68" name="Rectangle 61"/>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600K 20k</a:t>
                </a:r>
              </a:p>
            </p:txBody>
          </p:sp>
          <p:sp>
            <p:nvSpPr>
              <p:cNvPr id="69" name="Line 62"/>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67" name="AutoShape 63"/>
            <p:cNvCxnSpPr>
              <a:cxnSpLocks noChangeShapeType="1"/>
              <a:stCxn id="68" idx="1"/>
              <a:endCxn id="70" idx="1"/>
            </p:cNvCxnSpPr>
            <p:nvPr/>
          </p:nvCxnSpPr>
          <p:spPr bwMode="auto">
            <a:xfrm rot="10800000" flipH="1" flipV="1">
              <a:off x="3606" y="2546"/>
              <a:ext cx="1" cy="1225"/>
            </a:xfrm>
            <a:prstGeom prst="bentConnector3">
              <a:avLst>
                <a:gd name="adj1" fmla="val -14400005"/>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sp>
        <p:nvSpPr>
          <p:cNvPr id="72" name="Text Box 64"/>
          <p:cNvSpPr txBox="1">
            <a:spLocks noChangeArrowheads="1"/>
          </p:cNvSpPr>
          <p:nvPr/>
        </p:nvSpPr>
        <p:spPr bwMode="auto">
          <a:xfrm>
            <a:off x="1523941" y="4988133"/>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cs typeface="Arial" charset="0"/>
              </a:rPr>
              <a:t>^</a:t>
            </a:r>
          </a:p>
        </p:txBody>
      </p:sp>
      <p:sp>
        <p:nvSpPr>
          <p:cNvPr id="73" name="Text Box 65"/>
          <p:cNvSpPr txBox="1">
            <a:spLocks noChangeArrowheads="1"/>
          </p:cNvSpPr>
          <p:nvPr/>
        </p:nvSpPr>
        <p:spPr bwMode="auto">
          <a:xfrm>
            <a:off x="1523941" y="2467183"/>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grpSp>
        <p:nvGrpSpPr>
          <p:cNvPr id="74" name="Group 70"/>
          <p:cNvGrpSpPr>
            <a:grpSpLocks/>
          </p:cNvGrpSpPr>
          <p:nvPr/>
        </p:nvGrpSpPr>
        <p:grpSpPr bwMode="auto">
          <a:xfrm>
            <a:off x="407928" y="2251283"/>
            <a:ext cx="1133475" cy="376238"/>
            <a:chOff x="0" y="1298"/>
            <a:chExt cx="714" cy="237"/>
          </a:xfrm>
        </p:grpSpPr>
        <p:sp>
          <p:nvSpPr>
            <p:cNvPr id="75" name="Text Box 68"/>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100K</a:t>
              </a:r>
            </a:p>
          </p:txBody>
        </p:sp>
        <p:sp>
          <p:nvSpPr>
            <p:cNvPr id="76" name="Line 69"/>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 name="Group 71"/>
          <p:cNvGrpSpPr>
            <a:grpSpLocks/>
          </p:cNvGrpSpPr>
          <p:nvPr/>
        </p:nvGrpSpPr>
        <p:grpSpPr bwMode="auto">
          <a:xfrm>
            <a:off x="4979928" y="2611646"/>
            <a:ext cx="1133475" cy="376237"/>
            <a:chOff x="0" y="1298"/>
            <a:chExt cx="714" cy="237"/>
          </a:xfrm>
        </p:grpSpPr>
        <p:sp>
          <p:nvSpPr>
            <p:cNvPr id="78" name="Text Box 72"/>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140K</a:t>
              </a:r>
            </a:p>
          </p:txBody>
        </p:sp>
        <p:sp>
          <p:nvSpPr>
            <p:cNvPr id="79" name="Line 73"/>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0" name="Group 74"/>
          <p:cNvGrpSpPr>
            <a:grpSpLocks/>
          </p:cNvGrpSpPr>
          <p:nvPr/>
        </p:nvGrpSpPr>
        <p:grpSpPr bwMode="auto">
          <a:xfrm>
            <a:off x="4979928" y="3891171"/>
            <a:ext cx="1133475" cy="376237"/>
            <a:chOff x="0" y="1298"/>
            <a:chExt cx="714" cy="237"/>
          </a:xfrm>
        </p:grpSpPr>
        <p:sp>
          <p:nvSpPr>
            <p:cNvPr id="81" name="Text Box 75"/>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300K</a:t>
              </a:r>
            </a:p>
          </p:txBody>
        </p:sp>
        <p:sp>
          <p:nvSpPr>
            <p:cNvPr id="82" name="Line 76"/>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3" name="Group 77"/>
          <p:cNvGrpSpPr>
            <a:grpSpLocks/>
          </p:cNvGrpSpPr>
          <p:nvPr/>
        </p:nvGrpSpPr>
        <p:grpSpPr bwMode="auto">
          <a:xfrm>
            <a:off x="4979928" y="3891171"/>
            <a:ext cx="1133475" cy="376237"/>
            <a:chOff x="0" y="1298"/>
            <a:chExt cx="714" cy="237"/>
          </a:xfrm>
        </p:grpSpPr>
        <p:sp>
          <p:nvSpPr>
            <p:cNvPr id="84" name="Text Box 78"/>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300K</a:t>
              </a:r>
            </a:p>
          </p:txBody>
        </p:sp>
        <p:sp>
          <p:nvSpPr>
            <p:cNvPr id="85" name="Line 79"/>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E7193865-077A-4C4F-BBE6-06FD5FC79E8B}"/>
              </a:ext>
            </a:extLst>
          </p:cNvPr>
          <p:cNvSpPr>
            <a:spLocks noGrp="1"/>
          </p:cNvSpPr>
          <p:nvPr>
            <p:ph type="sldNum" sz="quarter" idx="12"/>
          </p:nvPr>
        </p:nvSpPr>
        <p:spPr/>
        <p:txBody>
          <a:bodyPr/>
          <a:lstStyle/>
          <a:p>
            <a:fld id="{B10D5614-B734-4280-8F57-1D4947433C97}" type="slidenum">
              <a:rPr lang="en-US" smtClean="0"/>
              <a:pPr/>
              <a:t>45</a:t>
            </a:fld>
            <a:endParaRPr lang="en-US" dirty="0"/>
          </a:p>
        </p:txBody>
      </p:sp>
    </p:spTree>
    <p:extLst>
      <p:ext uri="{BB962C8B-B14F-4D97-AF65-F5344CB8AC3E}">
        <p14:creationId xmlns:p14="http://schemas.microsoft.com/office/powerpoint/2010/main" val="156181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ppt_x"/>
                                          </p:val>
                                        </p:tav>
                                        <p:tav tm="100000">
                                          <p:val>
                                            <p:strVal val="#ppt_x"/>
                                          </p:val>
                                        </p:tav>
                                      </p:tavLst>
                                    </p:anim>
                                    <p:anim calcmode="lin" valueType="num">
                                      <p:cBhvr additive="base">
                                        <p:cTn id="13" dur="500" fill="hold"/>
                                        <p:tgtEl>
                                          <p:spTgt spid="7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3"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
                                        <p:tgtEl>
                                          <p:spTgt spid="30"/>
                                        </p:tgtEl>
                                      </p:cBhvr>
                                    </p:animEffect>
                                    <p:anim calcmode="lin" valueType="num">
                                      <p:cBhvr>
                                        <p:cTn id="18" dur="400" fill="hold"/>
                                        <p:tgtEl>
                                          <p:spTgt spid="30"/>
                                        </p:tgtEl>
                                        <p:attrNameLst>
                                          <p:attrName>ppt_x</p:attrName>
                                        </p:attrNameLst>
                                      </p:cBhvr>
                                      <p:tavLst>
                                        <p:tav tm="0">
                                          <p:val>
                                            <p:strVal val="#ppt_x"/>
                                          </p:val>
                                        </p:tav>
                                        <p:tav tm="100000">
                                          <p:val>
                                            <p:strVal val="#ppt_x"/>
                                          </p:val>
                                        </p:tav>
                                      </p:tavLst>
                                    </p:anim>
                                    <p:anim calcmode="lin" valueType="num">
                                      <p:cBhvr>
                                        <p:cTn id="19" dur="400" fill="hold"/>
                                        <p:tgtEl>
                                          <p:spTgt spid="30"/>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3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3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blinds(horizontal)">
                                      <p:cBhvr>
                                        <p:cTn id="25" dur="500"/>
                                        <p:tgtEl>
                                          <p:spTgt spid="7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par>
                          <p:cTn id="31" fill="hold">
                            <p:stCondLst>
                              <p:cond delay="500"/>
                            </p:stCondLst>
                            <p:childTnLst>
                              <p:par>
                                <p:cTn id="32" presetID="8" presetClass="entr" presetSubtype="16"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additive="base">
                                        <p:cTn id="44" dur="500" fill="hold"/>
                                        <p:tgtEl>
                                          <p:spTgt spid="44"/>
                                        </p:tgtEl>
                                        <p:attrNameLst>
                                          <p:attrName>ppt_x</p:attrName>
                                        </p:attrNameLst>
                                      </p:cBhvr>
                                      <p:tavLst>
                                        <p:tav tm="0">
                                          <p:val>
                                            <p:strVal val="#ppt_x"/>
                                          </p:val>
                                        </p:tav>
                                        <p:tav tm="100000">
                                          <p:val>
                                            <p:strVal val="#ppt_x"/>
                                          </p:val>
                                        </p:tav>
                                      </p:tavLst>
                                    </p:anim>
                                    <p:anim calcmode="lin" valueType="num">
                                      <p:cBhvr additive="base">
                                        <p:cTn id="45" dur="500" fill="hold"/>
                                        <p:tgtEl>
                                          <p:spTgt spid="44"/>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3" presetClass="entr" presetSubtype="10"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blinds(horizontal)">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diamond(in)">
                                      <p:cBhvr>
                                        <p:cTn id="54" dur="20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xit" presetSubtype="16" fill="hold" nodeType="clickEffect">
                                  <p:stCondLst>
                                    <p:cond delay="0"/>
                                  </p:stCondLst>
                                  <p:childTnLst>
                                    <p:animEffect transition="out" filter="diamond(in)">
                                      <p:cBhvr>
                                        <p:cTn id="58" dur="2000"/>
                                        <p:tgtEl>
                                          <p:spTgt spid="44"/>
                                        </p:tgtEl>
                                      </p:cBhvr>
                                    </p:animEffect>
                                    <p:set>
                                      <p:cBhvr>
                                        <p:cTn id="59" dur="1" fill="hold">
                                          <p:stCondLst>
                                            <p:cond delay="1999"/>
                                          </p:stCondLst>
                                        </p:cTn>
                                        <p:tgtEl>
                                          <p:spTgt spid="44"/>
                                        </p:tgtEl>
                                        <p:attrNameLst>
                                          <p:attrName>style.visibility</p:attrName>
                                        </p:attrNameLst>
                                      </p:cBhvr>
                                      <p:to>
                                        <p:strVal val="hidden"/>
                                      </p:to>
                                    </p:set>
                                  </p:childTnLst>
                                </p:cTn>
                              </p:par>
                            </p:childTnLst>
                          </p:cTn>
                        </p:par>
                        <p:par>
                          <p:cTn id="60" fill="hold">
                            <p:stCondLst>
                              <p:cond delay="2000"/>
                            </p:stCondLst>
                            <p:childTnLst>
                              <p:par>
                                <p:cTn id="61" presetID="3" presetClass="exit" presetSubtype="10" fill="hold" nodeType="afterEffect">
                                  <p:stCondLst>
                                    <p:cond delay="0"/>
                                  </p:stCondLst>
                                  <p:childTnLst>
                                    <p:animEffect transition="out" filter="blinds(horizontal)">
                                      <p:cBhvr>
                                        <p:cTn id="62" dur="500"/>
                                        <p:tgtEl>
                                          <p:spTgt spid="77"/>
                                        </p:tgtEl>
                                      </p:cBhvr>
                                    </p:animEffect>
                                    <p:set>
                                      <p:cBhvr>
                                        <p:cTn id="63" dur="1" fill="hold">
                                          <p:stCondLst>
                                            <p:cond delay="499"/>
                                          </p:stCondLst>
                                        </p:cTn>
                                        <p:tgtEl>
                                          <p:spTgt spid="77"/>
                                        </p:tgtEl>
                                        <p:attrNameLst>
                                          <p:attrName>style.visibility</p:attrName>
                                        </p:attrNameLst>
                                      </p:cBhvr>
                                      <p:to>
                                        <p:strVal val="hidden"/>
                                      </p:to>
                                    </p:set>
                                  </p:childTnLst>
                                </p:cTn>
                              </p:par>
                            </p:childTnLst>
                          </p:cTn>
                        </p:par>
                        <p:par>
                          <p:cTn id="64" fill="hold">
                            <p:stCondLst>
                              <p:cond delay="2500"/>
                            </p:stCondLst>
                            <p:childTnLst>
                              <p:par>
                                <p:cTn id="65" presetID="2" presetClass="entr" presetSubtype="4"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childTnLst>
                          </p:cTn>
                        </p:par>
                        <p:par>
                          <p:cTn id="69" fill="hold">
                            <p:stCondLst>
                              <p:cond delay="3000"/>
                            </p:stCondLst>
                            <p:childTnLst>
                              <p:par>
                                <p:cTn id="70" presetID="6" presetClass="entr" presetSubtype="16" fill="hold"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circle(in)">
                                      <p:cBhvr>
                                        <p:cTn id="72" dur="2000"/>
                                        <p:tgtEl>
                                          <p:spTgt spid="53"/>
                                        </p:tgtEl>
                                      </p:cBhvr>
                                    </p:animEffect>
                                  </p:childTnLst>
                                </p:cTn>
                              </p:par>
                            </p:childTnLst>
                          </p:cTn>
                        </p:par>
                        <p:par>
                          <p:cTn id="73" fill="hold">
                            <p:stCondLst>
                              <p:cond delay="5000"/>
                            </p:stCondLst>
                            <p:childTnLst>
                              <p:par>
                                <p:cTn id="74" presetID="3" presetClass="entr" presetSubtype="10" fill="hold"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blinds(horizontal)">
                                      <p:cBhvr>
                                        <p:cTn id="76" dur="5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diamond(in)">
                                      <p:cBhvr>
                                        <p:cTn id="81" dur="20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xit" presetSubtype="16" fill="hold" nodeType="clickEffect">
                                  <p:stCondLst>
                                    <p:cond delay="0"/>
                                  </p:stCondLst>
                                  <p:childTnLst>
                                    <p:animEffect transition="out" filter="box(in)">
                                      <p:cBhvr>
                                        <p:cTn id="85" dur="500"/>
                                        <p:tgtEl>
                                          <p:spTgt spid="53"/>
                                        </p:tgtEl>
                                      </p:cBhvr>
                                    </p:animEffect>
                                    <p:set>
                                      <p:cBhvr>
                                        <p:cTn id="86" dur="1" fill="hold">
                                          <p:stCondLst>
                                            <p:cond delay="499"/>
                                          </p:stCondLst>
                                        </p:cTn>
                                        <p:tgtEl>
                                          <p:spTgt spid="53"/>
                                        </p:tgtEl>
                                        <p:attrNameLst>
                                          <p:attrName>style.visibility</p:attrName>
                                        </p:attrNameLst>
                                      </p:cBhvr>
                                      <p:to>
                                        <p:strVal val="hidden"/>
                                      </p:to>
                                    </p:set>
                                  </p:childTnLst>
                                </p:cTn>
                              </p:par>
                            </p:childTnLst>
                          </p:cTn>
                        </p:par>
                        <p:par>
                          <p:cTn id="87" fill="hold">
                            <p:stCondLst>
                              <p:cond delay="500"/>
                            </p:stCondLst>
                            <p:childTnLst>
                              <p:par>
                                <p:cTn id="88" presetID="3" presetClass="exit" presetSubtype="10" fill="hold" nodeType="afterEffect">
                                  <p:stCondLst>
                                    <p:cond delay="0"/>
                                  </p:stCondLst>
                                  <p:childTnLst>
                                    <p:animEffect transition="out" filter="blinds(horizontal)">
                                      <p:cBhvr>
                                        <p:cTn id="89" dur="500"/>
                                        <p:tgtEl>
                                          <p:spTgt spid="80"/>
                                        </p:tgtEl>
                                      </p:cBhvr>
                                    </p:animEffect>
                                    <p:set>
                                      <p:cBhvr>
                                        <p:cTn id="90" dur="1" fill="hold">
                                          <p:stCondLst>
                                            <p:cond delay="499"/>
                                          </p:stCondLst>
                                        </p:cTn>
                                        <p:tgtEl>
                                          <p:spTgt spid="80"/>
                                        </p:tgtEl>
                                        <p:attrNameLst>
                                          <p:attrName>style.visibility</p:attrName>
                                        </p:attrNameLst>
                                      </p:cBhvr>
                                      <p:to>
                                        <p:strVal val="hidden"/>
                                      </p:to>
                                    </p:set>
                                  </p:childTnLst>
                                </p:cTn>
                              </p:par>
                            </p:childTnLst>
                          </p:cTn>
                        </p:par>
                        <p:par>
                          <p:cTn id="91" fill="hold">
                            <p:stCondLst>
                              <p:cond delay="1000"/>
                            </p:stCondLst>
                            <p:childTnLst>
                              <p:par>
                                <p:cTn id="92" presetID="2" presetClass="entr" presetSubtype="4"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additive="base">
                                        <p:cTn id="94" dur="500" fill="hold"/>
                                        <p:tgtEl>
                                          <p:spTgt spid="63"/>
                                        </p:tgtEl>
                                        <p:attrNameLst>
                                          <p:attrName>ppt_x</p:attrName>
                                        </p:attrNameLst>
                                      </p:cBhvr>
                                      <p:tavLst>
                                        <p:tav tm="0">
                                          <p:val>
                                            <p:strVal val="#ppt_x"/>
                                          </p:val>
                                        </p:tav>
                                        <p:tav tm="100000">
                                          <p:val>
                                            <p:strVal val="#ppt_x"/>
                                          </p:val>
                                        </p:tav>
                                      </p:tavLst>
                                    </p:anim>
                                    <p:anim calcmode="lin" valueType="num">
                                      <p:cBhvr additive="base">
                                        <p:cTn id="95" dur="500" fill="hold"/>
                                        <p:tgtEl>
                                          <p:spTgt spid="63"/>
                                        </p:tgtEl>
                                        <p:attrNameLst>
                                          <p:attrName>ppt_y</p:attrName>
                                        </p:attrNameLst>
                                      </p:cBhvr>
                                      <p:tavLst>
                                        <p:tav tm="0">
                                          <p:val>
                                            <p:strVal val="1+#ppt_h/2"/>
                                          </p:val>
                                        </p:tav>
                                        <p:tav tm="100000">
                                          <p:val>
                                            <p:strVal val="#ppt_y"/>
                                          </p:val>
                                        </p:tav>
                                      </p:tavLst>
                                    </p:anim>
                                  </p:childTnLst>
                                </p:cTn>
                              </p:par>
                            </p:childTnLst>
                          </p:cTn>
                        </p:par>
                        <p:par>
                          <p:cTn id="96" fill="hold">
                            <p:stCondLst>
                              <p:cond delay="1500"/>
                            </p:stCondLst>
                            <p:childTnLst>
                              <p:par>
                                <p:cTn id="97" presetID="8" presetClass="entr" presetSubtype="16" fill="hold" nodeType="after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diamond(in)">
                                      <p:cBhvr>
                                        <p:cTn id="99" dur="2000"/>
                                        <p:tgtEl>
                                          <p:spTgt spid="64"/>
                                        </p:tgtEl>
                                      </p:cBhvr>
                                    </p:animEffect>
                                  </p:childTnLst>
                                </p:cTn>
                              </p:par>
                            </p:childTnLst>
                          </p:cTn>
                        </p:par>
                        <p:par>
                          <p:cTn id="100" fill="hold">
                            <p:stCondLst>
                              <p:cond delay="3500"/>
                            </p:stCondLst>
                            <p:childTnLst>
                              <p:par>
                                <p:cTn id="101" presetID="3" presetClass="entr" presetSubtype="10" fill="hold" nodeType="afterEffect">
                                  <p:stCondLst>
                                    <p:cond delay="0"/>
                                  </p:stCondLst>
                                  <p:childTnLst>
                                    <p:set>
                                      <p:cBhvr>
                                        <p:cTn id="102" dur="1" fill="hold">
                                          <p:stCondLst>
                                            <p:cond delay="0"/>
                                          </p:stCondLst>
                                        </p:cTn>
                                        <p:tgtEl>
                                          <p:spTgt spid="83"/>
                                        </p:tgtEl>
                                        <p:attrNameLst>
                                          <p:attrName>style.visibility</p:attrName>
                                        </p:attrNameLst>
                                      </p:cBhvr>
                                      <p:to>
                                        <p:strVal val="visible"/>
                                      </p:to>
                                    </p:set>
                                    <p:animEffect transition="in" filter="blinds(horizontal)">
                                      <p:cBhvr>
                                        <p:cTn id="10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3" grpId="0" animBg="1"/>
      <p:bldP spid="52" grpId="0" animBg="1"/>
      <p:bldP spid="61" grpId="0"/>
      <p:bldP spid="62" grpId="0"/>
      <p:bldP spid="63" grpId="0" animBg="1"/>
      <p:bldP spid="72" grpId="0"/>
      <p:bldP spid="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6" name="Text Box 3"/>
          <p:cNvSpPr txBox="1">
            <a:spLocks noChangeArrowheads="1"/>
          </p:cNvSpPr>
          <p:nvPr/>
        </p:nvSpPr>
        <p:spPr bwMode="auto">
          <a:xfrm>
            <a:off x="3994497" y="2077557"/>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990000"/>
                </a:solidFill>
                <a:ea typeface="宋体" charset="-122"/>
              </a:rPr>
              <a:t>J1(40K)</a:t>
            </a:r>
            <a:r>
              <a:rPr lang="zh-CN" altLang="en-US" b="1">
                <a:solidFill>
                  <a:srgbClr val="990000"/>
                </a:solidFill>
                <a:ea typeface="宋体" charset="-122"/>
              </a:rPr>
              <a:t>进入</a:t>
            </a:r>
          </a:p>
        </p:txBody>
      </p:sp>
      <p:grpSp>
        <p:nvGrpSpPr>
          <p:cNvPr id="87" name="Group 4"/>
          <p:cNvGrpSpPr>
            <a:grpSpLocks/>
          </p:cNvGrpSpPr>
          <p:nvPr/>
        </p:nvGrpSpPr>
        <p:grpSpPr bwMode="auto">
          <a:xfrm>
            <a:off x="1467197" y="1848957"/>
            <a:ext cx="2663825" cy="4537075"/>
            <a:chOff x="703" y="1071"/>
            <a:chExt cx="1678" cy="2858"/>
          </a:xfrm>
        </p:grpSpPr>
        <p:grpSp>
          <p:nvGrpSpPr>
            <p:cNvPr id="88" name="Group 5"/>
            <p:cNvGrpSpPr>
              <a:grpSpLocks/>
            </p:cNvGrpSpPr>
            <p:nvPr/>
          </p:nvGrpSpPr>
          <p:grpSpPr bwMode="auto">
            <a:xfrm>
              <a:off x="703" y="1071"/>
              <a:ext cx="1633" cy="2858"/>
              <a:chOff x="1565" y="1071"/>
              <a:chExt cx="1633" cy="2858"/>
            </a:xfrm>
          </p:grpSpPr>
          <p:grpSp>
            <p:nvGrpSpPr>
              <p:cNvPr id="91" name="Group 6"/>
              <p:cNvGrpSpPr>
                <a:grpSpLocks/>
              </p:cNvGrpSpPr>
              <p:nvPr/>
            </p:nvGrpSpPr>
            <p:grpSpPr bwMode="auto">
              <a:xfrm>
                <a:off x="1565" y="1071"/>
                <a:ext cx="1134" cy="2857"/>
                <a:chOff x="1565" y="1117"/>
                <a:chExt cx="1134" cy="2857"/>
              </a:xfrm>
            </p:grpSpPr>
            <p:sp>
              <p:nvSpPr>
                <p:cNvPr id="96" name="Rectangle 7"/>
                <p:cNvSpPr>
                  <a:spLocks noChangeArrowheads="1"/>
                </p:cNvSpPr>
                <p:nvPr/>
              </p:nvSpPr>
              <p:spPr bwMode="auto">
                <a:xfrm>
                  <a:off x="1565" y="1117"/>
                  <a:ext cx="1134" cy="2857"/>
                </a:xfrm>
                <a:prstGeom prst="rect">
                  <a:avLst/>
                </a:prstGeom>
                <a:solidFill>
                  <a:srgbClr val="00CC00"/>
                </a:solidFill>
                <a:ln w="9525" algn="ctr">
                  <a:solidFill>
                    <a:srgbClr val="00CC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97" name="Rectangle 8"/>
                <p:cNvSpPr>
                  <a:spLocks noChangeArrowheads="1"/>
                </p:cNvSpPr>
                <p:nvPr/>
              </p:nvSpPr>
              <p:spPr bwMode="auto">
                <a:xfrm>
                  <a:off x="1565" y="2704"/>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98" name="Rectangle 9"/>
                <p:cNvSpPr>
                  <a:spLocks noChangeArrowheads="1"/>
                </p:cNvSpPr>
                <p:nvPr/>
              </p:nvSpPr>
              <p:spPr bwMode="auto">
                <a:xfrm>
                  <a:off x="1565" y="1117"/>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92" name="AutoShape 10"/>
              <p:cNvSpPr>
                <a:spLocks/>
              </p:cNvSpPr>
              <p:nvPr/>
            </p:nvSpPr>
            <p:spPr bwMode="auto">
              <a:xfrm>
                <a:off x="2699" y="1434"/>
                <a:ext cx="136" cy="1225"/>
              </a:xfrm>
              <a:prstGeom prst="rightBrace">
                <a:avLst>
                  <a:gd name="adj1" fmla="val 7506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93" name="AutoShape 11"/>
              <p:cNvSpPr>
                <a:spLocks/>
              </p:cNvSpPr>
              <p:nvPr/>
            </p:nvSpPr>
            <p:spPr bwMode="auto">
              <a:xfrm>
                <a:off x="2699" y="3022"/>
                <a:ext cx="136" cy="907"/>
              </a:xfrm>
              <a:prstGeom prst="rightBrace">
                <a:avLst>
                  <a:gd name="adj1" fmla="val 55576"/>
                  <a:gd name="adj2" fmla="val 50000"/>
                </a:avLst>
              </a:prstGeom>
              <a:noFill/>
              <a:ln w="9525">
                <a:solidFill>
                  <a:schemeClr val="tx2"/>
                </a:solidFill>
                <a:round/>
                <a:headEnd/>
                <a:tailEnd/>
              </a:ln>
            </p:spPr>
            <p:txBody>
              <a:bodyPr wrap="none" anchor="ctr"/>
              <a:lstStyle/>
              <a:p>
                <a:pPr>
                  <a:defRPr/>
                </a:pPr>
                <a:endParaRPr lang="zh-CN" altLang="en-US">
                  <a:ln>
                    <a:solidFill>
                      <a:schemeClr val="tx2"/>
                    </a:solidFill>
                  </a:ln>
                  <a:ea typeface="宋体" pitchFamily="2" charset="-122"/>
                </a:endParaRPr>
              </a:p>
            </p:txBody>
          </p:sp>
          <p:sp>
            <p:nvSpPr>
              <p:cNvPr id="94" name="Text Box 12"/>
              <p:cNvSpPr txBox="1">
                <a:spLocks noChangeArrowheads="1"/>
              </p:cNvSpPr>
              <p:nvPr/>
            </p:nvSpPr>
            <p:spPr bwMode="auto">
              <a:xfrm>
                <a:off x="2880" y="1933"/>
                <a:ext cx="318" cy="231"/>
              </a:xfrm>
              <a:prstGeom prst="rect">
                <a:avLst/>
              </a:prstGeom>
              <a:noFill/>
              <a:ln w="9525" algn="ctr">
                <a:noFill/>
                <a:miter lim="800000"/>
                <a:headEnd/>
                <a:tailEnd/>
              </a:ln>
            </p:spPr>
            <p:txBody>
              <a:bodyPr>
                <a:spAutoFit/>
              </a:bodyPr>
              <a:lstStyle/>
              <a:p>
                <a:pPr>
                  <a:spcBef>
                    <a:spcPct val="50000"/>
                  </a:spcBef>
                  <a:defRPr/>
                </a:pPr>
                <a:r>
                  <a:rPr lang="en-US" altLang="zh-CN" dirty="0">
                    <a:ln>
                      <a:solidFill>
                        <a:schemeClr val="tx2"/>
                      </a:solidFill>
                    </a:ln>
                    <a:solidFill>
                      <a:schemeClr val="tx2"/>
                    </a:solidFill>
                    <a:ea typeface="宋体" pitchFamily="2" charset="-122"/>
                  </a:rPr>
                  <a:t>F1</a:t>
                </a:r>
              </a:p>
            </p:txBody>
          </p:sp>
          <p:sp>
            <p:nvSpPr>
              <p:cNvPr id="95" name="Text Box 13"/>
              <p:cNvSpPr txBox="1">
                <a:spLocks noChangeArrowheads="1"/>
              </p:cNvSpPr>
              <p:nvPr/>
            </p:nvSpPr>
            <p:spPr bwMode="auto">
              <a:xfrm>
                <a:off x="2835" y="3385"/>
                <a:ext cx="318" cy="231"/>
              </a:xfrm>
              <a:prstGeom prst="rect">
                <a:avLst/>
              </a:prstGeom>
              <a:noFill/>
              <a:ln w="9525" algn="ctr">
                <a:noFill/>
                <a:miter lim="800000"/>
                <a:headEnd/>
                <a:tailEnd/>
              </a:ln>
            </p:spPr>
            <p:txBody>
              <a:bodyPr>
                <a:spAutoFit/>
              </a:bodyPr>
              <a:lstStyle/>
              <a:p>
                <a:pPr>
                  <a:spcBef>
                    <a:spcPct val="50000"/>
                  </a:spcBef>
                  <a:defRPr/>
                </a:pPr>
                <a:r>
                  <a:rPr lang="en-US" altLang="zh-CN" dirty="0">
                    <a:ln>
                      <a:solidFill>
                        <a:schemeClr val="tx2"/>
                      </a:solidFill>
                    </a:ln>
                    <a:solidFill>
                      <a:schemeClr val="tx2"/>
                    </a:solidFill>
                    <a:ea typeface="宋体" pitchFamily="2" charset="-122"/>
                  </a:rPr>
                  <a:t>F2</a:t>
                </a:r>
              </a:p>
            </p:txBody>
          </p:sp>
        </p:grpSp>
        <p:sp>
          <p:nvSpPr>
            <p:cNvPr id="89" name="Text Box 14"/>
            <p:cNvSpPr txBox="1">
              <a:spLocks noChangeArrowheads="1"/>
            </p:cNvSpPr>
            <p:nvPr/>
          </p:nvSpPr>
          <p:spPr bwMode="auto">
            <a:xfrm>
              <a:off x="1882"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sp>
          <p:nvSpPr>
            <p:cNvPr id="90" name="Text Box 15"/>
            <p:cNvSpPr txBox="1">
              <a:spLocks noChangeArrowheads="1"/>
            </p:cNvSpPr>
            <p:nvPr/>
          </p:nvSpPr>
          <p:spPr bwMode="auto">
            <a:xfrm>
              <a:off x="1882" y="1253"/>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grpSp>
      <p:grpSp>
        <p:nvGrpSpPr>
          <p:cNvPr id="99" name="Group 16"/>
          <p:cNvGrpSpPr>
            <a:grpSpLocks/>
          </p:cNvGrpSpPr>
          <p:nvPr/>
        </p:nvGrpSpPr>
        <p:grpSpPr bwMode="auto">
          <a:xfrm>
            <a:off x="1467197" y="2425219"/>
            <a:ext cx="1223962" cy="360363"/>
            <a:chOff x="3334" y="2251"/>
            <a:chExt cx="771" cy="227"/>
          </a:xfrm>
        </p:grpSpPr>
        <p:sp>
          <p:nvSpPr>
            <p:cNvPr id="100" name="Rectangle 17"/>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FF"/>
                  </a:solidFill>
                  <a:ea typeface="宋体" charset="-122"/>
                </a:rPr>
                <a:t>         </a:t>
              </a:r>
              <a:r>
                <a:rPr lang="en-US" altLang="zh-CN" b="1">
                  <a:solidFill>
                    <a:srgbClr val="0000FF"/>
                  </a:solidFill>
                  <a:ea typeface="宋体" charset="-122"/>
                </a:rPr>
                <a:t>220k</a:t>
              </a:r>
            </a:p>
          </p:txBody>
        </p:sp>
        <p:sp>
          <p:nvSpPr>
            <p:cNvPr id="101" name="Line 18"/>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 name="Group 19"/>
          <p:cNvGrpSpPr>
            <a:grpSpLocks/>
          </p:cNvGrpSpPr>
          <p:nvPr/>
        </p:nvGrpSpPr>
        <p:grpSpPr bwMode="auto">
          <a:xfrm>
            <a:off x="1467197" y="4946169"/>
            <a:ext cx="1223962" cy="360363"/>
            <a:chOff x="3334" y="2251"/>
            <a:chExt cx="771" cy="227"/>
          </a:xfrm>
        </p:grpSpPr>
        <p:sp>
          <p:nvSpPr>
            <p:cNvPr id="103" name="Rectangle 20"/>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FF"/>
                  </a:solidFill>
                  <a:ea typeface="宋体" charset="-122"/>
                </a:rPr>
                <a:t>         </a:t>
              </a:r>
              <a:r>
                <a:rPr lang="en-US" altLang="zh-CN" b="1">
                  <a:solidFill>
                    <a:srgbClr val="0000FF"/>
                  </a:solidFill>
                  <a:ea typeface="宋体" charset="-122"/>
                </a:rPr>
                <a:t>120k</a:t>
              </a:r>
            </a:p>
          </p:txBody>
        </p:sp>
        <p:sp>
          <p:nvSpPr>
            <p:cNvPr id="104" name="Line 21"/>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5" name="Group 22"/>
          <p:cNvGrpSpPr>
            <a:grpSpLocks/>
          </p:cNvGrpSpPr>
          <p:nvPr/>
        </p:nvGrpSpPr>
        <p:grpSpPr bwMode="auto">
          <a:xfrm>
            <a:off x="6075709" y="1848957"/>
            <a:ext cx="2663825" cy="4537075"/>
            <a:chOff x="703" y="1071"/>
            <a:chExt cx="1678" cy="2858"/>
          </a:xfrm>
        </p:grpSpPr>
        <p:grpSp>
          <p:nvGrpSpPr>
            <p:cNvPr id="106" name="Group 23"/>
            <p:cNvGrpSpPr>
              <a:grpSpLocks/>
            </p:cNvGrpSpPr>
            <p:nvPr/>
          </p:nvGrpSpPr>
          <p:grpSpPr bwMode="auto">
            <a:xfrm>
              <a:off x="703" y="1071"/>
              <a:ext cx="1633" cy="2858"/>
              <a:chOff x="1565" y="1071"/>
              <a:chExt cx="1633" cy="2858"/>
            </a:xfrm>
          </p:grpSpPr>
          <p:grpSp>
            <p:nvGrpSpPr>
              <p:cNvPr id="109" name="Group 24"/>
              <p:cNvGrpSpPr>
                <a:grpSpLocks/>
              </p:cNvGrpSpPr>
              <p:nvPr/>
            </p:nvGrpSpPr>
            <p:grpSpPr bwMode="auto">
              <a:xfrm>
                <a:off x="1565" y="1071"/>
                <a:ext cx="1134" cy="2857"/>
                <a:chOff x="1565" y="1117"/>
                <a:chExt cx="1134" cy="2857"/>
              </a:xfrm>
            </p:grpSpPr>
            <p:sp>
              <p:nvSpPr>
                <p:cNvPr id="114" name="Rectangle 25"/>
                <p:cNvSpPr>
                  <a:spLocks noChangeArrowheads="1"/>
                </p:cNvSpPr>
                <p:nvPr/>
              </p:nvSpPr>
              <p:spPr bwMode="auto">
                <a:xfrm>
                  <a:off x="1565" y="1117"/>
                  <a:ext cx="1134" cy="2857"/>
                </a:xfrm>
                <a:prstGeom prst="rect">
                  <a:avLst/>
                </a:prstGeom>
                <a:solidFill>
                  <a:srgbClr val="00CC00"/>
                </a:solidFill>
                <a:ln w="9525" algn="ctr">
                  <a:solidFill>
                    <a:srgbClr val="00CC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15" name="Rectangle 26"/>
                <p:cNvSpPr>
                  <a:spLocks noChangeArrowheads="1"/>
                </p:cNvSpPr>
                <p:nvPr/>
              </p:nvSpPr>
              <p:spPr bwMode="auto">
                <a:xfrm>
                  <a:off x="1565" y="2704"/>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16" name="Rectangle 27"/>
                <p:cNvSpPr>
                  <a:spLocks noChangeArrowheads="1"/>
                </p:cNvSpPr>
                <p:nvPr/>
              </p:nvSpPr>
              <p:spPr bwMode="auto">
                <a:xfrm>
                  <a:off x="1565" y="1117"/>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110" name="AutoShape 28"/>
              <p:cNvSpPr>
                <a:spLocks/>
              </p:cNvSpPr>
              <p:nvPr/>
            </p:nvSpPr>
            <p:spPr bwMode="auto">
              <a:xfrm>
                <a:off x="2699" y="1434"/>
                <a:ext cx="136" cy="1225"/>
              </a:xfrm>
              <a:prstGeom prst="rightBrace">
                <a:avLst>
                  <a:gd name="adj1" fmla="val 7506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11" name="AutoShape 29"/>
              <p:cNvSpPr>
                <a:spLocks/>
              </p:cNvSpPr>
              <p:nvPr/>
            </p:nvSpPr>
            <p:spPr bwMode="auto">
              <a:xfrm>
                <a:off x="2699" y="3022"/>
                <a:ext cx="136" cy="907"/>
              </a:xfrm>
              <a:prstGeom prst="rightBrace">
                <a:avLst>
                  <a:gd name="adj1" fmla="val 55576"/>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12" name="Text Box 30"/>
              <p:cNvSpPr txBox="1">
                <a:spLocks noChangeArrowheads="1"/>
              </p:cNvSpPr>
              <p:nvPr/>
            </p:nvSpPr>
            <p:spPr bwMode="auto">
              <a:xfrm>
                <a:off x="2880" y="1933"/>
                <a:ext cx="318" cy="231"/>
              </a:xfrm>
              <a:prstGeom prst="rect">
                <a:avLst/>
              </a:prstGeom>
              <a:noFill/>
              <a:ln w="9525" algn="ctr">
                <a:noFill/>
                <a:miter lim="800000"/>
                <a:headEnd/>
                <a:tailEnd/>
              </a:ln>
            </p:spPr>
            <p:txBody>
              <a:bodyPr>
                <a:spAutoFit/>
              </a:bodyPr>
              <a:lstStyle/>
              <a:p>
                <a:pPr>
                  <a:spcBef>
                    <a:spcPct val="50000"/>
                  </a:spcBef>
                  <a:defRPr/>
                </a:pPr>
                <a:r>
                  <a:rPr lang="en-US" altLang="zh-CN" dirty="0">
                    <a:ln>
                      <a:solidFill>
                        <a:schemeClr val="tx2"/>
                      </a:solidFill>
                    </a:ln>
                    <a:ea typeface="宋体" pitchFamily="2" charset="-122"/>
                  </a:rPr>
                  <a:t>F1</a:t>
                </a:r>
              </a:p>
            </p:txBody>
          </p:sp>
          <p:sp>
            <p:nvSpPr>
              <p:cNvPr id="113" name="Text Box 31"/>
              <p:cNvSpPr txBox="1">
                <a:spLocks noChangeArrowheads="1"/>
              </p:cNvSpPr>
              <p:nvPr/>
            </p:nvSpPr>
            <p:spPr bwMode="auto">
              <a:xfrm>
                <a:off x="2835" y="3385"/>
                <a:ext cx="318" cy="231"/>
              </a:xfrm>
              <a:prstGeom prst="rect">
                <a:avLst/>
              </a:prstGeom>
              <a:noFill/>
              <a:ln w="9525" algn="ctr">
                <a:noFill/>
                <a:miter lim="800000"/>
                <a:headEnd/>
                <a:tailEnd/>
              </a:ln>
            </p:spPr>
            <p:txBody>
              <a:bodyPr>
                <a:spAutoFit/>
              </a:bodyPr>
              <a:lstStyle/>
              <a:p>
                <a:pPr>
                  <a:spcBef>
                    <a:spcPct val="50000"/>
                  </a:spcBef>
                  <a:defRPr/>
                </a:pPr>
                <a:r>
                  <a:rPr lang="en-US" altLang="zh-CN" dirty="0">
                    <a:ln>
                      <a:solidFill>
                        <a:schemeClr val="tx2"/>
                      </a:solidFill>
                    </a:ln>
                    <a:ea typeface="宋体" pitchFamily="2" charset="-122"/>
                  </a:rPr>
                  <a:t>F2</a:t>
                </a:r>
              </a:p>
            </p:txBody>
          </p:sp>
        </p:grpSp>
        <p:sp>
          <p:nvSpPr>
            <p:cNvPr id="107" name="Text Box 32"/>
            <p:cNvSpPr txBox="1">
              <a:spLocks noChangeArrowheads="1"/>
            </p:cNvSpPr>
            <p:nvPr/>
          </p:nvSpPr>
          <p:spPr bwMode="auto">
            <a:xfrm>
              <a:off x="1882"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sp>
          <p:nvSpPr>
            <p:cNvPr id="108" name="Text Box 33"/>
            <p:cNvSpPr txBox="1">
              <a:spLocks noChangeArrowheads="1"/>
            </p:cNvSpPr>
            <p:nvPr/>
          </p:nvSpPr>
          <p:spPr bwMode="auto">
            <a:xfrm>
              <a:off x="1882" y="1253"/>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grpSp>
      <p:sp>
        <p:nvSpPr>
          <p:cNvPr id="117" name="Rectangle 34"/>
          <p:cNvSpPr>
            <a:spLocks noChangeArrowheads="1"/>
          </p:cNvSpPr>
          <p:nvPr/>
        </p:nvSpPr>
        <p:spPr bwMode="auto">
          <a:xfrm>
            <a:off x="6075709" y="4946169"/>
            <a:ext cx="1800225" cy="360363"/>
          </a:xfrm>
          <a:prstGeom prst="rect">
            <a:avLst/>
          </a:prstGeom>
          <a:gradFill rotWithShape="0">
            <a:gsLst>
              <a:gs pos="0">
                <a:srgbClr val="CC0000"/>
              </a:gs>
              <a:gs pos="100000">
                <a:schemeClr val="bg1"/>
              </a:gs>
            </a:gsLst>
            <a:lin ang="27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solidFill>
                  <a:srgbClr val="0000FF"/>
                </a:solidFill>
                <a:ea typeface="宋体" charset="-122"/>
              </a:rPr>
              <a:t>J1</a:t>
            </a:r>
            <a:r>
              <a:rPr lang="zh-CN" altLang="en-US" b="1">
                <a:solidFill>
                  <a:srgbClr val="0000FF"/>
                </a:solidFill>
                <a:ea typeface="宋体" charset="-122"/>
              </a:rPr>
              <a:t>（</a:t>
            </a:r>
            <a:r>
              <a:rPr lang="en-US" altLang="zh-CN" b="1">
                <a:solidFill>
                  <a:srgbClr val="0000FF"/>
                </a:solidFill>
                <a:ea typeface="宋体" charset="-122"/>
              </a:rPr>
              <a:t>40K</a:t>
            </a:r>
            <a:r>
              <a:rPr lang="zh-CN" altLang="en-US" b="1">
                <a:solidFill>
                  <a:srgbClr val="0000FF"/>
                </a:solidFill>
                <a:ea typeface="宋体" charset="-122"/>
              </a:rPr>
              <a:t>）</a:t>
            </a:r>
          </a:p>
        </p:txBody>
      </p:sp>
      <p:sp>
        <p:nvSpPr>
          <p:cNvPr id="118" name="Rectangle 35"/>
          <p:cNvSpPr>
            <a:spLocks noChangeArrowheads="1"/>
          </p:cNvSpPr>
          <p:nvPr/>
        </p:nvSpPr>
        <p:spPr bwMode="auto">
          <a:xfrm>
            <a:off x="6075709" y="2425219"/>
            <a:ext cx="1800225" cy="1223963"/>
          </a:xfrm>
          <a:prstGeom prst="rect">
            <a:avLst/>
          </a:prstGeom>
          <a:gradFill rotWithShape="1">
            <a:gsLst>
              <a:gs pos="0">
                <a:srgbClr val="EDFC24"/>
              </a:gs>
              <a:gs pos="100000">
                <a:schemeClr val="bg1"/>
              </a:gs>
            </a:gsLst>
            <a:lin ang="5400000" scaled="1"/>
          </a:gradFill>
          <a:ln w="9525" algn="ctr">
            <a:solidFill>
              <a:schemeClr val="tx1"/>
            </a:solidFill>
            <a:miter lim="800000"/>
            <a:headEnd/>
            <a:tailEnd/>
          </a:ln>
        </p:spPr>
        <p:txBody>
          <a:bodyPr wrap="none" anchor="ctr"/>
          <a:lstStyle/>
          <a:p>
            <a:pPr algn="ctr">
              <a:defRPr/>
            </a:pPr>
            <a:r>
              <a:rPr lang="en-US" altLang="zh-CN" b="1" dirty="0">
                <a:ln>
                  <a:solidFill>
                    <a:schemeClr val="tx2"/>
                  </a:solidFill>
                </a:ln>
                <a:solidFill>
                  <a:srgbClr val="000000"/>
                </a:solidFill>
                <a:ea typeface="宋体" pitchFamily="2" charset="-122"/>
              </a:rPr>
              <a:t>J2</a:t>
            </a:r>
            <a:r>
              <a:rPr lang="zh-CN" altLang="en-US" b="1" dirty="0">
                <a:ln>
                  <a:solidFill>
                    <a:schemeClr val="tx2"/>
                  </a:solidFill>
                </a:ln>
                <a:solidFill>
                  <a:srgbClr val="000000"/>
                </a:solidFill>
                <a:ea typeface="宋体" pitchFamily="2" charset="-122"/>
              </a:rPr>
              <a:t>（</a:t>
            </a:r>
            <a:r>
              <a:rPr lang="en-US" altLang="zh-CN" b="1" dirty="0">
                <a:ln>
                  <a:solidFill>
                    <a:schemeClr val="tx2"/>
                  </a:solidFill>
                </a:ln>
                <a:solidFill>
                  <a:srgbClr val="000000"/>
                </a:solidFill>
                <a:ea typeface="宋体" pitchFamily="2" charset="-122"/>
              </a:rPr>
              <a:t>160K</a:t>
            </a:r>
            <a:r>
              <a:rPr lang="zh-CN" altLang="en-US" b="1" dirty="0">
                <a:ln>
                  <a:solidFill>
                    <a:schemeClr val="tx2"/>
                  </a:solidFill>
                </a:ln>
                <a:solidFill>
                  <a:srgbClr val="000000"/>
                </a:solidFill>
                <a:ea typeface="宋体" pitchFamily="2" charset="-122"/>
              </a:rPr>
              <a:t>）</a:t>
            </a:r>
          </a:p>
        </p:txBody>
      </p:sp>
      <p:grpSp>
        <p:nvGrpSpPr>
          <p:cNvPr id="119" name="Group 36"/>
          <p:cNvGrpSpPr>
            <a:grpSpLocks/>
          </p:cNvGrpSpPr>
          <p:nvPr/>
        </p:nvGrpSpPr>
        <p:grpSpPr bwMode="auto">
          <a:xfrm>
            <a:off x="6075709" y="3649182"/>
            <a:ext cx="1223963" cy="2017712"/>
            <a:chOff x="3606" y="2205"/>
            <a:chExt cx="771" cy="1271"/>
          </a:xfrm>
        </p:grpSpPr>
        <p:grpSp>
          <p:nvGrpSpPr>
            <p:cNvPr id="120" name="Group 37"/>
            <p:cNvGrpSpPr>
              <a:grpSpLocks/>
            </p:cNvGrpSpPr>
            <p:nvPr/>
          </p:nvGrpSpPr>
          <p:grpSpPr bwMode="auto">
            <a:xfrm>
              <a:off x="3606" y="3249"/>
              <a:ext cx="771" cy="227"/>
              <a:chOff x="3334" y="2251"/>
              <a:chExt cx="771" cy="227"/>
            </a:xfrm>
          </p:grpSpPr>
          <p:sp>
            <p:nvSpPr>
              <p:cNvPr id="125" name="Rectangle 38"/>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dirty="0">
                    <a:solidFill>
                      <a:srgbClr val="0000FF"/>
                    </a:solidFill>
                    <a:ea typeface="宋体" charset="-122"/>
                    <a:cs typeface="Arial" charset="0"/>
                  </a:rPr>
                  <a:t>^        80k</a:t>
                </a:r>
              </a:p>
            </p:txBody>
          </p:sp>
          <p:sp>
            <p:nvSpPr>
              <p:cNvPr id="126" name="Line 39"/>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 name="Group 40"/>
            <p:cNvGrpSpPr>
              <a:grpSpLocks/>
            </p:cNvGrpSpPr>
            <p:nvPr/>
          </p:nvGrpSpPr>
          <p:grpSpPr bwMode="auto">
            <a:xfrm>
              <a:off x="3606" y="2205"/>
              <a:ext cx="771" cy="227"/>
              <a:chOff x="3334" y="2251"/>
              <a:chExt cx="771" cy="227"/>
            </a:xfrm>
          </p:grpSpPr>
          <p:sp>
            <p:nvSpPr>
              <p:cNvPr id="123" name="Rectangle 41"/>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540K 60k</a:t>
                </a:r>
              </a:p>
            </p:txBody>
          </p:sp>
          <p:sp>
            <p:nvSpPr>
              <p:cNvPr id="124" name="Line 42"/>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22" name="AutoShape 43"/>
            <p:cNvCxnSpPr>
              <a:cxnSpLocks noChangeShapeType="1"/>
              <a:stCxn id="123" idx="1"/>
              <a:endCxn id="125" idx="1"/>
            </p:cNvCxnSpPr>
            <p:nvPr/>
          </p:nvCxnSpPr>
          <p:spPr bwMode="auto">
            <a:xfrm rot="10800000" flipH="1" flipV="1">
              <a:off x="3606" y="2319"/>
              <a:ext cx="1" cy="1044"/>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127" name="Text Box 44"/>
          <p:cNvSpPr txBox="1">
            <a:spLocks noChangeArrowheads="1"/>
          </p:cNvSpPr>
          <p:nvPr/>
        </p:nvSpPr>
        <p:spPr bwMode="auto">
          <a:xfrm>
            <a:off x="3923059" y="2720494"/>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3300"/>
                </a:solidFill>
                <a:ea typeface="宋体" charset="-122"/>
              </a:rPr>
              <a:t>J2(160K)</a:t>
            </a:r>
            <a:r>
              <a:rPr lang="zh-CN" altLang="en-US" b="1">
                <a:solidFill>
                  <a:srgbClr val="003300"/>
                </a:solidFill>
                <a:ea typeface="宋体" charset="-122"/>
              </a:rPr>
              <a:t>进入</a:t>
            </a:r>
          </a:p>
        </p:txBody>
      </p:sp>
      <p:sp>
        <p:nvSpPr>
          <p:cNvPr id="128" name="Text Box 45"/>
          <p:cNvSpPr txBox="1">
            <a:spLocks noChangeArrowheads="1"/>
          </p:cNvSpPr>
          <p:nvPr/>
        </p:nvSpPr>
        <p:spPr bwMode="auto">
          <a:xfrm>
            <a:off x="3915122" y="4514369"/>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660066"/>
                </a:solidFill>
                <a:ea typeface="宋体" charset="-122"/>
              </a:rPr>
              <a:t>J3(100K)</a:t>
            </a:r>
            <a:r>
              <a:rPr lang="zh-CN" altLang="en-US" b="1">
                <a:solidFill>
                  <a:srgbClr val="660066"/>
                </a:solidFill>
                <a:ea typeface="宋体" charset="-122"/>
              </a:rPr>
              <a:t>进入</a:t>
            </a:r>
          </a:p>
        </p:txBody>
      </p:sp>
      <p:sp>
        <p:nvSpPr>
          <p:cNvPr id="129" name="Text Box 46"/>
          <p:cNvSpPr txBox="1">
            <a:spLocks noChangeArrowheads="1"/>
          </p:cNvSpPr>
          <p:nvPr/>
        </p:nvSpPr>
        <p:spPr bwMode="auto">
          <a:xfrm>
            <a:off x="1394172" y="4946169"/>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sp>
        <p:nvSpPr>
          <p:cNvPr id="130" name="Text Box 47"/>
          <p:cNvSpPr txBox="1">
            <a:spLocks noChangeArrowheads="1"/>
          </p:cNvSpPr>
          <p:nvPr/>
        </p:nvSpPr>
        <p:spPr bwMode="auto">
          <a:xfrm>
            <a:off x="1467197" y="2425219"/>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cs typeface="Arial" charset="0"/>
              </a:rPr>
              <a:t>^</a:t>
            </a:r>
          </a:p>
        </p:txBody>
      </p:sp>
      <p:cxnSp>
        <p:nvCxnSpPr>
          <p:cNvPr id="131" name="AutoShape 48"/>
          <p:cNvCxnSpPr>
            <a:cxnSpLocks noChangeShapeType="1"/>
            <a:stCxn id="129" idx="1"/>
            <a:endCxn id="130" idx="1"/>
          </p:cNvCxnSpPr>
          <p:nvPr/>
        </p:nvCxnSpPr>
        <p:spPr bwMode="auto">
          <a:xfrm rot="10800000" flipH="1">
            <a:off x="1394172" y="2609369"/>
            <a:ext cx="73025" cy="2520950"/>
          </a:xfrm>
          <a:prstGeom prst="bentConnector3">
            <a:avLst>
              <a:gd name="adj1" fmla="val -313042"/>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nvGrpSpPr>
          <p:cNvPr id="132" name="Group 49"/>
          <p:cNvGrpSpPr>
            <a:grpSpLocks/>
          </p:cNvGrpSpPr>
          <p:nvPr/>
        </p:nvGrpSpPr>
        <p:grpSpPr bwMode="auto">
          <a:xfrm>
            <a:off x="6075709" y="2425219"/>
            <a:ext cx="1223963" cy="3241675"/>
            <a:chOff x="3606" y="1434"/>
            <a:chExt cx="771" cy="2042"/>
          </a:xfrm>
        </p:grpSpPr>
        <p:grpSp>
          <p:nvGrpSpPr>
            <p:cNvPr id="133" name="Group 50"/>
            <p:cNvGrpSpPr>
              <a:grpSpLocks/>
            </p:cNvGrpSpPr>
            <p:nvPr/>
          </p:nvGrpSpPr>
          <p:grpSpPr bwMode="auto">
            <a:xfrm>
              <a:off x="3606" y="1434"/>
              <a:ext cx="771" cy="227"/>
              <a:chOff x="3334" y="2251"/>
              <a:chExt cx="771" cy="227"/>
            </a:xfrm>
          </p:grpSpPr>
          <p:sp>
            <p:nvSpPr>
              <p:cNvPr id="138" name="Rectangle 51"/>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       220k</a:t>
                </a:r>
              </a:p>
            </p:txBody>
          </p:sp>
          <p:sp>
            <p:nvSpPr>
              <p:cNvPr id="139" name="Line 52"/>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4" name="Group 53"/>
            <p:cNvGrpSpPr>
              <a:grpSpLocks/>
            </p:cNvGrpSpPr>
            <p:nvPr/>
          </p:nvGrpSpPr>
          <p:grpSpPr bwMode="auto">
            <a:xfrm>
              <a:off x="3606" y="3249"/>
              <a:ext cx="771" cy="227"/>
              <a:chOff x="3334" y="2251"/>
              <a:chExt cx="771" cy="227"/>
            </a:xfrm>
          </p:grpSpPr>
          <p:sp>
            <p:nvSpPr>
              <p:cNvPr id="136" name="Rectangle 54"/>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dirty="0">
                    <a:solidFill>
                      <a:srgbClr val="0000FF"/>
                    </a:solidFill>
                    <a:ea typeface="宋体" charset="-122"/>
                    <a:cs typeface="Arial" charset="0"/>
                  </a:rPr>
                  <a:t>100K  80k</a:t>
                </a:r>
              </a:p>
            </p:txBody>
          </p:sp>
          <p:sp>
            <p:nvSpPr>
              <p:cNvPr id="137" name="Line 55"/>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35" name="AutoShape 56"/>
            <p:cNvCxnSpPr>
              <a:cxnSpLocks noChangeShapeType="1"/>
              <a:stCxn id="136" idx="1"/>
              <a:endCxn id="138" idx="1"/>
            </p:cNvCxnSpPr>
            <p:nvPr/>
          </p:nvCxnSpPr>
          <p:spPr bwMode="auto">
            <a:xfrm rot="10800000" flipH="1">
              <a:off x="3606" y="1548"/>
              <a:ext cx="1" cy="1815"/>
            </a:xfrm>
            <a:prstGeom prst="bentConnector3">
              <a:avLst>
                <a:gd name="adj1" fmla="val -14400005"/>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sp>
        <p:nvSpPr>
          <p:cNvPr id="140" name="Text Box 57"/>
          <p:cNvSpPr txBox="1">
            <a:spLocks noChangeArrowheads="1"/>
          </p:cNvSpPr>
          <p:nvPr/>
        </p:nvSpPr>
        <p:spPr bwMode="auto">
          <a:xfrm>
            <a:off x="3770659" y="5882794"/>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a:solidFill>
                  <a:srgbClr val="FF0000"/>
                </a:solidFill>
                <a:latin typeface="Batang" pitchFamily="18" charset="-127"/>
                <a:ea typeface="Batang" pitchFamily="18" charset="-127"/>
              </a:rPr>
              <a:t>J3</a:t>
            </a:r>
            <a:r>
              <a:rPr lang="zh-CN" altLang="en-US" sz="2400" b="1">
                <a:solidFill>
                  <a:srgbClr val="FF0000"/>
                </a:solidFill>
                <a:latin typeface="华文行楷" pitchFamily="2" charset="-122"/>
                <a:ea typeface="华文行楷" pitchFamily="2" charset="-122"/>
              </a:rPr>
              <a:t>无法分配</a:t>
            </a:r>
            <a:r>
              <a:rPr lang="en-US" altLang="zh-CN" sz="2400" b="1">
                <a:solidFill>
                  <a:srgbClr val="FF0000"/>
                </a:solidFill>
                <a:latin typeface="华文行楷" pitchFamily="2" charset="-122"/>
                <a:ea typeface="华文行楷" pitchFamily="2" charset="-122"/>
              </a:rPr>
              <a:t>!</a:t>
            </a:r>
          </a:p>
        </p:txBody>
      </p:sp>
      <p:grpSp>
        <p:nvGrpSpPr>
          <p:cNvPr id="141" name="Group 60"/>
          <p:cNvGrpSpPr>
            <a:grpSpLocks/>
          </p:cNvGrpSpPr>
          <p:nvPr/>
        </p:nvGrpSpPr>
        <p:grpSpPr bwMode="auto">
          <a:xfrm>
            <a:off x="351184" y="4730269"/>
            <a:ext cx="1133475" cy="376238"/>
            <a:chOff x="0" y="1298"/>
            <a:chExt cx="714" cy="237"/>
          </a:xfrm>
        </p:grpSpPr>
        <p:sp>
          <p:nvSpPr>
            <p:cNvPr id="142" name="Text Box 61"/>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500K</a:t>
              </a:r>
            </a:p>
          </p:txBody>
        </p:sp>
        <p:sp>
          <p:nvSpPr>
            <p:cNvPr id="143" name="Line 62"/>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4" name="Group 63"/>
          <p:cNvGrpSpPr>
            <a:grpSpLocks/>
          </p:cNvGrpSpPr>
          <p:nvPr/>
        </p:nvGrpSpPr>
        <p:grpSpPr bwMode="auto">
          <a:xfrm>
            <a:off x="4923184" y="5090632"/>
            <a:ext cx="1133475" cy="376237"/>
            <a:chOff x="0" y="1298"/>
            <a:chExt cx="714" cy="237"/>
          </a:xfrm>
        </p:grpSpPr>
        <p:sp>
          <p:nvSpPr>
            <p:cNvPr id="145" name="Text Box 64"/>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540K</a:t>
              </a:r>
            </a:p>
          </p:txBody>
        </p:sp>
        <p:sp>
          <p:nvSpPr>
            <p:cNvPr id="146" name="Line 65"/>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7" name="Group 63"/>
          <p:cNvGrpSpPr>
            <a:grpSpLocks/>
          </p:cNvGrpSpPr>
          <p:nvPr/>
        </p:nvGrpSpPr>
        <p:grpSpPr bwMode="auto">
          <a:xfrm>
            <a:off x="4923184" y="3434869"/>
            <a:ext cx="1133475" cy="376238"/>
            <a:chOff x="0" y="1298"/>
            <a:chExt cx="714" cy="237"/>
          </a:xfrm>
        </p:grpSpPr>
        <p:sp>
          <p:nvSpPr>
            <p:cNvPr id="148" name="Text Box 64"/>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260K</a:t>
              </a:r>
            </a:p>
          </p:txBody>
        </p:sp>
        <p:sp>
          <p:nvSpPr>
            <p:cNvPr id="149" name="Line 65"/>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7459EFAD-E996-42FF-BDAD-ADCE7B1D4782}"/>
              </a:ext>
            </a:extLst>
          </p:cNvPr>
          <p:cNvSpPr>
            <a:spLocks noGrp="1"/>
          </p:cNvSpPr>
          <p:nvPr>
            <p:ph type="sldNum" sz="quarter" idx="12"/>
          </p:nvPr>
        </p:nvSpPr>
        <p:spPr/>
        <p:txBody>
          <a:bodyPr/>
          <a:lstStyle/>
          <a:p>
            <a:fld id="{B10D5614-B734-4280-8F57-1D4947433C97}" type="slidenum">
              <a:rPr lang="en-US" smtClean="0"/>
              <a:pPr/>
              <a:t>46</a:t>
            </a:fld>
            <a:endParaRPr lang="en-US" dirty="0"/>
          </a:p>
        </p:txBody>
      </p:sp>
    </p:spTree>
    <p:extLst>
      <p:ext uri="{BB962C8B-B14F-4D97-AF65-F5344CB8AC3E}">
        <p14:creationId xmlns:p14="http://schemas.microsoft.com/office/powerpoint/2010/main" val="279114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additive="base">
                                        <p:cTn id="12" dur="500" fill="hold"/>
                                        <p:tgtEl>
                                          <p:spTgt spid="130"/>
                                        </p:tgtEl>
                                        <p:attrNameLst>
                                          <p:attrName>ppt_x</p:attrName>
                                        </p:attrNameLst>
                                      </p:cBhvr>
                                      <p:tavLst>
                                        <p:tav tm="0">
                                          <p:val>
                                            <p:strVal val="#ppt_x"/>
                                          </p:val>
                                        </p:tav>
                                        <p:tav tm="100000">
                                          <p:val>
                                            <p:strVal val="#ppt_x"/>
                                          </p:val>
                                        </p:tav>
                                      </p:tavLst>
                                    </p:anim>
                                    <p:anim calcmode="lin" valueType="num">
                                      <p:cBhvr additive="base">
                                        <p:cTn id="13" dur="500" fill="hold"/>
                                        <p:tgtEl>
                                          <p:spTgt spid="1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5" presetClass="entr" presetSubtype="0"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1000" fill="hold"/>
                                        <p:tgtEl>
                                          <p:spTgt spid="131"/>
                                        </p:tgtEl>
                                        <p:attrNameLst>
                                          <p:attrName>ppt_w</p:attrName>
                                        </p:attrNameLst>
                                      </p:cBhvr>
                                      <p:tavLst>
                                        <p:tav tm="0">
                                          <p:val>
                                            <p:strVal val="#ppt_w*0.70"/>
                                          </p:val>
                                        </p:tav>
                                        <p:tav tm="100000">
                                          <p:val>
                                            <p:strVal val="#ppt_w"/>
                                          </p:val>
                                        </p:tav>
                                      </p:tavLst>
                                    </p:anim>
                                    <p:anim calcmode="lin" valueType="num">
                                      <p:cBhvr>
                                        <p:cTn id="18" dur="1000" fill="hold"/>
                                        <p:tgtEl>
                                          <p:spTgt spid="131"/>
                                        </p:tgtEl>
                                        <p:attrNameLst>
                                          <p:attrName>ppt_h</p:attrName>
                                        </p:attrNameLst>
                                      </p:cBhvr>
                                      <p:tavLst>
                                        <p:tav tm="0">
                                          <p:val>
                                            <p:strVal val="#ppt_h"/>
                                          </p:val>
                                        </p:tav>
                                        <p:tav tm="100000">
                                          <p:val>
                                            <p:strVal val="#ppt_h"/>
                                          </p:val>
                                        </p:tav>
                                      </p:tavLst>
                                    </p:anim>
                                    <p:animEffect transition="in" filter="fade">
                                      <p:cBhvr>
                                        <p:cTn id="19" dur="1000"/>
                                        <p:tgtEl>
                                          <p:spTgt spid="131"/>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blinds(horizontal)">
                                      <p:cBhvr>
                                        <p:cTn id="23" dur="500"/>
                                        <p:tgtEl>
                                          <p:spTgt spid="14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box(in)">
                                      <p:cBhvr>
                                        <p:cTn id="28" dur="500"/>
                                        <p:tgtEl>
                                          <p:spTgt spid="105"/>
                                        </p:tgtEl>
                                      </p:cBhvr>
                                    </p:animEffec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diamond(in)">
                                      <p:cBhvr>
                                        <p:cTn id="32" dur="10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
                                        </p:tgtEl>
                                        <p:attrNameLst>
                                          <p:attrName>style.visibility</p:attrName>
                                        </p:attrNameLst>
                                      </p:cBhvr>
                                      <p:to>
                                        <p:strVal val="visible"/>
                                      </p:to>
                                    </p:set>
                                    <p:anim calcmode="lin" valueType="num">
                                      <p:cBhvr additive="base">
                                        <p:cTn id="37" dur="500" fill="hold"/>
                                        <p:tgtEl>
                                          <p:spTgt spid="117"/>
                                        </p:tgtEl>
                                        <p:attrNameLst>
                                          <p:attrName>ppt_x</p:attrName>
                                        </p:attrNameLst>
                                      </p:cBhvr>
                                      <p:tavLst>
                                        <p:tav tm="0">
                                          <p:val>
                                            <p:strVal val="#ppt_x"/>
                                          </p:val>
                                        </p:tav>
                                        <p:tav tm="100000">
                                          <p:val>
                                            <p:strVal val="#ppt_x"/>
                                          </p:val>
                                        </p:tav>
                                      </p:tavLst>
                                    </p:anim>
                                    <p:anim calcmode="lin" valueType="num">
                                      <p:cBhvr additive="base">
                                        <p:cTn id="38" dur="500" fill="hold"/>
                                        <p:tgtEl>
                                          <p:spTgt spid="11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43" presetClass="entr" presetSubtype="0" fill="hold"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100"/>
                                        <p:tgtEl>
                                          <p:spTgt spid="132"/>
                                        </p:tgtEl>
                                      </p:cBhvr>
                                    </p:animEffect>
                                    <p:anim calcmode="lin" valueType="num">
                                      <p:cBhvr>
                                        <p:cTn id="43" dur="400" fill="hold"/>
                                        <p:tgtEl>
                                          <p:spTgt spid="132"/>
                                        </p:tgtEl>
                                        <p:attrNameLst>
                                          <p:attrName>ppt_x</p:attrName>
                                        </p:attrNameLst>
                                      </p:cBhvr>
                                      <p:tavLst>
                                        <p:tav tm="0">
                                          <p:val>
                                            <p:strVal val="#ppt_x"/>
                                          </p:val>
                                        </p:tav>
                                        <p:tav tm="100000">
                                          <p:val>
                                            <p:strVal val="#ppt_x"/>
                                          </p:val>
                                        </p:tav>
                                      </p:tavLst>
                                    </p:anim>
                                    <p:anim calcmode="lin" valueType="num">
                                      <p:cBhvr>
                                        <p:cTn id="44" dur="400" fill="hold"/>
                                        <p:tgtEl>
                                          <p:spTgt spid="132"/>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13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13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7" fill="hold">
                            <p:stCondLst>
                              <p:cond delay="1500"/>
                            </p:stCondLst>
                            <p:childTnLst>
                              <p:par>
                                <p:cTn id="48" presetID="3" presetClass="entr" presetSubtype="10" fill="hold" nodeType="afterEffect">
                                  <p:stCondLst>
                                    <p:cond delay="0"/>
                                  </p:stCondLst>
                                  <p:childTnLst>
                                    <p:set>
                                      <p:cBhvr>
                                        <p:cTn id="49" dur="1" fill="hold">
                                          <p:stCondLst>
                                            <p:cond delay="0"/>
                                          </p:stCondLst>
                                        </p:cTn>
                                        <p:tgtEl>
                                          <p:spTgt spid="144"/>
                                        </p:tgtEl>
                                        <p:attrNameLst>
                                          <p:attrName>style.visibility</p:attrName>
                                        </p:attrNameLst>
                                      </p:cBhvr>
                                      <p:to>
                                        <p:strVal val="visible"/>
                                      </p:to>
                                    </p:set>
                                    <p:animEffect transition="in" filter="blinds(horizontal)">
                                      <p:cBhvr>
                                        <p:cTn id="50" dur="500"/>
                                        <p:tgtEl>
                                          <p:spTgt spid="144"/>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127"/>
                                        </p:tgtEl>
                                        <p:attrNameLst>
                                          <p:attrName>style.visibility</p:attrName>
                                        </p:attrNameLst>
                                      </p:cBhvr>
                                      <p:to>
                                        <p:strVal val="visible"/>
                                      </p:to>
                                    </p:set>
                                    <p:animEffect transition="in" filter="diamond(in)">
                                      <p:cBhvr>
                                        <p:cTn id="55" dur="2000"/>
                                        <p:tgtEl>
                                          <p:spTgt spid="12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nodeType="clickEffect">
                                  <p:stCondLst>
                                    <p:cond delay="0"/>
                                  </p:stCondLst>
                                  <p:childTnLst>
                                    <p:animEffect transition="out" filter="box(in)">
                                      <p:cBhvr>
                                        <p:cTn id="59" dur="500"/>
                                        <p:tgtEl>
                                          <p:spTgt spid="132"/>
                                        </p:tgtEl>
                                      </p:cBhvr>
                                    </p:animEffect>
                                    <p:set>
                                      <p:cBhvr>
                                        <p:cTn id="60" dur="1" fill="hold">
                                          <p:stCondLst>
                                            <p:cond delay="499"/>
                                          </p:stCondLst>
                                        </p:cTn>
                                        <p:tgtEl>
                                          <p:spTgt spid="132"/>
                                        </p:tgtEl>
                                        <p:attrNameLst>
                                          <p:attrName>style.visibility</p:attrName>
                                        </p:attrNameLst>
                                      </p:cBhvr>
                                      <p:to>
                                        <p:strVal val="hidden"/>
                                      </p:to>
                                    </p:set>
                                  </p:childTnLst>
                                </p:cTn>
                              </p:par>
                            </p:childTnLst>
                          </p:cTn>
                        </p:par>
                        <p:par>
                          <p:cTn id="61" fill="hold">
                            <p:stCondLst>
                              <p:cond delay="500"/>
                            </p:stCondLst>
                            <p:childTnLst>
                              <p:par>
                                <p:cTn id="62" presetID="3" presetClass="exit" presetSubtype="10" fill="hold" nodeType="afterEffect">
                                  <p:stCondLst>
                                    <p:cond delay="0"/>
                                  </p:stCondLst>
                                  <p:childTnLst>
                                    <p:animEffect transition="out" filter="blinds(horizontal)">
                                      <p:cBhvr>
                                        <p:cTn id="63" dur="500"/>
                                        <p:tgtEl>
                                          <p:spTgt spid="144"/>
                                        </p:tgtEl>
                                      </p:cBhvr>
                                    </p:animEffect>
                                    <p:set>
                                      <p:cBhvr>
                                        <p:cTn id="64" dur="1" fill="hold">
                                          <p:stCondLst>
                                            <p:cond delay="499"/>
                                          </p:stCondLst>
                                        </p:cTn>
                                        <p:tgtEl>
                                          <p:spTgt spid="144"/>
                                        </p:tgtEl>
                                        <p:attrNameLst>
                                          <p:attrName>style.visibility</p:attrName>
                                        </p:attrNameLst>
                                      </p:cBhvr>
                                      <p:to>
                                        <p:strVal val="hidden"/>
                                      </p:to>
                                    </p:set>
                                  </p:childTnLst>
                                </p:cTn>
                              </p:par>
                            </p:childTnLst>
                          </p:cTn>
                        </p:par>
                        <p:par>
                          <p:cTn id="65" fill="hold">
                            <p:stCondLst>
                              <p:cond delay="1000"/>
                            </p:stCondLst>
                            <p:childTnLst>
                              <p:par>
                                <p:cTn id="66" presetID="2" presetClass="entr" presetSubtype="4" fill="hold" nodeType="afterEffect">
                                  <p:stCondLst>
                                    <p:cond delay="0"/>
                                  </p:stCondLst>
                                  <p:childTnLst>
                                    <p:set>
                                      <p:cBhvr>
                                        <p:cTn id="67" dur="1" fill="hold">
                                          <p:stCondLst>
                                            <p:cond delay="0"/>
                                          </p:stCondLst>
                                        </p:cTn>
                                        <p:tgtEl>
                                          <p:spTgt spid="118"/>
                                        </p:tgtEl>
                                        <p:attrNameLst>
                                          <p:attrName>style.visibility</p:attrName>
                                        </p:attrNameLst>
                                      </p:cBhvr>
                                      <p:to>
                                        <p:strVal val="visible"/>
                                      </p:to>
                                    </p:set>
                                    <p:anim calcmode="lin" valueType="num">
                                      <p:cBhvr additive="base">
                                        <p:cTn id="68" dur="500" fill="hold"/>
                                        <p:tgtEl>
                                          <p:spTgt spid="118"/>
                                        </p:tgtEl>
                                        <p:attrNameLst>
                                          <p:attrName>ppt_x</p:attrName>
                                        </p:attrNameLst>
                                      </p:cBhvr>
                                      <p:tavLst>
                                        <p:tav tm="0">
                                          <p:val>
                                            <p:strVal val="#ppt_x"/>
                                          </p:val>
                                        </p:tav>
                                        <p:tav tm="100000">
                                          <p:val>
                                            <p:strVal val="#ppt_x"/>
                                          </p:val>
                                        </p:tav>
                                      </p:tavLst>
                                    </p:anim>
                                    <p:anim calcmode="lin" valueType="num">
                                      <p:cBhvr additive="base">
                                        <p:cTn id="69" dur="500" fill="hold"/>
                                        <p:tgtEl>
                                          <p:spTgt spid="118"/>
                                        </p:tgtEl>
                                        <p:attrNameLst>
                                          <p:attrName>ppt_y</p:attrName>
                                        </p:attrNameLst>
                                      </p:cBhvr>
                                      <p:tavLst>
                                        <p:tav tm="0">
                                          <p:val>
                                            <p:strVal val="1+#ppt_h/2"/>
                                          </p:val>
                                        </p:tav>
                                        <p:tav tm="100000">
                                          <p:val>
                                            <p:strVal val="#ppt_y"/>
                                          </p:val>
                                        </p:tav>
                                      </p:tavLst>
                                    </p:anim>
                                  </p:childTnLst>
                                </p:cTn>
                              </p:par>
                            </p:childTnLst>
                          </p:cTn>
                        </p:par>
                        <p:par>
                          <p:cTn id="70" fill="hold">
                            <p:stCondLst>
                              <p:cond delay="1500"/>
                            </p:stCondLst>
                            <p:childTnLst>
                              <p:par>
                                <p:cTn id="71" presetID="2" presetClass="entr" presetSubtype="4"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 calcmode="lin" valueType="num">
                                      <p:cBhvr additive="base">
                                        <p:cTn id="73" dur="500" fill="hold"/>
                                        <p:tgtEl>
                                          <p:spTgt spid="119"/>
                                        </p:tgtEl>
                                        <p:attrNameLst>
                                          <p:attrName>ppt_x</p:attrName>
                                        </p:attrNameLst>
                                      </p:cBhvr>
                                      <p:tavLst>
                                        <p:tav tm="0">
                                          <p:val>
                                            <p:strVal val="#ppt_x"/>
                                          </p:val>
                                        </p:tav>
                                        <p:tav tm="100000">
                                          <p:val>
                                            <p:strVal val="#ppt_x"/>
                                          </p:val>
                                        </p:tav>
                                      </p:tavLst>
                                    </p:anim>
                                    <p:anim calcmode="lin" valueType="num">
                                      <p:cBhvr additive="base">
                                        <p:cTn id="74" dur="500" fill="hold"/>
                                        <p:tgtEl>
                                          <p:spTgt spid="119"/>
                                        </p:tgtEl>
                                        <p:attrNameLst>
                                          <p:attrName>ppt_y</p:attrName>
                                        </p:attrNameLst>
                                      </p:cBhvr>
                                      <p:tavLst>
                                        <p:tav tm="0">
                                          <p:val>
                                            <p:strVal val="1+#ppt_h/2"/>
                                          </p:val>
                                        </p:tav>
                                        <p:tav tm="100000">
                                          <p:val>
                                            <p:strVal val="#ppt_y"/>
                                          </p:val>
                                        </p:tav>
                                      </p:tavLst>
                                    </p:anim>
                                  </p:childTnLst>
                                </p:cTn>
                              </p:par>
                            </p:childTnLst>
                          </p:cTn>
                        </p:par>
                        <p:par>
                          <p:cTn id="75" fill="hold">
                            <p:stCondLst>
                              <p:cond delay="2000"/>
                            </p:stCondLst>
                            <p:childTnLst>
                              <p:par>
                                <p:cTn id="76" presetID="3" presetClass="entr" presetSubtype="10" fill="hold" nodeType="afterEffect">
                                  <p:stCondLst>
                                    <p:cond delay="0"/>
                                  </p:stCondLst>
                                  <p:childTnLst>
                                    <p:set>
                                      <p:cBhvr>
                                        <p:cTn id="77" dur="1" fill="hold">
                                          <p:stCondLst>
                                            <p:cond delay="0"/>
                                          </p:stCondLst>
                                        </p:cTn>
                                        <p:tgtEl>
                                          <p:spTgt spid="147"/>
                                        </p:tgtEl>
                                        <p:attrNameLst>
                                          <p:attrName>style.visibility</p:attrName>
                                        </p:attrNameLst>
                                      </p:cBhvr>
                                      <p:to>
                                        <p:strVal val="visible"/>
                                      </p:to>
                                    </p:set>
                                    <p:animEffect transition="in" filter="blinds(horizontal)">
                                      <p:cBhvr>
                                        <p:cTn id="78" dur="500"/>
                                        <p:tgtEl>
                                          <p:spTgt spid="147"/>
                                        </p:tgtEl>
                                      </p:cBhvr>
                                    </p:animEffect>
                                  </p:childTnLst>
                                </p:cTn>
                              </p:par>
                            </p:childTnLst>
                          </p:cTn>
                        </p:par>
                      </p:childTnLst>
                    </p:cTn>
                  </p:par>
                  <p:par>
                    <p:cTn id="79" fill="hold">
                      <p:stCondLst>
                        <p:cond delay="indefinite"/>
                      </p:stCondLst>
                      <p:childTnLst>
                        <p:par>
                          <p:cTn id="80" fill="hold">
                            <p:stCondLst>
                              <p:cond delay="0"/>
                            </p:stCondLst>
                            <p:childTnLst>
                              <p:par>
                                <p:cTn id="81" presetID="8" presetClass="entr" presetSubtype="16"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amond(in)">
                                      <p:cBhvr>
                                        <p:cTn id="83" dur="2000"/>
                                        <p:tgtEl>
                                          <p:spTgt spid="128"/>
                                        </p:tgtEl>
                                      </p:cBhvr>
                                    </p:animEffect>
                                  </p:childTnLst>
                                </p:cTn>
                              </p:par>
                            </p:childTnLst>
                          </p:cTn>
                        </p:par>
                      </p:childTnLst>
                    </p:cTn>
                  </p:par>
                  <p:par>
                    <p:cTn id="84" fill="hold">
                      <p:stCondLst>
                        <p:cond delay="indefinite"/>
                      </p:stCondLst>
                      <p:childTnLst>
                        <p:par>
                          <p:cTn id="85" fill="hold">
                            <p:stCondLst>
                              <p:cond delay="0"/>
                            </p:stCondLst>
                            <p:childTnLst>
                              <p:par>
                                <p:cTn id="86" presetID="43" presetClass="entr" presetSubtype="0" fill="hold" grpId="0" nodeType="clickEffect">
                                  <p:stCondLst>
                                    <p:cond delay="0"/>
                                  </p:stCondLst>
                                  <p:childTnLst>
                                    <p:set>
                                      <p:cBhvr>
                                        <p:cTn id="87" dur="1" fill="hold">
                                          <p:stCondLst>
                                            <p:cond delay="0"/>
                                          </p:stCondLst>
                                        </p:cTn>
                                        <p:tgtEl>
                                          <p:spTgt spid="140"/>
                                        </p:tgtEl>
                                        <p:attrNameLst>
                                          <p:attrName>style.visibility</p:attrName>
                                        </p:attrNameLst>
                                      </p:cBhvr>
                                      <p:to>
                                        <p:strVal val="visible"/>
                                      </p:to>
                                    </p:set>
                                    <p:animEffect transition="in" filter="fade">
                                      <p:cBhvr>
                                        <p:cTn id="88" dur="100"/>
                                        <p:tgtEl>
                                          <p:spTgt spid="140"/>
                                        </p:tgtEl>
                                      </p:cBhvr>
                                    </p:animEffect>
                                    <p:anim calcmode="lin" valueType="num">
                                      <p:cBhvr>
                                        <p:cTn id="89" dur="400" fill="hold"/>
                                        <p:tgtEl>
                                          <p:spTgt spid="140"/>
                                        </p:tgtEl>
                                        <p:attrNameLst>
                                          <p:attrName>ppt_x</p:attrName>
                                        </p:attrNameLst>
                                      </p:cBhvr>
                                      <p:tavLst>
                                        <p:tav tm="0">
                                          <p:val>
                                            <p:strVal val="#ppt_x"/>
                                          </p:val>
                                        </p:tav>
                                        <p:tav tm="100000">
                                          <p:val>
                                            <p:strVal val="#ppt_x"/>
                                          </p:val>
                                        </p:tav>
                                      </p:tavLst>
                                    </p:anim>
                                    <p:anim calcmode="lin" valueType="num">
                                      <p:cBhvr>
                                        <p:cTn id="90" dur="400" fill="hold"/>
                                        <p:tgtEl>
                                          <p:spTgt spid="140"/>
                                        </p:tgtEl>
                                        <p:attrNameLst>
                                          <p:attrName>ppt_y</p:attrName>
                                        </p:attrNameLst>
                                      </p:cBhvr>
                                      <p:tavLst>
                                        <p:tav tm="0">
                                          <p:val>
                                            <p:strVal val="#ppt_y+0.31"/>
                                          </p:val>
                                        </p:tav>
                                        <p:tav tm="100000">
                                          <p:val>
                                            <p:strVal val="#ppt_y+0.31"/>
                                          </p:val>
                                        </p:tav>
                                      </p:tavLst>
                                    </p:anim>
                                    <p:anim calcmode="lin" valueType="num">
                                      <p:cBhvr>
                                        <p:cTn id="91" dur="600" decel="50000" fill="hold">
                                          <p:stCondLst>
                                            <p:cond delay="400"/>
                                          </p:stCondLst>
                                        </p:cTn>
                                        <p:tgtEl>
                                          <p:spTgt spid="14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2" dur="600" decel="50000" fill="hold">
                                          <p:stCondLst>
                                            <p:cond delay="400"/>
                                          </p:stCondLst>
                                        </p:cTn>
                                        <p:tgtEl>
                                          <p:spTgt spid="14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17" grpId="0" animBg="1"/>
      <p:bldP spid="127" grpId="0"/>
      <p:bldP spid="128" grpId="0"/>
      <p:bldP spid="129" grpId="0"/>
      <p:bldP spid="130" grpId="0"/>
      <p:bldP spid="1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70" name="Text Box 3"/>
          <p:cNvSpPr txBox="1">
            <a:spLocks noChangeArrowheads="1"/>
          </p:cNvSpPr>
          <p:nvPr/>
        </p:nvSpPr>
        <p:spPr bwMode="auto">
          <a:xfrm>
            <a:off x="4076774" y="190023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990000"/>
                </a:solidFill>
                <a:ea typeface="宋体" charset="-122"/>
              </a:rPr>
              <a:t>J1(40K)</a:t>
            </a:r>
            <a:r>
              <a:rPr lang="zh-CN" altLang="en-US" b="1">
                <a:solidFill>
                  <a:srgbClr val="990000"/>
                </a:solidFill>
                <a:ea typeface="宋体" charset="-122"/>
              </a:rPr>
              <a:t>进入</a:t>
            </a:r>
          </a:p>
        </p:txBody>
      </p:sp>
      <p:grpSp>
        <p:nvGrpSpPr>
          <p:cNvPr id="71" name="Group 4"/>
          <p:cNvGrpSpPr>
            <a:grpSpLocks/>
          </p:cNvGrpSpPr>
          <p:nvPr/>
        </p:nvGrpSpPr>
        <p:grpSpPr bwMode="auto">
          <a:xfrm>
            <a:off x="1549474" y="1957388"/>
            <a:ext cx="2663825" cy="4537075"/>
            <a:chOff x="703" y="1071"/>
            <a:chExt cx="1678" cy="2858"/>
          </a:xfrm>
        </p:grpSpPr>
        <p:grpSp>
          <p:nvGrpSpPr>
            <p:cNvPr id="72" name="Group 5"/>
            <p:cNvGrpSpPr>
              <a:grpSpLocks/>
            </p:cNvGrpSpPr>
            <p:nvPr/>
          </p:nvGrpSpPr>
          <p:grpSpPr bwMode="auto">
            <a:xfrm>
              <a:off x="703" y="1071"/>
              <a:ext cx="1633" cy="2858"/>
              <a:chOff x="1565" y="1071"/>
              <a:chExt cx="1633" cy="2858"/>
            </a:xfrm>
          </p:grpSpPr>
          <p:grpSp>
            <p:nvGrpSpPr>
              <p:cNvPr id="75" name="Group 6"/>
              <p:cNvGrpSpPr>
                <a:grpSpLocks/>
              </p:cNvGrpSpPr>
              <p:nvPr/>
            </p:nvGrpSpPr>
            <p:grpSpPr bwMode="auto">
              <a:xfrm>
                <a:off x="1565" y="1071"/>
                <a:ext cx="1134" cy="2857"/>
                <a:chOff x="1565" y="1117"/>
                <a:chExt cx="1134" cy="2857"/>
              </a:xfrm>
            </p:grpSpPr>
            <p:sp>
              <p:nvSpPr>
                <p:cNvPr id="80" name="Rectangle 7"/>
                <p:cNvSpPr>
                  <a:spLocks noChangeArrowheads="1"/>
                </p:cNvSpPr>
                <p:nvPr/>
              </p:nvSpPr>
              <p:spPr bwMode="auto">
                <a:xfrm>
                  <a:off x="1565" y="1117"/>
                  <a:ext cx="1134" cy="2857"/>
                </a:xfrm>
                <a:prstGeom prst="rect">
                  <a:avLst/>
                </a:prstGeom>
                <a:solidFill>
                  <a:srgbClr val="00CC00"/>
                </a:solidFill>
                <a:ln w="9525" algn="ctr">
                  <a:solidFill>
                    <a:srgbClr val="00CC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81" name="Rectangle 8"/>
                <p:cNvSpPr>
                  <a:spLocks noChangeArrowheads="1"/>
                </p:cNvSpPr>
                <p:nvPr/>
              </p:nvSpPr>
              <p:spPr bwMode="auto">
                <a:xfrm>
                  <a:off x="1565" y="2704"/>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82" name="Rectangle 9"/>
                <p:cNvSpPr>
                  <a:spLocks noChangeArrowheads="1"/>
                </p:cNvSpPr>
                <p:nvPr/>
              </p:nvSpPr>
              <p:spPr bwMode="auto">
                <a:xfrm>
                  <a:off x="1565" y="1117"/>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76" name="AutoShape 10"/>
              <p:cNvSpPr>
                <a:spLocks/>
              </p:cNvSpPr>
              <p:nvPr/>
            </p:nvSpPr>
            <p:spPr bwMode="auto">
              <a:xfrm>
                <a:off x="2699" y="1434"/>
                <a:ext cx="136" cy="1225"/>
              </a:xfrm>
              <a:prstGeom prst="rightBrace">
                <a:avLst>
                  <a:gd name="adj1" fmla="val 7506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77" name="AutoShape 11"/>
              <p:cNvSpPr>
                <a:spLocks/>
              </p:cNvSpPr>
              <p:nvPr/>
            </p:nvSpPr>
            <p:spPr bwMode="auto">
              <a:xfrm>
                <a:off x="2699" y="3022"/>
                <a:ext cx="136" cy="907"/>
              </a:xfrm>
              <a:prstGeom prst="rightBrace">
                <a:avLst>
                  <a:gd name="adj1" fmla="val 55576"/>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78" name="Text Box 12"/>
              <p:cNvSpPr txBox="1">
                <a:spLocks noChangeArrowheads="1"/>
              </p:cNvSpPr>
              <p:nvPr/>
            </p:nvSpPr>
            <p:spPr bwMode="auto">
              <a:xfrm>
                <a:off x="2880" y="193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F1</a:t>
                </a:r>
              </a:p>
            </p:txBody>
          </p:sp>
          <p:sp>
            <p:nvSpPr>
              <p:cNvPr id="79" name="Text Box 13"/>
              <p:cNvSpPr txBox="1">
                <a:spLocks noChangeArrowheads="1"/>
              </p:cNvSpPr>
              <p:nvPr/>
            </p:nvSpPr>
            <p:spPr bwMode="auto">
              <a:xfrm>
                <a:off x="2835" y="33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F2</a:t>
                </a:r>
              </a:p>
            </p:txBody>
          </p:sp>
        </p:grpSp>
        <p:sp>
          <p:nvSpPr>
            <p:cNvPr id="73" name="Text Box 14"/>
            <p:cNvSpPr txBox="1">
              <a:spLocks noChangeArrowheads="1"/>
            </p:cNvSpPr>
            <p:nvPr/>
          </p:nvSpPr>
          <p:spPr bwMode="auto">
            <a:xfrm>
              <a:off x="1882"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sp>
          <p:nvSpPr>
            <p:cNvPr id="74" name="Text Box 15"/>
            <p:cNvSpPr txBox="1">
              <a:spLocks noChangeArrowheads="1"/>
            </p:cNvSpPr>
            <p:nvPr/>
          </p:nvSpPr>
          <p:spPr bwMode="auto">
            <a:xfrm>
              <a:off x="1882" y="1253"/>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grpSp>
      <p:grpSp>
        <p:nvGrpSpPr>
          <p:cNvPr id="83" name="Group 16"/>
          <p:cNvGrpSpPr>
            <a:grpSpLocks/>
          </p:cNvGrpSpPr>
          <p:nvPr/>
        </p:nvGrpSpPr>
        <p:grpSpPr bwMode="auto">
          <a:xfrm>
            <a:off x="1549474" y="2533650"/>
            <a:ext cx="1223962" cy="360363"/>
            <a:chOff x="3334" y="2251"/>
            <a:chExt cx="771" cy="227"/>
          </a:xfrm>
        </p:grpSpPr>
        <p:sp>
          <p:nvSpPr>
            <p:cNvPr id="84" name="Rectangle 17"/>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FF"/>
                  </a:solidFill>
                  <a:ea typeface="宋体" charset="-122"/>
                </a:rPr>
                <a:t>         </a:t>
              </a:r>
              <a:r>
                <a:rPr lang="en-US" altLang="zh-CN" b="1">
                  <a:solidFill>
                    <a:srgbClr val="0000FF"/>
                  </a:solidFill>
                  <a:ea typeface="宋体" charset="-122"/>
                </a:rPr>
                <a:t>220k</a:t>
              </a:r>
            </a:p>
          </p:txBody>
        </p:sp>
        <p:sp>
          <p:nvSpPr>
            <p:cNvPr id="85" name="Line 18"/>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0" name="Group 19"/>
          <p:cNvGrpSpPr>
            <a:grpSpLocks/>
          </p:cNvGrpSpPr>
          <p:nvPr/>
        </p:nvGrpSpPr>
        <p:grpSpPr bwMode="auto">
          <a:xfrm>
            <a:off x="1549474" y="5054600"/>
            <a:ext cx="1223962" cy="360363"/>
            <a:chOff x="3334" y="2251"/>
            <a:chExt cx="771" cy="227"/>
          </a:xfrm>
        </p:grpSpPr>
        <p:sp>
          <p:nvSpPr>
            <p:cNvPr id="151" name="Rectangle 20"/>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FF"/>
                  </a:solidFill>
                  <a:ea typeface="宋体" charset="-122"/>
                  <a:cs typeface="Arial" charset="0"/>
                </a:rPr>
                <a:t>         </a:t>
              </a:r>
              <a:r>
                <a:rPr lang="en-US" altLang="zh-CN" b="1">
                  <a:solidFill>
                    <a:srgbClr val="0000FF"/>
                  </a:solidFill>
                  <a:ea typeface="宋体" charset="-122"/>
                  <a:cs typeface="Arial" charset="0"/>
                </a:rPr>
                <a:t>120k</a:t>
              </a:r>
            </a:p>
          </p:txBody>
        </p:sp>
        <p:sp>
          <p:nvSpPr>
            <p:cNvPr id="152" name="Line 21"/>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53" name="AutoShape 22"/>
          <p:cNvCxnSpPr>
            <a:cxnSpLocks noChangeShapeType="1"/>
            <a:stCxn id="84" idx="1"/>
            <a:endCxn id="151" idx="1"/>
          </p:cNvCxnSpPr>
          <p:nvPr/>
        </p:nvCxnSpPr>
        <p:spPr bwMode="auto">
          <a:xfrm rot="10800000" flipH="1" flipV="1">
            <a:off x="1549474" y="2714625"/>
            <a:ext cx="1587" cy="2520950"/>
          </a:xfrm>
          <a:prstGeom prst="bentConnector3">
            <a:avLst>
              <a:gd name="adj1" fmla="val -14400005"/>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nvGrpSpPr>
          <p:cNvPr id="154" name="Group 23"/>
          <p:cNvGrpSpPr>
            <a:grpSpLocks/>
          </p:cNvGrpSpPr>
          <p:nvPr/>
        </p:nvGrpSpPr>
        <p:grpSpPr bwMode="auto">
          <a:xfrm>
            <a:off x="6157986" y="1957388"/>
            <a:ext cx="2663825" cy="4537075"/>
            <a:chOff x="703" y="1071"/>
            <a:chExt cx="1678" cy="2858"/>
          </a:xfrm>
        </p:grpSpPr>
        <p:grpSp>
          <p:nvGrpSpPr>
            <p:cNvPr id="155" name="Group 24"/>
            <p:cNvGrpSpPr>
              <a:grpSpLocks/>
            </p:cNvGrpSpPr>
            <p:nvPr/>
          </p:nvGrpSpPr>
          <p:grpSpPr bwMode="auto">
            <a:xfrm>
              <a:off x="703" y="1071"/>
              <a:ext cx="1633" cy="2858"/>
              <a:chOff x="1565" y="1071"/>
              <a:chExt cx="1633" cy="2858"/>
            </a:xfrm>
          </p:grpSpPr>
          <p:grpSp>
            <p:nvGrpSpPr>
              <p:cNvPr id="158" name="Group 25"/>
              <p:cNvGrpSpPr>
                <a:grpSpLocks/>
              </p:cNvGrpSpPr>
              <p:nvPr/>
            </p:nvGrpSpPr>
            <p:grpSpPr bwMode="auto">
              <a:xfrm>
                <a:off x="1565" y="1071"/>
                <a:ext cx="1134" cy="2857"/>
                <a:chOff x="1565" y="1117"/>
                <a:chExt cx="1134" cy="2857"/>
              </a:xfrm>
            </p:grpSpPr>
            <p:sp>
              <p:nvSpPr>
                <p:cNvPr id="163" name="Rectangle 26"/>
                <p:cNvSpPr>
                  <a:spLocks noChangeArrowheads="1"/>
                </p:cNvSpPr>
                <p:nvPr/>
              </p:nvSpPr>
              <p:spPr bwMode="auto">
                <a:xfrm>
                  <a:off x="1565" y="1117"/>
                  <a:ext cx="1134" cy="2857"/>
                </a:xfrm>
                <a:prstGeom prst="rect">
                  <a:avLst/>
                </a:prstGeom>
                <a:solidFill>
                  <a:srgbClr val="00CC00"/>
                </a:solidFill>
                <a:ln w="9525" algn="ctr">
                  <a:solidFill>
                    <a:srgbClr val="00CC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64" name="Rectangle 27"/>
                <p:cNvSpPr>
                  <a:spLocks noChangeArrowheads="1"/>
                </p:cNvSpPr>
                <p:nvPr/>
              </p:nvSpPr>
              <p:spPr bwMode="auto">
                <a:xfrm>
                  <a:off x="1565" y="2704"/>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65" name="Rectangle 28"/>
                <p:cNvSpPr>
                  <a:spLocks noChangeArrowheads="1"/>
                </p:cNvSpPr>
                <p:nvPr/>
              </p:nvSpPr>
              <p:spPr bwMode="auto">
                <a:xfrm>
                  <a:off x="1565" y="1117"/>
                  <a:ext cx="1134" cy="363"/>
                </a:xfrm>
                <a:prstGeom prst="rect">
                  <a:avLst/>
                </a:prstGeom>
                <a:pattFill prst="dkUpDiag">
                  <a:fgClr>
                    <a:schemeClr val="accent1"/>
                  </a:fgClr>
                  <a:bgClr>
                    <a:schemeClr val="bg1"/>
                  </a:bgClr>
                </a:patt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159" name="AutoShape 29"/>
              <p:cNvSpPr>
                <a:spLocks/>
              </p:cNvSpPr>
              <p:nvPr/>
            </p:nvSpPr>
            <p:spPr bwMode="auto">
              <a:xfrm>
                <a:off x="2699" y="1434"/>
                <a:ext cx="136" cy="1225"/>
              </a:xfrm>
              <a:prstGeom prst="rightBrace">
                <a:avLst>
                  <a:gd name="adj1" fmla="val 75061"/>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60" name="AutoShape 30"/>
              <p:cNvSpPr>
                <a:spLocks/>
              </p:cNvSpPr>
              <p:nvPr/>
            </p:nvSpPr>
            <p:spPr bwMode="auto">
              <a:xfrm>
                <a:off x="2699" y="3022"/>
                <a:ext cx="136" cy="907"/>
              </a:xfrm>
              <a:prstGeom prst="rightBrace">
                <a:avLst>
                  <a:gd name="adj1" fmla="val 55576"/>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61" name="Text Box 31"/>
              <p:cNvSpPr txBox="1">
                <a:spLocks noChangeArrowheads="1"/>
              </p:cNvSpPr>
              <p:nvPr/>
            </p:nvSpPr>
            <p:spPr bwMode="auto">
              <a:xfrm>
                <a:off x="2880" y="193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F1</a:t>
                </a:r>
              </a:p>
            </p:txBody>
          </p:sp>
          <p:sp>
            <p:nvSpPr>
              <p:cNvPr id="162" name="Text Box 32"/>
              <p:cNvSpPr txBox="1">
                <a:spLocks noChangeArrowheads="1"/>
              </p:cNvSpPr>
              <p:nvPr/>
            </p:nvSpPr>
            <p:spPr bwMode="auto">
              <a:xfrm>
                <a:off x="2835" y="33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solidFill>
                      <a:schemeClr val="tx2"/>
                    </a:solidFill>
                    <a:ea typeface="宋体" charset="-122"/>
                  </a:rPr>
                  <a:t>F2</a:t>
                </a:r>
              </a:p>
            </p:txBody>
          </p:sp>
        </p:grpSp>
        <p:sp>
          <p:nvSpPr>
            <p:cNvPr id="156" name="Text Box 33"/>
            <p:cNvSpPr txBox="1">
              <a:spLocks noChangeArrowheads="1"/>
            </p:cNvSpPr>
            <p:nvPr/>
          </p:nvSpPr>
          <p:spPr bwMode="auto">
            <a:xfrm>
              <a:off x="1882"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sp>
          <p:nvSpPr>
            <p:cNvPr id="157" name="Text Box 34"/>
            <p:cNvSpPr txBox="1">
              <a:spLocks noChangeArrowheads="1"/>
            </p:cNvSpPr>
            <p:nvPr/>
          </p:nvSpPr>
          <p:spPr bwMode="auto">
            <a:xfrm>
              <a:off x="1882" y="1253"/>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100K</a:t>
              </a:r>
            </a:p>
          </p:txBody>
        </p:sp>
      </p:grpSp>
      <p:sp>
        <p:nvSpPr>
          <p:cNvPr id="166" name="Rectangle 35"/>
          <p:cNvSpPr>
            <a:spLocks noChangeArrowheads="1"/>
          </p:cNvSpPr>
          <p:nvPr/>
        </p:nvSpPr>
        <p:spPr bwMode="auto">
          <a:xfrm>
            <a:off x="6157986" y="2533650"/>
            <a:ext cx="1800225" cy="360363"/>
          </a:xfrm>
          <a:prstGeom prst="rect">
            <a:avLst/>
          </a:prstGeom>
          <a:gradFill rotWithShape="0">
            <a:gsLst>
              <a:gs pos="0">
                <a:srgbClr val="CC0000"/>
              </a:gs>
              <a:gs pos="100000">
                <a:schemeClr val="bg1"/>
              </a:gs>
            </a:gsLst>
            <a:lin ang="27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solidFill>
                  <a:srgbClr val="0000FF"/>
                </a:solidFill>
                <a:ea typeface="宋体" charset="-122"/>
              </a:rPr>
              <a:t>J1</a:t>
            </a:r>
            <a:r>
              <a:rPr lang="zh-CN" altLang="en-US" b="1">
                <a:solidFill>
                  <a:srgbClr val="0000FF"/>
                </a:solidFill>
                <a:ea typeface="宋体" charset="-122"/>
              </a:rPr>
              <a:t>（</a:t>
            </a:r>
            <a:r>
              <a:rPr lang="en-US" altLang="zh-CN" b="1">
                <a:solidFill>
                  <a:srgbClr val="0000FF"/>
                </a:solidFill>
                <a:ea typeface="宋体" charset="-122"/>
              </a:rPr>
              <a:t>40K</a:t>
            </a:r>
            <a:r>
              <a:rPr lang="zh-CN" altLang="en-US" b="1">
                <a:solidFill>
                  <a:srgbClr val="0000FF"/>
                </a:solidFill>
                <a:ea typeface="宋体" charset="-122"/>
              </a:rPr>
              <a:t>）</a:t>
            </a:r>
          </a:p>
        </p:txBody>
      </p:sp>
      <p:grpSp>
        <p:nvGrpSpPr>
          <p:cNvPr id="167" name="Group 36"/>
          <p:cNvGrpSpPr>
            <a:grpSpLocks/>
          </p:cNvGrpSpPr>
          <p:nvPr/>
        </p:nvGrpSpPr>
        <p:grpSpPr bwMode="auto">
          <a:xfrm>
            <a:off x="6157986" y="2894013"/>
            <a:ext cx="1223963" cy="2520950"/>
            <a:chOff x="2789" y="1661"/>
            <a:chExt cx="771" cy="1588"/>
          </a:xfrm>
        </p:grpSpPr>
        <p:grpSp>
          <p:nvGrpSpPr>
            <p:cNvPr id="168" name="Group 37"/>
            <p:cNvGrpSpPr>
              <a:grpSpLocks/>
            </p:cNvGrpSpPr>
            <p:nvPr/>
          </p:nvGrpSpPr>
          <p:grpSpPr bwMode="auto">
            <a:xfrm>
              <a:off x="2789" y="1661"/>
              <a:ext cx="771" cy="227"/>
              <a:chOff x="3334" y="2251"/>
              <a:chExt cx="771" cy="227"/>
            </a:xfrm>
          </p:grpSpPr>
          <p:sp>
            <p:nvSpPr>
              <p:cNvPr id="173" name="Rectangle 38"/>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rPr>
                  <a:t>500k 180k</a:t>
                </a:r>
              </a:p>
            </p:txBody>
          </p:sp>
          <p:sp>
            <p:nvSpPr>
              <p:cNvPr id="174" name="Line 39"/>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9" name="Group 40"/>
            <p:cNvGrpSpPr>
              <a:grpSpLocks/>
            </p:cNvGrpSpPr>
            <p:nvPr/>
          </p:nvGrpSpPr>
          <p:grpSpPr bwMode="auto">
            <a:xfrm>
              <a:off x="2789" y="3022"/>
              <a:ext cx="771" cy="227"/>
              <a:chOff x="3334" y="2251"/>
              <a:chExt cx="771" cy="227"/>
            </a:xfrm>
          </p:grpSpPr>
          <p:sp>
            <p:nvSpPr>
              <p:cNvPr id="171" name="Rectangle 41"/>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       120k</a:t>
                </a:r>
              </a:p>
            </p:txBody>
          </p:sp>
          <p:sp>
            <p:nvSpPr>
              <p:cNvPr id="172" name="Line 42"/>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70" name="AutoShape 43"/>
            <p:cNvCxnSpPr>
              <a:cxnSpLocks noChangeShapeType="1"/>
              <a:stCxn id="173" idx="1"/>
              <a:endCxn id="171" idx="1"/>
            </p:cNvCxnSpPr>
            <p:nvPr/>
          </p:nvCxnSpPr>
          <p:spPr bwMode="auto">
            <a:xfrm rot="10800000" flipH="1" flipV="1">
              <a:off x="2789" y="1775"/>
              <a:ext cx="1" cy="1361"/>
            </a:xfrm>
            <a:prstGeom prst="bentConnector3">
              <a:avLst>
                <a:gd name="adj1" fmla="val -14400005"/>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sp>
        <p:nvSpPr>
          <p:cNvPr id="175" name="Rectangle 44"/>
          <p:cNvSpPr>
            <a:spLocks noChangeArrowheads="1"/>
          </p:cNvSpPr>
          <p:nvPr/>
        </p:nvSpPr>
        <p:spPr bwMode="auto">
          <a:xfrm>
            <a:off x="6157986" y="2894013"/>
            <a:ext cx="1800225" cy="1223962"/>
          </a:xfrm>
          <a:prstGeom prst="rect">
            <a:avLst/>
          </a:prstGeom>
          <a:gradFill rotWithShape="1">
            <a:gsLst>
              <a:gs pos="0">
                <a:srgbClr val="EDFC24"/>
              </a:gs>
              <a:gs pos="100000">
                <a:schemeClr val="bg1"/>
              </a:gs>
            </a:gsLst>
            <a:lin ang="54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ea typeface="宋体" charset="-122"/>
              </a:rPr>
              <a:t>J2</a:t>
            </a:r>
            <a:r>
              <a:rPr lang="zh-CN" altLang="en-US" b="1">
                <a:ea typeface="宋体" charset="-122"/>
              </a:rPr>
              <a:t>（</a:t>
            </a:r>
            <a:r>
              <a:rPr lang="en-US" altLang="zh-CN" b="1">
                <a:ea typeface="宋体" charset="-122"/>
              </a:rPr>
              <a:t>160K</a:t>
            </a:r>
            <a:r>
              <a:rPr lang="zh-CN" altLang="en-US" b="1">
                <a:ea typeface="宋体" charset="-122"/>
              </a:rPr>
              <a:t>）</a:t>
            </a:r>
          </a:p>
        </p:txBody>
      </p:sp>
      <p:sp>
        <p:nvSpPr>
          <p:cNvPr id="176" name="Text Box 45"/>
          <p:cNvSpPr txBox="1">
            <a:spLocks noChangeArrowheads="1"/>
          </p:cNvSpPr>
          <p:nvPr/>
        </p:nvSpPr>
        <p:spPr bwMode="auto">
          <a:xfrm>
            <a:off x="3925961" y="3541713"/>
            <a:ext cx="165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3300"/>
                </a:solidFill>
                <a:ea typeface="宋体" charset="-122"/>
              </a:rPr>
              <a:t>J2(160K)</a:t>
            </a:r>
            <a:r>
              <a:rPr lang="zh-CN" altLang="en-US" b="1">
                <a:solidFill>
                  <a:srgbClr val="003300"/>
                </a:solidFill>
                <a:ea typeface="宋体" charset="-122"/>
              </a:rPr>
              <a:t>进入</a:t>
            </a:r>
          </a:p>
        </p:txBody>
      </p:sp>
      <p:sp>
        <p:nvSpPr>
          <p:cNvPr id="177" name="Text Box 46"/>
          <p:cNvSpPr txBox="1">
            <a:spLocks noChangeArrowheads="1"/>
          </p:cNvSpPr>
          <p:nvPr/>
        </p:nvSpPr>
        <p:spPr bwMode="auto">
          <a:xfrm>
            <a:off x="4076774" y="554355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660066"/>
                </a:solidFill>
                <a:ea typeface="宋体" charset="-122"/>
              </a:rPr>
              <a:t>J3(100K)</a:t>
            </a:r>
            <a:r>
              <a:rPr lang="zh-CN" altLang="en-US" b="1">
                <a:solidFill>
                  <a:srgbClr val="660066"/>
                </a:solidFill>
                <a:ea typeface="宋体" charset="-122"/>
              </a:rPr>
              <a:t>进入</a:t>
            </a:r>
          </a:p>
        </p:txBody>
      </p:sp>
      <p:sp>
        <p:nvSpPr>
          <p:cNvPr id="178" name="Rectangle 47"/>
          <p:cNvSpPr>
            <a:spLocks noChangeArrowheads="1"/>
          </p:cNvSpPr>
          <p:nvPr/>
        </p:nvSpPr>
        <p:spPr bwMode="auto">
          <a:xfrm>
            <a:off x="6157986" y="5054600"/>
            <a:ext cx="1800225" cy="1008063"/>
          </a:xfrm>
          <a:prstGeom prst="rect">
            <a:avLst/>
          </a:prstGeom>
          <a:gradFill rotWithShape="1">
            <a:gsLst>
              <a:gs pos="0">
                <a:srgbClr val="990099"/>
              </a:gs>
              <a:gs pos="100000">
                <a:schemeClr val="bg1"/>
              </a:gs>
            </a:gsLst>
            <a:lin ang="5400000" scaled="1"/>
          </a:gradFill>
          <a:ln w="9525" algn="ctr">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a:ea typeface="宋体" charset="-122"/>
              </a:rPr>
              <a:t>J3(100K)</a:t>
            </a:r>
          </a:p>
        </p:txBody>
      </p:sp>
      <p:grpSp>
        <p:nvGrpSpPr>
          <p:cNvPr id="179" name="Group 48"/>
          <p:cNvGrpSpPr>
            <a:grpSpLocks/>
          </p:cNvGrpSpPr>
          <p:nvPr/>
        </p:nvGrpSpPr>
        <p:grpSpPr bwMode="auto">
          <a:xfrm>
            <a:off x="6157986" y="4117975"/>
            <a:ext cx="1223963" cy="2305050"/>
            <a:chOff x="3606" y="2432"/>
            <a:chExt cx="771" cy="1452"/>
          </a:xfrm>
        </p:grpSpPr>
        <p:grpSp>
          <p:nvGrpSpPr>
            <p:cNvPr id="180" name="Group 49"/>
            <p:cNvGrpSpPr>
              <a:grpSpLocks/>
            </p:cNvGrpSpPr>
            <p:nvPr/>
          </p:nvGrpSpPr>
          <p:grpSpPr bwMode="auto">
            <a:xfrm>
              <a:off x="3606" y="3657"/>
              <a:ext cx="771" cy="227"/>
              <a:chOff x="3334" y="2251"/>
              <a:chExt cx="771" cy="227"/>
            </a:xfrm>
          </p:grpSpPr>
          <p:sp>
            <p:nvSpPr>
              <p:cNvPr id="185" name="Rectangle 50"/>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         20k</a:t>
                </a:r>
              </a:p>
            </p:txBody>
          </p:sp>
          <p:sp>
            <p:nvSpPr>
              <p:cNvPr id="186" name="Line 51"/>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1" name="Group 52"/>
            <p:cNvGrpSpPr>
              <a:grpSpLocks/>
            </p:cNvGrpSpPr>
            <p:nvPr/>
          </p:nvGrpSpPr>
          <p:grpSpPr bwMode="auto">
            <a:xfrm>
              <a:off x="3606" y="2432"/>
              <a:ext cx="771" cy="227"/>
              <a:chOff x="3334" y="2251"/>
              <a:chExt cx="771" cy="227"/>
            </a:xfrm>
          </p:grpSpPr>
          <p:sp>
            <p:nvSpPr>
              <p:cNvPr id="183" name="Rectangle 53"/>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cs typeface="Arial" charset="0"/>
                  </a:rPr>
                  <a:t>600K 20k</a:t>
                </a:r>
              </a:p>
            </p:txBody>
          </p:sp>
          <p:sp>
            <p:nvSpPr>
              <p:cNvPr id="184" name="Line 54"/>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82" name="AutoShape 55"/>
            <p:cNvCxnSpPr>
              <a:cxnSpLocks noChangeShapeType="1"/>
              <a:stCxn id="183" idx="1"/>
              <a:endCxn id="185" idx="1"/>
            </p:cNvCxnSpPr>
            <p:nvPr/>
          </p:nvCxnSpPr>
          <p:spPr bwMode="auto">
            <a:xfrm rot="10800000" flipH="1" flipV="1">
              <a:off x="3606" y="2546"/>
              <a:ext cx="1" cy="1225"/>
            </a:xfrm>
            <a:prstGeom prst="bentConnector3">
              <a:avLst>
                <a:gd name="adj1" fmla="val -14400005"/>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sp>
        <p:nvSpPr>
          <p:cNvPr id="187" name="Text Box 56"/>
          <p:cNvSpPr txBox="1">
            <a:spLocks noChangeArrowheads="1"/>
          </p:cNvSpPr>
          <p:nvPr/>
        </p:nvSpPr>
        <p:spPr bwMode="auto">
          <a:xfrm>
            <a:off x="1549474" y="505460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cs typeface="Arial" charset="0"/>
              </a:rPr>
              <a:t>^</a:t>
            </a:r>
          </a:p>
        </p:txBody>
      </p:sp>
      <p:sp>
        <p:nvSpPr>
          <p:cNvPr id="188" name="Text Box 57"/>
          <p:cNvSpPr txBox="1">
            <a:spLocks noChangeArrowheads="1"/>
          </p:cNvSpPr>
          <p:nvPr/>
        </p:nvSpPr>
        <p:spPr bwMode="auto">
          <a:xfrm>
            <a:off x="1549474" y="253365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FF"/>
                </a:solidFill>
                <a:ea typeface="宋体" charset="-122"/>
              </a:rPr>
              <a:t>500K</a:t>
            </a:r>
          </a:p>
        </p:txBody>
      </p:sp>
      <p:grpSp>
        <p:nvGrpSpPr>
          <p:cNvPr id="189" name="Group 58"/>
          <p:cNvGrpSpPr>
            <a:grpSpLocks/>
          </p:cNvGrpSpPr>
          <p:nvPr/>
        </p:nvGrpSpPr>
        <p:grpSpPr bwMode="auto">
          <a:xfrm>
            <a:off x="6157986" y="4117975"/>
            <a:ext cx="1223963" cy="1296988"/>
            <a:chOff x="3606" y="2432"/>
            <a:chExt cx="771" cy="817"/>
          </a:xfrm>
        </p:grpSpPr>
        <p:grpSp>
          <p:nvGrpSpPr>
            <p:cNvPr id="190" name="Group 59"/>
            <p:cNvGrpSpPr>
              <a:grpSpLocks/>
            </p:cNvGrpSpPr>
            <p:nvPr/>
          </p:nvGrpSpPr>
          <p:grpSpPr bwMode="auto">
            <a:xfrm>
              <a:off x="3606" y="3022"/>
              <a:ext cx="771" cy="227"/>
              <a:chOff x="3334" y="2251"/>
              <a:chExt cx="771" cy="227"/>
            </a:xfrm>
          </p:grpSpPr>
          <p:sp>
            <p:nvSpPr>
              <p:cNvPr id="195" name="Rectangle 60"/>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rPr>
                  <a:t>300K</a:t>
                </a:r>
                <a:r>
                  <a:rPr lang="en-US" altLang="zh-CN">
                    <a:ea typeface="宋体" charset="-122"/>
                  </a:rPr>
                  <a:t> </a:t>
                </a:r>
                <a:r>
                  <a:rPr lang="en-US" altLang="zh-CN" b="1">
                    <a:solidFill>
                      <a:srgbClr val="0000FF"/>
                    </a:solidFill>
                    <a:ea typeface="宋体" charset="-122"/>
                  </a:rPr>
                  <a:t>120k</a:t>
                </a:r>
              </a:p>
            </p:txBody>
          </p:sp>
          <p:sp>
            <p:nvSpPr>
              <p:cNvPr id="196" name="Line 61"/>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1" name="Group 62"/>
            <p:cNvGrpSpPr>
              <a:grpSpLocks/>
            </p:cNvGrpSpPr>
            <p:nvPr/>
          </p:nvGrpSpPr>
          <p:grpSpPr bwMode="auto">
            <a:xfrm>
              <a:off x="3606" y="2432"/>
              <a:ext cx="771" cy="227"/>
              <a:chOff x="3334" y="2251"/>
              <a:chExt cx="771" cy="227"/>
            </a:xfrm>
          </p:grpSpPr>
          <p:sp>
            <p:nvSpPr>
              <p:cNvPr id="193" name="Rectangle 63"/>
              <p:cNvSpPr>
                <a:spLocks noChangeArrowheads="1"/>
              </p:cNvSpPr>
              <p:nvPr/>
            </p:nvSpPr>
            <p:spPr bwMode="auto">
              <a:xfrm>
                <a:off x="3334" y="2251"/>
                <a:ext cx="771" cy="2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solidFill>
                      <a:srgbClr val="0000FF"/>
                    </a:solidFill>
                    <a:ea typeface="宋体" charset="-122"/>
                  </a:rPr>
                  <a:t>^       </a:t>
                </a:r>
                <a:r>
                  <a:rPr lang="en-US" altLang="zh-CN">
                    <a:ea typeface="宋体" charset="-122"/>
                  </a:rPr>
                  <a:t> </a:t>
                </a:r>
                <a:r>
                  <a:rPr lang="en-US" altLang="zh-CN" b="1">
                    <a:solidFill>
                      <a:srgbClr val="0000FF"/>
                    </a:solidFill>
                    <a:ea typeface="宋体" charset="-122"/>
                  </a:rPr>
                  <a:t>20k</a:t>
                </a:r>
              </a:p>
            </p:txBody>
          </p:sp>
          <p:sp>
            <p:nvSpPr>
              <p:cNvPr id="194" name="Line 64"/>
              <p:cNvSpPr>
                <a:spLocks noChangeShapeType="1"/>
              </p:cNvSpPr>
              <p:nvPr/>
            </p:nvSpPr>
            <p:spPr bwMode="auto">
              <a:xfrm>
                <a:off x="3742" y="225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192" name="AutoShape 65"/>
            <p:cNvCxnSpPr>
              <a:cxnSpLocks noChangeShapeType="1"/>
              <a:stCxn id="195" idx="1"/>
              <a:endCxn id="193" idx="1"/>
            </p:cNvCxnSpPr>
            <p:nvPr/>
          </p:nvCxnSpPr>
          <p:spPr bwMode="auto">
            <a:xfrm rot="10800000" flipH="1">
              <a:off x="3606" y="2546"/>
              <a:ext cx="1" cy="59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7" name="Group 70"/>
          <p:cNvGrpSpPr>
            <a:grpSpLocks/>
          </p:cNvGrpSpPr>
          <p:nvPr/>
        </p:nvGrpSpPr>
        <p:grpSpPr bwMode="auto">
          <a:xfrm>
            <a:off x="433461" y="2317750"/>
            <a:ext cx="1133475" cy="376238"/>
            <a:chOff x="0" y="1298"/>
            <a:chExt cx="714" cy="237"/>
          </a:xfrm>
        </p:grpSpPr>
        <p:sp>
          <p:nvSpPr>
            <p:cNvPr id="198" name="Text Box 68"/>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100K</a:t>
              </a:r>
            </a:p>
          </p:txBody>
        </p:sp>
        <p:sp>
          <p:nvSpPr>
            <p:cNvPr id="199" name="Line 69"/>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0" name="Group 70"/>
          <p:cNvGrpSpPr>
            <a:grpSpLocks/>
          </p:cNvGrpSpPr>
          <p:nvPr/>
        </p:nvGrpSpPr>
        <p:grpSpPr bwMode="auto">
          <a:xfrm>
            <a:off x="5005461" y="2738438"/>
            <a:ext cx="1133475" cy="376237"/>
            <a:chOff x="0" y="1298"/>
            <a:chExt cx="714" cy="237"/>
          </a:xfrm>
        </p:grpSpPr>
        <p:sp>
          <p:nvSpPr>
            <p:cNvPr id="201" name="Text Box 68"/>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140K</a:t>
              </a:r>
            </a:p>
          </p:txBody>
        </p:sp>
        <p:sp>
          <p:nvSpPr>
            <p:cNvPr id="202" name="Line 69"/>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3" name="Group 70"/>
          <p:cNvGrpSpPr>
            <a:grpSpLocks/>
          </p:cNvGrpSpPr>
          <p:nvPr/>
        </p:nvGrpSpPr>
        <p:grpSpPr bwMode="auto">
          <a:xfrm>
            <a:off x="5005461" y="4900613"/>
            <a:ext cx="1133475" cy="376237"/>
            <a:chOff x="0" y="1298"/>
            <a:chExt cx="714" cy="237"/>
          </a:xfrm>
        </p:grpSpPr>
        <p:sp>
          <p:nvSpPr>
            <p:cNvPr id="204" name="Text Box 68"/>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500K</a:t>
              </a:r>
            </a:p>
          </p:txBody>
        </p:sp>
        <p:sp>
          <p:nvSpPr>
            <p:cNvPr id="205" name="Line 69"/>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6" name="Group 70"/>
          <p:cNvGrpSpPr>
            <a:grpSpLocks/>
          </p:cNvGrpSpPr>
          <p:nvPr/>
        </p:nvGrpSpPr>
        <p:grpSpPr bwMode="auto">
          <a:xfrm>
            <a:off x="5076899" y="3900488"/>
            <a:ext cx="1133475" cy="376237"/>
            <a:chOff x="0" y="1298"/>
            <a:chExt cx="714" cy="237"/>
          </a:xfrm>
        </p:grpSpPr>
        <p:sp>
          <p:nvSpPr>
            <p:cNvPr id="207" name="Text Box 68"/>
            <p:cNvSpPr txBox="1">
              <a:spLocks noChangeArrowheads="1"/>
            </p:cNvSpPr>
            <p:nvPr/>
          </p:nvSpPr>
          <p:spPr bwMode="auto">
            <a:xfrm>
              <a:off x="0" y="1298"/>
              <a:ext cx="544" cy="2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chemeClr val="tx2"/>
                  </a:solidFill>
                  <a:ea typeface="宋体" charset="-122"/>
                </a:rPr>
                <a:t>300K</a:t>
              </a:r>
            </a:p>
          </p:txBody>
        </p:sp>
        <p:sp>
          <p:nvSpPr>
            <p:cNvPr id="208" name="Line 69"/>
            <p:cNvSpPr>
              <a:spLocks noChangeShapeType="1"/>
            </p:cNvSpPr>
            <p:nvPr/>
          </p:nvSpPr>
          <p:spPr bwMode="auto">
            <a:xfrm>
              <a:off x="532" y="1428"/>
              <a:ext cx="1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99A09F23-88A3-4C24-8DCB-DAFE884B0200}"/>
              </a:ext>
            </a:extLst>
          </p:cNvPr>
          <p:cNvSpPr>
            <a:spLocks noGrp="1"/>
          </p:cNvSpPr>
          <p:nvPr>
            <p:ph type="sldNum" sz="quarter" idx="12"/>
          </p:nvPr>
        </p:nvSpPr>
        <p:spPr/>
        <p:txBody>
          <a:bodyPr/>
          <a:lstStyle/>
          <a:p>
            <a:fld id="{B10D5614-B734-4280-8F57-1D4947433C97}" type="slidenum">
              <a:rPr lang="en-US" smtClean="0"/>
              <a:pPr/>
              <a:t>47</a:t>
            </a:fld>
            <a:endParaRPr lang="en-US" dirty="0"/>
          </a:p>
        </p:txBody>
      </p:sp>
    </p:spTree>
    <p:extLst>
      <p:ext uri="{BB962C8B-B14F-4D97-AF65-F5344CB8AC3E}">
        <p14:creationId xmlns:p14="http://schemas.microsoft.com/office/powerpoint/2010/main" val="108761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fill="hold"/>
                                        <p:tgtEl>
                                          <p:spTgt spid="188"/>
                                        </p:tgtEl>
                                        <p:attrNameLst>
                                          <p:attrName>ppt_x</p:attrName>
                                        </p:attrNameLst>
                                      </p:cBhvr>
                                      <p:tavLst>
                                        <p:tav tm="0">
                                          <p:val>
                                            <p:strVal val="#ppt_x"/>
                                          </p:val>
                                        </p:tav>
                                        <p:tav tm="100000">
                                          <p:val>
                                            <p:strVal val="#ppt_x"/>
                                          </p:val>
                                        </p:tav>
                                      </p:tavLst>
                                    </p:anim>
                                    <p:anim calcmode="lin" valueType="num">
                                      <p:cBhvr additive="base">
                                        <p:cTn id="8" dur="500" fill="hold"/>
                                        <p:tgtEl>
                                          <p:spTgt spid="1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7"/>
                                        </p:tgtEl>
                                        <p:attrNameLst>
                                          <p:attrName>style.visibility</p:attrName>
                                        </p:attrNameLst>
                                      </p:cBhvr>
                                      <p:to>
                                        <p:strVal val="visible"/>
                                      </p:to>
                                    </p:set>
                                    <p:anim calcmode="lin" valueType="num">
                                      <p:cBhvr additive="base">
                                        <p:cTn id="12" dur="500" fill="hold"/>
                                        <p:tgtEl>
                                          <p:spTgt spid="187"/>
                                        </p:tgtEl>
                                        <p:attrNameLst>
                                          <p:attrName>ppt_x</p:attrName>
                                        </p:attrNameLst>
                                      </p:cBhvr>
                                      <p:tavLst>
                                        <p:tav tm="0">
                                          <p:val>
                                            <p:strVal val="#ppt_x"/>
                                          </p:val>
                                        </p:tav>
                                        <p:tav tm="100000">
                                          <p:val>
                                            <p:strVal val="#ppt_x"/>
                                          </p:val>
                                        </p:tav>
                                      </p:tavLst>
                                    </p:anim>
                                    <p:anim calcmode="lin" valueType="num">
                                      <p:cBhvr additive="base">
                                        <p:cTn id="13" dur="500" fill="hold"/>
                                        <p:tgtEl>
                                          <p:spTgt spid="18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3" presetClass="entr" presetSubtype="0" fill="hold" nodeType="after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100"/>
                                        <p:tgtEl>
                                          <p:spTgt spid="153"/>
                                        </p:tgtEl>
                                      </p:cBhvr>
                                    </p:animEffect>
                                    <p:anim calcmode="lin" valueType="num">
                                      <p:cBhvr>
                                        <p:cTn id="18" dur="400" fill="hold"/>
                                        <p:tgtEl>
                                          <p:spTgt spid="153"/>
                                        </p:tgtEl>
                                        <p:attrNameLst>
                                          <p:attrName>ppt_x</p:attrName>
                                        </p:attrNameLst>
                                      </p:cBhvr>
                                      <p:tavLst>
                                        <p:tav tm="0">
                                          <p:val>
                                            <p:strVal val="#ppt_x"/>
                                          </p:val>
                                        </p:tav>
                                        <p:tav tm="100000">
                                          <p:val>
                                            <p:strVal val="#ppt_x"/>
                                          </p:val>
                                        </p:tav>
                                      </p:tavLst>
                                    </p:anim>
                                    <p:anim calcmode="lin" valueType="num">
                                      <p:cBhvr>
                                        <p:cTn id="19" dur="400" fill="hold"/>
                                        <p:tgtEl>
                                          <p:spTgt spid="153"/>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15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15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197"/>
                                        </p:tgtEl>
                                        <p:attrNameLst>
                                          <p:attrName>style.visibility</p:attrName>
                                        </p:attrNameLst>
                                      </p:cBhvr>
                                      <p:to>
                                        <p:strVal val="visible"/>
                                      </p:to>
                                    </p:set>
                                    <p:animEffect transition="in" filter="blinds(horizontal)">
                                      <p:cBhvr>
                                        <p:cTn id="25" dur="500"/>
                                        <p:tgtEl>
                                          <p:spTgt spid="19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54"/>
                                        </p:tgtEl>
                                        <p:attrNameLst>
                                          <p:attrName>style.visibility</p:attrName>
                                        </p:attrNameLst>
                                      </p:cBhvr>
                                      <p:to>
                                        <p:strVal val="visible"/>
                                      </p:to>
                                    </p:set>
                                    <p:animEffect transition="in" filter="box(in)">
                                      <p:cBhvr>
                                        <p:cTn id="30" dur="500"/>
                                        <p:tgtEl>
                                          <p:spTgt spid="154"/>
                                        </p:tgtEl>
                                      </p:cBhvr>
                                    </p:animEffect>
                                  </p:childTnLst>
                                </p:cTn>
                              </p:par>
                            </p:childTnLst>
                          </p:cTn>
                        </p:par>
                        <p:par>
                          <p:cTn id="31" fill="hold">
                            <p:stCondLst>
                              <p:cond delay="500"/>
                            </p:stCondLst>
                            <p:childTnLst>
                              <p:par>
                                <p:cTn id="32" presetID="8"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diamond(in)">
                                      <p:cBhvr>
                                        <p:cTn id="34" dur="10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6"/>
                                        </p:tgtEl>
                                        <p:attrNameLst>
                                          <p:attrName>style.visibility</p:attrName>
                                        </p:attrNameLst>
                                      </p:cBhvr>
                                      <p:to>
                                        <p:strVal val="visible"/>
                                      </p:to>
                                    </p:set>
                                    <p:anim calcmode="lin" valueType="num">
                                      <p:cBhvr additive="base">
                                        <p:cTn id="39" dur="500" fill="hold"/>
                                        <p:tgtEl>
                                          <p:spTgt spid="166"/>
                                        </p:tgtEl>
                                        <p:attrNameLst>
                                          <p:attrName>ppt_x</p:attrName>
                                        </p:attrNameLst>
                                      </p:cBhvr>
                                      <p:tavLst>
                                        <p:tav tm="0">
                                          <p:val>
                                            <p:strVal val="#ppt_x"/>
                                          </p:val>
                                        </p:tav>
                                        <p:tav tm="100000">
                                          <p:val>
                                            <p:strVal val="#ppt_x"/>
                                          </p:val>
                                        </p:tav>
                                      </p:tavLst>
                                    </p:anim>
                                    <p:anim calcmode="lin" valueType="num">
                                      <p:cBhvr additive="base">
                                        <p:cTn id="40" dur="500" fill="hold"/>
                                        <p:tgtEl>
                                          <p:spTgt spid="166"/>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167"/>
                                        </p:tgtEl>
                                        <p:attrNameLst>
                                          <p:attrName>style.visibility</p:attrName>
                                        </p:attrNameLst>
                                      </p:cBhvr>
                                      <p:to>
                                        <p:strVal val="visible"/>
                                      </p:to>
                                    </p:set>
                                    <p:anim calcmode="lin" valueType="num">
                                      <p:cBhvr additive="base">
                                        <p:cTn id="44" dur="500" fill="hold"/>
                                        <p:tgtEl>
                                          <p:spTgt spid="167"/>
                                        </p:tgtEl>
                                        <p:attrNameLst>
                                          <p:attrName>ppt_x</p:attrName>
                                        </p:attrNameLst>
                                      </p:cBhvr>
                                      <p:tavLst>
                                        <p:tav tm="0">
                                          <p:val>
                                            <p:strVal val="#ppt_x"/>
                                          </p:val>
                                        </p:tav>
                                        <p:tav tm="100000">
                                          <p:val>
                                            <p:strVal val="#ppt_x"/>
                                          </p:val>
                                        </p:tav>
                                      </p:tavLst>
                                    </p:anim>
                                    <p:anim calcmode="lin" valueType="num">
                                      <p:cBhvr additive="base">
                                        <p:cTn id="45" dur="500" fill="hold"/>
                                        <p:tgtEl>
                                          <p:spTgt spid="167"/>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3" presetClass="entr" presetSubtype="10" fill="hold" nodeType="afterEffect">
                                  <p:stCondLst>
                                    <p:cond delay="0"/>
                                  </p:stCondLst>
                                  <p:childTnLst>
                                    <p:set>
                                      <p:cBhvr>
                                        <p:cTn id="48" dur="1" fill="hold">
                                          <p:stCondLst>
                                            <p:cond delay="0"/>
                                          </p:stCondLst>
                                        </p:cTn>
                                        <p:tgtEl>
                                          <p:spTgt spid="200"/>
                                        </p:tgtEl>
                                        <p:attrNameLst>
                                          <p:attrName>style.visibility</p:attrName>
                                        </p:attrNameLst>
                                      </p:cBhvr>
                                      <p:to>
                                        <p:strVal val="visible"/>
                                      </p:to>
                                    </p:set>
                                    <p:animEffect transition="in" filter="blinds(horizontal)">
                                      <p:cBhvr>
                                        <p:cTn id="49" dur="500"/>
                                        <p:tgtEl>
                                          <p:spTgt spid="200"/>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diamond(in)">
                                      <p:cBhvr>
                                        <p:cTn id="54" dur="1000"/>
                                        <p:tgtEl>
                                          <p:spTgt spid="17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xit" presetSubtype="16" fill="hold" nodeType="clickEffect">
                                  <p:stCondLst>
                                    <p:cond delay="0"/>
                                  </p:stCondLst>
                                  <p:childTnLst>
                                    <p:animEffect transition="out" filter="diamond(in)">
                                      <p:cBhvr>
                                        <p:cTn id="58" dur="2000"/>
                                        <p:tgtEl>
                                          <p:spTgt spid="167"/>
                                        </p:tgtEl>
                                      </p:cBhvr>
                                    </p:animEffect>
                                    <p:set>
                                      <p:cBhvr>
                                        <p:cTn id="59" dur="1" fill="hold">
                                          <p:stCondLst>
                                            <p:cond delay="1999"/>
                                          </p:stCondLst>
                                        </p:cTn>
                                        <p:tgtEl>
                                          <p:spTgt spid="167"/>
                                        </p:tgtEl>
                                        <p:attrNameLst>
                                          <p:attrName>style.visibility</p:attrName>
                                        </p:attrNameLst>
                                      </p:cBhvr>
                                      <p:to>
                                        <p:strVal val="hidden"/>
                                      </p:to>
                                    </p:set>
                                  </p:childTnLst>
                                </p:cTn>
                              </p:par>
                            </p:childTnLst>
                          </p:cTn>
                        </p:par>
                        <p:par>
                          <p:cTn id="60" fill="hold">
                            <p:stCondLst>
                              <p:cond delay="2000"/>
                            </p:stCondLst>
                            <p:childTnLst>
                              <p:par>
                                <p:cTn id="61" presetID="3" presetClass="exit" presetSubtype="10" fill="hold" nodeType="afterEffect">
                                  <p:stCondLst>
                                    <p:cond delay="0"/>
                                  </p:stCondLst>
                                  <p:childTnLst>
                                    <p:animEffect transition="out" filter="blinds(horizontal)">
                                      <p:cBhvr>
                                        <p:cTn id="62" dur="500"/>
                                        <p:tgtEl>
                                          <p:spTgt spid="200"/>
                                        </p:tgtEl>
                                      </p:cBhvr>
                                    </p:animEffect>
                                    <p:set>
                                      <p:cBhvr>
                                        <p:cTn id="63" dur="1" fill="hold">
                                          <p:stCondLst>
                                            <p:cond delay="499"/>
                                          </p:stCondLst>
                                        </p:cTn>
                                        <p:tgtEl>
                                          <p:spTgt spid="200"/>
                                        </p:tgtEl>
                                        <p:attrNameLst>
                                          <p:attrName>style.visibility</p:attrName>
                                        </p:attrNameLst>
                                      </p:cBhvr>
                                      <p:to>
                                        <p:strVal val="hidden"/>
                                      </p:to>
                                    </p:set>
                                  </p:childTnLst>
                                </p:cTn>
                              </p:par>
                            </p:childTnLst>
                          </p:cTn>
                        </p:par>
                        <p:par>
                          <p:cTn id="64" fill="hold">
                            <p:stCondLst>
                              <p:cond delay="2500"/>
                            </p:stCondLst>
                            <p:childTnLst>
                              <p:par>
                                <p:cTn id="65" presetID="2" presetClass="entr" presetSubtype="4" fill="hold" grpId="0" nodeType="afterEffect">
                                  <p:stCondLst>
                                    <p:cond delay="0"/>
                                  </p:stCondLst>
                                  <p:childTnLst>
                                    <p:set>
                                      <p:cBhvr>
                                        <p:cTn id="66" dur="1" fill="hold">
                                          <p:stCondLst>
                                            <p:cond delay="0"/>
                                          </p:stCondLst>
                                        </p:cTn>
                                        <p:tgtEl>
                                          <p:spTgt spid="175"/>
                                        </p:tgtEl>
                                        <p:attrNameLst>
                                          <p:attrName>style.visibility</p:attrName>
                                        </p:attrNameLst>
                                      </p:cBhvr>
                                      <p:to>
                                        <p:strVal val="visible"/>
                                      </p:to>
                                    </p:set>
                                    <p:anim calcmode="lin" valueType="num">
                                      <p:cBhvr additive="base">
                                        <p:cTn id="67" dur="500" fill="hold"/>
                                        <p:tgtEl>
                                          <p:spTgt spid="175"/>
                                        </p:tgtEl>
                                        <p:attrNameLst>
                                          <p:attrName>ppt_x</p:attrName>
                                        </p:attrNameLst>
                                      </p:cBhvr>
                                      <p:tavLst>
                                        <p:tav tm="0">
                                          <p:val>
                                            <p:strVal val="#ppt_x"/>
                                          </p:val>
                                        </p:tav>
                                        <p:tav tm="100000">
                                          <p:val>
                                            <p:strVal val="#ppt_x"/>
                                          </p:val>
                                        </p:tav>
                                      </p:tavLst>
                                    </p:anim>
                                    <p:anim calcmode="lin" valueType="num">
                                      <p:cBhvr additive="base">
                                        <p:cTn id="68"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9"/>
                                        </p:tgtEl>
                                        <p:attrNameLst>
                                          <p:attrName>style.visibility</p:attrName>
                                        </p:attrNameLst>
                                      </p:cBhvr>
                                      <p:to>
                                        <p:strVal val="visible"/>
                                      </p:to>
                                    </p:set>
                                    <p:anim calcmode="lin" valueType="num">
                                      <p:cBhvr additive="base">
                                        <p:cTn id="73" dur="500" fill="hold"/>
                                        <p:tgtEl>
                                          <p:spTgt spid="189"/>
                                        </p:tgtEl>
                                        <p:attrNameLst>
                                          <p:attrName>ppt_x</p:attrName>
                                        </p:attrNameLst>
                                      </p:cBhvr>
                                      <p:tavLst>
                                        <p:tav tm="0">
                                          <p:val>
                                            <p:strVal val="#ppt_x"/>
                                          </p:val>
                                        </p:tav>
                                        <p:tav tm="100000">
                                          <p:val>
                                            <p:strVal val="#ppt_x"/>
                                          </p:val>
                                        </p:tav>
                                      </p:tavLst>
                                    </p:anim>
                                    <p:anim calcmode="lin" valueType="num">
                                      <p:cBhvr additive="base">
                                        <p:cTn id="74" dur="500" fill="hold"/>
                                        <p:tgtEl>
                                          <p:spTgt spid="189"/>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3" presetClass="entr" presetSubtype="10" fill="hold" nodeType="afterEffect">
                                  <p:stCondLst>
                                    <p:cond delay="0"/>
                                  </p:stCondLst>
                                  <p:childTnLst>
                                    <p:set>
                                      <p:cBhvr>
                                        <p:cTn id="77" dur="1" fill="hold">
                                          <p:stCondLst>
                                            <p:cond delay="0"/>
                                          </p:stCondLst>
                                        </p:cTn>
                                        <p:tgtEl>
                                          <p:spTgt spid="203"/>
                                        </p:tgtEl>
                                        <p:attrNameLst>
                                          <p:attrName>style.visibility</p:attrName>
                                        </p:attrNameLst>
                                      </p:cBhvr>
                                      <p:to>
                                        <p:strVal val="visible"/>
                                      </p:to>
                                    </p:set>
                                    <p:animEffect transition="in" filter="blinds(horizontal)">
                                      <p:cBhvr>
                                        <p:cTn id="78" dur="500"/>
                                        <p:tgtEl>
                                          <p:spTgt spid="203"/>
                                        </p:tgtEl>
                                      </p:cBhvr>
                                    </p:animEffect>
                                  </p:childTnLst>
                                </p:cTn>
                              </p:par>
                            </p:childTnLst>
                          </p:cTn>
                        </p:par>
                        <p:par>
                          <p:cTn id="79" fill="hold">
                            <p:stCondLst>
                              <p:cond delay="1000"/>
                            </p:stCondLst>
                            <p:childTnLst>
                              <p:par>
                                <p:cTn id="80" presetID="8" presetClass="entr" presetSubtype="16" fill="hold" grpId="0" nodeType="afterEffect">
                                  <p:stCondLst>
                                    <p:cond delay="0"/>
                                  </p:stCondLst>
                                  <p:childTnLst>
                                    <p:set>
                                      <p:cBhvr>
                                        <p:cTn id="81" dur="1" fill="hold">
                                          <p:stCondLst>
                                            <p:cond delay="0"/>
                                          </p:stCondLst>
                                        </p:cTn>
                                        <p:tgtEl>
                                          <p:spTgt spid="177"/>
                                        </p:tgtEl>
                                        <p:attrNameLst>
                                          <p:attrName>style.visibility</p:attrName>
                                        </p:attrNameLst>
                                      </p:cBhvr>
                                      <p:to>
                                        <p:strVal val="visible"/>
                                      </p:to>
                                    </p:set>
                                    <p:animEffect transition="in" filter="diamond(in)">
                                      <p:cBhvr>
                                        <p:cTn id="82" dur="1000"/>
                                        <p:tgtEl>
                                          <p:spTgt spid="177"/>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xit" presetSubtype="16" fill="hold" nodeType="clickEffect">
                                  <p:stCondLst>
                                    <p:cond delay="0"/>
                                  </p:stCondLst>
                                  <p:childTnLst>
                                    <p:animEffect transition="out" filter="circle(in)">
                                      <p:cBhvr>
                                        <p:cTn id="86" dur="2000"/>
                                        <p:tgtEl>
                                          <p:spTgt spid="189"/>
                                        </p:tgtEl>
                                      </p:cBhvr>
                                    </p:animEffect>
                                    <p:set>
                                      <p:cBhvr>
                                        <p:cTn id="87" dur="1" fill="hold">
                                          <p:stCondLst>
                                            <p:cond delay="1999"/>
                                          </p:stCondLst>
                                        </p:cTn>
                                        <p:tgtEl>
                                          <p:spTgt spid="189"/>
                                        </p:tgtEl>
                                        <p:attrNameLst>
                                          <p:attrName>style.visibility</p:attrName>
                                        </p:attrNameLst>
                                      </p:cBhvr>
                                      <p:to>
                                        <p:strVal val="hidden"/>
                                      </p:to>
                                    </p:set>
                                  </p:childTnLst>
                                </p:cTn>
                              </p:par>
                            </p:childTnLst>
                          </p:cTn>
                        </p:par>
                        <p:par>
                          <p:cTn id="88" fill="hold">
                            <p:stCondLst>
                              <p:cond delay="2000"/>
                            </p:stCondLst>
                            <p:childTnLst>
                              <p:par>
                                <p:cTn id="89" presetID="3" presetClass="exit" presetSubtype="10" fill="hold" nodeType="afterEffect">
                                  <p:stCondLst>
                                    <p:cond delay="0"/>
                                  </p:stCondLst>
                                  <p:childTnLst>
                                    <p:animEffect transition="out" filter="blinds(horizontal)">
                                      <p:cBhvr>
                                        <p:cTn id="90" dur="500"/>
                                        <p:tgtEl>
                                          <p:spTgt spid="203"/>
                                        </p:tgtEl>
                                      </p:cBhvr>
                                    </p:animEffect>
                                    <p:set>
                                      <p:cBhvr>
                                        <p:cTn id="91" dur="1" fill="hold">
                                          <p:stCondLst>
                                            <p:cond delay="499"/>
                                          </p:stCondLst>
                                        </p:cTn>
                                        <p:tgtEl>
                                          <p:spTgt spid="203"/>
                                        </p:tgtEl>
                                        <p:attrNameLst>
                                          <p:attrName>style.visibility</p:attrName>
                                        </p:attrNameLst>
                                      </p:cBhvr>
                                      <p:to>
                                        <p:strVal val="hidden"/>
                                      </p:to>
                                    </p:set>
                                  </p:childTnLst>
                                </p:cTn>
                              </p:par>
                            </p:childTnLst>
                          </p:cTn>
                        </p:par>
                        <p:par>
                          <p:cTn id="92" fill="hold">
                            <p:stCondLst>
                              <p:cond delay="2500"/>
                            </p:stCondLst>
                            <p:childTnLst>
                              <p:par>
                                <p:cTn id="93" presetID="2" presetClass="entr" presetSubtype="4" fill="hold" grpId="0" nodeType="afterEffect">
                                  <p:stCondLst>
                                    <p:cond delay="0"/>
                                  </p:stCondLst>
                                  <p:childTnLst>
                                    <p:set>
                                      <p:cBhvr>
                                        <p:cTn id="94" dur="1" fill="hold">
                                          <p:stCondLst>
                                            <p:cond delay="0"/>
                                          </p:stCondLst>
                                        </p:cTn>
                                        <p:tgtEl>
                                          <p:spTgt spid="178"/>
                                        </p:tgtEl>
                                        <p:attrNameLst>
                                          <p:attrName>style.visibility</p:attrName>
                                        </p:attrNameLst>
                                      </p:cBhvr>
                                      <p:to>
                                        <p:strVal val="visible"/>
                                      </p:to>
                                    </p:set>
                                    <p:anim calcmode="lin" valueType="num">
                                      <p:cBhvr additive="base">
                                        <p:cTn id="95" dur="500" fill="hold"/>
                                        <p:tgtEl>
                                          <p:spTgt spid="178"/>
                                        </p:tgtEl>
                                        <p:attrNameLst>
                                          <p:attrName>ppt_x</p:attrName>
                                        </p:attrNameLst>
                                      </p:cBhvr>
                                      <p:tavLst>
                                        <p:tav tm="0">
                                          <p:val>
                                            <p:strVal val="#ppt_x"/>
                                          </p:val>
                                        </p:tav>
                                        <p:tav tm="100000">
                                          <p:val>
                                            <p:strVal val="#ppt_x"/>
                                          </p:val>
                                        </p:tav>
                                      </p:tavLst>
                                    </p:anim>
                                    <p:anim calcmode="lin" valueType="num">
                                      <p:cBhvr additive="base">
                                        <p:cTn id="96"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8" presetClass="entr" presetSubtype="16" fill="hold" nodeType="clickEffect">
                                  <p:stCondLst>
                                    <p:cond delay="0"/>
                                  </p:stCondLst>
                                  <p:childTnLst>
                                    <p:set>
                                      <p:cBhvr>
                                        <p:cTn id="100" dur="1" fill="hold">
                                          <p:stCondLst>
                                            <p:cond delay="0"/>
                                          </p:stCondLst>
                                        </p:cTn>
                                        <p:tgtEl>
                                          <p:spTgt spid="179"/>
                                        </p:tgtEl>
                                        <p:attrNameLst>
                                          <p:attrName>style.visibility</p:attrName>
                                        </p:attrNameLst>
                                      </p:cBhvr>
                                      <p:to>
                                        <p:strVal val="visible"/>
                                      </p:to>
                                    </p:set>
                                    <p:animEffect transition="in" filter="diamond(in)">
                                      <p:cBhvr>
                                        <p:cTn id="101" dur="2000"/>
                                        <p:tgtEl>
                                          <p:spTgt spid="179"/>
                                        </p:tgtEl>
                                      </p:cBhvr>
                                    </p:animEffect>
                                  </p:childTnLst>
                                </p:cTn>
                              </p:par>
                            </p:childTnLst>
                          </p:cTn>
                        </p:par>
                        <p:par>
                          <p:cTn id="102" fill="hold">
                            <p:stCondLst>
                              <p:cond delay="2000"/>
                            </p:stCondLst>
                            <p:childTnLst>
                              <p:par>
                                <p:cTn id="103" presetID="3" presetClass="entr" presetSubtype="10" fill="hold" nodeType="afterEffect">
                                  <p:stCondLst>
                                    <p:cond delay="0"/>
                                  </p:stCondLst>
                                  <p:childTnLst>
                                    <p:set>
                                      <p:cBhvr>
                                        <p:cTn id="104" dur="1" fill="hold">
                                          <p:stCondLst>
                                            <p:cond delay="0"/>
                                          </p:stCondLst>
                                        </p:cTn>
                                        <p:tgtEl>
                                          <p:spTgt spid="206"/>
                                        </p:tgtEl>
                                        <p:attrNameLst>
                                          <p:attrName>style.visibility</p:attrName>
                                        </p:attrNameLst>
                                      </p:cBhvr>
                                      <p:to>
                                        <p:strVal val="visible"/>
                                      </p:to>
                                    </p:set>
                                    <p:animEffect transition="in" filter="blinds(horizontal)">
                                      <p:cBhvr>
                                        <p:cTn id="105"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66" grpId="0" animBg="1"/>
      <p:bldP spid="175" grpId="0" animBg="1"/>
      <p:bldP spid="177" grpId="0"/>
      <p:bldP spid="178" grpId="0" animBg="1"/>
      <p:bldP spid="187" grpId="0"/>
      <p:bldP spid="1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4" descr="e12"/>
          <p:cNvPicPr>
            <a:picLocks noChangeAspect="1" noChangeArrowheads="1"/>
          </p:cNvPicPr>
          <p:nvPr/>
        </p:nvPicPr>
        <p:blipFill>
          <a:blip r:embed="rId2" cstate="print">
            <a:extLst>
              <a:ext uri="{28A0092B-C50C-407E-A947-70E740481C1C}">
                <a14:useLocalDpi xmlns:a14="http://schemas.microsoft.com/office/drawing/2010/main" val="0"/>
              </a:ext>
            </a:extLst>
          </a:blip>
          <a:srcRect l="76308" b="-3287"/>
          <a:stretch>
            <a:fillRect/>
          </a:stretch>
        </p:blipFill>
        <p:spPr bwMode="auto">
          <a:xfrm>
            <a:off x="6607978" y="1759677"/>
            <a:ext cx="2159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1" y="1759677"/>
            <a:ext cx="5996417"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动态分区时内存的回收与拼接</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当一个作业运行结束后，在分区说明表（已用分区表）中找到该作业，根据该作业所占主存的始址和大小，去修改可用分区表或可用分区自由链（空闲分区表）相应的记录。其修改情况分</a:t>
            </a:r>
            <a:r>
              <a:rPr lang="en-US" altLang="zh-CN" b="1" dirty="0">
                <a:solidFill>
                  <a:srgbClr val="000000"/>
                </a:solidFill>
                <a:latin typeface="华文中宋" panose="02010600040101010101" pitchFamily="2" charset="-122"/>
                <a:ea typeface="华文中宋" panose="02010600040101010101" pitchFamily="2" charset="-122"/>
              </a:rPr>
              <a:t>4</a:t>
            </a:r>
            <a:r>
              <a:rPr lang="zh-CN" altLang="en-US" b="1" dirty="0">
                <a:solidFill>
                  <a:srgbClr val="000000"/>
                </a:solidFill>
                <a:latin typeface="华文中宋" panose="02010600040101010101" pitchFamily="2" charset="-122"/>
                <a:ea typeface="华文中宋" panose="02010600040101010101" pitchFamily="2" charset="-122"/>
              </a:rPr>
              <a:t>种：</a:t>
            </a:r>
            <a:endParaRPr lang="en-US" altLang="zh-CN" b="1" dirty="0">
              <a:solidFill>
                <a:srgbClr val="000000"/>
              </a:solidFill>
              <a:latin typeface="华文中宋" panose="02010600040101010101" pitchFamily="2" charset="-122"/>
              <a:ea typeface="华文中宋" panose="02010600040101010101" pitchFamily="2" charset="-122"/>
            </a:endParaRPr>
          </a:p>
          <a:p>
            <a:pPr marL="1257300" lvl="2" indent="-342900">
              <a:lnSpc>
                <a:spcPct val="150000"/>
              </a:lnSpc>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回收的分区前后没有相邻的空闲分区。在空闲分区表中要增加一条记录，该记录的始址和大小，即为回收分区的始址和大小</a:t>
            </a:r>
          </a:p>
          <a:p>
            <a:pPr>
              <a:lnSpc>
                <a:spcPct val="150000"/>
              </a:lnSpc>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6A49B3D8-8581-4BCB-92D4-558AA472E5AD}"/>
              </a:ext>
            </a:extLst>
          </p:cNvPr>
          <p:cNvSpPr>
            <a:spLocks noGrp="1"/>
          </p:cNvSpPr>
          <p:nvPr>
            <p:ph type="sldNum" sz="quarter" idx="12"/>
          </p:nvPr>
        </p:nvSpPr>
        <p:spPr/>
        <p:txBody>
          <a:bodyPr/>
          <a:lstStyle/>
          <a:p>
            <a:fld id="{B10D5614-B734-4280-8F57-1D4947433C97}" type="slidenum">
              <a:rPr lang="en-US" smtClean="0"/>
              <a:pPr/>
              <a:t>48</a:t>
            </a:fld>
            <a:endParaRPr lang="en-US" dirty="0"/>
          </a:p>
        </p:txBody>
      </p:sp>
    </p:spTree>
    <p:extLst>
      <p:ext uri="{BB962C8B-B14F-4D97-AF65-F5344CB8AC3E}">
        <p14:creationId xmlns:p14="http://schemas.microsoft.com/office/powerpoint/2010/main" val="8180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628800"/>
            <a:ext cx="5996417" cy="507831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动态分区时内存的回收与拼接</a:t>
            </a:r>
            <a:endParaRPr lang="en-US" altLang="zh-CN" b="1" dirty="0">
              <a:solidFill>
                <a:srgbClr val="000000"/>
              </a:solidFill>
              <a:latin typeface="华文中宋" panose="02010600040101010101" pitchFamily="2" charset="-122"/>
              <a:ea typeface="华文中宋" panose="02010600040101010101" pitchFamily="2" charset="-122"/>
            </a:endParaRPr>
          </a:p>
          <a:p>
            <a:pPr marL="1257300" lvl="2" indent="-342900">
              <a:lnSpc>
                <a:spcPct val="150000"/>
              </a:lnSpc>
              <a:buFont typeface="+mj-ea"/>
              <a:buAutoNum type="circleNumDbPlain" startAt="2"/>
            </a:pPr>
            <a:r>
              <a:rPr lang="zh-CN" altLang="en-US" b="1" dirty="0">
                <a:solidFill>
                  <a:srgbClr val="000000"/>
                </a:solidFill>
                <a:latin typeface="华文中宋" panose="02010600040101010101" pitchFamily="2" charset="-122"/>
                <a:ea typeface="华文中宋" panose="02010600040101010101" pitchFamily="2" charset="-122"/>
              </a:rPr>
              <a:t>回收分区的前面有相邻的空闲区。在空闲分区表中找到这个空闲区（比较空闲分区的始址＋空闲分区的大小与回收分区的始址是否相等），修改这个空闲区的大小，即加上回收分区的大小，始址不变</a:t>
            </a:r>
            <a:endParaRPr lang="en-US" altLang="zh-CN" b="1" dirty="0">
              <a:solidFill>
                <a:srgbClr val="000000"/>
              </a:solidFill>
              <a:latin typeface="华文中宋" panose="02010600040101010101" pitchFamily="2" charset="-122"/>
              <a:ea typeface="华文中宋" panose="02010600040101010101" pitchFamily="2" charset="-122"/>
            </a:endParaRPr>
          </a:p>
          <a:p>
            <a:pPr marL="1257300" lvl="2" indent="-342900">
              <a:lnSpc>
                <a:spcPct val="150000"/>
              </a:lnSpc>
              <a:buFont typeface="+mj-ea"/>
              <a:buAutoNum type="circleNumDbPlain" startAt="2"/>
            </a:pPr>
            <a:r>
              <a:rPr lang="zh-CN" altLang="en-US" b="1" dirty="0">
                <a:solidFill>
                  <a:srgbClr val="000000"/>
                </a:solidFill>
                <a:latin typeface="华文中宋" panose="02010600040101010101" pitchFamily="2" charset="-122"/>
                <a:ea typeface="华文中宋" panose="02010600040101010101" pitchFamily="2" charset="-122"/>
              </a:rPr>
              <a:t>回收分区的后面有相邻的空闲分区。在空闲分区表中找到这个空闲区（回收分区的始址</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回收分区的大小与空闲分区的始址比较是否相等），修改这个空闲区的始址和大小。始址为回收分区的始址，大小为回收分区的大小与空闲区的大小之和</a:t>
            </a:r>
          </a:p>
        </p:txBody>
      </p:sp>
      <p:pic>
        <p:nvPicPr>
          <p:cNvPr id="8" name="Picture 4" descr="e12"/>
          <p:cNvPicPr>
            <a:picLocks noChangeAspect="1" noChangeArrowheads="1"/>
          </p:cNvPicPr>
          <p:nvPr/>
        </p:nvPicPr>
        <p:blipFill>
          <a:blip r:embed="rId2" cstate="print">
            <a:extLst>
              <a:ext uri="{28A0092B-C50C-407E-A947-70E740481C1C}">
                <a14:useLocalDpi xmlns:a14="http://schemas.microsoft.com/office/drawing/2010/main" val="0"/>
              </a:ext>
            </a:extLst>
          </a:blip>
          <a:srcRect l="22647" r="50523" b="-3287"/>
          <a:stretch>
            <a:fillRect/>
          </a:stretch>
        </p:blipFill>
        <p:spPr bwMode="auto">
          <a:xfrm>
            <a:off x="6801104" y="617288"/>
            <a:ext cx="2183362" cy="33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e12"/>
          <p:cNvPicPr>
            <a:picLocks noChangeAspect="1" noChangeArrowheads="1"/>
          </p:cNvPicPr>
          <p:nvPr/>
        </p:nvPicPr>
        <p:blipFill>
          <a:blip r:embed="rId3" cstate="print">
            <a:extLst>
              <a:ext uri="{28A0092B-C50C-407E-A947-70E740481C1C}">
                <a14:useLocalDpi xmlns:a14="http://schemas.microsoft.com/office/drawing/2010/main" val="0"/>
              </a:ext>
            </a:extLst>
          </a:blip>
          <a:srcRect l="49522" r="23692" b="-3287"/>
          <a:stretch>
            <a:fillRect/>
          </a:stretch>
        </p:blipFill>
        <p:spPr bwMode="auto">
          <a:xfrm>
            <a:off x="6942945" y="3545607"/>
            <a:ext cx="2095018" cy="331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3B787938-61F6-4A13-930C-D59E9F31CCCC}"/>
              </a:ext>
            </a:extLst>
          </p:cNvPr>
          <p:cNvSpPr>
            <a:spLocks noGrp="1"/>
          </p:cNvSpPr>
          <p:nvPr>
            <p:ph type="sldNum" sz="quarter" idx="12"/>
          </p:nvPr>
        </p:nvSpPr>
        <p:spPr/>
        <p:txBody>
          <a:bodyPr/>
          <a:lstStyle/>
          <a:p>
            <a:fld id="{B10D5614-B734-4280-8F57-1D4947433C97}" type="slidenum">
              <a:rPr lang="en-US" smtClean="0"/>
              <a:pPr/>
              <a:t>49</a:t>
            </a:fld>
            <a:endParaRPr lang="en-US" dirty="0"/>
          </a:p>
        </p:txBody>
      </p:sp>
    </p:spTree>
    <p:extLst>
      <p:ext uri="{BB962C8B-B14F-4D97-AF65-F5344CB8AC3E}">
        <p14:creationId xmlns:p14="http://schemas.microsoft.com/office/powerpoint/2010/main" val="19133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57200" y="1603934"/>
            <a:ext cx="8180016" cy="49934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lnSpc>
                <a:spcPct val="16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虚拟存储器（</a:t>
            </a:r>
            <a:r>
              <a:rPr lang="en-US" altLang="zh-CN" sz="1800" b="1" dirty="0">
                <a:solidFill>
                  <a:srgbClr val="000000"/>
                </a:solidFill>
                <a:latin typeface="华文中宋" panose="02010600040101010101" pitchFamily="2" charset="-122"/>
                <a:ea typeface="华文中宋" panose="02010600040101010101" pitchFamily="2" charset="-122"/>
              </a:rPr>
              <a:t>Virtual Memory</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VM</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700" b="1" dirty="0">
                <a:solidFill>
                  <a:srgbClr val="000000"/>
                </a:solidFill>
                <a:latin typeface="华文中宋" panose="02010600040101010101" pitchFamily="2" charset="-122"/>
                <a:ea typeface="华文中宋" panose="02010600040101010101" pitchFamily="2" charset="-122"/>
              </a:rPr>
              <a:t>进程中的目标代码、数据等的虚拟地址组成的虚拟空间称虚拟存储器</a:t>
            </a:r>
            <a:endParaRPr lang="en-US" altLang="zh-CN" sz="17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虚拟存储器不考虑物理存储器的大小和信息存放的实际位置，只规定了每个进程中相互关联信息的相对位置</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每个进程都拥有一个属于自己的虚拟地址空间（虚拟存储器），其大小取决于</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地址寄存器长度</a:t>
            </a:r>
            <a:endParaRPr lang="en-US" altLang="zh-CN"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实际的物理地址由虚拟地址变换得到</a:t>
            </a:r>
            <a:endParaRPr lang="en-US" altLang="zh-CN" sz="1800" b="1" dirty="0">
              <a:solidFill>
                <a:srgbClr val="000000"/>
              </a:solidFill>
              <a:latin typeface="华文中宋" panose="02010600040101010101" pitchFamily="2" charset="-122"/>
              <a:ea typeface="华文中宋" panose="02010600040101010101" pitchFamily="2" charset="-122"/>
            </a:endParaRPr>
          </a:p>
          <a:p>
            <a:pPr marL="285750" lvl="2" indent="-28575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编译链接程序与</a:t>
            </a:r>
            <a:r>
              <a:rPr lang="en-US" altLang="zh-CN" sz="1800" b="1" dirty="0">
                <a:solidFill>
                  <a:srgbClr val="000000"/>
                </a:solidFill>
                <a:latin typeface="华文中宋" panose="02010600040101010101" pitchFamily="2" charset="-122"/>
                <a:ea typeface="华文中宋" panose="02010600040101010101" pitchFamily="2" charset="-122"/>
              </a:rPr>
              <a:t>OS</a:t>
            </a:r>
            <a:r>
              <a:rPr lang="zh-CN" altLang="en-US" sz="1800" b="1" dirty="0">
                <a:solidFill>
                  <a:srgbClr val="000000"/>
                </a:solidFill>
                <a:latin typeface="华文中宋" panose="02010600040101010101" pitchFamily="2" charset="-122"/>
                <a:ea typeface="华文中宋" panose="02010600040101010101" pitchFamily="2" charset="-122"/>
              </a:rPr>
              <a:t>的分工</a:t>
            </a:r>
          </a:p>
          <a:p>
            <a:pPr marL="685800" lvl="2">
              <a:lnSpc>
                <a:spcPct val="160000"/>
              </a:lnSpc>
              <a:spcBef>
                <a:spcPts val="0"/>
              </a:spcBef>
            </a:pP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2" indent="0">
              <a:lnSpc>
                <a:spcPct val="16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a:p>
            <a:pPr marL="685800" lvl="2">
              <a:lnSpc>
                <a:spcPct val="16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a:p>
            <a:pPr marL="457200" lvl="1" indent="0">
              <a:lnSpc>
                <a:spcPct val="16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5187652"/>
            <a:ext cx="90582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23B2A2EA-3550-4B83-A87F-FC10A1F91BF3}"/>
              </a:ext>
            </a:extLst>
          </p:cNvPr>
          <p:cNvSpPr>
            <a:spLocks noGrp="1"/>
          </p:cNvSpPr>
          <p:nvPr>
            <p:ph type="sldNum" sz="quarter" idx="12"/>
          </p:nvPr>
        </p:nvSpPr>
        <p:spPr/>
        <p:txBody>
          <a:bodyPr/>
          <a:lstStyle/>
          <a:p>
            <a:fld id="{B10D5614-B734-4280-8F57-1D4947433C97}" type="slidenum">
              <a:rPr lang="en-US" smtClean="0"/>
              <a:pPr/>
              <a:t>5</a:t>
            </a:fld>
            <a:endParaRPr lang="en-US" dirty="0"/>
          </a:p>
        </p:txBody>
      </p:sp>
    </p:spTree>
    <p:extLst>
      <p:ext uri="{BB962C8B-B14F-4D97-AF65-F5344CB8AC3E}">
        <p14:creationId xmlns:p14="http://schemas.microsoft.com/office/powerpoint/2010/main" val="215170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动态分区的分配与回收</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628800"/>
            <a:ext cx="5996417" cy="300082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动态分区时内存的回收与拼接</a:t>
            </a:r>
            <a:endParaRPr lang="en-US" altLang="zh-CN" b="1" dirty="0">
              <a:solidFill>
                <a:srgbClr val="000000"/>
              </a:solidFill>
              <a:latin typeface="华文中宋" panose="02010600040101010101" pitchFamily="2" charset="-122"/>
              <a:ea typeface="华文中宋" panose="02010600040101010101" pitchFamily="2" charset="-122"/>
            </a:endParaRPr>
          </a:p>
          <a:p>
            <a:pPr marL="1257300" lvl="2" indent="-342900">
              <a:lnSpc>
                <a:spcPct val="150000"/>
              </a:lnSpc>
              <a:buFont typeface="+mj-ea"/>
              <a:buAutoNum type="circleNumDbPlain" startAt="4"/>
            </a:pPr>
            <a:r>
              <a:rPr lang="zh-CN" altLang="en-US" b="1" dirty="0">
                <a:solidFill>
                  <a:srgbClr val="000000"/>
                </a:solidFill>
                <a:latin typeface="华文中宋" panose="02010600040101010101" pitchFamily="2" charset="-122"/>
                <a:ea typeface="华文中宋" panose="02010600040101010101" pitchFamily="2" charset="-122"/>
              </a:rPr>
              <a:t>回收分区的前后都有相邻的空闲分区。在空闲分区表中找到这两个空闲区，修改前面相邻的空闲区的大小，其始址不变。大小改为相邻两个空闲区和回收分区的大小之和，然后从空闲分区表中，删除后一个相邻空闲分区的记录</a:t>
            </a:r>
            <a:endParaRPr lang="en-US" altLang="zh-CN" b="1" dirty="0">
              <a:solidFill>
                <a:srgbClr val="000000"/>
              </a:solidFill>
              <a:latin typeface="华文中宋" panose="02010600040101010101" pitchFamily="2" charset="-122"/>
              <a:ea typeface="华文中宋" panose="02010600040101010101" pitchFamily="2" charset="-122"/>
            </a:endParaRPr>
          </a:p>
        </p:txBody>
      </p:sp>
      <p:pic>
        <p:nvPicPr>
          <p:cNvPr id="12" name="Picture 4" descr="e12"/>
          <p:cNvPicPr>
            <a:picLocks noChangeAspect="1" noChangeArrowheads="1"/>
          </p:cNvPicPr>
          <p:nvPr/>
        </p:nvPicPr>
        <p:blipFill>
          <a:blip r:embed="rId2" cstate="print">
            <a:extLst>
              <a:ext uri="{28A0092B-C50C-407E-A947-70E740481C1C}">
                <a14:useLocalDpi xmlns:a14="http://schemas.microsoft.com/office/drawing/2010/main" val="0"/>
              </a:ext>
            </a:extLst>
          </a:blip>
          <a:srcRect r="75261" b="-3287"/>
          <a:stretch>
            <a:fillRect/>
          </a:stretch>
        </p:blipFill>
        <p:spPr bwMode="auto">
          <a:xfrm>
            <a:off x="6797840" y="1759677"/>
            <a:ext cx="2157521" cy="352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4B2B11B-FB89-45B1-85D5-C5AC9FED3464}"/>
              </a:ext>
            </a:extLst>
          </p:cNvPr>
          <p:cNvSpPr>
            <a:spLocks noGrp="1"/>
          </p:cNvSpPr>
          <p:nvPr>
            <p:ph type="sldNum" sz="quarter" idx="12"/>
          </p:nvPr>
        </p:nvSpPr>
        <p:spPr/>
        <p:txBody>
          <a:bodyPr/>
          <a:lstStyle/>
          <a:p>
            <a:fld id="{B10D5614-B734-4280-8F57-1D4947433C97}" type="slidenum">
              <a:rPr lang="en-US" smtClean="0"/>
              <a:pPr/>
              <a:t>50</a:t>
            </a:fld>
            <a:endParaRPr lang="en-US" dirty="0"/>
          </a:p>
        </p:txBody>
      </p:sp>
    </p:spTree>
    <p:extLst>
      <p:ext uri="{BB962C8B-B14F-4D97-AF65-F5344CB8AC3E}">
        <p14:creationId xmlns:p14="http://schemas.microsoft.com/office/powerpoint/2010/main" val="40874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143897855"/>
              </p:ext>
            </p:extLst>
          </p:nvPr>
        </p:nvGraphicFramePr>
        <p:xfrm>
          <a:off x="4072704" y="492644"/>
          <a:ext cx="4742886" cy="2534065"/>
        </p:xfrm>
        <a:graphic>
          <a:graphicData uri="http://schemas.openxmlformats.org/presentationml/2006/ole">
            <mc:AlternateContent xmlns:mc="http://schemas.openxmlformats.org/markup-compatibility/2006">
              <mc:Choice xmlns:v="urn:schemas-microsoft-com:vml" Requires="v">
                <p:oleObj spid="_x0000_s4131" name="VISIO" r:id="rId3" imgW="2819337" imgH="1217075" progId="">
                  <p:embed/>
                </p:oleObj>
              </mc:Choice>
              <mc:Fallback>
                <p:oleObj name="VISIO" r:id="rId3" imgW="2819337" imgH="1217075" progId="">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04" y="492644"/>
                        <a:ext cx="4742886" cy="25340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有关分区管理其他问题的讨论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noChangeArrowheads="1"/>
          </p:cNvSpPr>
          <p:nvPr/>
        </p:nvSpPr>
        <p:spPr>
          <a:xfrm>
            <a:off x="505841" y="1628800"/>
            <a:ext cx="7882583"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关于虚储的实现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受制于分区大小，需要采用内存扩充</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关于内存扩充</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采用覆盖或交换技术来扩充内存</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lvl="1" indent="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关于地址变换和内存保护 </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不适合静态地址重定位，覆盖或交换以及空闲区的</a:t>
            </a:r>
            <a:r>
              <a:rPr lang="zh-CN" altLang="en-US" sz="1800" b="1" dirty="0">
                <a:solidFill>
                  <a:srgbClr val="FF0000"/>
                </a:solidFill>
                <a:latin typeface="华文中宋" panose="02010600040101010101" pitchFamily="2" charset="-122"/>
                <a:ea typeface="华文中宋" panose="02010600040101010101" pitchFamily="2" charset="-122"/>
              </a:rPr>
              <a:t>拼接（不是回收</a:t>
            </a:r>
            <a:r>
              <a:rPr lang="en-US" altLang="zh-CN"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会造成程序和数据移动</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可以使用动态地址重定位和保护键实现分区管理中的地址变换和内存保护</a:t>
            </a:r>
          </a:p>
        </p:txBody>
      </p:sp>
      <p:sp>
        <p:nvSpPr>
          <p:cNvPr id="2" name="灯片编号占位符 1">
            <a:extLst>
              <a:ext uri="{FF2B5EF4-FFF2-40B4-BE49-F238E27FC236}">
                <a16:creationId xmlns:a16="http://schemas.microsoft.com/office/drawing/2014/main" id="{4E2F2FE9-89F4-4797-94D9-551E5DE513FE}"/>
              </a:ext>
            </a:extLst>
          </p:cNvPr>
          <p:cNvSpPr>
            <a:spLocks noGrp="1"/>
          </p:cNvSpPr>
          <p:nvPr>
            <p:ph type="sldNum" sz="quarter" idx="12"/>
          </p:nvPr>
        </p:nvSpPr>
        <p:spPr/>
        <p:txBody>
          <a:bodyPr/>
          <a:lstStyle/>
          <a:p>
            <a:fld id="{B10D5614-B734-4280-8F57-1D4947433C97}" type="slidenum">
              <a:rPr lang="en-US" smtClean="0"/>
              <a:pPr/>
              <a:t>51</a:t>
            </a:fld>
            <a:endParaRPr lang="en-US" dirty="0"/>
          </a:p>
        </p:txBody>
      </p:sp>
    </p:spTree>
    <p:extLst>
      <p:ext uri="{BB962C8B-B14F-4D97-AF65-F5344CB8AC3E}">
        <p14:creationId xmlns:p14="http://schemas.microsoft.com/office/powerpoint/2010/main" val="68334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5.2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分区存储管理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分区存储管理的主要优缺点</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3"/>
          <p:cNvSpPr txBox="1">
            <a:spLocks noChangeArrowheads="1"/>
          </p:cNvSpPr>
          <p:nvPr/>
        </p:nvSpPr>
        <p:spPr>
          <a:xfrm>
            <a:off x="451791" y="1556792"/>
            <a:ext cx="8349061" cy="5040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tx1"/>
              </a:buClr>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优点</a:t>
            </a:r>
          </a:p>
          <a:p>
            <a:pPr marL="990600" lvl="1" indent="-533400">
              <a:lnSpc>
                <a:spcPct val="150000"/>
              </a:lnSpc>
              <a:buClr>
                <a:schemeClr val="tx1"/>
              </a:buClr>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实现了多个作业或进程对内存的共享，有助于多道程序设计，从而提高了系统的资源利用率</a:t>
            </a:r>
          </a:p>
          <a:p>
            <a:pPr marL="990600" lvl="1" indent="-533400">
              <a:lnSpc>
                <a:spcPct val="150000"/>
              </a:lnSpc>
              <a:buClr>
                <a:schemeClr val="tx1"/>
              </a:buClr>
              <a:buFont typeface="Wingdings" pitchFamily="2" charset="2"/>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该方法要求的硬件支持少，管理算法简单，实现容易 </a:t>
            </a:r>
          </a:p>
          <a:p>
            <a:pPr>
              <a:lnSpc>
                <a:spcPct val="150000"/>
              </a:lnSpc>
              <a:buClr>
                <a:schemeClr val="tx1"/>
              </a:buClr>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缺点</a:t>
            </a:r>
          </a:p>
          <a:p>
            <a:pPr marL="990600" lvl="1" indent="-533400">
              <a:lnSpc>
                <a:spcPct val="150000"/>
              </a:lnSpc>
              <a:buFontTx/>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内存利用率仍然不高，</a:t>
            </a:r>
            <a:r>
              <a:rPr lang="zh-CN" altLang="en-US" sz="1800" b="1" dirty="0">
                <a:solidFill>
                  <a:srgbClr val="FF0000"/>
                </a:solidFill>
                <a:latin typeface="华文中宋" panose="02010600040101010101" pitchFamily="2" charset="-122"/>
                <a:ea typeface="华文中宋" panose="02010600040101010101" pitchFamily="2" charset="-122"/>
              </a:rPr>
              <a:t>存在严重的碎片问题</a:t>
            </a:r>
          </a:p>
          <a:p>
            <a:pPr marL="990600" lvl="1" indent="-533400">
              <a:lnSpc>
                <a:spcPct val="150000"/>
              </a:lnSpc>
              <a:buFontTx/>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作业或进程的大小受分区大小控制，除非配合采用覆盖和交换技术</a:t>
            </a:r>
          </a:p>
          <a:p>
            <a:pPr marL="990600" lvl="1" indent="-533400">
              <a:lnSpc>
                <a:spcPct val="150000"/>
              </a:lnSpc>
              <a:buFontTx/>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难以实现各分区间的信息共享（只有一个</a:t>
            </a:r>
            <a:r>
              <a:rPr lang="zh-CN" altLang="en-US" sz="1800" b="1" dirty="0">
                <a:solidFill>
                  <a:srgbClr val="FF0000"/>
                </a:solidFill>
                <a:latin typeface="华文中宋" panose="02010600040101010101" pitchFamily="2" charset="-122"/>
                <a:ea typeface="华文中宋" panose="02010600040101010101" pitchFamily="2" charset="-122"/>
              </a:rPr>
              <a:t>重定位寄存器</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285750" lvl="1">
              <a:lnSpc>
                <a:spcPct val="150000"/>
              </a:lnSpc>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应用</a:t>
            </a:r>
            <a:endParaRPr lang="en-US" altLang="zh-CN" sz="1800" b="1" dirty="0">
              <a:solidFill>
                <a:srgbClr val="FF0000"/>
              </a:solidFill>
              <a:latin typeface="华文中宋" panose="02010600040101010101" pitchFamily="2" charset="-122"/>
              <a:ea typeface="华文中宋" panose="02010600040101010101" pitchFamily="2" charset="-122"/>
            </a:endParaRPr>
          </a:p>
          <a:p>
            <a:pPr marL="685800" lvl="2">
              <a:lnSpc>
                <a:spcPct val="150000"/>
              </a:lnSpc>
            </a:pPr>
            <a:r>
              <a:rPr lang="zh-CN" altLang="en-US" sz="1800" b="1" dirty="0">
                <a:solidFill>
                  <a:srgbClr val="FF0000"/>
                </a:solidFill>
                <a:latin typeface="华文中宋" panose="02010600040101010101" pitchFamily="2" charset="-122"/>
                <a:ea typeface="华文中宋" panose="02010600040101010101" pitchFamily="2" charset="-122"/>
              </a:rPr>
              <a:t>广泛应用于嵌入式</a:t>
            </a:r>
            <a:r>
              <a:rPr lang="en-US" altLang="zh-CN" sz="1800" b="1" dirty="0">
                <a:solidFill>
                  <a:srgbClr val="FF0000"/>
                </a:solidFill>
                <a:latin typeface="华文中宋" panose="02010600040101010101" pitchFamily="2" charset="-122"/>
                <a:ea typeface="华文中宋" panose="02010600040101010101" pitchFamily="2" charset="-122"/>
              </a:rPr>
              <a:t>OS</a:t>
            </a:r>
            <a:r>
              <a:rPr lang="zh-CN" altLang="en-US" sz="1800" b="1" dirty="0">
                <a:solidFill>
                  <a:srgbClr val="FF0000"/>
                </a:solidFill>
                <a:latin typeface="华文中宋" panose="02010600040101010101" pitchFamily="2" charset="-122"/>
                <a:ea typeface="华文中宋" panose="02010600040101010101" pitchFamily="2" charset="-122"/>
              </a:rPr>
              <a:t>，缺乏内存管理硬件，代码采用静态分配，应用程序对内存的请求则采用分区管理。例如</a:t>
            </a:r>
            <a:r>
              <a:rPr lang="en-US" altLang="zh-CN" sz="1800" b="1" dirty="0">
                <a:solidFill>
                  <a:srgbClr val="FF0000"/>
                </a:solidFill>
                <a:latin typeface="华文中宋" panose="02010600040101010101" pitchFamily="2" charset="-122"/>
                <a:ea typeface="华文中宋" panose="02010600040101010101" pitchFamily="2" charset="-122"/>
              </a:rPr>
              <a:t>VxWorks</a:t>
            </a:r>
            <a:r>
              <a:rPr lang="zh-CN" altLang="en-US" sz="1800" b="1" dirty="0">
                <a:solidFill>
                  <a:srgbClr val="FF0000"/>
                </a:solidFill>
                <a:latin typeface="华文中宋" panose="02010600040101010101" pitchFamily="2" charset="-122"/>
                <a:ea typeface="华文中宋" panose="02010600040101010101" pitchFamily="2" charset="-122"/>
              </a:rPr>
              <a:t>采用了动态分区和</a:t>
            </a:r>
            <a:r>
              <a:rPr lang="en-US" altLang="zh-CN" sz="1800" b="1" dirty="0">
                <a:solidFill>
                  <a:srgbClr val="FF0000"/>
                </a:solidFill>
                <a:latin typeface="华文中宋" panose="02010600040101010101" pitchFamily="2" charset="-122"/>
                <a:ea typeface="华文中宋" panose="02010600040101010101" pitchFamily="2" charset="-122"/>
              </a:rPr>
              <a:t>FF</a:t>
            </a:r>
            <a:r>
              <a:rPr lang="zh-CN" altLang="en-US" sz="1800" b="1" dirty="0">
                <a:solidFill>
                  <a:srgbClr val="FF0000"/>
                </a:solidFill>
                <a:latin typeface="华文中宋" panose="02010600040101010101" pitchFamily="2" charset="-122"/>
                <a:ea typeface="华文中宋" panose="02010600040101010101" pitchFamily="2" charset="-122"/>
              </a:rPr>
              <a:t>算法</a:t>
            </a:r>
          </a:p>
        </p:txBody>
      </p:sp>
      <p:sp>
        <p:nvSpPr>
          <p:cNvPr id="2" name="灯片编号占位符 1">
            <a:extLst>
              <a:ext uri="{FF2B5EF4-FFF2-40B4-BE49-F238E27FC236}">
                <a16:creationId xmlns:a16="http://schemas.microsoft.com/office/drawing/2014/main" id="{39B99C41-6D73-49B5-807F-97F9CBD3586F}"/>
              </a:ext>
            </a:extLst>
          </p:cNvPr>
          <p:cNvSpPr>
            <a:spLocks noGrp="1"/>
          </p:cNvSpPr>
          <p:nvPr>
            <p:ph type="sldNum" sz="quarter" idx="12"/>
          </p:nvPr>
        </p:nvSpPr>
        <p:spPr/>
        <p:txBody>
          <a:bodyPr/>
          <a:lstStyle/>
          <a:p>
            <a:fld id="{B10D5614-B734-4280-8F57-1D4947433C97}" type="slidenum">
              <a:rPr lang="en-US" smtClean="0"/>
              <a:pPr/>
              <a:t>52</a:t>
            </a:fld>
            <a:endParaRPr lang="en-US" dirty="0"/>
          </a:p>
        </p:txBody>
      </p:sp>
    </p:spTree>
    <p:extLst>
      <p:ext uri="{BB962C8B-B14F-4D97-AF65-F5344CB8AC3E}">
        <p14:creationId xmlns:p14="http://schemas.microsoft.com/office/powerpoint/2010/main" val="190280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覆盖与交换技术</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扩充内存的方法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覆盖技术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57200" y="1752600"/>
            <a:ext cx="793115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把程序划分为若干个功能相互独立的程序段</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根据程序的逻辑结构让不会同时执行的程序段共享同一块内存区</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程序段被保存在外存</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当有关程序段的先头程序段执行结束后，再把后续程序段调入内存覆盖前面的程序段</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程序员负责覆盖结构的设计，操作系统根据覆盖结构完成覆盖</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划分程序段</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规定执行和覆盖顺序</a:t>
            </a:r>
          </a:p>
          <a:p>
            <a:pPr lvl="1">
              <a:lnSpc>
                <a:spcPct val="15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是早期操作系统中使用的一种内存扩充技术</a:t>
            </a:r>
          </a:p>
        </p:txBody>
      </p:sp>
      <p:sp>
        <p:nvSpPr>
          <p:cNvPr id="2" name="灯片编号占位符 1">
            <a:extLst>
              <a:ext uri="{FF2B5EF4-FFF2-40B4-BE49-F238E27FC236}">
                <a16:creationId xmlns:a16="http://schemas.microsoft.com/office/drawing/2014/main" id="{86ED8B46-5B38-430B-B205-53B36A28B4C9}"/>
              </a:ext>
            </a:extLst>
          </p:cNvPr>
          <p:cNvSpPr>
            <a:spLocks noGrp="1"/>
          </p:cNvSpPr>
          <p:nvPr>
            <p:ph type="sldNum" sz="quarter" idx="12"/>
          </p:nvPr>
        </p:nvSpPr>
        <p:spPr/>
        <p:txBody>
          <a:bodyPr/>
          <a:lstStyle/>
          <a:p>
            <a:fld id="{B10D5614-B734-4280-8F57-1D4947433C97}" type="slidenum">
              <a:rPr lang="en-US" smtClean="0"/>
              <a:pPr/>
              <a:t>53</a:t>
            </a:fld>
            <a:endParaRPr lang="en-US" dirty="0"/>
          </a:p>
        </p:txBody>
      </p:sp>
    </p:spTree>
    <p:extLst>
      <p:ext uri="{BB962C8B-B14F-4D97-AF65-F5344CB8AC3E}">
        <p14:creationId xmlns:p14="http://schemas.microsoft.com/office/powerpoint/2010/main" val="22718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覆盖与交换技术</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扩充内存的方法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覆盖技术</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9" name="Picture 3" descr="e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316831" y="1916832"/>
            <a:ext cx="6510337" cy="3384376"/>
          </a:xfrm>
          <a:prstGeom prst="rect">
            <a:avLst/>
          </a:prstGeom>
          <a:noFill/>
        </p:spPr>
      </p:pic>
      <p:sp>
        <p:nvSpPr>
          <p:cNvPr id="2" name="椭圆 1"/>
          <p:cNvSpPr/>
          <p:nvPr/>
        </p:nvSpPr>
        <p:spPr>
          <a:xfrm>
            <a:off x="1187624" y="2924944"/>
            <a:ext cx="1069775" cy="864096"/>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912" y="3941440"/>
            <a:ext cx="1069775" cy="864096"/>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6"/>
          </p:cNvCxnSpPr>
          <p:nvPr/>
        </p:nvCxnSpPr>
        <p:spPr>
          <a:xfrm flipV="1">
            <a:off x="2257399" y="2924944"/>
            <a:ext cx="3970785"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2" idx="6"/>
          </p:cNvCxnSpPr>
          <p:nvPr/>
        </p:nvCxnSpPr>
        <p:spPr>
          <a:xfrm flipV="1">
            <a:off x="4849687" y="3789040"/>
            <a:ext cx="1378497" cy="5844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1686" y="5517232"/>
            <a:ext cx="7614730"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b="1" dirty="0">
                <a:solidFill>
                  <a:srgbClr val="000000"/>
                </a:solidFill>
                <a:latin typeface="华文中宋" panose="02010600040101010101" pitchFamily="2" charset="-122"/>
                <a:ea typeface="华文中宋" panose="02010600040101010101" pitchFamily="2" charset="-122"/>
              </a:rPr>
              <a:t>虽然进程需要</a:t>
            </a:r>
            <a:r>
              <a:rPr lang="en-US" altLang="zh-CN" b="1" dirty="0">
                <a:solidFill>
                  <a:srgbClr val="000000"/>
                </a:solidFill>
                <a:latin typeface="华文中宋" panose="02010600040101010101" pitchFamily="2" charset="-122"/>
                <a:ea typeface="华文中宋" panose="02010600040101010101" pitchFamily="2" charset="-122"/>
              </a:rPr>
              <a:t>20+50+30+30+20+40=190K</a:t>
            </a:r>
            <a:r>
              <a:rPr lang="zh-CN" altLang="en-US" b="1" dirty="0">
                <a:solidFill>
                  <a:srgbClr val="000000"/>
                </a:solidFill>
                <a:latin typeface="华文中宋" panose="02010600040101010101" pitchFamily="2" charset="-122"/>
                <a:ea typeface="华文中宋" panose="02010600040101010101" pitchFamily="2" charset="-122"/>
              </a:rPr>
              <a:t>内存，使用覆盖技术后，只需要</a:t>
            </a:r>
            <a:r>
              <a:rPr lang="en-US" altLang="zh-CN" b="1" dirty="0">
                <a:solidFill>
                  <a:srgbClr val="000000"/>
                </a:solidFill>
                <a:latin typeface="华文中宋" panose="02010600040101010101" pitchFamily="2" charset="-122"/>
                <a:ea typeface="华文中宋" panose="02010600040101010101" pitchFamily="2" charset="-122"/>
              </a:rPr>
              <a:t>20+50+40=110K</a:t>
            </a:r>
            <a:r>
              <a:rPr lang="zh-CN" altLang="en-US" b="1" dirty="0">
                <a:solidFill>
                  <a:srgbClr val="000000"/>
                </a:solidFill>
                <a:latin typeface="华文中宋" panose="02010600040101010101" pitchFamily="2" charset="-122"/>
                <a:ea typeface="华文中宋" panose="02010600040101010101" pitchFamily="2" charset="-122"/>
              </a:rPr>
              <a:t>即可执行</a:t>
            </a:r>
          </a:p>
        </p:txBody>
      </p:sp>
      <p:sp>
        <p:nvSpPr>
          <p:cNvPr id="3" name="灯片编号占位符 2">
            <a:extLst>
              <a:ext uri="{FF2B5EF4-FFF2-40B4-BE49-F238E27FC236}">
                <a16:creationId xmlns:a16="http://schemas.microsoft.com/office/drawing/2014/main" id="{7540D2CA-58DD-488F-8963-E2D365083CBF}"/>
              </a:ext>
            </a:extLst>
          </p:cNvPr>
          <p:cNvSpPr>
            <a:spLocks noGrp="1"/>
          </p:cNvSpPr>
          <p:nvPr>
            <p:ph type="sldNum" sz="quarter" idx="12"/>
          </p:nvPr>
        </p:nvSpPr>
        <p:spPr/>
        <p:txBody>
          <a:bodyPr/>
          <a:lstStyle/>
          <a:p>
            <a:fld id="{B10D5614-B734-4280-8F57-1D4947433C97}" type="slidenum">
              <a:rPr lang="en-US" smtClean="0"/>
              <a:pPr/>
              <a:t>54</a:t>
            </a:fld>
            <a:endParaRPr lang="en-US" dirty="0"/>
          </a:p>
        </p:txBody>
      </p:sp>
    </p:spTree>
    <p:extLst>
      <p:ext uri="{BB962C8B-B14F-4D97-AF65-F5344CB8AC3E}">
        <p14:creationId xmlns:p14="http://schemas.microsoft.com/office/powerpoint/2010/main" val="224536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覆盖与交换技术</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扩充内存的方法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交换技术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3"/>
          <p:cNvSpPr txBox="1">
            <a:spLocks/>
          </p:cNvSpPr>
          <p:nvPr/>
        </p:nvSpPr>
        <p:spPr>
          <a:xfrm>
            <a:off x="457200" y="1628800"/>
            <a:ext cx="8026562" cy="5112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如何消除人员的干预，自动实现内存扩充？</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交换整个进程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自动检测进程的等待状态</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交换技术</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交换发生在进程或作业之间，把处于等待状态的进程换出内存</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将内存中某些程序或数据写入外存交换区，再从外存交换区中调入指定的程序或数据到内存中，并让其执行</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与程序员无关，由操作系统完成，</a:t>
            </a:r>
            <a:r>
              <a:rPr lang="zh-CN" altLang="en-US" sz="1800" b="1" dirty="0">
                <a:solidFill>
                  <a:srgbClr val="FF0000"/>
                </a:solidFill>
                <a:latin typeface="华文中宋" panose="02010600040101010101" pitchFamily="2" charset="-122"/>
                <a:ea typeface="华文中宋" panose="02010600040101010101" pitchFamily="2" charset="-122"/>
              </a:rPr>
              <a:t>例如</a:t>
            </a:r>
            <a:r>
              <a:rPr lang="en-US" altLang="zh-CN" sz="1800" b="1" dirty="0">
                <a:solidFill>
                  <a:srgbClr val="FF0000"/>
                </a:solidFill>
                <a:latin typeface="华文中宋" panose="02010600040101010101" pitchFamily="2" charset="-122"/>
                <a:ea typeface="华文中宋" panose="02010600040101010101" pitchFamily="2" charset="-122"/>
              </a:rPr>
              <a:t>UNIX</a:t>
            </a:r>
            <a:r>
              <a:rPr lang="zh-CN" altLang="en-US" sz="1800" b="1" dirty="0">
                <a:solidFill>
                  <a:srgbClr val="FF0000"/>
                </a:solidFill>
                <a:latin typeface="华文中宋" panose="02010600040101010101" pitchFamily="2" charset="-122"/>
                <a:ea typeface="华文中宋" panose="02010600040101010101" pitchFamily="2" charset="-122"/>
              </a:rPr>
              <a:t>中的</a:t>
            </a:r>
            <a:r>
              <a:rPr lang="en-US" altLang="zh-CN" sz="1800" b="1" dirty="0">
                <a:solidFill>
                  <a:srgbClr val="FF0000"/>
                </a:solidFill>
                <a:latin typeface="华文中宋" panose="02010600040101010101" pitchFamily="2" charset="-122"/>
                <a:ea typeface="华文中宋" panose="02010600040101010101" pitchFamily="2" charset="-122"/>
              </a:rPr>
              <a:t>0#</a:t>
            </a:r>
            <a:r>
              <a:rPr lang="zh-CN" altLang="en-US" sz="1800" b="1" dirty="0">
                <a:solidFill>
                  <a:srgbClr val="FF0000"/>
                </a:solidFill>
                <a:latin typeface="华文中宋" panose="02010600040101010101" pitchFamily="2" charset="-122"/>
                <a:ea typeface="华文中宋" panose="02010600040101010101" pitchFamily="2" charset="-122"/>
              </a:rPr>
              <a:t>进程</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换入</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换出</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换出 </a:t>
            </a:r>
            <a:r>
              <a:rPr lang="en-US" altLang="zh-CN" sz="1800" b="1" dirty="0">
                <a:solidFill>
                  <a:srgbClr val="000000"/>
                </a:solidFill>
                <a:latin typeface="华文中宋" panose="02010600040101010101" pitchFamily="2" charset="-122"/>
                <a:ea typeface="华文中宋" panose="02010600040101010101" pitchFamily="2" charset="-122"/>
              </a:rPr>
              <a:t>swap out</a:t>
            </a:r>
            <a:r>
              <a:rPr lang="zh-CN" altLang="en-US" sz="1800" b="1" dirty="0">
                <a:solidFill>
                  <a:srgbClr val="000000"/>
                </a:solidFill>
                <a:latin typeface="华文中宋" panose="02010600040101010101" pitchFamily="2" charset="-122"/>
                <a:ea typeface="华文中宋" panose="02010600040101010101" pitchFamily="2" charset="-122"/>
              </a:rPr>
              <a:t>：把内存中的程序和数据换到外存交换区</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换入 </a:t>
            </a:r>
            <a:r>
              <a:rPr lang="en-US" altLang="zh-CN" sz="1800" b="1" dirty="0">
                <a:solidFill>
                  <a:srgbClr val="000000"/>
                </a:solidFill>
                <a:latin typeface="华文中宋" panose="02010600040101010101" pitchFamily="2" charset="-122"/>
                <a:ea typeface="华文中宋" panose="02010600040101010101" pitchFamily="2" charset="-122"/>
              </a:rPr>
              <a:t>swap in</a:t>
            </a:r>
            <a:r>
              <a:rPr lang="zh-CN" altLang="en-US" sz="1800" b="1" dirty="0">
                <a:solidFill>
                  <a:srgbClr val="000000"/>
                </a:solidFill>
                <a:latin typeface="华文中宋" panose="02010600040101010101" pitchFamily="2" charset="-122"/>
                <a:ea typeface="华文中宋" panose="02010600040101010101" pitchFamily="2" charset="-122"/>
              </a:rPr>
              <a:t>：把外存交换区中的数据和程序换到内存</a:t>
            </a:r>
          </a:p>
          <a:p>
            <a:pPr>
              <a:lnSpc>
                <a:spcPct val="150000"/>
              </a:lnSpc>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04E0E0EF-1C36-48ED-B4E5-F18ABD0479D1}"/>
              </a:ext>
            </a:extLst>
          </p:cNvPr>
          <p:cNvSpPr>
            <a:spLocks noGrp="1"/>
          </p:cNvSpPr>
          <p:nvPr>
            <p:ph type="sldNum" sz="quarter" idx="12"/>
          </p:nvPr>
        </p:nvSpPr>
        <p:spPr/>
        <p:txBody>
          <a:bodyPr/>
          <a:lstStyle/>
          <a:p>
            <a:fld id="{B10D5614-B734-4280-8F57-1D4947433C97}" type="slidenum">
              <a:rPr lang="en-US" smtClean="0"/>
              <a:pPr/>
              <a:t>55</a:t>
            </a:fld>
            <a:endParaRPr lang="en-US" dirty="0"/>
          </a:p>
        </p:txBody>
      </p:sp>
    </p:spTree>
    <p:extLst>
      <p:ext uri="{BB962C8B-B14F-4D97-AF65-F5344CB8AC3E}">
        <p14:creationId xmlns:p14="http://schemas.microsoft.com/office/powerpoint/2010/main" val="159959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页式系统的引入</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717054"/>
            <a:ext cx="7872202" cy="258532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如何消除碎片问题？</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很容易想到让程序不连续存放，例如，有一个作业要求投入运行，其程序的地址空间是</a:t>
            </a:r>
            <a:r>
              <a:rPr lang="en-US" altLang="zh-CN" b="1" dirty="0">
                <a:solidFill>
                  <a:srgbClr val="000000"/>
                </a:solidFill>
                <a:latin typeface="华文中宋" panose="02010600040101010101" pitchFamily="2" charset="-122"/>
                <a:ea typeface="华文中宋" panose="02010600040101010101" pitchFamily="2" charset="-122"/>
              </a:rPr>
              <a:t>3KB</a:t>
            </a:r>
            <a:r>
              <a:rPr lang="zh-CN" altLang="en-US" b="1" dirty="0">
                <a:solidFill>
                  <a:srgbClr val="000000"/>
                </a:solidFill>
                <a:latin typeface="华文中宋" panose="02010600040101010101" pitchFamily="2" charset="-122"/>
                <a:ea typeface="华文中宋" panose="02010600040101010101" pitchFamily="2" charset="-122"/>
              </a:rPr>
              <a:t>，而主存当前只有两个各为</a:t>
            </a:r>
            <a:r>
              <a:rPr lang="en-US" altLang="zh-CN" b="1" dirty="0">
                <a:solidFill>
                  <a:srgbClr val="000000"/>
                </a:solidFill>
                <a:latin typeface="华文中宋" panose="02010600040101010101" pitchFamily="2" charset="-122"/>
                <a:ea typeface="华文中宋" panose="02010600040101010101" pitchFamily="2" charset="-122"/>
              </a:rPr>
              <a:t>1KB</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2KB</a:t>
            </a:r>
            <a:r>
              <a:rPr lang="zh-CN" altLang="en-US" b="1" dirty="0">
                <a:solidFill>
                  <a:srgbClr val="000000"/>
                </a:solidFill>
                <a:latin typeface="华文中宋" panose="02010600040101010101" pitchFamily="2" charset="-122"/>
                <a:ea typeface="华文中宋" panose="02010600040101010101" pitchFamily="2" charset="-122"/>
              </a:rPr>
              <a:t>的空闲区。显然各空闲区的大小比该程序的地址空间小，而总和却相同。如果考虑将程序分开存放，放在不相邻的两个区域中。这正是分页的思想。</a:t>
            </a:r>
          </a:p>
        </p:txBody>
      </p:sp>
      <p:sp>
        <p:nvSpPr>
          <p:cNvPr id="3" name="灯片编号占位符 2">
            <a:extLst>
              <a:ext uri="{FF2B5EF4-FFF2-40B4-BE49-F238E27FC236}">
                <a16:creationId xmlns:a16="http://schemas.microsoft.com/office/drawing/2014/main" id="{5FBBEC4C-805A-42B7-856D-6ECCE4E42917}"/>
              </a:ext>
            </a:extLst>
          </p:cNvPr>
          <p:cNvSpPr>
            <a:spLocks noGrp="1"/>
          </p:cNvSpPr>
          <p:nvPr>
            <p:ph type="sldNum" sz="quarter" idx="12"/>
          </p:nvPr>
        </p:nvSpPr>
        <p:spPr/>
        <p:txBody>
          <a:bodyPr/>
          <a:lstStyle/>
          <a:p>
            <a:fld id="{B10D5614-B734-4280-8F57-1D4947433C97}" type="slidenum">
              <a:rPr lang="en-US" smtClean="0"/>
              <a:pPr/>
              <a:t>56</a:t>
            </a:fld>
            <a:endParaRPr lang="en-US" dirty="0"/>
          </a:p>
        </p:txBody>
      </p:sp>
    </p:spTree>
    <p:extLst>
      <p:ext uri="{BB962C8B-B14F-4D97-AF65-F5344CB8AC3E}">
        <p14:creationId xmlns:p14="http://schemas.microsoft.com/office/powerpoint/2010/main" val="130511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560" y="2780928"/>
            <a:ext cx="4104085" cy="71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512307" y="1628800"/>
            <a:ext cx="8183804"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各进程的虚拟空间被划分为若干个长度相等的</a:t>
            </a:r>
            <a:r>
              <a:rPr lang="zh-CN" altLang="en-US" sz="1800" b="1" dirty="0">
                <a:solidFill>
                  <a:srgbClr val="FF0000"/>
                </a:solidFill>
                <a:latin typeface="华文中宋" panose="02010600040101010101" pitchFamily="2" charset="-122"/>
                <a:ea typeface="华文中宋" panose="02010600040101010101" pitchFamily="2" charset="-122"/>
              </a:rPr>
              <a:t>页（</a:t>
            </a:r>
            <a:r>
              <a:rPr lang="en-US" altLang="zh-CN" sz="1800" b="1" dirty="0">
                <a:solidFill>
                  <a:srgbClr val="FF0000"/>
                </a:solidFill>
                <a:latin typeface="华文中宋" panose="02010600040101010101" pitchFamily="2" charset="-122"/>
                <a:ea typeface="华文中宋" panose="02010600040101010101" pitchFamily="2" charset="-122"/>
              </a:rPr>
              <a:t>page</a:t>
            </a:r>
            <a:r>
              <a:rPr lang="zh-CN" altLang="en-US" sz="1800" b="1" dirty="0">
                <a:solidFill>
                  <a:srgbClr val="FF0000"/>
                </a:solidFill>
                <a:latin typeface="华文中宋" panose="02010600040101010101" pitchFamily="2" charset="-122"/>
                <a:ea typeface="华文中宋" panose="02010600040101010101" pitchFamily="2" charset="-122"/>
              </a:rPr>
              <a:t>）</a:t>
            </a:r>
            <a:endParaRPr lang="en-US" altLang="zh-CN" sz="1800" b="1" dirty="0">
              <a:solidFill>
                <a:srgbClr val="FF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进程的虚拟地址：页号</a:t>
            </a:r>
            <a:r>
              <a:rPr lang="en-US" altLang="zh-CN" sz="1800" b="1" dirty="0">
                <a:solidFill>
                  <a:srgbClr val="000000"/>
                </a:solidFill>
                <a:latin typeface="华文中宋" panose="02010600040101010101" pitchFamily="2" charset="-122"/>
                <a:ea typeface="华文中宋" panose="02010600040101010101" pitchFamily="2" charset="-122"/>
              </a:rPr>
              <a:t>p</a:t>
            </a:r>
            <a:r>
              <a:rPr lang="zh-CN" altLang="en-US" sz="1800" b="1" dirty="0">
                <a:solidFill>
                  <a:srgbClr val="000000"/>
                </a:solidFill>
                <a:latin typeface="华文中宋" panose="02010600040101010101" pitchFamily="2" charset="-122"/>
                <a:ea typeface="华文中宋" panose="02010600040101010101" pitchFamily="2" charset="-122"/>
              </a:rPr>
              <a:t>、页内偏移地址</a:t>
            </a:r>
            <a:r>
              <a:rPr lang="en-US" altLang="zh-CN" sz="1800" b="1" dirty="0">
                <a:solidFill>
                  <a:srgbClr val="000000"/>
                </a:solidFill>
                <a:latin typeface="华文中宋" panose="02010600040101010101" pitchFamily="2" charset="-122"/>
                <a:ea typeface="华文中宋" panose="02010600040101010101" pitchFamily="2" charset="-122"/>
              </a:rPr>
              <a:t>w </a:t>
            </a:r>
            <a:r>
              <a:rPr lang="zh-CN" altLang="en-US" sz="1800" b="1" dirty="0">
                <a:solidFill>
                  <a:srgbClr val="000000"/>
                </a:solidFill>
                <a:latin typeface="华文中宋" panose="02010600040101010101" pitchFamily="2" charset="-122"/>
                <a:ea typeface="华文中宋" panose="02010600040101010101" pitchFamily="2" charset="-122"/>
              </a:rPr>
              <a:t>组成</a:t>
            </a:r>
          </a:p>
          <a:p>
            <a:pPr>
              <a:lnSpc>
                <a:spcPct val="150000"/>
              </a:lnSpc>
            </a:pPr>
            <a:endParaRPr lang="zh-CN" altLang="en-US" sz="1800" b="1" dirty="0">
              <a:solidFill>
                <a:srgbClr val="000000"/>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1800" b="1" dirty="0">
                <a:solidFill>
                  <a:srgbClr val="000000"/>
                </a:solidFill>
                <a:latin typeface="华文中宋" panose="02010600040101010101" pitchFamily="2" charset="-122"/>
                <a:ea typeface="华文中宋" panose="02010600040101010101" pitchFamily="2" charset="-122"/>
              </a:rPr>
              <a:t>		</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物理内存空间也划分为</a:t>
            </a:r>
            <a:r>
              <a:rPr lang="zh-CN" altLang="en-US" sz="1800" b="1" dirty="0">
                <a:solidFill>
                  <a:srgbClr val="FF0000"/>
                </a:solidFill>
                <a:latin typeface="华文中宋" panose="02010600040101010101" pitchFamily="2" charset="-122"/>
                <a:ea typeface="华文中宋" panose="02010600040101010101" pitchFamily="2" charset="-122"/>
              </a:rPr>
              <a:t>页面（</a:t>
            </a:r>
            <a:r>
              <a:rPr lang="en-US" altLang="zh-CN" sz="1800" b="1" dirty="0">
                <a:solidFill>
                  <a:srgbClr val="FF0000"/>
                </a:solidFill>
                <a:latin typeface="华文中宋" panose="02010600040101010101" pitchFamily="2" charset="-122"/>
                <a:ea typeface="华文中宋" panose="02010600040101010101" pitchFamily="2" charset="-122"/>
              </a:rPr>
              <a:t> page frame </a:t>
            </a:r>
            <a:r>
              <a:rPr lang="zh-CN" altLang="en-US"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，也称块、页框、页帧</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为了便于实现动态地址变换，一般页面和页的大小相等，并为</a:t>
            </a:r>
            <a:r>
              <a:rPr lang="en-US" altLang="zh-CN" sz="1800" b="1" dirty="0">
                <a:solidFill>
                  <a:srgbClr val="000000"/>
                </a:solidFill>
                <a:latin typeface="华文中宋" panose="02010600040101010101" pitchFamily="2" charset="-122"/>
                <a:ea typeface="华文中宋" panose="02010600040101010101" pitchFamily="2" charset="-122"/>
              </a:rPr>
              <a:t>2</a:t>
            </a:r>
            <a:r>
              <a:rPr lang="zh-CN" altLang="en-US" sz="1800" b="1" dirty="0">
                <a:solidFill>
                  <a:srgbClr val="000000"/>
                </a:solidFill>
                <a:latin typeface="华文中宋" panose="02010600040101010101" pitchFamily="2" charset="-122"/>
                <a:ea typeface="华文中宋" panose="02010600040101010101" pitchFamily="2" charset="-122"/>
              </a:rPr>
              <a:t>的幂次，一个</a:t>
            </a:r>
            <a:r>
              <a:rPr lang="en-US" altLang="zh-CN" sz="1800" b="1" dirty="0">
                <a:solidFill>
                  <a:srgbClr val="000000"/>
                </a:solidFill>
                <a:latin typeface="华文中宋" panose="02010600040101010101" pitchFamily="2" charset="-122"/>
                <a:ea typeface="华文中宋" panose="02010600040101010101" pitchFamily="2" charset="-122"/>
              </a:rPr>
              <a:t>page frame</a:t>
            </a:r>
            <a:r>
              <a:rPr lang="zh-CN" altLang="en-US" sz="1800" b="1" dirty="0">
                <a:solidFill>
                  <a:srgbClr val="000000"/>
                </a:solidFill>
                <a:latin typeface="华文中宋" panose="02010600040101010101" pitchFamily="2" charset="-122"/>
                <a:ea typeface="华文中宋" panose="02010600040101010101" pitchFamily="2" charset="-122"/>
              </a:rPr>
              <a:t>正好容纳一个</a:t>
            </a:r>
            <a:r>
              <a:rPr lang="en-US" altLang="zh-CN" sz="1800" b="1" dirty="0">
                <a:solidFill>
                  <a:srgbClr val="000000"/>
                </a:solidFill>
                <a:latin typeface="华文中宋" panose="02010600040101010101" pitchFamily="2" charset="-122"/>
                <a:ea typeface="华文中宋" panose="02010600040101010101" pitchFamily="2" charset="-122"/>
              </a:rPr>
              <a:t>page</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非连续存储</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用户进程使用的物理页面之间地址不连续</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每个页面内部地址连续</a:t>
            </a:r>
          </a:p>
        </p:txBody>
      </p:sp>
      <p:sp>
        <p:nvSpPr>
          <p:cNvPr id="3" name="矩形 2"/>
          <p:cNvSpPr/>
          <p:nvPr/>
        </p:nvSpPr>
        <p:spPr>
          <a:xfrm>
            <a:off x="5868144" y="2946485"/>
            <a:ext cx="2218877" cy="507831"/>
          </a:xfrm>
          <a:prstGeom prst="rect">
            <a:avLst/>
          </a:prstGeom>
        </p:spPr>
        <p:txBody>
          <a:bodyPr wrap="none">
            <a:spAutoFit/>
          </a:bodyPr>
          <a:lstStyle/>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页长</a:t>
            </a:r>
            <a:r>
              <a:rPr lang="en-US" altLang="zh-CN" b="1" dirty="0">
                <a:solidFill>
                  <a:srgbClr val="000000"/>
                </a:solidFill>
                <a:latin typeface="华文中宋" panose="02010600040101010101" pitchFamily="2" charset="-122"/>
                <a:ea typeface="华文中宋" panose="02010600040101010101" pitchFamily="2" charset="-122"/>
              </a:rPr>
              <a:t>1K</a:t>
            </a:r>
            <a:r>
              <a:rPr lang="zh-CN" altLang="en-US" b="1" dirty="0">
                <a:solidFill>
                  <a:srgbClr val="000000"/>
                </a:solidFill>
                <a:latin typeface="华文中宋" panose="02010600040101010101" pitchFamily="2" charset="-122"/>
                <a:ea typeface="华文中宋" panose="02010600040101010101" pitchFamily="2" charset="-122"/>
              </a:rPr>
              <a:t>，共</a:t>
            </a:r>
            <a:r>
              <a:rPr lang="en-US" altLang="zh-CN" b="1" dirty="0">
                <a:solidFill>
                  <a:srgbClr val="000000"/>
                </a:solidFill>
                <a:latin typeface="华文中宋" panose="02010600040101010101" pitchFamily="2" charset="-122"/>
                <a:ea typeface="华文中宋" panose="02010600040101010101" pitchFamily="2" charset="-122"/>
              </a:rPr>
              <a:t>1024</a:t>
            </a:r>
            <a:r>
              <a:rPr lang="zh-CN" altLang="en-US" b="1" dirty="0">
                <a:solidFill>
                  <a:srgbClr val="000000"/>
                </a:solidFill>
                <a:latin typeface="华文中宋" panose="02010600040101010101" pitchFamily="2" charset="-122"/>
                <a:ea typeface="华文中宋" panose="02010600040101010101" pitchFamily="2" charset="-122"/>
              </a:rPr>
              <a:t>页</a:t>
            </a:r>
          </a:p>
        </p:txBody>
      </p:sp>
      <p:sp>
        <p:nvSpPr>
          <p:cNvPr id="2" name="灯片编号占位符 1">
            <a:extLst>
              <a:ext uri="{FF2B5EF4-FFF2-40B4-BE49-F238E27FC236}">
                <a16:creationId xmlns:a16="http://schemas.microsoft.com/office/drawing/2014/main" id="{899211DB-2051-4C41-88F6-55413AA6C727}"/>
              </a:ext>
            </a:extLst>
          </p:cNvPr>
          <p:cNvSpPr>
            <a:spLocks noGrp="1"/>
          </p:cNvSpPr>
          <p:nvPr>
            <p:ph type="sldNum" sz="quarter" idx="12"/>
          </p:nvPr>
        </p:nvSpPr>
        <p:spPr/>
        <p:txBody>
          <a:bodyPr/>
          <a:lstStyle/>
          <a:p>
            <a:fld id="{B10D5614-B734-4280-8F57-1D4947433C97}" type="slidenum">
              <a:rPr lang="en-US" smtClean="0"/>
              <a:pPr/>
              <a:t>57</a:t>
            </a:fld>
            <a:endParaRPr lang="en-US" dirty="0"/>
          </a:p>
        </p:txBody>
      </p:sp>
    </p:spTree>
    <p:extLst>
      <p:ext uri="{BB962C8B-B14F-4D97-AF65-F5344CB8AC3E}">
        <p14:creationId xmlns:p14="http://schemas.microsoft.com/office/powerpoint/2010/main" val="188150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5" name="Rectangle 3"/>
          <p:cNvSpPr>
            <a:spLocks noChangeArrowheads="1"/>
          </p:cNvSpPr>
          <p:nvPr/>
        </p:nvSpPr>
        <p:spPr bwMode="auto">
          <a:xfrm>
            <a:off x="6039678" y="6242015"/>
            <a:ext cx="2159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17" name="Rectangle 6"/>
          <p:cNvSpPr>
            <a:spLocks noChangeArrowheads="1"/>
          </p:cNvSpPr>
          <p:nvPr/>
        </p:nvSpPr>
        <p:spPr bwMode="auto">
          <a:xfrm>
            <a:off x="6039678" y="5724490"/>
            <a:ext cx="2159000" cy="517525"/>
          </a:xfrm>
          <a:prstGeom prst="rect">
            <a:avLst/>
          </a:prstGeom>
          <a:solidFill>
            <a:schemeClr val="accent1">
              <a:lumMod val="20000"/>
              <a:lumOff val="80000"/>
            </a:schemeClr>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a:solidFill>
                  <a:schemeClr val="tx2"/>
                </a:solidFill>
                <a:latin typeface="华文中宋" panose="02010600040101010101" pitchFamily="2" charset="-122"/>
                <a:ea typeface="华文中宋" panose="02010600040101010101" pitchFamily="2" charset="-122"/>
              </a:rPr>
              <a:t>空闲</a:t>
            </a:r>
          </a:p>
        </p:txBody>
      </p:sp>
      <p:sp>
        <p:nvSpPr>
          <p:cNvPr id="18" name="Rectangle 7"/>
          <p:cNvSpPr>
            <a:spLocks noChangeArrowheads="1"/>
          </p:cNvSpPr>
          <p:nvPr/>
        </p:nvSpPr>
        <p:spPr bwMode="auto">
          <a:xfrm>
            <a:off x="2824991" y="5729253"/>
            <a:ext cx="21669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dirty="0">
                <a:solidFill>
                  <a:srgbClr val="006600"/>
                </a:solidFill>
                <a:latin typeface="华文中宋" panose="02010600040101010101" pitchFamily="2" charset="-122"/>
                <a:ea typeface="华文中宋" panose="02010600040101010101" pitchFamily="2" charset="-122"/>
              </a:rPr>
              <a:t>作业</a:t>
            </a:r>
            <a:r>
              <a:rPr lang="en-US" altLang="zh-CN" b="1" dirty="0">
                <a:solidFill>
                  <a:srgbClr val="006600"/>
                </a:solidFill>
                <a:latin typeface="华文中宋" panose="02010600040101010101" pitchFamily="2" charset="-122"/>
                <a:ea typeface="华文中宋" panose="02010600040101010101" pitchFamily="2" charset="-122"/>
              </a:rPr>
              <a:t>2</a:t>
            </a:r>
            <a:r>
              <a:rPr lang="zh-CN" altLang="en-US" b="1" dirty="0">
                <a:solidFill>
                  <a:srgbClr val="006600"/>
                </a:solidFill>
                <a:latin typeface="华文中宋" panose="02010600040101010101" pitchFamily="2" charset="-122"/>
                <a:ea typeface="华文中宋" panose="02010600040101010101" pitchFamily="2" charset="-122"/>
              </a:rPr>
              <a:t>页表</a:t>
            </a:r>
          </a:p>
        </p:txBody>
      </p:sp>
      <p:sp>
        <p:nvSpPr>
          <p:cNvPr id="19" name="Rectangle 8"/>
          <p:cNvSpPr>
            <a:spLocks noChangeArrowheads="1"/>
          </p:cNvSpPr>
          <p:nvPr/>
        </p:nvSpPr>
        <p:spPr bwMode="auto">
          <a:xfrm>
            <a:off x="6039678" y="5178390"/>
            <a:ext cx="2159000" cy="546100"/>
          </a:xfrm>
          <a:prstGeom prst="rect">
            <a:avLst/>
          </a:prstGeom>
          <a:solidFill>
            <a:srgbClr val="CCFF99"/>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dirty="0">
                <a:solidFill>
                  <a:srgbClr val="FF0000"/>
                </a:solidFill>
                <a:latin typeface="华文中宋" panose="02010600040101010101" pitchFamily="2" charset="-122"/>
                <a:ea typeface="华文中宋" panose="02010600040101010101" pitchFamily="2" charset="-122"/>
              </a:rPr>
              <a:t>作业</a:t>
            </a:r>
            <a:r>
              <a:rPr lang="en-US" altLang="zh-CN" b="1" dirty="0">
                <a:solidFill>
                  <a:srgbClr val="FF0000"/>
                </a:solidFill>
                <a:latin typeface="华文中宋" panose="02010600040101010101" pitchFamily="2" charset="-122"/>
                <a:ea typeface="华文中宋" panose="02010600040101010101" pitchFamily="2" charset="-122"/>
              </a:rPr>
              <a:t>2(2</a:t>
            </a:r>
            <a:r>
              <a:rPr lang="zh-CN" altLang="en-US" b="1" dirty="0">
                <a:solidFill>
                  <a:srgbClr val="FF0000"/>
                </a:solidFill>
                <a:latin typeface="华文中宋" panose="02010600040101010101" pitchFamily="2" charset="-122"/>
                <a:ea typeface="华文中宋" panose="02010600040101010101" pitchFamily="2" charset="-122"/>
              </a:rPr>
              <a:t>页</a:t>
            </a:r>
            <a:r>
              <a:rPr lang="en-US" altLang="zh-CN" b="1" dirty="0">
                <a:solidFill>
                  <a:srgbClr val="FF0000"/>
                </a:solidFill>
                <a:latin typeface="华文中宋" panose="02010600040101010101" pitchFamily="2" charset="-122"/>
                <a:ea typeface="华文中宋" panose="02010600040101010101" pitchFamily="2" charset="-122"/>
              </a:rPr>
              <a:t>)</a:t>
            </a:r>
          </a:p>
        </p:txBody>
      </p:sp>
      <p:sp>
        <p:nvSpPr>
          <p:cNvPr id="20" name="Rectangle 9"/>
          <p:cNvSpPr>
            <a:spLocks noChangeArrowheads="1"/>
          </p:cNvSpPr>
          <p:nvPr/>
        </p:nvSpPr>
        <p:spPr bwMode="auto">
          <a:xfrm>
            <a:off x="3855278" y="5178390"/>
            <a:ext cx="1143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10</a:t>
            </a:r>
          </a:p>
        </p:txBody>
      </p:sp>
      <p:sp>
        <p:nvSpPr>
          <p:cNvPr id="21" name="Rectangle 10"/>
          <p:cNvSpPr>
            <a:spLocks noChangeArrowheads="1"/>
          </p:cNvSpPr>
          <p:nvPr/>
        </p:nvSpPr>
        <p:spPr bwMode="auto">
          <a:xfrm>
            <a:off x="2991678" y="5178390"/>
            <a:ext cx="863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2 </a:t>
            </a:r>
          </a:p>
        </p:txBody>
      </p:sp>
      <p:sp>
        <p:nvSpPr>
          <p:cNvPr id="22" name="Rectangle 11"/>
          <p:cNvSpPr>
            <a:spLocks noChangeArrowheads="1"/>
          </p:cNvSpPr>
          <p:nvPr/>
        </p:nvSpPr>
        <p:spPr bwMode="auto">
          <a:xfrm>
            <a:off x="959678" y="5178390"/>
            <a:ext cx="1016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23" name="Rectangle 12"/>
          <p:cNvSpPr>
            <a:spLocks noChangeArrowheads="1"/>
          </p:cNvSpPr>
          <p:nvPr/>
        </p:nvSpPr>
        <p:spPr bwMode="auto">
          <a:xfrm>
            <a:off x="6039678" y="4660865"/>
            <a:ext cx="2159000" cy="517525"/>
          </a:xfrm>
          <a:prstGeom prst="rect">
            <a:avLst/>
          </a:prstGeom>
          <a:solidFill>
            <a:schemeClr val="accent1">
              <a:lumMod val="20000"/>
              <a:lumOff val="80000"/>
            </a:schemeClr>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a:solidFill>
                  <a:schemeClr val="tx2"/>
                </a:solidFill>
                <a:latin typeface="华文中宋" panose="02010600040101010101" pitchFamily="2" charset="-122"/>
                <a:ea typeface="华文中宋" panose="02010600040101010101" pitchFamily="2" charset="-122"/>
              </a:rPr>
              <a:t>空闲</a:t>
            </a:r>
          </a:p>
        </p:txBody>
      </p:sp>
      <p:sp>
        <p:nvSpPr>
          <p:cNvPr id="24" name="Rectangle 13"/>
          <p:cNvSpPr>
            <a:spLocks noChangeArrowheads="1"/>
          </p:cNvSpPr>
          <p:nvPr/>
        </p:nvSpPr>
        <p:spPr bwMode="auto">
          <a:xfrm>
            <a:off x="3855278" y="4660865"/>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7</a:t>
            </a:r>
          </a:p>
        </p:txBody>
      </p:sp>
      <p:sp>
        <p:nvSpPr>
          <p:cNvPr id="25" name="Rectangle 14"/>
          <p:cNvSpPr>
            <a:spLocks noChangeArrowheads="1"/>
          </p:cNvSpPr>
          <p:nvPr/>
        </p:nvSpPr>
        <p:spPr bwMode="auto">
          <a:xfrm>
            <a:off x="2991678" y="4660865"/>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1</a:t>
            </a:r>
          </a:p>
        </p:txBody>
      </p:sp>
      <p:sp>
        <p:nvSpPr>
          <p:cNvPr id="26" name="Rectangle 15"/>
          <p:cNvSpPr>
            <a:spLocks noChangeArrowheads="1"/>
          </p:cNvSpPr>
          <p:nvPr/>
        </p:nvSpPr>
        <p:spPr bwMode="auto">
          <a:xfrm>
            <a:off x="959678" y="4660865"/>
            <a:ext cx="101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27" name="Rectangle 16"/>
          <p:cNvSpPr>
            <a:spLocks noChangeArrowheads="1"/>
          </p:cNvSpPr>
          <p:nvPr/>
        </p:nvSpPr>
        <p:spPr bwMode="auto">
          <a:xfrm>
            <a:off x="6039678" y="4143340"/>
            <a:ext cx="2159000" cy="517525"/>
          </a:xfrm>
          <a:prstGeom prst="rect">
            <a:avLst/>
          </a:prstGeom>
          <a:solidFill>
            <a:srgbClr val="FFFF00"/>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dirty="0">
                <a:solidFill>
                  <a:srgbClr val="FF0000"/>
                </a:solidFill>
                <a:latin typeface="华文中宋" panose="02010600040101010101" pitchFamily="2" charset="-122"/>
                <a:ea typeface="华文中宋" panose="02010600040101010101" pitchFamily="2" charset="-122"/>
              </a:rPr>
              <a:t>作业</a:t>
            </a:r>
            <a:r>
              <a:rPr lang="en-US" altLang="zh-CN" b="1" dirty="0">
                <a:solidFill>
                  <a:srgbClr val="FF0000"/>
                </a:solidFill>
                <a:latin typeface="华文中宋" panose="02010600040101010101" pitchFamily="2" charset="-122"/>
                <a:ea typeface="华文中宋" panose="02010600040101010101" pitchFamily="2" charset="-122"/>
              </a:rPr>
              <a:t>1(1</a:t>
            </a:r>
            <a:r>
              <a:rPr lang="zh-CN" altLang="en-US" b="1" dirty="0">
                <a:solidFill>
                  <a:srgbClr val="FF0000"/>
                </a:solidFill>
                <a:latin typeface="华文中宋" panose="02010600040101010101" pitchFamily="2" charset="-122"/>
                <a:ea typeface="华文中宋" panose="02010600040101010101" pitchFamily="2" charset="-122"/>
              </a:rPr>
              <a:t>页</a:t>
            </a:r>
            <a:r>
              <a:rPr lang="en-US" altLang="zh-CN" b="1" dirty="0">
                <a:solidFill>
                  <a:srgbClr val="FF0000"/>
                </a:solidFill>
                <a:latin typeface="华文中宋" panose="02010600040101010101" pitchFamily="2" charset="-122"/>
                <a:ea typeface="华文中宋" panose="02010600040101010101" pitchFamily="2" charset="-122"/>
              </a:rPr>
              <a:t>)</a:t>
            </a:r>
          </a:p>
        </p:txBody>
      </p:sp>
      <p:sp>
        <p:nvSpPr>
          <p:cNvPr id="28" name="Rectangle 17"/>
          <p:cNvSpPr>
            <a:spLocks noChangeArrowheads="1"/>
          </p:cNvSpPr>
          <p:nvPr/>
        </p:nvSpPr>
        <p:spPr bwMode="auto">
          <a:xfrm>
            <a:off x="3855278" y="414334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6</a:t>
            </a:r>
          </a:p>
        </p:txBody>
      </p:sp>
      <p:sp>
        <p:nvSpPr>
          <p:cNvPr id="29" name="Rectangle 18"/>
          <p:cNvSpPr>
            <a:spLocks noChangeArrowheads="1"/>
          </p:cNvSpPr>
          <p:nvPr/>
        </p:nvSpPr>
        <p:spPr bwMode="auto">
          <a:xfrm>
            <a:off x="2991678" y="414334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0</a:t>
            </a:r>
          </a:p>
        </p:txBody>
      </p:sp>
      <p:sp>
        <p:nvSpPr>
          <p:cNvPr id="30" name="Rectangle 19"/>
          <p:cNvSpPr>
            <a:spLocks noChangeArrowheads="1"/>
          </p:cNvSpPr>
          <p:nvPr/>
        </p:nvSpPr>
        <p:spPr bwMode="auto">
          <a:xfrm>
            <a:off x="959678" y="4143340"/>
            <a:ext cx="101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31" name="Rectangle 20"/>
          <p:cNvSpPr>
            <a:spLocks noChangeArrowheads="1"/>
          </p:cNvSpPr>
          <p:nvPr/>
        </p:nvSpPr>
        <p:spPr bwMode="auto">
          <a:xfrm>
            <a:off x="6039678" y="3625815"/>
            <a:ext cx="2159000" cy="517525"/>
          </a:xfrm>
          <a:prstGeom prst="rect">
            <a:avLst/>
          </a:prstGeom>
          <a:solidFill>
            <a:srgbClr val="CCFF99"/>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a:solidFill>
                  <a:srgbClr val="FF0000"/>
                </a:solidFill>
                <a:latin typeface="华文中宋" panose="02010600040101010101" pitchFamily="2" charset="-122"/>
                <a:ea typeface="华文中宋" panose="02010600040101010101" pitchFamily="2" charset="-122"/>
              </a:rPr>
              <a:t>作业</a:t>
            </a:r>
            <a:r>
              <a:rPr lang="en-US" altLang="zh-CN" b="1">
                <a:solidFill>
                  <a:srgbClr val="FF0000"/>
                </a:solidFill>
                <a:latin typeface="华文中宋" panose="02010600040101010101" pitchFamily="2" charset="-122"/>
                <a:ea typeface="华文中宋" panose="02010600040101010101" pitchFamily="2" charset="-122"/>
              </a:rPr>
              <a:t>2(1</a:t>
            </a:r>
            <a:r>
              <a:rPr lang="zh-CN" altLang="en-US" b="1">
                <a:solidFill>
                  <a:srgbClr val="FF0000"/>
                </a:solidFill>
                <a:latin typeface="华文中宋" panose="02010600040101010101" pitchFamily="2" charset="-122"/>
                <a:ea typeface="华文中宋" panose="02010600040101010101" pitchFamily="2" charset="-122"/>
              </a:rPr>
              <a:t>页</a:t>
            </a:r>
            <a:r>
              <a:rPr lang="en-US" altLang="zh-CN" b="1">
                <a:solidFill>
                  <a:srgbClr val="FF0000"/>
                </a:solidFill>
                <a:latin typeface="华文中宋" panose="02010600040101010101" pitchFamily="2" charset="-122"/>
                <a:ea typeface="华文中宋" panose="02010600040101010101" pitchFamily="2" charset="-122"/>
              </a:rPr>
              <a:t>)</a:t>
            </a:r>
          </a:p>
        </p:txBody>
      </p:sp>
      <p:sp>
        <p:nvSpPr>
          <p:cNvPr id="32" name="Rectangle 21"/>
          <p:cNvSpPr>
            <a:spLocks noChangeArrowheads="1"/>
          </p:cNvSpPr>
          <p:nvPr/>
        </p:nvSpPr>
        <p:spPr bwMode="auto">
          <a:xfrm>
            <a:off x="2991678" y="3625815"/>
            <a:ext cx="2006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33" name="Rectangle 22"/>
          <p:cNvSpPr>
            <a:spLocks noChangeArrowheads="1"/>
          </p:cNvSpPr>
          <p:nvPr/>
        </p:nvSpPr>
        <p:spPr bwMode="auto">
          <a:xfrm>
            <a:off x="1061278" y="3349363"/>
            <a:ext cx="1016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b="1" dirty="0">
              <a:solidFill>
                <a:schemeClr val="tx2"/>
              </a:solidFill>
              <a:latin typeface="华文中宋" panose="02010600040101010101" pitchFamily="2" charset="-122"/>
              <a:ea typeface="华文中宋" panose="02010600040101010101" pitchFamily="2" charset="-122"/>
            </a:endParaRPr>
          </a:p>
          <a:p>
            <a:pPr eaLnBrk="1" hangingPunct="1">
              <a:spcBef>
                <a:spcPct val="20000"/>
              </a:spcBef>
              <a:buClr>
                <a:schemeClr val="hlink"/>
              </a:buClr>
              <a:buFont typeface="Wingdings" pitchFamily="2" charset="2"/>
              <a:buNone/>
            </a:pPr>
            <a:r>
              <a:rPr lang="zh-CN" altLang="en-US" b="1" dirty="0">
                <a:solidFill>
                  <a:srgbClr val="006600"/>
                </a:solidFill>
                <a:latin typeface="华文中宋" panose="02010600040101010101" pitchFamily="2" charset="-122"/>
                <a:ea typeface="华文中宋" panose="02010600040101010101" pitchFamily="2" charset="-122"/>
              </a:rPr>
              <a:t>作业</a:t>
            </a:r>
            <a:r>
              <a:rPr lang="en-US" altLang="zh-CN" b="1" dirty="0">
                <a:solidFill>
                  <a:srgbClr val="006600"/>
                </a:solidFill>
                <a:latin typeface="华文中宋" panose="02010600040101010101" pitchFamily="2" charset="-122"/>
                <a:ea typeface="华文中宋" panose="02010600040101010101" pitchFamily="2" charset="-122"/>
              </a:rPr>
              <a:t>2</a:t>
            </a:r>
          </a:p>
        </p:txBody>
      </p:sp>
      <p:sp>
        <p:nvSpPr>
          <p:cNvPr id="34" name="Rectangle 23"/>
          <p:cNvSpPr>
            <a:spLocks noChangeArrowheads="1"/>
          </p:cNvSpPr>
          <p:nvPr/>
        </p:nvSpPr>
        <p:spPr bwMode="auto">
          <a:xfrm>
            <a:off x="6039678" y="3108290"/>
            <a:ext cx="2159000" cy="517525"/>
          </a:xfrm>
          <a:prstGeom prst="rect">
            <a:avLst/>
          </a:prstGeom>
          <a:solidFill>
            <a:srgbClr val="CCFF99"/>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a:solidFill>
                  <a:srgbClr val="FF0000"/>
                </a:solidFill>
                <a:latin typeface="华文中宋" panose="02010600040101010101" pitchFamily="2" charset="-122"/>
                <a:ea typeface="华文中宋" panose="02010600040101010101" pitchFamily="2" charset="-122"/>
              </a:rPr>
              <a:t>作业</a:t>
            </a:r>
            <a:r>
              <a:rPr lang="en-US" altLang="zh-CN" b="1">
                <a:solidFill>
                  <a:srgbClr val="FF0000"/>
                </a:solidFill>
                <a:latin typeface="华文中宋" panose="02010600040101010101" pitchFamily="2" charset="-122"/>
                <a:ea typeface="华文中宋" panose="02010600040101010101" pitchFamily="2" charset="-122"/>
              </a:rPr>
              <a:t>2(0</a:t>
            </a:r>
            <a:r>
              <a:rPr lang="zh-CN" altLang="en-US" b="1">
                <a:solidFill>
                  <a:srgbClr val="FF0000"/>
                </a:solidFill>
                <a:latin typeface="华文中宋" panose="02010600040101010101" pitchFamily="2" charset="-122"/>
                <a:ea typeface="华文中宋" panose="02010600040101010101" pitchFamily="2" charset="-122"/>
              </a:rPr>
              <a:t>页</a:t>
            </a:r>
            <a:r>
              <a:rPr lang="en-US" altLang="zh-CN" b="1">
                <a:solidFill>
                  <a:srgbClr val="FF0000"/>
                </a:solidFill>
                <a:latin typeface="华文中宋" panose="02010600040101010101" pitchFamily="2" charset="-122"/>
                <a:ea typeface="华文中宋" panose="02010600040101010101" pitchFamily="2" charset="-122"/>
              </a:rPr>
              <a:t>)</a:t>
            </a:r>
          </a:p>
        </p:txBody>
      </p:sp>
      <p:sp>
        <p:nvSpPr>
          <p:cNvPr id="35" name="Rectangle 24"/>
          <p:cNvSpPr>
            <a:spLocks noChangeArrowheads="1"/>
          </p:cNvSpPr>
          <p:nvPr/>
        </p:nvSpPr>
        <p:spPr bwMode="auto">
          <a:xfrm>
            <a:off x="2991678" y="3108290"/>
            <a:ext cx="2006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dirty="0">
                <a:solidFill>
                  <a:srgbClr val="006600"/>
                </a:solidFill>
                <a:latin typeface="华文中宋" panose="02010600040101010101" pitchFamily="2" charset="-122"/>
                <a:ea typeface="华文中宋" panose="02010600040101010101" pitchFamily="2" charset="-122"/>
              </a:rPr>
              <a:t>作业</a:t>
            </a:r>
            <a:r>
              <a:rPr lang="en-US" altLang="zh-CN" b="1" dirty="0">
                <a:solidFill>
                  <a:srgbClr val="006600"/>
                </a:solidFill>
                <a:latin typeface="华文中宋" panose="02010600040101010101" pitchFamily="2" charset="-122"/>
                <a:ea typeface="华文中宋" panose="02010600040101010101" pitchFamily="2" charset="-122"/>
              </a:rPr>
              <a:t>1</a:t>
            </a:r>
            <a:r>
              <a:rPr lang="zh-CN" altLang="en-US" b="1" dirty="0">
                <a:solidFill>
                  <a:srgbClr val="006600"/>
                </a:solidFill>
                <a:latin typeface="华文中宋" panose="02010600040101010101" pitchFamily="2" charset="-122"/>
                <a:ea typeface="华文中宋" panose="02010600040101010101" pitchFamily="2" charset="-122"/>
              </a:rPr>
              <a:t>页表</a:t>
            </a:r>
          </a:p>
        </p:txBody>
      </p:sp>
      <p:sp>
        <p:nvSpPr>
          <p:cNvPr id="36" name="Rectangle 25"/>
          <p:cNvSpPr>
            <a:spLocks noChangeArrowheads="1"/>
          </p:cNvSpPr>
          <p:nvPr/>
        </p:nvSpPr>
        <p:spPr bwMode="auto">
          <a:xfrm>
            <a:off x="6039678" y="2590765"/>
            <a:ext cx="2159000" cy="517525"/>
          </a:xfrm>
          <a:prstGeom prst="rect">
            <a:avLst/>
          </a:prstGeom>
          <a:solidFill>
            <a:srgbClr val="FFFF00"/>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dirty="0">
                <a:solidFill>
                  <a:srgbClr val="FF0000"/>
                </a:solidFill>
                <a:latin typeface="华文中宋" panose="02010600040101010101" pitchFamily="2" charset="-122"/>
                <a:ea typeface="华文中宋" panose="02010600040101010101" pitchFamily="2" charset="-122"/>
              </a:rPr>
              <a:t>作业</a:t>
            </a:r>
            <a:r>
              <a:rPr lang="en-US" altLang="zh-CN" b="1" dirty="0">
                <a:solidFill>
                  <a:srgbClr val="FF0000"/>
                </a:solidFill>
                <a:latin typeface="华文中宋" panose="02010600040101010101" pitchFamily="2" charset="-122"/>
                <a:ea typeface="华文中宋" panose="02010600040101010101" pitchFamily="2" charset="-122"/>
              </a:rPr>
              <a:t>1(0</a:t>
            </a:r>
            <a:r>
              <a:rPr lang="zh-CN" altLang="en-US" b="1" dirty="0">
                <a:solidFill>
                  <a:srgbClr val="FF0000"/>
                </a:solidFill>
                <a:latin typeface="华文中宋" panose="02010600040101010101" pitchFamily="2" charset="-122"/>
                <a:ea typeface="华文中宋" panose="02010600040101010101" pitchFamily="2" charset="-122"/>
              </a:rPr>
              <a:t>页</a:t>
            </a:r>
            <a:r>
              <a:rPr lang="en-US" altLang="zh-CN" b="1" dirty="0">
                <a:solidFill>
                  <a:srgbClr val="FF0000"/>
                </a:solidFill>
                <a:latin typeface="华文中宋" panose="02010600040101010101" pitchFamily="2" charset="-122"/>
                <a:ea typeface="华文中宋" panose="02010600040101010101" pitchFamily="2" charset="-122"/>
              </a:rPr>
              <a:t>)</a:t>
            </a:r>
          </a:p>
        </p:txBody>
      </p:sp>
      <p:sp>
        <p:nvSpPr>
          <p:cNvPr id="37" name="Rectangle 26"/>
          <p:cNvSpPr>
            <a:spLocks noChangeArrowheads="1"/>
          </p:cNvSpPr>
          <p:nvPr/>
        </p:nvSpPr>
        <p:spPr bwMode="auto">
          <a:xfrm>
            <a:off x="3855278" y="2590765"/>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8</a:t>
            </a:r>
          </a:p>
        </p:txBody>
      </p:sp>
      <p:sp>
        <p:nvSpPr>
          <p:cNvPr id="38" name="Rectangle 27"/>
          <p:cNvSpPr>
            <a:spLocks noChangeArrowheads="1"/>
          </p:cNvSpPr>
          <p:nvPr/>
        </p:nvSpPr>
        <p:spPr bwMode="auto">
          <a:xfrm>
            <a:off x="2991678" y="2590765"/>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a:solidFill>
                  <a:srgbClr val="FF0000"/>
                </a:solidFill>
                <a:latin typeface="华文中宋" panose="02010600040101010101" pitchFamily="2" charset="-122"/>
                <a:ea typeface="华文中宋" panose="02010600040101010101" pitchFamily="2" charset="-122"/>
              </a:rPr>
              <a:t>1</a:t>
            </a:r>
          </a:p>
        </p:txBody>
      </p:sp>
      <p:sp>
        <p:nvSpPr>
          <p:cNvPr id="39" name="Rectangle 28"/>
          <p:cNvSpPr>
            <a:spLocks noChangeArrowheads="1"/>
          </p:cNvSpPr>
          <p:nvPr/>
        </p:nvSpPr>
        <p:spPr bwMode="auto">
          <a:xfrm>
            <a:off x="959678" y="2590765"/>
            <a:ext cx="101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0" name="Rectangle 29"/>
          <p:cNvSpPr>
            <a:spLocks noChangeArrowheads="1"/>
          </p:cNvSpPr>
          <p:nvPr/>
        </p:nvSpPr>
        <p:spPr bwMode="auto">
          <a:xfrm>
            <a:off x="6039678" y="2073240"/>
            <a:ext cx="2159000" cy="517525"/>
          </a:xfrm>
          <a:prstGeom prst="rect">
            <a:avLst/>
          </a:prstGeom>
          <a:solidFill>
            <a:schemeClr val="accent1">
              <a:lumMod val="20000"/>
              <a:lumOff val="80000"/>
            </a:schemeClr>
          </a:solidFill>
          <a:ln>
            <a:noFill/>
          </a:ln>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zh-CN" altLang="en-US" b="1">
                <a:solidFill>
                  <a:schemeClr val="tx2"/>
                </a:solidFill>
                <a:latin typeface="华文中宋" panose="02010600040101010101" pitchFamily="2" charset="-122"/>
                <a:ea typeface="华文中宋" panose="02010600040101010101" pitchFamily="2" charset="-122"/>
              </a:rPr>
              <a:t>空闲</a:t>
            </a:r>
          </a:p>
        </p:txBody>
      </p:sp>
      <p:sp>
        <p:nvSpPr>
          <p:cNvPr id="41" name="Rectangle 30"/>
          <p:cNvSpPr>
            <a:spLocks noChangeArrowheads="1"/>
          </p:cNvSpPr>
          <p:nvPr/>
        </p:nvSpPr>
        <p:spPr bwMode="auto">
          <a:xfrm>
            <a:off x="3855278" y="207324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dirty="0">
                <a:solidFill>
                  <a:srgbClr val="FF0000"/>
                </a:solidFill>
                <a:latin typeface="华文中宋" panose="02010600040101010101" pitchFamily="2" charset="-122"/>
                <a:ea typeface="华文中宋" panose="02010600040101010101" pitchFamily="2" charset="-122"/>
              </a:rPr>
              <a:t>5</a:t>
            </a:r>
          </a:p>
        </p:txBody>
      </p:sp>
      <p:sp>
        <p:nvSpPr>
          <p:cNvPr id="42" name="Rectangle 31"/>
          <p:cNvSpPr>
            <a:spLocks noChangeArrowheads="1"/>
          </p:cNvSpPr>
          <p:nvPr/>
        </p:nvSpPr>
        <p:spPr bwMode="auto">
          <a:xfrm>
            <a:off x="2991678" y="207324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dirty="0">
                <a:solidFill>
                  <a:srgbClr val="FF0000"/>
                </a:solidFill>
                <a:latin typeface="华文中宋" panose="02010600040101010101" pitchFamily="2" charset="-122"/>
                <a:ea typeface="华文中宋" panose="02010600040101010101" pitchFamily="2" charset="-122"/>
              </a:rPr>
              <a:t>0</a:t>
            </a:r>
          </a:p>
        </p:txBody>
      </p:sp>
      <p:sp>
        <p:nvSpPr>
          <p:cNvPr id="43" name="Rectangle 32"/>
          <p:cNvSpPr>
            <a:spLocks noChangeArrowheads="1"/>
          </p:cNvSpPr>
          <p:nvPr/>
        </p:nvSpPr>
        <p:spPr bwMode="auto">
          <a:xfrm>
            <a:off x="2029199" y="1447765"/>
            <a:ext cx="1016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b="1" dirty="0">
              <a:solidFill>
                <a:schemeClr val="tx2"/>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endParaRPr lang="zh-CN" altLang="en-US" b="1" dirty="0">
              <a:solidFill>
                <a:schemeClr val="tx2"/>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r>
              <a:rPr lang="en-US" altLang="zh-CN" dirty="0">
                <a:solidFill>
                  <a:srgbClr val="006600"/>
                </a:solidFill>
                <a:latin typeface="楷体_GB2312" pitchFamily="49" charset="-122"/>
                <a:ea typeface="楷体_GB2312" pitchFamily="49" charset="-122"/>
              </a:rPr>
              <a:t>0</a:t>
            </a:r>
            <a:r>
              <a:rPr lang="zh-CN" altLang="en-US" dirty="0">
                <a:solidFill>
                  <a:srgbClr val="006600"/>
                </a:solidFill>
                <a:latin typeface="楷体_GB2312" pitchFamily="49" charset="-122"/>
                <a:ea typeface="楷体_GB2312" pitchFamily="49" charset="-122"/>
              </a:rPr>
              <a:t>页</a:t>
            </a:r>
          </a:p>
          <a:p>
            <a:pPr eaLnBrk="1" hangingPunct="1">
              <a:spcBef>
                <a:spcPct val="20000"/>
              </a:spcBef>
              <a:buClr>
                <a:schemeClr val="hlink"/>
              </a:buClr>
              <a:buFont typeface="Wingdings" pitchFamily="2" charset="2"/>
              <a:buNone/>
            </a:pPr>
            <a:endParaRPr lang="en-US" altLang="zh-CN" dirty="0">
              <a:solidFill>
                <a:srgbClr val="006600"/>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r>
              <a:rPr lang="en-US" altLang="zh-CN" dirty="0">
                <a:solidFill>
                  <a:srgbClr val="006600"/>
                </a:solidFill>
                <a:latin typeface="楷体_GB2312" pitchFamily="49" charset="-122"/>
                <a:ea typeface="楷体_GB2312" pitchFamily="49" charset="-122"/>
              </a:rPr>
              <a:t>1</a:t>
            </a:r>
            <a:r>
              <a:rPr lang="zh-CN" altLang="en-US" dirty="0">
                <a:solidFill>
                  <a:srgbClr val="006600"/>
                </a:solidFill>
                <a:latin typeface="楷体_GB2312" pitchFamily="49" charset="-122"/>
                <a:ea typeface="楷体_GB2312" pitchFamily="49" charset="-122"/>
              </a:rPr>
              <a:t>页</a:t>
            </a:r>
          </a:p>
          <a:p>
            <a:pPr eaLnBrk="1" hangingPunct="1">
              <a:spcBef>
                <a:spcPct val="20000"/>
              </a:spcBef>
              <a:buClr>
                <a:schemeClr val="hlink"/>
              </a:buClr>
              <a:buFont typeface="Wingdings" pitchFamily="2" charset="2"/>
              <a:buNone/>
            </a:pPr>
            <a:endParaRPr lang="zh-CN" altLang="en-US" dirty="0">
              <a:solidFill>
                <a:srgbClr val="006600"/>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endParaRPr lang="zh-CN" altLang="en-US" dirty="0">
              <a:solidFill>
                <a:srgbClr val="006600"/>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endParaRPr lang="en-US" altLang="zh-CN" dirty="0">
              <a:solidFill>
                <a:srgbClr val="006600"/>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r>
              <a:rPr lang="en-US" altLang="zh-CN" dirty="0">
                <a:solidFill>
                  <a:srgbClr val="006600"/>
                </a:solidFill>
                <a:latin typeface="楷体_GB2312" pitchFamily="49" charset="-122"/>
                <a:ea typeface="楷体_GB2312" pitchFamily="49" charset="-122"/>
              </a:rPr>
              <a:t>0</a:t>
            </a:r>
            <a:r>
              <a:rPr lang="zh-CN" altLang="en-US" dirty="0">
                <a:solidFill>
                  <a:srgbClr val="006600"/>
                </a:solidFill>
                <a:latin typeface="楷体_GB2312" pitchFamily="49" charset="-122"/>
                <a:ea typeface="楷体_GB2312" pitchFamily="49" charset="-122"/>
              </a:rPr>
              <a:t>页</a:t>
            </a:r>
          </a:p>
          <a:p>
            <a:pPr eaLnBrk="1" hangingPunct="1">
              <a:spcBef>
                <a:spcPct val="20000"/>
              </a:spcBef>
              <a:buClr>
                <a:schemeClr val="hlink"/>
              </a:buClr>
              <a:buFont typeface="Wingdings" pitchFamily="2" charset="2"/>
              <a:buNone/>
            </a:pPr>
            <a:endParaRPr lang="en-US" altLang="zh-CN" dirty="0">
              <a:solidFill>
                <a:srgbClr val="006600"/>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r>
              <a:rPr lang="en-US" altLang="zh-CN" dirty="0">
                <a:solidFill>
                  <a:srgbClr val="006600"/>
                </a:solidFill>
                <a:latin typeface="楷体_GB2312" pitchFamily="49" charset="-122"/>
                <a:ea typeface="楷体_GB2312" pitchFamily="49" charset="-122"/>
              </a:rPr>
              <a:t>1</a:t>
            </a:r>
            <a:r>
              <a:rPr lang="zh-CN" altLang="en-US" dirty="0">
                <a:solidFill>
                  <a:srgbClr val="006600"/>
                </a:solidFill>
                <a:latin typeface="楷体_GB2312" pitchFamily="49" charset="-122"/>
                <a:ea typeface="楷体_GB2312" pitchFamily="49" charset="-122"/>
              </a:rPr>
              <a:t>页</a:t>
            </a:r>
          </a:p>
          <a:p>
            <a:pPr eaLnBrk="1" hangingPunct="1">
              <a:spcBef>
                <a:spcPct val="20000"/>
              </a:spcBef>
              <a:buClr>
                <a:schemeClr val="hlink"/>
              </a:buClr>
              <a:buFont typeface="Wingdings" pitchFamily="2" charset="2"/>
              <a:buNone/>
            </a:pPr>
            <a:endParaRPr lang="en-US" altLang="zh-CN" dirty="0">
              <a:solidFill>
                <a:srgbClr val="006600"/>
              </a:solidFill>
              <a:latin typeface="楷体_GB2312" pitchFamily="49" charset="-122"/>
              <a:ea typeface="楷体_GB2312" pitchFamily="49" charset="-122"/>
            </a:endParaRPr>
          </a:p>
          <a:p>
            <a:pPr eaLnBrk="1" hangingPunct="1">
              <a:spcBef>
                <a:spcPct val="20000"/>
              </a:spcBef>
              <a:buClr>
                <a:schemeClr val="hlink"/>
              </a:buClr>
              <a:buFont typeface="Wingdings" pitchFamily="2" charset="2"/>
              <a:buNone/>
            </a:pPr>
            <a:r>
              <a:rPr lang="en-US" altLang="zh-CN" dirty="0">
                <a:solidFill>
                  <a:srgbClr val="006600"/>
                </a:solidFill>
                <a:latin typeface="楷体_GB2312" pitchFamily="49" charset="-122"/>
                <a:ea typeface="楷体_GB2312" pitchFamily="49" charset="-122"/>
              </a:rPr>
              <a:t>2</a:t>
            </a:r>
            <a:r>
              <a:rPr lang="zh-CN" altLang="en-US" dirty="0">
                <a:solidFill>
                  <a:srgbClr val="006600"/>
                </a:solidFill>
                <a:latin typeface="楷体_GB2312" pitchFamily="49" charset="-122"/>
                <a:ea typeface="楷体_GB2312" pitchFamily="49" charset="-122"/>
              </a:rPr>
              <a:t>页</a:t>
            </a:r>
          </a:p>
        </p:txBody>
      </p:sp>
      <p:sp>
        <p:nvSpPr>
          <p:cNvPr id="44" name="Rectangle 33"/>
          <p:cNvSpPr>
            <a:spLocks noChangeArrowheads="1"/>
          </p:cNvSpPr>
          <p:nvPr/>
        </p:nvSpPr>
        <p:spPr bwMode="auto">
          <a:xfrm>
            <a:off x="959678" y="2073240"/>
            <a:ext cx="101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5" name="Rectangle 34"/>
          <p:cNvSpPr>
            <a:spLocks noChangeArrowheads="1"/>
          </p:cNvSpPr>
          <p:nvPr/>
        </p:nvSpPr>
        <p:spPr bwMode="auto">
          <a:xfrm>
            <a:off x="6039678" y="1104865"/>
            <a:ext cx="2159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chemeClr val="hlink"/>
              </a:buClr>
              <a:buFont typeface="Wingdings" pitchFamily="2" charset="2"/>
              <a:buNone/>
            </a:pPr>
            <a:r>
              <a:rPr lang="en-US" altLang="zh-CN" b="1" dirty="0">
                <a:solidFill>
                  <a:srgbClr val="FF0000"/>
                </a:solidFill>
                <a:latin typeface="华文中宋" panose="02010600040101010101" pitchFamily="2" charset="-122"/>
                <a:ea typeface="华文中宋" panose="02010600040101010101" pitchFamily="2" charset="-122"/>
              </a:rPr>
              <a:t>OS</a:t>
            </a:r>
            <a:endParaRPr lang="zh-CN" altLang="en-US" b="1" dirty="0">
              <a:solidFill>
                <a:srgbClr val="FF0000"/>
              </a:solidFill>
              <a:latin typeface="华文中宋" panose="02010600040101010101" pitchFamily="2" charset="-122"/>
              <a:ea typeface="华文中宋" panose="02010600040101010101" pitchFamily="2"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7" name="Rectangle 36"/>
          <p:cNvSpPr>
            <a:spLocks noChangeArrowheads="1"/>
          </p:cNvSpPr>
          <p:nvPr/>
        </p:nvSpPr>
        <p:spPr bwMode="auto">
          <a:xfrm>
            <a:off x="3687003" y="1272742"/>
            <a:ext cx="1479550" cy="63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b="1" dirty="0">
              <a:solidFill>
                <a:schemeClr val="tx2"/>
              </a:solidFill>
              <a:latin typeface="华文中宋" panose="02010600040101010101" pitchFamily="2" charset="-122"/>
              <a:ea typeface="华文中宋" panose="02010600040101010101" pitchFamily="2" charset="-122"/>
            </a:endParaRPr>
          </a:p>
          <a:p>
            <a:pPr eaLnBrk="1" hangingPunct="1">
              <a:spcBef>
                <a:spcPct val="20000"/>
              </a:spcBef>
              <a:buClr>
                <a:schemeClr val="hlink"/>
              </a:buClr>
              <a:buFont typeface="Wingdings" pitchFamily="2" charset="2"/>
              <a:buNone/>
            </a:pPr>
            <a:r>
              <a:rPr lang="zh-CN" altLang="en-US" b="1" dirty="0">
                <a:solidFill>
                  <a:schemeClr val="accent2"/>
                </a:solidFill>
                <a:latin typeface="华文中宋" panose="02010600040101010101" pitchFamily="2" charset="-122"/>
                <a:ea typeface="华文中宋" panose="02010600040101010101" pitchFamily="2" charset="-122"/>
              </a:rPr>
              <a:t>     </a:t>
            </a:r>
            <a:r>
              <a:rPr lang="zh-CN" altLang="en-US" b="1" dirty="0">
                <a:solidFill>
                  <a:srgbClr val="1B6AA3"/>
                </a:solidFill>
                <a:latin typeface="华文中宋" panose="02010600040101010101" pitchFamily="2" charset="-122"/>
                <a:ea typeface="华文中宋" panose="02010600040101010101" pitchFamily="2" charset="-122"/>
              </a:rPr>
              <a:t>页面号</a:t>
            </a:r>
          </a:p>
        </p:txBody>
      </p:sp>
      <p:sp>
        <p:nvSpPr>
          <p:cNvPr id="48" name="Rectangle 37"/>
          <p:cNvSpPr>
            <a:spLocks noChangeArrowheads="1"/>
          </p:cNvSpPr>
          <p:nvPr/>
        </p:nvSpPr>
        <p:spPr bwMode="auto">
          <a:xfrm>
            <a:off x="959678" y="1104865"/>
            <a:ext cx="1016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28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0" name="Line 39"/>
          <p:cNvSpPr>
            <a:spLocks noChangeShapeType="1"/>
          </p:cNvSpPr>
          <p:nvPr/>
        </p:nvSpPr>
        <p:spPr bwMode="auto">
          <a:xfrm>
            <a:off x="959678" y="2073240"/>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0"/>
          <p:cNvSpPr>
            <a:spLocks noChangeShapeType="1"/>
          </p:cNvSpPr>
          <p:nvPr/>
        </p:nvSpPr>
        <p:spPr bwMode="auto">
          <a:xfrm>
            <a:off x="959678" y="2590765"/>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1"/>
          <p:cNvSpPr>
            <a:spLocks noChangeShapeType="1"/>
          </p:cNvSpPr>
          <p:nvPr/>
        </p:nvSpPr>
        <p:spPr bwMode="auto">
          <a:xfrm>
            <a:off x="959678" y="3108290"/>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2"/>
          <p:cNvSpPr>
            <a:spLocks noChangeShapeType="1"/>
          </p:cNvSpPr>
          <p:nvPr/>
        </p:nvSpPr>
        <p:spPr bwMode="auto">
          <a:xfrm>
            <a:off x="959678" y="4143340"/>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3"/>
          <p:cNvSpPr>
            <a:spLocks noChangeShapeType="1"/>
          </p:cNvSpPr>
          <p:nvPr/>
        </p:nvSpPr>
        <p:spPr bwMode="auto">
          <a:xfrm>
            <a:off x="959678" y="4660865"/>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4"/>
          <p:cNvSpPr>
            <a:spLocks noChangeShapeType="1"/>
          </p:cNvSpPr>
          <p:nvPr/>
        </p:nvSpPr>
        <p:spPr bwMode="auto">
          <a:xfrm>
            <a:off x="959678" y="5178390"/>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5"/>
          <p:cNvSpPr>
            <a:spLocks noChangeShapeType="1"/>
          </p:cNvSpPr>
          <p:nvPr/>
        </p:nvSpPr>
        <p:spPr bwMode="auto">
          <a:xfrm>
            <a:off x="959678" y="5724490"/>
            <a:ext cx="101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9" name="Line 48"/>
          <p:cNvSpPr>
            <a:spLocks noChangeShapeType="1"/>
          </p:cNvSpPr>
          <p:nvPr/>
        </p:nvSpPr>
        <p:spPr bwMode="auto">
          <a:xfrm>
            <a:off x="6039678" y="1104865"/>
            <a:ext cx="0" cy="565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9"/>
          <p:cNvSpPr>
            <a:spLocks noChangeShapeType="1"/>
          </p:cNvSpPr>
          <p:nvPr/>
        </p:nvSpPr>
        <p:spPr bwMode="auto">
          <a:xfrm>
            <a:off x="8198678" y="1104865"/>
            <a:ext cx="0" cy="565467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0"/>
          <p:cNvSpPr>
            <a:spLocks noChangeShapeType="1"/>
          </p:cNvSpPr>
          <p:nvPr/>
        </p:nvSpPr>
        <p:spPr bwMode="auto">
          <a:xfrm>
            <a:off x="6039678" y="1104865"/>
            <a:ext cx="2159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3" name="Line 52"/>
          <p:cNvSpPr>
            <a:spLocks noChangeShapeType="1"/>
          </p:cNvSpPr>
          <p:nvPr/>
        </p:nvSpPr>
        <p:spPr bwMode="auto">
          <a:xfrm>
            <a:off x="6039678" y="2073240"/>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53"/>
          <p:cNvSpPr>
            <a:spLocks noChangeShapeType="1"/>
          </p:cNvSpPr>
          <p:nvPr/>
        </p:nvSpPr>
        <p:spPr bwMode="auto">
          <a:xfrm>
            <a:off x="6039678" y="2590765"/>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4"/>
          <p:cNvSpPr>
            <a:spLocks noChangeShapeType="1"/>
          </p:cNvSpPr>
          <p:nvPr/>
        </p:nvSpPr>
        <p:spPr bwMode="auto">
          <a:xfrm>
            <a:off x="6039678" y="3108290"/>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55"/>
          <p:cNvSpPr>
            <a:spLocks noChangeShapeType="1"/>
          </p:cNvSpPr>
          <p:nvPr/>
        </p:nvSpPr>
        <p:spPr bwMode="auto">
          <a:xfrm>
            <a:off x="6039678" y="3625815"/>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56"/>
          <p:cNvSpPr>
            <a:spLocks noChangeShapeType="1"/>
          </p:cNvSpPr>
          <p:nvPr/>
        </p:nvSpPr>
        <p:spPr bwMode="auto">
          <a:xfrm>
            <a:off x="6039678" y="4143340"/>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7"/>
          <p:cNvSpPr>
            <a:spLocks noChangeShapeType="1"/>
          </p:cNvSpPr>
          <p:nvPr/>
        </p:nvSpPr>
        <p:spPr bwMode="auto">
          <a:xfrm>
            <a:off x="6039678" y="4660865"/>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8"/>
          <p:cNvSpPr>
            <a:spLocks noChangeShapeType="1"/>
          </p:cNvSpPr>
          <p:nvPr/>
        </p:nvSpPr>
        <p:spPr bwMode="auto">
          <a:xfrm>
            <a:off x="6039678" y="5178390"/>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59"/>
          <p:cNvSpPr>
            <a:spLocks noChangeShapeType="1"/>
          </p:cNvSpPr>
          <p:nvPr/>
        </p:nvSpPr>
        <p:spPr bwMode="auto">
          <a:xfrm>
            <a:off x="6039678" y="5724490"/>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60"/>
          <p:cNvSpPr>
            <a:spLocks noChangeShapeType="1"/>
          </p:cNvSpPr>
          <p:nvPr/>
        </p:nvSpPr>
        <p:spPr bwMode="auto">
          <a:xfrm>
            <a:off x="6039678" y="6242015"/>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0"/>
          <a:lstStyle/>
          <a:p>
            <a:endParaRPr lang="zh-CN" altLang="en-US"/>
          </a:p>
        </p:txBody>
      </p:sp>
      <p:sp>
        <p:nvSpPr>
          <p:cNvPr id="72" name="Line 61"/>
          <p:cNvSpPr>
            <a:spLocks noChangeShapeType="1"/>
          </p:cNvSpPr>
          <p:nvPr/>
        </p:nvSpPr>
        <p:spPr bwMode="auto">
          <a:xfrm>
            <a:off x="6039678" y="6759540"/>
            <a:ext cx="2159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8" name="Line 67"/>
          <p:cNvSpPr>
            <a:spLocks noChangeShapeType="1"/>
          </p:cNvSpPr>
          <p:nvPr/>
        </p:nvSpPr>
        <p:spPr bwMode="auto">
          <a:xfrm>
            <a:off x="959678" y="572449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9" name="Line 68"/>
          <p:cNvSpPr>
            <a:spLocks noChangeShapeType="1"/>
          </p:cNvSpPr>
          <p:nvPr/>
        </p:nvSpPr>
        <p:spPr bwMode="auto">
          <a:xfrm>
            <a:off x="2991678" y="5724490"/>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69"/>
          <p:cNvSpPr>
            <a:spLocks noChangeShapeType="1"/>
          </p:cNvSpPr>
          <p:nvPr/>
        </p:nvSpPr>
        <p:spPr bwMode="auto">
          <a:xfrm>
            <a:off x="2991678" y="5178390"/>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0"/>
          <p:cNvSpPr>
            <a:spLocks noChangeShapeType="1"/>
          </p:cNvSpPr>
          <p:nvPr/>
        </p:nvSpPr>
        <p:spPr bwMode="auto">
          <a:xfrm>
            <a:off x="2991678" y="4660865"/>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71"/>
          <p:cNvSpPr>
            <a:spLocks noChangeShapeType="1"/>
          </p:cNvSpPr>
          <p:nvPr/>
        </p:nvSpPr>
        <p:spPr bwMode="auto">
          <a:xfrm>
            <a:off x="2991678" y="4143340"/>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72"/>
          <p:cNvSpPr>
            <a:spLocks noChangeShapeType="1"/>
          </p:cNvSpPr>
          <p:nvPr/>
        </p:nvSpPr>
        <p:spPr bwMode="auto">
          <a:xfrm>
            <a:off x="2991678" y="3108290"/>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3"/>
          <p:cNvSpPr>
            <a:spLocks noChangeShapeType="1"/>
          </p:cNvSpPr>
          <p:nvPr/>
        </p:nvSpPr>
        <p:spPr bwMode="auto">
          <a:xfrm>
            <a:off x="2991678" y="2590765"/>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74"/>
          <p:cNvSpPr>
            <a:spLocks noChangeShapeType="1"/>
          </p:cNvSpPr>
          <p:nvPr/>
        </p:nvSpPr>
        <p:spPr bwMode="auto">
          <a:xfrm>
            <a:off x="2991678" y="2073240"/>
            <a:ext cx="200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75"/>
          <p:cNvSpPr>
            <a:spLocks noChangeShapeType="1"/>
          </p:cNvSpPr>
          <p:nvPr/>
        </p:nvSpPr>
        <p:spPr bwMode="auto">
          <a:xfrm>
            <a:off x="3855278" y="4143340"/>
            <a:ext cx="0" cy="158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76"/>
          <p:cNvSpPr>
            <a:spLocks noChangeShapeType="1"/>
          </p:cNvSpPr>
          <p:nvPr/>
        </p:nvSpPr>
        <p:spPr bwMode="auto">
          <a:xfrm>
            <a:off x="2991678" y="4143340"/>
            <a:ext cx="0" cy="158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77"/>
          <p:cNvSpPr>
            <a:spLocks noChangeShapeType="1"/>
          </p:cNvSpPr>
          <p:nvPr/>
        </p:nvSpPr>
        <p:spPr bwMode="auto">
          <a:xfrm>
            <a:off x="4998278" y="4143340"/>
            <a:ext cx="0" cy="158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90" name="Line 79"/>
          <p:cNvSpPr>
            <a:spLocks noChangeShapeType="1"/>
          </p:cNvSpPr>
          <p:nvPr/>
        </p:nvSpPr>
        <p:spPr bwMode="auto">
          <a:xfrm>
            <a:off x="2991678" y="2073240"/>
            <a:ext cx="0" cy="1035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80"/>
          <p:cNvSpPr>
            <a:spLocks noChangeShapeType="1"/>
          </p:cNvSpPr>
          <p:nvPr/>
        </p:nvSpPr>
        <p:spPr bwMode="auto">
          <a:xfrm>
            <a:off x="3855278" y="2073240"/>
            <a:ext cx="0" cy="1035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81"/>
          <p:cNvSpPr>
            <a:spLocks noChangeShapeType="1"/>
          </p:cNvSpPr>
          <p:nvPr/>
        </p:nvSpPr>
        <p:spPr bwMode="auto">
          <a:xfrm>
            <a:off x="4998278" y="2073240"/>
            <a:ext cx="0" cy="1035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83"/>
          <p:cNvSpPr>
            <a:spLocks noChangeShapeType="1"/>
          </p:cNvSpPr>
          <p:nvPr/>
        </p:nvSpPr>
        <p:spPr bwMode="auto">
          <a:xfrm>
            <a:off x="959678" y="2073240"/>
            <a:ext cx="0" cy="10350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84"/>
          <p:cNvSpPr>
            <a:spLocks noChangeShapeType="1"/>
          </p:cNvSpPr>
          <p:nvPr/>
        </p:nvSpPr>
        <p:spPr bwMode="auto">
          <a:xfrm>
            <a:off x="1975678" y="2073240"/>
            <a:ext cx="0" cy="1035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85"/>
          <p:cNvSpPr>
            <a:spLocks noChangeShapeType="1"/>
          </p:cNvSpPr>
          <p:nvPr/>
        </p:nvSpPr>
        <p:spPr bwMode="auto">
          <a:xfrm>
            <a:off x="1975678" y="4143340"/>
            <a:ext cx="0" cy="158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86"/>
          <p:cNvSpPr>
            <a:spLocks noChangeShapeType="1"/>
          </p:cNvSpPr>
          <p:nvPr/>
        </p:nvSpPr>
        <p:spPr bwMode="auto">
          <a:xfrm>
            <a:off x="959678" y="4143340"/>
            <a:ext cx="0" cy="15811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87"/>
          <p:cNvSpPr>
            <a:spLocks noChangeShapeType="1"/>
          </p:cNvSpPr>
          <p:nvPr/>
        </p:nvSpPr>
        <p:spPr bwMode="auto">
          <a:xfrm>
            <a:off x="959678" y="3108290"/>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98" name="Text Box 88"/>
          <p:cNvSpPr txBox="1">
            <a:spLocks noChangeArrowheads="1"/>
          </p:cNvSpPr>
          <p:nvPr/>
        </p:nvSpPr>
        <p:spPr bwMode="auto">
          <a:xfrm>
            <a:off x="3125028" y="1605999"/>
            <a:ext cx="1460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b="1">
                <a:solidFill>
                  <a:srgbClr val="006600"/>
                </a:solidFill>
                <a:latin typeface="华文中宋" panose="02010600040101010101" pitchFamily="2" charset="-122"/>
                <a:ea typeface="华文中宋" panose="02010600040101010101" pitchFamily="2" charset="-122"/>
              </a:rPr>
              <a:t>页号</a:t>
            </a:r>
          </a:p>
        </p:txBody>
      </p:sp>
      <p:sp>
        <p:nvSpPr>
          <p:cNvPr id="99" name="Text Box 89"/>
          <p:cNvSpPr txBox="1">
            <a:spLocks noChangeArrowheads="1"/>
          </p:cNvSpPr>
          <p:nvPr/>
        </p:nvSpPr>
        <p:spPr bwMode="auto">
          <a:xfrm>
            <a:off x="991428" y="1562065"/>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b="1" dirty="0">
                <a:solidFill>
                  <a:srgbClr val="006600"/>
                </a:solidFill>
                <a:latin typeface="华文中宋" panose="02010600040101010101" pitchFamily="2" charset="-122"/>
                <a:ea typeface="华文中宋" panose="02010600040101010101" pitchFamily="2" charset="-122"/>
              </a:rPr>
              <a:t>作业</a:t>
            </a:r>
            <a:r>
              <a:rPr lang="en-US" altLang="zh-CN" b="1" dirty="0">
                <a:solidFill>
                  <a:srgbClr val="006600"/>
                </a:solidFill>
                <a:latin typeface="华文中宋" panose="02010600040101010101" pitchFamily="2" charset="-122"/>
                <a:ea typeface="华文中宋" panose="02010600040101010101" pitchFamily="2" charset="-122"/>
              </a:rPr>
              <a:t>1</a:t>
            </a:r>
          </a:p>
        </p:txBody>
      </p:sp>
      <p:sp>
        <p:nvSpPr>
          <p:cNvPr id="100" name="Text Box 90"/>
          <p:cNvSpPr txBox="1">
            <a:spLocks noChangeArrowheads="1"/>
          </p:cNvSpPr>
          <p:nvPr/>
        </p:nvSpPr>
        <p:spPr bwMode="auto">
          <a:xfrm>
            <a:off x="578678" y="179066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0</a:t>
            </a:r>
          </a:p>
        </p:txBody>
      </p:sp>
      <p:sp>
        <p:nvSpPr>
          <p:cNvPr id="101" name="Text Box 91"/>
          <p:cNvSpPr txBox="1">
            <a:spLocks noChangeArrowheads="1"/>
          </p:cNvSpPr>
          <p:nvPr/>
        </p:nvSpPr>
        <p:spPr bwMode="auto">
          <a:xfrm>
            <a:off x="426278" y="2324065"/>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600">
                <a:ea typeface="宋体" charset="-122"/>
              </a:rPr>
              <a:t>1KB</a:t>
            </a:r>
          </a:p>
        </p:txBody>
      </p:sp>
      <p:sp>
        <p:nvSpPr>
          <p:cNvPr id="102" name="Text Box 92"/>
          <p:cNvSpPr txBox="1">
            <a:spLocks noChangeArrowheads="1"/>
          </p:cNvSpPr>
          <p:nvPr/>
        </p:nvSpPr>
        <p:spPr bwMode="auto">
          <a:xfrm>
            <a:off x="197678" y="293366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600">
                <a:ea typeface="宋体" charset="-122"/>
              </a:rPr>
              <a:t>2KB-1</a:t>
            </a:r>
          </a:p>
        </p:txBody>
      </p:sp>
      <p:sp>
        <p:nvSpPr>
          <p:cNvPr id="103" name="Text Box 93"/>
          <p:cNvSpPr txBox="1">
            <a:spLocks noChangeArrowheads="1"/>
          </p:cNvSpPr>
          <p:nvPr/>
        </p:nvSpPr>
        <p:spPr bwMode="auto">
          <a:xfrm>
            <a:off x="578678" y="4000465"/>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0</a:t>
            </a:r>
          </a:p>
        </p:txBody>
      </p:sp>
      <p:sp>
        <p:nvSpPr>
          <p:cNvPr id="104" name="Text Box 94"/>
          <p:cNvSpPr txBox="1">
            <a:spLocks noChangeArrowheads="1"/>
          </p:cNvSpPr>
          <p:nvPr/>
        </p:nvSpPr>
        <p:spPr bwMode="auto">
          <a:xfrm>
            <a:off x="426278" y="445766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1KB</a:t>
            </a:r>
          </a:p>
        </p:txBody>
      </p:sp>
      <p:sp>
        <p:nvSpPr>
          <p:cNvPr id="105" name="Text Box 95"/>
          <p:cNvSpPr txBox="1">
            <a:spLocks noChangeArrowheads="1"/>
          </p:cNvSpPr>
          <p:nvPr/>
        </p:nvSpPr>
        <p:spPr bwMode="auto">
          <a:xfrm>
            <a:off x="426278" y="506726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2KB</a:t>
            </a:r>
          </a:p>
        </p:txBody>
      </p:sp>
      <p:sp>
        <p:nvSpPr>
          <p:cNvPr id="106" name="Text Box 96"/>
          <p:cNvSpPr txBox="1">
            <a:spLocks noChangeArrowheads="1"/>
          </p:cNvSpPr>
          <p:nvPr/>
        </p:nvSpPr>
        <p:spPr bwMode="auto">
          <a:xfrm>
            <a:off x="197678" y="552446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400">
                <a:ea typeface="宋体" charset="-122"/>
              </a:rPr>
              <a:t>2.5KB-1</a:t>
            </a:r>
          </a:p>
        </p:txBody>
      </p:sp>
      <p:sp>
        <p:nvSpPr>
          <p:cNvPr id="107" name="Text Box 97"/>
          <p:cNvSpPr txBox="1">
            <a:spLocks noChangeArrowheads="1"/>
          </p:cNvSpPr>
          <p:nvPr/>
        </p:nvSpPr>
        <p:spPr bwMode="auto">
          <a:xfrm>
            <a:off x="8274878" y="102866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0</a:t>
            </a:r>
          </a:p>
        </p:txBody>
      </p:sp>
      <p:sp>
        <p:nvSpPr>
          <p:cNvPr id="108" name="Text Box 98"/>
          <p:cNvSpPr txBox="1">
            <a:spLocks noChangeArrowheads="1"/>
          </p:cNvSpPr>
          <p:nvPr/>
        </p:nvSpPr>
        <p:spPr bwMode="auto">
          <a:xfrm>
            <a:off x="8198678" y="194306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4KB</a:t>
            </a:r>
          </a:p>
        </p:txBody>
      </p:sp>
      <p:sp>
        <p:nvSpPr>
          <p:cNvPr id="109" name="Text Box 99"/>
          <p:cNvSpPr txBox="1">
            <a:spLocks noChangeArrowheads="1"/>
          </p:cNvSpPr>
          <p:nvPr/>
        </p:nvSpPr>
        <p:spPr bwMode="auto">
          <a:xfrm>
            <a:off x="8198678" y="240026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5KB</a:t>
            </a:r>
          </a:p>
        </p:txBody>
      </p:sp>
      <p:sp>
        <p:nvSpPr>
          <p:cNvPr id="110" name="Text Box 100"/>
          <p:cNvSpPr txBox="1">
            <a:spLocks noChangeArrowheads="1"/>
          </p:cNvSpPr>
          <p:nvPr/>
        </p:nvSpPr>
        <p:spPr bwMode="auto">
          <a:xfrm>
            <a:off x="8198678" y="285746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6KB</a:t>
            </a:r>
          </a:p>
        </p:txBody>
      </p:sp>
      <p:sp>
        <p:nvSpPr>
          <p:cNvPr id="111" name="Text Box 101"/>
          <p:cNvSpPr txBox="1">
            <a:spLocks noChangeArrowheads="1"/>
          </p:cNvSpPr>
          <p:nvPr/>
        </p:nvSpPr>
        <p:spPr bwMode="auto">
          <a:xfrm>
            <a:off x="8198678" y="339086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7KB</a:t>
            </a:r>
          </a:p>
        </p:txBody>
      </p:sp>
      <p:sp>
        <p:nvSpPr>
          <p:cNvPr id="112" name="Text Box 102"/>
          <p:cNvSpPr txBox="1">
            <a:spLocks noChangeArrowheads="1"/>
          </p:cNvSpPr>
          <p:nvPr/>
        </p:nvSpPr>
        <p:spPr bwMode="auto">
          <a:xfrm>
            <a:off x="8198678" y="400046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8KB</a:t>
            </a:r>
          </a:p>
        </p:txBody>
      </p:sp>
      <p:sp>
        <p:nvSpPr>
          <p:cNvPr id="113" name="Text Box 103"/>
          <p:cNvSpPr txBox="1">
            <a:spLocks noChangeArrowheads="1"/>
          </p:cNvSpPr>
          <p:nvPr/>
        </p:nvSpPr>
        <p:spPr bwMode="auto">
          <a:xfrm>
            <a:off x="8198678" y="445766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9KB</a:t>
            </a:r>
          </a:p>
        </p:txBody>
      </p:sp>
      <p:sp>
        <p:nvSpPr>
          <p:cNvPr id="114" name="Text Box 104"/>
          <p:cNvSpPr txBox="1">
            <a:spLocks noChangeArrowheads="1"/>
          </p:cNvSpPr>
          <p:nvPr/>
        </p:nvSpPr>
        <p:spPr bwMode="auto">
          <a:xfrm>
            <a:off x="8122478" y="491486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10KB</a:t>
            </a:r>
          </a:p>
        </p:txBody>
      </p:sp>
      <p:sp>
        <p:nvSpPr>
          <p:cNvPr id="115" name="Text Box 105"/>
          <p:cNvSpPr txBox="1">
            <a:spLocks noChangeArrowheads="1"/>
          </p:cNvSpPr>
          <p:nvPr/>
        </p:nvSpPr>
        <p:spPr bwMode="auto">
          <a:xfrm>
            <a:off x="8122478" y="544826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11KB</a:t>
            </a:r>
          </a:p>
        </p:txBody>
      </p:sp>
      <p:sp>
        <p:nvSpPr>
          <p:cNvPr id="116" name="Text Box 106"/>
          <p:cNvSpPr txBox="1">
            <a:spLocks noChangeArrowheads="1"/>
          </p:cNvSpPr>
          <p:nvPr/>
        </p:nvSpPr>
        <p:spPr bwMode="auto">
          <a:xfrm>
            <a:off x="8122478" y="605786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ea typeface="宋体" charset="-122"/>
              </a:rPr>
              <a:t>12KB</a:t>
            </a:r>
          </a:p>
        </p:txBody>
      </p:sp>
      <p:sp>
        <p:nvSpPr>
          <p:cNvPr id="117" name="Line 108"/>
          <p:cNvSpPr>
            <a:spLocks noChangeShapeType="1"/>
          </p:cNvSpPr>
          <p:nvPr/>
        </p:nvSpPr>
        <p:spPr bwMode="auto">
          <a:xfrm>
            <a:off x="4845878" y="2400265"/>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 name="Line 109"/>
          <p:cNvSpPr>
            <a:spLocks noChangeShapeType="1"/>
          </p:cNvSpPr>
          <p:nvPr/>
        </p:nvSpPr>
        <p:spPr bwMode="auto">
          <a:xfrm>
            <a:off x="4845878" y="2857465"/>
            <a:ext cx="1219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 name="Line 110"/>
          <p:cNvSpPr>
            <a:spLocks noChangeShapeType="1"/>
          </p:cNvSpPr>
          <p:nvPr/>
        </p:nvSpPr>
        <p:spPr bwMode="auto">
          <a:xfrm flipV="1">
            <a:off x="4693478" y="3390865"/>
            <a:ext cx="1371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 name="Line 111"/>
          <p:cNvSpPr>
            <a:spLocks noChangeShapeType="1"/>
          </p:cNvSpPr>
          <p:nvPr/>
        </p:nvSpPr>
        <p:spPr bwMode="auto">
          <a:xfrm flipV="1">
            <a:off x="4845878" y="4000465"/>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 name="Line 112"/>
          <p:cNvSpPr>
            <a:spLocks noChangeShapeType="1"/>
          </p:cNvSpPr>
          <p:nvPr/>
        </p:nvSpPr>
        <p:spPr bwMode="auto">
          <a:xfrm flipV="1">
            <a:off x="4769678" y="5372065"/>
            <a:ext cx="1295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Text Box 113"/>
          <p:cNvSpPr txBox="1">
            <a:spLocks noChangeArrowheads="1"/>
          </p:cNvSpPr>
          <p:nvPr/>
        </p:nvSpPr>
        <p:spPr bwMode="auto">
          <a:xfrm>
            <a:off x="427866" y="601659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zh-CN" altLang="en-US">
              <a:ea typeface="宋体" charset="-122"/>
            </a:endParaRPr>
          </a:p>
        </p:txBody>
      </p:sp>
      <p:sp>
        <p:nvSpPr>
          <p:cNvPr id="2" name="灯片编号占位符 1">
            <a:extLst>
              <a:ext uri="{FF2B5EF4-FFF2-40B4-BE49-F238E27FC236}">
                <a16:creationId xmlns:a16="http://schemas.microsoft.com/office/drawing/2014/main" id="{A3165D60-861D-490F-AC28-9AB393CEAFE4}"/>
              </a:ext>
            </a:extLst>
          </p:cNvPr>
          <p:cNvSpPr>
            <a:spLocks noGrp="1"/>
          </p:cNvSpPr>
          <p:nvPr>
            <p:ph type="sldNum" sz="quarter" idx="12"/>
          </p:nvPr>
        </p:nvSpPr>
        <p:spPr/>
        <p:txBody>
          <a:bodyPr/>
          <a:lstStyle/>
          <a:p>
            <a:fld id="{B10D5614-B734-4280-8F57-1D4947433C97}" type="slidenum">
              <a:rPr lang="en-US" smtClean="0"/>
              <a:pPr/>
              <a:t>58</a:t>
            </a:fld>
            <a:endParaRPr lang="en-US" dirty="0"/>
          </a:p>
        </p:txBody>
      </p:sp>
    </p:spTree>
    <p:extLst>
      <p:ext uri="{BB962C8B-B14F-4D97-AF65-F5344CB8AC3E}">
        <p14:creationId xmlns:p14="http://schemas.microsoft.com/office/powerpoint/2010/main" val="367529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linds(horizontal)">
                                      <p:cBhvr>
                                        <p:cTn id="7" dur="500"/>
                                        <p:tgtEl>
                                          <p:spTgt spid="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blinds(horizontal)">
                                      <p:cBhvr>
                                        <p:cTn id="10" dur="500"/>
                                        <p:tgtEl>
                                          <p:spTgt spid="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linds(horizontal)">
                                      <p:cBhvr>
                                        <p:cTn id="13" dur="500"/>
                                        <p:tgtEl>
                                          <p:spTgt spid="1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blinds(horizontal)">
                                      <p:cBhvr>
                                        <p:cTn id="16" dur="500"/>
                                        <p:tgtEl>
                                          <p:spTgt spid="10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blinds(horizontal)">
                                      <p:cBhvr>
                                        <p:cTn id="19" dur="500"/>
                                        <p:tgtEl>
                                          <p:spTgt spid="10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blinds(horizontal)">
                                      <p:cBhvr>
                                        <p:cTn id="22" dur="500"/>
                                        <p:tgtEl>
                                          <p:spTgt spid="1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blinds(horizontal)">
                                      <p:cBhvr>
                                        <p:cTn id="25" dur="500"/>
                                        <p:tgtEl>
                                          <p:spTgt spid="10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blinds(horizontal)">
                                      <p:cBhvr>
                                        <p:cTn id="28" dur="500"/>
                                        <p:tgtEl>
                                          <p:spTgt spid="10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blinds(horizontal)">
                                      <p:cBhvr>
                                        <p:cTn id="31" dur="500"/>
                                        <p:tgtEl>
                                          <p:spTgt spid="10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6"/>
                                        </p:tgtEl>
                                        <p:attrNameLst>
                                          <p:attrName>style.visibility</p:attrName>
                                        </p:attrNameLst>
                                      </p:cBhvr>
                                      <p:to>
                                        <p:strVal val="visible"/>
                                      </p:to>
                                    </p:set>
                                    <p:animEffect transition="in" filter="blinds(horizontal)">
                                      <p:cBhvr>
                                        <p:cTn id="34" dur="500"/>
                                        <p:tgtEl>
                                          <p:spTgt spid="1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blinds(horizontal)">
                                      <p:cBhvr>
                                        <p:cTn id="37" dur="500"/>
                                        <p:tgtEl>
                                          <p:spTgt spid="1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blinds(horizontal)">
                                      <p:cBhvr>
                                        <p:cTn id="40" dur="500"/>
                                        <p:tgtEl>
                                          <p:spTgt spid="1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blinds(horizontal)">
                                      <p:cBhvr>
                                        <p:cTn id="43" dur="500"/>
                                        <p:tgtEl>
                                          <p:spTgt spid="1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2"/>
                                        </p:tgtEl>
                                        <p:attrNameLst>
                                          <p:attrName>style.visibility</p:attrName>
                                        </p:attrNameLst>
                                      </p:cBhvr>
                                      <p:to>
                                        <p:strVal val="visible"/>
                                      </p:to>
                                    </p:set>
                                    <p:animEffect transition="in" filter="blinds(horizontal)">
                                      <p:cBhvr>
                                        <p:cTn id="46" dur="500"/>
                                        <p:tgtEl>
                                          <p:spTgt spid="11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blinds(horizontal)">
                                      <p:cBhvr>
                                        <p:cTn id="49" dur="500"/>
                                        <p:tgtEl>
                                          <p:spTgt spid="1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blinds(horizontal)">
                                      <p:cBhvr>
                                        <p:cTn id="52" dur="500"/>
                                        <p:tgtEl>
                                          <p:spTgt spid="11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blinds(horizontal)">
                                      <p:cBhvr>
                                        <p:cTn id="55" dur="500"/>
                                        <p:tgtEl>
                                          <p:spTgt spid="10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blinds(horizontal)">
                                      <p:cBhvr>
                                        <p:cTn id="58" dur="500"/>
                                        <p:tgtEl>
                                          <p:spTgt spid="10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linds(horizontal)">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17"/>
                                        </p:tgtEl>
                                        <p:attrNameLst>
                                          <p:attrName>style.visibility</p:attrName>
                                        </p:attrNameLst>
                                      </p:cBhvr>
                                      <p:to>
                                        <p:strVal val="visible"/>
                                      </p:to>
                                    </p:set>
                                    <p:anim calcmode="lin" valueType="num">
                                      <p:cBhvr additive="base">
                                        <p:cTn id="66" dur="500" fill="hold"/>
                                        <p:tgtEl>
                                          <p:spTgt spid="117"/>
                                        </p:tgtEl>
                                        <p:attrNameLst>
                                          <p:attrName>ppt_x</p:attrName>
                                        </p:attrNameLst>
                                      </p:cBhvr>
                                      <p:tavLst>
                                        <p:tav tm="0">
                                          <p:val>
                                            <p:strVal val="#ppt_x"/>
                                          </p:val>
                                        </p:tav>
                                        <p:tav tm="100000">
                                          <p:val>
                                            <p:strVal val="#ppt_x"/>
                                          </p:val>
                                        </p:tav>
                                      </p:tavLst>
                                    </p:anim>
                                    <p:anim calcmode="lin" valueType="num">
                                      <p:cBhvr additive="base">
                                        <p:cTn id="67"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additive="base">
                                        <p:cTn id="72" dur="500" fill="hold"/>
                                        <p:tgtEl>
                                          <p:spTgt spid="118"/>
                                        </p:tgtEl>
                                        <p:attrNameLst>
                                          <p:attrName>ppt_x</p:attrName>
                                        </p:attrNameLst>
                                      </p:cBhvr>
                                      <p:tavLst>
                                        <p:tav tm="0">
                                          <p:val>
                                            <p:strVal val="#ppt_x"/>
                                          </p:val>
                                        </p:tav>
                                        <p:tav tm="100000">
                                          <p:val>
                                            <p:strVal val="#ppt_x"/>
                                          </p:val>
                                        </p:tav>
                                      </p:tavLst>
                                    </p:anim>
                                    <p:anim calcmode="lin" valueType="num">
                                      <p:cBhvr additive="base">
                                        <p:cTn id="73"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19"/>
                                        </p:tgtEl>
                                        <p:attrNameLst>
                                          <p:attrName>style.visibility</p:attrName>
                                        </p:attrNameLst>
                                      </p:cBhvr>
                                      <p:to>
                                        <p:strVal val="visible"/>
                                      </p:to>
                                    </p:set>
                                    <p:anim calcmode="lin" valueType="num">
                                      <p:cBhvr additive="base">
                                        <p:cTn id="78" dur="500" fill="hold"/>
                                        <p:tgtEl>
                                          <p:spTgt spid="119"/>
                                        </p:tgtEl>
                                        <p:attrNameLst>
                                          <p:attrName>ppt_x</p:attrName>
                                        </p:attrNameLst>
                                      </p:cBhvr>
                                      <p:tavLst>
                                        <p:tav tm="0">
                                          <p:val>
                                            <p:strVal val="#ppt_x"/>
                                          </p:val>
                                        </p:tav>
                                        <p:tav tm="100000">
                                          <p:val>
                                            <p:strVal val="#ppt_x"/>
                                          </p:val>
                                        </p:tav>
                                      </p:tavLst>
                                    </p:anim>
                                    <p:anim calcmode="lin" valueType="num">
                                      <p:cBhvr additive="base">
                                        <p:cTn id="79"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20"/>
                                        </p:tgtEl>
                                        <p:attrNameLst>
                                          <p:attrName>style.visibility</p:attrName>
                                        </p:attrNameLst>
                                      </p:cBhvr>
                                      <p:to>
                                        <p:strVal val="visible"/>
                                      </p:to>
                                    </p:set>
                                    <p:anim calcmode="lin" valueType="num">
                                      <p:cBhvr additive="base">
                                        <p:cTn id="84" dur="500" fill="hold"/>
                                        <p:tgtEl>
                                          <p:spTgt spid="120"/>
                                        </p:tgtEl>
                                        <p:attrNameLst>
                                          <p:attrName>ppt_x</p:attrName>
                                        </p:attrNameLst>
                                      </p:cBhvr>
                                      <p:tavLst>
                                        <p:tav tm="0">
                                          <p:val>
                                            <p:strVal val="#ppt_x"/>
                                          </p:val>
                                        </p:tav>
                                        <p:tav tm="100000">
                                          <p:val>
                                            <p:strVal val="#ppt_x"/>
                                          </p:val>
                                        </p:tav>
                                      </p:tavLst>
                                    </p:anim>
                                    <p:anim calcmode="lin" valueType="num">
                                      <p:cBhvr additive="base">
                                        <p:cTn id="85"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21"/>
                                        </p:tgtEl>
                                        <p:attrNameLst>
                                          <p:attrName>style.visibility</p:attrName>
                                        </p:attrNameLst>
                                      </p:cBhvr>
                                      <p:to>
                                        <p:strVal val="visible"/>
                                      </p:to>
                                    </p:set>
                                    <p:anim calcmode="lin" valueType="num">
                                      <p:cBhvr additive="base">
                                        <p:cTn id="90" dur="500" fill="hold"/>
                                        <p:tgtEl>
                                          <p:spTgt spid="121"/>
                                        </p:tgtEl>
                                        <p:attrNameLst>
                                          <p:attrName>ppt_x</p:attrName>
                                        </p:attrNameLst>
                                      </p:cBhvr>
                                      <p:tavLst>
                                        <p:tav tm="0">
                                          <p:val>
                                            <p:strVal val="#ppt_x"/>
                                          </p:val>
                                        </p:tav>
                                        <p:tav tm="100000">
                                          <p:val>
                                            <p:strVal val="#ppt_x"/>
                                          </p:val>
                                        </p:tav>
                                      </p:tavLst>
                                    </p:anim>
                                    <p:anim calcmode="lin" valueType="num">
                                      <p:cBhvr additive="base">
                                        <p:cTn id="91"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animBg="1"/>
      <p:bldP spid="118" grpId="0" animBg="1"/>
      <p:bldP spid="119" grpId="0" animBg="1"/>
      <p:bldP spid="120" grpId="0" animBg="1"/>
      <p:bldP spid="1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基本原理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 name="矩形 1"/>
          <p:cNvSpPr/>
          <p:nvPr/>
        </p:nvSpPr>
        <p:spPr>
          <a:xfrm>
            <a:off x="646202" y="1701459"/>
            <a:ext cx="7435049" cy="369332"/>
          </a:xfrm>
          <a:prstGeom prst="rect">
            <a:avLst/>
          </a:prstGeom>
        </p:spPr>
        <p:txBody>
          <a:bodyPr wrap="none">
            <a:spAutoFit/>
          </a:bodyPr>
          <a:lstStyle/>
          <a:p>
            <a:pPr marL="285750" indent="-285750">
              <a:spcBef>
                <a:spcPct val="50000"/>
              </a:spcBef>
              <a:buFont typeface="Wingdings" panose="05000000000000000000" pitchFamily="2" charset="2"/>
              <a:buChar char="Ø"/>
            </a:pPr>
            <a:r>
              <a:rPr kumimoji="1" lang="zh-CN" altLang="en-US" b="1" dirty="0">
                <a:solidFill>
                  <a:srgbClr val="003300"/>
                </a:solidFill>
                <a:latin typeface="华文中宋" panose="02010600040101010101" pitchFamily="2" charset="-122"/>
                <a:ea typeface="华文中宋" panose="02010600040101010101" pitchFamily="2" charset="-122"/>
              </a:rPr>
              <a:t>给定逻辑地址 </a:t>
            </a:r>
            <a:r>
              <a:rPr kumimoji="1" lang="en-US" altLang="zh-CN" b="1" dirty="0">
                <a:solidFill>
                  <a:srgbClr val="003300"/>
                </a:solidFill>
                <a:latin typeface="华文中宋" panose="02010600040101010101" pitchFamily="2" charset="-122"/>
                <a:ea typeface="华文中宋" panose="02010600040101010101" pitchFamily="2" charset="-122"/>
              </a:rPr>
              <a:t>A</a:t>
            </a:r>
            <a:r>
              <a:rPr kumimoji="1" lang="zh-CN" altLang="en-US" b="1" dirty="0">
                <a:solidFill>
                  <a:srgbClr val="003300"/>
                </a:solidFill>
                <a:latin typeface="华文中宋" panose="02010600040101010101" pitchFamily="2" charset="-122"/>
                <a:ea typeface="华文中宋" panose="02010600040101010101" pitchFamily="2" charset="-122"/>
              </a:rPr>
              <a:t>、页（面）大小</a:t>
            </a:r>
            <a:r>
              <a:rPr kumimoji="1" lang="en-US" altLang="zh-CN" b="1" dirty="0">
                <a:solidFill>
                  <a:srgbClr val="003300"/>
                </a:solidFill>
                <a:latin typeface="华文中宋" panose="02010600040101010101" pitchFamily="2" charset="-122"/>
                <a:ea typeface="华文中宋" panose="02010600040101010101" pitchFamily="2" charset="-122"/>
              </a:rPr>
              <a:t>L</a:t>
            </a:r>
            <a:r>
              <a:rPr kumimoji="1" lang="zh-CN" altLang="en-US" b="1" dirty="0">
                <a:solidFill>
                  <a:srgbClr val="003300"/>
                </a:solidFill>
                <a:latin typeface="华文中宋" panose="02010600040101010101" pitchFamily="2" charset="-122"/>
                <a:ea typeface="华文中宋" panose="02010600040101010101" pitchFamily="2" charset="-122"/>
              </a:rPr>
              <a:t>，页号</a:t>
            </a:r>
            <a:r>
              <a:rPr kumimoji="1" lang="en-US" altLang="zh-CN" b="1" dirty="0">
                <a:solidFill>
                  <a:srgbClr val="003300"/>
                </a:solidFill>
                <a:latin typeface="华文中宋" panose="02010600040101010101" pitchFamily="2" charset="-122"/>
                <a:ea typeface="华文中宋" panose="02010600040101010101" pitchFamily="2" charset="-122"/>
              </a:rPr>
              <a:t>P</a:t>
            </a:r>
            <a:r>
              <a:rPr kumimoji="1" lang="zh-CN" altLang="en-US" b="1" dirty="0">
                <a:solidFill>
                  <a:srgbClr val="003300"/>
                </a:solidFill>
                <a:latin typeface="华文中宋" panose="02010600040101010101" pitchFamily="2" charset="-122"/>
                <a:ea typeface="华文中宋" panose="02010600040101010101" pitchFamily="2" charset="-122"/>
              </a:rPr>
              <a:t>和页内地址</a:t>
            </a:r>
            <a:r>
              <a:rPr kumimoji="1" lang="en-US" altLang="zh-CN" b="1" dirty="0">
                <a:solidFill>
                  <a:srgbClr val="003300"/>
                </a:solidFill>
                <a:latin typeface="华文中宋" panose="02010600040101010101" pitchFamily="2" charset="-122"/>
                <a:ea typeface="华文中宋" panose="02010600040101010101" pitchFamily="2" charset="-122"/>
              </a:rPr>
              <a:t>d</a:t>
            </a:r>
            <a:r>
              <a:rPr kumimoji="1" lang="zh-CN" altLang="en-US" b="1" dirty="0">
                <a:solidFill>
                  <a:srgbClr val="003300"/>
                </a:solidFill>
                <a:latin typeface="华文中宋" panose="02010600040101010101" pitchFamily="2" charset="-122"/>
                <a:ea typeface="华文中宋" panose="02010600040101010101" pitchFamily="2" charset="-122"/>
              </a:rPr>
              <a:t>可按下式求得</a:t>
            </a:r>
            <a:r>
              <a:rPr kumimoji="1" lang="zh-CN" altLang="en-US" b="1" dirty="0">
                <a:latin typeface="华文中宋" panose="02010600040101010101" pitchFamily="2" charset="-122"/>
                <a:ea typeface="华文中宋" panose="02010600040101010101" pitchFamily="2" charset="-122"/>
              </a:rPr>
              <a:t> </a:t>
            </a:r>
          </a:p>
        </p:txBody>
      </p:sp>
      <p:graphicFrame>
        <p:nvGraphicFramePr>
          <p:cNvPr id="3" name="对象 2"/>
          <p:cNvGraphicFramePr>
            <a:graphicFrameLocks noChangeAspect="1"/>
          </p:cNvGraphicFramePr>
          <p:nvPr>
            <p:extLst>
              <p:ext uri="{D42A27DB-BD31-4B8C-83A1-F6EECF244321}">
                <p14:modId xmlns:p14="http://schemas.microsoft.com/office/powerpoint/2010/main" val="1261321490"/>
              </p:ext>
            </p:extLst>
          </p:nvPr>
        </p:nvGraphicFramePr>
        <p:xfrm>
          <a:off x="2007230" y="2108737"/>
          <a:ext cx="4032448" cy="665348"/>
        </p:xfrm>
        <a:graphic>
          <a:graphicData uri="http://schemas.openxmlformats.org/presentationml/2006/ole">
            <mc:AlternateContent xmlns:mc="http://schemas.openxmlformats.org/markup-compatibility/2006">
              <mc:Choice xmlns:v="urn:schemas-microsoft-com:vml" Requires="v">
                <p:oleObj spid="_x0000_s5155" name="公式" r:id="rId3" imgW="2553120" imgH="546120" progId="">
                  <p:embed/>
                </p:oleObj>
              </mc:Choice>
              <mc:Fallback>
                <p:oleObj name="公式" r:id="rId3" imgW="2553120" imgH="546120" progId="">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7230" y="2108737"/>
                        <a:ext cx="4032448" cy="665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 name="Rectangle 3"/>
          <p:cNvSpPr txBox="1">
            <a:spLocks/>
          </p:cNvSpPr>
          <p:nvPr/>
        </p:nvSpPr>
        <p:spPr>
          <a:xfrm>
            <a:off x="578678" y="2778899"/>
            <a:ext cx="7620000" cy="38673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地址变换（页式虚拟地址</a:t>
            </a:r>
            <a:r>
              <a:rPr lang="en-US" altLang="zh-CN" sz="1800" b="1" dirty="0">
                <a:solidFill>
                  <a:srgbClr val="000000"/>
                </a:solidFill>
                <a:latin typeface="华文中宋" panose="02010600040101010101" pitchFamily="2" charset="-122"/>
                <a:ea typeface="华文中宋" panose="02010600040101010101" pitchFamily="2" charset="-122"/>
                <a:sym typeface="Wingdings" pitchFamily="2" charset="2"/>
              </a:rPr>
              <a:t></a:t>
            </a: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物理内存页面地址）</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页表 </a:t>
            </a:r>
            <a:r>
              <a:rPr lang="en-US" altLang="zh-CN" sz="1800" b="1" dirty="0">
                <a:solidFill>
                  <a:srgbClr val="000000"/>
                </a:solidFill>
                <a:latin typeface="华文中宋" panose="02010600040101010101" pitchFamily="2" charset="-122"/>
                <a:ea typeface="华文中宋" panose="02010600040101010101" pitchFamily="2" charset="-122"/>
              </a:rPr>
              <a:t>+ </a:t>
            </a:r>
            <a:r>
              <a:rPr lang="zh-CN" altLang="en-US" sz="1800" b="1" dirty="0">
                <a:solidFill>
                  <a:srgbClr val="000000"/>
                </a:solidFill>
                <a:latin typeface="华文中宋" panose="02010600040101010101" pitchFamily="2" charset="-122"/>
                <a:ea typeface="华文中宋" panose="02010600040101010101" pitchFamily="2" charset="-122"/>
              </a:rPr>
              <a:t>硬件地址变换机构</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内外存数据传输管理</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请求调页、预调页</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两种方式</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静态页面管理：开始执行前，把该作业或进程的程序段和数据全部装入内存的各个页面中</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动态页面管理：执行过程中动态装入程序和数据</a:t>
            </a:r>
          </a:p>
        </p:txBody>
      </p:sp>
      <p:sp>
        <p:nvSpPr>
          <p:cNvPr id="4" name="灯片编号占位符 3">
            <a:extLst>
              <a:ext uri="{FF2B5EF4-FFF2-40B4-BE49-F238E27FC236}">
                <a16:creationId xmlns:a16="http://schemas.microsoft.com/office/drawing/2014/main" id="{E0A2AD1E-FFE0-4F27-A265-C9AAB65C8E24}"/>
              </a:ext>
            </a:extLst>
          </p:cNvPr>
          <p:cNvSpPr>
            <a:spLocks noGrp="1"/>
          </p:cNvSpPr>
          <p:nvPr>
            <p:ph type="sldNum" sz="quarter" idx="12"/>
          </p:nvPr>
        </p:nvSpPr>
        <p:spPr/>
        <p:txBody>
          <a:bodyPr/>
          <a:lstStyle/>
          <a:p>
            <a:fld id="{B10D5614-B734-4280-8F57-1D4947433C97}" type="slidenum">
              <a:rPr lang="en-US" smtClean="0"/>
              <a:pPr/>
              <a:t>59</a:t>
            </a:fld>
            <a:endParaRPr lang="en-US" dirty="0"/>
          </a:p>
        </p:txBody>
      </p:sp>
    </p:spTree>
    <p:extLst>
      <p:ext uri="{BB962C8B-B14F-4D97-AF65-F5344CB8AC3E}">
        <p14:creationId xmlns:p14="http://schemas.microsoft.com/office/powerpoint/2010/main" val="26876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9" name="Picture 4" descr="250px-Virtual_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41" y="1628799"/>
            <a:ext cx="3149420" cy="497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4194484470"/>
              </p:ext>
            </p:extLst>
          </p:nvPr>
        </p:nvGraphicFramePr>
        <p:xfrm>
          <a:off x="3831872" y="50923"/>
          <a:ext cx="5122863" cy="6669087"/>
        </p:xfrm>
        <a:graphic>
          <a:graphicData uri="http://schemas.openxmlformats.org/presentationml/2006/ole">
            <mc:AlternateContent xmlns:mc="http://schemas.openxmlformats.org/markup-compatibility/2006">
              <mc:Choice xmlns:v="urn:schemas-microsoft-com:vml" Requires="v">
                <p:oleObj spid="_x0000_s2083" name="Visio" r:id="rId4" imgW="2944983" imgH="4439228" progId="">
                  <p:embed/>
                </p:oleObj>
              </mc:Choice>
              <mc:Fallback>
                <p:oleObj name="Visio" r:id="rId4" imgW="2944983" imgH="4439228"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1872" y="50923"/>
                        <a:ext cx="5122863" cy="666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77C61831-9A6D-47DE-A080-F45525154C3D}"/>
              </a:ext>
            </a:extLst>
          </p:cNvPr>
          <p:cNvSpPr>
            <a:spLocks noGrp="1"/>
          </p:cNvSpPr>
          <p:nvPr>
            <p:ph type="sldNum" sz="quarter" idx="12"/>
          </p:nvPr>
        </p:nvSpPr>
        <p:spPr/>
        <p:txBody>
          <a:bodyPr/>
          <a:lstStyle/>
          <a:p>
            <a:fld id="{B10D5614-B734-4280-8F57-1D4947433C97}" type="slidenum">
              <a:rPr lang="en-US" smtClean="0"/>
              <a:pPr/>
              <a:t>6</a:t>
            </a:fld>
            <a:endParaRPr lang="en-US" dirty="0"/>
          </a:p>
        </p:txBody>
      </p:sp>
    </p:spTree>
    <p:extLst>
      <p:ext uri="{BB962C8B-B14F-4D97-AF65-F5344CB8AC3E}">
        <p14:creationId xmlns:p14="http://schemas.microsoft.com/office/powerpoint/2010/main" val="338592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4" name="矩形 3"/>
          <p:cNvSpPr/>
          <p:nvPr/>
        </p:nvSpPr>
        <p:spPr>
          <a:xfrm>
            <a:off x="567074" y="1612317"/>
            <a:ext cx="7631604" cy="258532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静态页式管理也称分页式管理，该管理要求把作业的所有页面全部一次性地装入到内存的不连续块中。若内存中的块数不足，则该作业不能分配内存空间，必须等待</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采用的数据结构 </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分配算法</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地址变换</a:t>
            </a:r>
          </a:p>
        </p:txBody>
      </p:sp>
      <p:sp>
        <p:nvSpPr>
          <p:cNvPr id="2" name="灯片编号占位符 1">
            <a:extLst>
              <a:ext uri="{FF2B5EF4-FFF2-40B4-BE49-F238E27FC236}">
                <a16:creationId xmlns:a16="http://schemas.microsoft.com/office/drawing/2014/main" id="{F40E73FF-A91C-419F-9C11-D2A6666692FD}"/>
              </a:ext>
            </a:extLst>
          </p:cNvPr>
          <p:cNvSpPr>
            <a:spLocks noGrp="1"/>
          </p:cNvSpPr>
          <p:nvPr>
            <p:ph type="sldNum" sz="quarter" idx="12"/>
          </p:nvPr>
        </p:nvSpPr>
        <p:spPr/>
        <p:txBody>
          <a:bodyPr/>
          <a:lstStyle/>
          <a:p>
            <a:fld id="{B10D5614-B734-4280-8F57-1D4947433C97}" type="slidenum">
              <a:rPr lang="en-US" smtClean="0"/>
              <a:pPr/>
              <a:t>60</a:t>
            </a:fld>
            <a:endParaRPr lang="en-US" dirty="0"/>
          </a:p>
        </p:txBody>
      </p:sp>
    </p:spTree>
    <p:extLst>
      <p:ext uri="{BB962C8B-B14F-4D97-AF65-F5344CB8AC3E}">
        <p14:creationId xmlns:p14="http://schemas.microsoft.com/office/powerpoint/2010/main" val="219182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19" name="Rectangle 3"/>
          <p:cNvSpPr txBox="1">
            <a:spLocks noChangeArrowheads="1"/>
          </p:cNvSpPr>
          <p:nvPr/>
        </p:nvSpPr>
        <p:spPr>
          <a:xfrm>
            <a:off x="425723" y="1660491"/>
            <a:ext cx="8353425" cy="15524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3300"/>
              </a:buClr>
              <a:buFont typeface="Wingdings"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页表</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系统</a:t>
            </a:r>
            <a:r>
              <a:rPr lang="zh-CN" altLang="en-US" sz="1800" b="1" dirty="0">
                <a:solidFill>
                  <a:srgbClr val="FF0000"/>
                </a:solidFill>
                <a:latin typeface="华文中宋" panose="02010600040101010101" pitchFamily="2" charset="-122"/>
                <a:ea typeface="华文中宋" panose="02010600040101010101" pitchFamily="2" charset="-122"/>
              </a:rPr>
              <a:t>为每个作业建立一张页面映射表</a:t>
            </a:r>
            <a:r>
              <a:rPr lang="zh-CN" altLang="en-US" sz="1800" b="1" dirty="0">
                <a:solidFill>
                  <a:srgbClr val="000000"/>
                </a:solidFill>
                <a:latin typeface="华文中宋" panose="02010600040101010101" pitchFamily="2" charset="-122"/>
                <a:ea typeface="华文中宋" panose="02010600040101010101" pitchFamily="2" charset="-122"/>
              </a:rPr>
              <a:t>，简称页表。指出逻辑地址中的页号与主存页面表的对应关系。页表的大小由进程或作业的长度决定 </a:t>
            </a:r>
          </a:p>
        </p:txBody>
      </p:sp>
      <p:pic>
        <p:nvPicPr>
          <p:cNvPr id="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578" y="3699067"/>
            <a:ext cx="2015480" cy="194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841D480-20D3-446A-8D14-17187F06E072}"/>
              </a:ext>
            </a:extLst>
          </p:cNvPr>
          <p:cNvSpPr>
            <a:spLocks noGrp="1"/>
          </p:cNvSpPr>
          <p:nvPr>
            <p:ph type="sldNum" sz="quarter" idx="12"/>
          </p:nvPr>
        </p:nvSpPr>
        <p:spPr/>
        <p:txBody>
          <a:bodyPr/>
          <a:lstStyle/>
          <a:p>
            <a:fld id="{B10D5614-B734-4280-8F57-1D4947433C97}" type="slidenum">
              <a:rPr lang="en-US" smtClean="0"/>
              <a:pPr/>
              <a:t>61</a:t>
            </a:fld>
            <a:endParaRPr lang="en-US" dirty="0"/>
          </a:p>
        </p:txBody>
      </p:sp>
    </p:spTree>
    <p:extLst>
      <p:ext uri="{BB962C8B-B14F-4D97-AF65-F5344CB8AC3E}">
        <p14:creationId xmlns:p14="http://schemas.microsoft.com/office/powerpoint/2010/main" val="399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 name="矩形 1"/>
          <p:cNvSpPr/>
          <p:nvPr/>
        </p:nvSpPr>
        <p:spPr>
          <a:xfrm>
            <a:off x="500812" y="1759677"/>
            <a:ext cx="8136403" cy="1338828"/>
          </a:xfrm>
          <a:prstGeom prst="rect">
            <a:avLst/>
          </a:prstGeom>
        </p:spPr>
        <p:txBody>
          <a:bodyPr wrap="square">
            <a:spAutoFit/>
          </a:bodyPr>
          <a:lstStyle/>
          <a:p>
            <a:pPr>
              <a:lnSpc>
                <a:spcPct val="150000"/>
              </a:lnSpc>
              <a:buClr>
                <a:srgbClr val="003300"/>
              </a:buClr>
              <a:buFont typeface="Wingdings"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 请求表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Clr>
                <a:srgbClr val="003300"/>
              </a:buClr>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用来描述系统内各个进程页表的起始地址和页表长度，以进行内存分配和地址变换。整个系统有一个请求表</a:t>
            </a:r>
          </a:p>
        </p:txBody>
      </p:sp>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108" y="3284984"/>
            <a:ext cx="7056437"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0EE028A5-299C-4642-8F2F-BD8F1BC07407}"/>
              </a:ext>
            </a:extLst>
          </p:cNvPr>
          <p:cNvSpPr>
            <a:spLocks noGrp="1"/>
          </p:cNvSpPr>
          <p:nvPr>
            <p:ph type="sldNum" sz="quarter" idx="12"/>
          </p:nvPr>
        </p:nvSpPr>
        <p:spPr/>
        <p:txBody>
          <a:bodyPr/>
          <a:lstStyle/>
          <a:p>
            <a:fld id="{B10D5614-B734-4280-8F57-1D4947433C97}" type="slidenum">
              <a:rPr lang="en-US" smtClean="0"/>
              <a:pPr/>
              <a:t>62</a:t>
            </a:fld>
            <a:endParaRPr lang="en-US" dirty="0"/>
          </a:p>
        </p:txBody>
      </p:sp>
    </p:spTree>
    <p:extLst>
      <p:ext uri="{BB962C8B-B14F-4D97-AF65-F5344CB8AC3E}">
        <p14:creationId xmlns:p14="http://schemas.microsoft.com/office/powerpoint/2010/main" val="86932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0" name="Rectangle 3"/>
          <p:cNvSpPr txBox="1">
            <a:spLocks noChangeArrowheads="1"/>
          </p:cNvSpPr>
          <p:nvPr/>
        </p:nvSpPr>
        <p:spPr>
          <a:xfrm>
            <a:off x="492021" y="1558890"/>
            <a:ext cx="8278812" cy="50384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3300"/>
              </a:buClr>
              <a:buFont typeface="Wingdings"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存储页面表</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指出内存各页面是否已被分配出去，以及未分配页面的总数。包括标志位和空闲块数。有两种表示方法：</a:t>
            </a:r>
          </a:p>
          <a:p>
            <a:pPr marL="1200150" lvl="2" indent="-342900">
              <a:lnSpc>
                <a:spcPct val="150000"/>
              </a:lnSpc>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位示图法</a:t>
            </a:r>
          </a:p>
          <a:p>
            <a:pPr marL="1200150" lvl="2" indent="-342900">
              <a:lnSpc>
                <a:spcPct val="150000"/>
              </a:lnSpc>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空闲页面链的方法</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buClr>
                <a:srgbClr val="003300"/>
              </a:buClr>
              <a:buFont typeface="Wingdings"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空闲页面链的方法</a:t>
            </a: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在空闲页面链中，队首页面的第一个单元和第二个单元分别放入空闲页面总数与指向下一个空闲页面的指针</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Clr>
                <a:srgbClr val="003300"/>
              </a:buClr>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其它页面的第一个单元放入指向下一个空闲页面的指针</a:t>
            </a:r>
          </a:p>
          <a:p>
            <a:pPr marL="857250" lvl="2" indent="0">
              <a:lnSpc>
                <a:spcPct val="150000"/>
              </a:lnSpc>
              <a:buClr>
                <a:srgbClr val="003300"/>
              </a:buClr>
              <a:buNone/>
            </a:pPr>
            <a:endParaRPr lang="en-US" altLang="zh-CN" sz="1800" b="1" dirty="0">
              <a:solidFill>
                <a:srgbClr val="000000"/>
              </a:solidFill>
              <a:latin typeface="华文中宋" panose="02010600040101010101" pitchFamily="2" charset="-122"/>
              <a:ea typeface="华文中宋" panose="02010600040101010101" pitchFamily="2" charset="-122"/>
            </a:endParaRPr>
          </a:p>
          <a:p>
            <a:pPr marL="857250" lvl="2" indent="0">
              <a:lnSpc>
                <a:spcPct val="150000"/>
              </a:lnSpc>
              <a:buClr>
                <a:srgbClr val="003300"/>
              </a:buClr>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2E2D619E-6470-4D59-ADE2-431C438D1028}"/>
              </a:ext>
            </a:extLst>
          </p:cNvPr>
          <p:cNvSpPr>
            <a:spLocks noGrp="1"/>
          </p:cNvSpPr>
          <p:nvPr>
            <p:ph type="sldNum" sz="quarter" idx="12"/>
          </p:nvPr>
        </p:nvSpPr>
        <p:spPr/>
        <p:txBody>
          <a:bodyPr/>
          <a:lstStyle/>
          <a:p>
            <a:fld id="{B10D5614-B734-4280-8F57-1D4947433C97}" type="slidenum">
              <a:rPr lang="en-US" smtClean="0"/>
              <a:pPr/>
              <a:t>63</a:t>
            </a:fld>
            <a:endParaRPr lang="en-US" dirty="0"/>
          </a:p>
        </p:txBody>
      </p:sp>
    </p:spTree>
    <p:extLst>
      <p:ext uri="{BB962C8B-B14F-4D97-AF65-F5344CB8AC3E}">
        <p14:creationId xmlns:p14="http://schemas.microsoft.com/office/powerpoint/2010/main" val="180457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6138" y="2497806"/>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6" name="Rectangle 35"/>
          <p:cNvSpPr>
            <a:spLocks noChangeArrowheads="1"/>
          </p:cNvSpPr>
          <p:nvPr/>
        </p:nvSpPr>
        <p:spPr bwMode="auto">
          <a:xfrm>
            <a:off x="4998278" y="1104865"/>
            <a:ext cx="1041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166" y="4654489"/>
            <a:ext cx="4481897" cy="186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3"/>
          <p:cNvGrpSpPr>
            <a:grpSpLocks/>
          </p:cNvGrpSpPr>
          <p:nvPr/>
        </p:nvGrpSpPr>
        <p:grpSpPr bwMode="auto">
          <a:xfrm>
            <a:off x="1390811" y="1867255"/>
            <a:ext cx="1504950" cy="4535487"/>
            <a:chOff x="-3" y="-3"/>
            <a:chExt cx="492" cy="5404"/>
          </a:xfrm>
        </p:grpSpPr>
        <p:grpSp>
          <p:nvGrpSpPr>
            <p:cNvPr id="22" name="Group 4"/>
            <p:cNvGrpSpPr>
              <a:grpSpLocks/>
            </p:cNvGrpSpPr>
            <p:nvPr/>
          </p:nvGrpSpPr>
          <p:grpSpPr bwMode="auto">
            <a:xfrm>
              <a:off x="0" y="0"/>
              <a:ext cx="486" cy="5398"/>
              <a:chOff x="0" y="0"/>
              <a:chExt cx="486" cy="5398"/>
            </a:xfrm>
          </p:grpSpPr>
          <p:grpSp>
            <p:nvGrpSpPr>
              <p:cNvPr id="24" name="Group 5"/>
              <p:cNvGrpSpPr>
                <a:grpSpLocks/>
              </p:cNvGrpSpPr>
              <p:nvPr/>
            </p:nvGrpSpPr>
            <p:grpSpPr bwMode="auto">
              <a:xfrm>
                <a:off x="0" y="0"/>
                <a:ext cx="486" cy="438"/>
                <a:chOff x="0" y="0"/>
                <a:chExt cx="486" cy="438"/>
              </a:xfrm>
            </p:grpSpPr>
            <p:sp>
              <p:nvSpPr>
                <p:cNvPr id="95" name="Rectangle 6"/>
                <p:cNvSpPr>
                  <a:spLocks noChangeArrowheads="1"/>
                </p:cNvSpPr>
                <p:nvPr/>
              </p:nvSpPr>
              <p:spPr bwMode="auto">
                <a:xfrm>
                  <a:off x="43" y="0"/>
                  <a:ext cx="40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操作系统</a:t>
                  </a:r>
                </a:p>
                <a:p>
                  <a:pPr algn="ctr">
                    <a:spcBef>
                      <a:spcPct val="30000"/>
                    </a:spcBef>
                  </a:pPr>
                  <a:endParaRPr lang="zh-CN" altLang="en-US" sz="1600">
                    <a:ea typeface="宋体" charset="-122"/>
                  </a:endParaRPr>
                </a:p>
              </p:txBody>
            </p:sp>
            <p:sp>
              <p:nvSpPr>
                <p:cNvPr id="96" name="Rectangle 7"/>
                <p:cNvSpPr>
                  <a:spLocks noChangeArrowheads="1"/>
                </p:cNvSpPr>
                <p:nvPr/>
              </p:nvSpPr>
              <p:spPr bwMode="auto">
                <a:xfrm>
                  <a:off x="0" y="0"/>
                  <a:ext cx="486" cy="4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5" name="Group 8"/>
              <p:cNvGrpSpPr>
                <a:grpSpLocks/>
              </p:cNvGrpSpPr>
              <p:nvPr/>
            </p:nvGrpSpPr>
            <p:grpSpPr bwMode="auto">
              <a:xfrm>
                <a:off x="0" y="438"/>
                <a:ext cx="486" cy="438"/>
                <a:chOff x="0" y="438"/>
                <a:chExt cx="486" cy="438"/>
              </a:xfrm>
            </p:grpSpPr>
            <p:sp>
              <p:nvSpPr>
                <p:cNvPr id="93" name="Rectangle 9"/>
                <p:cNvSpPr>
                  <a:spLocks noChangeArrowheads="1"/>
                </p:cNvSpPr>
                <p:nvPr/>
              </p:nvSpPr>
              <p:spPr bwMode="auto">
                <a:xfrm>
                  <a:off x="43" y="438"/>
                  <a:ext cx="40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操作系统</a:t>
                  </a:r>
                </a:p>
                <a:p>
                  <a:pPr algn="ctr">
                    <a:spcBef>
                      <a:spcPct val="30000"/>
                    </a:spcBef>
                  </a:pPr>
                  <a:endParaRPr lang="zh-CN" altLang="en-US" sz="1600">
                    <a:ea typeface="宋体" charset="-122"/>
                  </a:endParaRPr>
                </a:p>
              </p:txBody>
            </p:sp>
            <p:sp>
              <p:nvSpPr>
                <p:cNvPr id="94" name="Rectangle 10"/>
                <p:cNvSpPr>
                  <a:spLocks noChangeArrowheads="1"/>
                </p:cNvSpPr>
                <p:nvPr/>
              </p:nvSpPr>
              <p:spPr bwMode="auto">
                <a:xfrm>
                  <a:off x="0" y="438"/>
                  <a:ext cx="486" cy="4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6" name="Group 11"/>
              <p:cNvGrpSpPr>
                <a:grpSpLocks/>
              </p:cNvGrpSpPr>
              <p:nvPr/>
            </p:nvGrpSpPr>
            <p:grpSpPr bwMode="auto">
              <a:xfrm>
                <a:off x="0" y="876"/>
                <a:ext cx="486" cy="323"/>
                <a:chOff x="0" y="876"/>
                <a:chExt cx="486" cy="323"/>
              </a:xfrm>
            </p:grpSpPr>
            <p:sp>
              <p:nvSpPr>
                <p:cNvPr id="91" name="Rectangle 12"/>
                <p:cNvSpPr>
                  <a:spLocks noChangeArrowheads="1"/>
                </p:cNvSpPr>
                <p:nvPr/>
              </p:nvSpPr>
              <p:spPr bwMode="auto">
                <a:xfrm>
                  <a:off x="43" y="876"/>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1</a:t>
                  </a:r>
                </a:p>
                <a:p>
                  <a:pPr algn="ctr">
                    <a:spcBef>
                      <a:spcPct val="30000"/>
                    </a:spcBef>
                  </a:pPr>
                  <a:endParaRPr lang="zh-CN" altLang="en-US" sz="1600">
                    <a:ea typeface="宋体" charset="-122"/>
                  </a:endParaRPr>
                </a:p>
              </p:txBody>
            </p:sp>
            <p:sp>
              <p:nvSpPr>
                <p:cNvPr id="92" name="Rectangle 13"/>
                <p:cNvSpPr>
                  <a:spLocks noChangeArrowheads="1"/>
                </p:cNvSpPr>
                <p:nvPr/>
              </p:nvSpPr>
              <p:spPr bwMode="auto">
                <a:xfrm>
                  <a:off x="0" y="876"/>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7" name="Group 14"/>
              <p:cNvGrpSpPr>
                <a:grpSpLocks/>
              </p:cNvGrpSpPr>
              <p:nvPr/>
            </p:nvGrpSpPr>
            <p:grpSpPr bwMode="auto">
              <a:xfrm>
                <a:off x="0" y="1199"/>
                <a:ext cx="486" cy="323"/>
                <a:chOff x="0" y="1199"/>
                <a:chExt cx="486" cy="323"/>
              </a:xfrm>
            </p:grpSpPr>
            <p:sp>
              <p:nvSpPr>
                <p:cNvPr id="86" name="Rectangle 15"/>
                <p:cNvSpPr>
                  <a:spLocks noChangeArrowheads="1"/>
                </p:cNvSpPr>
                <p:nvPr/>
              </p:nvSpPr>
              <p:spPr bwMode="auto">
                <a:xfrm>
                  <a:off x="0" y="1199"/>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87" name="Group 16"/>
                <p:cNvGrpSpPr>
                  <a:grpSpLocks/>
                </p:cNvGrpSpPr>
                <p:nvPr/>
              </p:nvGrpSpPr>
              <p:grpSpPr bwMode="auto">
                <a:xfrm>
                  <a:off x="0" y="1199"/>
                  <a:ext cx="486" cy="323"/>
                  <a:chOff x="0" y="1199"/>
                  <a:chExt cx="486" cy="323"/>
                </a:xfrm>
              </p:grpSpPr>
              <p:sp>
                <p:nvSpPr>
                  <p:cNvPr id="88" name="Rectangle 17"/>
                  <p:cNvSpPr>
                    <a:spLocks noChangeArrowheads="1"/>
                  </p:cNvSpPr>
                  <p:nvPr/>
                </p:nvSpPr>
                <p:spPr bwMode="auto">
                  <a:xfrm>
                    <a:off x="43" y="1199"/>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90" name="Rectangle 18"/>
                  <p:cNvSpPr>
                    <a:spLocks noChangeArrowheads="1"/>
                  </p:cNvSpPr>
                  <p:nvPr/>
                </p:nvSpPr>
                <p:spPr bwMode="auto">
                  <a:xfrm>
                    <a:off x="0" y="1199"/>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nvGrpSpPr>
              <p:cNvPr id="28" name="Group 19"/>
              <p:cNvGrpSpPr>
                <a:grpSpLocks/>
              </p:cNvGrpSpPr>
              <p:nvPr/>
            </p:nvGrpSpPr>
            <p:grpSpPr bwMode="auto">
              <a:xfrm>
                <a:off x="0" y="1522"/>
                <a:ext cx="486" cy="323"/>
                <a:chOff x="0" y="1522"/>
                <a:chExt cx="486" cy="323"/>
              </a:xfrm>
            </p:grpSpPr>
            <p:sp>
              <p:nvSpPr>
                <p:cNvPr id="84" name="Rectangle 20"/>
                <p:cNvSpPr>
                  <a:spLocks noChangeArrowheads="1"/>
                </p:cNvSpPr>
                <p:nvPr/>
              </p:nvSpPr>
              <p:spPr bwMode="auto">
                <a:xfrm>
                  <a:off x="43" y="1522"/>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2</a:t>
                  </a:r>
                </a:p>
                <a:p>
                  <a:pPr algn="ctr">
                    <a:spcBef>
                      <a:spcPct val="30000"/>
                    </a:spcBef>
                  </a:pPr>
                  <a:endParaRPr lang="zh-CN" altLang="en-US" sz="1600">
                    <a:ea typeface="宋体" charset="-122"/>
                  </a:endParaRPr>
                </a:p>
              </p:txBody>
            </p:sp>
            <p:sp>
              <p:nvSpPr>
                <p:cNvPr id="85" name="Rectangle 21"/>
                <p:cNvSpPr>
                  <a:spLocks noChangeArrowheads="1"/>
                </p:cNvSpPr>
                <p:nvPr/>
              </p:nvSpPr>
              <p:spPr bwMode="auto">
                <a:xfrm>
                  <a:off x="0" y="1522"/>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9" name="Group 22"/>
              <p:cNvGrpSpPr>
                <a:grpSpLocks/>
              </p:cNvGrpSpPr>
              <p:nvPr/>
            </p:nvGrpSpPr>
            <p:grpSpPr bwMode="auto">
              <a:xfrm>
                <a:off x="0" y="1845"/>
                <a:ext cx="486" cy="323"/>
                <a:chOff x="0" y="1845"/>
                <a:chExt cx="486" cy="323"/>
              </a:xfrm>
            </p:grpSpPr>
            <p:sp>
              <p:nvSpPr>
                <p:cNvPr id="80" name="Rectangle 23"/>
                <p:cNvSpPr>
                  <a:spLocks noChangeArrowheads="1"/>
                </p:cNvSpPr>
                <p:nvPr/>
              </p:nvSpPr>
              <p:spPr bwMode="auto">
                <a:xfrm>
                  <a:off x="0" y="1845"/>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81" name="Group 24"/>
                <p:cNvGrpSpPr>
                  <a:grpSpLocks/>
                </p:cNvGrpSpPr>
                <p:nvPr/>
              </p:nvGrpSpPr>
              <p:grpSpPr bwMode="auto">
                <a:xfrm>
                  <a:off x="0" y="1845"/>
                  <a:ext cx="486" cy="323"/>
                  <a:chOff x="0" y="1845"/>
                  <a:chExt cx="486" cy="323"/>
                </a:xfrm>
              </p:grpSpPr>
              <p:sp>
                <p:nvSpPr>
                  <p:cNvPr id="82" name="Rectangle 25"/>
                  <p:cNvSpPr>
                    <a:spLocks noChangeArrowheads="1"/>
                  </p:cNvSpPr>
                  <p:nvPr/>
                </p:nvSpPr>
                <p:spPr bwMode="auto">
                  <a:xfrm>
                    <a:off x="43" y="1845"/>
                    <a:ext cx="400"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83" name="Rectangle 26"/>
                  <p:cNvSpPr>
                    <a:spLocks noChangeArrowheads="1"/>
                  </p:cNvSpPr>
                  <p:nvPr/>
                </p:nvSpPr>
                <p:spPr bwMode="auto">
                  <a:xfrm>
                    <a:off x="0" y="1845"/>
                    <a:ext cx="486" cy="323"/>
                  </a:xfrm>
                  <a:prstGeom prst="rect">
                    <a:avLst/>
                  </a:prstGeom>
                  <a:noFill/>
                  <a:ln w="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nvGrpSpPr>
              <p:cNvPr id="30" name="Group 27"/>
              <p:cNvGrpSpPr>
                <a:grpSpLocks/>
              </p:cNvGrpSpPr>
              <p:nvPr/>
            </p:nvGrpSpPr>
            <p:grpSpPr bwMode="auto">
              <a:xfrm>
                <a:off x="0" y="2168"/>
                <a:ext cx="486" cy="323"/>
                <a:chOff x="0" y="2168"/>
                <a:chExt cx="486" cy="323"/>
              </a:xfrm>
            </p:grpSpPr>
            <p:sp>
              <p:nvSpPr>
                <p:cNvPr id="71" name="Rectangle 28"/>
                <p:cNvSpPr>
                  <a:spLocks noChangeArrowheads="1"/>
                </p:cNvSpPr>
                <p:nvPr/>
              </p:nvSpPr>
              <p:spPr bwMode="auto">
                <a:xfrm>
                  <a:off x="0" y="2168"/>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72" name="Group 29"/>
                <p:cNvGrpSpPr>
                  <a:grpSpLocks/>
                </p:cNvGrpSpPr>
                <p:nvPr/>
              </p:nvGrpSpPr>
              <p:grpSpPr bwMode="auto">
                <a:xfrm>
                  <a:off x="0" y="2168"/>
                  <a:ext cx="486" cy="323"/>
                  <a:chOff x="0" y="2168"/>
                  <a:chExt cx="486" cy="323"/>
                </a:xfrm>
              </p:grpSpPr>
              <p:sp>
                <p:nvSpPr>
                  <p:cNvPr id="78" name="Rectangle 30"/>
                  <p:cNvSpPr>
                    <a:spLocks noChangeArrowheads="1"/>
                  </p:cNvSpPr>
                  <p:nvPr/>
                </p:nvSpPr>
                <p:spPr bwMode="auto">
                  <a:xfrm>
                    <a:off x="43" y="2168"/>
                    <a:ext cx="400"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79" name="Rectangle 31"/>
                  <p:cNvSpPr>
                    <a:spLocks noChangeArrowheads="1"/>
                  </p:cNvSpPr>
                  <p:nvPr/>
                </p:nvSpPr>
                <p:spPr bwMode="auto">
                  <a:xfrm>
                    <a:off x="0" y="2168"/>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nvGrpSpPr>
              <p:cNvPr id="31" name="Group 32"/>
              <p:cNvGrpSpPr>
                <a:grpSpLocks/>
              </p:cNvGrpSpPr>
              <p:nvPr/>
            </p:nvGrpSpPr>
            <p:grpSpPr bwMode="auto">
              <a:xfrm>
                <a:off x="0" y="2491"/>
                <a:ext cx="486" cy="323"/>
                <a:chOff x="0" y="2491"/>
                <a:chExt cx="486" cy="323"/>
              </a:xfrm>
            </p:grpSpPr>
            <p:sp>
              <p:nvSpPr>
                <p:cNvPr id="69" name="Rectangle 33"/>
                <p:cNvSpPr>
                  <a:spLocks noChangeArrowheads="1"/>
                </p:cNvSpPr>
                <p:nvPr/>
              </p:nvSpPr>
              <p:spPr bwMode="auto">
                <a:xfrm>
                  <a:off x="43" y="2491"/>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2</a:t>
                  </a:r>
                </a:p>
                <a:p>
                  <a:pPr algn="ctr">
                    <a:spcBef>
                      <a:spcPct val="30000"/>
                    </a:spcBef>
                  </a:pPr>
                  <a:endParaRPr lang="zh-CN" altLang="en-US" sz="1600">
                    <a:ea typeface="宋体" charset="-122"/>
                  </a:endParaRPr>
                </a:p>
              </p:txBody>
            </p:sp>
            <p:sp>
              <p:nvSpPr>
                <p:cNvPr id="70" name="Rectangle 34"/>
                <p:cNvSpPr>
                  <a:spLocks noChangeArrowheads="1"/>
                </p:cNvSpPr>
                <p:nvPr/>
              </p:nvSpPr>
              <p:spPr bwMode="auto">
                <a:xfrm>
                  <a:off x="0" y="2491"/>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32" name="Group 35"/>
              <p:cNvGrpSpPr>
                <a:grpSpLocks/>
              </p:cNvGrpSpPr>
              <p:nvPr/>
            </p:nvGrpSpPr>
            <p:grpSpPr bwMode="auto">
              <a:xfrm>
                <a:off x="0" y="2814"/>
                <a:ext cx="486" cy="323"/>
                <a:chOff x="0" y="2814"/>
                <a:chExt cx="486" cy="323"/>
              </a:xfrm>
            </p:grpSpPr>
            <p:sp>
              <p:nvSpPr>
                <p:cNvPr id="67" name="Rectangle 36"/>
                <p:cNvSpPr>
                  <a:spLocks noChangeArrowheads="1"/>
                </p:cNvSpPr>
                <p:nvPr/>
              </p:nvSpPr>
              <p:spPr bwMode="auto">
                <a:xfrm>
                  <a:off x="43" y="2814"/>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1</a:t>
                  </a:r>
                </a:p>
                <a:p>
                  <a:pPr algn="ctr">
                    <a:spcBef>
                      <a:spcPct val="30000"/>
                    </a:spcBef>
                  </a:pPr>
                  <a:endParaRPr lang="zh-CN" altLang="en-US" sz="1600">
                    <a:ea typeface="宋体" charset="-122"/>
                  </a:endParaRPr>
                </a:p>
              </p:txBody>
            </p:sp>
            <p:sp>
              <p:nvSpPr>
                <p:cNvPr id="68" name="Rectangle 37"/>
                <p:cNvSpPr>
                  <a:spLocks noChangeArrowheads="1"/>
                </p:cNvSpPr>
                <p:nvPr/>
              </p:nvSpPr>
              <p:spPr bwMode="auto">
                <a:xfrm>
                  <a:off x="0" y="2814"/>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33" name="Group 38"/>
              <p:cNvGrpSpPr>
                <a:grpSpLocks/>
              </p:cNvGrpSpPr>
              <p:nvPr/>
            </p:nvGrpSpPr>
            <p:grpSpPr bwMode="auto">
              <a:xfrm>
                <a:off x="0" y="3137"/>
                <a:ext cx="486" cy="323"/>
                <a:chOff x="0" y="3137"/>
                <a:chExt cx="486" cy="323"/>
              </a:xfrm>
            </p:grpSpPr>
            <p:sp>
              <p:nvSpPr>
                <p:cNvPr id="63" name="Rectangle 39"/>
                <p:cNvSpPr>
                  <a:spLocks noChangeArrowheads="1"/>
                </p:cNvSpPr>
                <p:nvPr/>
              </p:nvSpPr>
              <p:spPr bwMode="auto">
                <a:xfrm>
                  <a:off x="0" y="3137"/>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64" name="Group 40"/>
                <p:cNvGrpSpPr>
                  <a:grpSpLocks/>
                </p:cNvGrpSpPr>
                <p:nvPr/>
              </p:nvGrpSpPr>
              <p:grpSpPr bwMode="auto">
                <a:xfrm>
                  <a:off x="0" y="3137"/>
                  <a:ext cx="486" cy="323"/>
                  <a:chOff x="0" y="3137"/>
                  <a:chExt cx="486" cy="323"/>
                </a:xfrm>
              </p:grpSpPr>
              <p:sp>
                <p:nvSpPr>
                  <p:cNvPr id="65" name="Rectangle 41"/>
                  <p:cNvSpPr>
                    <a:spLocks noChangeArrowheads="1"/>
                  </p:cNvSpPr>
                  <p:nvPr/>
                </p:nvSpPr>
                <p:spPr bwMode="auto">
                  <a:xfrm>
                    <a:off x="43" y="3137"/>
                    <a:ext cx="400"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66" name="Rectangle 42"/>
                  <p:cNvSpPr>
                    <a:spLocks noChangeArrowheads="1"/>
                  </p:cNvSpPr>
                  <p:nvPr/>
                </p:nvSpPr>
                <p:spPr bwMode="auto">
                  <a:xfrm>
                    <a:off x="0" y="3137"/>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nvGrpSpPr>
              <p:cNvPr id="34" name="Group 43"/>
              <p:cNvGrpSpPr>
                <a:grpSpLocks/>
              </p:cNvGrpSpPr>
              <p:nvPr/>
            </p:nvGrpSpPr>
            <p:grpSpPr bwMode="auto">
              <a:xfrm>
                <a:off x="0" y="3460"/>
                <a:ext cx="486" cy="323"/>
                <a:chOff x="0" y="3460"/>
                <a:chExt cx="486" cy="323"/>
              </a:xfrm>
            </p:grpSpPr>
            <p:sp>
              <p:nvSpPr>
                <p:cNvPr id="60" name="Rectangle 44"/>
                <p:cNvSpPr>
                  <a:spLocks noChangeArrowheads="1"/>
                </p:cNvSpPr>
                <p:nvPr/>
              </p:nvSpPr>
              <p:spPr bwMode="auto">
                <a:xfrm>
                  <a:off x="43" y="3460"/>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2</a:t>
                  </a:r>
                </a:p>
                <a:p>
                  <a:pPr algn="ctr">
                    <a:spcBef>
                      <a:spcPct val="30000"/>
                    </a:spcBef>
                  </a:pPr>
                  <a:endParaRPr lang="zh-CN" altLang="en-US" sz="1600">
                    <a:ea typeface="宋体" charset="-122"/>
                  </a:endParaRPr>
                </a:p>
              </p:txBody>
            </p:sp>
            <p:sp>
              <p:nvSpPr>
                <p:cNvPr id="61" name="Rectangle 45"/>
                <p:cNvSpPr>
                  <a:spLocks noChangeArrowheads="1"/>
                </p:cNvSpPr>
                <p:nvPr/>
              </p:nvSpPr>
              <p:spPr bwMode="auto">
                <a:xfrm>
                  <a:off x="0" y="3460"/>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35" name="Group 46"/>
              <p:cNvGrpSpPr>
                <a:grpSpLocks/>
              </p:cNvGrpSpPr>
              <p:nvPr/>
            </p:nvGrpSpPr>
            <p:grpSpPr bwMode="auto">
              <a:xfrm>
                <a:off x="0" y="3783"/>
                <a:ext cx="486" cy="323"/>
                <a:chOff x="0" y="3783"/>
                <a:chExt cx="486" cy="323"/>
              </a:xfrm>
            </p:grpSpPr>
            <p:sp>
              <p:nvSpPr>
                <p:cNvPr id="54" name="Rectangle 47"/>
                <p:cNvSpPr>
                  <a:spLocks noChangeArrowheads="1"/>
                </p:cNvSpPr>
                <p:nvPr/>
              </p:nvSpPr>
              <p:spPr bwMode="auto">
                <a:xfrm>
                  <a:off x="0" y="3783"/>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55" name="Group 48"/>
                <p:cNvGrpSpPr>
                  <a:grpSpLocks/>
                </p:cNvGrpSpPr>
                <p:nvPr/>
              </p:nvGrpSpPr>
              <p:grpSpPr bwMode="auto">
                <a:xfrm>
                  <a:off x="0" y="3783"/>
                  <a:ext cx="486" cy="323"/>
                  <a:chOff x="0" y="3783"/>
                  <a:chExt cx="486" cy="323"/>
                </a:xfrm>
              </p:grpSpPr>
              <p:sp>
                <p:nvSpPr>
                  <p:cNvPr id="56" name="Rectangle 49"/>
                  <p:cNvSpPr>
                    <a:spLocks noChangeArrowheads="1"/>
                  </p:cNvSpPr>
                  <p:nvPr/>
                </p:nvSpPr>
                <p:spPr bwMode="auto">
                  <a:xfrm>
                    <a:off x="43" y="3783"/>
                    <a:ext cx="400"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59" name="Rectangle 50"/>
                  <p:cNvSpPr>
                    <a:spLocks noChangeArrowheads="1"/>
                  </p:cNvSpPr>
                  <p:nvPr/>
                </p:nvSpPr>
                <p:spPr bwMode="auto">
                  <a:xfrm>
                    <a:off x="0" y="3783"/>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nvGrpSpPr>
              <p:cNvPr id="36" name="Group 51"/>
              <p:cNvGrpSpPr>
                <a:grpSpLocks/>
              </p:cNvGrpSpPr>
              <p:nvPr/>
            </p:nvGrpSpPr>
            <p:grpSpPr bwMode="auto">
              <a:xfrm>
                <a:off x="0" y="4106"/>
                <a:ext cx="486" cy="323"/>
                <a:chOff x="0" y="4106"/>
                <a:chExt cx="486" cy="323"/>
              </a:xfrm>
            </p:grpSpPr>
            <p:sp>
              <p:nvSpPr>
                <p:cNvPr id="52" name="Rectangle 52"/>
                <p:cNvSpPr>
                  <a:spLocks noChangeArrowheads="1"/>
                </p:cNvSpPr>
                <p:nvPr/>
              </p:nvSpPr>
              <p:spPr bwMode="auto">
                <a:xfrm>
                  <a:off x="43" y="4106"/>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1</a:t>
                  </a:r>
                </a:p>
                <a:p>
                  <a:pPr algn="ctr">
                    <a:spcBef>
                      <a:spcPct val="30000"/>
                    </a:spcBef>
                  </a:pPr>
                  <a:endParaRPr lang="zh-CN" altLang="en-US" sz="1600">
                    <a:ea typeface="宋体" charset="-122"/>
                  </a:endParaRPr>
                </a:p>
              </p:txBody>
            </p:sp>
            <p:sp>
              <p:nvSpPr>
                <p:cNvPr id="53" name="Rectangle 53"/>
                <p:cNvSpPr>
                  <a:spLocks noChangeArrowheads="1"/>
                </p:cNvSpPr>
                <p:nvPr/>
              </p:nvSpPr>
              <p:spPr bwMode="auto">
                <a:xfrm>
                  <a:off x="0" y="4106"/>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37" name="Group 54"/>
              <p:cNvGrpSpPr>
                <a:grpSpLocks/>
              </p:cNvGrpSpPr>
              <p:nvPr/>
            </p:nvGrpSpPr>
            <p:grpSpPr bwMode="auto">
              <a:xfrm>
                <a:off x="0" y="4429"/>
                <a:ext cx="486" cy="323"/>
                <a:chOff x="0" y="4429"/>
                <a:chExt cx="486" cy="323"/>
              </a:xfrm>
            </p:grpSpPr>
            <p:sp>
              <p:nvSpPr>
                <p:cNvPr id="47" name="Rectangle 55"/>
                <p:cNvSpPr>
                  <a:spLocks noChangeArrowheads="1"/>
                </p:cNvSpPr>
                <p:nvPr/>
              </p:nvSpPr>
              <p:spPr bwMode="auto">
                <a:xfrm>
                  <a:off x="0" y="4429"/>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48" name="Group 56"/>
                <p:cNvGrpSpPr>
                  <a:grpSpLocks/>
                </p:cNvGrpSpPr>
                <p:nvPr/>
              </p:nvGrpSpPr>
              <p:grpSpPr bwMode="auto">
                <a:xfrm>
                  <a:off x="0" y="4429"/>
                  <a:ext cx="486" cy="323"/>
                  <a:chOff x="0" y="4429"/>
                  <a:chExt cx="486" cy="323"/>
                </a:xfrm>
              </p:grpSpPr>
              <p:sp>
                <p:nvSpPr>
                  <p:cNvPr id="50" name="Rectangle 57"/>
                  <p:cNvSpPr>
                    <a:spLocks noChangeArrowheads="1"/>
                  </p:cNvSpPr>
                  <p:nvPr/>
                </p:nvSpPr>
                <p:spPr bwMode="auto">
                  <a:xfrm>
                    <a:off x="43" y="4429"/>
                    <a:ext cx="400"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51" name="Rectangle 58"/>
                  <p:cNvSpPr>
                    <a:spLocks noChangeArrowheads="1"/>
                  </p:cNvSpPr>
                  <p:nvPr/>
                </p:nvSpPr>
                <p:spPr bwMode="auto">
                  <a:xfrm>
                    <a:off x="0" y="4429"/>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nvGrpSpPr>
              <p:cNvPr id="38" name="Group 59"/>
              <p:cNvGrpSpPr>
                <a:grpSpLocks/>
              </p:cNvGrpSpPr>
              <p:nvPr/>
            </p:nvGrpSpPr>
            <p:grpSpPr bwMode="auto">
              <a:xfrm>
                <a:off x="0" y="4752"/>
                <a:ext cx="486" cy="323"/>
                <a:chOff x="0" y="4752"/>
                <a:chExt cx="486" cy="323"/>
              </a:xfrm>
            </p:grpSpPr>
            <p:sp>
              <p:nvSpPr>
                <p:cNvPr id="44" name="Rectangle 60"/>
                <p:cNvSpPr>
                  <a:spLocks noChangeArrowheads="1"/>
                </p:cNvSpPr>
                <p:nvPr/>
              </p:nvSpPr>
              <p:spPr bwMode="auto">
                <a:xfrm>
                  <a:off x="43" y="4752"/>
                  <a:ext cx="4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作业</a:t>
                  </a:r>
                  <a:r>
                    <a:rPr lang="en-US" altLang="zh-CN" sz="1600">
                      <a:ea typeface="宋体" charset="-122"/>
                    </a:rPr>
                    <a:t>2</a:t>
                  </a:r>
                </a:p>
                <a:p>
                  <a:pPr algn="ctr">
                    <a:spcBef>
                      <a:spcPct val="30000"/>
                    </a:spcBef>
                  </a:pPr>
                  <a:endParaRPr lang="zh-CN" altLang="en-US" sz="1600">
                    <a:ea typeface="宋体" charset="-122"/>
                  </a:endParaRPr>
                </a:p>
              </p:txBody>
            </p:sp>
            <p:sp>
              <p:nvSpPr>
                <p:cNvPr id="45" name="Rectangle 61"/>
                <p:cNvSpPr>
                  <a:spLocks noChangeArrowheads="1"/>
                </p:cNvSpPr>
                <p:nvPr/>
              </p:nvSpPr>
              <p:spPr bwMode="auto">
                <a:xfrm>
                  <a:off x="0" y="4752"/>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39" name="Group 62"/>
              <p:cNvGrpSpPr>
                <a:grpSpLocks/>
              </p:cNvGrpSpPr>
              <p:nvPr/>
            </p:nvGrpSpPr>
            <p:grpSpPr bwMode="auto">
              <a:xfrm>
                <a:off x="0" y="5075"/>
                <a:ext cx="486" cy="323"/>
                <a:chOff x="0" y="5075"/>
                <a:chExt cx="486" cy="323"/>
              </a:xfrm>
            </p:grpSpPr>
            <p:sp>
              <p:nvSpPr>
                <p:cNvPr id="40" name="Rectangle 63"/>
                <p:cNvSpPr>
                  <a:spLocks noChangeArrowheads="1"/>
                </p:cNvSpPr>
                <p:nvPr/>
              </p:nvSpPr>
              <p:spPr bwMode="auto">
                <a:xfrm>
                  <a:off x="0" y="5075"/>
                  <a:ext cx="486"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41" name="Group 64"/>
                <p:cNvGrpSpPr>
                  <a:grpSpLocks/>
                </p:cNvGrpSpPr>
                <p:nvPr/>
              </p:nvGrpSpPr>
              <p:grpSpPr bwMode="auto">
                <a:xfrm>
                  <a:off x="0" y="5075"/>
                  <a:ext cx="486" cy="323"/>
                  <a:chOff x="0" y="5075"/>
                  <a:chExt cx="486" cy="323"/>
                </a:xfrm>
              </p:grpSpPr>
              <p:sp>
                <p:nvSpPr>
                  <p:cNvPr id="42" name="Rectangle 65"/>
                  <p:cNvSpPr>
                    <a:spLocks noChangeArrowheads="1"/>
                  </p:cNvSpPr>
                  <p:nvPr/>
                </p:nvSpPr>
                <p:spPr bwMode="auto">
                  <a:xfrm>
                    <a:off x="43" y="5075"/>
                    <a:ext cx="400" cy="32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30000"/>
                      </a:spcBef>
                    </a:pPr>
                    <a:r>
                      <a:rPr lang="zh-CN" altLang="en-US" sz="1600">
                        <a:ea typeface="宋体" charset="-122"/>
                      </a:rPr>
                      <a:t> </a:t>
                    </a:r>
                  </a:p>
                  <a:p>
                    <a:pPr algn="ctr">
                      <a:spcBef>
                        <a:spcPct val="30000"/>
                      </a:spcBef>
                    </a:pPr>
                    <a:endParaRPr lang="zh-CN" altLang="en-US" sz="1600">
                      <a:ea typeface="宋体" charset="-122"/>
                    </a:endParaRPr>
                  </a:p>
                </p:txBody>
              </p:sp>
              <p:sp>
                <p:nvSpPr>
                  <p:cNvPr id="43" name="Rectangle 66"/>
                  <p:cNvSpPr>
                    <a:spLocks noChangeArrowheads="1"/>
                  </p:cNvSpPr>
                  <p:nvPr/>
                </p:nvSpPr>
                <p:spPr bwMode="auto">
                  <a:xfrm>
                    <a:off x="0" y="5075"/>
                    <a:ext cx="486"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grpSp>
        <p:sp>
          <p:nvSpPr>
            <p:cNvPr id="23" name="Rectangle 67"/>
            <p:cNvSpPr>
              <a:spLocks noChangeArrowheads="1"/>
            </p:cNvSpPr>
            <p:nvPr/>
          </p:nvSpPr>
          <p:spPr bwMode="auto">
            <a:xfrm>
              <a:off x="-3" y="-3"/>
              <a:ext cx="492" cy="5404"/>
            </a:xfrm>
            <a:prstGeom prst="rect">
              <a:avLst/>
            </a:prstGeom>
            <a:noFill/>
            <a:ln w="11176">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97" name="Group 68"/>
          <p:cNvGrpSpPr>
            <a:grpSpLocks/>
          </p:cNvGrpSpPr>
          <p:nvPr/>
        </p:nvGrpSpPr>
        <p:grpSpPr bwMode="auto">
          <a:xfrm>
            <a:off x="3838736" y="2797530"/>
            <a:ext cx="3802063" cy="1589087"/>
            <a:chOff x="-3" y="-3"/>
            <a:chExt cx="2150" cy="754"/>
          </a:xfrm>
        </p:grpSpPr>
        <p:grpSp>
          <p:nvGrpSpPr>
            <p:cNvPr id="98" name="Group 69"/>
            <p:cNvGrpSpPr>
              <a:grpSpLocks/>
            </p:cNvGrpSpPr>
            <p:nvPr/>
          </p:nvGrpSpPr>
          <p:grpSpPr bwMode="auto">
            <a:xfrm>
              <a:off x="0" y="0"/>
              <a:ext cx="2144" cy="748"/>
              <a:chOff x="0" y="0"/>
              <a:chExt cx="2144" cy="748"/>
            </a:xfrm>
          </p:grpSpPr>
          <p:grpSp>
            <p:nvGrpSpPr>
              <p:cNvPr id="100" name="Group 70"/>
              <p:cNvGrpSpPr>
                <a:grpSpLocks/>
              </p:cNvGrpSpPr>
              <p:nvPr/>
            </p:nvGrpSpPr>
            <p:grpSpPr bwMode="auto">
              <a:xfrm>
                <a:off x="0" y="0"/>
                <a:ext cx="268" cy="374"/>
                <a:chOff x="0" y="0"/>
                <a:chExt cx="268" cy="374"/>
              </a:xfrm>
            </p:grpSpPr>
            <p:sp>
              <p:nvSpPr>
                <p:cNvPr id="146" name="Rectangle 71"/>
                <p:cNvSpPr>
                  <a:spLocks noChangeArrowheads="1"/>
                </p:cNvSpPr>
                <p:nvPr/>
              </p:nvSpPr>
              <p:spPr bwMode="auto">
                <a:xfrm>
                  <a:off x="43"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47" name="Rectangle 72"/>
                <p:cNvSpPr>
                  <a:spLocks noChangeArrowheads="1"/>
                </p:cNvSpPr>
                <p:nvPr/>
              </p:nvSpPr>
              <p:spPr bwMode="auto">
                <a:xfrm>
                  <a:off x="0"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1" name="Group 73"/>
              <p:cNvGrpSpPr>
                <a:grpSpLocks/>
              </p:cNvGrpSpPr>
              <p:nvPr/>
            </p:nvGrpSpPr>
            <p:grpSpPr bwMode="auto">
              <a:xfrm>
                <a:off x="268" y="0"/>
                <a:ext cx="268" cy="374"/>
                <a:chOff x="268" y="0"/>
                <a:chExt cx="268" cy="374"/>
              </a:xfrm>
            </p:grpSpPr>
            <p:sp>
              <p:nvSpPr>
                <p:cNvPr id="144" name="Rectangle 74"/>
                <p:cNvSpPr>
                  <a:spLocks noChangeArrowheads="1"/>
                </p:cNvSpPr>
                <p:nvPr/>
              </p:nvSpPr>
              <p:spPr bwMode="auto">
                <a:xfrm>
                  <a:off x="311"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45" name="Rectangle 75"/>
                <p:cNvSpPr>
                  <a:spLocks noChangeArrowheads="1"/>
                </p:cNvSpPr>
                <p:nvPr/>
              </p:nvSpPr>
              <p:spPr bwMode="auto">
                <a:xfrm>
                  <a:off x="268"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2" name="Group 76"/>
              <p:cNvGrpSpPr>
                <a:grpSpLocks/>
              </p:cNvGrpSpPr>
              <p:nvPr/>
            </p:nvGrpSpPr>
            <p:grpSpPr bwMode="auto">
              <a:xfrm>
                <a:off x="536" y="0"/>
                <a:ext cx="268" cy="374"/>
                <a:chOff x="536" y="0"/>
                <a:chExt cx="268" cy="374"/>
              </a:xfrm>
            </p:grpSpPr>
            <p:sp>
              <p:nvSpPr>
                <p:cNvPr id="142" name="Rectangle 77"/>
                <p:cNvSpPr>
                  <a:spLocks noChangeArrowheads="1"/>
                </p:cNvSpPr>
                <p:nvPr/>
              </p:nvSpPr>
              <p:spPr bwMode="auto">
                <a:xfrm>
                  <a:off x="579"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43" name="Rectangle 78"/>
                <p:cNvSpPr>
                  <a:spLocks noChangeArrowheads="1"/>
                </p:cNvSpPr>
                <p:nvPr/>
              </p:nvSpPr>
              <p:spPr bwMode="auto">
                <a:xfrm>
                  <a:off x="536"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3" name="Group 79"/>
              <p:cNvGrpSpPr>
                <a:grpSpLocks/>
              </p:cNvGrpSpPr>
              <p:nvPr/>
            </p:nvGrpSpPr>
            <p:grpSpPr bwMode="auto">
              <a:xfrm>
                <a:off x="804" y="0"/>
                <a:ext cx="268" cy="374"/>
                <a:chOff x="804" y="0"/>
                <a:chExt cx="268" cy="374"/>
              </a:xfrm>
            </p:grpSpPr>
            <p:sp>
              <p:nvSpPr>
                <p:cNvPr id="140" name="Rectangle 80"/>
                <p:cNvSpPr>
                  <a:spLocks noChangeArrowheads="1"/>
                </p:cNvSpPr>
                <p:nvPr/>
              </p:nvSpPr>
              <p:spPr bwMode="auto">
                <a:xfrm>
                  <a:off x="847"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41" name="Rectangle 81"/>
                <p:cNvSpPr>
                  <a:spLocks noChangeArrowheads="1"/>
                </p:cNvSpPr>
                <p:nvPr/>
              </p:nvSpPr>
              <p:spPr bwMode="auto">
                <a:xfrm>
                  <a:off x="804"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4" name="Group 82"/>
              <p:cNvGrpSpPr>
                <a:grpSpLocks/>
              </p:cNvGrpSpPr>
              <p:nvPr/>
            </p:nvGrpSpPr>
            <p:grpSpPr bwMode="auto">
              <a:xfrm>
                <a:off x="1072" y="0"/>
                <a:ext cx="268" cy="374"/>
                <a:chOff x="1072" y="0"/>
                <a:chExt cx="268" cy="374"/>
              </a:xfrm>
            </p:grpSpPr>
            <p:sp>
              <p:nvSpPr>
                <p:cNvPr id="138" name="Rectangle 83"/>
                <p:cNvSpPr>
                  <a:spLocks noChangeArrowheads="1"/>
                </p:cNvSpPr>
                <p:nvPr/>
              </p:nvSpPr>
              <p:spPr bwMode="auto">
                <a:xfrm>
                  <a:off x="1115"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39" name="Rectangle 84"/>
                <p:cNvSpPr>
                  <a:spLocks noChangeArrowheads="1"/>
                </p:cNvSpPr>
                <p:nvPr/>
              </p:nvSpPr>
              <p:spPr bwMode="auto">
                <a:xfrm>
                  <a:off x="1072"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5" name="Group 85"/>
              <p:cNvGrpSpPr>
                <a:grpSpLocks/>
              </p:cNvGrpSpPr>
              <p:nvPr/>
            </p:nvGrpSpPr>
            <p:grpSpPr bwMode="auto">
              <a:xfrm>
                <a:off x="1340" y="0"/>
                <a:ext cx="268" cy="374"/>
                <a:chOff x="1340" y="0"/>
                <a:chExt cx="268" cy="374"/>
              </a:xfrm>
            </p:grpSpPr>
            <p:sp>
              <p:nvSpPr>
                <p:cNvPr id="136" name="Rectangle 86"/>
                <p:cNvSpPr>
                  <a:spLocks noChangeArrowheads="1"/>
                </p:cNvSpPr>
                <p:nvPr/>
              </p:nvSpPr>
              <p:spPr bwMode="auto">
                <a:xfrm>
                  <a:off x="1383"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37" name="Rectangle 87"/>
                <p:cNvSpPr>
                  <a:spLocks noChangeArrowheads="1"/>
                </p:cNvSpPr>
                <p:nvPr/>
              </p:nvSpPr>
              <p:spPr bwMode="auto">
                <a:xfrm>
                  <a:off x="1340"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6" name="Group 88"/>
              <p:cNvGrpSpPr>
                <a:grpSpLocks/>
              </p:cNvGrpSpPr>
              <p:nvPr/>
            </p:nvGrpSpPr>
            <p:grpSpPr bwMode="auto">
              <a:xfrm>
                <a:off x="1608" y="0"/>
                <a:ext cx="268" cy="374"/>
                <a:chOff x="1608" y="0"/>
                <a:chExt cx="268" cy="374"/>
              </a:xfrm>
            </p:grpSpPr>
            <p:sp>
              <p:nvSpPr>
                <p:cNvPr id="134" name="Rectangle 89"/>
                <p:cNvSpPr>
                  <a:spLocks noChangeArrowheads="1"/>
                </p:cNvSpPr>
                <p:nvPr/>
              </p:nvSpPr>
              <p:spPr bwMode="auto">
                <a:xfrm>
                  <a:off x="1651"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35" name="Rectangle 90"/>
                <p:cNvSpPr>
                  <a:spLocks noChangeArrowheads="1"/>
                </p:cNvSpPr>
                <p:nvPr/>
              </p:nvSpPr>
              <p:spPr bwMode="auto">
                <a:xfrm>
                  <a:off x="1608"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7" name="Group 91"/>
              <p:cNvGrpSpPr>
                <a:grpSpLocks/>
              </p:cNvGrpSpPr>
              <p:nvPr/>
            </p:nvGrpSpPr>
            <p:grpSpPr bwMode="auto">
              <a:xfrm>
                <a:off x="1876" y="0"/>
                <a:ext cx="268" cy="374"/>
                <a:chOff x="1876" y="0"/>
                <a:chExt cx="268" cy="374"/>
              </a:xfrm>
            </p:grpSpPr>
            <p:sp>
              <p:nvSpPr>
                <p:cNvPr id="132" name="Rectangle 92"/>
                <p:cNvSpPr>
                  <a:spLocks noChangeArrowheads="1"/>
                </p:cNvSpPr>
                <p:nvPr/>
              </p:nvSpPr>
              <p:spPr bwMode="auto">
                <a:xfrm>
                  <a:off x="1919" y="0"/>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33" name="Rectangle 93"/>
                <p:cNvSpPr>
                  <a:spLocks noChangeArrowheads="1"/>
                </p:cNvSpPr>
                <p:nvPr/>
              </p:nvSpPr>
              <p:spPr bwMode="auto">
                <a:xfrm>
                  <a:off x="1876" y="0"/>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8" name="Group 94"/>
              <p:cNvGrpSpPr>
                <a:grpSpLocks/>
              </p:cNvGrpSpPr>
              <p:nvPr/>
            </p:nvGrpSpPr>
            <p:grpSpPr bwMode="auto">
              <a:xfrm>
                <a:off x="0" y="374"/>
                <a:ext cx="268" cy="374"/>
                <a:chOff x="0" y="374"/>
                <a:chExt cx="268" cy="374"/>
              </a:xfrm>
            </p:grpSpPr>
            <p:sp>
              <p:nvSpPr>
                <p:cNvPr id="130" name="Rectangle 95"/>
                <p:cNvSpPr>
                  <a:spLocks noChangeArrowheads="1"/>
                </p:cNvSpPr>
                <p:nvPr/>
              </p:nvSpPr>
              <p:spPr bwMode="auto">
                <a:xfrm>
                  <a:off x="43"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31" name="Rectangle 96"/>
                <p:cNvSpPr>
                  <a:spLocks noChangeArrowheads="1"/>
                </p:cNvSpPr>
                <p:nvPr/>
              </p:nvSpPr>
              <p:spPr bwMode="auto">
                <a:xfrm>
                  <a:off x="0"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09" name="Group 97"/>
              <p:cNvGrpSpPr>
                <a:grpSpLocks/>
              </p:cNvGrpSpPr>
              <p:nvPr/>
            </p:nvGrpSpPr>
            <p:grpSpPr bwMode="auto">
              <a:xfrm>
                <a:off x="268" y="374"/>
                <a:ext cx="268" cy="374"/>
                <a:chOff x="268" y="374"/>
                <a:chExt cx="268" cy="374"/>
              </a:xfrm>
            </p:grpSpPr>
            <p:sp>
              <p:nvSpPr>
                <p:cNvPr id="128" name="Rectangle 98"/>
                <p:cNvSpPr>
                  <a:spLocks noChangeArrowheads="1"/>
                </p:cNvSpPr>
                <p:nvPr/>
              </p:nvSpPr>
              <p:spPr bwMode="auto">
                <a:xfrm>
                  <a:off x="311"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29" name="Rectangle 99"/>
                <p:cNvSpPr>
                  <a:spLocks noChangeArrowheads="1"/>
                </p:cNvSpPr>
                <p:nvPr/>
              </p:nvSpPr>
              <p:spPr bwMode="auto">
                <a:xfrm>
                  <a:off x="268"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10" name="Group 100"/>
              <p:cNvGrpSpPr>
                <a:grpSpLocks/>
              </p:cNvGrpSpPr>
              <p:nvPr/>
            </p:nvGrpSpPr>
            <p:grpSpPr bwMode="auto">
              <a:xfrm>
                <a:off x="536" y="374"/>
                <a:ext cx="268" cy="374"/>
                <a:chOff x="536" y="374"/>
                <a:chExt cx="268" cy="374"/>
              </a:xfrm>
            </p:grpSpPr>
            <p:sp>
              <p:nvSpPr>
                <p:cNvPr id="126" name="Rectangle 101"/>
                <p:cNvSpPr>
                  <a:spLocks noChangeArrowheads="1"/>
                </p:cNvSpPr>
                <p:nvPr/>
              </p:nvSpPr>
              <p:spPr bwMode="auto">
                <a:xfrm>
                  <a:off x="579"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27" name="Rectangle 102"/>
                <p:cNvSpPr>
                  <a:spLocks noChangeArrowheads="1"/>
                </p:cNvSpPr>
                <p:nvPr/>
              </p:nvSpPr>
              <p:spPr bwMode="auto">
                <a:xfrm>
                  <a:off x="536"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11" name="Group 103"/>
              <p:cNvGrpSpPr>
                <a:grpSpLocks/>
              </p:cNvGrpSpPr>
              <p:nvPr/>
            </p:nvGrpSpPr>
            <p:grpSpPr bwMode="auto">
              <a:xfrm>
                <a:off x="804" y="374"/>
                <a:ext cx="268" cy="374"/>
                <a:chOff x="804" y="374"/>
                <a:chExt cx="268" cy="374"/>
              </a:xfrm>
            </p:grpSpPr>
            <p:sp>
              <p:nvSpPr>
                <p:cNvPr id="124" name="Rectangle 104"/>
                <p:cNvSpPr>
                  <a:spLocks noChangeArrowheads="1"/>
                </p:cNvSpPr>
                <p:nvPr/>
              </p:nvSpPr>
              <p:spPr bwMode="auto">
                <a:xfrm>
                  <a:off x="847"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25" name="Rectangle 105"/>
                <p:cNvSpPr>
                  <a:spLocks noChangeArrowheads="1"/>
                </p:cNvSpPr>
                <p:nvPr/>
              </p:nvSpPr>
              <p:spPr bwMode="auto">
                <a:xfrm>
                  <a:off x="804"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12" name="Group 106"/>
              <p:cNvGrpSpPr>
                <a:grpSpLocks/>
              </p:cNvGrpSpPr>
              <p:nvPr/>
            </p:nvGrpSpPr>
            <p:grpSpPr bwMode="auto">
              <a:xfrm>
                <a:off x="1072" y="374"/>
                <a:ext cx="268" cy="374"/>
                <a:chOff x="1072" y="374"/>
                <a:chExt cx="268" cy="374"/>
              </a:xfrm>
            </p:grpSpPr>
            <p:sp>
              <p:nvSpPr>
                <p:cNvPr id="122" name="Rectangle 107"/>
                <p:cNvSpPr>
                  <a:spLocks noChangeArrowheads="1"/>
                </p:cNvSpPr>
                <p:nvPr/>
              </p:nvSpPr>
              <p:spPr bwMode="auto">
                <a:xfrm>
                  <a:off x="1115"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23" name="Rectangle 108"/>
                <p:cNvSpPr>
                  <a:spLocks noChangeArrowheads="1"/>
                </p:cNvSpPr>
                <p:nvPr/>
              </p:nvSpPr>
              <p:spPr bwMode="auto">
                <a:xfrm>
                  <a:off x="1072"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13" name="Group 109"/>
              <p:cNvGrpSpPr>
                <a:grpSpLocks/>
              </p:cNvGrpSpPr>
              <p:nvPr/>
            </p:nvGrpSpPr>
            <p:grpSpPr bwMode="auto">
              <a:xfrm>
                <a:off x="1340" y="374"/>
                <a:ext cx="268" cy="374"/>
                <a:chOff x="1340" y="374"/>
                <a:chExt cx="268" cy="374"/>
              </a:xfrm>
            </p:grpSpPr>
            <p:sp>
              <p:nvSpPr>
                <p:cNvPr id="120" name="Rectangle 110"/>
                <p:cNvSpPr>
                  <a:spLocks noChangeArrowheads="1"/>
                </p:cNvSpPr>
                <p:nvPr/>
              </p:nvSpPr>
              <p:spPr bwMode="auto">
                <a:xfrm>
                  <a:off x="1383"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21" name="Rectangle 111"/>
                <p:cNvSpPr>
                  <a:spLocks noChangeArrowheads="1"/>
                </p:cNvSpPr>
                <p:nvPr/>
              </p:nvSpPr>
              <p:spPr bwMode="auto">
                <a:xfrm>
                  <a:off x="1340"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14" name="Group 112"/>
              <p:cNvGrpSpPr>
                <a:grpSpLocks/>
              </p:cNvGrpSpPr>
              <p:nvPr/>
            </p:nvGrpSpPr>
            <p:grpSpPr bwMode="auto">
              <a:xfrm>
                <a:off x="1608" y="374"/>
                <a:ext cx="268" cy="374"/>
                <a:chOff x="1608" y="374"/>
                <a:chExt cx="268" cy="374"/>
              </a:xfrm>
            </p:grpSpPr>
            <p:sp>
              <p:nvSpPr>
                <p:cNvPr id="118" name="Rectangle 113"/>
                <p:cNvSpPr>
                  <a:spLocks noChangeArrowheads="1"/>
                </p:cNvSpPr>
                <p:nvPr/>
              </p:nvSpPr>
              <p:spPr bwMode="auto">
                <a:xfrm>
                  <a:off x="1651"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1</a:t>
                  </a:r>
                </a:p>
                <a:p>
                  <a:pPr algn="ctr"/>
                  <a:endParaRPr lang="zh-CN" altLang="en-US">
                    <a:latin typeface="Times New Roman" pitchFamily="18" charset="0"/>
                    <a:ea typeface="宋体" charset="-122"/>
                    <a:cs typeface="Times New Roman" pitchFamily="18" charset="0"/>
                  </a:endParaRPr>
                </a:p>
              </p:txBody>
            </p:sp>
            <p:sp>
              <p:nvSpPr>
                <p:cNvPr id="119" name="Rectangle 114"/>
                <p:cNvSpPr>
                  <a:spLocks noChangeArrowheads="1"/>
                </p:cNvSpPr>
                <p:nvPr/>
              </p:nvSpPr>
              <p:spPr bwMode="auto">
                <a:xfrm>
                  <a:off x="1608"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115" name="Group 115"/>
              <p:cNvGrpSpPr>
                <a:grpSpLocks/>
              </p:cNvGrpSpPr>
              <p:nvPr/>
            </p:nvGrpSpPr>
            <p:grpSpPr bwMode="auto">
              <a:xfrm>
                <a:off x="1876" y="374"/>
                <a:ext cx="268" cy="374"/>
                <a:chOff x="1876" y="374"/>
                <a:chExt cx="268" cy="374"/>
              </a:xfrm>
            </p:grpSpPr>
            <p:sp>
              <p:nvSpPr>
                <p:cNvPr id="116" name="Rectangle 116"/>
                <p:cNvSpPr>
                  <a:spLocks noChangeArrowheads="1"/>
                </p:cNvSpPr>
                <p:nvPr/>
              </p:nvSpPr>
              <p:spPr bwMode="auto">
                <a:xfrm>
                  <a:off x="1919" y="374"/>
                  <a:ext cx="1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a:latin typeface="Times New Roman" pitchFamily="18" charset="0"/>
                      <a:ea typeface="宋体" charset="-122"/>
                      <a:cs typeface="Times New Roman" pitchFamily="18" charset="0"/>
                    </a:rPr>
                    <a:t>0</a:t>
                  </a:r>
                </a:p>
                <a:p>
                  <a:pPr algn="ctr"/>
                  <a:endParaRPr lang="zh-CN" altLang="en-US">
                    <a:latin typeface="Times New Roman" pitchFamily="18" charset="0"/>
                    <a:ea typeface="宋体" charset="-122"/>
                    <a:cs typeface="Times New Roman" pitchFamily="18" charset="0"/>
                  </a:endParaRPr>
                </a:p>
              </p:txBody>
            </p:sp>
            <p:sp>
              <p:nvSpPr>
                <p:cNvPr id="117" name="Rectangle 117"/>
                <p:cNvSpPr>
                  <a:spLocks noChangeArrowheads="1"/>
                </p:cNvSpPr>
                <p:nvPr/>
              </p:nvSpPr>
              <p:spPr bwMode="auto">
                <a:xfrm>
                  <a:off x="1876" y="374"/>
                  <a:ext cx="26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sp>
          <p:nvSpPr>
            <p:cNvPr id="99" name="Rectangle 118"/>
            <p:cNvSpPr>
              <a:spLocks noChangeArrowheads="1"/>
            </p:cNvSpPr>
            <p:nvPr/>
          </p:nvSpPr>
          <p:spPr bwMode="auto">
            <a:xfrm>
              <a:off x="-3" y="-3"/>
              <a:ext cx="2150" cy="754"/>
            </a:xfrm>
            <a:prstGeom prst="rect">
              <a:avLst/>
            </a:prstGeom>
            <a:noFill/>
            <a:ln w="11176">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2" name="灯片编号占位符 1">
            <a:extLst>
              <a:ext uri="{FF2B5EF4-FFF2-40B4-BE49-F238E27FC236}">
                <a16:creationId xmlns:a16="http://schemas.microsoft.com/office/drawing/2014/main" id="{E0D6B55C-3DD9-4C5E-8E77-EC78E33C678F}"/>
              </a:ext>
            </a:extLst>
          </p:cNvPr>
          <p:cNvSpPr>
            <a:spLocks noGrp="1"/>
          </p:cNvSpPr>
          <p:nvPr>
            <p:ph type="sldNum" sz="quarter" idx="12"/>
          </p:nvPr>
        </p:nvSpPr>
        <p:spPr/>
        <p:txBody>
          <a:bodyPr/>
          <a:lstStyle/>
          <a:p>
            <a:fld id="{B10D5614-B734-4280-8F57-1D4947433C97}" type="slidenum">
              <a:rPr lang="en-US" smtClean="0"/>
              <a:pPr/>
              <a:t>64</a:t>
            </a:fld>
            <a:endParaRPr lang="en-US" dirty="0"/>
          </a:p>
        </p:txBody>
      </p:sp>
    </p:spTree>
    <p:extLst>
      <p:ext uri="{BB962C8B-B14F-4D97-AF65-F5344CB8AC3E}">
        <p14:creationId xmlns:p14="http://schemas.microsoft.com/office/powerpoint/2010/main" val="81442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6138" y="2497806"/>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分配算法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hlink"/>
              </a:buClr>
              <a:buFont typeface="Wingdings" pitchFamily="2" charset="2"/>
              <a:buNone/>
            </a:pPr>
            <a:endParaRPr lang="zh-CN" altLang="en-US" sz="3200" b="1">
              <a:solidFill>
                <a:schemeClr val="tx2"/>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148" name="Rectangle 3"/>
          <p:cNvSpPr txBox="1">
            <a:spLocks noChangeArrowheads="1"/>
          </p:cNvSpPr>
          <p:nvPr/>
        </p:nvSpPr>
        <p:spPr>
          <a:xfrm>
            <a:off x="323850" y="1568967"/>
            <a:ext cx="4968875" cy="44523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与位示图中的空闲块数比较，若不能满足要求，则本次无法分配；若能，则为该作业建立页表，并根据</a:t>
            </a:r>
            <a:r>
              <a:rPr lang="zh-CN" altLang="en-US" sz="1800" b="1" dirty="0">
                <a:solidFill>
                  <a:srgbClr val="FF0000"/>
                </a:solidFill>
                <a:latin typeface="华文中宋" panose="02010600040101010101" pitchFamily="2" charset="-122"/>
                <a:ea typeface="华文中宋" panose="02010600040101010101" pitchFamily="2" charset="-122"/>
              </a:rPr>
              <a:t>位示图</a:t>
            </a:r>
            <a:r>
              <a:rPr lang="zh-CN" altLang="en-US" sz="1800" b="1" dirty="0">
                <a:solidFill>
                  <a:srgbClr val="000000"/>
                </a:solidFill>
                <a:latin typeface="华文中宋" panose="02010600040101010101" pitchFamily="2" charset="-122"/>
                <a:ea typeface="华文中宋" panose="02010600040101010101" pitchFamily="2" charset="-122"/>
              </a:rPr>
              <a:t>中主存块的状态标志，找出标志为</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的那些位，置上占用标志</a:t>
            </a:r>
            <a:r>
              <a:rPr lang="en-US" altLang="zh-CN" sz="1800" b="1" dirty="0">
                <a:solidFill>
                  <a:srgbClr val="000000"/>
                </a:solidFill>
                <a:latin typeface="华文中宋" panose="02010600040101010101" pitchFamily="2" charset="-122"/>
                <a:ea typeface="华文中宋" panose="02010600040101010101" pitchFamily="2" charset="-122"/>
              </a:rPr>
              <a:t>1</a:t>
            </a:r>
            <a:endParaRPr lang="zh-CN" altLang="en-US" sz="1800"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把作业页装入对应的主存块，并在页表中填入对应的页面号。直到所有作业页全部装入</a:t>
            </a:r>
          </a:p>
          <a:p>
            <a:pPr>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修改位示图中空闲块数，即原有空闲块数减去本次占用的块数（页数），并在请求表中增加一条记录，登记该作业的作业名、页表始址和页表的长度</a:t>
            </a:r>
          </a:p>
        </p:txBody>
      </p:sp>
      <p:pic>
        <p:nvPicPr>
          <p:cNvPr id="149" name="Picture 4" descr="e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8978" y="1341641"/>
            <a:ext cx="33623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4F7CBF1-EFF3-4FA7-A014-C553E5758659}"/>
              </a:ext>
            </a:extLst>
          </p:cNvPr>
          <p:cNvSpPr>
            <a:spLocks noGrp="1"/>
          </p:cNvSpPr>
          <p:nvPr>
            <p:ph type="sldNum" sz="quarter" idx="12"/>
          </p:nvPr>
        </p:nvSpPr>
        <p:spPr/>
        <p:txBody>
          <a:bodyPr/>
          <a:lstStyle/>
          <a:p>
            <a:fld id="{B10D5614-B734-4280-8F57-1D4947433C97}" type="slidenum">
              <a:rPr lang="en-US" smtClean="0"/>
              <a:pPr/>
              <a:t>65</a:t>
            </a:fld>
            <a:endParaRPr lang="en-US" dirty="0"/>
          </a:p>
        </p:txBody>
      </p:sp>
    </p:spTree>
    <p:extLst>
      <p:ext uri="{BB962C8B-B14F-4D97-AF65-F5344CB8AC3E}">
        <p14:creationId xmlns:p14="http://schemas.microsoft.com/office/powerpoint/2010/main" val="138957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6138" y="2497806"/>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155575" y="56945"/>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61</a:t>
            </a:r>
            <a:endParaRPr lang="en-US" sz="1100" b="1" dirty="0">
              <a:solidFill>
                <a:prstClr val="white"/>
              </a:solidFill>
            </a:endParaRPr>
          </a:p>
        </p:txBody>
      </p:sp>
      <p:sp>
        <p:nvSpPr>
          <p:cNvPr id="11" name="Content Placeholder 2"/>
          <p:cNvSpPr txBox="1">
            <a:spLocks/>
          </p:cNvSpPr>
          <p:nvPr/>
        </p:nvSpPr>
        <p:spPr>
          <a:xfrm>
            <a:off x="273931" y="1281153"/>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地址变换</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838200" y="1093311"/>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8" name="Line 47"/>
          <p:cNvSpPr>
            <a:spLocks noChangeShapeType="1"/>
          </p:cNvSpPr>
          <p:nvPr/>
        </p:nvSpPr>
        <p:spPr bwMode="auto">
          <a:xfrm>
            <a:off x="964013" y="1093311"/>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graphicFrame>
        <p:nvGraphicFramePr>
          <p:cNvPr id="19" name="Group 2"/>
          <p:cNvGraphicFramePr>
            <a:graphicFrameLocks noGrp="1"/>
          </p:cNvGraphicFramePr>
          <p:nvPr>
            <p:extLst>
              <p:ext uri="{D42A27DB-BD31-4B8C-83A1-F6EECF244321}">
                <p14:modId xmlns:p14="http://schemas.microsoft.com/office/powerpoint/2010/main" val="1178302327"/>
              </p:ext>
            </p:extLst>
          </p:nvPr>
        </p:nvGraphicFramePr>
        <p:xfrm>
          <a:off x="2743200" y="914365"/>
          <a:ext cx="2743200" cy="381000"/>
        </p:xfrm>
        <a:graphic>
          <a:graphicData uri="http://schemas.openxmlformats.org/drawingml/2006/table">
            <a:tbl>
              <a:tblPr/>
              <a:tblGrid>
                <a:gridCol w="973282">
                  <a:extLst>
                    <a:ext uri="{9D8B030D-6E8A-4147-A177-3AD203B41FA5}">
                      <a16:colId xmlns:a16="http://schemas.microsoft.com/office/drawing/2014/main" val="20000"/>
                    </a:ext>
                  </a:extLst>
                </a:gridCol>
                <a:gridCol w="1769918">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000010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0111000100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10"/>
          <p:cNvGraphicFramePr>
            <a:graphicFrameLocks noGrp="1"/>
          </p:cNvGraphicFramePr>
          <p:nvPr>
            <p:extLst>
              <p:ext uri="{D42A27DB-BD31-4B8C-83A1-F6EECF244321}">
                <p14:modId xmlns:p14="http://schemas.microsoft.com/office/powerpoint/2010/main" val="820700777"/>
              </p:ext>
            </p:extLst>
          </p:nvPr>
        </p:nvGraphicFramePr>
        <p:xfrm>
          <a:off x="530458" y="2297802"/>
          <a:ext cx="1524000" cy="2290039"/>
        </p:xfrm>
        <a:graphic>
          <a:graphicData uri="http://schemas.openxmlformats.org/drawingml/2006/table">
            <a:tbl>
              <a:tblPr/>
              <a:tblGrid>
                <a:gridCol w="1524000">
                  <a:extLst>
                    <a:ext uri="{9D8B030D-6E8A-4147-A177-3AD203B41FA5}">
                      <a16:colId xmlns:a16="http://schemas.microsoft.com/office/drawing/2014/main" val="20000"/>
                    </a:ext>
                  </a:extLst>
                </a:gridCol>
              </a:tblGrid>
              <a:tr h="6679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LOAD R1,[2500]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90051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0" i="0" u="none" strike="noStrike" cap="none" normalizeH="0" baseline="0">
                        <a:ln>
                          <a:noFill/>
                        </a:ln>
                        <a:solidFill>
                          <a:srgbClr val="FF0000"/>
                        </a:solidFill>
                        <a:effectLst/>
                        <a:latin typeface="楷体_GB2312" pitchFamily="49" charset="-122"/>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72160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kern="1200" cap="none" normalizeH="0" baseline="0" dirty="0">
                          <a:ln>
                            <a:noFill/>
                          </a:ln>
                          <a:solidFill>
                            <a:srgbClr val="FF0000"/>
                          </a:solidFill>
                          <a:effectLst/>
                          <a:latin typeface="华文中宋" panose="02010600040101010101" pitchFamily="2" charset="-122"/>
                          <a:ea typeface="华文中宋" panose="02010600040101010101" pitchFamily="2" charset="-122"/>
                          <a:cs typeface="+mn-cs"/>
                        </a:rPr>
                        <a:t>Data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aphicFrame>
        <p:nvGraphicFramePr>
          <p:cNvPr id="21" name="Group 20"/>
          <p:cNvGraphicFramePr>
            <a:graphicFrameLocks noGrp="1"/>
          </p:cNvGraphicFramePr>
          <p:nvPr>
            <p:extLst>
              <p:ext uri="{D42A27DB-BD31-4B8C-83A1-F6EECF244321}">
                <p14:modId xmlns:p14="http://schemas.microsoft.com/office/powerpoint/2010/main" val="1939674138"/>
              </p:ext>
            </p:extLst>
          </p:nvPr>
        </p:nvGraphicFramePr>
        <p:xfrm>
          <a:off x="2247900" y="2347877"/>
          <a:ext cx="1028700" cy="547688"/>
        </p:xfrm>
        <a:graphic>
          <a:graphicData uri="http://schemas.openxmlformats.org/drawingml/2006/table">
            <a:tbl>
              <a:tblPr/>
              <a:tblGrid>
                <a:gridCol w="1028700">
                  <a:extLst>
                    <a:ext uri="{9D8B030D-6E8A-4147-A177-3AD203B41FA5}">
                      <a16:colId xmlns:a16="http://schemas.microsoft.com/office/drawing/2014/main" val="20000"/>
                    </a:ext>
                  </a:extLst>
                </a:gridCol>
              </a:tblGrid>
              <a:tr h="547688">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algn="ctr" eaLnBrk="1" hangingPunct="1">
                        <a:spcBef>
                          <a:spcPct val="50000"/>
                        </a:spcBef>
                      </a:pPr>
                      <a:r>
                        <a:rPr lang="zh-CN" altLang="en-US" sz="1400" b="1" dirty="0">
                          <a:solidFill>
                            <a:srgbClr val="0000CC"/>
                          </a:solidFill>
                          <a:latin typeface="华文中宋" panose="02010600040101010101" pitchFamily="2" charset="-122"/>
                          <a:ea typeface="华文中宋" panose="02010600040101010101" pitchFamily="2" charset="-122"/>
                        </a:rPr>
                        <a:t>页表地址寄存器</a:t>
                      </a:r>
                      <a:endParaRPr kumimoji="0" lang="en-US" altLang="zh-CN" sz="1400" b="0"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Group 26"/>
          <p:cNvGraphicFramePr>
            <a:graphicFrameLocks noGrp="1"/>
          </p:cNvGraphicFramePr>
          <p:nvPr>
            <p:extLst>
              <p:ext uri="{D42A27DB-BD31-4B8C-83A1-F6EECF244321}">
                <p14:modId xmlns:p14="http://schemas.microsoft.com/office/powerpoint/2010/main" val="163123554"/>
              </p:ext>
            </p:extLst>
          </p:nvPr>
        </p:nvGraphicFramePr>
        <p:xfrm>
          <a:off x="3962400" y="4419565"/>
          <a:ext cx="838200" cy="1155700"/>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93700">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a:ln>
                            <a:noFill/>
                          </a:ln>
                          <a:solidFill>
                            <a:srgbClr val="FF0000"/>
                          </a:solidFill>
                          <a:effectLst/>
                          <a:latin typeface="华文中宋" panose="02010600040101010101" pitchFamily="2" charset="-122"/>
                          <a:ea typeface="华文中宋" panose="0201060004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3200" b="1">
                          <a:solidFill>
                            <a:srgbClr val="000099"/>
                          </a:solidFill>
                          <a:latin typeface="Verdana" pitchFamily="34" charset="0"/>
                        </a:defRPr>
                      </a:lvl1pPr>
                      <a:lvl2pPr marL="742950" indent="-285750" eaLnBrk="0" hangingPunct="0">
                        <a:spcBef>
                          <a:spcPct val="20000"/>
                        </a:spcBef>
                        <a:buClr>
                          <a:schemeClr val="accent1"/>
                        </a:buClr>
                        <a:buFont typeface="Wingdings" pitchFamily="2" charset="2"/>
                        <a:defRPr sz="2800" b="1">
                          <a:solidFill>
                            <a:srgbClr val="800000"/>
                          </a:solidFill>
                          <a:latin typeface="Arial" charset="0"/>
                        </a:defRPr>
                      </a:lvl2pPr>
                      <a:lvl3pPr marL="1143000" indent="-228600" eaLnBrk="0" hangingPunct="0">
                        <a:spcBef>
                          <a:spcPct val="20000"/>
                        </a:spcBef>
                        <a:buClr>
                          <a:schemeClr val="tx1"/>
                        </a:buClr>
                        <a:defRPr sz="2400" b="1">
                          <a:solidFill>
                            <a:schemeClr val="tx1"/>
                          </a:solidFill>
                          <a:latin typeface="Arial" charset="0"/>
                        </a:defRPr>
                      </a:lvl3pPr>
                      <a:lvl4pPr marL="1600200" indent="-228600" eaLnBrk="0" hangingPunct="0">
                        <a:spcBef>
                          <a:spcPct val="20000"/>
                        </a:spcBef>
                        <a:defRPr sz="2000" b="1">
                          <a:solidFill>
                            <a:schemeClr val="tx1"/>
                          </a:solidFill>
                          <a:latin typeface="Arial" charset="0"/>
                        </a:defRPr>
                      </a:lvl4pPr>
                      <a:lvl5pPr marL="2057400" indent="-228600" eaLnBrk="0" hangingPunct="0">
                        <a:spcBef>
                          <a:spcPct val="20000"/>
                        </a:spcBef>
                        <a:defRPr b="1">
                          <a:solidFill>
                            <a:schemeClr val="tx1"/>
                          </a:solidFill>
                          <a:latin typeface="Arial" charset="0"/>
                        </a:defRPr>
                      </a:lvl5pPr>
                      <a:lvl6pPr marL="2514600" indent="-228600" eaLnBrk="0" fontAlgn="base" hangingPunct="0">
                        <a:spcBef>
                          <a:spcPct val="20000"/>
                        </a:spcBef>
                        <a:spcAft>
                          <a:spcPct val="0"/>
                        </a:spcAft>
                        <a:defRPr b="1">
                          <a:solidFill>
                            <a:schemeClr val="tx1"/>
                          </a:solidFill>
                          <a:latin typeface="Arial" charset="0"/>
                        </a:defRPr>
                      </a:lvl6pPr>
                      <a:lvl7pPr marL="2971800" indent="-228600" eaLnBrk="0" fontAlgn="base" hangingPunct="0">
                        <a:spcBef>
                          <a:spcPct val="20000"/>
                        </a:spcBef>
                        <a:spcAft>
                          <a:spcPct val="0"/>
                        </a:spcAft>
                        <a:defRPr b="1">
                          <a:solidFill>
                            <a:schemeClr val="tx1"/>
                          </a:solidFill>
                          <a:latin typeface="Arial" charset="0"/>
                        </a:defRPr>
                      </a:lvl7pPr>
                      <a:lvl8pPr marL="3429000" indent="-228600" eaLnBrk="0" fontAlgn="base" hangingPunct="0">
                        <a:spcBef>
                          <a:spcPct val="20000"/>
                        </a:spcBef>
                        <a:spcAft>
                          <a:spcPct val="0"/>
                        </a:spcAft>
                        <a:defRPr b="1">
                          <a:solidFill>
                            <a:schemeClr val="tx1"/>
                          </a:solidFill>
                          <a:latin typeface="Arial" charset="0"/>
                        </a:defRPr>
                      </a:lvl8pPr>
                      <a:lvl9pPr marL="3886200" indent="-228600" eaLnBrk="0" fontAlgn="base" hangingPunct="0">
                        <a:spcBef>
                          <a:spcPct val="20000"/>
                        </a:spcBef>
                        <a:spcAft>
                          <a:spcPct val="0"/>
                        </a:spcAft>
                        <a:defRPr b="1">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 name="Group 40"/>
          <p:cNvGraphicFramePr>
            <a:graphicFrameLocks noGrp="1"/>
          </p:cNvGraphicFramePr>
          <p:nvPr>
            <p:extLst>
              <p:ext uri="{D42A27DB-BD31-4B8C-83A1-F6EECF244321}">
                <p14:modId xmlns:p14="http://schemas.microsoft.com/office/powerpoint/2010/main" val="4216695449"/>
              </p:ext>
            </p:extLst>
          </p:nvPr>
        </p:nvGraphicFramePr>
        <p:xfrm>
          <a:off x="7010399" y="1676365"/>
          <a:ext cx="1626817" cy="4957762"/>
        </p:xfrm>
        <a:graphic>
          <a:graphicData uri="http://schemas.openxmlformats.org/drawingml/2006/table">
            <a:tbl>
              <a:tblPr/>
              <a:tblGrid>
                <a:gridCol w="1626817">
                  <a:extLst>
                    <a:ext uri="{9D8B030D-6E8A-4147-A177-3AD203B41FA5}">
                      <a16:colId xmlns:a16="http://schemas.microsoft.com/office/drawing/2014/main" val="20000"/>
                    </a:ext>
                  </a:extLst>
                </a:gridCol>
              </a:tblGrid>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dirty="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LOAD R1,[2500]</a:t>
                      </a:r>
                      <a:endParaRPr kumimoji="0" lang="zh-CN" altLang="en-US" sz="1600" b="1" i="0" u="none" strike="noStrike" cap="none" normalizeH="0" baseline="0" dirty="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5249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5090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Data</a:t>
                      </a: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5791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dirty="0">
                        <a:ln>
                          <a:noFill/>
                        </a:ln>
                        <a:solidFill>
                          <a:schemeClr val="tx2"/>
                        </a:solidFill>
                        <a:effectLst/>
                        <a:latin typeface="华文中宋" panose="02010600040101010101" pitchFamily="2" charset="-122"/>
                        <a:ea typeface="华文中宋" panose="02010600040101010101" pitchFamily="2" charset="-122"/>
                      </a:endParaRPr>
                    </a:p>
                  </a:txBody>
                  <a:tcPr marT="45726" marB="4572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graphicFrame>
        <p:nvGraphicFramePr>
          <p:cNvPr id="24" name="Group 62"/>
          <p:cNvGraphicFramePr>
            <a:graphicFrameLocks noGrp="1"/>
          </p:cNvGraphicFramePr>
          <p:nvPr>
            <p:extLst>
              <p:ext uri="{D42A27DB-BD31-4B8C-83A1-F6EECF244321}">
                <p14:modId xmlns:p14="http://schemas.microsoft.com/office/powerpoint/2010/main" val="867684945"/>
              </p:ext>
            </p:extLst>
          </p:nvPr>
        </p:nvGraphicFramePr>
        <p:xfrm>
          <a:off x="4427984" y="3276565"/>
          <a:ext cx="2452241" cy="312737"/>
        </p:xfrm>
        <a:graphic>
          <a:graphicData uri="http://schemas.openxmlformats.org/drawingml/2006/table">
            <a:tbl>
              <a:tblPr/>
              <a:tblGrid>
                <a:gridCol w="1037055">
                  <a:extLst>
                    <a:ext uri="{9D8B030D-6E8A-4147-A177-3AD203B41FA5}">
                      <a16:colId xmlns:a16="http://schemas.microsoft.com/office/drawing/2014/main" val="20000"/>
                    </a:ext>
                  </a:extLst>
                </a:gridCol>
                <a:gridCol w="1415186">
                  <a:extLst>
                    <a:ext uri="{9D8B030D-6E8A-4147-A177-3AD203B41FA5}">
                      <a16:colId xmlns:a16="http://schemas.microsoft.com/office/drawing/2014/main" val="20001"/>
                    </a:ext>
                  </a:extLst>
                </a:gridCol>
              </a:tblGrid>
              <a:tr h="31273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001000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rPr>
                        <a:t>0111000100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Text Box 71"/>
          <p:cNvSpPr txBox="1">
            <a:spLocks noChangeArrowheads="1"/>
          </p:cNvSpPr>
          <p:nvPr/>
        </p:nvSpPr>
        <p:spPr bwMode="auto">
          <a:xfrm>
            <a:off x="3048000" y="533365"/>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b="1">
                <a:solidFill>
                  <a:schemeClr val="bg1"/>
                </a:solidFill>
                <a:ea typeface="宋体" charset="-122"/>
              </a:rPr>
              <a:t>页号ｐ</a:t>
            </a:r>
          </a:p>
        </p:txBody>
      </p:sp>
      <p:sp>
        <p:nvSpPr>
          <p:cNvPr id="27" name="Text Box 72"/>
          <p:cNvSpPr txBox="1">
            <a:spLocks noChangeArrowheads="1"/>
          </p:cNvSpPr>
          <p:nvPr/>
        </p:nvSpPr>
        <p:spPr bwMode="auto">
          <a:xfrm>
            <a:off x="3962400" y="533365"/>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b="1">
                <a:solidFill>
                  <a:schemeClr val="bg1"/>
                </a:solidFill>
                <a:ea typeface="宋体" charset="-122"/>
              </a:rPr>
              <a:t>页内地址ｗ</a:t>
            </a:r>
          </a:p>
        </p:txBody>
      </p:sp>
      <p:sp>
        <p:nvSpPr>
          <p:cNvPr id="28" name="Text Box 73"/>
          <p:cNvSpPr txBox="1">
            <a:spLocks noChangeArrowheads="1"/>
          </p:cNvSpPr>
          <p:nvPr/>
        </p:nvSpPr>
        <p:spPr bwMode="auto">
          <a:xfrm>
            <a:off x="4502978" y="2920339"/>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b="1" dirty="0">
                <a:solidFill>
                  <a:srgbClr val="0000CC"/>
                </a:solidFill>
                <a:latin typeface="华文中宋" panose="02010600040101010101" pitchFamily="2" charset="-122"/>
                <a:ea typeface="华文中宋" panose="02010600040101010101" pitchFamily="2" charset="-122"/>
              </a:rPr>
              <a:t>页面号</a:t>
            </a:r>
          </a:p>
        </p:txBody>
      </p:sp>
      <p:sp>
        <p:nvSpPr>
          <p:cNvPr id="29" name="Text Box 74"/>
          <p:cNvSpPr txBox="1">
            <a:spLocks noChangeArrowheads="1"/>
          </p:cNvSpPr>
          <p:nvPr/>
        </p:nvSpPr>
        <p:spPr bwMode="auto">
          <a:xfrm>
            <a:off x="5562600" y="2895565"/>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b="1" dirty="0">
                <a:solidFill>
                  <a:srgbClr val="0000CC"/>
                </a:solidFill>
                <a:latin typeface="华文中宋" panose="02010600040101010101" pitchFamily="2" charset="-122"/>
                <a:ea typeface="华文中宋" panose="02010600040101010101" pitchFamily="2" charset="-122"/>
              </a:rPr>
              <a:t>页内地址ｗ</a:t>
            </a:r>
          </a:p>
        </p:txBody>
      </p:sp>
      <p:sp>
        <p:nvSpPr>
          <p:cNvPr id="30" name="Text Box 75"/>
          <p:cNvSpPr txBox="1">
            <a:spLocks noChangeArrowheads="1"/>
          </p:cNvSpPr>
          <p:nvPr/>
        </p:nvSpPr>
        <p:spPr bwMode="auto">
          <a:xfrm>
            <a:off x="3887477" y="5621009"/>
            <a:ext cx="152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b="1" dirty="0">
                <a:solidFill>
                  <a:srgbClr val="0000CC"/>
                </a:solidFill>
                <a:latin typeface="华文中宋" panose="02010600040101010101" pitchFamily="2" charset="-122"/>
                <a:ea typeface="华文中宋" panose="02010600040101010101" pitchFamily="2" charset="-122"/>
              </a:rPr>
              <a:t>页号块号</a:t>
            </a:r>
          </a:p>
        </p:txBody>
      </p:sp>
      <p:sp>
        <p:nvSpPr>
          <p:cNvPr id="31" name="Text Box 76"/>
          <p:cNvSpPr txBox="1">
            <a:spLocks noChangeArrowheads="1"/>
          </p:cNvSpPr>
          <p:nvPr/>
        </p:nvSpPr>
        <p:spPr bwMode="auto">
          <a:xfrm>
            <a:off x="3887477" y="1904965"/>
            <a:ext cx="17513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b="1" dirty="0">
                <a:solidFill>
                  <a:srgbClr val="FF00FF"/>
                </a:solidFill>
                <a:latin typeface="华文中宋" panose="02010600040101010101" pitchFamily="2" charset="-122"/>
                <a:ea typeface="华文中宋" panose="02010600040101010101" pitchFamily="2" charset="-122"/>
              </a:rPr>
              <a:t>ｗ＝</a:t>
            </a:r>
            <a:r>
              <a:rPr lang="en-US" altLang="zh-CN" sz="1600" b="1" dirty="0">
                <a:solidFill>
                  <a:srgbClr val="FF00FF"/>
                </a:solidFill>
                <a:latin typeface="华文中宋" panose="02010600040101010101" pitchFamily="2" charset="-122"/>
                <a:ea typeface="华文中宋" panose="02010600040101010101" pitchFamily="2" charset="-122"/>
              </a:rPr>
              <a:t>452(1C4H)</a:t>
            </a:r>
            <a:endParaRPr lang="zh-CN" altLang="en-US" sz="1600" b="1" dirty="0">
              <a:solidFill>
                <a:srgbClr val="FF00FF"/>
              </a:solidFill>
              <a:latin typeface="华文中宋" panose="02010600040101010101" pitchFamily="2" charset="-122"/>
              <a:ea typeface="华文中宋" panose="02010600040101010101" pitchFamily="2" charset="-122"/>
            </a:endParaRPr>
          </a:p>
        </p:txBody>
      </p:sp>
      <p:sp>
        <p:nvSpPr>
          <p:cNvPr id="32" name="Line 77"/>
          <p:cNvSpPr>
            <a:spLocks noChangeShapeType="1"/>
          </p:cNvSpPr>
          <p:nvPr/>
        </p:nvSpPr>
        <p:spPr bwMode="auto">
          <a:xfrm>
            <a:off x="4648200" y="129536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78"/>
          <p:cNvSpPr>
            <a:spLocks noChangeShapeType="1"/>
          </p:cNvSpPr>
          <p:nvPr/>
        </p:nvSpPr>
        <p:spPr bwMode="auto">
          <a:xfrm>
            <a:off x="5493578" y="2057365"/>
            <a:ext cx="6786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79"/>
          <p:cNvSpPr>
            <a:spLocks noChangeShapeType="1"/>
          </p:cNvSpPr>
          <p:nvPr/>
        </p:nvSpPr>
        <p:spPr bwMode="auto">
          <a:xfrm>
            <a:off x="6172200" y="2057365"/>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80"/>
          <p:cNvSpPr txBox="1">
            <a:spLocks noChangeArrowheads="1"/>
          </p:cNvSpPr>
          <p:nvPr/>
        </p:nvSpPr>
        <p:spPr bwMode="auto">
          <a:xfrm>
            <a:off x="7276219" y="1293642"/>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a:solidFill>
                  <a:srgbClr val="0000CC"/>
                </a:solidFill>
                <a:latin typeface="华文中宋" panose="02010600040101010101" pitchFamily="2" charset="-122"/>
                <a:ea typeface="华文中宋" panose="02010600040101010101" pitchFamily="2" charset="-122"/>
              </a:rPr>
              <a:t>内存</a:t>
            </a:r>
          </a:p>
        </p:txBody>
      </p:sp>
      <p:sp>
        <p:nvSpPr>
          <p:cNvPr id="36" name="Line 81"/>
          <p:cNvSpPr>
            <a:spLocks noChangeShapeType="1"/>
          </p:cNvSpPr>
          <p:nvPr/>
        </p:nvSpPr>
        <p:spPr bwMode="auto">
          <a:xfrm>
            <a:off x="4800599" y="5410165"/>
            <a:ext cx="36810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82"/>
          <p:cNvSpPr>
            <a:spLocks noChangeShapeType="1"/>
          </p:cNvSpPr>
          <p:nvPr/>
        </p:nvSpPr>
        <p:spPr bwMode="auto">
          <a:xfrm flipH="1" flipV="1">
            <a:off x="5148064" y="3585333"/>
            <a:ext cx="20637" cy="1820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AutoShape 83"/>
          <p:cNvSpPr>
            <a:spLocks noChangeArrowheads="1"/>
          </p:cNvSpPr>
          <p:nvPr/>
        </p:nvSpPr>
        <p:spPr bwMode="auto">
          <a:xfrm>
            <a:off x="3276600" y="4267165"/>
            <a:ext cx="457200" cy="457200"/>
          </a:xfrm>
          <a:prstGeom prst="flowChartOr">
            <a:avLst/>
          </a:prstGeom>
          <a:solidFill>
            <a:srgbClr val="00FF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39" name="Line 84"/>
          <p:cNvSpPr>
            <a:spLocks noChangeShapeType="1"/>
          </p:cNvSpPr>
          <p:nvPr/>
        </p:nvSpPr>
        <p:spPr bwMode="auto">
          <a:xfrm>
            <a:off x="3505200" y="541016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85"/>
          <p:cNvSpPr>
            <a:spLocks noChangeShapeType="1"/>
          </p:cNvSpPr>
          <p:nvPr/>
        </p:nvSpPr>
        <p:spPr bwMode="auto">
          <a:xfrm flipH="1">
            <a:off x="3505200" y="472436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86"/>
          <p:cNvSpPr>
            <a:spLocks noChangeShapeType="1"/>
          </p:cNvSpPr>
          <p:nvPr/>
        </p:nvSpPr>
        <p:spPr bwMode="auto">
          <a:xfrm>
            <a:off x="3505200" y="1295365"/>
            <a:ext cx="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87"/>
          <p:cNvSpPr txBox="1">
            <a:spLocks noChangeArrowheads="1"/>
          </p:cNvSpPr>
          <p:nvPr/>
        </p:nvSpPr>
        <p:spPr bwMode="auto">
          <a:xfrm>
            <a:off x="3200400" y="3124165"/>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dirty="0">
                <a:solidFill>
                  <a:srgbClr val="FF00FF"/>
                </a:solidFill>
                <a:latin typeface="华文中宋" panose="02010600040101010101" pitchFamily="2" charset="-122"/>
                <a:ea typeface="华文中宋" panose="02010600040101010101" pitchFamily="2" charset="-122"/>
              </a:rPr>
              <a:t>p=2</a:t>
            </a:r>
          </a:p>
        </p:txBody>
      </p:sp>
      <p:sp>
        <p:nvSpPr>
          <p:cNvPr id="43" name="Line 88"/>
          <p:cNvSpPr>
            <a:spLocks noChangeShapeType="1"/>
          </p:cNvSpPr>
          <p:nvPr/>
        </p:nvSpPr>
        <p:spPr bwMode="auto">
          <a:xfrm>
            <a:off x="3505200" y="3505165"/>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89"/>
          <p:cNvSpPr>
            <a:spLocks noChangeShapeType="1"/>
          </p:cNvSpPr>
          <p:nvPr/>
        </p:nvSpPr>
        <p:spPr bwMode="auto">
          <a:xfrm>
            <a:off x="2743200" y="2895565"/>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90"/>
          <p:cNvSpPr>
            <a:spLocks noChangeShapeType="1"/>
          </p:cNvSpPr>
          <p:nvPr/>
        </p:nvSpPr>
        <p:spPr bwMode="auto">
          <a:xfrm>
            <a:off x="2743200" y="449576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91"/>
          <p:cNvSpPr txBox="1">
            <a:spLocks noChangeArrowheads="1"/>
          </p:cNvSpPr>
          <p:nvPr/>
        </p:nvSpPr>
        <p:spPr bwMode="auto">
          <a:xfrm>
            <a:off x="889000" y="1889884"/>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b="1" dirty="0">
                <a:solidFill>
                  <a:srgbClr val="0000CC"/>
                </a:solidFill>
                <a:latin typeface="华文中宋" panose="02010600040101010101" pitchFamily="2" charset="-122"/>
                <a:ea typeface="华文中宋" panose="02010600040101010101" pitchFamily="2" charset="-122"/>
              </a:rPr>
              <a:t>进程</a:t>
            </a:r>
            <a:endParaRPr lang="en-US" altLang="zh-CN" b="1" dirty="0">
              <a:solidFill>
                <a:srgbClr val="0000CC"/>
              </a:solidFill>
              <a:latin typeface="华文中宋" panose="02010600040101010101" pitchFamily="2" charset="-122"/>
              <a:ea typeface="华文中宋" panose="02010600040101010101" pitchFamily="2" charset="-122"/>
            </a:endParaRPr>
          </a:p>
        </p:txBody>
      </p:sp>
      <p:sp>
        <p:nvSpPr>
          <p:cNvPr id="47" name="Text Box 92"/>
          <p:cNvSpPr txBox="1">
            <a:spLocks noChangeArrowheads="1"/>
          </p:cNvSpPr>
          <p:nvPr/>
        </p:nvSpPr>
        <p:spPr bwMode="auto">
          <a:xfrm>
            <a:off x="8572143" y="5867364"/>
            <a:ext cx="8030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dirty="0">
                <a:ea typeface="宋体" charset="-122"/>
              </a:rPr>
              <a:t>256KB</a:t>
            </a:r>
          </a:p>
        </p:txBody>
      </p:sp>
      <p:sp>
        <p:nvSpPr>
          <p:cNvPr id="48" name="Text Box 93"/>
          <p:cNvSpPr txBox="1">
            <a:spLocks noChangeArrowheads="1"/>
          </p:cNvSpPr>
          <p:nvPr/>
        </p:nvSpPr>
        <p:spPr bwMode="auto">
          <a:xfrm>
            <a:off x="8609915" y="2120590"/>
            <a:ext cx="838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dirty="0">
                <a:ea typeface="宋体" charset="-122"/>
              </a:rPr>
              <a:t>2148</a:t>
            </a:r>
          </a:p>
        </p:txBody>
      </p:sp>
      <p:sp>
        <p:nvSpPr>
          <p:cNvPr id="50" name="Text Box 94"/>
          <p:cNvSpPr txBox="1">
            <a:spLocks noChangeArrowheads="1"/>
          </p:cNvSpPr>
          <p:nvPr/>
        </p:nvSpPr>
        <p:spPr bwMode="auto">
          <a:xfrm>
            <a:off x="5168700" y="3717890"/>
            <a:ext cx="16355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600" b="1" dirty="0">
                <a:solidFill>
                  <a:srgbClr val="FF00FF"/>
                </a:solidFill>
                <a:latin typeface="华文中宋" panose="02010600040101010101" pitchFamily="2" charset="-122"/>
                <a:ea typeface="华文中宋" panose="02010600040101010101" pitchFamily="2" charset="-122"/>
              </a:rPr>
              <a:t>8644(21C4H)</a:t>
            </a:r>
          </a:p>
        </p:txBody>
      </p:sp>
      <p:sp>
        <p:nvSpPr>
          <p:cNvPr id="51" name="Line 95"/>
          <p:cNvSpPr>
            <a:spLocks noChangeShapeType="1"/>
          </p:cNvSpPr>
          <p:nvPr/>
        </p:nvSpPr>
        <p:spPr bwMode="auto">
          <a:xfrm>
            <a:off x="6667500" y="3886164"/>
            <a:ext cx="34290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Text Box 96"/>
          <p:cNvSpPr txBox="1">
            <a:spLocks noChangeArrowheads="1"/>
          </p:cNvSpPr>
          <p:nvPr/>
        </p:nvSpPr>
        <p:spPr bwMode="auto">
          <a:xfrm>
            <a:off x="8645277" y="153810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dirty="0">
                <a:ea typeface="宋体" charset="-122"/>
              </a:rPr>
              <a:t>0</a:t>
            </a:r>
          </a:p>
        </p:txBody>
      </p:sp>
      <p:sp>
        <p:nvSpPr>
          <p:cNvPr id="53" name="Text Box 97"/>
          <p:cNvSpPr txBox="1">
            <a:spLocks noChangeArrowheads="1"/>
          </p:cNvSpPr>
          <p:nvPr/>
        </p:nvSpPr>
        <p:spPr bwMode="auto">
          <a:xfrm>
            <a:off x="0" y="2200643"/>
            <a:ext cx="6115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b="1" dirty="0">
                <a:latin typeface="华文中宋" panose="02010600040101010101" pitchFamily="2" charset="-122"/>
                <a:ea typeface="华文中宋" panose="02010600040101010101" pitchFamily="2" charset="-122"/>
              </a:rPr>
              <a:t>100</a:t>
            </a:r>
          </a:p>
        </p:txBody>
      </p:sp>
      <p:sp>
        <p:nvSpPr>
          <p:cNvPr id="56" name="Text Box 100"/>
          <p:cNvSpPr txBox="1">
            <a:spLocks noChangeArrowheads="1"/>
          </p:cNvSpPr>
          <p:nvPr/>
        </p:nvSpPr>
        <p:spPr bwMode="auto">
          <a:xfrm>
            <a:off x="-25178" y="3747665"/>
            <a:ext cx="762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b="1" dirty="0">
                <a:latin typeface="华文中宋" panose="02010600040101010101" pitchFamily="2" charset="-122"/>
                <a:ea typeface="华文中宋" panose="02010600040101010101" pitchFamily="2" charset="-122"/>
              </a:rPr>
              <a:t>2500</a:t>
            </a:r>
          </a:p>
        </p:txBody>
      </p:sp>
      <p:sp>
        <p:nvSpPr>
          <p:cNvPr id="59" name="Text Box 101"/>
          <p:cNvSpPr txBox="1">
            <a:spLocks noChangeArrowheads="1"/>
          </p:cNvSpPr>
          <p:nvPr/>
        </p:nvSpPr>
        <p:spPr bwMode="auto">
          <a:xfrm>
            <a:off x="5562600" y="914365"/>
            <a:ext cx="17136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600" b="1" dirty="0">
                <a:solidFill>
                  <a:srgbClr val="FF00FF"/>
                </a:solidFill>
                <a:latin typeface="华文中宋" panose="02010600040101010101" pitchFamily="2" charset="-122"/>
                <a:ea typeface="华文中宋" panose="02010600040101010101" pitchFamily="2" charset="-122"/>
              </a:rPr>
              <a:t>2500(09C4H)</a:t>
            </a:r>
          </a:p>
        </p:txBody>
      </p:sp>
      <p:sp>
        <p:nvSpPr>
          <p:cNvPr id="60" name="Text Box 97"/>
          <p:cNvSpPr txBox="1">
            <a:spLocks noChangeArrowheads="1"/>
          </p:cNvSpPr>
          <p:nvPr/>
        </p:nvSpPr>
        <p:spPr bwMode="auto">
          <a:xfrm>
            <a:off x="-30863" y="2790911"/>
            <a:ext cx="6115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b="1" dirty="0">
                <a:latin typeface="华文中宋" panose="02010600040101010101" pitchFamily="2" charset="-122"/>
                <a:ea typeface="华文中宋" panose="02010600040101010101" pitchFamily="2" charset="-122"/>
              </a:rPr>
              <a:t>1KB</a:t>
            </a:r>
          </a:p>
        </p:txBody>
      </p:sp>
      <p:sp>
        <p:nvSpPr>
          <p:cNvPr id="61" name="Text Box 97"/>
          <p:cNvSpPr txBox="1">
            <a:spLocks noChangeArrowheads="1"/>
          </p:cNvSpPr>
          <p:nvPr/>
        </p:nvSpPr>
        <p:spPr bwMode="auto">
          <a:xfrm>
            <a:off x="0" y="3500154"/>
            <a:ext cx="6115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b="1" dirty="0">
                <a:latin typeface="华文中宋" panose="02010600040101010101" pitchFamily="2" charset="-122"/>
                <a:ea typeface="华文中宋" panose="02010600040101010101" pitchFamily="2" charset="-122"/>
              </a:rPr>
              <a:t>2KB</a:t>
            </a:r>
          </a:p>
        </p:txBody>
      </p:sp>
      <p:sp>
        <p:nvSpPr>
          <p:cNvPr id="64" name="Text Box 93"/>
          <p:cNvSpPr txBox="1">
            <a:spLocks noChangeArrowheads="1"/>
          </p:cNvSpPr>
          <p:nvPr/>
        </p:nvSpPr>
        <p:spPr bwMode="auto">
          <a:xfrm>
            <a:off x="8615728" y="3668725"/>
            <a:ext cx="838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dirty="0">
                <a:ea typeface="宋体" charset="-122"/>
              </a:rPr>
              <a:t>8KB</a:t>
            </a:r>
          </a:p>
        </p:txBody>
      </p:sp>
      <p:sp>
        <p:nvSpPr>
          <p:cNvPr id="65" name="Text Box 93"/>
          <p:cNvSpPr txBox="1">
            <a:spLocks noChangeArrowheads="1"/>
          </p:cNvSpPr>
          <p:nvPr/>
        </p:nvSpPr>
        <p:spPr bwMode="auto">
          <a:xfrm>
            <a:off x="8615728" y="1909555"/>
            <a:ext cx="838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1200" dirty="0">
                <a:ea typeface="宋体" charset="-122"/>
              </a:rPr>
              <a:t>2KB</a:t>
            </a:r>
          </a:p>
        </p:txBody>
      </p:sp>
      <p:sp>
        <p:nvSpPr>
          <p:cNvPr id="2" name="灯片编号占位符 1">
            <a:extLst>
              <a:ext uri="{FF2B5EF4-FFF2-40B4-BE49-F238E27FC236}">
                <a16:creationId xmlns:a16="http://schemas.microsoft.com/office/drawing/2014/main" id="{C1F947FA-58DB-42FE-8307-939ED961F351}"/>
              </a:ext>
            </a:extLst>
          </p:cNvPr>
          <p:cNvSpPr>
            <a:spLocks noGrp="1"/>
          </p:cNvSpPr>
          <p:nvPr>
            <p:ph type="sldNum" sz="quarter" idx="12"/>
          </p:nvPr>
        </p:nvSpPr>
        <p:spPr/>
        <p:txBody>
          <a:bodyPr/>
          <a:lstStyle/>
          <a:p>
            <a:fld id="{B10D5614-B734-4280-8F57-1D4947433C97}" type="slidenum">
              <a:rPr lang="en-US" smtClean="0"/>
              <a:pPr/>
              <a:t>66</a:t>
            </a:fld>
            <a:endParaRPr lang="en-US" dirty="0"/>
          </a:p>
        </p:txBody>
      </p:sp>
    </p:spTree>
    <p:extLst>
      <p:ext uri="{BB962C8B-B14F-4D97-AF65-F5344CB8AC3E}">
        <p14:creationId xmlns:p14="http://schemas.microsoft.com/office/powerpoint/2010/main" val="228263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box(in)">
                                      <p:cBhvr>
                                        <p:cTn id="11" dur="500"/>
                                        <p:tgtEl>
                                          <p:spTgt spid="46"/>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ox(in)">
                                      <p:cBhvr>
                                        <p:cTn id="15" dur="500"/>
                                        <p:tgtEl>
                                          <p:spTgt spid="53"/>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ox(in)">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par>
                          <p:cTn id="34" fill="hold">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par>
                          <p:cTn id="38" fill="hold">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blinds(horizontal)">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linds(horizontal)">
                                      <p:cBhvr>
                                        <p:cTn id="46" dur="500"/>
                                        <p:tgtEl>
                                          <p:spTgt spid="44"/>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blinds(horizontal)">
                                      <p:cBhvr>
                                        <p:cTn id="50" dur="500"/>
                                        <p:tgtEl>
                                          <p:spTgt spid="45"/>
                                        </p:tgtEl>
                                      </p:cBhvr>
                                    </p:animEffect>
                                  </p:childTnLst>
                                </p:cTn>
                              </p:par>
                            </p:childTnLst>
                          </p:cTn>
                        </p:par>
                        <p:par>
                          <p:cTn id="51" fill="hold">
                            <p:stCondLst>
                              <p:cond delay="1000"/>
                            </p:stCondLst>
                            <p:childTnLst>
                              <p:par>
                                <p:cTn id="52" presetID="3" presetClass="entr" presetSubtype="1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blinds(horizontal)">
                                      <p:cBhvr>
                                        <p:cTn id="54" dur="500"/>
                                        <p:tgtEl>
                                          <p:spTgt spid="41"/>
                                        </p:tgtEl>
                                      </p:cBhvr>
                                    </p:animEffect>
                                  </p:childTnLst>
                                </p:cTn>
                              </p:par>
                            </p:childTnLst>
                          </p:cTn>
                        </p:par>
                        <p:par>
                          <p:cTn id="55" fill="hold">
                            <p:stCondLst>
                              <p:cond delay="1500"/>
                            </p:stCondLst>
                            <p:childTnLst>
                              <p:par>
                                <p:cTn id="56" presetID="3" presetClass="entr" presetSubtype="10"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linds(horizontal)">
                                      <p:cBhvr>
                                        <p:cTn id="58" dur="500"/>
                                        <p:tgtEl>
                                          <p:spTgt spid="42"/>
                                        </p:tgtEl>
                                      </p:cBhvr>
                                    </p:animEffect>
                                  </p:childTnLst>
                                </p:cTn>
                              </p:par>
                            </p:childTnLst>
                          </p:cTn>
                        </p:par>
                        <p:par>
                          <p:cTn id="59" fill="hold">
                            <p:stCondLst>
                              <p:cond delay="2000"/>
                            </p:stCondLst>
                            <p:childTnLst>
                              <p:par>
                                <p:cTn id="60" presetID="3" presetClass="entr" presetSubtype="1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linds(horizont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ox(in)">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linds(horizontal)">
                                      <p:cBhvr>
                                        <p:cTn id="72" dur="500"/>
                                        <p:tgtEl>
                                          <p:spTgt spid="22"/>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blinds(horizontal)">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additive="base">
                                        <p:cTn id="81" dur="500" fill="hold"/>
                                        <p:tgtEl>
                                          <p:spTgt spid="39"/>
                                        </p:tgtEl>
                                        <p:attrNameLst>
                                          <p:attrName>ppt_x</p:attrName>
                                        </p:attrNameLst>
                                      </p:cBhvr>
                                      <p:tavLst>
                                        <p:tav tm="0">
                                          <p:val>
                                            <p:strVal val="#ppt_x"/>
                                          </p:val>
                                        </p:tav>
                                        <p:tav tm="100000">
                                          <p:val>
                                            <p:strVal val="#ppt_x"/>
                                          </p:val>
                                        </p:tav>
                                      </p:tavLst>
                                    </p:anim>
                                    <p:anim calcmode="lin" valueType="num">
                                      <p:cBhvr additive="base">
                                        <p:cTn id="82" dur="500" fill="hold"/>
                                        <p:tgtEl>
                                          <p:spTgt spid="39"/>
                                        </p:tgtEl>
                                        <p:attrNameLst>
                                          <p:attrName>ppt_y</p:attrName>
                                        </p:attrNameLst>
                                      </p:cBhvr>
                                      <p:tavLst>
                                        <p:tav tm="0">
                                          <p:val>
                                            <p:strVal val="1+#ppt_h/2"/>
                                          </p:val>
                                        </p:tav>
                                        <p:tav tm="100000">
                                          <p:val>
                                            <p:strVal val="#ppt_y"/>
                                          </p:val>
                                        </p:tav>
                                      </p:tavLst>
                                    </p:anim>
                                  </p:childTnLst>
                                </p:cTn>
                              </p:par>
                            </p:childTnLst>
                          </p:cTn>
                        </p:par>
                        <p:par>
                          <p:cTn id="83" fill="hold">
                            <p:stCondLst>
                              <p:cond delay="500"/>
                            </p:stCondLst>
                            <p:childTnLst>
                              <p:par>
                                <p:cTn id="84" presetID="2" presetClass="entr" presetSubtype="4"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 calcmode="lin" valueType="num">
                                      <p:cBhvr additive="base">
                                        <p:cTn id="86" dur="500" fill="hold"/>
                                        <p:tgtEl>
                                          <p:spTgt spid="40"/>
                                        </p:tgtEl>
                                        <p:attrNameLst>
                                          <p:attrName>ppt_x</p:attrName>
                                        </p:attrNameLst>
                                      </p:cBhvr>
                                      <p:tavLst>
                                        <p:tav tm="0">
                                          <p:val>
                                            <p:strVal val="#ppt_x"/>
                                          </p:val>
                                        </p:tav>
                                        <p:tav tm="100000">
                                          <p:val>
                                            <p:strVal val="#ppt_x"/>
                                          </p:val>
                                        </p:tav>
                                      </p:tavLst>
                                    </p:anim>
                                    <p:anim calcmode="lin" valueType="num">
                                      <p:cBhvr additive="base">
                                        <p:cTn id="8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checkerboard(across)">
                                      <p:cBhvr>
                                        <p:cTn id="92" dur="500"/>
                                        <p:tgtEl>
                                          <p:spTgt spid="24"/>
                                        </p:tgtEl>
                                      </p:cBhvr>
                                    </p:animEffect>
                                  </p:childTnLst>
                                </p:cTn>
                              </p:par>
                            </p:childTnLst>
                          </p:cTn>
                        </p:par>
                        <p:par>
                          <p:cTn id="93" fill="hold">
                            <p:stCondLst>
                              <p:cond delay="500"/>
                            </p:stCondLst>
                            <p:childTnLst>
                              <p:par>
                                <p:cTn id="94" presetID="5" presetClass="entr" presetSubtype="10" fill="hold" grpId="0"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checkerboard(across)">
                                      <p:cBhvr>
                                        <p:cTn id="96" dur="500"/>
                                        <p:tgtEl>
                                          <p:spTgt spid="29"/>
                                        </p:tgtEl>
                                      </p:cBhvr>
                                    </p:animEffect>
                                  </p:childTnLst>
                                </p:cTn>
                              </p:par>
                            </p:childTnLst>
                          </p:cTn>
                        </p:par>
                        <p:par>
                          <p:cTn id="97" fill="hold">
                            <p:stCondLst>
                              <p:cond delay="1000"/>
                            </p:stCondLst>
                            <p:childTnLst>
                              <p:par>
                                <p:cTn id="98" presetID="5" presetClass="entr" presetSubtype="1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checkerboard(across)">
                                      <p:cBhvr>
                                        <p:cTn id="100" dur="500"/>
                                        <p:tgtEl>
                                          <p:spTgt spid="28"/>
                                        </p:tgtEl>
                                      </p:cBhvr>
                                    </p:animEffect>
                                  </p:childTnLst>
                                </p:cTn>
                              </p:par>
                            </p:childTnLst>
                          </p:cTn>
                        </p:par>
                        <p:par>
                          <p:cTn id="101" fill="hold">
                            <p:stCondLst>
                              <p:cond delay="1500"/>
                            </p:stCondLst>
                            <p:childTnLst>
                              <p:par>
                                <p:cTn id="102" presetID="5" presetClass="entr" presetSubtype="10" fill="hold" grpId="0"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checkerboard(across)">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blinds(horizontal)">
                                      <p:cBhvr>
                                        <p:cTn id="109" dur="500"/>
                                        <p:tgtEl>
                                          <p:spTgt spid="34"/>
                                        </p:tgtEl>
                                      </p:cBhvr>
                                    </p:animEffect>
                                  </p:childTnLst>
                                </p:cTn>
                              </p:par>
                            </p:childTnLst>
                          </p:cTn>
                        </p:par>
                        <p:par>
                          <p:cTn id="110" fill="hold">
                            <p:stCondLst>
                              <p:cond delay="500"/>
                            </p:stCondLst>
                            <p:childTnLst>
                              <p:par>
                                <p:cTn id="111" presetID="3" presetClass="entr" presetSubtype="1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blinds(horizontal)">
                                      <p:cBhvr>
                                        <p:cTn id="113" dur="500"/>
                                        <p:tgtEl>
                                          <p:spTgt spid="33"/>
                                        </p:tgtEl>
                                      </p:cBhvr>
                                    </p:animEffect>
                                  </p:childTnLst>
                                </p:cTn>
                              </p:par>
                            </p:childTnLst>
                          </p:cTn>
                        </p:par>
                        <p:par>
                          <p:cTn id="114" fill="hold">
                            <p:stCondLst>
                              <p:cond delay="1000"/>
                            </p:stCondLst>
                            <p:childTnLst>
                              <p:par>
                                <p:cTn id="115" presetID="3" presetClass="entr" presetSubtype="10"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blinds(horizontal)">
                                      <p:cBhvr>
                                        <p:cTn id="117" dur="500"/>
                                        <p:tgtEl>
                                          <p:spTgt spid="31"/>
                                        </p:tgtEl>
                                      </p:cBhvr>
                                    </p:animEffect>
                                  </p:childTnLst>
                                </p:cTn>
                              </p:par>
                            </p:childTnLst>
                          </p:cTn>
                        </p:par>
                        <p:par>
                          <p:cTn id="118" fill="hold">
                            <p:stCondLst>
                              <p:cond delay="1500"/>
                            </p:stCondLst>
                            <p:childTnLst>
                              <p:par>
                                <p:cTn id="119" presetID="3" presetClass="entr" presetSubtype="1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blinds(horizontal)">
                                      <p:cBhvr>
                                        <p:cTn id="121" dur="500"/>
                                        <p:tgtEl>
                                          <p:spTgt spid="32"/>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additive="base">
                                        <p:cTn id="126" dur="500" fill="hold"/>
                                        <p:tgtEl>
                                          <p:spTgt spid="36"/>
                                        </p:tgtEl>
                                        <p:attrNameLst>
                                          <p:attrName>ppt_x</p:attrName>
                                        </p:attrNameLst>
                                      </p:cBhvr>
                                      <p:tavLst>
                                        <p:tav tm="0">
                                          <p:val>
                                            <p:strVal val="#ppt_x"/>
                                          </p:val>
                                        </p:tav>
                                        <p:tav tm="100000">
                                          <p:val>
                                            <p:strVal val="#ppt_x"/>
                                          </p:val>
                                        </p:tav>
                                      </p:tavLst>
                                    </p:anim>
                                    <p:anim calcmode="lin" valueType="num">
                                      <p:cBhvr additive="base">
                                        <p:cTn id="127" dur="500" fill="hold"/>
                                        <p:tgtEl>
                                          <p:spTgt spid="36"/>
                                        </p:tgtEl>
                                        <p:attrNameLst>
                                          <p:attrName>ppt_y</p:attrName>
                                        </p:attrNameLst>
                                      </p:cBhvr>
                                      <p:tavLst>
                                        <p:tav tm="0">
                                          <p:val>
                                            <p:strVal val="1+#ppt_h/2"/>
                                          </p:val>
                                        </p:tav>
                                        <p:tav tm="100000">
                                          <p:val>
                                            <p:strVal val="#ppt_y"/>
                                          </p:val>
                                        </p:tav>
                                      </p:tavLst>
                                    </p:anim>
                                  </p:childTnLst>
                                </p:cTn>
                              </p:par>
                            </p:childTnLst>
                          </p:cTn>
                        </p:par>
                        <p:par>
                          <p:cTn id="128" fill="hold">
                            <p:stCondLst>
                              <p:cond delay="500"/>
                            </p:stCondLst>
                            <p:childTnLst>
                              <p:par>
                                <p:cTn id="129" presetID="2" presetClass="entr" presetSubtype="4" fill="hold" grpId="0" nodeType="after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ppt_x"/>
                                          </p:val>
                                        </p:tav>
                                        <p:tav tm="100000">
                                          <p:val>
                                            <p:strVal val="#ppt_x"/>
                                          </p:val>
                                        </p:tav>
                                      </p:tavLst>
                                    </p:anim>
                                    <p:anim calcmode="lin" valueType="num">
                                      <p:cBhvr additive="base">
                                        <p:cTn id="1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23"/>
                                        </p:tgtEl>
                                        <p:attrNameLst>
                                          <p:attrName>style.visibility</p:attrName>
                                        </p:attrNameLst>
                                      </p:cBhvr>
                                      <p:to>
                                        <p:strVal val="visible"/>
                                      </p:to>
                                    </p:set>
                                    <p:animEffect transition="in" filter="blinds(horizontal)">
                                      <p:cBhvr>
                                        <p:cTn id="137" dur="500"/>
                                        <p:tgtEl>
                                          <p:spTgt spid="23"/>
                                        </p:tgtEl>
                                      </p:cBhvr>
                                    </p:animEffect>
                                  </p:childTnLst>
                                </p:cTn>
                              </p:par>
                            </p:childTnLst>
                          </p:cTn>
                        </p:par>
                        <p:par>
                          <p:cTn id="138" fill="hold">
                            <p:stCondLst>
                              <p:cond delay="500"/>
                            </p:stCondLst>
                            <p:childTnLst>
                              <p:par>
                                <p:cTn id="139" presetID="3" presetClass="entr" presetSubtype="10" fill="hold" grpId="0" nodeType="after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blinds(horizontal)">
                                      <p:cBhvr>
                                        <p:cTn id="141" dur="500"/>
                                        <p:tgtEl>
                                          <p:spTgt spid="35"/>
                                        </p:tgtEl>
                                      </p:cBhvr>
                                    </p:animEffect>
                                  </p:childTnLst>
                                </p:cTn>
                              </p:par>
                            </p:childTnLst>
                          </p:cTn>
                        </p:par>
                        <p:par>
                          <p:cTn id="142" fill="hold">
                            <p:stCondLst>
                              <p:cond delay="1000"/>
                            </p:stCondLst>
                            <p:childTnLst>
                              <p:par>
                                <p:cTn id="143" presetID="3" presetClass="entr" presetSubtype="10"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blinds(horizontal)">
                                      <p:cBhvr>
                                        <p:cTn id="145" dur="500"/>
                                        <p:tgtEl>
                                          <p:spTgt spid="52"/>
                                        </p:tgtEl>
                                      </p:cBhvr>
                                    </p:animEffect>
                                  </p:childTnLst>
                                </p:cTn>
                              </p:par>
                            </p:childTnLst>
                          </p:cTn>
                        </p:par>
                        <p:par>
                          <p:cTn id="146" fill="hold">
                            <p:stCondLst>
                              <p:cond delay="1500"/>
                            </p:stCondLst>
                            <p:childTnLst>
                              <p:par>
                                <p:cTn id="147" presetID="3" presetClass="entr" presetSubtype="10" fill="hold" grpId="0" nodeType="afterEffect">
                                  <p:stCondLst>
                                    <p:cond delay="0"/>
                                  </p:stCondLst>
                                  <p:childTnLst>
                                    <p:set>
                                      <p:cBhvr>
                                        <p:cTn id="148" dur="1" fill="hold">
                                          <p:stCondLst>
                                            <p:cond delay="0"/>
                                          </p:stCondLst>
                                        </p:cTn>
                                        <p:tgtEl>
                                          <p:spTgt spid="48"/>
                                        </p:tgtEl>
                                        <p:attrNameLst>
                                          <p:attrName>style.visibility</p:attrName>
                                        </p:attrNameLst>
                                      </p:cBhvr>
                                      <p:to>
                                        <p:strVal val="visible"/>
                                      </p:to>
                                    </p:set>
                                    <p:animEffect transition="in" filter="blinds(horizontal)">
                                      <p:cBhvr>
                                        <p:cTn id="149" dur="500"/>
                                        <p:tgtEl>
                                          <p:spTgt spid="48"/>
                                        </p:tgtEl>
                                      </p:cBhvr>
                                    </p:animEffect>
                                  </p:childTnLst>
                                </p:cTn>
                              </p:par>
                            </p:childTnLst>
                          </p:cTn>
                        </p:par>
                        <p:par>
                          <p:cTn id="150" fill="hold">
                            <p:stCondLst>
                              <p:cond delay="2000"/>
                            </p:stCondLst>
                            <p:childTnLst>
                              <p:par>
                                <p:cTn id="151" presetID="3" presetClass="entr" presetSubtype="10" fill="hold" grpId="0" nodeType="afterEffect">
                                  <p:stCondLst>
                                    <p:cond delay="0"/>
                                  </p:stCondLst>
                                  <p:childTnLst>
                                    <p:set>
                                      <p:cBhvr>
                                        <p:cTn id="152" dur="1" fill="hold">
                                          <p:stCondLst>
                                            <p:cond delay="0"/>
                                          </p:stCondLst>
                                        </p:cTn>
                                        <p:tgtEl>
                                          <p:spTgt spid="47"/>
                                        </p:tgtEl>
                                        <p:attrNameLst>
                                          <p:attrName>style.visibility</p:attrName>
                                        </p:attrNameLst>
                                      </p:cBhvr>
                                      <p:to>
                                        <p:strVal val="visible"/>
                                      </p:to>
                                    </p:set>
                                    <p:animEffect transition="in" filter="blinds(horizontal)">
                                      <p:cBhvr>
                                        <p:cTn id="153" dur="500"/>
                                        <p:tgtEl>
                                          <p:spTgt spid="47"/>
                                        </p:tgtEl>
                                      </p:cBhvr>
                                    </p:animEffect>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51"/>
                                        </p:tgtEl>
                                        <p:attrNameLst>
                                          <p:attrName>style.visibility</p:attrName>
                                        </p:attrNameLst>
                                      </p:cBhvr>
                                      <p:to>
                                        <p:strVal val="visible"/>
                                      </p:to>
                                    </p:set>
                                    <p:anim calcmode="lin" valueType="num">
                                      <p:cBhvr additive="base">
                                        <p:cTn id="158" dur="500" fill="hold"/>
                                        <p:tgtEl>
                                          <p:spTgt spid="51"/>
                                        </p:tgtEl>
                                        <p:attrNameLst>
                                          <p:attrName>ppt_x</p:attrName>
                                        </p:attrNameLst>
                                      </p:cBhvr>
                                      <p:tavLst>
                                        <p:tav tm="0">
                                          <p:val>
                                            <p:strVal val="#ppt_x"/>
                                          </p:val>
                                        </p:tav>
                                        <p:tav tm="100000">
                                          <p:val>
                                            <p:strVal val="#ppt_x"/>
                                          </p:val>
                                        </p:tav>
                                      </p:tavLst>
                                    </p:anim>
                                    <p:anim calcmode="lin" valueType="num">
                                      <p:cBhvr additive="base">
                                        <p:cTn id="159" dur="500" fill="hold"/>
                                        <p:tgtEl>
                                          <p:spTgt spid="51"/>
                                        </p:tgtEl>
                                        <p:attrNameLst>
                                          <p:attrName>ppt_y</p:attrName>
                                        </p:attrNameLst>
                                      </p:cBhvr>
                                      <p:tavLst>
                                        <p:tav tm="0">
                                          <p:val>
                                            <p:strVal val="1+#ppt_h/2"/>
                                          </p:val>
                                        </p:tav>
                                        <p:tav tm="100000">
                                          <p:val>
                                            <p:strVal val="#ppt_y"/>
                                          </p:val>
                                        </p:tav>
                                      </p:tavLst>
                                    </p:anim>
                                  </p:childTnLst>
                                </p:cTn>
                              </p:par>
                            </p:childTnLst>
                          </p:cTn>
                        </p:par>
                        <p:par>
                          <p:cTn id="160" fill="hold">
                            <p:stCondLst>
                              <p:cond delay="500"/>
                            </p:stCondLst>
                            <p:childTnLst>
                              <p:par>
                                <p:cTn id="161" presetID="4" presetClass="entr" presetSubtype="16"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box(in)">
                                      <p:cBhvr>
                                        <p:cTn id="163" dur="500"/>
                                        <p:tgtEl>
                                          <p:spTgt spid="60"/>
                                        </p:tgtEl>
                                      </p:cBhvr>
                                    </p:animEffect>
                                  </p:childTnLst>
                                </p:cTn>
                              </p:par>
                            </p:childTnLst>
                          </p:cTn>
                        </p:par>
                        <p:par>
                          <p:cTn id="164" fill="hold">
                            <p:stCondLst>
                              <p:cond delay="1000"/>
                            </p:stCondLst>
                            <p:childTnLst>
                              <p:par>
                                <p:cTn id="165" presetID="4" presetClass="entr" presetSubtype="16" fill="hold" grpId="0" nodeType="after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box(in)">
                                      <p:cBhvr>
                                        <p:cTn id="167" dur="500"/>
                                        <p:tgtEl>
                                          <p:spTgt spid="61"/>
                                        </p:tgtEl>
                                      </p:cBhvr>
                                    </p:animEffect>
                                  </p:childTnLst>
                                </p:cTn>
                              </p:par>
                            </p:childTnLst>
                          </p:cTn>
                        </p:par>
                        <p:par>
                          <p:cTn id="168" fill="hold">
                            <p:stCondLst>
                              <p:cond delay="1500"/>
                            </p:stCondLst>
                            <p:childTnLst>
                              <p:par>
                                <p:cTn id="169" presetID="3" presetClass="entr" presetSubtype="10" fill="hold" grpId="0" nodeType="afterEffect">
                                  <p:stCondLst>
                                    <p:cond delay="0"/>
                                  </p:stCondLst>
                                  <p:childTnLst>
                                    <p:set>
                                      <p:cBhvr>
                                        <p:cTn id="170" dur="1" fill="hold">
                                          <p:stCondLst>
                                            <p:cond delay="0"/>
                                          </p:stCondLst>
                                        </p:cTn>
                                        <p:tgtEl>
                                          <p:spTgt spid="64"/>
                                        </p:tgtEl>
                                        <p:attrNameLst>
                                          <p:attrName>style.visibility</p:attrName>
                                        </p:attrNameLst>
                                      </p:cBhvr>
                                      <p:to>
                                        <p:strVal val="visible"/>
                                      </p:to>
                                    </p:set>
                                    <p:animEffect transition="in" filter="blinds(horizontal)">
                                      <p:cBhvr>
                                        <p:cTn id="171" dur="500"/>
                                        <p:tgtEl>
                                          <p:spTgt spid="64"/>
                                        </p:tgtEl>
                                      </p:cBhvr>
                                    </p:animEffect>
                                  </p:childTnLst>
                                </p:cTn>
                              </p:par>
                            </p:childTnLst>
                          </p:cTn>
                        </p:par>
                        <p:par>
                          <p:cTn id="172" fill="hold">
                            <p:stCondLst>
                              <p:cond delay="2000"/>
                            </p:stCondLst>
                            <p:childTnLst>
                              <p:par>
                                <p:cTn id="173" presetID="3" presetClass="entr" presetSubtype="10" fill="hold" grpId="0" nodeType="after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blinds(horizontal)">
                                      <p:cBhvr>
                                        <p:cTn id="17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8" grpId="0" autoUpdateAnimBg="0"/>
      <p:bldP spid="29" grpId="0" autoUpdateAnimBg="0"/>
      <p:bldP spid="30" grpId="0" autoUpdateAnimBg="0"/>
      <p:bldP spid="31" grpId="0" autoUpdateAnimBg="0"/>
      <p:bldP spid="32" grpId="0" animBg="1"/>
      <p:bldP spid="33" grpId="0" animBg="1"/>
      <p:bldP spid="34" grpId="0" animBg="1"/>
      <p:bldP spid="35" grpId="0" autoUpdateAnimBg="0"/>
      <p:bldP spid="36" grpId="0" animBg="1"/>
      <p:bldP spid="37" grpId="0" animBg="1"/>
      <p:bldP spid="38" grpId="0" animBg="1"/>
      <p:bldP spid="39" grpId="0" animBg="1"/>
      <p:bldP spid="40" grpId="0" animBg="1"/>
      <p:bldP spid="41" grpId="0" animBg="1"/>
      <p:bldP spid="42" grpId="0" autoUpdateAnimBg="0"/>
      <p:bldP spid="43" grpId="0" animBg="1"/>
      <p:bldP spid="44" grpId="0" animBg="1"/>
      <p:bldP spid="45" grpId="0" animBg="1"/>
      <p:bldP spid="46" grpId="0" autoUpdateAnimBg="0"/>
      <p:bldP spid="47" grpId="0" autoUpdateAnimBg="0"/>
      <p:bldP spid="48" grpId="0" autoUpdateAnimBg="0"/>
      <p:bldP spid="50" grpId="0" autoUpdateAnimBg="0"/>
      <p:bldP spid="51" grpId="0" animBg="1"/>
      <p:bldP spid="52" grpId="0" autoUpdateAnimBg="0"/>
      <p:bldP spid="53" grpId="0" autoUpdateAnimBg="0"/>
      <p:bldP spid="56" grpId="0" autoUpdateAnimBg="0"/>
      <p:bldP spid="59" grpId="0" autoUpdateAnimBg="0"/>
      <p:bldP spid="60" grpId="0" autoUpdateAnimBg="0"/>
      <p:bldP spid="61" grpId="0" autoUpdateAnimBg="0"/>
      <p:bldP spid="64" grpId="0" autoUpdateAnimBg="0"/>
      <p:bldP spid="6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40" y="1417639"/>
            <a:ext cx="8321749" cy="531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0000FF"/>
              </a:buClr>
              <a:buFont typeface="Wingdings" pitchFamily="2" charset="2"/>
              <a:buNone/>
            </a:pPr>
            <a:endParaRPr lang="zh-CN" altLang="en-US" sz="3200" b="1">
              <a:solidFill>
                <a:srgbClr val="3F3F3F"/>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灯片编号占位符 1">
            <a:extLst>
              <a:ext uri="{FF2B5EF4-FFF2-40B4-BE49-F238E27FC236}">
                <a16:creationId xmlns:a16="http://schemas.microsoft.com/office/drawing/2014/main" id="{F03562E6-D25D-46B5-B07B-0E013A38BE45}"/>
              </a:ext>
            </a:extLst>
          </p:cNvPr>
          <p:cNvSpPr>
            <a:spLocks noGrp="1"/>
          </p:cNvSpPr>
          <p:nvPr>
            <p:ph type="sldNum" sz="quarter" idx="12"/>
          </p:nvPr>
        </p:nvSpPr>
        <p:spPr/>
        <p:txBody>
          <a:bodyPr/>
          <a:lstStyle/>
          <a:p>
            <a:fld id="{B10D5614-B734-4280-8F57-1D4947433C97}" type="slidenum">
              <a:rPr lang="en-US" smtClean="0"/>
              <a:pPr/>
              <a:t>67</a:t>
            </a:fld>
            <a:endParaRPr lang="en-US" dirty="0"/>
          </a:p>
        </p:txBody>
      </p:sp>
    </p:spTree>
    <p:extLst>
      <p:ext uri="{BB962C8B-B14F-4D97-AF65-F5344CB8AC3E}">
        <p14:creationId xmlns:p14="http://schemas.microsoft.com/office/powerpoint/2010/main" val="240044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0000FF"/>
              </a:buClr>
              <a:buFont typeface="Wingdings" pitchFamily="2" charset="2"/>
              <a:buNone/>
            </a:pPr>
            <a:endParaRPr lang="zh-CN" altLang="en-US" sz="3200" b="1">
              <a:solidFill>
                <a:srgbClr val="3F3F3F"/>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Rectangle 2"/>
          <p:cNvSpPr txBox="1">
            <a:spLocks noChangeArrowheads="1"/>
          </p:cNvSpPr>
          <p:nvPr/>
        </p:nvSpPr>
        <p:spPr>
          <a:xfrm>
            <a:off x="533400" y="1625162"/>
            <a:ext cx="8103816" cy="42521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快表</a:t>
            </a:r>
          </a:p>
          <a:p>
            <a:pPr marL="80010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在内存中放置页表会带来存取速度下降。存取一个数据（或一条指令）至少要访问两次内存： 一次是访问页表， 确定存取对象的物理地址；另一次是根据这个物理地址存取数据（或指令）</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解决办法是使用专用的、高速小容量的联想存储器（</a:t>
            </a:r>
            <a:r>
              <a:rPr lang="en-US" altLang="zh-CN" sz="1800" b="1" dirty="0">
                <a:solidFill>
                  <a:srgbClr val="000000"/>
                </a:solidFill>
                <a:latin typeface="华文中宋" panose="02010600040101010101" pitchFamily="2" charset="-122"/>
                <a:ea typeface="华文中宋" panose="02010600040101010101" pitchFamily="2" charset="-122"/>
              </a:rPr>
              <a:t>Translation Lookaside Buffer</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TLB </a:t>
            </a:r>
            <a:r>
              <a:rPr lang="zh-CN" altLang="en-US" sz="1800" b="1" dirty="0">
                <a:solidFill>
                  <a:srgbClr val="000000"/>
                </a:solidFill>
                <a:latin typeface="华文中宋" panose="02010600040101010101" pitchFamily="2" charset="-122"/>
                <a:ea typeface="华文中宋" panose="02010600040101010101" pitchFamily="2" charset="-122"/>
              </a:rPr>
              <a:t>）， 每个联想存储器包括两个部分： 键号和值，键号是当前进程正在使用的某个页号</a:t>
            </a:r>
            <a:r>
              <a:rPr lang="en-US" altLang="zh-CN" sz="1800" b="1" dirty="0">
                <a:solidFill>
                  <a:srgbClr val="000000"/>
                </a:solidFill>
                <a:latin typeface="华文中宋" panose="02010600040101010101" pitchFamily="2" charset="-122"/>
                <a:ea typeface="华文中宋" panose="02010600040101010101" pitchFamily="2" charset="-122"/>
              </a:rPr>
              <a:t>p</a:t>
            </a:r>
            <a:r>
              <a:rPr lang="zh-CN" altLang="en-US" sz="1800" b="1" dirty="0">
                <a:solidFill>
                  <a:srgbClr val="000000"/>
                </a:solidFill>
                <a:latin typeface="华文中宋" panose="02010600040101010101" pitchFamily="2" charset="-122"/>
                <a:ea typeface="华文中宋" panose="02010600040101010101" pitchFamily="2" charset="-122"/>
              </a:rPr>
              <a:t>，值是该页所对应的页面号</a:t>
            </a:r>
            <a:r>
              <a:rPr lang="en-US" altLang="zh-CN" sz="1800" b="1" dirty="0">
                <a:solidFill>
                  <a:srgbClr val="000000"/>
                </a:solidFill>
                <a:latin typeface="华文中宋" panose="02010600040101010101" pitchFamily="2" charset="-122"/>
                <a:ea typeface="华文中宋" panose="02010600040101010101" pitchFamily="2" charset="-122"/>
              </a:rPr>
              <a:t>p’</a:t>
            </a: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51959C69-1596-4228-AE32-4409ACFC7D4A}"/>
              </a:ext>
            </a:extLst>
          </p:cNvPr>
          <p:cNvSpPr>
            <a:spLocks noGrp="1"/>
          </p:cNvSpPr>
          <p:nvPr>
            <p:ph type="sldNum" sz="quarter" idx="12"/>
          </p:nvPr>
        </p:nvSpPr>
        <p:spPr/>
        <p:txBody>
          <a:bodyPr/>
          <a:lstStyle/>
          <a:p>
            <a:fld id="{B10D5614-B734-4280-8F57-1D4947433C97}" type="slidenum">
              <a:rPr lang="en-US" smtClean="0"/>
              <a:pPr/>
              <a:t>68</a:t>
            </a:fld>
            <a:endParaRPr lang="en-US" dirty="0"/>
          </a:p>
        </p:txBody>
      </p:sp>
    </p:spTree>
    <p:extLst>
      <p:ext uri="{BB962C8B-B14F-4D97-AF65-F5344CB8AC3E}">
        <p14:creationId xmlns:p14="http://schemas.microsoft.com/office/powerpoint/2010/main" val="135258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228046" y="243675"/>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64</a:t>
            </a:r>
            <a:endParaRPr lang="en-US" sz="1100" b="1" dirty="0">
              <a:solidFill>
                <a:prstClr val="white"/>
              </a:solidFill>
            </a:endParaRPr>
          </a:p>
        </p:txBody>
      </p:sp>
      <p:sp>
        <p:nvSpPr>
          <p:cNvPr id="11" name="Content Placeholder 2"/>
          <p:cNvSpPr txBox="1">
            <a:spLocks/>
          </p:cNvSpPr>
          <p:nvPr/>
        </p:nvSpPr>
        <p:spPr>
          <a:xfrm>
            <a:off x="228046" y="1044637"/>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地址变换</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6" name="Rectangle 4"/>
          <p:cNvSpPr>
            <a:spLocks noChangeArrowheads="1"/>
          </p:cNvSpPr>
          <p:nvPr/>
        </p:nvSpPr>
        <p:spPr bwMode="auto">
          <a:xfrm>
            <a:off x="2991678" y="6242015"/>
            <a:ext cx="200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0000FF"/>
              </a:buClr>
              <a:buFont typeface="Wingdings" pitchFamily="2" charset="2"/>
              <a:buNone/>
            </a:pPr>
            <a:endParaRPr lang="zh-CN" altLang="en-US" sz="3200" b="1">
              <a:solidFill>
                <a:srgbClr val="3F3F3F"/>
              </a:solidFill>
              <a:latin typeface="楷体_GB2312" pitchFamily="49" charset="-122"/>
              <a:ea typeface="楷体_GB2312" pitchFamily="49"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7515234"/>
              </p:ext>
            </p:extLst>
          </p:nvPr>
        </p:nvGraphicFramePr>
        <p:xfrm>
          <a:off x="2447925" y="400050"/>
          <a:ext cx="6696075" cy="6300788"/>
        </p:xfrm>
        <a:graphic>
          <a:graphicData uri="http://schemas.openxmlformats.org/presentationml/2006/ole">
            <mc:AlternateContent xmlns:mc="http://schemas.openxmlformats.org/markup-compatibility/2006">
              <mc:Choice xmlns:v="urn:schemas-microsoft-com:vml" Requires="v">
                <p:oleObj spid="_x0000_s6179" name="Visio" r:id="rId3" imgW="3296041" imgH="3323045" progId="">
                  <p:embed/>
                </p:oleObj>
              </mc:Choice>
              <mc:Fallback>
                <p:oleObj name="Visio" r:id="rId3" imgW="3296041" imgH="3323045"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400050"/>
                        <a:ext cx="6696075" cy="63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a:extLst>
              <a:ext uri="{FF2B5EF4-FFF2-40B4-BE49-F238E27FC236}">
                <a16:creationId xmlns:a16="http://schemas.microsoft.com/office/drawing/2014/main" id="{5DECE550-2990-4451-9CAA-2D8905025CB4}"/>
              </a:ext>
            </a:extLst>
          </p:cNvPr>
          <p:cNvSpPr>
            <a:spLocks noGrp="1"/>
          </p:cNvSpPr>
          <p:nvPr>
            <p:ph type="sldNum" sz="quarter" idx="12"/>
          </p:nvPr>
        </p:nvSpPr>
        <p:spPr/>
        <p:txBody>
          <a:bodyPr/>
          <a:lstStyle/>
          <a:p>
            <a:fld id="{B10D5614-B734-4280-8F57-1D4947433C97}" type="slidenum">
              <a:rPr lang="en-US" smtClean="0"/>
              <a:pPr/>
              <a:t>69</a:t>
            </a:fld>
            <a:endParaRPr lang="en-US" dirty="0"/>
          </a:p>
        </p:txBody>
      </p:sp>
    </p:spTree>
    <p:extLst>
      <p:ext uri="{BB962C8B-B14F-4D97-AF65-F5344CB8AC3E}">
        <p14:creationId xmlns:p14="http://schemas.microsoft.com/office/powerpoint/2010/main" val="352987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虚拟存储器</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4" name="矩形 3"/>
          <p:cNvSpPr/>
          <p:nvPr/>
        </p:nvSpPr>
        <p:spPr>
          <a:xfrm>
            <a:off x="611560" y="1759677"/>
            <a:ext cx="7872202"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虚拟存储器的运行速度接近于主存速度，而其成本却又接近于外存。可见，虚拟存储技术是一种性能非常优越的存储器管理技术，故被广泛地应用广泛地应用于各类计算机系统中</a:t>
            </a: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09281A53-B219-4A67-BC99-5DC36829F6FE}"/>
              </a:ext>
            </a:extLst>
          </p:cNvPr>
          <p:cNvSpPr>
            <a:spLocks noGrp="1"/>
          </p:cNvSpPr>
          <p:nvPr>
            <p:ph type="sldNum" sz="quarter" idx="12"/>
          </p:nvPr>
        </p:nvSpPr>
        <p:spPr/>
        <p:txBody>
          <a:bodyPr/>
          <a:lstStyle/>
          <a:p>
            <a:fld id="{B10D5614-B734-4280-8F57-1D4947433C97}" type="slidenum">
              <a:rPr lang="en-US" smtClean="0"/>
              <a:pPr/>
              <a:t>7</a:t>
            </a:fld>
            <a:endParaRPr lang="en-US" dirty="0"/>
          </a:p>
        </p:txBody>
      </p:sp>
    </p:spTree>
    <p:extLst>
      <p:ext uri="{BB962C8B-B14F-4D97-AF65-F5344CB8AC3E}">
        <p14:creationId xmlns:p14="http://schemas.microsoft.com/office/powerpoint/2010/main" val="270388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静态页式管理</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优缺点</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9" name="Rectangle 3"/>
          <p:cNvSpPr txBox="1">
            <a:spLocks/>
          </p:cNvSpPr>
          <p:nvPr/>
        </p:nvSpPr>
        <p:spPr>
          <a:xfrm>
            <a:off x="457200" y="1752600"/>
            <a:ext cx="8026562"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优点</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解决分区存储管理中的碎片问题（每个进程只有最后一个页面中可能出现碎片，碎片大小一定小于页面大小）</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缺点</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作业或进程的程序和数据要求一次放入内存</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如果系统中的可用页面数小于作业或进程要求的页面数，则无法运行</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作业或进程的大小受到系统内存大小的限制</a:t>
            </a:r>
          </a:p>
        </p:txBody>
      </p:sp>
      <p:sp>
        <p:nvSpPr>
          <p:cNvPr id="2" name="灯片编号占位符 1">
            <a:extLst>
              <a:ext uri="{FF2B5EF4-FFF2-40B4-BE49-F238E27FC236}">
                <a16:creationId xmlns:a16="http://schemas.microsoft.com/office/drawing/2014/main" id="{2D600946-0A37-4456-8F32-015887283C51}"/>
              </a:ext>
            </a:extLst>
          </p:cNvPr>
          <p:cNvSpPr>
            <a:spLocks noGrp="1"/>
          </p:cNvSpPr>
          <p:nvPr>
            <p:ph type="sldNum" sz="quarter" idx="12"/>
          </p:nvPr>
        </p:nvSpPr>
        <p:spPr/>
        <p:txBody>
          <a:bodyPr/>
          <a:lstStyle/>
          <a:p>
            <a:fld id="{B10D5614-B734-4280-8F57-1D4947433C97}" type="slidenum">
              <a:rPr lang="en-US" smtClean="0"/>
              <a:pPr/>
              <a:t>70</a:t>
            </a:fld>
            <a:endParaRPr lang="en-US" dirty="0"/>
          </a:p>
        </p:txBody>
      </p:sp>
    </p:spTree>
    <p:extLst>
      <p:ext uri="{BB962C8B-B14F-4D97-AF65-F5344CB8AC3E}">
        <p14:creationId xmlns:p14="http://schemas.microsoft.com/office/powerpoint/2010/main" val="328240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动态页式管理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3"/>
          <p:cNvSpPr txBox="1">
            <a:spLocks/>
          </p:cNvSpPr>
          <p:nvPr/>
        </p:nvSpPr>
        <p:spPr>
          <a:xfrm>
            <a:off x="457200" y="1752600"/>
            <a:ext cx="8026562" cy="4373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针对静态页式管理存在的问题，引入动态页式管理，分为：</a:t>
            </a:r>
          </a:p>
          <a:p>
            <a:pPr marL="800100" lvl="1" indent="-342900">
              <a:lnSpc>
                <a:spcPct val="150000"/>
              </a:lnSpc>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请求页式管理</a:t>
            </a:r>
          </a:p>
          <a:p>
            <a:pPr lvl="2">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执行时发现所需要的数据或指令不在内存中，则发生缺页中断</a:t>
            </a:r>
          </a:p>
          <a:p>
            <a:pPr lvl="2">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系统将外存中的相应页面调入内存</a:t>
            </a:r>
          </a:p>
          <a:p>
            <a:pPr marL="800100" lvl="1" indent="-342900">
              <a:lnSpc>
                <a:spcPct val="150000"/>
              </a:lnSpc>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预调入页式管理</a:t>
            </a:r>
          </a:p>
          <a:p>
            <a:pPr lvl="2">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估计在程序执行中，外存中各页面被访问的次序</a:t>
            </a:r>
          </a:p>
          <a:p>
            <a:pPr lvl="2">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rPr>
              <a:t>按此次序将页面换入、换出内存</a:t>
            </a:r>
          </a:p>
          <a:p>
            <a:pPr marL="342900" lvl="1" indent="-342900">
              <a:lnSpc>
                <a:spcPct val="16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请求页式管理和预调入页式管理在作业或进程开始执行之前，都不把作业或进程的程序段和数据段一次性地全部装入内存，而只装入被认为是反复执行和调用的工作区部分</a:t>
            </a:r>
          </a:p>
        </p:txBody>
      </p:sp>
      <p:sp>
        <p:nvSpPr>
          <p:cNvPr id="2" name="灯片编号占位符 1">
            <a:extLst>
              <a:ext uri="{FF2B5EF4-FFF2-40B4-BE49-F238E27FC236}">
                <a16:creationId xmlns:a16="http://schemas.microsoft.com/office/drawing/2014/main" id="{8A6C5647-C5DF-4961-B9CC-902C03E6626E}"/>
              </a:ext>
            </a:extLst>
          </p:cNvPr>
          <p:cNvSpPr>
            <a:spLocks noGrp="1"/>
          </p:cNvSpPr>
          <p:nvPr>
            <p:ph type="sldNum" sz="quarter" idx="12"/>
          </p:nvPr>
        </p:nvSpPr>
        <p:spPr/>
        <p:txBody>
          <a:bodyPr/>
          <a:lstStyle/>
          <a:p>
            <a:fld id="{B10D5614-B734-4280-8F57-1D4947433C97}" type="slidenum">
              <a:rPr lang="en-US" smtClean="0"/>
              <a:pPr/>
              <a:t>71</a:t>
            </a:fld>
            <a:endParaRPr lang="en-US" dirty="0"/>
          </a:p>
        </p:txBody>
      </p:sp>
    </p:spTree>
    <p:extLst>
      <p:ext uri="{BB962C8B-B14F-4D97-AF65-F5344CB8AC3E}">
        <p14:creationId xmlns:p14="http://schemas.microsoft.com/office/powerpoint/2010/main" val="28952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67</a:t>
            </a:r>
            <a:endParaRPr lang="en-US" sz="1100" b="1" dirty="0">
              <a:solidFill>
                <a:prstClr val="white"/>
              </a:solidFill>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8" name="Rectangle 2"/>
          <p:cNvSpPr>
            <a:spLocks noChangeArrowheads="1"/>
          </p:cNvSpPr>
          <p:nvPr/>
        </p:nvSpPr>
        <p:spPr bwMode="auto">
          <a:xfrm>
            <a:off x="4753769" y="987425"/>
            <a:ext cx="1528763" cy="576263"/>
          </a:xfrm>
          <a:prstGeom prst="rect">
            <a:avLst/>
          </a:prstGeom>
          <a:solidFill>
            <a:schemeClr val="bg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19" name="Text Box 3"/>
          <p:cNvSpPr txBox="1">
            <a:spLocks noChangeArrowheads="1"/>
          </p:cNvSpPr>
          <p:nvPr/>
        </p:nvSpPr>
        <p:spPr bwMode="auto">
          <a:xfrm>
            <a:off x="4901407" y="1075601"/>
            <a:ext cx="1657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spcBef>
                <a:spcPct val="50000"/>
              </a:spcBef>
            </a:pPr>
            <a:r>
              <a:rPr lang="zh-CN" altLang="en-US" dirty="0">
                <a:latin typeface="华文中宋" panose="02010600040101010101" pitchFamily="2" charset="-122"/>
                <a:ea typeface="华文中宋" panose="02010600040101010101" pitchFamily="2" charset="-122"/>
              </a:rPr>
              <a:t>应用程序</a:t>
            </a:r>
          </a:p>
        </p:txBody>
      </p:sp>
      <p:sp>
        <p:nvSpPr>
          <p:cNvPr id="20" name="Rectangle 4"/>
          <p:cNvSpPr>
            <a:spLocks noChangeArrowheads="1"/>
          </p:cNvSpPr>
          <p:nvPr/>
        </p:nvSpPr>
        <p:spPr bwMode="auto">
          <a:xfrm>
            <a:off x="824707" y="482600"/>
            <a:ext cx="719137" cy="5402263"/>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21" name="Line 5"/>
          <p:cNvSpPr>
            <a:spLocks noChangeShapeType="1"/>
          </p:cNvSpPr>
          <p:nvPr/>
        </p:nvSpPr>
        <p:spPr bwMode="auto">
          <a:xfrm flipH="1" flipV="1">
            <a:off x="1543844" y="484188"/>
            <a:ext cx="324167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2" name="Line 6"/>
          <p:cNvSpPr>
            <a:spLocks noChangeShapeType="1"/>
          </p:cNvSpPr>
          <p:nvPr/>
        </p:nvSpPr>
        <p:spPr bwMode="auto">
          <a:xfrm flipH="1">
            <a:off x="1543844" y="1563688"/>
            <a:ext cx="3168650" cy="4321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23" name="Text Box 7"/>
          <p:cNvSpPr txBox="1">
            <a:spLocks noChangeArrowheads="1"/>
          </p:cNvSpPr>
          <p:nvPr/>
        </p:nvSpPr>
        <p:spPr bwMode="auto">
          <a:xfrm>
            <a:off x="177007" y="5932488"/>
            <a:ext cx="20875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ctr" eaLnBrk="1" hangingPunct="1"/>
            <a:r>
              <a:rPr lang="zh-CN" altLang="en-US" dirty="0">
                <a:latin typeface="华文中宋" panose="02010600040101010101" pitchFamily="2" charset="-122"/>
                <a:ea typeface="华文中宋" panose="02010600040101010101" pitchFamily="2" charset="-122"/>
              </a:rPr>
              <a:t>虚拟内存</a:t>
            </a:r>
          </a:p>
          <a:p>
            <a:pPr eaLnBrk="1" hangingPunct="1"/>
            <a:r>
              <a:rPr lang="en-US" altLang="zh-CN" dirty="0">
                <a:latin typeface="华文中宋" panose="02010600040101010101" pitchFamily="2" charset="-122"/>
                <a:ea typeface="华文中宋" panose="02010600040101010101" pitchFamily="2" charset="-122"/>
              </a:rPr>
              <a:t>Virtual memory</a:t>
            </a:r>
          </a:p>
        </p:txBody>
      </p:sp>
      <p:sp>
        <p:nvSpPr>
          <p:cNvPr id="24" name="Rectangle 8"/>
          <p:cNvSpPr>
            <a:spLocks noChangeArrowheads="1"/>
          </p:cNvSpPr>
          <p:nvPr/>
        </p:nvSpPr>
        <p:spPr bwMode="auto">
          <a:xfrm>
            <a:off x="824707" y="484188"/>
            <a:ext cx="719137" cy="5402262"/>
          </a:xfrm>
          <a:prstGeom prst="rect">
            <a:avLst/>
          </a:prstGeom>
          <a:solidFill>
            <a:srgbClr val="CCECFF"/>
          </a:solidFill>
          <a:ln w="254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25" name="Rectangle 9"/>
          <p:cNvSpPr>
            <a:spLocks noChangeArrowheads="1"/>
          </p:cNvSpPr>
          <p:nvPr/>
        </p:nvSpPr>
        <p:spPr bwMode="auto">
          <a:xfrm>
            <a:off x="4221957" y="2913063"/>
            <a:ext cx="2722562" cy="665162"/>
          </a:xfrm>
          <a:prstGeom prst="rect">
            <a:avLst/>
          </a:prstGeom>
          <a:solidFill>
            <a:srgbClr val="339933"/>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26" name="AutoShape 10"/>
          <p:cNvSpPr>
            <a:spLocks noChangeArrowheads="1"/>
          </p:cNvSpPr>
          <p:nvPr/>
        </p:nvSpPr>
        <p:spPr bwMode="auto">
          <a:xfrm>
            <a:off x="3920332" y="4043363"/>
            <a:ext cx="3384550" cy="1049337"/>
          </a:xfrm>
          <a:prstGeom prst="can">
            <a:avLst>
              <a:gd name="adj" fmla="val 25000"/>
            </a:avLst>
          </a:prstGeom>
          <a:solidFill>
            <a:srgbClr val="99CC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27" name="Text Box 11"/>
          <p:cNvSpPr txBox="1">
            <a:spLocks noChangeArrowheads="1"/>
          </p:cNvSpPr>
          <p:nvPr/>
        </p:nvSpPr>
        <p:spPr bwMode="auto">
          <a:xfrm>
            <a:off x="7376319" y="4156075"/>
            <a:ext cx="1084263"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r>
              <a:rPr lang="zh-CN" altLang="en-US">
                <a:latin typeface="华文中宋" panose="02010600040101010101" pitchFamily="2" charset="-122"/>
                <a:ea typeface="华文中宋" panose="02010600040101010101" pitchFamily="2" charset="-122"/>
              </a:rPr>
              <a:t>硬盘</a:t>
            </a:r>
          </a:p>
          <a:p>
            <a:pPr algn="l" eaLnBrk="1" hangingPunct="1"/>
            <a:r>
              <a:rPr lang="en-US" altLang="zh-CN">
                <a:latin typeface="华文中宋" panose="02010600040101010101" pitchFamily="2" charset="-122"/>
                <a:ea typeface="华文中宋" panose="02010600040101010101" pitchFamily="2" charset="-122"/>
              </a:rPr>
              <a:t>Disk</a:t>
            </a:r>
          </a:p>
        </p:txBody>
      </p:sp>
      <p:sp>
        <p:nvSpPr>
          <p:cNvPr id="28" name="Rectangle 12"/>
          <p:cNvSpPr>
            <a:spLocks noChangeArrowheads="1"/>
          </p:cNvSpPr>
          <p:nvPr/>
        </p:nvSpPr>
        <p:spPr bwMode="auto">
          <a:xfrm>
            <a:off x="4810919" y="4371975"/>
            <a:ext cx="1536700" cy="663575"/>
          </a:xfrm>
          <a:prstGeom prst="rect">
            <a:avLst/>
          </a:prstGeom>
          <a:solidFill>
            <a:srgbClr val="339933"/>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29" name="AutoShape 13"/>
          <p:cNvSpPr>
            <a:spLocks noChangeArrowheads="1"/>
          </p:cNvSpPr>
          <p:nvPr/>
        </p:nvSpPr>
        <p:spPr bwMode="auto">
          <a:xfrm>
            <a:off x="4237832" y="2913063"/>
            <a:ext cx="663575" cy="666750"/>
          </a:xfrm>
          <a:prstGeom prst="bevel">
            <a:avLst>
              <a:gd name="adj" fmla="val 12500"/>
            </a:avLst>
          </a:prstGeom>
          <a:solidFill>
            <a:srgbClr val="339933"/>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30" name="AutoShape 14"/>
          <p:cNvSpPr>
            <a:spLocks noChangeArrowheads="1"/>
          </p:cNvSpPr>
          <p:nvPr/>
        </p:nvSpPr>
        <p:spPr bwMode="auto">
          <a:xfrm>
            <a:off x="4912519" y="2913063"/>
            <a:ext cx="663575" cy="666750"/>
          </a:xfrm>
          <a:prstGeom prst="bevel">
            <a:avLst>
              <a:gd name="adj" fmla="val 12500"/>
            </a:avLst>
          </a:prstGeom>
          <a:solidFill>
            <a:srgbClr val="339933"/>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31" name="AutoShape 15"/>
          <p:cNvSpPr>
            <a:spLocks noChangeArrowheads="1"/>
          </p:cNvSpPr>
          <p:nvPr/>
        </p:nvSpPr>
        <p:spPr bwMode="auto">
          <a:xfrm>
            <a:off x="5585619" y="2913063"/>
            <a:ext cx="663575" cy="666750"/>
          </a:xfrm>
          <a:prstGeom prst="bevel">
            <a:avLst>
              <a:gd name="adj" fmla="val 12500"/>
            </a:avLst>
          </a:prstGeom>
          <a:solidFill>
            <a:srgbClr val="339933"/>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32" name="AutoShape 16"/>
          <p:cNvSpPr>
            <a:spLocks noChangeArrowheads="1"/>
          </p:cNvSpPr>
          <p:nvPr/>
        </p:nvSpPr>
        <p:spPr bwMode="auto">
          <a:xfrm>
            <a:off x="6260307" y="2913063"/>
            <a:ext cx="663575" cy="666750"/>
          </a:xfrm>
          <a:prstGeom prst="bevel">
            <a:avLst>
              <a:gd name="adj" fmla="val 12500"/>
            </a:avLst>
          </a:prstGeom>
          <a:solidFill>
            <a:srgbClr val="339933"/>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33" name="Text Box 17"/>
          <p:cNvSpPr txBox="1">
            <a:spLocks noChangeArrowheads="1"/>
          </p:cNvSpPr>
          <p:nvPr/>
        </p:nvSpPr>
        <p:spPr bwMode="auto">
          <a:xfrm>
            <a:off x="7030172" y="2867819"/>
            <a:ext cx="220027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ctr" eaLnBrk="1" hangingPunct="1"/>
            <a:r>
              <a:rPr lang="zh-CN" altLang="en-US" dirty="0">
                <a:latin typeface="华文中宋" panose="02010600040101010101" pitchFamily="2" charset="-122"/>
                <a:ea typeface="华文中宋" panose="02010600040101010101" pitchFamily="2" charset="-122"/>
              </a:rPr>
              <a:t>物理内存</a:t>
            </a:r>
          </a:p>
          <a:p>
            <a:pPr algn="ctr" eaLnBrk="1" hangingPunct="1"/>
            <a:r>
              <a:rPr lang="en-US" altLang="zh-CN" dirty="0">
                <a:latin typeface="华文中宋" panose="02010600040101010101" pitchFamily="2" charset="-122"/>
                <a:ea typeface="华文中宋" panose="02010600040101010101" pitchFamily="2" charset="-122"/>
              </a:rPr>
              <a:t>Physical memory</a:t>
            </a:r>
          </a:p>
        </p:txBody>
      </p:sp>
      <p:sp>
        <p:nvSpPr>
          <p:cNvPr id="34" name="Rectangle 18"/>
          <p:cNvSpPr>
            <a:spLocks noChangeArrowheads="1"/>
          </p:cNvSpPr>
          <p:nvPr/>
        </p:nvSpPr>
        <p:spPr bwMode="auto">
          <a:xfrm>
            <a:off x="4769644" y="1924050"/>
            <a:ext cx="1528763" cy="576263"/>
          </a:xfrm>
          <a:prstGeom prst="rect">
            <a:avLst/>
          </a:prstGeom>
          <a:solidFill>
            <a:srgbClr val="33CC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35" name="Text Box 19"/>
          <p:cNvSpPr txBox="1">
            <a:spLocks noChangeArrowheads="1"/>
          </p:cNvSpPr>
          <p:nvPr/>
        </p:nvSpPr>
        <p:spPr bwMode="auto">
          <a:xfrm>
            <a:off x="4915377" y="2027515"/>
            <a:ext cx="1657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spcBef>
                <a:spcPct val="50000"/>
              </a:spcBef>
            </a:pPr>
            <a:r>
              <a:rPr lang="zh-CN" altLang="en-US" dirty="0">
                <a:latin typeface="华文中宋" panose="02010600040101010101" pitchFamily="2" charset="-122"/>
                <a:ea typeface="华文中宋" panose="02010600040101010101" pitchFamily="2" charset="-122"/>
              </a:rPr>
              <a:t>操作系统</a:t>
            </a:r>
          </a:p>
        </p:txBody>
      </p:sp>
      <p:graphicFrame>
        <p:nvGraphicFramePr>
          <p:cNvPr id="36" name="Group 20"/>
          <p:cNvGraphicFramePr>
            <a:graphicFrameLocks noGrp="1"/>
          </p:cNvGraphicFramePr>
          <p:nvPr>
            <p:extLst>
              <p:ext uri="{D42A27DB-BD31-4B8C-83A1-F6EECF244321}">
                <p14:modId xmlns:p14="http://schemas.microsoft.com/office/powerpoint/2010/main" val="100810154"/>
              </p:ext>
            </p:extLst>
          </p:nvPr>
        </p:nvGraphicFramePr>
        <p:xfrm>
          <a:off x="824707" y="484188"/>
          <a:ext cx="719137" cy="5400677"/>
        </p:xfrm>
        <a:graphic>
          <a:graphicData uri="http://schemas.openxmlformats.org/drawingml/2006/table">
            <a:tbl>
              <a:tblPr/>
              <a:tblGrid>
                <a:gridCol w="719137">
                  <a:extLst>
                    <a:ext uri="{9D8B030D-6E8A-4147-A177-3AD203B41FA5}">
                      <a16:colId xmlns:a16="http://schemas.microsoft.com/office/drawing/2014/main" val="20000"/>
                    </a:ext>
                  </a:extLst>
                </a:gridCol>
              </a:tblGrid>
              <a:tr h="673100">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dirty="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dirty="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4688">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4688">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4688">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76275">
                <a:tc>
                  <a:txBody>
                    <a:bodyPr/>
                    <a:lstStyle>
                      <a:lvl1pPr algn="l" eaLnBrk="0" hangingPunct="0">
                        <a:spcBef>
                          <a:spcPct val="20000"/>
                        </a:spcBef>
                        <a:spcAft>
                          <a:spcPts val="600"/>
                        </a:spcAft>
                        <a:buFont typeface="Arial" charset="0"/>
                        <a:defRPr b="1">
                          <a:solidFill>
                            <a:schemeClr val="tx1"/>
                          </a:solidFill>
                          <a:latin typeface="Arial" charset="0"/>
                          <a:ea typeface="黑体" pitchFamily="49" charset="-122"/>
                        </a:defRPr>
                      </a:lvl1pPr>
                      <a:lvl2pPr marL="274638" algn="l" eaLnBrk="0" hangingPunct="0">
                        <a:spcBef>
                          <a:spcPct val="20000"/>
                        </a:spcBef>
                        <a:buClr>
                          <a:schemeClr val="tx2"/>
                        </a:buClr>
                        <a:buFont typeface="Arial" charset="0"/>
                        <a:defRPr>
                          <a:solidFill>
                            <a:schemeClr val="tx1"/>
                          </a:solidFill>
                          <a:latin typeface="Arial" charset="0"/>
                          <a:ea typeface="黑体" pitchFamily="49" charset="-122"/>
                        </a:defRPr>
                      </a:lvl2pPr>
                      <a:lvl3pPr algn="l" eaLnBrk="0" hangingPunct="0">
                        <a:spcBef>
                          <a:spcPct val="20000"/>
                        </a:spcBef>
                        <a:buClr>
                          <a:schemeClr val="tx2"/>
                        </a:buClr>
                        <a:buFont typeface="Arial" charset="0"/>
                        <a:defRPr sz="1600">
                          <a:solidFill>
                            <a:schemeClr val="tx1"/>
                          </a:solidFill>
                          <a:latin typeface="Arial" charset="0"/>
                          <a:ea typeface="黑体" pitchFamily="49" charset="-122"/>
                        </a:defRPr>
                      </a:lvl3pPr>
                      <a:lvl4pPr algn="l" eaLnBrk="0" hangingPunct="0">
                        <a:spcBef>
                          <a:spcPct val="20000"/>
                        </a:spcBef>
                        <a:buClr>
                          <a:schemeClr val="tx2"/>
                        </a:buClr>
                        <a:buFont typeface="Arial" charset="0"/>
                        <a:defRPr sz="1600">
                          <a:solidFill>
                            <a:schemeClr val="tx1"/>
                          </a:solidFill>
                          <a:latin typeface="Arial" charset="0"/>
                          <a:ea typeface="黑体" pitchFamily="49" charset="-122"/>
                        </a:defRPr>
                      </a:lvl4pPr>
                      <a:lvl5pPr algn="l" eaLnBrk="0" hangingPunct="0">
                        <a:spcBef>
                          <a:spcPct val="20000"/>
                        </a:spcBef>
                        <a:buClr>
                          <a:schemeClr val="tx2"/>
                        </a:buClr>
                        <a:buFont typeface="Arial" charset="0"/>
                        <a:defRPr sz="1600">
                          <a:solidFill>
                            <a:schemeClr val="tx1"/>
                          </a:solidFill>
                          <a:latin typeface="Arial" charset="0"/>
                          <a:ea typeface="黑体" pitchFamily="49" charset="-122"/>
                        </a:defRPr>
                      </a:lvl5pPr>
                      <a:lvl6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6pPr>
                      <a:lvl7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7pPr>
                      <a:lvl8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8pPr>
                      <a:lvl9pPr eaLnBrk="0" fontAlgn="base" hangingPunct="0">
                        <a:spcBef>
                          <a:spcPct val="20000"/>
                        </a:spcBef>
                        <a:spcAft>
                          <a:spcPct val="0"/>
                        </a:spcAft>
                        <a:buClr>
                          <a:schemeClr val="tx2"/>
                        </a:buClr>
                        <a:buFont typeface="Arial" charset="0"/>
                        <a:defRPr sz="1600">
                          <a:solidFill>
                            <a:schemeClr val="tx1"/>
                          </a:solidFill>
                          <a:latin typeface="Arial" charset="0"/>
                          <a:ea typeface="黑体" pitchFamily="49" charset="-122"/>
                        </a:defRPr>
                      </a:lvl9pPr>
                    </a:lstStyle>
                    <a:p>
                      <a:pPr marL="0" marR="0" lvl="0" indent="0" algn="l" defTabSz="914400" rtl="0" eaLnBrk="0" fontAlgn="base" latinLnBrk="0" hangingPunct="0">
                        <a:lnSpc>
                          <a:spcPct val="100000"/>
                        </a:lnSpc>
                        <a:spcBef>
                          <a:spcPct val="20000"/>
                        </a:spcBef>
                        <a:spcAft>
                          <a:spcPts val="600"/>
                        </a:spcAft>
                        <a:buClrTx/>
                        <a:buSzTx/>
                        <a:buFont typeface="Arial" charset="0"/>
                        <a:buNone/>
                        <a:tabLst/>
                      </a:pPr>
                      <a:endParaRPr kumimoji="0" lang="zh-CN" altLang="en-US" sz="1800" b="1" i="0" u="none" strike="noStrike" cap="none" normalizeH="0" baseline="0">
                        <a:ln>
                          <a:noFill/>
                        </a:ln>
                        <a:solidFill>
                          <a:schemeClr val="tx1"/>
                        </a:solidFill>
                        <a:effectLst/>
                        <a:latin typeface="Arial" charset="0"/>
                        <a:ea typeface="黑体"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7" name="Freeform 40"/>
          <p:cNvSpPr>
            <a:spLocks/>
          </p:cNvSpPr>
          <p:nvPr/>
        </p:nvSpPr>
        <p:spPr bwMode="auto">
          <a:xfrm>
            <a:off x="4066382" y="2681288"/>
            <a:ext cx="3098800" cy="2546350"/>
          </a:xfrm>
          <a:custGeom>
            <a:avLst/>
            <a:gdLst>
              <a:gd name="T0" fmla="*/ 77788 w 1952"/>
              <a:gd name="T1" fmla="*/ 209550 h 1604"/>
              <a:gd name="T2" fmla="*/ 31750 w 1952"/>
              <a:gd name="T3" fmla="*/ 881063 h 1604"/>
              <a:gd name="T4" fmla="*/ 214313 w 1952"/>
              <a:gd name="T5" fmla="*/ 1093788 h 1604"/>
              <a:gd name="T6" fmla="*/ 579438 w 1952"/>
              <a:gd name="T7" fmla="*/ 1231900 h 1604"/>
              <a:gd name="T8" fmla="*/ 646113 w 1952"/>
              <a:gd name="T9" fmla="*/ 2338388 h 1604"/>
              <a:gd name="T10" fmla="*/ 790575 w 1952"/>
              <a:gd name="T11" fmla="*/ 2482850 h 1604"/>
              <a:gd name="T12" fmla="*/ 1539875 w 1952"/>
              <a:gd name="T13" fmla="*/ 2511425 h 1604"/>
              <a:gd name="T14" fmla="*/ 2230438 w 1952"/>
              <a:gd name="T15" fmla="*/ 2482850 h 1604"/>
              <a:gd name="T16" fmla="*/ 2374900 w 1952"/>
              <a:gd name="T17" fmla="*/ 2266950 h 1604"/>
              <a:gd name="T18" fmla="*/ 2374900 w 1952"/>
              <a:gd name="T19" fmla="*/ 1762125 h 1604"/>
              <a:gd name="T20" fmla="*/ 2408238 w 1952"/>
              <a:gd name="T21" fmla="*/ 1185863 h 1604"/>
              <a:gd name="T22" fmla="*/ 2820988 w 1952"/>
              <a:gd name="T23" fmla="*/ 1093788 h 1604"/>
              <a:gd name="T24" fmla="*/ 3049588 w 1952"/>
              <a:gd name="T25" fmla="*/ 895350 h 1604"/>
              <a:gd name="T26" fmla="*/ 3022600 w 1952"/>
              <a:gd name="T27" fmla="*/ 177800 h 1604"/>
              <a:gd name="T28" fmla="*/ 2592388 w 1952"/>
              <a:gd name="T29" fmla="*/ 26988 h 1604"/>
              <a:gd name="T30" fmla="*/ 1525588 w 1952"/>
              <a:gd name="T31" fmla="*/ 12700 h 1604"/>
              <a:gd name="T32" fmla="*/ 501650 w 1952"/>
              <a:gd name="T33" fmla="*/ 34925 h 1604"/>
              <a:gd name="T34" fmla="*/ 77788 w 1952"/>
              <a:gd name="T35" fmla="*/ 209550 h 16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52" h="1604">
                <a:moveTo>
                  <a:pt x="49" y="132"/>
                </a:moveTo>
                <a:cubicBezTo>
                  <a:pt x="0" y="221"/>
                  <a:pt x="6" y="462"/>
                  <a:pt x="20" y="555"/>
                </a:cubicBezTo>
                <a:cubicBezTo>
                  <a:pt x="34" y="648"/>
                  <a:pt x="77" y="652"/>
                  <a:pt x="135" y="689"/>
                </a:cubicBezTo>
                <a:cubicBezTo>
                  <a:pt x="193" y="726"/>
                  <a:pt x="320" y="645"/>
                  <a:pt x="365" y="776"/>
                </a:cubicBezTo>
                <a:cubicBezTo>
                  <a:pt x="410" y="907"/>
                  <a:pt x="385" y="1342"/>
                  <a:pt x="407" y="1473"/>
                </a:cubicBezTo>
                <a:cubicBezTo>
                  <a:pt x="429" y="1604"/>
                  <a:pt x="404" y="1546"/>
                  <a:pt x="498" y="1564"/>
                </a:cubicBezTo>
                <a:cubicBezTo>
                  <a:pt x="592" y="1582"/>
                  <a:pt x="819" y="1582"/>
                  <a:pt x="970" y="1582"/>
                </a:cubicBezTo>
                <a:cubicBezTo>
                  <a:pt x="1121" y="1582"/>
                  <a:pt x="1317" y="1590"/>
                  <a:pt x="1405" y="1564"/>
                </a:cubicBezTo>
                <a:cubicBezTo>
                  <a:pt x="1493" y="1538"/>
                  <a:pt x="1481" y="1504"/>
                  <a:pt x="1496" y="1428"/>
                </a:cubicBezTo>
                <a:cubicBezTo>
                  <a:pt x="1511" y="1352"/>
                  <a:pt x="1493" y="1223"/>
                  <a:pt x="1496" y="1110"/>
                </a:cubicBezTo>
                <a:cubicBezTo>
                  <a:pt x="1499" y="997"/>
                  <a:pt x="1470" y="817"/>
                  <a:pt x="1517" y="747"/>
                </a:cubicBezTo>
                <a:cubicBezTo>
                  <a:pt x="1564" y="677"/>
                  <a:pt x="1710" y="719"/>
                  <a:pt x="1777" y="689"/>
                </a:cubicBezTo>
                <a:cubicBezTo>
                  <a:pt x="1844" y="659"/>
                  <a:pt x="1900" y="660"/>
                  <a:pt x="1921" y="564"/>
                </a:cubicBezTo>
                <a:cubicBezTo>
                  <a:pt x="1942" y="468"/>
                  <a:pt x="1952" y="203"/>
                  <a:pt x="1904" y="112"/>
                </a:cubicBezTo>
                <a:cubicBezTo>
                  <a:pt x="1856" y="21"/>
                  <a:pt x="1790" y="34"/>
                  <a:pt x="1633" y="17"/>
                </a:cubicBezTo>
                <a:cubicBezTo>
                  <a:pt x="1476" y="0"/>
                  <a:pt x="1180" y="7"/>
                  <a:pt x="961" y="8"/>
                </a:cubicBezTo>
                <a:cubicBezTo>
                  <a:pt x="742" y="9"/>
                  <a:pt x="468" y="1"/>
                  <a:pt x="316" y="22"/>
                </a:cubicBezTo>
                <a:cubicBezTo>
                  <a:pt x="164" y="43"/>
                  <a:pt x="94" y="26"/>
                  <a:pt x="49" y="132"/>
                </a:cubicBezTo>
                <a:close/>
              </a:path>
            </a:pathLst>
          </a:custGeom>
          <a:noFill/>
          <a:ln w="25400" cap="flat">
            <a:solidFill>
              <a:srgbClr val="0066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8" name="Rectangle 41"/>
          <p:cNvSpPr>
            <a:spLocks noChangeArrowheads="1"/>
          </p:cNvSpPr>
          <p:nvPr/>
        </p:nvSpPr>
        <p:spPr bwMode="auto">
          <a:xfrm>
            <a:off x="864394" y="2532063"/>
            <a:ext cx="647700" cy="649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39" name="Rectangle 42"/>
          <p:cNvSpPr>
            <a:spLocks noChangeArrowheads="1"/>
          </p:cNvSpPr>
          <p:nvPr/>
        </p:nvSpPr>
        <p:spPr bwMode="auto">
          <a:xfrm>
            <a:off x="856457" y="3868738"/>
            <a:ext cx="647700" cy="638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0" name="Rectangle 43"/>
          <p:cNvSpPr>
            <a:spLocks noChangeArrowheads="1"/>
          </p:cNvSpPr>
          <p:nvPr/>
        </p:nvSpPr>
        <p:spPr bwMode="auto">
          <a:xfrm>
            <a:off x="856457" y="4532313"/>
            <a:ext cx="647700" cy="638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1" name="Rectangle 44"/>
          <p:cNvSpPr>
            <a:spLocks noChangeArrowheads="1"/>
          </p:cNvSpPr>
          <p:nvPr/>
        </p:nvSpPr>
        <p:spPr bwMode="auto">
          <a:xfrm>
            <a:off x="856457" y="1851025"/>
            <a:ext cx="647700" cy="638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2" name="Rectangle 45"/>
          <p:cNvSpPr>
            <a:spLocks noChangeArrowheads="1"/>
          </p:cNvSpPr>
          <p:nvPr/>
        </p:nvSpPr>
        <p:spPr bwMode="auto">
          <a:xfrm>
            <a:off x="856457" y="3203575"/>
            <a:ext cx="647700" cy="6492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3" name="Rectangle 46"/>
          <p:cNvSpPr>
            <a:spLocks noChangeArrowheads="1"/>
          </p:cNvSpPr>
          <p:nvPr/>
        </p:nvSpPr>
        <p:spPr bwMode="auto">
          <a:xfrm>
            <a:off x="856457" y="1163638"/>
            <a:ext cx="647700" cy="649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4" name="Rectangle 47"/>
          <p:cNvSpPr>
            <a:spLocks noChangeArrowheads="1"/>
          </p:cNvSpPr>
          <p:nvPr/>
        </p:nvSpPr>
        <p:spPr bwMode="auto">
          <a:xfrm>
            <a:off x="856457" y="484188"/>
            <a:ext cx="647700" cy="649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5" name="Text Box 48"/>
          <p:cNvSpPr txBox="1">
            <a:spLocks noChangeArrowheads="1"/>
          </p:cNvSpPr>
          <p:nvPr/>
        </p:nvSpPr>
        <p:spPr bwMode="auto">
          <a:xfrm>
            <a:off x="2324894" y="2859088"/>
            <a:ext cx="1912938"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ctr" eaLnBrk="1" hangingPunct="1"/>
            <a:r>
              <a:rPr lang="zh-CN" altLang="en-US" dirty="0">
                <a:latin typeface="华文中宋" panose="02010600040101010101" pitchFamily="2" charset="-122"/>
                <a:ea typeface="华文中宋" panose="02010600040101010101" pitchFamily="2" charset="-122"/>
              </a:rPr>
              <a:t>页面</a:t>
            </a:r>
          </a:p>
          <a:p>
            <a:pPr algn="ctr" eaLnBrk="1" hangingPunct="1"/>
            <a:r>
              <a:rPr lang="en-US" altLang="zh-CN" dirty="0">
                <a:latin typeface="华文中宋" panose="02010600040101010101" pitchFamily="2" charset="-122"/>
                <a:ea typeface="华文中宋" panose="02010600040101010101" pitchFamily="2" charset="-122"/>
              </a:rPr>
              <a:t>Page Frame</a:t>
            </a:r>
          </a:p>
        </p:txBody>
      </p:sp>
      <p:sp>
        <p:nvSpPr>
          <p:cNvPr id="46" name="Text Box 49"/>
          <p:cNvSpPr txBox="1">
            <a:spLocks noChangeArrowheads="1"/>
          </p:cNvSpPr>
          <p:nvPr/>
        </p:nvSpPr>
        <p:spPr bwMode="auto">
          <a:xfrm>
            <a:off x="-263597" y="2893000"/>
            <a:ext cx="13714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ctr" eaLnBrk="1" hangingPunct="1"/>
            <a:r>
              <a:rPr lang="zh-CN" altLang="en-US" dirty="0">
                <a:latin typeface="华文中宋" panose="02010600040101010101" pitchFamily="2" charset="-122"/>
                <a:ea typeface="华文中宋" panose="02010600040101010101" pitchFamily="2" charset="-122"/>
              </a:rPr>
              <a:t>页</a:t>
            </a:r>
            <a:endParaRPr lang="en-US" altLang="zh-CN" dirty="0">
              <a:latin typeface="华文中宋" panose="02010600040101010101" pitchFamily="2" charset="-122"/>
              <a:ea typeface="华文中宋" panose="02010600040101010101" pitchFamily="2" charset="-122"/>
            </a:endParaRPr>
          </a:p>
          <a:p>
            <a:pPr algn="ctr" eaLnBrk="1" hangingPunct="1"/>
            <a:r>
              <a:rPr lang="en-US" altLang="zh-CN" dirty="0">
                <a:latin typeface="华文中宋" panose="02010600040101010101" pitchFamily="2" charset="-122"/>
                <a:ea typeface="华文中宋" panose="02010600040101010101" pitchFamily="2" charset="-122"/>
              </a:rPr>
              <a:t>Page</a:t>
            </a:r>
          </a:p>
        </p:txBody>
      </p:sp>
      <p:sp>
        <p:nvSpPr>
          <p:cNvPr id="47" name="AutoShape 50"/>
          <p:cNvSpPr>
            <a:spLocks noChangeArrowheads="1"/>
          </p:cNvSpPr>
          <p:nvPr/>
        </p:nvSpPr>
        <p:spPr bwMode="auto">
          <a:xfrm rot="5400000">
            <a:off x="5200650" y="3667920"/>
            <a:ext cx="752475" cy="576262"/>
          </a:xfrm>
          <a:prstGeom prst="leftRightArrow">
            <a:avLst>
              <a:gd name="adj1" fmla="val 50000"/>
              <a:gd name="adj2" fmla="val 26116"/>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48" name="Text Box 51"/>
          <p:cNvSpPr txBox="1">
            <a:spLocks noChangeArrowheads="1"/>
          </p:cNvSpPr>
          <p:nvPr/>
        </p:nvSpPr>
        <p:spPr bwMode="auto">
          <a:xfrm>
            <a:off x="6080919" y="3603625"/>
            <a:ext cx="216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spcBef>
                <a:spcPct val="50000"/>
              </a:spcBef>
            </a:pPr>
            <a:r>
              <a:rPr lang="zh-CN" altLang="en-US">
                <a:latin typeface="华文中宋" panose="02010600040101010101" pitchFamily="2" charset="-122"/>
                <a:ea typeface="华文中宋" panose="02010600040101010101" pitchFamily="2" charset="-122"/>
              </a:rPr>
              <a:t>内存页面置换</a:t>
            </a:r>
          </a:p>
        </p:txBody>
      </p:sp>
      <p:sp>
        <p:nvSpPr>
          <p:cNvPr id="50" name="Rectangle 52"/>
          <p:cNvSpPr>
            <a:spLocks noChangeArrowheads="1"/>
          </p:cNvSpPr>
          <p:nvPr/>
        </p:nvSpPr>
        <p:spPr bwMode="auto">
          <a:xfrm>
            <a:off x="5360194" y="4371975"/>
            <a:ext cx="647700" cy="6492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51" name="Rectangle 53"/>
          <p:cNvSpPr>
            <a:spLocks noChangeArrowheads="1"/>
          </p:cNvSpPr>
          <p:nvPr/>
        </p:nvSpPr>
        <p:spPr bwMode="auto">
          <a:xfrm>
            <a:off x="5576094" y="4371975"/>
            <a:ext cx="647700" cy="6492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52" name="Rectangle 54"/>
          <p:cNvSpPr>
            <a:spLocks noChangeArrowheads="1"/>
          </p:cNvSpPr>
          <p:nvPr/>
        </p:nvSpPr>
        <p:spPr bwMode="auto">
          <a:xfrm>
            <a:off x="5001419" y="4371975"/>
            <a:ext cx="647700" cy="6492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53" name="Rectangle 55"/>
          <p:cNvSpPr>
            <a:spLocks noChangeArrowheads="1"/>
          </p:cNvSpPr>
          <p:nvPr/>
        </p:nvSpPr>
        <p:spPr bwMode="auto">
          <a:xfrm>
            <a:off x="5433219" y="4371975"/>
            <a:ext cx="647700" cy="6492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54" name="Rectangle 56"/>
          <p:cNvSpPr>
            <a:spLocks noChangeArrowheads="1"/>
          </p:cNvSpPr>
          <p:nvPr/>
        </p:nvSpPr>
        <p:spPr bwMode="auto">
          <a:xfrm>
            <a:off x="5433219" y="4371975"/>
            <a:ext cx="647700" cy="6492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eaLnBrk="1" hangingPunct="1"/>
            <a:endParaRPr lang="zh-CN" altLang="en-US">
              <a:latin typeface="华文中宋" panose="02010600040101010101" pitchFamily="2" charset="-122"/>
              <a:ea typeface="华文中宋" panose="02010600040101010101" pitchFamily="2" charset="-122"/>
            </a:endParaRPr>
          </a:p>
        </p:txBody>
      </p:sp>
      <p:sp>
        <p:nvSpPr>
          <p:cNvPr id="55" name="Text Box 57"/>
          <p:cNvSpPr txBox="1">
            <a:spLocks noChangeArrowheads="1"/>
          </p:cNvSpPr>
          <p:nvPr/>
        </p:nvSpPr>
        <p:spPr bwMode="auto">
          <a:xfrm>
            <a:off x="2912269" y="5307013"/>
            <a:ext cx="60483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r>
              <a:rPr lang="zh-CN" altLang="en-US" dirty="0">
                <a:latin typeface="华文中宋" panose="02010600040101010101" pitchFamily="2" charset="-122"/>
                <a:ea typeface="华文中宋" panose="02010600040101010101" pitchFamily="2" charset="-122"/>
              </a:rPr>
              <a:t>发生置换的时机：</a:t>
            </a:r>
          </a:p>
          <a:p>
            <a:pPr algn="l" eaLnBrk="1" hangingPunct="1">
              <a:buFontTx/>
              <a:buChar char="•"/>
            </a:pPr>
            <a:r>
              <a:rPr lang="zh-CN" altLang="en-US" dirty="0">
                <a:latin typeface="华文中宋" panose="02010600040101010101" pitchFamily="2" charset="-122"/>
                <a:ea typeface="华文中宋" panose="02010600040101010101" pitchFamily="2" charset="-122"/>
              </a:rPr>
              <a:t> 页面数量少于页数量（物理内存少于虚拟内存）</a:t>
            </a:r>
          </a:p>
          <a:p>
            <a:pPr eaLnBrk="1" hangingPunct="1">
              <a:buFontTx/>
              <a:buChar char="•"/>
            </a:pPr>
            <a:r>
              <a:rPr lang="zh-CN" altLang="en-US" dirty="0">
                <a:latin typeface="华文中宋" panose="02010600040101010101" pitchFamily="2" charset="-122"/>
                <a:ea typeface="华文中宋" panose="02010600040101010101" pitchFamily="2" charset="-122"/>
              </a:rPr>
              <a:t> 一个新页要放入页面（一个页要从硬盘换入内存）</a:t>
            </a:r>
          </a:p>
          <a:p>
            <a:pPr eaLnBrk="1" hangingPunct="1">
              <a:buFontTx/>
              <a:buChar char="•"/>
            </a:pPr>
            <a:r>
              <a:rPr lang="zh-CN" altLang="en-US" dirty="0">
                <a:latin typeface="华文中宋" panose="02010600040101010101" pitchFamily="2" charset="-122"/>
                <a:ea typeface="华文中宋" panose="02010600040101010101" pitchFamily="2" charset="-122"/>
              </a:rPr>
              <a:t> 没有空闲页面可用</a:t>
            </a:r>
          </a:p>
        </p:txBody>
      </p:sp>
      <p:sp>
        <p:nvSpPr>
          <p:cNvPr id="2" name="灯片编号占位符 1">
            <a:extLst>
              <a:ext uri="{FF2B5EF4-FFF2-40B4-BE49-F238E27FC236}">
                <a16:creationId xmlns:a16="http://schemas.microsoft.com/office/drawing/2014/main" id="{27C0FD35-1209-4681-A425-11B8994CBB02}"/>
              </a:ext>
            </a:extLst>
          </p:cNvPr>
          <p:cNvSpPr>
            <a:spLocks noGrp="1"/>
          </p:cNvSpPr>
          <p:nvPr>
            <p:ph type="sldNum" sz="quarter" idx="12"/>
          </p:nvPr>
        </p:nvSpPr>
        <p:spPr/>
        <p:txBody>
          <a:bodyPr/>
          <a:lstStyle/>
          <a:p>
            <a:fld id="{B10D5614-B734-4280-8F57-1D4947433C97}" type="slidenum">
              <a:rPr lang="en-US" smtClean="0"/>
              <a:pPr/>
              <a:t>72</a:t>
            </a:fld>
            <a:endParaRPr lang="en-US" dirty="0"/>
          </a:p>
        </p:txBody>
      </p:sp>
    </p:spTree>
    <p:extLst>
      <p:ext uri="{BB962C8B-B14F-4D97-AF65-F5344CB8AC3E}">
        <p14:creationId xmlns:p14="http://schemas.microsoft.com/office/powerpoint/2010/main" val="99569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2000"/>
                                        <p:tgtEl>
                                          <p:spTgt spid="23"/>
                                        </p:tgtEl>
                                      </p:cBhvr>
                                    </p:animEffect>
                                  </p:childTnLst>
                                </p:cTn>
                              </p:par>
                            </p:childTnLst>
                          </p:cTn>
                        </p:par>
                        <p:par>
                          <p:cTn id="25" fill="hold">
                            <p:stCondLst>
                              <p:cond delay="2000"/>
                            </p:stCondLst>
                            <p:childTnLst>
                              <p:par>
                                <p:cTn id="26" presetID="10" presetClass="exit" presetSubtype="0" fill="hold" grpId="1" nodeType="afterEffect">
                                  <p:stCondLst>
                                    <p:cond delay="0"/>
                                  </p:stCondLst>
                                  <p:childTnLst>
                                    <p:animEffect transition="out" filter="fade">
                                      <p:cBhvr>
                                        <p:cTn id="27" dur="1000"/>
                                        <p:tgtEl>
                                          <p:spTgt spid="21"/>
                                        </p:tgtEl>
                                      </p:cBhvr>
                                    </p:animEffect>
                                    <p:set>
                                      <p:cBhvr>
                                        <p:cTn id="28" dur="1" fill="hold">
                                          <p:stCondLst>
                                            <p:cond delay="999"/>
                                          </p:stCondLst>
                                        </p:cTn>
                                        <p:tgtEl>
                                          <p:spTgt spid="2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1000"/>
                                        <p:tgtEl>
                                          <p:spTgt spid="22"/>
                                        </p:tgtEl>
                                      </p:cBhvr>
                                    </p:animEffect>
                                    <p:set>
                                      <p:cBhvr>
                                        <p:cTn id="31" dur="1" fill="hold">
                                          <p:stCondLst>
                                            <p:cond delay="999"/>
                                          </p:stCondLst>
                                        </p:cTn>
                                        <p:tgtEl>
                                          <p:spTgt spid="2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55"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1000" fill="hold"/>
                                        <p:tgtEl>
                                          <p:spTgt spid="37"/>
                                        </p:tgtEl>
                                        <p:attrNameLst>
                                          <p:attrName>ppt_w</p:attrName>
                                        </p:attrNameLst>
                                      </p:cBhvr>
                                      <p:tavLst>
                                        <p:tav tm="0">
                                          <p:val>
                                            <p:strVal val="#ppt_w*0.70"/>
                                          </p:val>
                                        </p:tav>
                                        <p:tav tm="100000">
                                          <p:val>
                                            <p:strVal val="#ppt_w"/>
                                          </p:val>
                                        </p:tav>
                                      </p:tavLst>
                                    </p:anim>
                                    <p:anim calcmode="lin" valueType="num">
                                      <p:cBhvr>
                                        <p:cTn id="41" dur="1000" fill="hold"/>
                                        <p:tgtEl>
                                          <p:spTgt spid="37"/>
                                        </p:tgtEl>
                                        <p:attrNameLst>
                                          <p:attrName>ppt_h</p:attrName>
                                        </p:attrNameLst>
                                      </p:cBhvr>
                                      <p:tavLst>
                                        <p:tav tm="0">
                                          <p:val>
                                            <p:strVal val="#ppt_h"/>
                                          </p:val>
                                        </p:tav>
                                        <p:tav tm="100000">
                                          <p:val>
                                            <p:strVal val="#ppt_h"/>
                                          </p:val>
                                        </p:tav>
                                      </p:tavLst>
                                    </p:anim>
                                    <p:animEffect transition="in" filter="fade">
                                      <p:cBhvr>
                                        <p:cTn id="42" dur="1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10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childTnLst>
                                </p:cTn>
                              </p:par>
                              <p:par>
                                <p:cTn id="75" presetID="0" presetClass="path" presetSubtype="0" accel="50000" decel="50000" fill="hold" grpId="1" nodeType="withEffect">
                                  <p:stCondLst>
                                    <p:cond delay="0"/>
                                  </p:stCondLst>
                                  <p:childTnLst>
                                    <p:animMotion origin="layout" path="M 4.72222E-6 2.96296E-6 L 0.4842 0.17916 " pathEditMode="relative" rAng="0" ptsTypes="AA">
                                      <p:cBhvr>
                                        <p:cTn id="76" dur="1000" fill="hold"/>
                                        <p:tgtEl>
                                          <p:spTgt spid="42"/>
                                        </p:tgtEl>
                                        <p:attrNameLst>
                                          <p:attrName>ppt_x</p:attrName>
                                          <p:attrName>ppt_y</p:attrName>
                                        </p:attrNameLst>
                                      </p:cBhvr>
                                      <p:rCtr x="24201" y="8958"/>
                                    </p:animMotion>
                                  </p:childTnLst>
                                </p:cTn>
                              </p:par>
                              <p:par>
                                <p:cTn id="77" presetID="10"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childTnLst>
                                </p:cTn>
                              </p:par>
                              <p:par>
                                <p:cTn id="80" presetID="0" presetClass="path" presetSubtype="0" accel="50000" decel="50000" fill="hold" grpId="1" nodeType="withEffect">
                                  <p:stCondLst>
                                    <p:cond delay="0"/>
                                  </p:stCondLst>
                                  <p:childTnLst>
                                    <p:animMotion origin="layout" path="M 4.44444E-6 -7.40741E-7 L 0.44843 0.25023 " pathEditMode="relative" rAng="0" ptsTypes="AA">
                                      <p:cBhvr>
                                        <p:cTn id="81" dur="1000" fill="hold"/>
                                        <p:tgtEl>
                                          <p:spTgt spid="38"/>
                                        </p:tgtEl>
                                        <p:attrNameLst>
                                          <p:attrName>ppt_x</p:attrName>
                                          <p:attrName>ppt_y</p:attrName>
                                        </p:attrNameLst>
                                      </p:cBhvr>
                                      <p:rCtr x="22413" y="12500"/>
                                    </p:animMotion>
                                  </p:childTnLst>
                                </p:cTn>
                              </p:par>
                              <p:par>
                                <p:cTn id="82" presetID="10" presetClass="entr" presetSubtype="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par>
                                <p:cTn id="85" presetID="0" presetClass="path" presetSubtype="0" accel="50000" decel="50000" fill="hold" grpId="1" nodeType="withEffect">
                                  <p:stCondLst>
                                    <p:cond delay="0"/>
                                  </p:stCondLst>
                                  <p:childTnLst>
                                    <p:animMotion origin="layout" path="M 2.5E-6 7.40741E-7 L 0.52014 0.48819 " pathEditMode="relative" rAng="0" ptsTypes="AA">
                                      <p:cBhvr>
                                        <p:cTn id="86" dur="1000" fill="hold"/>
                                        <p:tgtEl>
                                          <p:spTgt spid="43"/>
                                        </p:tgtEl>
                                        <p:attrNameLst>
                                          <p:attrName>ppt_x</p:attrName>
                                          <p:attrName>ppt_y</p:attrName>
                                        </p:attrNameLst>
                                      </p:cBhvr>
                                      <p:rCtr x="26007" y="24398"/>
                                    </p:animMotion>
                                  </p:childTnLst>
                                </p:cTn>
                              </p:par>
                              <p:par>
                                <p:cTn id="87" presetID="10"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0" presetClass="path" presetSubtype="0" accel="50000" decel="50000" fill="hold" grpId="1" nodeType="withEffect">
                                  <p:stCondLst>
                                    <p:cond delay="0"/>
                                  </p:stCondLst>
                                  <p:childTnLst>
                                    <p:animMotion origin="layout" path="M 2.77778E-7 -4.44444E-6 L 0.55608 0.55695 " pathEditMode="relative" rAng="0" ptsTypes="AA">
                                      <p:cBhvr>
                                        <p:cTn id="91" dur="1000" fill="hold"/>
                                        <p:tgtEl>
                                          <p:spTgt spid="44"/>
                                        </p:tgtEl>
                                        <p:attrNameLst>
                                          <p:attrName>ppt_x</p:attrName>
                                          <p:attrName>ppt_y</p:attrName>
                                        </p:attrNameLst>
                                      </p:cBhvr>
                                      <p:rCtr x="27795" y="27847"/>
                                    </p:animMotion>
                                  </p:childTnLst>
                                </p:cTn>
                              </p:par>
                              <p:par>
                                <p:cTn id="92" presetID="10" presetClass="entr" presetSubtype="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1000"/>
                                        <p:tgtEl>
                                          <p:spTgt spid="39"/>
                                        </p:tgtEl>
                                      </p:cBhvr>
                                    </p:animEffect>
                                  </p:childTnLst>
                                </p:cTn>
                              </p:par>
                              <p:par>
                                <p:cTn id="95" presetID="0" presetClass="path" presetSubtype="0" accel="50000" decel="50000" fill="hold" grpId="1" nodeType="withEffect">
                                  <p:stCondLst>
                                    <p:cond delay="0"/>
                                  </p:stCondLst>
                                  <p:childTnLst>
                                    <p:animMotion origin="layout" path="M -4.72222E-6 -3.7037E-7 L 0.45677 0.06296 " pathEditMode="relative" ptsTypes="AA">
                                      <p:cBhvr>
                                        <p:cTn id="96" dur="1000" fill="hold"/>
                                        <p:tgtEl>
                                          <p:spTgt spid="39"/>
                                        </p:tgtEl>
                                        <p:attrNameLst>
                                          <p:attrName>ppt_x</p:attrName>
                                          <p:attrName>ppt_y</p:attrName>
                                        </p:attrNameLst>
                                      </p:cBhvr>
                                    </p:animMotion>
                                  </p:childTnLst>
                                </p:cTn>
                              </p:par>
                              <p:par>
                                <p:cTn id="97" presetID="10"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1000"/>
                                        <p:tgtEl>
                                          <p:spTgt spid="40"/>
                                        </p:tgtEl>
                                      </p:cBhvr>
                                    </p:animEffect>
                                  </p:childTnLst>
                                </p:cTn>
                              </p:par>
                              <p:par>
                                <p:cTn id="100" presetID="0" presetClass="path" presetSubtype="0" accel="50000" decel="50000" fill="hold" grpId="1" nodeType="withEffect">
                                  <p:stCondLst>
                                    <p:cond delay="0"/>
                                  </p:stCondLst>
                                  <p:childTnLst>
                                    <p:animMotion origin="layout" path="M 2.5E-6 1.85185E-6 L 0.48871 -0.02801 " pathEditMode="relative" rAng="0" ptsTypes="AA">
                                      <p:cBhvr>
                                        <p:cTn id="101" dur="1000" fill="hold"/>
                                        <p:tgtEl>
                                          <p:spTgt spid="40"/>
                                        </p:tgtEl>
                                        <p:attrNameLst>
                                          <p:attrName>ppt_x</p:attrName>
                                          <p:attrName>ppt_y</p:attrName>
                                        </p:attrNameLst>
                                      </p:cBhvr>
                                      <p:rCtr x="24427" y="-1412"/>
                                    </p:animMotion>
                                  </p:childTnLst>
                                </p:cTn>
                              </p:par>
                              <p:par>
                                <p:cTn id="102" presetID="10" presetClass="entr" presetSubtype="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1000"/>
                                        <p:tgtEl>
                                          <p:spTgt spid="41"/>
                                        </p:tgtEl>
                                      </p:cBhvr>
                                    </p:animEffect>
                                  </p:childTnLst>
                                </p:cTn>
                              </p:par>
                              <p:par>
                                <p:cTn id="105" presetID="0" presetClass="path" presetSubtype="0" accel="50000" decel="50000" fill="hold" grpId="1" nodeType="withEffect">
                                  <p:stCondLst>
                                    <p:cond delay="0"/>
                                  </p:stCondLst>
                                  <p:childTnLst>
                                    <p:animMotion origin="layout" path="M -4.72222E-6 -1.85185E-6 L 0.53559 0.36736 " pathEditMode="relative" ptsTypes="AA">
                                      <p:cBhvr>
                                        <p:cTn id="106" dur="1000" fill="hold"/>
                                        <p:tgtEl>
                                          <p:spTgt spid="41"/>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1000"/>
                                        <p:tgtEl>
                                          <p:spTgt spid="50"/>
                                        </p:tgtEl>
                                      </p:cBhvr>
                                    </p:animEffect>
                                  </p:childTnLst>
                                </p:cTn>
                              </p:par>
                              <p:par>
                                <p:cTn id="112" presetID="0" presetClass="path" presetSubtype="0" accel="50000" decel="50000" fill="hold" grpId="1" nodeType="withEffect">
                                  <p:stCondLst>
                                    <p:cond delay="0"/>
                                  </p:stCondLst>
                                  <p:childTnLst>
                                    <p:animMotion origin="layout" path="M -0.00121 -0.0074 L -0.12326 -0.21203 " pathEditMode="relative" rAng="0" ptsTypes="AA">
                                      <p:cBhvr>
                                        <p:cTn id="113" dur="1000" fill="hold"/>
                                        <p:tgtEl>
                                          <p:spTgt spid="50"/>
                                        </p:tgtEl>
                                        <p:attrNameLst>
                                          <p:attrName>ppt_x</p:attrName>
                                          <p:attrName>ppt_y</p:attrName>
                                        </p:attrNameLst>
                                      </p:cBhvr>
                                      <p:rCtr x="-6111" y="-10231"/>
                                    </p:animMotion>
                                  </p:childTnLst>
                                </p:cTn>
                              </p:par>
                            </p:childTnLst>
                          </p:cTn>
                        </p:par>
                        <p:par>
                          <p:cTn id="114" fill="hold">
                            <p:stCondLst>
                              <p:cond delay="1000"/>
                            </p:stCondLst>
                            <p:childTnLst>
                              <p:par>
                                <p:cTn id="115" presetID="10" presetClass="entr" presetSubtype="0" fill="hold" grpId="0" nodeType="after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fade">
                                      <p:cBhvr>
                                        <p:cTn id="117" dur="1000"/>
                                        <p:tgtEl>
                                          <p:spTgt spid="51"/>
                                        </p:tgtEl>
                                      </p:cBhvr>
                                    </p:animEffect>
                                  </p:childTnLst>
                                </p:cTn>
                              </p:par>
                              <p:par>
                                <p:cTn id="118" presetID="0" presetClass="path" presetSubtype="0" accel="50000" decel="50000" fill="hold" grpId="1" nodeType="withEffect">
                                  <p:stCondLst>
                                    <p:cond delay="0"/>
                                  </p:stCondLst>
                                  <p:childTnLst>
                                    <p:animMotion origin="layout" path="M 0.00348 -0.00231 L -0.0717 -0.2125 " pathEditMode="relative" rAng="0" ptsTypes="AA">
                                      <p:cBhvr>
                                        <p:cTn id="119" dur="1000" fill="hold"/>
                                        <p:tgtEl>
                                          <p:spTgt spid="51"/>
                                        </p:tgtEl>
                                        <p:attrNameLst>
                                          <p:attrName>ppt_x</p:attrName>
                                          <p:attrName>ppt_y</p:attrName>
                                        </p:attrNameLst>
                                      </p:cBhvr>
                                      <p:rCtr x="-3767" y="-10509"/>
                                    </p:animMotion>
                                  </p:childTnLst>
                                </p:cTn>
                              </p:par>
                            </p:childTnLst>
                          </p:cTn>
                        </p:par>
                        <p:par>
                          <p:cTn id="120" fill="hold">
                            <p:stCondLst>
                              <p:cond delay="2000"/>
                            </p:stCondLst>
                            <p:childTnLst>
                              <p:par>
                                <p:cTn id="121" presetID="10" presetClass="entr" presetSubtype="0"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1000"/>
                                        <p:tgtEl>
                                          <p:spTgt spid="52"/>
                                        </p:tgtEl>
                                      </p:cBhvr>
                                    </p:animEffect>
                                  </p:childTnLst>
                                </p:cTn>
                              </p:par>
                              <p:par>
                                <p:cTn id="124" presetID="0" presetClass="path" presetSubtype="0" accel="50000" decel="50000" fill="hold" grpId="1" nodeType="withEffect">
                                  <p:stCondLst>
                                    <p:cond delay="0"/>
                                  </p:stCondLst>
                                  <p:childTnLst>
                                    <p:animMotion origin="layout" path="M 3.88889E-6 7.40741E-7 L 0.06684 -0.21343 " pathEditMode="relative" rAng="0" ptsTypes="AA">
                                      <p:cBhvr>
                                        <p:cTn id="125" dur="1000" fill="hold"/>
                                        <p:tgtEl>
                                          <p:spTgt spid="52"/>
                                        </p:tgtEl>
                                        <p:attrNameLst>
                                          <p:attrName>ppt_x</p:attrName>
                                          <p:attrName>ppt_y</p:attrName>
                                        </p:attrNameLst>
                                      </p:cBhvr>
                                      <p:rCtr x="3333" y="-10671"/>
                                    </p:animMotion>
                                  </p:childTnLst>
                                </p:cTn>
                              </p:par>
                            </p:childTnLst>
                          </p:cTn>
                        </p:par>
                        <p:par>
                          <p:cTn id="126" fill="hold">
                            <p:stCondLst>
                              <p:cond delay="3000"/>
                            </p:stCondLst>
                            <p:childTnLst>
                              <p:par>
                                <p:cTn id="127" presetID="10" presetClass="entr" presetSubtype="0" fill="hold" grpId="0" nodeType="afterEffect">
                                  <p:stCondLst>
                                    <p:cond delay="0"/>
                                  </p:stCondLst>
                                  <p:childTnLst>
                                    <p:set>
                                      <p:cBhvr>
                                        <p:cTn id="128" dur="1" fill="hold">
                                          <p:stCondLst>
                                            <p:cond delay="0"/>
                                          </p:stCondLst>
                                        </p:cTn>
                                        <p:tgtEl>
                                          <p:spTgt spid="53"/>
                                        </p:tgtEl>
                                        <p:attrNameLst>
                                          <p:attrName>style.visibility</p:attrName>
                                        </p:attrNameLst>
                                      </p:cBhvr>
                                      <p:to>
                                        <p:strVal val="visible"/>
                                      </p:to>
                                    </p:set>
                                    <p:animEffect transition="in" filter="fade">
                                      <p:cBhvr>
                                        <p:cTn id="129" dur="1000"/>
                                        <p:tgtEl>
                                          <p:spTgt spid="53"/>
                                        </p:tgtEl>
                                      </p:cBhvr>
                                    </p:animEffect>
                                  </p:childTnLst>
                                </p:cTn>
                              </p:par>
                              <p:par>
                                <p:cTn id="130" presetID="0" presetClass="path" presetSubtype="0" accel="50000" decel="50000" fill="hold" grpId="1" nodeType="withEffect">
                                  <p:stCondLst>
                                    <p:cond delay="0"/>
                                  </p:stCondLst>
                                  <p:childTnLst>
                                    <p:animMotion origin="layout" path="M 0.00347 0.00232 L 0.0941 -0.21296 " pathEditMode="relative" rAng="0" ptsTypes="AA">
                                      <p:cBhvr>
                                        <p:cTn id="131" dur="1000" fill="hold"/>
                                        <p:tgtEl>
                                          <p:spTgt spid="53"/>
                                        </p:tgtEl>
                                        <p:attrNameLst>
                                          <p:attrName>ppt_x</p:attrName>
                                          <p:attrName>ppt_y</p:attrName>
                                        </p:attrNameLst>
                                      </p:cBhvr>
                                      <p:rCtr x="4531" y="-10764"/>
                                    </p:animMotion>
                                  </p:childTnLst>
                                </p:cTn>
                              </p:par>
                            </p:childTnLst>
                          </p:cTn>
                        </p:par>
                      </p:childTnLst>
                    </p:cTn>
                  </p:par>
                  <p:par>
                    <p:cTn id="132" fill="hold">
                      <p:stCondLst>
                        <p:cond delay="indefinite"/>
                      </p:stCondLst>
                      <p:childTnLst>
                        <p:par>
                          <p:cTn id="133" fill="hold">
                            <p:stCondLst>
                              <p:cond delay="0"/>
                            </p:stCondLst>
                            <p:childTnLst>
                              <p:par>
                                <p:cTn id="134" presetID="22" presetClass="exit" presetSubtype="1" fill="hold" grpId="2" nodeType="clickEffect">
                                  <p:stCondLst>
                                    <p:cond delay="0"/>
                                  </p:stCondLst>
                                  <p:childTnLst>
                                    <p:animEffect transition="out" filter="wipe(up)">
                                      <p:cBhvr>
                                        <p:cTn id="135" dur="500"/>
                                        <p:tgtEl>
                                          <p:spTgt spid="53"/>
                                        </p:tgtEl>
                                      </p:cBhvr>
                                    </p:animEffect>
                                    <p:set>
                                      <p:cBhvr>
                                        <p:cTn id="136" dur="1" fill="hold">
                                          <p:stCondLst>
                                            <p:cond delay="499"/>
                                          </p:stCondLst>
                                        </p:cTn>
                                        <p:tgtEl>
                                          <p:spTgt spid="53"/>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1000"/>
                                        <p:tgtEl>
                                          <p:spTgt spid="54"/>
                                        </p:tgtEl>
                                      </p:cBhvr>
                                    </p:animEffect>
                                  </p:childTnLst>
                                </p:cTn>
                              </p:par>
                              <p:par>
                                <p:cTn id="142" presetID="0" presetClass="path" presetSubtype="0" accel="50000" decel="50000" fill="hold" grpId="1" nodeType="withEffect">
                                  <p:stCondLst>
                                    <p:cond delay="0"/>
                                  </p:stCondLst>
                                  <p:childTnLst>
                                    <p:animMotion origin="layout" path="M 0.00347 0.00232 L 0.0941 -0.21296 " pathEditMode="relative" rAng="0" ptsTypes="AA">
                                      <p:cBhvr>
                                        <p:cTn id="143" dur="1000" fill="hold"/>
                                        <p:tgtEl>
                                          <p:spTgt spid="54"/>
                                        </p:tgtEl>
                                        <p:attrNameLst>
                                          <p:attrName>ppt_x</p:attrName>
                                          <p:attrName>ppt_y</p:attrName>
                                        </p:attrNameLst>
                                      </p:cBhvr>
                                      <p:rCtr x="4531" y="-10764"/>
                                    </p:animMotion>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47"/>
                                        </p:tgtEl>
                                        <p:attrNameLst>
                                          <p:attrName>style.visibility</p:attrName>
                                        </p:attrNameLst>
                                      </p:cBhvr>
                                      <p:to>
                                        <p:strVal val="visible"/>
                                      </p:to>
                                    </p:set>
                                  </p:childTnLst>
                                </p:cTn>
                              </p:par>
                            </p:childTnLst>
                          </p:cTn>
                        </p:par>
                        <p:par>
                          <p:cTn id="148" fill="hold">
                            <p:stCondLst>
                              <p:cond delay="0"/>
                            </p:stCondLst>
                            <p:childTnLst>
                              <p:par>
                                <p:cTn id="149" presetID="1" presetClass="entr" presetSubtype="0" fill="hold" grpId="0" nodeType="afterEffect">
                                  <p:stCondLst>
                                    <p:cond delay="0"/>
                                  </p:stCondLst>
                                  <p:childTnLst>
                                    <p:set>
                                      <p:cBhvr>
                                        <p:cTn id="150" dur="1" fill="hold">
                                          <p:stCondLst>
                                            <p:cond delay="0"/>
                                          </p:stCondLst>
                                        </p:cTn>
                                        <p:tgtEl>
                                          <p:spTgt spid="4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p:bldP spid="24" grpId="0" animBg="1"/>
      <p:bldP spid="28" grpId="0" animBg="1"/>
      <p:bldP spid="29" grpId="0" animBg="1"/>
      <p:bldP spid="30" grpId="0" animBg="1"/>
      <p:bldP spid="31" grpId="0" animBg="1"/>
      <p:bldP spid="32" grpId="0" animBg="1"/>
      <p:bldP spid="37" grpId="0"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p:bldP spid="46" grpId="0"/>
      <p:bldP spid="47" grpId="0" animBg="1"/>
      <p:bldP spid="48" grpId="0"/>
      <p:bldP spid="50" grpId="0" animBg="1"/>
      <p:bldP spid="50" grpId="1" animBg="1"/>
      <p:bldP spid="51" grpId="0" animBg="1"/>
      <p:bldP spid="51" grpId="1" animBg="1"/>
      <p:bldP spid="52" grpId="0" animBg="1"/>
      <p:bldP spid="52" grpId="1" animBg="1"/>
      <p:bldP spid="53" grpId="0" animBg="1"/>
      <p:bldP spid="53" grpId="1" animBg="1"/>
      <p:bldP spid="53" grpId="2" animBg="1"/>
      <p:bldP spid="54" grpId="0" animBg="1"/>
      <p:bldP spid="54"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动态页式管理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Rectangle 2"/>
          <p:cNvSpPr txBox="1">
            <a:spLocks noChangeArrowheads="1"/>
          </p:cNvSpPr>
          <p:nvPr/>
        </p:nvSpPr>
        <p:spPr>
          <a:xfrm>
            <a:off x="466603" y="1759677"/>
            <a:ext cx="8334250" cy="462165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lnSpc>
                <a:spcPct val="150000"/>
              </a:lnSpc>
              <a:spcBef>
                <a:spcPts val="90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在这种管理方案中，必须解决如下问题：</a:t>
            </a:r>
          </a:p>
          <a:p>
            <a:pPr marL="800100" lvl="2" algn="just">
              <a:lnSpc>
                <a:spcPct val="150000"/>
              </a:lnSpc>
              <a:spcBef>
                <a:spcPts val="90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 作业页表应登记哪些页已在主存，哪些页不在主存，并要有一种机制根据需要把外存上的页调入内存，保证作业正确运行</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90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 当需要将某页调入主存，但主存又无空闲块时，应如何处理，即采用什么策略来淘汰已占据内存的页 </a:t>
            </a:r>
            <a:endParaRPr lang="en-US" altLang="zh-CN" sz="1800" b="1" dirty="0">
              <a:solidFill>
                <a:srgbClr val="000000"/>
              </a:solidFill>
              <a:latin typeface="华文中宋" panose="02010600040101010101" pitchFamily="2" charset="-122"/>
              <a:ea typeface="华文中宋" panose="02010600040101010101" pitchFamily="2" charset="-122"/>
            </a:endParaRPr>
          </a:p>
          <a:p>
            <a:pPr marL="285750" lvl="2" indent="-285750" algn="just">
              <a:lnSpc>
                <a:spcPct val="150000"/>
              </a:lnSpc>
              <a:spcBef>
                <a:spcPts val="90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对于这两个问题，前者通过扩充每个作业的页表结构来解决，后者由</a:t>
            </a:r>
            <a:r>
              <a:rPr lang="zh-CN" altLang="en-US" sz="1800" b="1" dirty="0">
                <a:solidFill>
                  <a:srgbClr val="FF0000"/>
                </a:solidFill>
                <a:latin typeface="华文中宋" panose="02010600040101010101" pitchFamily="2" charset="-122"/>
                <a:ea typeface="华文中宋" panose="02010600040101010101" pitchFamily="2" charset="-122"/>
              </a:rPr>
              <a:t>缺页中断</a:t>
            </a:r>
            <a:r>
              <a:rPr lang="zh-CN" altLang="en-US" sz="1800" b="1" dirty="0">
                <a:solidFill>
                  <a:srgbClr val="000000"/>
                </a:solidFill>
                <a:latin typeface="华文中宋" panose="02010600040101010101" pitchFamily="2" charset="-122"/>
                <a:ea typeface="华文中宋" panose="02010600040101010101" pitchFamily="2" charset="-122"/>
              </a:rPr>
              <a:t>机构来解决</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lvl="2" indent="0" algn="just">
              <a:lnSpc>
                <a:spcPct val="150000"/>
              </a:lnSpc>
              <a:spcBef>
                <a:spcPts val="90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marL="571500" lvl="2" indent="0" algn="just">
              <a:lnSpc>
                <a:spcPct val="150000"/>
              </a:lnSpc>
              <a:spcBef>
                <a:spcPts val="900"/>
              </a:spcBef>
              <a:buNone/>
            </a:pPr>
            <a:r>
              <a:rPr lang="zh-CN" altLang="en-US" sz="1800" b="1" dirty="0">
                <a:solidFill>
                  <a:srgbClr val="000000"/>
                </a:solidFill>
                <a:latin typeface="华文中宋" panose="02010600040101010101" pitchFamily="2" charset="-122"/>
                <a:ea typeface="华文中宋" panose="02010600040101010101" pitchFamily="2" charset="-122"/>
              </a:rPr>
              <a:t>          </a:t>
            </a:r>
          </a:p>
        </p:txBody>
      </p:sp>
      <p:sp>
        <p:nvSpPr>
          <p:cNvPr id="2" name="灯片编号占位符 1">
            <a:extLst>
              <a:ext uri="{FF2B5EF4-FFF2-40B4-BE49-F238E27FC236}">
                <a16:creationId xmlns:a16="http://schemas.microsoft.com/office/drawing/2014/main" id="{11CDE63E-31D6-4361-B62C-7CFD88981A97}"/>
              </a:ext>
            </a:extLst>
          </p:cNvPr>
          <p:cNvSpPr>
            <a:spLocks noGrp="1"/>
          </p:cNvSpPr>
          <p:nvPr>
            <p:ph type="sldNum" sz="quarter" idx="12"/>
          </p:nvPr>
        </p:nvSpPr>
        <p:spPr/>
        <p:txBody>
          <a:bodyPr/>
          <a:lstStyle/>
          <a:p>
            <a:fld id="{B10D5614-B734-4280-8F57-1D4947433C97}" type="slidenum">
              <a:rPr lang="en-US" smtClean="0"/>
              <a:pPr/>
              <a:t>73</a:t>
            </a:fld>
            <a:endParaRPr lang="en-US" dirty="0"/>
          </a:p>
        </p:txBody>
      </p:sp>
    </p:spTree>
    <p:extLst>
      <p:ext uri="{BB962C8B-B14F-4D97-AF65-F5344CB8AC3E}">
        <p14:creationId xmlns:p14="http://schemas.microsoft.com/office/powerpoint/2010/main" val="137240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动态页式管理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2"/>
          <p:cNvSpPr txBox="1">
            <a:spLocks noChangeArrowheads="1"/>
          </p:cNvSpPr>
          <p:nvPr/>
        </p:nvSpPr>
        <p:spPr>
          <a:xfrm>
            <a:off x="540814" y="1589052"/>
            <a:ext cx="7783513" cy="4043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扩充后的页表</a:t>
            </a:r>
          </a:p>
        </p:txBody>
      </p:sp>
      <p:grpSp>
        <p:nvGrpSpPr>
          <p:cNvPr id="19" name="Group 3"/>
          <p:cNvGrpSpPr>
            <a:grpSpLocks/>
          </p:cNvGrpSpPr>
          <p:nvPr/>
        </p:nvGrpSpPr>
        <p:grpSpPr bwMode="auto">
          <a:xfrm>
            <a:off x="546248" y="4283996"/>
            <a:ext cx="8077200" cy="685800"/>
            <a:chOff x="-3" y="-3"/>
            <a:chExt cx="3704" cy="466"/>
          </a:xfrm>
        </p:grpSpPr>
        <p:grpSp>
          <p:nvGrpSpPr>
            <p:cNvPr id="20" name="Group 4"/>
            <p:cNvGrpSpPr>
              <a:grpSpLocks/>
            </p:cNvGrpSpPr>
            <p:nvPr/>
          </p:nvGrpSpPr>
          <p:grpSpPr bwMode="auto">
            <a:xfrm>
              <a:off x="0" y="0"/>
              <a:ext cx="3698" cy="460"/>
              <a:chOff x="0" y="0"/>
              <a:chExt cx="3698" cy="460"/>
            </a:xfrm>
          </p:grpSpPr>
          <p:grpSp>
            <p:nvGrpSpPr>
              <p:cNvPr id="22" name="Group 5"/>
              <p:cNvGrpSpPr>
                <a:grpSpLocks/>
              </p:cNvGrpSpPr>
              <p:nvPr/>
            </p:nvGrpSpPr>
            <p:grpSpPr bwMode="auto">
              <a:xfrm>
                <a:off x="0" y="0"/>
                <a:ext cx="338" cy="460"/>
                <a:chOff x="0" y="0"/>
                <a:chExt cx="338" cy="460"/>
              </a:xfrm>
            </p:grpSpPr>
            <p:sp>
              <p:nvSpPr>
                <p:cNvPr id="41" name="Rectangle 6"/>
                <p:cNvSpPr>
                  <a:spLocks noChangeArrowheads="1"/>
                </p:cNvSpPr>
                <p:nvPr/>
              </p:nvSpPr>
              <p:spPr bwMode="auto">
                <a:xfrm>
                  <a:off x="43" y="0"/>
                  <a:ext cx="2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dirty="0">
                      <a:solidFill>
                        <a:srgbClr val="003300"/>
                      </a:solidFill>
                      <a:latin typeface="Times New Roman" pitchFamily="18" charset="0"/>
                      <a:ea typeface="宋体" charset="-122"/>
                    </a:rPr>
                    <a:t>页号</a:t>
                  </a:r>
                </a:p>
                <a:p>
                  <a:pPr algn="ctr"/>
                  <a:endParaRPr kumimoji="1" lang="zh-CN" altLang="en-US" sz="1400" b="1" dirty="0">
                    <a:solidFill>
                      <a:srgbClr val="0000CC"/>
                    </a:solidFill>
                    <a:latin typeface="Times New Roman" pitchFamily="18" charset="0"/>
                    <a:ea typeface="宋体" charset="-122"/>
                  </a:endParaRPr>
                </a:p>
              </p:txBody>
            </p:sp>
            <p:sp>
              <p:nvSpPr>
                <p:cNvPr id="42" name="Rectangle 7"/>
                <p:cNvSpPr>
                  <a:spLocks noChangeArrowheads="1"/>
                </p:cNvSpPr>
                <p:nvPr/>
              </p:nvSpPr>
              <p:spPr bwMode="auto">
                <a:xfrm>
                  <a:off x="0" y="0"/>
                  <a:ext cx="33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3" name="Group 8"/>
              <p:cNvGrpSpPr>
                <a:grpSpLocks/>
              </p:cNvGrpSpPr>
              <p:nvPr/>
            </p:nvGrpSpPr>
            <p:grpSpPr bwMode="auto">
              <a:xfrm>
                <a:off x="338" y="0"/>
                <a:ext cx="513" cy="460"/>
                <a:chOff x="338" y="0"/>
                <a:chExt cx="513" cy="460"/>
              </a:xfrm>
            </p:grpSpPr>
            <p:sp>
              <p:nvSpPr>
                <p:cNvPr id="39" name="Rectangle 9"/>
                <p:cNvSpPr>
                  <a:spLocks noChangeArrowheads="1"/>
                </p:cNvSpPr>
                <p:nvPr/>
              </p:nvSpPr>
              <p:spPr bwMode="auto">
                <a:xfrm>
                  <a:off x="381" y="0"/>
                  <a:ext cx="42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dirty="0">
                      <a:solidFill>
                        <a:srgbClr val="003300"/>
                      </a:solidFill>
                      <a:latin typeface="Times New Roman" pitchFamily="18" charset="0"/>
                      <a:ea typeface="宋体" charset="-122"/>
                    </a:rPr>
                    <a:t>页面号</a:t>
                  </a:r>
                </a:p>
                <a:p>
                  <a:pPr algn="ctr"/>
                  <a:endParaRPr kumimoji="1" lang="zh-CN" altLang="en-US" sz="1400" dirty="0">
                    <a:latin typeface="Times New Roman" pitchFamily="18" charset="0"/>
                    <a:ea typeface="宋体" charset="-122"/>
                  </a:endParaRPr>
                </a:p>
              </p:txBody>
            </p:sp>
            <p:sp>
              <p:nvSpPr>
                <p:cNvPr id="40" name="Rectangle 10"/>
                <p:cNvSpPr>
                  <a:spLocks noChangeArrowheads="1"/>
                </p:cNvSpPr>
                <p:nvPr/>
              </p:nvSpPr>
              <p:spPr bwMode="auto">
                <a:xfrm>
                  <a:off x="338" y="0"/>
                  <a:ext cx="513"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4" name="Group 11"/>
              <p:cNvGrpSpPr>
                <a:grpSpLocks/>
              </p:cNvGrpSpPr>
              <p:nvPr/>
            </p:nvGrpSpPr>
            <p:grpSpPr bwMode="auto">
              <a:xfrm>
                <a:off x="851" y="0"/>
                <a:ext cx="595" cy="460"/>
                <a:chOff x="851" y="0"/>
                <a:chExt cx="595" cy="460"/>
              </a:xfrm>
            </p:grpSpPr>
            <p:sp>
              <p:nvSpPr>
                <p:cNvPr id="37" name="Rectangle 12"/>
                <p:cNvSpPr>
                  <a:spLocks noChangeArrowheads="1"/>
                </p:cNvSpPr>
                <p:nvPr/>
              </p:nvSpPr>
              <p:spPr bwMode="auto">
                <a:xfrm>
                  <a:off x="894" y="0"/>
                  <a:ext cx="50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a:solidFill>
                        <a:srgbClr val="CC0000"/>
                      </a:solidFill>
                      <a:latin typeface="Times New Roman" pitchFamily="18" charset="0"/>
                      <a:ea typeface="宋体" charset="-122"/>
                    </a:rPr>
                    <a:t>中断位</a:t>
                  </a:r>
                  <a:r>
                    <a:rPr kumimoji="1" lang="en-US" altLang="zh-CN" sz="1400" b="1">
                      <a:solidFill>
                        <a:srgbClr val="CC0000"/>
                      </a:solidFill>
                      <a:latin typeface="Times New Roman" pitchFamily="18" charset="0"/>
                      <a:ea typeface="宋体" charset="-122"/>
                    </a:rPr>
                    <a:t>(I)</a:t>
                  </a:r>
                </a:p>
                <a:p>
                  <a:pPr algn="ctr" eaLnBrk="1" hangingPunct="1"/>
                  <a:endParaRPr kumimoji="1" lang="zh-CN" altLang="en-US" sz="1400" b="1">
                    <a:solidFill>
                      <a:srgbClr val="CC0000"/>
                    </a:solidFill>
                    <a:latin typeface="Times New Roman" pitchFamily="18" charset="0"/>
                    <a:ea typeface="宋体" charset="-122"/>
                  </a:endParaRPr>
                </a:p>
              </p:txBody>
            </p:sp>
            <p:sp>
              <p:nvSpPr>
                <p:cNvPr id="38" name="Rectangle 13"/>
                <p:cNvSpPr>
                  <a:spLocks noChangeArrowheads="1"/>
                </p:cNvSpPr>
                <p:nvPr/>
              </p:nvSpPr>
              <p:spPr bwMode="auto">
                <a:xfrm>
                  <a:off x="851" y="0"/>
                  <a:ext cx="59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5" name="Group 14"/>
              <p:cNvGrpSpPr>
                <a:grpSpLocks/>
              </p:cNvGrpSpPr>
              <p:nvPr/>
            </p:nvGrpSpPr>
            <p:grpSpPr bwMode="auto">
              <a:xfrm>
                <a:off x="1446" y="0"/>
                <a:ext cx="595" cy="460"/>
                <a:chOff x="1446" y="0"/>
                <a:chExt cx="595" cy="460"/>
              </a:xfrm>
            </p:grpSpPr>
            <p:sp>
              <p:nvSpPr>
                <p:cNvPr id="35" name="Rectangle 15"/>
                <p:cNvSpPr>
                  <a:spLocks noChangeArrowheads="1"/>
                </p:cNvSpPr>
                <p:nvPr/>
              </p:nvSpPr>
              <p:spPr bwMode="auto">
                <a:xfrm>
                  <a:off x="1489" y="0"/>
                  <a:ext cx="50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a:solidFill>
                        <a:srgbClr val="0000CC"/>
                      </a:solidFill>
                      <a:latin typeface="Times New Roman" pitchFamily="18" charset="0"/>
                      <a:ea typeface="宋体" charset="-122"/>
                    </a:rPr>
                    <a:t>使用位</a:t>
                  </a:r>
                  <a:r>
                    <a:rPr kumimoji="1" lang="en-US" altLang="zh-CN" sz="1400" b="1">
                      <a:solidFill>
                        <a:srgbClr val="0000CC"/>
                      </a:solidFill>
                      <a:latin typeface="Times New Roman" pitchFamily="18" charset="0"/>
                      <a:ea typeface="宋体" charset="-122"/>
                    </a:rPr>
                    <a:t>(R)</a:t>
                  </a:r>
                </a:p>
                <a:p>
                  <a:pPr algn="ctr"/>
                  <a:endParaRPr kumimoji="1" lang="zh-CN" altLang="en-US" sz="1400">
                    <a:latin typeface="Times New Roman" pitchFamily="18" charset="0"/>
                    <a:ea typeface="宋体" charset="-122"/>
                  </a:endParaRPr>
                </a:p>
              </p:txBody>
            </p:sp>
            <p:sp>
              <p:nvSpPr>
                <p:cNvPr id="36" name="Rectangle 16"/>
                <p:cNvSpPr>
                  <a:spLocks noChangeArrowheads="1"/>
                </p:cNvSpPr>
                <p:nvPr/>
              </p:nvSpPr>
              <p:spPr bwMode="auto">
                <a:xfrm>
                  <a:off x="1446" y="0"/>
                  <a:ext cx="59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6" name="Group 17"/>
              <p:cNvGrpSpPr>
                <a:grpSpLocks/>
              </p:cNvGrpSpPr>
              <p:nvPr/>
            </p:nvGrpSpPr>
            <p:grpSpPr bwMode="auto">
              <a:xfrm>
                <a:off x="2041" y="0"/>
                <a:ext cx="595" cy="460"/>
                <a:chOff x="2041" y="0"/>
                <a:chExt cx="595" cy="460"/>
              </a:xfrm>
            </p:grpSpPr>
            <p:sp>
              <p:nvSpPr>
                <p:cNvPr id="33" name="Rectangle 18"/>
                <p:cNvSpPr>
                  <a:spLocks noChangeArrowheads="1"/>
                </p:cNvSpPr>
                <p:nvPr/>
              </p:nvSpPr>
              <p:spPr bwMode="auto">
                <a:xfrm>
                  <a:off x="2084" y="0"/>
                  <a:ext cx="50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a:latin typeface="Times New Roman" pitchFamily="18" charset="0"/>
                      <a:ea typeface="宋体" charset="-122"/>
                    </a:rPr>
                    <a:t>修改位</a:t>
                  </a:r>
                  <a:r>
                    <a:rPr kumimoji="1" lang="en-US" altLang="zh-CN" sz="1400" b="1">
                      <a:latin typeface="Times New Roman" pitchFamily="18" charset="0"/>
                      <a:ea typeface="宋体" charset="-122"/>
                    </a:rPr>
                    <a:t>(C)</a:t>
                  </a:r>
                </a:p>
                <a:p>
                  <a:pPr algn="ctr"/>
                  <a:endParaRPr kumimoji="1" lang="zh-CN" altLang="en-US" sz="1400">
                    <a:latin typeface="Times New Roman" pitchFamily="18" charset="0"/>
                    <a:ea typeface="宋体" charset="-122"/>
                  </a:endParaRPr>
                </a:p>
              </p:txBody>
            </p:sp>
            <p:sp>
              <p:nvSpPr>
                <p:cNvPr id="34" name="Rectangle 19"/>
                <p:cNvSpPr>
                  <a:spLocks noChangeArrowheads="1"/>
                </p:cNvSpPr>
                <p:nvPr/>
              </p:nvSpPr>
              <p:spPr bwMode="auto">
                <a:xfrm>
                  <a:off x="2041" y="0"/>
                  <a:ext cx="59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7" name="Group 20"/>
              <p:cNvGrpSpPr>
                <a:grpSpLocks/>
              </p:cNvGrpSpPr>
              <p:nvPr/>
            </p:nvGrpSpPr>
            <p:grpSpPr bwMode="auto">
              <a:xfrm>
                <a:off x="2636" y="0"/>
                <a:ext cx="510" cy="460"/>
                <a:chOff x="2636" y="0"/>
                <a:chExt cx="510" cy="460"/>
              </a:xfrm>
            </p:grpSpPr>
            <p:sp>
              <p:nvSpPr>
                <p:cNvPr id="31" name="Rectangle 21"/>
                <p:cNvSpPr>
                  <a:spLocks noChangeArrowheads="1"/>
                </p:cNvSpPr>
                <p:nvPr/>
              </p:nvSpPr>
              <p:spPr bwMode="auto">
                <a:xfrm>
                  <a:off x="2679" y="0"/>
                  <a:ext cx="42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a:solidFill>
                        <a:srgbClr val="996633"/>
                      </a:solidFill>
                      <a:latin typeface="Times New Roman" pitchFamily="18" charset="0"/>
                      <a:ea typeface="宋体" charset="-122"/>
                    </a:rPr>
                    <a:t>辅存始址</a:t>
                  </a:r>
                </a:p>
                <a:p>
                  <a:pPr algn="ctr"/>
                  <a:endParaRPr kumimoji="1" lang="zh-CN" altLang="en-US" sz="1400">
                    <a:latin typeface="Times New Roman" pitchFamily="18" charset="0"/>
                    <a:ea typeface="宋体" charset="-122"/>
                  </a:endParaRPr>
                </a:p>
              </p:txBody>
            </p:sp>
            <p:sp>
              <p:nvSpPr>
                <p:cNvPr id="32" name="Rectangle 22"/>
                <p:cNvSpPr>
                  <a:spLocks noChangeArrowheads="1"/>
                </p:cNvSpPr>
                <p:nvPr/>
              </p:nvSpPr>
              <p:spPr bwMode="auto">
                <a:xfrm>
                  <a:off x="2636" y="0"/>
                  <a:ext cx="51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nvGrpSpPr>
              <p:cNvPr id="28" name="Group 23"/>
              <p:cNvGrpSpPr>
                <a:grpSpLocks/>
              </p:cNvGrpSpPr>
              <p:nvPr/>
            </p:nvGrpSpPr>
            <p:grpSpPr bwMode="auto">
              <a:xfrm>
                <a:off x="3146" y="0"/>
                <a:ext cx="552" cy="460"/>
                <a:chOff x="3146" y="0"/>
                <a:chExt cx="552" cy="460"/>
              </a:xfrm>
            </p:grpSpPr>
            <p:sp>
              <p:nvSpPr>
                <p:cNvPr id="29" name="Rectangle 24"/>
                <p:cNvSpPr>
                  <a:spLocks noChangeArrowheads="1"/>
                </p:cNvSpPr>
                <p:nvPr/>
              </p:nvSpPr>
              <p:spPr bwMode="auto">
                <a:xfrm>
                  <a:off x="3189" y="0"/>
                  <a:ext cx="46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1400" b="1">
                      <a:solidFill>
                        <a:srgbClr val="660066"/>
                      </a:solidFill>
                      <a:latin typeface="Times New Roman" pitchFamily="18" charset="0"/>
                      <a:ea typeface="宋体" charset="-122"/>
                    </a:rPr>
                    <a:t>存取权限</a:t>
                  </a:r>
                </a:p>
                <a:p>
                  <a:pPr algn="ctr"/>
                  <a:endParaRPr kumimoji="1" lang="zh-CN" altLang="en-US" sz="1400">
                    <a:latin typeface="Times New Roman" pitchFamily="18" charset="0"/>
                    <a:ea typeface="宋体" charset="-122"/>
                  </a:endParaRPr>
                </a:p>
              </p:txBody>
            </p:sp>
            <p:sp>
              <p:nvSpPr>
                <p:cNvPr id="30" name="Rectangle 25"/>
                <p:cNvSpPr>
                  <a:spLocks noChangeArrowheads="1"/>
                </p:cNvSpPr>
                <p:nvPr/>
              </p:nvSpPr>
              <p:spPr bwMode="auto">
                <a:xfrm>
                  <a:off x="3146" y="0"/>
                  <a:ext cx="552"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grpSp>
        <p:sp>
          <p:nvSpPr>
            <p:cNvPr id="21" name="Rectangle 26"/>
            <p:cNvSpPr>
              <a:spLocks noChangeArrowheads="1"/>
            </p:cNvSpPr>
            <p:nvPr/>
          </p:nvSpPr>
          <p:spPr bwMode="auto">
            <a:xfrm>
              <a:off x="-3" y="-3"/>
              <a:ext cx="3704" cy="466"/>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sp>
        <p:nvSpPr>
          <p:cNvPr id="43" name="AutoShape 27"/>
          <p:cNvSpPr>
            <a:spLocks noChangeArrowheads="1"/>
          </p:cNvSpPr>
          <p:nvPr/>
        </p:nvSpPr>
        <p:spPr bwMode="auto">
          <a:xfrm>
            <a:off x="540814" y="2162199"/>
            <a:ext cx="2244738" cy="1656184"/>
          </a:xfrm>
          <a:prstGeom prst="wedgeRoundRectCallout">
            <a:avLst>
              <a:gd name="adj1" fmla="val 59834"/>
              <a:gd name="adj2" fmla="val 78397"/>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CC0000"/>
                </a:solidFill>
                <a:latin typeface="华文中宋" panose="02010600040101010101" pitchFamily="2" charset="-122"/>
                <a:ea typeface="华文中宋" panose="02010600040101010101" pitchFamily="2" charset="-122"/>
              </a:rPr>
              <a:t>用于标识该页是否在主存。</a:t>
            </a:r>
            <a:r>
              <a:rPr lang="en-US" altLang="zh-CN" b="1" dirty="0">
                <a:solidFill>
                  <a:srgbClr val="CC0000"/>
                </a:solidFill>
                <a:latin typeface="华文中宋" panose="02010600040101010101" pitchFamily="2" charset="-122"/>
                <a:ea typeface="华文中宋" panose="02010600040101010101" pitchFamily="2" charset="-122"/>
              </a:rPr>
              <a:t>I=0</a:t>
            </a:r>
            <a:r>
              <a:rPr lang="zh-CN" altLang="en-US" b="1" dirty="0">
                <a:solidFill>
                  <a:srgbClr val="CC0000"/>
                </a:solidFill>
                <a:latin typeface="华文中宋" panose="02010600040101010101" pitchFamily="2" charset="-122"/>
                <a:ea typeface="华文中宋" panose="02010600040101010101" pitchFamily="2" charset="-122"/>
              </a:rPr>
              <a:t>表示该页在主存，</a:t>
            </a:r>
            <a:r>
              <a:rPr lang="en-US" altLang="zh-CN" b="1" dirty="0">
                <a:solidFill>
                  <a:srgbClr val="CC0000"/>
                </a:solidFill>
                <a:latin typeface="华文中宋" panose="02010600040101010101" pitchFamily="2" charset="-122"/>
                <a:ea typeface="华文中宋" panose="02010600040101010101" pitchFamily="2" charset="-122"/>
              </a:rPr>
              <a:t>I=1</a:t>
            </a:r>
            <a:r>
              <a:rPr lang="zh-CN" altLang="en-US" b="1" dirty="0">
                <a:solidFill>
                  <a:srgbClr val="CC0000"/>
                </a:solidFill>
                <a:latin typeface="华文中宋" panose="02010600040101010101" pitchFamily="2" charset="-122"/>
                <a:ea typeface="华文中宋" panose="02010600040101010101" pitchFamily="2" charset="-122"/>
              </a:rPr>
              <a:t>表示该页不在主存。</a:t>
            </a:r>
            <a:endParaRPr lang="zh-CN" altLang="en-US" b="1" dirty="0">
              <a:latin typeface="华文中宋" panose="02010600040101010101" pitchFamily="2" charset="-122"/>
              <a:ea typeface="华文中宋" panose="02010600040101010101" pitchFamily="2" charset="-122"/>
            </a:endParaRPr>
          </a:p>
        </p:txBody>
      </p:sp>
      <p:sp>
        <p:nvSpPr>
          <p:cNvPr id="44" name="AutoShape 28"/>
          <p:cNvSpPr>
            <a:spLocks noChangeArrowheads="1"/>
          </p:cNvSpPr>
          <p:nvPr/>
        </p:nvSpPr>
        <p:spPr bwMode="auto">
          <a:xfrm>
            <a:off x="6985693" y="2554361"/>
            <a:ext cx="1651523" cy="1259895"/>
          </a:xfrm>
          <a:prstGeom prst="wedgeRoundRectCallout">
            <a:avLst>
              <a:gd name="adj1" fmla="val -224"/>
              <a:gd name="adj2" fmla="val 87757"/>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20000"/>
              </a:spcBef>
            </a:pPr>
            <a:r>
              <a:rPr lang="zh-CN" altLang="en-US" b="1" dirty="0">
                <a:solidFill>
                  <a:srgbClr val="660066"/>
                </a:solidFill>
                <a:latin typeface="华文中宋" panose="02010600040101010101" pitchFamily="2" charset="-122"/>
                <a:ea typeface="华文中宋" panose="02010600040101010101" pitchFamily="2" charset="-122"/>
              </a:rPr>
              <a:t>用于验证该页的读取权限是否正确</a:t>
            </a:r>
            <a:endParaRPr lang="zh-CN" altLang="en-US" dirty="0">
              <a:latin typeface="华文中宋" panose="02010600040101010101" pitchFamily="2" charset="-122"/>
              <a:ea typeface="华文中宋" panose="02010600040101010101" pitchFamily="2" charset="-122"/>
            </a:endParaRPr>
          </a:p>
        </p:txBody>
      </p:sp>
      <p:sp>
        <p:nvSpPr>
          <p:cNvPr id="45" name="AutoShape 29"/>
          <p:cNvSpPr>
            <a:spLocks noChangeArrowheads="1"/>
          </p:cNvSpPr>
          <p:nvPr/>
        </p:nvSpPr>
        <p:spPr bwMode="auto">
          <a:xfrm>
            <a:off x="755576" y="5320732"/>
            <a:ext cx="3599211" cy="1296144"/>
          </a:xfrm>
          <a:prstGeom prst="wedgeRoundRectCallout">
            <a:avLst>
              <a:gd name="adj1" fmla="val 48057"/>
              <a:gd name="adj2" fmla="val -76996"/>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0000CC"/>
                </a:solidFill>
                <a:latin typeface="华文中宋" panose="02010600040101010101" pitchFamily="2" charset="-122"/>
                <a:ea typeface="华文中宋" panose="02010600040101010101" pitchFamily="2" charset="-122"/>
              </a:rPr>
              <a:t>使用位：用于表示淘汰的那些页面。</a:t>
            </a:r>
            <a:r>
              <a:rPr lang="en-US" altLang="zh-CN" b="1" dirty="0">
                <a:solidFill>
                  <a:srgbClr val="0000CC"/>
                </a:solidFill>
                <a:latin typeface="华文中宋" panose="02010600040101010101" pitchFamily="2" charset="-122"/>
                <a:ea typeface="华文中宋" panose="02010600040101010101" pitchFamily="2" charset="-122"/>
              </a:rPr>
              <a:t>R=1</a:t>
            </a:r>
            <a:r>
              <a:rPr lang="zh-CN" altLang="en-US" b="1" dirty="0">
                <a:solidFill>
                  <a:srgbClr val="0000CC"/>
                </a:solidFill>
                <a:latin typeface="华文中宋" panose="02010600040101010101" pitchFamily="2" charset="-122"/>
                <a:ea typeface="华文中宋" panose="02010600040101010101" pitchFamily="2" charset="-122"/>
              </a:rPr>
              <a:t>表示经常使用，</a:t>
            </a:r>
            <a:r>
              <a:rPr lang="en-US" altLang="zh-CN" b="1" dirty="0">
                <a:solidFill>
                  <a:srgbClr val="0000CC"/>
                </a:solidFill>
                <a:latin typeface="华文中宋" panose="02010600040101010101" pitchFamily="2" charset="-122"/>
                <a:ea typeface="华文中宋" panose="02010600040101010101" pitchFamily="2" charset="-122"/>
              </a:rPr>
              <a:t>R=0</a:t>
            </a:r>
            <a:r>
              <a:rPr lang="zh-CN" altLang="en-US" b="1" dirty="0">
                <a:solidFill>
                  <a:srgbClr val="0000CC"/>
                </a:solidFill>
                <a:latin typeface="华文中宋" panose="02010600040101010101" pitchFamily="2" charset="-122"/>
                <a:ea typeface="华文中宋" panose="02010600040101010101" pitchFamily="2" charset="-122"/>
              </a:rPr>
              <a:t>表示不常用，应该淘汰</a:t>
            </a:r>
            <a:r>
              <a:rPr lang="en-US" altLang="zh-CN" b="1" dirty="0">
                <a:solidFill>
                  <a:srgbClr val="0000CC"/>
                </a:solidFill>
                <a:latin typeface="华文中宋" panose="02010600040101010101" pitchFamily="2" charset="-122"/>
                <a:ea typeface="华文中宋" panose="02010600040101010101" pitchFamily="2" charset="-122"/>
              </a:rPr>
              <a:t>R=0</a:t>
            </a:r>
            <a:r>
              <a:rPr lang="zh-CN" altLang="en-US" b="1" dirty="0">
                <a:solidFill>
                  <a:srgbClr val="0000CC"/>
                </a:solidFill>
                <a:latin typeface="华文中宋" panose="02010600040101010101" pitchFamily="2" charset="-122"/>
                <a:ea typeface="华文中宋" panose="02010600040101010101" pitchFamily="2" charset="-122"/>
              </a:rPr>
              <a:t>的页面</a:t>
            </a:r>
            <a:endParaRPr lang="zh-CN" altLang="en-US" dirty="0">
              <a:latin typeface="华文中宋" panose="02010600040101010101" pitchFamily="2" charset="-122"/>
              <a:ea typeface="华文中宋" panose="02010600040101010101" pitchFamily="2" charset="-122"/>
            </a:endParaRPr>
          </a:p>
        </p:txBody>
      </p:sp>
      <p:sp>
        <p:nvSpPr>
          <p:cNvPr id="46" name="AutoShape 30"/>
          <p:cNvSpPr>
            <a:spLocks noChangeArrowheads="1"/>
          </p:cNvSpPr>
          <p:nvPr/>
        </p:nvSpPr>
        <p:spPr bwMode="auto">
          <a:xfrm>
            <a:off x="5097305" y="5392740"/>
            <a:ext cx="3227021" cy="1152128"/>
          </a:xfrm>
          <a:prstGeom prst="wedgeRoundRectCallout">
            <a:avLst>
              <a:gd name="adj1" fmla="val 872"/>
              <a:gd name="adj2" fmla="val -86444"/>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dirty="0">
                <a:solidFill>
                  <a:srgbClr val="006600"/>
                </a:solidFill>
                <a:latin typeface="华文中宋" panose="02010600040101010101" pitchFamily="2" charset="-122"/>
                <a:ea typeface="华文中宋" panose="02010600040101010101" pitchFamily="2" charset="-122"/>
              </a:rPr>
              <a:t>用于标识该页不在主存时，在外存存放的起始地址</a:t>
            </a:r>
            <a:endParaRPr lang="zh-CN" altLang="en-US" dirty="0">
              <a:solidFill>
                <a:srgbClr val="006600"/>
              </a:solidFill>
              <a:latin typeface="华文中宋" panose="02010600040101010101" pitchFamily="2" charset="-122"/>
              <a:ea typeface="华文中宋" panose="02010600040101010101" pitchFamily="2" charset="-122"/>
            </a:endParaRPr>
          </a:p>
        </p:txBody>
      </p:sp>
      <p:sp>
        <p:nvSpPr>
          <p:cNvPr id="47" name="AutoShape 31"/>
          <p:cNvSpPr>
            <a:spLocks noChangeArrowheads="1"/>
          </p:cNvSpPr>
          <p:nvPr/>
        </p:nvSpPr>
        <p:spPr bwMode="auto">
          <a:xfrm>
            <a:off x="3009859" y="1522394"/>
            <a:ext cx="3700956" cy="2291863"/>
          </a:xfrm>
          <a:prstGeom prst="wedgeRoundRectCallout">
            <a:avLst>
              <a:gd name="adj1" fmla="val 18826"/>
              <a:gd name="adj2" fmla="val 71080"/>
              <a:gd name="adj3" fmla="val 16667"/>
            </a:avLst>
          </a:prstGeom>
          <a:solidFill>
            <a:schemeClr val="bg1"/>
          </a:solidFill>
          <a:ln w="9525" algn="ctr">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b="1" dirty="0">
                <a:latin typeface="华文中宋" panose="02010600040101010101" pitchFamily="2" charset="-122"/>
                <a:ea typeface="华文中宋" panose="02010600040101010101" pitchFamily="2" charset="-122"/>
              </a:rPr>
              <a:t>修改位：用于标识该页是否被修改过，若被修改过，则在淘汰该页前，应该重新写入辅存。</a:t>
            </a:r>
            <a:r>
              <a:rPr lang="en-US" altLang="zh-CN" b="1" dirty="0">
                <a:latin typeface="华文中宋" panose="02010600040101010101" pitchFamily="2" charset="-122"/>
                <a:ea typeface="华文中宋" panose="02010600040101010101" pitchFamily="2" charset="-122"/>
              </a:rPr>
              <a:t>C=0</a:t>
            </a:r>
            <a:r>
              <a:rPr lang="zh-CN" altLang="en-US" b="1" dirty="0">
                <a:latin typeface="华文中宋" panose="02010600040101010101" pitchFamily="2" charset="-122"/>
                <a:ea typeface="华文中宋" panose="02010600040101010101" pitchFamily="2" charset="-122"/>
              </a:rPr>
              <a:t>表示未曾修改过，淘汰前不用写回辅存；</a:t>
            </a:r>
            <a:r>
              <a:rPr lang="en-US" altLang="zh-CN" b="1" dirty="0">
                <a:latin typeface="华文中宋" panose="02010600040101010101" pitchFamily="2" charset="-122"/>
                <a:ea typeface="华文中宋" panose="02010600040101010101" pitchFamily="2" charset="-122"/>
              </a:rPr>
              <a:t>C=1</a:t>
            </a:r>
            <a:r>
              <a:rPr lang="zh-CN" altLang="en-US" b="1" dirty="0">
                <a:latin typeface="华文中宋" panose="02010600040101010101" pitchFamily="2" charset="-122"/>
                <a:ea typeface="华文中宋" panose="02010600040101010101" pitchFamily="2" charset="-122"/>
              </a:rPr>
              <a:t>表示修改过，在淘汰该页前，必须先写回辅存。</a:t>
            </a:r>
          </a:p>
        </p:txBody>
      </p:sp>
      <p:sp>
        <p:nvSpPr>
          <p:cNvPr id="2" name="灯片编号占位符 1">
            <a:extLst>
              <a:ext uri="{FF2B5EF4-FFF2-40B4-BE49-F238E27FC236}">
                <a16:creationId xmlns:a16="http://schemas.microsoft.com/office/drawing/2014/main" id="{D02C36DD-ECB6-4561-A8C8-E908305567E0}"/>
              </a:ext>
            </a:extLst>
          </p:cNvPr>
          <p:cNvSpPr>
            <a:spLocks noGrp="1"/>
          </p:cNvSpPr>
          <p:nvPr>
            <p:ph type="sldNum" sz="quarter" idx="12"/>
          </p:nvPr>
        </p:nvSpPr>
        <p:spPr/>
        <p:txBody>
          <a:bodyPr/>
          <a:lstStyle/>
          <a:p>
            <a:fld id="{B10D5614-B734-4280-8F57-1D4947433C97}" type="slidenum">
              <a:rPr lang="en-US" smtClean="0"/>
              <a:pPr/>
              <a:t>74</a:t>
            </a:fld>
            <a:endParaRPr lang="en-US" dirty="0"/>
          </a:p>
        </p:txBody>
      </p:sp>
    </p:spTree>
    <p:extLst>
      <p:ext uri="{BB962C8B-B14F-4D97-AF65-F5344CB8AC3E}">
        <p14:creationId xmlns:p14="http://schemas.microsoft.com/office/powerpoint/2010/main" val="111151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动态页式管理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2"/>
          <p:cNvSpPr txBox="1">
            <a:spLocks noChangeArrowheads="1"/>
          </p:cNvSpPr>
          <p:nvPr/>
        </p:nvSpPr>
        <p:spPr>
          <a:xfrm>
            <a:off x="540814" y="1589052"/>
            <a:ext cx="7783513" cy="4043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动态页式管理流程</a:t>
            </a:r>
          </a:p>
        </p:txBody>
      </p:sp>
      <p:pic>
        <p:nvPicPr>
          <p:cNvPr id="48" name="Picture 2" descr="e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144357"/>
            <a:ext cx="4275965" cy="65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A614BE3-189F-46F9-BB82-9F1A035CD211}"/>
              </a:ext>
            </a:extLst>
          </p:cNvPr>
          <p:cNvSpPr>
            <a:spLocks noGrp="1"/>
          </p:cNvSpPr>
          <p:nvPr>
            <p:ph type="sldNum" sz="quarter" idx="12"/>
          </p:nvPr>
        </p:nvSpPr>
        <p:spPr/>
        <p:txBody>
          <a:bodyPr/>
          <a:lstStyle/>
          <a:p>
            <a:fld id="{B10D5614-B734-4280-8F57-1D4947433C97}" type="slidenum">
              <a:rPr lang="en-US" smtClean="0"/>
              <a:pPr/>
              <a:t>75</a:t>
            </a:fld>
            <a:endParaRPr lang="en-US" dirty="0"/>
          </a:p>
        </p:txBody>
      </p:sp>
    </p:spTree>
    <p:extLst>
      <p:ext uri="{BB962C8B-B14F-4D97-AF65-F5344CB8AC3E}">
        <p14:creationId xmlns:p14="http://schemas.microsoft.com/office/powerpoint/2010/main" val="224203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Rectangle 3"/>
          <p:cNvSpPr txBox="1">
            <a:spLocks noChangeArrowheads="1"/>
          </p:cNvSpPr>
          <p:nvPr/>
        </p:nvSpPr>
        <p:spPr>
          <a:xfrm>
            <a:off x="544976" y="1601817"/>
            <a:ext cx="8208963" cy="449147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置换算法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在内存中没有空闲页面时被缺页中断调用，其作用是选出一个被淘汰的页面，算法包括：</a:t>
            </a:r>
          </a:p>
          <a:p>
            <a:pPr marL="1200150" lvl="2" indent="-342900">
              <a:lnSpc>
                <a:spcPct val="150000"/>
              </a:lnSpc>
              <a:buClr>
                <a:srgbClr val="003300"/>
              </a:buClr>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随机淘汰</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00150" lvl="2" indent="-342900">
              <a:lnSpc>
                <a:spcPct val="150000"/>
              </a:lnSpc>
              <a:buClr>
                <a:srgbClr val="003300"/>
              </a:buClr>
              <a:buFont typeface="+mj-ea"/>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先进先出（</a:t>
            </a:r>
            <a:r>
              <a:rPr lang="en-US" altLang="zh-CN" sz="1800" b="1" dirty="0">
                <a:solidFill>
                  <a:srgbClr val="000000"/>
                </a:solidFill>
                <a:latin typeface="华文中宋" panose="02010600040101010101" pitchFamily="2" charset="-122"/>
                <a:ea typeface="华文中宋" panose="02010600040101010101" pitchFamily="2" charset="-122"/>
              </a:rPr>
              <a:t>FIFO</a:t>
            </a:r>
            <a:r>
              <a:rPr lang="zh-CN" altLang="en-US" sz="1800" b="1" dirty="0">
                <a:solidFill>
                  <a:srgbClr val="000000"/>
                </a:solidFill>
                <a:latin typeface="华文中宋" panose="02010600040101010101" pitchFamily="2" charset="-122"/>
                <a:ea typeface="华文中宋" panose="02010600040101010101" pitchFamily="2" charset="-122"/>
              </a:rPr>
              <a:t>） </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00150" lvl="2" indent="-342900">
              <a:lnSpc>
                <a:spcPct val="150000"/>
              </a:lnSpc>
              <a:buClr>
                <a:srgbClr val="003300"/>
              </a:buClr>
              <a:buFont typeface="+mj-ea"/>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最近最久未使用（</a:t>
            </a: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 </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657350" lvl="3" indent="-342900">
              <a:lnSpc>
                <a:spcPct val="150000"/>
              </a:lnSpc>
              <a:buClr>
                <a:srgbClr val="003300"/>
              </a:buClr>
              <a:buFont typeface="+mj-ea"/>
              <a:buAutoNum type="circleNumDbPlain"/>
            </a:pPr>
            <a:r>
              <a:rPr lang="zh-CN" altLang="en-US" sz="1750" b="1" dirty="0">
                <a:solidFill>
                  <a:srgbClr val="000000"/>
                </a:solidFill>
                <a:latin typeface="华文中宋" panose="02010600040101010101" pitchFamily="2" charset="-122"/>
                <a:ea typeface="华文中宋" panose="02010600040101010101" pitchFamily="2" charset="-122"/>
              </a:rPr>
              <a:t>最不经常使用（</a:t>
            </a:r>
            <a:r>
              <a:rPr lang="en-US" altLang="zh-CN" sz="1750" b="1" dirty="0">
                <a:solidFill>
                  <a:srgbClr val="000000"/>
                </a:solidFill>
                <a:latin typeface="华文中宋" panose="02010600040101010101" pitchFamily="2" charset="-122"/>
                <a:ea typeface="华文中宋" panose="02010600040101010101" pitchFamily="2" charset="-122"/>
              </a:rPr>
              <a:t>LFU</a:t>
            </a:r>
            <a:r>
              <a:rPr lang="zh-CN" altLang="en-US" sz="1750" b="1" dirty="0">
                <a:solidFill>
                  <a:srgbClr val="000000"/>
                </a:solidFill>
                <a:latin typeface="华文中宋" panose="02010600040101010101" pitchFamily="2" charset="-122"/>
                <a:ea typeface="华文中宋" panose="02010600040101010101" pitchFamily="2" charset="-122"/>
              </a:rPr>
              <a:t>） </a:t>
            </a:r>
            <a:endParaRPr lang="en-US" altLang="zh-CN" sz="1750" b="1" dirty="0">
              <a:solidFill>
                <a:srgbClr val="000000"/>
              </a:solidFill>
              <a:latin typeface="华文中宋" panose="02010600040101010101" pitchFamily="2" charset="-122"/>
              <a:ea typeface="华文中宋" panose="02010600040101010101" pitchFamily="2" charset="-122"/>
            </a:endParaRPr>
          </a:p>
          <a:p>
            <a:pPr marL="1657350" lvl="3" indent="-342900">
              <a:lnSpc>
                <a:spcPct val="150000"/>
              </a:lnSpc>
              <a:buClr>
                <a:srgbClr val="003300"/>
              </a:buClr>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最近未使用（</a:t>
            </a:r>
            <a:r>
              <a:rPr lang="en-US" altLang="zh-CN" sz="1800" b="1" dirty="0">
                <a:solidFill>
                  <a:srgbClr val="000000"/>
                </a:solidFill>
                <a:latin typeface="华文中宋" panose="02010600040101010101" pitchFamily="2" charset="-122"/>
                <a:ea typeface="华文中宋" panose="02010600040101010101" pitchFamily="2" charset="-122"/>
              </a:rPr>
              <a:t>NUR</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00150" lvl="2" indent="-342900">
              <a:lnSpc>
                <a:spcPct val="150000"/>
              </a:lnSpc>
              <a:buClr>
                <a:srgbClr val="003300"/>
              </a:buClr>
              <a:buFont typeface="+mj-ea"/>
              <a:buAutoNum type="arabicPeriod"/>
            </a:pPr>
            <a:r>
              <a:rPr lang="en-US" altLang="zh-CN" sz="1800" b="1" dirty="0">
                <a:solidFill>
                  <a:srgbClr val="000000"/>
                </a:solidFill>
                <a:latin typeface="华文中宋" panose="02010600040101010101" pitchFamily="2" charset="-122"/>
                <a:ea typeface="华文中宋" panose="02010600040101010101" pitchFamily="2" charset="-122"/>
              </a:rPr>
              <a:t>Clock</a:t>
            </a:r>
            <a:r>
              <a:rPr lang="zh-CN" altLang="en-US" sz="1800" b="1" dirty="0">
                <a:solidFill>
                  <a:srgbClr val="000000"/>
                </a:solidFill>
                <a:latin typeface="华文中宋" panose="02010600040101010101" pitchFamily="2" charset="-122"/>
                <a:ea typeface="华文中宋" panose="02010600040101010101" pitchFamily="2" charset="-122"/>
              </a:rPr>
              <a:t>置换（</a:t>
            </a: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近似算法）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00150" lvl="2" indent="-342900">
              <a:lnSpc>
                <a:spcPct val="150000"/>
              </a:lnSpc>
              <a:buClr>
                <a:srgbClr val="003300"/>
              </a:buClr>
              <a:buFont typeface="+mj-ea"/>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理想型淘汰（</a:t>
            </a:r>
            <a:r>
              <a:rPr lang="en-US" altLang="zh-CN" sz="1800" b="1" dirty="0">
                <a:solidFill>
                  <a:srgbClr val="000000"/>
                </a:solidFill>
                <a:latin typeface="华文中宋" panose="02010600040101010101" pitchFamily="2" charset="-122"/>
                <a:ea typeface="华文中宋" panose="02010600040101010101" pitchFamily="2" charset="-122"/>
              </a:rPr>
              <a:t>OPT</a:t>
            </a:r>
            <a:r>
              <a:rPr lang="zh-CN" altLang="en-US" sz="1800" b="1" dirty="0">
                <a:solidFill>
                  <a:srgbClr val="000000"/>
                </a:solidFill>
                <a:latin typeface="华文中宋" panose="02010600040101010101" pitchFamily="2" charset="-122"/>
                <a:ea typeface="华文中宋" panose="02010600040101010101" pitchFamily="2" charset="-122"/>
              </a:rPr>
              <a:t>）</a:t>
            </a:r>
          </a:p>
        </p:txBody>
      </p:sp>
      <p:sp>
        <p:nvSpPr>
          <p:cNvPr id="2" name="灯片编号占位符 1">
            <a:extLst>
              <a:ext uri="{FF2B5EF4-FFF2-40B4-BE49-F238E27FC236}">
                <a16:creationId xmlns:a16="http://schemas.microsoft.com/office/drawing/2014/main" id="{47E8D89D-0AC1-4C4E-804C-E2B9B3AF5C5D}"/>
              </a:ext>
            </a:extLst>
          </p:cNvPr>
          <p:cNvSpPr>
            <a:spLocks noGrp="1"/>
          </p:cNvSpPr>
          <p:nvPr>
            <p:ph type="sldNum" sz="quarter" idx="12"/>
          </p:nvPr>
        </p:nvSpPr>
        <p:spPr/>
        <p:txBody>
          <a:bodyPr/>
          <a:lstStyle/>
          <a:p>
            <a:fld id="{B10D5614-B734-4280-8F57-1D4947433C97}" type="slidenum">
              <a:rPr lang="en-US" smtClean="0"/>
              <a:pPr/>
              <a:t>76</a:t>
            </a:fld>
            <a:endParaRPr lang="en-US" dirty="0"/>
          </a:p>
        </p:txBody>
      </p:sp>
    </p:spTree>
    <p:extLst>
      <p:ext uri="{BB962C8B-B14F-4D97-AF65-F5344CB8AC3E}">
        <p14:creationId xmlns:p14="http://schemas.microsoft.com/office/powerpoint/2010/main" val="239333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3"/>
          <p:cNvSpPr txBox="1">
            <a:spLocks noChangeArrowheads="1"/>
          </p:cNvSpPr>
          <p:nvPr/>
        </p:nvSpPr>
        <p:spPr>
          <a:xfrm>
            <a:off x="539751" y="1662278"/>
            <a:ext cx="8147050" cy="4935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随机淘汰算法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在系统设计人员无法确定哪些页被访问的概率低时，随机地选择某个用户的页面并将其换出</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6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先进先出算法（</a:t>
            </a:r>
            <a:r>
              <a:rPr lang="en-US" altLang="zh-CN" sz="1800" b="1" dirty="0">
                <a:solidFill>
                  <a:srgbClr val="FF0000"/>
                </a:solidFill>
                <a:latin typeface="华文中宋" panose="02010600040101010101" pitchFamily="2" charset="-122"/>
                <a:ea typeface="华文中宋" panose="02010600040101010101" pitchFamily="2" charset="-122"/>
              </a:rPr>
              <a:t>FIFO</a:t>
            </a:r>
            <a:r>
              <a:rPr lang="zh-CN" altLang="en-US" sz="1800" b="1" dirty="0">
                <a:solidFill>
                  <a:srgbClr val="FF0000"/>
                </a:solidFill>
                <a:latin typeface="华文中宋" panose="02010600040101010101" pitchFamily="2" charset="-122"/>
                <a:ea typeface="华文中宋" panose="02010600040101010101" pitchFamily="2" charset="-122"/>
              </a:rPr>
              <a:t>）</a:t>
            </a:r>
            <a:endParaRPr lang="en-US" altLang="zh-CN" sz="1800" b="1" dirty="0">
              <a:solidFill>
                <a:srgbClr val="FF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这是一种最简单的置换算法。当需要置换一个页面时，总是置换最老即进入内存时间最长的那个页面</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实现时，只要建立一个</a:t>
            </a:r>
            <a:r>
              <a:rPr lang="en-US" altLang="zh-CN" sz="1800" b="1" dirty="0">
                <a:solidFill>
                  <a:srgbClr val="000000"/>
                </a:solidFill>
                <a:latin typeface="华文中宋" panose="02010600040101010101" pitchFamily="2" charset="-122"/>
                <a:ea typeface="华文中宋" panose="02010600040101010101" pitchFamily="2" charset="-122"/>
              </a:rPr>
              <a:t>FIFO</a:t>
            </a:r>
            <a:r>
              <a:rPr lang="zh-CN" altLang="en-US" sz="1800" b="1" dirty="0">
                <a:solidFill>
                  <a:srgbClr val="000000"/>
                </a:solidFill>
                <a:latin typeface="华文中宋" panose="02010600040101010101" pitchFamily="2" charset="-122"/>
                <a:ea typeface="华文中宋" panose="02010600040101010101" pitchFamily="2" charset="-122"/>
              </a:rPr>
              <a:t>队列，并规定最新进入的页面总排在队列的尾部，而当需要置换时，总是把当前队头的那个页面换掉</a:t>
            </a:r>
          </a:p>
        </p:txBody>
      </p:sp>
      <p:sp>
        <p:nvSpPr>
          <p:cNvPr id="2" name="灯片编号占位符 1">
            <a:extLst>
              <a:ext uri="{FF2B5EF4-FFF2-40B4-BE49-F238E27FC236}">
                <a16:creationId xmlns:a16="http://schemas.microsoft.com/office/drawing/2014/main" id="{0668303B-CC75-4DDE-9D12-D203255FFB5D}"/>
              </a:ext>
            </a:extLst>
          </p:cNvPr>
          <p:cNvSpPr>
            <a:spLocks noGrp="1"/>
          </p:cNvSpPr>
          <p:nvPr>
            <p:ph type="sldNum" sz="quarter" idx="12"/>
          </p:nvPr>
        </p:nvSpPr>
        <p:spPr/>
        <p:txBody>
          <a:bodyPr/>
          <a:lstStyle/>
          <a:p>
            <a:fld id="{B10D5614-B734-4280-8F57-1D4947433C97}" type="slidenum">
              <a:rPr lang="en-US" smtClean="0"/>
              <a:pPr/>
              <a:t>77</a:t>
            </a:fld>
            <a:endParaRPr lang="en-US" dirty="0"/>
          </a:p>
        </p:txBody>
      </p:sp>
    </p:spTree>
    <p:extLst>
      <p:ext uri="{BB962C8B-B14F-4D97-AF65-F5344CB8AC3E}">
        <p14:creationId xmlns:p14="http://schemas.microsoft.com/office/powerpoint/2010/main" val="290171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73</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先进先出算法（</a:t>
            </a:r>
            <a:r>
              <a:rPr lang="en-US" altLang="zh-CN" sz="2000" b="1" dirty="0">
                <a:solidFill>
                  <a:srgbClr val="FF0000"/>
                </a:solidFill>
                <a:latin typeface="华文中宋" panose="02010600040101010101" pitchFamily="2" charset="-122"/>
                <a:ea typeface="华文中宋" panose="02010600040101010101" pitchFamily="2" charset="-122"/>
              </a:rPr>
              <a:t>FIFO</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Text Box 3"/>
          <p:cNvSpPr txBox="1">
            <a:spLocks noChangeArrowheads="1"/>
          </p:cNvSpPr>
          <p:nvPr/>
        </p:nvSpPr>
        <p:spPr bwMode="auto">
          <a:xfrm>
            <a:off x="585932" y="1589052"/>
            <a:ext cx="792162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lnSpc>
                <a:spcPct val="150000"/>
              </a:lnSpc>
              <a:buFont typeface="Wingdings" panose="05000000000000000000" pitchFamily="2" charset="2"/>
              <a:buChar char="Ø"/>
            </a:pPr>
            <a:r>
              <a:rPr lang="en-US" altLang="zh-CN" b="1" dirty="0" err="1">
                <a:solidFill>
                  <a:srgbClr val="FF0000"/>
                </a:solidFill>
                <a:latin typeface="华文中宋" panose="02010600040101010101" pitchFamily="2" charset="-122"/>
                <a:ea typeface="华文中宋" panose="02010600040101010101" pitchFamily="2" charset="-122"/>
              </a:rPr>
              <a:t>Belady</a:t>
            </a:r>
            <a:r>
              <a:rPr lang="zh-CN" altLang="en-US" b="1" dirty="0">
                <a:solidFill>
                  <a:srgbClr val="FF0000"/>
                </a:solidFill>
                <a:latin typeface="华文中宋" panose="02010600040101010101" pitchFamily="2" charset="-122"/>
                <a:ea typeface="华文中宋" panose="02010600040101010101" pitchFamily="2" charset="-122"/>
              </a:rPr>
              <a:t>现象</a:t>
            </a:r>
            <a:endParaRPr lang="en-US" altLang="zh-CN" b="1" dirty="0">
              <a:solidFill>
                <a:srgbClr val="FF0000"/>
              </a:solidFill>
              <a:latin typeface="华文中宋" panose="02010600040101010101" pitchFamily="2" charset="-122"/>
              <a:ea typeface="华文中宋" panose="02010600040101010101" pitchFamily="2" charset="-122"/>
            </a:endParaRPr>
          </a:p>
          <a:p>
            <a:pPr marL="720000" lvl="1" eaLnBrk="1" hangingPunct="1">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设进程</a:t>
            </a:r>
            <a:r>
              <a:rPr lang="en-US" altLang="zh-CN" b="1" dirty="0">
                <a:solidFill>
                  <a:srgbClr val="000000"/>
                </a:solidFill>
                <a:latin typeface="华文中宋" panose="02010600040101010101" pitchFamily="2" charset="-122"/>
                <a:ea typeface="华文中宋" panose="02010600040101010101" pitchFamily="2" charset="-122"/>
              </a:rPr>
              <a:t>P</a:t>
            </a:r>
            <a:r>
              <a:rPr lang="zh-CN" altLang="en-US" b="1" dirty="0">
                <a:solidFill>
                  <a:srgbClr val="000000"/>
                </a:solidFill>
                <a:latin typeface="华文中宋" panose="02010600040101010101" pitchFamily="2" charset="-122"/>
                <a:ea typeface="华文中宋" panose="02010600040101010101" pitchFamily="2" charset="-122"/>
              </a:rPr>
              <a:t>共有</a:t>
            </a:r>
            <a:r>
              <a:rPr lang="en-US" altLang="zh-CN" b="1" dirty="0">
                <a:solidFill>
                  <a:srgbClr val="000000"/>
                </a:solidFill>
                <a:latin typeface="华文中宋" panose="02010600040101010101" pitchFamily="2" charset="-122"/>
                <a:ea typeface="华文中宋" panose="02010600040101010101" pitchFamily="2" charset="-122"/>
              </a:rPr>
              <a:t>8</a:t>
            </a:r>
            <a:r>
              <a:rPr lang="zh-CN" altLang="en-US" b="1" dirty="0">
                <a:solidFill>
                  <a:srgbClr val="000000"/>
                </a:solidFill>
                <a:latin typeface="华文中宋" panose="02010600040101010101" pitchFamily="2" charset="-122"/>
                <a:ea typeface="华文中宋" panose="02010600040101010101" pitchFamily="2" charset="-122"/>
              </a:rPr>
              <a:t>页</a:t>
            </a:r>
            <a:endParaRPr lang="en-US" altLang="zh-CN" b="1" dirty="0">
              <a:solidFill>
                <a:srgbClr val="000000"/>
              </a:solidFill>
              <a:latin typeface="华文中宋" panose="02010600040101010101" pitchFamily="2" charset="-122"/>
              <a:ea typeface="华文中宋" panose="02010600040101010101" pitchFamily="2" charset="-122"/>
            </a:endParaRPr>
          </a:p>
          <a:p>
            <a:pPr marL="720000" lvl="1" eaLnBrk="1" hangingPunct="1">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程序访问的顺序（访问串）：</a:t>
            </a:r>
            <a:r>
              <a:rPr lang="en-US" altLang="zh-CN" b="1" dirty="0">
                <a:solidFill>
                  <a:srgbClr val="000000"/>
                </a:solidFill>
                <a:latin typeface="华文中宋" panose="02010600040101010101" pitchFamily="2" charset="-122"/>
                <a:ea typeface="华文中宋" panose="02010600040101010101" pitchFamily="2" charset="-122"/>
              </a:rPr>
              <a:t>7,0,1,2,0,3,0,4,2,3,0,3,2,1,2,0,1</a:t>
            </a:r>
          </a:p>
          <a:p>
            <a:pPr marL="720000" lvl="1" eaLnBrk="1" hangingPunct="1">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采用</a:t>
            </a:r>
            <a:r>
              <a:rPr lang="en-US" altLang="zh-CN" b="1" dirty="0">
                <a:solidFill>
                  <a:srgbClr val="000000"/>
                </a:solidFill>
                <a:latin typeface="华文中宋" panose="02010600040101010101" pitchFamily="2" charset="-122"/>
                <a:ea typeface="华文中宋" panose="02010600040101010101" pitchFamily="2" charset="-122"/>
              </a:rPr>
              <a:t>FIFO</a:t>
            </a:r>
            <a:r>
              <a:rPr lang="zh-CN" altLang="en-US" b="1" dirty="0">
                <a:solidFill>
                  <a:srgbClr val="000000"/>
                </a:solidFill>
                <a:latin typeface="华文中宋" panose="02010600040101010101" pitchFamily="2" charset="-122"/>
                <a:ea typeface="华文中宋" panose="02010600040101010101" pitchFamily="2" charset="-122"/>
              </a:rPr>
              <a:t>页面置换算法</a:t>
            </a:r>
            <a:endParaRPr lang="en-US" altLang="zh-CN" b="1" dirty="0">
              <a:solidFill>
                <a:srgbClr val="000000"/>
              </a:solidFill>
              <a:latin typeface="华文中宋" panose="02010600040101010101" pitchFamily="2" charset="-122"/>
              <a:ea typeface="华文中宋" panose="02010600040101010101" pitchFamily="2" charset="-122"/>
            </a:endParaRPr>
          </a:p>
          <a:p>
            <a:pPr marL="720000" lvl="1" eaLnBrk="1" hangingPunct="1">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在内存中分配</a:t>
            </a:r>
            <a:r>
              <a:rPr lang="en-US" altLang="zh-CN" b="1" dirty="0">
                <a:solidFill>
                  <a:srgbClr val="000000"/>
                </a:solidFill>
                <a:latin typeface="华文中宋" panose="02010600040101010101" pitchFamily="2" charset="-122"/>
                <a:ea typeface="华文中宋" panose="02010600040101010101" pitchFamily="2" charset="-122"/>
              </a:rPr>
              <a:t>3</a:t>
            </a:r>
            <a:r>
              <a:rPr lang="zh-CN" altLang="en-US" b="1" dirty="0">
                <a:solidFill>
                  <a:srgbClr val="000000"/>
                </a:solidFill>
                <a:latin typeface="华文中宋" panose="02010600040101010101" pitchFamily="2" charset="-122"/>
                <a:ea typeface="华文中宋" panose="02010600040101010101" pitchFamily="2" charset="-122"/>
              </a:rPr>
              <a:t>个页面，缺页率？</a:t>
            </a:r>
            <a:endParaRPr lang="en-US" altLang="zh-CN" b="1" dirty="0">
              <a:solidFill>
                <a:srgbClr val="000000"/>
              </a:solidFill>
              <a:latin typeface="华文中宋" panose="02010600040101010101" pitchFamily="2" charset="-122"/>
              <a:ea typeface="华文中宋" panose="02010600040101010101" pitchFamily="2" charset="-122"/>
            </a:endParaRPr>
          </a:p>
          <a:p>
            <a:pPr marL="720000" lvl="1" eaLnBrk="1" hangingPunct="1">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在内存中分配</a:t>
            </a:r>
            <a:r>
              <a:rPr lang="en-US" altLang="zh-CN" b="1" dirty="0">
                <a:solidFill>
                  <a:srgbClr val="000000"/>
                </a:solidFill>
                <a:latin typeface="华文中宋" panose="02010600040101010101" pitchFamily="2" charset="-122"/>
                <a:ea typeface="华文中宋" panose="02010600040101010101" pitchFamily="2" charset="-122"/>
              </a:rPr>
              <a:t>4</a:t>
            </a:r>
            <a:r>
              <a:rPr lang="zh-CN" altLang="en-US" b="1" dirty="0">
                <a:solidFill>
                  <a:srgbClr val="000000"/>
                </a:solidFill>
                <a:latin typeface="华文中宋" panose="02010600040101010101" pitchFamily="2" charset="-122"/>
                <a:ea typeface="华文中宋" panose="02010600040101010101" pitchFamily="2" charset="-122"/>
              </a:rPr>
              <a:t>个页面，缺页率？</a:t>
            </a:r>
            <a:endParaRPr lang="en-US" altLang="zh-CN" b="1" dirty="0">
              <a:solidFill>
                <a:srgbClr val="000000"/>
              </a:solidFill>
              <a:latin typeface="华文中宋" panose="02010600040101010101" pitchFamily="2" charset="-122"/>
              <a:ea typeface="华文中宋" panose="02010600040101010101" pitchFamily="2" charset="-122"/>
            </a:endParaRPr>
          </a:p>
          <a:p>
            <a:pPr marL="720000" lvl="1" eaLnBrk="1" hangingPunct="1">
              <a:lnSpc>
                <a:spcPct val="150000"/>
              </a:lnSpc>
              <a:buFont typeface="Arial" panose="020B0604020202020204" pitchFamily="34" charset="0"/>
              <a:buChar char="•"/>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31330DD7-DDAA-4674-964C-EEA9DFD685F8}"/>
              </a:ext>
            </a:extLst>
          </p:cNvPr>
          <p:cNvSpPr>
            <a:spLocks noGrp="1"/>
          </p:cNvSpPr>
          <p:nvPr>
            <p:ph type="sldNum" sz="quarter" idx="12"/>
          </p:nvPr>
        </p:nvSpPr>
        <p:spPr/>
        <p:txBody>
          <a:bodyPr/>
          <a:lstStyle/>
          <a:p>
            <a:fld id="{B10D5614-B734-4280-8F57-1D4947433C97}" type="slidenum">
              <a:rPr lang="en-US" smtClean="0"/>
              <a:pPr/>
              <a:t>78</a:t>
            </a:fld>
            <a:endParaRPr lang="en-US" dirty="0"/>
          </a:p>
        </p:txBody>
      </p:sp>
    </p:spTree>
    <p:extLst>
      <p:ext uri="{BB962C8B-B14F-4D97-AF65-F5344CB8AC3E}">
        <p14:creationId xmlns:p14="http://schemas.microsoft.com/office/powerpoint/2010/main" val="272884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先进先出算法（</a:t>
            </a:r>
            <a:r>
              <a:rPr lang="en-US" altLang="zh-CN" sz="2000" b="1" dirty="0">
                <a:solidFill>
                  <a:srgbClr val="FF0000"/>
                </a:solidFill>
                <a:latin typeface="华文中宋" panose="02010600040101010101" pitchFamily="2" charset="-122"/>
                <a:ea typeface="华文中宋" panose="02010600040101010101" pitchFamily="2" charset="-122"/>
              </a:rPr>
              <a:t>FIFO</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96" y="4437112"/>
            <a:ext cx="6259917" cy="220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529" y="2086013"/>
            <a:ext cx="6262257" cy="178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1560" y="1703908"/>
            <a:ext cx="4386718"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3</a:t>
            </a:r>
            <a:r>
              <a:rPr lang="zh-CN" altLang="en-US" b="1" dirty="0">
                <a:solidFill>
                  <a:srgbClr val="000000"/>
                </a:solidFill>
                <a:latin typeface="华文中宋" panose="02010600040101010101" pitchFamily="2" charset="-122"/>
                <a:ea typeface="华文中宋" panose="02010600040101010101" pitchFamily="2" charset="-122"/>
              </a:rPr>
              <a:t>个页面，缺页率：</a:t>
            </a:r>
            <a:r>
              <a:rPr lang="en-US" altLang="zh-CN" b="1" dirty="0">
                <a:solidFill>
                  <a:srgbClr val="000000"/>
                </a:solidFill>
                <a:latin typeface="华文中宋" panose="02010600040101010101" pitchFamily="2" charset="-122"/>
                <a:ea typeface="华文中宋" panose="02010600040101010101" pitchFamily="2" charset="-122"/>
              </a:rPr>
              <a:t>12/17=70.5%</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2" name="TextBox 21"/>
          <p:cNvSpPr txBox="1"/>
          <p:nvPr/>
        </p:nvSpPr>
        <p:spPr>
          <a:xfrm>
            <a:off x="629246" y="4067780"/>
            <a:ext cx="4386718"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4</a:t>
            </a:r>
            <a:r>
              <a:rPr lang="zh-CN" altLang="en-US" b="1" dirty="0">
                <a:solidFill>
                  <a:srgbClr val="000000"/>
                </a:solidFill>
                <a:latin typeface="华文中宋" panose="02010600040101010101" pitchFamily="2" charset="-122"/>
                <a:ea typeface="华文中宋" panose="02010600040101010101" pitchFamily="2" charset="-122"/>
              </a:rPr>
              <a:t>个页面，缺页率：</a:t>
            </a:r>
            <a:r>
              <a:rPr lang="en-US" altLang="zh-CN" b="1" dirty="0">
                <a:solidFill>
                  <a:srgbClr val="000000"/>
                </a:solidFill>
                <a:latin typeface="华文中宋" panose="02010600040101010101" pitchFamily="2" charset="-122"/>
                <a:ea typeface="华文中宋" panose="02010600040101010101" pitchFamily="2" charset="-122"/>
              </a:rPr>
              <a:t>9/17=52.9%</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8AC1BFD1-99AC-4B83-A3E7-C2802FFBA544}"/>
              </a:ext>
            </a:extLst>
          </p:cNvPr>
          <p:cNvSpPr>
            <a:spLocks noGrp="1"/>
          </p:cNvSpPr>
          <p:nvPr>
            <p:ph type="sldNum" sz="quarter" idx="12"/>
          </p:nvPr>
        </p:nvSpPr>
        <p:spPr/>
        <p:txBody>
          <a:bodyPr/>
          <a:lstStyle/>
          <a:p>
            <a:fld id="{B10D5614-B734-4280-8F57-1D4947433C97}" type="slidenum">
              <a:rPr lang="en-US" smtClean="0"/>
              <a:pPr/>
              <a:t>79</a:t>
            </a:fld>
            <a:endParaRPr lang="en-US" dirty="0"/>
          </a:p>
        </p:txBody>
      </p:sp>
    </p:spTree>
    <p:extLst>
      <p:ext uri="{BB962C8B-B14F-4D97-AF65-F5344CB8AC3E}">
        <p14:creationId xmlns:p14="http://schemas.microsoft.com/office/powerpoint/2010/main" val="356792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Rectangle 3"/>
          <p:cNvSpPr txBox="1">
            <a:spLocks/>
          </p:cNvSpPr>
          <p:nvPr/>
        </p:nvSpPr>
        <p:spPr>
          <a:xfrm>
            <a:off x="490874" y="1628800"/>
            <a:ext cx="8146342"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地址变换</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虚拟地址空间 （逻辑地址）</a:t>
            </a:r>
            <a:r>
              <a:rPr lang="en-US" altLang="zh-CN" sz="1800" b="1" dirty="0">
                <a:solidFill>
                  <a:srgbClr val="000000"/>
                </a:solidFill>
                <a:latin typeface="华文中宋" panose="02010600040101010101" pitchFamily="2" charset="-122"/>
                <a:ea typeface="华文中宋" panose="02010600040101010101" pitchFamily="2" charset="-122"/>
                <a:sym typeface="Wingdings" pitchFamily="2" charset="2"/>
              </a:rPr>
              <a:t> </a:t>
            </a: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物理地址空间（内存地址）</a:t>
            </a:r>
          </a:p>
          <a:p>
            <a:pPr marL="285750" lvl="1">
              <a:lnSpc>
                <a:spcPct val="16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两个问题</a:t>
            </a:r>
          </a:p>
          <a:p>
            <a:pPr marL="800100" lvl="1" indent="-342900">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虚拟地址空间的划分</a:t>
            </a:r>
            <a:endParaRPr lang="en-US" altLang="zh-CN" sz="1800" b="1" dirty="0">
              <a:solidFill>
                <a:srgbClr val="000000"/>
              </a:solidFill>
              <a:latin typeface="华文中宋" panose="02010600040101010101" pitchFamily="2" charset="-122"/>
              <a:ea typeface="华文中宋" panose="02010600040101010101" pitchFamily="2" charset="-122"/>
              <a:sym typeface="Wingdings" pitchFamily="2" charset="2"/>
            </a:endParaRPr>
          </a:p>
          <a:p>
            <a:pPr lvl="2">
              <a:lnSpc>
                <a:spcPct val="150000"/>
              </a:lnSpc>
            </a:pPr>
            <a:r>
              <a:rPr lang="zh-CN" altLang="en-US" sz="1700" b="1" dirty="0">
                <a:solidFill>
                  <a:srgbClr val="000000"/>
                </a:solidFill>
                <a:latin typeface="华文中宋" panose="02010600040101010101" pitchFamily="2" charset="-122"/>
                <a:ea typeface="华文中宋" panose="02010600040101010101" pitchFamily="2" charset="-122"/>
                <a:sym typeface="Wingdings" pitchFamily="2" charset="2"/>
              </a:rPr>
              <a:t>例如，把虚存空间划分为进程空间、系统空间</a:t>
            </a:r>
            <a:endParaRPr lang="en-US" altLang="zh-CN" sz="1700" b="1" dirty="0">
              <a:solidFill>
                <a:srgbClr val="000000"/>
              </a:solidFill>
              <a:latin typeface="华文中宋" panose="02010600040101010101" pitchFamily="2" charset="-122"/>
              <a:ea typeface="华文中宋" panose="02010600040101010101" pitchFamily="2" charset="-122"/>
              <a:sym typeface="Wingdings" pitchFamily="2" charset="2"/>
            </a:endParaRPr>
          </a:p>
          <a:p>
            <a:pPr marL="800100" lvl="1" indent="-342900">
              <a:lnSpc>
                <a:spcPct val="150000"/>
              </a:lnSpc>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虚拟地址如何重定位（映射）到物理地址？</a:t>
            </a:r>
          </a:p>
          <a:p>
            <a:pPr lvl="2">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静态地址重定位</a:t>
            </a:r>
          </a:p>
          <a:p>
            <a:pPr lvl="3">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执行前，由装配程序完成地址映射</a:t>
            </a:r>
          </a:p>
          <a:p>
            <a:pPr lvl="2">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动态地址重定位</a:t>
            </a:r>
          </a:p>
          <a:p>
            <a:pPr lvl="3">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执行中，将</a:t>
            </a:r>
            <a:r>
              <a:rPr lang="en-US" altLang="zh-CN" sz="1800" b="1" dirty="0">
                <a:solidFill>
                  <a:srgbClr val="000000"/>
                </a:solidFill>
                <a:latin typeface="华文中宋" panose="02010600040101010101" pitchFamily="2" charset="-122"/>
                <a:ea typeface="华文中宋" panose="02010600040101010101" pitchFamily="2" charset="-122"/>
                <a:sym typeface="Wingdings" pitchFamily="2" charset="2"/>
              </a:rPr>
              <a:t>CPU</a:t>
            </a:r>
            <a:r>
              <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rPr>
              <a:t>访问的地址转换为物理内存地址</a:t>
            </a:r>
          </a:p>
          <a:p>
            <a:pPr lvl="3">
              <a:lnSpc>
                <a:spcPct val="150000"/>
              </a:lnSpc>
            </a:pPr>
            <a:endParaRPr lang="zh-CN" altLang="en-US" sz="1800" b="1" dirty="0">
              <a:solidFill>
                <a:srgbClr val="000000"/>
              </a:solidFill>
              <a:latin typeface="华文中宋" panose="02010600040101010101" pitchFamily="2" charset="-122"/>
              <a:ea typeface="华文中宋" panose="02010600040101010101" pitchFamily="2" charset="-122"/>
              <a:sym typeface="Wingdings" pitchFamily="2" charset="2"/>
            </a:endParaRPr>
          </a:p>
          <a:p>
            <a:pPr>
              <a:lnSpc>
                <a:spcPct val="150000"/>
              </a:lnSpc>
              <a:buFont typeface="Arial"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9"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8369BC60-EDC0-4532-9681-31344DE74CC8}"/>
              </a:ext>
            </a:extLst>
          </p:cNvPr>
          <p:cNvSpPr>
            <a:spLocks noGrp="1"/>
          </p:cNvSpPr>
          <p:nvPr>
            <p:ph type="sldNum" sz="quarter" idx="12"/>
          </p:nvPr>
        </p:nvSpPr>
        <p:spPr/>
        <p:txBody>
          <a:bodyPr/>
          <a:lstStyle/>
          <a:p>
            <a:fld id="{B10D5614-B734-4280-8F57-1D4947433C97}" type="slidenum">
              <a:rPr lang="en-US" smtClean="0"/>
              <a:pPr/>
              <a:t>8</a:t>
            </a:fld>
            <a:endParaRPr lang="en-US" dirty="0"/>
          </a:p>
        </p:txBody>
      </p:sp>
    </p:spTree>
    <p:extLst>
      <p:ext uri="{BB962C8B-B14F-4D97-AF65-F5344CB8AC3E}">
        <p14:creationId xmlns:p14="http://schemas.microsoft.com/office/powerpoint/2010/main" val="3684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先进先出算法（</a:t>
            </a:r>
            <a:r>
              <a:rPr lang="en-US" altLang="zh-CN" sz="2000" b="1" dirty="0">
                <a:solidFill>
                  <a:srgbClr val="FF0000"/>
                </a:solidFill>
                <a:latin typeface="华文中宋" panose="02010600040101010101" pitchFamily="2" charset="-122"/>
                <a:ea typeface="华文中宋" panose="02010600040101010101" pitchFamily="2" charset="-122"/>
              </a:rPr>
              <a:t>FIFO</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TextBox 1"/>
          <p:cNvSpPr txBox="1"/>
          <p:nvPr/>
        </p:nvSpPr>
        <p:spPr>
          <a:xfrm>
            <a:off x="611560" y="1703908"/>
            <a:ext cx="4386718"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3</a:t>
            </a:r>
            <a:r>
              <a:rPr lang="zh-CN" altLang="en-US" b="1" dirty="0">
                <a:solidFill>
                  <a:srgbClr val="000000"/>
                </a:solidFill>
                <a:latin typeface="华文中宋" panose="02010600040101010101" pitchFamily="2" charset="-122"/>
                <a:ea typeface="华文中宋" panose="02010600040101010101" pitchFamily="2" charset="-122"/>
              </a:rPr>
              <a:t>个页面，缺页率：</a:t>
            </a:r>
            <a:r>
              <a:rPr lang="en-US" altLang="zh-CN" b="1" dirty="0">
                <a:solidFill>
                  <a:srgbClr val="000000"/>
                </a:solidFill>
                <a:latin typeface="华文中宋" panose="02010600040101010101" pitchFamily="2" charset="-122"/>
                <a:ea typeface="华文中宋" panose="02010600040101010101" pitchFamily="2" charset="-122"/>
              </a:rPr>
              <a:t>9/12=75%</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2" name="TextBox 21"/>
          <p:cNvSpPr txBox="1"/>
          <p:nvPr/>
        </p:nvSpPr>
        <p:spPr>
          <a:xfrm>
            <a:off x="625476" y="4041232"/>
            <a:ext cx="6322787"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4</a:t>
            </a:r>
            <a:r>
              <a:rPr lang="zh-CN" altLang="en-US" b="1" dirty="0">
                <a:solidFill>
                  <a:srgbClr val="000000"/>
                </a:solidFill>
                <a:latin typeface="华文中宋" panose="02010600040101010101" pitchFamily="2" charset="-122"/>
                <a:ea typeface="华文中宋" panose="02010600040101010101" pitchFamily="2" charset="-122"/>
              </a:rPr>
              <a:t>个页面，缺页率：</a:t>
            </a:r>
            <a:r>
              <a:rPr lang="en-US" altLang="zh-CN" b="1" dirty="0">
                <a:solidFill>
                  <a:srgbClr val="000000"/>
                </a:solidFill>
                <a:latin typeface="华文中宋" panose="02010600040101010101" pitchFamily="2" charset="-122"/>
                <a:ea typeface="华文中宋" panose="02010600040101010101" pitchFamily="2" charset="-122"/>
              </a:rPr>
              <a:t>10/12=83.3%</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FF0000"/>
                </a:solidFill>
                <a:latin typeface="华文中宋" panose="02010600040101010101" pitchFamily="2" charset="-122"/>
                <a:ea typeface="华文中宋" panose="02010600040101010101" pitchFamily="2" charset="-122"/>
              </a:rPr>
              <a:t>Belady</a:t>
            </a:r>
            <a:r>
              <a:rPr lang="zh-CN" altLang="en-US" b="1" dirty="0">
                <a:solidFill>
                  <a:srgbClr val="FF0000"/>
                </a:solidFill>
                <a:latin typeface="华文中宋" panose="02010600040101010101" pitchFamily="2" charset="-122"/>
                <a:ea typeface="华文中宋" panose="02010600040101010101" pitchFamily="2" charset="-122"/>
              </a:rPr>
              <a:t>现象</a:t>
            </a:r>
            <a:endParaRPr lang="en-US" altLang="zh-CN" b="1" dirty="0">
              <a:solidFill>
                <a:srgbClr val="FF0000"/>
              </a:solidFill>
              <a:latin typeface="华文中宋" panose="02010600040101010101" pitchFamily="2" charset="-122"/>
              <a:ea typeface="华文中宋" panose="02010600040101010101" pitchFamily="2" charset="-122"/>
            </a:endParaRPr>
          </a:p>
          <a:p>
            <a:pPr marL="285750" indent="-285750">
              <a:buFont typeface="Wingdings" panose="05000000000000000000" pitchFamily="2" charset="2"/>
              <a:buChar char="Ø"/>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矩形 2"/>
          <p:cNvSpPr/>
          <p:nvPr/>
        </p:nvSpPr>
        <p:spPr>
          <a:xfrm>
            <a:off x="4147012" y="550867"/>
            <a:ext cx="4323620" cy="369332"/>
          </a:xfrm>
          <a:prstGeom prst="rect">
            <a:avLst/>
          </a:prstGeom>
        </p:spPr>
        <p:txBody>
          <a:bodyPr wrap="none">
            <a:spAutoFit/>
          </a:bodyPr>
          <a:lstStyle/>
          <a:p>
            <a:r>
              <a:rPr lang="zh-CN" altLang="en-US" b="1" dirty="0">
                <a:solidFill>
                  <a:srgbClr val="000000"/>
                </a:solidFill>
                <a:latin typeface="华文中宋" panose="02010600040101010101" pitchFamily="2" charset="-122"/>
                <a:ea typeface="华文中宋" panose="02010600040101010101" pitchFamily="2" charset="-122"/>
              </a:rPr>
              <a:t>若访问串变为：</a:t>
            </a:r>
            <a:r>
              <a:rPr lang="en-US" altLang="zh-CN" b="1" dirty="0">
                <a:solidFill>
                  <a:srgbClr val="000000"/>
                </a:solidFill>
                <a:latin typeface="华文中宋" panose="02010600040101010101" pitchFamily="2" charset="-122"/>
                <a:ea typeface="华文中宋" panose="02010600040101010101" pitchFamily="2" charset="-122"/>
              </a:rPr>
              <a:t>1,2,3,4,1,2,5,1,2,3,4,5</a:t>
            </a:r>
            <a:endParaRPr lang="zh-CN" altLang="en-US" dirty="0">
              <a:solidFill>
                <a:srgbClr val="000000"/>
              </a:solidFill>
              <a:latin typeface="华文中宋" panose="02010600040101010101" pitchFamily="2" charset="-122"/>
              <a:ea typeface="华文中宋" panose="02010600040101010101" pitchFamily="2" charset="-122"/>
            </a:endParaRPr>
          </a:p>
        </p:txBody>
      </p:sp>
      <p:pic>
        <p:nvPicPr>
          <p:cNvPr id="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659" y="2073240"/>
            <a:ext cx="6344682" cy="189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659" y="4390112"/>
            <a:ext cx="6344682" cy="236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075D36FE-8C73-4F19-B9AA-CDACD51A9AB8}"/>
              </a:ext>
            </a:extLst>
          </p:cNvPr>
          <p:cNvSpPr>
            <a:spLocks noGrp="1"/>
          </p:cNvSpPr>
          <p:nvPr>
            <p:ph type="sldNum" sz="quarter" idx="12"/>
          </p:nvPr>
        </p:nvSpPr>
        <p:spPr/>
        <p:txBody>
          <a:bodyPr/>
          <a:lstStyle/>
          <a:p>
            <a:fld id="{B10D5614-B734-4280-8F57-1D4947433C97}" type="slidenum">
              <a:rPr lang="en-US" smtClean="0"/>
              <a:pPr/>
              <a:t>80</a:t>
            </a:fld>
            <a:endParaRPr lang="en-US" dirty="0"/>
          </a:p>
        </p:txBody>
      </p:sp>
    </p:spTree>
    <p:extLst>
      <p:ext uri="{BB962C8B-B14F-4D97-AF65-F5344CB8AC3E}">
        <p14:creationId xmlns:p14="http://schemas.microsoft.com/office/powerpoint/2010/main" val="362656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先进先出算法（</a:t>
            </a:r>
            <a:r>
              <a:rPr lang="en-US" altLang="zh-CN" sz="2000" b="1" dirty="0">
                <a:solidFill>
                  <a:srgbClr val="FF0000"/>
                </a:solidFill>
                <a:latin typeface="华文中宋" panose="02010600040101010101" pitchFamily="2" charset="-122"/>
                <a:ea typeface="华文中宋" panose="02010600040101010101" pitchFamily="2" charset="-122"/>
              </a:rPr>
              <a:t>FIFO</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1" name="Rectangle 3"/>
          <p:cNvSpPr txBox="1">
            <a:spLocks noChangeArrowheads="1"/>
          </p:cNvSpPr>
          <p:nvPr/>
        </p:nvSpPr>
        <p:spPr>
          <a:xfrm>
            <a:off x="525537" y="1730819"/>
            <a:ext cx="8161263" cy="14821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en-US" altLang="zh-CN" sz="1800" b="1" dirty="0" err="1">
                <a:solidFill>
                  <a:srgbClr val="000000"/>
                </a:solidFill>
                <a:latin typeface="华文中宋" panose="02010600040101010101" pitchFamily="2" charset="-122"/>
                <a:ea typeface="华文中宋" panose="02010600040101010101" pitchFamily="2" charset="-122"/>
              </a:rPr>
              <a:t>Belady</a:t>
            </a:r>
            <a:r>
              <a:rPr lang="zh-CN" altLang="en-US" sz="1800" b="1" dirty="0">
                <a:solidFill>
                  <a:srgbClr val="000000"/>
                </a:solidFill>
                <a:latin typeface="华文中宋" panose="02010600040101010101" pitchFamily="2" charset="-122"/>
                <a:ea typeface="华文中宋" panose="02010600040101010101" pitchFamily="2" charset="-122"/>
              </a:rPr>
              <a:t>现象</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使用</a:t>
            </a:r>
            <a:r>
              <a:rPr lang="en-US" altLang="zh-CN" sz="1800" b="1" dirty="0">
                <a:solidFill>
                  <a:srgbClr val="000000"/>
                </a:solidFill>
                <a:latin typeface="华文中宋" panose="02010600040101010101" pitchFamily="2" charset="-122"/>
                <a:ea typeface="华文中宋" panose="02010600040101010101" pitchFamily="2" charset="-122"/>
              </a:rPr>
              <a:t>FIFO</a:t>
            </a:r>
            <a:r>
              <a:rPr lang="zh-CN" altLang="en-US" sz="1800" b="1" dirty="0">
                <a:solidFill>
                  <a:srgbClr val="000000"/>
                </a:solidFill>
                <a:latin typeface="华文中宋" panose="02010600040101010101" pitchFamily="2" charset="-122"/>
                <a:ea typeface="华文中宋" panose="02010600040101010101" pitchFamily="2" charset="-122"/>
              </a:rPr>
              <a:t>算法时，有时（</a:t>
            </a:r>
            <a:r>
              <a:rPr lang="en-US" altLang="zh-CN" sz="1800" b="1" dirty="0">
                <a:solidFill>
                  <a:srgbClr val="000000"/>
                </a:solidFill>
                <a:latin typeface="华文中宋" panose="02010600040101010101" pitchFamily="2" charset="-122"/>
                <a:ea typeface="华文中宋" panose="02010600040101010101" pitchFamily="2" charset="-122"/>
              </a:rPr>
              <a:t>P122</a:t>
            </a:r>
            <a:r>
              <a:rPr lang="zh-CN" altLang="en-US" sz="1800" b="1" dirty="0">
                <a:solidFill>
                  <a:srgbClr val="000000"/>
                </a:solidFill>
                <a:latin typeface="华文中宋" panose="02010600040101010101" pitchFamily="2" charset="-122"/>
                <a:ea typeface="华文中宋" panose="02010600040101010101" pitchFamily="2" charset="-122"/>
              </a:rPr>
              <a:t>）会出现当分给某一进程的页面数增多时，缺页次数不但不降，反而增加的现象</a:t>
            </a:r>
          </a:p>
        </p:txBody>
      </p:sp>
      <p:pic>
        <p:nvPicPr>
          <p:cNvPr id="25" name="Picture 4" descr="e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3429000"/>
            <a:ext cx="66960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A9392822-4C99-4C84-9965-9C133353A5BE}"/>
              </a:ext>
            </a:extLst>
          </p:cNvPr>
          <p:cNvSpPr>
            <a:spLocks noGrp="1"/>
          </p:cNvSpPr>
          <p:nvPr>
            <p:ph type="sldNum" sz="quarter" idx="12"/>
          </p:nvPr>
        </p:nvSpPr>
        <p:spPr/>
        <p:txBody>
          <a:bodyPr/>
          <a:lstStyle/>
          <a:p>
            <a:fld id="{B10D5614-B734-4280-8F57-1D4947433C97}" type="slidenum">
              <a:rPr lang="en-US" smtClean="0"/>
              <a:pPr/>
              <a:t>81</a:t>
            </a:fld>
            <a:endParaRPr lang="en-US" dirty="0"/>
          </a:p>
        </p:txBody>
      </p:sp>
    </p:spTree>
    <p:extLst>
      <p:ext uri="{BB962C8B-B14F-4D97-AF65-F5344CB8AC3E}">
        <p14:creationId xmlns:p14="http://schemas.microsoft.com/office/powerpoint/2010/main" val="408020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77</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最近最久未使用算法（</a:t>
            </a:r>
            <a:r>
              <a:rPr lang="en-US" altLang="zh-CN" sz="2000" b="1" dirty="0">
                <a:solidFill>
                  <a:srgbClr val="FF0000"/>
                </a:solidFill>
                <a:latin typeface="华文中宋" panose="02010600040101010101" pitchFamily="2" charset="-122"/>
                <a:ea typeface="华文中宋" panose="02010600040101010101" pitchFamily="2" charset="-122"/>
              </a:rPr>
              <a:t> LRU</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Rectangle 3"/>
          <p:cNvSpPr txBox="1">
            <a:spLocks noChangeArrowheads="1"/>
          </p:cNvSpPr>
          <p:nvPr/>
        </p:nvSpPr>
        <p:spPr>
          <a:xfrm>
            <a:off x="468313" y="1681437"/>
            <a:ext cx="8218487" cy="4843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最近最久未使用页面置换</a:t>
            </a: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cs typeface="Times New Roman" pitchFamily="18" charset="0"/>
              </a:rPr>
              <a:t>Least Recently Used</a:t>
            </a:r>
            <a:r>
              <a:rPr lang="zh-CN" altLang="en-US" sz="1800" b="1" dirty="0">
                <a:solidFill>
                  <a:srgbClr val="000000"/>
                </a:solidFill>
                <a:latin typeface="华文中宋" panose="02010600040101010101" pitchFamily="2" charset="-122"/>
                <a:ea typeface="华文中宋" panose="02010600040101010101" pitchFamily="2" charset="-122"/>
                <a:cs typeface="Times New Roman" pitchFamily="18" charset="0"/>
              </a:rPr>
              <a:t>）</a:t>
            </a:r>
            <a:r>
              <a:rPr lang="zh-CN" altLang="en-US" sz="1800" b="1" dirty="0">
                <a:solidFill>
                  <a:srgbClr val="000000"/>
                </a:solidFill>
                <a:latin typeface="华文中宋" panose="02010600040101010101" pitchFamily="2" charset="-122"/>
                <a:ea typeface="华文中宋" panose="02010600040101010101" pitchFamily="2" charset="-122"/>
              </a:rPr>
              <a:t>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基本思想：如果某一页被访问了，那么它很可能马上又被访问；反之，如果某一页很长时间没有被访问，那么最近也不太可能会被访问（程序设计的局部性原理）。其实质是，当需要置换一页时，选择在最近一段时间最久未使用的页面予以淘汰</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1" indent="0">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F6001A66-E2D4-4D90-B5E1-187840A14B7B}"/>
              </a:ext>
            </a:extLst>
          </p:cNvPr>
          <p:cNvSpPr>
            <a:spLocks noGrp="1"/>
          </p:cNvSpPr>
          <p:nvPr>
            <p:ph type="sldNum" sz="quarter" idx="12"/>
          </p:nvPr>
        </p:nvSpPr>
        <p:spPr/>
        <p:txBody>
          <a:bodyPr/>
          <a:lstStyle/>
          <a:p>
            <a:fld id="{B10D5614-B734-4280-8F57-1D4947433C97}" type="slidenum">
              <a:rPr lang="en-US" smtClean="0"/>
              <a:pPr/>
              <a:t>82</a:t>
            </a:fld>
            <a:endParaRPr lang="en-US" dirty="0"/>
          </a:p>
        </p:txBody>
      </p:sp>
    </p:spTree>
    <p:extLst>
      <p:ext uri="{BB962C8B-B14F-4D97-AF65-F5344CB8AC3E}">
        <p14:creationId xmlns:p14="http://schemas.microsoft.com/office/powerpoint/2010/main" val="285370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最近最久未使用算法（</a:t>
            </a:r>
            <a:r>
              <a:rPr lang="en-US" altLang="zh-CN" sz="2000" b="1" dirty="0">
                <a:solidFill>
                  <a:srgbClr val="FF0000"/>
                </a:solidFill>
                <a:latin typeface="华文中宋" panose="02010600040101010101" pitchFamily="2" charset="-122"/>
                <a:ea typeface="华文中宋" panose="02010600040101010101" pitchFamily="2" charset="-122"/>
              </a:rPr>
              <a:t> LRU</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Rectangle 3"/>
          <p:cNvSpPr txBox="1">
            <a:spLocks noChangeArrowheads="1"/>
          </p:cNvSpPr>
          <p:nvPr/>
        </p:nvSpPr>
        <p:spPr>
          <a:xfrm>
            <a:off x="468313" y="1670552"/>
            <a:ext cx="8218487" cy="4843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两种方式</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2" indent="-342900">
              <a:lnSpc>
                <a:spcPct val="150000"/>
              </a:lnSpc>
              <a:spcBef>
                <a:spcPts val="0"/>
              </a:spcBef>
              <a:buFont typeface="+mj-lt"/>
              <a:buAutoNum type="arabicPeriod"/>
            </a:pPr>
            <a:r>
              <a:rPr lang="zh-CN" altLang="en-US" sz="1800" b="1" dirty="0">
                <a:solidFill>
                  <a:srgbClr val="FF0000"/>
                </a:solidFill>
                <a:latin typeface="华文中宋" panose="02010600040101010101" pitchFamily="2" charset="-122"/>
                <a:ea typeface="华文中宋" panose="02010600040101010101" pitchFamily="2" charset="-122"/>
              </a:rPr>
              <a:t>记录页面上次被访问的时间</a:t>
            </a:r>
            <a:endParaRPr lang="en-US" altLang="zh-CN" sz="1800" b="1" dirty="0">
              <a:solidFill>
                <a:srgbClr val="FF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FF0000"/>
                </a:solidFill>
                <a:latin typeface="华文中宋" panose="02010600040101010101" pitchFamily="2" charset="-122"/>
                <a:ea typeface="华文中宋" panose="02010600040101010101" pitchFamily="2" charset="-122"/>
              </a:rPr>
              <a:t>硬件</a:t>
            </a:r>
            <a:r>
              <a:rPr lang="zh-CN" altLang="en-US" sz="1800" b="1" dirty="0">
                <a:solidFill>
                  <a:srgbClr val="000000"/>
                </a:solidFill>
                <a:latin typeface="华文中宋" panose="02010600040101010101" pitchFamily="2" charset="-122"/>
                <a:ea typeface="华文中宋" panose="02010600040101010101" pitchFamily="2" charset="-122"/>
              </a:rPr>
              <a:t>提供一个计数器表示时间（每执行一条指令则计数器</a:t>
            </a:r>
            <a:r>
              <a:rPr lang="en-US" altLang="zh-CN" sz="1800" b="1" dirty="0">
                <a:solidFill>
                  <a:srgbClr val="000000"/>
                </a:solidFill>
                <a:latin typeface="华文中宋" panose="02010600040101010101" pitchFamily="2" charset="-122"/>
                <a:ea typeface="华文中宋" panose="02010600040101010101" pitchFamily="2" charset="-122"/>
              </a:rPr>
              <a:t>+1</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每个页面维护一个记录访问时间的时间戳变量</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每次访问一个页面后，将其访问时间修改成当前的时间</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淘汰时间戳最小的页面</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2" indent="-342900">
              <a:lnSpc>
                <a:spcPct val="150000"/>
              </a:lnSpc>
              <a:spcBef>
                <a:spcPts val="0"/>
              </a:spcBef>
              <a:buFont typeface="+mj-lt"/>
              <a:buAutoNum type="arabicPeriod"/>
            </a:pPr>
            <a:r>
              <a:rPr lang="zh-CN" altLang="en-US" sz="1800" b="1" dirty="0">
                <a:solidFill>
                  <a:srgbClr val="FF0000"/>
                </a:solidFill>
                <a:latin typeface="华文中宋" panose="02010600040101010101" pitchFamily="2" charset="-122"/>
                <a:ea typeface="华文中宋" panose="02010600040101010101" pitchFamily="2" charset="-122"/>
              </a:rPr>
              <a:t>记录页面被访问的次序</a:t>
            </a: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引入一个特殊的栈</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每次访问一个页面时，把被访问的页面移到栈顶</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栈底就是最久未使用页面</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淘汰栈底的页面</a:t>
            </a:r>
          </a:p>
          <a:p>
            <a:pPr marL="1143000" lvl="3" indent="-285750">
              <a:lnSpc>
                <a:spcPct val="150000"/>
              </a:lnSpc>
              <a:spcBef>
                <a:spcPts val="0"/>
              </a:spcBef>
              <a:buFont typeface="Arial" panose="020B0604020202020204" pitchFamily="34" charset="0"/>
              <a:buChar char="•"/>
            </a:pPr>
            <a:endParaRPr lang="en-US" altLang="zh-CN" sz="1800" b="1" dirty="0">
              <a:solidFill>
                <a:srgbClr val="000000"/>
              </a:solidFill>
              <a:latin typeface="华文中宋" panose="02010600040101010101" pitchFamily="2" charset="-122"/>
              <a:ea typeface="华文中宋" panose="02010600040101010101" pitchFamily="2" charset="-122"/>
            </a:endParaRPr>
          </a:p>
          <a:p>
            <a:pPr marL="857250" lvl="3" indent="0">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marL="857250" lvl="3" indent="0">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buFont typeface="Wingdings" panose="05000000000000000000" pitchFamily="2" charset="2"/>
              <a:buChar char="Ø"/>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63B6507E-533B-4D1A-8854-0FB6958B8555}"/>
              </a:ext>
            </a:extLst>
          </p:cNvPr>
          <p:cNvSpPr>
            <a:spLocks noGrp="1"/>
          </p:cNvSpPr>
          <p:nvPr>
            <p:ph type="sldNum" sz="quarter" idx="12"/>
          </p:nvPr>
        </p:nvSpPr>
        <p:spPr/>
        <p:txBody>
          <a:bodyPr/>
          <a:lstStyle/>
          <a:p>
            <a:fld id="{B10D5614-B734-4280-8F57-1D4947433C97}" type="slidenum">
              <a:rPr lang="en-US" smtClean="0"/>
              <a:pPr/>
              <a:t>83</a:t>
            </a:fld>
            <a:endParaRPr lang="en-US" dirty="0"/>
          </a:p>
        </p:txBody>
      </p:sp>
    </p:spTree>
    <p:extLst>
      <p:ext uri="{BB962C8B-B14F-4D97-AF65-F5344CB8AC3E}">
        <p14:creationId xmlns:p14="http://schemas.microsoft.com/office/powerpoint/2010/main" val="17100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79</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最近最久未使用算法（</a:t>
            </a:r>
            <a:r>
              <a:rPr lang="en-US" altLang="zh-CN" sz="2000" b="1" dirty="0">
                <a:solidFill>
                  <a:srgbClr val="FF0000"/>
                </a:solidFill>
                <a:latin typeface="华文中宋" panose="02010600040101010101" pitchFamily="2" charset="-122"/>
                <a:ea typeface="华文中宋" panose="02010600040101010101" pitchFamily="2" charset="-122"/>
              </a:rPr>
              <a:t> LRU</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3"/>
          <p:cNvSpPr txBox="1">
            <a:spLocks noChangeArrowheads="1"/>
          </p:cNvSpPr>
          <p:nvPr/>
        </p:nvSpPr>
        <p:spPr>
          <a:xfrm>
            <a:off x="516616" y="1759677"/>
            <a:ext cx="7967146" cy="1885347"/>
          </a:xfrm>
          <a:prstGeom prst="rect">
            <a:avLst/>
          </a:prstGeom>
          <a:noFill/>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342900" algn="just">
              <a:lnSpc>
                <a:spcPct val="15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记录页面被访问的次序的实现方式</a:t>
            </a: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进程访问页面的顺序为：</a:t>
            </a:r>
            <a:r>
              <a:rPr lang="en-US" altLang="zh-CN" sz="1800" b="1" dirty="0">
                <a:solidFill>
                  <a:srgbClr val="000000"/>
                </a:solidFill>
                <a:latin typeface="华文中宋" panose="02010600040101010101" pitchFamily="2" charset="-122"/>
                <a:ea typeface="华文中宋" panose="02010600040101010101" pitchFamily="2" charset="-122"/>
              </a:rPr>
              <a:t>4</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7</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7</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1</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1</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2</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1</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2</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6</a:t>
            </a: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采用</a:t>
            </a: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页面置换算法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gn="just">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当访问页面</a:t>
            </a:r>
            <a:r>
              <a:rPr lang="en-US" altLang="zh-CN" sz="1800" b="1" dirty="0">
                <a:solidFill>
                  <a:srgbClr val="000000"/>
                </a:solidFill>
                <a:latin typeface="华文中宋" panose="02010600040101010101" pitchFamily="2" charset="-122"/>
                <a:ea typeface="华文中宋" panose="02010600040101010101" pitchFamily="2" charset="-122"/>
              </a:rPr>
              <a:t>6</a:t>
            </a:r>
            <a:r>
              <a:rPr lang="zh-CN" altLang="en-US" sz="1800" b="1" dirty="0">
                <a:solidFill>
                  <a:srgbClr val="000000"/>
                </a:solidFill>
                <a:latin typeface="华文中宋" panose="02010600040101010101" pitchFamily="2" charset="-122"/>
                <a:ea typeface="华文中宋" panose="02010600040101010101" pitchFamily="2" charset="-122"/>
              </a:rPr>
              <a:t>时，发生缺页，栈底的页面</a:t>
            </a:r>
            <a:r>
              <a:rPr lang="en-US" altLang="zh-CN" sz="1800" b="1" dirty="0">
                <a:solidFill>
                  <a:srgbClr val="000000"/>
                </a:solidFill>
                <a:latin typeface="华文中宋" panose="02010600040101010101" pitchFamily="2" charset="-122"/>
                <a:ea typeface="华文中宋" panose="02010600040101010101" pitchFamily="2" charset="-122"/>
              </a:rPr>
              <a:t>4</a:t>
            </a:r>
            <a:r>
              <a:rPr lang="zh-CN" altLang="en-US" sz="1800" b="1" dirty="0">
                <a:solidFill>
                  <a:srgbClr val="000000"/>
                </a:solidFill>
                <a:latin typeface="华文中宋" panose="02010600040101010101" pitchFamily="2" charset="-122"/>
                <a:ea typeface="华文中宋" panose="02010600040101010101" pitchFamily="2" charset="-122"/>
              </a:rPr>
              <a:t>是最近最久未被访问的页</a:t>
            </a:r>
          </a:p>
        </p:txBody>
      </p:sp>
      <p:graphicFrame>
        <p:nvGraphicFramePr>
          <p:cNvPr id="2" name="对象 1"/>
          <p:cNvGraphicFramePr>
            <a:graphicFrameLocks noChangeAspect="1"/>
          </p:cNvGraphicFramePr>
          <p:nvPr>
            <p:extLst>
              <p:ext uri="{D42A27DB-BD31-4B8C-83A1-F6EECF244321}">
                <p14:modId xmlns:p14="http://schemas.microsoft.com/office/powerpoint/2010/main" val="3670832828"/>
              </p:ext>
            </p:extLst>
          </p:nvPr>
        </p:nvGraphicFramePr>
        <p:xfrm>
          <a:off x="772319" y="3645024"/>
          <a:ext cx="7599362" cy="2659062"/>
        </p:xfrm>
        <a:graphic>
          <a:graphicData uri="http://schemas.openxmlformats.org/presentationml/2006/ole">
            <mc:AlternateContent xmlns:mc="http://schemas.openxmlformats.org/markup-compatibility/2006">
              <mc:Choice xmlns:v="urn:schemas-microsoft-com:vml" Requires="v">
                <p:oleObj spid="_x0000_s7203" name="VISIO" r:id="rId3" imgW="3086100" imgH="929640" progId="">
                  <p:embed/>
                </p:oleObj>
              </mc:Choice>
              <mc:Fallback>
                <p:oleObj name="VISIO" r:id="rId3" imgW="3086100" imgH="929640" progId="">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19" y="3645024"/>
                        <a:ext cx="7599362"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a:extLst>
              <a:ext uri="{FF2B5EF4-FFF2-40B4-BE49-F238E27FC236}">
                <a16:creationId xmlns:a16="http://schemas.microsoft.com/office/drawing/2014/main" id="{A7951E0E-7436-42D3-87E8-AE4E2D77AFB2}"/>
              </a:ext>
            </a:extLst>
          </p:cNvPr>
          <p:cNvSpPr>
            <a:spLocks noGrp="1"/>
          </p:cNvSpPr>
          <p:nvPr>
            <p:ph type="sldNum" sz="quarter" idx="12"/>
          </p:nvPr>
        </p:nvSpPr>
        <p:spPr/>
        <p:txBody>
          <a:bodyPr/>
          <a:lstStyle/>
          <a:p>
            <a:fld id="{B10D5614-B734-4280-8F57-1D4947433C97}" type="slidenum">
              <a:rPr lang="en-US" smtClean="0"/>
              <a:pPr/>
              <a:t>84</a:t>
            </a:fld>
            <a:endParaRPr lang="en-US" dirty="0"/>
          </a:p>
        </p:txBody>
      </p:sp>
    </p:spTree>
    <p:extLst>
      <p:ext uri="{BB962C8B-B14F-4D97-AF65-F5344CB8AC3E}">
        <p14:creationId xmlns:p14="http://schemas.microsoft.com/office/powerpoint/2010/main" val="986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80</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最近最久未使用算法（</a:t>
            </a:r>
            <a:r>
              <a:rPr lang="en-US" altLang="zh-CN" sz="2000" b="1" dirty="0">
                <a:solidFill>
                  <a:srgbClr val="FF0000"/>
                </a:solidFill>
                <a:latin typeface="华文中宋" panose="02010600040101010101" pitchFamily="2" charset="-122"/>
                <a:ea typeface="华文中宋" panose="02010600040101010101" pitchFamily="2" charset="-122"/>
              </a:rPr>
              <a:t> LRU</a:t>
            </a:r>
            <a:r>
              <a:rPr lang="zh-CN" altLang="en-US" sz="2000" b="1" dirty="0">
                <a:solidFill>
                  <a:srgbClr val="FF0000"/>
                </a:solidFill>
                <a:latin typeface="华文中宋" panose="02010600040101010101" pitchFamily="2" charset="-122"/>
                <a:ea typeface="华文中宋" panose="02010600040101010101" pitchFamily="2" charset="-122"/>
              </a:rPr>
              <a:t>）的简化</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8" name="Rectangle 3"/>
          <p:cNvSpPr txBox="1">
            <a:spLocks noChangeArrowheads="1"/>
          </p:cNvSpPr>
          <p:nvPr/>
        </p:nvSpPr>
        <p:spPr>
          <a:xfrm>
            <a:off x="468313" y="1670552"/>
            <a:ext cx="8218487" cy="4843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两种简化算法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2" indent="-342900">
              <a:lnSpc>
                <a:spcPct val="150000"/>
              </a:lnSpc>
              <a:spcBef>
                <a:spcPts val="0"/>
              </a:spcBef>
              <a:buFont typeface="+mj-lt"/>
              <a:buAutoNum type="arabicPeriod"/>
            </a:pPr>
            <a:r>
              <a:rPr lang="zh-CN" altLang="en-US" sz="1800" b="1" dirty="0">
                <a:solidFill>
                  <a:srgbClr val="FF0000"/>
                </a:solidFill>
                <a:latin typeface="华文中宋" panose="02010600040101010101" pitchFamily="2" charset="-122"/>
                <a:ea typeface="华文中宋" panose="02010600040101010101" pitchFamily="2" charset="-122"/>
              </a:rPr>
              <a:t>最不经常使用 </a:t>
            </a:r>
            <a:r>
              <a:rPr lang="en-US" altLang="zh-CN" sz="1800" b="1" dirty="0">
                <a:solidFill>
                  <a:srgbClr val="FF0000"/>
                </a:solidFill>
                <a:latin typeface="华文中宋" panose="02010600040101010101" pitchFamily="2" charset="-122"/>
                <a:ea typeface="华文中宋" panose="02010600040101010101" pitchFamily="2" charset="-122"/>
              </a:rPr>
              <a:t>LFU</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记录页面进入内存以来被访问的次数</a:t>
            </a: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每个页面维护一个计数单元</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每次访问页面时，将该页面的计数单元</a:t>
            </a:r>
            <a:r>
              <a:rPr lang="en-US" altLang="zh-CN" sz="1800" b="1" dirty="0">
                <a:solidFill>
                  <a:srgbClr val="000000"/>
                </a:solidFill>
                <a:latin typeface="华文中宋" panose="02010600040101010101" pitchFamily="2" charset="-122"/>
                <a:ea typeface="华文中宋" panose="02010600040101010101" pitchFamily="2" charset="-122"/>
              </a:rPr>
              <a:t>+1</a:t>
            </a: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淘汰计数值最小的页面</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2" indent="-342900">
              <a:lnSpc>
                <a:spcPct val="150000"/>
              </a:lnSpc>
              <a:spcBef>
                <a:spcPts val="0"/>
              </a:spcBef>
              <a:buFont typeface="+mj-lt"/>
              <a:buAutoNum type="arabicPeriod"/>
            </a:pPr>
            <a:r>
              <a:rPr lang="zh-CN" altLang="en-US" sz="1800" b="1" dirty="0">
                <a:solidFill>
                  <a:srgbClr val="FF0000"/>
                </a:solidFill>
                <a:latin typeface="华文中宋" panose="02010600040101010101" pitchFamily="2" charset="-122"/>
                <a:ea typeface="华文中宋" panose="02010600040101010101" pitchFamily="2" charset="-122"/>
              </a:rPr>
              <a:t>最近未使用 </a:t>
            </a:r>
            <a:r>
              <a:rPr lang="en-US" altLang="zh-CN" sz="1800" b="1" dirty="0">
                <a:solidFill>
                  <a:srgbClr val="FF0000"/>
                </a:solidFill>
                <a:latin typeface="华文中宋" panose="02010600040101010101" pitchFamily="2" charset="-122"/>
                <a:ea typeface="华文中宋" panose="02010600040101010101" pitchFamily="2" charset="-122"/>
              </a:rPr>
              <a:t>NRU</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记录最近一段时间页面是否被访问过</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每个页面维护一个访问位</a:t>
            </a:r>
            <a:r>
              <a:rPr lang="en-US" altLang="zh-CN" sz="1800" b="1" dirty="0">
                <a:solidFill>
                  <a:srgbClr val="000000"/>
                </a:solidFill>
                <a:latin typeface="华文中宋" panose="02010600040101010101" pitchFamily="2" charset="-122"/>
                <a:ea typeface="华文中宋" panose="02010600040101010101" pitchFamily="2" charset="-122"/>
              </a:rPr>
              <a:t>R</a:t>
            </a: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每次访问一个页面时，将其</a:t>
            </a:r>
            <a:r>
              <a:rPr lang="en-US" altLang="zh-CN" sz="1800" b="1" dirty="0">
                <a:solidFill>
                  <a:srgbClr val="000000"/>
                </a:solidFill>
                <a:latin typeface="华文中宋" panose="02010600040101010101" pitchFamily="2" charset="-122"/>
                <a:ea typeface="华文中宋" panose="02010600040101010101" pitchFamily="2" charset="-122"/>
              </a:rPr>
              <a:t>R</a:t>
            </a:r>
            <a:r>
              <a:rPr lang="zh-CN" altLang="en-US" sz="1800" b="1" dirty="0">
                <a:solidFill>
                  <a:srgbClr val="000000"/>
                </a:solidFill>
                <a:latin typeface="华文中宋" panose="02010600040101010101" pitchFamily="2" charset="-122"/>
                <a:ea typeface="华文中宋" panose="02010600040101010101" pitchFamily="2" charset="-122"/>
              </a:rPr>
              <a:t>位设置为</a:t>
            </a:r>
            <a:r>
              <a:rPr lang="en-US" altLang="zh-CN" sz="1800" b="1" dirty="0">
                <a:solidFill>
                  <a:srgbClr val="000000"/>
                </a:solidFill>
                <a:latin typeface="华文中宋" panose="02010600040101010101" pitchFamily="2" charset="-122"/>
                <a:ea typeface="华文中宋" panose="02010600040101010101" pitchFamily="2" charset="-122"/>
              </a:rPr>
              <a:t>1</a:t>
            </a: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定期（时钟中断时）清除所有页面的</a:t>
            </a:r>
            <a:r>
              <a:rPr lang="en-US" altLang="zh-CN" sz="1800" b="1" dirty="0">
                <a:solidFill>
                  <a:srgbClr val="000000"/>
                </a:solidFill>
                <a:latin typeface="华文中宋" panose="02010600040101010101" pitchFamily="2" charset="-122"/>
                <a:ea typeface="华文中宋" panose="02010600040101010101" pitchFamily="2" charset="-122"/>
              </a:rPr>
              <a:t>R</a:t>
            </a:r>
            <a:r>
              <a:rPr lang="zh-CN" altLang="en-US" sz="1800" b="1" dirty="0">
                <a:solidFill>
                  <a:srgbClr val="000000"/>
                </a:solidFill>
                <a:latin typeface="华文中宋" panose="02010600040101010101" pitchFamily="2" charset="-122"/>
                <a:ea typeface="华文中宋" panose="02010600040101010101" pitchFamily="2" charset="-122"/>
              </a:rPr>
              <a:t>位</a:t>
            </a:r>
          </a:p>
          <a:p>
            <a:pPr marL="1143000" lvl="3" indent="-285750">
              <a:lnSpc>
                <a:spcPct val="16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随机的选择一个</a:t>
            </a:r>
            <a:r>
              <a:rPr lang="en-US" altLang="zh-CN" sz="1800" b="1" dirty="0">
                <a:solidFill>
                  <a:srgbClr val="000000"/>
                </a:solidFill>
                <a:latin typeface="华文中宋" panose="02010600040101010101" pitchFamily="2" charset="-122"/>
                <a:ea typeface="华文中宋" panose="02010600040101010101" pitchFamily="2" charset="-122"/>
              </a:rPr>
              <a:t>R</a:t>
            </a:r>
            <a:r>
              <a:rPr lang="zh-CN" altLang="en-US" sz="1800" b="1" dirty="0">
                <a:solidFill>
                  <a:srgbClr val="000000"/>
                </a:solidFill>
                <a:latin typeface="华文中宋" panose="02010600040101010101" pitchFamily="2" charset="-122"/>
                <a:ea typeface="华文中宋" panose="02010600040101010101" pitchFamily="2" charset="-122"/>
              </a:rPr>
              <a:t>位为</a:t>
            </a:r>
            <a:r>
              <a:rPr lang="en-US" altLang="zh-CN" sz="1800" b="1" dirty="0">
                <a:solidFill>
                  <a:srgbClr val="000000"/>
                </a:solidFill>
                <a:latin typeface="华文中宋" panose="02010600040101010101" pitchFamily="2" charset="-122"/>
                <a:ea typeface="华文中宋" panose="02010600040101010101" pitchFamily="2" charset="-122"/>
              </a:rPr>
              <a:t>0</a:t>
            </a:r>
            <a:r>
              <a:rPr lang="zh-CN" altLang="en-US" sz="1800" b="1" dirty="0">
                <a:solidFill>
                  <a:srgbClr val="000000"/>
                </a:solidFill>
                <a:latin typeface="华文中宋" panose="02010600040101010101" pitchFamily="2" charset="-122"/>
                <a:ea typeface="华文中宋" panose="02010600040101010101" pitchFamily="2" charset="-122"/>
              </a:rPr>
              <a:t>的页面进行淘汰</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57250" lvl="3" indent="0">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marL="857250" lvl="3" indent="0">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a:p>
            <a:pPr marL="0">
              <a:lnSpc>
                <a:spcPct val="150000"/>
              </a:lnSpc>
              <a:spcBef>
                <a:spcPts val="0"/>
              </a:spcBef>
              <a:buFont typeface="Wingdings" panose="05000000000000000000" pitchFamily="2" charset="2"/>
              <a:buChar char="Ø"/>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7" name="Text Box 4"/>
          <p:cNvSpPr txBox="1">
            <a:spLocks noChangeArrowheads="1"/>
          </p:cNvSpPr>
          <p:nvPr/>
        </p:nvSpPr>
        <p:spPr bwMode="auto">
          <a:xfrm>
            <a:off x="6039678" y="2522612"/>
            <a:ext cx="302418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r>
              <a:rPr lang="en-US" altLang="zh-CN" sz="1600" dirty="0" err="1">
                <a:solidFill>
                  <a:schemeClr val="accent1"/>
                </a:solidFill>
                <a:latin typeface="Times New Roman" pitchFamily="18" charset="0"/>
              </a:rPr>
              <a:t>typedef</a:t>
            </a:r>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struct</a:t>
            </a:r>
            <a:r>
              <a:rPr lang="en-US" altLang="zh-CN" sz="1600" dirty="0">
                <a:solidFill>
                  <a:schemeClr val="accent1"/>
                </a:solidFill>
                <a:latin typeface="Times New Roman" pitchFamily="18" charset="0"/>
              </a:rPr>
              <a:t>{</a:t>
            </a:r>
          </a:p>
          <a:p>
            <a:pPr algn="l" eaLnBrk="1" hangingPunct="1"/>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int</a:t>
            </a:r>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page_num</a:t>
            </a:r>
            <a:r>
              <a:rPr lang="en-US" altLang="zh-CN" sz="1600" dirty="0">
                <a:solidFill>
                  <a:schemeClr val="accent1"/>
                </a:solidFill>
                <a:latin typeface="Times New Roman" pitchFamily="18" charset="0"/>
              </a:rPr>
              <a:t>;</a:t>
            </a:r>
          </a:p>
          <a:p>
            <a:pPr algn="l" eaLnBrk="1" hangingPunct="1"/>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int</a:t>
            </a:r>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pframe_num</a:t>
            </a:r>
            <a:r>
              <a:rPr lang="en-US" altLang="zh-CN" sz="1600" dirty="0">
                <a:solidFill>
                  <a:schemeClr val="accent1"/>
                </a:solidFill>
                <a:latin typeface="Times New Roman" pitchFamily="18" charset="0"/>
              </a:rPr>
              <a:t>;</a:t>
            </a:r>
          </a:p>
          <a:p>
            <a:pPr algn="l" eaLnBrk="1" hangingPunct="1"/>
            <a:r>
              <a:rPr lang="en-US" altLang="zh-CN" sz="1600" dirty="0">
                <a:solidFill>
                  <a:schemeClr val="accent1"/>
                </a:solidFill>
                <a:latin typeface="Times New Roman" pitchFamily="18" charset="0"/>
              </a:rPr>
              <a:t>	</a:t>
            </a:r>
            <a:r>
              <a:rPr lang="en-US" altLang="zh-CN" sz="1600" dirty="0">
                <a:solidFill>
                  <a:srgbClr val="FF0000"/>
                </a:solidFill>
                <a:latin typeface="Times New Roman" pitchFamily="18" charset="0"/>
              </a:rPr>
              <a:t>long counter</a:t>
            </a:r>
            <a:r>
              <a:rPr lang="en-US" altLang="zh-CN" sz="1600" dirty="0">
                <a:solidFill>
                  <a:schemeClr val="tx2"/>
                </a:solidFill>
                <a:latin typeface="Times New Roman" pitchFamily="18" charset="0"/>
              </a:rPr>
              <a:t>;</a:t>
            </a:r>
            <a:endParaRPr lang="zh-CN" altLang="en-US" sz="1600" dirty="0">
              <a:solidFill>
                <a:schemeClr val="tx2"/>
              </a:solidFill>
              <a:latin typeface="Times New Roman" pitchFamily="18" charset="0"/>
            </a:endParaRPr>
          </a:p>
          <a:p>
            <a:pPr algn="l" eaLnBrk="1" hangingPunct="1"/>
            <a:r>
              <a:rPr lang="en-US" altLang="zh-CN" sz="1600" dirty="0">
                <a:solidFill>
                  <a:schemeClr val="accent1"/>
                </a:solidFill>
                <a:latin typeface="Times New Roman" pitchFamily="18" charset="0"/>
              </a:rPr>
              <a:t>}page;</a:t>
            </a:r>
          </a:p>
        </p:txBody>
      </p:sp>
      <p:sp>
        <p:nvSpPr>
          <p:cNvPr id="19" name="Text Box 4"/>
          <p:cNvSpPr txBox="1">
            <a:spLocks noChangeArrowheads="1"/>
          </p:cNvSpPr>
          <p:nvPr/>
        </p:nvSpPr>
        <p:spPr bwMode="auto">
          <a:xfrm>
            <a:off x="5940302" y="4725144"/>
            <a:ext cx="302418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rgbClr val="000000"/>
                </a:solidFill>
                <a:latin typeface="Arial" pitchFamily="34" charset="0"/>
                <a:ea typeface="宋体" pitchFamily="2" charset="-122"/>
              </a:defRPr>
            </a:lvl1pPr>
            <a:lvl2pPr marL="742950" indent="-285750" eaLnBrk="0" hangingPunct="0">
              <a:defRPr b="1">
                <a:solidFill>
                  <a:srgbClr val="000000"/>
                </a:solidFill>
                <a:latin typeface="Arial" pitchFamily="34" charset="0"/>
                <a:ea typeface="宋体" pitchFamily="2" charset="-122"/>
              </a:defRPr>
            </a:lvl2pPr>
            <a:lvl3pPr marL="1143000" indent="-228600" eaLnBrk="0" hangingPunct="0">
              <a:defRPr b="1">
                <a:solidFill>
                  <a:srgbClr val="000000"/>
                </a:solidFill>
                <a:latin typeface="Arial" pitchFamily="34" charset="0"/>
                <a:ea typeface="宋体" pitchFamily="2" charset="-122"/>
              </a:defRPr>
            </a:lvl3pPr>
            <a:lvl4pPr marL="1600200" indent="-228600" eaLnBrk="0" hangingPunct="0">
              <a:defRPr b="1">
                <a:solidFill>
                  <a:srgbClr val="000000"/>
                </a:solidFill>
                <a:latin typeface="Arial" pitchFamily="34" charset="0"/>
                <a:ea typeface="宋体" pitchFamily="2" charset="-122"/>
              </a:defRPr>
            </a:lvl4pPr>
            <a:lvl5pPr marL="2057400" indent="-228600" eaLnBrk="0" hangingPunct="0">
              <a:defRPr b="1">
                <a:solidFill>
                  <a:srgbClr val="000000"/>
                </a:solidFill>
                <a:latin typeface="Arial" pitchFamily="34" charset="0"/>
                <a:ea typeface="宋体" pitchFamily="2" charset="-122"/>
              </a:defRPr>
            </a:lvl5pPr>
            <a:lvl6pPr marL="2514600" indent="-228600" algn="ctr" eaLnBrk="0" fontAlgn="base" hangingPunct="0">
              <a:spcBef>
                <a:spcPct val="0"/>
              </a:spcBef>
              <a:spcAft>
                <a:spcPct val="0"/>
              </a:spcAft>
              <a:defRPr b="1">
                <a:solidFill>
                  <a:srgbClr val="000000"/>
                </a:solidFill>
                <a:latin typeface="Arial" pitchFamily="34" charset="0"/>
                <a:ea typeface="宋体" pitchFamily="2" charset="-122"/>
              </a:defRPr>
            </a:lvl6pPr>
            <a:lvl7pPr marL="2971800" indent="-228600" algn="ctr" eaLnBrk="0" fontAlgn="base" hangingPunct="0">
              <a:spcBef>
                <a:spcPct val="0"/>
              </a:spcBef>
              <a:spcAft>
                <a:spcPct val="0"/>
              </a:spcAft>
              <a:defRPr b="1">
                <a:solidFill>
                  <a:srgbClr val="000000"/>
                </a:solidFill>
                <a:latin typeface="Arial" pitchFamily="34" charset="0"/>
                <a:ea typeface="宋体" pitchFamily="2" charset="-122"/>
              </a:defRPr>
            </a:lvl7pPr>
            <a:lvl8pPr marL="3429000" indent="-228600" algn="ctr" eaLnBrk="0" fontAlgn="base" hangingPunct="0">
              <a:spcBef>
                <a:spcPct val="0"/>
              </a:spcBef>
              <a:spcAft>
                <a:spcPct val="0"/>
              </a:spcAft>
              <a:defRPr b="1">
                <a:solidFill>
                  <a:srgbClr val="000000"/>
                </a:solidFill>
                <a:latin typeface="Arial" pitchFamily="34" charset="0"/>
                <a:ea typeface="宋体" pitchFamily="2" charset="-122"/>
              </a:defRPr>
            </a:lvl8pPr>
            <a:lvl9pPr marL="3886200" indent="-228600" algn="ctr" eaLnBrk="0" fontAlgn="base" hangingPunct="0">
              <a:spcBef>
                <a:spcPct val="0"/>
              </a:spcBef>
              <a:spcAft>
                <a:spcPct val="0"/>
              </a:spcAft>
              <a:defRPr b="1">
                <a:solidFill>
                  <a:srgbClr val="000000"/>
                </a:solidFill>
                <a:latin typeface="Arial" pitchFamily="34" charset="0"/>
                <a:ea typeface="宋体" pitchFamily="2" charset="-122"/>
              </a:defRPr>
            </a:lvl9pPr>
          </a:lstStyle>
          <a:p>
            <a:pPr algn="l" eaLnBrk="1" hangingPunct="1"/>
            <a:r>
              <a:rPr lang="en-US" altLang="zh-CN" sz="1600" dirty="0" err="1">
                <a:solidFill>
                  <a:schemeClr val="accent1"/>
                </a:solidFill>
                <a:latin typeface="Times New Roman" pitchFamily="18" charset="0"/>
              </a:rPr>
              <a:t>typedef</a:t>
            </a:r>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struct</a:t>
            </a:r>
            <a:r>
              <a:rPr lang="en-US" altLang="zh-CN" sz="1600" dirty="0">
                <a:solidFill>
                  <a:schemeClr val="accent1"/>
                </a:solidFill>
                <a:latin typeface="Times New Roman" pitchFamily="18" charset="0"/>
              </a:rPr>
              <a:t>{</a:t>
            </a:r>
          </a:p>
          <a:p>
            <a:pPr algn="l" eaLnBrk="1" hangingPunct="1"/>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int</a:t>
            </a:r>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page_num</a:t>
            </a:r>
            <a:r>
              <a:rPr lang="en-US" altLang="zh-CN" sz="1600" dirty="0">
                <a:solidFill>
                  <a:schemeClr val="accent1"/>
                </a:solidFill>
                <a:latin typeface="Times New Roman" pitchFamily="18" charset="0"/>
              </a:rPr>
              <a:t>;</a:t>
            </a:r>
          </a:p>
          <a:p>
            <a:pPr algn="l" eaLnBrk="1" hangingPunct="1"/>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int</a:t>
            </a:r>
            <a:r>
              <a:rPr lang="en-US" altLang="zh-CN" sz="1600" dirty="0">
                <a:solidFill>
                  <a:schemeClr val="accent1"/>
                </a:solidFill>
                <a:latin typeface="Times New Roman" pitchFamily="18" charset="0"/>
              </a:rPr>
              <a:t> </a:t>
            </a:r>
            <a:r>
              <a:rPr lang="en-US" altLang="zh-CN" sz="1600" dirty="0" err="1">
                <a:solidFill>
                  <a:schemeClr val="accent1"/>
                </a:solidFill>
                <a:latin typeface="Times New Roman" pitchFamily="18" charset="0"/>
              </a:rPr>
              <a:t>pframe_num</a:t>
            </a:r>
            <a:r>
              <a:rPr lang="en-US" altLang="zh-CN" sz="1600" dirty="0">
                <a:solidFill>
                  <a:schemeClr val="accent1"/>
                </a:solidFill>
                <a:latin typeface="Times New Roman" pitchFamily="18" charset="0"/>
              </a:rPr>
              <a:t>;</a:t>
            </a:r>
          </a:p>
          <a:p>
            <a:pPr algn="l" eaLnBrk="1" hangingPunct="1"/>
            <a:r>
              <a:rPr lang="en-US" altLang="zh-CN" sz="1600" dirty="0">
                <a:solidFill>
                  <a:schemeClr val="accent1"/>
                </a:solidFill>
                <a:latin typeface="Times New Roman" pitchFamily="18" charset="0"/>
              </a:rPr>
              <a:t>	</a:t>
            </a:r>
            <a:r>
              <a:rPr lang="en-US" altLang="zh-CN" sz="1600" dirty="0" err="1">
                <a:solidFill>
                  <a:srgbClr val="FF0000"/>
                </a:solidFill>
                <a:latin typeface="Times New Roman" pitchFamily="18" charset="0"/>
              </a:rPr>
              <a:t>boolean</a:t>
            </a:r>
            <a:r>
              <a:rPr lang="en-US" altLang="zh-CN" sz="1600" dirty="0">
                <a:solidFill>
                  <a:srgbClr val="FF0000"/>
                </a:solidFill>
                <a:latin typeface="Times New Roman" pitchFamily="18" charset="0"/>
              </a:rPr>
              <a:t> R</a:t>
            </a:r>
            <a:r>
              <a:rPr lang="en-US" altLang="zh-CN" sz="1600" dirty="0">
                <a:solidFill>
                  <a:schemeClr val="tx2"/>
                </a:solidFill>
                <a:latin typeface="Times New Roman" pitchFamily="18" charset="0"/>
              </a:rPr>
              <a:t>;</a:t>
            </a:r>
            <a:endParaRPr lang="zh-CN" altLang="en-US" sz="1600" dirty="0">
              <a:solidFill>
                <a:schemeClr val="tx2"/>
              </a:solidFill>
              <a:latin typeface="Times New Roman" pitchFamily="18" charset="0"/>
            </a:endParaRPr>
          </a:p>
          <a:p>
            <a:pPr algn="l" eaLnBrk="1" hangingPunct="1"/>
            <a:r>
              <a:rPr lang="en-US" altLang="zh-CN" sz="1600" dirty="0">
                <a:solidFill>
                  <a:schemeClr val="accent1"/>
                </a:solidFill>
                <a:latin typeface="Times New Roman" pitchFamily="18" charset="0"/>
              </a:rPr>
              <a:t>}page;</a:t>
            </a:r>
          </a:p>
        </p:txBody>
      </p:sp>
      <p:sp>
        <p:nvSpPr>
          <p:cNvPr id="2" name="灯片编号占位符 1">
            <a:extLst>
              <a:ext uri="{FF2B5EF4-FFF2-40B4-BE49-F238E27FC236}">
                <a16:creationId xmlns:a16="http://schemas.microsoft.com/office/drawing/2014/main" id="{4E8D64A9-2135-440D-A37A-3B947203D6D9}"/>
              </a:ext>
            </a:extLst>
          </p:cNvPr>
          <p:cNvSpPr>
            <a:spLocks noGrp="1"/>
          </p:cNvSpPr>
          <p:nvPr>
            <p:ph type="sldNum" sz="quarter" idx="12"/>
          </p:nvPr>
        </p:nvSpPr>
        <p:spPr/>
        <p:txBody>
          <a:bodyPr/>
          <a:lstStyle/>
          <a:p>
            <a:fld id="{B10D5614-B734-4280-8F57-1D4947433C97}" type="slidenum">
              <a:rPr lang="en-US" smtClean="0"/>
              <a:pPr/>
              <a:t>85</a:t>
            </a:fld>
            <a:endParaRPr lang="en-US" dirty="0"/>
          </a:p>
        </p:txBody>
      </p:sp>
    </p:spTree>
    <p:extLst>
      <p:ext uri="{BB962C8B-B14F-4D97-AF65-F5344CB8AC3E}">
        <p14:creationId xmlns:p14="http://schemas.microsoft.com/office/powerpoint/2010/main" val="30542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46857" y="4831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81</a:t>
            </a:r>
            <a:endParaRPr lang="en-US" sz="1100" b="1" dirty="0">
              <a:solidFill>
                <a:prstClr val="white"/>
              </a:solidFill>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Title 13">
            <a:extLst>
              <a:ext uri="{FF2B5EF4-FFF2-40B4-BE49-F238E27FC236}">
                <a16:creationId xmlns:a16="http://schemas.microsoft.com/office/drawing/2014/main" id="{E29612D2-1DB9-4758-9355-3E3AF587BE73}"/>
              </a:ext>
            </a:extLst>
          </p:cNvPr>
          <p:cNvSpPr txBox="1">
            <a:spLocks/>
          </p:cNvSpPr>
          <p:nvPr/>
        </p:nvSpPr>
        <p:spPr>
          <a:xfrm>
            <a:off x="314239" y="591604"/>
            <a:ext cx="7210089"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000" b="1" dirty="0">
                <a:solidFill>
                  <a:srgbClr val="1B6AA3">
                    <a:lumMod val="60000"/>
                    <a:lumOff val="40000"/>
                  </a:srgbClr>
                </a:solidFill>
                <a:latin typeface="华文中宋" panose="02010600040101010101" pitchFamily="2" charset="-122"/>
                <a:ea typeface="华文中宋" panose="02010600040101010101" pitchFamily="2" charset="-122"/>
              </a:rPr>
              <a:t>    </a:t>
            </a:r>
            <a:r>
              <a:rPr lang="en-US" altLang="zh-CN" sz="2000" b="1" dirty="0">
                <a:solidFill>
                  <a:srgbClr val="FF0000"/>
                </a:solidFill>
                <a:latin typeface="华文中宋" panose="02010600040101010101" pitchFamily="2" charset="-122"/>
                <a:ea typeface="华文中宋" panose="02010600040101010101" pitchFamily="2" charset="-122"/>
              </a:rPr>
              <a:t>Clock</a:t>
            </a:r>
            <a:r>
              <a:rPr lang="zh-CN" altLang="en-US" sz="2000" b="1" dirty="0">
                <a:solidFill>
                  <a:srgbClr val="FF0000"/>
                </a:solidFill>
                <a:latin typeface="华文中宋" panose="02010600040101010101" pitchFamily="2" charset="-122"/>
                <a:ea typeface="华文中宋" panose="02010600040101010101" pitchFamily="2" charset="-122"/>
              </a:rPr>
              <a:t>置换算法（</a:t>
            </a:r>
            <a:r>
              <a:rPr lang="en-US" altLang="zh-CN" sz="2000" b="1" dirty="0">
                <a:solidFill>
                  <a:srgbClr val="FF0000"/>
                </a:solidFill>
                <a:latin typeface="华文中宋" panose="02010600040101010101" pitchFamily="2" charset="-122"/>
                <a:ea typeface="华文中宋" panose="02010600040101010101" pitchFamily="2" charset="-122"/>
              </a:rPr>
              <a:t>LRU</a:t>
            </a:r>
            <a:r>
              <a:rPr lang="zh-CN" altLang="en-US" sz="2000" b="1" dirty="0">
                <a:solidFill>
                  <a:srgbClr val="FF0000"/>
                </a:solidFill>
                <a:latin typeface="华文中宋" panose="02010600040101010101" pitchFamily="2" charset="-122"/>
                <a:ea typeface="华文中宋" panose="02010600040101010101" pitchFamily="2" charset="-122"/>
              </a:rPr>
              <a:t>近似算法）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8" name="Rectangle 3">
            <a:extLst>
              <a:ext uri="{FF2B5EF4-FFF2-40B4-BE49-F238E27FC236}">
                <a16:creationId xmlns:a16="http://schemas.microsoft.com/office/drawing/2014/main" id="{5133F99A-1ED8-4797-BCEB-270AD4B48777}"/>
              </a:ext>
            </a:extLst>
          </p:cNvPr>
          <p:cNvSpPr txBox="1">
            <a:spLocks/>
          </p:cNvSpPr>
          <p:nvPr/>
        </p:nvSpPr>
        <p:spPr bwMode="auto">
          <a:xfrm>
            <a:off x="683569" y="1427712"/>
            <a:ext cx="7992888" cy="139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indent="-182563">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buFont typeface="Wingdings" panose="05000000000000000000" pitchFamily="2" charset="2"/>
              <a:buChar char="p"/>
            </a:pPr>
            <a:r>
              <a:rPr lang="zh-CN" altLang="en-US" sz="1800" dirty="0">
                <a:solidFill>
                  <a:srgbClr val="000000"/>
                </a:solidFill>
                <a:latin typeface="华文中宋" panose="02010600040101010101" pitchFamily="2" charset="-122"/>
                <a:ea typeface="华文中宋" panose="02010600040101010101" pitchFamily="2" charset="-122"/>
              </a:rPr>
              <a:t>简单的</a:t>
            </a:r>
            <a:r>
              <a:rPr lang="en-US" altLang="zh-CN" sz="1800" dirty="0">
                <a:solidFill>
                  <a:srgbClr val="000000"/>
                </a:solidFill>
                <a:latin typeface="华文中宋" panose="02010600040101010101" pitchFamily="2" charset="-122"/>
                <a:ea typeface="华文中宋" panose="02010600040101010101" pitchFamily="2" charset="-122"/>
              </a:rPr>
              <a:t>Clock</a:t>
            </a:r>
            <a:r>
              <a:rPr lang="zh-CN" altLang="en-US" sz="1800" dirty="0">
                <a:solidFill>
                  <a:srgbClr val="000000"/>
                </a:solidFill>
                <a:latin typeface="华文中宋" panose="02010600040101010101" pitchFamily="2" charset="-122"/>
                <a:ea typeface="华文中宋" panose="02010600040101010101" pitchFamily="2" charset="-122"/>
              </a:rPr>
              <a:t>置换算法</a:t>
            </a:r>
            <a:endParaRPr lang="en-US" altLang="zh-CN" sz="1800" dirty="0">
              <a:solidFill>
                <a:srgbClr val="000000"/>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pPr>
            <a:r>
              <a:rPr lang="en-US" altLang="zh-CN" sz="1800" b="1" dirty="0">
                <a:solidFill>
                  <a:srgbClr val="000000"/>
                </a:solidFill>
                <a:latin typeface="华文中宋" panose="02010600040101010101" pitchFamily="2" charset="-122"/>
                <a:ea typeface="华文中宋" panose="02010600040101010101" pitchFamily="2" charset="-122"/>
              </a:rPr>
              <a:t> LRU</a:t>
            </a:r>
            <a:r>
              <a:rPr lang="zh-CN" altLang="en-US" sz="1800" b="1" dirty="0">
                <a:solidFill>
                  <a:srgbClr val="000000"/>
                </a:solidFill>
                <a:latin typeface="华文中宋" panose="02010600040101010101" pitchFamily="2" charset="-122"/>
                <a:ea typeface="华文中宋" panose="02010600040101010101" pitchFamily="2" charset="-122"/>
              </a:rPr>
              <a:t>近似算法</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只需为每页设置一位</a:t>
            </a:r>
            <a:r>
              <a:rPr lang="zh-CN" altLang="en-US" sz="1800" b="1" dirty="0">
                <a:solidFill>
                  <a:srgbClr val="FF0000"/>
                </a:solidFill>
                <a:latin typeface="华文中宋" panose="02010600040101010101" pitchFamily="2" charset="-122"/>
                <a:ea typeface="华文中宋" panose="02010600040101010101" pitchFamily="2" charset="-122"/>
              </a:rPr>
              <a:t>访问位</a:t>
            </a:r>
            <a:r>
              <a:rPr lang="zh-CN" altLang="en-US" sz="1800" b="1" dirty="0">
                <a:solidFill>
                  <a:srgbClr val="000000"/>
                </a:solidFill>
                <a:latin typeface="华文中宋" panose="02010600040101010101" pitchFamily="2" charset="-122"/>
                <a:ea typeface="华文中宋" panose="02010600040101010101" pitchFamily="2" charset="-122"/>
              </a:rPr>
              <a:t>，当某页被访问过，其访问位为</a:t>
            </a:r>
            <a:r>
              <a:rPr lang="en-US" altLang="zh-CN" sz="1800" b="1" dirty="0">
                <a:solidFill>
                  <a:srgbClr val="000000"/>
                </a:solidFill>
                <a:latin typeface="华文中宋" panose="02010600040101010101" pitchFamily="2" charset="-122"/>
                <a:ea typeface="华文中宋" panose="02010600040101010101" pitchFamily="2" charset="-122"/>
              </a:rPr>
              <a:t>1</a:t>
            </a:r>
            <a:r>
              <a:rPr lang="zh-CN" altLang="en-US" sz="1800" b="1" dirty="0">
                <a:solidFill>
                  <a:srgbClr val="000000"/>
                </a:solidFill>
                <a:latin typeface="华文中宋" panose="02010600040101010101" pitchFamily="2" charset="-122"/>
                <a:ea typeface="华文中宋" panose="02010600040101010101" pitchFamily="2" charset="-122"/>
              </a:rPr>
              <a:t>，否则为</a:t>
            </a:r>
            <a:r>
              <a:rPr lang="en-US" altLang="zh-CN" sz="1800" b="1" dirty="0">
                <a:solidFill>
                  <a:srgbClr val="000000"/>
                </a:solidFill>
                <a:latin typeface="华文中宋" panose="02010600040101010101" pitchFamily="2" charset="-122"/>
                <a:ea typeface="华文中宋" panose="02010600040101010101" pitchFamily="2" charset="-122"/>
              </a:rPr>
              <a:t>0</a:t>
            </a:r>
          </a:p>
          <a:p>
            <a:pPr lvl="1">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将</a:t>
            </a:r>
            <a:r>
              <a:rPr lang="zh-CN" altLang="en-US" sz="1800" b="1" dirty="0">
                <a:solidFill>
                  <a:srgbClr val="FF0000"/>
                </a:solidFill>
                <a:latin typeface="华文中宋" panose="02010600040101010101" pitchFamily="2" charset="-122"/>
                <a:ea typeface="华文中宋" panose="02010600040101010101" pitchFamily="2" charset="-122"/>
              </a:rPr>
              <a:t>内存</a:t>
            </a:r>
            <a:r>
              <a:rPr lang="zh-CN" altLang="en-US" sz="1800" b="1" dirty="0">
                <a:solidFill>
                  <a:srgbClr val="000000"/>
                </a:solidFill>
                <a:latin typeface="华文中宋" panose="02010600040101010101" pitchFamily="2" charset="-122"/>
                <a:ea typeface="华文中宋" panose="02010600040101010101" pitchFamily="2" charset="-122"/>
              </a:rPr>
              <a:t>中的所有页面通过链接指针链接成一个</a:t>
            </a:r>
            <a:r>
              <a:rPr lang="zh-CN" altLang="en-US" sz="1800" b="1" dirty="0">
                <a:solidFill>
                  <a:srgbClr val="FF0000"/>
                </a:solidFill>
                <a:latin typeface="华文中宋" panose="02010600040101010101" pitchFamily="2" charset="-122"/>
                <a:ea typeface="华文中宋" panose="02010600040101010101" pitchFamily="2" charset="-122"/>
              </a:rPr>
              <a:t>循环队列</a:t>
            </a:r>
            <a:endParaRPr lang="en-US" altLang="zh-CN" sz="1800" dirty="0">
              <a:solidFill>
                <a:srgbClr val="FF0000"/>
              </a:solidFill>
              <a:latin typeface="华文中宋" panose="02010600040101010101" pitchFamily="2" charset="-122"/>
              <a:ea typeface="华文中宋" panose="02010600040101010101" pitchFamily="2" charset="-122"/>
            </a:endParaRPr>
          </a:p>
        </p:txBody>
      </p:sp>
      <p:sp>
        <p:nvSpPr>
          <p:cNvPr id="19" name="流程图: 可选过程 18">
            <a:extLst>
              <a:ext uri="{FF2B5EF4-FFF2-40B4-BE49-F238E27FC236}">
                <a16:creationId xmlns:a16="http://schemas.microsoft.com/office/drawing/2014/main" id="{3790E30A-0304-4A55-9FA2-F5DF7AF169CF}"/>
              </a:ext>
            </a:extLst>
          </p:cNvPr>
          <p:cNvSpPr/>
          <p:nvPr/>
        </p:nvSpPr>
        <p:spPr>
          <a:xfrm>
            <a:off x="1098470" y="3409118"/>
            <a:ext cx="792088" cy="248657"/>
          </a:xfrm>
          <a:prstGeom prst="flowChartAlternate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入口</a:t>
            </a:r>
          </a:p>
        </p:txBody>
      </p:sp>
      <p:sp>
        <p:nvSpPr>
          <p:cNvPr id="20" name="流程图: 过程 19">
            <a:extLst>
              <a:ext uri="{FF2B5EF4-FFF2-40B4-BE49-F238E27FC236}">
                <a16:creationId xmlns:a16="http://schemas.microsoft.com/office/drawing/2014/main" id="{EEF28CAA-F80E-41A4-930A-7C3A9EDE6A69}"/>
              </a:ext>
            </a:extLst>
          </p:cNvPr>
          <p:cNvSpPr/>
          <p:nvPr/>
        </p:nvSpPr>
        <p:spPr>
          <a:xfrm>
            <a:off x="90655" y="3958467"/>
            <a:ext cx="2817601"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扫描循环队列，查寻指针前进一步</a:t>
            </a:r>
          </a:p>
        </p:txBody>
      </p:sp>
      <p:sp>
        <p:nvSpPr>
          <p:cNvPr id="21" name="流程图: 决策 20">
            <a:extLst>
              <a:ext uri="{FF2B5EF4-FFF2-40B4-BE49-F238E27FC236}">
                <a16:creationId xmlns:a16="http://schemas.microsoft.com/office/drawing/2014/main" id="{50DCC3F5-B85A-4340-9FE6-D07E8DFAEEB5}"/>
              </a:ext>
            </a:extLst>
          </p:cNvPr>
          <p:cNvSpPr/>
          <p:nvPr/>
        </p:nvSpPr>
        <p:spPr>
          <a:xfrm>
            <a:off x="254994" y="4691207"/>
            <a:ext cx="2488921" cy="694572"/>
          </a:xfrm>
          <a:prstGeom prst="flowChartDecision">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页面访问位 </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 0</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p>
        </p:txBody>
      </p:sp>
      <p:sp>
        <p:nvSpPr>
          <p:cNvPr id="22" name="流程图: 过程 21">
            <a:extLst>
              <a:ext uri="{FF2B5EF4-FFF2-40B4-BE49-F238E27FC236}">
                <a16:creationId xmlns:a16="http://schemas.microsoft.com/office/drawing/2014/main" id="{8984384E-88EB-4658-951D-CE513E7965C3}"/>
              </a:ext>
            </a:extLst>
          </p:cNvPr>
          <p:cNvSpPr/>
          <p:nvPr/>
        </p:nvSpPr>
        <p:spPr>
          <a:xfrm>
            <a:off x="90655" y="5671722"/>
            <a:ext cx="2817601"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选择该页面换出</a:t>
            </a:r>
          </a:p>
        </p:txBody>
      </p:sp>
      <p:cxnSp>
        <p:nvCxnSpPr>
          <p:cNvPr id="23" name="直接箭头连接符 22">
            <a:extLst>
              <a:ext uri="{FF2B5EF4-FFF2-40B4-BE49-F238E27FC236}">
                <a16:creationId xmlns:a16="http://schemas.microsoft.com/office/drawing/2014/main" id="{987744F5-C0A6-40AD-8436-588E258AE23C}"/>
              </a:ext>
            </a:extLst>
          </p:cNvPr>
          <p:cNvCxnSpPr>
            <a:cxnSpLocks/>
            <a:stCxn id="20" idx="2"/>
          </p:cNvCxnSpPr>
          <p:nvPr/>
        </p:nvCxnSpPr>
        <p:spPr>
          <a:xfrm>
            <a:off x="1499456" y="4390515"/>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46066D5-E0DA-4D20-AF46-F44271BCEA51}"/>
              </a:ext>
            </a:extLst>
          </p:cNvPr>
          <p:cNvCxnSpPr>
            <a:cxnSpLocks/>
          </p:cNvCxnSpPr>
          <p:nvPr/>
        </p:nvCxnSpPr>
        <p:spPr>
          <a:xfrm>
            <a:off x="1499454" y="5371030"/>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6DEF9CE-8903-426A-8B3C-25B1C79421EE}"/>
              </a:ext>
            </a:extLst>
          </p:cNvPr>
          <p:cNvCxnSpPr>
            <a:cxnSpLocks/>
          </p:cNvCxnSpPr>
          <p:nvPr/>
        </p:nvCxnSpPr>
        <p:spPr>
          <a:xfrm>
            <a:off x="1494514" y="3662920"/>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a:extLst>
              <a:ext uri="{FF2B5EF4-FFF2-40B4-BE49-F238E27FC236}">
                <a16:creationId xmlns:a16="http://schemas.microsoft.com/office/drawing/2014/main" id="{CDBF497A-7CD4-45F9-8F01-C48827641E0B}"/>
              </a:ext>
            </a:extLst>
          </p:cNvPr>
          <p:cNvSpPr/>
          <p:nvPr/>
        </p:nvSpPr>
        <p:spPr>
          <a:xfrm>
            <a:off x="1134725" y="6418329"/>
            <a:ext cx="792088" cy="248657"/>
          </a:xfrm>
          <a:prstGeom prst="flowChartAlternate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返回</a:t>
            </a:r>
          </a:p>
        </p:txBody>
      </p:sp>
      <p:cxnSp>
        <p:nvCxnSpPr>
          <p:cNvPr id="27" name="直接箭头连接符 26">
            <a:extLst>
              <a:ext uri="{FF2B5EF4-FFF2-40B4-BE49-F238E27FC236}">
                <a16:creationId xmlns:a16="http://schemas.microsoft.com/office/drawing/2014/main" id="{4EFB74F3-9A32-41CD-9534-AC60C7F68014}"/>
              </a:ext>
            </a:extLst>
          </p:cNvPr>
          <p:cNvCxnSpPr>
            <a:cxnSpLocks/>
          </p:cNvCxnSpPr>
          <p:nvPr/>
        </p:nvCxnSpPr>
        <p:spPr>
          <a:xfrm>
            <a:off x="1512710" y="6103770"/>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a:extLst>
              <a:ext uri="{FF2B5EF4-FFF2-40B4-BE49-F238E27FC236}">
                <a16:creationId xmlns:a16="http://schemas.microsoft.com/office/drawing/2014/main" id="{728603E0-74D0-4795-A4CE-6BC943C4A990}"/>
              </a:ext>
            </a:extLst>
          </p:cNvPr>
          <p:cNvSpPr/>
          <p:nvPr/>
        </p:nvSpPr>
        <p:spPr>
          <a:xfrm>
            <a:off x="3103249" y="4815094"/>
            <a:ext cx="1656184"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置页面访问位 </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 0</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cxnSp>
        <p:nvCxnSpPr>
          <p:cNvPr id="29" name="直接箭头连接符 28">
            <a:extLst>
              <a:ext uri="{FF2B5EF4-FFF2-40B4-BE49-F238E27FC236}">
                <a16:creationId xmlns:a16="http://schemas.microsoft.com/office/drawing/2014/main" id="{1BF32C39-06C2-4AED-85C2-25BC150A0476}"/>
              </a:ext>
            </a:extLst>
          </p:cNvPr>
          <p:cNvCxnSpPr>
            <a:cxnSpLocks/>
            <a:stCxn id="21" idx="3"/>
            <a:endCxn id="28" idx="1"/>
          </p:cNvCxnSpPr>
          <p:nvPr/>
        </p:nvCxnSpPr>
        <p:spPr>
          <a:xfrm flipV="1">
            <a:off x="2743915" y="5031118"/>
            <a:ext cx="359334" cy="7375"/>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5D475E3-91FA-4FBF-8156-A59A56669FCA}"/>
              </a:ext>
            </a:extLst>
          </p:cNvPr>
          <p:cNvCxnSpPr>
            <a:cxnSpLocks/>
            <a:stCxn id="28" idx="0"/>
          </p:cNvCxnSpPr>
          <p:nvPr/>
        </p:nvCxnSpPr>
        <p:spPr>
          <a:xfrm flipV="1">
            <a:off x="3931341" y="4174491"/>
            <a:ext cx="0" cy="640603"/>
          </a:xfrm>
          <a:prstGeom prst="straightConnector1">
            <a:avLst/>
          </a:prstGeom>
          <a:ln w="25400">
            <a:solidFill>
              <a:srgbClr val="0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CE39153-6589-419D-9E4F-B71FFDCE73C9}"/>
              </a:ext>
            </a:extLst>
          </p:cNvPr>
          <p:cNvCxnSpPr>
            <a:cxnSpLocks/>
            <a:endCxn id="20" idx="3"/>
          </p:cNvCxnSpPr>
          <p:nvPr/>
        </p:nvCxnSpPr>
        <p:spPr>
          <a:xfrm flipH="1" flipV="1">
            <a:off x="2908256" y="4174491"/>
            <a:ext cx="1007360" cy="15884"/>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4C89EC4-555A-4605-9A08-4D0D305DFE97}"/>
              </a:ext>
            </a:extLst>
          </p:cNvPr>
          <p:cNvSpPr txBox="1"/>
          <p:nvPr/>
        </p:nvSpPr>
        <p:spPr>
          <a:xfrm>
            <a:off x="2699642" y="4716559"/>
            <a:ext cx="417228" cy="276999"/>
          </a:xfrm>
          <a:prstGeom prst="rect">
            <a:avLst/>
          </a:prstGeom>
          <a:noFill/>
        </p:spPr>
        <p:txBody>
          <a:bodyPr wrap="square" rtlCol="0">
            <a:spAutoFit/>
          </a:bodyPr>
          <a:lstStyle/>
          <a:p>
            <a:r>
              <a:rPr lang="en-US" altLang="zh-CN" sz="1200" b="1" dirty="0">
                <a:solidFill>
                  <a:schemeClr val="bg2">
                    <a:lumMod val="10000"/>
                  </a:schemeClr>
                </a:solidFill>
                <a:latin typeface="Arial" panose="020B0604020202020204" pitchFamily="34" charset="0"/>
                <a:cs typeface="Arial" panose="020B0604020202020204" pitchFamily="34" charset="0"/>
              </a:rPr>
              <a:t>NO</a:t>
            </a:r>
            <a:endParaRPr lang="zh-CN" altLang="en-US" sz="1200" b="1" dirty="0">
              <a:solidFill>
                <a:schemeClr val="bg2">
                  <a:lumMod val="10000"/>
                </a:schemeClr>
              </a:solidFill>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F08E5130-EE02-4B52-8E11-73D563872C0D}"/>
              </a:ext>
            </a:extLst>
          </p:cNvPr>
          <p:cNvSpPr txBox="1"/>
          <p:nvPr/>
        </p:nvSpPr>
        <p:spPr>
          <a:xfrm>
            <a:off x="1530769" y="5348758"/>
            <a:ext cx="719830" cy="276999"/>
          </a:xfrm>
          <a:prstGeom prst="rect">
            <a:avLst/>
          </a:prstGeom>
          <a:noFill/>
        </p:spPr>
        <p:txBody>
          <a:bodyPr wrap="square" rtlCol="0">
            <a:spAutoFit/>
          </a:bodyPr>
          <a:lstStyle/>
          <a:p>
            <a:r>
              <a:rPr lang="en-US" altLang="zh-CN" sz="1200" b="1" dirty="0">
                <a:solidFill>
                  <a:schemeClr val="bg2">
                    <a:lumMod val="10000"/>
                  </a:schemeClr>
                </a:solidFill>
                <a:latin typeface="Arial" panose="020B0604020202020204" pitchFamily="34" charset="0"/>
                <a:cs typeface="Arial" panose="020B0604020202020204" pitchFamily="34" charset="0"/>
              </a:rPr>
              <a:t>YES</a:t>
            </a:r>
            <a:endParaRPr lang="zh-CN" altLang="en-US" sz="12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34" name="表格 47">
            <a:extLst>
              <a:ext uri="{FF2B5EF4-FFF2-40B4-BE49-F238E27FC236}">
                <a16:creationId xmlns:a16="http://schemas.microsoft.com/office/drawing/2014/main" id="{FC10A462-6109-4815-BCB0-956DDE9E8FCF}"/>
              </a:ext>
            </a:extLst>
          </p:cNvPr>
          <p:cNvGraphicFramePr>
            <a:graphicFrameLocks noGrp="1"/>
          </p:cNvGraphicFramePr>
          <p:nvPr>
            <p:extLst>
              <p:ext uri="{D42A27DB-BD31-4B8C-83A1-F6EECF244321}">
                <p14:modId xmlns:p14="http://schemas.microsoft.com/office/powerpoint/2010/main" val="846883695"/>
              </p:ext>
            </p:extLst>
          </p:nvPr>
        </p:nvGraphicFramePr>
        <p:xfrm>
          <a:off x="5239167" y="3321848"/>
          <a:ext cx="3077408" cy="2944548"/>
        </p:xfrm>
        <a:graphic>
          <a:graphicData uri="http://schemas.openxmlformats.org/drawingml/2006/table">
            <a:tbl>
              <a:tblPr firstRow="1" bandRow="1">
                <a:tableStyleId>{5940675A-B579-460E-94D1-54222C63F5DA}</a:tableStyleId>
              </a:tblPr>
              <a:tblGrid>
                <a:gridCol w="769352">
                  <a:extLst>
                    <a:ext uri="{9D8B030D-6E8A-4147-A177-3AD203B41FA5}">
                      <a16:colId xmlns:a16="http://schemas.microsoft.com/office/drawing/2014/main" val="156203713"/>
                    </a:ext>
                  </a:extLst>
                </a:gridCol>
                <a:gridCol w="769352">
                  <a:extLst>
                    <a:ext uri="{9D8B030D-6E8A-4147-A177-3AD203B41FA5}">
                      <a16:colId xmlns:a16="http://schemas.microsoft.com/office/drawing/2014/main" val="2576023348"/>
                    </a:ext>
                  </a:extLst>
                </a:gridCol>
                <a:gridCol w="769352">
                  <a:extLst>
                    <a:ext uri="{9D8B030D-6E8A-4147-A177-3AD203B41FA5}">
                      <a16:colId xmlns:a16="http://schemas.microsoft.com/office/drawing/2014/main" val="1562951251"/>
                    </a:ext>
                  </a:extLst>
                </a:gridCol>
                <a:gridCol w="769352">
                  <a:extLst>
                    <a:ext uri="{9D8B030D-6E8A-4147-A177-3AD203B41FA5}">
                      <a16:colId xmlns:a16="http://schemas.microsoft.com/office/drawing/2014/main" val="3022626735"/>
                    </a:ext>
                  </a:extLst>
                </a:gridCol>
              </a:tblGrid>
              <a:tr h="327172">
                <a:tc>
                  <a:txBody>
                    <a:bodyPr/>
                    <a:lstStyle/>
                    <a:p>
                      <a:pPr algn="ctr"/>
                      <a:r>
                        <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页面号</a:t>
                      </a:r>
                    </a:p>
                  </a:txBody>
                  <a:tcPr/>
                </a:tc>
                <a:tc>
                  <a:txBody>
                    <a:bodyPr/>
                    <a:lstStyle/>
                    <a:p>
                      <a:pPr algn="ctr"/>
                      <a:r>
                        <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页号</a:t>
                      </a:r>
                    </a:p>
                  </a:txBody>
                  <a:tcPr/>
                </a:tc>
                <a:tc>
                  <a:txBody>
                    <a:bodyPr/>
                    <a:lstStyle/>
                    <a:p>
                      <a:pPr algn="ctr"/>
                      <a:r>
                        <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访问位</a:t>
                      </a:r>
                    </a:p>
                  </a:txBody>
                  <a:tcPr/>
                </a:tc>
                <a:tc>
                  <a:txBody>
                    <a:bodyPr/>
                    <a:lstStyle/>
                    <a:p>
                      <a:pPr algn="ctr"/>
                      <a:r>
                        <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指针</a:t>
                      </a:r>
                    </a:p>
                  </a:txBody>
                  <a:tcPr/>
                </a:tc>
                <a:extLst>
                  <a:ext uri="{0D108BD9-81ED-4DB2-BD59-A6C34878D82A}">
                    <a16:rowId xmlns:a16="http://schemas.microsoft.com/office/drawing/2014/main" val="490738950"/>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0</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1700222917"/>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1</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420424561"/>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2</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4</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0</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116132857"/>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3</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530587927"/>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4</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2</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1</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2216192950"/>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5</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823292115"/>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6</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5</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0</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1974958613"/>
                  </a:ext>
                </a:extLst>
              </a:tr>
              <a:tr h="327172">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7</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1</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r>
                        <a:rPr lang="en-US" altLang="zh-CN" sz="1400" b="1" dirty="0">
                          <a:solidFill>
                            <a:srgbClr val="000000"/>
                          </a:solidFill>
                          <a:latin typeface="Arial" panose="020B0604020202020204" pitchFamily="34" charset="0"/>
                          <a:ea typeface="华文中宋" panose="02010600040101010101" pitchFamily="2" charset="-122"/>
                          <a:cs typeface="Arial" panose="020B0604020202020204" pitchFamily="34" charset="0"/>
                        </a:rPr>
                        <a:t>1</a:t>
                      </a: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tc>
                  <a:txBody>
                    <a:bodyPr/>
                    <a:lstStyle/>
                    <a:p>
                      <a:pPr algn="ctr"/>
                      <a:endParaRPr lang="zh-CN" altLang="en-US" sz="1400" b="1" dirty="0">
                        <a:solidFill>
                          <a:srgbClr val="000000"/>
                        </a:solidFill>
                        <a:latin typeface="Arial" panose="020B0604020202020204" pitchFamily="34" charset="0"/>
                        <a:ea typeface="华文中宋" panose="02010600040101010101" pitchFamily="2" charset="-122"/>
                        <a:cs typeface="Arial" panose="020B0604020202020204" pitchFamily="34" charset="0"/>
                      </a:endParaRPr>
                    </a:p>
                  </a:txBody>
                  <a:tcPr/>
                </a:tc>
                <a:extLst>
                  <a:ext uri="{0D108BD9-81ED-4DB2-BD59-A6C34878D82A}">
                    <a16:rowId xmlns:a16="http://schemas.microsoft.com/office/drawing/2014/main" val="1136600001"/>
                  </a:ext>
                </a:extLst>
              </a:tr>
            </a:tbl>
          </a:graphicData>
        </a:graphic>
      </p:graphicFrame>
      <p:cxnSp>
        <p:nvCxnSpPr>
          <p:cNvPr id="35" name="直接连接符 34">
            <a:extLst>
              <a:ext uri="{FF2B5EF4-FFF2-40B4-BE49-F238E27FC236}">
                <a16:creationId xmlns:a16="http://schemas.microsoft.com/office/drawing/2014/main" id="{163EBB4D-0A1E-49E6-A297-887E30C4E3B9}"/>
              </a:ext>
            </a:extLst>
          </p:cNvPr>
          <p:cNvCxnSpPr>
            <a:cxnSpLocks/>
          </p:cNvCxnSpPr>
          <p:nvPr/>
        </p:nvCxnSpPr>
        <p:spPr>
          <a:xfrm>
            <a:off x="8316575" y="4566391"/>
            <a:ext cx="347678"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8591B3E-F7AF-4FE3-B075-DC048F99D165}"/>
              </a:ext>
            </a:extLst>
          </p:cNvPr>
          <p:cNvCxnSpPr>
            <a:cxnSpLocks/>
          </p:cNvCxnSpPr>
          <p:nvPr/>
        </p:nvCxnSpPr>
        <p:spPr>
          <a:xfrm>
            <a:off x="8664253" y="4566391"/>
            <a:ext cx="0" cy="446473"/>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C19FFAB-3C42-4511-8914-78A7690336D4}"/>
              </a:ext>
            </a:extLst>
          </p:cNvPr>
          <p:cNvCxnSpPr>
            <a:cxnSpLocks/>
          </p:cNvCxnSpPr>
          <p:nvPr/>
        </p:nvCxnSpPr>
        <p:spPr>
          <a:xfrm>
            <a:off x="8316575" y="5006067"/>
            <a:ext cx="347678" cy="0"/>
          </a:xfrm>
          <a:prstGeom prst="line">
            <a:avLst/>
          </a:prstGeom>
          <a:ln w="25400">
            <a:solidFill>
              <a:srgbClr val="000000"/>
            </a:solidFill>
            <a:headEnd type="triangle" w="lg" len="lg"/>
            <a:tailEnd type="none" w="sm" len="me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8BCFCE7-2EAF-4F58-A387-6079D3F92507}"/>
              </a:ext>
            </a:extLst>
          </p:cNvPr>
          <p:cNvCxnSpPr>
            <a:cxnSpLocks/>
          </p:cNvCxnSpPr>
          <p:nvPr/>
        </p:nvCxnSpPr>
        <p:spPr>
          <a:xfrm>
            <a:off x="8316575" y="5214463"/>
            <a:ext cx="347678"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C2FC053-55F3-41D2-8F44-19976667DA2F}"/>
              </a:ext>
            </a:extLst>
          </p:cNvPr>
          <p:cNvCxnSpPr>
            <a:cxnSpLocks/>
          </p:cNvCxnSpPr>
          <p:nvPr/>
        </p:nvCxnSpPr>
        <p:spPr>
          <a:xfrm>
            <a:off x="8664253" y="5214463"/>
            <a:ext cx="0" cy="446473"/>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5B5ACCA-8F23-40B8-B389-F1C84757A188}"/>
              </a:ext>
            </a:extLst>
          </p:cNvPr>
          <p:cNvCxnSpPr>
            <a:cxnSpLocks/>
          </p:cNvCxnSpPr>
          <p:nvPr/>
        </p:nvCxnSpPr>
        <p:spPr>
          <a:xfrm>
            <a:off x="8316575" y="5654139"/>
            <a:ext cx="347678" cy="0"/>
          </a:xfrm>
          <a:prstGeom prst="line">
            <a:avLst/>
          </a:prstGeom>
          <a:ln w="25400">
            <a:solidFill>
              <a:srgbClr val="000000"/>
            </a:solidFill>
            <a:headEnd type="triangle" w="lg" len="lg"/>
            <a:tailEnd type="none" w="sm" len="med"/>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93BE5EF-EEA8-4247-9856-7ED177712726}"/>
              </a:ext>
            </a:extLst>
          </p:cNvPr>
          <p:cNvCxnSpPr>
            <a:cxnSpLocks/>
          </p:cNvCxnSpPr>
          <p:nvPr/>
        </p:nvCxnSpPr>
        <p:spPr>
          <a:xfrm>
            <a:off x="8316575" y="5854907"/>
            <a:ext cx="347678"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D47DF6-3AA7-4007-8768-96C7D7B0BE1D}"/>
              </a:ext>
            </a:extLst>
          </p:cNvPr>
          <p:cNvCxnSpPr>
            <a:cxnSpLocks/>
          </p:cNvCxnSpPr>
          <p:nvPr/>
        </p:nvCxnSpPr>
        <p:spPr>
          <a:xfrm>
            <a:off x="8664253" y="5854907"/>
            <a:ext cx="0" cy="151644"/>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E2B209D-8F93-4FD6-AA0F-35E8CAB679D8}"/>
              </a:ext>
            </a:extLst>
          </p:cNvPr>
          <p:cNvCxnSpPr>
            <a:cxnSpLocks/>
          </p:cNvCxnSpPr>
          <p:nvPr/>
        </p:nvCxnSpPr>
        <p:spPr>
          <a:xfrm>
            <a:off x="8316575" y="6006551"/>
            <a:ext cx="347678" cy="0"/>
          </a:xfrm>
          <a:prstGeom prst="line">
            <a:avLst/>
          </a:prstGeom>
          <a:ln w="25400">
            <a:solidFill>
              <a:srgbClr val="000000"/>
            </a:solidFill>
            <a:headEnd type="triangle" w="lg" len="lg"/>
            <a:tailEnd type="none" w="sm" len="me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D42A0B9-EFC9-44A0-A787-680D44430DB2}"/>
              </a:ext>
            </a:extLst>
          </p:cNvPr>
          <p:cNvCxnSpPr>
            <a:cxnSpLocks/>
          </p:cNvCxnSpPr>
          <p:nvPr/>
        </p:nvCxnSpPr>
        <p:spPr>
          <a:xfrm>
            <a:off x="8316575" y="4350367"/>
            <a:ext cx="347678" cy="0"/>
          </a:xfrm>
          <a:prstGeom prst="line">
            <a:avLst/>
          </a:prstGeom>
          <a:ln w="25400">
            <a:solidFill>
              <a:srgbClr val="000000"/>
            </a:solidFill>
            <a:headEnd type="triangle" w="lg" len="lg"/>
            <a:tailEnd type="none" w="sm" len="med"/>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228B888D-6494-469F-8EAF-2D2A57B5FB81}"/>
              </a:ext>
            </a:extLst>
          </p:cNvPr>
          <p:cNvSpPr txBox="1"/>
          <p:nvPr/>
        </p:nvSpPr>
        <p:spPr>
          <a:xfrm>
            <a:off x="8299514" y="4015543"/>
            <a:ext cx="83228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cs typeface="Arial" panose="020B0604020202020204" pitchFamily="34" charset="0"/>
              </a:rPr>
              <a:t>替换指针</a:t>
            </a:r>
          </a:p>
        </p:txBody>
      </p:sp>
      <p:sp>
        <p:nvSpPr>
          <p:cNvPr id="2" name="灯片编号占位符 1">
            <a:extLst>
              <a:ext uri="{FF2B5EF4-FFF2-40B4-BE49-F238E27FC236}">
                <a16:creationId xmlns:a16="http://schemas.microsoft.com/office/drawing/2014/main" id="{B139FC9F-13AF-47A1-BD31-FED6A932AEFC}"/>
              </a:ext>
            </a:extLst>
          </p:cNvPr>
          <p:cNvSpPr>
            <a:spLocks noGrp="1"/>
          </p:cNvSpPr>
          <p:nvPr>
            <p:ph type="sldNum" sz="quarter" idx="12"/>
          </p:nvPr>
        </p:nvSpPr>
        <p:spPr/>
        <p:txBody>
          <a:bodyPr/>
          <a:lstStyle/>
          <a:p>
            <a:fld id="{B10D5614-B734-4280-8F57-1D4947433C97}" type="slidenum">
              <a:rPr lang="en-US" smtClean="0"/>
              <a:pPr/>
              <a:t>86</a:t>
            </a:fld>
            <a:endParaRPr lang="en-US" dirty="0"/>
          </a:p>
        </p:txBody>
      </p:sp>
    </p:spTree>
    <p:extLst>
      <p:ext uri="{BB962C8B-B14F-4D97-AF65-F5344CB8AC3E}">
        <p14:creationId xmlns:p14="http://schemas.microsoft.com/office/powerpoint/2010/main" val="9409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46857" y="4831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81</a:t>
            </a:r>
            <a:endParaRPr lang="en-US" sz="1100" b="1" dirty="0">
              <a:solidFill>
                <a:prstClr val="white"/>
              </a:solidFill>
            </a:endParaRPr>
          </a:p>
        </p:txBody>
      </p:sp>
      <p:sp>
        <p:nvSpPr>
          <p:cNvPr id="46" name="Title 13">
            <a:extLst>
              <a:ext uri="{FF2B5EF4-FFF2-40B4-BE49-F238E27FC236}">
                <a16:creationId xmlns:a16="http://schemas.microsoft.com/office/drawing/2014/main" id="{22FFB0C9-B56D-41FE-92AC-CE4437113F23}"/>
              </a:ext>
            </a:extLst>
          </p:cNvPr>
          <p:cNvSpPr txBox="1">
            <a:spLocks/>
          </p:cNvSpPr>
          <p:nvPr/>
        </p:nvSpPr>
        <p:spPr>
          <a:xfrm>
            <a:off x="314239" y="591604"/>
            <a:ext cx="2889609"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000" b="1" dirty="0">
                <a:solidFill>
                  <a:srgbClr val="1B6AA3">
                    <a:lumMod val="60000"/>
                    <a:lumOff val="40000"/>
                  </a:srgbClr>
                </a:solidFill>
                <a:latin typeface="华文中宋" panose="02010600040101010101" pitchFamily="2" charset="-122"/>
                <a:ea typeface="华文中宋" panose="02010600040101010101" pitchFamily="2" charset="-122"/>
              </a:rPr>
              <a:t>    </a:t>
            </a:r>
            <a:r>
              <a:rPr lang="en-US" altLang="zh-CN" sz="2000" b="1" dirty="0">
                <a:solidFill>
                  <a:srgbClr val="FF0000"/>
                </a:solidFill>
                <a:latin typeface="华文中宋" panose="02010600040101010101" pitchFamily="2" charset="-122"/>
                <a:ea typeface="华文中宋" panose="02010600040101010101" pitchFamily="2" charset="-122"/>
              </a:rPr>
              <a:t>Clock</a:t>
            </a:r>
            <a:r>
              <a:rPr lang="zh-CN" altLang="en-US" sz="2000" b="1" dirty="0">
                <a:solidFill>
                  <a:srgbClr val="FF0000"/>
                </a:solidFill>
                <a:latin typeface="华文中宋" panose="02010600040101010101" pitchFamily="2" charset="-122"/>
                <a:ea typeface="华文中宋" panose="02010600040101010101" pitchFamily="2" charset="-122"/>
              </a:rPr>
              <a:t>置换算法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47" name="Rectangle 3">
            <a:extLst>
              <a:ext uri="{FF2B5EF4-FFF2-40B4-BE49-F238E27FC236}">
                <a16:creationId xmlns:a16="http://schemas.microsoft.com/office/drawing/2014/main" id="{B44E2E01-7841-4BA5-A8AC-B00F53073796}"/>
              </a:ext>
            </a:extLst>
          </p:cNvPr>
          <p:cNvSpPr txBox="1">
            <a:spLocks/>
          </p:cNvSpPr>
          <p:nvPr/>
        </p:nvSpPr>
        <p:spPr bwMode="auto">
          <a:xfrm>
            <a:off x="683569" y="1427712"/>
            <a:ext cx="7992888" cy="139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indent="-182563">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buFont typeface="Wingdings" panose="05000000000000000000" pitchFamily="2" charset="2"/>
              <a:buChar char="p"/>
            </a:pPr>
            <a:r>
              <a:rPr lang="zh-CN" altLang="en-US" sz="1800" dirty="0">
                <a:solidFill>
                  <a:srgbClr val="000000"/>
                </a:solidFill>
                <a:latin typeface="华文中宋" panose="02010600040101010101" pitchFamily="2" charset="-122"/>
                <a:ea typeface="华文中宋" panose="02010600040101010101" pitchFamily="2" charset="-122"/>
              </a:rPr>
              <a:t>改进型</a:t>
            </a:r>
            <a:r>
              <a:rPr lang="en-US" altLang="zh-CN" sz="1800" dirty="0">
                <a:solidFill>
                  <a:srgbClr val="000000"/>
                </a:solidFill>
                <a:latin typeface="华文中宋" panose="02010600040101010101" pitchFamily="2" charset="-122"/>
                <a:ea typeface="华文中宋" panose="02010600040101010101" pitchFamily="2" charset="-122"/>
              </a:rPr>
              <a:t>Clock</a:t>
            </a:r>
            <a:r>
              <a:rPr lang="zh-CN" altLang="en-US" sz="1800" dirty="0">
                <a:solidFill>
                  <a:srgbClr val="000000"/>
                </a:solidFill>
                <a:latin typeface="华文中宋" panose="02010600040101010101" pitchFamily="2" charset="-122"/>
                <a:ea typeface="华文中宋" panose="02010600040101010101" pitchFamily="2" charset="-122"/>
              </a:rPr>
              <a:t>置换算法</a:t>
            </a:r>
            <a:endParaRPr lang="en-US" altLang="zh-CN" sz="1800" dirty="0">
              <a:solidFill>
                <a:srgbClr val="000000"/>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页面换出时，如果该页被修改，需要写回磁盘，置换代价大</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首选淘汰页面：既是未使用过的页面，又是未被修改的页面</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 访问位</a:t>
            </a:r>
            <a:r>
              <a:rPr lang="en-US" altLang="zh-CN" sz="1800" b="1" dirty="0">
                <a:solidFill>
                  <a:srgbClr val="000000"/>
                </a:solidFill>
                <a:latin typeface="华文中宋" panose="02010600040101010101" pitchFamily="2" charset="-122"/>
                <a:ea typeface="华文中宋" panose="02010600040101010101" pitchFamily="2" charset="-122"/>
              </a:rPr>
              <a:t>A</a:t>
            </a:r>
            <a:r>
              <a:rPr lang="zh-CN" altLang="en-US" sz="1800" b="1" dirty="0">
                <a:solidFill>
                  <a:srgbClr val="000000"/>
                </a:solidFill>
                <a:latin typeface="华文中宋" panose="02010600040101010101" pitchFamily="2" charset="-122"/>
                <a:ea typeface="华文中宋" panose="02010600040101010101" pitchFamily="2" charset="-122"/>
              </a:rPr>
              <a:t>，修改位</a:t>
            </a:r>
            <a:r>
              <a:rPr lang="en-US" altLang="zh-CN" sz="1800" b="1" dirty="0">
                <a:solidFill>
                  <a:srgbClr val="000000"/>
                </a:solidFill>
                <a:latin typeface="华文中宋" panose="02010600040101010101" pitchFamily="2" charset="-122"/>
                <a:ea typeface="华文中宋" panose="02010600040101010101" pitchFamily="2" charset="-122"/>
              </a:rPr>
              <a:t>M</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A</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000000"/>
                </a:solidFill>
                <a:latin typeface="华文中宋" panose="02010600040101010101" pitchFamily="2" charset="-122"/>
                <a:ea typeface="华文中宋" panose="02010600040101010101" pitchFamily="2" charset="-122"/>
              </a:rPr>
              <a:t>M</a:t>
            </a:r>
            <a:r>
              <a:rPr lang="zh-CN" altLang="en-US" sz="1800" b="1" dirty="0">
                <a:solidFill>
                  <a:srgbClr val="000000"/>
                </a:solidFill>
                <a:latin typeface="华文中宋" panose="02010600040101010101" pitchFamily="2" charset="-122"/>
                <a:ea typeface="华文中宋" panose="02010600040101010101" pitchFamily="2" charset="-122"/>
              </a:rPr>
              <a:t>组合四种类型的页面</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57300" lvl="2" indent="-342900">
              <a:buFont typeface="+mj-lt"/>
              <a:buAutoNum type="arabicPeriod"/>
            </a:pPr>
            <a:r>
              <a:rPr lang="en-US" altLang="zh-CN" sz="1600" b="1" dirty="0">
                <a:solidFill>
                  <a:srgbClr val="000000"/>
                </a:solidFill>
                <a:latin typeface="华文中宋" panose="02010600040101010101" pitchFamily="2" charset="-122"/>
                <a:ea typeface="华文中宋" panose="02010600040101010101" pitchFamily="2" charset="-122"/>
              </a:rPr>
              <a:t>A=0</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M=0</a:t>
            </a:r>
            <a:r>
              <a:rPr lang="zh-CN" altLang="en-US" sz="1600" b="1" dirty="0">
                <a:solidFill>
                  <a:srgbClr val="000000"/>
                </a:solidFill>
                <a:latin typeface="华文中宋" panose="02010600040101010101" pitchFamily="2" charset="-122"/>
                <a:ea typeface="华文中宋" panose="02010600040101010101" pitchFamily="2" charset="-122"/>
              </a:rPr>
              <a:t>：最佳淘汰页面</a:t>
            </a:r>
            <a:endParaRPr lang="en-US" altLang="zh-CN" sz="1600" b="1" dirty="0">
              <a:solidFill>
                <a:srgbClr val="000000"/>
              </a:solidFill>
              <a:latin typeface="华文中宋" panose="02010600040101010101" pitchFamily="2" charset="-122"/>
              <a:ea typeface="华文中宋" panose="02010600040101010101" pitchFamily="2" charset="-122"/>
            </a:endParaRPr>
          </a:p>
          <a:p>
            <a:pPr marL="1257300" lvl="2" indent="-342900">
              <a:buFont typeface="+mj-lt"/>
              <a:buAutoNum type="arabicPeriod"/>
            </a:pPr>
            <a:r>
              <a:rPr lang="en-US" altLang="zh-CN" sz="1600" b="1" dirty="0">
                <a:solidFill>
                  <a:srgbClr val="000000"/>
                </a:solidFill>
                <a:latin typeface="华文中宋" panose="02010600040101010101" pitchFamily="2" charset="-122"/>
                <a:ea typeface="华文中宋" panose="02010600040101010101" pitchFamily="2" charset="-122"/>
              </a:rPr>
              <a:t>A=0</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M=1</a:t>
            </a:r>
            <a:r>
              <a:rPr lang="zh-CN" altLang="en-US" sz="1600" b="1" dirty="0">
                <a:solidFill>
                  <a:srgbClr val="000000"/>
                </a:solidFill>
                <a:latin typeface="华文中宋" panose="02010600040101010101" pitchFamily="2" charset="-122"/>
                <a:ea typeface="华文中宋" panose="02010600040101010101" pitchFamily="2" charset="-122"/>
              </a:rPr>
              <a:t>：不是很好的淘汰页面</a:t>
            </a:r>
            <a:endParaRPr lang="en-US" altLang="zh-CN" sz="1600" b="1" dirty="0">
              <a:solidFill>
                <a:srgbClr val="000000"/>
              </a:solidFill>
              <a:latin typeface="华文中宋" panose="02010600040101010101" pitchFamily="2" charset="-122"/>
              <a:ea typeface="华文中宋" panose="02010600040101010101" pitchFamily="2" charset="-122"/>
            </a:endParaRPr>
          </a:p>
          <a:p>
            <a:pPr marL="1257300" lvl="2" indent="-342900">
              <a:buFont typeface="+mj-lt"/>
              <a:buAutoNum type="arabicPeriod"/>
            </a:pPr>
            <a:r>
              <a:rPr lang="en-US" altLang="zh-CN" sz="1600" b="1" dirty="0">
                <a:solidFill>
                  <a:srgbClr val="000000"/>
                </a:solidFill>
                <a:latin typeface="华文中宋" panose="02010600040101010101" pitchFamily="2" charset="-122"/>
                <a:ea typeface="华文中宋" panose="02010600040101010101" pitchFamily="2" charset="-122"/>
              </a:rPr>
              <a:t>A=1</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M=0</a:t>
            </a:r>
            <a:r>
              <a:rPr lang="zh-CN" altLang="en-US" sz="1600" b="1" dirty="0">
                <a:solidFill>
                  <a:srgbClr val="000000"/>
                </a:solidFill>
                <a:latin typeface="华文中宋" panose="02010600040101010101" pitchFamily="2" charset="-122"/>
                <a:ea typeface="华文中宋" panose="02010600040101010101" pitchFamily="2" charset="-122"/>
              </a:rPr>
              <a:t>：该页有可能再被访问</a:t>
            </a:r>
            <a:endParaRPr lang="en-US" altLang="zh-CN" sz="1600" b="1" dirty="0">
              <a:solidFill>
                <a:srgbClr val="000000"/>
              </a:solidFill>
              <a:latin typeface="华文中宋" panose="02010600040101010101" pitchFamily="2" charset="-122"/>
              <a:ea typeface="华文中宋" panose="02010600040101010101" pitchFamily="2" charset="-122"/>
            </a:endParaRPr>
          </a:p>
          <a:p>
            <a:pPr marL="1257300" lvl="2" indent="-342900">
              <a:buFont typeface="+mj-lt"/>
              <a:buAutoNum type="arabicPeriod"/>
            </a:pPr>
            <a:r>
              <a:rPr lang="en-US" altLang="zh-CN" sz="1600" b="1" dirty="0">
                <a:solidFill>
                  <a:srgbClr val="000000"/>
                </a:solidFill>
                <a:latin typeface="华文中宋" panose="02010600040101010101" pitchFamily="2" charset="-122"/>
                <a:ea typeface="华文中宋" panose="02010600040101010101" pitchFamily="2" charset="-122"/>
              </a:rPr>
              <a:t>A=1</a:t>
            </a:r>
            <a:r>
              <a:rPr lang="zh-CN" altLang="en-US" sz="1600" b="1" dirty="0">
                <a:solidFill>
                  <a:srgbClr val="000000"/>
                </a:solidFill>
                <a:latin typeface="华文中宋" panose="02010600040101010101" pitchFamily="2" charset="-122"/>
                <a:ea typeface="华文中宋" panose="02010600040101010101" pitchFamily="2" charset="-122"/>
              </a:rPr>
              <a:t>，</a:t>
            </a:r>
            <a:r>
              <a:rPr lang="en-US" altLang="zh-CN" sz="1600" b="1" dirty="0">
                <a:solidFill>
                  <a:srgbClr val="000000"/>
                </a:solidFill>
                <a:latin typeface="华文中宋" panose="02010600040101010101" pitchFamily="2" charset="-122"/>
                <a:ea typeface="华文中宋" panose="02010600040101010101" pitchFamily="2" charset="-122"/>
              </a:rPr>
              <a:t>M=1</a:t>
            </a:r>
            <a:r>
              <a:rPr lang="zh-CN" altLang="en-US" sz="1600" b="1" dirty="0">
                <a:solidFill>
                  <a:srgbClr val="000000"/>
                </a:solidFill>
                <a:latin typeface="华文中宋" panose="02010600040101010101" pitchFamily="2" charset="-122"/>
                <a:ea typeface="华文中宋" panose="02010600040101010101" pitchFamily="2" charset="-122"/>
              </a:rPr>
              <a:t>：该页被修改，并有可能再被访问</a:t>
            </a:r>
            <a:endParaRPr lang="en-US" altLang="zh-CN" sz="1600" dirty="0">
              <a:solidFill>
                <a:srgbClr val="FF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1F95D377-1747-425E-900C-1FFC6374F231}"/>
              </a:ext>
            </a:extLst>
          </p:cNvPr>
          <p:cNvSpPr>
            <a:spLocks noGrp="1"/>
          </p:cNvSpPr>
          <p:nvPr>
            <p:ph type="sldNum" sz="quarter" idx="12"/>
          </p:nvPr>
        </p:nvSpPr>
        <p:spPr/>
        <p:txBody>
          <a:bodyPr/>
          <a:lstStyle/>
          <a:p>
            <a:fld id="{B10D5614-B734-4280-8F57-1D4947433C97}" type="slidenum">
              <a:rPr lang="en-US" smtClean="0"/>
              <a:pPr/>
              <a:t>87</a:t>
            </a:fld>
            <a:endParaRPr lang="en-US" dirty="0"/>
          </a:p>
        </p:txBody>
      </p:sp>
    </p:spTree>
    <p:extLst>
      <p:ext uri="{BB962C8B-B14F-4D97-AF65-F5344CB8AC3E}">
        <p14:creationId xmlns:p14="http://schemas.microsoft.com/office/powerpoint/2010/main" val="103661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46857" y="4831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81</a:t>
            </a:r>
            <a:endParaRPr lang="en-US" sz="1100" b="1" dirty="0">
              <a:solidFill>
                <a:prstClr val="white"/>
              </a:solidFill>
            </a:endParaRPr>
          </a:p>
        </p:txBody>
      </p:sp>
      <p:sp>
        <p:nvSpPr>
          <p:cNvPr id="8" name="Title 13">
            <a:extLst>
              <a:ext uri="{FF2B5EF4-FFF2-40B4-BE49-F238E27FC236}">
                <a16:creationId xmlns:a16="http://schemas.microsoft.com/office/drawing/2014/main" id="{A2F67D76-7AF7-405E-AAFF-7975A82A3A8A}"/>
              </a:ext>
            </a:extLst>
          </p:cNvPr>
          <p:cNvSpPr txBox="1">
            <a:spLocks/>
          </p:cNvSpPr>
          <p:nvPr/>
        </p:nvSpPr>
        <p:spPr>
          <a:xfrm>
            <a:off x="314239" y="591604"/>
            <a:ext cx="2889609"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000" b="1" dirty="0">
                <a:solidFill>
                  <a:srgbClr val="1B6AA3">
                    <a:lumMod val="60000"/>
                    <a:lumOff val="40000"/>
                  </a:srgbClr>
                </a:solidFill>
                <a:latin typeface="华文中宋" panose="02010600040101010101" pitchFamily="2" charset="-122"/>
                <a:ea typeface="华文中宋" panose="02010600040101010101" pitchFamily="2" charset="-122"/>
              </a:rPr>
              <a:t>    </a:t>
            </a:r>
            <a:r>
              <a:rPr lang="en-US" altLang="zh-CN" sz="2000" b="1" dirty="0">
                <a:solidFill>
                  <a:srgbClr val="FF0000"/>
                </a:solidFill>
                <a:latin typeface="华文中宋" panose="02010600040101010101" pitchFamily="2" charset="-122"/>
                <a:ea typeface="华文中宋" panose="02010600040101010101" pitchFamily="2" charset="-122"/>
              </a:rPr>
              <a:t>Clock</a:t>
            </a:r>
            <a:r>
              <a:rPr lang="zh-CN" altLang="en-US" sz="2000" b="1" dirty="0">
                <a:solidFill>
                  <a:srgbClr val="FF0000"/>
                </a:solidFill>
                <a:latin typeface="华文中宋" panose="02010600040101010101" pitchFamily="2" charset="-122"/>
                <a:ea typeface="华文中宋" panose="02010600040101010101" pitchFamily="2" charset="-122"/>
              </a:rPr>
              <a:t>置换算法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3">
            <a:extLst>
              <a:ext uri="{FF2B5EF4-FFF2-40B4-BE49-F238E27FC236}">
                <a16:creationId xmlns:a16="http://schemas.microsoft.com/office/drawing/2014/main" id="{192DF497-762B-416C-A32A-DDE33CD439E9}"/>
              </a:ext>
            </a:extLst>
          </p:cNvPr>
          <p:cNvSpPr txBox="1">
            <a:spLocks/>
          </p:cNvSpPr>
          <p:nvPr/>
        </p:nvSpPr>
        <p:spPr bwMode="auto">
          <a:xfrm>
            <a:off x="683569" y="1427712"/>
            <a:ext cx="7992888" cy="56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indent="-182563">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buFont typeface="Wingdings" panose="05000000000000000000" pitchFamily="2" charset="2"/>
              <a:buChar char="p"/>
            </a:pPr>
            <a:r>
              <a:rPr lang="zh-CN" altLang="en-US" sz="1800" dirty="0">
                <a:solidFill>
                  <a:srgbClr val="000000"/>
                </a:solidFill>
                <a:latin typeface="华文中宋" panose="02010600040101010101" pitchFamily="2" charset="-122"/>
                <a:ea typeface="华文中宋" panose="02010600040101010101" pitchFamily="2" charset="-122"/>
              </a:rPr>
              <a:t>改进型</a:t>
            </a:r>
            <a:r>
              <a:rPr lang="en-US" altLang="zh-CN" sz="1800" dirty="0">
                <a:solidFill>
                  <a:srgbClr val="000000"/>
                </a:solidFill>
                <a:latin typeface="华文中宋" panose="02010600040101010101" pitchFamily="2" charset="-122"/>
                <a:ea typeface="华文中宋" panose="02010600040101010101" pitchFamily="2" charset="-122"/>
              </a:rPr>
              <a:t>Clock</a:t>
            </a:r>
            <a:r>
              <a:rPr lang="zh-CN" altLang="en-US" sz="1800" dirty="0">
                <a:solidFill>
                  <a:srgbClr val="000000"/>
                </a:solidFill>
                <a:latin typeface="华文中宋" panose="02010600040101010101" pitchFamily="2" charset="-122"/>
                <a:ea typeface="华文中宋" panose="02010600040101010101" pitchFamily="2" charset="-122"/>
              </a:rPr>
              <a:t>置换算法</a:t>
            </a:r>
            <a:endParaRPr lang="en-US" altLang="zh-CN" sz="1800" dirty="0">
              <a:solidFill>
                <a:srgbClr val="000000"/>
              </a:solidFill>
              <a:latin typeface="华文中宋" panose="02010600040101010101" pitchFamily="2" charset="-122"/>
              <a:ea typeface="华文中宋" panose="02010600040101010101" pitchFamily="2" charset="-122"/>
            </a:endParaRPr>
          </a:p>
          <a:p>
            <a:pPr marL="274637" lvl="1" indent="0">
              <a:buNone/>
            </a:pPr>
            <a:endParaRPr lang="en-US" altLang="zh-CN" sz="1600" dirty="0">
              <a:solidFill>
                <a:srgbClr val="FF0000"/>
              </a:solidFill>
              <a:latin typeface="华文中宋" panose="02010600040101010101" pitchFamily="2" charset="-122"/>
              <a:ea typeface="华文中宋" panose="02010600040101010101" pitchFamily="2" charset="-122"/>
            </a:endParaRPr>
          </a:p>
        </p:txBody>
      </p:sp>
      <p:sp>
        <p:nvSpPr>
          <p:cNvPr id="11" name="流程图: 可选过程 10">
            <a:extLst>
              <a:ext uri="{FF2B5EF4-FFF2-40B4-BE49-F238E27FC236}">
                <a16:creationId xmlns:a16="http://schemas.microsoft.com/office/drawing/2014/main" id="{442B1BA2-15C3-4083-8228-201626A08118}"/>
              </a:ext>
            </a:extLst>
          </p:cNvPr>
          <p:cNvSpPr/>
          <p:nvPr/>
        </p:nvSpPr>
        <p:spPr>
          <a:xfrm>
            <a:off x="3707904" y="1485947"/>
            <a:ext cx="792088" cy="248657"/>
          </a:xfrm>
          <a:prstGeom prst="flowChartAlternate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入口</a:t>
            </a:r>
          </a:p>
        </p:txBody>
      </p:sp>
      <p:sp>
        <p:nvSpPr>
          <p:cNvPr id="12" name="流程图: 过程 11">
            <a:extLst>
              <a:ext uri="{FF2B5EF4-FFF2-40B4-BE49-F238E27FC236}">
                <a16:creationId xmlns:a16="http://schemas.microsoft.com/office/drawing/2014/main" id="{C3D8CE4D-553C-414E-BB9F-C76B5D2214D1}"/>
              </a:ext>
            </a:extLst>
          </p:cNvPr>
          <p:cNvSpPr/>
          <p:nvPr/>
        </p:nvSpPr>
        <p:spPr>
          <a:xfrm>
            <a:off x="1279579" y="2045742"/>
            <a:ext cx="5673808"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第一轮扫描：扫描循环队列，寻找第一类页面（</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A=0&amp;M=0</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），不改变</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13" name="流程图: 决策 12">
            <a:extLst>
              <a:ext uri="{FF2B5EF4-FFF2-40B4-BE49-F238E27FC236}">
                <a16:creationId xmlns:a16="http://schemas.microsoft.com/office/drawing/2014/main" id="{0DEC4798-7A50-415D-B753-A40CC4F3C515}"/>
              </a:ext>
            </a:extLst>
          </p:cNvPr>
          <p:cNvSpPr/>
          <p:nvPr/>
        </p:nvSpPr>
        <p:spPr>
          <a:xfrm>
            <a:off x="2723873" y="2782004"/>
            <a:ext cx="2785218" cy="694572"/>
          </a:xfrm>
          <a:prstGeom prst="flowChartDecision">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找到第一类页面？</a:t>
            </a:r>
          </a:p>
        </p:txBody>
      </p:sp>
      <p:sp>
        <p:nvSpPr>
          <p:cNvPr id="15" name="流程图: 过程 14">
            <a:extLst>
              <a:ext uri="{FF2B5EF4-FFF2-40B4-BE49-F238E27FC236}">
                <a16:creationId xmlns:a16="http://schemas.microsoft.com/office/drawing/2014/main" id="{3A0BBFF6-B31A-4C67-983B-AC159706A5D8}"/>
              </a:ext>
            </a:extLst>
          </p:cNvPr>
          <p:cNvSpPr/>
          <p:nvPr/>
        </p:nvSpPr>
        <p:spPr>
          <a:xfrm>
            <a:off x="1279579" y="3765569"/>
            <a:ext cx="5683690"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第二轮扫描：扫描循环队列，寻找第二类页面（</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A=0&amp;M=1</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），将扫描过的</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A=0</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cxnSp>
        <p:nvCxnSpPr>
          <p:cNvPr id="16" name="直接箭头连接符 15">
            <a:extLst>
              <a:ext uri="{FF2B5EF4-FFF2-40B4-BE49-F238E27FC236}">
                <a16:creationId xmlns:a16="http://schemas.microsoft.com/office/drawing/2014/main" id="{EFEDEF74-0190-472F-8CD7-68FC928FF67D}"/>
              </a:ext>
            </a:extLst>
          </p:cNvPr>
          <p:cNvCxnSpPr>
            <a:cxnSpLocks/>
            <a:stCxn id="12" idx="2"/>
            <a:endCxn id="13" idx="0"/>
          </p:cNvCxnSpPr>
          <p:nvPr/>
        </p:nvCxnSpPr>
        <p:spPr>
          <a:xfrm flipH="1">
            <a:off x="4116482" y="2477790"/>
            <a:ext cx="1" cy="304214"/>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B3DBED9-5599-41BC-8148-82931EC87EC4}"/>
              </a:ext>
            </a:extLst>
          </p:cNvPr>
          <p:cNvCxnSpPr>
            <a:cxnSpLocks/>
          </p:cNvCxnSpPr>
          <p:nvPr/>
        </p:nvCxnSpPr>
        <p:spPr>
          <a:xfrm>
            <a:off x="4117232" y="3464877"/>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8A78242-1C42-471C-9819-A4DFC9BDBBDE}"/>
              </a:ext>
            </a:extLst>
          </p:cNvPr>
          <p:cNvCxnSpPr>
            <a:cxnSpLocks/>
          </p:cNvCxnSpPr>
          <p:nvPr/>
        </p:nvCxnSpPr>
        <p:spPr>
          <a:xfrm>
            <a:off x="4116482" y="1739664"/>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流程图: 可选过程 18">
            <a:extLst>
              <a:ext uri="{FF2B5EF4-FFF2-40B4-BE49-F238E27FC236}">
                <a16:creationId xmlns:a16="http://schemas.microsoft.com/office/drawing/2014/main" id="{94ADD068-1FC6-4BD1-A5F8-26AA4382ACAE}"/>
              </a:ext>
            </a:extLst>
          </p:cNvPr>
          <p:cNvSpPr/>
          <p:nvPr/>
        </p:nvSpPr>
        <p:spPr>
          <a:xfrm>
            <a:off x="3717968" y="6250584"/>
            <a:ext cx="792088" cy="248657"/>
          </a:xfrm>
          <a:prstGeom prst="flowChartAlternate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返回</a:t>
            </a:r>
          </a:p>
        </p:txBody>
      </p:sp>
      <p:cxnSp>
        <p:nvCxnSpPr>
          <p:cNvPr id="20" name="直接箭头连接符 19">
            <a:extLst>
              <a:ext uri="{FF2B5EF4-FFF2-40B4-BE49-F238E27FC236}">
                <a16:creationId xmlns:a16="http://schemas.microsoft.com/office/drawing/2014/main" id="{DC2996DB-E7A4-40CD-AABF-F0090FC49AD4}"/>
              </a:ext>
            </a:extLst>
          </p:cNvPr>
          <p:cNvCxnSpPr>
            <a:cxnSpLocks/>
          </p:cNvCxnSpPr>
          <p:nvPr/>
        </p:nvCxnSpPr>
        <p:spPr>
          <a:xfrm>
            <a:off x="4103948" y="4197617"/>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流程图: 过程 20">
            <a:extLst>
              <a:ext uri="{FF2B5EF4-FFF2-40B4-BE49-F238E27FC236}">
                <a16:creationId xmlns:a16="http://schemas.microsoft.com/office/drawing/2014/main" id="{71D6BE0A-6796-4C2F-ADA1-A601781C53BD}"/>
              </a:ext>
            </a:extLst>
          </p:cNvPr>
          <p:cNvSpPr/>
          <p:nvPr/>
        </p:nvSpPr>
        <p:spPr>
          <a:xfrm>
            <a:off x="5934357" y="4618552"/>
            <a:ext cx="1656184"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返回开始，置所有</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A= 0</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cxnSp>
        <p:nvCxnSpPr>
          <p:cNvPr id="22" name="直接箭头连接符 21">
            <a:extLst>
              <a:ext uri="{FF2B5EF4-FFF2-40B4-BE49-F238E27FC236}">
                <a16:creationId xmlns:a16="http://schemas.microsoft.com/office/drawing/2014/main" id="{27E07FDB-0CD4-45C0-A3CA-D6AD632F4027}"/>
              </a:ext>
            </a:extLst>
          </p:cNvPr>
          <p:cNvCxnSpPr>
            <a:cxnSpLocks/>
            <a:stCxn id="27" idx="3"/>
            <a:endCxn id="21" idx="1"/>
          </p:cNvCxnSpPr>
          <p:nvPr/>
        </p:nvCxnSpPr>
        <p:spPr>
          <a:xfrm>
            <a:off x="5481310" y="4834576"/>
            <a:ext cx="453047" cy="0"/>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D450DD8-B182-400C-954C-501D0C9E13C6}"/>
              </a:ext>
            </a:extLst>
          </p:cNvPr>
          <p:cNvCxnSpPr>
            <a:cxnSpLocks/>
          </p:cNvCxnSpPr>
          <p:nvPr/>
        </p:nvCxnSpPr>
        <p:spPr>
          <a:xfrm flipV="1">
            <a:off x="8028384" y="2263918"/>
            <a:ext cx="0" cy="2570658"/>
          </a:xfrm>
          <a:prstGeom prst="straightConnector1">
            <a:avLst/>
          </a:prstGeom>
          <a:ln w="25400">
            <a:solidFill>
              <a:srgbClr val="0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946F994-C1C0-4FF8-9286-C41120724D84}"/>
              </a:ext>
            </a:extLst>
          </p:cNvPr>
          <p:cNvCxnSpPr>
            <a:cxnSpLocks/>
            <a:endCxn id="12" idx="3"/>
          </p:cNvCxnSpPr>
          <p:nvPr/>
        </p:nvCxnSpPr>
        <p:spPr>
          <a:xfrm flipH="1">
            <a:off x="6953387" y="2261766"/>
            <a:ext cx="1074997" cy="0"/>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35E0AB1-AEF0-4C09-A359-E4DE7D0D59E5}"/>
              </a:ext>
            </a:extLst>
          </p:cNvPr>
          <p:cNvSpPr txBox="1"/>
          <p:nvPr/>
        </p:nvSpPr>
        <p:spPr>
          <a:xfrm>
            <a:off x="4303914" y="3464877"/>
            <a:ext cx="417228" cy="276999"/>
          </a:xfrm>
          <a:prstGeom prst="rect">
            <a:avLst/>
          </a:prstGeom>
          <a:noFill/>
        </p:spPr>
        <p:txBody>
          <a:bodyPr wrap="square" rtlCol="0">
            <a:spAutoFit/>
          </a:bodyPr>
          <a:lstStyle/>
          <a:p>
            <a:r>
              <a:rPr lang="en-US" altLang="zh-CN" sz="1200" b="1" dirty="0">
                <a:solidFill>
                  <a:schemeClr val="bg2">
                    <a:lumMod val="10000"/>
                  </a:schemeClr>
                </a:solidFill>
                <a:latin typeface="Arial" panose="020B0604020202020204" pitchFamily="34" charset="0"/>
                <a:cs typeface="Arial" panose="020B0604020202020204" pitchFamily="34" charset="0"/>
              </a:rPr>
              <a:t>NO</a:t>
            </a:r>
            <a:endParaRPr lang="zh-CN" altLang="en-US" sz="1200" b="1" dirty="0">
              <a:solidFill>
                <a:schemeClr val="bg2">
                  <a:lumMod val="10000"/>
                </a:schemeClr>
              </a:solidFill>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46895B0C-BCB2-4242-B573-81DE020253B0}"/>
              </a:ext>
            </a:extLst>
          </p:cNvPr>
          <p:cNvSpPr txBox="1"/>
          <p:nvPr/>
        </p:nvSpPr>
        <p:spPr>
          <a:xfrm>
            <a:off x="2267744" y="2824396"/>
            <a:ext cx="719830" cy="276999"/>
          </a:xfrm>
          <a:prstGeom prst="rect">
            <a:avLst/>
          </a:prstGeom>
          <a:noFill/>
        </p:spPr>
        <p:txBody>
          <a:bodyPr wrap="square" rtlCol="0">
            <a:spAutoFit/>
          </a:bodyPr>
          <a:lstStyle/>
          <a:p>
            <a:r>
              <a:rPr lang="en-US" altLang="zh-CN" sz="1200" b="1" dirty="0">
                <a:solidFill>
                  <a:schemeClr val="bg2">
                    <a:lumMod val="10000"/>
                  </a:schemeClr>
                </a:solidFill>
                <a:latin typeface="Arial" panose="020B0604020202020204" pitchFamily="34" charset="0"/>
                <a:cs typeface="Arial" panose="020B0604020202020204" pitchFamily="34" charset="0"/>
              </a:rPr>
              <a:t>YES</a:t>
            </a:r>
            <a:endParaRPr lang="zh-CN" altLang="en-US" sz="1200" b="1" dirty="0">
              <a:solidFill>
                <a:schemeClr val="bg2">
                  <a:lumMod val="10000"/>
                </a:schemeClr>
              </a:solidFill>
              <a:latin typeface="Arial" panose="020B0604020202020204" pitchFamily="34" charset="0"/>
              <a:cs typeface="Arial" panose="020B0604020202020204" pitchFamily="34" charset="0"/>
            </a:endParaRPr>
          </a:p>
        </p:txBody>
      </p:sp>
      <p:sp>
        <p:nvSpPr>
          <p:cNvPr id="27" name="流程图: 决策 26">
            <a:extLst>
              <a:ext uri="{FF2B5EF4-FFF2-40B4-BE49-F238E27FC236}">
                <a16:creationId xmlns:a16="http://schemas.microsoft.com/office/drawing/2014/main" id="{663D0385-538D-4319-85B2-445E8B4650A1}"/>
              </a:ext>
            </a:extLst>
          </p:cNvPr>
          <p:cNvSpPr/>
          <p:nvPr/>
        </p:nvSpPr>
        <p:spPr>
          <a:xfrm>
            <a:off x="2696092" y="4487290"/>
            <a:ext cx="2785218" cy="694572"/>
          </a:xfrm>
          <a:prstGeom prst="flowChartDecision">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找到第二类页面？</a:t>
            </a:r>
          </a:p>
        </p:txBody>
      </p:sp>
      <p:sp>
        <p:nvSpPr>
          <p:cNvPr id="28" name="流程图: 过程 27">
            <a:extLst>
              <a:ext uri="{FF2B5EF4-FFF2-40B4-BE49-F238E27FC236}">
                <a16:creationId xmlns:a16="http://schemas.microsoft.com/office/drawing/2014/main" id="{7C194C8D-824B-4022-8C46-750D3B4DAB6D}"/>
              </a:ext>
            </a:extLst>
          </p:cNvPr>
          <p:cNvSpPr/>
          <p:nvPr/>
        </p:nvSpPr>
        <p:spPr>
          <a:xfrm>
            <a:off x="3285920" y="5480496"/>
            <a:ext cx="1656184" cy="432048"/>
          </a:xfrm>
          <a:prstGeom prst="flowChartProcess">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2">
                    <a:lumMod val="10000"/>
                  </a:schemeClr>
                </a:solidFill>
                <a:latin typeface="华文中宋" panose="02010600040101010101" pitchFamily="2" charset="-122"/>
                <a:ea typeface="华文中宋" panose="02010600040101010101" pitchFamily="2" charset="-122"/>
              </a:rPr>
              <a:t>选择该页面换出</a:t>
            </a:r>
          </a:p>
        </p:txBody>
      </p:sp>
      <p:cxnSp>
        <p:nvCxnSpPr>
          <p:cNvPr id="29" name="直接箭头连接符 28">
            <a:extLst>
              <a:ext uri="{FF2B5EF4-FFF2-40B4-BE49-F238E27FC236}">
                <a16:creationId xmlns:a16="http://schemas.microsoft.com/office/drawing/2014/main" id="{28A84E75-77F3-419D-9A6C-770D41CE2C9F}"/>
              </a:ext>
            </a:extLst>
          </p:cNvPr>
          <p:cNvCxnSpPr>
            <a:cxnSpLocks/>
          </p:cNvCxnSpPr>
          <p:nvPr/>
        </p:nvCxnSpPr>
        <p:spPr>
          <a:xfrm>
            <a:off x="4114012" y="5161130"/>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DE49E6D-6487-4086-81B1-81C568BE258D}"/>
              </a:ext>
            </a:extLst>
          </p:cNvPr>
          <p:cNvCxnSpPr>
            <a:cxnSpLocks/>
          </p:cNvCxnSpPr>
          <p:nvPr/>
        </p:nvCxnSpPr>
        <p:spPr>
          <a:xfrm>
            <a:off x="7590541" y="4834576"/>
            <a:ext cx="453047" cy="0"/>
          </a:xfrm>
          <a:prstGeom prst="straightConnector1">
            <a:avLst/>
          </a:prstGeom>
          <a:ln w="25400">
            <a:solidFill>
              <a:srgbClr val="0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47C93D1-EBE0-49D4-8CEA-4CBA95D0F6C7}"/>
              </a:ext>
            </a:extLst>
          </p:cNvPr>
          <p:cNvCxnSpPr>
            <a:cxnSpLocks/>
          </p:cNvCxnSpPr>
          <p:nvPr/>
        </p:nvCxnSpPr>
        <p:spPr>
          <a:xfrm>
            <a:off x="4083761" y="5931218"/>
            <a:ext cx="4940" cy="300692"/>
          </a:xfrm>
          <a:prstGeom prst="straightConnector1">
            <a:avLst/>
          </a:prstGeom>
          <a:ln w="254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E8479C0-1159-4F5D-A05E-1E2A8AEA0D9E}"/>
              </a:ext>
            </a:extLst>
          </p:cNvPr>
          <p:cNvSpPr txBox="1"/>
          <p:nvPr/>
        </p:nvSpPr>
        <p:spPr>
          <a:xfrm>
            <a:off x="4212085" y="5159874"/>
            <a:ext cx="719830" cy="276999"/>
          </a:xfrm>
          <a:prstGeom prst="rect">
            <a:avLst/>
          </a:prstGeom>
          <a:noFill/>
        </p:spPr>
        <p:txBody>
          <a:bodyPr wrap="square" rtlCol="0">
            <a:spAutoFit/>
          </a:bodyPr>
          <a:lstStyle/>
          <a:p>
            <a:r>
              <a:rPr lang="en-US" altLang="zh-CN" sz="1200" b="1" dirty="0">
                <a:solidFill>
                  <a:schemeClr val="bg2">
                    <a:lumMod val="10000"/>
                  </a:schemeClr>
                </a:solidFill>
                <a:latin typeface="Arial" panose="020B0604020202020204" pitchFamily="34" charset="0"/>
                <a:cs typeface="Arial" panose="020B0604020202020204" pitchFamily="34" charset="0"/>
              </a:rPr>
              <a:t>YES</a:t>
            </a:r>
            <a:endParaRPr lang="zh-CN" altLang="en-US" sz="1200" b="1" dirty="0">
              <a:solidFill>
                <a:schemeClr val="bg2">
                  <a:lumMod val="10000"/>
                </a:schemeClr>
              </a:solidFill>
              <a:latin typeface="Arial" panose="020B0604020202020204" pitchFamily="34" charset="0"/>
              <a:cs typeface="Arial" panose="020B0604020202020204" pitchFamily="34" charset="0"/>
            </a:endParaRPr>
          </a:p>
        </p:txBody>
      </p:sp>
      <p:cxnSp>
        <p:nvCxnSpPr>
          <p:cNvPr id="33" name="直接箭头连接符 32">
            <a:extLst>
              <a:ext uri="{FF2B5EF4-FFF2-40B4-BE49-F238E27FC236}">
                <a16:creationId xmlns:a16="http://schemas.microsoft.com/office/drawing/2014/main" id="{BAF899E0-95B6-4E15-99D4-C023DA184E38}"/>
              </a:ext>
            </a:extLst>
          </p:cNvPr>
          <p:cNvCxnSpPr>
            <a:cxnSpLocks/>
          </p:cNvCxnSpPr>
          <p:nvPr/>
        </p:nvCxnSpPr>
        <p:spPr>
          <a:xfrm flipH="1">
            <a:off x="755576" y="3128610"/>
            <a:ext cx="1968298" cy="0"/>
          </a:xfrm>
          <a:prstGeom prst="straightConnector1">
            <a:avLst/>
          </a:prstGeom>
          <a:ln w="25400">
            <a:solidFill>
              <a:srgbClr val="0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B1E9D5A-BDAA-4C1A-B91C-D366358AC5C3}"/>
              </a:ext>
            </a:extLst>
          </p:cNvPr>
          <p:cNvCxnSpPr>
            <a:cxnSpLocks/>
          </p:cNvCxnSpPr>
          <p:nvPr/>
        </p:nvCxnSpPr>
        <p:spPr>
          <a:xfrm flipV="1">
            <a:off x="755576" y="3112659"/>
            <a:ext cx="0" cy="2583861"/>
          </a:xfrm>
          <a:prstGeom prst="straightConnector1">
            <a:avLst/>
          </a:prstGeom>
          <a:ln w="25400">
            <a:solidFill>
              <a:srgbClr val="0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45189F6-EC25-402D-9AD9-5306CD4746B3}"/>
              </a:ext>
            </a:extLst>
          </p:cNvPr>
          <p:cNvCxnSpPr>
            <a:cxnSpLocks/>
            <a:stCxn id="28" idx="1"/>
          </p:cNvCxnSpPr>
          <p:nvPr/>
        </p:nvCxnSpPr>
        <p:spPr>
          <a:xfrm flipH="1">
            <a:off x="755576" y="5696520"/>
            <a:ext cx="2530344" cy="0"/>
          </a:xfrm>
          <a:prstGeom prst="straightConnector1">
            <a:avLst/>
          </a:prstGeom>
          <a:ln w="25400">
            <a:solidFill>
              <a:srgbClr val="0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B427590-223D-4F2B-A201-29070844CC91}"/>
              </a:ext>
            </a:extLst>
          </p:cNvPr>
          <p:cNvSpPr txBox="1"/>
          <p:nvPr/>
        </p:nvSpPr>
        <p:spPr>
          <a:xfrm>
            <a:off x="5430778" y="4480052"/>
            <a:ext cx="417228" cy="276999"/>
          </a:xfrm>
          <a:prstGeom prst="rect">
            <a:avLst/>
          </a:prstGeom>
          <a:noFill/>
        </p:spPr>
        <p:txBody>
          <a:bodyPr wrap="square" rtlCol="0">
            <a:spAutoFit/>
          </a:bodyPr>
          <a:lstStyle/>
          <a:p>
            <a:r>
              <a:rPr lang="en-US" altLang="zh-CN" sz="1200" b="1" dirty="0">
                <a:solidFill>
                  <a:schemeClr val="bg2">
                    <a:lumMod val="10000"/>
                  </a:schemeClr>
                </a:solidFill>
                <a:latin typeface="Arial" panose="020B0604020202020204" pitchFamily="34" charset="0"/>
                <a:cs typeface="Arial" panose="020B0604020202020204" pitchFamily="34" charset="0"/>
              </a:rPr>
              <a:t>NO</a:t>
            </a:r>
            <a:endParaRPr lang="zh-CN" altLang="en-US" sz="1200" b="1" dirty="0">
              <a:solidFill>
                <a:schemeClr val="bg2">
                  <a:lumMod val="10000"/>
                </a:schemeClr>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9C1FA473-888C-488F-9546-FDB5CCA5F041}"/>
              </a:ext>
            </a:extLst>
          </p:cNvPr>
          <p:cNvSpPr>
            <a:spLocks noGrp="1"/>
          </p:cNvSpPr>
          <p:nvPr>
            <p:ph type="sldNum" sz="quarter" idx="12"/>
          </p:nvPr>
        </p:nvSpPr>
        <p:spPr/>
        <p:txBody>
          <a:bodyPr/>
          <a:lstStyle/>
          <a:p>
            <a:fld id="{B10D5614-B734-4280-8F57-1D4947433C97}" type="slidenum">
              <a:rPr lang="en-US" smtClean="0"/>
              <a:pPr/>
              <a:t>88</a:t>
            </a:fld>
            <a:endParaRPr lang="en-US" dirty="0"/>
          </a:p>
        </p:txBody>
      </p:sp>
    </p:spTree>
    <p:extLst>
      <p:ext uri="{BB962C8B-B14F-4D97-AF65-F5344CB8AC3E}">
        <p14:creationId xmlns:p14="http://schemas.microsoft.com/office/powerpoint/2010/main" val="403023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81</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理想型淘汰算法（</a:t>
            </a:r>
            <a:r>
              <a:rPr lang="en-US" altLang="zh-CN" sz="2000" b="1" dirty="0">
                <a:solidFill>
                  <a:srgbClr val="FF0000"/>
                </a:solidFill>
                <a:latin typeface="华文中宋" panose="02010600040101010101" pitchFamily="2" charset="-122"/>
                <a:ea typeface="华文中宋" panose="02010600040101010101" pitchFamily="2" charset="-122"/>
              </a:rPr>
              <a:t>OPT</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2" name="矩形 1"/>
          <p:cNvSpPr/>
          <p:nvPr/>
        </p:nvSpPr>
        <p:spPr>
          <a:xfrm>
            <a:off x="705678" y="1743714"/>
            <a:ext cx="7778084"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理想型淘汰（ </a:t>
            </a:r>
            <a:r>
              <a:rPr lang="en-US" altLang="zh-CN" b="1" dirty="0">
                <a:solidFill>
                  <a:srgbClr val="000000"/>
                </a:solidFill>
                <a:latin typeface="华文中宋" panose="02010600040101010101" pitchFamily="2" charset="-122"/>
                <a:ea typeface="华文中宋" panose="02010600040101010101" pitchFamily="2" charset="-122"/>
              </a:rPr>
              <a:t>Optimal ,OPT</a:t>
            </a:r>
            <a:r>
              <a:rPr lang="zh-CN" altLang="en-US" b="1" dirty="0">
                <a:solidFill>
                  <a:srgbClr val="000000"/>
                </a:solidFill>
                <a:latin typeface="华文中宋" panose="02010600040101010101" pitchFamily="2" charset="-122"/>
                <a:ea typeface="华文中宋" panose="02010600040101010101" pitchFamily="2" charset="-122"/>
              </a:rPr>
              <a:t>）算法</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从内存中淘汰在访问串中将来再也不出现或是离当前最远的位置上出现的页，因而不会出现因需要访问该页又立即把它调入的现象</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err="1">
                <a:solidFill>
                  <a:srgbClr val="000000"/>
                </a:solidFill>
                <a:latin typeface="华文中宋" panose="02010600040101010101" pitchFamily="2" charset="-122"/>
                <a:ea typeface="华文中宋" panose="02010600040101010101" pitchFamily="2" charset="-122"/>
              </a:rPr>
              <a:t>Belady</a:t>
            </a:r>
            <a:r>
              <a:rPr lang="zh-CN" altLang="en-US" b="1" dirty="0">
                <a:solidFill>
                  <a:srgbClr val="000000"/>
                </a:solidFill>
                <a:latin typeface="华文中宋" panose="02010600040101010101" pitchFamily="2" charset="-122"/>
                <a:ea typeface="华文中宋" panose="02010600040101010101" pitchFamily="2" charset="-122"/>
              </a:rPr>
              <a:t>于</a:t>
            </a:r>
            <a:r>
              <a:rPr lang="en-US" altLang="zh-CN" b="1" dirty="0">
                <a:solidFill>
                  <a:srgbClr val="000000"/>
                </a:solidFill>
                <a:latin typeface="华文中宋" panose="02010600040101010101" pitchFamily="2" charset="-122"/>
                <a:ea typeface="华文中宋" panose="02010600040101010101" pitchFamily="2" charset="-122"/>
              </a:rPr>
              <a:t>1966</a:t>
            </a:r>
            <a:r>
              <a:rPr lang="zh-CN" altLang="en-US" b="1" dirty="0">
                <a:solidFill>
                  <a:srgbClr val="000000"/>
                </a:solidFill>
                <a:latin typeface="华文中宋" panose="02010600040101010101" pitchFamily="2" charset="-122"/>
                <a:ea typeface="华文中宋" panose="02010600040101010101" pitchFamily="2" charset="-122"/>
              </a:rPr>
              <a:t>年提出的一种理论上的理想算法，采用最佳置换算法可以保证最低的缺页率</a:t>
            </a:r>
          </a:p>
        </p:txBody>
      </p:sp>
      <p:sp>
        <p:nvSpPr>
          <p:cNvPr id="3" name="灯片编号占位符 2">
            <a:extLst>
              <a:ext uri="{FF2B5EF4-FFF2-40B4-BE49-F238E27FC236}">
                <a16:creationId xmlns:a16="http://schemas.microsoft.com/office/drawing/2014/main" id="{2E4C2EAB-151A-433A-8D14-5FA16D6445F1}"/>
              </a:ext>
            </a:extLst>
          </p:cNvPr>
          <p:cNvSpPr>
            <a:spLocks noGrp="1"/>
          </p:cNvSpPr>
          <p:nvPr>
            <p:ph type="sldNum" sz="quarter" idx="12"/>
          </p:nvPr>
        </p:nvSpPr>
        <p:spPr/>
        <p:txBody>
          <a:bodyPr/>
          <a:lstStyle/>
          <a:p>
            <a:fld id="{B10D5614-B734-4280-8F57-1D4947433C97}" type="slidenum">
              <a:rPr lang="en-US" smtClean="0"/>
              <a:pPr/>
              <a:t>89</a:t>
            </a:fld>
            <a:endParaRPr lang="en-US" dirty="0"/>
          </a:p>
        </p:txBody>
      </p:sp>
    </p:spTree>
    <p:extLst>
      <p:ext uri="{BB962C8B-B14F-4D97-AF65-F5344CB8AC3E}">
        <p14:creationId xmlns:p14="http://schemas.microsoft.com/office/powerpoint/2010/main" val="136779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08</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地址变换</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程序的装入（</a:t>
            </a:r>
            <a:r>
              <a:rPr lang="en-US" altLang="zh-CN" sz="2000" b="1" dirty="0">
                <a:solidFill>
                  <a:srgbClr val="FF0000"/>
                </a:solidFill>
                <a:latin typeface="华文中宋" panose="02010600040101010101" pitchFamily="2" charset="-122"/>
                <a:ea typeface="华文中宋" panose="02010600040101010101" pitchFamily="2" charset="-122"/>
              </a:rPr>
              <a:t>Load</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Rectangle 2"/>
          <p:cNvSpPr txBox="1">
            <a:spLocks noChangeArrowheads="1"/>
          </p:cNvSpPr>
          <p:nvPr/>
        </p:nvSpPr>
        <p:spPr>
          <a:xfrm>
            <a:off x="490874" y="1759655"/>
            <a:ext cx="8146342" cy="47656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lnSpc>
                <a:spcPct val="150000"/>
              </a:lnSpc>
              <a:spcBef>
                <a:spcPts val="0"/>
              </a:spcBef>
              <a:buFont typeface="Wingdings" pitchFamily="2" charset="2"/>
              <a:buNone/>
            </a:pPr>
            <a:r>
              <a:rPr lang="en-US" altLang="zh-CN" sz="1800" b="1" dirty="0">
                <a:solidFill>
                  <a:srgbClr val="000000"/>
                </a:solidFill>
                <a:latin typeface="华文中宋" panose="02010600040101010101" pitchFamily="2" charset="-122"/>
                <a:ea typeface="华文中宋" panose="02010600040101010101" pitchFamily="2" charset="-122"/>
              </a:rPr>
              <a:t>1. </a:t>
            </a:r>
            <a:r>
              <a:rPr lang="zh-CN" altLang="en-US" sz="1800" b="1" dirty="0">
                <a:solidFill>
                  <a:srgbClr val="000000"/>
                </a:solidFill>
                <a:latin typeface="华文中宋" panose="02010600040101010101" pitchFamily="2" charset="-122"/>
                <a:ea typeface="华文中宋" panose="02010600040101010101" pitchFamily="2" charset="-122"/>
              </a:rPr>
              <a:t>静态重定位（绝对装入模式）</a:t>
            </a: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静态重定位是在目标程序装入内存时，由装入程序对目标程序中的指令和数据的地址进行修改，即把程序的逻辑地址都改成实际的内存地址</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对每个程序来说，这种地址变换只是在装入时一次完成，在程序运行期间不再进行重定位</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优点</a:t>
            </a:r>
            <a:endParaRPr lang="en-US" altLang="zh-CN" sz="1800" b="1" dirty="0">
              <a:solidFill>
                <a:srgbClr val="000000"/>
              </a:solidFill>
              <a:latin typeface="华文中宋" panose="02010600040101010101" pitchFamily="2" charset="-122"/>
              <a:ea typeface="华文中宋" panose="02010600040101010101" pitchFamily="2" charset="-122"/>
            </a:endParaRPr>
          </a:p>
          <a:p>
            <a:pPr marL="571500" lvl="2" indent="0" algn="just">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	</a:t>
            </a:r>
            <a:r>
              <a:rPr lang="zh-CN" altLang="en-US" sz="1800" b="1" dirty="0">
                <a:solidFill>
                  <a:srgbClr val="000000"/>
                </a:solidFill>
                <a:latin typeface="华文中宋" panose="02010600040101010101" pitchFamily="2" charset="-122"/>
                <a:ea typeface="华文中宋" panose="02010600040101010101" pitchFamily="2" charset="-122"/>
              </a:rPr>
              <a:t>不需要硬件支持</a:t>
            </a:r>
            <a:endParaRPr lang="en-US" altLang="zh-CN" sz="1800" b="1" dirty="0">
              <a:solidFill>
                <a:srgbClr val="000000"/>
              </a:solidFill>
              <a:latin typeface="华文中宋" panose="02010600040101010101" pitchFamily="2" charset="-122"/>
              <a:ea typeface="华文中宋" panose="02010600040101010101" pitchFamily="2" charset="-122"/>
            </a:endParaRPr>
          </a:p>
          <a:p>
            <a:pPr marL="800100" lvl="2" algn="just">
              <a:lnSpc>
                <a:spcPct val="150000"/>
              </a:lnSpc>
              <a:spcBef>
                <a:spcPts val="0"/>
              </a:spcBef>
            </a:pPr>
            <a:r>
              <a:rPr lang="zh-CN" altLang="en-US" sz="1800" b="1" dirty="0">
                <a:solidFill>
                  <a:srgbClr val="000000"/>
                </a:solidFill>
                <a:latin typeface="华文中宋" panose="02010600040101010101" pitchFamily="2" charset="-122"/>
                <a:ea typeface="华文中宋" panose="02010600040101010101" pitchFamily="2" charset="-122"/>
              </a:rPr>
              <a:t>缺点 </a:t>
            </a:r>
          </a:p>
          <a:p>
            <a:pPr lvl="2" algn="just">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程序的存储空间只能是连续的一片区域，而且在重定位之后就不能再移动。这不利于内存空间的有效使用</a:t>
            </a:r>
            <a:endParaRPr lang="en-US" altLang="zh-CN" sz="1800" b="1" dirty="0">
              <a:solidFill>
                <a:srgbClr val="000000"/>
              </a:solidFill>
              <a:latin typeface="华文中宋" panose="02010600040101010101" pitchFamily="2" charset="-122"/>
              <a:ea typeface="华文中宋" panose="02010600040101010101" pitchFamily="2" charset="-122"/>
            </a:endParaRPr>
          </a:p>
          <a:p>
            <a:pPr lvl="2" algn="just">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各个用户进程很难共享内存中的同一程序的副本</a:t>
            </a:r>
          </a:p>
          <a:p>
            <a:pPr marL="800100" lvl="2" algn="just">
              <a:lnSpc>
                <a:spcPct val="150000"/>
              </a:lnSpc>
              <a:spcBef>
                <a:spcPts val="0"/>
              </a:spcBef>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8"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存储管理的功能</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9ABA7D7E-3669-44F8-BEE7-37C249F55190}"/>
              </a:ext>
            </a:extLst>
          </p:cNvPr>
          <p:cNvSpPr>
            <a:spLocks noGrp="1"/>
          </p:cNvSpPr>
          <p:nvPr>
            <p:ph type="sldNum" sz="quarter" idx="12"/>
          </p:nvPr>
        </p:nvSpPr>
        <p:spPr/>
        <p:txBody>
          <a:bodyPr/>
          <a:lstStyle/>
          <a:p>
            <a:fld id="{B10D5614-B734-4280-8F57-1D4947433C97}" type="slidenum">
              <a:rPr lang="en-US" smtClean="0"/>
              <a:pPr/>
              <a:t>9</a:t>
            </a:fld>
            <a:endParaRPr lang="en-US" dirty="0"/>
          </a:p>
        </p:txBody>
      </p:sp>
    </p:spTree>
    <p:extLst>
      <p:ext uri="{BB962C8B-B14F-4D97-AF65-F5344CB8AC3E}">
        <p14:creationId xmlns:p14="http://schemas.microsoft.com/office/powerpoint/2010/main" val="145945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82</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请求页式管理中的置换算法</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算法比较</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7" name="Rectangle 3"/>
          <p:cNvSpPr txBox="1">
            <a:spLocks/>
          </p:cNvSpPr>
          <p:nvPr/>
        </p:nvSpPr>
        <p:spPr>
          <a:xfrm>
            <a:off x="457200" y="1752600"/>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缺页率</a:t>
            </a:r>
          </a:p>
          <a:p>
            <a:pPr lvl="1">
              <a:lnSpc>
                <a:spcPct val="150000"/>
              </a:lnSpc>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发生内存置换的次数 </a:t>
            </a:r>
            <a:r>
              <a:rPr lang="en-US" altLang="zh-CN" sz="1800" b="1" dirty="0">
                <a:solidFill>
                  <a:srgbClr val="000000"/>
                </a:solidFill>
                <a:latin typeface="华文中宋" panose="02010600040101010101" pitchFamily="2" charset="-122"/>
                <a:ea typeface="华文中宋" panose="02010600040101010101" pitchFamily="2" charset="-122"/>
              </a:rPr>
              <a:t>/ </a:t>
            </a:r>
            <a:r>
              <a:rPr lang="zh-CN" altLang="en-US" sz="1800" b="1" dirty="0">
                <a:solidFill>
                  <a:srgbClr val="000000"/>
                </a:solidFill>
                <a:latin typeface="华文中宋" panose="02010600040101010101" pitchFamily="2" charset="-122"/>
                <a:ea typeface="华文中宋" panose="02010600040101010101" pitchFamily="2" charset="-122"/>
              </a:rPr>
              <a:t>访问内存的总次数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最好，接近</a:t>
            </a:r>
            <a:r>
              <a:rPr lang="en-US" altLang="zh-CN" sz="1800" b="1" dirty="0">
                <a:solidFill>
                  <a:srgbClr val="000000"/>
                </a:solidFill>
                <a:latin typeface="华文中宋" panose="02010600040101010101" pitchFamily="2" charset="-122"/>
                <a:ea typeface="华文中宋" panose="02010600040101010101" pitchFamily="2" charset="-122"/>
              </a:rPr>
              <a:t>OPT</a:t>
            </a:r>
          </a:p>
          <a:p>
            <a:pPr lvl="1">
              <a:lnSpc>
                <a:spcPct val="150000"/>
              </a:lnSpc>
              <a:buFont typeface="Arial" panose="020B0604020202020204" pitchFamily="34" charset="0"/>
              <a:buChar char="•"/>
            </a:pPr>
            <a:r>
              <a:rPr lang="en-US" altLang="zh-CN" sz="1800" b="1" dirty="0">
                <a:solidFill>
                  <a:srgbClr val="000000"/>
                </a:solidFill>
                <a:latin typeface="华文中宋" panose="02010600040101010101" pitchFamily="2" charset="-122"/>
                <a:ea typeface="华文中宋" panose="02010600040101010101" pitchFamily="2" charset="-122"/>
              </a:rPr>
              <a:t>FIFO</a:t>
            </a:r>
            <a:r>
              <a:rPr lang="zh-CN" altLang="en-US" sz="1800" b="1" dirty="0">
                <a:solidFill>
                  <a:srgbClr val="000000"/>
                </a:solidFill>
                <a:latin typeface="华文中宋" panose="02010600040101010101" pitchFamily="2" charset="-122"/>
                <a:ea typeface="华文中宋" panose="02010600040101010101" pitchFamily="2" charset="-122"/>
              </a:rPr>
              <a:t>较差</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实现复杂度</a:t>
            </a:r>
          </a:p>
          <a:p>
            <a:pPr lvl="1">
              <a:lnSpc>
                <a:spcPct val="150000"/>
              </a:lnSpc>
              <a:buFont typeface="Arial" panose="020B0604020202020204" pitchFamily="34" charset="0"/>
              <a:buChar char="•"/>
            </a:pPr>
            <a:r>
              <a:rPr lang="en-US" altLang="zh-CN" sz="1800" b="1" dirty="0">
                <a:solidFill>
                  <a:srgbClr val="000000"/>
                </a:solidFill>
                <a:latin typeface="华文中宋" panose="02010600040101010101" pitchFamily="2" charset="-122"/>
                <a:ea typeface="华文中宋" panose="02010600040101010101" pitchFamily="2" charset="-122"/>
              </a:rPr>
              <a:t>LRU</a:t>
            </a:r>
            <a:r>
              <a:rPr lang="zh-CN" altLang="en-US" sz="1800" b="1" dirty="0">
                <a:solidFill>
                  <a:srgbClr val="000000"/>
                </a:solidFill>
                <a:latin typeface="华文中宋" panose="02010600040101010101" pitchFamily="2" charset="-122"/>
                <a:ea typeface="华文中宋" panose="02010600040101010101" pitchFamily="2" charset="-122"/>
              </a:rPr>
              <a:t>最复杂</a:t>
            </a:r>
          </a:p>
          <a:p>
            <a:pPr lvl="1">
              <a:lnSpc>
                <a:spcPct val="150000"/>
              </a:lnSpc>
              <a:buFont typeface="Arial" panose="020B0604020202020204" pitchFamily="34" charset="0"/>
              <a:buChar char="•"/>
            </a:pPr>
            <a:r>
              <a:rPr lang="en-US" altLang="zh-CN" sz="1800" b="1" dirty="0">
                <a:solidFill>
                  <a:srgbClr val="000000"/>
                </a:solidFill>
                <a:latin typeface="华文中宋" panose="02010600040101010101" pitchFamily="2" charset="-122"/>
                <a:ea typeface="华文中宋" panose="02010600040101010101" pitchFamily="2" charset="-122"/>
              </a:rPr>
              <a:t>FIFO</a:t>
            </a:r>
            <a:r>
              <a:rPr lang="zh-CN" altLang="en-US" sz="1800" b="1" dirty="0">
                <a:solidFill>
                  <a:srgbClr val="000000"/>
                </a:solidFill>
                <a:latin typeface="华文中宋" panose="02010600040101010101" pitchFamily="2" charset="-122"/>
                <a:ea typeface="华文中宋" panose="02010600040101010101" pitchFamily="2" charset="-122"/>
              </a:rPr>
              <a:t>最易实现</a:t>
            </a:r>
          </a:p>
        </p:txBody>
      </p:sp>
      <p:sp>
        <p:nvSpPr>
          <p:cNvPr id="2" name="灯片编号占位符 1">
            <a:extLst>
              <a:ext uri="{FF2B5EF4-FFF2-40B4-BE49-F238E27FC236}">
                <a16:creationId xmlns:a16="http://schemas.microsoft.com/office/drawing/2014/main" id="{8FB4789A-C871-442A-BF89-3DF5329518F9}"/>
              </a:ext>
            </a:extLst>
          </p:cNvPr>
          <p:cNvSpPr>
            <a:spLocks noGrp="1"/>
          </p:cNvSpPr>
          <p:nvPr>
            <p:ph type="sldNum" sz="quarter" idx="12"/>
          </p:nvPr>
        </p:nvSpPr>
        <p:spPr/>
        <p:txBody>
          <a:bodyPr/>
          <a:lstStyle/>
          <a:p>
            <a:fld id="{B10D5614-B734-4280-8F57-1D4947433C97}" type="slidenum">
              <a:rPr lang="en-US" smtClean="0"/>
              <a:pPr/>
              <a:t>90</a:t>
            </a:fld>
            <a:endParaRPr lang="en-US" dirty="0"/>
          </a:p>
        </p:txBody>
      </p:sp>
    </p:spTree>
    <p:extLst>
      <p:ext uri="{BB962C8B-B14F-4D97-AF65-F5344CB8AC3E}">
        <p14:creationId xmlns:p14="http://schemas.microsoft.com/office/powerpoint/2010/main" val="60052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a:ln>
                  <a:noFill/>
                </a:ln>
                <a:solidFill>
                  <a:prstClr val="white"/>
                </a:solidFill>
                <a:effectLst/>
                <a:uLnTx/>
                <a:uFillTx/>
                <a:latin typeface="Calibri"/>
                <a:ea typeface="+mn-ea"/>
                <a:cs typeface="+mn-cs"/>
              </a:rPr>
              <a:t>02</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57" name="Title 13">
            <a:extLst>
              <a:ext uri="{FF2B5EF4-FFF2-40B4-BE49-F238E27FC236}">
                <a16:creationId xmlns:a16="http://schemas.microsoft.com/office/drawing/2014/main" id="{28AC3164-0460-45B0-B4DC-D0BA0F57C1BC}"/>
              </a:ext>
            </a:extLst>
          </p:cNvPr>
          <p:cNvSpPr txBox="1">
            <a:spLocks/>
          </p:cNvSpPr>
          <p:nvPr/>
        </p:nvSpPr>
        <p:spPr>
          <a:xfrm>
            <a:off x="314239" y="591604"/>
            <a:ext cx="2168303"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    </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rPr>
              <a:t>二级页表</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endParaRPr>
          </a:p>
        </p:txBody>
      </p:sp>
      <p:sp>
        <p:nvSpPr>
          <p:cNvPr id="58" name="Rectangle 3">
            <a:extLst>
              <a:ext uri="{FF2B5EF4-FFF2-40B4-BE49-F238E27FC236}">
                <a16:creationId xmlns:a16="http://schemas.microsoft.com/office/drawing/2014/main" id="{BFEA60E2-B0F0-4F69-8717-68432B11B161}"/>
              </a:ext>
            </a:extLst>
          </p:cNvPr>
          <p:cNvSpPr txBox="1">
            <a:spLocks/>
          </p:cNvSpPr>
          <p:nvPr/>
        </p:nvSpPr>
        <p:spPr>
          <a:xfrm>
            <a:off x="780061" y="1484784"/>
            <a:ext cx="7875216" cy="43735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现代系统都支持非常大的逻辑地址空间</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32</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B~2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64</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如果虚拟地址空间很大，对页式管理意味着什么</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若进程的虚拟地址空间有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32</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字节，若每一页有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4KB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12</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），则</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共有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1M</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20</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）页，则最多有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1M</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20</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）个页表项</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若每个页表项有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字节（</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24 </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&gt; 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20</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，则页表需要占用</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3MB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内存空间，需要</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768</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20</a:t>
            </a:r>
            <a:r>
              <a:rPr kumimoji="0" lang="en-US" altLang="zh-CN" sz="1800" b="1" i="0" u="none" strike="noStrike" kern="1200" cap="none" spc="0" normalizeH="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12</a:t>
            </a:r>
            <a:r>
              <a:rPr kumimoji="0" lang="en-US" altLang="zh-CN" sz="1800" b="1" i="0" u="none" strike="noStrike" kern="1200" cap="none" spc="0" normalizeH="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a:t>
            </a:r>
            <a:r>
              <a:rPr kumimoji="0" lang="zh-CN" altLang="en-US" sz="1800" b="1" i="0" u="none" strike="noStrike" kern="1200" cap="none" spc="0" normalizeH="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8 </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）个页框存储页表</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若进程的虚拟地址空间有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64</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字节，若每一页有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4KB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12</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），则</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共有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4P</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52</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）页，则最多有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4P</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52</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）个页表项</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若每个页表项有</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7</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字节（</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56 </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&gt; 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52</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，则页表需要占用</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28PB</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内存空间，需要</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7T</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7</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52</a:t>
            </a:r>
            <a:r>
              <a:rPr kumimoji="0" lang="en-US" altLang="zh-CN" sz="1800" b="1" i="0" u="none" strike="noStrike" kern="1200" cap="none" spc="0" normalizeH="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12</a:t>
            </a:r>
            <a:r>
              <a:rPr kumimoji="0" lang="en-US" altLang="zh-CN" sz="1800" b="1" i="0" u="none" strike="noStrike" kern="1200" cap="none" spc="0" normalizeH="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7</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40 </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）个页框存储页表</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每个进程仅仅页表就占用很大的内存，而且还要求页表是连续存放的</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解决方法</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页表所需存储空间，可采用离散分配方式</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只将当前需要的部分页表调入内存，其余驻留在磁盘上，需要时调入</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p"/>
              <a:tabLst/>
              <a:defRPr/>
            </a:pPr>
            <a:endPar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2" name="文本框 1">
            <a:extLst>
              <a:ext uri="{FF2B5EF4-FFF2-40B4-BE49-F238E27FC236}">
                <a16:creationId xmlns:a16="http://schemas.microsoft.com/office/drawing/2014/main" id="{7692CD2B-8284-47D7-AC59-AEE8AD8AEF92}"/>
              </a:ext>
            </a:extLst>
          </p:cNvPr>
          <p:cNvSpPr txBox="1"/>
          <p:nvPr/>
        </p:nvSpPr>
        <p:spPr>
          <a:xfrm>
            <a:off x="971600" y="6043013"/>
            <a:ext cx="80437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10</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=1KB</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20</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=1MB</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30</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=1GB</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40</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=1TB</a:t>
            </a:r>
            <a:r>
              <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0" lang="en-US" altLang="zh-CN" sz="1800" b="1" i="0" u="none" strike="noStrike" kern="1200" cap="none" spc="0" normalizeH="0" baseline="3000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50</a:t>
            </a:r>
            <a:r>
              <a:rPr kumimoji="0" lang="en-US" altLang="zh-CN"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=1PB ……</a:t>
            </a:r>
            <a:endParaRPr kumimoji="0" lang="zh-CN" altLang="en-US" sz="18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3" name="灯片编号占位符 2">
            <a:extLst>
              <a:ext uri="{FF2B5EF4-FFF2-40B4-BE49-F238E27FC236}">
                <a16:creationId xmlns:a16="http://schemas.microsoft.com/office/drawing/2014/main" id="{5D9C6BB0-C9AD-49D7-AFA6-ED81D55889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0D5614-B734-4280-8F57-1D4947433C97}" type="slidenum">
              <a:rPr kumimoji="0" lang="en-US" sz="1200" b="0" i="0" u="none" strike="noStrike" kern="1200" cap="none" spc="0" normalizeH="0" baseline="0" noProof="0" smtClean="0">
                <a:ln>
                  <a:noFill/>
                </a:ln>
                <a:solidFill>
                  <a:srgbClr val="5C5C5C">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srgbClr val="5C5C5C">
                  <a:tint val="75000"/>
                </a:srgbClr>
              </a:solidFill>
              <a:effectLst/>
              <a:uLnTx/>
              <a:uFillTx/>
              <a:latin typeface="Calibri"/>
              <a:ea typeface="+mn-ea"/>
              <a:cs typeface="+mn-cs"/>
            </a:endParaRPr>
          </a:p>
        </p:txBody>
      </p:sp>
      <p:sp>
        <p:nvSpPr>
          <p:cNvPr id="8" name="Title 13">
            <a:extLst>
              <a:ext uri="{FF2B5EF4-FFF2-40B4-BE49-F238E27FC236}">
                <a16:creationId xmlns:a16="http://schemas.microsoft.com/office/drawing/2014/main" id="{EA95A69D-24B2-4A1D-B63C-093CD60393A7}"/>
              </a:ext>
            </a:extLst>
          </p:cNvPr>
          <p:cNvSpPr txBox="1">
            <a:spLocks/>
          </p:cNvSpPr>
          <p:nvPr/>
        </p:nvSpPr>
        <p:spPr>
          <a:xfrm>
            <a:off x="571252" y="32653"/>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2066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a:ln>
                  <a:noFill/>
                </a:ln>
                <a:solidFill>
                  <a:prstClr val="white"/>
                </a:solidFill>
                <a:effectLst/>
                <a:uLnTx/>
                <a:uFillTx/>
                <a:latin typeface="Calibri"/>
                <a:ea typeface="+mn-ea"/>
                <a:cs typeface="+mn-cs"/>
              </a:rPr>
              <a:t>02</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57" name="Title 13">
            <a:extLst>
              <a:ext uri="{FF2B5EF4-FFF2-40B4-BE49-F238E27FC236}">
                <a16:creationId xmlns:a16="http://schemas.microsoft.com/office/drawing/2014/main" id="{28AC3164-0460-45B0-B4DC-D0BA0F57C1BC}"/>
              </a:ext>
            </a:extLst>
          </p:cNvPr>
          <p:cNvSpPr txBox="1">
            <a:spLocks/>
          </p:cNvSpPr>
          <p:nvPr/>
        </p:nvSpPr>
        <p:spPr>
          <a:xfrm>
            <a:off x="314239" y="591604"/>
            <a:ext cx="2168303"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    </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rPr>
              <a:t>二级页表</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endParaRPr>
          </a:p>
        </p:txBody>
      </p:sp>
      <p:sp>
        <p:nvSpPr>
          <p:cNvPr id="2" name="矩形 1">
            <a:extLst>
              <a:ext uri="{FF2B5EF4-FFF2-40B4-BE49-F238E27FC236}">
                <a16:creationId xmlns:a16="http://schemas.microsoft.com/office/drawing/2014/main" id="{2D8A5B47-7A74-47AC-AE89-972C95A96068}"/>
              </a:ext>
            </a:extLst>
          </p:cNvPr>
          <p:cNvSpPr/>
          <p:nvPr/>
        </p:nvSpPr>
        <p:spPr>
          <a:xfrm>
            <a:off x="1552574" y="2116819"/>
            <a:ext cx="3451473" cy="189543"/>
          </a:xfrm>
          <a:prstGeom prst="rect">
            <a:avLst/>
          </a:prstGeom>
          <a:solidFill>
            <a:schemeClr val="bg1"/>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灯片编号占位符 2">
            <a:extLst>
              <a:ext uri="{FF2B5EF4-FFF2-40B4-BE49-F238E27FC236}">
                <a16:creationId xmlns:a16="http://schemas.microsoft.com/office/drawing/2014/main" id="{001E6A26-5C0A-4A19-A8BF-DDBA283421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0D5614-B734-4280-8F57-1D4947433C97}" type="slidenum">
              <a:rPr kumimoji="0" lang="en-US" sz="1200" b="0" i="0" u="none" strike="noStrike" kern="1200" cap="none" spc="0" normalizeH="0" baseline="0" noProof="0" smtClean="0">
                <a:ln>
                  <a:noFill/>
                </a:ln>
                <a:solidFill>
                  <a:srgbClr val="5C5C5C">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srgbClr val="5C5C5C">
                  <a:tint val="75000"/>
                </a:srgbClr>
              </a:solidFill>
              <a:effectLst/>
              <a:uLnTx/>
              <a:uFillTx/>
              <a:latin typeface="Calibri"/>
              <a:ea typeface="+mn-ea"/>
              <a:cs typeface="+mn-cs"/>
            </a:endParaRPr>
          </a:p>
        </p:txBody>
      </p:sp>
      <p:sp>
        <p:nvSpPr>
          <p:cNvPr id="12" name="Title 13">
            <a:extLst>
              <a:ext uri="{FF2B5EF4-FFF2-40B4-BE49-F238E27FC236}">
                <a16:creationId xmlns:a16="http://schemas.microsoft.com/office/drawing/2014/main" id="{93805125-D96C-41F0-8CE9-F97A30587118}"/>
              </a:ext>
            </a:extLst>
          </p:cNvPr>
          <p:cNvSpPr txBox="1">
            <a:spLocks/>
          </p:cNvSpPr>
          <p:nvPr/>
        </p:nvSpPr>
        <p:spPr>
          <a:xfrm>
            <a:off x="571252" y="32653"/>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pic>
        <p:nvPicPr>
          <p:cNvPr id="16" name="图片 15">
            <a:extLst>
              <a:ext uri="{FF2B5EF4-FFF2-40B4-BE49-F238E27FC236}">
                <a16:creationId xmlns:a16="http://schemas.microsoft.com/office/drawing/2014/main" id="{A86AD27D-DFA0-4B01-B482-B754FEEEA726}"/>
              </a:ext>
            </a:extLst>
          </p:cNvPr>
          <p:cNvPicPr>
            <a:picLocks noChangeAspect="1"/>
          </p:cNvPicPr>
          <p:nvPr/>
        </p:nvPicPr>
        <p:blipFill>
          <a:blip r:embed="rId2"/>
          <a:stretch>
            <a:fillRect/>
          </a:stretch>
        </p:blipFill>
        <p:spPr>
          <a:xfrm>
            <a:off x="2267980" y="0"/>
            <a:ext cx="6696509" cy="6858000"/>
          </a:xfrm>
          <a:prstGeom prst="rect">
            <a:avLst/>
          </a:prstGeom>
        </p:spPr>
      </p:pic>
      <p:sp>
        <p:nvSpPr>
          <p:cNvPr id="17" name="文本框 16">
            <a:extLst>
              <a:ext uri="{FF2B5EF4-FFF2-40B4-BE49-F238E27FC236}">
                <a16:creationId xmlns:a16="http://schemas.microsoft.com/office/drawing/2014/main" id="{427120DC-D5B0-4B56-A814-E7A834BAE213}"/>
              </a:ext>
            </a:extLst>
          </p:cNvPr>
          <p:cNvSpPr txBox="1"/>
          <p:nvPr/>
        </p:nvSpPr>
        <p:spPr>
          <a:xfrm>
            <a:off x="314239" y="4437112"/>
            <a:ext cx="3681697" cy="923330"/>
          </a:xfrm>
          <a:prstGeom prst="rect">
            <a:avLst/>
          </a:prstGeom>
          <a:noFill/>
        </p:spPr>
        <p:txBody>
          <a:bodyPr wrap="square" rtlCol="0">
            <a:spAutoFit/>
          </a:bodyPr>
          <a:lstStyle/>
          <a:p>
            <a:r>
              <a:rPr lang="en-US" altLang="zh-CN" b="1" dirty="0">
                <a:solidFill>
                  <a:srgbClr val="000000"/>
                </a:solidFill>
                <a:latin typeface="华文中宋" panose="02010600040101010101" pitchFamily="2" charset="-122"/>
                <a:ea typeface="华文中宋" panose="02010600040101010101" pitchFamily="2" charset="-122"/>
              </a:rPr>
              <a:t>PD —— Page Directory</a:t>
            </a:r>
          </a:p>
          <a:p>
            <a:r>
              <a:rPr lang="en-US" altLang="zh-CN" b="1" dirty="0">
                <a:solidFill>
                  <a:srgbClr val="000000"/>
                </a:solidFill>
                <a:latin typeface="华文中宋" panose="02010600040101010101" pitchFamily="2" charset="-122"/>
                <a:ea typeface="华文中宋" panose="02010600040101010101" pitchFamily="2" charset="-122"/>
              </a:rPr>
              <a:t>PT —— Page Table</a:t>
            </a:r>
          </a:p>
          <a:p>
            <a:r>
              <a:rPr lang="en-US" altLang="zh-CN" b="1" dirty="0">
                <a:solidFill>
                  <a:srgbClr val="000000"/>
                </a:solidFill>
                <a:latin typeface="华文中宋" panose="02010600040101010101" pitchFamily="2" charset="-122"/>
                <a:ea typeface="华文中宋" panose="02010600040101010101" pitchFamily="2" charset="-122"/>
              </a:rPr>
              <a:t>PF —— Page Frame</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19" name="标注: 线形 18">
            <a:extLst>
              <a:ext uri="{FF2B5EF4-FFF2-40B4-BE49-F238E27FC236}">
                <a16:creationId xmlns:a16="http://schemas.microsoft.com/office/drawing/2014/main" id="{F814ADCE-10CD-45D0-BA48-16FE57B3D894}"/>
              </a:ext>
            </a:extLst>
          </p:cNvPr>
          <p:cNvSpPr/>
          <p:nvPr/>
        </p:nvSpPr>
        <p:spPr>
          <a:xfrm>
            <a:off x="2411760" y="3595421"/>
            <a:ext cx="1240045" cy="332270"/>
          </a:xfrm>
          <a:prstGeom prst="borderCallout1">
            <a:avLst>
              <a:gd name="adj1" fmla="val 44284"/>
              <a:gd name="adj2" fmla="val 98833"/>
              <a:gd name="adj3" fmla="val -107758"/>
              <a:gd name="adj4" fmla="val 162200"/>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srgbClr val="FCFCFC">
                    <a:lumMod val="10000"/>
                  </a:srgbClr>
                </a:solidFill>
                <a:effectLst/>
                <a:uLnTx/>
                <a:uFillTx/>
                <a:latin typeface="华文中宋" panose="02010600040101010101" pitchFamily="2" charset="-122"/>
                <a:ea typeface="华文中宋" panose="02010600040101010101" pitchFamily="2" charset="-122"/>
              </a:rPr>
              <a:t>需要时才调入内存</a:t>
            </a:r>
          </a:p>
        </p:txBody>
      </p:sp>
      <p:sp>
        <p:nvSpPr>
          <p:cNvPr id="20" name="标注: 线形 19">
            <a:extLst>
              <a:ext uri="{FF2B5EF4-FFF2-40B4-BE49-F238E27FC236}">
                <a16:creationId xmlns:a16="http://schemas.microsoft.com/office/drawing/2014/main" id="{D0E5E6EF-0D31-46B4-95F2-C3A1266644E7}"/>
              </a:ext>
            </a:extLst>
          </p:cNvPr>
          <p:cNvSpPr/>
          <p:nvPr/>
        </p:nvSpPr>
        <p:spPr>
          <a:xfrm>
            <a:off x="314240" y="1480101"/>
            <a:ext cx="1338798" cy="332270"/>
          </a:xfrm>
          <a:prstGeom prst="borderCallout1">
            <a:avLst>
              <a:gd name="adj1" fmla="val 47121"/>
              <a:gd name="adj2" fmla="val 100388"/>
              <a:gd name="adj3" fmla="val -45341"/>
              <a:gd name="adj4" fmla="val 144157"/>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CFCFC">
                    <a:lumMod val="10000"/>
                  </a:srgbClr>
                </a:solidFill>
                <a:effectLst/>
                <a:uLnTx/>
                <a:uFillTx/>
                <a:latin typeface="Calibri"/>
                <a:ea typeface="+mn-ea"/>
                <a:cs typeface="+mn-cs"/>
              </a:rPr>
              <a:t>  </a:t>
            </a:r>
            <a:r>
              <a:rPr kumimoji="0" lang="en-US" altLang="zh-CN" sz="1000" b="1" i="0" u="none" strike="noStrike" kern="1200" cap="none" spc="0" normalizeH="0" baseline="0" noProof="0" dirty="0">
                <a:ln>
                  <a:noFill/>
                </a:ln>
                <a:solidFill>
                  <a:srgbClr val="FCFCFC">
                    <a:lumMod val="10000"/>
                  </a:srgbClr>
                </a:solidFill>
                <a:effectLst/>
                <a:uLnTx/>
                <a:uFillTx/>
                <a:latin typeface="华文中宋" panose="02010600040101010101" pitchFamily="2" charset="-122"/>
                <a:ea typeface="华文中宋" panose="02010600040101010101" pitchFamily="2" charset="-122"/>
              </a:rPr>
              <a:t>CPU</a:t>
            </a:r>
            <a:r>
              <a:rPr kumimoji="0" lang="zh-CN" altLang="en-US" sz="1000" b="1" i="0" u="none" strike="noStrike" kern="1200" cap="none" spc="0" normalizeH="0" baseline="0" noProof="0" dirty="0">
                <a:ln>
                  <a:noFill/>
                </a:ln>
                <a:solidFill>
                  <a:srgbClr val="FCFCFC">
                    <a:lumMod val="10000"/>
                  </a:srgbClr>
                </a:solidFill>
                <a:effectLst/>
                <a:uLnTx/>
                <a:uFillTx/>
                <a:latin typeface="华文中宋" panose="02010600040101010101" pitchFamily="2" charset="-122"/>
                <a:ea typeface="华文中宋" panose="02010600040101010101" pitchFamily="2" charset="-122"/>
              </a:rPr>
              <a:t>页目录寄存器</a:t>
            </a:r>
          </a:p>
        </p:txBody>
      </p:sp>
    </p:spTree>
    <p:extLst>
      <p:ext uri="{BB962C8B-B14F-4D97-AF65-F5344CB8AC3E}">
        <p14:creationId xmlns:p14="http://schemas.microsoft.com/office/powerpoint/2010/main" val="178743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a:ln>
                  <a:noFill/>
                </a:ln>
                <a:solidFill>
                  <a:prstClr val="white"/>
                </a:solidFill>
                <a:effectLst/>
                <a:uLnTx/>
                <a:uFillTx/>
                <a:latin typeface="Calibri"/>
                <a:ea typeface="+mn-ea"/>
                <a:cs typeface="+mn-cs"/>
              </a:rPr>
              <a:t>02</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57" name="Title 13">
            <a:extLst>
              <a:ext uri="{FF2B5EF4-FFF2-40B4-BE49-F238E27FC236}">
                <a16:creationId xmlns:a16="http://schemas.microsoft.com/office/drawing/2014/main" id="{28AC3164-0460-45B0-B4DC-D0BA0F57C1BC}"/>
              </a:ext>
            </a:extLst>
          </p:cNvPr>
          <p:cNvSpPr txBox="1">
            <a:spLocks/>
          </p:cNvSpPr>
          <p:nvPr/>
        </p:nvSpPr>
        <p:spPr>
          <a:xfrm>
            <a:off x="314239" y="591604"/>
            <a:ext cx="2168303"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    </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rPr>
              <a:t>二级页表</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endParaRPr>
          </a:p>
        </p:txBody>
      </p:sp>
      <p:grpSp>
        <p:nvGrpSpPr>
          <p:cNvPr id="35" name="组合 34">
            <a:extLst>
              <a:ext uri="{FF2B5EF4-FFF2-40B4-BE49-F238E27FC236}">
                <a16:creationId xmlns:a16="http://schemas.microsoft.com/office/drawing/2014/main" id="{AB5DC2C4-AE28-42A7-89BB-E9DE5FCE050C}"/>
              </a:ext>
            </a:extLst>
          </p:cNvPr>
          <p:cNvGrpSpPr/>
          <p:nvPr/>
        </p:nvGrpSpPr>
        <p:grpSpPr>
          <a:xfrm>
            <a:off x="1766500" y="1828633"/>
            <a:ext cx="1222910" cy="2304256"/>
            <a:chOff x="1259632" y="1844824"/>
            <a:chExt cx="1222910" cy="2304256"/>
          </a:xfrm>
        </p:grpSpPr>
        <p:sp>
          <p:nvSpPr>
            <p:cNvPr id="2" name="矩形 1">
              <a:extLst>
                <a:ext uri="{FF2B5EF4-FFF2-40B4-BE49-F238E27FC236}">
                  <a16:creationId xmlns:a16="http://schemas.microsoft.com/office/drawing/2014/main" id="{0F0819D0-BD34-4922-9BA2-7A2944027151}"/>
                </a:ext>
              </a:extLst>
            </p:cNvPr>
            <p:cNvSpPr/>
            <p:nvPr/>
          </p:nvSpPr>
          <p:spPr>
            <a:xfrm>
              <a:off x="1259632" y="1844824"/>
              <a:ext cx="1222910" cy="230425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 name="直接连接符 3">
              <a:extLst>
                <a:ext uri="{FF2B5EF4-FFF2-40B4-BE49-F238E27FC236}">
                  <a16:creationId xmlns:a16="http://schemas.microsoft.com/office/drawing/2014/main" id="{9810DA75-73BD-4346-AD94-2CBA9F29FF67}"/>
                </a:ext>
              </a:extLst>
            </p:cNvPr>
            <p:cNvCxnSpPr/>
            <p:nvPr/>
          </p:nvCxnSpPr>
          <p:spPr>
            <a:xfrm>
              <a:off x="1259632" y="213285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8A03838-ED2A-4F8A-8F71-F4A5F853C2C8}"/>
                </a:ext>
              </a:extLst>
            </p:cNvPr>
            <p:cNvCxnSpPr/>
            <p:nvPr/>
          </p:nvCxnSpPr>
          <p:spPr>
            <a:xfrm>
              <a:off x="1259632" y="2420888"/>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29CF560-086D-483A-BE1A-7B38A1C82A36}"/>
                </a:ext>
              </a:extLst>
            </p:cNvPr>
            <p:cNvCxnSpPr/>
            <p:nvPr/>
          </p:nvCxnSpPr>
          <p:spPr>
            <a:xfrm>
              <a:off x="1259632" y="2708920"/>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7560090-86F7-4FD0-A137-776D4AF9009E}"/>
                </a:ext>
              </a:extLst>
            </p:cNvPr>
            <p:cNvCxnSpPr/>
            <p:nvPr/>
          </p:nvCxnSpPr>
          <p:spPr>
            <a:xfrm>
              <a:off x="1259632" y="3861048"/>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067831A6-A5FA-4DCE-8427-ED5AFBC52484}"/>
              </a:ext>
            </a:extLst>
          </p:cNvPr>
          <p:cNvGrpSpPr/>
          <p:nvPr/>
        </p:nvGrpSpPr>
        <p:grpSpPr>
          <a:xfrm>
            <a:off x="4443332" y="920711"/>
            <a:ext cx="1246991" cy="1595403"/>
            <a:chOff x="3936464" y="936902"/>
            <a:chExt cx="1246991" cy="1595403"/>
          </a:xfrm>
        </p:grpSpPr>
        <p:sp>
          <p:nvSpPr>
            <p:cNvPr id="11" name="矩形 10">
              <a:extLst>
                <a:ext uri="{FF2B5EF4-FFF2-40B4-BE49-F238E27FC236}">
                  <a16:creationId xmlns:a16="http://schemas.microsoft.com/office/drawing/2014/main" id="{DE95E490-33BE-4408-8543-4FF0E8B5A75F}"/>
                </a:ext>
              </a:extLst>
            </p:cNvPr>
            <p:cNvSpPr/>
            <p:nvPr/>
          </p:nvSpPr>
          <p:spPr>
            <a:xfrm>
              <a:off x="3960545" y="936902"/>
              <a:ext cx="1222910" cy="1595403"/>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8" name="直接连接符 17">
              <a:extLst>
                <a:ext uri="{FF2B5EF4-FFF2-40B4-BE49-F238E27FC236}">
                  <a16:creationId xmlns:a16="http://schemas.microsoft.com/office/drawing/2014/main" id="{AD08C7D8-D5E8-491D-A196-0CAC2CD0FB07}"/>
                </a:ext>
              </a:extLst>
            </p:cNvPr>
            <p:cNvCxnSpPr/>
            <p:nvPr/>
          </p:nvCxnSpPr>
          <p:spPr>
            <a:xfrm>
              <a:off x="3936464" y="1211689"/>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971DBAC-55EE-431D-9208-09BD39DF28A3}"/>
                </a:ext>
              </a:extLst>
            </p:cNvPr>
            <p:cNvCxnSpPr/>
            <p:nvPr/>
          </p:nvCxnSpPr>
          <p:spPr>
            <a:xfrm>
              <a:off x="3936464" y="1484784"/>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331A081-3139-49C0-BD9B-7C6864FF265A}"/>
                </a:ext>
              </a:extLst>
            </p:cNvPr>
            <p:cNvCxnSpPr/>
            <p:nvPr/>
          </p:nvCxnSpPr>
          <p:spPr>
            <a:xfrm>
              <a:off x="3960545" y="175742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59B8660-381D-4CB4-BB8D-9807EFC63D04}"/>
                </a:ext>
              </a:extLst>
            </p:cNvPr>
            <p:cNvCxnSpPr/>
            <p:nvPr/>
          </p:nvCxnSpPr>
          <p:spPr>
            <a:xfrm>
              <a:off x="3936464" y="2276872"/>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A069B0A1-432A-4B0E-8593-FFAC7CB0C5D3}"/>
              </a:ext>
            </a:extLst>
          </p:cNvPr>
          <p:cNvGrpSpPr/>
          <p:nvPr/>
        </p:nvGrpSpPr>
        <p:grpSpPr>
          <a:xfrm>
            <a:off x="4443332" y="2788755"/>
            <a:ext cx="1246991" cy="1595403"/>
            <a:chOff x="3936464" y="936902"/>
            <a:chExt cx="1246991" cy="1595403"/>
          </a:xfrm>
        </p:grpSpPr>
        <p:sp>
          <p:nvSpPr>
            <p:cNvPr id="37" name="矩形 36">
              <a:extLst>
                <a:ext uri="{FF2B5EF4-FFF2-40B4-BE49-F238E27FC236}">
                  <a16:creationId xmlns:a16="http://schemas.microsoft.com/office/drawing/2014/main" id="{6646B51F-8FEC-4A8E-A4FF-423EC1E7DCAD}"/>
                </a:ext>
              </a:extLst>
            </p:cNvPr>
            <p:cNvSpPr/>
            <p:nvPr/>
          </p:nvSpPr>
          <p:spPr>
            <a:xfrm>
              <a:off x="3960545" y="936902"/>
              <a:ext cx="1222910" cy="1595403"/>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直接连接符 37">
              <a:extLst>
                <a:ext uri="{FF2B5EF4-FFF2-40B4-BE49-F238E27FC236}">
                  <a16:creationId xmlns:a16="http://schemas.microsoft.com/office/drawing/2014/main" id="{82D9F86D-0C1A-421D-8F3D-F3D201279F7F}"/>
                </a:ext>
              </a:extLst>
            </p:cNvPr>
            <p:cNvCxnSpPr/>
            <p:nvPr/>
          </p:nvCxnSpPr>
          <p:spPr>
            <a:xfrm>
              <a:off x="3936464" y="1211689"/>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EB8A8E0-9BE6-400F-9CF2-0E2801FFF886}"/>
                </a:ext>
              </a:extLst>
            </p:cNvPr>
            <p:cNvCxnSpPr/>
            <p:nvPr/>
          </p:nvCxnSpPr>
          <p:spPr>
            <a:xfrm>
              <a:off x="3936464" y="1484784"/>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683C3D04-3A6E-423C-8498-C494AFC09341}"/>
                </a:ext>
              </a:extLst>
            </p:cNvPr>
            <p:cNvCxnSpPr/>
            <p:nvPr/>
          </p:nvCxnSpPr>
          <p:spPr>
            <a:xfrm>
              <a:off x="3960545" y="175742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B107976-1D97-46F8-A56D-4ECA0C07E3B2}"/>
                </a:ext>
              </a:extLst>
            </p:cNvPr>
            <p:cNvCxnSpPr/>
            <p:nvPr/>
          </p:nvCxnSpPr>
          <p:spPr>
            <a:xfrm>
              <a:off x="3936464" y="2276872"/>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32DA846C-4A95-47C0-8E88-38FE297C4562}"/>
              </a:ext>
            </a:extLst>
          </p:cNvPr>
          <p:cNvGrpSpPr/>
          <p:nvPr/>
        </p:nvGrpSpPr>
        <p:grpSpPr>
          <a:xfrm>
            <a:off x="4443332" y="4954106"/>
            <a:ext cx="1246991" cy="1595403"/>
            <a:chOff x="3936464" y="936902"/>
            <a:chExt cx="1246991" cy="1595403"/>
          </a:xfrm>
        </p:grpSpPr>
        <p:sp>
          <p:nvSpPr>
            <p:cNvPr id="43" name="矩形 42">
              <a:extLst>
                <a:ext uri="{FF2B5EF4-FFF2-40B4-BE49-F238E27FC236}">
                  <a16:creationId xmlns:a16="http://schemas.microsoft.com/office/drawing/2014/main" id="{3AD91583-845E-4917-8EC5-377A1AAB929C}"/>
                </a:ext>
              </a:extLst>
            </p:cNvPr>
            <p:cNvSpPr/>
            <p:nvPr/>
          </p:nvSpPr>
          <p:spPr>
            <a:xfrm>
              <a:off x="3960545" y="936902"/>
              <a:ext cx="1222910" cy="1595403"/>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4" name="直接连接符 43">
              <a:extLst>
                <a:ext uri="{FF2B5EF4-FFF2-40B4-BE49-F238E27FC236}">
                  <a16:creationId xmlns:a16="http://schemas.microsoft.com/office/drawing/2014/main" id="{CA66C34D-A66C-4279-988E-DBCE1E5D435C}"/>
                </a:ext>
              </a:extLst>
            </p:cNvPr>
            <p:cNvCxnSpPr/>
            <p:nvPr/>
          </p:nvCxnSpPr>
          <p:spPr>
            <a:xfrm>
              <a:off x="3936464" y="1211689"/>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D18B88E-E430-4A28-B9DA-97B324CD948D}"/>
                </a:ext>
              </a:extLst>
            </p:cNvPr>
            <p:cNvCxnSpPr/>
            <p:nvPr/>
          </p:nvCxnSpPr>
          <p:spPr>
            <a:xfrm>
              <a:off x="3936464" y="1484784"/>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8A423A7-7CFB-479E-ACE8-67B4EAD0E126}"/>
                </a:ext>
              </a:extLst>
            </p:cNvPr>
            <p:cNvCxnSpPr/>
            <p:nvPr/>
          </p:nvCxnSpPr>
          <p:spPr>
            <a:xfrm>
              <a:off x="3960545" y="175742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AD3BB52-9CDC-4453-ADB9-661821F9CB33}"/>
                </a:ext>
              </a:extLst>
            </p:cNvPr>
            <p:cNvCxnSpPr/>
            <p:nvPr/>
          </p:nvCxnSpPr>
          <p:spPr>
            <a:xfrm>
              <a:off x="3936464" y="2276872"/>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DD3DB933-1E10-452D-9CC1-431C1FC19BFB}"/>
              </a:ext>
            </a:extLst>
          </p:cNvPr>
          <p:cNvGrpSpPr/>
          <p:nvPr/>
        </p:nvGrpSpPr>
        <p:grpSpPr>
          <a:xfrm>
            <a:off x="7239108" y="820521"/>
            <a:ext cx="1222910" cy="5400600"/>
            <a:chOff x="6732240" y="836712"/>
            <a:chExt cx="1222910" cy="5400600"/>
          </a:xfrm>
        </p:grpSpPr>
        <p:sp>
          <p:nvSpPr>
            <p:cNvPr id="14" name="矩形 13">
              <a:extLst>
                <a:ext uri="{FF2B5EF4-FFF2-40B4-BE49-F238E27FC236}">
                  <a16:creationId xmlns:a16="http://schemas.microsoft.com/office/drawing/2014/main" id="{0E215EC1-819A-4AFF-9674-B344EF5DF1E6}"/>
                </a:ext>
              </a:extLst>
            </p:cNvPr>
            <p:cNvSpPr/>
            <p:nvPr/>
          </p:nvSpPr>
          <p:spPr>
            <a:xfrm>
              <a:off x="6732240" y="836712"/>
              <a:ext cx="1222910" cy="54006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9" name="直接连接符 48">
              <a:extLst>
                <a:ext uri="{FF2B5EF4-FFF2-40B4-BE49-F238E27FC236}">
                  <a16:creationId xmlns:a16="http://schemas.microsoft.com/office/drawing/2014/main" id="{CC5113F4-751F-4E04-988F-0A7B1D01A293}"/>
                </a:ext>
              </a:extLst>
            </p:cNvPr>
            <p:cNvCxnSpPr/>
            <p:nvPr/>
          </p:nvCxnSpPr>
          <p:spPr>
            <a:xfrm>
              <a:off x="6732240" y="1124744"/>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C2EE7E6-67F0-4FF0-9C0E-657A3F7CFAEF}"/>
                </a:ext>
              </a:extLst>
            </p:cNvPr>
            <p:cNvCxnSpPr/>
            <p:nvPr/>
          </p:nvCxnSpPr>
          <p:spPr>
            <a:xfrm>
              <a:off x="6732240" y="141277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B2F5C86B-D62D-4756-A854-36A7C638122F}"/>
                </a:ext>
              </a:extLst>
            </p:cNvPr>
            <p:cNvCxnSpPr/>
            <p:nvPr/>
          </p:nvCxnSpPr>
          <p:spPr>
            <a:xfrm>
              <a:off x="6732240" y="1734603"/>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E4CB31B8-AAB9-417D-A443-76518A4A0907}"/>
                </a:ext>
              </a:extLst>
            </p:cNvPr>
            <p:cNvCxnSpPr/>
            <p:nvPr/>
          </p:nvCxnSpPr>
          <p:spPr>
            <a:xfrm>
              <a:off x="6732240" y="2060848"/>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6B6175E-285C-437C-839E-477749B7EF25}"/>
                </a:ext>
              </a:extLst>
            </p:cNvPr>
            <p:cNvCxnSpPr/>
            <p:nvPr/>
          </p:nvCxnSpPr>
          <p:spPr>
            <a:xfrm>
              <a:off x="6732240" y="2407213"/>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60D3EF-25DD-4975-8F4A-C0CCFC878845}"/>
                </a:ext>
              </a:extLst>
            </p:cNvPr>
            <p:cNvCxnSpPr/>
            <p:nvPr/>
          </p:nvCxnSpPr>
          <p:spPr>
            <a:xfrm>
              <a:off x="6732240" y="2708920"/>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B551AD4-A4A3-480A-9B4A-534EBC35074F}"/>
                </a:ext>
              </a:extLst>
            </p:cNvPr>
            <p:cNvCxnSpPr/>
            <p:nvPr/>
          </p:nvCxnSpPr>
          <p:spPr>
            <a:xfrm>
              <a:off x="6732240" y="3030411"/>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BA21A7DF-BC63-4FA3-A7FA-FF6220007307}"/>
                </a:ext>
              </a:extLst>
            </p:cNvPr>
            <p:cNvCxnSpPr/>
            <p:nvPr/>
          </p:nvCxnSpPr>
          <p:spPr>
            <a:xfrm>
              <a:off x="6732240" y="3348579"/>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0A77555-8680-4998-B244-BD3FFC2D6F80}"/>
                </a:ext>
              </a:extLst>
            </p:cNvPr>
            <p:cNvCxnSpPr/>
            <p:nvPr/>
          </p:nvCxnSpPr>
          <p:spPr>
            <a:xfrm>
              <a:off x="6732240" y="414491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6318644-5413-48EF-9A18-B9ACEECBB633}"/>
                </a:ext>
              </a:extLst>
            </p:cNvPr>
            <p:cNvCxnSpPr/>
            <p:nvPr/>
          </p:nvCxnSpPr>
          <p:spPr>
            <a:xfrm>
              <a:off x="6732240" y="4424381"/>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C97D0C72-C56E-4E6B-A7C7-8D2D1EA79462}"/>
                </a:ext>
              </a:extLst>
            </p:cNvPr>
            <p:cNvCxnSpPr/>
            <p:nvPr/>
          </p:nvCxnSpPr>
          <p:spPr>
            <a:xfrm>
              <a:off x="6732240" y="4725144"/>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BFB3A26-7AF3-447C-BF14-0B23360A4D4D}"/>
                </a:ext>
              </a:extLst>
            </p:cNvPr>
            <p:cNvCxnSpPr/>
            <p:nvPr/>
          </p:nvCxnSpPr>
          <p:spPr>
            <a:xfrm>
              <a:off x="6732240" y="5949280"/>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C79E800-210C-476C-B637-CE370273E787}"/>
                </a:ext>
              </a:extLst>
            </p:cNvPr>
            <p:cNvCxnSpPr/>
            <p:nvPr/>
          </p:nvCxnSpPr>
          <p:spPr>
            <a:xfrm>
              <a:off x="6732240" y="5661248"/>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323E242-159B-4E39-9AEE-60185ACB25AB}"/>
                </a:ext>
              </a:extLst>
            </p:cNvPr>
            <p:cNvCxnSpPr/>
            <p:nvPr/>
          </p:nvCxnSpPr>
          <p:spPr>
            <a:xfrm>
              <a:off x="6732240" y="5373216"/>
              <a:ext cx="122291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65" name="文本框 64">
            <a:extLst>
              <a:ext uri="{FF2B5EF4-FFF2-40B4-BE49-F238E27FC236}">
                <a16:creationId xmlns:a16="http://schemas.microsoft.com/office/drawing/2014/main" id="{3A603FF4-EBE5-41E2-BAE0-381D4C783F04}"/>
              </a:ext>
            </a:extLst>
          </p:cNvPr>
          <p:cNvSpPr txBox="1"/>
          <p:nvPr/>
        </p:nvSpPr>
        <p:spPr>
          <a:xfrm>
            <a:off x="8486253" y="832902"/>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0</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66" name="文本框 65">
            <a:extLst>
              <a:ext uri="{FF2B5EF4-FFF2-40B4-BE49-F238E27FC236}">
                <a16:creationId xmlns:a16="http://schemas.microsoft.com/office/drawing/2014/main" id="{EB32F1BE-C87E-4F2E-BDDD-F0533796A0C1}"/>
              </a:ext>
            </a:extLst>
          </p:cNvPr>
          <p:cNvSpPr txBox="1"/>
          <p:nvPr/>
        </p:nvSpPr>
        <p:spPr>
          <a:xfrm>
            <a:off x="8486253" y="1108553"/>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67" name="文本框 66">
            <a:extLst>
              <a:ext uri="{FF2B5EF4-FFF2-40B4-BE49-F238E27FC236}">
                <a16:creationId xmlns:a16="http://schemas.microsoft.com/office/drawing/2014/main" id="{233BEDA7-3DFD-4C3B-914D-C4D3AFAEB169}"/>
              </a:ext>
            </a:extLst>
          </p:cNvPr>
          <p:cNvSpPr txBox="1"/>
          <p:nvPr/>
        </p:nvSpPr>
        <p:spPr>
          <a:xfrm>
            <a:off x="8486253" y="1400245"/>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68" name="文本框 67">
            <a:extLst>
              <a:ext uri="{FF2B5EF4-FFF2-40B4-BE49-F238E27FC236}">
                <a16:creationId xmlns:a16="http://schemas.microsoft.com/office/drawing/2014/main" id="{B051F8B0-8933-4B9E-B264-1C531BE9669B}"/>
              </a:ext>
            </a:extLst>
          </p:cNvPr>
          <p:cNvSpPr txBox="1"/>
          <p:nvPr/>
        </p:nvSpPr>
        <p:spPr>
          <a:xfrm>
            <a:off x="8460696" y="1711398"/>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3</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69" name="文本框 68">
            <a:extLst>
              <a:ext uri="{FF2B5EF4-FFF2-40B4-BE49-F238E27FC236}">
                <a16:creationId xmlns:a16="http://schemas.microsoft.com/office/drawing/2014/main" id="{FF1F548F-0278-4C63-85E3-9946C258AF27}"/>
              </a:ext>
            </a:extLst>
          </p:cNvPr>
          <p:cNvSpPr txBox="1"/>
          <p:nvPr/>
        </p:nvSpPr>
        <p:spPr>
          <a:xfrm>
            <a:off x="8460696" y="2042684"/>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0" name="文本框 69">
            <a:extLst>
              <a:ext uri="{FF2B5EF4-FFF2-40B4-BE49-F238E27FC236}">
                <a16:creationId xmlns:a16="http://schemas.microsoft.com/office/drawing/2014/main" id="{CE7FF46D-F4C8-4555-971A-7198FDAF5BAE}"/>
              </a:ext>
            </a:extLst>
          </p:cNvPr>
          <p:cNvSpPr txBox="1"/>
          <p:nvPr/>
        </p:nvSpPr>
        <p:spPr>
          <a:xfrm>
            <a:off x="8460696" y="2380145"/>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5</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1" name="文本框 70">
            <a:extLst>
              <a:ext uri="{FF2B5EF4-FFF2-40B4-BE49-F238E27FC236}">
                <a16:creationId xmlns:a16="http://schemas.microsoft.com/office/drawing/2014/main" id="{2A74FFBE-2813-4EEF-9DDD-E0ECD6D36256}"/>
              </a:ext>
            </a:extLst>
          </p:cNvPr>
          <p:cNvSpPr txBox="1"/>
          <p:nvPr/>
        </p:nvSpPr>
        <p:spPr>
          <a:xfrm>
            <a:off x="8486253" y="2702377"/>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6</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2" name="文本框 71">
            <a:extLst>
              <a:ext uri="{FF2B5EF4-FFF2-40B4-BE49-F238E27FC236}">
                <a16:creationId xmlns:a16="http://schemas.microsoft.com/office/drawing/2014/main" id="{43BCD415-7859-408F-8836-7BB52C45D3EC}"/>
              </a:ext>
            </a:extLst>
          </p:cNvPr>
          <p:cNvSpPr txBox="1"/>
          <p:nvPr/>
        </p:nvSpPr>
        <p:spPr>
          <a:xfrm>
            <a:off x="8486253" y="3003139"/>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7</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3" name="文本框 72">
            <a:extLst>
              <a:ext uri="{FF2B5EF4-FFF2-40B4-BE49-F238E27FC236}">
                <a16:creationId xmlns:a16="http://schemas.microsoft.com/office/drawing/2014/main" id="{3035A305-D408-4F8B-AA6F-845C58ABA012}"/>
              </a:ext>
            </a:extLst>
          </p:cNvPr>
          <p:cNvSpPr txBox="1"/>
          <p:nvPr/>
        </p:nvSpPr>
        <p:spPr>
          <a:xfrm>
            <a:off x="8486252" y="4100413"/>
            <a:ext cx="6578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114</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4" name="文本框 73">
            <a:extLst>
              <a:ext uri="{FF2B5EF4-FFF2-40B4-BE49-F238E27FC236}">
                <a16:creationId xmlns:a16="http://schemas.microsoft.com/office/drawing/2014/main" id="{ACBB769F-0B5D-4CB3-A911-859150D66808}"/>
              </a:ext>
            </a:extLst>
          </p:cNvPr>
          <p:cNvSpPr txBox="1"/>
          <p:nvPr/>
        </p:nvSpPr>
        <p:spPr>
          <a:xfrm>
            <a:off x="8460696" y="4422397"/>
            <a:ext cx="6578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115</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5" name="文本框 74">
            <a:extLst>
              <a:ext uri="{FF2B5EF4-FFF2-40B4-BE49-F238E27FC236}">
                <a16:creationId xmlns:a16="http://schemas.microsoft.com/office/drawing/2014/main" id="{68657EBC-F8DB-4F69-BD38-9D7587BDE4DF}"/>
              </a:ext>
            </a:extLst>
          </p:cNvPr>
          <p:cNvSpPr txBox="1"/>
          <p:nvPr/>
        </p:nvSpPr>
        <p:spPr>
          <a:xfrm>
            <a:off x="8468339" y="5337280"/>
            <a:ext cx="6578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1468</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77" name="文本框 76">
            <a:extLst>
              <a:ext uri="{FF2B5EF4-FFF2-40B4-BE49-F238E27FC236}">
                <a16:creationId xmlns:a16="http://schemas.microsoft.com/office/drawing/2014/main" id="{2CCAD30B-0D54-413D-B4DD-EF1744C1EDE9}"/>
              </a:ext>
            </a:extLst>
          </p:cNvPr>
          <p:cNvSpPr txBox="1"/>
          <p:nvPr/>
        </p:nvSpPr>
        <p:spPr>
          <a:xfrm>
            <a:off x="7619730" y="3544095"/>
            <a:ext cx="461665" cy="5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78" name="文本框 77">
            <a:extLst>
              <a:ext uri="{FF2B5EF4-FFF2-40B4-BE49-F238E27FC236}">
                <a16:creationId xmlns:a16="http://schemas.microsoft.com/office/drawing/2014/main" id="{BD1D775C-10A2-4C54-9A2C-080C12054A24}"/>
              </a:ext>
            </a:extLst>
          </p:cNvPr>
          <p:cNvSpPr txBox="1"/>
          <p:nvPr/>
        </p:nvSpPr>
        <p:spPr>
          <a:xfrm>
            <a:off x="7619729" y="4835386"/>
            <a:ext cx="461665" cy="5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79" name="文本框 78">
            <a:extLst>
              <a:ext uri="{FF2B5EF4-FFF2-40B4-BE49-F238E27FC236}">
                <a16:creationId xmlns:a16="http://schemas.microsoft.com/office/drawing/2014/main" id="{CD83A9D7-67EE-4DCA-A233-171E3E24BEEA}"/>
              </a:ext>
            </a:extLst>
          </p:cNvPr>
          <p:cNvSpPr txBox="1"/>
          <p:nvPr/>
        </p:nvSpPr>
        <p:spPr>
          <a:xfrm>
            <a:off x="4910237" y="1810401"/>
            <a:ext cx="461665" cy="5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80" name="文本框 79">
            <a:extLst>
              <a:ext uri="{FF2B5EF4-FFF2-40B4-BE49-F238E27FC236}">
                <a16:creationId xmlns:a16="http://schemas.microsoft.com/office/drawing/2014/main" id="{CFB08940-C41F-4D06-9D34-A72746B6E31B}"/>
              </a:ext>
            </a:extLst>
          </p:cNvPr>
          <p:cNvSpPr txBox="1"/>
          <p:nvPr/>
        </p:nvSpPr>
        <p:spPr>
          <a:xfrm>
            <a:off x="4883426" y="3639168"/>
            <a:ext cx="461665" cy="5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81" name="文本框 80">
            <a:extLst>
              <a:ext uri="{FF2B5EF4-FFF2-40B4-BE49-F238E27FC236}">
                <a16:creationId xmlns:a16="http://schemas.microsoft.com/office/drawing/2014/main" id="{211763BA-54D9-4868-9F7D-BF1F4E61736D}"/>
              </a:ext>
            </a:extLst>
          </p:cNvPr>
          <p:cNvSpPr txBox="1"/>
          <p:nvPr/>
        </p:nvSpPr>
        <p:spPr>
          <a:xfrm>
            <a:off x="4883426" y="5806531"/>
            <a:ext cx="461665" cy="5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82" name="文本框 81">
            <a:extLst>
              <a:ext uri="{FF2B5EF4-FFF2-40B4-BE49-F238E27FC236}">
                <a16:creationId xmlns:a16="http://schemas.microsoft.com/office/drawing/2014/main" id="{0A68550B-FA99-49C2-A8D4-496D82F9F646}"/>
              </a:ext>
            </a:extLst>
          </p:cNvPr>
          <p:cNvSpPr txBox="1"/>
          <p:nvPr/>
        </p:nvSpPr>
        <p:spPr>
          <a:xfrm>
            <a:off x="2147122" y="3040886"/>
            <a:ext cx="461665" cy="54006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mn-cs"/>
              </a:rPr>
              <a:t>……</a:t>
            </a:r>
            <a:endParaRPr kumimoji="0" lang="zh-CN" alt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83" name="文本框 82">
            <a:extLst>
              <a:ext uri="{FF2B5EF4-FFF2-40B4-BE49-F238E27FC236}">
                <a16:creationId xmlns:a16="http://schemas.microsoft.com/office/drawing/2014/main" id="{B968EAFB-A223-4E1D-874A-99B0190F301C}"/>
              </a:ext>
            </a:extLst>
          </p:cNvPr>
          <p:cNvSpPr txBox="1"/>
          <p:nvPr/>
        </p:nvSpPr>
        <p:spPr>
          <a:xfrm>
            <a:off x="4812703" y="908391"/>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4" name="文本框 83">
            <a:extLst>
              <a:ext uri="{FF2B5EF4-FFF2-40B4-BE49-F238E27FC236}">
                <a16:creationId xmlns:a16="http://schemas.microsoft.com/office/drawing/2014/main" id="{AB5EE9F3-D200-4924-96C3-43AFB61CDC3D}"/>
              </a:ext>
            </a:extLst>
          </p:cNvPr>
          <p:cNvSpPr txBox="1"/>
          <p:nvPr/>
        </p:nvSpPr>
        <p:spPr>
          <a:xfrm>
            <a:off x="4798091" y="1171287"/>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4</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5" name="文本框 84">
            <a:extLst>
              <a:ext uri="{FF2B5EF4-FFF2-40B4-BE49-F238E27FC236}">
                <a16:creationId xmlns:a16="http://schemas.microsoft.com/office/drawing/2014/main" id="{AB1FBC18-C014-441E-8C9E-4C5948D7F296}"/>
              </a:ext>
            </a:extLst>
          </p:cNvPr>
          <p:cNvSpPr txBox="1"/>
          <p:nvPr/>
        </p:nvSpPr>
        <p:spPr>
          <a:xfrm>
            <a:off x="4805397" y="1449556"/>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6</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6" name="文本框 85">
            <a:extLst>
              <a:ext uri="{FF2B5EF4-FFF2-40B4-BE49-F238E27FC236}">
                <a16:creationId xmlns:a16="http://schemas.microsoft.com/office/drawing/2014/main" id="{96CAA501-23E1-4985-B319-B453744A5F49}"/>
              </a:ext>
            </a:extLst>
          </p:cNvPr>
          <p:cNvSpPr txBox="1"/>
          <p:nvPr/>
        </p:nvSpPr>
        <p:spPr>
          <a:xfrm>
            <a:off x="4756048" y="2774771"/>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114</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7" name="文本框 86">
            <a:extLst>
              <a:ext uri="{FF2B5EF4-FFF2-40B4-BE49-F238E27FC236}">
                <a16:creationId xmlns:a16="http://schemas.microsoft.com/office/drawing/2014/main" id="{B0D76416-3906-4806-90FC-6FB867466969}"/>
              </a:ext>
            </a:extLst>
          </p:cNvPr>
          <p:cNvSpPr txBox="1"/>
          <p:nvPr/>
        </p:nvSpPr>
        <p:spPr>
          <a:xfrm>
            <a:off x="4747930" y="3047921"/>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115</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8" name="文本框 87">
            <a:extLst>
              <a:ext uri="{FF2B5EF4-FFF2-40B4-BE49-F238E27FC236}">
                <a16:creationId xmlns:a16="http://schemas.microsoft.com/office/drawing/2014/main" id="{4F9D8ACF-681A-4928-8D5E-9CAFBE58DF4A}"/>
              </a:ext>
            </a:extLst>
          </p:cNvPr>
          <p:cNvSpPr txBox="1"/>
          <p:nvPr/>
        </p:nvSpPr>
        <p:spPr>
          <a:xfrm>
            <a:off x="4709823" y="4935336"/>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1468</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9" name="文本框 88">
            <a:extLst>
              <a:ext uri="{FF2B5EF4-FFF2-40B4-BE49-F238E27FC236}">
                <a16:creationId xmlns:a16="http://schemas.microsoft.com/office/drawing/2014/main" id="{B5CCC796-9971-4200-8992-692E10081DE3}"/>
              </a:ext>
            </a:extLst>
          </p:cNvPr>
          <p:cNvSpPr txBox="1"/>
          <p:nvPr/>
        </p:nvSpPr>
        <p:spPr>
          <a:xfrm>
            <a:off x="2055134" y="1832811"/>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1011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0" name="文本框 89">
            <a:extLst>
              <a:ext uri="{FF2B5EF4-FFF2-40B4-BE49-F238E27FC236}">
                <a16:creationId xmlns:a16="http://schemas.microsoft.com/office/drawing/2014/main" id="{4824A92B-2338-4330-8F82-A68CDA7B1256}"/>
              </a:ext>
            </a:extLst>
          </p:cNvPr>
          <p:cNvSpPr txBox="1"/>
          <p:nvPr/>
        </p:nvSpPr>
        <p:spPr>
          <a:xfrm>
            <a:off x="2055134" y="2116665"/>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1078</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1" name="文本框 90">
            <a:extLst>
              <a:ext uri="{FF2B5EF4-FFF2-40B4-BE49-F238E27FC236}">
                <a16:creationId xmlns:a16="http://schemas.microsoft.com/office/drawing/2014/main" id="{38EA8DA3-FEFE-428E-97A7-F238D31E6A79}"/>
              </a:ext>
            </a:extLst>
          </p:cNvPr>
          <p:cNvSpPr txBox="1"/>
          <p:nvPr/>
        </p:nvSpPr>
        <p:spPr>
          <a:xfrm>
            <a:off x="1995663" y="3844404"/>
            <a:ext cx="6456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1742</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2" name="文本框 91">
            <a:extLst>
              <a:ext uri="{FF2B5EF4-FFF2-40B4-BE49-F238E27FC236}">
                <a16:creationId xmlns:a16="http://schemas.microsoft.com/office/drawing/2014/main" id="{2F3A39A4-B2E9-43B2-9FDF-F24380AF7322}"/>
              </a:ext>
            </a:extLst>
          </p:cNvPr>
          <p:cNvSpPr txBox="1"/>
          <p:nvPr/>
        </p:nvSpPr>
        <p:spPr>
          <a:xfrm>
            <a:off x="4179966" y="902629"/>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0</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3" name="文本框 92">
            <a:extLst>
              <a:ext uri="{FF2B5EF4-FFF2-40B4-BE49-F238E27FC236}">
                <a16:creationId xmlns:a16="http://schemas.microsoft.com/office/drawing/2014/main" id="{242FB2C1-A476-40E4-AAEA-29899774BDA1}"/>
              </a:ext>
            </a:extLst>
          </p:cNvPr>
          <p:cNvSpPr txBox="1"/>
          <p:nvPr/>
        </p:nvSpPr>
        <p:spPr>
          <a:xfrm>
            <a:off x="4172660" y="1196187"/>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4" name="文本框 93">
            <a:extLst>
              <a:ext uri="{FF2B5EF4-FFF2-40B4-BE49-F238E27FC236}">
                <a16:creationId xmlns:a16="http://schemas.microsoft.com/office/drawing/2014/main" id="{993A3669-FF14-4E21-8C1A-CA32712E1C14}"/>
              </a:ext>
            </a:extLst>
          </p:cNvPr>
          <p:cNvSpPr txBox="1"/>
          <p:nvPr/>
        </p:nvSpPr>
        <p:spPr>
          <a:xfrm>
            <a:off x="4160619" y="1431473"/>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5" name="文本框 94">
            <a:extLst>
              <a:ext uri="{FF2B5EF4-FFF2-40B4-BE49-F238E27FC236}">
                <a16:creationId xmlns:a16="http://schemas.microsoft.com/office/drawing/2014/main" id="{F34DB30D-A042-4348-AD6A-A4EF10FC8812}"/>
              </a:ext>
            </a:extLst>
          </p:cNvPr>
          <p:cNvSpPr txBox="1"/>
          <p:nvPr/>
        </p:nvSpPr>
        <p:spPr>
          <a:xfrm>
            <a:off x="3810904" y="2232726"/>
            <a:ext cx="7359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1023</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6" name="文本框 95">
            <a:extLst>
              <a:ext uri="{FF2B5EF4-FFF2-40B4-BE49-F238E27FC236}">
                <a16:creationId xmlns:a16="http://schemas.microsoft.com/office/drawing/2014/main" id="{83C91700-CA2A-4473-993D-F77162B68ACE}"/>
              </a:ext>
            </a:extLst>
          </p:cNvPr>
          <p:cNvSpPr txBox="1"/>
          <p:nvPr/>
        </p:nvSpPr>
        <p:spPr>
          <a:xfrm>
            <a:off x="4160687" y="2796787"/>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0</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7" name="文本框 96">
            <a:extLst>
              <a:ext uri="{FF2B5EF4-FFF2-40B4-BE49-F238E27FC236}">
                <a16:creationId xmlns:a16="http://schemas.microsoft.com/office/drawing/2014/main" id="{E4DC7CBA-8D95-4182-8989-9AF157E810D2}"/>
              </a:ext>
            </a:extLst>
          </p:cNvPr>
          <p:cNvSpPr txBox="1"/>
          <p:nvPr/>
        </p:nvSpPr>
        <p:spPr>
          <a:xfrm>
            <a:off x="4153381" y="3090345"/>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8" name="文本框 97">
            <a:extLst>
              <a:ext uri="{FF2B5EF4-FFF2-40B4-BE49-F238E27FC236}">
                <a16:creationId xmlns:a16="http://schemas.microsoft.com/office/drawing/2014/main" id="{E596594E-B6F4-48AC-BA68-BA43BE89EE6C}"/>
              </a:ext>
            </a:extLst>
          </p:cNvPr>
          <p:cNvSpPr txBox="1"/>
          <p:nvPr/>
        </p:nvSpPr>
        <p:spPr>
          <a:xfrm>
            <a:off x="4141340" y="3325631"/>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99" name="文本框 98">
            <a:extLst>
              <a:ext uri="{FF2B5EF4-FFF2-40B4-BE49-F238E27FC236}">
                <a16:creationId xmlns:a16="http://schemas.microsoft.com/office/drawing/2014/main" id="{4436F351-ADA5-4B1F-919D-6A0C61FA6DE3}"/>
              </a:ext>
            </a:extLst>
          </p:cNvPr>
          <p:cNvSpPr txBox="1"/>
          <p:nvPr/>
        </p:nvSpPr>
        <p:spPr>
          <a:xfrm>
            <a:off x="3791625" y="4126884"/>
            <a:ext cx="7359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1023</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0" name="文本框 99">
            <a:extLst>
              <a:ext uri="{FF2B5EF4-FFF2-40B4-BE49-F238E27FC236}">
                <a16:creationId xmlns:a16="http://schemas.microsoft.com/office/drawing/2014/main" id="{08FAD10A-A530-4FAC-9168-2745C1170388}"/>
              </a:ext>
            </a:extLst>
          </p:cNvPr>
          <p:cNvSpPr txBox="1"/>
          <p:nvPr/>
        </p:nvSpPr>
        <p:spPr>
          <a:xfrm>
            <a:off x="4161714" y="4929600"/>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0</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1" name="文本框 100">
            <a:extLst>
              <a:ext uri="{FF2B5EF4-FFF2-40B4-BE49-F238E27FC236}">
                <a16:creationId xmlns:a16="http://schemas.microsoft.com/office/drawing/2014/main" id="{49B334A7-3F3B-48E4-9B15-3B1527154866}"/>
              </a:ext>
            </a:extLst>
          </p:cNvPr>
          <p:cNvSpPr txBox="1"/>
          <p:nvPr/>
        </p:nvSpPr>
        <p:spPr>
          <a:xfrm>
            <a:off x="4154408" y="5223158"/>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2" name="文本框 101">
            <a:extLst>
              <a:ext uri="{FF2B5EF4-FFF2-40B4-BE49-F238E27FC236}">
                <a16:creationId xmlns:a16="http://schemas.microsoft.com/office/drawing/2014/main" id="{21E1E398-B8D1-41FF-B18F-B1618A9FA03A}"/>
              </a:ext>
            </a:extLst>
          </p:cNvPr>
          <p:cNvSpPr txBox="1"/>
          <p:nvPr/>
        </p:nvSpPr>
        <p:spPr>
          <a:xfrm>
            <a:off x="4142367" y="5458444"/>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3" name="文本框 102">
            <a:extLst>
              <a:ext uri="{FF2B5EF4-FFF2-40B4-BE49-F238E27FC236}">
                <a16:creationId xmlns:a16="http://schemas.microsoft.com/office/drawing/2014/main" id="{873FE745-CC1C-417D-AE60-09DFA61AB00D}"/>
              </a:ext>
            </a:extLst>
          </p:cNvPr>
          <p:cNvSpPr txBox="1"/>
          <p:nvPr/>
        </p:nvSpPr>
        <p:spPr>
          <a:xfrm>
            <a:off x="3792652" y="6259697"/>
            <a:ext cx="7359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1023</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4" name="文本框 103">
            <a:extLst>
              <a:ext uri="{FF2B5EF4-FFF2-40B4-BE49-F238E27FC236}">
                <a16:creationId xmlns:a16="http://schemas.microsoft.com/office/drawing/2014/main" id="{D495497F-9637-4555-B2F1-02A4E8A607EB}"/>
              </a:ext>
            </a:extLst>
          </p:cNvPr>
          <p:cNvSpPr txBox="1"/>
          <p:nvPr/>
        </p:nvSpPr>
        <p:spPr>
          <a:xfrm>
            <a:off x="1476435" y="1839612"/>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0</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5" name="文本框 104">
            <a:extLst>
              <a:ext uri="{FF2B5EF4-FFF2-40B4-BE49-F238E27FC236}">
                <a16:creationId xmlns:a16="http://schemas.microsoft.com/office/drawing/2014/main" id="{4DD91A42-7BE4-4336-B782-2EC35BB38E25}"/>
              </a:ext>
            </a:extLst>
          </p:cNvPr>
          <p:cNvSpPr txBox="1"/>
          <p:nvPr/>
        </p:nvSpPr>
        <p:spPr>
          <a:xfrm>
            <a:off x="1469129" y="2133170"/>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6" name="文本框 105">
            <a:extLst>
              <a:ext uri="{FF2B5EF4-FFF2-40B4-BE49-F238E27FC236}">
                <a16:creationId xmlns:a16="http://schemas.microsoft.com/office/drawing/2014/main" id="{456CBEA8-213C-4012-98F4-F57DCCD5FB08}"/>
              </a:ext>
            </a:extLst>
          </p:cNvPr>
          <p:cNvSpPr txBox="1"/>
          <p:nvPr/>
        </p:nvSpPr>
        <p:spPr>
          <a:xfrm>
            <a:off x="1457088" y="2368456"/>
            <a:ext cx="43204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2</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107" name="文本框 106">
            <a:extLst>
              <a:ext uri="{FF2B5EF4-FFF2-40B4-BE49-F238E27FC236}">
                <a16:creationId xmlns:a16="http://schemas.microsoft.com/office/drawing/2014/main" id="{7718CEB4-09EE-4C4F-8889-91EDD2F0C49E}"/>
              </a:ext>
            </a:extLst>
          </p:cNvPr>
          <p:cNvSpPr txBox="1"/>
          <p:nvPr/>
        </p:nvSpPr>
        <p:spPr>
          <a:xfrm>
            <a:off x="1435763" y="3809002"/>
            <a:ext cx="6275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n</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cxnSp>
        <p:nvCxnSpPr>
          <p:cNvPr id="112" name="直接箭头连接符 111">
            <a:extLst>
              <a:ext uri="{FF2B5EF4-FFF2-40B4-BE49-F238E27FC236}">
                <a16:creationId xmlns:a16="http://schemas.microsoft.com/office/drawing/2014/main" id="{91774788-1802-4D3A-9535-E070AB77984C}"/>
              </a:ext>
            </a:extLst>
          </p:cNvPr>
          <p:cNvCxnSpPr>
            <a:cxnSpLocks/>
            <a:endCxn id="92" idx="0"/>
          </p:cNvCxnSpPr>
          <p:nvPr/>
        </p:nvCxnSpPr>
        <p:spPr>
          <a:xfrm flipV="1">
            <a:off x="2822539" y="902629"/>
            <a:ext cx="1573451" cy="1064038"/>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5F105407-3AE5-48A9-AA93-C59D3EC8BCF0}"/>
              </a:ext>
            </a:extLst>
          </p:cNvPr>
          <p:cNvCxnSpPr>
            <a:cxnSpLocks/>
            <a:endCxn id="96" idx="0"/>
          </p:cNvCxnSpPr>
          <p:nvPr/>
        </p:nvCxnSpPr>
        <p:spPr>
          <a:xfrm>
            <a:off x="2822539" y="2297614"/>
            <a:ext cx="1554172" cy="499173"/>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44E4CC1E-29B4-417E-93AE-6A8F7AD5F2D0}"/>
              </a:ext>
            </a:extLst>
          </p:cNvPr>
          <p:cNvCxnSpPr>
            <a:cxnSpLocks/>
            <a:endCxn id="100" idx="0"/>
          </p:cNvCxnSpPr>
          <p:nvPr/>
        </p:nvCxnSpPr>
        <p:spPr>
          <a:xfrm>
            <a:off x="2784834" y="4022744"/>
            <a:ext cx="1592904" cy="906856"/>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96E78FF2-F2F5-45BC-8955-DCCE42A71291}"/>
              </a:ext>
            </a:extLst>
          </p:cNvPr>
          <p:cNvCxnSpPr>
            <a:cxnSpLocks/>
          </p:cNvCxnSpPr>
          <p:nvPr/>
        </p:nvCxnSpPr>
        <p:spPr>
          <a:xfrm>
            <a:off x="5522187" y="1089920"/>
            <a:ext cx="1692686" cy="166249"/>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B82AFA47-D5C8-4BD7-B6B8-C241B275075E}"/>
              </a:ext>
            </a:extLst>
          </p:cNvPr>
          <p:cNvCxnSpPr>
            <a:cxnSpLocks/>
          </p:cNvCxnSpPr>
          <p:nvPr/>
        </p:nvCxnSpPr>
        <p:spPr>
          <a:xfrm>
            <a:off x="5573385" y="1363533"/>
            <a:ext cx="1641488" cy="848301"/>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BEE822C8-3B80-4A90-B95C-951BF181C841}"/>
              </a:ext>
            </a:extLst>
          </p:cNvPr>
          <p:cNvCxnSpPr>
            <a:cxnSpLocks/>
          </p:cNvCxnSpPr>
          <p:nvPr/>
        </p:nvCxnSpPr>
        <p:spPr>
          <a:xfrm>
            <a:off x="5529493" y="1635657"/>
            <a:ext cx="1709615" cy="1224135"/>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2632D44E-D294-4F95-9BA6-DF61B1FBD693}"/>
              </a:ext>
            </a:extLst>
          </p:cNvPr>
          <p:cNvCxnSpPr>
            <a:cxnSpLocks/>
          </p:cNvCxnSpPr>
          <p:nvPr/>
        </p:nvCxnSpPr>
        <p:spPr>
          <a:xfrm>
            <a:off x="5522187" y="2938046"/>
            <a:ext cx="1710600" cy="1378478"/>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8918B564-CCD8-4CA8-8E05-C1DCA119ED1B}"/>
              </a:ext>
            </a:extLst>
          </p:cNvPr>
          <p:cNvCxnSpPr>
            <a:cxnSpLocks/>
          </p:cNvCxnSpPr>
          <p:nvPr/>
        </p:nvCxnSpPr>
        <p:spPr>
          <a:xfrm>
            <a:off x="5509974" y="3229375"/>
            <a:ext cx="1728107" cy="1384410"/>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92FA78DC-7FCA-42A7-87EF-BD71ACAB742A}"/>
              </a:ext>
            </a:extLst>
          </p:cNvPr>
          <p:cNvCxnSpPr>
            <a:cxnSpLocks/>
          </p:cNvCxnSpPr>
          <p:nvPr/>
        </p:nvCxnSpPr>
        <p:spPr>
          <a:xfrm>
            <a:off x="5534349" y="5103238"/>
            <a:ext cx="1698438" cy="397995"/>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EBD950DD-7EDF-4D1A-B6EF-C9F28E75AC8B}"/>
              </a:ext>
            </a:extLst>
          </p:cNvPr>
          <p:cNvSpPr txBox="1"/>
          <p:nvPr/>
        </p:nvSpPr>
        <p:spPr>
          <a:xfrm>
            <a:off x="1614061" y="4267730"/>
            <a:ext cx="158961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页目录号</a:t>
            </a:r>
          </a:p>
        </p:txBody>
      </p:sp>
      <p:sp>
        <p:nvSpPr>
          <p:cNvPr id="132" name="文本框 131">
            <a:extLst>
              <a:ext uri="{FF2B5EF4-FFF2-40B4-BE49-F238E27FC236}">
                <a16:creationId xmlns:a16="http://schemas.microsoft.com/office/drawing/2014/main" id="{0F4090A4-1EF6-4C1C-B8CF-3A0BD57F097D}"/>
              </a:ext>
            </a:extLst>
          </p:cNvPr>
          <p:cNvSpPr txBox="1"/>
          <p:nvPr/>
        </p:nvSpPr>
        <p:spPr>
          <a:xfrm>
            <a:off x="4275943" y="630096"/>
            <a:ext cx="158961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0#</a:t>
            </a:r>
            <a:r>
              <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页表</a:t>
            </a:r>
          </a:p>
        </p:txBody>
      </p:sp>
      <p:sp>
        <p:nvSpPr>
          <p:cNvPr id="133" name="文本框 132">
            <a:extLst>
              <a:ext uri="{FF2B5EF4-FFF2-40B4-BE49-F238E27FC236}">
                <a16:creationId xmlns:a16="http://schemas.microsoft.com/office/drawing/2014/main" id="{A699D914-BFA5-4D06-8F84-E9517AC63697}"/>
              </a:ext>
            </a:extLst>
          </p:cNvPr>
          <p:cNvSpPr txBox="1"/>
          <p:nvPr/>
        </p:nvSpPr>
        <p:spPr>
          <a:xfrm>
            <a:off x="4243359" y="2517480"/>
            <a:ext cx="158961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1#</a:t>
            </a:r>
            <a:r>
              <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页表</a:t>
            </a:r>
          </a:p>
        </p:txBody>
      </p:sp>
      <p:sp>
        <p:nvSpPr>
          <p:cNvPr id="134" name="文本框 133">
            <a:extLst>
              <a:ext uri="{FF2B5EF4-FFF2-40B4-BE49-F238E27FC236}">
                <a16:creationId xmlns:a16="http://schemas.microsoft.com/office/drawing/2014/main" id="{A1063F78-6AEB-4EF0-ACCC-29551CECACBA}"/>
              </a:ext>
            </a:extLst>
          </p:cNvPr>
          <p:cNvSpPr txBox="1"/>
          <p:nvPr/>
        </p:nvSpPr>
        <p:spPr>
          <a:xfrm>
            <a:off x="4243359" y="4675343"/>
            <a:ext cx="158961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n#</a:t>
            </a:r>
            <a:r>
              <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页表</a:t>
            </a:r>
          </a:p>
        </p:txBody>
      </p:sp>
      <p:sp>
        <p:nvSpPr>
          <p:cNvPr id="135" name="文本框 134">
            <a:extLst>
              <a:ext uri="{FF2B5EF4-FFF2-40B4-BE49-F238E27FC236}">
                <a16:creationId xmlns:a16="http://schemas.microsoft.com/office/drawing/2014/main" id="{FE7BF758-13A9-4AFC-A84A-F63202F84677}"/>
              </a:ext>
            </a:extLst>
          </p:cNvPr>
          <p:cNvSpPr txBox="1"/>
          <p:nvPr/>
        </p:nvSpPr>
        <p:spPr>
          <a:xfrm>
            <a:off x="4284061" y="263674"/>
            <a:ext cx="158961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页表索引</a:t>
            </a:r>
            <a:endParaRPr kumimoji="0" lang="en-US" altLang="zh-CN" sz="14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136" name="文本框 135">
            <a:extLst>
              <a:ext uri="{FF2B5EF4-FFF2-40B4-BE49-F238E27FC236}">
                <a16:creationId xmlns:a16="http://schemas.microsoft.com/office/drawing/2014/main" id="{DDACDFF1-7803-451C-B10C-B5C03866562E}"/>
              </a:ext>
            </a:extLst>
          </p:cNvPr>
          <p:cNvSpPr txBox="1"/>
          <p:nvPr/>
        </p:nvSpPr>
        <p:spPr>
          <a:xfrm>
            <a:off x="7086892" y="6351551"/>
            <a:ext cx="158961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内存空间</a:t>
            </a:r>
          </a:p>
        </p:txBody>
      </p:sp>
      <p:sp>
        <p:nvSpPr>
          <p:cNvPr id="137" name="标注: 线形 136">
            <a:extLst>
              <a:ext uri="{FF2B5EF4-FFF2-40B4-BE49-F238E27FC236}">
                <a16:creationId xmlns:a16="http://schemas.microsoft.com/office/drawing/2014/main" id="{1F63EA36-3191-4487-B073-989F21EF9FCD}"/>
              </a:ext>
            </a:extLst>
          </p:cNvPr>
          <p:cNvSpPr/>
          <p:nvPr/>
        </p:nvSpPr>
        <p:spPr>
          <a:xfrm>
            <a:off x="5844045" y="279995"/>
            <a:ext cx="1242847" cy="332270"/>
          </a:xfrm>
          <a:prstGeom prst="borderCallout1">
            <a:avLst>
              <a:gd name="adj1" fmla="val 49958"/>
              <a:gd name="adj2" fmla="val 399"/>
              <a:gd name="adj3" fmla="val 238368"/>
              <a:gd name="adj4" fmla="val -52576"/>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rPr>
              <a:t>页面（物理块号）</a:t>
            </a:r>
          </a:p>
        </p:txBody>
      </p:sp>
      <p:sp>
        <p:nvSpPr>
          <p:cNvPr id="138" name="矩形 137">
            <a:extLst>
              <a:ext uri="{FF2B5EF4-FFF2-40B4-BE49-F238E27FC236}">
                <a16:creationId xmlns:a16="http://schemas.microsoft.com/office/drawing/2014/main" id="{0AC18B41-928E-4EAC-9E37-6018A1032B04}"/>
              </a:ext>
            </a:extLst>
          </p:cNvPr>
          <p:cNvSpPr/>
          <p:nvPr/>
        </p:nvSpPr>
        <p:spPr>
          <a:xfrm>
            <a:off x="131617" y="1444907"/>
            <a:ext cx="1304146" cy="332807"/>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页目录寄存器</a:t>
            </a:r>
          </a:p>
        </p:txBody>
      </p:sp>
      <p:cxnSp>
        <p:nvCxnSpPr>
          <p:cNvPr id="139" name="直接箭头连接符 138">
            <a:extLst>
              <a:ext uri="{FF2B5EF4-FFF2-40B4-BE49-F238E27FC236}">
                <a16:creationId xmlns:a16="http://schemas.microsoft.com/office/drawing/2014/main" id="{FB86E0FB-5719-46EC-9649-68040936EC65}"/>
              </a:ext>
            </a:extLst>
          </p:cNvPr>
          <p:cNvCxnSpPr>
            <a:cxnSpLocks/>
            <a:stCxn id="138" idx="3"/>
            <a:endCxn id="104" idx="0"/>
          </p:cNvCxnSpPr>
          <p:nvPr/>
        </p:nvCxnSpPr>
        <p:spPr>
          <a:xfrm>
            <a:off x="1435763" y="1611311"/>
            <a:ext cx="256696" cy="228301"/>
          </a:xfrm>
          <a:prstGeom prst="straightConnector1">
            <a:avLst/>
          </a:prstGeom>
          <a:ln w="1270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AC0D2240-D982-491B-8272-732DA6887E68}"/>
              </a:ext>
            </a:extLst>
          </p:cNvPr>
          <p:cNvSpPr txBox="1"/>
          <p:nvPr/>
        </p:nvSpPr>
        <p:spPr>
          <a:xfrm>
            <a:off x="60832" y="5239028"/>
            <a:ext cx="31526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某进程的二级页表地址变换</a:t>
            </a:r>
          </a:p>
        </p:txBody>
      </p:sp>
      <p:sp>
        <p:nvSpPr>
          <p:cNvPr id="147" name="文本框 146">
            <a:extLst>
              <a:ext uri="{FF2B5EF4-FFF2-40B4-BE49-F238E27FC236}">
                <a16:creationId xmlns:a16="http://schemas.microsoft.com/office/drawing/2014/main" id="{B55E0603-5F57-48AF-AB61-F9D9CE485BC0}"/>
              </a:ext>
            </a:extLst>
          </p:cNvPr>
          <p:cNvSpPr txBox="1"/>
          <p:nvPr/>
        </p:nvSpPr>
        <p:spPr>
          <a:xfrm>
            <a:off x="189773" y="5598225"/>
            <a:ext cx="3846914"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页表数量不变</a:t>
            </a:r>
            <a:endParaRPr kumimoji="0" lang="en-US" altLang="zh-CN"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最多有</a:t>
            </a:r>
            <a:r>
              <a:rPr kumimoji="0" lang="en-US" altLang="zh-CN"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a:t>
            </a:r>
            <a:r>
              <a:rPr kumimoji="0" lang="en-US" altLang="zh-CN" sz="1600" b="1" i="1" u="none" strike="noStrike" kern="1200" cap="none" spc="0" normalizeH="0" baseline="30000" noProof="0" dirty="0">
                <a:ln>
                  <a:noFill/>
                </a:ln>
                <a:solidFill>
                  <a:srgbClr val="000000"/>
                </a:solidFill>
                <a:effectLst/>
                <a:uLnTx/>
                <a:uFillTx/>
                <a:latin typeface="楷体" panose="02010609060101010101" pitchFamily="49" charset="-122"/>
                <a:ea typeface="楷体" panose="02010609060101010101" pitchFamily="49" charset="-122"/>
                <a:cs typeface="+mn-cs"/>
              </a:rPr>
              <a:t>10</a:t>
            </a:r>
            <a:r>
              <a:rPr kumimoji="0" lang="en-US" altLang="zh-CN"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=1024</a:t>
            </a:r>
            <a:r>
              <a:rPr kumimoji="0" lang="zh-CN" altLang="en-US"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个页目录表项（页表）</a:t>
            </a:r>
            <a:endParaRPr kumimoji="0" lang="en-US" altLang="zh-CN"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最多有</a:t>
            </a:r>
            <a:r>
              <a:rPr kumimoji="0" lang="en-US" altLang="zh-CN"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a:t>
            </a:r>
            <a:r>
              <a:rPr kumimoji="0" lang="en-US" altLang="zh-CN" sz="1600" b="1" i="1" u="none" strike="noStrike" kern="1200" cap="none" spc="0" normalizeH="0" baseline="30000" noProof="0" dirty="0">
                <a:ln>
                  <a:noFill/>
                </a:ln>
                <a:solidFill>
                  <a:srgbClr val="000000"/>
                </a:solidFill>
                <a:effectLst/>
                <a:uLnTx/>
                <a:uFillTx/>
                <a:latin typeface="楷体" panose="02010609060101010101" pitchFamily="49" charset="-122"/>
                <a:ea typeface="楷体" panose="02010609060101010101" pitchFamily="49" charset="-122"/>
                <a:cs typeface="+mn-cs"/>
              </a:rPr>
              <a:t>10</a:t>
            </a:r>
            <a:r>
              <a:rPr kumimoji="0" lang="en-US" altLang="zh-CN"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=1024</a:t>
            </a:r>
            <a:r>
              <a:rPr kumimoji="0" lang="zh-CN" altLang="en-US" sz="16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个页表项（物理块）</a:t>
            </a:r>
          </a:p>
        </p:txBody>
      </p:sp>
      <p:sp>
        <p:nvSpPr>
          <p:cNvPr id="148" name="灯片编号占位符 147">
            <a:extLst>
              <a:ext uri="{FF2B5EF4-FFF2-40B4-BE49-F238E27FC236}">
                <a16:creationId xmlns:a16="http://schemas.microsoft.com/office/drawing/2014/main" id="{6D400C40-A786-41CA-A7C3-086A976ECC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0D5614-B734-4280-8F57-1D4947433C97}" type="slidenum">
              <a:rPr kumimoji="0" lang="en-US" sz="1200" b="0" i="0" u="none" strike="noStrike" kern="1200" cap="none" spc="0" normalizeH="0" baseline="0" noProof="0" smtClean="0">
                <a:ln>
                  <a:noFill/>
                </a:ln>
                <a:solidFill>
                  <a:srgbClr val="5C5C5C">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srgbClr val="5C5C5C">
                  <a:tint val="75000"/>
                </a:srgbClr>
              </a:solidFill>
              <a:effectLst/>
              <a:uLnTx/>
              <a:uFillTx/>
              <a:latin typeface="Calibri"/>
              <a:ea typeface="+mn-ea"/>
              <a:cs typeface="+mn-cs"/>
            </a:endParaRPr>
          </a:p>
        </p:txBody>
      </p:sp>
      <p:sp>
        <p:nvSpPr>
          <p:cNvPr id="108" name="Title 13">
            <a:extLst>
              <a:ext uri="{FF2B5EF4-FFF2-40B4-BE49-F238E27FC236}">
                <a16:creationId xmlns:a16="http://schemas.microsoft.com/office/drawing/2014/main" id="{75FDA531-C071-487B-9499-70C26D60B11C}"/>
              </a:ext>
            </a:extLst>
          </p:cNvPr>
          <p:cNvSpPr txBox="1">
            <a:spLocks/>
          </p:cNvSpPr>
          <p:nvPr/>
        </p:nvSpPr>
        <p:spPr>
          <a:xfrm>
            <a:off x="571252" y="32653"/>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5.4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9" name="标注: 线形 108">
            <a:extLst>
              <a:ext uri="{FF2B5EF4-FFF2-40B4-BE49-F238E27FC236}">
                <a16:creationId xmlns:a16="http://schemas.microsoft.com/office/drawing/2014/main" id="{90099151-6286-46C8-8121-228CA58097DF}"/>
              </a:ext>
            </a:extLst>
          </p:cNvPr>
          <p:cNvSpPr/>
          <p:nvPr/>
        </p:nvSpPr>
        <p:spPr>
          <a:xfrm>
            <a:off x="756158" y="4714702"/>
            <a:ext cx="1153514" cy="332270"/>
          </a:xfrm>
          <a:prstGeom prst="borderCallout1">
            <a:avLst>
              <a:gd name="adj1" fmla="val 4564"/>
              <a:gd name="adj2" fmla="val 52140"/>
              <a:gd name="adj3" fmla="val -153203"/>
              <a:gd name="adj4" fmla="val 83584"/>
            </a:avLst>
          </a:prstGeom>
          <a:noFill/>
          <a:ln w="1905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rPr>
              <a:t>需要</a:t>
            </a:r>
            <a:r>
              <a:rPr kumimoji="0" lang="en-US" altLang="zh-CN" sz="1000" b="0" i="0" u="none" strike="noStrike" kern="1200" cap="none" spc="0" normalizeH="0" baseline="0" noProof="0" dirty="0">
                <a:ln>
                  <a:noFill/>
                </a:ln>
                <a:solidFill>
                  <a:srgbClr val="FCFCFC">
                    <a:lumMod val="10000"/>
                  </a:srgbClr>
                </a:solidFill>
                <a:effectLst/>
                <a:uLnTx/>
                <a:uFillTx/>
                <a:latin typeface="Calibri"/>
                <a:ea typeface="+mn-ea"/>
                <a:cs typeface="+mn-cs"/>
              </a:rPr>
              <a:t>2</a:t>
            </a:r>
            <a:r>
              <a:rPr kumimoji="0" lang="en-US" altLang="zh-CN" sz="1000" b="0" i="0" u="none" strike="noStrike" kern="1200" cap="none" spc="0" normalizeH="0" baseline="30000" noProof="0" dirty="0">
                <a:ln>
                  <a:noFill/>
                </a:ln>
                <a:solidFill>
                  <a:srgbClr val="FCFCFC">
                    <a:lumMod val="10000"/>
                  </a:srgbClr>
                </a:solidFill>
                <a:effectLst/>
                <a:uLnTx/>
                <a:uFillTx/>
                <a:latin typeface="Calibri"/>
                <a:ea typeface="+mn-ea"/>
                <a:cs typeface="+mn-cs"/>
              </a:rPr>
              <a:t>10</a:t>
            </a:r>
            <a:r>
              <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rPr>
              <a:t>*</a:t>
            </a:r>
            <a:r>
              <a:rPr kumimoji="0" lang="en-US" altLang="zh-CN" sz="1000" b="0" i="0" u="none" strike="noStrike" kern="1200" cap="none" spc="0" normalizeH="0" baseline="0" noProof="0" dirty="0">
                <a:ln>
                  <a:noFill/>
                </a:ln>
                <a:solidFill>
                  <a:srgbClr val="FCFCFC">
                    <a:lumMod val="10000"/>
                  </a:srgbClr>
                </a:solidFill>
                <a:effectLst/>
                <a:uLnTx/>
                <a:uFillTx/>
                <a:latin typeface="Calibri"/>
                <a:ea typeface="+mn-ea"/>
                <a:cs typeface="+mn-cs"/>
              </a:rPr>
              <a:t>2B=2KB</a:t>
            </a:r>
            <a:endPar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endParaRPr>
          </a:p>
        </p:txBody>
      </p:sp>
      <p:sp>
        <p:nvSpPr>
          <p:cNvPr id="110" name="标注: 线形 109">
            <a:extLst>
              <a:ext uri="{FF2B5EF4-FFF2-40B4-BE49-F238E27FC236}">
                <a16:creationId xmlns:a16="http://schemas.microsoft.com/office/drawing/2014/main" id="{8CC9B839-1798-4C79-A7E7-4C822D06A689}"/>
              </a:ext>
            </a:extLst>
          </p:cNvPr>
          <p:cNvSpPr/>
          <p:nvPr/>
        </p:nvSpPr>
        <p:spPr>
          <a:xfrm>
            <a:off x="2166030" y="956155"/>
            <a:ext cx="1436465" cy="332270"/>
          </a:xfrm>
          <a:prstGeom prst="borderCallout1">
            <a:avLst>
              <a:gd name="adj1" fmla="val 58075"/>
              <a:gd name="adj2" fmla="val 100583"/>
              <a:gd name="adj3" fmla="val 78676"/>
              <a:gd name="adj4" fmla="val 155370"/>
            </a:avLst>
          </a:prstGeom>
          <a:noFill/>
          <a:ln w="1905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rPr>
              <a:t>每个需要</a:t>
            </a:r>
            <a:r>
              <a:rPr kumimoji="0" lang="en-US" altLang="zh-CN" sz="1000" b="0" i="0" u="none" strike="noStrike" kern="1200" cap="none" spc="0" normalizeH="0" baseline="0" noProof="0" dirty="0">
                <a:ln>
                  <a:noFill/>
                </a:ln>
                <a:solidFill>
                  <a:srgbClr val="FCFCFC">
                    <a:lumMod val="10000"/>
                  </a:srgbClr>
                </a:solidFill>
                <a:effectLst/>
                <a:uLnTx/>
                <a:uFillTx/>
                <a:latin typeface="Calibri"/>
                <a:ea typeface="+mn-ea"/>
                <a:cs typeface="+mn-cs"/>
              </a:rPr>
              <a:t>2</a:t>
            </a:r>
            <a:r>
              <a:rPr kumimoji="0" lang="en-US" altLang="zh-CN" sz="1000" b="0" i="0" u="none" strike="noStrike" kern="1200" cap="none" spc="0" normalizeH="0" baseline="30000" noProof="0" dirty="0">
                <a:ln>
                  <a:noFill/>
                </a:ln>
                <a:solidFill>
                  <a:srgbClr val="FCFCFC">
                    <a:lumMod val="10000"/>
                  </a:srgbClr>
                </a:solidFill>
                <a:effectLst/>
                <a:uLnTx/>
                <a:uFillTx/>
                <a:latin typeface="Calibri"/>
                <a:ea typeface="+mn-ea"/>
                <a:cs typeface="+mn-cs"/>
              </a:rPr>
              <a:t>10</a:t>
            </a:r>
            <a:r>
              <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rPr>
              <a:t>*</a:t>
            </a:r>
            <a:r>
              <a:rPr kumimoji="0" lang="en-US" altLang="zh-CN" sz="1000" b="0" i="0" u="none" strike="noStrike" kern="1200" cap="none" spc="0" normalizeH="0" baseline="0" noProof="0" dirty="0">
                <a:ln>
                  <a:noFill/>
                </a:ln>
                <a:solidFill>
                  <a:srgbClr val="FCFCFC">
                    <a:lumMod val="10000"/>
                  </a:srgbClr>
                </a:solidFill>
                <a:effectLst/>
                <a:uLnTx/>
                <a:uFillTx/>
                <a:latin typeface="Calibri"/>
                <a:ea typeface="+mn-ea"/>
                <a:cs typeface="+mn-cs"/>
              </a:rPr>
              <a:t>3B=3KB</a:t>
            </a:r>
            <a:endPar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endParaRPr>
          </a:p>
        </p:txBody>
      </p:sp>
      <p:sp>
        <p:nvSpPr>
          <p:cNvPr id="111" name="标注: 线形 110">
            <a:extLst>
              <a:ext uri="{FF2B5EF4-FFF2-40B4-BE49-F238E27FC236}">
                <a16:creationId xmlns:a16="http://schemas.microsoft.com/office/drawing/2014/main" id="{D448EF7D-3DBF-48CE-8482-6957F86B997F}"/>
              </a:ext>
            </a:extLst>
          </p:cNvPr>
          <p:cNvSpPr/>
          <p:nvPr/>
        </p:nvSpPr>
        <p:spPr>
          <a:xfrm>
            <a:off x="2178820" y="4724007"/>
            <a:ext cx="1552167" cy="332270"/>
          </a:xfrm>
          <a:prstGeom prst="borderCallout1">
            <a:avLst>
              <a:gd name="adj1" fmla="val 4564"/>
              <a:gd name="adj2" fmla="val 52140"/>
              <a:gd name="adj3" fmla="val -216906"/>
              <a:gd name="adj4" fmla="val 33774"/>
            </a:avLst>
          </a:prstGeom>
          <a:noFill/>
          <a:ln w="1905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CFCFC">
                    <a:lumMod val="10000"/>
                  </a:srgbClr>
                </a:solidFill>
                <a:effectLst/>
                <a:uLnTx/>
                <a:uFillTx/>
                <a:latin typeface="Calibri"/>
                <a:ea typeface="+mn-ea"/>
                <a:cs typeface="+mn-cs"/>
              </a:rPr>
              <a:t>状态位</a:t>
            </a:r>
            <a:r>
              <a:rPr lang="en-US" altLang="zh-CN" sz="1000" dirty="0">
                <a:solidFill>
                  <a:srgbClr val="FCFCFC">
                    <a:lumMod val="10000"/>
                  </a:srgbClr>
                </a:solidFill>
                <a:latin typeface="Calibri"/>
              </a:rPr>
              <a:t>S</a:t>
            </a:r>
            <a:r>
              <a:rPr lang="zh-CN" altLang="en-US" sz="1000" dirty="0">
                <a:solidFill>
                  <a:srgbClr val="FCFCFC">
                    <a:lumMod val="10000"/>
                  </a:srgbClr>
                </a:solidFill>
                <a:latin typeface="Calibri"/>
              </a:rPr>
              <a:t>，</a:t>
            </a:r>
            <a:r>
              <a:rPr lang="en-US" altLang="zh-CN" sz="1000" dirty="0">
                <a:solidFill>
                  <a:srgbClr val="FCFCFC">
                    <a:lumMod val="10000"/>
                  </a:srgbClr>
                </a:solidFill>
                <a:latin typeface="Calibri"/>
              </a:rPr>
              <a:t>S=0</a:t>
            </a:r>
            <a:r>
              <a:rPr lang="zh-CN" altLang="en-US" sz="1000" dirty="0">
                <a:solidFill>
                  <a:srgbClr val="FCFCFC">
                    <a:lumMod val="10000"/>
                  </a:srgbClr>
                </a:solidFill>
                <a:latin typeface="Calibri"/>
              </a:rPr>
              <a:t>不在内存</a:t>
            </a:r>
            <a:endParaRPr lang="en-US" altLang="zh-CN" sz="1000" dirty="0">
              <a:solidFill>
                <a:srgbClr val="FCFCFC">
                  <a:lumMod val="10000"/>
                </a:srgbClr>
              </a:solidFill>
              <a:latin typeface="Calibri"/>
            </a:endParaRPr>
          </a:p>
        </p:txBody>
      </p:sp>
    </p:spTree>
    <p:extLst>
      <p:ext uri="{BB962C8B-B14F-4D97-AF65-F5344CB8AC3E}">
        <p14:creationId xmlns:p14="http://schemas.microsoft.com/office/powerpoint/2010/main" val="103697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5.4 </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页式管理</a:t>
            </a:r>
            <a:endParaRPr kumimoji="0" 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83</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页式管理的问题</a:t>
            </a:r>
            <a:endPar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Calibri"/>
              <a:ea typeface="+mn-ea"/>
              <a:cs typeface="+mn-cs"/>
            </a:endParaRPr>
          </a:p>
        </p:txBody>
      </p:sp>
      <p:sp>
        <p:nvSpPr>
          <p:cNvPr id="18" name="Rectangle 3"/>
          <p:cNvSpPr txBox="1">
            <a:spLocks noChangeArrowheads="1"/>
          </p:cNvSpPr>
          <p:nvPr/>
        </p:nvSpPr>
        <p:spPr>
          <a:xfrm>
            <a:off x="543421" y="1589052"/>
            <a:ext cx="7940341" cy="48168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1" indent="-342900" algn="just"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要求有相应的硬件支持，从而增加了系统成本，也增加了系统开销。如需要地址变换机构等</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1" indent="-342900" algn="just"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增加了系统开销，如缺页中断处理。通过位示图和页表来记录主存的使用情况和每个作业的分配情况，当主存很大，并且作业也很大时，位示图和页表都有可能占用较大的存储空间</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1" indent="-342900" algn="just"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请求调页的算法如选择不当，有可能产生抖动现象</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1" indent="-342900" algn="just"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虽然消除了碎片，但仍然存在不可利用的空间，如最后一页的部分空间没有放满等</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1" indent="-342900" algn="just"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要求页的大小固定，不能随程序的大小而变，例如数据区的动态增长预先难以估计，这给很多使用增加了困难</a:t>
            </a:r>
            <a:endPar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342900" marR="0" lvl="1" indent="-342900" algn="just"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页并无完整的逻辑意义，一个被共享的过程可能需要占用数十个页面，这为实现程序的共享增加了困难</a:t>
            </a:r>
          </a:p>
        </p:txBody>
      </p:sp>
      <p:sp>
        <p:nvSpPr>
          <p:cNvPr id="2" name="灯片编号占位符 1">
            <a:extLst>
              <a:ext uri="{FF2B5EF4-FFF2-40B4-BE49-F238E27FC236}">
                <a16:creationId xmlns:a16="http://schemas.microsoft.com/office/drawing/2014/main" id="{C439A199-CCF9-403F-9545-1770D9AD1880}"/>
              </a:ext>
            </a:extLst>
          </p:cNvPr>
          <p:cNvSpPr>
            <a:spLocks noGrp="1"/>
          </p:cNvSpPr>
          <p:nvPr>
            <p:ph type="sldNum" sz="quarter" idx="12"/>
          </p:nvPr>
        </p:nvSpPr>
        <p:spPr/>
        <p:txBody>
          <a:bodyPr/>
          <a:lstStyle/>
          <a:p>
            <a:fld id="{B10D5614-B734-4280-8F57-1D4947433C97}" type="slidenum">
              <a:rPr lang="en-US" smtClean="0"/>
              <a:pPr/>
              <a:t>94</a:t>
            </a:fld>
            <a:endParaRPr lang="en-US" dirty="0"/>
          </a:p>
        </p:txBody>
      </p:sp>
    </p:spTree>
    <p:extLst>
      <p:ext uri="{BB962C8B-B14F-4D97-AF65-F5344CB8AC3E}">
        <p14:creationId xmlns:p14="http://schemas.microsoft.com/office/powerpoint/2010/main" val="154349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84</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段式管理的基本思想</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16" name="Rectangle 3"/>
          <p:cNvSpPr txBox="1">
            <a:spLocks/>
          </p:cNvSpPr>
          <p:nvPr/>
        </p:nvSpPr>
        <p:spPr>
          <a:xfrm>
            <a:off x="490874" y="1752599"/>
            <a:ext cx="8026562"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把程序按内容或过程（函数）关系分成段，每段有自己的名字</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一个用户作业或进程所包含的段对应于一个</a:t>
            </a:r>
            <a:r>
              <a:rPr lang="zh-CN" altLang="en-US" sz="1800" b="1" dirty="0">
                <a:solidFill>
                  <a:srgbClr val="FF0000"/>
                </a:solidFill>
                <a:latin typeface="华文中宋" panose="02010600040101010101" pitchFamily="2" charset="-122"/>
                <a:ea typeface="华文中宋" panose="02010600040101010101" pitchFamily="2" charset="-122"/>
              </a:rPr>
              <a:t>二维线性虚拟空间</a:t>
            </a:r>
            <a:r>
              <a:rPr lang="zh-CN" altLang="en-US" sz="1800" b="1" dirty="0">
                <a:solidFill>
                  <a:srgbClr val="000000"/>
                </a:solidFill>
                <a:latin typeface="华文中宋" panose="02010600040101010101" pitchFamily="2" charset="-122"/>
                <a:ea typeface="华文中宋" panose="02010600040101010101" pitchFamily="2" charset="-122"/>
              </a:rPr>
              <a:t>。系统以段为单位分配主存，每段分配一个连续的主存空间，但各段之间不要求连续，也不要求长度相等</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以段为单位分配内存，通过地址映射机构把段式虚拟地址转换成物理内存地址</a:t>
            </a:r>
          </a:p>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只把经常访问的段驻留内存</a:t>
            </a:r>
          </a:p>
        </p:txBody>
      </p:sp>
      <p:sp>
        <p:nvSpPr>
          <p:cNvPr id="2" name="灯片编号占位符 1">
            <a:extLst>
              <a:ext uri="{FF2B5EF4-FFF2-40B4-BE49-F238E27FC236}">
                <a16:creationId xmlns:a16="http://schemas.microsoft.com/office/drawing/2014/main" id="{63E677AD-06DA-4143-8924-A2CB2C865116}"/>
              </a:ext>
            </a:extLst>
          </p:cNvPr>
          <p:cNvSpPr>
            <a:spLocks noGrp="1"/>
          </p:cNvSpPr>
          <p:nvPr>
            <p:ph type="sldNum" sz="quarter" idx="12"/>
          </p:nvPr>
        </p:nvSpPr>
        <p:spPr/>
        <p:txBody>
          <a:bodyPr/>
          <a:lstStyle/>
          <a:p>
            <a:fld id="{B10D5614-B734-4280-8F57-1D4947433C97}" type="slidenum">
              <a:rPr lang="en-US" smtClean="0"/>
              <a:pPr/>
              <a:t>95</a:t>
            </a:fld>
            <a:endParaRPr lang="en-US" dirty="0"/>
          </a:p>
        </p:txBody>
      </p:sp>
    </p:spTree>
    <p:extLst>
      <p:ext uri="{BB962C8B-B14F-4D97-AF65-F5344CB8AC3E}">
        <p14:creationId xmlns:p14="http://schemas.microsoft.com/office/powerpoint/2010/main" val="109723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85</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段式管理的基本思想</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pSp>
        <p:nvGrpSpPr>
          <p:cNvPr id="131" name="Group 3"/>
          <p:cNvGrpSpPr>
            <a:grpSpLocks/>
          </p:cNvGrpSpPr>
          <p:nvPr/>
        </p:nvGrpSpPr>
        <p:grpSpPr bwMode="auto">
          <a:xfrm>
            <a:off x="825834" y="1256507"/>
            <a:ext cx="7540625" cy="5503863"/>
            <a:chOff x="249" y="444"/>
            <a:chExt cx="4750" cy="3467"/>
          </a:xfrm>
        </p:grpSpPr>
        <p:sp>
          <p:nvSpPr>
            <p:cNvPr id="132" name="Rectangle 4"/>
            <p:cNvSpPr>
              <a:spLocks noChangeArrowheads="1"/>
            </p:cNvSpPr>
            <p:nvPr/>
          </p:nvSpPr>
          <p:spPr bwMode="auto">
            <a:xfrm>
              <a:off x="4272" y="2352"/>
              <a:ext cx="672" cy="1008"/>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33" name="Text Box 5"/>
            <p:cNvSpPr txBox="1">
              <a:spLocks noChangeArrowheads="1"/>
            </p:cNvSpPr>
            <p:nvPr/>
          </p:nvSpPr>
          <p:spPr bwMode="auto">
            <a:xfrm>
              <a:off x="4032" y="220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0</a:t>
              </a:r>
            </a:p>
          </p:txBody>
        </p:sp>
        <p:sp>
          <p:nvSpPr>
            <p:cNvPr id="134" name="Text Box 6"/>
            <p:cNvSpPr txBox="1">
              <a:spLocks noChangeArrowheads="1"/>
            </p:cNvSpPr>
            <p:nvPr/>
          </p:nvSpPr>
          <p:spPr bwMode="auto">
            <a:xfrm>
              <a:off x="4032" y="3254"/>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S</a:t>
              </a:r>
            </a:p>
          </p:txBody>
        </p:sp>
        <p:sp>
          <p:nvSpPr>
            <p:cNvPr id="135" name="Text Box 7"/>
            <p:cNvSpPr txBox="1">
              <a:spLocks noChangeArrowheads="1"/>
            </p:cNvSpPr>
            <p:nvPr/>
          </p:nvSpPr>
          <p:spPr bwMode="auto">
            <a:xfrm>
              <a:off x="4214" y="3517"/>
              <a:ext cx="7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0000CC"/>
                  </a:solidFill>
                  <a:latin typeface="Times New Roman" pitchFamily="18" charset="0"/>
                  <a:ea typeface="楷体_GB2312" pitchFamily="49" charset="-122"/>
                </a:rPr>
                <a:t>堆栈段</a:t>
              </a:r>
              <a:r>
                <a:rPr kumimoji="1" lang="en-US" altLang="zh-CN" b="1" dirty="0">
                  <a:solidFill>
                    <a:srgbClr val="0000CC"/>
                  </a:solidFill>
                  <a:latin typeface="Times New Roman" pitchFamily="18" charset="0"/>
                  <a:ea typeface="楷体_GB2312" pitchFamily="49" charset="-122"/>
                </a:rPr>
                <a:t>[B]</a:t>
              </a:r>
            </a:p>
          </p:txBody>
        </p:sp>
        <p:sp>
          <p:nvSpPr>
            <p:cNvPr id="136" name="Text Box 8"/>
            <p:cNvSpPr txBox="1">
              <a:spLocks noChangeArrowheads="1"/>
            </p:cNvSpPr>
            <p:nvPr/>
          </p:nvSpPr>
          <p:spPr bwMode="auto">
            <a:xfrm>
              <a:off x="633" y="3678"/>
              <a:ext cx="9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0000CC"/>
                  </a:solidFill>
                  <a:latin typeface="Times New Roman" pitchFamily="18" charset="0"/>
                  <a:ea typeface="楷体_GB2312" pitchFamily="49" charset="-122"/>
                </a:rPr>
                <a:t>主程序段</a:t>
              </a:r>
              <a:r>
                <a:rPr kumimoji="1" lang="en-US" altLang="zh-CN" b="1" dirty="0">
                  <a:solidFill>
                    <a:srgbClr val="0000CC"/>
                  </a:solidFill>
                  <a:latin typeface="Times New Roman" pitchFamily="18" charset="0"/>
                  <a:ea typeface="楷体_GB2312" pitchFamily="49" charset="-122"/>
                </a:rPr>
                <a:t>[M]</a:t>
              </a:r>
            </a:p>
          </p:txBody>
        </p:sp>
        <p:sp>
          <p:nvSpPr>
            <p:cNvPr id="137" name="Rectangle 9"/>
            <p:cNvSpPr>
              <a:spLocks noChangeArrowheads="1"/>
            </p:cNvSpPr>
            <p:nvPr/>
          </p:nvSpPr>
          <p:spPr bwMode="auto">
            <a:xfrm>
              <a:off x="2409" y="588"/>
              <a:ext cx="672" cy="1008"/>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38" name="Line 10"/>
            <p:cNvSpPr>
              <a:spLocks noChangeShapeType="1"/>
            </p:cNvSpPr>
            <p:nvPr/>
          </p:nvSpPr>
          <p:spPr bwMode="auto">
            <a:xfrm>
              <a:off x="2409" y="972"/>
              <a:ext cx="672"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11"/>
            <p:cNvSpPr>
              <a:spLocks noChangeShapeType="1"/>
            </p:cNvSpPr>
            <p:nvPr/>
          </p:nvSpPr>
          <p:spPr bwMode="auto">
            <a:xfrm>
              <a:off x="2409" y="1212"/>
              <a:ext cx="672"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Text Box 12"/>
            <p:cNvSpPr txBox="1">
              <a:spLocks noChangeArrowheads="1"/>
            </p:cNvSpPr>
            <p:nvPr/>
          </p:nvSpPr>
          <p:spPr bwMode="auto">
            <a:xfrm>
              <a:off x="2169" y="444"/>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0</a:t>
              </a:r>
            </a:p>
          </p:txBody>
        </p:sp>
        <p:sp>
          <p:nvSpPr>
            <p:cNvPr id="141" name="Text Box 13"/>
            <p:cNvSpPr txBox="1">
              <a:spLocks noChangeArrowheads="1"/>
            </p:cNvSpPr>
            <p:nvPr/>
          </p:nvSpPr>
          <p:spPr bwMode="auto">
            <a:xfrm>
              <a:off x="2169" y="972"/>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E</a:t>
              </a:r>
            </a:p>
          </p:txBody>
        </p:sp>
        <p:sp>
          <p:nvSpPr>
            <p:cNvPr id="142" name="Text Box 14"/>
            <p:cNvSpPr txBox="1">
              <a:spLocks noChangeArrowheads="1"/>
            </p:cNvSpPr>
            <p:nvPr/>
          </p:nvSpPr>
          <p:spPr bwMode="auto">
            <a:xfrm>
              <a:off x="2169" y="1490"/>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P</a:t>
              </a:r>
            </a:p>
          </p:txBody>
        </p:sp>
        <p:sp>
          <p:nvSpPr>
            <p:cNvPr id="143" name="Text Box 15"/>
            <p:cNvSpPr txBox="1">
              <a:spLocks noChangeArrowheads="1"/>
            </p:cNvSpPr>
            <p:nvPr/>
          </p:nvSpPr>
          <p:spPr bwMode="auto">
            <a:xfrm>
              <a:off x="2349" y="1710"/>
              <a:ext cx="9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0000CC"/>
                  </a:solidFill>
                  <a:latin typeface="Times New Roman" pitchFamily="18" charset="0"/>
                  <a:ea typeface="楷体_GB2312" pitchFamily="49" charset="-122"/>
                </a:rPr>
                <a:t>子程序段</a:t>
              </a:r>
              <a:r>
                <a:rPr kumimoji="1" lang="en-US" altLang="zh-CN" b="1" dirty="0">
                  <a:solidFill>
                    <a:srgbClr val="0000CC"/>
                  </a:solidFill>
                  <a:latin typeface="Times New Roman" pitchFamily="18" charset="0"/>
                  <a:ea typeface="楷体_GB2312" pitchFamily="49" charset="-122"/>
                </a:rPr>
                <a:t>[X]</a:t>
              </a:r>
            </a:p>
          </p:txBody>
        </p:sp>
        <p:sp>
          <p:nvSpPr>
            <p:cNvPr id="144" name="Rectangle 16"/>
            <p:cNvSpPr>
              <a:spLocks noChangeArrowheads="1"/>
            </p:cNvSpPr>
            <p:nvPr/>
          </p:nvSpPr>
          <p:spPr bwMode="auto">
            <a:xfrm>
              <a:off x="537" y="924"/>
              <a:ext cx="1200" cy="2640"/>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kumimoji="1" lang="zh-CN" altLang="en-US">
                <a:latin typeface="Times New Roman" pitchFamily="18" charset="0"/>
                <a:ea typeface="楷体_GB2312" pitchFamily="49" charset="-122"/>
              </a:endParaRPr>
            </a:p>
          </p:txBody>
        </p:sp>
        <p:sp>
          <p:nvSpPr>
            <p:cNvPr id="145" name="Text Box 17"/>
            <p:cNvSpPr txBox="1">
              <a:spLocks noChangeArrowheads="1"/>
            </p:cNvSpPr>
            <p:nvPr/>
          </p:nvSpPr>
          <p:spPr bwMode="auto">
            <a:xfrm>
              <a:off x="287" y="789"/>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0</a:t>
              </a:r>
            </a:p>
          </p:txBody>
        </p:sp>
        <p:sp>
          <p:nvSpPr>
            <p:cNvPr id="146" name="Text Box 18"/>
            <p:cNvSpPr txBox="1">
              <a:spLocks noChangeArrowheads="1"/>
            </p:cNvSpPr>
            <p:nvPr/>
          </p:nvSpPr>
          <p:spPr bwMode="auto">
            <a:xfrm>
              <a:off x="249" y="3410"/>
              <a:ext cx="2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dirty="0">
                  <a:solidFill>
                    <a:srgbClr val="0000CC"/>
                  </a:solidFill>
                  <a:latin typeface="Times New Roman" pitchFamily="18" charset="0"/>
                  <a:ea typeface="楷体_GB2312" pitchFamily="49" charset="-122"/>
                </a:rPr>
                <a:t>K</a:t>
              </a:r>
            </a:p>
          </p:txBody>
        </p:sp>
        <p:sp>
          <p:nvSpPr>
            <p:cNvPr id="147" name="Line 19"/>
            <p:cNvSpPr>
              <a:spLocks noChangeShapeType="1"/>
            </p:cNvSpPr>
            <p:nvPr/>
          </p:nvSpPr>
          <p:spPr bwMode="auto">
            <a:xfrm>
              <a:off x="537" y="1356"/>
              <a:ext cx="1200"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20"/>
            <p:cNvSpPr>
              <a:spLocks noChangeShapeType="1"/>
            </p:cNvSpPr>
            <p:nvPr/>
          </p:nvSpPr>
          <p:spPr bwMode="auto">
            <a:xfrm>
              <a:off x="537" y="1644"/>
              <a:ext cx="1200"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Text Box 21"/>
            <p:cNvSpPr txBox="1">
              <a:spLocks noChangeArrowheads="1"/>
            </p:cNvSpPr>
            <p:nvPr/>
          </p:nvSpPr>
          <p:spPr bwMode="auto">
            <a:xfrm>
              <a:off x="567" y="1389"/>
              <a:ext cx="10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en-US" altLang="zh-CN" b="1" dirty="0">
                  <a:solidFill>
                    <a:srgbClr val="0000CC"/>
                  </a:solidFill>
                  <a:latin typeface="Times New Roman" pitchFamily="18" charset="0"/>
                  <a:ea typeface="楷体_GB2312" pitchFamily="49" charset="-122"/>
                </a:rPr>
                <a:t>CALL [X] [E]</a:t>
              </a:r>
            </a:p>
          </p:txBody>
        </p:sp>
        <p:sp>
          <p:nvSpPr>
            <p:cNvPr id="150" name="Line 22"/>
            <p:cNvSpPr>
              <a:spLocks noChangeShapeType="1"/>
            </p:cNvSpPr>
            <p:nvPr/>
          </p:nvSpPr>
          <p:spPr bwMode="auto">
            <a:xfrm>
              <a:off x="537" y="2076"/>
              <a:ext cx="1200"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23"/>
            <p:cNvSpPr>
              <a:spLocks noChangeShapeType="1"/>
            </p:cNvSpPr>
            <p:nvPr/>
          </p:nvSpPr>
          <p:spPr bwMode="auto">
            <a:xfrm>
              <a:off x="537" y="2364"/>
              <a:ext cx="1200"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Text Box 24"/>
            <p:cNvSpPr txBox="1">
              <a:spLocks noChangeArrowheads="1"/>
            </p:cNvSpPr>
            <p:nvPr/>
          </p:nvSpPr>
          <p:spPr bwMode="auto">
            <a:xfrm>
              <a:off x="567" y="2115"/>
              <a:ext cx="10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en-US" altLang="zh-CN" b="1">
                  <a:solidFill>
                    <a:srgbClr val="0000CC"/>
                  </a:solidFill>
                  <a:latin typeface="Times New Roman" pitchFamily="18" charset="0"/>
                  <a:ea typeface="楷体_GB2312" pitchFamily="49" charset="-122"/>
                </a:rPr>
                <a:t>CALL [Y] [F]</a:t>
              </a:r>
            </a:p>
          </p:txBody>
        </p:sp>
        <p:sp>
          <p:nvSpPr>
            <p:cNvPr id="153" name="Line 25"/>
            <p:cNvSpPr>
              <a:spLocks noChangeShapeType="1"/>
            </p:cNvSpPr>
            <p:nvPr/>
          </p:nvSpPr>
          <p:spPr bwMode="auto">
            <a:xfrm>
              <a:off x="537" y="2844"/>
              <a:ext cx="1183"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26"/>
            <p:cNvSpPr>
              <a:spLocks noChangeShapeType="1"/>
            </p:cNvSpPr>
            <p:nvPr/>
          </p:nvSpPr>
          <p:spPr bwMode="auto">
            <a:xfrm>
              <a:off x="537" y="3132"/>
              <a:ext cx="1183"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Text Box 27"/>
            <p:cNvSpPr txBox="1">
              <a:spLocks noChangeArrowheads="1"/>
            </p:cNvSpPr>
            <p:nvPr/>
          </p:nvSpPr>
          <p:spPr bwMode="auto">
            <a:xfrm>
              <a:off x="537" y="2886"/>
              <a:ext cx="1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en-US" altLang="zh-CN" b="1" dirty="0">
                  <a:solidFill>
                    <a:srgbClr val="0000CC"/>
                  </a:solidFill>
                  <a:latin typeface="Times New Roman" pitchFamily="18" charset="0"/>
                  <a:ea typeface="楷体_GB2312" pitchFamily="49" charset="-122"/>
                </a:rPr>
                <a:t>MOV R, [A] 116</a:t>
              </a:r>
            </a:p>
          </p:txBody>
        </p:sp>
        <p:sp>
          <p:nvSpPr>
            <p:cNvPr id="156" name="Rectangle 28"/>
            <p:cNvSpPr>
              <a:spLocks noChangeArrowheads="1"/>
            </p:cNvSpPr>
            <p:nvPr/>
          </p:nvSpPr>
          <p:spPr bwMode="auto">
            <a:xfrm>
              <a:off x="2400" y="2352"/>
              <a:ext cx="672" cy="1008"/>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sp>
          <p:nvSpPr>
            <p:cNvPr id="157" name="Line 29"/>
            <p:cNvSpPr>
              <a:spLocks noChangeShapeType="1"/>
            </p:cNvSpPr>
            <p:nvPr/>
          </p:nvSpPr>
          <p:spPr bwMode="auto">
            <a:xfrm>
              <a:off x="2400" y="2736"/>
              <a:ext cx="672"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30"/>
            <p:cNvSpPr>
              <a:spLocks noChangeShapeType="1"/>
            </p:cNvSpPr>
            <p:nvPr/>
          </p:nvSpPr>
          <p:spPr bwMode="auto">
            <a:xfrm>
              <a:off x="2400" y="2976"/>
              <a:ext cx="672" cy="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Text Box 31"/>
            <p:cNvSpPr txBox="1">
              <a:spLocks noChangeArrowheads="1"/>
            </p:cNvSpPr>
            <p:nvPr/>
          </p:nvSpPr>
          <p:spPr bwMode="auto">
            <a:xfrm>
              <a:off x="2160" y="220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0</a:t>
              </a:r>
            </a:p>
          </p:txBody>
        </p:sp>
        <p:sp>
          <p:nvSpPr>
            <p:cNvPr id="160" name="Text Box 32"/>
            <p:cNvSpPr txBox="1">
              <a:spLocks noChangeArrowheads="1"/>
            </p:cNvSpPr>
            <p:nvPr/>
          </p:nvSpPr>
          <p:spPr bwMode="auto">
            <a:xfrm>
              <a:off x="2160" y="2736"/>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F</a:t>
              </a:r>
            </a:p>
          </p:txBody>
        </p:sp>
        <p:sp>
          <p:nvSpPr>
            <p:cNvPr id="161" name="Text Box 33"/>
            <p:cNvSpPr txBox="1">
              <a:spLocks noChangeArrowheads="1"/>
            </p:cNvSpPr>
            <p:nvPr/>
          </p:nvSpPr>
          <p:spPr bwMode="auto">
            <a:xfrm>
              <a:off x="2160" y="3254"/>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L</a:t>
              </a:r>
            </a:p>
          </p:txBody>
        </p:sp>
        <p:sp>
          <p:nvSpPr>
            <p:cNvPr id="162" name="Text Box 34"/>
            <p:cNvSpPr txBox="1">
              <a:spLocks noChangeArrowheads="1"/>
            </p:cNvSpPr>
            <p:nvPr/>
          </p:nvSpPr>
          <p:spPr bwMode="auto">
            <a:xfrm>
              <a:off x="2324" y="3517"/>
              <a:ext cx="9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0000CC"/>
                  </a:solidFill>
                  <a:latin typeface="Times New Roman" pitchFamily="18" charset="0"/>
                  <a:ea typeface="楷体_GB2312" pitchFamily="49" charset="-122"/>
                </a:rPr>
                <a:t>子程序段</a:t>
              </a:r>
              <a:r>
                <a:rPr kumimoji="1" lang="en-US" altLang="zh-CN" b="1" dirty="0">
                  <a:solidFill>
                    <a:srgbClr val="0000CC"/>
                  </a:solidFill>
                  <a:latin typeface="Times New Roman" pitchFamily="18" charset="0"/>
                  <a:ea typeface="楷体_GB2312" pitchFamily="49" charset="-122"/>
                </a:rPr>
                <a:t>[Y]</a:t>
              </a:r>
            </a:p>
          </p:txBody>
        </p:sp>
        <p:sp>
          <p:nvSpPr>
            <p:cNvPr id="163" name="Text Box 35"/>
            <p:cNvSpPr txBox="1">
              <a:spLocks noChangeArrowheads="1"/>
            </p:cNvSpPr>
            <p:nvPr/>
          </p:nvSpPr>
          <p:spPr bwMode="auto">
            <a:xfrm>
              <a:off x="4032" y="480"/>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0</a:t>
              </a:r>
            </a:p>
          </p:txBody>
        </p:sp>
        <p:sp>
          <p:nvSpPr>
            <p:cNvPr id="164" name="Text Box 36"/>
            <p:cNvSpPr txBox="1">
              <a:spLocks noChangeArrowheads="1"/>
            </p:cNvSpPr>
            <p:nvPr/>
          </p:nvSpPr>
          <p:spPr bwMode="auto">
            <a:xfrm>
              <a:off x="3888" y="1008"/>
              <a:ext cx="3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116</a:t>
              </a:r>
            </a:p>
          </p:txBody>
        </p:sp>
        <p:sp>
          <p:nvSpPr>
            <p:cNvPr id="165" name="Text Box 37"/>
            <p:cNvSpPr txBox="1">
              <a:spLocks noChangeArrowheads="1"/>
            </p:cNvSpPr>
            <p:nvPr/>
          </p:nvSpPr>
          <p:spPr bwMode="auto">
            <a:xfrm>
              <a:off x="4032" y="1526"/>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solidFill>
                    <a:srgbClr val="0000CC"/>
                  </a:solidFill>
                  <a:latin typeface="Times New Roman" pitchFamily="18" charset="0"/>
                  <a:ea typeface="楷体_GB2312" pitchFamily="49" charset="-122"/>
                </a:rPr>
                <a:t>N</a:t>
              </a:r>
            </a:p>
          </p:txBody>
        </p:sp>
        <p:sp>
          <p:nvSpPr>
            <p:cNvPr id="166" name="Text Box 38"/>
            <p:cNvSpPr txBox="1">
              <a:spLocks noChangeArrowheads="1"/>
            </p:cNvSpPr>
            <p:nvPr/>
          </p:nvSpPr>
          <p:spPr bwMode="auto">
            <a:xfrm>
              <a:off x="4241" y="1751"/>
              <a:ext cx="7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b="1" dirty="0">
                  <a:solidFill>
                    <a:srgbClr val="0000CC"/>
                  </a:solidFill>
                  <a:latin typeface="Times New Roman" pitchFamily="18" charset="0"/>
                  <a:ea typeface="楷体_GB2312" pitchFamily="49" charset="-122"/>
                </a:rPr>
                <a:t>数据段</a:t>
              </a:r>
              <a:r>
                <a:rPr kumimoji="1" lang="en-US" altLang="zh-CN" b="1" dirty="0">
                  <a:solidFill>
                    <a:srgbClr val="0000CC"/>
                  </a:solidFill>
                  <a:latin typeface="Times New Roman" pitchFamily="18" charset="0"/>
                  <a:ea typeface="楷体_GB2312" pitchFamily="49" charset="-122"/>
                </a:rPr>
                <a:t>[A]</a:t>
              </a:r>
            </a:p>
          </p:txBody>
        </p:sp>
        <p:sp>
          <p:nvSpPr>
            <p:cNvPr id="167" name="Rectangle 39"/>
            <p:cNvSpPr>
              <a:spLocks noChangeArrowheads="1"/>
            </p:cNvSpPr>
            <p:nvPr/>
          </p:nvSpPr>
          <p:spPr bwMode="auto">
            <a:xfrm>
              <a:off x="4289" y="634"/>
              <a:ext cx="672" cy="1008"/>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pSp>
          <p:nvGrpSpPr>
            <p:cNvPr id="168" name="Group 40"/>
            <p:cNvGrpSpPr>
              <a:grpSpLocks/>
            </p:cNvGrpSpPr>
            <p:nvPr/>
          </p:nvGrpSpPr>
          <p:grpSpPr bwMode="auto">
            <a:xfrm>
              <a:off x="4289" y="1007"/>
              <a:ext cx="672" cy="240"/>
              <a:chOff x="4272" y="997"/>
              <a:chExt cx="672" cy="240"/>
            </a:xfrm>
          </p:grpSpPr>
          <p:sp>
            <p:nvSpPr>
              <p:cNvPr id="179" name="Text Box 41"/>
              <p:cNvSpPr txBox="1">
                <a:spLocks noChangeArrowheads="1"/>
              </p:cNvSpPr>
              <p:nvPr/>
            </p:nvSpPr>
            <p:spPr bwMode="auto">
              <a:xfrm>
                <a:off x="4332" y="997"/>
                <a:ext cx="4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dirty="0">
                    <a:solidFill>
                      <a:srgbClr val="0000CC"/>
                    </a:solidFill>
                    <a:latin typeface="Times New Roman" pitchFamily="18" charset="0"/>
                    <a:ea typeface="楷体_GB2312" pitchFamily="49" charset="-122"/>
                  </a:rPr>
                  <a:t>12345</a:t>
                </a:r>
              </a:p>
            </p:txBody>
          </p:sp>
          <p:sp>
            <p:nvSpPr>
              <p:cNvPr id="180" name="Line 42"/>
              <p:cNvSpPr>
                <a:spLocks noChangeShapeType="1"/>
              </p:cNvSpPr>
              <p:nvPr/>
            </p:nvSpPr>
            <p:spPr bwMode="auto">
              <a:xfrm>
                <a:off x="4272" y="1237"/>
                <a:ext cx="672"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Line 43"/>
              <p:cNvSpPr>
                <a:spLocks noChangeShapeType="1"/>
              </p:cNvSpPr>
              <p:nvPr/>
            </p:nvSpPr>
            <p:spPr bwMode="auto">
              <a:xfrm>
                <a:off x="4272" y="1008"/>
                <a:ext cx="672"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9" name="Text Box 44"/>
            <p:cNvSpPr txBox="1">
              <a:spLocks noChangeArrowheads="1"/>
            </p:cNvSpPr>
            <p:nvPr/>
          </p:nvSpPr>
          <p:spPr bwMode="auto">
            <a:xfrm>
              <a:off x="1001" y="981"/>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0" name="Text Box 45"/>
            <p:cNvSpPr txBox="1">
              <a:spLocks noChangeArrowheads="1"/>
            </p:cNvSpPr>
            <p:nvPr/>
          </p:nvSpPr>
          <p:spPr bwMode="auto">
            <a:xfrm>
              <a:off x="985" y="1706"/>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1" name="Text Box 46"/>
            <p:cNvSpPr txBox="1">
              <a:spLocks noChangeArrowheads="1"/>
            </p:cNvSpPr>
            <p:nvPr/>
          </p:nvSpPr>
          <p:spPr bwMode="auto">
            <a:xfrm>
              <a:off x="985" y="2432"/>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2" name="Text Box 47"/>
            <p:cNvSpPr txBox="1">
              <a:spLocks noChangeArrowheads="1"/>
            </p:cNvSpPr>
            <p:nvPr/>
          </p:nvSpPr>
          <p:spPr bwMode="auto">
            <a:xfrm>
              <a:off x="939" y="3203"/>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3" name="Text Box 48"/>
            <p:cNvSpPr txBox="1">
              <a:spLocks noChangeArrowheads="1"/>
            </p:cNvSpPr>
            <p:nvPr/>
          </p:nvSpPr>
          <p:spPr bwMode="auto">
            <a:xfrm>
              <a:off x="2617" y="1253"/>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4" name="Text Box 49"/>
            <p:cNvSpPr txBox="1">
              <a:spLocks noChangeArrowheads="1"/>
            </p:cNvSpPr>
            <p:nvPr/>
          </p:nvSpPr>
          <p:spPr bwMode="auto">
            <a:xfrm>
              <a:off x="2589" y="3022"/>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5" name="Text Box 50"/>
            <p:cNvSpPr txBox="1">
              <a:spLocks noChangeArrowheads="1"/>
            </p:cNvSpPr>
            <p:nvPr/>
          </p:nvSpPr>
          <p:spPr bwMode="auto">
            <a:xfrm>
              <a:off x="2617" y="618"/>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6" name="Text Box 51"/>
            <p:cNvSpPr txBox="1">
              <a:spLocks noChangeArrowheads="1"/>
            </p:cNvSpPr>
            <p:nvPr/>
          </p:nvSpPr>
          <p:spPr bwMode="auto">
            <a:xfrm>
              <a:off x="2617" y="2387"/>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7" name="Text Box 52"/>
            <p:cNvSpPr txBox="1">
              <a:spLocks noChangeArrowheads="1"/>
            </p:cNvSpPr>
            <p:nvPr/>
          </p:nvSpPr>
          <p:spPr bwMode="auto">
            <a:xfrm>
              <a:off x="4523" y="663"/>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sp>
          <p:nvSpPr>
            <p:cNvPr id="178" name="Text Box 53"/>
            <p:cNvSpPr txBox="1">
              <a:spLocks noChangeArrowheads="1"/>
            </p:cNvSpPr>
            <p:nvPr/>
          </p:nvSpPr>
          <p:spPr bwMode="auto">
            <a:xfrm>
              <a:off x="4523" y="2704"/>
              <a:ext cx="2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b="1">
                  <a:solidFill>
                    <a:srgbClr val="0000CC"/>
                  </a:solidFill>
                  <a:ea typeface="宋体" charset="-122"/>
                </a:rPr>
                <a:t>…</a:t>
              </a:r>
            </a:p>
          </p:txBody>
        </p:sp>
      </p:grpSp>
      <p:cxnSp>
        <p:nvCxnSpPr>
          <p:cNvPr id="4" name="直接箭头连接符 3"/>
          <p:cNvCxnSpPr>
            <a:endCxn id="141" idx="3"/>
          </p:cNvCxnSpPr>
          <p:nvPr/>
        </p:nvCxnSpPr>
        <p:spPr>
          <a:xfrm flipV="1">
            <a:off x="3188034" y="2279651"/>
            <a:ext cx="1023938" cy="6373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44" idx="3"/>
            <a:endCxn id="156" idx="1"/>
          </p:cNvCxnSpPr>
          <p:nvPr/>
        </p:nvCxnSpPr>
        <p:spPr>
          <a:xfrm>
            <a:off x="3188034" y="4114007"/>
            <a:ext cx="1052513" cy="971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55" idx="3"/>
            <a:endCxn id="167" idx="1"/>
          </p:cNvCxnSpPr>
          <p:nvPr/>
        </p:nvCxnSpPr>
        <p:spPr>
          <a:xfrm flipV="1">
            <a:off x="3161047" y="2358232"/>
            <a:ext cx="4078287" cy="2973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34354B2-E984-4508-942B-23E74A75C551}"/>
              </a:ext>
            </a:extLst>
          </p:cNvPr>
          <p:cNvSpPr>
            <a:spLocks noGrp="1"/>
          </p:cNvSpPr>
          <p:nvPr>
            <p:ph type="sldNum" sz="quarter" idx="12"/>
          </p:nvPr>
        </p:nvSpPr>
        <p:spPr/>
        <p:txBody>
          <a:bodyPr/>
          <a:lstStyle/>
          <a:p>
            <a:fld id="{B10D5614-B734-4280-8F57-1D4947433C97}" type="slidenum">
              <a:rPr lang="en-US" smtClean="0"/>
              <a:pPr/>
              <a:t>96</a:t>
            </a:fld>
            <a:endParaRPr lang="en-US" dirty="0"/>
          </a:p>
        </p:txBody>
      </p:sp>
    </p:spTree>
    <p:extLst>
      <p:ext uri="{BB962C8B-B14F-4D97-AF65-F5344CB8AC3E}">
        <p14:creationId xmlns:p14="http://schemas.microsoft.com/office/powerpoint/2010/main" val="27415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段式管理的基本思想</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2292" name="Picture 4" descr="preview">
            <a:extLst>
              <a:ext uri="{FF2B5EF4-FFF2-40B4-BE49-F238E27FC236}">
                <a16:creationId xmlns:a16="http://schemas.microsoft.com/office/drawing/2014/main" id="{A3D738A3-8AFD-4058-B6FE-629EE6544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1" y="1962733"/>
            <a:ext cx="9032911" cy="364542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1B843ED6-EDAC-48B6-8DB9-82005BCFE038}"/>
              </a:ext>
            </a:extLst>
          </p:cNvPr>
          <p:cNvSpPr>
            <a:spLocks noGrp="1"/>
          </p:cNvSpPr>
          <p:nvPr>
            <p:ph type="sldNum" sz="quarter" idx="12"/>
          </p:nvPr>
        </p:nvSpPr>
        <p:spPr/>
        <p:txBody>
          <a:bodyPr/>
          <a:lstStyle/>
          <a:p>
            <a:fld id="{B10D5614-B734-4280-8F57-1D4947433C97}" type="slidenum">
              <a:rPr lang="en-US" smtClean="0"/>
              <a:pPr/>
              <a:t>97</a:t>
            </a:fld>
            <a:endParaRPr lang="en-US" dirty="0"/>
          </a:p>
        </p:txBody>
      </p:sp>
    </p:spTree>
    <p:extLst>
      <p:ext uri="{BB962C8B-B14F-4D97-AF65-F5344CB8AC3E}">
        <p14:creationId xmlns:p14="http://schemas.microsoft.com/office/powerpoint/2010/main" val="380512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段式管理的基本思想</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pic>
        <p:nvPicPr>
          <p:cNvPr id="13314" name="Picture 2" descr="preview">
            <a:extLst>
              <a:ext uri="{FF2B5EF4-FFF2-40B4-BE49-F238E27FC236}">
                <a16:creationId xmlns:a16="http://schemas.microsoft.com/office/drawing/2014/main" id="{9D88FFF2-4674-4F6A-98FF-F4B265AFE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72" y="1746234"/>
            <a:ext cx="8868855" cy="450922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BCEF1A4C-3A6C-4B6D-BC43-CDA0EAE70E1B}"/>
              </a:ext>
            </a:extLst>
          </p:cNvPr>
          <p:cNvSpPr>
            <a:spLocks noGrp="1"/>
          </p:cNvSpPr>
          <p:nvPr>
            <p:ph type="sldNum" sz="quarter" idx="12"/>
          </p:nvPr>
        </p:nvSpPr>
        <p:spPr/>
        <p:txBody>
          <a:bodyPr/>
          <a:lstStyle/>
          <a:p>
            <a:fld id="{B10D5614-B734-4280-8F57-1D4947433C97}" type="slidenum">
              <a:rPr lang="en-US" smtClean="0"/>
              <a:pPr/>
              <a:t>98</a:t>
            </a:fld>
            <a:endParaRPr lang="en-US" dirty="0"/>
          </a:p>
        </p:txBody>
      </p:sp>
    </p:spTree>
    <p:extLst>
      <p:ext uri="{BB962C8B-B14F-4D97-AF65-F5344CB8AC3E}">
        <p14:creationId xmlns:p14="http://schemas.microsoft.com/office/powerpoint/2010/main" val="423492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62609" y="263054"/>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5.5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段式与段页式管理</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86</a:t>
            </a:r>
            <a:endParaRPr lang="en-US" sz="1100" b="1" dirty="0">
              <a:solidFill>
                <a:prstClr val="white"/>
              </a:solidFill>
            </a:endParaRPr>
          </a:p>
        </p:txBody>
      </p:sp>
      <p:sp>
        <p:nvSpPr>
          <p:cNvPr id="11" name="Content Placeholder 2"/>
          <p:cNvSpPr txBox="1">
            <a:spLocks/>
          </p:cNvSpPr>
          <p:nvPr/>
        </p:nvSpPr>
        <p:spPr>
          <a:xfrm>
            <a:off x="490874"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zh-CN" altLang="en-US" sz="2000" b="1" dirty="0">
                <a:solidFill>
                  <a:srgbClr val="FF0000"/>
                </a:solidFill>
                <a:latin typeface="华文中宋" panose="02010600040101010101" pitchFamily="2" charset="-122"/>
                <a:ea typeface="华文中宋" panose="02010600040101010101" pitchFamily="2" charset="-122"/>
              </a:rPr>
              <a:t>段式管理的基本思想</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49" name="Line 38"/>
          <p:cNvSpPr>
            <a:spLocks noChangeShapeType="1"/>
          </p:cNvSpPr>
          <p:nvPr/>
        </p:nvSpPr>
        <p:spPr bwMode="auto">
          <a:xfrm>
            <a:off x="959678" y="1104865"/>
            <a:ext cx="1016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7" name="Line 46"/>
          <p:cNvSpPr>
            <a:spLocks noChangeShapeType="1"/>
          </p:cNvSpPr>
          <p:nvPr/>
        </p:nvSpPr>
        <p:spPr bwMode="auto">
          <a:xfrm>
            <a:off x="959678" y="7277065"/>
            <a:ext cx="2032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58" name="Line 47"/>
          <p:cNvSpPr>
            <a:spLocks noChangeShapeType="1"/>
          </p:cNvSpPr>
          <p:nvPr/>
        </p:nvSpPr>
        <p:spPr bwMode="auto">
          <a:xfrm>
            <a:off x="959678" y="1104865"/>
            <a:ext cx="0" cy="968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62" name="Line 51"/>
          <p:cNvSpPr>
            <a:spLocks noChangeShapeType="1"/>
          </p:cNvSpPr>
          <p:nvPr/>
        </p:nvSpPr>
        <p:spPr bwMode="auto">
          <a:xfrm>
            <a:off x="4998278" y="11048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3" name="Line 62"/>
          <p:cNvSpPr>
            <a:spLocks noChangeShapeType="1"/>
          </p:cNvSpPr>
          <p:nvPr/>
        </p:nvSpPr>
        <p:spPr bwMode="auto">
          <a:xfrm>
            <a:off x="6039678" y="7277065"/>
            <a:ext cx="2159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4" name="Line 63"/>
          <p:cNvSpPr>
            <a:spLocks noChangeShapeType="1"/>
          </p:cNvSpPr>
          <p:nvPr/>
        </p:nvSpPr>
        <p:spPr bwMode="auto">
          <a:xfrm>
            <a:off x="4998278" y="7277065"/>
            <a:ext cx="1041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5" name="Line 64"/>
          <p:cNvSpPr>
            <a:spLocks noChangeShapeType="1"/>
          </p:cNvSpPr>
          <p:nvPr/>
        </p:nvSpPr>
        <p:spPr bwMode="auto">
          <a:xfrm>
            <a:off x="8198678" y="6759540"/>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6" name="Line 65"/>
          <p:cNvSpPr>
            <a:spLocks noChangeShapeType="1"/>
          </p:cNvSpPr>
          <p:nvPr/>
        </p:nvSpPr>
        <p:spPr bwMode="auto">
          <a:xfrm>
            <a:off x="2991678" y="72770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77" name="Line 66"/>
          <p:cNvSpPr>
            <a:spLocks noChangeShapeType="1"/>
          </p:cNvSpPr>
          <p:nvPr/>
        </p:nvSpPr>
        <p:spPr bwMode="auto">
          <a:xfrm>
            <a:off x="959678" y="6242015"/>
            <a:ext cx="0" cy="1035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sp>
        <p:nvSpPr>
          <p:cNvPr id="89" name="Line 78"/>
          <p:cNvSpPr>
            <a:spLocks noChangeShapeType="1"/>
          </p:cNvSpPr>
          <p:nvPr/>
        </p:nvSpPr>
        <p:spPr bwMode="auto">
          <a:xfrm>
            <a:off x="2991678" y="1104865"/>
            <a:ext cx="200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solidFill>
                <a:srgbClr val="5C5C5C"/>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11589367"/>
              </p:ext>
            </p:extLst>
          </p:nvPr>
        </p:nvGraphicFramePr>
        <p:xfrm>
          <a:off x="1213678" y="2077563"/>
          <a:ext cx="6985000" cy="4357688"/>
        </p:xfrm>
        <a:graphic>
          <a:graphicData uri="http://schemas.openxmlformats.org/presentationml/2006/ole">
            <mc:AlternateContent xmlns:mc="http://schemas.openxmlformats.org/markup-compatibility/2006">
              <mc:Choice xmlns:v="urn:schemas-microsoft-com:vml" Requires="v">
                <p:oleObj spid="_x0000_s8227" name="VISIO" r:id="rId3" imgW="3451860" imgH="2156460" progId="">
                  <p:embed/>
                </p:oleObj>
              </mc:Choice>
              <mc:Fallback>
                <p:oleObj name="VISIO" r:id="rId3" imgW="3451860" imgH="215646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678" y="2077563"/>
                        <a:ext cx="6985000" cy="435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529228" y="1709820"/>
            <a:ext cx="2566728" cy="369332"/>
          </a:xfrm>
          <a:prstGeom prst="rect">
            <a:avLst/>
          </a:prstGeom>
        </p:spPr>
        <p:txBody>
          <a:bodyPr wrap="none">
            <a:spAutoFit/>
          </a:bodyPr>
          <a:lstStyle/>
          <a:p>
            <a:r>
              <a:rPr kumimoji="1" lang="zh-CN" altLang="en-US" b="1" dirty="0">
                <a:solidFill>
                  <a:srgbClr val="000000"/>
                </a:solidFill>
                <a:latin typeface="华文中宋" panose="02010600040101010101" pitchFamily="2" charset="-122"/>
                <a:ea typeface="华文中宋" panose="02010600040101010101" pitchFamily="2" charset="-122"/>
              </a:rPr>
              <a:t>利用段表实现地址映射 </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EC8E54DD-69D7-4664-AD41-CB969642258E}"/>
              </a:ext>
            </a:extLst>
          </p:cNvPr>
          <p:cNvSpPr>
            <a:spLocks noGrp="1"/>
          </p:cNvSpPr>
          <p:nvPr>
            <p:ph type="sldNum" sz="quarter" idx="12"/>
          </p:nvPr>
        </p:nvSpPr>
        <p:spPr/>
        <p:txBody>
          <a:bodyPr/>
          <a:lstStyle/>
          <a:p>
            <a:fld id="{B10D5614-B734-4280-8F57-1D4947433C97}" type="slidenum">
              <a:rPr lang="en-US" smtClean="0"/>
              <a:pPr/>
              <a:t>99</a:t>
            </a:fld>
            <a:endParaRPr lang="en-US" dirty="0"/>
          </a:p>
        </p:txBody>
      </p:sp>
    </p:spTree>
    <p:extLst>
      <p:ext uri="{BB962C8B-B14F-4D97-AF65-F5344CB8AC3E}">
        <p14:creationId xmlns:p14="http://schemas.microsoft.com/office/powerpoint/2010/main" val="316765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30151</TotalTime>
  <Words>13549</Words>
  <Application>Microsoft Office PowerPoint</Application>
  <PresentationFormat>全屏显示(4:3)</PresentationFormat>
  <Paragraphs>1712</Paragraphs>
  <Slides>146</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4</vt:i4>
      </vt:variant>
      <vt:variant>
        <vt:lpstr>幻灯片标题</vt:lpstr>
      </vt:variant>
      <vt:variant>
        <vt:i4>146</vt:i4>
      </vt:variant>
    </vt:vector>
  </HeadingPairs>
  <TitlesOfParts>
    <vt:vector size="162" baseType="lpstr">
      <vt:lpstr>Batang</vt:lpstr>
      <vt:lpstr>华文行楷</vt:lpstr>
      <vt:lpstr>华文中宋</vt:lpstr>
      <vt:lpstr>楷体</vt:lpstr>
      <vt:lpstr>楷体_GB2312</vt:lpstr>
      <vt:lpstr>Arial</vt:lpstr>
      <vt:lpstr>Calibri</vt:lpstr>
      <vt:lpstr>Source Sans Pro Light</vt:lpstr>
      <vt:lpstr>Times New Roman</vt:lpstr>
      <vt:lpstr>Wingdings</vt:lpstr>
      <vt:lpstr>Office Theme</vt:lpstr>
      <vt:lpstr>1_Office Theme</vt:lpstr>
      <vt:lpstr>Visio</vt:lpstr>
      <vt:lpstr>VISIO</vt:lpstr>
      <vt:lpstr>公式</vt:lpstr>
      <vt:lpstr>Equation.3</vt:lpstr>
      <vt:lpstr>代红兵</vt:lpstr>
      <vt:lpstr>第五章 存储管理</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PowerPoint 演示文稿</vt:lpstr>
      <vt:lpstr>PowerPoint 演示文稿</vt:lpstr>
      <vt:lpstr>PowerPoint 演示文稿</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We are currently not planning on conquering the world. – Sergey Brin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coming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白 文强</cp:lastModifiedBy>
  <cp:revision>929</cp:revision>
  <dcterms:created xsi:type="dcterms:W3CDTF">2014-02-03T20:55:49Z</dcterms:created>
  <dcterms:modified xsi:type="dcterms:W3CDTF">2021-11-26T15:17:12Z</dcterms:modified>
</cp:coreProperties>
</file>