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25"/>
  </p:notesMasterIdLst>
  <p:sldIdLst>
    <p:sldId id="256" r:id="rId3"/>
    <p:sldId id="337" r:id="rId4"/>
    <p:sldId id="407" r:id="rId5"/>
    <p:sldId id="804" r:id="rId6"/>
    <p:sldId id="805" r:id="rId7"/>
    <p:sldId id="806" r:id="rId8"/>
    <p:sldId id="807" r:id="rId9"/>
    <p:sldId id="882" r:id="rId10"/>
    <p:sldId id="898" r:id="rId11"/>
    <p:sldId id="897" r:id="rId12"/>
    <p:sldId id="899" r:id="rId13"/>
    <p:sldId id="889" r:id="rId14"/>
    <p:sldId id="890" r:id="rId15"/>
    <p:sldId id="881" r:id="rId16"/>
    <p:sldId id="893" r:id="rId17"/>
    <p:sldId id="892" r:id="rId18"/>
    <p:sldId id="894" r:id="rId19"/>
    <p:sldId id="895" r:id="rId20"/>
    <p:sldId id="896" r:id="rId21"/>
    <p:sldId id="808" r:id="rId22"/>
    <p:sldId id="809" r:id="rId23"/>
    <p:sldId id="810" r:id="rId24"/>
    <p:sldId id="811" r:id="rId25"/>
    <p:sldId id="813" r:id="rId26"/>
    <p:sldId id="814" r:id="rId27"/>
    <p:sldId id="815" r:id="rId28"/>
    <p:sldId id="816" r:id="rId29"/>
    <p:sldId id="818" r:id="rId30"/>
    <p:sldId id="819" r:id="rId31"/>
    <p:sldId id="820" r:id="rId32"/>
    <p:sldId id="821" r:id="rId33"/>
    <p:sldId id="822" r:id="rId34"/>
    <p:sldId id="823" r:id="rId35"/>
    <p:sldId id="824" r:id="rId36"/>
    <p:sldId id="825" r:id="rId37"/>
    <p:sldId id="826" r:id="rId38"/>
    <p:sldId id="838" r:id="rId39"/>
    <p:sldId id="839" r:id="rId40"/>
    <p:sldId id="885" r:id="rId41"/>
    <p:sldId id="827" r:id="rId42"/>
    <p:sldId id="840" r:id="rId43"/>
    <p:sldId id="843" r:id="rId44"/>
    <p:sldId id="886" r:id="rId45"/>
    <p:sldId id="884" r:id="rId46"/>
    <p:sldId id="842" r:id="rId47"/>
    <p:sldId id="829" r:id="rId48"/>
    <p:sldId id="834" r:id="rId49"/>
    <p:sldId id="831" r:id="rId50"/>
    <p:sldId id="832" r:id="rId51"/>
    <p:sldId id="833" r:id="rId52"/>
    <p:sldId id="836" r:id="rId53"/>
    <p:sldId id="835" r:id="rId54"/>
    <p:sldId id="837" r:id="rId55"/>
    <p:sldId id="874" r:id="rId56"/>
    <p:sldId id="828" r:id="rId57"/>
    <p:sldId id="841" r:id="rId58"/>
    <p:sldId id="872" r:id="rId59"/>
    <p:sldId id="844" r:id="rId60"/>
    <p:sldId id="845" r:id="rId61"/>
    <p:sldId id="846" r:id="rId62"/>
    <p:sldId id="847" r:id="rId63"/>
    <p:sldId id="880" r:id="rId64"/>
    <p:sldId id="867" r:id="rId65"/>
    <p:sldId id="868" r:id="rId66"/>
    <p:sldId id="869" r:id="rId67"/>
    <p:sldId id="870" r:id="rId68"/>
    <p:sldId id="871" r:id="rId69"/>
    <p:sldId id="852" r:id="rId70"/>
    <p:sldId id="853" r:id="rId71"/>
    <p:sldId id="854" r:id="rId72"/>
    <p:sldId id="855" r:id="rId73"/>
    <p:sldId id="900" r:id="rId74"/>
    <p:sldId id="901" r:id="rId75"/>
    <p:sldId id="902" r:id="rId76"/>
    <p:sldId id="848" r:id="rId77"/>
    <p:sldId id="849" r:id="rId78"/>
    <p:sldId id="850" r:id="rId79"/>
    <p:sldId id="851" r:id="rId80"/>
    <p:sldId id="873" r:id="rId81"/>
    <p:sldId id="887" r:id="rId82"/>
    <p:sldId id="856" r:id="rId83"/>
    <p:sldId id="857" r:id="rId84"/>
    <p:sldId id="858" r:id="rId85"/>
    <p:sldId id="859" r:id="rId86"/>
    <p:sldId id="860" r:id="rId87"/>
    <p:sldId id="861" r:id="rId88"/>
    <p:sldId id="862" r:id="rId89"/>
    <p:sldId id="863" r:id="rId90"/>
    <p:sldId id="891" r:id="rId91"/>
    <p:sldId id="864" r:id="rId92"/>
    <p:sldId id="865" r:id="rId93"/>
    <p:sldId id="866" r:id="rId94"/>
    <p:sldId id="879" r:id="rId95"/>
    <p:sldId id="875" r:id="rId96"/>
    <p:sldId id="904" r:id="rId97"/>
    <p:sldId id="905" r:id="rId98"/>
    <p:sldId id="903" r:id="rId99"/>
    <p:sldId id="876" r:id="rId100"/>
    <p:sldId id="877" r:id="rId101"/>
    <p:sldId id="878" r:id="rId102"/>
    <p:sldId id="883" r:id="rId103"/>
    <p:sldId id="906" r:id="rId104"/>
    <p:sldId id="907" r:id="rId105"/>
    <p:sldId id="908" r:id="rId106"/>
    <p:sldId id="909" r:id="rId107"/>
    <p:sldId id="910" r:id="rId108"/>
    <p:sldId id="911" r:id="rId109"/>
    <p:sldId id="912" r:id="rId110"/>
    <p:sldId id="913" r:id="rId111"/>
    <p:sldId id="914" r:id="rId112"/>
    <p:sldId id="915" r:id="rId113"/>
    <p:sldId id="916" r:id="rId114"/>
    <p:sldId id="917" r:id="rId115"/>
    <p:sldId id="918" r:id="rId116"/>
    <p:sldId id="923" r:id="rId117"/>
    <p:sldId id="924" r:id="rId118"/>
    <p:sldId id="919" r:id="rId119"/>
    <p:sldId id="921" r:id="rId120"/>
    <p:sldId id="922" r:id="rId121"/>
    <p:sldId id="920" r:id="rId122"/>
    <p:sldId id="888" r:id="rId123"/>
    <p:sldId id="330"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FF"/>
    <a:srgbClr val="CCECFF"/>
    <a:srgbClr val="00FFCC"/>
    <a:srgbClr val="FF00FF"/>
    <a:srgbClr val="66CCFF"/>
    <a:srgbClr val="00FF00"/>
    <a:srgbClr val="FFFFFF"/>
    <a:srgbClr val="00CC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94659" autoAdjust="0"/>
  </p:normalViewPr>
  <p:slideViewPr>
    <p:cSldViewPr>
      <p:cViewPr varScale="1">
        <p:scale>
          <a:sx n="81" d="100"/>
          <a:sy n="81" d="100"/>
        </p:scale>
        <p:origin x="1493" y="67"/>
      </p:cViewPr>
      <p:guideLst>
        <p:guide orient="horz" pos="1620"/>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11/14/2021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8146C4-82DA-4A2C-8738-52B28B7D2B6D}"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6495987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DA65BA-0E79-4649-9991-D470033D1C90}"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303864547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334228-F1F5-4CF3-9B5D-CE4CE52EC1E5}"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314916100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99C48693-E6A7-4A02-846F-1FD3215049A5}" type="datetime1">
              <a:rPr lang="en-US" altLang="zh-CN"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524706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D471E1-87F8-446E-B091-408225D3E6BC}" type="datetime1">
              <a:rPr lang="en-US" altLang="zh-CN"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372365811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9972E4-4C36-4714-8674-5A12B832DA9F}" type="datetime1">
              <a:rPr lang="en-US" altLang="zh-CN"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62294654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D0EDE-2576-4852-903A-FD34A2FA090C}" type="datetime1">
              <a:rPr lang="en-US" altLang="zh-CN"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12206355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C1CD58-E6F0-48D1-A4C3-1C8CAE8F5AC0}" type="datetime1">
              <a:rPr lang="en-US" altLang="zh-CN"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321154327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FCE23B-67D7-48B1-A390-2B15393D3307}"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53026089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30C7F-48E1-4B34-ADDC-2D57B3D7732A}"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95508079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216C0-E191-4542-961B-075ADF9061D0}"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06218719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1209F92-A768-49C9-909D-26205654810F}" type="datetime1">
              <a:rPr lang="en-US" altLang="zh-CN"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
        <p:nvSpPr>
          <p:cNvPr id="8" name="Text Placeholder 2"/>
          <p:cNvSpPr>
            <a:spLocks noGrp="1"/>
          </p:cNvSpPr>
          <p:nvPr>
            <p:ph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3F70A5-DD6B-4932-A066-B3A982A84DC0}" type="datetime1">
              <a:rPr lang="en-US" altLang="zh-CN"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89021818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0A57C2-FEE7-420C-BA9B-C00013F7C5C8}" type="datetime1">
              <a:rPr lang="en-US" altLang="zh-CN"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a:p>
        </p:txBody>
      </p:sp>
      <p:sp>
        <p:nvSpPr>
          <p:cNvPr id="6" name="TextBox 5"/>
          <p:cNvSpPr txBox="1"/>
          <p:nvPr userDrawn="1"/>
        </p:nvSpPr>
        <p:spPr>
          <a:xfrm>
            <a:off x="467545" y="1604797"/>
            <a:ext cx="184731" cy="369332"/>
          </a:xfrm>
          <a:prstGeom prst="rect">
            <a:avLst/>
          </a:prstGeom>
          <a:noFill/>
        </p:spPr>
        <p:txBody>
          <a:bodyPr wrap="none" rtlCol="0">
            <a:spAutoFit/>
          </a:bodyPr>
          <a:lstStyle/>
          <a:p>
            <a:endParaRPr lang="en-US"/>
          </a:p>
        </p:txBody>
      </p:sp>
      <p:sp>
        <p:nvSpPr>
          <p:cNvPr id="7" name="TextBox 6"/>
          <p:cNvSpPr txBox="1"/>
          <p:nvPr userDrawn="1"/>
        </p:nvSpPr>
        <p:spPr>
          <a:xfrm>
            <a:off x="467544" y="1508787"/>
            <a:ext cx="8208912" cy="276999"/>
          </a:xfrm>
          <a:prstGeom prst="rect">
            <a:avLst/>
          </a:prstGeom>
          <a:noFill/>
        </p:spPr>
        <p:txBody>
          <a:bodyPr wrap="square" rtlCol="0">
            <a:spAutoFit/>
          </a:bodyPr>
          <a:lstStyle/>
          <a:p>
            <a:r>
              <a:rPr lang="en-US" sz="120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F69B2-DF7C-403C-8648-F1C8C0047E17}" type="datetime1">
              <a:rPr lang="en-US" altLang="zh-CN"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31158196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ACEA13-E193-4352-B0AD-B03E6964E812}" type="datetime1">
              <a:rPr lang="en-US" altLang="zh-CN"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35187158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E37DE1-BE7A-49AE-B380-0DE3A6989FD0}"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372404151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4"/>
            <a:ext cx="20574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4"/>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69199B-8703-480E-88EF-CFD1509CC1F4}" type="datetime1">
              <a:rPr lang="en-US" altLang="zh-CN"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a:p>
        </p:txBody>
      </p:sp>
    </p:spTree>
    <p:extLst>
      <p:ext uri="{BB962C8B-B14F-4D97-AF65-F5344CB8AC3E}">
        <p14:creationId xmlns:p14="http://schemas.microsoft.com/office/powerpoint/2010/main" val="255919281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C1408-B7D0-4D56-ACEF-35DB55A7DF13}" type="datetime1">
              <a:rPr lang="en-US" altLang="zh-CN" smtClean="0"/>
              <a:t>11/14/2021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hf hdr="0" ftr="0" dt="0"/>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2ED7B-3748-4141-BDA8-3ABB0191E6C0}" type="datetime1">
              <a:rPr lang="en-US" altLang="zh-CN" smtClean="0"/>
              <a:t>11/14/2021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pPr/>
              <a:t>‹#›</a:t>
            </a:fld>
            <a:endParaRPr lang="en-US"/>
          </a:p>
        </p:txBody>
      </p:sp>
    </p:spTree>
    <p:extLst>
      <p:ext uri="{BB962C8B-B14F-4D97-AF65-F5344CB8AC3E}">
        <p14:creationId xmlns:p14="http://schemas.microsoft.com/office/powerpoint/2010/main" val="3294106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hf hdr="0" ftr="0" dt="0"/>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bdai_it@126.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3.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718" y="4870612"/>
            <a:ext cx="1464538" cy="584775"/>
          </a:xfrm>
        </p:spPr>
        <p:txBody>
          <a:bodyPr wrap="square">
            <a:spAutoFit/>
          </a:bodyPr>
          <a:lstStyle/>
          <a:p>
            <a:r>
              <a:rPr lang="zh-CN" altLang="en-US">
                <a:solidFill>
                  <a:schemeClr val="bg1">
                    <a:lumMod val="50000"/>
                  </a:schemeClr>
                </a:solidFill>
                <a:latin typeface="华文中宋" panose="02010600040101010101" pitchFamily="2" charset="-122"/>
                <a:ea typeface="华文中宋" panose="02010600040101010101" pitchFamily="2" charset="-122"/>
              </a:rPr>
              <a:t>代红兵</a:t>
            </a:r>
            <a:endParaRPr lang="en-US">
              <a:solidFill>
                <a:schemeClr val="bg1">
                  <a:lumMod val="50000"/>
                </a:schemeClr>
              </a:solidFill>
              <a:latin typeface="华文中宋" panose="02010600040101010101" pitchFamily="2" charset="-122"/>
              <a:ea typeface="华文中宋" panose="02010600040101010101" pitchFamily="2" charset="-122"/>
            </a:endParaRPr>
          </a:p>
        </p:txBody>
      </p:sp>
      <p:sp>
        <p:nvSpPr>
          <p:cNvPr id="3" name="Subtitle 2"/>
          <p:cNvSpPr>
            <a:spLocks noGrp="1"/>
          </p:cNvSpPr>
          <p:nvPr>
            <p:ph type="subTitle" idx="1"/>
          </p:nvPr>
        </p:nvSpPr>
        <p:spPr>
          <a:xfrm>
            <a:off x="845718" y="5403015"/>
            <a:ext cx="4590378" cy="307777"/>
          </a:xfrm>
        </p:spPr>
        <p:txBody>
          <a:bodyPr>
            <a:spAutoFit/>
          </a:bodyPr>
          <a:lstStyle/>
          <a:p>
            <a:pPr algn="l"/>
            <a:r>
              <a:rPr lang="en-US">
                <a:solidFill>
                  <a:srgbClr val="002060"/>
                </a:solidFill>
                <a:latin typeface="+mj-lt"/>
                <a:hlinkClick r:id="rId2"/>
              </a:rPr>
              <a:t>hbdai_it@126.com</a:t>
            </a:r>
            <a:endParaRPr lang="en-US">
              <a:solidFill>
                <a:srgbClr val="002060"/>
              </a:solidFill>
              <a:latin typeface="+mj-lt"/>
            </a:endParaRPr>
          </a:p>
        </p:txBody>
      </p:sp>
      <p:grpSp>
        <p:nvGrpSpPr>
          <p:cNvPr id="12" name="Group 11"/>
          <p:cNvGrpSpPr/>
          <p:nvPr/>
        </p:nvGrpSpPr>
        <p:grpSpPr>
          <a:xfrm>
            <a:off x="945752" y="5959174"/>
            <a:ext cx="4490344" cy="55420"/>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39" name="文本框 38"/>
          <p:cNvSpPr txBox="1"/>
          <p:nvPr/>
        </p:nvSpPr>
        <p:spPr>
          <a:xfrm>
            <a:off x="788617" y="3002305"/>
            <a:ext cx="7582551" cy="830997"/>
          </a:xfrm>
          <a:prstGeom prst="rect">
            <a:avLst/>
          </a:prstGeom>
          <a:noFill/>
        </p:spPr>
        <p:txBody>
          <a:bodyPr wrap="square" rtlCol="0">
            <a:spAutoFit/>
          </a:bodyPr>
          <a:lstStyle/>
          <a:p>
            <a:r>
              <a:rPr lang="zh-CN" altLang="en-US" sz="4800">
                <a:solidFill>
                  <a:srgbClr val="1B6AA3"/>
                </a:solidFill>
                <a:latin typeface="华文中宋" panose="02010600040101010101" pitchFamily="2" charset="-122"/>
                <a:ea typeface="华文中宋" panose="02010600040101010101" pitchFamily="2" charset="-122"/>
              </a:rPr>
              <a:t>计算机操作系统教程</a:t>
            </a:r>
          </a:p>
        </p:txBody>
      </p:sp>
      <p:sp>
        <p:nvSpPr>
          <p:cNvPr id="40" name="文本框 39"/>
          <p:cNvSpPr txBox="1"/>
          <p:nvPr/>
        </p:nvSpPr>
        <p:spPr>
          <a:xfrm>
            <a:off x="879833" y="4047648"/>
            <a:ext cx="3421626" cy="400110"/>
          </a:xfrm>
          <a:prstGeom prst="rect">
            <a:avLst/>
          </a:prstGeom>
          <a:noFill/>
        </p:spPr>
        <p:txBody>
          <a:bodyPr wrap="square" rtlCol="0">
            <a:spAutoFit/>
          </a:bodyPr>
          <a:lstStyle/>
          <a:p>
            <a:r>
              <a:rPr lang="zh-CN" altLang="en-US" sz="2000">
                <a:solidFill>
                  <a:srgbClr val="5AAAE4"/>
                </a:solidFill>
                <a:latin typeface="华文中宋" panose="02010600040101010101" pitchFamily="2" charset="-122"/>
                <a:ea typeface="华文中宋" panose="02010600040101010101" pitchFamily="2" charset="-122"/>
              </a:rPr>
              <a:t>云南大学信息学院</a:t>
            </a:r>
          </a:p>
        </p:txBody>
      </p:sp>
      <p:grpSp>
        <p:nvGrpSpPr>
          <p:cNvPr id="104" name="组合 103"/>
          <p:cNvGrpSpPr/>
          <p:nvPr/>
        </p:nvGrpSpPr>
        <p:grpSpPr>
          <a:xfrm>
            <a:off x="887102" y="539841"/>
            <a:ext cx="2853457" cy="2449821"/>
            <a:chOff x="-2528094" y="5414101"/>
            <a:chExt cx="5068888" cy="3263902"/>
          </a:xfrm>
        </p:grpSpPr>
        <p:sp>
          <p:nvSpPr>
            <p:cNvPr id="67"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68"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p>
          </p:txBody>
        </p:sp>
        <p:sp>
          <p:nvSpPr>
            <p:cNvPr id="69"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p>
          </p:txBody>
        </p:sp>
        <p:sp>
          <p:nvSpPr>
            <p:cNvPr id="70"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1"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2"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3"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4"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5"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6"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7"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8"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79"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80"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p>
          </p:txBody>
        </p:sp>
        <p:sp>
          <p:nvSpPr>
            <p:cNvPr id="81"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2"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3"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4"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5"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6"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7"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8"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89"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0"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1"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2"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3"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4"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95"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05" name="组合 104"/>
          <p:cNvGrpSpPr/>
          <p:nvPr/>
        </p:nvGrpSpPr>
        <p:grpSpPr>
          <a:xfrm flipH="1">
            <a:off x="6732240" y="1"/>
            <a:ext cx="7854083" cy="6743084"/>
            <a:chOff x="-2528094" y="5414101"/>
            <a:chExt cx="5068888" cy="3263902"/>
          </a:xfrm>
        </p:grpSpPr>
        <p:sp>
          <p:nvSpPr>
            <p:cNvPr id="106"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107"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p>
          </p:txBody>
        </p:sp>
        <p:sp>
          <p:nvSpPr>
            <p:cNvPr id="108"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p>
          </p:txBody>
        </p:sp>
        <p:sp>
          <p:nvSpPr>
            <p:cNvPr id="109"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0"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1"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2"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3"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4"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5"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6"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7"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18"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p>
          </p:txBody>
        </p:sp>
        <p:sp>
          <p:nvSpPr>
            <p:cNvPr id="119"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p>
          </p:txBody>
        </p:sp>
        <p:sp>
          <p:nvSpPr>
            <p:cNvPr id="120"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1"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2"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3"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4"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5"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6"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7"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8"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9"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0"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1"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2"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3"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4"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应用程序接口</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534773" y="1556792"/>
            <a:ext cx="7838528" cy="4198265"/>
          </a:xfrm>
          <a:prstGeom prst="rect">
            <a:avLst/>
          </a:prstGeom>
        </p:spPr>
        <p:txBody>
          <a:bodyPr wrap="square">
            <a:spAutoFit/>
          </a:bodyPr>
          <a:lstStyle/>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    在</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系统与高层之间的接口中，根据设备类型的不同，又进一步分为若干接口：字符设备（流设备）接口、块设备接口、网络设备接口</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块设备接口：是块设备管理程序与高层之间的接口。</a:t>
            </a:r>
          </a:p>
          <a:p>
            <a:pPr marL="800100" lvl="1" indent="-342900">
              <a:lnSpc>
                <a:spcPct val="150000"/>
              </a:lnSpc>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块设备：数据的存取和传输都是以数据块为单位的设备。基本特征是传输速率较高、可寻址。磁盘设备的</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常采用</a:t>
            </a:r>
            <a:r>
              <a:rPr lang="en-US" altLang="zh-CN" b="1" dirty="0">
                <a:solidFill>
                  <a:srgbClr val="000000"/>
                </a:solidFill>
                <a:latin typeface="华文中宋" panose="02010600040101010101" pitchFamily="2" charset="-122"/>
                <a:ea typeface="华文中宋" panose="02010600040101010101" pitchFamily="2" charset="-122"/>
              </a:rPr>
              <a:t>DMA</a:t>
            </a:r>
            <a:r>
              <a:rPr lang="zh-CN" altLang="en-US" b="1" dirty="0">
                <a:solidFill>
                  <a:srgbClr val="000000"/>
                </a:solidFill>
                <a:latin typeface="华文中宋" panose="02010600040101010101" pitchFamily="2" charset="-122"/>
                <a:ea typeface="华文中宋" panose="02010600040101010101" pitchFamily="2" charset="-122"/>
              </a:rPr>
              <a:t>方式。</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隐藏了磁盘的二维结构：块设备接口隐藏了磁盘地址是二维结构的情况：每个扇区的地址需要用磁道号和扇区号来表示。</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将抽象命令映射为低层操作：块设备接口将上层发来的抽象命令，映射为设备能识别的较低层具体操作。       </a:t>
            </a:r>
          </a:p>
          <a:p>
            <a:pPr>
              <a:lnSpc>
                <a:spcPct val="150000"/>
              </a:lnSpc>
            </a:pP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930B54ED-F286-4200-B008-7E94AFA33D69}"/>
              </a:ext>
            </a:extLst>
          </p:cNvPr>
          <p:cNvSpPr>
            <a:spLocks noGrp="1"/>
          </p:cNvSpPr>
          <p:nvPr>
            <p:ph type="sldNum" sz="quarter" idx="12"/>
          </p:nvPr>
        </p:nvSpPr>
        <p:spPr/>
        <p:txBody>
          <a:bodyPr/>
          <a:lstStyle/>
          <a:p>
            <a:fld id="{B10D5614-B734-4280-8F57-1D4947433C97}" type="slidenum">
              <a:rPr lang="en-US" smtClean="0"/>
              <a:pPr/>
              <a:t>10</a:t>
            </a:fld>
            <a:endParaRPr lang="en-US"/>
          </a:p>
        </p:txBody>
      </p:sp>
    </p:spTree>
    <p:extLst>
      <p:ext uri="{BB962C8B-B14F-4D97-AF65-F5344CB8AC3E}">
        <p14:creationId xmlns:p14="http://schemas.microsoft.com/office/powerpoint/2010/main" val="342454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磁盘性能参数</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假设现在可以不需要寻道时间而读取其余磁道，也就是</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操作能跟得上来自磁盘的数据流。那么，最多需要为随后的每个磁道处理旋转延迟。因此，后面的每个磁道能在</a:t>
            </a:r>
            <a:r>
              <a:rPr lang="en-US" altLang="zh-CN" sz="1800" b="1" dirty="0">
                <a:solidFill>
                  <a:srgbClr val="000000"/>
                </a:solidFill>
                <a:latin typeface="华文中宋" panose="02010600040101010101" pitchFamily="2" charset="-122"/>
                <a:ea typeface="华文中宋" panose="02010600040101010101" pitchFamily="2" charset="-122"/>
              </a:rPr>
              <a:t>4+8=12ms</a:t>
            </a:r>
            <a:r>
              <a:rPr lang="zh-CN" altLang="en-US" sz="1800" b="1" dirty="0">
                <a:solidFill>
                  <a:srgbClr val="000000"/>
                </a:solidFill>
                <a:latin typeface="华文中宋" panose="02010600040101010101" pitchFamily="2" charset="-122"/>
                <a:ea typeface="华文中宋" panose="02010600040101010101" pitchFamily="2" charset="-122"/>
              </a:rPr>
              <a:t>内读入。读取整个文件：</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1" indent="0" algn="ctr">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总时间</a:t>
            </a:r>
            <a:r>
              <a:rPr lang="en-US" altLang="zh-CN" sz="1800" b="1" dirty="0">
                <a:solidFill>
                  <a:srgbClr val="000000"/>
                </a:solidFill>
                <a:latin typeface="华文中宋" panose="02010600040101010101" pitchFamily="2" charset="-122"/>
                <a:ea typeface="华文中宋" panose="02010600040101010101" pitchFamily="2" charset="-122"/>
              </a:rPr>
              <a:t>=16+4 ×12=64ms=0.064s</a:t>
            </a:r>
          </a:p>
          <a:p>
            <a:pPr marL="800100" lvl="1" indent="-342900">
              <a:lnSpc>
                <a:spcPct val="150000"/>
              </a:lnSpc>
              <a:spcBef>
                <a:spcPts val="0"/>
              </a:spcBef>
              <a:buFont typeface="+mj-ea"/>
              <a:buAutoNum type="circleNumDbPlain" startAt="2"/>
            </a:pPr>
            <a:r>
              <a:rPr lang="zh-CN" altLang="en-US" sz="1800" b="1" dirty="0">
                <a:solidFill>
                  <a:srgbClr val="000000"/>
                </a:solidFill>
                <a:latin typeface="华文中宋" panose="02010600040101010101" pitchFamily="2" charset="-122"/>
                <a:ea typeface="华文中宋" panose="02010600040101010101" pitchFamily="2" charset="-122"/>
              </a:rPr>
              <a:t>现在计算随机访问的情况（扇区随机分布在磁盘上）。</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1" indent="0">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2321446" y="3789040"/>
            <a:ext cx="4572000" cy="1338828"/>
          </a:xfrm>
          <a:prstGeom prst="rect">
            <a:avLst/>
          </a:prstGeom>
        </p:spPr>
        <p:txBody>
          <a:bodyPr>
            <a:spAutoFit/>
          </a:bodyPr>
          <a:lstStyle/>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平均寻道：</a:t>
            </a:r>
            <a:r>
              <a:rPr lang="en-US" altLang="zh-CN" b="1" dirty="0">
                <a:solidFill>
                  <a:srgbClr val="000000"/>
                </a:solidFill>
                <a:latin typeface="华文中宋" panose="02010600040101010101" pitchFamily="2" charset="-122"/>
                <a:ea typeface="华文中宋" panose="02010600040101010101" pitchFamily="2" charset="-122"/>
              </a:rPr>
              <a:t>4ms</a:t>
            </a:r>
          </a:p>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旋转延迟：</a:t>
            </a:r>
            <a:r>
              <a:rPr lang="en-US" altLang="zh-CN" b="1" dirty="0">
                <a:solidFill>
                  <a:srgbClr val="000000"/>
                </a:solidFill>
                <a:latin typeface="华文中宋" panose="02010600040101010101" pitchFamily="2" charset="-122"/>
                <a:ea typeface="华文中宋" panose="02010600040101010101" pitchFamily="2" charset="-122"/>
              </a:rPr>
              <a:t>4ms</a:t>
            </a:r>
          </a:p>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读</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个扇区：</a:t>
            </a:r>
            <a:r>
              <a:rPr lang="en-US" altLang="zh-CN" b="1" dirty="0">
                <a:solidFill>
                  <a:srgbClr val="000000"/>
                </a:solidFill>
                <a:latin typeface="华文中宋" panose="02010600040101010101" pitchFamily="2" charset="-122"/>
                <a:ea typeface="华文中宋" panose="02010600040101010101" pitchFamily="2" charset="-122"/>
              </a:rPr>
              <a:t>8/500=0.016ms</a:t>
            </a:r>
          </a:p>
        </p:txBody>
      </p:sp>
      <p:cxnSp>
        <p:nvCxnSpPr>
          <p:cNvPr id="9" name="直接连接符 8"/>
          <p:cNvCxnSpPr/>
          <p:nvPr/>
        </p:nvCxnSpPr>
        <p:spPr>
          <a:xfrm>
            <a:off x="2829545" y="5127868"/>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283968" y="5196101"/>
            <a:ext cx="1944215" cy="507831"/>
          </a:xfrm>
          <a:prstGeom prst="rect">
            <a:avLst/>
          </a:prstGeom>
        </p:spPr>
        <p:txBody>
          <a:bodyPr wrap="square">
            <a:spAutoFit/>
          </a:bodyPr>
          <a:lstStyle/>
          <a:p>
            <a:pPr lvl="1" algn="ct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8.016ms</a:t>
            </a:r>
          </a:p>
        </p:txBody>
      </p:sp>
      <p:sp>
        <p:nvSpPr>
          <p:cNvPr id="5" name="矩形 4"/>
          <p:cNvSpPr/>
          <p:nvPr/>
        </p:nvSpPr>
        <p:spPr>
          <a:xfrm>
            <a:off x="1691680" y="5703932"/>
            <a:ext cx="5904656" cy="507831"/>
          </a:xfrm>
          <a:prstGeom prst="rect">
            <a:avLst/>
          </a:prstGeom>
        </p:spPr>
        <p:txBody>
          <a:bodyPr wrap="square">
            <a:spAutoFit/>
          </a:bodyPr>
          <a:lstStyle/>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总时间</a:t>
            </a:r>
            <a:r>
              <a:rPr lang="en-US" altLang="zh-CN" b="1" dirty="0">
                <a:solidFill>
                  <a:srgbClr val="000000"/>
                </a:solidFill>
                <a:latin typeface="华文中宋" panose="02010600040101010101" pitchFamily="2" charset="-122"/>
                <a:ea typeface="华文中宋" panose="02010600040101010101" pitchFamily="2" charset="-122"/>
              </a:rPr>
              <a:t>=2500 ×8.016ms=20040ms=20.04s</a:t>
            </a:r>
          </a:p>
        </p:txBody>
      </p:sp>
      <p:sp>
        <p:nvSpPr>
          <p:cNvPr id="13" name="Title 13">
            <a:extLst>
              <a:ext uri="{FF2B5EF4-FFF2-40B4-BE49-F238E27FC236}">
                <a16:creationId xmlns:a16="http://schemas.microsoft.com/office/drawing/2014/main" id="{F8AB87BC-514D-433C-8F8C-A6DC0BFCC167}"/>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E8E8C2C1-6F69-4EC4-A0A8-F5577E47AD84}"/>
              </a:ext>
            </a:extLst>
          </p:cNvPr>
          <p:cNvSpPr>
            <a:spLocks noGrp="1"/>
          </p:cNvSpPr>
          <p:nvPr>
            <p:ph type="sldNum" sz="quarter" idx="12"/>
          </p:nvPr>
        </p:nvSpPr>
        <p:spPr/>
        <p:txBody>
          <a:bodyPr/>
          <a:lstStyle/>
          <a:p>
            <a:fld id="{B10D5614-B734-4280-8F57-1D4947433C97}" type="slidenum">
              <a:rPr lang="en-US" smtClean="0"/>
              <a:pPr/>
              <a:t>100</a:t>
            </a:fld>
            <a:endParaRPr lang="en-US"/>
          </a:p>
        </p:txBody>
      </p:sp>
    </p:spTree>
    <p:extLst>
      <p:ext uri="{BB962C8B-B14F-4D97-AF65-F5344CB8AC3E}">
        <p14:creationId xmlns:p14="http://schemas.microsoft.com/office/powerpoint/2010/main" val="9752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磁盘性能参数</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3059832" y="4407256"/>
            <a:ext cx="4572000" cy="1338828"/>
          </a:xfrm>
          <a:prstGeom prst="rect">
            <a:avLst/>
          </a:prstGeom>
        </p:spPr>
        <p:txBody>
          <a:bodyPr>
            <a:spAutoFit/>
          </a:bodyPr>
          <a:lstStyle/>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平均寻道：</a:t>
            </a:r>
            <a:r>
              <a:rPr lang="en-US" altLang="zh-CN" b="1" dirty="0">
                <a:solidFill>
                  <a:srgbClr val="000000"/>
                </a:solidFill>
                <a:latin typeface="华文中宋" panose="02010600040101010101" pitchFamily="2" charset="-122"/>
                <a:ea typeface="华文中宋" panose="02010600040101010101" pitchFamily="2" charset="-122"/>
              </a:rPr>
              <a:t>8ms</a:t>
            </a:r>
          </a:p>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旋转延迟：</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60000/7500/2</a:t>
            </a:r>
            <a:r>
              <a:rPr lang="en-US" altLang="zh-CN" b="1" dirty="0">
                <a:solidFill>
                  <a:srgbClr val="000000"/>
                </a:solidFill>
                <a:latin typeface="华文中宋" panose="02010600040101010101" pitchFamily="2" charset="-122"/>
                <a:ea typeface="华文中宋" panose="02010600040101010101" pitchFamily="2" charset="-122"/>
              </a:rPr>
              <a:t>ms</a:t>
            </a:r>
          </a:p>
          <a:p>
            <a:pPr lvl="1" algn="ct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读</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个扇区：</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60000/7500/1000</a:t>
            </a:r>
            <a:r>
              <a:rPr lang="en-US" altLang="zh-CN" b="1" dirty="0">
                <a:solidFill>
                  <a:srgbClr val="000000"/>
                </a:solidFill>
                <a:latin typeface="华文中宋" panose="02010600040101010101" pitchFamily="2" charset="-122"/>
                <a:ea typeface="华文中宋" panose="02010600040101010101" pitchFamily="2" charset="-122"/>
              </a:rPr>
              <a:t>ms</a:t>
            </a:r>
          </a:p>
        </p:txBody>
      </p:sp>
      <p:cxnSp>
        <p:nvCxnSpPr>
          <p:cNvPr id="9" name="直接连接符 8"/>
          <p:cNvCxnSpPr>
            <a:cxnSpLocks/>
          </p:cNvCxnSpPr>
          <p:nvPr/>
        </p:nvCxnSpPr>
        <p:spPr>
          <a:xfrm>
            <a:off x="3599384" y="5810335"/>
            <a:ext cx="403244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022354" y="5814317"/>
            <a:ext cx="1944215" cy="876458"/>
          </a:xfrm>
          <a:prstGeom prst="rect">
            <a:avLst/>
          </a:prstGeom>
        </p:spPr>
        <p:txBody>
          <a:bodyPr wrap="square">
            <a:spAutoFit/>
          </a:bodyPr>
          <a:lstStyle/>
          <a:p>
            <a:pPr lvl="1" algn="ct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12.008ms</a:t>
            </a:r>
            <a:r>
              <a:rPr lang="zh-CN" altLang="zh-CN" kern="100" dirty="0">
                <a:latin typeface="等线" panose="02010600030101010101" pitchFamily="2" charset="-122"/>
                <a:ea typeface="宋体" panose="02010600030101010101" pitchFamily="2" charset="-122"/>
                <a:cs typeface="Times New Roman" panose="02020603050405020304" pitchFamily="18" charset="0"/>
              </a:rPr>
              <a:t>最接近</a:t>
            </a:r>
            <a:r>
              <a:rPr lang="en-US" altLang="zh-CN" kern="100" dirty="0">
                <a:latin typeface="等线" panose="02010600030101010101" pitchFamily="2" charset="-122"/>
                <a:ea typeface="等线" panose="02010600030101010101" pitchFamily="2" charset="-122"/>
                <a:cs typeface="Times New Roman" panose="02020603050405020304" pitchFamily="18" charset="0"/>
              </a:rPr>
              <a:t>B</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70F4A240-6EE2-41CE-9CFB-242BCFA7B1F6}"/>
              </a:ext>
            </a:extLst>
          </p:cNvPr>
          <p:cNvSpPr/>
          <p:nvPr/>
        </p:nvSpPr>
        <p:spPr>
          <a:xfrm>
            <a:off x="611187" y="1637799"/>
            <a:ext cx="7921626" cy="2951770"/>
          </a:xfrm>
          <a:prstGeom prst="rect">
            <a:avLst/>
          </a:prstGeom>
        </p:spPr>
        <p:txBody>
          <a:bodyPr wrap="square">
            <a:spAutoFit/>
          </a:bodyPr>
          <a:lstStyle/>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20</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．若磁盘转速为</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7200</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转</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分，平均寻道时间为</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8ms</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，每个磁道包含</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1000</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个扇区，则访问一个扇区的平均存取时间</a:t>
            </a:r>
            <a:r>
              <a:rPr lang="zh-CN" altLang="zh-CN" b="1" kern="100"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大约</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是</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 ( )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 </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8.1ms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B </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12.2ms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 16.3ms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D </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20.5ms</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zh-CN" altLang="en-US"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2015</a:t>
            </a:r>
            <a:r>
              <a:rPr lang="zh-CN" altLang="en-US"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年统考）</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13" name="Title 13">
            <a:extLst>
              <a:ext uri="{FF2B5EF4-FFF2-40B4-BE49-F238E27FC236}">
                <a16:creationId xmlns:a16="http://schemas.microsoft.com/office/drawing/2014/main" id="{A35FD701-B196-4CBA-AB5D-9D50545AAD5C}"/>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id="{37A373A4-33FB-4A53-868D-0EBBAF00942A}"/>
              </a:ext>
            </a:extLst>
          </p:cNvPr>
          <p:cNvSpPr>
            <a:spLocks noGrp="1"/>
          </p:cNvSpPr>
          <p:nvPr>
            <p:ph type="sldNum" sz="quarter" idx="12"/>
          </p:nvPr>
        </p:nvSpPr>
        <p:spPr/>
        <p:txBody>
          <a:bodyPr/>
          <a:lstStyle/>
          <a:p>
            <a:fld id="{B10D5614-B734-4280-8F57-1D4947433C97}" type="slidenum">
              <a:rPr lang="en-US" smtClean="0"/>
              <a:pPr/>
              <a:t>101</a:t>
            </a:fld>
            <a:endParaRPr lang="en-US"/>
          </a:p>
        </p:txBody>
      </p:sp>
    </p:spTree>
    <p:extLst>
      <p:ext uri="{BB962C8B-B14F-4D97-AF65-F5344CB8AC3E}">
        <p14:creationId xmlns:p14="http://schemas.microsoft.com/office/powerpoint/2010/main" val="297469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3" name="Title 13">
            <a:extLst>
              <a:ext uri="{FF2B5EF4-FFF2-40B4-BE49-F238E27FC236}">
                <a16:creationId xmlns:a16="http://schemas.microsoft.com/office/drawing/2014/main" id="{A35FD701-B196-4CBA-AB5D-9D50545AAD5C}"/>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498562" y="1534524"/>
            <a:ext cx="7992888" cy="5619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早期调度算法</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pic>
        <p:nvPicPr>
          <p:cNvPr id="15" name="Picture 7">
            <a:extLst>
              <a:ext uri="{FF2B5EF4-FFF2-40B4-BE49-F238E27FC236}">
                <a16:creationId xmlns:a16="http://schemas.microsoft.com/office/drawing/2014/main" id="{B43B2840-B1D9-4357-B1CB-1798A9B4F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83" y="2298549"/>
            <a:ext cx="26638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a:extLst>
              <a:ext uri="{FF2B5EF4-FFF2-40B4-BE49-F238E27FC236}">
                <a16:creationId xmlns:a16="http://schemas.microsoft.com/office/drawing/2014/main" id="{9B046CDE-5D29-4D5C-B57A-8FD6D5B69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296340"/>
            <a:ext cx="30972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6">
            <a:extLst>
              <a:ext uri="{FF2B5EF4-FFF2-40B4-BE49-F238E27FC236}">
                <a16:creationId xmlns:a16="http://schemas.microsoft.com/office/drawing/2014/main" id="{C247E585-E974-4493-9A87-E5D0B36739CB}"/>
              </a:ext>
            </a:extLst>
          </p:cNvPr>
          <p:cNvSpPr txBox="1"/>
          <p:nvPr/>
        </p:nvSpPr>
        <p:spPr>
          <a:xfrm>
            <a:off x="-66692" y="5735450"/>
            <a:ext cx="4572000" cy="700513"/>
          </a:xfrm>
          <a:prstGeom prst="rect">
            <a:avLst/>
          </a:prstGeom>
          <a:noFill/>
        </p:spPr>
        <p:txBody>
          <a:bodyPr wrap="square">
            <a:spAutoFit/>
          </a:bodyPr>
          <a:lstStyle/>
          <a:p>
            <a:pPr marL="457200" lvl="1" indent="0">
              <a:lnSpc>
                <a:spcPct val="150000"/>
              </a:lnSpc>
              <a:buNone/>
            </a:pPr>
            <a:r>
              <a:rPr lang="zh-CN" altLang="en-US" sz="1400" b="1" dirty="0">
                <a:solidFill>
                  <a:srgbClr val="000000"/>
                </a:solidFill>
                <a:latin typeface="华文中宋" panose="02010600040101010101" pitchFamily="2" charset="-122"/>
                <a:ea typeface="华文中宋" panose="02010600040101010101" pitchFamily="2" charset="-122"/>
              </a:rPr>
              <a:t>先来先服务</a:t>
            </a:r>
            <a:r>
              <a:rPr lang="en-US" altLang="zh-CN" sz="1400" b="1" dirty="0">
                <a:solidFill>
                  <a:srgbClr val="000000"/>
                </a:solidFill>
                <a:latin typeface="华文中宋" panose="02010600040101010101" pitchFamily="2" charset="-122"/>
                <a:ea typeface="华文中宋" panose="02010600040101010101" pitchFamily="2" charset="-122"/>
              </a:rPr>
              <a:t>FCFS</a:t>
            </a:r>
            <a:r>
              <a:rPr lang="zh-CN" altLang="en-US" sz="1400" b="1" dirty="0">
                <a:solidFill>
                  <a:srgbClr val="000000"/>
                </a:solidFill>
                <a:latin typeface="华文中宋" panose="02010600040101010101" pitchFamily="2" charset="-122"/>
                <a:ea typeface="华文中宋" panose="02010600040101010101" pitchFamily="2" charset="-122"/>
              </a:rPr>
              <a:t>：</a:t>
            </a:r>
            <a:r>
              <a:rPr lang="en-US" altLang="zh-CN" sz="1400" b="1" dirty="0">
                <a:solidFill>
                  <a:srgbClr val="000000"/>
                </a:solidFill>
                <a:latin typeface="华文中宋" panose="02010600040101010101" pitchFamily="2" charset="-122"/>
                <a:ea typeface="华文中宋" panose="02010600040101010101" pitchFamily="2" charset="-122"/>
              </a:rPr>
              <a:t>9</a:t>
            </a:r>
            <a:r>
              <a:rPr lang="zh-CN" altLang="en-US" sz="1400" b="1" dirty="0">
                <a:solidFill>
                  <a:srgbClr val="000000"/>
                </a:solidFill>
                <a:latin typeface="华文中宋" panose="02010600040101010101" pitchFamily="2" charset="-122"/>
                <a:ea typeface="华文中宋" panose="02010600040101010101" pitchFamily="2" charset="-122"/>
              </a:rPr>
              <a:t>个进程先后提出磁盘请求，按顺序排队</a:t>
            </a:r>
            <a:endParaRPr lang="en-US" altLang="zh-CN" sz="1400" b="1" dirty="0">
              <a:solidFill>
                <a:srgbClr val="000000"/>
              </a:solidFill>
              <a:latin typeface="华文中宋" panose="02010600040101010101" pitchFamily="2" charset="-122"/>
              <a:ea typeface="华文中宋" panose="02010600040101010101" pitchFamily="2" charset="-122"/>
            </a:endParaRPr>
          </a:p>
        </p:txBody>
      </p:sp>
      <p:sp>
        <p:nvSpPr>
          <p:cNvPr id="20" name="文本框 19">
            <a:extLst>
              <a:ext uri="{FF2B5EF4-FFF2-40B4-BE49-F238E27FC236}">
                <a16:creationId xmlns:a16="http://schemas.microsoft.com/office/drawing/2014/main" id="{AFFEB3C5-7CB8-424F-AA23-DC2670EDC5EE}"/>
              </a:ext>
            </a:extLst>
          </p:cNvPr>
          <p:cNvSpPr txBox="1"/>
          <p:nvPr/>
        </p:nvSpPr>
        <p:spPr>
          <a:xfrm>
            <a:off x="4125492" y="5668082"/>
            <a:ext cx="4572000" cy="1023678"/>
          </a:xfrm>
          <a:prstGeom prst="rect">
            <a:avLst/>
          </a:prstGeom>
          <a:noFill/>
        </p:spPr>
        <p:txBody>
          <a:bodyPr wrap="square">
            <a:spAutoFit/>
          </a:bodyPr>
          <a:lstStyle/>
          <a:p>
            <a:pPr lvl="1">
              <a:lnSpc>
                <a:spcPct val="150000"/>
              </a:lnSpc>
            </a:pPr>
            <a:r>
              <a:rPr lang="zh-CN" altLang="en-US" sz="1400" b="1" dirty="0">
                <a:solidFill>
                  <a:srgbClr val="000000"/>
                </a:solidFill>
                <a:latin typeface="华文中宋" panose="02010600040101010101" pitchFamily="2" charset="-122"/>
                <a:ea typeface="华文中宋" panose="02010600040101010101" pitchFamily="2" charset="-122"/>
              </a:rPr>
              <a:t>最短寻道时间优先</a:t>
            </a:r>
            <a:r>
              <a:rPr lang="en-US" altLang="zh-CN" sz="1400" b="1" dirty="0">
                <a:solidFill>
                  <a:srgbClr val="000000"/>
                </a:solidFill>
                <a:latin typeface="华文中宋" panose="02010600040101010101" pitchFamily="2" charset="-122"/>
                <a:ea typeface="华文中宋" panose="02010600040101010101" pitchFamily="2" charset="-122"/>
              </a:rPr>
              <a:t>SSTF</a:t>
            </a:r>
            <a:r>
              <a:rPr lang="zh-CN" altLang="en-US" sz="1400" b="1" dirty="0">
                <a:solidFill>
                  <a:srgbClr val="000000"/>
                </a:solidFill>
                <a:latin typeface="华文中宋" panose="02010600040101010101" pitchFamily="2" charset="-122"/>
                <a:ea typeface="华文中宋" panose="02010600040101010101" pitchFamily="2" charset="-122"/>
              </a:rPr>
              <a:t>：始终选择要访问的磁道与当前磁头位置最近。实际是优先级算法，随着新进程不断达到，优先级低的会出现“饥饿”现象</a:t>
            </a:r>
            <a:endParaRPr lang="en-US" altLang="zh-CN" sz="1400"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85B44AC6-4589-4F77-A4A5-A400AEE3B3A3}"/>
              </a:ext>
            </a:extLst>
          </p:cNvPr>
          <p:cNvSpPr>
            <a:spLocks noGrp="1"/>
          </p:cNvSpPr>
          <p:nvPr>
            <p:ph type="sldNum" sz="quarter" idx="12"/>
          </p:nvPr>
        </p:nvSpPr>
        <p:spPr/>
        <p:txBody>
          <a:bodyPr/>
          <a:lstStyle/>
          <a:p>
            <a:fld id="{B10D5614-B734-4280-8F57-1D4947433C97}" type="slidenum">
              <a:rPr lang="en-US" smtClean="0"/>
              <a:pPr/>
              <a:t>102</a:t>
            </a:fld>
            <a:endParaRPr lang="en-US"/>
          </a:p>
        </p:txBody>
      </p:sp>
    </p:spTree>
    <p:extLst>
      <p:ext uri="{BB962C8B-B14F-4D97-AF65-F5344CB8AC3E}">
        <p14:creationId xmlns:p14="http://schemas.microsoft.com/office/powerpoint/2010/main" val="338218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3" name="Title 13">
            <a:extLst>
              <a:ext uri="{FF2B5EF4-FFF2-40B4-BE49-F238E27FC236}">
                <a16:creationId xmlns:a16="http://schemas.microsoft.com/office/drawing/2014/main" id="{A35FD701-B196-4CBA-AB5D-9D50545AAD5C}"/>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498562" y="1534524"/>
            <a:ext cx="7992888" cy="5619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基于扫描的调度算法</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7" name="文本框 16">
            <a:extLst>
              <a:ext uri="{FF2B5EF4-FFF2-40B4-BE49-F238E27FC236}">
                <a16:creationId xmlns:a16="http://schemas.microsoft.com/office/drawing/2014/main" id="{C247E585-E974-4493-9A87-E5D0B36739CB}"/>
              </a:ext>
            </a:extLst>
          </p:cNvPr>
          <p:cNvSpPr txBox="1"/>
          <p:nvPr/>
        </p:nvSpPr>
        <p:spPr>
          <a:xfrm>
            <a:off x="-66692" y="5735450"/>
            <a:ext cx="4572000" cy="700513"/>
          </a:xfrm>
          <a:prstGeom prst="rect">
            <a:avLst/>
          </a:prstGeom>
          <a:noFill/>
        </p:spPr>
        <p:txBody>
          <a:bodyPr wrap="square">
            <a:spAutoFit/>
          </a:bodyPr>
          <a:lstStyle/>
          <a:p>
            <a:pPr marL="457200" lvl="1" indent="0">
              <a:lnSpc>
                <a:spcPct val="150000"/>
              </a:lnSpc>
              <a:buNone/>
            </a:pPr>
            <a:r>
              <a:rPr lang="zh-CN" altLang="en-US" sz="1400" b="1" dirty="0">
                <a:solidFill>
                  <a:srgbClr val="000000"/>
                </a:solidFill>
                <a:latin typeface="华文中宋" panose="02010600040101010101" pitchFamily="2" charset="-122"/>
                <a:ea typeface="华文中宋" panose="02010600040101010101" pitchFamily="2" charset="-122"/>
              </a:rPr>
              <a:t>扫描（</a:t>
            </a:r>
            <a:r>
              <a:rPr lang="en-US" altLang="zh-CN" sz="1400" b="1" dirty="0">
                <a:solidFill>
                  <a:srgbClr val="000000"/>
                </a:solidFill>
                <a:latin typeface="华文中宋" panose="02010600040101010101" pitchFamily="2" charset="-122"/>
                <a:ea typeface="华文中宋" panose="02010600040101010101" pitchFamily="2" charset="-122"/>
              </a:rPr>
              <a:t>SCAN</a:t>
            </a:r>
            <a:r>
              <a:rPr lang="zh-CN" altLang="en-US" sz="1400" b="1" dirty="0">
                <a:solidFill>
                  <a:srgbClr val="000000"/>
                </a:solidFill>
                <a:latin typeface="华文中宋" panose="02010600040101010101" pitchFamily="2" charset="-122"/>
                <a:ea typeface="华文中宋" panose="02010600040101010101" pitchFamily="2" charset="-122"/>
              </a:rPr>
              <a:t>）算法：除距离还考虑磁头移动方向，类似电梯运行，电梯调度算法</a:t>
            </a:r>
            <a:endParaRPr lang="en-US" altLang="zh-CN" sz="1400" b="1" dirty="0">
              <a:solidFill>
                <a:srgbClr val="000000"/>
              </a:solidFill>
              <a:latin typeface="华文中宋" panose="02010600040101010101" pitchFamily="2" charset="-122"/>
              <a:ea typeface="华文中宋" panose="02010600040101010101" pitchFamily="2" charset="-122"/>
            </a:endParaRPr>
          </a:p>
        </p:txBody>
      </p:sp>
      <p:sp>
        <p:nvSpPr>
          <p:cNvPr id="20" name="文本框 19">
            <a:extLst>
              <a:ext uri="{FF2B5EF4-FFF2-40B4-BE49-F238E27FC236}">
                <a16:creationId xmlns:a16="http://schemas.microsoft.com/office/drawing/2014/main" id="{AFFEB3C5-7CB8-424F-AA23-DC2670EDC5EE}"/>
              </a:ext>
            </a:extLst>
          </p:cNvPr>
          <p:cNvSpPr txBox="1"/>
          <p:nvPr/>
        </p:nvSpPr>
        <p:spPr>
          <a:xfrm>
            <a:off x="4125492" y="5668082"/>
            <a:ext cx="4572000" cy="700513"/>
          </a:xfrm>
          <a:prstGeom prst="rect">
            <a:avLst/>
          </a:prstGeom>
          <a:noFill/>
        </p:spPr>
        <p:txBody>
          <a:bodyPr wrap="square">
            <a:spAutoFit/>
          </a:bodyPr>
          <a:lstStyle/>
          <a:p>
            <a:pPr lvl="1">
              <a:lnSpc>
                <a:spcPct val="150000"/>
              </a:lnSpc>
            </a:pPr>
            <a:r>
              <a:rPr lang="zh-CN" altLang="en-US" sz="1400" b="1" dirty="0">
                <a:solidFill>
                  <a:srgbClr val="000000"/>
                </a:solidFill>
                <a:latin typeface="华文中宋" panose="02010600040101010101" pitchFamily="2" charset="-122"/>
                <a:ea typeface="华文中宋" panose="02010600040101010101" pitchFamily="2" charset="-122"/>
              </a:rPr>
              <a:t>循环扫描（</a:t>
            </a:r>
            <a:r>
              <a:rPr lang="en-US" altLang="zh-CN" sz="1400" b="1" dirty="0">
                <a:solidFill>
                  <a:srgbClr val="000000"/>
                </a:solidFill>
                <a:latin typeface="华文中宋" panose="02010600040101010101" pitchFamily="2" charset="-122"/>
                <a:ea typeface="华文中宋" panose="02010600040101010101" pitchFamily="2" charset="-122"/>
              </a:rPr>
              <a:t>CSCAN</a:t>
            </a:r>
            <a:r>
              <a:rPr lang="zh-CN" altLang="en-US" sz="1400" b="1" dirty="0">
                <a:solidFill>
                  <a:srgbClr val="000000"/>
                </a:solidFill>
                <a:latin typeface="华文中宋" panose="02010600040101010101" pitchFamily="2" charset="-122"/>
                <a:ea typeface="华文中宋" panose="02010600040101010101" pitchFamily="2" charset="-122"/>
              </a:rPr>
              <a:t>）算法：规定磁头只能一个方向移动，到头时立即返回初始位置</a:t>
            </a:r>
            <a:endParaRPr lang="en-US" altLang="zh-CN" sz="1400" b="1" dirty="0">
              <a:solidFill>
                <a:srgbClr val="000000"/>
              </a:solidFill>
              <a:latin typeface="华文中宋" panose="02010600040101010101" pitchFamily="2" charset="-122"/>
              <a:ea typeface="华文中宋" panose="02010600040101010101" pitchFamily="2" charset="-122"/>
            </a:endParaRPr>
          </a:p>
        </p:txBody>
      </p:sp>
      <p:pic>
        <p:nvPicPr>
          <p:cNvPr id="18" name="Picture 9">
            <a:extLst>
              <a:ext uri="{FF2B5EF4-FFF2-40B4-BE49-F238E27FC236}">
                <a16:creationId xmlns:a16="http://schemas.microsoft.com/office/drawing/2014/main" id="{63FE0B2B-3B67-4466-8486-57A175FA6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25720"/>
            <a:ext cx="273526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
            <a:extLst>
              <a:ext uri="{FF2B5EF4-FFF2-40B4-BE49-F238E27FC236}">
                <a16:creationId xmlns:a16="http://schemas.microsoft.com/office/drawing/2014/main" id="{0DEBF27E-411E-46B5-B5AA-05A852FD4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634" y="2190748"/>
            <a:ext cx="295275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0225AF2-F495-4660-9C8D-59470CAF29C3}"/>
              </a:ext>
            </a:extLst>
          </p:cNvPr>
          <p:cNvSpPr>
            <a:spLocks noGrp="1"/>
          </p:cNvSpPr>
          <p:nvPr>
            <p:ph type="sldNum" sz="quarter" idx="12"/>
          </p:nvPr>
        </p:nvSpPr>
        <p:spPr/>
        <p:txBody>
          <a:bodyPr/>
          <a:lstStyle/>
          <a:p>
            <a:fld id="{B10D5614-B734-4280-8F57-1D4947433C97}" type="slidenum">
              <a:rPr lang="en-US" smtClean="0"/>
              <a:pPr/>
              <a:t>103</a:t>
            </a:fld>
            <a:endParaRPr lang="en-US"/>
          </a:p>
        </p:txBody>
      </p:sp>
    </p:spTree>
    <p:extLst>
      <p:ext uri="{BB962C8B-B14F-4D97-AF65-F5344CB8AC3E}">
        <p14:creationId xmlns:p14="http://schemas.microsoft.com/office/powerpoint/2010/main" val="351832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3" name="Title 13">
            <a:extLst>
              <a:ext uri="{FF2B5EF4-FFF2-40B4-BE49-F238E27FC236}">
                <a16:creationId xmlns:a16="http://schemas.microsoft.com/office/drawing/2014/main" id="{A35FD701-B196-4CBA-AB5D-9D50545AAD5C}"/>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498562" y="1534524"/>
            <a:ext cx="7992888" cy="5619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防止“粘着”的调度算法</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5" name="文本框 14">
            <a:extLst>
              <a:ext uri="{FF2B5EF4-FFF2-40B4-BE49-F238E27FC236}">
                <a16:creationId xmlns:a16="http://schemas.microsoft.com/office/drawing/2014/main" id="{2D4B0D80-4703-4279-A0F8-12F53F0DEA0B}"/>
              </a:ext>
            </a:extLst>
          </p:cNvPr>
          <p:cNvSpPr txBox="1"/>
          <p:nvPr/>
        </p:nvSpPr>
        <p:spPr>
          <a:xfrm>
            <a:off x="811086" y="2049282"/>
            <a:ext cx="7721725" cy="336726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磁臂粘着</a:t>
            </a:r>
            <a:endPar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采用之前的算法，若干进程对某一磁道有较高的访问率，导致磁臂一直停留在某处不动，从而垄断了磁盘设备</a:t>
            </a:r>
            <a:endPar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marL="285750" indent="-285750">
              <a:lnSpc>
                <a:spcPct val="150000"/>
              </a:lnSpc>
              <a:buFont typeface="Wingdings" panose="05000000000000000000" pitchFamily="2" charset="2"/>
              <a:buChar char="Ø"/>
            </a:pPr>
            <a:r>
              <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步</a:t>
            </a:r>
            <a:r>
              <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SCAN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算法</a:t>
            </a:r>
            <a:endPar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endParaRPr>
          </a:p>
          <a:p>
            <a:pPr>
              <a:lnSpc>
                <a:spcPct val="150000"/>
              </a:lnSpc>
            </a:pP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    将磁盘请求队列分成若干个长度为</a:t>
            </a:r>
            <a:r>
              <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的子队列，磁盘调度将按</a:t>
            </a:r>
            <a:r>
              <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FCFS</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算法依次处理这些子队列。而每处理一个队列时又是按</a:t>
            </a:r>
            <a:r>
              <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SCAN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算法，对一个队列处理完后，再处理其他队列。当正在处理某子队列时，如果又出现新的磁盘</a:t>
            </a:r>
            <a:r>
              <a:rPr lang="en-US" altLang="zh-CN" sz="1800"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I/O</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请求，便将新请求进程放入其他队列，这样就可避免出现粘着现象</a:t>
            </a:r>
            <a:r>
              <a:rPr lang="zh-CN" altLang="en-US" sz="1800" b="1" dirty="0">
                <a:solidFill>
                  <a:srgbClr val="000000"/>
                </a:solidFill>
                <a:latin typeface="华文中宋" panose="02010600040101010101" pitchFamily="2" charset="-122"/>
                <a:ea typeface="华文中宋" panose="02010600040101010101" pitchFamily="2" charset="-122"/>
              </a:rPr>
              <a:t> </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F773FFB0-7EAC-4F0E-A7BB-7986D5869269}"/>
              </a:ext>
            </a:extLst>
          </p:cNvPr>
          <p:cNvSpPr>
            <a:spLocks noGrp="1"/>
          </p:cNvSpPr>
          <p:nvPr>
            <p:ph type="sldNum" sz="quarter" idx="12"/>
          </p:nvPr>
        </p:nvSpPr>
        <p:spPr/>
        <p:txBody>
          <a:bodyPr/>
          <a:lstStyle/>
          <a:p>
            <a:fld id="{B10D5614-B734-4280-8F57-1D4947433C97}" type="slidenum">
              <a:rPr lang="en-US" smtClean="0"/>
              <a:pPr/>
              <a:t>104</a:t>
            </a:fld>
            <a:endParaRPr lang="en-US"/>
          </a:p>
        </p:txBody>
      </p:sp>
    </p:spTree>
    <p:extLst>
      <p:ext uri="{BB962C8B-B14F-4D97-AF65-F5344CB8AC3E}">
        <p14:creationId xmlns:p14="http://schemas.microsoft.com/office/powerpoint/2010/main" val="232446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磁盘调度算法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3" name="Title 13">
            <a:extLst>
              <a:ext uri="{FF2B5EF4-FFF2-40B4-BE49-F238E27FC236}">
                <a16:creationId xmlns:a16="http://schemas.microsoft.com/office/drawing/2014/main" id="{A35FD701-B196-4CBA-AB5D-9D50545AAD5C}"/>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498562" y="1534524"/>
            <a:ext cx="7992888" cy="5619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防止“粘着”的调度算法</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5" name="文本框 14">
            <a:extLst>
              <a:ext uri="{FF2B5EF4-FFF2-40B4-BE49-F238E27FC236}">
                <a16:creationId xmlns:a16="http://schemas.microsoft.com/office/drawing/2014/main" id="{2D4B0D80-4703-4279-A0F8-12F53F0DEA0B}"/>
              </a:ext>
            </a:extLst>
          </p:cNvPr>
          <p:cNvSpPr txBox="1"/>
          <p:nvPr/>
        </p:nvSpPr>
        <p:spPr>
          <a:xfrm>
            <a:off x="811086" y="2049282"/>
            <a:ext cx="7721725" cy="253640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FSCAN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算法</a:t>
            </a:r>
            <a:endPar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endParaRPr>
          </a:p>
          <a:p>
            <a:pPr>
              <a:lnSpc>
                <a:spcPct val="150000"/>
              </a:lnSpc>
            </a:pPr>
            <a:r>
              <a:rPr lang="en-US" altLang="zh-CN"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    </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实质上是</a:t>
            </a: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步</a:t>
            </a: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SCAN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算法的简化，即</a:t>
            </a: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FSCAN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只将磁盘请求队列分成两个子队列。一个是由当前所有请求磁盘</a:t>
            </a: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的进程形成的队列，由磁盘调度按</a:t>
            </a: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SCAN</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算法进行处理。在扫描期间，将新出现的所有请求磁盘</a:t>
            </a:r>
            <a:r>
              <a:rPr lang="en-US" altLang="zh-CN"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的进程，放入另一个等待处理的请求队列。这样，所有的新请求都将被推迟到下一次扫描时处理。</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190B200C-55B6-4CFE-862D-E0FBE4ACB516}"/>
              </a:ext>
            </a:extLst>
          </p:cNvPr>
          <p:cNvSpPr>
            <a:spLocks noGrp="1"/>
          </p:cNvSpPr>
          <p:nvPr>
            <p:ph type="sldNum" sz="quarter" idx="12"/>
          </p:nvPr>
        </p:nvSpPr>
        <p:spPr/>
        <p:txBody>
          <a:bodyPr/>
          <a:lstStyle/>
          <a:p>
            <a:fld id="{B10D5614-B734-4280-8F57-1D4947433C97}" type="slidenum">
              <a:rPr lang="en-US" smtClean="0"/>
              <a:pPr/>
              <a:t>105</a:t>
            </a:fld>
            <a:endParaRPr lang="en-US"/>
          </a:p>
        </p:txBody>
      </p:sp>
    </p:spTree>
    <p:extLst>
      <p:ext uri="{BB962C8B-B14F-4D97-AF65-F5344CB8AC3E}">
        <p14:creationId xmlns:p14="http://schemas.microsoft.com/office/powerpoint/2010/main" val="372486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并发服务面临的挑战</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5" name="文本框 14">
            <a:extLst>
              <a:ext uri="{FF2B5EF4-FFF2-40B4-BE49-F238E27FC236}">
                <a16:creationId xmlns:a16="http://schemas.microsoft.com/office/drawing/2014/main" id="{2D4B0D80-4703-4279-A0F8-12F53F0DEA0B}"/>
              </a:ext>
            </a:extLst>
          </p:cNvPr>
          <p:cNvSpPr txBox="1"/>
          <p:nvPr/>
        </p:nvSpPr>
        <p:spPr>
          <a:xfrm>
            <a:off x="602084" y="1828158"/>
            <a:ext cx="8075613" cy="378276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服务器并发服务</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在用户空间中通过进程</a:t>
            </a:r>
            <a:r>
              <a:rPr lang="en-US" altLang="zh-CN" b="1" dirty="0">
                <a:solidFill>
                  <a:srgbClr val="000000"/>
                </a:solidFill>
                <a:latin typeface="华文中宋" panose="02010600040101010101" pitchFamily="2" charset="-122"/>
                <a:ea typeface="华文中宋" panose="02010600040101010101" pitchFamily="2" charset="-122"/>
              </a:rPr>
              <a:t>(process)</a:t>
            </a:r>
            <a:r>
              <a:rPr lang="zh-CN" altLang="en-US" b="1" dirty="0">
                <a:solidFill>
                  <a:srgbClr val="000000"/>
                </a:solidFill>
                <a:latin typeface="华文中宋" panose="02010600040101010101" pitchFamily="2" charset="-122"/>
                <a:ea typeface="华文中宋" panose="02010600040101010101" pitchFamily="2" charset="-122"/>
              </a:rPr>
              <a:t>或线程</a:t>
            </a:r>
            <a:r>
              <a:rPr lang="en-US" altLang="zh-CN" b="1" dirty="0">
                <a:solidFill>
                  <a:srgbClr val="000000"/>
                </a:solidFill>
                <a:latin typeface="华文中宋" panose="02010600040101010101" pitchFamily="2" charset="-122"/>
                <a:ea typeface="华文中宋" panose="02010600040101010101" pitchFamily="2" charset="-122"/>
              </a:rPr>
              <a:t>(thread)</a:t>
            </a:r>
            <a:r>
              <a:rPr lang="zh-CN" altLang="en-US" b="1" dirty="0">
                <a:solidFill>
                  <a:srgbClr val="000000"/>
                </a:solidFill>
                <a:latin typeface="华文中宋" panose="02010600040101010101" pitchFamily="2" charset="-122"/>
                <a:ea typeface="华文中宋" panose="02010600040101010101" pitchFamily="2" charset="-122"/>
              </a:rPr>
              <a:t>的并发性，通过多进程</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线程方式实现并发服务器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实现：每一个客户端连接对应一个处理进程</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线程</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模式：有预先创建进程</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线程池和动态按需创建连接处理进程</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线程两种模式</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性能：能够满足一般性网络事务（非高并发）服务</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问题：</a:t>
            </a:r>
            <a:r>
              <a:rPr lang="en-US" altLang="zh-CN" b="1" dirty="0">
                <a:solidFill>
                  <a:srgbClr val="000000"/>
                </a:solidFill>
                <a:latin typeface="华文中宋" panose="02010600040101010101" pitchFamily="2" charset="-122"/>
                <a:ea typeface="华文中宋" panose="02010600040101010101" pitchFamily="2" charset="-122"/>
              </a:rPr>
              <a:t>C10K</a:t>
            </a:r>
            <a:r>
              <a:rPr lang="zh-CN" altLang="en-US" b="1" dirty="0">
                <a:solidFill>
                  <a:srgbClr val="000000"/>
                </a:solidFill>
                <a:latin typeface="华文中宋" panose="02010600040101010101" pitchFamily="2" charset="-122"/>
                <a:ea typeface="华文中宋" panose="02010600040101010101" pitchFamily="2" charset="-122"/>
              </a:rPr>
              <a:t>高并发模式下多进程</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线程并发服务器是否能够胜任？</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12" name="Title 13">
            <a:extLst>
              <a:ext uri="{FF2B5EF4-FFF2-40B4-BE49-F238E27FC236}">
                <a16:creationId xmlns:a16="http://schemas.microsoft.com/office/drawing/2014/main" id="{E971AA3D-F4F7-412A-B9B2-580476A6E55A}"/>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2" name="灯片编号占位符 1">
            <a:extLst>
              <a:ext uri="{FF2B5EF4-FFF2-40B4-BE49-F238E27FC236}">
                <a16:creationId xmlns:a16="http://schemas.microsoft.com/office/drawing/2014/main" id="{A1AEB51F-199C-4BE5-8D59-86E04A4DD966}"/>
              </a:ext>
            </a:extLst>
          </p:cNvPr>
          <p:cNvSpPr>
            <a:spLocks noGrp="1"/>
          </p:cNvSpPr>
          <p:nvPr>
            <p:ph type="sldNum" sz="quarter" idx="12"/>
          </p:nvPr>
        </p:nvSpPr>
        <p:spPr/>
        <p:txBody>
          <a:bodyPr/>
          <a:lstStyle/>
          <a:p>
            <a:fld id="{B10D5614-B734-4280-8F57-1D4947433C97}" type="slidenum">
              <a:rPr lang="en-US" smtClean="0"/>
              <a:pPr/>
              <a:t>106</a:t>
            </a:fld>
            <a:endParaRPr lang="en-US"/>
          </a:p>
        </p:txBody>
      </p:sp>
    </p:spTree>
    <p:extLst>
      <p:ext uri="{BB962C8B-B14F-4D97-AF65-F5344CB8AC3E}">
        <p14:creationId xmlns:p14="http://schemas.microsoft.com/office/powerpoint/2010/main" val="78520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并发服务面临的挑战</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6C9FFCCB-F59D-44CC-8F4E-B9E28FF58330}"/>
              </a:ext>
            </a:extLst>
          </p:cNvPr>
          <p:cNvSpPr txBox="1"/>
          <p:nvPr/>
        </p:nvSpPr>
        <p:spPr>
          <a:xfrm>
            <a:off x="492832" y="1674302"/>
            <a:ext cx="8075612" cy="378276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服务过程分析</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运行速度：系统</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操作的速度远低于系统主机（</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和内存）的运行速度，硬盘等外部存储器，网络端口等都属于系统</a:t>
            </a:r>
            <a:r>
              <a:rPr lang="en-US" altLang="zh-CN" b="1" dirty="0">
                <a:solidFill>
                  <a:srgbClr val="000000"/>
                </a:solidFill>
                <a:latin typeface="华文中宋" panose="02010600040101010101" pitchFamily="2" charset="-122"/>
                <a:ea typeface="华文中宋" panose="02010600040101010101" pitchFamily="2" charset="-122"/>
              </a:rPr>
              <a:t>I/O</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操作过程：系统分为内核态与用户态，用户的</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操作通过系统调用转入内核态，由内核</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功能完成，</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操作的最终数据在内核缓冲区缓存，用户进行</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读写时通过系统调用在内核缓冲区和用户缓冲区之间进行数据复制</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操作权限：用户进程不能直接访问内核缓冲区，更不能直接访问</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设备文件，只能通过系统调用来访问或使用</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16" name="圆角矩形标注 3">
            <a:extLst>
              <a:ext uri="{FF2B5EF4-FFF2-40B4-BE49-F238E27FC236}">
                <a16:creationId xmlns:a16="http://schemas.microsoft.com/office/drawing/2014/main" id="{14E5D956-EF5B-4C90-AA34-183E040027C6}"/>
              </a:ext>
            </a:extLst>
          </p:cNvPr>
          <p:cNvSpPr/>
          <p:nvPr/>
        </p:nvSpPr>
        <p:spPr>
          <a:xfrm>
            <a:off x="3923928" y="1135576"/>
            <a:ext cx="2448272" cy="813815"/>
          </a:xfrm>
          <a:prstGeom prst="wedgeRoundRectCallout">
            <a:avLst>
              <a:gd name="adj1" fmla="val -41010"/>
              <a:gd name="adj2" fmla="val 84257"/>
              <a:gd name="adj3" fmla="val 16667"/>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2400"/>
              </a:lnSpc>
            </a:pPr>
            <a:r>
              <a:rPr lang="zh-CN" altLang="en-US" sz="1600" b="1" dirty="0">
                <a:solidFill>
                  <a:srgbClr val="000000"/>
                </a:solidFill>
                <a:latin typeface="华文中宋" panose="02010600040101010101" pitchFamily="2" charset="-122"/>
                <a:ea typeface="华文中宋" panose="02010600040101010101" pitchFamily="2" charset="-122"/>
              </a:rPr>
              <a:t>频繁的</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操作必将影响进程</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线程的运行效率</a:t>
            </a:r>
          </a:p>
        </p:txBody>
      </p:sp>
      <p:sp>
        <p:nvSpPr>
          <p:cNvPr id="17" name="圆角矩形标注 4">
            <a:extLst>
              <a:ext uri="{FF2B5EF4-FFF2-40B4-BE49-F238E27FC236}">
                <a16:creationId xmlns:a16="http://schemas.microsoft.com/office/drawing/2014/main" id="{66C7530C-E2AC-457A-AB7B-642AF6D4C720}"/>
              </a:ext>
            </a:extLst>
          </p:cNvPr>
          <p:cNvSpPr/>
          <p:nvPr/>
        </p:nvSpPr>
        <p:spPr>
          <a:xfrm>
            <a:off x="6617121" y="1098111"/>
            <a:ext cx="2332882" cy="851280"/>
          </a:xfrm>
          <a:prstGeom prst="wedgeRoundRectCallout">
            <a:avLst>
              <a:gd name="adj1" fmla="val -66760"/>
              <a:gd name="adj2" fmla="val 169660"/>
              <a:gd name="adj3" fmla="val 16667"/>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ts val="2400"/>
              </a:lnSpc>
            </a:pP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操作分为准备数据和复制数据两个步骤</a:t>
            </a:r>
          </a:p>
        </p:txBody>
      </p:sp>
      <p:sp>
        <p:nvSpPr>
          <p:cNvPr id="18" name="Title 13">
            <a:extLst>
              <a:ext uri="{FF2B5EF4-FFF2-40B4-BE49-F238E27FC236}">
                <a16:creationId xmlns:a16="http://schemas.microsoft.com/office/drawing/2014/main" id="{2A99A278-A8AE-44C4-84ED-5BBDB1D7D213}"/>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2" name="灯片编号占位符 1">
            <a:extLst>
              <a:ext uri="{FF2B5EF4-FFF2-40B4-BE49-F238E27FC236}">
                <a16:creationId xmlns:a16="http://schemas.microsoft.com/office/drawing/2014/main" id="{10A2A7AE-F44C-409A-A550-A6687F2FA550}"/>
              </a:ext>
            </a:extLst>
          </p:cNvPr>
          <p:cNvSpPr>
            <a:spLocks noGrp="1"/>
          </p:cNvSpPr>
          <p:nvPr>
            <p:ph type="sldNum" sz="quarter" idx="12"/>
          </p:nvPr>
        </p:nvSpPr>
        <p:spPr/>
        <p:txBody>
          <a:bodyPr/>
          <a:lstStyle/>
          <a:p>
            <a:fld id="{B10D5614-B734-4280-8F57-1D4947433C97}" type="slidenum">
              <a:rPr lang="en-US" smtClean="0"/>
              <a:pPr/>
              <a:t>107</a:t>
            </a:fld>
            <a:endParaRPr lang="en-US"/>
          </a:p>
        </p:txBody>
      </p:sp>
    </p:spTree>
    <p:extLst>
      <p:ext uri="{BB962C8B-B14F-4D97-AF65-F5344CB8AC3E}">
        <p14:creationId xmlns:p14="http://schemas.microsoft.com/office/powerpoint/2010/main" val="92553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Linux</a:t>
            </a:r>
            <a:r>
              <a:rPr lang="zh-CN" altLang="en-US" sz="2000" b="1" dirty="0">
                <a:solidFill>
                  <a:srgbClr val="FF0000"/>
                </a:solidFill>
                <a:latin typeface="华文中宋" panose="02010600040101010101" pitchFamily="2" charset="-122"/>
                <a:ea typeface="华文中宋" panose="02010600040101010101" pitchFamily="2" charset="-122"/>
              </a:rPr>
              <a:t>系统</a:t>
            </a: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模型</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492832" y="1714401"/>
            <a:ext cx="7992888" cy="2326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1. </a:t>
            </a:r>
            <a:r>
              <a:rPr lang="zh-CN" altLang="en-US" sz="1800" b="1" dirty="0">
                <a:solidFill>
                  <a:srgbClr val="000000"/>
                </a:solidFill>
                <a:latin typeface="华文中宋" panose="02010600040101010101" pitchFamily="2" charset="-122"/>
                <a:ea typeface="华文中宋" panose="02010600040101010101" pitchFamily="2" charset="-122"/>
              </a:rPr>
              <a:t>阻塞</a:t>
            </a:r>
            <a:r>
              <a:rPr lang="en-US" altLang="zh-CN" sz="1800" b="1" dirty="0">
                <a:solidFill>
                  <a:srgbClr val="000000"/>
                </a:solidFill>
                <a:latin typeface="华文中宋" panose="02010600040101010101" pitchFamily="2" charset="-122"/>
                <a:ea typeface="华文中宋" panose="02010600040101010101" pitchFamily="2" charset="-122"/>
              </a:rPr>
              <a:t>I/O (blocking I/O)</a:t>
            </a:r>
          </a:p>
          <a:p>
            <a:pPr marL="0" indent="0">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2. </a:t>
            </a:r>
            <a:r>
              <a:rPr lang="zh-CN" altLang="en-US" sz="1800" b="1" dirty="0">
                <a:solidFill>
                  <a:srgbClr val="000000"/>
                </a:solidFill>
                <a:latin typeface="华文中宋" panose="02010600040101010101" pitchFamily="2" charset="-122"/>
                <a:ea typeface="华文中宋" panose="02010600040101010101" pitchFamily="2" charset="-122"/>
              </a:rPr>
              <a:t>非阻塞</a:t>
            </a:r>
            <a:r>
              <a:rPr lang="en-US" altLang="zh-CN" sz="1800" b="1" dirty="0">
                <a:solidFill>
                  <a:srgbClr val="000000"/>
                </a:solidFill>
                <a:latin typeface="华文中宋" panose="02010600040101010101" pitchFamily="2" charset="-122"/>
                <a:ea typeface="华文中宋" panose="02010600040101010101" pitchFamily="2" charset="-122"/>
              </a:rPr>
              <a:t>I/O (nonblocking I/O)</a:t>
            </a:r>
          </a:p>
          <a:p>
            <a:pPr marL="0" indent="0">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3. I/O</a:t>
            </a:r>
            <a:r>
              <a:rPr lang="zh-CN" altLang="en-US" sz="1800" b="1" dirty="0">
                <a:solidFill>
                  <a:srgbClr val="000000"/>
                </a:solidFill>
                <a:latin typeface="华文中宋" panose="02010600040101010101" pitchFamily="2" charset="-122"/>
                <a:ea typeface="华文中宋" panose="02010600040101010101" pitchFamily="2" charset="-122"/>
              </a:rPr>
              <a:t>复用</a:t>
            </a:r>
            <a:r>
              <a:rPr lang="en-US" altLang="zh-CN" sz="1800" b="1" dirty="0">
                <a:solidFill>
                  <a:srgbClr val="000000"/>
                </a:solidFill>
                <a:latin typeface="华文中宋" panose="02010600040101010101" pitchFamily="2" charset="-122"/>
                <a:ea typeface="华文中宋" panose="02010600040101010101" pitchFamily="2" charset="-122"/>
              </a:rPr>
              <a:t>(multiplexing I/O)  </a:t>
            </a:r>
            <a:r>
              <a:rPr lang="zh-CN" altLang="en-US" sz="1800" b="1" dirty="0">
                <a:solidFill>
                  <a:srgbClr val="000000"/>
                </a:solidFill>
                <a:latin typeface="华文中宋" panose="02010600040101010101" pitchFamily="2" charset="-122"/>
                <a:ea typeface="华文中宋" panose="02010600040101010101" pitchFamily="2" charset="-122"/>
              </a:rPr>
              <a:t>使用</a:t>
            </a:r>
            <a:r>
              <a:rPr lang="en-US" altLang="zh-CN" sz="1800" b="1" dirty="0">
                <a:solidFill>
                  <a:srgbClr val="000000"/>
                </a:solidFill>
                <a:latin typeface="华文中宋" panose="02010600040101010101" pitchFamily="2" charset="-122"/>
                <a:ea typeface="华文中宋" panose="02010600040101010101" pitchFamily="2" charset="-122"/>
              </a:rPr>
              <a:t>select</a:t>
            </a:r>
            <a:r>
              <a:rPr lang="zh-CN" altLang="en-US" sz="1800" b="1" dirty="0">
                <a:solidFill>
                  <a:srgbClr val="000000"/>
                </a:solidFill>
                <a:latin typeface="华文中宋" panose="02010600040101010101" pitchFamily="2" charset="-122"/>
                <a:ea typeface="华文中宋" panose="02010600040101010101" pitchFamily="2" charset="-122"/>
              </a:rPr>
              <a:t>和</a:t>
            </a:r>
            <a:r>
              <a:rPr lang="en-US" altLang="zh-CN" sz="1800" b="1" dirty="0">
                <a:solidFill>
                  <a:srgbClr val="000000"/>
                </a:solidFill>
                <a:latin typeface="华文中宋" panose="02010600040101010101" pitchFamily="2" charset="-122"/>
                <a:ea typeface="华文中宋" panose="02010600040101010101" pitchFamily="2" charset="-122"/>
              </a:rPr>
              <a:t>poll</a:t>
            </a:r>
            <a:r>
              <a:rPr lang="zh-CN" altLang="en-US" sz="1800" b="1" dirty="0">
                <a:solidFill>
                  <a:srgbClr val="000000"/>
                </a:solidFill>
                <a:latin typeface="华文中宋" panose="02010600040101010101" pitchFamily="2" charset="-122"/>
                <a:ea typeface="华文中宋" panose="02010600040101010101" pitchFamily="2" charset="-122"/>
              </a:rPr>
              <a:t>函数</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indent="0">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4. </a:t>
            </a:r>
            <a:r>
              <a:rPr lang="zh-CN" altLang="en-US" sz="1800" b="1" dirty="0">
                <a:solidFill>
                  <a:srgbClr val="000000"/>
                </a:solidFill>
                <a:latin typeface="华文中宋" panose="02010600040101010101" pitchFamily="2" charset="-122"/>
                <a:ea typeface="华文中宋" panose="02010600040101010101" pitchFamily="2" charset="-122"/>
              </a:rPr>
              <a:t>信号驱动</a:t>
            </a:r>
            <a:r>
              <a:rPr lang="en-US" altLang="zh-CN" sz="1800" b="1" dirty="0">
                <a:solidFill>
                  <a:srgbClr val="000000"/>
                </a:solidFill>
                <a:latin typeface="华文中宋" panose="02010600040101010101" pitchFamily="2" charset="-122"/>
                <a:ea typeface="华文中宋" panose="02010600040101010101" pitchFamily="2" charset="-122"/>
              </a:rPr>
              <a:t>I/O (signal driven I/O) SIGIO</a:t>
            </a:r>
            <a:r>
              <a:rPr lang="zh-CN" altLang="en-US" sz="1800" b="1" dirty="0">
                <a:solidFill>
                  <a:srgbClr val="000000"/>
                </a:solidFill>
                <a:latin typeface="华文中宋" panose="02010600040101010101" pitchFamily="2" charset="-122"/>
                <a:ea typeface="华文中宋" panose="02010600040101010101" pitchFamily="2" charset="-122"/>
              </a:rPr>
              <a:t>信号</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indent="0">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5. </a:t>
            </a:r>
            <a:r>
              <a:rPr lang="zh-CN" altLang="en-US" sz="1800" b="1" dirty="0">
                <a:solidFill>
                  <a:srgbClr val="000000"/>
                </a:solidFill>
                <a:latin typeface="华文中宋" panose="02010600040101010101" pitchFamily="2" charset="-122"/>
                <a:ea typeface="华文中宋" panose="02010600040101010101" pitchFamily="2" charset="-122"/>
              </a:rPr>
              <a:t>异步</a:t>
            </a:r>
            <a:r>
              <a:rPr lang="en-US" altLang="zh-CN" sz="1800" b="1" dirty="0">
                <a:solidFill>
                  <a:srgbClr val="000000"/>
                </a:solidFill>
                <a:latin typeface="华文中宋" panose="02010600040101010101" pitchFamily="2" charset="-122"/>
                <a:ea typeface="华文中宋" panose="02010600040101010101" pitchFamily="2" charset="-122"/>
              </a:rPr>
              <a:t>I/O (asynchronous I/O) POSIX </a:t>
            </a:r>
            <a:r>
              <a:rPr lang="en-US" altLang="zh-CN" sz="1800" b="1" dirty="0" err="1">
                <a:solidFill>
                  <a:srgbClr val="000000"/>
                </a:solidFill>
                <a:latin typeface="华文中宋" panose="02010600040101010101" pitchFamily="2" charset="-122"/>
                <a:ea typeface="华文中宋" panose="02010600040101010101" pitchFamily="2" charset="-122"/>
              </a:rPr>
              <a:t>aio_functions</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18" name="右大括号 17">
            <a:extLst>
              <a:ext uri="{FF2B5EF4-FFF2-40B4-BE49-F238E27FC236}">
                <a16:creationId xmlns:a16="http://schemas.microsoft.com/office/drawing/2014/main" id="{BF810E08-47F0-4711-A9A8-DADF06D53216}"/>
              </a:ext>
            </a:extLst>
          </p:cNvPr>
          <p:cNvSpPr/>
          <p:nvPr/>
        </p:nvSpPr>
        <p:spPr>
          <a:xfrm>
            <a:off x="6718913" y="1845278"/>
            <a:ext cx="373368" cy="1367698"/>
          </a:xfrm>
          <a:prstGeom prst="rightBrace">
            <a:avLst>
              <a:gd name="adj1" fmla="val 11274"/>
              <a:gd name="adj2" fmla="val 44239"/>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19" name="矩形 18">
            <a:extLst>
              <a:ext uri="{FF2B5EF4-FFF2-40B4-BE49-F238E27FC236}">
                <a16:creationId xmlns:a16="http://schemas.microsoft.com/office/drawing/2014/main" id="{BF933A1E-2CB0-4C79-BABF-F729D9A611C2}"/>
              </a:ext>
            </a:extLst>
          </p:cNvPr>
          <p:cNvSpPr/>
          <p:nvPr/>
        </p:nvSpPr>
        <p:spPr>
          <a:xfrm>
            <a:off x="7092281" y="2235736"/>
            <a:ext cx="1161001" cy="3688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b="1" dirty="0">
                <a:solidFill>
                  <a:srgbClr val="000000"/>
                </a:solidFill>
                <a:latin typeface="华文中宋" panose="02010600040101010101" pitchFamily="2" charset="-122"/>
                <a:ea typeface="华文中宋" panose="02010600040101010101" pitchFamily="2" charset="-122"/>
              </a:rPr>
              <a:t>同步</a:t>
            </a:r>
            <a:r>
              <a:rPr lang="en-US" altLang="zh-CN" b="1" dirty="0">
                <a:solidFill>
                  <a:srgbClr val="000000"/>
                </a:solidFill>
                <a:latin typeface="华文中宋" panose="02010600040101010101" pitchFamily="2" charset="-122"/>
                <a:ea typeface="华文中宋" panose="02010600040101010101" pitchFamily="2" charset="-122"/>
              </a:rPr>
              <a:t>I/O</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2" name="灯片编号占位符 1">
            <a:extLst>
              <a:ext uri="{FF2B5EF4-FFF2-40B4-BE49-F238E27FC236}">
                <a16:creationId xmlns:a16="http://schemas.microsoft.com/office/drawing/2014/main" id="{709640D9-0208-43C7-9CA1-4BF52562D3DF}"/>
              </a:ext>
            </a:extLst>
          </p:cNvPr>
          <p:cNvSpPr>
            <a:spLocks noGrp="1"/>
          </p:cNvSpPr>
          <p:nvPr>
            <p:ph type="sldNum" sz="quarter" idx="12"/>
          </p:nvPr>
        </p:nvSpPr>
        <p:spPr/>
        <p:txBody>
          <a:bodyPr/>
          <a:lstStyle/>
          <a:p>
            <a:fld id="{B10D5614-B734-4280-8F57-1D4947433C97}" type="slidenum">
              <a:rPr lang="en-US" smtClean="0"/>
              <a:pPr/>
              <a:t>108</a:t>
            </a:fld>
            <a:endParaRPr lang="en-US"/>
          </a:p>
        </p:txBody>
      </p:sp>
    </p:spTree>
    <p:extLst>
      <p:ext uri="{BB962C8B-B14F-4D97-AF65-F5344CB8AC3E}">
        <p14:creationId xmlns:p14="http://schemas.microsoft.com/office/powerpoint/2010/main" val="291118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阻塞</a:t>
            </a:r>
            <a:r>
              <a:rPr lang="en-US" altLang="zh-CN" sz="2000" b="1" dirty="0">
                <a:solidFill>
                  <a:srgbClr val="FF0000"/>
                </a:solidFill>
                <a:latin typeface="华文中宋" panose="02010600040101010101" pitchFamily="2" charset="-122"/>
                <a:ea typeface="华文中宋" panose="02010600040101010101" pitchFamily="2" charset="-122"/>
              </a:rPr>
              <a:t>I/O (blocking I/O)</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5967159" y="1817189"/>
            <a:ext cx="2826216" cy="41657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在</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执行的两个阶段都被阻塞了</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默认情况下所有套接字都是阻塞的</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en-US" altLang="zh-CN" sz="1600" b="1" dirty="0">
                <a:solidFill>
                  <a:srgbClr val="000000"/>
                </a:solidFill>
                <a:latin typeface="华文中宋" panose="02010600040101010101" pitchFamily="2" charset="-122"/>
                <a:ea typeface="华文中宋" panose="02010600040101010101" pitchFamily="2" charset="-122"/>
              </a:rPr>
              <a:t>TCP</a:t>
            </a:r>
            <a:r>
              <a:rPr lang="zh-CN" altLang="en-US" sz="1600" b="1" dirty="0">
                <a:solidFill>
                  <a:srgbClr val="000000"/>
                </a:solidFill>
                <a:latin typeface="华文中宋" panose="02010600040101010101" pitchFamily="2" charset="-122"/>
                <a:ea typeface="华文中宋" panose="02010600040101010101" pitchFamily="2" charset="-122"/>
              </a:rPr>
              <a:t>与</a:t>
            </a:r>
            <a:r>
              <a:rPr lang="en-US" altLang="zh-CN" sz="1600" b="1" dirty="0">
                <a:solidFill>
                  <a:srgbClr val="000000"/>
                </a:solidFill>
                <a:latin typeface="华文中宋" panose="02010600040101010101" pitchFamily="2" charset="-122"/>
                <a:ea typeface="华文中宋" panose="02010600040101010101" pitchFamily="2" charset="-122"/>
              </a:rPr>
              <a:t>UDP</a:t>
            </a:r>
            <a:r>
              <a:rPr lang="zh-CN" altLang="en-US" sz="1600" b="1" dirty="0">
                <a:solidFill>
                  <a:srgbClr val="000000"/>
                </a:solidFill>
                <a:latin typeface="华文中宋" panose="02010600040101010101" pitchFamily="2" charset="-122"/>
                <a:ea typeface="华文中宋" panose="02010600040101010101" pitchFamily="2" charset="-122"/>
              </a:rPr>
              <a:t>默认都是阻塞模式通信</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是最简单和最流行的模式，也是最原始的</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模型</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多进</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线程并发服务器为阻塞</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模型，高并发时会有效率问题</a:t>
            </a:r>
            <a:endParaRPr lang="en-US" altLang="zh-CN" sz="1600" b="1" dirty="0">
              <a:solidFill>
                <a:srgbClr val="000000"/>
              </a:solidFill>
              <a:latin typeface="华文中宋" panose="02010600040101010101" pitchFamily="2" charset="-122"/>
              <a:ea typeface="华文中宋" panose="02010600040101010101" pitchFamily="2" charset="-122"/>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36" name="左大括号 35">
            <a:extLst>
              <a:ext uri="{FF2B5EF4-FFF2-40B4-BE49-F238E27FC236}">
                <a16:creationId xmlns:a16="http://schemas.microsoft.com/office/drawing/2014/main" id="{BB446B20-6566-4CE1-8114-FF6D82946C2D}"/>
              </a:ext>
            </a:extLst>
          </p:cNvPr>
          <p:cNvSpPr/>
          <p:nvPr/>
        </p:nvSpPr>
        <p:spPr>
          <a:xfrm>
            <a:off x="898019" y="2784441"/>
            <a:ext cx="384048" cy="3419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7" name="右大括号 36">
            <a:extLst>
              <a:ext uri="{FF2B5EF4-FFF2-40B4-BE49-F238E27FC236}">
                <a16:creationId xmlns:a16="http://schemas.microsoft.com/office/drawing/2014/main" id="{783BF260-F251-42AD-964D-554A202939CC}"/>
              </a:ext>
            </a:extLst>
          </p:cNvPr>
          <p:cNvSpPr/>
          <p:nvPr/>
        </p:nvSpPr>
        <p:spPr>
          <a:xfrm>
            <a:off x="4340735" y="2775297"/>
            <a:ext cx="320040" cy="17099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8" name="右大括号 37">
            <a:extLst>
              <a:ext uri="{FF2B5EF4-FFF2-40B4-BE49-F238E27FC236}">
                <a16:creationId xmlns:a16="http://schemas.microsoft.com/office/drawing/2014/main" id="{8B82690F-635D-46F0-8A18-0C5994817F75}"/>
              </a:ext>
            </a:extLst>
          </p:cNvPr>
          <p:cNvSpPr/>
          <p:nvPr/>
        </p:nvSpPr>
        <p:spPr>
          <a:xfrm>
            <a:off x="4340735" y="4575903"/>
            <a:ext cx="320040" cy="1619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9" name="矩形 38">
            <a:extLst>
              <a:ext uri="{FF2B5EF4-FFF2-40B4-BE49-F238E27FC236}">
                <a16:creationId xmlns:a16="http://schemas.microsoft.com/office/drawing/2014/main" id="{E6CB04F6-BC53-4CC4-9A1E-D01C192F3D96}"/>
              </a:ext>
            </a:extLst>
          </p:cNvPr>
          <p:cNvSpPr/>
          <p:nvPr/>
        </p:nvSpPr>
        <p:spPr>
          <a:xfrm>
            <a:off x="1236347" y="2628993"/>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recvfrom</a:t>
            </a:r>
            <a:endParaRPr lang="zh-CN" altLang="en-US" sz="1600" dirty="0">
              <a:solidFill>
                <a:srgbClr val="000000"/>
              </a:solidFill>
            </a:endParaRPr>
          </a:p>
        </p:txBody>
      </p:sp>
      <p:sp>
        <p:nvSpPr>
          <p:cNvPr id="40" name="矩形 39">
            <a:extLst>
              <a:ext uri="{FF2B5EF4-FFF2-40B4-BE49-F238E27FC236}">
                <a16:creationId xmlns:a16="http://schemas.microsoft.com/office/drawing/2014/main" id="{65070A35-610C-4EB2-982C-52F083F1C4EA}"/>
              </a:ext>
            </a:extLst>
          </p:cNvPr>
          <p:cNvSpPr/>
          <p:nvPr/>
        </p:nvSpPr>
        <p:spPr>
          <a:xfrm>
            <a:off x="1236347" y="6039705"/>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处理数据</a:t>
            </a:r>
          </a:p>
        </p:txBody>
      </p:sp>
      <p:sp>
        <p:nvSpPr>
          <p:cNvPr id="41" name="矩形 40">
            <a:extLst>
              <a:ext uri="{FF2B5EF4-FFF2-40B4-BE49-F238E27FC236}">
                <a16:creationId xmlns:a16="http://schemas.microsoft.com/office/drawing/2014/main" id="{84D05F47-5CA5-4D37-ABB6-EF5447E198AB}"/>
              </a:ext>
            </a:extLst>
          </p:cNvPr>
          <p:cNvSpPr/>
          <p:nvPr/>
        </p:nvSpPr>
        <p:spPr>
          <a:xfrm>
            <a:off x="3391283" y="2532981"/>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无数据报准备好</a:t>
            </a:r>
          </a:p>
        </p:txBody>
      </p:sp>
      <p:sp>
        <p:nvSpPr>
          <p:cNvPr id="42" name="矩形 41">
            <a:extLst>
              <a:ext uri="{FF2B5EF4-FFF2-40B4-BE49-F238E27FC236}">
                <a16:creationId xmlns:a16="http://schemas.microsoft.com/office/drawing/2014/main" id="{5BE5C8AB-86CB-4B60-9548-377DB51228E5}"/>
              </a:ext>
            </a:extLst>
          </p:cNvPr>
          <p:cNvSpPr/>
          <p:nvPr/>
        </p:nvSpPr>
        <p:spPr>
          <a:xfrm>
            <a:off x="3391283" y="4110321"/>
            <a:ext cx="1024128" cy="7680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数据报准备好，复制数据</a:t>
            </a:r>
          </a:p>
        </p:txBody>
      </p:sp>
      <p:sp>
        <p:nvSpPr>
          <p:cNvPr id="43" name="矩形 42">
            <a:extLst>
              <a:ext uri="{FF2B5EF4-FFF2-40B4-BE49-F238E27FC236}">
                <a16:creationId xmlns:a16="http://schemas.microsoft.com/office/drawing/2014/main" id="{1ECBEEF5-8725-4356-944F-ED3994406252}"/>
              </a:ext>
            </a:extLst>
          </p:cNvPr>
          <p:cNvSpPr/>
          <p:nvPr/>
        </p:nvSpPr>
        <p:spPr>
          <a:xfrm>
            <a:off x="3391283" y="6030561"/>
            <a:ext cx="1024128" cy="33070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复制完成</a:t>
            </a:r>
          </a:p>
        </p:txBody>
      </p:sp>
      <p:cxnSp>
        <p:nvCxnSpPr>
          <p:cNvPr id="44" name="直接箭头连接符 43">
            <a:extLst>
              <a:ext uri="{FF2B5EF4-FFF2-40B4-BE49-F238E27FC236}">
                <a16:creationId xmlns:a16="http://schemas.microsoft.com/office/drawing/2014/main" id="{745A41CC-9503-43F1-A4AB-0DE0E7500E24}"/>
              </a:ext>
            </a:extLst>
          </p:cNvPr>
          <p:cNvCxnSpPr>
            <a:stCxn id="39" idx="3"/>
            <a:endCxn id="41" idx="1"/>
          </p:cNvCxnSpPr>
          <p:nvPr/>
        </p:nvCxnSpPr>
        <p:spPr>
          <a:xfrm>
            <a:off x="2260475" y="2784441"/>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EB0C4198-5E3F-4E23-AADD-1CEB50B2B1A6}"/>
              </a:ext>
            </a:extLst>
          </p:cNvPr>
          <p:cNvCxnSpPr/>
          <p:nvPr/>
        </p:nvCxnSpPr>
        <p:spPr>
          <a:xfrm flipH="1">
            <a:off x="2260475" y="6195153"/>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868ABEB-50F5-49E6-9CA8-5BCFAA00F7B6}"/>
              </a:ext>
            </a:extLst>
          </p:cNvPr>
          <p:cNvCxnSpPr/>
          <p:nvPr/>
        </p:nvCxnSpPr>
        <p:spPr>
          <a:xfrm>
            <a:off x="3891155" y="3079335"/>
            <a:ext cx="0" cy="9738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719CEDD0-D79A-409F-92C8-10E1A527395E}"/>
              </a:ext>
            </a:extLst>
          </p:cNvPr>
          <p:cNvCxnSpPr/>
          <p:nvPr/>
        </p:nvCxnSpPr>
        <p:spPr>
          <a:xfrm>
            <a:off x="3903347" y="4946616"/>
            <a:ext cx="0" cy="9738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3661072A-968C-47EB-9020-A45570E159E0}"/>
              </a:ext>
            </a:extLst>
          </p:cNvPr>
          <p:cNvSpPr/>
          <p:nvPr/>
        </p:nvSpPr>
        <p:spPr>
          <a:xfrm>
            <a:off x="1368935" y="3266787"/>
            <a:ext cx="630936" cy="25332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600" dirty="0">
                <a:solidFill>
                  <a:srgbClr val="000000"/>
                </a:solidFill>
              </a:rPr>
              <a:t>进程挂起，休眠等待状态</a:t>
            </a:r>
          </a:p>
        </p:txBody>
      </p:sp>
      <p:sp>
        <p:nvSpPr>
          <p:cNvPr id="49" name="矩形 48">
            <a:extLst>
              <a:ext uri="{FF2B5EF4-FFF2-40B4-BE49-F238E27FC236}">
                <a16:creationId xmlns:a16="http://schemas.microsoft.com/office/drawing/2014/main" id="{8AB2926E-B619-40BF-9A35-21C89CA91AE1}"/>
              </a:ext>
            </a:extLst>
          </p:cNvPr>
          <p:cNvSpPr/>
          <p:nvPr/>
        </p:nvSpPr>
        <p:spPr>
          <a:xfrm>
            <a:off x="4683635" y="3474813"/>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等待数据</a:t>
            </a:r>
          </a:p>
        </p:txBody>
      </p:sp>
      <p:sp>
        <p:nvSpPr>
          <p:cNvPr id="50" name="矩形 49">
            <a:extLst>
              <a:ext uri="{FF2B5EF4-FFF2-40B4-BE49-F238E27FC236}">
                <a16:creationId xmlns:a16="http://schemas.microsoft.com/office/drawing/2014/main" id="{5D8E1A79-C18B-475D-9209-4DCA5E60A8A5}"/>
              </a:ext>
            </a:extLst>
          </p:cNvPr>
          <p:cNvSpPr/>
          <p:nvPr/>
        </p:nvSpPr>
        <p:spPr>
          <a:xfrm>
            <a:off x="4683635" y="5230842"/>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复制数据</a:t>
            </a:r>
          </a:p>
        </p:txBody>
      </p:sp>
      <p:sp>
        <p:nvSpPr>
          <p:cNvPr id="51" name="矩形 50">
            <a:extLst>
              <a:ext uri="{FF2B5EF4-FFF2-40B4-BE49-F238E27FC236}">
                <a16:creationId xmlns:a16="http://schemas.microsoft.com/office/drawing/2014/main" id="{EF21ABA7-1E64-4EE5-BBC9-2009447DB773}"/>
              </a:ext>
            </a:extLst>
          </p:cNvPr>
          <p:cNvSpPr/>
          <p:nvPr/>
        </p:nvSpPr>
        <p:spPr>
          <a:xfrm>
            <a:off x="40007" y="3954873"/>
            <a:ext cx="1050036" cy="10607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进程</a:t>
            </a:r>
            <a:endParaRPr lang="en-US" altLang="zh-CN" sz="1600" dirty="0">
              <a:solidFill>
                <a:srgbClr val="000000"/>
              </a:solidFill>
            </a:endParaRPr>
          </a:p>
          <a:p>
            <a:pPr algn="ctr"/>
            <a:r>
              <a:rPr lang="zh-CN" altLang="en-US" sz="1600" dirty="0">
                <a:solidFill>
                  <a:srgbClr val="000000"/>
                </a:solidFill>
              </a:rPr>
              <a:t>阻塞于</a:t>
            </a:r>
            <a:r>
              <a:rPr lang="en-US" altLang="zh-CN" sz="1600" dirty="0">
                <a:solidFill>
                  <a:srgbClr val="000000"/>
                </a:solidFill>
              </a:rPr>
              <a:t>recvfrom</a:t>
            </a:r>
            <a:r>
              <a:rPr lang="zh-CN" altLang="en-US" sz="1600" dirty="0">
                <a:solidFill>
                  <a:srgbClr val="000000"/>
                </a:solidFill>
              </a:rPr>
              <a:t>调用</a:t>
            </a:r>
          </a:p>
        </p:txBody>
      </p:sp>
      <p:sp>
        <p:nvSpPr>
          <p:cNvPr id="52" name="矩形 51">
            <a:extLst>
              <a:ext uri="{FF2B5EF4-FFF2-40B4-BE49-F238E27FC236}">
                <a16:creationId xmlns:a16="http://schemas.microsoft.com/office/drawing/2014/main" id="{BA3F8E7D-700F-4AD5-9B32-2B919F3E256C}"/>
              </a:ext>
            </a:extLst>
          </p:cNvPr>
          <p:cNvSpPr/>
          <p:nvPr/>
        </p:nvSpPr>
        <p:spPr>
          <a:xfrm>
            <a:off x="2301623" y="2532981"/>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系统调用</a:t>
            </a:r>
          </a:p>
        </p:txBody>
      </p:sp>
      <p:sp>
        <p:nvSpPr>
          <p:cNvPr id="53" name="矩形 52">
            <a:extLst>
              <a:ext uri="{FF2B5EF4-FFF2-40B4-BE49-F238E27FC236}">
                <a16:creationId xmlns:a16="http://schemas.microsoft.com/office/drawing/2014/main" id="{42AA328C-946B-480D-AAB0-000547730EDA}"/>
              </a:ext>
            </a:extLst>
          </p:cNvPr>
          <p:cNvSpPr/>
          <p:nvPr/>
        </p:nvSpPr>
        <p:spPr>
          <a:xfrm>
            <a:off x="2342771" y="5938739"/>
            <a:ext cx="1024128" cy="2526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成功返回</a:t>
            </a:r>
          </a:p>
        </p:txBody>
      </p:sp>
      <p:sp>
        <p:nvSpPr>
          <p:cNvPr id="54" name="矩形 53">
            <a:extLst>
              <a:ext uri="{FF2B5EF4-FFF2-40B4-BE49-F238E27FC236}">
                <a16:creationId xmlns:a16="http://schemas.microsoft.com/office/drawing/2014/main" id="{2549F81A-C60B-4FC2-A962-5706B02D0451}"/>
              </a:ext>
            </a:extLst>
          </p:cNvPr>
          <p:cNvSpPr/>
          <p:nvPr/>
        </p:nvSpPr>
        <p:spPr>
          <a:xfrm>
            <a:off x="1172339" y="2080353"/>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应用进程</a:t>
            </a:r>
          </a:p>
        </p:txBody>
      </p:sp>
      <p:sp>
        <p:nvSpPr>
          <p:cNvPr id="55" name="矩形 54">
            <a:extLst>
              <a:ext uri="{FF2B5EF4-FFF2-40B4-BE49-F238E27FC236}">
                <a16:creationId xmlns:a16="http://schemas.microsoft.com/office/drawing/2014/main" id="{CC3E0060-E5EA-42C1-A8F3-ACB43576CDB8}"/>
              </a:ext>
            </a:extLst>
          </p:cNvPr>
          <p:cNvSpPr/>
          <p:nvPr/>
        </p:nvSpPr>
        <p:spPr>
          <a:xfrm>
            <a:off x="3365375" y="2080353"/>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内核</a:t>
            </a:r>
          </a:p>
        </p:txBody>
      </p:sp>
      <p:sp>
        <p:nvSpPr>
          <p:cNvPr id="2" name="灯片编号占位符 1">
            <a:extLst>
              <a:ext uri="{FF2B5EF4-FFF2-40B4-BE49-F238E27FC236}">
                <a16:creationId xmlns:a16="http://schemas.microsoft.com/office/drawing/2014/main" id="{DB197F97-F9A9-43DA-8AFC-7D3FF330174B}"/>
              </a:ext>
            </a:extLst>
          </p:cNvPr>
          <p:cNvSpPr>
            <a:spLocks noGrp="1"/>
          </p:cNvSpPr>
          <p:nvPr>
            <p:ph type="sldNum" sz="quarter" idx="12"/>
          </p:nvPr>
        </p:nvSpPr>
        <p:spPr/>
        <p:txBody>
          <a:bodyPr/>
          <a:lstStyle/>
          <a:p>
            <a:fld id="{B10D5614-B734-4280-8F57-1D4947433C97}" type="slidenum">
              <a:rPr lang="en-US" smtClean="0"/>
              <a:pPr/>
              <a:t>109</a:t>
            </a:fld>
            <a:endParaRPr lang="en-US"/>
          </a:p>
        </p:txBody>
      </p:sp>
    </p:spTree>
    <p:extLst>
      <p:ext uri="{BB962C8B-B14F-4D97-AF65-F5344CB8AC3E}">
        <p14:creationId xmlns:p14="http://schemas.microsoft.com/office/powerpoint/2010/main" val="126813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iterate type="lt">
                                    <p:tmPct val="0"/>
                                  </p:iterate>
                                  <p:childTnLst>
                                    <p:animClr clrSpc="rgb" dir="cw">
                                      <p:cBhvr override="childStyle">
                                        <p:cTn id="6" dur="500" fill="hold"/>
                                        <p:tgtEl>
                                          <p:spTgt spid="48"/>
                                        </p:tgtEl>
                                        <p:attrNameLst>
                                          <p:attrName>style.color</p:attrName>
                                        </p:attrNameLst>
                                      </p:cBhvr>
                                      <p:to>
                                        <a:srgbClr val="0000FF"/>
                                      </p:to>
                                    </p:animClr>
                                    <p:animClr clrSpc="rgb" dir="cw">
                                      <p:cBhvr>
                                        <p:cTn id="7" dur="500" fill="hold"/>
                                        <p:tgtEl>
                                          <p:spTgt spid="48"/>
                                        </p:tgtEl>
                                        <p:attrNameLst>
                                          <p:attrName>fillcolor</p:attrName>
                                        </p:attrNameLst>
                                      </p:cBhvr>
                                      <p:to>
                                        <a:srgbClr val="0000FF"/>
                                      </p:to>
                                    </p:animClr>
                                    <p:set>
                                      <p:cBhvr>
                                        <p:cTn id="8" dur="500" fill="hold"/>
                                        <p:tgtEl>
                                          <p:spTgt spid="48"/>
                                        </p:tgtEl>
                                        <p:attrNameLst>
                                          <p:attrName>fill.type</p:attrName>
                                        </p:attrNameLst>
                                      </p:cBhvr>
                                      <p:to>
                                        <p:strVal val="solid"/>
                                      </p:to>
                                    </p:set>
                                    <p:set>
                                      <p:cBhvr>
                                        <p:cTn id="9" dur="500" fill="hold"/>
                                        <p:tgtEl>
                                          <p:spTgt spid="48"/>
                                        </p:tgtEl>
                                        <p:attrNameLst>
                                          <p:attrName>fill.on</p:attrName>
                                        </p:attrNameLst>
                                      </p:cBhvr>
                                      <p:to>
                                        <p:strVal val="true"/>
                                      </p:to>
                                    </p:set>
                                  </p:childTnLst>
                                </p:cTn>
                              </p:par>
                            </p:childTnLst>
                          </p:cTn>
                        </p:par>
                        <p:par>
                          <p:cTn id="10" fill="hold">
                            <p:stCondLst>
                              <p:cond delay="500"/>
                            </p:stCondLst>
                            <p:childTnLst>
                              <p:par>
                                <p:cTn id="11" presetID="15" presetClass="emph" presetSubtype="0" grpId="0" nodeType="afterEffect">
                                  <p:stCondLst>
                                    <p:cond delay="0"/>
                                  </p:stCondLst>
                                  <p:iterate type="lt">
                                    <p:tmAbs val="25"/>
                                  </p:iterate>
                                  <p:childTnLst>
                                    <p:set>
                                      <p:cBhvr override="childStyle">
                                        <p:cTn id="12" dur="indefinite"/>
                                        <p:tgtEl>
                                          <p:spTgt spid="48"/>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应用程序接口</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534380" y="1512154"/>
            <a:ext cx="8152420" cy="5029262"/>
          </a:xfrm>
          <a:prstGeom prst="rect">
            <a:avLst/>
          </a:prstGeom>
        </p:spPr>
        <p:txBody>
          <a:bodyPr wrap="square">
            <a:spAutoFit/>
          </a:bodyPr>
          <a:lstStyle/>
          <a:p>
            <a:pPr marL="285750" indent="-285750">
              <a:lnSpc>
                <a:spcPct val="150000"/>
              </a:lnSpc>
              <a:spcBef>
                <a:spcPct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流设备接口：是流设备管理程序与高层之间的接口，又称字符设备接口。</a:t>
            </a:r>
          </a:p>
          <a:p>
            <a:pPr marL="800100" lvl="1" indent="-342900">
              <a:lnSpc>
                <a:spcPct val="150000"/>
              </a:lnSpc>
              <a:spcBef>
                <a:spcPct val="0"/>
              </a:spcBef>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字符设备：数据的存取和传输是以字符为单位的设备。如键盘、打印机等。基本特征是传输速率较低、不可寻址，常采用中断驱动方式</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spcBef>
                <a:spcPct val="0"/>
              </a:spcBef>
              <a:buFont typeface="+mj-ea"/>
              <a:buAutoNum type="circleNumDbPlain"/>
            </a:pPr>
            <a:r>
              <a:rPr lang="en-US" altLang="zh-CN" b="1" dirty="0">
                <a:solidFill>
                  <a:srgbClr val="000000"/>
                </a:solidFill>
                <a:latin typeface="华文中宋" panose="02010600040101010101" pitchFamily="2" charset="-122"/>
                <a:ea typeface="华文中宋" panose="02010600040101010101" pitchFamily="2" charset="-122"/>
              </a:rPr>
              <a:t>get</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put</a:t>
            </a:r>
            <a:r>
              <a:rPr lang="zh-CN" altLang="en-US" b="1" dirty="0">
                <a:solidFill>
                  <a:srgbClr val="000000"/>
                </a:solidFill>
                <a:latin typeface="华文中宋" panose="02010600040101010101" pitchFamily="2" charset="-122"/>
                <a:ea typeface="华文中宋" panose="02010600040101010101" pitchFamily="2" charset="-122"/>
              </a:rPr>
              <a:t>操作：由于字符设备是不可寻址的，因而对它只能采取顺序存取方式。通常需要为字符设备建立一个字符缓冲区（队列）。读入时，设备的字符流顺序进入字符缓冲区；输出时，从字符缓冲区顺序地送出到输出设备中。用户程序获取或输出字符的方法是采用</a:t>
            </a:r>
            <a:r>
              <a:rPr lang="en-US" altLang="zh-CN" b="1" dirty="0">
                <a:solidFill>
                  <a:srgbClr val="000000"/>
                </a:solidFill>
                <a:latin typeface="华文中宋" panose="02010600040101010101" pitchFamily="2" charset="-122"/>
                <a:ea typeface="华文中宋" panose="02010600040101010101" pitchFamily="2" charset="-122"/>
              </a:rPr>
              <a:t>get</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put</a:t>
            </a:r>
            <a:r>
              <a:rPr lang="zh-CN" altLang="en-US" b="1" dirty="0">
                <a:solidFill>
                  <a:srgbClr val="000000"/>
                </a:solidFill>
                <a:latin typeface="华文中宋" panose="02010600040101010101" pitchFamily="2" charset="-122"/>
                <a:ea typeface="华文中宋" panose="02010600040101010101" pitchFamily="2" charset="-122"/>
              </a:rPr>
              <a:t>操作</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spcBef>
                <a:spcPct val="0"/>
              </a:spcBef>
              <a:buFont typeface="+mj-ea"/>
              <a:buAutoNum type="circleNumDbPlain"/>
            </a:pPr>
            <a:r>
              <a:rPr lang="en-US" altLang="zh-CN" b="1" dirty="0">
                <a:solidFill>
                  <a:srgbClr val="000000"/>
                </a:solidFill>
                <a:latin typeface="华文中宋" panose="02010600040101010101" pitchFamily="2" charset="-122"/>
                <a:ea typeface="华文中宋" panose="02010600040101010101" pitchFamily="2" charset="-122"/>
              </a:rPr>
              <a:t>in-control</a:t>
            </a:r>
            <a:r>
              <a:rPr lang="zh-CN" altLang="en-US" b="1" dirty="0">
                <a:solidFill>
                  <a:srgbClr val="000000"/>
                </a:solidFill>
                <a:latin typeface="华文中宋" panose="02010600040101010101" pitchFamily="2" charset="-122"/>
                <a:ea typeface="华文中宋" panose="02010600040101010101" pitchFamily="2" charset="-122"/>
              </a:rPr>
              <a:t>指令：因字符设备的类型非常多，且差异甚大，通常在流设备接口中以统一的方式提供了一种通用的</a:t>
            </a:r>
            <a:r>
              <a:rPr lang="en-US" altLang="zh-CN" b="1" dirty="0">
                <a:solidFill>
                  <a:srgbClr val="000000"/>
                </a:solidFill>
                <a:latin typeface="华文中宋" panose="02010600040101010101" pitchFamily="2" charset="-122"/>
                <a:ea typeface="华文中宋" panose="02010600040101010101" pitchFamily="2" charset="-122"/>
              </a:rPr>
              <a:t>in-control</a:t>
            </a:r>
            <a:r>
              <a:rPr lang="zh-CN" altLang="en-US" b="1" dirty="0">
                <a:solidFill>
                  <a:srgbClr val="000000"/>
                </a:solidFill>
                <a:latin typeface="华文中宋" panose="02010600040101010101" pitchFamily="2" charset="-122"/>
                <a:ea typeface="华文中宋" panose="02010600040101010101" pitchFamily="2" charset="-122"/>
              </a:rPr>
              <a:t>指令来处理它们</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spcBef>
                <a:spcPct val="0"/>
              </a:spcBef>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大多数流设备都是独占设备，必须采取互斥共享，为此流设备接口提供了打开</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关闭操作</a:t>
            </a:r>
          </a:p>
          <a:p>
            <a:pPr marL="285750" indent="-285750">
              <a:lnSpc>
                <a:spcPct val="150000"/>
              </a:lnSpc>
              <a:spcBef>
                <a:spcPct val="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网络通信接口：现代</a:t>
            </a:r>
            <a:r>
              <a:rPr lang="en-US" altLang="zh-CN" b="1" dirty="0">
                <a:solidFill>
                  <a:srgbClr val="000000"/>
                </a:solidFill>
                <a:latin typeface="华文中宋" panose="02010600040101010101" pitchFamily="2" charset="-122"/>
                <a:ea typeface="华文中宋" panose="02010600040101010101" pitchFamily="2" charset="-122"/>
              </a:rPr>
              <a:t>OS</a:t>
            </a:r>
            <a:r>
              <a:rPr lang="zh-CN" altLang="en-US" b="1" dirty="0">
                <a:solidFill>
                  <a:srgbClr val="000000"/>
                </a:solidFill>
                <a:latin typeface="华文中宋" panose="02010600040101010101" pitchFamily="2" charset="-122"/>
                <a:ea typeface="华文中宋" panose="02010600040101010101" pitchFamily="2" charset="-122"/>
              </a:rPr>
              <a:t>提供的功能</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AEA6A3BA-141E-4C80-AB3F-542DDA5AF80F}"/>
              </a:ext>
            </a:extLst>
          </p:cNvPr>
          <p:cNvSpPr>
            <a:spLocks noGrp="1"/>
          </p:cNvSpPr>
          <p:nvPr>
            <p:ph type="sldNum" sz="quarter" idx="12"/>
          </p:nvPr>
        </p:nvSpPr>
        <p:spPr/>
        <p:txBody>
          <a:bodyPr/>
          <a:lstStyle/>
          <a:p>
            <a:fld id="{B10D5614-B734-4280-8F57-1D4947433C97}" type="slidenum">
              <a:rPr lang="en-US" smtClean="0"/>
              <a:pPr/>
              <a:t>11</a:t>
            </a:fld>
            <a:endParaRPr lang="en-US"/>
          </a:p>
        </p:txBody>
      </p:sp>
    </p:spTree>
    <p:extLst>
      <p:ext uri="{BB962C8B-B14F-4D97-AF65-F5344CB8AC3E}">
        <p14:creationId xmlns:p14="http://schemas.microsoft.com/office/powerpoint/2010/main" val="232221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非阻塞</a:t>
            </a:r>
            <a:r>
              <a:rPr lang="en-US" altLang="zh-CN" sz="2000" b="1" dirty="0">
                <a:solidFill>
                  <a:srgbClr val="FF0000"/>
                </a:solidFill>
                <a:latin typeface="华文中宋" panose="02010600040101010101" pitchFamily="2" charset="-122"/>
                <a:ea typeface="华文中宋" panose="02010600040101010101" pitchFamily="2" charset="-122"/>
              </a:rPr>
              <a:t>I/O (nonblocking I/O)</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ctr">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5967159" y="1817189"/>
            <a:ext cx="2826216" cy="31239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可以通过设置</a:t>
            </a:r>
            <a:r>
              <a:rPr lang="en-US" altLang="zh-CN" sz="1600" b="1" dirty="0">
                <a:solidFill>
                  <a:srgbClr val="000000"/>
                </a:solidFill>
                <a:latin typeface="华文中宋" panose="02010600040101010101" pitchFamily="2" charset="-122"/>
                <a:ea typeface="华文中宋" panose="02010600040101010101" pitchFamily="2" charset="-122"/>
              </a:rPr>
              <a:t>socket</a:t>
            </a:r>
            <a:r>
              <a:rPr lang="zh-CN" altLang="en-US" sz="1600" b="1" dirty="0">
                <a:solidFill>
                  <a:srgbClr val="000000"/>
                </a:solidFill>
                <a:latin typeface="华文中宋" panose="02010600040101010101" pitchFamily="2" charset="-122"/>
                <a:ea typeface="华文中宋" panose="02010600040101010101" pitchFamily="2" charset="-122"/>
              </a:rPr>
              <a:t>使其变为非阻塞</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用户进程需要不断的主动询问内核（轮询）数据好了没有</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轮询在用户在内核态之间回来切换，效率不高，只在特定的功能系统中使用</a:t>
            </a:r>
            <a:endParaRPr lang="en-US" altLang="zh-CN" sz="1600" b="1" dirty="0">
              <a:solidFill>
                <a:srgbClr val="000000"/>
              </a:solidFill>
              <a:latin typeface="华文中宋" panose="02010600040101010101" pitchFamily="2" charset="-122"/>
              <a:ea typeface="华文中宋" panose="02010600040101010101" pitchFamily="2" charset="-122"/>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36" name="左大括号 35">
            <a:extLst>
              <a:ext uri="{FF2B5EF4-FFF2-40B4-BE49-F238E27FC236}">
                <a16:creationId xmlns:a16="http://schemas.microsoft.com/office/drawing/2014/main" id="{F20E4341-B464-4691-8EA6-43FC444C9DBD}"/>
              </a:ext>
            </a:extLst>
          </p:cNvPr>
          <p:cNvSpPr/>
          <p:nvPr/>
        </p:nvSpPr>
        <p:spPr>
          <a:xfrm>
            <a:off x="1062340" y="3068960"/>
            <a:ext cx="384048" cy="3419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7" name="右大括号 36">
            <a:extLst>
              <a:ext uri="{FF2B5EF4-FFF2-40B4-BE49-F238E27FC236}">
                <a16:creationId xmlns:a16="http://schemas.microsoft.com/office/drawing/2014/main" id="{E70F7279-D357-4C32-A6DC-89CE8F4897AA}"/>
              </a:ext>
            </a:extLst>
          </p:cNvPr>
          <p:cNvSpPr/>
          <p:nvPr/>
        </p:nvSpPr>
        <p:spPr>
          <a:xfrm>
            <a:off x="4505056" y="3059815"/>
            <a:ext cx="320040" cy="17190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8" name="右大括号 37">
            <a:extLst>
              <a:ext uri="{FF2B5EF4-FFF2-40B4-BE49-F238E27FC236}">
                <a16:creationId xmlns:a16="http://schemas.microsoft.com/office/drawing/2014/main" id="{F67A1C45-76DB-4C78-B1DB-2A49E26D8783}"/>
              </a:ext>
            </a:extLst>
          </p:cNvPr>
          <p:cNvSpPr/>
          <p:nvPr/>
        </p:nvSpPr>
        <p:spPr>
          <a:xfrm>
            <a:off x="4505056" y="4850516"/>
            <a:ext cx="320040" cy="16253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9" name="矩形 38">
            <a:extLst>
              <a:ext uri="{FF2B5EF4-FFF2-40B4-BE49-F238E27FC236}">
                <a16:creationId xmlns:a16="http://schemas.microsoft.com/office/drawing/2014/main" id="{3F1A4FEE-BAC5-4218-9431-C1F962AA0785}"/>
              </a:ext>
            </a:extLst>
          </p:cNvPr>
          <p:cNvSpPr/>
          <p:nvPr/>
        </p:nvSpPr>
        <p:spPr>
          <a:xfrm>
            <a:off x="1400668" y="2913512"/>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recvfrom</a:t>
            </a:r>
            <a:endParaRPr lang="zh-CN" altLang="en-US" sz="1600" dirty="0">
              <a:solidFill>
                <a:srgbClr val="000000"/>
              </a:solidFill>
            </a:endParaRPr>
          </a:p>
        </p:txBody>
      </p:sp>
      <p:sp>
        <p:nvSpPr>
          <p:cNvPr id="40" name="矩形 39">
            <a:extLst>
              <a:ext uri="{FF2B5EF4-FFF2-40B4-BE49-F238E27FC236}">
                <a16:creationId xmlns:a16="http://schemas.microsoft.com/office/drawing/2014/main" id="{D33D74CB-1E95-464C-9EDE-683E019D0775}"/>
              </a:ext>
            </a:extLst>
          </p:cNvPr>
          <p:cNvSpPr/>
          <p:nvPr/>
        </p:nvSpPr>
        <p:spPr>
          <a:xfrm>
            <a:off x="1400668" y="6324224"/>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处理数据</a:t>
            </a:r>
          </a:p>
        </p:txBody>
      </p:sp>
      <p:sp>
        <p:nvSpPr>
          <p:cNvPr id="41" name="矩形 40">
            <a:extLst>
              <a:ext uri="{FF2B5EF4-FFF2-40B4-BE49-F238E27FC236}">
                <a16:creationId xmlns:a16="http://schemas.microsoft.com/office/drawing/2014/main" id="{25272DFE-85A8-4039-96E7-707B3F6D488E}"/>
              </a:ext>
            </a:extLst>
          </p:cNvPr>
          <p:cNvSpPr/>
          <p:nvPr/>
        </p:nvSpPr>
        <p:spPr>
          <a:xfrm>
            <a:off x="3555604" y="2817500"/>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无数据报准备好</a:t>
            </a:r>
          </a:p>
        </p:txBody>
      </p:sp>
      <p:sp>
        <p:nvSpPr>
          <p:cNvPr id="42" name="矩形 41">
            <a:extLst>
              <a:ext uri="{FF2B5EF4-FFF2-40B4-BE49-F238E27FC236}">
                <a16:creationId xmlns:a16="http://schemas.microsoft.com/office/drawing/2014/main" id="{94FFDD76-3BCA-4472-AF71-0644DADBCDE7}"/>
              </a:ext>
            </a:extLst>
          </p:cNvPr>
          <p:cNvSpPr/>
          <p:nvPr/>
        </p:nvSpPr>
        <p:spPr>
          <a:xfrm>
            <a:off x="3551032" y="4773554"/>
            <a:ext cx="1024128" cy="6469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数据报准备好，复制数据</a:t>
            </a:r>
          </a:p>
        </p:txBody>
      </p:sp>
      <p:sp>
        <p:nvSpPr>
          <p:cNvPr id="43" name="矩形 42">
            <a:extLst>
              <a:ext uri="{FF2B5EF4-FFF2-40B4-BE49-F238E27FC236}">
                <a16:creationId xmlns:a16="http://schemas.microsoft.com/office/drawing/2014/main" id="{0242BA41-692D-4FC3-806A-69393FE6D7E3}"/>
              </a:ext>
            </a:extLst>
          </p:cNvPr>
          <p:cNvSpPr/>
          <p:nvPr/>
        </p:nvSpPr>
        <p:spPr>
          <a:xfrm>
            <a:off x="3555604" y="6315080"/>
            <a:ext cx="1024128" cy="33070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复制完成</a:t>
            </a:r>
          </a:p>
        </p:txBody>
      </p:sp>
      <p:cxnSp>
        <p:nvCxnSpPr>
          <p:cNvPr id="44" name="直接箭头连接符 43">
            <a:extLst>
              <a:ext uri="{FF2B5EF4-FFF2-40B4-BE49-F238E27FC236}">
                <a16:creationId xmlns:a16="http://schemas.microsoft.com/office/drawing/2014/main" id="{CD8DF2ED-D575-4996-B7AA-2E9B1B8C2A29}"/>
              </a:ext>
            </a:extLst>
          </p:cNvPr>
          <p:cNvCxnSpPr/>
          <p:nvPr/>
        </p:nvCxnSpPr>
        <p:spPr>
          <a:xfrm>
            <a:off x="2449963" y="3068960"/>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DA8D21BA-7503-4B1C-BBE4-74AD3D2C04E6}"/>
              </a:ext>
            </a:extLst>
          </p:cNvPr>
          <p:cNvCxnSpPr/>
          <p:nvPr/>
        </p:nvCxnSpPr>
        <p:spPr>
          <a:xfrm flipH="1">
            <a:off x="2424796" y="6479672"/>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28160CA4-5670-405D-B68C-744CC37A8DF1}"/>
              </a:ext>
            </a:extLst>
          </p:cNvPr>
          <p:cNvCxnSpPr/>
          <p:nvPr/>
        </p:nvCxnSpPr>
        <p:spPr>
          <a:xfrm>
            <a:off x="4067668" y="5515361"/>
            <a:ext cx="0" cy="68961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489914F-40C2-49D9-9454-A5723FA8E3EB}"/>
              </a:ext>
            </a:extLst>
          </p:cNvPr>
          <p:cNvSpPr/>
          <p:nvPr/>
        </p:nvSpPr>
        <p:spPr>
          <a:xfrm>
            <a:off x="4847956" y="3759332"/>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等待数据</a:t>
            </a:r>
          </a:p>
        </p:txBody>
      </p:sp>
      <p:sp>
        <p:nvSpPr>
          <p:cNvPr id="48" name="矩形 47">
            <a:extLst>
              <a:ext uri="{FF2B5EF4-FFF2-40B4-BE49-F238E27FC236}">
                <a16:creationId xmlns:a16="http://schemas.microsoft.com/office/drawing/2014/main" id="{76DA6081-838A-4401-98C2-656F5181F1C3}"/>
              </a:ext>
            </a:extLst>
          </p:cNvPr>
          <p:cNvSpPr/>
          <p:nvPr/>
        </p:nvSpPr>
        <p:spPr>
          <a:xfrm>
            <a:off x="4847956" y="5515361"/>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复制数据</a:t>
            </a:r>
          </a:p>
        </p:txBody>
      </p:sp>
      <p:sp>
        <p:nvSpPr>
          <p:cNvPr id="49" name="矩形 48">
            <a:extLst>
              <a:ext uri="{FF2B5EF4-FFF2-40B4-BE49-F238E27FC236}">
                <a16:creationId xmlns:a16="http://schemas.microsoft.com/office/drawing/2014/main" id="{A22B641B-C483-40E6-8A8A-B1004959C9F9}"/>
              </a:ext>
            </a:extLst>
          </p:cNvPr>
          <p:cNvSpPr/>
          <p:nvPr/>
        </p:nvSpPr>
        <p:spPr>
          <a:xfrm>
            <a:off x="204328" y="4030413"/>
            <a:ext cx="1050036" cy="147866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进程反复</a:t>
            </a:r>
            <a:endParaRPr lang="en-US" altLang="zh-CN" sz="1600" dirty="0">
              <a:solidFill>
                <a:srgbClr val="000000"/>
              </a:solidFill>
            </a:endParaRPr>
          </a:p>
          <a:p>
            <a:pPr algn="ctr"/>
            <a:r>
              <a:rPr lang="zh-CN" altLang="en-US" sz="1600" dirty="0">
                <a:solidFill>
                  <a:srgbClr val="000000"/>
                </a:solidFill>
              </a:rPr>
              <a:t>调用</a:t>
            </a:r>
            <a:r>
              <a:rPr lang="en-US" altLang="zh-CN" sz="1600" dirty="0">
                <a:solidFill>
                  <a:srgbClr val="000000"/>
                </a:solidFill>
              </a:rPr>
              <a:t>recvfrom</a:t>
            </a:r>
            <a:r>
              <a:rPr lang="zh-CN" altLang="en-US" sz="1600" dirty="0">
                <a:solidFill>
                  <a:srgbClr val="000000"/>
                </a:solidFill>
              </a:rPr>
              <a:t>检测状态等待数据</a:t>
            </a:r>
            <a:r>
              <a:rPr lang="en-US" altLang="zh-CN" sz="1600" dirty="0">
                <a:solidFill>
                  <a:srgbClr val="000000"/>
                </a:solidFill>
              </a:rPr>
              <a:t>(</a:t>
            </a:r>
            <a:r>
              <a:rPr lang="zh-CN" altLang="en-US" sz="1600" dirty="0">
                <a:solidFill>
                  <a:srgbClr val="000000"/>
                </a:solidFill>
              </a:rPr>
              <a:t>轮询</a:t>
            </a:r>
            <a:r>
              <a:rPr lang="en-US" altLang="zh-CN" sz="1600" dirty="0">
                <a:solidFill>
                  <a:srgbClr val="000000"/>
                </a:solidFill>
              </a:rPr>
              <a:t>)</a:t>
            </a:r>
            <a:endParaRPr lang="zh-CN" altLang="en-US" sz="1600" dirty="0">
              <a:solidFill>
                <a:srgbClr val="000000"/>
              </a:solidFill>
            </a:endParaRPr>
          </a:p>
        </p:txBody>
      </p:sp>
      <p:sp>
        <p:nvSpPr>
          <p:cNvPr id="50" name="矩形 49">
            <a:extLst>
              <a:ext uri="{FF2B5EF4-FFF2-40B4-BE49-F238E27FC236}">
                <a16:creationId xmlns:a16="http://schemas.microsoft.com/office/drawing/2014/main" id="{D6FFCB0C-1D89-4282-A320-350DDBE34830}"/>
              </a:ext>
            </a:extLst>
          </p:cNvPr>
          <p:cNvSpPr/>
          <p:nvPr/>
        </p:nvSpPr>
        <p:spPr>
          <a:xfrm>
            <a:off x="2491111" y="2817500"/>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系统调用</a:t>
            </a:r>
          </a:p>
        </p:txBody>
      </p:sp>
      <p:sp>
        <p:nvSpPr>
          <p:cNvPr id="51" name="矩形 50">
            <a:extLst>
              <a:ext uri="{FF2B5EF4-FFF2-40B4-BE49-F238E27FC236}">
                <a16:creationId xmlns:a16="http://schemas.microsoft.com/office/drawing/2014/main" id="{18E62A45-7DCC-44DE-88A4-53F4E8640F61}"/>
              </a:ext>
            </a:extLst>
          </p:cNvPr>
          <p:cNvSpPr/>
          <p:nvPr/>
        </p:nvSpPr>
        <p:spPr>
          <a:xfrm>
            <a:off x="2507092" y="6223258"/>
            <a:ext cx="1024128" cy="2526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成功返回</a:t>
            </a:r>
          </a:p>
        </p:txBody>
      </p:sp>
      <p:sp>
        <p:nvSpPr>
          <p:cNvPr id="52" name="矩形 51">
            <a:extLst>
              <a:ext uri="{FF2B5EF4-FFF2-40B4-BE49-F238E27FC236}">
                <a16:creationId xmlns:a16="http://schemas.microsoft.com/office/drawing/2014/main" id="{AB0CF76E-F172-4A7C-A44A-27BDBE3B9645}"/>
              </a:ext>
            </a:extLst>
          </p:cNvPr>
          <p:cNvSpPr/>
          <p:nvPr/>
        </p:nvSpPr>
        <p:spPr>
          <a:xfrm>
            <a:off x="1336660" y="2364872"/>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应用进程</a:t>
            </a:r>
          </a:p>
        </p:txBody>
      </p:sp>
      <p:sp>
        <p:nvSpPr>
          <p:cNvPr id="53" name="矩形 52">
            <a:extLst>
              <a:ext uri="{FF2B5EF4-FFF2-40B4-BE49-F238E27FC236}">
                <a16:creationId xmlns:a16="http://schemas.microsoft.com/office/drawing/2014/main" id="{55DC3873-7C28-4BD6-949B-C8D66B494CAA}"/>
              </a:ext>
            </a:extLst>
          </p:cNvPr>
          <p:cNvSpPr/>
          <p:nvPr/>
        </p:nvSpPr>
        <p:spPr>
          <a:xfrm>
            <a:off x="3529696" y="2364872"/>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内核</a:t>
            </a:r>
          </a:p>
        </p:txBody>
      </p:sp>
      <p:cxnSp>
        <p:nvCxnSpPr>
          <p:cNvPr id="54" name="直接箭头连接符 53">
            <a:extLst>
              <a:ext uri="{FF2B5EF4-FFF2-40B4-BE49-F238E27FC236}">
                <a16:creationId xmlns:a16="http://schemas.microsoft.com/office/drawing/2014/main" id="{063C4332-59EF-4CC2-B9C0-A6CE48BB44AD}"/>
              </a:ext>
            </a:extLst>
          </p:cNvPr>
          <p:cNvCxnSpPr/>
          <p:nvPr/>
        </p:nvCxnSpPr>
        <p:spPr>
          <a:xfrm flipH="1">
            <a:off x="2449963" y="3308228"/>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55" name="矩形 54">
            <a:extLst>
              <a:ext uri="{FF2B5EF4-FFF2-40B4-BE49-F238E27FC236}">
                <a16:creationId xmlns:a16="http://schemas.microsoft.com/office/drawing/2014/main" id="{70697E58-7C86-41F5-87AA-179C836DE75F}"/>
              </a:ext>
            </a:extLst>
          </p:cNvPr>
          <p:cNvSpPr/>
          <p:nvPr/>
        </p:nvSpPr>
        <p:spPr>
          <a:xfrm>
            <a:off x="2312803" y="3129920"/>
            <a:ext cx="1463040" cy="1737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0000"/>
                </a:solidFill>
              </a:rPr>
              <a:t>EWOULDBLOCK</a:t>
            </a:r>
            <a:endParaRPr lang="zh-CN" altLang="en-US" sz="1100" dirty="0">
              <a:solidFill>
                <a:srgbClr val="000000"/>
              </a:solidFill>
            </a:endParaRPr>
          </a:p>
        </p:txBody>
      </p:sp>
      <p:sp>
        <p:nvSpPr>
          <p:cNvPr id="56" name="矩形 55">
            <a:extLst>
              <a:ext uri="{FF2B5EF4-FFF2-40B4-BE49-F238E27FC236}">
                <a16:creationId xmlns:a16="http://schemas.microsoft.com/office/drawing/2014/main" id="{D188E796-11E3-43AA-9956-884414794992}"/>
              </a:ext>
            </a:extLst>
          </p:cNvPr>
          <p:cNvSpPr/>
          <p:nvPr/>
        </p:nvSpPr>
        <p:spPr>
          <a:xfrm>
            <a:off x="1400668" y="3507872"/>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recvfrom</a:t>
            </a:r>
            <a:endParaRPr lang="zh-CN" altLang="en-US" sz="1600" dirty="0">
              <a:solidFill>
                <a:srgbClr val="000000"/>
              </a:solidFill>
            </a:endParaRPr>
          </a:p>
        </p:txBody>
      </p:sp>
      <p:sp>
        <p:nvSpPr>
          <p:cNvPr id="57" name="矩形 56">
            <a:extLst>
              <a:ext uri="{FF2B5EF4-FFF2-40B4-BE49-F238E27FC236}">
                <a16:creationId xmlns:a16="http://schemas.microsoft.com/office/drawing/2014/main" id="{FD9451BF-A618-4DD9-A7CC-9B6C39D8F6B2}"/>
              </a:ext>
            </a:extLst>
          </p:cNvPr>
          <p:cNvSpPr/>
          <p:nvPr/>
        </p:nvSpPr>
        <p:spPr>
          <a:xfrm>
            <a:off x="1466200" y="4121282"/>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recvfrom</a:t>
            </a:r>
            <a:endParaRPr lang="zh-CN" altLang="en-US" sz="1600" dirty="0">
              <a:solidFill>
                <a:srgbClr val="000000"/>
              </a:solidFill>
            </a:endParaRPr>
          </a:p>
        </p:txBody>
      </p:sp>
      <p:sp>
        <p:nvSpPr>
          <p:cNvPr id="58" name="矩形 57">
            <a:extLst>
              <a:ext uri="{FF2B5EF4-FFF2-40B4-BE49-F238E27FC236}">
                <a16:creationId xmlns:a16="http://schemas.microsoft.com/office/drawing/2014/main" id="{A290FFFD-87A4-4A68-A532-A62F2A758118}"/>
              </a:ext>
            </a:extLst>
          </p:cNvPr>
          <p:cNvSpPr/>
          <p:nvPr/>
        </p:nvSpPr>
        <p:spPr>
          <a:xfrm>
            <a:off x="3583036" y="3507872"/>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无数据报准备好</a:t>
            </a:r>
          </a:p>
        </p:txBody>
      </p:sp>
      <p:cxnSp>
        <p:nvCxnSpPr>
          <p:cNvPr id="59" name="直接箭头连接符 58">
            <a:extLst>
              <a:ext uri="{FF2B5EF4-FFF2-40B4-BE49-F238E27FC236}">
                <a16:creationId xmlns:a16="http://schemas.microsoft.com/office/drawing/2014/main" id="{C64E6E4A-C79B-4337-9CCC-126BE137295B}"/>
              </a:ext>
            </a:extLst>
          </p:cNvPr>
          <p:cNvCxnSpPr/>
          <p:nvPr/>
        </p:nvCxnSpPr>
        <p:spPr>
          <a:xfrm>
            <a:off x="2464392" y="3681608"/>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1F9ABAAC-7265-4CEA-A599-7F69F2CCD200}"/>
              </a:ext>
            </a:extLst>
          </p:cNvPr>
          <p:cNvSpPr/>
          <p:nvPr/>
        </p:nvSpPr>
        <p:spPr>
          <a:xfrm>
            <a:off x="2505540" y="3430148"/>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系统调用</a:t>
            </a:r>
          </a:p>
        </p:txBody>
      </p:sp>
      <p:cxnSp>
        <p:nvCxnSpPr>
          <p:cNvPr id="61" name="直接箭头连接符 60">
            <a:extLst>
              <a:ext uri="{FF2B5EF4-FFF2-40B4-BE49-F238E27FC236}">
                <a16:creationId xmlns:a16="http://schemas.microsoft.com/office/drawing/2014/main" id="{E5F7CB20-BAF7-4A1B-9A0D-5215F66CFAF4}"/>
              </a:ext>
            </a:extLst>
          </p:cNvPr>
          <p:cNvCxnSpPr/>
          <p:nvPr/>
        </p:nvCxnSpPr>
        <p:spPr>
          <a:xfrm flipH="1">
            <a:off x="2464392" y="3920876"/>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90C5A1AA-059A-42AA-BAEA-B4D59F70AC40}"/>
              </a:ext>
            </a:extLst>
          </p:cNvPr>
          <p:cNvSpPr/>
          <p:nvPr/>
        </p:nvSpPr>
        <p:spPr>
          <a:xfrm>
            <a:off x="2327232" y="3742568"/>
            <a:ext cx="1463040" cy="1737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0000"/>
                </a:solidFill>
              </a:rPr>
              <a:t>EWOULDBLOCK</a:t>
            </a:r>
            <a:endParaRPr lang="zh-CN" altLang="en-US" sz="1100" dirty="0">
              <a:solidFill>
                <a:srgbClr val="000000"/>
              </a:solidFill>
            </a:endParaRPr>
          </a:p>
        </p:txBody>
      </p:sp>
      <p:cxnSp>
        <p:nvCxnSpPr>
          <p:cNvPr id="63" name="直接箭头连接符 62">
            <a:extLst>
              <a:ext uri="{FF2B5EF4-FFF2-40B4-BE49-F238E27FC236}">
                <a16:creationId xmlns:a16="http://schemas.microsoft.com/office/drawing/2014/main" id="{B3AD8202-65CB-4EC3-9044-32A1FB3B1C5A}"/>
              </a:ext>
            </a:extLst>
          </p:cNvPr>
          <p:cNvCxnSpPr/>
          <p:nvPr/>
        </p:nvCxnSpPr>
        <p:spPr>
          <a:xfrm>
            <a:off x="2456800" y="4276730"/>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8881CA7E-2EEB-4649-8748-758BC4AA6EB1}"/>
              </a:ext>
            </a:extLst>
          </p:cNvPr>
          <p:cNvSpPr/>
          <p:nvPr/>
        </p:nvSpPr>
        <p:spPr>
          <a:xfrm>
            <a:off x="2497948" y="4025270"/>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系统调用</a:t>
            </a:r>
          </a:p>
        </p:txBody>
      </p:sp>
      <p:cxnSp>
        <p:nvCxnSpPr>
          <p:cNvPr id="65" name="直接箭头连接符 64">
            <a:extLst>
              <a:ext uri="{FF2B5EF4-FFF2-40B4-BE49-F238E27FC236}">
                <a16:creationId xmlns:a16="http://schemas.microsoft.com/office/drawing/2014/main" id="{23F25E18-0A4F-4684-B0E8-CF9984427001}"/>
              </a:ext>
            </a:extLst>
          </p:cNvPr>
          <p:cNvCxnSpPr/>
          <p:nvPr/>
        </p:nvCxnSpPr>
        <p:spPr>
          <a:xfrm flipH="1">
            <a:off x="2456800" y="4515998"/>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6" name="矩形 65">
            <a:extLst>
              <a:ext uri="{FF2B5EF4-FFF2-40B4-BE49-F238E27FC236}">
                <a16:creationId xmlns:a16="http://schemas.microsoft.com/office/drawing/2014/main" id="{B82AD806-C9B6-40B0-9C13-1BC270765DCD}"/>
              </a:ext>
            </a:extLst>
          </p:cNvPr>
          <p:cNvSpPr/>
          <p:nvPr/>
        </p:nvSpPr>
        <p:spPr>
          <a:xfrm>
            <a:off x="2319640" y="4337690"/>
            <a:ext cx="1463040" cy="17373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000000"/>
                </a:solidFill>
              </a:rPr>
              <a:t>EWOULDBLOCK</a:t>
            </a:r>
            <a:endParaRPr lang="zh-CN" altLang="en-US" sz="1100" dirty="0">
              <a:solidFill>
                <a:srgbClr val="000000"/>
              </a:solidFill>
            </a:endParaRPr>
          </a:p>
        </p:txBody>
      </p:sp>
      <p:sp>
        <p:nvSpPr>
          <p:cNvPr id="67" name="矩形 66">
            <a:extLst>
              <a:ext uri="{FF2B5EF4-FFF2-40B4-BE49-F238E27FC236}">
                <a16:creationId xmlns:a16="http://schemas.microsoft.com/office/drawing/2014/main" id="{DC4A0F79-F3E9-4B22-8871-0E5B8745DAF3}"/>
              </a:ext>
            </a:extLst>
          </p:cNvPr>
          <p:cNvSpPr/>
          <p:nvPr/>
        </p:nvSpPr>
        <p:spPr>
          <a:xfrm>
            <a:off x="1460104" y="4924049"/>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recvfrom</a:t>
            </a:r>
            <a:endParaRPr lang="zh-CN" altLang="en-US" sz="1600" dirty="0">
              <a:solidFill>
                <a:srgbClr val="000000"/>
              </a:solidFill>
            </a:endParaRPr>
          </a:p>
        </p:txBody>
      </p:sp>
      <p:cxnSp>
        <p:nvCxnSpPr>
          <p:cNvPr id="68" name="直接箭头连接符 67">
            <a:extLst>
              <a:ext uri="{FF2B5EF4-FFF2-40B4-BE49-F238E27FC236}">
                <a16:creationId xmlns:a16="http://schemas.microsoft.com/office/drawing/2014/main" id="{1020B6DA-92F3-46E4-92C3-B59A029E9D01}"/>
              </a:ext>
            </a:extLst>
          </p:cNvPr>
          <p:cNvCxnSpPr/>
          <p:nvPr/>
        </p:nvCxnSpPr>
        <p:spPr>
          <a:xfrm>
            <a:off x="2490328" y="5101976"/>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4A435680-6149-4AD1-B63C-EF981D6E6202}"/>
              </a:ext>
            </a:extLst>
          </p:cNvPr>
          <p:cNvSpPr/>
          <p:nvPr/>
        </p:nvSpPr>
        <p:spPr>
          <a:xfrm>
            <a:off x="2531476" y="4850516"/>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系统调用</a:t>
            </a:r>
          </a:p>
        </p:txBody>
      </p:sp>
      <p:sp>
        <p:nvSpPr>
          <p:cNvPr id="70" name="矩形 69">
            <a:extLst>
              <a:ext uri="{FF2B5EF4-FFF2-40B4-BE49-F238E27FC236}">
                <a16:creationId xmlns:a16="http://schemas.microsoft.com/office/drawing/2014/main" id="{3ED93BC5-19DC-471D-A840-C077EACC67D3}"/>
              </a:ext>
            </a:extLst>
          </p:cNvPr>
          <p:cNvSpPr/>
          <p:nvPr/>
        </p:nvSpPr>
        <p:spPr>
          <a:xfrm>
            <a:off x="3563224" y="4175384"/>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无数据报准备好</a:t>
            </a:r>
          </a:p>
        </p:txBody>
      </p:sp>
      <p:sp>
        <p:nvSpPr>
          <p:cNvPr id="71" name="矩形 70">
            <a:extLst>
              <a:ext uri="{FF2B5EF4-FFF2-40B4-BE49-F238E27FC236}">
                <a16:creationId xmlns:a16="http://schemas.microsoft.com/office/drawing/2014/main" id="{07128F6E-F7F6-41EF-966D-AA5E16E16FF2}"/>
              </a:ext>
            </a:extLst>
          </p:cNvPr>
          <p:cNvSpPr/>
          <p:nvPr/>
        </p:nvSpPr>
        <p:spPr>
          <a:xfrm>
            <a:off x="1446388" y="2898404"/>
            <a:ext cx="1010411" cy="240699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72" name="圆角矩形标注 68">
            <a:extLst>
              <a:ext uri="{FF2B5EF4-FFF2-40B4-BE49-F238E27FC236}">
                <a16:creationId xmlns:a16="http://schemas.microsoft.com/office/drawing/2014/main" id="{D9CD6573-E6B6-46E9-9767-CCB0290376E9}"/>
              </a:ext>
            </a:extLst>
          </p:cNvPr>
          <p:cNvSpPr/>
          <p:nvPr/>
        </p:nvSpPr>
        <p:spPr>
          <a:xfrm>
            <a:off x="1786327" y="1649298"/>
            <a:ext cx="3861356" cy="677298"/>
          </a:xfrm>
          <a:prstGeom prst="wedgeRoundRectCallout">
            <a:avLst>
              <a:gd name="adj1" fmla="val -36859"/>
              <a:gd name="adj2" fmla="val 77708"/>
              <a:gd name="adj3" fmla="val 16667"/>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400"/>
              </a:lnSpc>
            </a:pPr>
            <a:r>
              <a:rPr lang="zh-CN" altLang="en-US" sz="1600" dirty="0">
                <a:solidFill>
                  <a:srgbClr val="000000"/>
                </a:solidFill>
              </a:rPr>
              <a:t>应用进程不进入睡眠状态，需要不断轮询</a:t>
            </a:r>
            <a:r>
              <a:rPr lang="en-US" altLang="zh-CN" sz="1600" dirty="0">
                <a:solidFill>
                  <a:srgbClr val="000000"/>
                </a:solidFill>
              </a:rPr>
              <a:t>(polling)</a:t>
            </a:r>
            <a:r>
              <a:rPr lang="zh-CN" altLang="en-US" sz="1600" dirty="0">
                <a:solidFill>
                  <a:srgbClr val="000000"/>
                </a:solidFill>
              </a:rPr>
              <a:t>内核状态，耗费大量</a:t>
            </a:r>
            <a:r>
              <a:rPr lang="en-US" altLang="zh-CN" sz="1600" dirty="0">
                <a:solidFill>
                  <a:srgbClr val="000000"/>
                </a:solidFill>
              </a:rPr>
              <a:t>CPU</a:t>
            </a:r>
            <a:r>
              <a:rPr lang="zh-CN" altLang="en-US" sz="1600" dirty="0">
                <a:solidFill>
                  <a:srgbClr val="000000"/>
                </a:solidFill>
              </a:rPr>
              <a:t>时间。</a:t>
            </a:r>
          </a:p>
        </p:txBody>
      </p:sp>
      <p:sp>
        <p:nvSpPr>
          <p:cNvPr id="2" name="灯片编号占位符 1">
            <a:extLst>
              <a:ext uri="{FF2B5EF4-FFF2-40B4-BE49-F238E27FC236}">
                <a16:creationId xmlns:a16="http://schemas.microsoft.com/office/drawing/2014/main" id="{F71B72F9-F35E-4D9B-92D8-6BA95FA1C747}"/>
              </a:ext>
            </a:extLst>
          </p:cNvPr>
          <p:cNvSpPr>
            <a:spLocks noGrp="1"/>
          </p:cNvSpPr>
          <p:nvPr>
            <p:ph type="sldNum" sz="quarter" idx="12"/>
          </p:nvPr>
        </p:nvSpPr>
        <p:spPr/>
        <p:txBody>
          <a:bodyPr/>
          <a:lstStyle/>
          <a:p>
            <a:fld id="{B10D5614-B734-4280-8F57-1D4947433C97}" type="slidenum">
              <a:rPr lang="en-US" smtClean="0"/>
              <a:pPr/>
              <a:t>110</a:t>
            </a:fld>
            <a:endParaRPr lang="en-US"/>
          </a:p>
        </p:txBody>
      </p:sp>
    </p:spTree>
    <p:extLst>
      <p:ext uri="{BB962C8B-B14F-4D97-AF65-F5344CB8AC3E}">
        <p14:creationId xmlns:p14="http://schemas.microsoft.com/office/powerpoint/2010/main" val="392710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arn(outHorizontal)">
                                      <p:cBhvr>
                                        <p:cTn id="7" dur="500"/>
                                        <p:tgtEl>
                                          <p:spTgt spid="7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多路复用模型 </a:t>
            </a:r>
            <a:r>
              <a:rPr lang="en-US" altLang="zh-CN" sz="2000" b="1" dirty="0">
                <a:solidFill>
                  <a:srgbClr val="FF0000"/>
                </a:solidFill>
                <a:latin typeface="华文中宋" panose="02010600040101010101" pitchFamily="2" charset="-122"/>
                <a:ea typeface="华文中宋" panose="02010600040101010101" pitchFamily="2" charset="-122"/>
              </a:rPr>
              <a:t>(multiplexing I/O)</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5960125" y="1025528"/>
            <a:ext cx="2826216" cy="56177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与阻塞</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模型相比似乎没有优势，因需要使用两个系统调用</a:t>
            </a:r>
            <a:r>
              <a:rPr lang="en-US" altLang="zh-CN" sz="1600" b="1" dirty="0">
                <a:solidFill>
                  <a:srgbClr val="000000"/>
                </a:solidFill>
                <a:latin typeface="华文中宋" panose="02010600040101010101" pitchFamily="2" charset="-122"/>
                <a:ea typeface="华文中宋" panose="02010600040101010101" pitchFamily="2" charset="-122"/>
              </a:rPr>
              <a:t>(select/poll</a:t>
            </a:r>
            <a:r>
              <a:rPr lang="zh-CN" altLang="en-US" sz="1600" b="1" dirty="0">
                <a:solidFill>
                  <a:srgbClr val="000000"/>
                </a:solidFill>
                <a:latin typeface="华文中宋" panose="02010600040101010101" pitchFamily="2" charset="-122"/>
                <a:ea typeface="华文中宋" panose="02010600040101010101" pitchFamily="2" charset="-122"/>
              </a:rPr>
              <a:t>和</a:t>
            </a:r>
            <a:r>
              <a:rPr lang="en-US" altLang="zh-CN" sz="1600" b="1" dirty="0" err="1">
                <a:solidFill>
                  <a:srgbClr val="000000"/>
                </a:solidFill>
                <a:latin typeface="华文中宋" panose="02010600040101010101" pitchFamily="2" charset="-122"/>
                <a:ea typeface="华文中宋" panose="02010600040101010101" pitchFamily="2" charset="-122"/>
              </a:rPr>
              <a:t>recvfrom</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，稍有劣势</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优势在于可以等待多个</a:t>
            </a:r>
            <a:r>
              <a:rPr lang="en-US" altLang="zh-CN" sz="1600" b="1" dirty="0">
                <a:solidFill>
                  <a:srgbClr val="000000"/>
                </a:solidFill>
                <a:latin typeface="华文中宋" panose="02010600040101010101" pitchFamily="2" charset="-122"/>
                <a:ea typeface="华文中宋" panose="02010600040101010101" pitchFamily="2" charset="-122"/>
              </a:rPr>
              <a:t>socket</a:t>
            </a:r>
            <a:r>
              <a:rPr lang="zh-CN" altLang="en-US" sz="1600" b="1" dirty="0">
                <a:solidFill>
                  <a:srgbClr val="000000"/>
                </a:solidFill>
                <a:latin typeface="华文中宋" panose="02010600040101010101" pitchFamily="2" charset="-122"/>
                <a:ea typeface="华文中宋" panose="02010600040101010101" pitchFamily="2" charset="-122"/>
              </a:rPr>
              <a:t>套接字</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描述符</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，能处理更多的连接，任何一个进入读就绪状态，</a:t>
            </a:r>
            <a:r>
              <a:rPr lang="en-US" altLang="zh-CN" sz="1600" b="1" dirty="0">
                <a:solidFill>
                  <a:srgbClr val="000000"/>
                </a:solidFill>
                <a:latin typeface="华文中宋" panose="02010600040101010101" pitchFamily="2" charset="-122"/>
                <a:ea typeface="华文中宋" panose="02010600040101010101" pitchFamily="2" charset="-122"/>
              </a:rPr>
              <a:t> select/poll</a:t>
            </a:r>
            <a:r>
              <a:rPr lang="zh-CN" altLang="en-US" sz="1600" b="1" dirty="0">
                <a:solidFill>
                  <a:srgbClr val="000000"/>
                </a:solidFill>
                <a:latin typeface="华文中宋" panose="02010600040101010101" pitchFamily="2" charset="-122"/>
                <a:ea typeface="华文中宋" panose="02010600040101010101" pitchFamily="2" charset="-122"/>
              </a:rPr>
              <a:t>函数就可以返回，编程实现更复杂</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如果处理的连接数不是很高的话，使用</a:t>
            </a:r>
            <a:r>
              <a:rPr lang="en-US" altLang="zh-CN" sz="1600" b="1" dirty="0">
                <a:solidFill>
                  <a:srgbClr val="000000"/>
                </a:solidFill>
                <a:latin typeface="华文中宋" panose="02010600040101010101" pitchFamily="2" charset="-122"/>
                <a:ea typeface="华文中宋" panose="02010600040101010101" pitchFamily="2" charset="-122"/>
              </a:rPr>
              <a:t>select/poll</a:t>
            </a:r>
            <a:r>
              <a:rPr lang="zh-CN" altLang="en-US" sz="1600" b="1" dirty="0">
                <a:solidFill>
                  <a:srgbClr val="000000"/>
                </a:solidFill>
                <a:latin typeface="华文中宋" panose="02010600040101010101" pitchFamily="2" charset="-122"/>
                <a:ea typeface="华文中宋" panose="02010600040101010101" pitchFamily="2" charset="-122"/>
              </a:rPr>
              <a:t>不一定比使用多线程</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阻塞</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性能更好，可能延迟还更大</a:t>
            </a:r>
            <a:endParaRPr lang="en-US" altLang="zh-CN" sz="1600" b="1" dirty="0">
              <a:solidFill>
                <a:srgbClr val="000000"/>
              </a:solidFill>
              <a:latin typeface="华文中宋" panose="02010600040101010101" pitchFamily="2" charset="-122"/>
              <a:ea typeface="华文中宋" panose="02010600040101010101" pitchFamily="2" charset="-122"/>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73" name="左大括号 72">
            <a:extLst>
              <a:ext uri="{FF2B5EF4-FFF2-40B4-BE49-F238E27FC236}">
                <a16:creationId xmlns:a16="http://schemas.microsoft.com/office/drawing/2014/main" id="{16FD44B0-115F-4A89-AC31-79DAD4E3C0ED}"/>
              </a:ext>
            </a:extLst>
          </p:cNvPr>
          <p:cNvSpPr/>
          <p:nvPr/>
        </p:nvSpPr>
        <p:spPr>
          <a:xfrm>
            <a:off x="1188456" y="2687445"/>
            <a:ext cx="384048" cy="20067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74" name="右大括号 73">
            <a:extLst>
              <a:ext uri="{FF2B5EF4-FFF2-40B4-BE49-F238E27FC236}">
                <a16:creationId xmlns:a16="http://schemas.microsoft.com/office/drawing/2014/main" id="{E314B984-AEE2-49C7-8D2A-5F975667A42F}"/>
              </a:ext>
            </a:extLst>
          </p:cNvPr>
          <p:cNvSpPr/>
          <p:nvPr/>
        </p:nvSpPr>
        <p:spPr>
          <a:xfrm>
            <a:off x="4631172" y="2678302"/>
            <a:ext cx="320040" cy="20158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75" name="右大括号 74">
            <a:extLst>
              <a:ext uri="{FF2B5EF4-FFF2-40B4-BE49-F238E27FC236}">
                <a16:creationId xmlns:a16="http://schemas.microsoft.com/office/drawing/2014/main" id="{72C7AF16-54A9-480B-BB86-006545CBC06B}"/>
              </a:ext>
            </a:extLst>
          </p:cNvPr>
          <p:cNvSpPr/>
          <p:nvPr/>
        </p:nvSpPr>
        <p:spPr>
          <a:xfrm>
            <a:off x="4631172" y="4781422"/>
            <a:ext cx="320040" cy="13167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76" name="矩形 75">
            <a:extLst>
              <a:ext uri="{FF2B5EF4-FFF2-40B4-BE49-F238E27FC236}">
                <a16:creationId xmlns:a16="http://schemas.microsoft.com/office/drawing/2014/main" id="{096E7E5E-172B-408A-8ED3-7981012AAC66}"/>
              </a:ext>
            </a:extLst>
          </p:cNvPr>
          <p:cNvSpPr/>
          <p:nvPr/>
        </p:nvSpPr>
        <p:spPr>
          <a:xfrm>
            <a:off x="1526784" y="2435986"/>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00"/>
                </a:solidFill>
              </a:rPr>
              <a:t>select/</a:t>
            </a:r>
          </a:p>
          <a:p>
            <a:pPr algn="ctr"/>
            <a:r>
              <a:rPr lang="en-US" altLang="zh-CN" sz="1400" dirty="0">
                <a:solidFill>
                  <a:srgbClr val="000000"/>
                </a:solidFill>
              </a:rPr>
              <a:t>poll</a:t>
            </a:r>
            <a:endParaRPr lang="zh-CN" altLang="en-US" sz="1400" dirty="0">
              <a:solidFill>
                <a:srgbClr val="000000"/>
              </a:solidFill>
            </a:endParaRPr>
          </a:p>
        </p:txBody>
      </p:sp>
      <p:sp>
        <p:nvSpPr>
          <p:cNvPr id="77" name="矩形 76">
            <a:extLst>
              <a:ext uri="{FF2B5EF4-FFF2-40B4-BE49-F238E27FC236}">
                <a16:creationId xmlns:a16="http://schemas.microsoft.com/office/drawing/2014/main" id="{B469D92F-B0FB-41F7-A4AC-3BAA202C66F5}"/>
              </a:ext>
            </a:extLst>
          </p:cNvPr>
          <p:cNvSpPr/>
          <p:nvPr/>
        </p:nvSpPr>
        <p:spPr>
          <a:xfrm>
            <a:off x="1526784" y="5942710"/>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处理数据</a:t>
            </a:r>
          </a:p>
        </p:txBody>
      </p:sp>
      <p:sp>
        <p:nvSpPr>
          <p:cNvPr id="78" name="矩形 77">
            <a:extLst>
              <a:ext uri="{FF2B5EF4-FFF2-40B4-BE49-F238E27FC236}">
                <a16:creationId xmlns:a16="http://schemas.microsoft.com/office/drawing/2014/main" id="{517705C7-DD00-47DC-B092-A048CBCE4D78}"/>
              </a:ext>
            </a:extLst>
          </p:cNvPr>
          <p:cNvSpPr/>
          <p:nvPr/>
        </p:nvSpPr>
        <p:spPr>
          <a:xfrm>
            <a:off x="3681720" y="2435986"/>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无数据报准备好</a:t>
            </a:r>
          </a:p>
        </p:txBody>
      </p:sp>
      <p:sp>
        <p:nvSpPr>
          <p:cNvPr id="79" name="矩形 78">
            <a:extLst>
              <a:ext uri="{FF2B5EF4-FFF2-40B4-BE49-F238E27FC236}">
                <a16:creationId xmlns:a16="http://schemas.microsoft.com/office/drawing/2014/main" id="{5CBBC8E7-0D54-4D27-964D-FF377955B85C}"/>
              </a:ext>
            </a:extLst>
          </p:cNvPr>
          <p:cNvSpPr/>
          <p:nvPr/>
        </p:nvSpPr>
        <p:spPr>
          <a:xfrm>
            <a:off x="3681720" y="4491724"/>
            <a:ext cx="1024128" cy="7680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数据报准备好，复制数据</a:t>
            </a:r>
          </a:p>
        </p:txBody>
      </p:sp>
      <p:sp>
        <p:nvSpPr>
          <p:cNvPr id="80" name="矩形 79">
            <a:extLst>
              <a:ext uri="{FF2B5EF4-FFF2-40B4-BE49-F238E27FC236}">
                <a16:creationId xmlns:a16="http://schemas.microsoft.com/office/drawing/2014/main" id="{0C0FA440-2C22-4D66-954A-E1C9DF55BF09}"/>
              </a:ext>
            </a:extLst>
          </p:cNvPr>
          <p:cNvSpPr/>
          <p:nvPr/>
        </p:nvSpPr>
        <p:spPr>
          <a:xfrm>
            <a:off x="3681720" y="5933566"/>
            <a:ext cx="1024128" cy="33070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复制完成</a:t>
            </a:r>
          </a:p>
        </p:txBody>
      </p:sp>
      <p:cxnSp>
        <p:nvCxnSpPr>
          <p:cNvPr id="81" name="直接箭头连接符 80">
            <a:extLst>
              <a:ext uri="{FF2B5EF4-FFF2-40B4-BE49-F238E27FC236}">
                <a16:creationId xmlns:a16="http://schemas.microsoft.com/office/drawing/2014/main" id="{6036F112-6C37-4998-AF67-EE19BCD60FE8}"/>
              </a:ext>
            </a:extLst>
          </p:cNvPr>
          <p:cNvCxnSpPr>
            <a:cxnSpLocks/>
            <a:stCxn id="76" idx="3"/>
            <a:endCxn id="78" idx="1"/>
          </p:cNvCxnSpPr>
          <p:nvPr/>
        </p:nvCxnSpPr>
        <p:spPr>
          <a:xfrm>
            <a:off x="2550912" y="2687446"/>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9C7FD31B-D65A-4D1D-8E65-8DF7C6494E36}"/>
              </a:ext>
            </a:extLst>
          </p:cNvPr>
          <p:cNvCxnSpPr/>
          <p:nvPr/>
        </p:nvCxnSpPr>
        <p:spPr>
          <a:xfrm flipH="1">
            <a:off x="2550912" y="6098158"/>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9E7792E3-893A-4E22-8228-A3CE9B44DCBD}"/>
              </a:ext>
            </a:extLst>
          </p:cNvPr>
          <p:cNvCxnSpPr>
            <a:stCxn id="78" idx="2"/>
            <a:endCxn id="79" idx="0"/>
          </p:cNvCxnSpPr>
          <p:nvPr/>
        </p:nvCxnSpPr>
        <p:spPr>
          <a:xfrm>
            <a:off x="4193784" y="2938906"/>
            <a:ext cx="0" cy="155281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7B84B6D-0457-4A02-A6EC-9793FD6D7A5E}"/>
              </a:ext>
            </a:extLst>
          </p:cNvPr>
          <p:cNvCxnSpPr>
            <a:stCxn id="79" idx="2"/>
            <a:endCxn id="80" idx="0"/>
          </p:cNvCxnSpPr>
          <p:nvPr/>
        </p:nvCxnSpPr>
        <p:spPr>
          <a:xfrm>
            <a:off x="4193784" y="5259820"/>
            <a:ext cx="0" cy="67374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FCD0391C-4E7D-47DF-98C2-DEB0317A0698}"/>
              </a:ext>
            </a:extLst>
          </p:cNvPr>
          <p:cNvSpPr/>
          <p:nvPr/>
        </p:nvSpPr>
        <p:spPr>
          <a:xfrm>
            <a:off x="1659372" y="3037627"/>
            <a:ext cx="379476" cy="138497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rgbClr val="000000"/>
                </a:solidFill>
              </a:rPr>
              <a:t>进程休眠挂起</a:t>
            </a:r>
          </a:p>
        </p:txBody>
      </p:sp>
      <p:sp>
        <p:nvSpPr>
          <p:cNvPr id="86" name="矩形 85">
            <a:extLst>
              <a:ext uri="{FF2B5EF4-FFF2-40B4-BE49-F238E27FC236}">
                <a16:creationId xmlns:a16="http://schemas.microsoft.com/office/drawing/2014/main" id="{19A320EB-1AF7-44C9-8322-B0779F8A6F1D}"/>
              </a:ext>
            </a:extLst>
          </p:cNvPr>
          <p:cNvSpPr/>
          <p:nvPr/>
        </p:nvSpPr>
        <p:spPr>
          <a:xfrm>
            <a:off x="4974072" y="3530789"/>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等待数据</a:t>
            </a:r>
          </a:p>
        </p:txBody>
      </p:sp>
      <p:sp>
        <p:nvSpPr>
          <p:cNvPr id="87" name="矩形 86">
            <a:extLst>
              <a:ext uri="{FF2B5EF4-FFF2-40B4-BE49-F238E27FC236}">
                <a16:creationId xmlns:a16="http://schemas.microsoft.com/office/drawing/2014/main" id="{AFED0AA7-4D47-49DC-8DE6-BE750AD5FD1D}"/>
              </a:ext>
            </a:extLst>
          </p:cNvPr>
          <p:cNvSpPr/>
          <p:nvPr/>
        </p:nvSpPr>
        <p:spPr>
          <a:xfrm>
            <a:off x="4974072" y="5284723"/>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复制数据</a:t>
            </a:r>
          </a:p>
        </p:txBody>
      </p:sp>
      <p:sp>
        <p:nvSpPr>
          <p:cNvPr id="88" name="矩形 87">
            <a:extLst>
              <a:ext uri="{FF2B5EF4-FFF2-40B4-BE49-F238E27FC236}">
                <a16:creationId xmlns:a16="http://schemas.microsoft.com/office/drawing/2014/main" id="{3A56CB65-916E-4FC9-9BD6-22F3E235E84C}"/>
              </a:ext>
            </a:extLst>
          </p:cNvPr>
          <p:cNvSpPr/>
          <p:nvPr/>
        </p:nvSpPr>
        <p:spPr>
          <a:xfrm>
            <a:off x="186419" y="2834440"/>
            <a:ext cx="1002037" cy="151001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进程阻塞于</a:t>
            </a:r>
            <a:r>
              <a:rPr lang="en-US" altLang="zh-CN" sz="1400" dirty="0">
                <a:solidFill>
                  <a:srgbClr val="000000"/>
                </a:solidFill>
              </a:rPr>
              <a:t>select</a:t>
            </a:r>
            <a:r>
              <a:rPr lang="zh-CN" altLang="en-US" sz="1400" dirty="0">
                <a:solidFill>
                  <a:srgbClr val="000000"/>
                </a:solidFill>
              </a:rPr>
              <a:t>调用，等待多个套接字中的任何一个变为可读</a:t>
            </a:r>
          </a:p>
        </p:txBody>
      </p:sp>
      <p:sp>
        <p:nvSpPr>
          <p:cNvPr id="89" name="矩形 88">
            <a:extLst>
              <a:ext uri="{FF2B5EF4-FFF2-40B4-BE49-F238E27FC236}">
                <a16:creationId xmlns:a16="http://schemas.microsoft.com/office/drawing/2014/main" id="{4D415638-3E5B-4B46-A22D-CAABA077537E}"/>
              </a:ext>
            </a:extLst>
          </p:cNvPr>
          <p:cNvSpPr/>
          <p:nvPr/>
        </p:nvSpPr>
        <p:spPr>
          <a:xfrm>
            <a:off x="2592060" y="2531998"/>
            <a:ext cx="1024128" cy="1463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系统调用</a:t>
            </a:r>
          </a:p>
        </p:txBody>
      </p:sp>
      <p:sp>
        <p:nvSpPr>
          <p:cNvPr id="90" name="矩形 89">
            <a:extLst>
              <a:ext uri="{FF2B5EF4-FFF2-40B4-BE49-F238E27FC236}">
                <a16:creationId xmlns:a16="http://schemas.microsoft.com/office/drawing/2014/main" id="{54563A8A-B9A9-40BC-8F0F-F62A76AD684E}"/>
              </a:ext>
            </a:extLst>
          </p:cNvPr>
          <p:cNvSpPr/>
          <p:nvPr/>
        </p:nvSpPr>
        <p:spPr>
          <a:xfrm>
            <a:off x="2633208" y="5933566"/>
            <a:ext cx="1024128" cy="16078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成功返回</a:t>
            </a:r>
          </a:p>
        </p:txBody>
      </p:sp>
      <p:sp>
        <p:nvSpPr>
          <p:cNvPr id="91" name="矩形 90">
            <a:extLst>
              <a:ext uri="{FF2B5EF4-FFF2-40B4-BE49-F238E27FC236}">
                <a16:creationId xmlns:a16="http://schemas.microsoft.com/office/drawing/2014/main" id="{CBE22958-F9E7-4A0C-898E-18038A5FC532}"/>
              </a:ext>
            </a:extLst>
          </p:cNvPr>
          <p:cNvSpPr/>
          <p:nvPr/>
        </p:nvSpPr>
        <p:spPr>
          <a:xfrm>
            <a:off x="1462776" y="1983358"/>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应用进程</a:t>
            </a:r>
          </a:p>
        </p:txBody>
      </p:sp>
      <p:sp>
        <p:nvSpPr>
          <p:cNvPr id="92" name="矩形 91">
            <a:extLst>
              <a:ext uri="{FF2B5EF4-FFF2-40B4-BE49-F238E27FC236}">
                <a16:creationId xmlns:a16="http://schemas.microsoft.com/office/drawing/2014/main" id="{C5B9EE45-C9E3-41BB-96A2-A2B77E76A858}"/>
              </a:ext>
            </a:extLst>
          </p:cNvPr>
          <p:cNvSpPr/>
          <p:nvPr/>
        </p:nvSpPr>
        <p:spPr>
          <a:xfrm>
            <a:off x="3655812" y="1983358"/>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内核</a:t>
            </a:r>
          </a:p>
        </p:txBody>
      </p:sp>
      <p:sp>
        <p:nvSpPr>
          <p:cNvPr id="93" name="左大括号 92">
            <a:extLst>
              <a:ext uri="{FF2B5EF4-FFF2-40B4-BE49-F238E27FC236}">
                <a16:creationId xmlns:a16="http://schemas.microsoft.com/office/drawing/2014/main" id="{8C17B67C-2AFC-4DAE-B7C6-78456A940294}"/>
              </a:ext>
            </a:extLst>
          </p:cNvPr>
          <p:cNvSpPr/>
          <p:nvPr/>
        </p:nvSpPr>
        <p:spPr>
          <a:xfrm>
            <a:off x="1194972" y="4781422"/>
            <a:ext cx="384048" cy="13174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94" name="矩形 93">
            <a:extLst>
              <a:ext uri="{FF2B5EF4-FFF2-40B4-BE49-F238E27FC236}">
                <a16:creationId xmlns:a16="http://schemas.microsoft.com/office/drawing/2014/main" id="{D8E2EC09-4923-47A2-AF2E-4C596A3FB8DD}"/>
              </a:ext>
            </a:extLst>
          </p:cNvPr>
          <p:cNvSpPr/>
          <p:nvPr/>
        </p:nvSpPr>
        <p:spPr>
          <a:xfrm>
            <a:off x="186419" y="5133847"/>
            <a:ext cx="1027204" cy="5696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复制数据</a:t>
            </a:r>
            <a:endParaRPr lang="en-US" altLang="zh-CN" sz="1400" dirty="0">
              <a:solidFill>
                <a:srgbClr val="000000"/>
              </a:solidFill>
            </a:endParaRPr>
          </a:p>
          <a:p>
            <a:pPr algn="ctr"/>
            <a:r>
              <a:rPr lang="zh-CN" altLang="en-US" sz="1400" dirty="0">
                <a:solidFill>
                  <a:srgbClr val="000000"/>
                </a:solidFill>
              </a:rPr>
              <a:t>进程阻塞</a:t>
            </a:r>
          </a:p>
        </p:txBody>
      </p:sp>
      <p:sp>
        <p:nvSpPr>
          <p:cNvPr id="95" name="矩形 94">
            <a:extLst>
              <a:ext uri="{FF2B5EF4-FFF2-40B4-BE49-F238E27FC236}">
                <a16:creationId xmlns:a16="http://schemas.microsoft.com/office/drawing/2014/main" id="{382FE01F-F176-40F6-9108-F16D51EB9A03}"/>
              </a:ext>
            </a:extLst>
          </p:cNvPr>
          <p:cNvSpPr/>
          <p:nvPr/>
        </p:nvSpPr>
        <p:spPr>
          <a:xfrm>
            <a:off x="1609080" y="4643839"/>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00"/>
                </a:solidFill>
              </a:rPr>
              <a:t>recvfrom</a:t>
            </a:r>
            <a:endParaRPr lang="zh-CN" altLang="en-US" sz="1400" dirty="0">
              <a:solidFill>
                <a:srgbClr val="000000"/>
              </a:solidFill>
            </a:endParaRPr>
          </a:p>
        </p:txBody>
      </p:sp>
      <p:cxnSp>
        <p:nvCxnSpPr>
          <p:cNvPr id="96" name="直接箭头连接符 95">
            <a:extLst>
              <a:ext uri="{FF2B5EF4-FFF2-40B4-BE49-F238E27FC236}">
                <a16:creationId xmlns:a16="http://schemas.microsoft.com/office/drawing/2014/main" id="{2AB87755-CF91-48E7-9F26-8FFAFBC0F446}"/>
              </a:ext>
            </a:extLst>
          </p:cNvPr>
          <p:cNvCxnSpPr/>
          <p:nvPr/>
        </p:nvCxnSpPr>
        <p:spPr>
          <a:xfrm>
            <a:off x="2592060" y="4954735"/>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7" name="矩形 96">
            <a:extLst>
              <a:ext uri="{FF2B5EF4-FFF2-40B4-BE49-F238E27FC236}">
                <a16:creationId xmlns:a16="http://schemas.microsoft.com/office/drawing/2014/main" id="{45472974-A97A-43F5-98F1-C3173FEFE5F8}"/>
              </a:ext>
            </a:extLst>
          </p:cNvPr>
          <p:cNvSpPr/>
          <p:nvPr/>
        </p:nvSpPr>
        <p:spPr>
          <a:xfrm>
            <a:off x="2631684" y="4781421"/>
            <a:ext cx="1024128" cy="17257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系统调用</a:t>
            </a:r>
          </a:p>
        </p:txBody>
      </p:sp>
      <p:cxnSp>
        <p:nvCxnSpPr>
          <p:cNvPr id="98" name="直接箭头连接符 97">
            <a:extLst>
              <a:ext uri="{FF2B5EF4-FFF2-40B4-BE49-F238E27FC236}">
                <a16:creationId xmlns:a16="http://schemas.microsoft.com/office/drawing/2014/main" id="{F81949EC-8F2A-4109-876D-96AB0EABE19B}"/>
              </a:ext>
            </a:extLst>
          </p:cNvPr>
          <p:cNvCxnSpPr/>
          <p:nvPr/>
        </p:nvCxnSpPr>
        <p:spPr>
          <a:xfrm flipH="1">
            <a:off x="2575296" y="4728040"/>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1081AEB3-50A7-4D9E-93DD-BC0C6D7F33D0}"/>
              </a:ext>
            </a:extLst>
          </p:cNvPr>
          <p:cNvSpPr/>
          <p:nvPr/>
        </p:nvSpPr>
        <p:spPr>
          <a:xfrm>
            <a:off x="2592060" y="4563448"/>
            <a:ext cx="1130808" cy="1645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返回可读条件</a:t>
            </a:r>
          </a:p>
        </p:txBody>
      </p:sp>
      <p:sp>
        <p:nvSpPr>
          <p:cNvPr id="100" name="矩形 99">
            <a:extLst>
              <a:ext uri="{FF2B5EF4-FFF2-40B4-BE49-F238E27FC236}">
                <a16:creationId xmlns:a16="http://schemas.microsoft.com/office/drawing/2014/main" id="{55372023-C6D5-438C-87D2-0B95EC0986F2}"/>
              </a:ext>
            </a:extLst>
          </p:cNvPr>
          <p:cNvSpPr/>
          <p:nvPr/>
        </p:nvSpPr>
        <p:spPr>
          <a:xfrm>
            <a:off x="1659372" y="5010987"/>
            <a:ext cx="379476" cy="931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rgbClr val="000000"/>
                </a:solidFill>
              </a:rPr>
              <a:t>进程休眠挂起</a:t>
            </a:r>
          </a:p>
        </p:txBody>
      </p:sp>
      <p:sp>
        <p:nvSpPr>
          <p:cNvPr id="2" name="灯片编号占位符 1">
            <a:extLst>
              <a:ext uri="{FF2B5EF4-FFF2-40B4-BE49-F238E27FC236}">
                <a16:creationId xmlns:a16="http://schemas.microsoft.com/office/drawing/2014/main" id="{23BCBE29-6EE2-43D1-8245-15291DC6927C}"/>
              </a:ext>
            </a:extLst>
          </p:cNvPr>
          <p:cNvSpPr>
            <a:spLocks noGrp="1"/>
          </p:cNvSpPr>
          <p:nvPr>
            <p:ph type="sldNum" sz="quarter" idx="12"/>
          </p:nvPr>
        </p:nvSpPr>
        <p:spPr/>
        <p:txBody>
          <a:bodyPr/>
          <a:lstStyle/>
          <a:p>
            <a:fld id="{B10D5614-B734-4280-8F57-1D4947433C97}" type="slidenum">
              <a:rPr lang="en-US" smtClean="0"/>
              <a:pPr/>
              <a:t>111</a:t>
            </a:fld>
            <a:endParaRPr lang="en-US"/>
          </a:p>
        </p:txBody>
      </p:sp>
    </p:spTree>
    <p:extLst>
      <p:ext uri="{BB962C8B-B14F-4D97-AF65-F5344CB8AC3E}">
        <p14:creationId xmlns:p14="http://schemas.microsoft.com/office/powerpoint/2010/main" val="133319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iterate type="lt">
                                    <p:tmPct val="0"/>
                                  </p:iterate>
                                  <p:childTnLst>
                                    <p:animClr clrSpc="rgb" dir="cw">
                                      <p:cBhvr override="childStyle">
                                        <p:cTn id="6" dur="500" fill="hold"/>
                                        <p:tgtEl>
                                          <p:spTgt spid="85"/>
                                        </p:tgtEl>
                                        <p:attrNameLst>
                                          <p:attrName>style.color</p:attrName>
                                        </p:attrNameLst>
                                      </p:cBhvr>
                                      <p:to>
                                        <a:srgbClr val="0000FF"/>
                                      </p:to>
                                    </p:animClr>
                                    <p:animClr clrSpc="rgb" dir="cw">
                                      <p:cBhvr>
                                        <p:cTn id="7" dur="500" fill="hold"/>
                                        <p:tgtEl>
                                          <p:spTgt spid="85"/>
                                        </p:tgtEl>
                                        <p:attrNameLst>
                                          <p:attrName>fillcolor</p:attrName>
                                        </p:attrNameLst>
                                      </p:cBhvr>
                                      <p:to>
                                        <a:srgbClr val="0000FF"/>
                                      </p:to>
                                    </p:animClr>
                                    <p:set>
                                      <p:cBhvr>
                                        <p:cTn id="8" dur="500" fill="hold"/>
                                        <p:tgtEl>
                                          <p:spTgt spid="85"/>
                                        </p:tgtEl>
                                        <p:attrNameLst>
                                          <p:attrName>fill.type</p:attrName>
                                        </p:attrNameLst>
                                      </p:cBhvr>
                                      <p:to>
                                        <p:strVal val="solid"/>
                                      </p:to>
                                    </p:set>
                                    <p:set>
                                      <p:cBhvr>
                                        <p:cTn id="9" dur="500" fill="hold"/>
                                        <p:tgtEl>
                                          <p:spTgt spid="85"/>
                                        </p:tgtEl>
                                        <p:attrNameLst>
                                          <p:attrName>fill.on</p:attrName>
                                        </p:attrNameLst>
                                      </p:cBhvr>
                                      <p:to>
                                        <p:strVal val="true"/>
                                      </p:to>
                                    </p:set>
                                  </p:childTnLst>
                                </p:cTn>
                              </p:par>
                            </p:childTnLst>
                          </p:cTn>
                        </p:par>
                        <p:par>
                          <p:cTn id="10" fill="hold">
                            <p:stCondLst>
                              <p:cond delay="500"/>
                            </p:stCondLst>
                            <p:childTnLst>
                              <p:par>
                                <p:cTn id="11" presetID="15" presetClass="emph" presetSubtype="0" grpId="1" nodeType="afterEffect">
                                  <p:stCondLst>
                                    <p:cond delay="0"/>
                                  </p:stCondLst>
                                  <p:iterate type="lt">
                                    <p:tmAbs val="25"/>
                                  </p:iterate>
                                  <p:childTnLst>
                                    <p:set>
                                      <p:cBhvr override="childStyle">
                                        <p:cTn id="12" dur="indefinite"/>
                                        <p:tgtEl>
                                          <p:spTgt spid="85"/>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iterate type="lt">
                                    <p:tmPct val="0"/>
                                  </p:iterate>
                                  <p:childTnLst>
                                    <p:animClr clrSpc="rgb" dir="cw">
                                      <p:cBhvr override="childStyle">
                                        <p:cTn id="16" dur="500" fill="hold"/>
                                        <p:tgtEl>
                                          <p:spTgt spid="100"/>
                                        </p:tgtEl>
                                        <p:attrNameLst>
                                          <p:attrName>style.color</p:attrName>
                                        </p:attrNameLst>
                                      </p:cBhvr>
                                      <p:to>
                                        <a:srgbClr val="0000FF"/>
                                      </p:to>
                                    </p:animClr>
                                    <p:animClr clrSpc="rgb" dir="cw">
                                      <p:cBhvr>
                                        <p:cTn id="17" dur="500" fill="hold"/>
                                        <p:tgtEl>
                                          <p:spTgt spid="100"/>
                                        </p:tgtEl>
                                        <p:attrNameLst>
                                          <p:attrName>fillcolor</p:attrName>
                                        </p:attrNameLst>
                                      </p:cBhvr>
                                      <p:to>
                                        <a:srgbClr val="0000FF"/>
                                      </p:to>
                                    </p:animClr>
                                    <p:set>
                                      <p:cBhvr>
                                        <p:cTn id="18" dur="500" fill="hold"/>
                                        <p:tgtEl>
                                          <p:spTgt spid="100"/>
                                        </p:tgtEl>
                                        <p:attrNameLst>
                                          <p:attrName>fill.type</p:attrName>
                                        </p:attrNameLst>
                                      </p:cBhvr>
                                      <p:to>
                                        <p:strVal val="solid"/>
                                      </p:to>
                                    </p:set>
                                    <p:set>
                                      <p:cBhvr>
                                        <p:cTn id="19" dur="500" fill="hold"/>
                                        <p:tgtEl>
                                          <p:spTgt spid="100"/>
                                        </p:tgtEl>
                                        <p:attrNameLst>
                                          <p:attrName>fill.on</p:attrName>
                                        </p:attrNameLst>
                                      </p:cBhvr>
                                      <p:to>
                                        <p:strVal val="true"/>
                                      </p:to>
                                    </p:set>
                                  </p:childTnLst>
                                </p:cTn>
                              </p:par>
                            </p:childTnLst>
                          </p:cTn>
                        </p:par>
                        <p:par>
                          <p:cTn id="20" fill="hold">
                            <p:stCondLst>
                              <p:cond delay="500"/>
                            </p:stCondLst>
                            <p:childTnLst>
                              <p:par>
                                <p:cTn id="21" presetID="15" presetClass="emph" presetSubtype="0" grpId="1" nodeType="afterEffect">
                                  <p:stCondLst>
                                    <p:cond delay="0"/>
                                  </p:stCondLst>
                                  <p:iterate type="lt">
                                    <p:tmAbs val="25"/>
                                  </p:iterate>
                                  <p:childTnLst>
                                    <p:set>
                                      <p:cBhvr override="childStyle">
                                        <p:cTn id="22" dur="indefinite"/>
                                        <p:tgtEl>
                                          <p:spTgt spid="100"/>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5" grpId="1"/>
      <p:bldP spid="100" grpId="0"/>
      <p:bldP spid="100"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信号驱动</a:t>
            </a: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模型 </a:t>
            </a:r>
            <a:r>
              <a:rPr lang="en-US" altLang="zh-CN" sz="2000" b="1" dirty="0">
                <a:solidFill>
                  <a:srgbClr val="FF0000"/>
                </a:solidFill>
                <a:latin typeface="华文中宋" panose="02010600040101010101" pitchFamily="2" charset="-122"/>
                <a:ea typeface="华文中宋" panose="02010600040101010101" pitchFamily="2" charset="-122"/>
              </a:rPr>
              <a:t>(signal driven I/O) </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5998200" y="1919152"/>
            <a:ext cx="2826216" cy="4246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预先注册</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绑定信号处理函数后进程继续执行，无需阻塞等待或轮询状态</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数据就绪时内核激活</a:t>
            </a:r>
            <a:r>
              <a:rPr lang="en-US" altLang="zh-CN" sz="1600" b="1" dirty="0">
                <a:solidFill>
                  <a:srgbClr val="000000"/>
                </a:solidFill>
                <a:latin typeface="华文中宋" panose="02010600040101010101" pitchFamily="2" charset="-122"/>
                <a:ea typeface="华文中宋" panose="02010600040101010101" pitchFamily="2" charset="-122"/>
              </a:rPr>
              <a:t>SIGIO</a:t>
            </a:r>
            <a:r>
              <a:rPr lang="zh-CN" altLang="en-US" sz="1600" b="1" dirty="0">
                <a:solidFill>
                  <a:srgbClr val="000000"/>
                </a:solidFill>
                <a:latin typeface="华文中宋" panose="02010600040101010101" pitchFamily="2" charset="-122"/>
                <a:ea typeface="华文中宋" panose="02010600040101010101" pitchFamily="2" charset="-122"/>
              </a:rPr>
              <a:t>信号，回调注册的信号处理函数，通知用户进程</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在信号处理中用户进程通过系统调用将内核数据复制到用户进程，此过程仍为阻塞方式</a:t>
            </a:r>
            <a:endParaRPr lang="en-US" altLang="zh-CN" sz="1600" b="1" dirty="0">
              <a:solidFill>
                <a:srgbClr val="000000"/>
              </a:solidFill>
              <a:latin typeface="华文中宋" panose="02010600040101010101" pitchFamily="2" charset="-122"/>
              <a:ea typeface="华文中宋" panose="02010600040101010101" pitchFamily="2" charset="-122"/>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35" name="左大括号 34">
            <a:extLst>
              <a:ext uri="{FF2B5EF4-FFF2-40B4-BE49-F238E27FC236}">
                <a16:creationId xmlns:a16="http://schemas.microsoft.com/office/drawing/2014/main" id="{66D1E487-C367-4B26-95F3-A644131D1B08}"/>
              </a:ext>
            </a:extLst>
          </p:cNvPr>
          <p:cNvSpPr/>
          <p:nvPr/>
        </p:nvSpPr>
        <p:spPr>
          <a:xfrm>
            <a:off x="1169978" y="2348880"/>
            <a:ext cx="384048" cy="20067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6" name="右大括号 35">
            <a:extLst>
              <a:ext uri="{FF2B5EF4-FFF2-40B4-BE49-F238E27FC236}">
                <a16:creationId xmlns:a16="http://schemas.microsoft.com/office/drawing/2014/main" id="{DE1BC0CA-0CD4-43F3-BA9E-102D60F2ACF4}"/>
              </a:ext>
            </a:extLst>
          </p:cNvPr>
          <p:cNvSpPr/>
          <p:nvPr/>
        </p:nvSpPr>
        <p:spPr>
          <a:xfrm>
            <a:off x="4612694" y="2339737"/>
            <a:ext cx="320040" cy="20158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7" name="右大括号 36">
            <a:extLst>
              <a:ext uri="{FF2B5EF4-FFF2-40B4-BE49-F238E27FC236}">
                <a16:creationId xmlns:a16="http://schemas.microsoft.com/office/drawing/2014/main" id="{1C9EB72B-EB64-453D-975A-9816D1FD4EAD}"/>
              </a:ext>
            </a:extLst>
          </p:cNvPr>
          <p:cNvSpPr/>
          <p:nvPr/>
        </p:nvSpPr>
        <p:spPr>
          <a:xfrm>
            <a:off x="4612694" y="4442857"/>
            <a:ext cx="320040" cy="13167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38" name="矩形 37">
            <a:extLst>
              <a:ext uri="{FF2B5EF4-FFF2-40B4-BE49-F238E27FC236}">
                <a16:creationId xmlns:a16="http://schemas.microsoft.com/office/drawing/2014/main" id="{29E4E454-0379-4347-AA66-F4F41ECE2A35}"/>
              </a:ext>
            </a:extLst>
          </p:cNvPr>
          <p:cNvSpPr/>
          <p:nvPr/>
        </p:nvSpPr>
        <p:spPr>
          <a:xfrm>
            <a:off x="1508306" y="1992264"/>
            <a:ext cx="1024128" cy="8727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注册</a:t>
            </a:r>
            <a:r>
              <a:rPr lang="en-US" altLang="zh-CN" sz="1400" dirty="0">
                <a:solidFill>
                  <a:srgbClr val="000000"/>
                </a:solidFill>
              </a:rPr>
              <a:t>SIGIO</a:t>
            </a:r>
            <a:r>
              <a:rPr lang="zh-CN" altLang="en-US" sz="1400" dirty="0">
                <a:solidFill>
                  <a:srgbClr val="000000"/>
                </a:solidFill>
              </a:rPr>
              <a:t>信号的处理函数</a:t>
            </a:r>
          </a:p>
        </p:txBody>
      </p:sp>
      <p:sp>
        <p:nvSpPr>
          <p:cNvPr id="39" name="矩形 38">
            <a:extLst>
              <a:ext uri="{FF2B5EF4-FFF2-40B4-BE49-F238E27FC236}">
                <a16:creationId xmlns:a16="http://schemas.microsoft.com/office/drawing/2014/main" id="{AEA35628-F8AA-4371-9CBA-EBE21205D762}"/>
              </a:ext>
            </a:extLst>
          </p:cNvPr>
          <p:cNvSpPr/>
          <p:nvPr/>
        </p:nvSpPr>
        <p:spPr>
          <a:xfrm>
            <a:off x="1508306" y="5604145"/>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处理数据</a:t>
            </a:r>
          </a:p>
        </p:txBody>
      </p:sp>
      <p:sp>
        <p:nvSpPr>
          <p:cNvPr id="40" name="矩形 39">
            <a:extLst>
              <a:ext uri="{FF2B5EF4-FFF2-40B4-BE49-F238E27FC236}">
                <a16:creationId xmlns:a16="http://schemas.microsoft.com/office/drawing/2014/main" id="{B8741C12-72B6-4E7E-B853-C27345D04DBE}"/>
              </a:ext>
            </a:extLst>
          </p:cNvPr>
          <p:cNvSpPr/>
          <p:nvPr/>
        </p:nvSpPr>
        <p:spPr>
          <a:xfrm>
            <a:off x="3663242" y="2097421"/>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事件回调函数注册</a:t>
            </a:r>
          </a:p>
        </p:txBody>
      </p:sp>
      <p:sp>
        <p:nvSpPr>
          <p:cNvPr id="41" name="矩形 40">
            <a:extLst>
              <a:ext uri="{FF2B5EF4-FFF2-40B4-BE49-F238E27FC236}">
                <a16:creationId xmlns:a16="http://schemas.microsoft.com/office/drawing/2014/main" id="{CD911C37-2E79-48BA-BC47-E1B659FC9605}"/>
              </a:ext>
            </a:extLst>
          </p:cNvPr>
          <p:cNvSpPr/>
          <p:nvPr/>
        </p:nvSpPr>
        <p:spPr>
          <a:xfrm>
            <a:off x="3663242" y="4153159"/>
            <a:ext cx="1024128" cy="7680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数据报准备好，复制数据</a:t>
            </a:r>
          </a:p>
        </p:txBody>
      </p:sp>
      <p:sp>
        <p:nvSpPr>
          <p:cNvPr id="42" name="矩形 41">
            <a:extLst>
              <a:ext uri="{FF2B5EF4-FFF2-40B4-BE49-F238E27FC236}">
                <a16:creationId xmlns:a16="http://schemas.microsoft.com/office/drawing/2014/main" id="{2B018FD4-9D76-4C00-AF03-B0393F3245EC}"/>
              </a:ext>
            </a:extLst>
          </p:cNvPr>
          <p:cNvSpPr/>
          <p:nvPr/>
        </p:nvSpPr>
        <p:spPr>
          <a:xfrm>
            <a:off x="3663242" y="5595001"/>
            <a:ext cx="1024128" cy="33070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复制完成</a:t>
            </a:r>
          </a:p>
        </p:txBody>
      </p:sp>
      <p:cxnSp>
        <p:nvCxnSpPr>
          <p:cNvPr id="43" name="直接箭头连接符 42">
            <a:extLst>
              <a:ext uri="{FF2B5EF4-FFF2-40B4-BE49-F238E27FC236}">
                <a16:creationId xmlns:a16="http://schemas.microsoft.com/office/drawing/2014/main" id="{B9D1911A-6909-4C9F-A489-8841A6516A94}"/>
              </a:ext>
            </a:extLst>
          </p:cNvPr>
          <p:cNvCxnSpPr/>
          <p:nvPr/>
        </p:nvCxnSpPr>
        <p:spPr>
          <a:xfrm>
            <a:off x="2532434" y="2344807"/>
            <a:ext cx="1171956"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0FB73B1-CE87-4B3A-8582-9C34DA30528E}"/>
              </a:ext>
            </a:extLst>
          </p:cNvPr>
          <p:cNvCxnSpPr/>
          <p:nvPr/>
        </p:nvCxnSpPr>
        <p:spPr>
          <a:xfrm flipH="1">
            <a:off x="2532434" y="5759593"/>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F53437FE-54C8-416A-AC44-28A6FF8B6A7D}"/>
              </a:ext>
            </a:extLst>
          </p:cNvPr>
          <p:cNvCxnSpPr>
            <a:stCxn id="41" idx="2"/>
            <a:endCxn id="42" idx="0"/>
          </p:cNvCxnSpPr>
          <p:nvPr/>
        </p:nvCxnSpPr>
        <p:spPr>
          <a:xfrm>
            <a:off x="4175306" y="4921255"/>
            <a:ext cx="0" cy="67374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35089B7D-F68D-47CE-A204-29F974505C11}"/>
              </a:ext>
            </a:extLst>
          </p:cNvPr>
          <p:cNvSpPr/>
          <p:nvPr/>
        </p:nvSpPr>
        <p:spPr>
          <a:xfrm>
            <a:off x="4955594" y="3192224"/>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等待数据</a:t>
            </a:r>
          </a:p>
        </p:txBody>
      </p:sp>
      <p:sp>
        <p:nvSpPr>
          <p:cNvPr id="47" name="矩形 46">
            <a:extLst>
              <a:ext uri="{FF2B5EF4-FFF2-40B4-BE49-F238E27FC236}">
                <a16:creationId xmlns:a16="http://schemas.microsoft.com/office/drawing/2014/main" id="{97930270-6F55-4024-B547-951209461D2B}"/>
              </a:ext>
            </a:extLst>
          </p:cNvPr>
          <p:cNvSpPr/>
          <p:nvPr/>
        </p:nvSpPr>
        <p:spPr>
          <a:xfrm>
            <a:off x="4955594" y="4946158"/>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复制数据</a:t>
            </a:r>
          </a:p>
        </p:txBody>
      </p:sp>
      <p:sp>
        <p:nvSpPr>
          <p:cNvPr id="48" name="矩形 47">
            <a:extLst>
              <a:ext uri="{FF2B5EF4-FFF2-40B4-BE49-F238E27FC236}">
                <a16:creationId xmlns:a16="http://schemas.microsoft.com/office/drawing/2014/main" id="{11D96CDD-07D7-4287-BAC8-A3B139E898AE}"/>
              </a:ext>
            </a:extLst>
          </p:cNvPr>
          <p:cNvSpPr/>
          <p:nvPr/>
        </p:nvSpPr>
        <p:spPr>
          <a:xfrm>
            <a:off x="185278" y="2604139"/>
            <a:ext cx="984700" cy="12392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进程继续</a:t>
            </a:r>
            <a:endParaRPr lang="en-US" altLang="zh-CN" sz="1400" dirty="0">
              <a:solidFill>
                <a:srgbClr val="000000"/>
              </a:solidFill>
            </a:endParaRPr>
          </a:p>
          <a:p>
            <a:pPr algn="ctr"/>
            <a:r>
              <a:rPr lang="zh-CN" altLang="en-US" sz="1400" dirty="0">
                <a:solidFill>
                  <a:srgbClr val="000000"/>
                </a:solidFill>
              </a:rPr>
              <a:t>执行</a:t>
            </a:r>
          </a:p>
        </p:txBody>
      </p:sp>
      <p:sp>
        <p:nvSpPr>
          <p:cNvPr id="49" name="矩形 48">
            <a:extLst>
              <a:ext uri="{FF2B5EF4-FFF2-40B4-BE49-F238E27FC236}">
                <a16:creationId xmlns:a16="http://schemas.microsoft.com/office/drawing/2014/main" id="{1E0638A5-11B1-4304-8568-C571DAC27CE2}"/>
              </a:ext>
            </a:extLst>
          </p:cNvPr>
          <p:cNvSpPr/>
          <p:nvPr/>
        </p:nvSpPr>
        <p:spPr>
          <a:xfrm>
            <a:off x="2573582" y="2193433"/>
            <a:ext cx="1024128" cy="1463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系统调用</a:t>
            </a:r>
          </a:p>
        </p:txBody>
      </p:sp>
      <p:sp>
        <p:nvSpPr>
          <p:cNvPr id="50" name="矩形 49">
            <a:extLst>
              <a:ext uri="{FF2B5EF4-FFF2-40B4-BE49-F238E27FC236}">
                <a16:creationId xmlns:a16="http://schemas.microsoft.com/office/drawing/2014/main" id="{AC77C7D5-A22A-4E6F-B761-60FA117DDAFB}"/>
              </a:ext>
            </a:extLst>
          </p:cNvPr>
          <p:cNvSpPr/>
          <p:nvPr/>
        </p:nvSpPr>
        <p:spPr>
          <a:xfrm>
            <a:off x="2614730" y="5595001"/>
            <a:ext cx="1024128" cy="16078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成功返回</a:t>
            </a:r>
          </a:p>
        </p:txBody>
      </p:sp>
      <p:sp>
        <p:nvSpPr>
          <p:cNvPr id="51" name="矩形 50">
            <a:extLst>
              <a:ext uri="{FF2B5EF4-FFF2-40B4-BE49-F238E27FC236}">
                <a16:creationId xmlns:a16="http://schemas.microsoft.com/office/drawing/2014/main" id="{CA689503-F1EA-43D2-9C2D-9096C383A8A0}"/>
              </a:ext>
            </a:extLst>
          </p:cNvPr>
          <p:cNvSpPr/>
          <p:nvPr/>
        </p:nvSpPr>
        <p:spPr>
          <a:xfrm>
            <a:off x="1444298" y="1644793"/>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应用进程</a:t>
            </a:r>
          </a:p>
        </p:txBody>
      </p:sp>
      <p:sp>
        <p:nvSpPr>
          <p:cNvPr id="52" name="矩形 51">
            <a:extLst>
              <a:ext uri="{FF2B5EF4-FFF2-40B4-BE49-F238E27FC236}">
                <a16:creationId xmlns:a16="http://schemas.microsoft.com/office/drawing/2014/main" id="{B9DF36BC-033B-43C5-B772-919F7A2FB59F}"/>
              </a:ext>
            </a:extLst>
          </p:cNvPr>
          <p:cNvSpPr/>
          <p:nvPr/>
        </p:nvSpPr>
        <p:spPr>
          <a:xfrm>
            <a:off x="3637334" y="1644793"/>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内核</a:t>
            </a:r>
          </a:p>
        </p:txBody>
      </p:sp>
      <p:sp>
        <p:nvSpPr>
          <p:cNvPr id="53" name="左大括号 52">
            <a:extLst>
              <a:ext uri="{FF2B5EF4-FFF2-40B4-BE49-F238E27FC236}">
                <a16:creationId xmlns:a16="http://schemas.microsoft.com/office/drawing/2014/main" id="{6B16A1AB-E5BB-4430-8C89-6A1F0435C82B}"/>
              </a:ext>
            </a:extLst>
          </p:cNvPr>
          <p:cNvSpPr/>
          <p:nvPr/>
        </p:nvSpPr>
        <p:spPr>
          <a:xfrm>
            <a:off x="1176494" y="4442857"/>
            <a:ext cx="384048" cy="13174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54" name="矩形 53">
            <a:extLst>
              <a:ext uri="{FF2B5EF4-FFF2-40B4-BE49-F238E27FC236}">
                <a16:creationId xmlns:a16="http://schemas.microsoft.com/office/drawing/2014/main" id="{D70EFC24-E32A-463C-889A-63781CCD35DE}"/>
              </a:ext>
            </a:extLst>
          </p:cNvPr>
          <p:cNvSpPr/>
          <p:nvPr/>
        </p:nvSpPr>
        <p:spPr>
          <a:xfrm>
            <a:off x="185278" y="4795282"/>
            <a:ext cx="984700" cy="5696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复制数据</a:t>
            </a:r>
            <a:endParaRPr lang="en-US" altLang="zh-CN" sz="1400" dirty="0">
              <a:solidFill>
                <a:srgbClr val="000000"/>
              </a:solidFill>
            </a:endParaRPr>
          </a:p>
          <a:p>
            <a:pPr algn="ctr"/>
            <a:r>
              <a:rPr lang="zh-CN" altLang="en-US" sz="1400" dirty="0">
                <a:solidFill>
                  <a:srgbClr val="000000"/>
                </a:solidFill>
              </a:rPr>
              <a:t>进程阻塞</a:t>
            </a:r>
          </a:p>
        </p:txBody>
      </p:sp>
      <p:sp>
        <p:nvSpPr>
          <p:cNvPr id="55" name="矩形 54">
            <a:extLst>
              <a:ext uri="{FF2B5EF4-FFF2-40B4-BE49-F238E27FC236}">
                <a16:creationId xmlns:a16="http://schemas.microsoft.com/office/drawing/2014/main" id="{3AE37548-2B6C-43EA-92EF-5B6A5C0FDEE2}"/>
              </a:ext>
            </a:extLst>
          </p:cNvPr>
          <p:cNvSpPr/>
          <p:nvPr/>
        </p:nvSpPr>
        <p:spPr>
          <a:xfrm>
            <a:off x="1557046" y="4558535"/>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000000"/>
                </a:solidFill>
              </a:rPr>
              <a:t>recvfrom</a:t>
            </a:r>
            <a:endParaRPr lang="zh-CN" altLang="en-US" sz="1400" dirty="0">
              <a:solidFill>
                <a:srgbClr val="000000"/>
              </a:solidFill>
            </a:endParaRPr>
          </a:p>
        </p:txBody>
      </p:sp>
      <p:cxnSp>
        <p:nvCxnSpPr>
          <p:cNvPr id="56" name="直接箭头连接符 55">
            <a:extLst>
              <a:ext uri="{FF2B5EF4-FFF2-40B4-BE49-F238E27FC236}">
                <a16:creationId xmlns:a16="http://schemas.microsoft.com/office/drawing/2014/main" id="{DB522273-6BFD-4D08-B0D7-111FF70A28FA}"/>
              </a:ext>
            </a:extLst>
          </p:cNvPr>
          <p:cNvCxnSpPr/>
          <p:nvPr/>
        </p:nvCxnSpPr>
        <p:spPr>
          <a:xfrm>
            <a:off x="2573582" y="4742005"/>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7E66295D-4A67-4451-9221-A455E0060EE4}"/>
              </a:ext>
            </a:extLst>
          </p:cNvPr>
          <p:cNvSpPr/>
          <p:nvPr/>
        </p:nvSpPr>
        <p:spPr>
          <a:xfrm>
            <a:off x="2613206" y="4568691"/>
            <a:ext cx="1024128" cy="17257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系统调用</a:t>
            </a:r>
          </a:p>
        </p:txBody>
      </p:sp>
      <p:cxnSp>
        <p:nvCxnSpPr>
          <p:cNvPr id="58" name="直接箭头连接符 57">
            <a:extLst>
              <a:ext uri="{FF2B5EF4-FFF2-40B4-BE49-F238E27FC236}">
                <a16:creationId xmlns:a16="http://schemas.microsoft.com/office/drawing/2014/main" id="{F95928CD-F2B4-4386-8B5F-1CD7B20C1C99}"/>
              </a:ext>
            </a:extLst>
          </p:cNvPr>
          <p:cNvCxnSpPr/>
          <p:nvPr/>
        </p:nvCxnSpPr>
        <p:spPr>
          <a:xfrm flipH="1">
            <a:off x="2556818" y="4389475"/>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EC7221BF-D0EB-49B9-97CA-C57825F0D012}"/>
              </a:ext>
            </a:extLst>
          </p:cNvPr>
          <p:cNvSpPr/>
          <p:nvPr/>
        </p:nvSpPr>
        <p:spPr>
          <a:xfrm>
            <a:off x="2468426" y="4224883"/>
            <a:ext cx="1315170" cy="1645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000000"/>
                </a:solidFill>
              </a:rPr>
              <a:t>SIGIO</a:t>
            </a:r>
            <a:r>
              <a:rPr lang="zh-CN" altLang="en-US" sz="1200" dirty="0">
                <a:solidFill>
                  <a:srgbClr val="000000"/>
                </a:solidFill>
              </a:rPr>
              <a:t>信号回调</a:t>
            </a:r>
          </a:p>
        </p:txBody>
      </p:sp>
      <p:sp>
        <p:nvSpPr>
          <p:cNvPr id="60" name="矩形 59">
            <a:extLst>
              <a:ext uri="{FF2B5EF4-FFF2-40B4-BE49-F238E27FC236}">
                <a16:creationId xmlns:a16="http://schemas.microsoft.com/office/drawing/2014/main" id="{D169F5DA-BE42-43A2-ADE0-95A9E40138D2}"/>
              </a:ext>
            </a:extLst>
          </p:cNvPr>
          <p:cNvSpPr/>
          <p:nvPr/>
        </p:nvSpPr>
        <p:spPr>
          <a:xfrm>
            <a:off x="1640894" y="4736865"/>
            <a:ext cx="379476" cy="93172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rgbClr val="000000"/>
                </a:solidFill>
              </a:rPr>
              <a:t>进程休眠挂起</a:t>
            </a:r>
          </a:p>
        </p:txBody>
      </p:sp>
      <p:cxnSp>
        <p:nvCxnSpPr>
          <p:cNvPr id="61" name="直接箭头连接符 60">
            <a:extLst>
              <a:ext uri="{FF2B5EF4-FFF2-40B4-BE49-F238E27FC236}">
                <a16:creationId xmlns:a16="http://schemas.microsoft.com/office/drawing/2014/main" id="{3C05E726-BBE1-4E04-834E-F311AD4EE41E}"/>
              </a:ext>
            </a:extLst>
          </p:cNvPr>
          <p:cNvCxnSpPr/>
          <p:nvPr/>
        </p:nvCxnSpPr>
        <p:spPr>
          <a:xfrm flipH="1">
            <a:off x="2515670" y="2563330"/>
            <a:ext cx="1147572"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5288B4E-7730-465A-9857-FBB3427E4C0D}"/>
              </a:ext>
            </a:extLst>
          </p:cNvPr>
          <p:cNvSpPr/>
          <p:nvPr/>
        </p:nvSpPr>
        <p:spPr>
          <a:xfrm>
            <a:off x="2532434" y="2398738"/>
            <a:ext cx="1130808" cy="16459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0000"/>
                </a:solidFill>
              </a:rPr>
              <a:t>返回</a:t>
            </a:r>
          </a:p>
        </p:txBody>
      </p:sp>
      <p:sp>
        <p:nvSpPr>
          <p:cNvPr id="63" name="矩形 62">
            <a:extLst>
              <a:ext uri="{FF2B5EF4-FFF2-40B4-BE49-F238E27FC236}">
                <a16:creationId xmlns:a16="http://schemas.microsoft.com/office/drawing/2014/main" id="{9D59B7EA-6FC1-439B-BB15-7C02CAE9BEDB}"/>
              </a:ext>
            </a:extLst>
          </p:cNvPr>
          <p:cNvSpPr/>
          <p:nvPr/>
        </p:nvSpPr>
        <p:spPr>
          <a:xfrm>
            <a:off x="1556655" y="4234027"/>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信号处理函数</a:t>
            </a:r>
          </a:p>
        </p:txBody>
      </p:sp>
      <p:sp>
        <p:nvSpPr>
          <p:cNvPr id="64" name="圆角矩形标注 42">
            <a:extLst>
              <a:ext uri="{FF2B5EF4-FFF2-40B4-BE49-F238E27FC236}">
                <a16:creationId xmlns:a16="http://schemas.microsoft.com/office/drawing/2014/main" id="{7A043608-7B94-40AC-872B-F9D89B74D2DD}"/>
              </a:ext>
            </a:extLst>
          </p:cNvPr>
          <p:cNvSpPr/>
          <p:nvPr/>
        </p:nvSpPr>
        <p:spPr>
          <a:xfrm>
            <a:off x="899592" y="6034043"/>
            <a:ext cx="5003683" cy="661236"/>
          </a:xfrm>
          <a:prstGeom prst="wedgeRoundRectCallout">
            <a:avLst>
              <a:gd name="adj1" fmla="val -3270"/>
              <a:gd name="adj2" fmla="val -72314"/>
              <a:gd name="adj3" fmla="val 16667"/>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400"/>
              </a:lnSpc>
            </a:pPr>
            <a:r>
              <a:rPr lang="zh-CN" altLang="en-US" sz="1600" dirty="0">
                <a:solidFill>
                  <a:srgbClr val="000000"/>
                </a:solidFill>
              </a:rPr>
              <a:t>数据就绪时内核通过</a:t>
            </a:r>
            <a:r>
              <a:rPr lang="zh-CN" altLang="en-US" sz="1600" b="1" dirty="0">
                <a:solidFill>
                  <a:srgbClr val="000000"/>
                </a:solidFill>
              </a:rPr>
              <a:t>事件通知</a:t>
            </a:r>
            <a:r>
              <a:rPr lang="zh-CN" altLang="en-US" sz="1600" dirty="0">
                <a:solidFill>
                  <a:srgbClr val="000000"/>
                </a:solidFill>
              </a:rPr>
              <a:t>用户进程，用户进程通过系统调用将数据复制到用户缓冲区，完成</a:t>
            </a:r>
            <a:r>
              <a:rPr lang="en-US" altLang="zh-CN" sz="1600" dirty="0">
                <a:solidFill>
                  <a:srgbClr val="000000"/>
                </a:solidFill>
              </a:rPr>
              <a:t>I/O</a:t>
            </a:r>
            <a:r>
              <a:rPr lang="zh-CN" altLang="en-US" sz="1600" dirty="0">
                <a:solidFill>
                  <a:srgbClr val="000000"/>
                </a:solidFill>
              </a:rPr>
              <a:t>操作</a:t>
            </a:r>
          </a:p>
        </p:txBody>
      </p:sp>
      <p:sp>
        <p:nvSpPr>
          <p:cNvPr id="2" name="灯片编号占位符 1">
            <a:extLst>
              <a:ext uri="{FF2B5EF4-FFF2-40B4-BE49-F238E27FC236}">
                <a16:creationId xmlns:a16="http://schemas.microsoft.com/office/drawing/2014/main" id="{8B00DB73-AA66-408D-B7F0-15317A981206}"/>
              </a:ext>
            </a:extLst>
          </p:cNvPr>
          <p:cNvSpPr>
            <a:spLocks noGrp="1"/>
          </p:cNvSpPr>
          <p:nvPr>
            <p:ph type="sldNum" sz="quarter" idx="12"/>
          </p:nvPr>
        </p:nvSpPr>
        <p:spPr/>
        <p:txBody>
          <a:bodyPr/>
          <a:lstStyle/>
          <a:p>
            <a:fld id="{B10D5614-B734-4280-8F57-1D4947433C97}" type="slidenum">
              <a:rPr lang="en-US" smtClean="0"/>
              <a:pPr/>
              <a:t>112</a:t>
            </a:fld>
            <a:endParaRPr lang="en-US"/>
          </a:p>
        </p:txBody>
      </p:sp>
    </p:spTree>
    <p:extLst>
      <p:ext uri="{BB962C8B-B14F-4D97-AF65-F5344CB8AC3E}">
        <p14:creationId xmlns:p14="http://schemas.microsoft.com/office/powerpoint/2010/main" val="104022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up)">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grpId="0" nodeType="clickEffect">
                                  <p:stCondLst>
                                    <p:cond delay="0"/>
                                  </p:stCondLst>
                                  <p:iterate type="lt">
                                    <p:tmPct val="0"/>
                                  </p:iterate>
                                  <p:childTnLst>
                                    <p:animClr clrSpc="rgb" dir="cw">
                                      <p:cBhvr override="childStyle">
                                        <p:cTn id="11" dur="500" fill="hold"/>
                                        <p:tgtEl>
                                          <p:spTgt spid="60"/>
                                        </p:tgtEl>
                                        <p:attrNameLst>
                                          <p:attrName>style.color</p:attrName>
                                        </p:attrNameLst>
                                      </p:cBhvr>
                                      <p:to>
                                        <a:srgbClr val="0000FF"/>
                                      </p:to>
                                    </p:animClr>
                                    <p:animClr clrSpc="rgb" dir="cw">
                                      <p:cBhvr>
                                        <p:cTn id="12" dur="500" fill="hold"/>
                                        <p:tgtEl>
                                          <p:spTgt spid="60"/>
                                        </p:tgtEl>
                                        <p:attrNameLst>
                                          <p:attrName>fillcolor</p:attrName>
                                        </p:attrNameLst>
                                      </p:cBhvr>
                                      <p:to>
                                        <a:srgbClr val="0000FF"/>
                                      </p:to>
                                    </p:animClr>
                                    <p:set>
                                      <p:cBhvr>
                                        <p:cTn id="13" dur="500" fill="hold"/>
                                        <p:tgtEl>
                                          <p:spTgt spid="60"/>
                                        </p:tgtEl>
                                        <p:attrNameLst>
                                          <p:attrName>fill.type</p:attrName>
                                        </p:attrNameLst>
                                      </p:cBhvr>
                                      <p:to>
                                        <p:strVal val="solid"/>
                                      </p:to>
                                    </p:set>
                                    <p:set>
                                      <p:cBhvr>
                                        <p:cTn id="14" dur="500" fill="hold"/>
                                        <p:tgtEl>
                                          <p:spTgt spid="60"/>
                                        </p:tgtEl>
                                        <p:attrNameLst>
                                          <p:attrName>fill.on</p:attrName>
                                        </p:attrNameLst>
                                      </p:cBhvr>
                                      <p:to>
                                        <p:strVal val="true"/>
                                      </p:to>
                                    </p:set>
                                  </p:childTnLst>
                                </p:cTn>
                              </p:par>
                            </p:childTnLst>
                          </p:cTn>
                        </p:par>
                        <p:par>
                          <p:cTn id="15" fill="hold">
                            <p:stCondLst>
                              <p:cond delay="500"/>
                            </p:stCondLst>
                            <p:childTnLst>
                              <p:par>
                                <p:cTn id="16" presetID="15" presetClass="emph" presetSubtype="0" grpId="1" nodeType="afterEffect">
                                  <p:stCondLst>
                                    <p:cond delay="0"/>
                                  </p:stCondLst>
                                  <p:iterate type="lt">
                                    <p:tmAbs val="25"/>
                                  </p:iterate>
                                  <p:childTnLst>
                                    <p:set>
                                      <p:cBhvr override="childStyle">
                                        <p:cTn id="17" dur="indefinite"/>
                                        <p:tgtEl>
                                          <p:spTgt spid="60"/>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异步</a:t>
            </a: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模型 </a:t>
            </a:r>
            <a:r>
              <a:rPr lang="en-US" altLang="zh-CN" sz="2000" b="1" dirty="0">
                <a:solidFill>
                  <a:srgbClr val="FF0000"/>
                </a:solidFill>
                <a:latin typeface="华文中宋" panose="02010600040101010101" pitchFamily="2" charset="-122"/>
                <a:ea typeface="华文中宋" panose="02010600040101010101" pitchFamily="2" charset="-122"/>
              </a:rPr>
              <a:t>(asynchronous I/O)</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4" name="Content Placeholder 2">
            <a:extLst>
              <a:ext uri="{FF2B5EF4-FFF2-40B4-BE49-F238E27FC236}">
                <a16:creationId xmlns:a16="http://schemas.microsoft.com/office/drawing/2014/main" id="{A5FE502E-52E9-4A63-990A-191A577DE9D1}"/>
              </a:ext>
            </a:extLst>
          </p:cNvPr>
          <p:cNvSpPr txBox="1">
            <a:spLocks/>
          </p:cNvSpPr>
          <p:nvPr/>
        </p:nvSpPr>
        <p:spPr>
          <a:xfrm>
            <a:off x="5998200" y="1919152"/>
            <a:ext cx="2826216" cy="24364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用户进程与内核</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功能并行执行</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异步</a:t>
            </a:r>
            <a:r>
              <a:rPr lang="en-US" altLang="zh-CN" sz="1600"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，只在开始和完成时互相同步</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性能最强的</a:t>
            </a:r>
            <a:r>
              <a:rPr lang="en-US" altLang="zh-CN" sz="1600" b="1" dirty="0">
                <a:solidFill>
                  <a:srgbClr val="000000"/>
                </a:solidFill>
                <a:latin typeface="华文中宋" panose="02010600040101010101" pitchFamily="2" charset="-122"/>
                <a:ea typeface="华文中宋" panose="02010600040101010101" pitchFamily="2" charset="-122"/>
              </a:rPr>
              <a:t>I/O</a:t>
            </a:r>
            <a:r>
              <a:rPr lang="zh-CN" altLang="en-US" sz="1600" b="1" dirty="0">
                <a:solidFill>
                  <a:srgbClr val="000000"/>
                </a:solidFill>
                <a:latin typeface="华文中宋" panose="02010600040101010101" pitchFamily="2" charset="-122"/>
                <a:ea typeface="华文中宋" panose="02010600040101010101" pitchFamily="2" charset="-122"/>
              </a:rPr>
              <a:t>模式</a:t>
            </a:r>
            <a:endParaRPr lang="en-US" altLang="zh-CN" sz="16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1600" b="1" dirty="0">
                <a:solidFill>
                  <a:srgbClr val="000000"/>
                </a:solidFill>
                <a:latin typeface="华文中宋" panose="02010600040101010101" pitchFamily="2" charset="-122"/>
                <a:ea typeface="华文中宋" panose="02010600040101010101" pitchFamily="2" charset="-122"/>
              </a:rPr>
              <a:t>也是编程实现难度最高的模式</a:t>
            </a:r>
            <a:endParaRPr lang="en-US" altLang="zh-CN" sz="1600" b="1" dirty="0">
              <a:solidFill>
                <a:srgbClr val="000000"/>
              </a:solidFill>
              <a:latin typeface="华文中宋" panose="02010600040101010101" pitchFamily="2" charset="-122"/>
              <a:ea typeface="华文中宋" panose="02010600040101010101" pitchFamily="2" charset="-122"/>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sp>
        <p:nvSpPr>
          <p:cNvPr id="65" name="左大括号 64">
            <a:extLst>
              <a:ext uri="{FF2B5EF4-FFF2-40B4-BE49-F238E27FC236}">
                <a16:creationId xmlns:a16="http://schemas.microsoft.com/office/drawing/2014/main" id="{E580F45E-DCF7-406A-94F1-5C206F1CDBE9}"/>
              </a:ext>
            </a:extLst>
          </p:cNvPr>
          <p:cNvSpPr/>
          <p:nvPr/>
        </p:nvSpPr>
        <p:spPr>
          <a:xfrm>
            <a:off x="1109532" y="2476713"/>
            <a:ext cx="384048" cy="34198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66" name="右大括号 65">
            <a:extLst>
              <a:ext uri="{FF2B5EF4-FFF2-40B4-BE49-F238E27FC236}">
                <a16:creationId xmlns:a16="http://schemas.microsoft.com/office/drawing/2014/main" id="{790B2777-EED4-4CD6-B1A0-FBB2A8A1E5B0}"/>
              </a:ext>
            </a:extLst>
          </p:cNvPr>
          <p:cNvSpPr/>
          <p:nvPr/>
        </p:nvSpPr>
        <p:spPr>
          <a:xfrm>
            <a:off x="4552248" y="2467569"/>
            <a:ext cx="320040" cy="17099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67" name="右大括号 66">
            <a:extLst>
              <a:ext uri="{FF2B5EF4-FFF2-40B4-BE49-F238E27FC236}">
                <a16:creationId xmlns:a16="http://schemas.microsoft.com/office/drawing/2014/main" id="{CB1412B7-B277-4F4B-A9C2-98484F0E4065}"/>
              </a:ext>
            </a:extLst>
          </p:cNvPr>
          <p:cNvSpPr/>
          <p:nvPr/>
        </p:nvSpPr>
        <p:spPr>
          <a:xfrm>
            <a:off x="4552248" y="4268175"/>
            <a:ext cx="320040" cy="16192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endParaRPr>
          </a:p>
        </p:txBody>
      </p:sp>
      <p:sp>
        <p:nvSpPr>
          <p:cNvPr id="68" name="矩形 67">
            <a:extLst>
              <a:ext uri="{FF2B5EF4-FFF2-40B4-BE49-F238E27FC236}">
                <a16:creationId xmlns:a16="http://schemas.microsoft.com/office/drawing/2014/main" id="{F665D90F-9DD8-457A-952A-2FD6473579FD}"/>
              </a:ext>
            </a:extLst>
          </p:cNvPr>
          <p:cNvSpPr/>
          <p:nvPr/>
        </p:nvSpPr>
        <p:spPr>
          <a:xfrm>
            <a:off x="1447860" y="2321265"/>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000000"/>
                </a:solidFill>
              </a:rPr>
              <a:t>aio_read</a:t>
            </a:r>
            <a:endParaRPr lang="zh-CN" altLang="en-US" sz="1600" dirty="0">
              <a:solidFill>
                <a:srgbClr val="000000"/>
              </a:solidFill>
            </a:endParaRPr>
          </a:p>
        </p:txBody>
      </p:sp>
      <p:sp>
        <p:nvSpPr>
          <p:cNvPr id="69" name="矩形 68">
            <a:extLst>
              <a:ext uri="{FF2B5EF4-FFF2-40B4-BE49-F238E27FC236}">
                <a16:creationId xmlns:a16="http://schemas.microsoft.com/office/drawing/2014/main" id="{A83FE001-C067-4F39-A1B7-1C02C0B97B3E}"/>
              </a:ext>
            </a:extLst>
          </p:cNvPr>
          <p:cNvSpPr/>
          <p:nvPr/>
        </p:nvSpPr>
        <p:spPr>
          <a:xfrm>
            <a:off x="1447860" y="5501130"/>
            <a:ext cx="1024128" cy="78017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由信号处理程序处理数据报</a:t>
            </a:r>
          </a:p>
        </p:txBody>
      </p:sp>
      <p:sp>
        <p:nvSpPr>
          <p:cNvPr id="70" name="矩形 69">
            <a:extLst>
              <a:ext uri="{FF2B5EF4-FFF2-40B4-BE49-F238E27FC236}">
                <a16:creationId xmlns:a16="http://schemas.microsoft.com/office/drawing/2014/main" id="{096FF1C2-D78D-40FA-8E60-9F941B09E639}"/>
              </a:ext>
            </a:extLst>
          </p:cNvPr>
          <p:cNvSpPr/>
          <p:nvPr/>
        </p:nvSpPr>
        <p:spPr>
          <a:xfrm>
            <a:off x="3602796" y="2225253"/>
            <a:ext cx="1024128" cy="502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无数据报准备好</a:t>
            </a:r>
          </a:p>
        </p:txBody>
      </p:sp>
      <p:sp>
        <p:nvSpPr>
          <p:cNvPr id="71" name="矩形 70">
            <a:extLst>
              <a:ext uri="{FF2B5EF4-FFF2-40B4-BE49-F238E27FC236}">
                <a16:creationId xmlns:a16="http://schemas.microsoft.com/office/drawing/2014/main" id="{D389E00E-D196-4B6D-A788-A6FAF961D30C}"/>
              </a:ext>
            </a:extLst>
          </p:cNvPr>
          <p:cNvSpPr/>
          <p:nvPr/>
        </p:nvSpPr>
        <p:spPr>
          <a:xfrm>
            <a:off x="3602796" y="3802593"/>
            <a:ext cx="1024128" cy="7680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数据报准备好，复制数据</a:t>
            </a:r>
          </a:p>
        </p:txBody>
      </p:sp>
      <p:sp>
        <p:nvSpPr>
          <p:cNvPr id="72" name="矩形 71">
            <a:extLst>
              <a:ext uri="{FF2B5EF4-FFF2-40B4-BE49-F238E27FC236}">
                <a16:creationId xmlns:a16="http://schemas.microsoft.com/office/drawing/2014/main" id="{C07BD0D1-FF19-4FC8-AA89-88BC848327D7}"/>
              </a:ext>
            </a:extLst>
          </p:cNvPr>
          <p:cNvSpPr/>
          <p:nvPr/>
        </p:nvSpPr>
        <p:spPr>
          <a:xfrm>
            <a:off x="3602796" y="5722833"/>
            <a:ext cx="1024128" cy="33070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复制完成</a:t>
            </a:r>
          </a:p>
        </p:txBody>
      </p:sp>
      <p:cxnSp>
        <p:nvCxnSpPr>
          <p:cNvPr id="73" name="直接箭头连接符 72">
            <a:extLst>
              <a:ext uri="{FF2B5EF4-FFF2-40B4-BE49-F238E27FC236}">
                <a16:creationId xmlns:a16="http://schemas.microsoft.com/office/drawing/2014/main" id="{AAE3EFB8-1CA5-4CA5-88C2-6DE8AAF940C0}"/>
              </a:ext>
            </a:extLst>
          </p:cNvPr>
          <p:cNvCxnSpPr>
            <a:stCxn id="68" idx="3"/>
            <a:endCxn id="70" idx="1"/>
          </p:cNvCxnSpPr>
          <p:nvPr/>
        </p:nvCxnSpPr>
        <p:spPr>
          <a:xfrm>
            <a:off x="2471988" y="2476713"/>
            <a:ext cx="113080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B1C8F11D-F2A7-4CFB-A3AB-1B1CC34D061F}"/>
              </a:ext>
            </a:extLst>
          </p:cNvPr>
          <p:cNvCxnSpPr/>
          <p:nvPr/>
        </p:nvCxnSpPr>
        <p:spPr>
          <a:xfrm flipH="1">
            <a:off x="2471988" y="5887425"/>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006A16DE-EF85-47CB-BC87-3D2AFE31A3F2}"/>
              </a:ext>
            </a:extLst>
          </p:cNvPr>
          <p:cNvCxnSpPr/>
          <p:nvPr/>
        </p:nvCxnSpPr>
        <p:spPr>
          <a:xfrm>
            <a:off x="4102668" y="2771607"/>
            <a:ext cx="0" cy="9738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D92C5C78-669D-4700-B157-3C74CAEE164D}"/>
              </a:ext>
            </a:extLst>
          </p:cNvPr>
          <p:cNvCxnSpPr/>
          <p:nvPr/>
        </p:nvCxnSpPr>
        <p:spPr>
          <a:xfrm>
            <a:off x="4114860" y="4638888"/>
            <a:ext cx="0" cy="97383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18BFBC02-7731-45A4-AFA0-57EBAE5D9272}"/>
              </a:ext>
            </a:extLst>
          </p:cNvPr>
          <p:cNvSpPr/>
          <p:nvPr/>
        </p:nvSpPr>
        <p:spPr>
          <a:xfrm>
            <a:off x="4895148" y="3167085"/>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等待数据</a:t>
            </a:r>
          </a:p>
        </p:txBody>
      </p:sp>
      <p:sp>
        <p:nvSpPr>
          <p:cNvPr id="78" name="矩形 77">
            <a:extLst>
              <a:ext uri="{FF2B5EF4-FFF2-40B4-BE49-F238E27FC236}">
                <a16:creationId xmlns:a16="http://schemas.microsoft.com/office/drawing/2014/main" id="{A53E7A33-5593-4A37-8ADC-0A38CC3B1396}"/>
              </a:ext>
            </a:extLst>
          </p:cNvPr>
          <p:cNvSpPr/>
          <p:nvPr/>
        </p:nvSpPr>
        <p:spPr>
          <a:xfrm>
            <a:off x="4895148" y="4923114"/>
            <a:ext cx="1024128" cy="31089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复制数据</a:t>
            </a:r>
          </a:p>
        </p:txBody>
      </p:sp>
      <p:sp>
        <p:nvSpPr>
          <p:cNvPr id="79" name="矩形 78">
            <a:extLst>
              <a:ext uri="{FF2B5EF4-FFF2-40B4-BE49-F238E27FC236}">
                <a16:creationId xmlns:a16="http://schemas.microsoft.com/office/drawing/2014/main" id="{5A7E7770-4704-4E95-B03D-358EA8F0B360}"/>
              </a:ext>
            </a:extLst>
          </p:cNvPr>
          <p:cNvSpPr/>
          <p:nvPr/>
        </p:nvSpPr>
        <p:spPr>
          <a:xfrm>
            <a:off x="251520" y="3647145"/>
            <a:ext cx="1050036" cy="106070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000000"/>
                </a:solidFill>
              </a:rPr>
              <a:t>进程</a:t>
            </a:r>
            <a:endParaRPr lang="en-US" altLang="zh-CN" sz="1600" dirty="0">
              <a:solidFill>
                <a:srgbClr val="000000"/>
              </a:solidFill>
            </a:endParaRPr>
          </a:p>
          <a:p>
            <a:pPr algn="ctr"/>
            <a:r>
              <a:rPr lang="zh-CN" altLang="en-US" sz="1600" dirty="0">
                <a:solidFill>
                  <a:srgbClr val="000000"/>
                </a:solidFill>
              </a:rPr>
              <a:t>继续</a:t>
            </a:r>
            <a:endParaRPr lang="en-US" altLang="zh-CN" sz="1600" dirty="0">
              <a:solidFill>
                <a:srgbClr val="000000"/>
              </a:solidFill>
            </a:endParaRPr>
          </a:p>
          <a:p>
            <a:pPr algn="ctr"/>
            <a:r>
              <a:rPr lang="zh-CN" altLang="en-US" sz="1600" dirty="0">
                <a:solidFill>
                  <a:srgbClr val="000000"/>
                </a:solidFill>
              </a:rPr>
              <a:t>执行</a:t>
            </a:r>
          </a:p>
        </p:txBody>
      </p:sp>
      <p:sp>
        <p:nvSpPr>
          <p:cNvPr id="80" name="矩形 79">
            <a:extLst>
              <a:ext uri="{FF2B5EF4-FFF2-40B4-BE49-F238E27FC236}">
                <a16:creationId xmlns:a16="http://schemas.microsoft.com/office/drawing/2014/main" id="{7B384456-A912-4E5D-B2C2-36831DA0178C}"/>
              </a:ext>
            </a:extLst>
          </p:cNvPr>
          <p:cNvSpPr/>
          <p:nvPr/>
        </p:nvSpPr>
        <p:spPr>
          <a:xfrm>
            <a:off x="2513136" y="222525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系统调用</a:t>
            </a:r>
          </a:p>
        </p:txBody>
      </p:sp>
      <p:sp>
        <p:nvSpPr>
          <p:cNvPr id="81" name="矩形 80">
            <a:extLst>
              <a:ext uri="{FF2B5EF4-FFF2-40B4-BE49-F238E27FC236}">
                <a16:creationId xmlns:a16="http://schemas.microsoft.com/office/drawing/2014/main" id="{296CD010-11D6-42FB-AD37-EEED7BA0D40F}"/>
              </a:ext>
            </a:extLst>
          </p:cNvPr>
          <p:cNvSpPr/>
          <p:nvPr/>
        </p:nvSpPr>
        <p:spPr>
          <a:xfrm>
            <a:off x="2471988" y="5425628"/>
            <a:ext cx="1200828" cy="68789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递交在</a:t>
            </a:r>
            <a:r>
              <a:rPr lang="en-US" altLang="zh-CN" sz="1400" dirty="0">
                <a:solidFill>
                  <a:srgbClr val="000000"/>
                </a:solidFill>
              </a:rPr>
              <a:t>aio_read</a:t>
            </a:r>
            <a:r>
              <a:rPr lang="zh-CN" altLang="en-US" sz="1400" dirty="0">
                <a:solidFill>
                  <a:srgbClr val="000000"/>
                </a:solidFill>
              </a:rPr>
              <a:t>中指定的信号</a:t>
            </a:r>
          </a:p>
        </p:txBody>
      </p:sp>
      <p:sp>
        <p:nvSpPr>
          <p:cNvPr id="82" name="矩形 81">
            <a:extLst>
              <a:ext uri="{FF2B5EF4-FFF2-40B4-BE49-F238E27FC236}">
                <a16:creationId xmlns:a16="http://schemas.microsoft.com/office/drawing/2014/main" id="{6C88C256-CB3D-40D8-9041-EC966EF871F5}"/>
              </a:ext>
            </a:extLst>
          </p:cNvPr>
          <p:cNvSpPr/>
          <p:nvPr/>
        </p:nvSpPr>
        <p:spPr>
          <a:xfrm>
            <a:off x="1383852" y="1772625"/>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应用进程</a:t>
            </a:r>
          </a:p>
        </p:txBody>
      </p:sp>
      <p:sp>
        <p:nvSpPr>
          <p:cNvPr id="83" name="矩形 82">
            <a:extLst>
              <a:ext uri="{FF2B5EF4-FFF2-40B4-BE49-F238E27FC236}">
                <a16:creationId xmlns:a16="http://schemas.microsoft.com/office/drawing/2014/main" id="{7E36F56A-521E-41D8-994A-F1436E61C481}"/>
              </a:ext>
            </a:extLst>
          </p:cNvPr>
          <p:cNvSpPr/>
          <p:nvPr/>
        </p:nvSpPr>
        <p:spPr>
          <a:xfrm>
            <a:off x="3576888" y="1772625"/>
            <a:ext cx="1024128" cy="347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0000"/>
                </a:solidFill>
              </a:rPr>
              <a:t>内核</a:t>
            </a:r>
          </a:p>
        </p:txBody>
      </p:sp>
      <p:cxnSp>
        <p:nvCxnSpPr>
          <p:cNvPr id="84" name="直接箭头连接符 83">
            <a:extLst>
              <a:ext uri="{FF2B5EF4-FFF2-40B4-BE49-F238E27FC236}">
                <a16:creationId xmlns:a16="http://schemas.microsoft.com/office/drawing/2014/main" id="{6B6E5DC5-42BD-47E0-9FC2-B1616DFF2D3C}"/>
              </a:ext>
            </a:extLst>
          </p:cNvPr>
          <p:cNvCxnSpPr/>
          <p:nvPr/>
        </p:nvCxnSpPr>
        <p:spPr>
          <a:xfrm flipH="1">
            <a:off x="2485075" y="2775418"/>
            <a:ext cx="110642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18C55A1D-6D58-47FB-A770-03EB173C5C9A}"/>
              </a:ext>
            </a:extLst>
          </p:cNvPr>
          <p:cNvSpPr/>
          <p:nvPr/>
        </p:nvSpPr>
        <p:spPr>
          <a:xfrm>
            <a:off x="2567371" y="2519004"/>
            <a:ext cx="1024128" cy="25260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000000"/>
                </a:solidFill>
              </a:rPr>
              <a:t>成功返回</a:t>
            </a:r>
          </a:p>
        </p:txBody>
      </p:sp>
      <p:sp>
        <p:nvSpPr>
          <p:cNvPr id="86" name="圆角矩形标注 33">
            <a:extLst>
              <a:ext uri="{FF2B5EF4-FFF2-40B4-BE49-F238E27FC236}">
                <a16:creationId xmlns:a16="http://schemas.microsoft.com/office/drawing/2014/main" id="{D58A4E86-A39B-421D-BDDD-E26F64120C06}"/>
              </a:ext>
            </a:extLst>
          </p:cNvPr>
          <p:cNvSpPr/>
          <p:nvPr/>
        </p:nvSpPr>
        <p:spPr>
          <a:xfrm>
            <a:off x="2798509" y="6184630"/>
            <a:ext cx="4437787" cy="461057"/>
          </a:xfrm>
          <a:prstGeom prst="wedgeRoundRectCallout">
            <a:avLst>
              <a:gd name="adj1" fmla="val -35481"/>
              <a:gd name="adj2" fmla="val -100935"/>
              <a:gd name="adj3" fmla="val 16667"/>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solidFill>
                  <a:srgbClr val="000000"/>
                </a:solidFill>
              </a:rPr>
              <a:t>由</a:t>
            </a:r>
            <a:r>
              <a:rPr lang="zh-CN" altLang="en-US" sz="1600" b="1" dirty="0">
                <a:solidFill>
                  <a:srgbClr val="000000"/>
                </a:solidFill>
              </a:rPr>
              <a:t>内核完成数据复制</a:t>
            </a:r>
            <a:r>
              <a:rPr lang="zh-CN" altLang="en-US" sz="1600" dirty="0">
                <a:solidFill>
                  <a:srgbClr val="000000"/>
                </a:solidFill>
              </a:rPr>
              <a:t>，并</a:t>
            </a:r>
            <a:r>
              <a:rPr lang="zh-CN" altLang="en-US" sz="1600" b="1" dirty="0">
                <a:solidFill>
                  <a:srgbClr val="000000"/>
                </a:solidFill>
              </a:rPr>
              <a:t>通知</a:t>
            </a:r>
            <a:r>
              <a:rPr lang="zh-CN" altLang="en-US" sz="1600" dirty="0">
                <a:solidFill>
                  <a:srgbClr val="000000"/>
                </a:solidFill>
              </a:rPr>
              <a:t>用户进程</a:t>
            </a:r>
            <a:r>
              <a:rPr lang="en-US" altLang="zh-CN" sz="1600" dirty="0">
                <a:solidFill>
                  <a:srgbClr val="000000"/>
                </a:solidFill>
              </a:rPr>
              <a:t>I/O</a:t>
            </a:r>
            <a:r>
              <a:rPr lang="zh-CN" altLang="en-US" sz="1600" dirty="0">
                <a:solidFill>
                  <a:srgbClr val="000000"/>
                </a:solidFill>
              </a:rPr>
              <a:t>完成</a:t>
            </a:r>
          </a:p>
        </p:txBody>
      </p:sp>
      <p:sp>
        <p:nvSpPr>
          <p:cNvPr id="2" name="灯片编号占位符 1">
            <a:extLst>
              <a:ext uri="{FF2B5EF4-FFF2-40B4-BE49-F238E27FC236}">
                <a16:creationId xmlns:a16="http://schemas.microsoft.com/office/drawing/2014/main" id="{7EDCBC9C-F96E-4C54-8D4D-833728E9BC07}"/>
              </a:ext>
            </a:extLst>
          </p:cNvPr>
          <p:cNvSpPr>
            <a:spLocks noGrp="1"/>
          </p:cNvSpPr>
          <p:nvPr>
            <p:ph type="sldNum" sz="quarter" idx="12"/>
          </p:nvPr>
        </p:nvSpPr>
        <p:spPr/>
        <p:txBody>
          <a:bodyPr/>
          <a:lstStyle/>
          <a:p>
            <a:fld id="{B10D5614-B734-4280-8F57-1D4947433C97}" type="slidenum">
              <a:rPr lang="en-US" smtClean="0"/>
              <a:pPr/>
              <a:t>113</a:t>
            </a:fld>
            <a:endParaRPr lang="en-US"/>
          </a:p>
        </p:txBody>
      </p:sp>
    </p:spTree>
    <p:extLst>
      <p:ext uri="{BB962C8B-B14F-4D97-AF65-F5344CB8AC3E}">
        <p14:creationId xmlns:p14="http://schemas.microsoft.com/office/powerpoint/2010/main" val="247757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up)">
                                      <p:cBhvr>
                                        <p:cTn id="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同步</a:t>
            </a: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与异步</a:t>
            </a: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对比</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492832" y="136524"/>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2</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Linux</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系统</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模型</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a:t>
            </a:r>
            <a:r>
              <a:rPr lang="zh-CN" altLang="en-US" sz="2800" b="1" dirty="0">
                <a:solidFill>
                  <a:srgbClr val="1B6AA3">
                    <a:lumMod val="60000"/>
                    <a:lumOff val="40000"/>
                  </a:srgbClr>
                </a:solidFill>
                <a:latin typeface="华文中宋" panose="02010600040101010101" pitchFamily="2" charset="-122"/>
                <a:ea typeface="华文中宋" panose="02010600040101010101" pitchFamily="2" charset="-122"/>
              </a:rPr>
              <a:t>非阻塞</a:t>
            </a:r>
            <a:r>
              <a:rPr lang="en-US" altLang="zh-CN" sz="2800" b="1" dirty="0">
                <a:solidFill>
                  <a:srgbClr val="1B6AA3">
                    <a:lumMod val="60000"/>
                    <a:lumOff val="40000"/>
                  </a:srgbClr>
                </a:solidFill>
                <a:latin typeface="华文中宋" panose="02010600040101010101" pitchFamily="2" charset="-122"/>
                <a:ea typeface="华文中宋" panose="02010600040101010101" pitchFamily="2" charset="-122"/>
              </a:rPr>
              <a:t>I/O</a:t>
            </a:r>
          </a:p>
        </p:txBody>
      </p:sp>
      <p:grpSp>
        <p:nvGrpSpPr>
          <p:cNvPr id="2" name="组合 1">
            <a:extLst>
              <a:ext uri="{FF2B5EF4-FFF2-40B4-BE49-F238E27FC236}">
                <a16:creationId xmlns:a16="http://schemas.microsoft.com/office/drawing/2014/main" id="{0983317C-1FDE-44C5-8B11-E5328D9FDCD3}"/>
              </a:ext>
            </a:extLst>
          </p:cNvPr>
          <p:cNvGrpSpPr/>
          <p:nvPr/>
        </p:nvGrpSpPr>
        <p:grpSpPr>
          <a:xfrm>
            <a:off x="-324544" y="1759677"/>
            <a:ext cx="9391571" cy="4923906"/>
            <a:chOff x="-427082" y="890633"/>
            <a:chExt cx="10045627" cy="5792950"/>
          </a:xfrm>
        </p:grpSpPr>
        <p:sp>
          <p:nvSpPr>
            <p:cNvPr id="29" name="矩形 28">
              <a:extLst>
                <a:ext uri="{FF2B5EF4-FFF2-40B4-BE49-F238E27FC236}">
                  <a16:creationId xmlns:a16="http://schemas.microsoft.com/office/drawing/2014/main" id="{ACF8DF12-621E-46F7-8F83-2904CF8C0B65}"/>
                </a:ext>
              </a:extLst>
            </p:cNvPr>
            <p:cNvSpPr/>
            <p:nvPr/>
          </p:nvSpPr>
          <p:spPr>
            <a:xfrm>
              <a:off x="179512" y="1908849"/>
              <a:ext cx="1635854" cy="31878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70C0"/>
                  </a:solidFill>
                </a:rPr>
                <a:t>阻塞式</a:t>
              </a:r>
              <a:r>
                <a:rPr lang="en-US" altLang="zh-CN" sz="1600" b="1" dirty="0">
                  <a:solidFill>
                    <a:srgbClr val="0070C0"/>
                  </a:solidFill>
                </a:rPr>
                <a:t>I/O</a:t>
              </a:r>
              <a:endParaRPr lang="zh-CN" altLang="en-US" sz="1600" b="1" dirty="0">
                <a:solidFill>
                  <a:srgbClr val="0070C0"/>
                </a:solidFill>
              </a:endParaRPr>
            </a:p>
          </p:txBody>
        </p:sp>
        <p:sp>
          <p:nvSpPr>
            <p:cNvPr id="30" name="矩形 29">
              <a:extLst>
                <a:ext uri="{FF2B5EF4-FFF2-40B4-BE49-F238E27FC236}">
                  <a16:creationId xmlns:a16="http://schemas.microsoft.com/office/drawing/2014/main" id="{B4A23F84-4F67-4548-B81F-671E4642EA27}"/>
                </a:ext>
              </a:extLst>
            </p:cNvPr>
            <p:cNvSpPr/>
            <p:nvPr/>
          </p:nvSpPr>
          <p:spPr>
            <a:xfrm>
              <a:off x="1815366" y="1908849"/>
              <a:ext cx="1635854" cy="31878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70C0"/>
                  </a:solidFill>
                </a:rPr>
                <a:t>非阻塞式</a:t>
              </a:r>
              <a:r>
                <a:rPr lang="en-US" altLang="zh-CN" sz="1600" b="1" dirty="0">
                  <a:solidFill>
                    <a:srgbClr val="0070C0"/>
                  </a:solidFill>
                </a:rPr>
                <a:t>I/O</a:t>
              </a:r>
              <a:endParaRPr lang="zh-CN" altLang="en-US" sz="1600" b="1" dirty="0">
                <a:solidFill>
                  <a:srgbClr val="0070C0"/>
                </a:solidFill>
              </a:endParaRPr>
            </a:p>
          </p:txBody>
        </p:sp>
        <p:sp>
          <p:nvSpPr>
            <p:cNvPr id="31" name="矩形 30">
              <a:extLst>
                <a:ext uri="{FF2B5EF4-FFF2-40B4-BE49-F238E27FC236}">
                  <a16:creationId xmlns:a16="http://schemas.microsoft.com/office/drawing/2014/main" id="{B9077C30-F9C1-4860-9E59-EF607A079589}"/>
                </a:ext>
              </a:extLst>
            </p:cNvPr>
            <p:cNvSpPr/>
            <p:nvPr/>
          </p:nvSpPr>
          <p:spPr>
            <a:xfrm>
              <a:off x="3451220" y="1908849"/>
              <a:ext cx="1635854" cy="31878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0070C0"/>
                  </a:solidFill>
                </a:rPr>
                <a:t>I/O</a:t>
              </a:r>
              <a:r>
                <a:rPr lang="zh-CN" altLang="en-US" sz="1600" b="1" dirty="0">
                  <a:solidFill>
                    <a:srgbClr val="0070C0"/>
                  </a:solidFill>
                </a:rPr>
                <a:t>复用</a:t>
              </a:r>
            </a:p>
          </p:txBody>
        </p:sp>
        <p:sp>
          <p:nvSpPr>
            <p:cNvPr id="32" name="矩形 31">
              <a:extLst>
                <a:ext uri="{FF2B5EF4-FFF2-40B4-BE49-F238E27FC236}">
                  <a16:creationId xmlns:a16="http://schemas.microsoft.com/office/drawing/2014/main" id="{6411FED8-BFAE-4CAA-96E6-AD981F5AE652}"/>
                </a:ext>
              </a:extLst>
            </p:cNvPr>
            <p:cNvSpPr/>
            <p:nvPr/>
          </p:nvSpPr>
          <p:spPr>
            <a:xfrm>
              <a:off x="5087074" y="1908849"/>
              <a:ext cx="1635854" cy="31878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70C0"/>
                  </a:solidFill>
                </a:rPr>
                <a:t>信号驱动式</a:t>
              </a:r>
              <a:r>
                <a:rPr lang="en-US" altLang="zh-CN" sz="1600" b="1" dirty="0">
                  <a:solidFill>
                    <a:srgbClr val="0070C0"/>
                  </a:solidFill>
                </a:rPr>
                <a:t>I/O</a:t>
              </a:r>
              <a:endParaRPr lang="zh-CN" altLang="en-US" sz="1600" b="1" dirty="0">
                <a:solidFill>
                  <a:srgbClr val="0070C0"/>
                </a:solidFill>
              </a:endParaRPr>
            </a:p>
          </p:txBody>
        </p:sp>
        <p:sp>
          <p:nvSpPr>
            <p:cNvPr id="33" name="矩形 32">
              <a:extLst>
                <a:ext uri="{FF2B5EF4-FFF2-40B4-BE49-F238E27FC236}">
                  <a16:creationId xmlns:a16="http://schemas.microsoft.com/office/drawing/2014/main" id="{982606BE-FF75-44E7-A16D-4DF2FDAE2D90}"/>
                </a:ext>
              </a:extLst>
            </p:cNvPr>
            <p:cNvSpPr/>
            <p:nvPr/>
          </p:nvSpPr>
          <p:spPr>
            <a:xfrm>
              <a:off x="6722928" y="1911645"/>
              <a:ext cx="1635854" cy="31878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0000"/>
                  </a:solidFill>
                </a:rPr>
                <a:t>异步</a:t>
              </a:r>
              <a:r>
                <a:rPr lang="en-US" altLang="zh-CN" sz="1600" b="1" dirty="0">
                  <a:solidFill>
                    <a:srgbClr val="FF0000"/>
                  </a:solidFill>
                </a:rPr>
                <a:t>I/O</a:t>
              </a:r>
              <a:endParaRPr lang="zh-CN" altLang="en-US" sz="1600" b="1" dirty="0">
                <a:solidFill>
                  <a:srgbClr val="FF0000"/>
                </a:solidFill>
              </a:endParaRPr>
            </a:p>
          </p:txBody>
        </p:sp>
        <p:sp>
          <p:nvSpPr>
            <p:cNvPr id="34" name="矩形 33">
              <a:extLst>
                <a:ext uri="{FF2B5EF4-FFF2-40B4-BE49-F238E27FC236}">
                  <a16:creationId xmlns:a16="http://schemas.microsoft.com/office/drawing/2014/main" id="{BC81C609-53ED-4008-8194-41E9E978ECC1}"/>
                </a:ext>
              </a:extLst>
            </p:cNvPr>
            <p:cNvSpPr/>
            <p:nvPr/>
          </p:nvSpPr>
          <p:spPr>
            <a:xfrm>
              <a:off x="179512" y="2230427"/>
              <a:ext cx="1635854" cy="36394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35" name="矩形 34">
              <a:extLst>
                <a:ext uri="{FF2B5EF4-FFF2-40B4-BE49-F238E27FC236}">
                  <a16:creationId xmlns:a16="http://schemas.microsoft.com/office/drawing/2014/main" id="{A5EA88C5-C7A8-4E67-9E05-8AD5BAD7BBC4}"/>
                </a:ext>
              </a:extLst>
            </p:cNvPr>
            <p:cNvSpPr/>
            <p:nvPr/>
          </p:nvSpPr>
          <p:spPr>
            <a:xfrm>
              <a:off x="1815366" y="2227631"/>
              <a:ext cx="1635854" cy="3648568"/>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36" name="矩形 35">
              <a:extLst>
                <a:ext uri="{FF2B5EF4-FFF2-40B4-BE49-F238E27FC236}">
                  <a16:creationId xmlns:a16="http://schemas.microsoft.com/office/drawing/2014/main" id="{4D3F345E-B2FB-49A0-AC68-C291E8CE4C49}"/>
                </a:ext>
              </a:extLst>
            </p:cNvPr>
            <p:cNvSpPr/>
            <p:nvPr/>
          </p:nvSpPr>
          <p:spPr>
            <a:xfrm>
              <a:off x="3451220" y="2230427"/>
              <a:ext cx="1635854" cy="36394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37" name="矩形 36">
              <a:extLst>
                <a:ext uri="{FF2B5EF4-FFF2-40B4-BE49-F238E27FC236}">
                  <a16:creationId xmlns:a16="http://schemas.microsoft.com/office/drawing/2014/main" id="{E5409FD1-7B0C-427A-B511-3A88AC7F823C}"/>
                </a:ext>
              </a:extLst>
            </p:cNvPr>
            <p:cNvSpPr/>
            <p:nvPr/>
          </p:nvSpPr>
          <p:spPr>
            <a:xfrm>
              <a:off x="5087074" y="2230427"/>
              <a:ext cx="1635854" cy="36394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38" name="矩形 37">
              <a:extLst>
                <a:ext uri="{FF2B5EF4-FFF2-40B4-BE49-F238E27FC236}">
                  <a16:creationId xmlns:a16="http://schemas.microsoft.com/office/drawing/2014/main" id="{3E80F882-1982-45DF-A456-47EF140D030F}"/>
                </a:ext>
              </a:extLst>
            </p:cNvPr>
            <p:cNvSpPr/>
            <p:nvPr/>
          </p:nvSpPr>
          <p:spPr>
            <a:xfrm>
              <a:off x="6722928" y="2227631"/>
              <a:ext cx="1635854" cy="3639424"/>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39" name="矩形 38">
              <a:extLst>
                <a:ext uri="{FF2B5EF4-FFF2-40B4-BE49-F238E27FC236}">
                  <a16:creationId xmlns:a16="http://schemas.microsoft.com/office/drawing/2014/main" id="{C8B4C06A-7631-4660-9843-FC0F2B6CB0F2}"/>
                </a:ext>
              </a:extLst>
            </p:cNvPr>
            <p:cNvSpPr/>
            <p:nvPr/>
          </p:nvSpPr>
          <p:spPr>
            <a:xfrm>
              <a:off x="485375" y="2300359"/>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发起</a:t>
              </a:r>
            </a:p>
          </p:txBody>
        </p:sp>
        <p:sp>
          <p:nvSpPr>
            <p:cNvPr id="40" name="矩形 39">
              <a:extLst>
                <a:ext uri="{FF2B5EF4-FFF2-40B4-BE49-F238E27FC236}">
                  <a16:creationId xmlns:a16="http://schemas.microsoft.com/office/drawing/2014/main" id="{E70C04BB-E188-42CE-9124-CA7037FAA06B}"/>
                </a:ext>
              </a:extLst>
            </p:cNvPr>
            <p:cNvSpPr/>
            <p:nvPr/>
          </p:nvSpPr>
          <p:spPr>
            <a:xfrm>
              <a:off x="485375" y="561261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完成</a:t>
              </a:r>
            </a:p>
          </p:txBody>
        </p:sp>
        <p:sp>
          <p:nvSpPr>
            <p:cNvPr id="41" name="矩形 40">
              <a:extLst>
                <a:ext uri="{FF2B5EF4-FFF2-40B4-BE49-F238E27FC236}">
                  <a16:creationId xmlns:a16="http://schemas.microsoft.com/office/drawing/2014/main" id="{9BA55672-6C20-4E19-8742-DB387FC717F2}"/>
                </a:ext>
              </a:extLst>
            </p:cNvPr>
            <p:cNvSpPr/>
            <p:nvPr/>
          </p:nvSpPr>
          <p:spPr>
            <a:xfrm>
              <a:off x="2121229" y="561261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完成</a:t>
              </a:r>
            </a:p>
          </p:txBody>
        </p:sp>
        <p:sp>
          <p:nvSpPr>
            <p:cNvPr id="42" name="矩形 41">
              <a:extLst>
                <a:ext uri="{FF2B5EF4-FFF2-40B4-BE49-F238E27FC236}">
                  <a16:creationId xmlns:a16="http://schemas.microsoft.com/office/drawing/2014/main" id="{2FB9ECE3-A992-4D59-8788-4223432C465B}"/>
                </a:ext>
              </a:extLst>
            </p:cNvPr>
            <p:cNvSpPr/>
            <p:nvPr/>
          </p:nvSpPr>
          <p:spPr>
            <a:xfrm>
              <a:off x="3757083" y="561261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完成</a:t>
              </a:r>
            </a:p>
          </p:txBody>
        </p:sp>
        <p:sp>
          <p:nvSpPr>
            <p:cNvPr id="43" name="矩形 42">
              <a:extLst>
                <a:ext uri="{FF2B5EF4-FFF2-40B4-BE49-F238E27FC236}">
                  <a16:creationId xmlns:a16="http://schemas.microsoft.com/office/drawing/2014/main" id="{7C4D7CB9-7B83-474C-BD63-1D6EF06DF9C2}"/>
                </a:ext>
              </a:extLst>
            </p:cNvPr>
            <p:cNvSpPr/>
            <p:nvPr/>
          </p:nvSpPr>
          <p:spPr>
            <a:xfrm>
              <a:off x="5392937" y="561261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完成</a:t>
              </a:r>
            </a:p>
          </p:txBody>
        </p:sp>
        <p:sp>
          <p:nvSpPr>
            <p:cNvPr id="44" name="矩形 43">
              <a:extLst>
                <a:ext uri="{FF2B5EF4-FFF2-40B4-BE49-F238E27FC236}">
                  <a16:creationId xmlns:a16="http://schemas.microsoft.com/office/drawing/2014/main" id="{FAA93369-3D17-4BCF-B372-44CE8CFBBC0F}"/>
                </a:ext>
              </a:extLst>
            </p:cNvPr>
            <p:cNvSpPr/>
            <p:nvPr/>
          </p:nvSpPr>
          <p:spPr>
            <a:xfrm>
              <a:off x="7028791" y="563388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rPr>
                <a:t>完成通知</a:t>
              </a:r>
            </a:p>
          </p:txBody>
        </p:sp>
        <p:sp>
          <p:nvSpPr>
            <p:cNvPr id="45" name="矩形 44">
              <a:extLst>
                <a:ext uri="{FF2B5EF4-FFF2-40B4-BE49-F238E27FC236}">
                  <a16:creationId xmlns:a16="http://schemas.microsoft.com/office/drawing/2014/main" id="{F637051A-B9B8-4087-B4CA-1153C24E9EE1}"/>
                </a:ext>
              </a:extLst>
            </p:cNvPr>
            <p:cNvSpPr/>
            <p:nvPr/>
          </p:nvSpPr>
          <p:spPr>
            <a:xfrm>
              <a:off x="7028791" y="2279844"/>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发起</a:t>
              </a:r>
            </a:p>
          </p:txBody>
        </p:sp>
        <p:sp>
          <p:nvSpPr>
            <p:cNvPr id="46" name="矩形 45">
              <a:extLst>
                <a:ext uri="{FF2B5EF4-FFF2-40B4-BE49-F238E27FC236}">
                  <a16:creationId xmlns:a16="http://schemas.microsoft.com/office/drawing/2014/main" id="{462450B5-BA99-4132-82A4-30AA2E62D3E3}"/>
                </a:ext>
              </a:extLst>
            </p:cNvPr>
            <p:cNvSpPr/>
            <p:nvPr/>
          </p:nvSpPr>
          <p:spPr>
            <a:xfrm>
              <a:off x="2121229" y="2304578"/>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47" name="矩形 46">
              <a:extLst>
                <a:ext uri="{FF2B5EF4-FFF2-40B4-BE49-F238E27FC236}">
                  <a16:creationId xmlns:a16="http://schemas.microsoft.com/office/drawing/2014/main" id="{5F87F47B-17FC-4545-9770-1FE15C3DEB1F}"/>
                </a:ext>
              </a:extLst>
            </p:cNvPr>
            <p:cNvSpPr/>
            <p:nvPr/>
          </p:nvSpPr>
          <p:spPr>
            <a:xfrm>
              <a:off x="2121229" y="2546894"/>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48" name="矩形 47">
              <a:extLst>
                <a:ext uri="{FF2B5EF4-FFF2-40B4-BE49-F238E27FC236}">
                  <a16:creationId xmlns:a16="http://schemas.microsoft.com/office/drawing/2014/main" id="{269753FA-F573-4B50-8C0C-E14FA335EA89}"/>
                </a:ext>
              </a:extLst>
            </p:cNvPr>
            <p:cNvSpPr/>
            <p:nvPr/>
          </p:nvSpPr>
          <p:spPr>
            <a:xfrm>
              <a:off x="2129960" y="2806663"/>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49" name="矩形 48">
              <a:extLst>
                <a:ext uri="{FF2B5EF4-FFF2-40B4-BE49-F238E27FC236}">
                  <a16:creationId xmlns:a16="http://schemas.microsoft.com/office/drawing/2014/main" id="{47B6699A-3662-413D-A60C-D6244D659AE9}"/>
                </a:ext>
              </a:extLst>
            </p:cNvPr>
            <p:cNvSpPr/>
            <p:nvPr/>
          </p:nvSpPr>
          <p:spPr>
            <a:xfrm>
              <a:off x="2129960" y="3052090"/>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50" name="矩形 49">
              <a:extLst>
                <a:ext uri="{FF2B5EF4-FFF2-40B4-BE49-F238E27FC236}">
                  <a16:creationId xmlns:a16="http://schemas.microsoft.com/office/drawing/2014/main" id="{9C16D405-8A43-43AA-94A0-80D08714B767}"/>
                </a:ext>
              </a:extLst>
            </p:cNvPr>
            <p:cNvSpPr/>
            <p:nvPr/>
          </p:nvSpPr>
          <p:spPr>
            <a:xfrm>
              <a:off x="2121229" y="3294406"/>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51" name="矩形 50">
              <a:extLst>
                <a:ext uri="{FF2B5EF4-FFF2-40B4-BE49-F238E27FC236}">
                  <a16:creationId xmlns:a16="http://schemas.microsoft.com/office/drawing/2014/main" id="{E0AA57F3-EBCA-4CEB-80A9-3BA680269A98}"/>
                </a:ext>
              </a:extLst>
            </p:cNvPr>
            <p:cNvSpPr/>
            <p:nvPr/>
          </p:nvSpPr>
          <p:spPr>
            <a:xfrm>
              <a:off x="2129960" y="3536722"/>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sp>
          <p:nvSpPr>
            <p:cNvPr id="52" name="矩形 51">
              <a:extLst>
                <a:ext uri="{FF2B5EF4-FFF2-40B4-BE49-F238E27FC236}">
                  <a16:creationId xmlns:a16="http://schemas.microsoft.com/office/drawing/2014/main" id="{6198DC69-D792-4224-94E6-D3416505EB60}"/>
                </a:ext>
              </a:extLst>
            </p:cNvPr>
            <p:cNvSpPr/>
            <p:nvPr/>
          </p:nvSpPr>
          <p:spPr>
            <a:xfrm>
              <a:off x="3757083" y="2304578"/>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cxnSp>
          <p:nvCxnSpPr>
            <p:cNvPr id="53" name="直接箭头连接符 52">
              <a:extLst>
                <a:ext uri="{FF2B5EF4-FFF2-40B4-BE49-F238E27FC236}">
                  <a16:creationId xmlns:a16="http://schemas.microsoft.com/office/drawing/2014/main" id="{CEAC5C15-384B-4473-9F3D-BC5455837108}"/>
                </a:ext>
              </a:extLst>
            </p:cNvPr>
            <p:cNvCxnSpPr/>
            <p:nvPr/>
          </p:nvCxnSpPr>
          <p:spPr>
            <a:xfrm>
              <a:off x="997439" y="2542675"/>
              <a:ext cx="0" cy="30531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B61CF018-FE9F-4807-9883-EBBD953CAA5B}"/>
                </a:ext>
              </a:extLst>
            </p:cNvPr>
            <p:cNvCxnSpPr/>
            <p:nvPr/>
          </p:nvCxnSpPr>
          <p:spPr>
            <a:xfrm>
              <a:off x="2633293" y="4047343"/>
              <a:ext cx="0" cy="154851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3B7EECB-6813-489B-86D8-A70F5EAD590D}"/>
                </a:ext>
              </a:extLst>
            </p:cNvPr>
            <p:cNvCxnSpPr>
              <a:endCxn id="57" idx="0"/>
            </p:cNvCxnSpPr>
            <p:nvPr/>
          </p:nvCxnSpPr>
          <p:spPr>
            <a:xfrm>
              <a:off x="4293140" y="2601398"/>
              <a:ext cx="0" cy="13054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2B8DB25E-08C4-4209-B045-B6C8AF56FB62}"/>
                </a:ext>
              </a:extLst>
            </p:cNvPr>
            <p:cNvCxnSpPr/>
            <p:nvPr/>
          </p:nvCxnSpPr>
          <p:spPr>
            <a:xfrm>
              <a:off x="4293140" y="4384999"/>
              <a:ext cx="0" cy="121086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DB5C515D-7DB0-493C-85B2-F7112D9B35D1}"/>
                </a:ext>
              </a:extLst>
            </p:cNvPr>
            <p:cNvSpPr/>
            <p:nvPr/>
          </p:nvSpPr>
          <p:spPr>
            <a:xfrm>
              <a:off x="3781076" y="3906827"/>
              <a:ext cx="1024128" cy="4765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就绪</a:t>
              </a:r>
              <a:endParaRPr lang="en-US" altLang="zh-CN" sz="1400" dirty="0">
                <a:solidFill>
                  <a:schemeClr val="tx1"/>
                </a:solidFill>
              </a:endParaRPr>
            </a:p>
            <a:p>
              <a:pPr algn="ctr"/>
              <a:r>
                <a:rPr lang="zh-CN" altLang="en-US" sz="1400" dirty="0">
                  <a:solidFill>
                    <a:schemeClr val="tx1"/>
                  </a:solidFill>
                </a:rPr>
                <a:t>发起</a:t>
              </a:r>
            </a:p>
          </p:txBody>
        </p:sp>
        <p:sp>
          <p:nvSpPr>
            <p:cNvPr id="58" name="矩形 57">
              <a:extLst>
                <a:ext uri="{FF2B5EF4-FFF2-40B4-BE49-F238E27FC236}">
                  <a16:creationId xmlns:a16="http://schemas.microsoft.com/office/drawing/2014/main" id="{3CD78BDF-DA5F-4CA5-A0EB-5C63770929B1}"/>
                </a:ext>
              </a:extLst>
            </p:cNvPr>
            <p:cNvSpPr/>
            <p:nvPr/>
          </p:nvSpPr>
          <p:spPr>
            <a:xfrm>
              <a:off x="5392937" y="3916614"/>
              <a:ext cx="1024128" cy="4765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就绪</a:t>
              </a:r>
              <a:endParaRPr lang="en-US" altLang="zh-CN" sz="1400" dirty="0">
                <a:solidFill>
                  <a:schemeClr val="tx1"/>
                </a:solidFill>
              </a:endParaRPr>
            </a:p>
            <a:p>
              <a:pPr algn="ctr"/>
              <a:r>
                <a:rPr lang="zh-CN" altLang="en-US" sz="1400" dirty="0">
                  <a:solidFill>
                    <a:schemeClr val="tx1"/>
                  </a:solidFill>
                </a:rPr>
                <a:t>发起</a:t>
              </a:r>
            </a:p>
          </p:txBody>
        </p:sp>
        <p:cxnSp>
          <p:nvCxnSpPr>
            <p:cNvPr id="59" name="直接箭头连接符 58">
              <a:extLst>
                <a:ext uri="{FF2B5EF4-FFF2-40B4-BE49-F238E27FC236}">
                  <a16:creationId xmlns:a16="http://schemas.microsoft.com/office/drawing/2014/main" id="{F018956E-4085-4088-8807-F3BCB77B6332}"/>
                </a:ext>
              </a:extLst>
            </p:cNvPr>
            <p:cNvCxnSpPr/>
            <p:nvPr/>
          </p:nvCxnSpPr>
          <p:spPr>
            <a:xfrm>
              <a:off x="5905001" y="4384999"/>
              <a:ext cx="0" cy="121086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60" name="右大括号 59">
              <a:extLst>
                <a:ext uri="{FF2B5EF4-FFF2-40B4-BE49-F238E27FC236}">
                  <a16:creationId xmlns:a16="http://schemas.microsoft.com/office/drawing/2014/main" id="{CC2AC711-6361-43D5-877B-BC8D69464D66}"/>
                </a:ext>
              </a:extLst>
            </p:cNvPr>
            <p:cNvSpPr/>
            <p:nvPr/>
          </p:nvSpPr>
          <p:spPr>
            <a:xfrm>
              <a:off x="8445449" y="2259305"/>
              <a:ext cx="320040" cy="206531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右大括号 60">
              <a:extLst>
                <a:ext uri="{FF2B5EF4-FFF2-40B4-BE49-F238E27FC236}">
                  <a16:creationId xmlns:a16="http://schemas.microsoft.com/office/drawing/2014/main" id="{333736DE-4285-459D-B496-633966A01E53}"/>
                </a:ext>
              </a:extLst>
            </p:cNvPr>
            <p:cNvSpPr/>
            <p:nvPr/>
          </p:nvSpPr>
          <p:spPr>
            <a:xfrm>
              <a:off x="8445449" y="4324623"/>
              <a:ext cx="320040" cy="15424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8AEB1B4B-27E4-4056-9A76-EB2161B6AA45}"/>
                </a:ext>
              </a:extLst>
            </p:cNvPr>
            <p:cNvSpPr/>
            <p:nvPr/>
          </p:nvSpPr>
          <p:spPr>
            <a:xfrm>
              <a:off x="997439" y="3533926"/>
              <a:ext cx="334495" cy="79069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b="1" dirty="0">
                  <a:solidFill>
                    <a:schemeClr val="tx1"/>
                  </a:solidFill>
                </a:rPr>
                <a:t>阻塞</a:t>
              </a:r>
            </a:p>
          </p:txBody>
        </p:sp>
        <p:sp>
          <p:nvSpPr>
            <p:cNvPr id="63" name="矩形 62">
              <a:extLst>
                <a:ext uri="{FF2B5EF4-FFF2-40B4-BE49-F238E27FC236}">
                  <a16:creationId xmlns:a16="http://schemas.microsoft.com/office/drawing/2014/main" id="{472E8913-C5BA-4D82-95AA-FB92E8D8D136}"/>
                </a:ext>
              </a:extLst>
            </p:cNvPr>
            <p:cNvSpPr/>
            <p:nvPr/>
          </p:nvSpPr>
          <p:spPr>
            <a:xfrm>
              <a:off x="2633293" y="4247969"/>
              <a:ext cx="334495" cy="79069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b="1" dirty="0">
                  <a:solidFill>
                    <a:schemeClr val="tx1"/>
                  </a:solidFill>
                </a:rPr>
                <a:t>阻塞</a:t>
              </a:r>
            </a:p>
          </p:txBody>
        </p:sp>
        <p:sp>
          <p:nvSpPr>
            <p:cNvPr id="64" name="矩形 63">
              <a:extLst>
                <a:ext uri="{FF2B5EF4-FFF2-40B4-BE49-F238E27FC236}">
                  <a16:creationId xmlns:a16="http://schemas.microsoft.com/office/drawing/2014/main" id="{1E4C40D3-7328-45C4-A27F-3B30CF576CBE}"/>
                </a:ext>
              </a:extLst>
            </p:cNvPr>
            <p:cNvSpPr/>
            <p:nvPr/>
          </p:nvSpPr>
          <p:spPr>
            <a:xfrm>
              <a:off x="4293140" y="4488779"/>
              <a:ext cx="334495" cy="79069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b="1" dirty="0">
                  <a:solidFill>
                    <a:schemeClr val="tx1"/>
                  </a:solidFill>
                </a:rPr>
                <a:t>阻塞</a:t>
              </a:r>
            </a:p>
          </p:txBody>
        </p:sp>
        <p:sp>
          <p:nvSpPr>
            <p:cNvPr id="87" name="矩形 86">
              <a:extLst>
                <a:ext uri="{FF2B5EF4-FFF2-40B4-BE49-F238E27FC236}">
                  <a16:creationId xmlns:a16="http://schemas.microsoft.com/office/drawing/2014/main" id="{7CB9273B-68A0-404D-86A0-4A3E15FF6C69}"/>
                </a:ext>
              </a:extLst>
            </p:cNvPr>
            <p:cNvSpPr/>
            <p:nvPr/>
          </p:nvSpPr>
          <p:spPr>
            <a:xfrm>
              <a:off x="5899743" y="4488780"/>
              <a:ext cx="334495" cy="79069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b="1" dirty="0">
                  <a:solidFill>
                    <a:schemeClr val="tx1"/>
                  </a:solidFill>
                </a:rPr>
                <a:t>阻塞</a:t>
              </a:r>
            </a:p>
          </p:txBody>
        </p:sp>
        <p:sp>
          <p:nvSpPr>
            <p:cNvPr id="88" name="矩形 87">
              <a:extLst>
                <a:ext uri="{FF2B5EF4-FFF2-40B4-BE49-F238E27FC236}">
                  <a16:creationId xmlns:a16="http://schemas.microsoft.com/office/drawing/2014/main" id="{78C0847B-F9FD-4FEE-9AF0-8F298F68F8E2}"/>
                </a:ext>
              </a:extLst>
            </p:cNvPr>
            <p:cNvSpPr/>
            <p:nvPr/>
          </p:nvSpPr>
          <p:spPr>
            <a:xfrm>
              <a:off x="4293139" y="2746025"/>
              <a:ext cx="334495" cy="79069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b="1" dirty="0">
                  <a:solidFill>
                    <a:schemeClr val="tx1"/>
                  </a:solidFill>
                </a:rPr>
                <a:t>阻塞</a:t>
              </a:r>
            </a:p>
          </p:txBody>
        </p:sp>
        <p:sp>
          <p:nvSpPr>
            <p:cNvPr id="89" name="矩形 88">
              <a:extLst>
                <a:ext uri="{FF2B5EF4-FFF2-40B4-BE49-F238E27FC236}">
                  <a16:creationId xmlns:a16="http://schemas.microsoft.com/office/drawing/2014/main" id="{730F2345-CC22-4F69-8D14-E6AAE4023478}"/>
                </a:ext>
              </a:extLst>
            </p:cNvPr>
            <p:cNvSpPr/>
            <p:nvPr/>
          </p:nvSpPr>
          <p:spPr>
            <a:xfrm>
              <a:off x="8765489" y="4488780"/>
              <a:ext cx="853056" cy="122823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将数据从内核复制到用户空间</a:t>
              </a:r>
            </a:p>
          </p:txBody>
        </p:sp>
        <p:sp>
          <p:nvSpPr>
            <p:cNvPr id="90" name="矩形 89">
              <a:extLst>
                <a:ext uri="{FF2B5EF4-FFF2-40B4-BE49-F238E27FC236}">
                  <a16:creationId xmlns:a16="http://schemas.microsoft.com/office/drawing/2014/main" id="{0E0A6ECB-5D53-4163-AD14-F70FF75ED2BD}"/>
                </a:ext>
              </a:extLst>
            </p:cNvPr>
            <p:cNvSpPr/>
            <p:nvPr/>
          </p:nvSpPr>
          <p:spPr>
            <a:xfrm>
              <a:off x="8813804" y="2805779"/>
              <a:ext cx="804740" cy="92292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等待</a:t>
              </a:r>
              <a:endParaRPr lang="en-US" altLang="zh-CN" sz="1400" dirty="0">
                <a:solidFill>
                  <a:schemeClr val="tx1"/>
                </a:solidFill>
              </a:endParaRPr>
            </a:p>
            <a:p>
              <a:pPr algn="ctr"/>
              <a:r>
                <a:rPr lang="zh-CN" altLang="en-US" sz="1400" dirty="0">
                  <a:solidFill>
                    <a:schemeClr val="tx1"/>
                  </a:solidFill>
                </a:rPr>
                <a:t>数据</a:t>
              </a:r>
            </a:p>
          </p:txBody>
        </p:sp>
        <p:sp>
          <p:nvSpPr>
            <p:cNvPr id="91" name="左大括号 90">
              <a:extLst>
                <a:ext uri="{FF2B5EF4-FFF2-40B4-BE49-F238E27FC236}">
                  <a16:creationId xmlns:a16="http://schemas.microsoft.com/office/drawing/2014/main" id="{BA489EA1-B164-41AD-89EA-D596447C3C71}"/>
                </a:ext>
              </a:extLst>
            </p:cNvPr>
            <p:cNvSpPr/>
            <p:nvPr/>
          </p:nvSpPr>
          <p:spPr>
            <a:xfrm rot="16200000">
              <a:off x="3245689" y="2803673"/>
              <a:ext cx="411061" cy="6543416"/>
            </a:xfrm>
            <a:prstGeom prst="leftBrace">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左大括号 91">
              <a:extLst>
                <a:ext uri="{FF2B5EF4-FFF2-40B4-BE49-F238E27FC236}">
                  <a16:creationId xmlns:a16="http://schemas.microsoft.com/office/drawing/2014/main" id="{501CE922-8053-484C-9EAA-D3DE207EE80B}"/>
                </a:ext>
              </a:extLst>
            </p:cNvPr>
            <p:cNvSpPr/>
            <p:nvPr/>
          </p:nvSpPr>
          <p:spPr>
            <a:xfrm rot="16200000">
              <a:off x="7335325" y="5242533"/>
              <a:ext cx="411061" cy="1635853"/>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90F483B9-CBAA-4958-9F77-2A20B90CDE04}"/>
                </a:ext>
              </a:extLst>
            </p:cNvPr>
            <p:cNvSpPr/>
            <p:nvPr/>
          </p:nvSpPr>
          <p:spPr>
            <a:xfrm>
              <a:off x="6417065" y="6297233"/>
              <a:ext cx="2188404" cy="3863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FF0000"/>
                  </a:solidFill>
                </a:rPr>
                <a:t>由内核处理两个阶段</a:t>
              </a:r>
            </a:p>
          </p:txBody>
        </p:sp>
        <p:sp>
          <p:nvSpPr>
            <p:cNvPr id="94" name="矩形 93">
              <a:extLst>
                <a:ext uri="{FF2B5EF4-FFF2-40B4-BE49-F238E27FC236}">
                  <a16:creationId xmlns:a16="http://schemas.microsoft.com/office/drawing/2014/main" id="{9B555A7D-FA5D-48A6-8144-1956FC9EF503}"/>
                </a:ext>
              </a:extLst>
            </p:cNvPr>
            <p:cNvSpPr/>
            <p:nvPr/>
          </p:nvSpPr>
          <p:spPr>
            <a:xfrm>
              <a:off x="179512" y="6372539"/>
              <a:ext cx="654341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0070C0"/>
                  </a:solidFill>
                </a:rPr>
                <a:t>第一阶段处理不同，第二阶段处理相同</a:t>
              </a:r>
              <a:r>
                <a:rPr lang="en-US" altLang="zh-CN" sz="1600" b="1" dirty="0">
                  <a:solidFill>
                    <a:srgbClr val="0070C0"/>
                  </a:solidFill>
                </a:rPr>
                <a:t>(</a:t>
              </a:r>
              <a:r>
                <a:rPr lang="zh-CN" altLang="en-US" sz="1600" b="1" dirty="0">
                  <a:solidFill>
                    <a:srgbClr val="0070C0"/>
                  </a:solidFill>
                </a:rPr>
                <a:t>都为阻塞方式</a:t>
              </a:r>
              <a:r>
                <a:rPr lang="en-US" altLang="zh-CN" sz="1600" b="1" dirty="0">
                  <a:solidFill>
                    <a:srgbClr val="0070C0"/>
                  </a:solidFill>
                </a:rPr>
                <a:t>)</a:t>
              </a:r>
              <a:endParaRPr lang="zh-CN" altLang="en-US" sz="1600" b="1" dirty="0">
                <a:solidFill>
                  <a:srgbClr val="0070C0"/>
                </a:solidFill>
              </a:endParaRPr>
            </a:p>
          </p:txBody>
        </p:sp>
        <p:cxnSp>
          <p:nvCxnSpPr>
            <p:cNvPr id="95" name="直接箭头连接符 94">
              <a:extLst>
                <a:ext uri="{FF2B5EF4-FFF2-40B4-BE49-F238E27FC236}">
                  <a16:creationId xmlns:a16="http://schemas.microsoft.com/office/drawing/2014/main" id="{70952FC1-34B7-4894-AA06-4A1DB9F54B60}"/>
                </a:ext>
              </a:extLst>
            </p:cNvPr>
            <p:cNvCxnSpPr/>
            <p:nvPr/>
          </p:nvCxnSpPr>
          <p:spPr>
            <a:xfrm>
              <a:off x="203503" y="1715567"/>
              <a:ext cx="8179271" cy="0"/>
            </a:xfrm>
            <a:prstGeom prst="straightConnector1">
              <a:avLst/>
            </a:prstGeom>
            <a:ln w="69850">
              <a:solidFill>
                <a:srgbClr val="00B0F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7A99A3A0-9DB5-4FAA-8BA9-21BBC16069E1}"/>
                </a:ext>
              </a:extLst>
            </p:cNvPr>
            <p:cNvSpPr/>
            <p:nvPr/>
          </p:nvSpPr>
          <p:spPr>
            <a:xfrm>
              <a:off x="2121229" y="3783567"/>
              <a:ext cx="1024128" cy="24231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检查</a:t>
              </a:r>
            </a:p>
          </p:txBody>
        </p:sp>
        <p:cxnSp>
          <p:nvCxnSpPr>
            <p:cNvPr id="97" name="直接连接符 96">
              <a:extLst>
                <a:ext uri="{FF2B5EF4-FFF2-40B4-BE49-F238E27FC236}">
                  <a16:creationId xmlns:a16="http://schemas.microsoft.com/office/drawing/2014/main" id="{A4F63B84-3147-4302-876B-5F4807444888}"/>
                </a:ext>
              </a:extLst>
            </p:cNvPr>
            <p:cNvCxnSpPr/>
            <p:nvPr/>
          </p:nvCxnSpPr>
          <p:spPr>
            <a:xfrm>
              <a:off x="-427082" y="4324622"/>
              <a:ext cx="9774936" cy="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FB508133-2536-4D30-8C0D-FB4D0A7E2C6C}"/>
                </a:ext>
              </a:extLst>
            </p:cNvPr>
            <p:cNvSpPr/>
            <p:nvPr/>
          </p:nvSpPr>
          <p:spPr>
            <a:xfrm>
              <a:off x="179511" y="1928969"/>
              <a:ext cx="1635855" cy="3947229"/>
            </a:xfrm>
            <a:prstGeom prst="rect">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72A534A4-B37E-4AA7-8508-261E61C262BD}"/>
                </a:ext>
              </a:extLst>
            </p:cNvPr>
            <p:cNvSpPr/>
            <p:nvPr/>
          </p:nvSpPr>
          <p:spPr>
            <a:xfrm>
              <a:off x="3453133" y="1931110"/>
              <a:ext cx="1635855" cy="3947229"/>
            </a:xfrm>
            <a:prstGeom prst="rect">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线形标注 1 89">
              <a:extLst>
                <a:ext uri="{FF2B5EF4-FFF2-40B4-BE49-F238E27FC236}">
                  <a16:creationId xmlns:a16="http://schemas.microsoft.com/office/drawing/2014/main" id="{0F59473B-FC9F-45B9-9E21-E99030B23B10}"/>
                </a:ext>
              </a:extLst>
            </p:cNvPr>
            <p:cNvSpPr/>
            <p:nvPr/>
          </p:nvSpPr>
          <p:spPr>
            <a:xfrm>
              <a:off x="3087929" y="890633"/>
              <a:ext cx="1611863" cy="714270"/>
            </a:xfrm>
            <a:prstGeom prst="borderCallout1">
              <a:avLst>
                <a:gd name="adj1" fmla="val 99101"/>
                <a:gd name="adj2" fmla="val 34896"/>
                <a:gd name="adj3" fmla="val 164218"/>
                <a:gd name="adj4" fmla="val 41738"/>
              </a:avLst>
            </a:prstGeom>
            <a:noFill/>
            <a:ln w="635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400"/>
                </a:lnSpc>
              </a:pPr>
              <a:r>
                <a:rPr lang="zh-CN" altLang="en-US" sz="1400" b="1" dirty="0">
                  <a:solidFill>
                    <a:srgbClr val="0070C0"/>
                  </a:solidFill>
                </a:rPr>
                <a:t>本章将要学习的</a:t>
              </a:r>
              <a:endParaRPr lang="en-US" altLang="zh-CN" sz="1400" b="1" dirty="0">
                <a:solidFill>
                  <a:srgbClr val="0070C0"/>
                </a:solidFill>
              </a:endParaRPr>
            </a:p>
            <a:p>
              <a:pPr>
                <a:lnSpc>
                  <a:spcPts val="2400"/>
                </a:lnSpc>
              </a:pPr>
              <a:r>
                <a:rPr lang="zh-CN" altLang="en-US" sz="1400" b="1" dirty="0">
                  <a:solidFill>
                    <a:srgbClr val="0070C0"/>
                  </a:solidFill>
                </a:rPr>
                <a:t>服务器</a:t>
              </a:r>
              <a:r>
                <a:rPr lang="en-US" altLang="zh-CN" sz="1400" b="1" dirty="0">
                  <a:solidFill>
                    <a:srgbClr val="0070C0"/>
                  </a:solidFill>
                </a:rPr>
                <a:t>I/O</a:t>
              </a:r>
              <a:r>
                <a:rPr lang="zh-CN" altLang="en-US" sz="1400" b="1" dirty="0">
                  <a:solidFill>
                    <a:srgbClr val="0070C0"/>
                  </a:solidFill>
                </a:rPr>
                <a:t>模式</a:t>
              </a:r>
              <a:endParaRPr lang="zh-CN" altLang="en-US" sz="1400" dirty="0">
                <a:solidFill>
                  <a:srgbClr val="002060"/>
                </a:solidFill>
              </a:endParaRPr>
            </a:p>
          </p:txBody>
        </p:sp>
        <p:sp>
          <p:nvSpPr>
            <p:cNvPr id="101" name="线形标注 1 90">
              <a:extLst>
                <a:ext uri="{FF2B5EF4-FFF2-40B4-BE49-F238E27FC236}">
                  <a16:creationId xmlns:a16="http://schemas.microsoft.com/office/drawing/2014/main" id="{929F26AC-B2D7-42B4-AA59-41D1DE31D125}"/>
                </a:ext>
              </a:extLst>
            </p:cNvPr>
            <p:cNvSpPr/>
            <p:nvPr/>
          </p:nvSpPr>
          <p:spPr>
            <a:xfrm>
              <a:off x="866156" y="890633"/>
              <a:ext cx="1611863" cy="714270"/>
            </a:xfrm>
            <a:prstGeom prst="borderCallout1">
              <a:avLst>
                <a:gd name="adj1" fmla="val 99101"/>
                <a:gd name="adj2" fmla="val 34896"/>
                <a:gd name="adj3" fmla="val 164218"/>
                <a:gd name="adj4" fmla="val 41738"/>
              </a:avLst>
            </a:prstGeom>
            <a:noFill/>
            <a:ln w="6350">
              <a:solidFill>
                <a:schemeClr val="tx1">
                  <a:lumMod val="50000"/>
                  <a:lumOff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400"/>
                </a:lnSpc>
              </a:pPr>
              <a:r>
                <a:rPr lang="zh-CN" altLang="en-US" sz="1400" b="1" dirty="0">
                  <a:solidFill>
                    <a:srgbClr val="0070C0"/>
                  </a:solidFill>
                </a:rPr>
                <a:t>在此之前实现的</a:t>
              </a:r>
              <a:endParaRPr lang="en-US" altLang="zh-CN" sz="1400" b="1" dirty="0">
                <a:solidFill>
                  <a:srgbClr val="0070C0"/>
                </a:solidFill>
              </a:endParaRPr>
            </a:p>
            <a:p>
              <a:pPr>
                <a:lnSpc>
                  <a:spcPts val="2400"/>
                </a:lnSpc>
              </a:pPr>
              <a:r>
                <a:rPr lang="zh-CN" altLang="en-US" sz="1400" b="1" dirty="0">
                  <a:solidFill>
                    <a:srgbClr val="0070C0"/>
                  </a:solidFill>
                </a:rPr>
                <a:t>服务器</a:t>
              </a:r>
              <a:r>
                <a:rPr lang="en-US" altLang="zh-CN" sz="1400" b="1" dirty="0">
                  <a:solidFill>
                    <a:srgbClr val="0070C0"/>
                  </a:solidFill>
                </a:rPr>
                <a:t>I/O</a:t>
              </a:r>
              <a:r>
                <a:rPr lang="zh-CN" altLang="en-US" sz="1400" b="1" dirty="0">
                  <a:solidFill>
                    <a:srgbClr val="0070C0"/>
                  </a:solidFill>
                </a:rPr>
                <a:t>模式</a:t>
              </a:r>
              <a:endParaRPr lang="zh-CN" altLang="en-US" sz="1400" dirty="0">
                <a:solidFill>
                  <a:srgbClr val="002060"/>
                </a:solidFill>
              </a:endParaRPr>
            </a:p>
          </p:txBody>
        </p:sp>
      </p:gr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114</a:t>
            </a:fld>
            <a:endParaRPr lang="en-US"/>
          </a:p>
        </p:txBody>
      </p:sp>
    </p:spTree>
    <p:extLst>
      <p:ext uri="{BB962C8B-B14F-4D97-AF65-F5344CB8AC3E}">
        <p14:creationId xmlns:p14="http://schemas.microsoft.com/office/powerpoint/2010/main" val="363095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B291A3-CE12-4189-A1B3-9A5120AE9505}"/>
              </a:ext>
            </a:extLst>
          </p:cNvPr>
          <p:cNvPicPr>
            <a:picLocks noChangeAspect="1"/>
          </p:cNvPicPr>
          <p:nvPr/>
        </p:nvPicPr>
        <p:blipFill>
          <a:blip r:embed="rId2"/>
          <a:stretch>
            <a:fillRect/>
          </a:stretch>
        </p:blipFill>
        <p:spPr>
          <a:xfrm>
            <a:off x="3645935" y="1250802"/>
            <a:ext cx="5181376" cy="5392502"/>
          </a:xfrm>
          <a:prstGeom prst="rect">
            <a:avLst/>
          </a:prstGeom>
        </p:spPr>
      </p:pic>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SDD</a:t>
            </a:r>
            <a:r>
              <a:rPr lang="zh-CN" altLang="en-US" sz="2000" b="1" dirty="0">
                <a:solidFill>
                  <a:srgbClr val="FF0000"/>
                </a:solidFill>
                <a:latin typeface="华文中宋" panose="02010600040101010101" pitchFamily="2" charset="-122"/>
                <a:ea typeface="华文中宋" panose="02010600040101010101" pitchFamily="2" charset="-122"/>
              </a:rPr>
              <a:t>体系结构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279978" y="144613"/>
            <a:ext cx="8574195"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3</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SSD</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固态硬盘的磨损均衡机制（</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Wear Leveling </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115</a:t>
            </a:fld>
            <a:endParaRPr lang="en-US"/>
          </a:p>
        </p:txBody>
      </p:sp>
      <p:sp>
        <p:nvSpPr>
          <p:cNvPr id="12" name="文本框 11">
            <a:extLst>
              <a:ext uri="{FF2B5EF4-FFF2-40B4-BE49-F238E27FC236}">
                <a16:creationId xmlns:a16="http://schemas.microsoft.com/office/drawing/2014/main" id="{C56923EB-8086-45FC-B59D-9A13597CAF6D}"/>
              </a:ext>
            </a:extLst>
          </p:cNvPr>
          <p:cNvSpPr txBox="1"/>
          <p:nvPr/>
        </p:nvSpPr>
        <p:spPr>
          <a:xfrm>
            <a:off x="485800" y="2293355"/>
            <a:ext cx="3160135" cy="3367268"/>
          </a:xfrm>
          <a:prstGeom prst="rect">
            <a:avLst/>
          </a:prstGeom>
          <a:noFill/>
        </p:spPr>
        <p:txBody>
          <a:bodyPr wrap="square">
            <a:spAutoFit/>
          </a:bodyPr>
          <a:lstStyle/>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基于 NAND 闪存的固态盘的体系结构，由应用程序，传统文件系统，闪存转换层（Flash Translation Layer，简称FTL），存储技术设备层（Memory Technology</a:t>
            </a:r>
          </a:p>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Device，简称 MTD）和基于 NAND 闪存的存储设备组成</a:t>
            </a:r>
          </a:p>
        </p:txBody>
      </p:sp>
    </p:spTree>
    <p:extLst>
      <p:ext uri="{BB962C8B-B14F-4D97-AF65-F5344CB8AC3E}">
        <p14:creationId xmlns:p14="http://schemas.microsoft.com/office/powerpoint/2010/main" val="413092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SDD</a:t>
            </a:r>
            <a:r>
              <a:rPr lang="zh-CN" altLang="en-US" sz="2000" b="1" dirty="0">
                <a:solidFill>
                  <a:srgbClr val="FF0000"/>
                </a:solidFill>
                <a:latin typeface="华文中宋" panose="02010600040101010101" pitchFamily="2" charset="-122"/>
                <a:ea typeface="华文中宋" panose="02010600040101010101" pitchFamily="2" charset="-122"/>
              </a:rPr>
              <a:t>关键技术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279978" y="144613"/>
            <a:ext cx="8574195"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3</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SSD</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固态硬盘的磨损均衡机制（</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Wear Leveling </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116</a:t>
            </a:fld>
            <a:endParaRPr lang="en-US"/>
          </a:p>
        </p:txBody>
      </p:sp>
      <p:sp>
        <p:nvSpPr>
          <p:cNvPr id="12" name="文本框 11">
            <a:extLst>
              <a:ext uri="{FF2B5EF4-FFF2-40B4-BE49-F238E27FC236}">
                <a16:creationId xmlns:a16="http://schemas.microsoft.com/office/drawing/2014/main" id="{C56923EB-8086-45FC-B59D-9A13597CAF6D}"/>
              </a:ext>
            </a:extLst>
          </p:cNvPr>
          <p:cNvSpPr txBox="1"/>
          <p:nvPr/>
        </p:nvSpPr>
        <p:spPr>
          <a:xfrm>
            <a:off x="519784" y="1553723"/>
            <a:ext cx="8151416" cy="502926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FTL </a:t>
            </a:r>
            <a:r>
              <a:rPr lang="zh-CN" altLang="en-US" b="1" dirty="0">
                <a:solidFill>
                  <a:srgbClr val="000000"/>
                </a:solidFill>
                <a:latin typeface="华文中宋" panose="02010600040101010101" pitchFamily="2" charset="-122"/>
                <a:ea typeface="华文中宋" panose="02010600040101010101" pitchFamily="2" charset="-122"/>
              </a:rPr>
              <a:t>层地址映射</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分为三类，基于块的映射（</a:t>
            </a:r>
            <a:r>
              <a:rPr lang="en-US" altLang="zh-CN" b="1" dirty="0">
                <a:solidFill>
                  <a:srgbClr val="000000"/>
                </a:solidFill>
                <a:latin typeface="华文中宋" panose="02010600040101010101" pitchFamily="2" charset="-122"/>
                <a:ea typeface="华文中宋" panose="02010600040101010101" pitchFamily="2" charset="-122"/>
              </a:rPr>
              <a:t>Block Mapping</a:t>
            </a:r>
            <a:r>
              <a:rPr lang="zh-CN" altLang="en-US" b="1" dirty="0">
                <a:solidFill>
                  <a:srgbClr val="000000"/>
                </a:solidFill>
                <a:latin typeface="华文中宋" panose="02010600040101010101" pitchFamily="2" charset="-122"/>
                <a:ea typeface="华文中宋" panose="02010600040101010101" pitchFamily="2" charset="-122"/>
              </a:rPr>
              <a:t>）、基于页的映射（</a:t>
            </a:r>
            <a:r>
              <a:rPr lang="en-US" altLang="zh-CN" b="1" dirty="0">
                <a:solidFill>
                  <a:srgbClr val="000000"/>
                </a:solidFill>
                <a:latin typeface="华文中宋" panose="02010600040101010101" pitchFamily="2" charset="-122"/>
                <a:ea typeface="华文中宋" panose="02010600040101010101" pitchFamily="2" charset="-122"/>
              </a:rPr>
              <a:t>Page Mapping</a:t>
            </a:r>
            <a:r>
              <a:rPr lang="zh-CN" altLang="en-US" b="1" dirty="0">
                <a:solidFill>
                  <a:srgbClr val="000000"/>
                </a:solidFill>
                <a:latin typeface="华文中宋" panose="02010600040101010101" pitchFamily="2" charset="-122"/>
                <a:ea typeface="华文中宋" panose="02010600040101010101" pitchFamily="2" charset="-122"/>
              </a:rPr>
              <a:t>）和混合映射（</a:t>
            </a:r>
            <a:r>
              <a:rPr lang="en-US" altLang="zh-CN" b="1" dirty="0">
                <a:solidFill>
                  <a:srgbClr val="000000"/>
                </a:solidFill>
                <a:latin typeface="华文中宋" panose="02010600040101010101" pitchFamily="2" charset="-122"/>
                <a:ea typeface="华文中宋" panose="02010600040101010101" pitchFamily="2" charset="-122"/>
              </a:rPr>
              <a:t>Hybrid Mapping</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FTL </a:t>
            </a:r>
            <a:r>
              <a:rPr lang="zh-CN" altLang="en-US" b="1" dirty="0">
                <a:solidFill>
                  <a:srgbClr val="000000"/>
                </a:solidFill>
                <a:latin typeface="华文中宋" panose="02010600040101010101" pitchFamily="2" charset="-122"/>
                <a:ea typeface="华文中宋" panose="02010600040101010101" pitchFamily="2" charset="-122"/>
              </a:rPr>
              <a:t>通常具有磨损均衡功能</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1"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垃圾回收</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由于垃圾回收需要将回收块中的有效数据页面写入到新的块中，因此固态盘中还存在写放大（</a:t>
            </a:r>
            <a:r>
              <a:rPr lang="en-US" altLang="zh-CN" b="1" dirty="0" err="1">
                <a:solidFill>
                  <a:srgbClr val="000000"/>
                </a:solidFill>
                <a:latin typeface="华文中宋" panose="02010600040101010101" pitchFamily="2" charset="-122"/>
                <a:ea typeface="华文中宋" panose="02010600040101010101" pitchFamily="2" charset="-122"/>
              </a:rPr>
              <a:t>WriteAmplifiction</a:t>
            </a:r>
            <a:r>
              <a:rPr lang="zh-CN" altLang="en-US" b="1" dirty="0">
                <a:solidFill>
                  <a:srgbClr val="000000"/>
                </a:solidFill>
                <a:latin typeface="华文中宋" panose="02010600040101010101" pitchFamily="2" charset="-122"/>
                <a:ea typeface="华文中宋" panose="02010600040101010101" pitchFamily="2" charset="-122"/>
              </a:rPr>
              <a:t>，简称 </a:t>
            </a:r>
            <a:r>
              <a:rPr lang="en-US" altLang="zh-CN" b="1" dirty="0">
                <a:solidFill>
                  <a:srgbClr val="000000"/>
                </a:solidFill>
                <a:latin typeface="华文中宋" panose="02010600040101010101" pitchFamily="2" charset="-122"/>
                <a:ea typeface="华文中宋" panose="02010600040101010101" pitchFamily="2" charset="-122"/>
              </a:rPr>
              <a:t>WA</a:t>
            </a:r>
            <a:r>
              <a:rPr lang="zh-CN" altLang="en-US" b="1" dirty="0">
                <a:solidFill>
                  <a:srgbClr val="000000"/>
                </a:solidFill>
                <a:latin typeface="华文中宋" panose="02010600040101010101" pitchFamily="2" charset="-122"/>
                <a:ea typeface="华文中宋" panose="02010600040101010101" pitchFamily="2" charset="-122"/>
              </a:rPr>
              <a:t>）问题，即：当用户需要对数据进行写入时，固态盘为了腾出空间写入这些数据，需要做一些额外的数据搬移工作，也就是额外的写操作</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2"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磨损均衡</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2"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主机高速缓冲存储器（</a:t>
            </a:r>
            <a:r>
              <a:rPr lang="en-US" altLang="zh-CN" b="1" dirty="0">
                <a:solidFill>
                  <a:srgbClr val="000000"/>
                </a:solidFill>
                <a:latin typeface="华文中宋" panose="02010600040101010101" pitchFamily="2" charset="-122"/>
                <a:ea typeface="华文中宋" panose="02010600040101010101" pitchFamily="2" charset="-122"/>
              </a:rPr>
              <a:t>Host Memory Buffer,</a:t>
            </a:r>
            <a:r>
              <a:rPr lang="zh-CN" altLang="en-US" b="1" dirty="0">
                <a:solidFill>
                  <a:srgbClr val="000000"/>
                </a:solidFill>
                <a:latin typeface="华文中宋" panose="02010600040101010101" pitchFamily="2" charset="-122"/>
                <a:ea typeface="华文中宋" panose="02010600040101010101" pitchFamily="2" charset="-122"/>
              </a:rPr>
              <a:t>简称 </a:t>
            </a:r>
            <a:r>
              <a:rPr lang="en-US" altLang="zh-CN" b="1" dirty="0">
                <a:solidFill>
                  <a:srgbClr val="000000"/>
                </a:solidFill>
                <a:latin typeface="华文中宋" panose="02010600040101010101" pitchFamily="2" charset="-122"/>
                <a:ea typeface="华文中宋" panose="02010600040101010101" pitchFamily="2" charset="-122"/>
              </a:rPr>
              <a:t>HMB</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2"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Trim </a:t>
            </a:r>
            <a:r>
              <a:rPr lang="zh-CN" altLang="en-US" b="1" dirty="0">
                <a:solidFill>
                  <a:srgbClr val="000000"/>
                </a:solidFill>
                <a:latin typeface="华文中宋" panose="02010600040101010101" pitchFamily="2" charset="-122"/>
                <a:ea typeface="华文中宋" panose="02010600040101010101" pitchFamily="2" charset="-122"/>
              </a:rPr>
              <a:t>技术</a:t>
            </a:r>
          </a:p>
        </p:txBody>
      </p:sp>
    </p:spTree>
    <p:extLst>
      <p:ext uri="{BB962C8B-B14F-4D97-AF65-F5344CB8AC3E}">
        <p14:creationId xmlns:p14="http://schemas.microsoft.com/office/powerpoint/2010/main" val="240249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磨损均衡算法</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279978" y="144613"/>
            <a:ext cx="8574195"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3</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SSD</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固态硬盘的磨损均衡机制（</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Wear Leveling </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117</a:t>
            </a:fld>
            <a:endParaRPr lang="en-US"/>
          </a:p>
        </p:txBody>
      </p:sp>
      <p:sp>
        <p:nvSpPr>
          <p:cNvPr id="65" name="文本框 64">
            <a:extLst>
              <a:ext uri="{FF2B5EF4-FFF2-40B4-BE49-F238E27FC236}">
                <a16:creationId xmlns:a16="http://schemas.microsoft.com/office/drawing/2014/main" id="{1AA3FE8E-1471-4D14-92F6-B8D42FFDA1F9}"/>
              </a:ext>
            </a:extLst>
          </p:cNvPr>
          <p:cNvSpPr txBox="1"/>
          <p:nvPr/>
        </p:nvSpPr>
        <p:spPr>
          <a:xfrm>
            <a:off x="457200" y="1663642"/>
            <a:ext cx="8314621" cy="2951770"/>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zh-CN" altLang="en-US" b="1" i="0" dirty="0">
                <a:solidFill>
                  <a:srgbClr val="000000"/>
                </a:solidFill>
                <a:effectLst/>
                <a:latin typeface="华文中宋" panose="02010600040101010101" pitchFamily="2" charset="-122"/>
                <a:ea typeface="华文中宋" panose="02010600040101010101" pitchFamily="2" charset="-122"/>
              </a:rPr>
              <a:t>磨损均衡</a:t>
            </a:r>
            <a:endParaRPr lang="en-US" altLang="zh-CN" b="1" i="0" dirty="0">
              <a:solidFill>
                <a:srgbClr val="000000"/>
              </a:solidFill>
              <a:effectLst/>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en-US" altLang="zh-CN" b="1" i="0" dirty="0">
                <a:solidFill>
                  <a:srgbClr val="000000"/>
                </a:solidFill>
                <a:effectLst/>
                <a:latin typeface="华文中宋" panose="02010600040101010101" pitchFamily="2" charset="-122"/>
                <a:ea typeface="华文中宋" panose="02010600040101010101" pitchFamily="2" charset="-122"/>
              </a:rPr>
              <a:t>SSD</a:t>
            </a:r>
            <a:r>
              <a:rPr lang="zh-CN" altLang="en-US" b="1" i="0" dirty="0">
                <a:solidFill>
                  <a:srgbClr val="000000"/>
                </a:solidFill>
                <a:effectLst/>
                <a:latin typeface="华文中宋" panose="02010600040101010101" pitchFamily="2" charset="-122"/>
                <a:ea typeface="华文中宋" panose="02010600040101010101" pitchFamily="2" charset="-122"/>
              </a:rPr>
              <a:t>块有擦写次限制，一个块，如果其擦写次数超过一定的值，那么该块就变得不那么可靠了，甚至变成坏块不能被使用了。如果没有磨损均衡，则有可能出现有些块频繁用来做擦写，这些块很容易变成坏块，随着不断的写入，越来越多的坏块出现，最后导致</a:t>
            </a:r>
            <a:r>
              <a:rPr lang="en-US" altLang="zh-CN" b="1" i="0" dirty="0">
                <a:solidFill>
                  <a:srgbClr val="000000"/>
                </a:solidFill>
                <a:effectLst/>
                <a:latin typeface="华文中宋" panose="02010600040101010101" pitchFamily="2" charset="-122"/>
                <a:ea typeface="华文中宋" panose="02010600040101010101" pitchFamily="2" charset="-122"/>
              </a:rPr>
              <a:t>SSD</a:t>
            </a:r>
            <a:r>
              <a:rPr lang="zh-CN" altLang="en-US" b="1" i="0" dirty="0">
                <a:solidFill>
                  <a:srgbClr val="000000"/>
                </a:solidFill>
                <a:effectLst/>
                <a:latin typeface="华文中宋" panose="02010600040101010101" pitchFamily="2" charset="-122"/>
                <a:ea typeface="华文中宋" panose="02010600040101010101" pitchFamily="2" charset="-122"/>
              </a:rPr>
              <a:t>盘不能使用。相反，如果让更多的块一起来承担这些磨损次数，则能经受更多的用户数据写入</a:t>
            </a:r>
            <a:endParaRPr lang="en-US" altLang="zh-CN" b="1" i="0" dirty="0">
              <a:solidFill>
                <a:srgbClr val="000000"/>
              </a:solidFill>
              <a:effectLst/>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目前有两种磨损均衡算法：动态磨损均衡和静态磨损均衡</a:t>
            </a:r>
            <a:endParaRPr lang="en-US" altLang="zh-CN" b="1" dirty="0">
              <a:solidFill>
                <a:srgbClr val="0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8303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279978" y="144613"/>
            <a:ext cx="8574195"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3</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SSD</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固态硬盘的磨损均衡机制（</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Wear Leveling </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118</a:t>
            </a:fld>
            <a:endParaRPr lang="en-US"/>
          </a:p>
        </p:txBody>
      </p:sp>
      <p:sp>
        <p:nvSpPr>
          <p:cNvPr id="65" name="文本框 64">
            <a:extLst>
              <a:ext uri="{FF2B5EF4-FFF2-40B4-BE49-F238E27FC236}">
                <a16:creationId xmlns:a16="http://schemas.microsoft.com/office/drawing/2014/main" id="{1AA3FE8E-1471-4D14-92F6-B8D42FFDA1F9}"/>
              </a:ext>
            </a:extLst>
          </p:cNvPr>
          <p:cNvSpPr txBox="1"/>
          <p:nvPr/>
        </p:nvSpPr>
        <p:spPr>
          <a:xfrm>
            <a:off x="457200" y="1663642"/>
            <a:ext cx="8314621" cy="212077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zh-CN" altLang="en-US" b="1" i="0" dirty="0">
                <a:solidFill>
                  <a:srgbClr val="000000"/>
                </a:solidFill>
                <a:effectLst/>
                <a:latin typeface="华文中宋" panose="02010600040101010101" pitchFamily="2" charset="-122"/>
                <a:ea typeface="华文中宋" panose="02010600040101010101" pitchFamily="2" charset="-122"/>
              </a:rPr>
              <a:t>动态磨损均衡算法</a:t>
            </a:r>
            <a:endParaRPr lang="en-US" altLang="zh-CN" b="1" i="0" dirty="0">
              <a:solidFill>
                <a:srgbClr val="000000"/>
              </a:solidFill>
              <a:effectLst/>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i="0" dirty="0">
                <a:solidFill>
                  <a:srgbClr val="000000"/>
                </a:solidFill>
                <a:effectLst/>
                <a:latin typeface="华文中宋" panose="02010600040101010101" pitchFamily="2" charset="-122"/>
                <a:ea typeface="华文中宋" panose="02010600040101010101" pitchFamily="2" charset="-122"/>
              </a:rPr>
              <a:t>主要是利用收集的历史访问信息，来计算块的写热度，然后根据数据的热度情况，将写入的数据分配到相应磨损程度的空闲块中</a:t>
            </a:r>
          </a:p>
          <a:p>
            <a:pPr marL="742950" lvl="1" indent="-285750">
              <a:lnSpc>
                <a:spcPct val="150000"/>
              </a:lnSpc>
              <a:buFont typeface="Arial" panose="020B0604020202020204" pitchFamily="34" charset="0"/>
              <a:buChar char="•"/>
            </a:pPr>
            <a:r>
              <a:rPr lang="zh-CN" altLang="en-US" b="1" i="0" dirty="0">
                <a:solidFill>
                  <a:srgbClr val="000000"/>
                </a:solidFill>
                <a:effectLst/>
                <a:latin typeface="华文中宋" panose="02010600040101010101" pitchFamily="2" charset="-122"/>
                <a:ea typeface="华文中宋" panose="02010600040101010101" pitchFamily="2" charset="-122"/>
              </a:rPr>
              <a:t>优点是算法简单，并且占用比较少的主控资源，但动态磨损均衡只能避免</a:t>
            </a:r>
            <a:r>
              <a:rPr lang="en-US" altLang="zh-CN" b="1" i="0" dirty="0">
                <a:solidFill>
                  <a:srgbClr val="000000"/>
                </a:solidFill>
                <a:effectLst/>
                <a:latin typeface="华文中宋" panose="02010600040101010101" pitchFamily="2" charset="-122"/>
                <a:ea typeface="华文中宋" panose="02010600040101010101" pitchFamily="2" charset="-122"/>
              </a:rPr>
              <a:t>SSD</a:t>
            </a:r>
            <a:r>
              <a:rPr lang="zh-CN" altLang="en-US" b="1" i="0" dirty="0">
                <a:solidFill>
                  <a:srgbClr val="000000"/>
                </a:solidFill>
                <a:effectLst/>
                <a:latin typeface="华文中宋" panose="02010600040101010101" pitchFamily="2" charset="-122"/>
                <a:ea typeface="华文中宋" panose="02010600040101010101" pitchFamily="2" charset="-122"/>
              </a:rPr>
              <a:t>块出现特别严重的磨损情况，而无法实现整个</a:t>
            </a:r>
            <a:r>
              <a:rPr lang="en-US" altLang="zh-CN" b="1" i="0" dirty="0">
                <a:solidFill>
                  <a:srgbClr val="000000"/>
                </a:solidFill>
                <a:effectLst/>
                <a:latin typeface="华文中宋" panose="02010600040101010101" pitchFamily="2" charset="-122"/>
                <a:ea typeface="华文中宋" panose="02010600040101010101" pitchFamily="2" charset="-122"/>
              </a:rPr>
              <a:t>SSD</a:t>
            </a:r>
            <a:r>
              <a:rPr lang="zh-CN" altLang="en-US" b="1" i="0" dirty="0">
                <a:solidFill>
                  <a:srgbClr val="000000"/>
                </a:solidFill>
                <a:effectLst/>
                <a:latin typeface="华文中宋" panose="02010600040101010101" pitchFamily="2" charset="-122"/>
                <a:ea typeface="华文中宋" panose="02010600040101010101" pitchFamily="2" charset="-122"/>
              </a:rPr>
              <a:t>的磨损均衡</a:t>
            </a:r>
          </a:p>
        </p:txBody>
      </p:sp>
      <p:pic>
        <p:nvPicPr>
          <p:cNvPr id="4" name="图片 3">
            <a:extLst>
              <a:ext uri="{FF2B5EF4-FFF2-40B4-BE49-F238E27FC236}">
                <a16:creationId xmlns:a16="http://schemas.microsoft.com/office/drawing/2014/main" id="{FD5A0A9B-FB89-49D7-9E29-8A1E0097294B}"/>
              </a:ext>
            </a:extLst>
          </p:cNvPr>
          <p:cNvPicPr>
            <a:picLocks noChangeAspect="1"/>
          </p:cNvPicPr>
          <p:nvPr/>
        </p:nvPicPr>
        <p:blipFill>
          <a:blip r:embed="rId2"/>
          <a:stretch>
            <a:fillRect/>
          </a:stretch>
        </p:blipFill>
        <p:spPr>
          <a:xfrm>
            <a:off x="2483768" y="3734177"/>
            <a:ext cx="4176464" cy="2961880"/>
          </a:xfrm>
          <a:prstGeom prst="rect">
            <a:avLst/>
          </a:prstGeom>
        </p:spPr>
      </p:pic>
      <p:sp>
        <p:nvSpPr>
          <p:cNvPr id="9" name="Content Placeholder 2">
            <a:extLst>
              <a:ext uri="{FF2B5EF4-FFF2-40B4-BE49-F238E27FC236}">
                <a16:creationId xmlns:a16="http://schemas.microsoft.com/office/drawing/2014/main" id="{D718D9B1-14E5-481B-8B80-5E1F57509F4A}"/>
              </a:ext>
            </a:extLst>
          </p:cNvPr>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磨损均衡算法</a:t>
            </a:r>
            <a:endParaRPr lang="en-US"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04989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279978" y="144613"/>
            <a:ext cx="8574195"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3</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SSD</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固态硬盘的磨损均衡机制（</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Wear Leveling </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119</a:t>
            </a:fld>
            <a:endParaRPr lang="en-US"/>
          </a:p>
        </p:txBody>
      </p:sp>
      <p:sp>
        <p:nvSpPr>
          <p:cNvPr id="65" name="文本框 64">
            <a:extLst>
              <a:ext uri="{FF2B5EF4-FFF2-40B4-BE49-F238E27FC236}">
                <a16:creationId xmlns:a16="http://schemas.microsoft.com/office/drawing/2014/main" id="{1AA3FE8E-1471-4D14-92F6-B8D42FFDA1F9}"/>
              </a:ext>
            </a:extLst>
          </p:cNvPr>
          <p:cNvSpPr txBox="1"/>
          <p:nvPr/>
        </p:nvSpPr>
        <p:spPr>
          <a:xfrm>
            <a:off x="457200" y="1564693"/>
            <a:ext cx="8314621" cy="212077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zh-CN" altLang="en-US" b="1" i="0" dirty="0">
                <a:solidFill>
                  <a:srgbClr val="000000"/>
                </a:solidFill>
                <a:effectLst/>
                <a:latin typeface="华文中宋" panose="02010600040101010101" pitchFamily="2" charset="-122"/>
                <a:ea typeface="华文中宋" panose="02010600040101010101" pitchFamily="2" charset="-122"/>
              </a:rPr>
              <a:t>静态磨损均衡算法</a:t>
            </a:r>
            <a:endParaRPr lang="en-US" altLang="zh-CN" b="1" i="0" dirty="0">
              <a:solidFill>
                <a:srgbClr val="000000"/>
              </a:solidFill>
              <a:effectLst/>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i="0" dirty="0">
                <a:solidFill>
                  <a:srgbClr val="000000"/>
                </a:solidFill>
                <a:effectLst/>
                <a:latin typeface="华文中宋" panose="02010600040101010101" pitchFamily="2" charset="-122"/>
                <a:ea typeface="华文中宋" panose="02010600040101010101" pitchFamily="2" charset="-122"/>
              </a:rPr>
              <a:t>定期进行热块和冷块数据交换。每次擦除操作后，将检查元数据中记录的块的</a:t>
            </a:r>
            <a:r>
              <a:rPr lang="en-US" altLang="zh-CN" b="1" i="0" dirty="0">
                <a:solidFill>
                  <a:srgbClr val="000000"/>
                </a:solidFill>
                <a:effectLst/>
                <a:latin typeface="华文中宋" panose="02010600040101010101" pitchFamily="2" charset="-122"/>
                <a:ea typeface="华文中宋" panose="02010600040101010101" pitchFamily="2" charset="-122"/>
              </a:rPr>
              <a:t>P/E</a:t>
            </a:r>
            <a:r>
              <a:rPr lang="zh-CN" altLang="en-US" b="1" i="0" dirty="0">
                <a:solidFill>
                  <a:srgbClr val="000000"/>
                </a:solidFill>
                <a:effectLst/>
                <a:latin typeface="华文中宋" panose="02010600040101010101" pitchFamily="2" charset="-122"/>
                <a:ea typeface="华文中宋" panose="02010600040101010101" pitchFamily="2" charset="-122"/>
              </a:rPr>
              <a:t>周期数。一旦发现</a:t>
            </a:r>
            <a:r>
              <a:rPr lang="en-US" altLang="zh-CN" b="1" i="0" dirty="0">
                <a:solidFill>
                  <a:srgbClr val="000000"/>
                </a:solidFill>
                <a:effectLst/>
                <a:latin typeface="华文中宋" panose="02010600040101010101" pitchFamily="2" charset="-122"/>
                <a:ea typeface="华文中宋" panose="02010600040101010101" pitchFamily="2" charset="-122"/>
              </a:rPr>
              <a:t>P/E</a:t>
            </a:r>
            <a:r>
              <a:rPr lang="zh-CN" altLang="en-US" b="1" i="0" dirty="0">
                <a:solidFill>
                  <a:srgbClr val="000000"/>
                </a:solidFill>
                <a:effectLst/>
                <a:latin typeface="华文中宋" panose="02010600040101010101" pitchFamily="2" charset="-122"/>
                <a:ea typeface="华文中宋" panose="02010600040101010101" pitchFamily="2" charset="-122"/>
              </a:rPr>
              <a:t>周期超过平均</a:t>
            </a:r>
            <a:r>
              <a:rPr lang="en-US" altLang="zh-CN" b="1" i="0" dirty="0">
                <a:solidFill>
                  <a:srgbClr val="000000"/>
                </a:solidFill>
                <a:effectLst/>
                <a:latin typeface="华文中宋" panose="02010600040101010101" pitchFamily="2" charset="-122"/>
                <a:ea typeface="华文中宋" panose="02010600040101010101" pitchFamily="2" charset="-122"/>
              </a:rPr>
              <a:t>P/E</a:t>
            </a:r>
            <a:r>
              <a:rPr lang="zh-CN" altLang="en-US" b="1" i="0" dirty="0">
                <a:solidFill>
                  <a:srgbClr val="000000"/>
                </a:solidFill>
                <a:effectLst/>
                <a:latin typeface="华文中宋" panose="02010600040101010101" pitchFamily="2" charset="-122"/>
                <a:ea typeface="华文中宋" panose="02010600040101010101" pitchFamily="2" charset="-122"/>
              </a:rPr>
              <a:t>周期的设定范围，就会触发静态磨损均衡</a:t>
            </a:r>
            <a:endParaRPr lang="en-US" altLang="zh-CN" b="1" i="0" dirty="0">
              <a:solidFill>
                <a:srgbClr val="000000"/>
              </a:solidFill>
              <a:effectLst/>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i="0" dirty="0">
                <a:solidFill>
                  <a:srgbClr val="000000"/>
                </a:solidFill>
                <a:effectLst/>
                <a:latin typeface="华文中宋" panose="02010600040101010101" pitchFamily="2" charset="-122"/>
                <a:ea typeface="华文中宋" panose="02010600040101010101" pitchFamily="2" charset="-122"/>
              </a:rPr>
              <a:t>频繁的触发静态磨损均衡会增加写放大并且影响固态盘的性能</a:t>
            </a:r>
          </a:p>
        </p:txBody>
      </p:sp>
      <p:pic>
        <p:nvPicPr>
          <p:cNvPr id="5" name="图片 4">
            <a:extLst>
              <a:ext uri="{FF2B5EF4-FFF2-40B4-BE49-F238E27FC236}">
                <a16:creationId xmlns:a16="http://schemas.microsoft.com/office/drawing/2014/main" id="{B9829876-3DC2-46F4-B1A8-C3382D3D1C58}"/>
              </a:ext>
            </a:extLst>
          </p:cNvPr>
          <p:cNvPicPr>
            <a:picLocks noChangeAspect="1"/>
          </p:cNvPicPr>
          <p:nvPr/>
        </p:nvPicPr>
        <p:blipFill>
          <a:blip r:embed="rId2"/>
          <a:stretch>
            <a:fillRect/>
          </a:stretch>
        </p:blipFill>
        <p:spPr>
          <a:xfrm>
            <a:off x="2235083" y="3744262"/>
            <a:ext cx="4758853" cy="2931003"/>
          </a:xfrm>
          <a:prstGeom prst="rect">
            <a:avLst/>
          </a:prstGeom>
        </p:spPr>
      </p:pic>
      <p:sp>
        <p:nvSpPr>
          <p:cNvPr id="12" name="Content Placeholder 2">
            <a:extLst>
              <a:ext uri="{FF2B5EF4-FFF2-40B4-BE49-F238E27FC236}">
                <a16:creationId xmlns:a16="http://schemas.microsoft.com/office/drawing/2014/main" id="{AE1C4C06-C431-4838-8560-9C9B16CEC6F2}"/>
              </a:ext>
            </a:extLst>
          </p:cNvPr>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磨损均衡算法</a:t>
            </a:r>
            <a:endParaRPr lang="en-US"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67027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文本框 7">
            <a:extLst>
              <a:ext uri="{FF2B5EF4-FFF2-40B4-BE49-F238E27FC236}">
                <a16:creationId xmlns:a16="http://schemas.microsoft.com/office/drawing/2014/main" id="{D933A8F2-7965-434D-BF1B-8D2C14D6DC3B}"/>
              </a:ext>
            </a:extLst>
          </p:cNvPr>
          <p:cNvSpPr txBox="1"/>
          <p:nvPr/>
        </p:nvSpPr>
        <p:spPr>
          <a:xfrm>
            <a:off x="543834" y="1708001"/>
            <a:ext cx="7992888" cy="2120773"/>
          </a:xfrm>
          <a:prstGeom prst="rect">
            <a:avLst/>
          </a:prstGeom>
          <a:noFill/>
        </p:spPr>
        <p:txBody>
          <a:bodyPr wrap="square">
            <a:spAutoFit/>
          </a:bodyPr>
          <a:lstStyle/>
          <a:p>
            <a:pPr>
              <a:lnSpc>
                <a:spcPct val="150000"/>
              </a:lnSpc>
            </a:pPr>
            <a:r>
              <a:rPr kumimoji="1" lang="en-US" altLang="zh-CN" b="1" dirty="0">
                <a:solidFill>
                  <a:srgbClr val="000000"/>
                </a:solidFill>
                <a:latin typeface="华文中宋" panose="02010600040101010101" pitchFamily="2" charset="-122"/>
                <a:ea typeface="华文中宋" panose="02010600040101010101" pitchFamily="2" charset="-122"/>
              </a:rPr>
              <a:t>    </a:t>
            </a:r>
            <a:r>
              <a:rPr kumimoji="1" lang="zh-CN" altLang="ru-RU" b="1" dirty="0">
                <a:solidFill>
                  <a:srgbClr val="000000"/>
                </a:solidFill>
                <a:latin typeface="华文中宋" panose="02010600040101010101" pitchFamily="2" charset="-122"/>
                <a:ea typeface="华文中宋" panose="02010600040101010101" pitchFamily="2" charset="-122"/>
              </a:rPr>
              <a:t>输入</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输出</a:t>
            </a:r>
            <a:r>
              <a:rPr kumimoji="1" lang="ru-RU" altLang="zh-CN" b="1" dirty="0">
                <a:solidFill>
                  <a:srgbClr val="000000"/>
                </a:solidFill>
                <a:latin typeface="华文中宋" panose="02010600040101010101" pitchFamily="2" charset="-122"/>
                <a:ea typeface="华文中宋" panose="02010600040101010101" pitchFamily="2" charset="-122"/>
              </a:rPr>
              <a:t>(I/O)</a:t>
            </a:r>
            <a:r>
              <a:rPr kumimoji="1" lang="zh-CN" altLang="ru-RU" b="1" dirty="0">
                <a:solidFill>
                  <a:srgbClr val="000000"/>
                </a:solidFill>
                <a:latin typeface="华文中宋" panose="02010600040101010101" pitchFamily="2" charset="-122"/>
                <a:ea typeface="华文中宋" panose="02010600040101010101" pitchFamily="2" charset="-122"/>
              </a:rPr>
              <a:t>接口是主机与</a:t>
            </a:r>
            <a:r>
              <a:rPr kumimoji="1" lang="ru-RU" altLang="zh-CN" b="1" dirty="0">
                <a:solidFill>
                  <a:srgbClr val="000000"/>
                </a:solidFill>
                <a:latin typeface="华文中宋" panose="02010600040101010101" pitchFamily="2" charset="-122"/>
                <a:ea typeface="华文中宋" panose="02010600040101010101" pitchFamily="2" charset="-122"/>
              </a:rPr>
              <a:t>I/O</a:t>
            </a:r>
            <a:r>
              <a:rPr kumimoji="1" lang="zh-CN" altLang="ru-RU" b="1" dirty="0">
                <a:solidFill>
                  <a:srgbClr val="000000"/>
                </a:solidFill>
                <a:latin typeface="华文中宋" panose="02010600040101010101" pitchFamily="2" charset="-122"/>
                <a:ea typeface="华文中宋" panose="02010600040101010101" pitchFamily="2" charset="-122"/>
              </a:rPr>
              <a:t>设备之间所设置的逻辑控制部件，通过它实现主机与</a:t>
            </a:r>
            <a:r>
              <a:rPr kumimoji="1" lang="ru-RU" altLang="zh-CN" b="1" dirty="0">
                <a:solidFill>
                  <a:srgbClr val="000000"/>
                </a:solidFill>
                <a:latin typeface="华文中宋" panose="02010600040101010101" pitchFamily="2" charset="-122"/>
                <a:ea typeface="华文中宋" panose="02010600040101010101" pitchFamily="2" charset="-122"/>
              </a:rPr>
              <a:t>I/O</a:t>
            </a:r>
            <a:r>
              <a:rPr kumimoji="1" lang="zh-CN" altLang="ru-RU" b="1" dirty="0">
                <a:solidFill>
                  <a:srgbClr val="000000"/>
                </a:solidFill>
                <a:latin typeface="华文中宋" panose="02010600040101010101" pitchFamily="2" charset="-122"/>
                <a:ea typeface="华文中宋" panose="02010600040101010101" pitchFamily="2" charset="-122"/>
              </a:rPr>
              <a:t>设备之间的信息交换</a:t>
            </a:r>
            <a:r>
              <a:rPr kumimoji="1" lang="zh-CN" altLang="en-US"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接口电路有两类：</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kumimoji="1" lang="zh-CN" altLang="ru-RU" b="1" dirty="0">
                <a:solidFill>
                  <a:srgbClr val="000000"/>
                </a:solidFill>
                <a:latin typeface="华文中宋" panose="02010600040101010101" pitchFamily="2" charset="-122"/>
                <a:ea typeface="华文中宋" panose="02010600040101010101" pitchFamily="2" charset="-122"/>
              </a:rPr>
              <a:t>辅助接口电路：接收时钟、中断请求信号</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kumimoji="1" lang="zh-CN" altLang="ru-RU" b="1" dirty="0">
                <a:solidFill>
                  <a:srgbClr val="000000"/>
                </a:solidFill>
                <a:latin typeface="华文中宋" panose="02010600040101010101" pitchFamily="2" charset="-122"/>
                <a:ea typeface="华文中宋" panose="02010600040101010101" pitchFamily="2" charset="-122"/>
              </a:rPr>
              <a:t> 输入</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输出接口电路：连接外部设备</a:t>
            </a:r>
            <a:endParaRPr kumimoji="1" lang="en-US"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endParaRPr kumimoji="1" lang="zh-CN" altLang="ru-RU" b="1" dirty="0">
              <a:solidFill>
                <a:srgbClr val="000000"/>
              </a:solidFill>
              <a:latin typeface="华文中宋" panose="02010600040101010101" pitchFamily="2" charset="-122"/>
              <a:ea typeface="华文中宋" panose="02010600040101010101" pitchFamily="2" charset="-122"/>
            </a:endParaRPr>
          </a:p>
        </p:txBody>
      </p:sp>
      <p:sp>
        <p:nvSpPr>
          <p:cNvPr id="9" name="文本框 8">
            <a:extLst>
              <a:ext uri="{FF2B5EF4-FFF2-40B4-BE49-F238E27FC236}">
                <a16:creationId xmlns:a16="http://schemas.microsoft.com/office/drawing/2014/main" id="{4CB2D1AA-02DE-4FE2-AD73-C8851D130150}"/>
              </a:ext>
            </a:extLst>
          </p:cNvPr>
          <p:cNvSpPr txBox="1"/>
          <p:nvPr/>
        </p:nvSpPr>
        <p:spPr>
          <a:xfrm>
            <a:off x="614564" y="3795970"/>
            <a:ext cx="7835524" cy="874278"/>
          </a:xfrm>
          <a:prstGeom prst="rect">
            <a:avLst/>
          </a:prstGeom>
          <a:noFill/>
        </p:spPr>
        <p:txBody>
          <a:bodyPr wrap="square">
            <a:spAutoFit/>
          </a:bodyPr>
          <a:lstStyle/>
          <a:p>
            <a:pPr>
              <a:lnSpc>
                <a:spcPct val="150000"/>
              </a:lnSpc>
            </a:pPr>
            <a:r>
              <a:rPr kumimoji="1" lang="zh-CN" altLang="ru-RU" sz="1800" b="1" dirty="0">
                <a:solidFill>
                  <a:srgbClr val="000000"/>
                </a:solidFill>
                <a:latin typeface="华文中宋" panose="02010600040101010101" pitchFamily="2" charset="-122"/>
                <a:ea typeface="华文中宋" panose="02010600040101010101" pitchFamily="2" charset="-122"/>
              </a:rPr>
              <a:t>接口：解决</a:t>
            </a:r>
            <a:r>
              <a:rPr kumimoji="1" lang="zh-CN" altLang="en-US" sz="1800" b="1" dirty="0">
                <a:solidFill>
                  <a:srgbClr val="000000"/>
                </a:solidFill>
                <a:latin typeface="华文中宋" panose="02010600040101010101" pitchFamily="2" charset="-122"/>
                <a:ea typeface="华文中宋" panose="02010600040101010101" pitchFamily="2" charset="-122"/>
              </a:rPr>
              <a:t>以下</a:t>
            </a:r>
            <a:r>
              <a:rPr kumimoji="1" lang="zh-CN" altLang="ru-RU" sz="1800" b="1" dirty="0">
                <a:solidFill>
                  <a:srgbClr val="000000"/>
                </a:solidFill>
                <a:latin typeface="华文中宋" panose="02010600040101010101" pitchFamily="2" charset="-122"/>
                <a:ea typeface="华文中宋" panose="02010600040101010101" pitchFamily="2" charset="-122"/>
              </a:rPr>
              <a:t>差异</a:t>
            </a:r>
            <a:r>
              <a:rPr kumimoji="1" lang="ru-RU" altLang="zh-CN" sz="1800" b="1" dirty="0">
                <a:solidFill>
                  <a:srgbClr val="000000"/>
                </a:solidFill>
                <a:latin typeface="华文中宋" panose="02010600040101010101" pitchFamily="2" charset="-122"/>
                <a:ea typeface="华文中宋" panose="02010600040101010101" pitchFamily="2" charset="-122"/>
              </a:rPr>
              <a:t>,</a:t>
            </a:r>
            <a:r>
              <a:rPr kumimoji="1" lang="zh-CN" altLang="ru-RU" sz="1800" b="1" dirty="0">
                <a:solidFill>
                  <a:srgbClr val="000000"/>
                </a:solidFill>
                <a:latin typeface="华文中宋" panose="02010600040101010101" pitchFamily="2" charset="-122"/>
                <a:ea typeface="华文中宋" panose="02010600040101010101" pitchFamily="2" charset="-122"/>
              </a:rPr>
              <a:t>协调、匹配外设与主机正常工作的逻辑部件及相应控制软件。</a:t>
            </a:r>
          </a:p>
        </p:txBody>
      </p:sp>
      <p:sp>
        <p:nvSpPr>
          <p:cNvPr id="12" name="Title 13">
            <a:extLst>
              <a:ext uri="{FF2B5EF4-FFF2-40B4-BE49-F238E27FC236}">
                <a16:creationId xmlns:a16="http://schemas.microsoft.com/office/drawing/2014/main" id="{25C8F8CC-7211-4307-A8B6-D06DDF53E2FF}"/>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2" name="灯片编号占位符 1">
            <a:extLst>
              <a:ext uri="{FF2B5EF4-FFF2-40B4-BE49-F238E27FC236}">
                <a16:creationId xmlns:a16="http://schemas.microsoft.com/office/drawing/2014/main" id="{E1FDEA1E-7B48-4038-BD5D-37D9FFD944D2}"/>
              </a:ext>
            </a:extLst>
          </p:cNvPr>
          <p:cNvSpPr>
            <a:spLocks noGrp="1"/>
          </p:cNvSpPr>
          <p:nvPr>
            <p:ph type="sldNum" sz="quarter" idx="12"/>
          </p:nvPr>
        </p:nvSpPr>
        <p:spPr/>
        <p:txBody>
          <a:bodyPr/>
          <a:lstStyle/>
          <a:p>
            <a:fld id="{B10D5614-B734-4280-8F57-1D4947433C97}" type="slidenum">
              <a:rPr lang="en-US" smtClean="0"/>
              <a:pPr/>
              <a:t>12</a:t>
            </a:fld>
            <a:endParaRPr lang="en-US"/>
          </a:p>
        </p:txBody>
      </p:sp>
    </p:spTree>
    <p:extLst>
      <p:ext uri="{BB962C8B-B14F-4D97-AF65-F5344CB8AC3E}">
        <p14:creationId xmlns:p14="http://schemas.microsoft.com/office/powerpoint/2010/main" val="125225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74</a:t>
            </a:r>
            <a:endParaRPr lang="en-US" sz="1100" b="1" dirty="0">
              <a:solidFill>
                <a:prstClr val="white"/>
              </a:solidFill>
            </a:endParaRPr>
          </a:p>
        </p:txBody>
      </p:sp>
      <p:sp>
        <p:nvSpPr>
          <p:cNvPr id="15" name="Title 13">
            <a:extLst>
              <a:ext uri="{FF2B5EF4-FFF2-40B4-BE49-F238E27FC236}">
                <a16:creationId xmlns:a16="http://schemas.microsoft.com/office/drawing/2014/main" id="{49D3F052-6A84-4EAF-B512-AD6F2387C582}"/>
              </a:ext>
            </a:extLst>
          </p:cNvPr>
          <p:cNvSpPr txBox="1">
            <a:spLocks/>
          </p:cNvSpPr>
          <p:nvPr/>
        </p:nvSpPr>
        <p:spPr>
          <a:xfrm>
            <a:off x="279978" y="144613"/>
            <a:ext cx="8574195"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3</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SSD</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固态硬盘的磨损均衡机制（</a:t>
            </a:r>
            <a:r>
              <a:rPr lang="en-US" altLang="zh-CN" sz="2600" b="1" dirty="0">
                <a:solidFill>
                  <a:srgbClr val="1B6AA3">
                    <a:lumMod val="60000"/>
                    <a:lumOff val="40000"/>
                  </a:srgbClr>
                </a:solidFill>
                <a:latin typeface="华文中宋" panose="02010600040101010101" pitchFamily="2" charset="-122"/>
                <a:ea typeface="华文中宋" panose="02010600040101010101" pitchFamily="2" charset="-122"/>
              </a:rPr>
              <a:t>Wear Leveling </a:t>
            </a:r>
            <a:r>
              <a:rPr lang="zh-CN" altLang="en-US" sz="2600" b="1" dirty="0">
                <a:solidFill>
                  <a:srgbClr val="1B6AA3">
                    <a:lumMod val="60000"/>
                    <a:lumOff val="40000"/>
                  </a:srgbClr>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3B727ED0-3989-4DB8-85B0-DE1EC2482509}"/>
              </a:ext>
            </a:extLst>
          </p:cNvPr>
          <p:cNvSpPr>
            <a:spLocks noGrp="1"/>
          </p:cNvSpPr>
          <p:nvPr>
            <p:ph type="sldNum" sz="quarter" idx="12"/>
          </p:nvPr>
        </p:nvSpPr>
        <p:spPr/>
        <p:txBody>
          <a:bodyPr/>
          <a:lstStyle/>
          <a:p>
            <a:fld id="{B10D5614-B734-4280-8F57-1D4947433C97}" type="slidenum">
              <a:rPr lang="en-US" smtClean="0"/>
              <a:pPr/>
              <a:t>120</a:t>
            </a:fld>
            <a:endParaRPr lang="en-US"/>
          </a:p>
        </p:txBody>
      </p:sp>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9DB513F4-DA4E-4D54-9BB5-DEEEE2A35C1C}"/>
                  </a:ext>
                </a:extLst>
              </p:cNvPr>
              <p:cNvSpPr/>
              <p:nvPr/>
            </p:nvSpPr>
            <p:spPr>
              <a:xfrm>
                <a:off x="1841145" y="1820467"/>
                <a:ext cx="4245072" cy="6105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600" b="1" dirty="0" smtClean="0">
                          <a:solidFill>
                            <a:srgbClr val="000000"/>
                          </a:solidFill>
                          <a:latin typeface="华文中宋" panose="02010600040101010101" pitchFamily="2" charset="-122"/>
                          <a:ea typeface="华文中宋" panose="02010600040101010101" pitchFamily="2" charset="-122"/>
                        </a:rPr>
                        <m:t>固态盘寿命（年）</m:t>
                      </m:r>
                      <m:r>
                        <a:rPr lang="en-US" altLang="zh-CN" sz="1600" b="1" i="1" dirty="0">
                          <a:solidFill>
                            <a:srgbClr val="000000"/>
                          </a:solidFill>
                          <a:latin typeface="Cambria Math" panose="02040503050406030204" pitchFamily="18" charset="0"/>
                          <a:ea typeface="Cambria Math" panose="02040503050406030204" pitchFamily="18" charset="0"/>
                        </a:rPr>
                        <m:t>=</m:t>
                      </m:r>
                      <m:f>
                        <m:fPr>
                          <m:ctrlPr>
                            <a:rPr lang="en-US" altLang="zh-CN" sz="1600" b="1" i="1" dirty="0" smtClean="0">
                              <a:solidFill>
                                <a:srgbClr val="000000"/>
                              </a:solidFill>
                              <a:latin typeface="Cambria Math" panose="02040503050406030204" pitchFamily="18" charset="0"/>
                              <a:ea typeface="Cambria Math" panose="02040503050406030204" pitchFamily="18" charset="0"/>
                            </a:rPr>
                          </m:ctrlPr>
                        </m:fPr>
                        <m:num>
                          <m:r>
                            <m:rPr>
                              <m:nor/>
                            </m:rPr>
                            <a:rPr lang="zh-CN" altLang="en-US" sz="1600" b="1" dirty="0">
                              <a:solidFill>
                                <a:srgbClr val="000000"/>
                              </a:solidFill>
                              <a:latin typeface="华文中宋" panose="02010600040101010101" pitchFamily="2" charset="-122"/>
                              <a:ea typeface="华文中宋" panose="02010600040101010101" pitchFamily="2" charset="-122"/>
                            </a:rPr>
                            <m:t>实际容量</m:t>
                          </m:r>
                          <m:r>
                            <m:rPr>
                              <m:nor/>
                            </m:rPr>
                            <a:rPr lang="en-US" altLang="zh-CN" sz="1600" b="1" i="0" dirty="0" smtClean="0">
                              <a:solidFill>
                                <a:srgbClr val="000000"/>
                              </a:solidFill>
                              <a:latin typeface="华文中宋" panose="02010600040101010101" pitchFamily="2" charset="-122"/>
                              <a:ea typeface="华文中宋" panose="02010600040101010101" pitchFamily="2" charset="-122"/>
                            </a:rPr>
                            <m:t>(</m:t>
                          </m:r>
                          <m:r>
                            <m:rPr>
                              <m:nor/>
                            </m:rPr>
                            <a:rPr lang="en-US" altLang="zh-CN" sz="1600" b="1" dirty="0">
                              <a:solidFill>
                                <a:srgbClr val="000000"/>
                              </a:solidFill>
                              <a:latin typeface="华文中宋" panose="02010600040101010101" pitchFamily="2" charset="-122"/>
                              <a:ea typeface="华文中宋" panose="02010600040101010101" pitchFamily="2" charset="-122"/>
                            </a:rPr>
                            <m:t>GB</m:t>
                          </m:r>
                          <m:r>
                            <a:rPr lang="en-US" altLang="zh-CN" sz="1600" b="1" i="1" dirty="0" smtClean="0">
                              <a:solidFill>
                                <a:srgbClr val="000000"/>
                              </a:solidFill>
                              <a:latin typeface="Cambria Math" panose="02040503050406030204" pitchFamily="18" charset="0"/>
                              <a:ea typeface="华文中宋" panose="02010600040101010101" pitchFamily="2" charset="-122"/>
                            </a:rPr>
                            <m:t>)×</m:t>
                          </m:r>
                          <m:r>
                            <m:rPr>
                              <m:nor/>
                            </m:rPr>
                            <a:rPr lang="en-US" altLang="zh-CN" sz="1600" b="1" dirty="0">
                              <a:solidFill>
                                <a:srgbClr val="000000"/>
                              </a:solidFill>
                              <a:latin typeface="华文中宋" panose="02010600040101010101" pitchFamily="2" charset="-122"/>
                              <a:ea typeface="华文中宋" panose="02010600040101010101" pitchFamily="2" charset="-122"/>
                            </a:rPr>
                            <m:t>PE</m:t>
                          </m:r>
                        </m:num>
                        <m:den>
                          <m:r>
                            <m:rPr>
                              <m:nor/>
                            </m:rPr>
                            <a:rPr lang="zh-CN" altLang="en-US" sz="1600" b="1" dirty="0">
                              <a:solidFill>
                                <a:srgbClr val="000000"/>
                              </a:solidFill>
                              <a:latin typeface="华文中宋" panose="02010600040101010101" pitchFamily="2" charset="-122"/>
                              <a:ea typeface="华文中宋" panose="02010600040101010101" pitchFamily="2" charset="-122"/>
                            </a:rPr>
                            <m:t>实际写入</m:t>
                          </m:r>
                          <m:r>
                            <m:rPr>
                              <m:nor/>
                            </m:rPr>
                            <a:rPr lang="en-US" altLang="zh-CN" sz="1600" b="1" i="0" dirty="0" smtClean="0">
                              <a:solidFill>
                                <a:srgbClr val="000000"/>
                              </a:solidFill>
                              <a:latin typeface="华文中宋" panose="02010600040101010101" pitchFamily="2" charset="-122"/>
                              <a:ea typeface="华文中宋" panose="02010600040101010101" pitchFamily="2" charset="-122"/>
                            </a:rPr>
                            <m:t>(</m:t>
                          </m:r>
                          <m:r>
                            <m:rPr>
                              <m:nor/>
                            </m:rPr>
                            <a:rPr lang="en-US" altLang="zh-CN" sz="1600" b="1" dirty="0">
                              <a:solidFill>
                                <a:srgbClr val="000000"/>
                              </a:solidFill>
                              <a:latin typeface="华文中宋" panose="02010600040101010101" pitchFamily="2" charset="-122"/>
                              <a:ea typeface="华文中宋" panose="02010600040101010101" pitchFamily="2" charset="-122"/>
                            </a:rPr>
                            <m:t>GB</m:t>
                          </m:r>
                          <m:r>
                            <m:rPr>
                              <m:nor/>
                            </m:rPr>
                            <a:rPr lang="en-US" altLang="zh-CN" sz="1600" b="1" i="0" dirty="0" smtClean="0">
                              <a:solidFill>
                                <a:srgbClr val="000000"/>
                              </a:solidFill>
                              <a:latin typeface="华文中宋" panose="02010600040101010101" pitchFamily="2" charset="-122"/>
                              <a:ea typeface="华文中宋" panose="02010600040101010101" pitchFamily="2" charset="-122"/>
                            </a:rPr>
                            <m:t>)</m:t>
                          </m:r>
                          <m:r>
                            <a:rPr lang="en-US" altLang="zh-CN" sz="1600" b="1" i="1" dirty="0">
                              <a:solidFill>
                                <a:srgbClr val="000000"/>
                              </a:solidFill>
                              <a:latin typeface="Cambria Math" panose="02040503050406030204" pitchFamily="18" charset="0"/>
                              <a:ea typeface="华文中宋" panose="02010600040101010101" pitchFamily="2" charset="-122"/>
                            </a:rPr>
                            <m:t>×</m:t>
                          </m:r>
                          <m:r>
                            <m:rPr>
                              <m:nor/>
                            </m:rPr>
                            <a:rPr lang="en-US" altLang="zh-CN" sz="1600" b="1" dirty="0">
                              <a:solidFill>
                                <a:srgbClr val="000000"/>
                              </a:solidFill>
                              <a:latin typeface="华文中宋" panose="02010600040101010101" pitchFamily="2" charset="-122"/>
                              <a:ea typeface="华文中宋" panose="02010600040101010101" pitchFamily="2" charset="-122"/>
                            </a:rPr>
                            <m:t>365</m:t>
                          </m:r>
                          <m:r>
                            <m:rPr>
                              <m:nor/>
                            </m:rPr>
                            <a:rPr lang="zh-CN" altLang="en-US" sz="1600" b="1" dirty="0">
                              <a:solidFill>
                                <a:srgbClr val="000000"/>
                              </a:solidFill>
                              <a:latin typeface="华文中宋" panose="02010600040101010101" pitchFamily="2" charset="-122"/>
                              <a:ea typeface="华文中宋" panose="02010600040101010101" pitchFamily="2" charset="-122"/>
                            </a:rPr>
                            <m:t>天</m:t>
                          </m:r>
                        </m:den>
                      </m:f>
                    </m:oMath>
                  </m:oMathPara>
                </a14:m>
                <a:endParaRPr lang="zh-CN" altLang="en-US" sz="1600" b="1" dirty="0">
                  <a:solidFill>
                    <a:srgbClr val="000000"/>
                  </a:solidFill>
                  <a:latin typeface="华文中宋" panose="02010600040101010101" pitchFamily="2" charset="-122"/>
                  <a:ea typeface="华文中宋" panose="02010600040101010101" pitchFamily="2" charset="-122"/>
                </a:endParaRPr>
              </a:p>
            </p:txBody>
          </p:sp>
        </mc:Choice>
        <mc:Fallback xmlns="">
          <p:sp>
            <p:nvSpPr>
              <p:cNvPr id="66" name="矩形 65">
                <a:extLst>
                  <a:ext uri="{FF2B5EF4-FFF2-40B4-BE49-F238E27FC236}">
                    <a16:creationId xmlns:a16="http://schemas.microsoft.com/office/drawing/2014/main" id="{9DB513F4-DA4E-4D54-9BB5-DEEEE2A35C1C}"/>
                  </a:ext>
                </a:extLst>
              </p:cNvPr>
              <p:cNvSpPr>
                <a:spLocks noRot="1" noChangeAspect="1" noMove="1" noResize="1" noEditPoints="1" noAdjustHandles="1" noChangeArrowheads="1" noChangeShapeType="1" noTextEdit="1"/>
              </p:cNvSpPr>
              <p:nvPr/>
            </p:nvSpPr>
            <p:spPr>
              <a:xfrm>
                <a:off x="1841145" y="1820467"/>
                <a:ext cx="4245072" cy="610552"/>
              </a:xfrm>
              <a:prstGeom prst="rect">
                <a:avLst/>
              </a:prstGeom>
              <a:blipFill>
                <a:blip r:embed="rId2"/>
                <a:stretch>
                  <a:fillRect/>
                </a:stretch>
              </a:blipFill>
            </p:spPr>
            <p:txBody>
              <a:bodyPr/>
              <a:lstStyle/>
              <a:p>
                <a:r>
                  <a:rPr lang="zh-CN" altLang="en-US">
                    <a:noFill/>
                  </a:rPr>
                  <a:t> </a:t>
                </a:r>
              </a:p>
            </p:txBody>
          </p:sp>
        </mc:Fallback>
      </mc:AlternateContent>
      <p:sp>
        <p:nvSpPr>
          <p:cNvPr id="67" name="文本框 66">
            <a:extLst>
              <a:ext uri="{FF2B5EF4-FFF2-40B4-BE49-F238E27FC236}">
                <a16:creationId xmlns:a16="http://schemas.microsoft.com/office/drawing/2014/main" id="{2ADADD87-AB3A-4ADD-80F6-EFD32E84E357}"/>
              </a:ext>
            </a:extLst>
          </p:cNvPr>
          <p:cNvSpPr txBox="1"/>
          <p:nvPr/>
        </p:nvSpPr>
        <p:spPr>
          <a:xfrm>
            <a:off x="589136" y="2538329"/>
            <a:ext cx="8097664" cy="1289777"/>
          </a:xfrm>
          <a:prstGeom prst="rect">
            <a:avLst/>
          </a:prstGeom>
          <a:noFill/>
        </p:spPr>
        <p:txBody>
          <a:bodyPr wrap="square">
            <a:spAutoFit/>
          </a:bodyPr>
          <a:lstStyle/>
          <a:p>
            <a:pPr algn="l">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例子：假设一个</a:t>
            </a:r>
            <a:r>
              <a:rPr lang="en-US" altLang="zh-CN" b="1" dirty="0">
                <a:solidFill>
                  <a:srgbClr val="000000"/>
                </a:solidFill>
                <a:latin typeface="华文中宋" panose="02010600040101010101" pitchFamily="2" charset="-122"/>
                <a:ea typeface="华文中宋" panose="02010600040101010101" pitchFamily="2" charset="-122"/>
              </a:rPr>
              <a:t>SSD</a:t>
            </a:r>
            <a:r>
              <a:rPr lang="zh-CN" altLang="en-US" b="1" dirty="0">
                <a:solidFill>
                  <a:srgbClr val="000000"/>
                </a:solidFill>
                <a:latin typeface="华文中宋" panose="02010600040101010101" pitchFamily="2" charset="-122"/>
                <a:ea typeface="华文中宋" panose="02010600040101010101" pitchFamily="2" charset="-122"/>
              </a:rPr>
              <a:t>设备里有</a:t>
            </a:r>
            <a:r>
              <a:rPr lang="en-US" altLang="zh-CN" b="1" dirty="0">
                <a:solidFill>
                  <a:srgbClr val="000000"/>
                </a:solidFill>
                <a:latin typeface="华文中宋" panose="02010600040101010101" pitchFamily="2" charset="-122"/>
                <a:ea typeface="华文中宋" panose="02010600040101010101" pitchFamily="2" charset="-122"/>
              </a:rPr>
              <a:t>4096</a:t>
            </a:r>
            <a:r>
              <a:rPr lang="zh-CN" altLang="en-US" b="1" dirty="0">
                <a:solidFill>
                  <a:srgbClr val="000000"/>
                </a:solidFill>
                <a:latin typeface="华文中宋" panose="02010600040101010101" pitchFamily="2" charset="-122"/>
                <a:ea typeface="华文中宋" panose="02010600040101010101" pitchFamily="2" charset="-122"/>
              </a:rPr>
              <a:t>个块，其中</a:t>
            </a:r>
            <a:r>
              <a:rPr lang="en-US" altLang="zh-CN" b="1" dirty="0">
                <a:solidFill>
                  <a:srgbClr val="000000"/>
                </a:solidFill>
                <a:latin typeface="华文中宋" panose="02010600040101010101" pitchFamily="2" charset="-122"/>
                <a:ea typeface="华文中宋" panose="02010600040101010101" pitchFamily="2" charset="-122"/>
              </a:rPr>
              <a:t>25%</a:t>
            </a:r>
            <a:r>
              <a:rPr lang="zh-CN" altLang="en-US" b="1" dirty="0">
                <a:solidFill>
                  <a:srgbClr val="000000"/>
                </a:solidFill>
                <a:latin typeface="华文中宋" panose="02010600040101010101" pitchFamily="2" charset="-122"/>
                <a:ea typeface="华文中宋" panose="02010600040101010101" pitchFamily="2" charset="-122"/>
              </a:rPr>
              <a:t>作为坏块备用区，现在要写入</a:t>
            </a:r>
            <a:r>
              <a:rPr lang="en-US" altLang="zh-CN" b="1" dirty="0">
                <a:solidFill>
                  <a:srgbClr val="000000"/>
                </a:solidFill>
                <a:latin typeface="华文中宋" panose="02010600040101010101" pitchFamily="2" charset="-122"/>
                <a:ea typeface="华文中宋" panose="02010600040101010101" pitchFamily="2" charset="-122"/>
              </a:rPr>
              <a:t>3</a:t>
            </a:r>
            <a:r>
              <a:rPr lang="zh-CN" altLang="en-US" b="1" dirty="0">
                <a:solidFill>
                  <a:srgbClr val="000000"/>
                </a:solidFill>
                <a:latin typeface="华文中宋" panose="02010600040101010101" pitchFamily="2" charset="-122"/>
                <a:ea typeface="华文中宋" panose="02010600040101010101" pitchFamily="2" charset="-122"/>
              </a:rPr>
              <a:t>个文件，每个文件占</a:t>
            </a:r>
            <a:r>
              <a:rPr lang="en-US" altLang="zh-CN" b="1" dirty="0">
                <a:solidFill>
                  <a:srgbClr val="000000"/>
                </a:solidFill>
                <a:latin typeface="华文中宋" panose="02010600040101010101" pitchFamily="2" charset="-122"/>
                <a:ea typeface="华文中宋" panose="02010600040101010101" pitchFamily="2" charset="-122"/>
              </a:rPr>
              <a:t>50</a:t>
            </a:r>
            <a:r>
              <a:rPr lang="zh-CN" altLang="en-US" b="1" dirty="0">
                <a:solidFill>
                  <a:srgbClr val="000000"/>
                </a:solidFill>
                <a:latin typeface="华文中宋" panose="02010600040101010101" pitchFamily="2" charset="-122"/>
                <a:ea typeface="华文中宋" panose="02010600040101010101" pitchFamily="2" charset="-122"/>
              </a:rPr>
              <a:t>块，并每</a:t>
            </a:r>
            <a:r>
              <a:rPr lang="en-US" altLang="zh-CN" b="1" dirty="0">
                <a:solidFill>
                  <a:srgbClr val="000000"/>
                </a:solidFill>
                <a:latin typeface="华文中宋" panose="02010600040101010101" pitchFamily="2" charset="-122"/>
                <a:ea typeface="华文中宋" panose="02010600040101010101" pitchFamily="2" charset="-122"/>
              </a:rPr>
              <a:t>10</a:t>
            </a:r>
            <a:r>
              <a:rPr lang="zh-CN" altLang="en-US" b="1" dirty="0">
                <a:solidFill>
                  <a:srgbClr val="000000"/>
                </a:solidFill>
                <a:latin typeface="华文中宋" panose="02010600040101010101" pitchFamily="2" charset="-122"/>
                <a:ea typeface="华文中宋" panose="02010600040101010101" pitchFamily="2" charset="-122"/>
              </a:rPr>
              <a:t>分钟更新其中一个文件。</a:t>
            </a:r>
            <a:endParaRPr lang="en-US" altLang="zh-CN" b="1" dirty="0">
              <a:solidFill>
                <a:srgbClr val="000000"/>
              </a:solidFill>
              <a:latin typeface="华文中宋" panose="02010600040101010101" pitchFamily="2" charset="-122"/>
              <a:ea typeface="华文中宋" panose="02010600040101010101" pitchFamily="2" charset="-122"/>
            </a:endParaRPr>
          </a:p>
          <a:p>
            <a:pPr algn="l">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如果没有</a:t>
            </a:r>
            <a:r>
              <a:rPr lang="en-US" altLang="zh-CN" b="1" dirty="0">
                <a:solidFill>
                  <a:srgbClr val="000000"/>
                </a:solidFill>
                <a:latin typeface="华文中宋" panose="02010600040101010101" pitchFamily="2" charset="-122"/>
                <a:ea typeface="华文中宋" panose="02010600040101010101" pitchFamily="2" charset="-122"/>
              </a:rPr>
              <a:t>WL</a:t>
            </a:r>
            <a:r>
              <a:rPr lang="zh-CN" altLang="en-US" b="1" dirty="0">
                <a:solidFill>
                  <a:srgbClr val="000000"/>
                </a:solidFill>
                <a:latin typeface="华文中宋" panose="02010600040101010101" pitchFamily="2" charset="-122"/>
                <a:ea typeface="华文中宋" panose="02010600040101010101" pitchFamily="2" charset="-122"/>
              </a:rPr>
              <a:t>，那么就只有</a:t>
            </a:r>
            <a:r>
              <a:rPr lang="en-US" altLang="zh-CN" b="1" dirty="0">
                <a:solidFill>
                  <a:srgbClr val="000000"/>
                </a:solidFill>
                <a:latin typeface="华文中宋" panose="02010600040101010101" pitchFamily="2" charset="-122"/>
                <a:ea typeface="华文中宋" panose="02010600040101010101" pitchFamily="2" charset="-122"/>
              </a:rPr>
              <a:t>200</a:t>
            </a:r>
            <a:r>
              <a:rPr lang="zh-CN" altLang="en-US" b="1" dirty="0">
                <a:solidFill>
                  <a:srgbClr val="000000"/>
                </a:solidFill>
                <a:latin typeface="华文中宋" panose="02010600040101010101" pitchFamily="2" charset="-122"/>
                <a:ea typeface="华文中宋" panose="02010600040101010101" pitchFamily="2" charset="-122"/>
              </a:rPr>
              <a:t>个块做磨损操作（</a:t>
            </a:r>
            <a:r>
              <a:rPr lang="en-US" altLang="zh-CN" b="1" dirty="0">
                <a:solidFill>
                  <a:srgbClr val="000000"/>
                </a:solidFill>
                <a:latin typeface="华文中宋" panose="02010600040101010101" pitchFamily="2" charset="-122"/>
                <a:ea typeface="华文中宋" panose="02010600040101010101" pitchFamily="2" charset="-122"/>
              </a:rPr>
              <a:t>3X50+50</a:t>
            </a:r>
            <a:r>
              <a:rPr lang="zh-CN" altLang="en-US" b="1" dirty="0">
                <a:solidFill>
                  <a:srgbClr val="000000"/>
                </a:solidFill>
                <a:latin typeface="华文中宋" panose="02010600040101010101" pitchFamily="2" charset="-122"/>
                <a:ea typeface="华文中宋" panose="02010600040101010101" pitchFamily="2" charset="-122"/>
              </a:rPr>
              <a:t>更新），寿命如下：</a:t>
            </a: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1805D9D7-343A-46A0-BD88-7C002B4B5C2B}"/>
                  </a:ext>
                </a:extLst>
              </p:cNvPr>
              <p:cNvSpPr/>
              <p:nvPr/>
            </p:nvSpPr>
            <p:spPr>
              <a:xfrm>
                <a:off x="1806525" y="3904570"/>
                <a:ext cx="5832648" cy="575992"/>
              </a:xfrm>
              <a:prstGeom prst="rect">
                <a:avLst/>
              </a:prstGeom>
            </p:spPr>
            <p:txBody>
              <a:bodyPr wrap="square">
                <a:spAutoFit/>
              </a:bodyPr>
              <a:lstStyle/>
              <a:p>
                <a14:m>
                  <m:oMath xmlns:m="http://schemas.openxmlformats.org/officeDocument/2006/math">
                    <m:r>
                      <a:rPr lang="en-US" altLang="zh-CN" sz="1600" b="1" i="0" dirty="0">
                        <a:solidFill>
                          <a:srgbClr val="000000"/>
                        </a:solidFill>
                        <a:latin typeface="Cambria Math" panose="02040503050406030204" pitchFamily="18" charset="0"/>
                        <a:ea typeface="华文中宋" panose="02010600040101010101" pitchFamily="2" charset="-122"/>
                      </a:rPr>
                      <m:t>𝟐</m:t>
                    </m:r>
                    <m:r>
                      <a:rPr lang="en-US" altLang="zh-CN" sz="1600" b="1" i="0" dirty="0" smtClean="0">
                        <a:solidFill>
                          <a:srgbClr val="000000"/>
                        </a:solidFill>
                        <a:latin typeface="Cambria Math" panose="02040503050406030204" pitchFamily="18" charset="0"/>
                        <a:ea typeface="华文中宋" panose="02010600040101010101" pitchFamily="2" charset="-122"/>
                      </a:rPr>
                      <m:t>𝟎</m:t>
                    </m:r>
                    <m:r>
                      <a:rPr lang="en-US" altLang="zh-CN" sz="1600" b="1" i="0" dirty="0">
                        <a:solidFill>
                          <a:srgbClr val="000000"/>
                        </a:solidFill>
                        <a:latin typeface="Cambria Math" panose="02040503050406030204" pitchFamily="18" charset="0"/>
                        <a:ea typeface="华文中宋" panose="02010600040101010101" pitchFamily="2" charset="-122"/>
                      </a:rPr>
                      <m:t>𝟎</m:t>
                    </m:r>
                    <m:r>
                      <a:rPr lang="zh-CN" altLang="en-US" sz="1600" b="1" i="0" dirty="0" smtClean="0">
                        <a:solidFill>
                          <a:srgbClr val="000000"/>
                        </a:solidFill>
                        <a:latin typeface="Cambria Math" panose="02040503050406030204" pitchFamily="18" charset="0"/>
                        <a:ea typeface="华文中宋" panose="02010600040101010101" pitchFamily="2" charset="-122"/>
                      </a:rPr>
                      <m:t>块</m:t>
                    </m:r>
                    <m:r>
                      <a:rPr lang="zh-CN" altLang="en-US" sz="1600" b="1" i="0" dirty="0">
                        <a:solidFill>
                          <a:srgbClr val="000000"/>
                        </a:solidFill>
                        <a:latin typeface="Cambria Math" panose="02040503050406030204" pitchFamily="18" charset="0"/>
                        <a:ea typeface="华文中宋" panose="02010600040101010101" pitchFamily="2" charset="-122"/>
                      </a:rPr>
                      <m:t>磨损</m:t>
                    </m:r>
                    <m:r>
                      <a:rPr lang="en-US" altLang="zh-CN" sz="1600" b="1" i="1" dirty="0">
                        <a:solidFill>
                          <a:srgbClr val="000000"/>
                        </a:solidFill>
                        <a:latin typeface="Cambria Math" panose="02040503050406030204" pitchFamily="18" charset="0"/>
                        <a:ea typeface="Cambria Math" panose="02040503050406030204" pitchFamily="18" charset="0"/>
                      </a:rPr>
                      <m:t>=</m:t>
                    </m:r>
                    <m:f>
                      <m:fPr>
                        <m:ctrlPr>
                          <a:rPr lang="en-US" altLang="zh-CN" sz="1600" b="1" i="1" dirty="0" smtClean="0">
                            <a:solidFill>
                              <a:srgbClr val="000000"/>
                            </a:solidFill>
                            <a:latin typeface="Cambria Math" panose="02040503050406030204" pitchFamily="18" charset="0"/>
                            <a:ea typeface="Cambria Math" panose="02040503050406030204" pitchFamily="18" charset="0"/>
                          </a:rPr>
                        </m:ctrlPr>
                      </m:fPr>
                      <m:num>
                        <m:r>
                          <a:rPr lang="en-US" altLang="zh-CN" sz="1600" b="1" i="1" dirty="0">
                            <a:solidFill>
                              <a:srgbClr val="000000"/>
                            </a:solidFill>
                            <a:latin typeface="Cambria Math" panose="02040503050406030204" pitchFamily="18" charset="0"/>
                            <a:ea typeface="Cambria Math" panose="02040503050406030204" pitchFamily="18" charset="0"/>
                          </a:rPr>
                          <m:t>𝟐</m:t>
                        </m:r>
                        <m:r>
                          <a:rPr lang="en-US" altLang="zh-CN" sz="1600" b="1" i="1" dirty="0" smtClean="0">
                            <a:solidFill>
                              <a:srgbClr val="000000"/>
                            </a:solidFill>
                            <a:latin typeface="Cambria Math" panose="02040503050406030204" pitchFamily="18" charset="0"/>
                            <a:ea typeface="Cambria Math" panose="02040503050406030204" pitchFamily="18" charset="0"/>
                          </a:rPr>
                          <m:t>𝟎</m:t>
                        </m:r>
                        <m:r>
                          <a:rPr lang="en-US" altLang="zh-CN" sz="1600" b="1" i="1" dirty="0">
                            <a:solidFill>
                              <a:srgbClr val="000000"/>
                            </a:solidFill>
                            <a:latin typeface="Cambria Math" panose="02040503050406030204" pitchFamily="18" charset="0"/>
                            <a:ea typeface="Cambria Math" panose="02040503050406030204" pitchFamily="18" charset="0"/>
                          </a:rPr>
                          <m:t>𝟎</m:t>
                        </m:r>
                        <m:r>
                          <a:rPr lang="zh-CN" altLang="en-US" sz="1600" b="1" i="1" dirty="0" smtClean="0">
                            <a:solidFill>
                              <a:srgbClr val="000000"/>
                            </a:solidFill>
                            <a:latin typeface="Cambria Math" panose="02040503050406030204" pitchFamily="18" charset="0"/>
                            <a:ea typeface="Cambria Math" panose="02040503050406030204" pitchFamily="18" charset="0"/>
                          </a:rPr>
                          <m:t>（</m:t>
                        </m:r>
                        <m:r>
                          <a:rPr lang="zh-CN" altLang="en-US" sz="1600" b="1" i="1" dirty="0">
                            <a:solidFill>
                              <a:srgbClr val="000000"/>
                            </a:solidFill>
                            <a:latin typeface="Cambria Math" panose="02040503050406030204" pitchFamily="18" charset="0"/>
                            <a:ea typeface="Cambria Math" panose="02040503050406030204" pitchFamily="18" charset="0"/>
                          </a:rPr>
                          <m:t>块</m:t>
                        </m:r>
                        <m:r>
                          <a:rPr lang="zh-CN" altLang="en-US" sz="1600" b="1" i="1" dirty="0" smtClean="0">
                            <a:solidFill>
                              <a:srgbClr val="000000"/>
                            </a:solidFill>
                            <a:latin typeface="Cambria Math" panose="02040503050406030204" pitchFamily="18" charset="0"/>
                            <a:ea typeface="Cambria Math" panose="02040503050406030204" pitchFamily="18" charset="0"/>
                          </a:rPr>
                          <m:t>）</m:t>
                        </m:r>
                        <m:r>
                          <a:rPr lang="en-US" altLang="zh-CN" sz="1600" b="1" i="1" dirty="0">
                            <a:solidFill>
                              <a:srgbClr val="000000"/>
                            </a:solidFill>
                            <a:latin typeface="Cambria Math" panose="02040503050406030204" pitchFamily="18" charset="0"/>
                            <a:ea typeface="华文中宋" panose="02010600040101010101" pitchFamily="2" charset="-122"/>
                          </a:rPr>
                          <m:t>×</m:t>
                        </m:r>
                        <m:r>
                          <a:rPr lang="en-US" altLang="zh-CN" sz="1600" b="1" i="1" dirty="0">
                            <a:solidFill>
                              <a:srgbClr val="000000"/>
                            </a:solidFill>
                            <a:latin typeface="Cambria Math" panose="02040503050406030204" pitchFamily="18" charset="0"/>
                            <a:ea typeface="Cambria Math" panose="02040503050406030204" pitchFamily="18" charset="0"/>
                          </a:rPr>
                          <m:t>𝟏</m:t>
                        </m:r>
                        <m:r>
                          <a:rPr lang="en-US" altLang="zh-CN" sz="1600" b="1" i="1" dirty="0" smtClean="0">
                            <a:solidFill>
                              <a:srgbClr val="000000"/>
                            </a:solidFill>
                            <a:latin typeface="Cambria Math" panose="02040503050406030204" pitchFamily="18" charset="0"/>
                            <a:ea typeface="Cambria Math" panose="02040503050406030204" pitchFamily="18" charset="0"/>
                          </a:rPr>
                          <m:t>𝟎</m:t>
                        </m:r>
                        <m:r>
                          <a:rPr lang="en-US" altLang="zh-CN" sz="1600" b="1" i="1" dirty="0">
                            <a:solidFill>
                              <a:srgbClr val="000000"/>
                            </a:solidFill>
                            <a:latin typeface="Cambria Math" panose="02040503050406030204" pitchFamily="18" charset="0"/>
                            <a:ea typeface="Cambria Math" panose="02040503050406030204" pitchFamily="18" charset="0"/>
                          </a:rPr>
                          <m:t>𝟎</m:t>
                        </m:r>
                        <m:r>
                          <a:rPr lang="en-US" altLang="zh-CN" sz="1600" b="1" i="1" dirty="0" smtClean="0">
                            <a:solidFill>
                              <a:srgbClr val="000000"/>
                            </a:solidFill>
                            <a:latin typeface="Cambria Math" panose="02040503050406030204" pitchFamily="18" charset="0"/>
                            <a:ea typeface="Cambria Math" panose="02040503050406030204" pitchFamily="18" charset="0"/>
                          </a:rPr>
                          <m:t>𝟎</m:t>
                        </m:r>
                        <m:r>
                          <a:rPr lang="en-US" altLang="zh-CN" sz="1600" b="1" i="1" dirty="0">
                            <a:solidFill>
                              <a:srgbClr val="000000"/>
                            </a:solidFill>
                            <a:latin typeface="Cambria Math" panose="02040503050406030204" pitchFamily="18" charset="0"/>
                            <a:ea typeface="Cambria Math" panose="02040503050406030204" pitchFamily="18" charset="0"/>
                          </a:rPr>
                          <m:t>𝟎</m:t>
                        </m:r>
                      </m:num>
                      <m:den>
                        <m:r>
                          <a:rPr lang="en-US" altLang="zh-CN" sz="1600" b="1" i="1">
                            <a:solidFill>
                              <a:srgbClr val="000000"/>
                            </a:solidFill>
                            <a:latin typeface="Cambria Math" panose="02040503050406030204" pitchFamily="18" charset="0"/>
                            <a:ea typeface="Cambria Math" panose="02040503050406030204" pitchFamily="18" charset="0"/>
                          </a:rPr>
                          <m:t>𝟓𝟎</m:t>
                        </m:r>
                        <m:r>
                          <a:rPr lang="zh-CN" altLang="en-US" sz="1600" b="1" i="1">
                            <a:solidFill>
                              <a:srgbClr val="000000"/>
                            </a:solidFill>
                            <a:latin typeface="Cambria Math" panose="02040503050406030204" pitchFamily="18" charset="0"/>
                            <a:ea typeface="Cambria Math" panose="02040503050406030204" pitchFamily="18" charset="0"/>
                          </a:rPr>
                          <m:t>块</m:t>
                        </m:r>
                        <m:r>
                          <a:rPr lang="en-US" altLang="zh-CN" sz="1600" b="1" i="1">
                            <a:solidFill>
                              <a:srgbClr val="000000"/>
                            </a:solidFill>
                            <a:latin typeface="Cambria Math" panose="02040503050406030204" pitchFamily="18" charset="0"/>
                            <a:ea typeface="Cambria Math" panose="02040503050406030204" pitchFamily="18" charset="0"/>
                          </a:rPr>
                          <m:t>/</m:t>
                        </m:r>
                        <m:r>
                          <a:rPr lang="zh-CN" altLang="en-US" sz="1600" b="1" i="1">
                            <a:solidFill>
                              <a:srgbClr val="000000"/>
                            </a:solidFill>
                            <a:latin typeface="Cambria Math" panose="02040503050406030204" pitchFamily="18" charset="0"/>
                            <a:ea typeface="Cambria Math" panose="02040503050406030204" pitchFamily="18" charset="0"/>
                          </a:rPr>
                          <m:t>文件</m:t>
                        </m:r>
                        <m:r>
                          <a:rPr lang="en-US" altLang="zh-CN" sz="1600" b="1" i="1" dirty="0">
                            <a:solidFill>
                              <a:srgbClr val="000000"/>
                            </a:solidFill>
                            <a:latin typeface="Cambria Math" panose="02040503050406030204" pitchFamily="18" charset="0"/>
                            <a:ea typeface="华文中宋" panose="02010600040101010101" pitchFamily="2" charset="-122"/>
                          </a:rPr>
                          <m:t>×</m:t>
                        </m:r>
                        <m:r>
                          <a:rPr lang="en-US" altLang="zh-CN" sz="1600" b="1" i="1" dirty="0" smtClean="0">
                            <a:solidFill>
                              <a:srgbClr val="000000"/>
                            </a:solidFill>
                            <a:latin typeface="Cambria Math" panose="02040503050406030204" pitchFamily="18" charset="0"/>
                            <a:ea typeface="华文中宋" panose="02010600040101010101" pitchFamily="2" charset="-122"/>
                          </a:rPr>
                          <m:t>𝟔</m:t>
                        </m:r>
                        <m:r>
                          <a:rPr lang="zh-CN" altLang="en-US" sz="1600" b="1" i="1" dirty="0">
                            <a:solidFill>
                              <a:srgbClr val="000000"/>
                            </a:solidFill>
                            <a:latin typeface="Cambria Math" panose="02040503050406030204" pitchFamily="18" charset="0"/>
                            <a:ea typeface="华文中宋" panose="02010600040101010101" pitchFamily="2" charset="-122"/>
                          </a:rPr>
                          <m:t>次</m:t>
                        </m:r>
                        <m:r>
                          <a:rPr lang="en-US" altLang="zh-CN" sz="1600" b="1" i="1" dirty="0" smtClean="0">
                            <a:solidFill>
                              <a:srgbClr val="000000"/>
                            </a:solidFill>
                            <a:latin typeface="Cambria Math" panose="02040503050406030204" pitchFamily="18" charset="0"/>
                            <a:ea typeface="华文中宋" panose="02010600040101010101" pitchFamily="2" charset="-122"/>
                          </a:rPr>
                          <m:t>/</m:t>
                        </m:r>
                        <m:r>
                          <a:rPr lang="zh-CN" altLang="en-US" sz="1600" b="1" i="1" dirty="0">
                            <a:solidFill>
                              <a:srgbClr val="000000"/>
                            </a:solidFill>
                            <a:latin typeface="Cambria Math" panose="02040503050406030204" pitchFamily="18" charset="0"/>
                            <a:ea typeface="华文中宋" panose="02010600040101010101" pitchFamily="2" charset="-122"/>
                          </a:rPr>
                          <m:t>小时</m:t>
                        </m:r>
                        <m:r>
                          <a:rPr lang="en-US" altLang="zh-CN" sz="1600" b="1" i="1" dirty="0">
                            <a:solidFill>
                              <a:srgbClr val="000000"/>
                            </a:solidFill>
                            <a:latin typeface="Cambria Math" panose="02040503050406030204" pitchFamily="18" charset="0"/>
                            <a:ea typeface="华文中宋" panose="02010600040101010101" pitchFamily="2" charset="-122"/>
                          </a:rPr>
                          <m:t>×</m:t>
                        </m:r>
                        <m:r>
                          <a:rPr lang="en-US" altLang="zh-CN" sz="1600" b="1" i="1" dirty="0" smtClean="0">
                            <a:solidFill>
                              <a:srgbClr val="000000"/>
                            </a:solidFill>
                            <a:latin typeface="Cambria Math" panose="02040503050406030204" pitchFamily="18" charset="0"/>
                            <a:ea typeface="华文中宋" panose="02010600040101010101" pitchFamily="2" charset="-122"/>
                          </a:rPr>
                          <m:t>𝟐</m:t>
                        </m:r>
                        <m:r>
                          <a:rPr lang="en-US" altLang="zh-CN" sz="1600" b="1" i="1" dirty="0">
                            <a:solidFill>
                              <a:srgbClr val="000000"/>
                            </a:solidFill>
                            <a:latin typeface="Cambria Math" panose="02040503050406030204" pitchFamily="18" charset="0"/>
                            <a:ea typeface="华文中宋" panose="02010600040101010101" pitchFamily="2" charset="-122"/>
                          </a:rPr>
                          <m:t>𝟒</m:t>
                        </m:r>
                        <m:r>
                          <a:rPr lang="zh-CN" altLang="en-US" sz="1600" b="1" i="1" dirty="0" smtClean="0">
                            <a:solidFill>
                              <a:srgbClr val="000000"/>
                            </a:solidFill>
                            <a:latin typeface="Cambria Math" panose="02040503050406030204" pitchFamily="18" charset="0"/>
                            <a:ea typeface="华文中宋" panose="02010600040101010101" pitchFamily="2" charset="-122"/>
                          </a:rPr>
                          <m:t>小时</m:t>
                        </m:r>
                        <m:r>
                          <a:rPr lang="en-US" altLang="zh-CN" sz="1600" b="1" i="1" dirty="0">
                            <a:solidFill>
                              <a:srgbClr val="000000"/>
                            </a:solidFill>
                            <a:latin typeface="Cambria Math" panose="02040503050406030204" pitchFamily="18" charset="0"/>
                            <a:ea typeface="华文中宋" panose="02010600040101010101" pitchFamily="2" charset="-122"/>
                          </a:rPr>
                          <m:t>/</m:t>
                        </m:r>
                        <m:r>
                          <a:rPr lang="zh-CN" altLang="en-US" sz="1600" b="1" i="1" dirty="0" smtClean="0">
                            <a:solidFill>
                              <a:srgbClr val="000000"/>
                            </a:solidFill>
                            <a:latin typeface="Cambria Math" panose="02040503050406030204" pitchFamily="18" charset="0"/>
                            <a:ea typeface="华文中宋" panose="02010600040101010101" pitchFamily="2" charset="-122"/>
                          </a:rPr>
                          <m:t>天</m:t>
                        </m:r>
                      </m:den>
                    </m:f>
                  </m:oMath>
                </a14:m>
                <a:r>
                  <a:rPr lang="en-US" altLang="zh-CN" sz="1600" b="1" dirty="0">
                    <a:solidFill>
                      <a:srgbClr val="000000"/>
                    </a:solidFill>
                    <a:latin typeface="华文中宋" panose="02010600040101010101" pitchFamily="2" charset="-122"/>
                    <a:ea typeface="华文中宋" panose="02010600040101010101" pitchFamily="2" charset="-122"/>
                  </a:rPr>
                  <a:t> </a:t>
                </a:r>
                <a14:m>
                  <m:oMath xmlns:m="http://schemas.openxmlformats.org/officeDocument/2006/math">
                    <m:r>
                      <a:rPr lang="en-US" altLang="zh-CN" sz="1600" b="1" i="1" dirty="0">
                        <a:solidFill>
                          <a:srgbClr val="000000"/>
                        </a:solidFill>
                        <a:latin typeface="Cambria Math" panose="02040503050406030204" pitchFamily="18" charset="0"/>
                        <a:ea typeface="Cambria Math" panose="02040503050406030204" pitchFamily="18" charset="0"/>
                      </a:rPr>
                      <m:t>=2</m:t>
                    </m:r>
                  </m:oMath>
                </a14:m>
                <a:r>
                  <a:rPr lang="en-US" altLang="zh-CN" sz="1600" b="1" dirty="0">
                    <a:solidFill>
                      <a:srgbClr val="000000"/>
                    </a:solidFill>
                    <a:latin typeface="华文中宋" panose="02010600040101010101" pitchFamily="2" charset="-122"/>
                    <a:ea typeface="华文中宋" panose="02010600040101010101" pitchFamily="2" charset="-122"/>
                  </a:rPr>
                  <a:t>78</a:t>
                </a:r>
                <a:r>
                  <a:rPr lang="zh-CN" altLang="en-US" sz="1600" b="1" dirty="0">
                    <a:solidFill>
                      <a:srgbClr val="000000"/>
                    </a:solidFill>
                    <a:latin typeface="华文中宋" panose="02010600040101010101" pitchFamily="2" charset="-122"/>
                    <a:ea typeface="华文中宋" panose="02010600040101010101" pitchFamily="2" charset="-122"/>
                  </a:rPr>
                  <a:t>天 </a:t>
                </a:r>
                <a:r>
                  <a:rPr lang="en-US" altLang="zh-CN" sz="1600" b="1" dirty="0">
                    <a:solidFill>
                      <a:srgbClr val="000000"/>
                    </a:solidFill>
                    <a:latin typeface="华文中宋" panose="02010600040101010101" pitchFamily="2" charset="-122"/>
                    <a:ea typeface="华文中宋" panose="02010600040101010101" pitchFamily="2" charset="-122"/>
                  </a:rPr>
                  <a:t>&lt; 1</a:t>
                </a:r>
                <a:r>
                  <a:rPr lang="zh-CN" altLang="en-US" sz="1600" b="1" dirty="0">
                    <a:solidFill>
                      <a:srgbClr val="000000"/>
                    </a:solidFill>
                    <a:latin typeface="华文中宋" panose="02010600040101010101" pitchFamily="2" charset="-122"/>
                    <a:ea typeface="华文中宋" panose="02010600040101010101" pitchFamily="2" charset="-122"/>
                  </a:rPr>
                  <a:t>年</a:t>
                </a:r>
              </a:p>
            </p:txBody>
          </p:sp>
        </mc:Choice>
        <mc:Fallback xmlns="">
          <p:sp>
            <p:nvSpPr>
              <p:cNvPr id="68" name="矩形 67">
                <a:extLst>
                  <a:ext uri="{FF2B5EF4-FFF2-40B4-BE49-F238E27FC236}">
                    <a16:creationId xmlns:a16="http://schemas.microsoft.com/office/drawing/2014/main" id="{1805D9D7-343A-46A0-BD88-7C002B4B5C2B}"/>
                  </a:ext>
                </a:extLst>
              </p:cNvPr>
              <p:cNvSpPr>
                <a:spLocks noRot="1" noChangeAspect="1" noMove="1" noResize="1" noEditPoints="1" noAdjustHandles="1" noChangeArrowheads="1" noChangeShapeType="1" noTextEdit="1"/>
              </p:cNvSpPr>
              <p:nvPr/>
            </p:nvSpPr>
            <p:spPr>
              <a:xfrm>
                <a:off x="1806525" y="3904570"/>
                <a:ext cx="5832648" cy="575992"/>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59B56CE-453B-4142-B3A0-36699D9EE030}"/>
              </a:ext>
            </a:extLst>
          </p:cNvPr>
          <p:cNvSpPr txBox="1"/>
          <p:nvPr/>
        </p:nvSpPr>
        <p:spPr>
          <a:xfrm>
            <a:off x="703188" y="4557026"/>
            <a:ext cx="8097664" cy="458780"/>
          </a:xfrm>
          <a:prstGeom prst="rect">
            <a:avLst/>
          </a:prstGeom>
          <a:noFill/>
        </p:spPr>
        <p:txBody>
          <a:bodyPr wrap="square">
            <a:spAutoFit/>
          </a:bodyPr>
          <a:lstStyle/>
          <a:p>
            <a:pPr algn="l">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如果支持</a:t>
            </a:r>
            <a:r>
              <a:rPr lang="en-US" altLang="zh-CN" b="1" dirty="0">
                <a:solidFill>
                  <a:srgbClr val="000000"/>
                </a:solidFill>
                <a:latin typeface="华文中宋" panose="02010600040101010101" pitchFamily="2" charset="-122"/>
                <a:ea typeface="华文中宋" panose="02010600040101010101" pitchFamily="2" charset="-122"/>
              </a:rPr>
              <a:t>WL</a:t>
            </a:r>
            <a:r>
              <a:rPr lang="zh-CN" altLang="en-US" b="1" dirty="0">
                <a:solidFill>
                  <a:srgbClr val="000000"/>
                </a:solidFill>
                <a:latin typeface="华文中宋" panose="02010600040101010101" pitchFamily="2" charset="-122"/>
                <a:ea typeface="华文中宋" panose="02010600040101010101" pitchFamily="2" charset="-122"/>
              </a:rPr>
              <a:t>动态磨损均衡算法，全盘磨损，寿命如下：</a:t>
            </a:r>
            <a:endParaRPr lang="en-US" altLang="zh-CN" b="1" dirty="0">
              <a:solidFill>
                <a:srgbClr val="000000"/>
              </a:solidFill>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60F9A62-D5C8-413F-9A73-8B727796A4DF}"/>
                  </a:ext>
                </a:extLst>
              </p:cNvPr>
              <p:cNvSpPr/>
              <p:nvPr/>
            </p:nvSpPr>
            <p:spPr>
              <a:xfrm>
                <a:off x="1706400" y="5123022"/>
                <a:ext cx="6707885" cy="575992"/>
              </a:xfrm>
              <a:prstGeom prst="rect">
                <a:avLst/>
              </a:prstGeom>
            </p:spPr>
            <p:txBody>
              <a:bodyPr wrap="square">
                <a:spAutoFit/>
              </a:bodyPr>
              <a:lstStyle/>
              <a:p>
                <a14:m>
                  <m:oMath xmlns:m="http://schemas.openxmlformats.org/officeDocument/2006/math">
                    <m:r>
                      <a:rPr lang="zh-CN" altLang="en-US" sz="1600" b="1" i="1" dirty="0">
                        <a:solidFill>
                          <a:srgbClr val="000000"/>
                        </a:solidFill>
                        <a:latin typeface="Cambria Math" panose="02040503050406030204" pitchFamily="18" charset="0"/>
                        <a:ea typeface="华文中宋" panose="02010600040101010101" pitchFamily="2" charset="-122"/>
                      </a:rPr>
                      <m:t>全盘区域</m:t>
                    </m:r>
                    <m:r>
                      <a:rPr lang="zh-CN" altLang="en-US" sz="1600" b="1" i="0" dirty="0">
                        <a:solidFill>
                          <a:srgbClr val="000000"/>
                        </a:solidFill>
                        <a:latin typeface="Cambria Math" panose="02040503050406030204" pitchFamily="18" charset="0"/>
                        <a:ea typeface="华文中宋" panose="02010600040101010101" pitchFamily="2" charset="-122"/>
                      </a:rPr>
                      <m:t>磨损</m:t>
                    </m:r>
                    <m:r>
                      <a:rPr lang="en-US" altLang="zh-CN" sz="1600" b="1" i="1" dirty="0">
                        <a:solidFill>
                          <a:srgbClr val="000000"/>
                        </a:solidFill>
                        <a:latin typeface="Cambria Math" panose="02040503050406030204" pitchFamily="18" charset="0"/>
                        <a:ea typeface="Cambria Math" panose="02040503050406030204" pitchFamily="18" charset="0"/>
                      </a:rPr>
                      <m:t>=</m:t>
                    </m:r>
                    <m:f>
                      <m:fPr>
                        <m:ctrlPr>
                          <a:rPr lang="en-US" altLang="zh-CN" sz="1600" b="1" i="1" dirty="0" smtClean="0">
                            <a:solidFill>
                              <a:srgbClr val="000000"/>
                            </a:solidFill>
                            <a:latin typeface="Cambria Math" panose="02040503050406030204" pitchFamily="18" charset="0"/>
                            <a:ea typeface="Cambria Math" panose="02040503050406030204" pitchFamily="18" charset="0"/>
                          </a:rPr>
                        </m:ctrlPr>
                      </m:fPr>
                      <m:num>
                        <m:r>
                          <a:rPr lang="en-US" altLang="zh-CN" sz="1600" b="1" i="1" dirty="0">
                            <a:solidFill>
                              <a:srgbClr val="000000"/>
                            </a:solidFill>
                            <a:latin typeface="Cambria Math" panose="02040503050406030204" pitchFamily="18" charset="0"/>
                            <a:ea typeface="Cambria Math" panose="02040503050406030204" pitchFamily="18" charset="0"/>
                          </a:rPr>
                          <m:t>4</m:t>
                        </m:r>
                        <m:r>
                          <a:rPr lang="en-US" altLang="zh-CN" sz="1600" b="1" i="1" dirty="0" smtClean="0">
                            <a:solidFill>
                              <a:srgbClr val="000000"/>
                            </a:solidFill>
                            <a:latin typeface="Cambria Math" panose="02040503050406030204" pitchFamily="18" charset="0"/>
                            <a:ea typeface="Cambria Math" panose="02040503050406030204" pitchFamily="18" charset="0"/>
                          </a:rPr>
                          <m:t>0</m:t>
                        </m:r>
                        <m:r>
                          <a:rPr lang="en-US" altLang="zh-CN" sz="1600" b="1" i="1" dirty="0">
                            <a:solidFill>
                              <a:srgbClr val="000000"/>
                            </a:solidFill>
                            <a:latin typeface="Cambria Math" panose="02040503050406030204" pitchFamily="18" charset="0"/>
                            <a:ea typeface="Cambria Math" panose="02040503050406030204" pitchFamily="18" charset="0"/>
                          </a:rPr>
                          <m:t>9</m:t>
                        </m:r>
                        <m:r>
                          <a:rPr lang="en-US" altLang="zh-CN" sz="1600" b="1" i="1" dirty="0" smtClean="0">
                            <a:solidFill>
                              <a:srgbClr val="000000"/>
                            </a:solidFill>
                            <a:latin typeface="Cambria Math" panose="02040503050406030204" pitchFamily="18" charset="0"/>
                            <a:ea typeface="Cambria Math" panose="02040503050406030204" pitchFamily="18" charset="0"/>
                          </a:rPr>
                          <m:t>6</m:t>
                        </m:r>
                        <m:r>
                          <a:rPr lang="zh-CN" altLang="en-US" sz="1600" b="1" i="1" dirty="0" smtClean="0">
                            <a:solidFill>
                              <a:srgbClr val="000000"/>
                            </a:solidFill>
                            <a:latin typeface="Cambria Math" panose="02040503050406030204" pitchFamily="18" charset="0"/>
                            <a:ea typeface="Cambria Math" panose="02040503050406030204" pitchFamily="18" charset="0"/>
                          </a:rPr>
                          <m:t>（</m:t>
                        </m:r>
                        <m:r>
                          <a:rPr lang="zh-CN" altLang="en-US" sz="1600" b="1" i="1" dirty="0">
                            <a:solidFill>
                              <a:srgbClr val="000000"/>
                            </a:solidFill>
                            <a:latin typeface="Cambria Math" panose="02040503050406030204" pitchFamily="18" charset="0"/>
                            <a:ea typeface="Cambria Math" panose="02040503050406030204" pitchFamily="18" charset="0"/>
                          </a:rPr>
                          <m:t>块</m:t>
                        </m:r>
                        <m:r>
                          <a:rPr lang="zh-CN" altLang="en-US" sz="1600" b="1" i="1" dirty="0" smtClean="0">
                            <a:solidFill>
                              <a:srgbClr val="000000"/>
                            </a:solidFill>
                            <a:latin typeface="Cambria Math" panose="02040503050406030204" pitchFamily="18" charset="0"/>
                            <a:ea typeface="Cambria Math" panose="02040503050406030204" pitchFamily="18" charset="0"/>
                          </a:rPr>
                          <m:t>）</m:t>
                        </m:r>
                        <m:r>
                          <a:rPr lang="en-US" altLang="zh-CN" sz="1600" b="1" i="1" dirty="0">
                            <a:solidFill>
                              <a:srgbClr val="000000"/>
                            </a:solidFill>
                            <a:latin typeface="Cambria Math" panose="02040503050406030204" pitchFamily="18" charset="0"/>
                            <a:ea typeface="华文中宋" panose="02010600040101010101" pitchFamily="2" charset="-122"/>
                          </a:rPr>
                          <m:t>×</m:t>
                        </m:r>
                        <m:r>
                          <a:rPr lang="en-US" altLang="zh-CN" sz="1600" b="1" i="1" dirty="0">
                            <a:solidFill>
                              <a:srgbClr val="000000"/>
                            </a:solidFill>
                            <a:latin typeface="Cambria Math" panose="02040503050406030204" pitchFamily="18" charset="0"/>
                            <a:ea typeface="Cambria Math" panose="02040503050406030204" pitchFamily="18" charset="0"/>
                          </a:rPr>
                          <m:t>𝟏</m:t>
                        </m:r>
                        <m:r>
                          <a:rPr lang="en-US" altLang="zh-CN" sz="1600" b="1" i="1" dirty="0" smtClean="0">
                            <a:solidFill>
                              <a:srgbClr val="000000"/>
                            </a:solidFill>
                            <a:latin typeface="Cambria Math" panose="02040503050406030204" pitchFamily="18" charset="0"/>
                            <a:ea typeface="Cambria Math" panose="02040503050406030204" pitchFamily="18" charset="0"/>
                          </a:rPr>
                          <m:t>𝟎</m:t>
                        </m:r>
                        <m:r>
                          <a:rPr lang="en-US" altLang="zh-CN" sz="1600" b="1" i="1" dirty="0">
                            <a:solidFill>
                              <a:srgbClr val="000000"/>
                            </a:solidFill>
                            <a:latin typeface="Cambria Math" panose="02040503050406030204" pitchFamily="18" charset="0"/>
                            <a:ea typeface="Cambria Math" panose="02040503050406030204" pitchFamily="18" charset="0"/>
                          </a:rPr>
                          <m:t>𝟎</m:t>
                        </m:r>
                        <m:r>
                          <a:rPr lang="en-US" altLang="zh-CN" sz="1600" b="1" i="1" dirty="0" smtClean="0">
                            <a:solidFill>
                              <a:srgbClr val="000000"/>
                            </a:solidFill>
                            <a:latin typeface="Cambria Math" panose="02040503050406030204" pitchFamily="18" charset="0"/>
                            <a:ea typeface="Cambria Math" panose="02040503050406030204" pitchFamily="18" charset="0"/>
                          </a:rPr>
                          <m:t>𝟎</m:t>
                        </m:r>
                        <m:r>
                          <a:rPr lang="en-US" altLang="zh-CN" sz="1600" b="1" i="1" dirty="0">
                            <a:solidFill>
                              <a:srgbClr val="000000"/>
                            </a:solidFill>
                            <a:latin typeface="Cambria Math" panose="02040503050406030204" pitchFamily="18" charset="0"/>
                            <a:ea typeface="Cambria Math" panose="02040503050406030204" pitchFamily="18" charset="0"/>
                          </a:rPr>
                          <m:t>𝟎</m:t>
                        </m:r>
                      </m:num>
                      <m:den>
                        <m:r>
                          <a:rPr lang="en-US" altLang="zh-CN" sz="1600" b="1" i="1">
                            <a:solidFill>
                              <a:srgbClr val="000000"/>
                            </a:solidFill>
                            <a:latin typeface="Cambria Math" panose="02040503050406030204" pitchFamily="18" charset="0"/>
                            <a:ea typeface="Cambria Math" panose="02040503050406030204" pitchFamily="18" charset="0"/>
                          </a:rPr>
                          <m:t>𝟓𝟎</m:t>
                        </m:r>
                        <m:r>
                          <a:rPr lang="zh-CN" altLang="en-US" sz="1600" b="1" i="1">
                            <a:solidFill>
                              <a:srgbClr val="000000"/>
                            </a:solidFill>
                            <a:latin typeface="Cambria Math" panose="02040503050406030204" pitchFamily="18" charset="0"/>
                            <a:ea typeface="Cambria Math" panose="02040503050406030204" pitchFamily="18" charset="0"/>
                          </a:rPr>
                          <m:t>块</m:t>
                        </m:r>
                        <m:r>
                          <a:rPr lang="en-US" altLang="zh-CN" sz="1600" b="1" i="1">
                            <a:solidFill>
                              <a:srgbClr val="000000"/>
                            </a:solidFill>
                            <a:latin typeface="Cambria Math" panose="02040503050406030204" pitchFamily="18" charset="0"/>
                            <a:ea typeface="Cambria Math" panose="02040503050406030204" pitchFamily="18" charset="0"/>
                          </a:rPr>
                          <m:t>/</m:t>
                        </m:r>
                        <m:r>
                          <a:rPr lang="zh-CN" altLang="en-US" sz="1600" b="1" i="1">
                            <a:solidFill>
                              <a:srgbClr val="000000"/>
                            </a:solidFill>
                            <a:latin typeface="Cambria Math" panose="02040503050406030204" pitchFamily="18" charset="0"/>
                            <a:ea typeface="Cambria Math" panose="02040503050406030204" pitchFamily="18" charset="0"/>
                          </a:rPr>
                          <m:t>文件</m:t>
                        </m:r>
                        <m:r>
                          <a:rPr lang="en-US" altLang="zh-CN" sz="1600" b="1" i="1" dirty="0">
                            <a:solidFill>
                              <a:srgbClr val="000000"/>
                            </a:solidFill>
                            <a:latin typeface="Cambria Math" panose="02040503050406030204" pitchFamily="18" charset="0"/>
                            <a:ea typeface="华文中宋" panose="02010600040101010101" pitchFamily="2" charset="-122"/>
                          </a:rPr>
                          <m:t>×</m:t>
                        </m:r>
                        <m:r>
                          <a:rPr lang="en-US" altLang="zh-CN" sz="1600" b="1" i="1" dirty="0" smtClean="0">
                            <a:solidFill>
                              <a:srgbClr val="000000"/>
                            </a:solidFill>
                            <a:latin typeface="Cambria Math" panose="02040503050406030204" pitchFamily="18" charset="0"/>
                            <a:ea typeface="华文中宋" panose="02010600040101010101" pitchFamily="2" charset="-122"/>
                          </a:rPr>
                          <m:t>𝟔</m:t>
                        </m:r>
                        <m:r>
                          <a:rPr lang="zh-CN" altLang="en-US" sz="1600" b="1" i="1" dirty="0">
                            <a:solidFill>
                              <a:srgbClr val="000000"/>
                            </a:solidFill>
                            <a:latin typeface="Cambria Math" panose="02040503050406030204" pitchFamily="18" charset="0"/>
                            <a:ea typeface="华文中宋" panose="02010600040101010101" pitchFamily="2" charset="-122"/>
                          </a:rPr>
                          <m:t>次</m:t>
                        </m:r>
                        <m:r>
                          <a:rPr lang="en-US" altLang="zh-CN" sz="1600" b="1" i="1" dirty="0" smtClean="0">
                            <a:solidFill>
                              <a:srgbClr val="000000"/>
                            </a:solidFill>
                            <a:latin typeface="Cambria Math" panose="02040503050406030204" pitchFamily="18" charset="0"/>
                            <a:ea typeface="华文中宋" panose="02010600040101010101" pitchFamily="2" charset="-122"/>
                          </a:rPr>
                          <m:t>/</m:t>
                        </m:r>
                        <m:r>
                          <a:rPr lang="zh-CN" altLang="en-US" sz="1600" b="1" i="1" dirty="0">
                            <a:solidFill>
                              <a:srgbClr val="000000"/>
                            </a:solidFill>
                            <a:latin typeface="Cambria Math" panose="02040503050406030204" pitchFamily="18" charset="0"/>
                            <a:ea typeface="华文中宋" panose="02010600040101010101" pitchFamily="2" charset="-122"/>
                          </a:rPr>
                          <m:t>小时</m:t>
                        </m:r>
                        <m:r>
                          <a:rPr lang="en-US" altLang="zh-CN" sz="1600" b="1" i="1" dirty="0">
                            <a:solidFill>
                              <a:srgbClr val="000000"/>
                            </a:solidFill>
                            <a:latin typeface="Cambria Math" panose="02040503050406030204" pitchFamily="18" charset="0"/>
                            <a:ea typeface="华文中宋" panose="02010600040101010101" pitchFamily="2" charset="-122"/>
                          </a:rPr>
                          <m:t>×</m:t>
                        </m:r>
                        <m:r>
                          <a:rPr lang="en-US" altLang="zh-CN" sz="1600" b="1" i="1" dirty="0" smtClean="0">
                            <a:solidFill>
                              <a:srgbClr val="000000"/>
                            </a:solidFill>
                            <a:latin typeface="Cambria Math" panose="02040503050406030204" pitchFamily="18" charset="0"/>
                            <a:ea typeface="华文中宋" panose="02010600040101010101" pitchFamily="2" charset="-122"/>
                          </a:rPr>
                          <m:t>𝟐</m:t>
                        </m:r>
                        <m:r>
                          <a:rPr lang="en-US" altLang="zh-CN" sz="1600" b="1" i="1" dirty="0">
                            <a:solidFill>
                              <a:srgbClr val="000000"/>
                            </a:solidFill>
                            <a:latin typeface="Cambria Math" panose="02040503050406030204" pitchFamily="18" charset="0"/>
                            <a:ea typeface="华文中宋" panose="02010600040101010101" pitchFamily="2" charset="-122"/>
                          </a:rPr>
                          <m:t>𝟒</m:t>
                        </m:r>
                        <m:r>
                          <a:rPr lang="zh-CN" altLang="en-US" sz="1600" b="1" i="1" dirty="0" smtClean="0">
                            <a:solidFill>
                              <a:srgbClr val="000000"/>
                            </a:solidFill>
                            <a:latin typeface="Cambria Math" panose="02040503050406030204" pitchFamily="18" charset="0"/>
                            <a:ea typeface="华文中宋" panose="02010600040101010101" pitchFamily="2" charset="-122"/>
                          </a:rPr>
                          <m:t>小时</m:t>
                        </m:r>
                        <m:r>
                          <a:rPr lang="en-US" altLang="zh-CN" sz="1600" b="1" i="1" dirty="0">
                            <a:solidFill>
                              <a:srgbClr val="000000"/>
                            </a:solidFill>
                            <a:latin typeface="Cambria Math" panose="02040503050406030204" pitchFamily="18" charset="0"/>
                            <a:ea typeface="华文中宋" panose="02010600040101010101" pitchFamily="2" charset="-122"/>
                          </a:rPr>
                          <m:t>/</m:t>
                        </m:r>
                        <m:r>
                          <a:rPr lang="zh-CN" altLang="en-US" sz="1600" b="1" i="1" dirty="0" smtClean="0">
                            <a:solidFill>
                              <a:srgbClr val="000000"/>
                            </a:solidFill>
                            <a:latin typeface="Cambria Math" panose="02040503050406030204" pitchFamily="18" charset="0"/>
                            <a:ea typeface="华文中宋" panose="02010600040101010101" pitchFamily="2" charset="-122"/>
                          </a:rPr>
                          <m:t>天</m:t>
                        </m:r>
                      </m:den>
                    </m:f>
                  </m:oMath>
                </a14:m>
                <a:r>
                  <a:rPr lang="en-US" altLang="zh-CN" sz="1600" b="1" dirty="0">
                    <a:solidFill>
                      <a:srgbClr val="000000"/>
                    </a:solidFill>
                    <a:latin typeface="华文中宋" panose="02010600040101010101" pitchFamily="2" charset="-122"/>
                    <a:ea typeface="华文中宋" panose="02010600040101010101" pitchFamily="2" charset="-122"/>
                  </a:rPr>
                  <a:t> </a:t>
                </a:r>
                <a14:m>
                  <m:oMath xmlns:m="http://schemas.openxmlformats.org/officeDocument/2006/math">
                    <m:r>
                      <a:rPr lang="en-US" altLang="zh-CN" sz="1600" b="1" i="1" dirty="0">
                        <a:solidFill>
                          <a:srgbClr val="000000"/>
                        </a:solidFill>
                        <a:latin typeface="Cambria Math" panose="02040503050406030204" pitchFamily="18" charset="0"/>
                        <a:ea typeface="Cambria Math" panose="02040503050406030204" pitchFamily="18" charset="0"/>
                      </a:rPr>
                      <m:t>=5</m:t>
                    </m:r>
                  </m:oMath>
                </a14:m>
                <a:r>
                  <a:rPr lang="en-US" altLang="zh-CN" sz="1600" b="1" dirty="0">
                    <a:solidFill>
                      <a:srgbClr val="000000"/>
                    </a:solidFill>
                    <a:latin typeface="华文中宋" panose="02010600040101010101" pitchFamily="2" charset="-122"/>
                    <a:ea typeface="华文中宋" panose="02010600040101010101" pitchFamily="2" charset="-122"/>
                  </a:rPr>
                  <a:t>689</a:t>
                </a:r>
                <a:r>
                  <a:rPr lang="zh-CN" altLang="en-US" sz="1600" b="1" dirty="0">
                    <a:solidFill>
                      <a:srgbClr val="000000"/>
                    </a:solidFill>
                    <a:latin typeface="华文中宋" panose="02010600040101010101" pitchFamily="2" charset="-122"/>
                    <a:ea typeface="华文中宋" panose="02010600040101010101" pitchFamily="2" charset="-122"/>
                  </a:rPr>
                  <a:t>天 </a:t>
                </a:r>
                <a:r>
                  <a:rPr lang="en-US" altLang="zh-CN" sz="1600" b="1" dirty="0">
                    <a:solidFill>
                      <a:srgbClr val="000000"/>
                    </a:solidFill>
                    <a:latin typeface="华文中宋" panose="02010600040101010101" pitchFamily="2" charset="-122"/>
                    <a:ea typeface="华文中宋" panose="02010600040101010101" pitchFamily="2" charset="-122"/>
                  </a:rPr>
                  <a:t>&gt; 15</a:t>
                </a:r>
                <a:r>
                  <a:rPr lang="zh-CN" altLang="en-US" sz="1600" b="1" dirty="0">
                    <a:solidFill>
                      <a:srgbClr val="000000"/>
                    </a:solidFill>
                    <a:latin typeface="华文中宋" panose="02010600040101010101" pitchFamily="2" charset="-122"/>
                    <a:ea typeface="华文中宋" panose="02010600040101010101" pitchFamily="2" charset="-122"/>
                  </a:rPr>
                  <a:t>年</a:t>
                </a:r>
              </a:p>
            </p:txBody>
          </p:sp>
        </mc:Choice>
        <mc:Fallback xmlns="">
          <p:sp>
            <p:nvSpPr>
              <p:cNvPr id="13" name="矩形 12">
                <a:extLst>
                  <a:ext uri="{FF2B5EF4-FFF2-40B4-BE49-F238E27FC236}">
                    <a16:creationId xmlns:a16="http://schemas.microsoft.com/office/drawing/2014/main" id="{B60F9A62-D5C8-413F-9A73-8B727796A4DF}"/>
                  </a:ext>
                </a:extLst>
              </p:cNvPr>
              <p:cNvSpPr>
                <a:spLocks noRot="1" noChangeAspect="1" noMove="1" noResize="1" noEditPoints="1" noAdjustHandles="1" noChangeArrowheads="1" noChangeShapeType="1" noTextEdit="1"/>
              </p:cNvSpPr>
              <p:nvPr/>
            </p:nvSpPr>
            <p:spPr>
              <a:xfrm>
                <a:off x="1706400" y="5123022"/>
                <a:ext cx="6707885" cy="575992"/>
              </a:xfrm>
              <a:prstGeom prst="rect">
                <a:avLst/>
              </a:prstGeom>
              <a:blipFill>
                <a:blip r:embed="rId4"/>
                <a:stretch>
                  <a:fillRect/>
                </a:stretch>
              </a:blipFill>
            </p:spPr>
            <p:txBody>
              <a:bodyPr/>
              <a:lstStyle/>
              <a:p>
                <a:r>
                  <a:rPr lang="zh-CN" altLang="en-US">
                    <a:noFill/>
                  </a:rPr>
                  <a:t> </a:t>
                </a:r>
              </a:p>
            </p:txBody>
          </p:sp>
        </mc:Fallback>
      </mc:AlternateContent>
      <p:sp>
        <p:nvSpPr>
          <p:cNvPr id="14" name="Content Placeholder 2">
            <a:extLst>
              <a:ext uri="{FF2B5EF4-FFF2-40B4-BE49-F238E27FC236}">
                <a16:creationId xmlns:a16="http://schemas.microsoft.com/office/drawing/2014/main" id="{86508DE5-FA08-4A65-97C6-003EC1A422FD}"/>
              </a:ext>
            </a:extLst>
          </p:cNvPr>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磨损均衡算法</a:t>
            </a:r>
            <a:endParaRPr lang="en-US" sz="2000" b="1"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7573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a:ln>
                  <a:noFill/>
                </a:ln>
                <a:solidFill>
                  <a:prstClr val="white"/>
                </a:solidFill>
                <a:effectLst/>
                <a:uLnTx/>
                <a:uFillTx/>
                <a:latin typeface="Calibri"/>
                <a:ea typeface="+mn-ea"/>
                <a:cs typeface="+mn-cs"/>
              </a:rPr>
              <a:t>02</a:t>
            </a:r>
            <a:endParaRPr kumimoji="0" lang="en-US" sz="1100" b="1" i="0" u="none" strike="noStrike" kern="1200" cap="none" spc="0" normalizeH="0" baseline="0" noProof="0">
              <a:ln>
                <a:noFill/>
              </a:ln>
              <a:solidFill>
                <a:prstClr val="white"/>
              </a:solidFill>
              <a:effectLst/>
              <a:uLnTx/>
              <a:uFillTx/>
              <a:latin typeface="Calibri"/>
              <a:ea typeface="+mn-ea"/>
              <a:cs typeface="+mn-cs"/>
            </a:endParaRPr>
          </a:p>
        </p:txBody>
      </p:sp>
      <p:sp>
        <p:nvSpPr>
          <p:cNvPr id="5" name="灯片编号占位符 4">
            <a:extLst>
              <a:ext uri="{FF2B5EF4-FFF2-40B4-BE49-F238E27FC236}">
                <a16:creationId xmlns:a16="http://schemas.microsoft.com/office/drawing/2014/main" id="{F6170C0D-217D-4864-9B71-8113BB77E190}"/>
              </a:ext>
            </a:extLst>
          </p:cNvPr>
          <p:cNvSpPr>
            <a:spLocks noGrp="1"/>
          </p:cNvSpPr>
          <p:nvPr>
            <p:ph type="sldNum" sz="quarter" idx="12"/>
          </p:nvPr>
        </p:nvSpPr>
        <p:spPr/>
        <p:txBody>
          <a:bodyPr/>
          <a:lstStyle/>
          <a:p>
            <a:fld id="{B10D5614-B734-4280-8F57-1D4947433C97}" type="slidenum">
              <a:rPr lang="en-US" smtClean="0"/>
              <a:pPr/>
              <a:t>121</a:t>
            </a:fld>
            <a:endParaRPr lang="en-US"/>
          </a:p>
        </p:txBody>
      </p:sp>
      <p:sp>
        <p:nvSpPr>
          <p:cNvPr id="44" name="Title 13">
            <a:extLst>
              <a:ext uri="{FF2B5EF4-FFF2-40B4-BE49-F238E27FC236}">
                <a16:creationId xmlns:a16="http://schemas.microsoft.com/office/drawing/2014/main" id="{91CEB229-9EA7-4F14-8A7C-1375C02BD73D}"/>
              </a:ext>
            </a:extLst>
          </p:cNvPr>
          <p:cNvSpPr txBox="1">
            <a:spLocks/>
          </p:cNvSpPr>
          <p:nvPr/>
        </p:nvSpPr>
        <p:spPr>
          <a:xfrm>
            <a:off x="314239" y="68689"/>
            <a:ext cx="2168303"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sz="2000" b="1">
                <a:solidFill>
                  <a:srgbClr val="1B6AA3">
                    <a:lumMod val="60000"/>
                    <a:lumOff val="40000"/>
                  </a:srgbClr>
                </a:solidFill>
                <a:latin typeface="华文中宋" panose="02010600040101010101" pitchFamily="2" charset="-122"/>
                <a:ea typeface="华文中宋" panose="02010600040101010101" pitchFamily="2" charset="-122"/>
              </a:rPr>
              <a:t>I</a:t>
            </a:r>
            <a:r>
              <a:rPr lang="en-US" altLang="zh-CN" sz="2000" b="1" dirty="0">
                <a:solidFill>
                  <a:srgbClr val="1B6AA3">
                    <a:lumMod val="60000"/>
                    <a:lumOff val="40000"/>
                  </a:srgbClr>
                </a:solidFill>
                <a:latin typeface="华文中宋" panose="02010600040101010101" pitchFamily="2" charset="-122"/>
                <a:ea typeface="华文中宋" panose="02010600040101010101" pitchFamily="2" charset="-122"/>
              </a:rPr>
              <a:t>/O</a:t>
            </a:r>
            <a:r>
              <a:rPr lang="zh-CN" altLang="en-US" sz="2000" b="1" dirty="0">
                <a:solidFill>
                  <a:srgbClr val="1B6AA3">
                    <a:lumMod val="60000"/>
                    <a:lumOff val="40000"/>
                  </a:srgbClr>
                </a:solidFill>
                <a:latin typeface="华文中宋" panose="02010600040101010101" pitchFamily="2" charset="-122"/>
                <a:ea typeface="华文中宋" panose="02010600040101010101" pitchFamily="2" charset="-122"/>
              </a:rPr>
              <a:t>管理</a:t>
            </a:r>
            <a:endParaRPr lang="en-US" sz="2000"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45" name="文本框 44">
            <a:extLst>
              <a:ext uri="{FF2B5EF4-FFF2-40B4-BE49-F238E27FC236}">
                <a16:creationId xmlns:a16="http://schemas.microsoft.com/office/drawing/2014/main" id="{6E679FD2-C54B-4DDC-A6C1-34DD99D73B6F}"/>
              </a:ext>
            </a:extLst>
          </p:cNvPr>
          <p:cNvSpPr txBox="1"/>
          <p:nvPr/>
        </p:nvSpPr>
        <p:spPr>
          <a:xfrm>
            <a:off x="135600" y="3901366"/>
            <a:ext cx="1008112" cy="276999"/>
          </a:xfrm>
          <a:prstGeom prst="rect">
            <a:avLst/>
          </a:prstGeom>
          <a:noFill/>
        </p:spPr>
        <p:txBody>
          <a:bodyPr wrap="square" rtlCol="0">
            <a:spAutoFit/>
          </a:bodyPr>
          <a:lstStyle/>
          <a:p>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管理</a:t>
            </a:r>
          </a:p>
        </p:txBody>
      </p:sp>
      <p:sp>
        <p:nvSpPr>
          <p:cNvPr id="46" name="文本框 45">
            <a:extLst>
              <a:ext uri="{FF2B5EF4-FFF2-40B4-BE49-F238E27FC236}">
                <a16:creationId xmlns:a16="http://schemas.microsoft.com/office/drawing/2014/main" id="{1F4BE5C7-D0F8-405D-897F-FFE65C14C678}"/>
              </a:ext>
            </a:extLst>
          </p:cNvPr>
          <p:cNvSpPr txBox="1"/>
          <p:nvPr/>
        </p:nvSpPr>
        <p:spPr>
          <a:xfrm>
            <a:off x="1212776" y="1382900"/>
            <a:ext cx="828434" cy="285707"/>
          </a:xfrm>
          <a:prstGeom prst="rect">
            <a:avLst/>
          </a:prstGeom>
          <a:noFill/>
        </p:spPr>
        <p:txBody>
          <a:bodyPr wrap="square" rtlCol="0">
            <a:spAutoFit/>
          </a:bodyPr>
          <a:lstStyle/>
          <a:p>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设备</a:t>
            </a:r>
          </a:p>
        </p:txBody>
      </p:sp>
      <p:sp>
        <p:nvSpPr>
          <p:cNvPr id="47" name="左大括号 46">
            <a:extLst>
              <a:ext uri="{FF2B5EF4-FFF2-40B4-BE49-F238E27FC236}">
                <a16:creationId xmlns:a16="http://schemas.microsoft.com/office/drawing/2014/main" id="{6741EB5A-8C6C-42E4-81C4-7F3979D089DA}"/>
              </a:ext>
            </a:extLst>
          </p:cNvPr>
          <p:cNvSpPr/>
          <p:nvPr/>
        </p:nvSpPr>
        <p:spPr>
          <a:xfrm>
            <a:off x="947896" y="1535990"/>
            <a:ext cx="187974" cy="4715062"/>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左大括号 47">
            <a:extLst>
              <a:ext uri="{FF2B5EF4-FFF2-40B4-BE49-F238E27FC236}">
                <a16:creationId xmlns:a16="http://schemas.microsoft.com/office/drawing/2014/main" id="{1A8DB85A-CE4C-4241-9B52-11C9A11E2AC6}"/>
              </a:ext>
            </a:extLst>
          </p:cNvPr>
          <p:cNvSpPr/>
          <p:nvPr/>
        </p:nvSpPr>
        <p:spPr>
          <a:xfrm>
            <a:off x="2148049" y="500747"/>
            <a:ext cx="218258" cy="1957038"/>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00BAE2D4-07CD-4E59-A2EB-8A2B9C3A5880}"/>
              </a:ext>
            </a:extLst>
          </p:cNvPr>
          <p:cNvSpPr txBox="1"/>
          <p:nvPr/>
        </p:nvSpPr>
        <p:spPr>
          <a:xfrm>
            <a:off x="2402707" y="366826"/>
            <a:ext cx="6118274" cy="276999"/>
          </a:xfrm>
          <a:prstGeom prst="rect">
            <a:avLst/>
          </a:prstGeom>
          <a:noFill/>
        </p:spPr>
        <p:txBody>
          <a:bodyPr wrap="square" rtlCol="0">
            <a:spAutoFit/>
          </a:bodyPr>
          <a:lstStyle/>
          <a:p>
            <a:r>
              <a:rPr lang="zh-CN" altLang="en-US" sz="1200" b="1" dirty="0">
                <a:solidFill>
                  <a:srgbClr val="FF0000"/>
                </a:solidFill>
                <a:latin typeface="华文中宋" panose="02010600040101010101" pitchFamily="2" charset="-122"/>
                <a:ea typeface="华文中宋" panose="02010600040101010101" pitchFamily="2" charset="-122"/>
              </a:rPr>
              <a:t>设备：基本概念、设备分类（按使用特性、按传输速率）、</a:t>
            </a:r>
            <a:r>
              <a:rPr lang="en-US" altLang="zh-CN" sz="1200" b="1" dirty="0">
                <a:solidFill>
                  <a:srgbClr val="FF0000"/>
                </a:solidFill>
                <a:latin typeface="华文中宋" panose="02010600040101010101" pitchFamily="2" charset="-122"/>
                <a:ea typeface="华文中宋" panose="02010600040101010101" pitchFamily="2" charset="-122"/>
              </a:rPr>
              <a:t>I/O</a:t>
            </a:r>
            <a:r>
              <a:rPr lang="zh-CN" altLang="en-US" sz="1200" b="1" dirty="0">
                <a:solidFill>
                  <a:srgbClr val="FF0000"/>
                </a:solidFill>
                <a:latin typeface="华文中宋" panose="02010600040101010101" pitchFamily="2" charset="-122"/>
                <a:ea typeface="华文中宋" panose="02010600040101010101" pitchFamily="2" charset="-122"/>
              </a:rPr>
              <a:t>接口</a:t>
            </a:r>
            <a:r>
              <a:rPr lang="en-US" altLang="zh-CN" sz="1200" b="1" baseline="-25000" dirty="0">
                <a:solidFill>
                  <a:srgbClr val="FF0000"/>
                </a:solidFill>
                <a:latin typeface="华文中宋" panose="02010600040101010101" pitchFamily="2" charset="-122"/>
                <a:ea typeface="华文中宋" panose="02010600040101010101" pitchFamily="2" charset="-122"/>
              </a:rPr>
              <a:t>9-12 </a:t>
            </a:r>
            <a:r>
              <a:rPr lang="zh-CN" altLang="en-US" sz="1200" b="1" dirty="0">
                <a:solidFill>
                  <a:srgbClr val="FF0000"/>
                </a:solidFill>
                <a:latin typeface="华文中宋" panose="02010600040101010101" pitchFamily="2" charset="-122"/>
                <a:ea typeface="华文中宋" panose="02010600040101010101" pitchFamily="2" charset="-122"/>
              </a:rPr>
              <a:t>、</a:t>
            </a:r>
            <a:r>
              <a:rPr lang="en-US" altLang="zh-CN" sz="1200" b="1" dirty="0">
                <a:solidFill>
                  <a:srgbClr val="FF0000"/>
                </a:solidFill>
                <a:latin typeface="华文中宋" panose="02010600040101010101" pitchFamily="2" charset="-122"/>
                <a:ea typeface="华文中宋" panose="02010600040101010101" pitchFamily="2" charset="-122"/>
              </a:rPr>
              <a:t>I/O</a:t>
            </a:r>
            <a:r>
              <a:rPr lang="zh-CN" altLang="en-US" sz="1200" b="1" dirty="0">
                <a:solidFill>
                  <a:srgbClr val="FF0000"/>
                </a:solidFill>
                <a:latin typeface="华文中宋" panose="02010600040101010101" pitchFamily="2" charset="-122"/>
                <a:ea typeface="华文中宋" panose="02010600040101010101" pitchFamily="2" charset="-122"/>
              </a:rPr>
              <a:t>端口</a:t>
            </a:r>
            <a:r>
              <a:rPr lang="en-US" altLang="zh-CN" sz="1200" b="1" baseline="-25000" dirty="0">
                <a:solidFill>
                  <a:srgbClr val="FF0000"/>
                </a:solidFill>
                <a:latin typeface="华文中宋" panose="02010600040101010101" pitchFamily="2" charset="-122"/>
                <a:ea typeface="华文中宋" panose="02010600040101010101" pitchFamily="2" charset="-122"/>
              </a:rPr>
              <a:t>9-12</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50" name="文本框 49">
            <a:extLst>
              <a:ext uri="{FF2B5EF4-FFF2-40B4-BE49-F238E27FC236}">
                <a16:creationId xmlns:a16="http://schemas.microsoft.com/office/drawing/2014/main" id="{61D3AD02-932F-42FB-94B2-1FB73E6EEC46}"/>
              </a:ext>
            </a:extLst>
          </p:cNvPr>
          <p:cNvSpPr txBox="1"/>
          <p:nvPr/>
        </p:nvSpPr>
        <p:spPr>
          <a:xfrm>
            <a:off x="2419122" y="699190"/>
            <a:ext cx="5837906" cy="276999"/>
          </a:xfrm>
          <a:prstGeom prst="rect">
            <a:avLst/>
          </a:prstGeom>
          <a:noFill/>
        </p:spPr>
        <p:txBody>
          <a:bodyPr wrap="square" rtlCol="0">
            <a:spAutoFit/>
          </a:bodyPr>
          <a:lstStyle/>
          <a:p>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控制方式：程序</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（轮询）、中断驱动</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 </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DMA</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、通道</a:t>
            </a:r>
          </a:p>
        </p:txBody>
      </p:sp>
      <p:sp>
        <p:nvSpPr>
          <p:cNvPr id="77" name="文本框 76">
            <a:extLst>
              <a:ext uri="{FF2B5EF4-FFF2-40B4-BE49-F238E27FC236}">
                <a16:creationId xmlns:a16="http://schemas.microsoft.com/office/drawing/2014/main" id="{85BD7C70-E9D7-49B7-BB18-712AF8797C8F}"/>
              </a:ext>
            </a:extLst>
          </p:cNvPr>
          <p:cNvSpPr txBox="1"/>
          <p:nvPr/>
        </p:nvSpPr>
        <p:spPr>
          <a:xfrm>
            <a:off x="2408079" y="1535990"/>
            <a:ext cx="1242116" cy="276999"/>
          </a:xfrm>
          <a:prstGeom prst="rect">
            <a:avLst/>
          </a:prstGeom>
          <a:noFill/>
        </p:spPr>
        <p:txBody>
          <a:bodyPr wrap="square" rtlCol="0">
            <a:spAutoFit/>
          </a:bodyPr>
          <a:lstStyle/>
          <a:p>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软件层次</a:t>
            </a:r>
            <a:r>
              <a:rPr lang="en-US" altLang="zh-CN" sz="1200" b="1" baseline="-25000" dirty="0">
                <a:solidFill>
                  <a:srgbClr val="FF0000"/>
                </a:solidFill>
                <a:latin typeface="华文中宋" panose="02010600040101010101" pitchFamily="2" charset="-122"/>
                <a:ea typeface="华文中宋" panose="02010600040101010101" pitchFamily="2" charset="-122"/>
              </a:rPr>
              <a:t>9-9</a:t>
            </a:r>
            <a:endParaRPr lang="zh-CN" altLang="en-US" sz="1200" b="1" dirty="0">
              <a:solidFill>
                <a:srgbClr val="FF0000"/>
              </a:solidFill>
              <a:latin typeface="华文中宋" panose="02010600040101010101" pitchFamily="2" charset="-122"/>
              <a:ea typeface="华文中宋" panose="02010600040101010101" pitchFamily="2" charset="-122"/>
            </a:endParaRPr>
          </a:p>
        </p:txBody>
      </p:sp>
      <p:sp>
        <p:nvSpPr>
          <p:cNvPr id="92" name="文本框 91">
            <a:extLst>
              <a:ext uri="{FF2B5EF4-FFF2-40B4-BE49-F238E27FC236}">
                <a16:creationId xmlns:a16="http://schemas.microsoft.com/office/drawing/2014/main" id="{E6E600E8-32EB-4038-B323-8605B9ED6165}"/>
              </a:ext>
            </a:extLst>
          </p:cNvPr>
          <p:cNvSpPr txBox="1"/>
          <p:nvPr/>
        </p:nvSpPr>
        <p:spPr>
          <a:xfrm>
            <a:off x="1107393" y="4106019"/>
            <a:ext cx="125717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设备独立软件</a:t>
            </a:r>
          </a:p>
        </p:txBody>
      </p:sp>
      <p:sp>
        <p:nvSpPr>
          <p:cNvPr id="93" name="左大括号 92">
            <a:extLst>
              <a:ext uri="{FF2B5EF4-FFF2-40B4-BE49-F238E27FC236}">
                <a16:creationId xmlns:a16="http://schemas.microsoft.com/office/drawing/2014/main" id="{8111E5E7-2C5F-4A0F-AD4B-9066DDA21351}"/>
              </a:ext>
            </a:extLst>
          </p:cNvPr>
          <p:cNvSpPr/>
          <p:nvPr/>
        </p:nvSpPr>
        <p:spPr>
          <a:xfrm>
            <a:off x="2158841" y="3233600"/>
            <a:ext cx="205725" cy="1957387"/>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AD1E809A-0CD5-4B8E-904D-DA28C1C941ED}"/>
              </a:ext>
            </a:extLst>
          </p:cNvPr>
          <p:cNvSpPr txBox="1"/>
          <p:nvPr/>
        </p:nvSpPr>
        <p:spPr>
          <a:xfrm>
            <a:off x="2551511" y="3146907"/>
            <a:ext cx="583790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缓冲区管理</a:t>
            </a:r>
          </a:p>
        </p:txBody>
      </p:sp>
      <p:sp>
        <p:nvSpPr>
          <p:cNvPr id="95" name="文本框 94">
            <a:extLst>
              <a:ext uri="{FF2B5EF4-FFF2-40B4-BE49-F238E27FC236}">
                <a16:creationId xmlns:a16="http://schemas.microsoft.com/office/drawing/2014/main" id="{D6DC35B1-69AD-4930-98CD-90E0C6A61598}"/>
              </a:ext>
            </a:extLst>
          </p:cNvPr>
          <p:cNvSpPr txBox="1"/>
          <p:nvPr/>
        </p:nvSpPr>
        <p:spPr>
          <a:xfrm>
            <a:off x="2402707" y="4222938"/>
            <a:ext cx="130505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设备分配与回收</a:t>
            </a:r>
          </a:p>
        </p:txBody>
      </p:sp>
      <p:sp>
        <p:nvSpPr>
          <p:cNvPr id="96" name="文本框 95">
            <a:extLst>
              <a:ext uri="{FF2B5EF4-FFF2-40B4-BE49-F238E27FC236}">
                <a16:creationId xmlns:a16="http://schemas.microsoft.com/office/drawing/2014/main" id="{2BDA7AE9-C8D6-4B9B-B535-168EB8162D18}"/>
              </a:ext>
            </a:extLst>
          </p:cNvPr>
          <p:cNvSpPr txBox="1"/>
          <p:nvPr/>
        </p:nvSpPr>
        <p:spPr>
          <a:xfrm>
            <a:off x="2323199" y="5015700"/>
            <a:ext cx="1486362" cy="276999"/>
          </a:xfrm>
          <a:prstGeom prst="rect">
            <a:avLst/>
          </a:prstGeom>
          <a:noFill/>
        </p:spPr>
        <p:txBody>
          <a:bodyPr wrap="square" rtlCol="0">
            <a:spAutoFit/>
          </a:bodyPr>
          <a:lstStyle/>
          <a:p>
            <a:r>
              <a:rPr lang="en-US" altLang="zh-CN" sz="1200" b="1" dirty="0" err="1">
                <a:solidFill>
                  <a:schemeClr val="bg2">
                    <a:lumMod val="10000"/>
                  </a:schemeClr>
                </a:solidFill>
                <a:latin typeface="华文中宋" panose="02010600040101010101" pitchFamily="2" charset="-122"/>
                <a:ea typeface="华文中宋" panose="02010600040101010101" pitchFamily="2" charset="-122"/>
              </a:rPr>
              <a:t>SPOOLing</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系统</a:t>
            </a:r>
            <a:r>
              <a:rPr lang="en-US" altLang="zh-CN" sz="1200" b="1" baseline="-25000" dirty="0">
                <a:solidFill>
                  <a:srgbClr val="FF0000"/>
                </a:solidFill>
                <a:latin typeface="华文中宋" panose="02010600040101010101" pitchFamily="2" charset="-122"/>
                <a:ea typeface="华文中宋" panose="02010600040101010101" pitchFamily="2" charset="-122"/>
              </a:rPr>
              <a:t>2-12</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97" name="左大括号 96">
            <a:extLst>
              <a:ext uri="{FF2B5EF4-FFF2-40B4-BE49-F238E27FC236}">
                <a16:creationId xmlns:a16="http://schemas.microsoft.com/office/drawing/2014/main" id="{271279E3-5320-4E59-8B47-50380A5659D2}"/>
              </a:ext>
            </a:extLst>
          </p:cNvPr>
          <p:cNvSpPr/>
          <p:nvPr/>
        </p:nvSpPr>
        <p:spPr>
          <a:xfrm>
            <a:off x="3633153" y="2777951"/>
            <a:ext cx="187974" cy="987585"/>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9C493BC7-9CD6-43C6-8F87-07CA11061717}"/>
              </a:ext>
            </a:extLst>
          </p:cNvPr>
          <p:cNvSpPr txBox="1"/>
          <p:nvPr/>
        </p:nvSpPr>
        <p:spPr>
          <a:xfrm>
            <a:off x="3853363" y="2659063"/>
            <a:ext cx="441657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单缓冲区：</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max(C,T)+M</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99" name="文本框 98">
            <a:extLst>
              <a:ext uri="{FF2B5EF4-FFF2-40B4-BE49-F238E27FC236}">
                <a16:creationId xmlns:a16="http://schemas.microsoft.com/office/drawing/2014/main" id="{03B71B23-AE7D-42A6-A311-470E5F6E3C69}"/>
              </a:ext>
            </a:extLst>
          </p:cNvPr>
          <p:cNvSpPr txBox="1"/>
          <p:nvPr/>
        </p:nvSpPr>
        <p:spPr>
          <a:xfrm>
            <a:off x="3853362" y="2977409"/>
            <a:ext cx="441657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双缓冲区：</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max(C,T)</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100" name="文本框 99">
            <a:extLst>
              <a:ext uri="{FF2B5EF4-FFF2-40B4-BE49-F238E27FC236}">
                <a16:creationId xmlns:a16="http://schemas.microsoft.com/office/drawing/2014/main" id="{F6E03497-AADC-4665-9EC5-2AC88FA825C5}"/>
              </a:ext>
            </a:extLst>
          </p:cNvPr>
          <p:cNvSpPr txBox="1"/>
          <p:nvPr/>
        </p:nvSpPr>
        <p:spPr>
          <a:xfrm>
            <a:off x="3841783" y="3292691"/>
            <a:ext cx="470412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环形缓冲区：多缓冲区、多类型、多指针，进程同步</a:t>
            </a:r>
            <a:r>
              <a:rPr lang="en-US" altLang="zh-CN" sz="1200" b="1" baseline="-25000" dirty="0">
                <a:solidFill>
                  <a:srgbClr val="FF0000"/>
                </a:solidFill>
                <a:latin typeface="华文中宋" panose="02010600040101010101" pitchFamily="2" charset="-122"/>
                <a:ea typeface="华文中宋" panose="02010600040101010101" pitchFamily="2" charset="-122"/>
              </a:rPr>
              <a:t>9-72</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01" name="文本框 100">
            <a:extLst>
              <a:ext uri="{FF2B5EF4-FFF2-40B4-BE49-F238E27FC236}">
                <a16:creationId xmlns:a16="http://schemas.microsoft.com/office/drawing/2014/main" id="{9E458620-6930-4898-A17F-8DCA5847A6CD}"/>
              </a:ext>
            </a:extLst>
          </p:cNvPr>
          <p:cNvSpPr txBox="1"/>
          <p:nvPr/>
        </p:nvSpPr>
        <p:spPr>
          <a:xfrm>
            <a:off x="3853362" y="3598443"/>
            <a:ext cx="441657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缓冲池：三个队列、四种工作缓冲区</a:t>
            </a:r>
            <a:r>
              <a:rPr lang="en-US" altLang="zh-CN" sz="1200" b="1" baseline="-25000" dirty="0">
                <a:solidFill>
                  <a:srgbClr val="FF0000"/>
                </a:solidFill>
                <a:latin typeface="华文中宋" panose="02010600040101010101" pitchFamily="2" charset="-122"/>
                <a:ea typeface="华文中宋" panose="02010600040101010101" pitchFamily="2" charset="-122"/>
              </a:rPr>
              <a:t>9-68</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02" name="左大括号 101">
            <a:extLst>
              <a:ext uri="{FF2B5EF4-FFF2-40B4-BE49-F238E27FC236}">
                <a16:creationId xmlns:a16="http://schemas.microsoft.com/office/drawing/2014/main" id="{41A87F87-18CE-45DC-9C3A-EE900BEC16D8}"/>
              </a:ext>
            </a:extLst>
          </p:cNvPr>
          <p:cNvSpPr/>
          <p:nvPr/>
        </p:nvSpPr>
        <p:spPr>
          <a:xfrm>
            <a:off x="3632118" y="4044378"/>
            <a:ext cx="187973" cy="671735"/>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文本框 102">
            <a:extLst>
              <a:ext uri="{FF2B5EF4-FFF2-40B4-BE49-F238E27FC236}">
                <a16:creationId xmlns:a16="http://schemas.microsoft.com/office/drawing/2014/main" id="{76C58C6D-A682-4F1A-8753-4389D8C9CB92}"/>
              </a:ext>
            </a:extLst>
          </p:cNvPr>
          <p:cNvSpPr txBox="1"/>
          <p:nvPr/>
        </p:nvSpPr>
        <p:spPr>
          <a:xfrm>
            <a:off x="3835775" y="4239545"/>
            <a:ext cx="583790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设备分配算法：先来先服务、优先级</a:t>
            </a:r>
          </a:p>
        </p:txBody>
      </p:sp>
      <p:sp>
        <p:nvSpPr>
          <p:cNvPr id="104" name="文本框 103">
            <a:extLst>
              <a:ext uri="{FF2B5EF4-FFF2-40B4-BE49-F238E27FC236}">
                <a16:creationId xmlns:a16="http://schemas.microsoft.com/office/drawing/2014/main" id="{99EE7964-152F-440D-9956-49E31702AF07}"/>
              </a:ext>
            </a:extLst>
          </p:cNvPr>
          <p:cNvSpPr txBox="1"/>
          <p:nvPr/>
        </p:nvSpPr>
        <p:spPr>
          <a:xfrm>
            <a:off x="3853362" y="4551869"/>
            <a:ext cx="4247030" cy="277591"/>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设备分配数据结构：</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SDT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DCT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COCT</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CHCT</a:t>
            </a:r>
            <a:endParaRPr lang="zh-CN" altLang="en-US" sz="1200"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105" name="文本框 104">
            <a:extLst>
              <a:ext uri="{FF2B5EF4-FFF2-40B4-BE49-F238E27FC236}">
                <a16:creationId xmlns:a16="http://schemas.microsoft.com/office/drawing/2014/main" id="{B19E2F21-05BD-493A-BBA8-3DB5D2F96AC1}"/>
              </a:ext>
            </a:extLst>
          </p:cNvPr>
          <p:cNvSpPr txBox="1"/>
          <p:nvPr/>
        </p:nvSpPr>
        <p:spPr>
          <a:xfrm>
            <a:off x="3860990" y="4866240"/>
            <a:ext cx="4300115"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组成：</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井、</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缓冲区、</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进程</a:t>
            </a:r>
          </a:p>
        </p:txBody>
      </p:sp>
      <p:sp>
        <p:nvSpPr>
          <p:cNvPr id="106" name="文本框 105">
            <a:extLst>
              <a:ext uri="{FF2B5EF4-FFF2-40B4-BE49-F238E27FC236}">
                <a16:creationId xmlns:a16="http://schemas.microsoft.com/office/drawing/2014/main" id="{90FE0AC9-CCF4-4928-952D-29AE1F520301}"/>
              </a:ext>
            </a:extLst>
          </p:cNvPr>
          <p:cNvSpPr txBox="1"/>
          <p:nvPr/>
        </p:nvSpPr>
        <p:spPr>
          <a:xfrm>
            <a:off x="3860990" y="5180019"/>
            <a:ext cx="583790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特点：提高</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速度、将独占设备变成共享设备、实现虚拟设备功能</a:t>
            </a:r>
          </a:p>
        </p:txBody>
      </p:sp>
      <p:sp>
        <p:nvSpPr>
          <p:cNvPr id="107" name="左大括号 106">
            <a:extLst>
              <a:ext uri="{FF2B5EF4-FFF2-40B4-BE49-F238E27FC236}">
                <a16:creationId xmlns:a16="http://schemas.microsoft.com/office/drawing/2014/main" id="{8520BE16-3539-4851-818E-A624336A1308}"/>
              </a:ext>
            </a:extLst>
          </p:cNvPr>
          <p:cNvSpPr/>
          <p:nvPr/>
        </p:nvSpPr>
        <p:spPr>
          <a:xfrm>
            <a:off x="3650195" y="4965547"/>
            <a:ext cx="169896" cy="403065"/>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0B28824E-14D6-4A4E-BF91-D504EEB12A51}"/>
              </a:ext>
            </a:extLst>
          </p:cNvPr>
          <p:cNvSpPr txBox="1"/>
          <p:nvPr/>
        </p:nvSpPr>
        <p:spPr>
          <a:xfrm>
            <a:off x="3841628" y="3921481"/>
            <a:ext cx="5837906"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概述：独占设备、共享设备（分时）、虚拟设备</a:t>
            </a:r>
          </a:p>
        </p:txBody>
      </p:sp>
      <p:sp>
        <p:nvSpPr>
          <p:cNvPr id="109" name="标注: 线形 108">
            <a:extLst>
              <a:ext uri="{FF2B5EF4-FFF2-40B4-BE49-F238E27FC236}">
                <a16:creationId xmlns:a16="http://schemas.microsoft.com/office/drawing/2014/main" id="{8850F142-4F33-4F76-91E4-1B59FCCE1567}"/>
              </a:ext>
            </a:extLst>
          </p:cNvPr>
          <p:cNvSpPr/>
          <p:nvPr/>
        </p:nvSpPr>
        <p:spPr>
          <a:xfrm>
            <a:off x="5141520" y="1900878"/>
            <a:ext cx="3451523" cy="332270"/>
          </a:xfrm>
          <a:prstGeom prst="borderCallout1">
            <a:avLst>
              <a:gd name="adj1" fmla="val 49958"/>
              <a:gd name="adj2" fmla="val 399"/>
              <a:gd name="adj3" fmla="val 52"/>
              <a:gd name="adj4" fmla="val -7620"/>
            </a:avLst>
          </a:prstGeom>
          <a:noFill/>
          <a:ln w="1905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00" dirty="0">
                <a:solidFill>
                  <a:schemeClr val="bg2">
                    <a:lumMod val="10000"/>
                  </a:schemeClr>
                </a:solidFill>
              </a:rPr>
              <a:t>设备无关性，逻辑设备名到物理设备名的映射（逻辑设备表</a:t>
            </a:r>
            <a:r>
              <a:rPr lang="en-US" altLang="zh-CN" sz="1000" dirty="0">
                <a:solidFill>
                  <a:schemeClr val="bg2">
                    <a:lumMod val="10000"/>
                  </a:schemeClr>
                </a:solidFill>
              </a:rPr>
              <a:t>LUT</a:t>
            </a:r>
            <a:r>
              <a:rPr lang="zh-CN" altLang="en-US" sz="1000" dirty="0">
                <a:solidFill>
                  <a:schemeClr val="bg2">
                    <a:lumMod val="10000"/>
                  </a:schemeClr>
                </a:solidFill>
              </a:rPr>
              <a:t>），</a:t>
            </a:r>
            <a:r>
              <a:rPr lang="en-US" altLang="zh-CN" sz="1000" dirty="0">
                <a:solidFill>
                  <a:schemeClr val="bg2">
                    <a:lumMod val="10000"/>
                  </a:schemeClr>
                </a:solidFill>
              </a:rPr>
              <a:t>I/O</a:t>
            </a:r>
            <a:r>
              <a:rPr lang="zh-CN" altLang="en-US" sz="1000" dirty="0">
                <a:solidFill>
                  <a:schemeClr val="bg2">
                    <a:lumMod val="10000"/>
                  </a:schemeClr>
                </a:solidFill>
              </a:rPr>
              <a:t>重定向，公共接口</a:t>
            </a:r>
            <a:endParaRPr lang="zh-CN" altLang="en-US" sz="1000" baseline="-25000" dirty="0">
              <a:solidFill>
                <a:schemeClr val="bg2">
                  <a:lumMod val="10000"/>
                </a:schemeClr>
              </a:solidFill>
            </a:endParaRPr>
          </a:p>
        </p:txBody>
      </p:sp>
      <p:sp>
        <p:nvSpPr>
          <p:cNvPr id="110" name="灯片编号占位符 1">
            <a:extLst>
              <a:ext uri="{FF2B5EF4-FFF2-40B4-BE49-F238E27FC236}">
                <a16:creationId xmlns:a16="http://schemas.microsoft.com/office/drawing/2014/main" id="{2FA2FF0F-3E78-4451-B661-0573C4A9A9CD}"/>
              </a:ext>
            </a:extLst>
          </p:cNvPr>
          <p:cNvSpPr txBox="1">
            <a:spLocks/>
          </p:cNvSpPr>
          <p:nvPr/>
        </p:nvSpPr>
        <p:spPr>
          <a:xfrm>
            <a:off x="6027505" y="5250078"/>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0D5614-B734-4280-8F57-1D4947433C97}" type="slidenum">
              <a:rPr lang="en-US" smtClean="0"/>
              <a:pPr/>
              <a:t>121</a:t>
            </a:fld>
            <a:endParaRPr lang="en-US"/>
          </a:p>
        </p:txBody>
      </p:sp>
      <p:sp>
        <p:nvSpPr>
          <p:cNvPr id="111" name="文本框 110">
            <a:extLst>
              <a:ext uri="{FF2B5EF4-FFF2-40B4-BE49-F238E27FC236}">
                <a16:creationId xmlns:a16="http://schemas.microsoft.com/office/drawing/2014/main" id="{26EE0B24-C180-4930-97E1-8A5F5C09CFA8}"/>
              </a:ext>
            </a:extLst>
          </p:cNvPr>
          <p:cNvSpPr txBox="1"/>
          <p:nvPr/>
        </p:nvSpPr>
        <p:spPr>
          <a:xfrm>
            <a:off x="2421498" y="2327920"/>
            <a:ext cx="6542991" cy="276999"/>
          </a:xfrm>
          <a:prstGeom prst="rect">
            <a:avLst/>
          </a:prstGeom>
          <a:noFill/>
        </p:spPr>
        <p:txBody>
          <a:bodyPr wrap="square" rtlCol="0">
            <a:spAutoFit/>
          </a:bodyPr>
          <a:lstStyle/>
          <a:p>
            <a:r>
              <a:rPr lang="en-US" altLang="zh-CN" sz="1200" b="1" dirty="0">
                <a:solidFill>
                  <a:srgbClr val="FF0000"/>
                </a:solidFill>
                <a:latin typeface="华文中宋" panose="02010600040101010101" pitchFamily="2" charset="-122"/>
                <a:ea typeface="华文中宋" panose="02010600040101010101" pitchFamily="2" charset="-122"/>
              </a:rPr>
              <a:t>I/O</a:t>
            </a:r>
            <a:r>
              <a:rPr lang="zh-CN" altLang="en-US" sz="1200" b="1" dirty="0">
                <a:solidFill>
                  <a:srgbClr val="FF0000"/>
                </a:solidFill>
                <a:latin typeface="华文中宋" panose="02010600040101010101" pitchFamily="2" charset="-122"/>
                <a:ea typeface="华文中宋" panose="02010600040101010101" pitchFamily="2" charset="-122"/>
              </a:rPr>
              <a:t>应用程序接口</a:t>
            </a:r>
            <a:r>
              <a:rPr lang="en-US" altLang="zh-CN" sz="1200" b="1" baseline="-25000" dirty="0">
                <a:solidFill>
                  <a:srgbClr val="FF0000"/>
                </a:solidFill>
                <a:latin typeface="华文中宋" panose="02010600040101010101" pitchFamily="2" charset="-122"/>
                <a:ea typeface="华文中宋" panose="02010600040101010101" pitchFamily="2" charset="-122"/>
              </a:rPr>
              <a:t>9-10 </a:t>
            </a:r>
            <a:r>
              <a:rPr lang="zh-CN" altLang="en-US" sz="1200" b="1" dirty="0">
                <a:solidFill>
                  <a:srgbClr val="FF0000"/>
                </a:solidFill>
                <a:latin typeface="华文中宋" panose="02010600040101010101" pitchFamily="2" charset="-122"/>
                <a:ea typeface="华文中宋" panose="02010600040101010101" pitchFamily="2" charset="-122"/>
              </a:rPr>
              <a:t>：字符设备接口、块设备接口、网络设备接口、阻塞</a:t>
            </a:r>
            <a:r>
              <a:rPr lang="en-US" altLang="zh-CN" sz="1200" b="1" dirty="0">
                <a:solidFill>
                  <a:srgbClr val="FF0000"/>
                </a:solidFill>
                <a:latin typeface="华文中宋" panose="02010600040101010101" pitchFamily="2" charset="-122"/>
                <a:ea typeface="华文中宋" panose="02010600040101010101" pitchFamily="2" charset="-122"/>
              </a:rPr>
              <a:t>/</a:t>
            </a:r>
            <a:r>
              <a:rPr lang="zh-CN" altLang="en-US" sz="1200" b="1" dirty="0">
                <a:solidFill>
                  <a:srgbClr val="FF0000"/>
                </a:solidFill>
                <a:latin typeface="华文中宋" panose="02010600040101010101" pitchFamily="2" charset="-122"/>
                <a:ea typeface="华文中宋" panose="02010600040101010101" pitchFamily="2" charset="-122"/>
              </a:rPr>
              <a:t>非阻塞</a:t>
            </a:r>
            <a:r>
              <a:rPr lang="en-US" altLang="zh-CN" sz="1200" b="1" dirty="0">
                <a:solidFill>
                  <a:srgbClr val="FF0000"/>
                </a:solidFill>
                <a:latin typeface="华文中宋" panose="02010600040101010101" pitchFamily="2" charset="-122"/>
                <a:ea typeface="华文中宋" panose="02010600040101010101" pitchFamily="2" charset="-122"/>
              </a:rPr>
              <a:t>I/O</a:t>
            </a:r>
            <a:r>
              <a:rPr lang="en-US" altLang="zh-CN" sz="1200" b="1" baseline="-25000" dirty="0">
                <a:solidFill>
                  <a:srgbClr val="FF0000"/>
                </a:solidFill>
                <a:latin typeface="华文中宋" panose="02010600040101010101" pitchFamily="2" charset="-122"/>
                <a:ea typeface="华文中宋" panose="02010600040101010101" pitchFamily="2" charset="-122"/>
              </a:rPr>
              <a:t>9-106</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12" name="左大括号 111">
            <a:extLst>
              <a:ext uri="{FF2B5EF4-FFF2-40B4-BE49-F238E27FC236}">
                <a16:creationId xmlns:a16="http://schemas.microsoft.com/office/drawing/2014/main" id="{E608BC5B-5096-41FF-9810-590093628E9B}"/>
              </a:ext>
            </a:extLst>
          </p:cNvPr>
          <p:cNvSpPr/>
          <p:nvPr/>
        </p:nvSpPr>
        <p:spPr>
          <a:xfrm>
            <a:off x="3640612" y="1163676"/>
            <a:ext cx="179479" cy="1025005"/>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文本框 112">
            <a:extLst>
              <a:ext uri="{FF2B5EF4-FFF2-40B4-BE49-F238E27FC236}">
                <a16:creationId xmlns:a16="http://schemas.microsoft.com/office/drawing/2014/main" id="{51D53F01-690D-4345-A12E-9411E97F9D3F}"/>
              </a:ext>
            </a:extLst>
          </p:cNvPr>
          <p:cNvSpPr txBox="1"/>
          <p:nvPr/>
        </p:nvSpPr>
        <p:spPr>
          <a:xfrm>
            <a:off x="3907678" y="1026084"/>
            <a:ext cx="466906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中断处理程序</a:t>
            </a:r>
          </a:p>
        </p:txBody>
      </p:sp>
      <p:sp>
        <p:nvSpPr>
          <p:cNvPr id="114" name="文本框 113">
            <a:extLst>
              <a:ext uri="{FF2B5EF4-FFF2-40B4-BE49-F238E27FC236}">
                <a16:creationId xmlns:a16="http://schemas.microsoft.com/office/drawing/2014/main" id="{0E79E56A-0DA7-4C9C-B040-7F08CE7A7A2A}"/>
              </a:ext>
            </a:extLst>
          </p:cNvPr>
          <p:cNvSpPr txBox="1"/>
          <p:nvPr/>
        </p:nvSpPr>
        <p:spPr>
          <a:xfrm>
            <a:off x="3926930" y="1338734"/>
            <a:ext cx="4880408"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设备驱动程序：</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1.</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接受上层抽象请求 </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2.</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初始化 </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3.</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启动</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 4.</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中断处理</a:t>
            </a:r>
          </a:p>
        </p:txBody>
      </p:sp>
      <p:sp>
        <p:nvSpPr>
          <p:cNvPr id="115" name="文本框 114">
            <a:extLst>
              <a:ext uri="{FF2B5EF4-FFF2-40B4-BE49-F238E27FC236}">
                <a16:creationId xmlns:a16="http://schemas.microsoft.com/office/drawing/2014/main" id="{C97B4FA8-E41A-40B8-8D27-E22818DB3722}"/>
              </a:ext>
            </a:extLst>
          </p:cNvPr>
          <p:cNvSpPr txBox="1"/>
          <p:nvPr/>
        </p:nvSpPr>
        <p:spPr>
          <a:xfrm>
            <a:off x="3923981" y="1668608"/>
            <a:ext cx="1296092" cy="276999"/>
          </a:xfrm>
          <a:prstGeom prst="rect">
            <a:avLst/>
          </a:prstGeom>
          <a:noFill/>
        </p:spPr>
        <p:txBody>
          <a:bodyPr wrap="square" rtlCol="0">
            <a:spAutoFit/>
          </a:bodyPr>
          <a:lstStyle/>
          <a:p>
            <a:r>
              <a:rPr lang="zh-CN" altLang="en-US" sz="1200" b="1" dirty="0">
                <a:solidFill>
                  <a:schemeClr val="tx2">
                    <a:lumMod val="50000"/>
                  </a:schemeClr>
                </a:solidFill>
                <a:latin typeface="华文中宋" panose="02010600040101010101" pitchFamily="2" charset="-122"/>
                <a:ea typeface="华文中宋" panose="02010600040101010101" pitchFamily="2" charset="-122"/>
              </a:rPr>
              <a:t>设备独立性软件</a:t>
            </a:r>
          </a:p>
        </p:txBody>
      </p:sp>
      <p:sp>
        <p:nvSpPr>
          <p:cNvPr id="116" name="文本框 115">
            <a:extLst>
              <a:ext uri="{FF2B5EF4-FFF2-40B4-BE49-F238E27FC236}">
                <a16:creationId xmlns:a16="http://schemas.microsoft.com/office/drawing/2014/main" id="{10788112-F147-4140-8E18-55123FA09017}"/>
              </a:ext>
            </a:extLst>
          </p:cNvPr>
          <p:cNvSpPr txBox="1"/>
          <p:nvPr/>
        </p:nvSpPr>
        <p:spPr>
          <a:xfrm>
            <a:off x="3923981" y="2009856"/>
            <a:ext cx="1296092"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用户层</a:t>
            </a:r>
            <a:r>
              <a:rPr lang="en-US" altLang="zh-CN" sz="1200" b="1" dirty="0">
                <a:solidFill>
                  <a:schemeClr val="bg2">
                    <a:lumMod val="10000"/>
                  </a:schemeClr>
                </a:solidFill>
                <a:latin typeface="华文中宋" panose="02010600040101010101" pitchFamily="2" charset="-122"/>
                <a:ea typeface="华文中宋" panose="02010600040101010101" pitchFamily="2" charset="-122"/>
              </a:rPr>
              <a:t>I/O</a:t>
            </a:r>
            <a:r>
              <a:rPr lang="zh-CN" altLang="en-US" sz="1200" b="1" dirty="0">
                <a:solidFill>
                  <a:schemeClr val="bg2">
                    <a:lumMod val="10000"/>
                  </a:schemeClr>
                </a:solidFill>
                <a:latin typeface="华文中宋" panose="02010600040101010101" pitchFamily="2" charset="-122"/>
                <a:ea typeface="华文中宋" panose="02010600040101010101" pitchFamily="2" charset="-122"/>
              </a:rPr>
              <a:t>软件</a:t>
            </a:r>
          </a:p>
        </p:txBody>
      </p:sp>
      <p:sp>
        <p:nvSpPr>
          <p:cNvPr id="117" name="文本框 116">
            <a:extLst>
              <a:ext uri="{FF2B5EF4-FFF2-40B4-BE49-F238E27FC236}">
                <a16:creationId xmlns:a16="http://schemas.microsoft.com/office/drawing/2014/main" id="{9D546CFD-D1DA-4A09-99A1-0F4AB9D6497E}"/>
              </a:ext>
            </a:extLst>
          </p:cNvPr>
          <p:cNvSpPr txBox="1"/>
          <p:nvPr/>
        </p:nvSpPr>
        <p:spPr>
          <a:xfrm>
            <a:off x="1266813" y="6073890"/>
            <a:ext cx="1257173"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外存管理</a:t>
            </a:r>
          </a:p>
        </p:txBody>
      </p:sp>
      <p:sp>
        <p:nvSpPr>
          <p:cNvPr id="118" name="文本框 117">
            <a:extLst>
              <a:ext uri="{FF2B5EF4-FFF2-40B4-BE49-F238E27FC236}">
                <a16:creationId xmlns:a16="http://schemas.microsoft.com/office/drawing/2014/main" id="{D8420267-C3B7-4345-AC2A-69434CB4C4D2}"/>
              </a:ext>
            </a:extLst>
          </p:cNvPr>
          <p:cNvSpPr txBox="1"/>
          <p:nvPr/>
        </p:nvSpPr>
        <p:spPr>
          <a:xfrm>
            <a:off x="2551511" y="5796647"/>
            <a:ext cx="800418" cy="276999"/>
          </a:xfrm>
          <a:prstGeom prst="rect">
            <a:avLst/>
          </a:prstGeom>
          <a:noFill/>
        </p:spPr>
        <p:txBody>
          <a:bodyPr wrap="square" rtlCol="0">
            <a:spAutoFit/>
          </a:bodyPr>
          <a:lstStyle/>
          <a:p>
            <a:r>
              <a:rPr lang="zh-CN" altLang="en-US" sz="1200" b="1" dirty="0">
                <a:solidFill>
                  <a:schemeClr val="bg2">
                    <a:lumMod val="10000"/>
                  </a:schemeClr>
                </a:solidFill>
                <a:latin typeface="华文中宋" panose="02010600040101010101" pitchFamily="2" charset="-122"/>
                <a:ea typeface="华文中宋" panose="02010600040101010101" pitchFamily="2" charset="-122"/>
              </a:rPr>
              <a:t>磁盘</a:t>
            </a:r>
            <a:r>
              <a:rPr lang="en-US" altLang="zh-CN" sz="1200" b="1" baseline="-25000" dirty="0">
                <a:solidFill>
                  <a:srgbClr val="FF0000"/>
                </a:solidFill>
                <a:latin typeface="华文中宋" panose="02010600040101010101" pitchFamily="2" charset="-122"/>
                <a:ea typeface="华文中宋" panose="02010600040101010101" pitchFamily="2" charset="-122"/>
              </a:rPr>
              <a:t>9-94</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19" name="左大括号 118">
            <a:extLst>
              <a:ext uri="{FF2B5EF4-FFF2-40B4-BE49-F238E27FC236}">
                <a16:creationId xmlns:a16="http://schemas.microsoft.com/office/drawing/2014/main" id="{1788D77A-6526-4205-A0FE-B7F20B896009}"/>
              </a:ext>
            </a:extLst>
          </p:cNvPr>
          <p:cNvSpPr/>
          <p:nvPr/>
        </p:nvSpPr>
        <p:spPr>
          <a:xfrm>
            <a:off x="3115530" y="5631810"/>
            <a:ext cx="179771" cy="580582"/>
          </a:xfrm>
          <a:prstGeom prst="leftBrace">
            <a:avLst>
              <a:gd name="adj1" fmla="val 31710"/>
              <a:gd name="adj2" fmla="val 523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BC2692DA-5FD8-4C75-B97E-B4EC7A1EA05D}"/>
              </a:ext>
            </a:extLst>
          </p:cNvPr>
          <p:cNvSpPr txBox="1"/>
          <p:nvPr/>
        </p:nvSpPr>
        <p:spPr>
          <a:xfrm>
            <a:off x="3285249" y="5500503"/>
            <a:ext cx="4666686"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访问时间：寻道时间</a:t>
            </a:r>
            <a:r>
              <a:rPr lang="en-US" altLang="zh-CN" sz="1200" b="1" dirty="0">
                <a:solidFill>
                  <a:srgbClr val="000000"/>
                </a:solidFill>
                <a:latin typeface="华文中宋" panose="02010600040101010101" pitchFamily="2" charset="-122"/>
                <a:ea typeface="华文中宋" panose="02010600040101010101" pitchFamily="2" charset="-122"/>
              </a:rPr>
              <a:t>T</a:t>
            </a:r>
            <a:r>
              <a:rPr lang="en-US" altLang="zh-CN" sz="1200" b="1" baseline="-25000" dirty="0">
                <a:solidFill>
                  <a:srgbClr val="000000"/>
                </a:solidFill>
                <a:latin typeface="华文中宋" panose="02010600040101010101" pitchFamily="2" charset="-122"/>
                <a:ea typeface="华文中宋" panose="02010600040101010101" pitchFamily="2" charset="-122"/>
              </a:rPr>
              <a:t>S</a:t>
            </a:r>
            <a:r>
              <a:rPr lang="en-US" altLang="zh-CN" sz="1200" b="1" dirty="0">
                <a:solidFill>
                  <a:srgbClr val="000000"/>
                </a:solidFill>
                <a:latin typeface="华文中宋" panose="02010600040101010101" pitchFamily="2" charset="-122"/>
                <a:ea typeface="华文中宋" panose="02010600040101010101" pitchFamily="2" charset="-122"/>
              </a:rPr>
              <a:t>+</a:t>
            </a:r>
            <a:r>
              <a:rPr lang="zh-CN" altLang="en-US" sz="1200" b="1" dirty="0">
                <a:solidFill>
                  <a:srgbClr val="000000"/>
                </a:solidFill>
                <a:latin typeface="华文中宋" panose="02010600040101010101" pitchFamily="2" charset="-122"/>
                <a:ea typeface="华文中宋" panose="02010600040101010101" pitchFamily="2" charset="-122"/>
              </a:rPr>
              <a:t>延迟时间</a:t>
            </a:r>
            <a:r>
              <a:rPr lang="en-US" altLang="zh-CN" sz="1200" b="1" dirty="0">
                <a:solidFill>
                  <a:srgbClr val="000000"/>
                </a:solidFill>
                <a:latin typeface="华文中宋" panose="02010600040101010101" pitchFamily="2" charset="-122"/>
                <a:ea typeface="华文中宋" panose="02010600040101010101" pitchFamily="2" charset="-122"/>
              </a:rPr>
              <a:t>(1/2r)+</a:t>
            </a:r>
            <a:r>
              <a:rPr lang="zh-CN" altLang="en-US" sz="1200" b="1" dirty="0">
                <a:solidFill>
                  <a:srgbClr val="000000"/>
                </a:solidFill>
                <a:latin typeface="华文中宋" panose="02010600040101010101" pitchFamily="2" charset="-122"/>
                <a:ea typeface="华文中宋" panose="02010600040101010101" pitchFamily="2" charset="-122"/>
              </a:rPr>
              <a:t>传输时间</a:t>
            </a:r>
            <a:r>
              <a:rPr lang="en-US" altLang="zh-CN" sz="1200" b="1" dirty="0">
                <a:solidFill>
                  <a:srgbClr val="000000"/>
                </a:solidFill>
                <a:latin typeface="华文中宋" panose="02010600040101010101" pitchFamily="2" charset="-122"/>
                <a:ea typeface="华文中宋" panose="02010600040101010101" pitchFamily="2" charset="-122"/>
              </a:rPr>
              <a:t>(b/</a:t>
            </a:r>
            <a:r>
              <a:rPr lang="en-US" altLang="zh-CN" sz="1200" b="1" dirty="0" err="1">
                <a:solidFill>
                  <a:srgbClr val="000000"/>
                </a:solidFill>
                <a:latin typeface="华文中宋" panose="02010600040101010101" pitchFamily="2" charset="-122"/>
                <a:ea typeface="华文中宋" panose="02010600040101010101" pitchFamily="2" charset="-122"/>
              </a:rPr>
              <a:t>rN</a:t>
            </a:r>
            <a:r>
              <a:rPr lang="en-US" altLang="zh-CN" sz="1200" b="1" dirty="0">
                <a:solidFill>
                  <a:srgbClr val="000000"/>
                </a:solidFill>
                <a:latin typeface="华文中宋" panose="02010600040101010101" pitchFamily="2" charset="-122"/>
                <a:ea typeface="华文中宋" panose="02010600040101010101" pitchFamily="2" charset="-122"/>
              </a:rPr>
              <a:t>)</a:t>
            </a:r>
            <a:endParaRPr lang="zh-CN" altLang="en-US" sz="1200" b="1" dirty="0">
              <a:solidFill>
                <a:srgbClr val="000000"/>
              </a:solidFill>
              <a:latin typeface="华文中宋" panose="02010600040101010101" pitchFamily="2" charset="-122"/>
              <a:ea typeface="华文中宋" panose="02010600040101010101" pitchFamily="2" charset="-122"/>
            </a:endParaRPr>
          </a:p>
        </p:txBody>
      </p:sp>
      <p:sp>
        <p:nvSpPr>
          <p:cNvPr id="121" name="文本框 120">
            <a:extLst>
              <a:ext uri="{FF2B5EF4-FFF2-40B4-BE49-F238E27FC236}">
                <a16:creationId xmlns:a16="http://schemas.microsoft.com/office/drawing/2014/main" id="{DDE44904-0DDB-4B67-A618-5DA43B40C8E4}"/>
              </a:ext>
            </a:extLst>
          </p:cNvPr>
          <p:cNvSpPr txBox="1"/>
          <p:nvPr/>
        </p:nvSpPr>
        <p:spPr>
          <a:xfrm>
            <a:off x="3274097" y="5763864"/>
            <a:ext cx="6243613"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调度算法：</a:t>
            </a:r>
            <a:r>
              <a:rPr lang="en-US" altLang="zh-CN" sz="1200" b="1" dirty="0">
                <a:solidFill>
                  <a:srgbClr val="000000"/>
                </a:solidFill>
                <a:latin typeface="华文中宋" panose="02010600040101010101" pitchFamily="2" charset="-122"/>
                <a:ea typeface="华文中宋" panose="02010600040101010101" pitchFamily="2" charset="-122"/>
              </a:rPr>
              <a:t>FCFS</a:t>
            </a:r>
            <a:r>
              <a:rPr lang="zh-CN" altLang="en-US" sz="1200" b="1" dirty="0">
                <a:solidFill>
                  <a:srgbClr val="000000"/>
                </a:solidFill>
                <a:latin typeface="华文中宋" panose="02010600040101010101" pitchFamily="2" charset="-122"/>
                <a:ea typeface="华文中宋" panose="02010600040101010101" pitchFamily="2" charset="-122"/>
              </a:rPr>
              <a:t>、最短寻找时间优先</a:t>
            </a:r>
            <a:r>
              <a:rPr lang="en-US" altLang="zh-CN" sz="1200" b="1" dirty="0">
                <a:solidFill>
                  <a:srgbClr val="000000"/>
                </a:solidFill>
                <a:latin typeface="华文中宋" panose="02010600040101010101" pitchFamily="2" charset="-122"/>
                <a:ea typeface="华文中宋" panose="02010600040101010101" pitchFamily="2" charset="-122"/>
              </a:rPr>
              <a:t>SSTF</a:t>
            </a:r>
            <a:r>
              <a:rPr lang="zh-CN" altLang="en-US" sz="1200" b="1" dirty="0">
                <a:solidFill>
                  <a:srgbClr val="000000"/>
                </a:solidFill>
                <a:latin typeface="华文中宋" panose="02010600040101010101" pitchFamily="2" charset="-122"/>
                <a:ea typeface="华文中宋" panose="02010600040101010101" pitchFamily="2" charset="-122"/>
              </a:rPr>
              <a:t>、扫描</a:t>
            </a:r>
            <a:r>
              <a:rPr lang="en-US" altLang="zh-CN" sz="1200" b="1" dirty="0">
                <a:solidFill>
                  <a:srgbClr val="000000"/>
                </a:solidFill>
                <a:latin typeface="华文中宋" panose="02010600040101010101" pitchFamily="2" charset="-122"/>
                <a:ea typeface="华文中宋" panose="02010600040101010101" pitchFamily="2" charset="-122"/>
              </a:rPr>
              <a:t>SCAN</a:t>
            </a:r>
            <a:r>
              <a:rPr lang="zh-CN" altLang="en-US" sz="1200" b="1" dirty="0">
                <a:solidFill>
                  <a:srgbClr val="000000"/>
                </a:solidFill>
                <a:latin typeface="华文中宋" panose="02010600040101010101" pitchFamily="2" charset="-122"/>
                <a:ea typeface="华文中宋" panose="02010600040101010101" pitchFamily="2" charset="-122"/>
              </a:rPr>
              <a:t>、循环扫描</a:t>
            </a:r>
            <a:r>
              <a:rPr lang="en-US" altLang="zh-CN" sz="1200" b="1" dirty="0">
                <a:solidFill>
                  <a:srgbClr val="000000"/>
                </a:solidFill>
                <a:latin typeface="华文中宋" panose="02010600040101010101" pitchFamily="2" charset="-122"/>
                <a:ea typeface="华文中宋" panose="02010600040101010101" pitchFamily="2" charset="-122"/>
              </a:rPr>
              <a:t>C-SCAN</a:t>
            </a:r>
            <a:endParaRPr lang="zh-CN" altLang="en-US" sz="1200" b="1" dirty="0">
              <a:solidFill>
                <a:srgbClr val="000000"/>
              </a:solidFill>
              <a:latin typeface="华文中宋" panose="02010600040101010101" pitchFamily="2" charset="-122"/>
              <a:ea typeface="华文中宋" panose="02010600040101010101" pitchFamily="2" charset="-122"/>
            </a:endParaRPr>
          </a:p>
        </p:txBody>
      </p:sp>
      <p:sp>
        <p:nvSpPr>
          <p:cNvPr id="122" name="文本框 121">
            <a:extLst>
              <a:ext uri="{FF2B5EF4-FFF2-40B4-BE49-F238E27FC236}">
                <a16:creationId xmlns:a16="http://schemas.microsoft.com/office/drawing/2014/main" id="{F809A6D0-C27F-4E95-9ECE-F395637AF54E}"/>
              </a:ext>
            </a:extLst>
          </p:cNvPr>
          <p:cNvSpPr txBox="1"/>
          <p:nvPr/>
        </p:nvSpPr>
        <p:spPr>
          <a:xfrm>
            <a:off x="3274097" y="6024771"/>
            <a:ext cx="5682167" cy="276999"/>
          </a:xfrm>
          <a:prstGeom prst="rect">
            <a:avLst/>
          </a:prstGeom>
          <a:noFill/>
        </p:spPr>
        <p:txBody>
          <a:bodyPr wrap="square" rtlCol="0">
            <a:spAutoFit/>
          </a:bodyPr>
          <a:lstStyle/>
          <a:p>
            <a:r>
              <a:rPr lang="zh-CN" altLang="en-US" sz="1200" b="1" dirty="0">
                <a:solidFill>
                  <a:srgbClr val="000000"/>
                </a:solidFill>
                <a:latin typeface="华文中宋" panose="02010600040101010101" pitchFamily="2" charset="-122"/>
                <a:ea typeface="华文中宋" panose="02010600040101010101" pitchFamily="2" charset="-122"/>
              </a:rPr>
              <a:t>磁盘管理：初始化（物理</a:t>
            </a:r>
            <a:r>
              <a:rPr lang="en-US" altLang="zh-CN" sz="1200" b="1" dirty="0">
                <a:solidFill>
                  <a:srgbClr val="000000"/>
                </a:solidFill>
                <a:latin typeface="华文中宋" panose="02010600040101010101" pitchFamily="2" charset="-122"/>
                <a:ea typeface="华文中宋" panose="02010600040101010101" pitchFamily="2" charset="-122"/>
              </a:rPr>
              <a:t>/</a:t>
            </a:r>
            <a:r>
              <a:rPr lang="zh-CN" altLang="en-US" sz="1200" b="1" dirty="0">
                <a:solidFill>
                  <a:srgbClr val="000000"/>
                </a:solidFill>
                <a:latin typeface="华文中宋" panose="02010600040101010101" pitchFamily="2" charset="-122"/>
                <a:ea typeface="华文中宋" panose="02010600040101010101" pitchFamily="2" charset="-122"/>
              </a:rPr>
              <a:t>逻辑格式化）、分区、引导块、坏块，提前读、延迟写</a:t>
            </a:r>
          </a:p>
        </p:txBody>
      </p:sp>
      <p:sp>
        <p:nvSpPr>
          <p:cNvPr id="123" name="文本框 122">
            <a:extLst>
              <a:ext uri="{FF2B5EF4-FFF2-40B4-BE49-F238E27FC236}">
                <a16:creationId xmlns:a16="http://schemas.microsoft.com/office/drawing/2014/main" id="{ECD92A6B-6AC0-49D1-8F31-B815DE0B3882}"/>
              </a:ext>
            </a:extLst>
          </p:cNvPr>
          <p:cNvSpPr txBox="1"/>
          <p:nvPr/>
        </p:nvSpPr>
        <p:spPr>
          <a:xfrm>
            <a:off x="2402707" y="6337253"/>
            <a:ext cx="3385206" cy="276999"/>
          </a:xfrm>
          <a:prstGeom prst="rect">
            <a:avLst/>
          </a:prstGeom>
          <a:noFill/>
        </p:spPr>
        <p:txBody>
          <a:bodyPr wrap="square" rtlCol="0">
            <a:spAutoFit/>
          </a:bodyPr>
          <a:lstStyle/>
          <a:p>
            <a:r>
              <a:rPr lang="zh-CN" altLang="en-US" sz="1200" b="1" dirty="0">
                <a:solidFill>
                  <a:srgbClr val="FF0000"/>
                </a:solidFill>
                <a:latin typeface="华文中宋" panose="02010600040101010101" pitchFamily="2" charset="-122"/>
                <a:ea typeface="华文中宋" panose="02010600040101010101" pitchFamily="2" charset="-122"/>
              </a:rPr>
              <a:t>固态硬盘：读写性能特性、磨损均衡</a:t>
            </a:r>
            <a:r>
              <a:rPr lang="en-US" altLang="zh-CN" sz="1200" b="1" baseline="-25000" dirty="0">
                <a:solidFill>
                  <a:srgbClr val="FF0000"/>
                </a:solidFill>
                <a:latin typeface="华文中宋" panose="02010600040101010101" pitchFamily="2" charset="-122"/>
                <a:ea typeface="华文中宋" panose="02010600040101010101" pitchFamily="2" charset="-122"/>
              </a:rPr>
              <a:t>9-115</a:t>
            </a:r>
            <a:endParaRPr lang="zh-CN" altLang="en-US" sz="1200" b="1" baseline="-25000" dirty="0">
              <a:solidFill>
                <a:srgbClr val="FF0000"/>
              </a:solidFill>
              <a:latin typeface="华文中宋" panose="02010600040101010101" pitchFamily="2" charset="-122"/>
              <a:ea typeface="华文中宋" panose="02010600040101010101" pitchFamily="2" charset="-122"/>
            </a:endParaRPr>
          </a:p>
        </p:txBody>
      </p:sp>
      <p:sp>
        <p:nvSpPr>
          <p:cNvPr id="124" name="左大括号 123">
            <a:extLst>
              <a:ext uri="{FF2B5EF4-FFF2-40B4-BE49-F238E27FC236}">
                <a16:creationId xmlns:a16="http://schemas.microsoft.com/office/drawing/2014/main" id="{B9D6C639-CC1B-488B-9D43-186C97551114}"/>
              </a:ext>
            </a:extLst>
          </p:cNvPr>
          <p:cNvSpPr/>
          <p:nvPr/>
        </p:nvSpPr>
        <p:spPr>
          <a:xfrm>
            <a:off x="2176593" y="5876523"/>
            <a:ext cx="187973" cy="671735"/>
          </a:xfrm>
          <a:prstGeom prst="leftBrace">
            <a:avLst>
              <a:gd name="adj1" fmla="val 31710"/>
              <a:gd name="adj2" fmla="val 5283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0023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a:xfrm>
            <a:off x="457200" y="3717032"/>
            <a:ext cx="8229600" cy="1143000"/>
          </a:xfrm>
        </p:spPr>
        <p:txBody>
          <a:bodyPr>
            <a:noAutofit/>
          </a:bodyPr>
          <a:lstStyle/>
          <a:p>
            <a:pPr algn="ctr"/>
            <a:r>
              <a:rPr lang="en-US" sz="5400" dirty="0">
                <a:solidFill>
                  <a:schemeClr val="bg1"/>
                </a:solidFill>
              </a:rPr>
              <a:t>Thanks</a:t>
            </a:r>
          </a:p>
        </p:txBody>
      </p:sp>
      <p:sp>
        <p:nvSpPr>
          <p:cNvPr id="4" name="灯片编号占位符 3">
            <a:extLst>
              <a:ext uri="{FF2B5EF4-FFF2-40B4-BE49-F238E27FC236}">
                <a16:creationId xmlns:a16="http://schemas.microsoft.com/office/drawing/2014/main" id="{798E7B57-3206-450B-895E-EDF23176C9F2}"/>
              </a:ext>
            </a:extLst>
          </p:cNvPr>
          <p:cNvSpPr>
            <a:spLocks noGrp="1"/>
          </p:cNvSpPr>
          <p:nvPr>
            <p:ph type="sldNum" sz="quarter" idx="12"/>
          </p:nvPr>
        </p:nvSpPr>
        <p:spPr/>
        <p:txBody>
          <a:bodyPr/>
          <a:lstStyle/>
          <a:p>
            <a:fld id="{B10D5614-B734-4280-8F57-1D4947433C97}" type="slidenum">
              <a:rPr lang="en-US" smtClean="0"/>
              <a:pPr/>
              <a:t>122</a:t>
            </a:fld>
            <a:endParaRPr lang="en-US"/>
          </a:p>
        </p:txBody>
      </p:sp>
    </p:spTree>
    <p:extLst>
      <p:ext uri="{BB962C8B-B14F-4D97-AF65-F5344CB8AC3E}">
        <p14:creationId xmlns:p14="http://schemas.microsoft.com/office/powerpoint/2010/main" val="3600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9" name="文本框 8">
            <a:extLst>
              <a:ext uri="{FF2B5EF4-FFF2-40B4-BE49-F238E27FC236}">
                <a16:creationId xmlns:a16="http://schemas.microsoft.com/office/drawing/2014/main" id="{F33F9C64-A953-4AE9-9AE3-9A614EAF4C9F}"/>
              </a:ext>
            </a:extLst>
          </p:cNvPr>
          <p:cNvSpPr txBox="1"/>
          <p:nvPr/>
        </p:nvSpPr>
        <p:spPr>
          <a:xfrm>
            <a:off x="539552" y="1556792"/>
            <a:ext cx="8097664" cy="5052345"/>
          </a:xfrm>
          <a:prstGeom prst="rect">
            <a:avLst/>
          </a:prstGeom>
          <a:noFill/>
        </p:spPr>
        <p:txBody>
          <a:bodyPr wrap="square">
            <a:spAutoFit/>
          </a:bodyPr>
          <a:lstStyle/>
          <a:p>
            <a:pPr>
              <a:lnSpc>
                <a:spcPts val="3000"/>
              </a:lnSpc>
            </a:pPr>
            <a:r>
              <a:rPr kumimoji="1" lang="en-US" altLang="zh-CN" b="1" dirty="0">
                <a:solidFill>
                  <a:srgbClr val="000000"/>
                </a:solidFill>
                <a:latin typeface="华文中宋" panose="02010600040101010101" pitchFamily="2" charset="-122"/>
                <a:ea typeface="华文中宋" panose="02010600040101010101" pitchFamily="2" charset="-122"/>
              </a:rPr>
              <a:t>    </a:t>
            </a:r>
            <a:r>
              <a:rPr kumimoji="1" lang="zh-CN" altLang="ru-RU" b="1" dirty="0">
                <a:solidFill>
                  <a:srgbClr val="000000"/>
                </a:solidFill>
                <a:latin typeface="华文中宋" panose="02010600040101010101" pitchFamily="2" charset="-122"/>
                <a:ea typeface="华文中宋" panose="02010600040101010101" pitchFamily="2" charset="-122"/>
              </a:rPr>
              <a:t>一般情况下，存储器可以与总线直接相连，而外部设备却需要通过接口与</a:t>
            </a:r>
            <a:r>
              <a:rPr kumimoji="1" lang="ru-RU" altLang="zh-CN" b="1" dirty="0">
                <a:solidFill>
                  <a:srgbClr val="000000"/>
                </a:solidFill>
                <a:latin typeface="华文中宋" panose="02010600040101010101" pitchFamily="2" charset="-122"/>
                <a:ea typeface="华文中宋" panose="02010600040101010101" pitchFamily="2" charset="-122"/>
              </a:rPr>
              <a:t>CPU</a:t>
            </a:r>
            <a:r>
              <a:rPr kumimoji="1" lang="zh-CN" altLang="ru-RU" b="1" dirty="0">
                <a:solidFill>
                  <a:srgbClr val="000000"/>
                </a:solidFill>
                <a:latin typeface="华文中宋" panose="02010600040101010101" pitchFamily="2" charset="-122"/>
                <a:ea typeface="华文中宋" panose="02010600040101010101" pitchFamily="2" charset="-122"/>
              </a:rPr>
              <a:t>的总线相连，原因是由存储器和外设的特点决定：</a:t>
            </a:r>
          </a:p>
          <a:p>
            <a:pPr>
              <a:lnSpc>
                <a:spcPts val="3000"/>
              </a:lnSpc>
            </a:pPr>
            <a:r>
              <a:rPr kumimoji="1" lang="zh-CN" altLang="ru-RU" b="1" dirty="0">
                <a:solidFill>
                  <a:srgbClr val="000000"/>
                </a:solidFill>
                <a:latin typeface="华文中宋" panose="02010600040101010101" pitchFamily="2" charset="-122"/>
                <a:ea typeface="华文中宋" panose="02010600040101010101" pitchFamily="2" charset="-122"/>
              </a:rPr>
              <a:t>存储器：</a:t>
            </a:r>
          </a:p>
          <a:p>
            <a:pPr marL="742950" lvl="1" indent="-285750">
              <a:lnSpc>
                <a:spcPts val="3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功能单一 </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ts val="3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传输方式单一（一次一个字或一个字节）</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ts val="3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操作方式单一（读和写） </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ts val="3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制造工艺与</a:t>
            </a:r>
            <a:r>
              <a:rPr kumimoji="1" lang="ru-RU" altLang="zh-CN" b="1" dirty="0">
                <a:solidFill>
                  <a:srgbClr val="000000"/>
                </a:solidFill>
                <a:latin typeface="华文中宋" panose="02010600040101010101" pitchFamily="2" charset="-122"/>
                <a:ea typeface="华文中宋" panose="02010600040101010101" pitchFamily="2" charset="-122"/>
              </a:rPr>
              <a:t>CPU</a:t>
            </a:r>
            <a:r>
              <a:rPr kumimoji="1" lang="zh-CN" altLang="ru-RU" b="1" dirty="0">
                <a:solidFill>
                  <a:srgbClr val="000000"/>
                </a:solidFill>
                <a:latin typeface="华文中宋" panose="02010600040101010101" pitchFamily="2" charset="-122"/>
                <a:ea typeface="华文中宋" panose="02010600040101010101" pitchFamily="2" charset="-122"/>
              </a:rPr>
              <a:t>相似，速度与</a:t>
            </a:r>
            <a:r>
              <a:rPr kumimoji="1" lang="ru-RU" altLang="zh-CN" b="1" dirty="0">
                <a:solidFill>
                  <a:srgbClr val="000000"/>
                </a:solidFill>
                <a:latin typeface="华文中宋" panose="02010600040101010101" pitchFamily="2" charset="-122"/>
                <a:ea typeface="华文中宋" panose="02010600040101010101" pitchFamily="2" charset="-122"/>
              </a:rPr>
              <a:t>CPU</a:t>
            </a:r>
            <a:r>
              <a:rPr kumimoji="1" lang="zh-CN" altLang="ru-RU" b="1" dirty="0">
                <a:solidFill>
                  <a:srgbClr val="000000"/>
                </a:solidFill>
                <a:latin typeface="华文中宋" panose="02010600040101010101" pitchFamily="2" charset="-122"/>
                <a:ea typeface="华文中宋" panose="02010600040101010101" pitchFamily="2" charset="-122"/>
              </a:rPr>
              <a:t>相匹配</a:t>
            </a:r>
            <a:endParaRPr kumimoji="1" lang="en-US" altLang="zh-CN" b="1" dirty="0">
              <a:solidFill>
                <a:srgbClr val="000000"/>
              </a:solidFill>
              <a:latin typeface="华文中宋" panose="02010600040101010101" pitchFamily="2" charset="-122"/>
              <a:ea typeface="华文中宋" panose="02010600040101010101" pitchFamily="2" charset="-122"/>
            </a:endParaRPr>
          </a:p>
          <a:p>
            <a:pPr>
              <a:lnSpc>
                <a:spcPts val="3000"/>
              </a:lnSpc>
            </a:pPr>
            <a:r>
              <a:rPr kumimoji="1" lang="zh-CN" altLang="ru-RU" b="1" dirty="0">
                <a:solidFill>
                  <a:srgbClr val="000000"/>
                </a:solidFill>
                <a:latin typeface="华文中宋" panose="02010600040101010101" pitchFamily="2" charset="-122"/>
                <a:ea typeface="华文中宋" panose="02010600040101010101" pitchFamily="2" charset="-122"/>
              </a:rPr>
              <a:t>外设：</a:t>
            </a:r>
          </a:p>
          <a:p>
            <a:pPr marL="742950" lvl="1" indent="-285750">
              <a:lnSpc>
                <a:spcPts val="3000"/>
              </a:lnSpc>
              <a:buClr>
                <a:srgbClr val="CC6600"/>
              </a:buClr>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种类繁多 </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输入</a:t>
            </a:r>
            <a:r>
              <a:rPr kumimoji="1" lang="zh-CN" altLang="en-US"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输出</a:t>
            </a:r>
            <a:r>
              <a:rPr kumimoji="1" lang="zh-CN" altLang="en-US"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输入</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输出</a:t>
            </a:r>
            <a:r>
              <a:rPr kumimoji="1" lang="zh-CN" altLang="en-US"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检测</a:t>
            </a:r>
            <a:r>
              <a:rPr kumimoji="1" lang="zh-CN" altLang="en-US"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控制</a:t>
            </a:r>
            <a:r>
              <a:rPr kumimoji="1" lang="ru-RU" altLang="zh-CN" b="1" dirty="0">
                <a:solidFill>
                  <a:srgbClr val="000000"/>
                </a:solidFill>
                <a:latin typeface="华文中宋" panose="02010600040101010101" pitchFamily="2" charset="-122"/>
                <a:ea typeface="华文中宋" panose="02010600040101010101" pitchFamily="2" charset="-122"/>
              </a:rPr>
              <a:t>)</a:t>
            </a:r>
          </a:p>
          <a:p>
            <a:pPr marL="742950" lvl="1" indent="-285750">
              <a:lnSpc>
                <a:spcPts val="3000"/>
              </a:lnSpc>
              <a:buClr>
                <a:srgbClr val="CC6600"/>
              </a:buClr>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信号种类不一 </a:t>
            </a:r>
            <a:r>
              <a:rPr kumimoji="1" lang="ru-RU" altLang="zh-CN" b="1" dirty="0">
                <a:solidFill>
                  <a:srgbClr val="000000"/>
                </a:solidFill>
                <a:latin typeface="华文中宋" panose="02010600040101010101" pitchFamily="2" charset="-122"/>
                <a:ea typeface="华文中宋" panose="02010600040101010101" pitchFamily="2" charset="-122"/>
              </a:rPr>
              <a:t>(A,D,</a:t>
            </a:r>
            <a:r>
              <a:rPr kumimoji="1" lang="zh-CN" altLang="ru-RU" b="1" dirty="0">
                <a:solidFill>
                  <a:srgbClr val="000000"/>
                </a:solidFill>
                <a:latin typeface="华文中宋" panose="02010600040101010101" pitchFamily="2" charset="-122"/>
                <a:ea typeface="华文中宋" panose="02010600040101010101" pitchFamily="2" charset="-122"/>
              </a:rPr>
              <a:t>开关量</a:t>
            </a:r>
            <a:r>
              <a:rPr kumimoji="1" lang="ru-RU" altLang="zh-CN" b="1" dirty="0">
                <a:solidFill>
                  <a:srgbClr val="000000"/>
                </a:solidFill>
                <a:latin typeface="华文中宋" panose="02010600040101010101" pitchFamily="2" charset="-122"/>
                <a:ea typeface="华文中宋" panose="02010600040101010101" pitchFamily="2" charset="-122"/>
              </a:rPr>
              <a:t>)</a:t>
            </a:r>
          </a:p>
          <a:p>
            <a:pPr marL="742950" lvl="1" indent="-285750">
              <a:lnSpc>
                <a:spcPts val="3000"/>
              </a:lnSpc>
              <a:buClr>
                <a:srgbClr val="CC6600"/>
              </a:buClr>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信号带宽不同 </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串行</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并行</a:t>
            </a:r>
            <a:r>
              <a:rPr kumimoji="1" lang="ru-RU" altLang="zh-CN" b="1" dirty="0">
                <a:solidFill>
                  <a:srgbClr val="000000"/>
                </a:solidFill>
                <a:latin typeface="华文中宋" panose="02010600040101010101" pitchFamily="2" charset="-122"/>
                <a:ea typeface="华文中宋" panose="02010600040101010101" pitchFamily="2" charset="-122"/>
              </a:rPr>
              <a:t>)</a:t>
            </a:r>
          </a:p>
          <a:p>
            <a:pPr marL="742950" lvl="1" indent="-285750">
              <a:lnSpc>
                <a:spcPts val="3000"/>
              </a:lnSpc>
              <a:buClr>
                <a:srgbClr val="CC6600"/>
              </a:buClr>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同一个时刻</a:t>
            </a:r>
            <a:r>
              <a:rPr kumimoji="1" lang="ru-RU" altLang="zh-CN" b="1" dirty="0">
                <a:solidFill>
                  <a:srgbClr val="000000"/>
                </a:solidFill>
                <a:latin typeface="华文中宋" panose="02010600040101010101" pitchFamily="2" charset="-122"/>
                <a:ea typeface="华文中宋" panose="02010600040101010101" pitchFamily="2" charset="-122"/>
              </a:rPr>
              <a:t>CPU</a:t>
            </a:r>
            <a:r>
              <a:rPr kumimoji="1" lang="zh-CN" altLang="ru-RU" b="1" dirty="0">
                <a:solidFill>
                  <a:srgbClr val="000000"/>
                </a:solidFill>
                <a:latin typeface="华文中宋" panose="02010600040101010101" pitchFamily="2" charset="-122"/>
                <a:ea typeface="华文中宋" panose="02010600040101010101" pitchFamily="2" charset="-122"/>
              </a:rPr>
              <a:t>通常只和一个外设交换信息</a:t>
            </a:r>
          </a:p>
          <a:p>
            <a:pPr marL="742950" lvl="1" indent="-285750">
              <a:lnSpc>
                <a:spcPts val="3000"/>
              </a:lnSpc>
              <a:buClr>
                <a:srgbClr val="CC6600"/>
              </a:buClr>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工作速度不同</a:t>
            </a:r>
            <a:endParaRPr kumimoji="1" lang="en-US" altLang="zh-CN" b="1" dirty="0">
              <a:solidFill>
                <a:srgbClr val="000000"/>
              </a:solidFill>
              <a:latin typeface="华文中宋" panose="02010600040101010101" pitchFamily="2" charset="-122"/>
              <a:ea typeface="华文中宋" panose="02010600040101010101" pitchFamily="2" charset="-122"/>
            </a:endParaRPr>
          </a:p>
        </p:txBody>
      </p:sp>
      <p:sp>
        <p:nvSpPr>
          <p:cNvPr id="14" name="Title 13">
            <a:extLst>
              <a:ext uri="{FF2B5EF4-FFF2-40B4-BE49-F238E27FC236}">
                <a16:creationId xmlns:a16="http://schemas.microsoft.com/office/drawing/2014/main" id="{9FC41C7B-E73E-49B3-A86A-3D85158D256F}"/>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2" name="灯片编号占位符 1">
            <a:extLst>
              <a:ext uri="{FF2B5EF4-FFF2-40B4-BE49-F238E27FC236}">
                <a16:creationId xmlns:a16="http://schemas.microsoft.com/office/drawing/2014/main" id="{DFD9EF33-2569-4A8F-BA5A-763B5DFBE600}"/>
              </a:ext>
            </a:extLst>
          </p:cNvPr>
          <p:cNvSpPr>
            <a:spLocks noGrp="1"/>
          </p:cNvSpPr>
          <p:nvPr>
            <p:ph type="sldNum" sz="quarter" idx="12"/>
          </p:nvPr>
        </p:nvSpPr>
        <p:spPr/>
        <p:txBody>
          <a:bodyPr/>
          <a:lstStyle/>
          <a:p>
            <a:fld id="{B10D5614-B734-4280-8F57-1D4947433C97}" type="slidenum">
              <a:rPr lang="en-US" smtClean="0"/>
              <a:pPr/>
              <a:t>13</a:t>
            </a:fld>
            <a:endParaRPr lang="en-US"/>
          </a:p>
        </p:txBody>
      </p:sp>
    </p:spTree>
    <p:extLst>
      <p:ext uri="{BB962C8B-B14F-4D97-AF65-F5344CB8AC3E}">
        <p14:creationId xmlns:p14="http://schemas.microsoft.com/office/powerpoint/2010/main" val="158673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r>
              <a:rPr lang="en-US" altLang="zh-CN" sz="2000" b="1" dirty="0">
                <a:solidFill>
                  <a:srgbClr val="FF0000"/>
                </a:solidFill>
                <a:latin typeface="华文中宋" panose="02010600040101010101" pitchFamily="2" charset="-122"/>
                <a:ea typeface="华文中宋" panose="02010600040101010101" pitchFamily="2" charset="-122"/>
              </a:rPr>
              <a:t>——</a:t>
            </a:r>
            <a:r>
              <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CPU</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寻址外设的两种方式</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8" name="文本框 7">
            <a:extLst>
              <a:ext uri="{FF2B5EF4-FFF2-40B4-BE49-F238E27FC236}">
                <a16:creationId xmlns:a16="http://schemas.microsoft.com/office/drawing/2014/main" id="{F282DEBE-4CF3-4DDE-ADA3-EA9EA6C36061}"/>
              </a:ext>
            </a:extLst>
          </p:cNvPr>
          <p:cNvSpPr txBox="1"/>
          <p:nvPr/>
        </p:nvSpPr>
        <p:spPr>
          <a:xfrm>
            <a:off x="611560" y="1628800"/>
            <a:ext cx="8025656" cy="5029262"/>
          </a:xfrm>
          <a:prstGeom prst="rect">
            <a:avLst/>
          </a:prstGeom>
          <a:noFill/>
        </p:spPr>
        <p:txBody>
          <a:bodyPr wrap="square">
            <a:spAutoFit/>
          </a:bodyPr>
          <a:lstStyle/>
          <a:p>
            <a:pPr>
              <a:lnSpc>
                <a:spcPct val="150000"/>
              </a:lnSpc>
            </a:pPr>
            <a:r>
              <a:rPr lang="ru-RU" altLang="zh-CN" sz="1800" b="1" dirty="0">
                <a:solidFill>
                  <a:srgbClr val="000000"/>
                </a:solidFill>
                <a:latin typeface="华文中宋" panose="02010600040101010101" pitchFamily="2" charset="-122"/>
                <a:ea typeface="华文中宋" panose="02010600040101010101" pitchFamily="2" charset="-122"/>
              </a:rPr>
              <a:t>1. </a:t>
            </a:r>
            <a:r>
              <a:rPr lang="zh-CN" altLang="ru-RU" sz="1800" b="1" dirty="0">
                <a:solidFill>
                  <a:srgbClr val="000000"/>
                </a:solidFill>
                <a:latin typeface="华文中宋" panose="02010600040101010101" pitchFamily="2" charset="-122"/>
                <a:ea typeface="华文中宋" panose="02010600040101010101" pitchFamily="2" charset="-122"/>
              </a:rPr>
              <a:t>存储器映射方式</a:t>
            </a:r>
            <a:r>
              <a:rPr lang="zh-CN" altLang="en-US" sz="1800" b="1" dirty="0">
                <a:solidFill>
                  <a:srgbClr val="000000"/>
                </a:solidFill>
                <a:latin typeface="华文中宋" panose="02010600040101010101" pitchFamily="2" charset="-122"/>
                <a:ea typeface="华文中宋" panose="02010600040101010101" pitchFamily="2" charset="-122"/>
              </a:rPr>
              <a:t>（</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内存映射</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I/O</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a:t>
            </a:r>
            <a:endParaRPr lang="zh-CN" altLang="ru-RU" sz="1800"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ru-RU" sz="1800" b="1" dirty="0">
                <a:solidFill>
                  <a:srgbClr val="000000"/>
                </a:solidFill>
                <a:latin typeface="华文中宋" panose="02010600040101010101" pitchFamily="2" charset="-122"/>
                <a:ea typeface="华文中宋" panose="02010600040101010101" pitchFamily="2" charset="-122"/>
              </a:rPr>
              <a:t>     将</a:t>
            </a:r>
            <a:r>
              <a:rPr lang="ru-RU" altLang="zh-CN" sz="1800" b="1" dirty="0">
                <a:solidFill>
                  <a:srgbClr val="000000"/>
                </a:solidFill>
                <a:latin typeface="华文中宋" panose="02010600040101010101" pitchFamily="2" charset="-122"/>
                <a:ea typeface="华文中宋" panose="02010600040101010101" pitchFamily="2" charset="-122"/>
              </a:rPr>
              <a:t>I/O</a:t>
            </a:r>
            <a:r>
              <a:rPr lang="zh-CN" altLang="ru-RU" sz="1800" b="1" dirty="0">
                <a:solidFill>
                  <a:srgbClr val="000000"/>
                </a:solidFill>
                <a:latin typeface="华文中宋" panose="02010600040101010101" pitchFamily="2" charset="-122"/>
                <a:ea typeface="华文中宋" panose="02010600040101010101" pitchFamily="2" charset="-122"/>
              </a:rPr>
              <a:t>端口和存储器单元同等看待，统一编址。即一个端口占用一个存储单元地址。可以使用访问内存的指令访问端口。</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ru-RU" b="1" dirty="0">
                <a:solidFill>
                  <a:srgbClr val="000000"/>
                </a:solidFill>
                <a:latin typeface="华文中宋" panose="02010600040101010101" pitchFamily="2" charset="-122"/>
                <a:ea typeface="华文中宋" panose="02010600040101010101" pitchFamily="2" charset="-122"/>
              </a:rPr>
              <a:t>优点：可以使用的访问指令类型多，使用方便，另外，端口的地址空间较大。</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ru-RU" b="1" dirty="0">
                <a:solidFill>
                  <a:srgbClr val="000000"/>
                </a:solidFill>
                <a:latin typeface="华文中宋" panose="02010600040101010101" pitchFamily="2" charset="-122"/>
                <a:ea typeface="华文中宋" panose="02010600040101010101" pitchFamily="2" charset="-122"/>
              </a:rPr>
              <a:t>缺点：占用内存空间，访问速度慢。</a:t>
            </a:r>
            <a:endParaRPr lang="en-US"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ru-RU" altLang="zh-CN" b="1" dirty="0">
                <a:solidFill>
                  <a:srgbClr val="000000"/>
                </a:solidFill>
                <a:latin typeface="华文中宋" panose="02010600040101010101" pitchFamily="2" charset="-122"/>
                <a:ea typeface="华文中宋" panose="02010600040101010101" pitchFamily="2" charset="-122"/>
              </a:rPr>
              <a:t>2. </a:t>
            </a:r>
            <a:r>
              <a:rPr lang="zh-CN" altLang="ru-RU" b="1" dirty="0">
                <a:solidFill>
                  <a:srgbClr val="000000"/>
                </a:solidFill>
                <a:latin typeface="华文中宋" panose="02010600040101010101" pitchFamily="2" charset="-122"/>
                <a:ea typeface="华文中宋" panose="02010600040101010101" pitchFamily="2" charset="-122"/>
              </a:rPr>
              <a:t>隔离</a:t>
            </a:r>
            <a:r>
              <a:rPr lang="ru-RU" altLang="zh-CN" b="1" dirty="0">
                <a:solidFill>
                  <a:srgbClr val="000000"/>
                </a:solidFill>
                <a:latin typeface="华文中宋" panose="02010600040101010101" pitchFamily="2" charset="-122"/>
                <a:ea typeface="华文中宋" panose="02010600040101010101" pitchFamily="2" charset="-122"/>
              </a:rPr>
              <a:t>I/O</a:t>
            </a:r>
            <a:r>
              <a:rPr lang="zh-CN" altLang="ru-RU" b="1" dirty="0">
                <a:solidFill>
                  <a:srgbClr val="000000"/>
                </a:solidFill>
                <a:latin typeface="华文中宋" panose="02010600040101010101" pitchFamily="2" charset="-122"/>
                <a:ea typeface="华文中宋" panose="02010600040101010101" pitchFamily="2" charset="-122"/>
              </a:rPr>
              <a:t>方式</a:t>
            </a:r>
            <a:r>
              <a:rPr lang="zh-CN" altLang="en-US" b="1" dirty="0">
                <a:solidFill>
                  <a:srgbClr val="000000"/>
                </a:solidFill>
                <a:latin typeface="华文中宋" panose="02010600040101010101" pitchFamily="2" charset="-122"/>
                <a:ea typeface="华文中宋" panose="02010600040101010101" pitchFamily="2" charset="-122"/>
              </a:rPr>
              <a:t>（</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单独的</a:t>
            </a:r>
            <a:r>
              <a:rPr kumimoji="0" lang="en-US" altLang="zh-CN"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I/O</a:t>
            </a:r>
            <a:r>
              <a:rPr kumimoji="0" lang="zh-CN" altLang="en-US" sz="18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和内存空间</a:t>
            </a:r>
            <a:r>
              <a:rPr lang="zh-CN" altLang="en-US" b="1" dirty="0">
                <a:solidFill>
                  <a:srgbClr val="000000"/>
                </a:solidFill>
                <a:latin typeface="华文中宋" panose="02010600040101010101" pitchFamily="2" charset="-122"/>
                <a:ea typeface="华文中宋" panose="02010600040101010101" pitchFamily="2" charset="-122"/>
              </a:rPr>
              <a:t>）</a:t>
            </a:r>
            <a:endParaRPr lang="zh-CN" altLang="ru-RU" b="1" dirty="0">
              <a:solidFill>
                <a:srgbClr val="000000"/>
              </a:solidFill>
              <a:latin typeface="华文中宋" panose="02010600040101010101" pitchFamily="2" charset="-122"/>
              <a:ea typeface="华文中宋" panose="02010600040101010101" pitchFamily="2" charset="-122"/>
            </a:endParaRPr>
          </a:p>
          <a:p>
            <a:pPr>
              <a:lnSpc>
                <a:spcPct val="150000"/>
              </a:lnSpc>
            </a:pPr>
            <a:r>
              <a:rPr lang="zh-CN" altLang="ru-RU" b="1" dirty="0">
                <a:solidFill>
                  <a:srgbClr val="000000"/>
                </a:solidFill>
                <a:latin typeface="华文中宋" panose="02010600040101010101" pitchFamily="2" charset="-122"/>
                <a:ea typeface="华文中宋" panose="02010600040101010101" pitchFamily="2" charset="-122"/>
              </a:rPr>
              <a:t>     将</a:t>
            </a:r>
            <a:r>
              <a:rPr lang="ru-RU" altLang="zh-CN" b="1" dirty="0">
                <a:solidFill>
                  <a:srgbClr val="000000"/>
                </a:solidFill>
                <a:latin typeface="华文中宋" panose="02010600040101010101" pitchFamily="2" charset="-122"/>
                <a:ea typeface="华文中宋" panose="02010600040101010101" pitchFamily="2" charset="-122"/>
              </a:rPr>
              <a:t>I/O</a:t>
            </a:r>
            <a:r>
              <a:rPr lang="zh-CN" altLang="ru-RU" b="1" dirty="0">
                <a:solidFill>
                  <a:srgbClr val="000000"/>
                </a:solidFill>
                <a:latin typeface="华文中宋" panose="02010600040101010101" pitchFamily="2" charset="-122"/>
                <a:ea typeface="华文中宋" panose="02010600040101010101" pitchFamily="2" charset="-122"/>
              </a:rPr>
              <a:t>端口和存储器做不同处理，分开编址。即</a:t>
            </a:r>
            <a:r>
              <a:rPr lang="ru-RU" altLang="zh-CN" b="1" dirty="0">
                <a:solidFill>
                  <a:srgbClr val="000000"/>
                </a:solidFill>
                <a:latin typeface="华文中宋" panose="02010600040101010101" pitchFamily="2" charset="-122"/>
                <a:ea typeface="华文中宋" panose="02010600040101010101" pitchFamily="2" charset="-122"/>
              </a:rPr>
              <a:t>CPU</a:t>
            </a:r>
            <a:r>
              <a:rPr lang="zh-CN" altLang="ru-RU" b="1" dirty="0">
                <a:solidFill>
                  <a:srgbClr val="000000"/>
                </a:solidFill>
                <a:latin typeface="华文中宋" panose="02010600040101010101" pitchFamily="2" charset="-122"/>
                <a:ea typeface="华文中宋" panose="02010600040101010101" pitchFamily="2" charset="-122"/>
              </a:rPr>
              <a:t>在寻址内存和外设时，使用不同的控制信号加以区分。</a:t>
            </a:r>
            <a:r>
              <a:rPr lang="ru-RU" altLang="zh-CN" b="1" dirty="0">
                <a:solidFill>
                  <a:srgbClr val="000000"/>
                </a:solidFill>
                <a:latin typeface="华文中宋" panose="02010600040101010101" pitchFamily="2" charset="-122"/>
                <a:ea typeface="华文中宋" panose="02010600040101010101" pitchFamily="2" charset="-122"/>
              </a:rPr>
              <a:t>CPU</a:t>
            </a:r>
            <a:r>
              <a:rPr lang="zh-CN" altLang="ru-RU" b="1" dirty="0">
                <a:solidFill>
                  <a:srgbClr val="000000"/>
                </a:solidFill>
                <a:latin typeface="华文中宋" panose="02010600040101010101" pitchFamily="2" charset="-122"/>
                <a:ea typeface="华文中宋" panose="02010600040101010101" pitchFamily="2" charset="-122"/>
              </a:rPr>
              <a:t>为端口提供了与内存访问空间完全独立的</a:t>
            </a:r>
            <a:r>
              <a:rPr lang="ru-RU" altLang="zh-CN" b="1" dirty="0">
                <a:solidFill>
                  <a:srgbClr val="000000"/>
                </a:solidFill>
                <a:latin typeface="华文中宋" panose="02010600040101010101" pitchFamily="2" charset="-122"/>
                <a:ea typeface="华文中宋" panose="02010600040101010101" pitchFamily="2" charset="-122"/>
              </a:rPr>
              <a:t>I/O</a:t>
            </a:r>
            <a:r>
              <a:rPr lang="zh-CN" altLang="ru-RU" b="1" dirty="0">
                <a:solidFill>
                  <a:srgbClr val="000000"/>
                </a:solidFill>
                <a:latin typeface="华文中宋" panose="02010600040101010101" pitchFamily="2" charset="-122"/>
                <a:ea typeface="华文中宋" panose="02010600040101010101" pitchFamily="2" charset="-122"/>
              </a:rPr>
              <a:t>地址空间，使用专用指令</a:t>
            </a:r>
            <a:r>
              <a:rPr lang="ru-RU" altLang="zh-CN" b="1" dirty="0">
                <a:solidFill>
                  <a:srgbClr val="000000"/>
                </a:solidFill>
                <a:latin typeface="华文中宋" panose="02010600040101010101" pitchFamily="2" charset="-122"/>
                <a:ea typeface="华文中宋" panose="02010600040101010101" pitchFamily="2" charset="-122"/>
              </a:rPr>
              <a:t>IN</a:t>
            </a:r>
            <a:r>
              <a:rPr lang="zh-CN" altLang="ru-RU" b="1" dirty="0">
                <a:solidFill>
                  <a:srgbClr val="000000"/>
                </a:solidFill>
                <a:latin typeface="华文中宋" panose="02010600040101010101" pitchFamily="2" charset="-122"/>
                <a:ea typeface="华文中宋" panose="02010600040101010101" pitchFamily="2" charset="-122"/>
              </a:rPr>
              <a:t>和</a:t>
            </a:r>
            <a:r>
              <a:rPr lang="ru-RU" altLang="zh-CN" b="1" dirty="0">
                <a:solidFill>
                  <a:srgbClr val="000000"/>
                </a:solidFill>
                <a:latin typeface="华文中宋" panose="02010600040101010101" pitchFamily="2" charset="-122"/>
                <a:ea typeface="华文中宋" panose="02010600040101010101" pitchFamily="2" charset="-122"/>
              </a:rPr>
              <a:t>OUT</a:t>
            </a:r>
            <a:r>
              <a:rPr lang="zh-CN" altLang="ru-RU" b="1" dirty="0">
                <a:solidFill>
                  <a:srgbClr val="000000"/>
                </a:solidFill>
                <a:latin typeface="华文中宋" panose="02010600040101010101" pitchFamily="2" charset="-122"/>
                <a:ea typeface="华文中宋" panose="02010600040101010101" pitchFamily="2" charset="-122"/>
              </a:rPr>
              <a:t>访问端口。</a:t>
            </a:r>
          </a:p>
          <a:p>
            <a:pPr marL="742950" lvl="1" indent="-285750">
              <a:lnSpc>
                <a:spcPct val="150000"/>
              </a:lnSpc>
              <a:buSzPct val="110000"/>
              <a:buFont typeface="Arial" panose="020B0604020202020204" pitchFamily="34" charset="0"/>
              <a:buChar char="•"/>
            </a:pPr>
            <a:r>
              <a:rPr lang="zh-CN" altLang="ru-RU" b="1" dirty="0">
                <a:solidFill>
                  <a:srgbClr val="000000"/>
                </a:solidFill>
                <a:latin typeface="华文中宋" panose="02010600040101010101" pitchFamily="2" charset="-122"/>
                <a:ea typeface="华文中宋" panose="02010600040101010101" pitchFamily="2" charset="-122"/>
              </a:rPr>
              <a:t>优点：执行速度快，不占用内存空间。</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SzPct val="110000"/>
              <a:buFont typeface="Arial" panose="020B0604020202020204" pitchFamily="34" charset="0"/>
              <a:buChar char="•"/>
            </a:pPr>
            <a:r>
              <a:rPr lang="zh-CN" altLang="ru-RU" b="1" dirty="0">
                <a:solidFill>
                  <a:srgbClr val="000000"/>
                </a:solidFill>
                <a:latin typeface="华文中宋" panose="02010600040101010101" pitchFamily="2" charset="-122"/>
                <a:ea typeface="华文中宋" panose="02010600040101010101" pitchFamily="2" charset="-122"/>
              </a:rPr>
              <a:t>缺点：地址范围小。</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9" name="Title 13">
            <a:extLst>
              <a:ext uri="{FF2B5EF4-FFF2-40B4-BE49-F238E27FC236}">
                <a16:creationId xmlns:a16="http://schemas.microsoft.com/office/drawing/2014/main" id="{64EFA5F7-BB89-4DA7-8FD8-36BEA0A91F55}"/>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2" name="灯片编号占位符 1">
            <a:extLst>
              <a:ext uri="{FF2B5EF4-FFF2-40B4-BE49-F238E27FC236}">
                <a16:creationId xmlns:a16="http://schemas.microsoft.com/office/drawing/2014/main" id="{3B7920F1-89EF-4C7F-8C4B-26ED63BFEB56}"/>
              </a:ext>
            </a:extLst>
          </p:cNvPr>
          <p:cNvSpPr>
            <a:spLocks noGrp="1"/>
          </p:cNvSpPr>
          <p:nvPr>
            <p:ph type="sldNum" sz="quarter" idx="12"/>
          </p:nvPr>
        </p:nvSpPr>
        <p:spPr/>
        <p:txBody>
          <a:bodyPr/>
          <a:lstStyle/>
          <a:p>
            <a:fld id="{B10D5614-B734-4280-8F57-1D4947433C97}" type="slidenum">
              <a:rPr lang="en-US" smtClean="0"/>
              <a:pPr/>
              <a:t>14</a:t>
            </a:fld>
            <a:endParaRPr lang="en-US"/>
          </a:p>
        </p:txBody>
      </p:sp>
    </p:spTree>
    <p:extLst>
      <p:ext uri="{BB962C8B-B14F-4D97-AF65-F5344CB8AC3E}">
        <p14:creationId xmlns:p14="http://schemas.microsoft.com/office/powerpoint/2010/main" val="227022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r>
              <a:rPr lang="en-US" altLang="zh-CN" sz="2000" b="1" dirty="0">
                <a:solidFill>
                  <a:srgbClr val="FF0000"/>
                </a:solidFill>
                <a:latin typeface="华文中宋" panose="02010600040101010101" pitchFamily="2" charset="-122"/>
                <a:ea typeface="华文中宋" panose="02010600040101010101" pitchFamily="2" charset="-122"/>
              </a:rPr>
              <a:t>——</a:t>
            </a:r>
            <a:r>
              <a:rPr lang="ru-RU" altLang="zh-CN" sz="2000" b="1" dirty="0">
                <a:solidFill>
                  <a:srgbClr val="FF0000"/>
                </a:solidFill>
                <a:latin typeface="华文中宋" panose="02010600040101010101" pitchFamily="2" charset="-122"/>
                <a:ea typeface="华文中宋" panose="02010600040101010101" pitchFamily="2" charset="-122"/>
              </a:rPr>
              <a:t>CPU</a:t>
            </a:r>
            <a:r>
              <a:rPr lang="zh-CN" altLang="ru-RU" sz="2000" b="1" dirty="0">
                <a:solidFill>
                  <a:srgbClr val="FF0000"/>
                </a:solidFill>
                <a:latin typeface="华文中宋" panose="02010600040101010101" pitchFamily="2" charset="-122"/>
                <a:ea typeface="华文中宋" panose="02010600040101010101" pitchFamily="2" charset="-122"/>
              </a:rPr>
              <a:t>和</a:t>
            </a:r>
            <a:r>
              <a:rPr lang="ru-RU" altLang="zh-CN" sz="2000" b="1" dirty="0">
                <a:solidFill>
                  <a:srgbClr val="FF0000"/>
                </a:solidFill>
                <a:latin typeface="华文中宋" panose="02010600040101010101" pitchFamily="2" charset="-122"/>
                <a:ea typeface="华文中宋" panose="02010600040101010101" pitchFamily="2" charset="-122"/>
              </a:rPr>
              <a:t>I/O</a:t>
            </a:r>
            <a:r>
              <a:rPr lang="zh-CN" altLang="ru-RU" sz="2000" b="1" dirty="0">
                <a:solidFill>
                  <a:srgbClr val="FF0000"/>
                </a:solidFill>
                <a:latin typeface="华文中宋" panose="02010600040101010101" pitchFamily="2" charset="-122"/>
                <a:ea typeface="华文中宋" panose="02010600040101010101" pitchFamily="2" charset="-122"/>
              </a:rPr>
              <a:t>设备之间的接口信息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文本框 8">
            <a:extLst>
              <a:ext uri="{FF2B5EF4-FFF2-40B4-BE49-F238E27FC236}">
                <a16:creationId xmlns:a16="http://schemas.microsoft.com/office/drawing/2014/main" id="{AE58F2BE-81AB-4E73-B506-93C8FAFCB341}"/>
              </a:ext>
            </a:extLst>
          </p:cNvPr>
          <p:cNvSpPr txBox="1"/>
          <p:nvPr/>
        </p:nvSpPr>
        <p:spPr>
          <a:xfrm>
            <a:off x="585066" y="1628800"/>
            <a:ext cx="7992888" cy="4198265"/>
          </a:xfrm>
          <a:prstGeom prst="rect">
            <a:avLst/>
          </a:prstGeom>
          <a:noFill/>
        </p:spPr>
        <p:txBody>
          <a:bodyPr wrap="square">
            <a:spAutoFit/>
          </a:bodyPr>
          <a:lstStyle/>
          <a:p>
            <a:pPr>
              <a:lnSpc>
                <a:spcPct val="150000"/>
              </a:lnSpc>
            </a:pPr>
            <a:r>
              <a:rPr kumimoji="1" lang="ru-RU" altLang="zh-CN" sz="1800" b="1" dirty="0">
                <a:solidFill>
                  <a:srgbClr val="000000"/>
                </a:solidFill>
                <a:latin typeface="华文中宋" panose="02010600040101010101" pitchFamily="2" charset="-122"/>
                <a:ea typeface="华文中宋" panose="02010600040101010101" pitchFamily="2" charset="-122"/>
              </a:rPr>
              <a:t>1</a:t>
            </a:r>
            <a:r>
              <a:rPr kumimoji="1" lang="zh-CN" altLang="ru-RU" sz="1800" b="1" dirty="0">
                <a:solidFill>
                  <a:srgbClr val="000000"/>
                </a:solidFill>
                <a:latin typeface="华文中宋" panose="02010600040101010101" pitchFamily="2" charset="-122"/>
                <a:ea typeface="华文中宋" panose="02010600040101010101" pitchFamily="2" charset="-122"/>
              </a:rPr>
              <a:t>、数据信息</a:t>
            </a:r>
          </a:p>
          <a:p>
            <a:pPr marL="742950" lvl="1" indent="-285750">
              <a:lnSpc>
                <a:spcPct val="150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数字量信息：离散的二进制形式数据，最小单位为“位</a:t>
            </a:r>
            <a:r>
              <a:rPr kumimoji="1" lang="ru-RU" altLang="zh-CN" b="1" dirty="0">
                <a:solidFill>
                  <a:srgbClr val="000000"/>
                </a:solidFill>
                <a:latin typeface="华文中宋" panose="02010600040101010101" pitchFamily="2" charset="-122"/>
                <a:ea typeface="华文中宋" panose="02010600040101010101" pitchFamily="2" charset="-122"/>
              </a:rPr>
              <a:t>(b)”</a:t>
            </a:r>
            <a:r>
              <a:rPr kumimoji="1" lang="zh-CN" altLang="ru-RU" b="1" dirty="0">
                <a:solidFill>
                  <a:srgbClr val="000000"/>
                </a:solidFill>
                <a:latin typeface="华文中宋" panose="02010600040101010101" pitchFamily="2" charset="-122"/>
                <a:ea typeface="华文中宋" panose="02010600040101010101" pitchFamily="2" charset="-122"/>
              </a:rPr>
              <a:t>，</a:t>
            </a:r>
            <a:r>
              <a:rPr kumimoji="1" lang="ru-RU" altLang="zh-CN" b="1" dirty="0">
                <a:solidFill>
                  <a:srgbClr val="000000"/>
                </a:solidFill>
                <a:latin typeface="华文中宋" panose="02010600040101010101" pitchFamily="2" charset="-122"/>
                <a:ea typeface="华文中宋" panose="02010600040101010101" pitchFamily="2" charset="-122"/>
              </a:rPr>
              <a:t>8</a:t>
            </a:r>
            <a:r>
              <a:rPr kumimoji="1" lang="zh-CN" altLang="ru-RU" b="1" dirty="0">
                <a:solidFill>
                  <a:srgbClr val="000000"/>
                </a:solidFill>
                <a:latin typeface="华文中宋" panose="02010600040101010101" pitchFamily="2" charset="-122"/>
                <a:ea typeface="华文中宋" panose="02010600040101010101" pitchFamily="2" charset="-122"/>
              </a:rPr>
              <a:t>位为一个字节</a:t>
            </a:r>
            <a:r>
              <a:rPr kumimoji="1" lang="ru-RU" altLang="zh-CN" b="1" dirty="0">
                <a:solidFill>
                  <a:srgbClr val="000000"/>
                </a:solidFill>
                <a:latin typeface="华文中宋" panose="02010600040101010101" pitchFamily="2" charset="-122"/>
                <a:ea typeface="华文中宋" panose="02010600040101010101" pitchFamily="2" charset="-122"/>
              </a:rPr>
              <a:t>(B)</a:t>
            </a:r>
            <a:r>
              <a:rPr kumimoji="1" lang="zh-CN" altLang="ru-RU" b="1" dirty="0">
                <a:solidFill>
                  <a:srgbClr val="000000"/>
                </a:solidFill>
                <a:latin typeface="华文中宋" panose="02010600040101010101" pitchFamily="2" charset="-122"/>
                <a:ea typeface="华文中宋" panose="02010600040101010101" pitchFamily="2" charset="-122"/>
              </a:rPr>
              <a:t>。</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ru-RU" sz="1800" b="1" dirty="0">
                <a:solidFill>
                  <a:srgbClr val="000000"/>
                </a:solidFill>
                <a:latin typeface="华文中宋" panose="02010600040101010101" pitchFamily="2" charset="-122"/>
                <a:ea typeface="华文中宋" panose="02010600040101010101" pitchFamily="2" charset="-122"/>
              </a:rPr>
              <a:t>模拟量信息：用模拟电压或模拟电流幅值大小表示的物理量。</a:t>
            </a:r>
            <a:endParaRPr kumimoji="1" lang="en-US" altLang="zh-CN" sz="1800"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ru-RU" sz="1800" b="1" dirty="0">
                <a:solidFill>
                  <a:srgbClr val="000000"/>
                </a:solidFill>
                <a:latin typeface="华文中宋" panose="02010600040101010101" pitchFamily="2" charset="-122"/>
                <a:ea typeface="华文中宋" panose="02010600040101010101" pitchFamily="2" charset="-122"/>
              </a:rPr>
              <a:t>开关量：只有两个状态，“开”和“关”，用一位二进制数即可表示。</a:t>
            </a:r>
            <a:endParaRPr kumimoji="1"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pPr>
            <a:r>
              <a:rPr kumimoji="1" lang="ru-RU" altLang="zh-CN" sz="1800" b="1" dirty="0">
                <a:solidFill>
                  <a:srgbClr val="000000"/>
                </a:solidFill>
                <a:latin typeface="华文中宋" panose="02010600040101010101" pitchFamily="2" charset="-122"/>
                <a:ea typeface="华文中宋" panose="02010600040101010101" pitchFamily="2" charset="-122"/>
              </a:rPr>
              <a:t>2</a:t>
            </a:r>
            <a:r>
              <a:rPr kumimoji="1" lang="zh-CN" altLang="ru-RU" sz="1800" b="1" dirty="0">
                <a:solidFill>
                  <a:srgbClr val="000000"/>
                </a:solidFill>
                <a:latin typeface="华文中宋" panose="02010600040101010101" pitchFamily="2" charset="-122"/>
                <a:ea typeface="华文中宋" panose="02010600040101010101" pitchFamily="2" charset="-122"/>
              </a:rPr>
              <a:t>、状态信息</a:t>
            </a:r>
          </a:p>
          <a:p>
            <a:pPr marL="742950" lvl="1" indent="-285750">
              <a:lnSpc>
                <a:spcPct val="150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反映当前外设所处的工作状态，实际中通过状态端口信息表现。</a:t>
            </a:r>
          </a:p>
          <a:p>
            <a:pPr>
              <a:lnSpc>
                <a:spcPct val="150000"/>
              </a:lnSpc>
            </a:pPr>
            <a:r>
              <a:rPr kumimoji="1" lang="ru-RU" altLang="zh-CN" sz="1800" b="1" dirty="0">
                <a:solidFill>
                  <a:srgbClr val="000000"/>
                </a:solidFill>
                <a:latin typeface="华文中宋" panose="02010600040101010101" pitchFamily="2" charset="-122"/>
                <a:ea typeface="华文中宋" panose="02010600040101010101" pitchFamily="2" charset="-122"/>
              </a:rPr>
              <a:t>3</a:t>
            </a:r>
            <a:r>
              <a:rPr kumimoji="1" lang="zh-CN" altLang="ru-RU" sz="1800" b="1" dirty="0">
                <a:solidFill>
                  <a:srgbClr val="000000"/>
                </a:solidFill>
                <a:latin typeface="华文中宋" panose="02010600040101010101" pitchFamily="2" charset="-122"/>
                <a:ea typeface="华文中宋" panose="02010600040101010101" pitchFamily="2" charset="-122"/>
              </a:rPr>
              <a:t>、控制信息</a:t>
            </a:r>
          </a:p>
          <a:p>
            <a:pPr marL="742950" lvl="1" indent="-285750">
              <a:lnSpc>
                <a:spcPct val="150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由</a:t>
            </a:r>
            <a:r>
              <a:rPr kumimoji="1" lang="ru-RU" altLang="zh-CN" b="1" dirty="0">
                <a:solidFill>
                  <a:srgbClr val="000000"/>
                </a:solidFill>
                <a:latin typeface="华文中宋" panose="02010600040101010101" pitchFamily="2" charset="-122"/>
                <a:ea typeface="华文中宋" panose="02010600040101010101" pitchFamily="2" charset="-122"/>
              </a:rPr>
              <a:t>CPU</a:t>
            </a:r>
            <a:r>
              <a:rPr kumimoji="1" lang="zh-CN" altLang="ru-RU" b="1" dirty="0">
                <a:solidFill>
                  <a:srgbClr val="000000"/>
                </a:solidFill>
                <a:latin typeface="华文中宋" panose="02010600040101010101" pitchFamily="2" charset="-122"/>
                <a:ea typeface="华文中宋" panose="02010600040101010101" pitchFamily="2" charset="-122"/>
              </a:rPr>
              <a:t>发出的用来控制外设工作的信号。例如：控制输入</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输出装置的启动或停止</a:t>
            </a:r>
          </a:p>
        </p:txBody>
      </p:sp>
      <p:sp>
        <p:nvSpPr>
          <p:cNvPr id="6" name="Title 13">
            <a:extLst>
              <a:ext uri="{FF2B5EF4-FFF2-40B4-BE49-F238E27FC236}">
                <a16:creationId xmlns:a16="http://schemas.microsoft.com/office/drawing/2014/main" id="{3F3342E6-EBAF-4E74-B8C0-B7692593926A}"/>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D67633E6-9243-4ADA-B901-DCE8ED4FF050}"/>
              </a:ext>
            </a:extLst>
          </p:cNvPr>
          <p:cNvSpPr>
            <a:spLocks noGrp="1"/>
          </p:cNvSpPr>
          <p:nvPr>
            <p:ph type="sldNum" sz="quarter" idx="12"/>
          </p:nvPr>
        </p:nvSpPr>
        <p:spPr/>
        <p:txBody>
          <a:bodyPr/>
          <a:lstStyle/>
          <a:p>
            <a:fld id="{B10D5614-B734-4280-8F57-1D4947433C97}" type="slidenum">
              <a:rPr lang="en-US" smtClean="0"/>
              <a:pPr/>
              <a:t>15</a:t>
            </a:fld>
            <a:endParaRPr lang="en-US"/>
          </a:p>
        </p:txBody>
      </p:sp>
    </p:spTree>
    <p:extLst>
      <p:ext uri="{BB962C8B-B14F-4D97-AF65-F5344CB8AC3E}">
        <p14:creationId xmlns:p14="http://schemas.microsoft.com/office/powerpoint/2010/main" val="137203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r>
              <a:rPr lang="en-US" altLang="zh-CN" sz="2000" b="1" dirty="0">
                <a:solidFill>
                  <a:srgbClr val="FF0000"/>
                </a:solidFill>
                <a:latin typeface="华文中宋" panose="02010600040101010101" pitchFamily="2" charset="-122"/>
                <a:ea typeface="华文中宋" panose="02010600040101010101" pitchFamily="2" charset="-122"/>
              </a:rPr>
              <a:t>——</a:t>
            </a:r>
            <a:r>
              <a:rPr lang="ru-RU" altLang="zh-CN" sz="2000" b="1" dirty="0">
                <a:solidFill>
                  <a:srgbClr val="FF0000"/>
                </a:solidFill>
                <a:latin typeface="华文中宋" panose="02010600040101010101" pitchFamily="2" charset="-122"/>
                <a:ea typeface="华文中宋" panose="02010600040101010101" pitchFamily="2" charset="-122"/>
              </a:rPr>
              <a:t>CPU</a:t>
            </a:r>
            <a:r>
              <a:rPr lang="zh-CN" altLang="ru-RU" sz="2000" b="1" dirty="0">
                <a:solidFill>
                  <a:srgbClr val="FF0000"/>
                </a:solidFill>
                <a:latin typeface="华文中宋" panose="02010600040101010101" pitchFamily="2" charset="-122"/>
                <a:ea typeface="华文中宋" panose="02010600040101010101" pitchFamily="2" charset="-122"/>
              </a:rPr>
              <a:t>和</a:t>
            </a:r>
            <a:r>
              <a:rPr lang="ru-RU" altLang="zh-CN" sz="2000" b="1" dirty="0">
                <a:solidFill>
                  <a:srgbClr val="FF0000"/>
                </a:solidFill>
                <a:latin typeface="华文中宋" panose="02010600040101010101" pitchFamily="2" charset="-122"/>
                <a:ea typeface="华文中宋" panose="02010600040101010101" pitchFamily="2" charset="-122"/>
              </a:rPr>
              <a:t>I/O</a:t>
            </a:r>
            <a:r>
              <a:rPr lang="zh-CN" altLang="ru-RU" sz="2000" b="1" dirty="0">
                <a:solidFill>
                  <a:srgbClr val="FF0000"/>
                </a:solidFill>
                <a:latin typeface="华文中宋" panose="02010600040101010101" pitchFamily="2" charset="-122"/>
                <a:ea typeface="华文中宋" panose="02010600040101010101" pitchFamily="2" charset="-122"/>
              </a:rPr>
              <a:t>设备之间的接口信息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9" name="文本框 8">
            <a:extLst>
              <a:ext uri="{FF2B5EF4-FFF2-40B4-BE49-F238E27FC236}">
                <a16:creationId xmlns:a16="http://schemas.microsoft.com/office/drawing/2014/main" id="{AE58F2BE-81AB-4E73-B506-93C8FAFCB341}"/>
              </a:ext>
            </a:extLst>
          </p:cNvPr>
          <p:cNvSpPr txBox="1"/>
          <p:nvPr/>
        </p:nvSpPr>
        <p:spPr>
          <a:xfrm>
            <a:off x="585066" y="1628800"/>
            <a:ext cx="7992888" cy="336726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kumimoji="1" lang="zh-CN" altLang="ru-RU" sz="1800" b="1" dirty="0">
                <a:solidFill>
                  <a:srgbClr val="000000"/>
                </a:solidFill>
                <a:latin typeface="华文中宋" panose="02010600040101010101" pitchFamily="2" charset="-122"/>
                <a:ea typeface="华文中宋" panose="02010600040101010101" pitchFamily="2" charset="-122"/>
              </a:rPr>
              <a:t>问题：数据信息、状态信息、控制信息是不同性质的信息，被分别传送，如何实现？</a:t>
            </a:r>
            <a:endParaRPr kumimoji="1" lang="en-US" altLang="zh-CN" sz="18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kumimoji="1" lang="zh-CN" altLang="ru-RU" b="1" dirty="0">
                <a:solidFill>
                  <a:srgbClr val="000000"/>
                </a:solidFill>
                <a:latin typeface="华文中宋" panose="02010600040101010101" pitchFamily="2" charset="-122"/>
                <a:ea typeface="华文中宋" panose="02010600040101010101" pitchFamily="2" charset="-122"/>
              </a:rPr>
              <a:t>问题解决：数据信息、状态信息、控制信息使用不同的端口地址。</a:t>
            </a:r>
          </a:p>
          <a:p>
            <a:pPr marL="285750" indent="-285750">
              <a:lnSpc>
                <a:spcPct val="150000"/>
              </a:lnSpc>
              <a:buFont typeface="Wingdings" panose="05000000000000000000" pitchFamily="2" charset="2"/>
              <a:buChar char="Ø"/>
            </a:pPr>
            <a:r>
              <a:rPr kumimoji="1" lang="zh-CN" altLang="ru-RU" b="1" dirty="0">
                <a:solidFill>
                  <a:srgbClr val="000000"/>
                </a:solidFill>
                <a:latin typeface="华文中宋" panose="02010600040101010101" pitchFamily="2" charset="-122"/>
                <a:ea typeface="华文中宋" panose="02010600040101010101" pitchFamily="2" charset="-122"/>
              </a:rPr>
              <a:t>问题结论：都通过数据总线传送，但放在接口的不同寄存器 </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ru-RU" altLang="zh-CN" b="1" dirty="0">
                <a:solidFill>
                  <a:srgbClr val="FF0000"/>
                </a:solidFill>
                <a:latin typeface="华文中宋" panose="02010600040101010101" pitchFamily="2" charset="-122"/>
                <a:ea typeface="华文中宋" panose="02010600040101010101" pitchFamily="2" charset="-122"/>
              </a:rPr>
              <a:t>I/O</a:t>
            </a:r>
            <a:r>
              <a:rPr kumimoji="1" lang="zh-CN" altLang="ru-RU" b="1" dirty="0">
                <a:solidFill>
                  <a:srgbClr val="FF0000"/>
                </a:solidFill>
                <a:latin typeface="华文中宋" panose="02010600040101010101" pitchFamily="2" charset="-122"/>
                <a:ea typeface="华文中宋" panose="02010600040101010101" pitchFamily="2" charset="-122"/>
              </a:rPr>
              <a:t>端口</a:t>
            </a:r>
            <a:r>
              <a:rPr kumimoji="1" lang="ru-RU" altLang="zh-CN" b="1" dirty="0">
                <a:solidFill>
                  <a:srgbClr val="000000"/>
                </a:solidFill>
                <a:latin typeface="华文中宋" panose="02010600040101010101" pitchFamily="2" charset="-122"/>
                <a:ea typeface="华文中宋" panose="02010600040101010101" pitchFamily="2" charset="-122"/>
              </a:rPr>
              <a:t>)</a:t>
            </a:r>
            <a:r>
              <a:rPr kumimoji="1" lang="zh-CN" altLang="ru-RU" b="1" dirty="0">
                <a:solidFill>
                  <a:srgbClr val="000000"/>
                </a:solidFill>
                <a:latin typeface="华文中宋" panose="02010600040101010101" pitchFamily="2" charset="-122"/>
                <a:ea typeface="华文中宋" panose="02010600040101010101" pitchFamily="2" charset="-122"/>
              </a:rPr>
              <a:t>中，其中：</a:t>
            </a:r>
          </a:p>
          <a:p>
            <a:pPr marL="742950" lvl="2" indent="-285750">
              <a:lnSpc>
                <a:spcPct val="150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输入输出的数据信息放在数据缓冲器</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输入的状态信息放在状态寄存器</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2" indent="-285750">
              <a:lnSpc>
                <a:spcPct val="150000"/>
              </a:lnSpc>
              <a:buFont typeface="Arial" panose="020B0604020202020204" pitchFamily="34" charset="0"/>
              <a:buChar char="•"/>
            </a:pPr>
            <a:r>
              <a:rPr kumimoji="1" lang="zh-CN" altLang="ru-RU" b="1" dirty="0">
                <a:solidFill>
                  <a:srgbClr val="000000"/>
                </a:solidFill>
                <a:latin typeface="华文中宋" panose="02010600040101010101" pitchFamily="2" charset="-122"/>
                <a:ea typeface="华文中宋" panose="02010600040101010101" pitchFamily="2" charset="-122"/>
              </a:rPr>
              <a:t>输出的控制信息放在控制寄存器</a:t>
            </a:r>
          </a:p>
        </p:txBody>
      </p:sp>
      <p:sp>
        <p:nvSpPr>
          <p:cNvPr id="12" name="Title 13">
            <a:extLst>
              <a:ext uri="{FF2B5EF4-FFF2-40B4-BE49-F238E27FC236}">
                <a16:creationId xmlns:a16="http://schemas.microsoft.com/office/drawing/2014/main" id="{AEDD09C4-90F1-41C0-9ED6-48DC92AB9753}"/>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2" name="灯片编号占位符 1">
            <a:extLst>
              <a:ext uri="{FF2B5EF4-FFF2-40B4-BE49-F238E27FC236}">
                <a16:creationId xmlns:a16="http://schemas.microsoft.com/office/drawing/2014/main" id="{6973F8E1-233A-415C-BBAF-B0C33C17C51B}"/>
              </a:ext>
            </a:extLst>
          </p:cNvPr>
          <p:cNvSpPr>
            <a:spLocks noGrp="1"/>
          </p:cNvSpPr>
          <p:nvPr>
            <p:ph type="sldNum" sz="quarter" idx="12"/>
          </p:nvPr>
        </p:nvSpPr>
        <p:spPr/>
        <p:txBody>
          <a:bodyPr/>
          <a:lstStyle/>
          <a:p>
            <a:fld id="{B10D5614-B734-4280-8F57-1D4947433C97}" type="slidenum">
              <a:rPr lang="en-US" smtClean="0"/>
              <a:pPr/>
              <a:t>16</a:t>
            </a:fld>
            <a:endParaRPr lang="en-US"/>
          </a:p>
        </p:txBody>
      </p:sp>
    </p:spTree>
    <p:extLst>
      <p:ext uri="{BB962C8B-B14F-4D97-AF65-F5344CB8AC3E}">
        <p14:creationId xmlns:p14="http://schemas.microsoft.com/office/powerpoint/2010/main" val="189983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r>
              <a:rPr lang="en-US" altLang="zh-CN" sz="2000" b="1" dirty="0">
                <a:solidFill>
                  <a:srgbClr val="FF0000"/>
                </a:solidFill>
                <a:latin typeface="华文中宋" panose="02010600040101010101" pitchFamily="2" charset="-122"/>
                <a:ea typeface="华文中宋" panose="02010600040101010101" pitchFamily="2" charset="-122"/>
              </a:rPr>
              <a:t>——</a:t>
            </a:r>
            <a:r>
              <a:rPr lang="ru-RU" altLang="zh-CN" sz="2000" b="1" dirty="0">
                <a:solidFill>
                  <a:srgbClr val="FF0000"/>
                </a:solidFill>
                <a:latin typeface="华文中宋" panose="02010600040101010101" pitchFamily="2" charset="-122"/>
                <a:ea typeface="华文中宋" panose="02010600040101010101" pitchFamily="2" charset="-122"/>
              </a:rPr>
              <a:t>CPU</a:t>
            </a:r>
            <a:r>
              <a:rPr lang="zh-CN" altLang="ru-RU" sz="2000" b="1" dirty="0">
                <a:solidFill>
                  <a:srgbClr val="FF0000"/>
                </a:solidFill>
                <a:latin typeface="华文中宋" panose="02010600040101010101" pitchFamily="2" charset="-122"/>
                <a:ea typeface="华文中宋" panose="02010600040101010101" pitchFamily="2" charset="-122"/>
              </a:rPr>
              <a:t>和</a:t>
            </a:r>
            <a:r>
              <a:rPr lang="ru-RU" altLang="zh-CN" sz="2000" b="1" dirty="0">
                <a:solidFill>
                  <a:srgbClr val="FF0000"/>
                </a:solidFill>
                <a:latin typeface="华文中宋" panose="02010600040101010101" pitchFamily="2" charset="-122"/>
                <a:ea typeface="华文中宋" panose="02010600040101010101" pitchFamily="2" charset="-122"/>
              </a:rPr>
              <a:t>I/O</a:t>
            </a:r>
            <a:r>
              <a:rPr lang="zh-CN" altLang="ru-RU" sz="2000" b="1" dirty="0">
                <a:solidFill>
                  <a:srgbClr val="FF0000"/>
                </a:solidFill>
                <a:latin typeface="华文中宋" panose="02010600040101010101" pitchFamily="2" charset="-122"/>
                <a:ea typeface="华文中宋" panose="02010600040101010101" pitchFamily="2" charset="-122"/>
              </a:rPr>
              <a:t>设备之间的接口信息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6" name="Group 123">
            <a:extLst>
              <a:ext uri="{FF2B5EF4-FFF2-40B4-BE49-F238E27FC236}">
                <a16:creationId xmlns:a16="http://schemas.microsoft.com/office/drawing/2014/main" id="{DB9746B7-2E42-4C83-8A3B-618605ED7B40}"/>
              </a:ext>
            </a:extLst>
          </p:cNvPr>
          <p:cNvGrpSpPr>
            <a:grpSpLocks/>
          </p:cNvGrpSpPr>
          <p:nvPr/>
        </p:nvGrpSpPr>
        <p:grpSpPr bwMode="auto">
          <a:xfrm>
            <a:off x="3619500" y="2624619"/>
            <a:ext cx="2362200" cy="3387725"/>
            <a:chOff x="3552" y="1248"/>
            <a:chExt cx="1488" cy="2134"/>
          </a:xfrm>
        </p:grpSpPr>
        <p:sp>
          <p:nvSpPr>
            <p:cNvPr id="8" name="Rectangle 124">
              <a:extLst>
                <a:ext uri="{FF2B5EF4-FFF2-40B4-BE49-F238E27FC236}">
                  <a16:creationId xmlns:a16="http://schemas.microsoft.com/office/drawing/2014/main" id="{881AB126-AB36-4058-916C-9791CB230EB0}"/>
                </a:ext>
              </a:extLst>
            </p:cNvPr>
            <p:cNvSpPr>
              <a:spLocks noChangeArrowheads="1"/>
            </p:cNvSpPr>
            <p:nvPr/>
          </p:nvSpPr>
          <p:spPr bwMode="auto">
            <a:xfrm>
              <a:off x="3552" y="1248"/>
              <a:ext cx="1488" cy="2134"/>
            </a:xfrm>
            <a:prstGeom prst="rect">
              <a:avLst/>
            </a:prstGeom>
            <a:solidFill>
              <a:srgbClr val="FFFFCC"/>
            </a:solidFill>
            <a:ln w="9525" cap="flat" algn="ctr">
              <a:solidFill>
                <a:srgbClr val="660066"/>
              </a:solidFill>
              <a:prstDash val="solid"/>
              <a:miter lim="800000"/>
              <a:headEnd type="none" w="med" len="med"/>
              <a:tailEnd type="none" w="med" len="med"/>
            </a:ln>
          </p:spPr>
          <p:txBody>
            <a:bodyPr>
              <a:spAutoFit/>
            </a:bodyPr>
            <a:lstStyle/>
            <a:p>
              <a:endParaRPr kumimoji="1" lang="ru-RU" altLang="zh-CN" sz="2400" b="0"/>
            </a:p>
            <a:p>
              <a:endParaRPr kumimoji="1" lang="ru-RU" altLang="zh-CN" sz="2400" b="0"/>
            </a:p>
            <a:p>
              <a:endParaRPr kumimoji="1" lang="ru-RU" altLang="zh-CN" sz="2400" b="0"/>
            </a:p>
            <a:p>
              <a:endParaRPr kumimoji="1" lang="ru-RU" altLang="zh-CN" sz="2400" b="0"/>
            </a:p>
            <a:p>
              <a:endParaRPr kumimoji="1" lang="ru-RU" altLang="zh-CN" sz="2400" b="0"/>
            </a:p>
            <a:p>
              <a:endParaRPr kumimoji="1" lang="ru-RU" altLang="zh-CN" sz="2400" b="0"/>
            </a:p>
            <a:p>
              <a:endParaRPr kumimoji="1" lang="ru-RU" altLang="zh-CN" sz="2400" b="0"/>
            </a:p>
            <a:p>
              <a:endParaRPr kumimoji="1" lang="ru-RU" altLang="zh-CN" sz="2400" b="0"/>
            </a:p>
            <a:p>
              <a:pPr algn="ctr"/>
              <a:r>
                <a:rPr kumimoji="1" lang="zh-CN" altLang="ru-RU" sz="2400">
                  <a:solidFill>
                    <a:srgbClr val="CC6600"/>
                  </a:solidFill>
                  <a:ea typeface="幼圆" panose="02010509060101010101" pitchFamily="49" charset="-122"/>
                </a:rPr>
                <a:t>接口</a:t>
              </a:r>
            </a:p>
          </p:txBody>
        </p:sp>
        <p:sp>
          <p:nvSpPr>
            <p:cNvPr id="12" name="Rectangle 125">
              <a:extLst>
                <a:ext uri="{FF2B5EF4-FFF2-40B4-BE49-F238E27FC236}">
                  <a16:creationId xmlns:a16="http://schemas.microsoft.com/office/drawing/2014/main" id="{66E3F742-1379-4AE2-B377-B5428D51BA90}"/>
                </a:ext>
              </a:extLst>
            </p:cNvPr>
            <p:cNvSpPr>
              <a:spLocks noChangeArrowheads="1"/>
            </p:cNvSpPr>
            <p:nvPr/>
          </p:nvSpPr>
          <p:spPr bwMode="auto">
            <a:xfrm>
              <a:off x="3696" y="1488"/>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a:solidFill>
                    <a:schemeClr val="bg1"/>
                  </a:solidFill>
                </a:rPr>
                <a:t>数据输入寄存器</a:t>
              </a:r>
            </a:p>
          </p:txBody>
        </p:sp>
        <p:sp>
          <p:nvSpPr>
            <p:cNvPr id="13" name="Rectangle 126">
              <a:extLst>
                <a:ext uri="{FF2B5EF4-FFF2-40B4-BE49-F238E27FC236}">
                  <a16:creationId xmlns:a16="http://schemas.microsoft.com/office/drawing/2014/main" id="{8E0C8C2A-9BC4-4074-8AA8-9CA08493DD54}"/>
                </a:ext>
              </a:extLst>
            </p:cNvPr>
            <p:cNvSpPr>
              <a:spLocks noChangeArrowheads="1"/>
            </p:cNvSpPr>
            <p:nvPr/>
          </p:nvSpPr>
          <p:spPr bwMode="auto">
            <a:xfrm>
              <a:off x="3696" y="1872"/>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a:solidFill>
                    <a:schemeClr val="bg1"/>
                  </a:solidFill>
                </a:rPr>
                <a:t>数据输出寄存器</a:t>
              </a:r>
            </a:p>
          </p:txBody>
        </p:sp>
        <p:sp>
          <p:nvSpPr>
            <p:cNvPr id="14" name="Rectangle 127">
              <a:extLst>
                <a:ext uri="{FF2B5EF4-FFF2-40B4-BE49-F238E27FC236}">
                  <a16:creationId xmlns:a16="http://schemas.microsoft.com/office/drawing/2014/main" id="{1E0BC2B8-8C89-4648-BA2E-AE04A9C95B6D}"/>
                </a:ext>
              </a:extLst>
            </p:cNvPr>
            <p:cNvSpPr>
              <a:spLocks noChangeArrowheads="1"/>
            </p:cNvSpPr>
            <p:nvPr/>
          </p:nvSpPr>
          <p:spPr bwMode="auto">
            <a:xfrm>
              <a:off x="3696" y="2256"/>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a:solidFill>
                    <a:schemeClr val="bg1"/>
                  </a:solidFill>
                </a:rPr>
                <a:t>控制输出寄存器</a:t>
              </a:r>
            </a:p>
          </p:txBody>
        </p:sp>
        <p:sp>
          <p:nvSpPr>
            <p:cNvPr id="15" name="Rectangle 128">
              <a:extLst>
                <a:ext uri="{FF2B5EF4-FFF2-40B4-BE49-F238E27FC236}">
                  <a16:creationId xmlns:a16="http://schemas.microsoft.com/office/drawing/2014/main" id="{52E7CF3D-D16E-427E-95B3-31D9407DC7F9}"/>
                </a:ext>
              </a:extLst>
            </p:cNvPr>
            <p:cNvSpPr>
              <a:spLocks noChangeArrowheads="1"/>
            </p:cNvSpPr>
            <p:nvPr/>
          </p:nvSpPr>
          <p:spPr bwMode="auto">
            <a:xfrm>
              <a:off x="3696" y="2640"/>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a:solidFill>
                    <a:schemeClr val="bg1"/>
                  </a:solidFill>
                </a:rPr>
                <a:t>状态输入寄存器</a:t>
              </a:r>
            </a:p>
          </p:txBody>
        </p:sp>
      </p:grpSp>
      <p:sp>
        <p:nvSpPr>
          <p:cNvPr id="16" name="Rectangle 130">
            <a:extLst>
              <a:ext uri="{FF2B5EF4-FFF2-40B4-BE49-F238E27FC236}">
                <a16:creationId xmlns:a16="http://schemas.microsoft.com/office/drawing/2014/main" id="{45ADD8A6-F840-4FB3-95D1-DE23F37759AF}"/>
              </a:ext>
            </a:extLst>
          </p:cNvPr>
          <p:cNvSpPr>
            <a:spLocks noChangeArrowheads="1"/>
          </p:cNvSpPr>
          <p:nvPr/>
        </p:nvSpPr>
        <p:spPr bwMode="auto">
          <a:xfrm>
            <a:off x="7048500" y="2624619"/>
            <a:ext cx="1143000" cy="3352800"/>
          </a:xfrm>
          <a:prstGeom prst="rect">
            <a:avLst/>
          </a:prstGeom>
          <a:solidFill>
            <a:srgbClr val="008000"/>
          </a:solidFill>
          <a:ln w="9525" cap="flat" algn="ctr">
            <a:solidFill>
              <a:srgbClr val="40458C"/>
            </a:solidFill>
            <a:prstDash val="solid"/>
            <a:miter lim="800000"/>
            <a:headEnd type="none" w="med" len="med"/>
            <a:tailEnd type="none" w="med" len="med"/>
          </a:ln>
        </p:spPr>
        <p:txBody>
          <a:bodyPr wrap="none" anchor="ctr"/>
          <a:lstStyle/>
          <a:p>
            <a:pPr algn="ctr"/>
            <a:r>
              <a:rPr kumimoji="1" lang="zh-CN" altLang="ru-RU" sz="2200">
                <a:solidFill>
                  <a:schemeClr val="bg1"/>
                </a:solidFill>
                <a:ea typeface="幼圆" panose="02010509060101010101" pitchFamily="49" charset="-122"/>
              </a:rPr>
              <a:t>外</a:t>
            </a:r>
          </a:p>
          <a:p>
            <a:pPr algn="ctr"/>
            <a:r>
              <a:rPr kumimoji="1" lang="zh-CN" altLang="ru-RU" sz="2200">
                <a:solidFill>
                  <a:schemeClr val="bg1"/>
                </a:solidFill>
                <a:ea typeface="幼圆" panose="02010509060101010101" pitchFamily="49" charset="-122"/>
              </a:rPr>
              <a:t>部</a:t>
            </a:r>
          </a:p>
          <a:p>
            <a:pPr algn="ctr"/>
            <a:r>
              <a:rPr kumimoji="1" lang="zh-CN" altLang="ru-RU" sz="2200">
                <a:solidFill>
                  <a:schemeClr val="bg1"/>
                </a:solidFill>
                <a:ea typeface="幼圆" panose="02010509060101010101" pitchFamily="49" charset="-122"/>
              </a:rPr>
              <a:t>输</a:t>
            </a:r>
          </a:p>
          <a:p>
            <a:pPr algn="ctr"/>
            <a:r>
              <a:rPr kumimoji="1" lang="zh-CN" altLang="ru-RU" sz="2200">
                <a:solidFill>
                  <a:schemeClr val="bg1"/>
                </a:solidFill>
                <a:ea typeface="幼圆" panose="02010509060101010101" pitchFamily="49" charset="-122"/>
              </a:rPr>
              <a:t>入</a:t>
            </a:r>
          </a:p>
          <a:p>
            <a:pPr algn="ctr"/>
            <a:r>
              <a:rPr kumimoji="1" lang="zh-CN" altLang="ru-RU" sz="2200">
                <a:solidFill>
                  <a:schemeClr val="bg1"/>
                </a:solidFill>
                <a:ea typeface="幼圆" panose="02010509060101010101" pitchFamily="49" charset="-122"/>
              </a:rPr>
              <a:t>或</a:t>
            </a:r>
          </a:p>
          <a:p>
            <a:pPr algn="ctr"/>
            <a:r>
              <a:rPr kumimoji="1" lang="zh-CN" altLang="ru-RU" sz="2200">
                <a:solidFill>
                  <a:schemeClr val="bg1"/>
                </a:solidFill>
                <a:ea typeface="幼圆" panose="02010509060101010101" pitchFamily="49" charset="-122"/>
              </a:rPr>
              <a:t>输</a:t>
            </a:r>
          </a:p>
          <a:p>
            <a:pPr algn="ctr"/>
            <a:r>
              <a:rPr kumimoji="1" lang="zh-CN" altLang="ru-RU" sz="2200">
                <a:solidFill>
                  <a:schemeClr val="bg1"/>
                </a:solidFill>
                <a:ea typeface="幼圆" panose="02010509060101010101" pitchFamily="49" charset="-122"/>
              </a:rPr>
              <a:t>出</a:t>
            </a:r>
          </a:p>
          <a:p>
            <a:pPr algn="ctr"/>
            <a:r>
              <a:rPr kumimoji="1" lang="zh-CN" altLang="ru-RU" sz="2200">
                <a:solidFill>
                  <a:schemeClr val="bg1"/>
                </a:solidFill>
                <a:ea typeface="幼圆" panose="02010509060101010101" pitchFamily="49" charset="-122"/>
              </a:rPr>
              <a:t>设</a:t>
            </a:r>
          </a:p>
          <a:p>
            <a:pPr algn="ctr"/>
            <a:r>
              <a:rPr kumimoji="1" lang="zh-CN" altLang="ru-RU" sz="2200">
                <a:solidFill>
                  <a:schemeClr val="bg1"/>
                </a:solidFill>
                <a:ea typeface="幼圆" panose="02010509060101010101" pitchFamily="49" charset="-122"/>
              </a:rPr>
              <a:t>备</a:t>
            </a:r>
          </a:p>
        </p:txBody>
      </p:sp>
      <p:sp>
        <p:nvSpPr>
          <p:cNvPr id="17" name="Rectangle 131">
            <a:extLst>
              <a:ext uri="{FF2B5EF4-FFF2-40B4-BE49-F238E27FC236}">
                <a16:creationId xmlns:a16="http://schemas.microsoft.com/office/drawing/2014/main" id="{0B074749-4C88-47E0-8473-B9EA936DE87A}"/>
              </a:ext>
            </a:extLst>
          </p:cNvPr>
          <p:cNvSpPr>
            <a:spLocks noChangeArrowheads="1"/>
          </p:cNvSpPr>
          <p:nvPr/>
        </p:nvSpPr>
        <p:spPr bwMode="auto">
          <a:xfrm>
            <a:off x="1181100" y="2624619"/>
            <a:ext cx="1143000" cy="3352800"/>
          </a:xfrm>
          <a:prstGeom prst="rect">
            <a:avLst/>
          </a:prstGeom>
          <a:solidFill>
            <a:srgbClr val="FFFFCC"/>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400">
                <a:solidFill>
                  <a:srgbClr val="0000FF"/>
                </a:solidFill>
                <a:latin typeface="Times New Roman" panose="02020603050405020304" pitchFamily="18" charset="0"/>
              </a:rPr>
              <a:t>CPU</a:t>
            </a:r>
          </a:p>
        </p:txBody>
      </p:sp>
      <p:sp>
        <p:nvSpPr>
          <p:cNvPr id="18" name="AutoShape 132">
            <a:extLst>
              <a:ext uri="{FF2B5EF4-FFF2-40B4-BE49-F238E27FC236}">
                <a16:creationId xmlns:a16="http://schemas.microsoft.com/office/drawing/2014/main" id="{4D8E401E-4FD3-4536-BEB5-9E0632C4FDFA}"/>
              </a:ext>
            </a:extLst>
          </p:cNvPr>
          <p:cNvSpPr>
            <a:spLocks noChangeArrowheads="1"/>
          </p:cNvSpPr>
          <p:nvPr/>
        </p:nvSpPr>
        <p:spPr bwMode="auto">
          <a:xfrm>
            <a:off x="5981700" y="3386619"/>
            <a:ext cx="1066800" cy="304800"/>
          </a:xfrm>
          <a:prstGeom prst="leftRightArrow">
            <a:avLst>
              <a:gd name="adj1" fmla="val 50000"/>
              <a:gd name="adj2" fmla="val 69676"/>
            </a:avLst>
          </a:prstGeom>
          <a:solidFill>
            <a:srgbClr val="ECD882"/>
          </a:solidFill>
          <a:ln w="9525" cap="flat" algn="ctr">
            <a:solidFill>
              <a:srgbClr val="40458C"/>
            </a:solidFill>
            <a:prstDash val="solid"/>
            <a:miter lim="800000"/>
            <a:headEnd type="none" w="med" len="med"/>
            <a:tailEnd type="none" w="med" len="med"/>
          </a:ln>
        </p:spPr>
        <p:txBody>
          <a:bodyPr wrap="none"/>
          <a:lstStyle/>
          <a:p>
            <a:endParaRPr lang="zh-CN" altLang="en-US"/>
          </a:p>
        </p:txBody>
      </p:sp>
      <p:sp>
        <p:nvSpPr>
          <p:cNvPr id="19" name="AutoShape 133">
            <a:extLst>
              <a:ext uri="{FF2B5EF4-FFF2-40B4-BE49-F238E27FC236}">
                <a16:creationId xmlns:a16="http://schemas.microsoft.com/office/drawing/2014/main" id="{8172551C-9E0A-4FE2-8912-5BFDDA5FAAAA}"/>
              </a:ext>
            </a:extLst>
          </p:cNvPr>
          <p:cNvSpPr>
            <a:spLocks noChangeArrowheads="1"/>
          </p:cNvSpPr>
          <p:nvPr/>
        </p:nvSpPr>
        <p:spPr bwMode="auto">
          <a:xfrm>
            <a:off x="5981700" y="4910619"/>
            <a:ext cx="1066800" cy="228600"/>
          </a:xfrm>
          <a:prstGeom prst="leftArrow">
            <a:avLst>
              <a:gd name="adj1" fmla="val 50000"/>
              <a:gd name="adj2" fmla="val 116667"/>
            </a:avLst>
          </a:prstGeom>
          <a:solidFill>
            <a:srgbClr val="ECD882"/>
          </a:solidFill>
          <a:ln w="9525" cap="flat" algn="ctr">
            <a:solidFill>
              <a:srgbClr val="40458C"/>
            </a:solidFill>
            <a:prstDash val="solid"/>
            <a:miter lim="800000"/>
            <a:headEnd type="none" w="med" len="med"/>
            <a:tailEnd type="none" w="med" len="med"/>
          </a:ln>
        </p:spPr>
        <p:txBody>
          <a:bodyPr wrap="none"/>
          <a:lstStyle/>
          <a:p>
            <a:endParaRPr lang="zh-CN" altLang="en-US"/>
          </a:p>
        </p:txBody>
      </p:sp>
      <p:sp>
        <p:nvSpPr>
          <p:cNvPr id="20" name="AutoShape 134">
            <a:extLst>
              <a:ext uri="{FF2B5EF4-FFF2-40B4-BE49-F238E27FC236}">
                <a16:creationId xmlns:a16="http://schemas.microsoft.com/office/drawing/2014/main" id="{EC251ED5-01F6-48FA-AA38-016A9A69A434}"/>
              </a:ext>
            </a:extLst>
          </p:cNvPr>
          <p:cNvSpPr>
            <a:spLocks noChangeArrowheads="1"/>
          </p:cNvSpPr>
          <p:nvPr/>
        </p:nvSpPr>
        <p:spPr bwMode="auto">
          <a:xfrm>
            <a:off x="5981700" y="4301019"/>
            <a:ext cx="1066800" cy="228600"/>
          </a:xfrm>
          <a:prstGeom prst="rightArrow">
            <a:avLst>
              <a:gd name="adj1" fmla="val 50000"/>
              <a:gd name="adj2" fmla="val 116127"/>
            </a:avLst>
          </a:prstGeom>
          <a:solidFill>
            <a:srgbClr val="ECD882"/>
          </a:solidFill>
          <a:ln w="9525" cap="flat" algn="ctr">
            <a:solidFill>
              <a:srgbClr val="40458C"/>
            </a:solidFill>
            <a:prstDash val="solid"/>
            <a:miter lim="800000"/>
            <a:headEnd type="none" w="med" len="med"/>
            <a:tailEnd type="none" w="med" len="med"/>
          </a:ln>
        </p:spPr>
        <p:txBody>
          <a:bodyPr wrap="none"/>
          <a:lstStyle/>
          <a:p>
            <a:endParaRPr lang="zh-CN" altLang="en-US"/>
          </a:p>
        </p:txBody>
      </p:sp>
      <p:sp>
        <p:nvSpPr>
          <p:cNvPr id="21" name="AutoShape 135">
            <a:extLst>
              <a:ext uri="{FF2B5EF4-FFF2-40B4-BE49-F238E27FC236}">
                <a16:creationId xmlns:a16="http://schemas.microsoft.com/office/drawing/2014/main" id="{7C4F250C-5E08-4E4B-B929-5AACD518B730}"/>
              </a:ext>
            </a:extLst>
          </p:cNvPr>
          <p:cNvSpPr>
            <a:spLocks noChangeArrowheads="1"/>
          </p:cNvSpPr>
          <p:nvPr/>
        </p:nvSpPr>
        <p:spPr bwMode="auto">
          <a:xfrm>
            <a:off x="2324100" y="2853219"/>
            <a:ext cx="1295400" cy="644525"/>
          </a:xfrm>
          <a:prstGeom prst="leftRightArrow">
            <a:avLst>
              <a:gd name="adj1" fmla="val 50000"/>
              <a:gd name="adj2" fmla="val 40011"/>
            </a:avLst>
          </a:prstGeom>
          <a:solidFill>
            <a:srgbClr val="ECD882"/>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a:solidFill>
                  <a:srgbClr val="0000FF"/>
                </a:solidFill>
                <a:latin typeface="Times New Roman" panose="02020603050405020304" pitchFamily="18" charset="0"/>
              </a:rPr>
              <a:t>DB</a:t>
            </a:r>
          </a:p>
        </p:txBody>
      </p:sp>
      <p:sp>
        <p:nvSpPr>
          <p:cNvPr id="22" name="AutoShape 136">
            <a:extLst>
              <a:ext uri="{FF2B5EF4-FFF2-40B4-BE49-F238E27FC236}">
                <a16:creationId xmlns:a16="http://schemas.microsoft.com/office/drawing/2014/main" id="{81248503-4BA2-4284-8553-DD1F565D4EAB}"/>
              </a:ext>
            </a:extLst>
          </p:cNvPr>
          <p:cNvSpPr>
            <a:spLocks noChangeArrowheads="1"/>
          </p:cNvSpPr>
          <p:nvPr/>
        </p:nvSpPr>
        <p:spPr bwMode="auto">
          <a:xfrm>
            <a:off x="2324100" y="4072419"/>
            <a:ext cx="1295400" cy="644525"/>
          </a:xfrm>
          <a:prstGeom prst="rightArrow">
            <a:avLst>
              <a:gd name="adj1" fmla="val 50000"/>
              <a:gd name="adj2" fmla="val 50014"/>
            </a:avLst>
          </a:prstGeom>
          <a:solidFill>
            <a:srgbClr val="ECD882"/>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a:solidFill>
                  <a:srgbClr val="0000FF"/>
                </a:solidFill>
                <a:latin typeface="Times New Roman" panose="02020603050405020304" pitchFamily="18" charset="0"/>
              </a:rPr>
              <a:t>AB</a:t>
            </a:r>
          </a:p>
        </p:txBody>
      </p:sp>
      <p:sp>
        <p:nvSpPr>
          <p:cNvPr id="23" name="AutoShape 137">
            <a:extLst>
              <a:ext uri="{FF2B5EF4-FFF2-40B4-BE49-F238E27FC236}">
                <a16:creationId xmlns:a16="http://schemas.microsoft.com/office/drawing/2014/main" id="{80A52C97-54C8-48D5-9956-40A328A532E8}"/>
              </a:ext>
            </a:extLst>
          </p:cNvPr>
          <p:cNvSpPr>
            <a:spLocks noChangeArrowheads="1"/>
          </p:cNvSpPr>
          <p:nvPr/>
        </p:nvSpPr>
        <p:spPr bwMode="auto">
          <a:xfrm>
            <a:off x="2324100" y="5367819"/>
            <a:ext cx="1295400" cy="568325"/>
          </a:xfrm>
          <a:prstGeom prst="rightArrow">
            <a:avLst>
              <a:gd name="adj1" fmla="val 50000"/>
              <a:gd name="adj2" fmla="val 56719"/>
            </a:avLst>
          </a:prstGeom>
          <a:solidFill>
            <a:srgbClr val="ECD882"/>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a:solidFill>
                  <a:srgbClr val="0000FF"/>
                </a:solidFill>
                <a:latin typeface="Times New Roman" panose="02020603050405020304" pitchFamily="18" charset="0"/>
              </a:rPr>
              <a:t>CB</a:t>
            </a:r>
          </a:p>
        </p:txBody>
      </p:sp>
      <p:sp>
        <p:nvSpPr>
          <p:cNvPr id="24" name="Rectangle 138">
            <a:extLst>
              <a:ext uri="{FF2B5EF4-FFF2-40B4-BE49-F238E27FC236}">
                <a16:creationId xmlns:a16="http://schemas.microsoft.com/office/drawing/2014/main" id="{8C60C9A3-B363-4E88-82D2-D34A08F2ED57}"/>
              </a:ext>
            </a:extLst>
          </p:cNvPr>
          <p:cNvSpPr>
            <a:spLocks noChangeArrowheads="1"/>
          </p:cNvSpPr>
          <p:nvPr/>
        </p:nvSpPr>
        <p:spPr bwMode="auto">
          <a:xfrm>
            <a:off x="2247900" y="1821344"/>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ru-RU" sz="2400">
                <a:solidFill>
                  <a:srgbClr val="CC6600"/>
                </a:solidFill>
                <a:ea typeface="幼圆" panose="02010509060101010101" pitchFamily="49" charset="-122"/>
              </a:rPr>
              <a:t>外设通过接口与</a:t>
            </a:r>
            <a:r>
              <a:rPr kumimoji="1" lang="ru-RU" altLang="zh-CN" sz="2400">
                <a:solidFill>
                  <a:srgbClr val="CC6600"/>
                </a:solidFill>
                <a:ea typeface="幼圆" panose="02010509060101010101" pitchFamily="49" charset="-122"/>
              </a:rPr>
              <a:t>CPU</a:t>
            </a:r>
            <a:r>
              <a:rPr kumimoji="1" lang="zh-CN" altLang="ru-RU" sz="2400">
                <a:solidFill>
                  <a:srgbClr val="CC6600"/>
                </a:solidFill>
                <a:ea typeface="幼圆" panose="02010509060101010101" pitchFamily="49" charset="-122"/>
              </a:rPr>
              <a:t>之间的连接</a:t>
            </a:r>
          </a:p>
        </p:txBody>
      </p:sp>
      <p:sp>
        <p:nvSpPr>
          <p:cNvPr id="25" name="Rectangle 139">
            <a:extLst>
              <a:ext uri="{FF2B5EF4-FFF2-40B4-BE49-F238E27FC236}">
                <a16:creationId xmlns:a16="http://schemas.microsoft.com/office/drawing/2014/main" id="{7D8E28F9-671C-467F-AB52-F4D9FD1E3428}"/>
              </a:ext>
            </a:extLst>
          </p:cNvPr>
          <p:cNvSpPr>
            <a:spLocks noChangeArrowheads="1"/>
          </p:cNvSpPr>
          <p:nvPr/>
        </p:nvSpPr>
        <p:spPr bwMode="auto">
          <a:xfrm>
            <a:off x="6134100" y="3070707"/>
            <a:ext cx="990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200">
                <a:solidFill>
                  <a:srgbClr val="0000FF"/>
                </a:solidFill>
                <a:ea typeface="幼圆" panose="02010509060101010101" pitchFamily="49" charset="-122"/>
              </a:rPr>
              <a:t>数据</a:t>
            </a:r>
          </a:p>
        </p:txBody>
      </p:sp>
      <p:sp>
        <p:nvSpPr>
          <p:cNvPr id="26" name="Rectangle 140">
            <a:extLst>
              <a:ext uri="{FF2B5EF4-FFF2-40B4-BE49-F238E27FC236}">
                <a16:creationId xmlns:a16="http://schemas.microsoft.com/office/drawing/2014/main" id="{D0933482-BBDB-48C9-B659-B9484670DC5C}"/>
              </a:ext>
            </a:extLst>
          </p:cNvPr>
          <p:cNvSpPr>
            <a:spLocks noChangeArrowheads="1"/>
          </p:cNvSpPr>
          <p:nvPr/>
        </p:nvSpPr>
        <p:spPr bwMode="auto">
          <a:xfrm>
            <a:off x="6134100" y="3954944"/>
            <a:ext cx="990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200">
                <a:solidFill>
                  <a:srgbClr val="0000FF"/>
                </a:solidFill>
                <a:ea typeface="幼圆" panose="02010509060101010101" pitchFamily="49" charset="-122"/>
              </a:rPr>
              <a:t>控制</a:t>
            </a:r>
          </a:p>
        </p:txBody>
      </p:sp>
      <p:sp>
        <p:nvSpPr>
          <p:cNvPr id="27" name="Rectangle 141">
            <a:extLst>
              <a:ext uri="{FF2B5EF4-FFF2-40B4-BE49-F238E27FC236}">
                <a16:creationId xmlns:a16="http://schemas.microsoft.com/office/drawing/2014/main" id="{7AC8751C-ECF0-4DA0-A283-94D623336142}"/>
              </a:ext>
            </a:extLst>
          </p:cNvPr>
          <p:cNvSpPr>
            <a:spLocks noChangeArrowheads="1"/>
          </p:cNvSpPr>
          <p:nvPr/>
        </p:nvSpPr>
        <p:spPr bwMode="auto">
          <a:xfrm>
            <a:off x="6210300" y="5021744"/>
            <a:ext cx="990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200">
                <a:solidFill>
                  <a:srgbClr val="0000FF"/>
                </a:solidFill>
                <a:ea typeface="幼圆" panose="02010509060101010101" pitchFamily="49" charset="-122"/>
              </a:rPr>
              <a:t>状态</a:t>
            </a:r>
          </a:p>
        </p:txBody>
      </p:sp>
      <p:sp>
        <p:nvSpPr>
          <p:cNvPr id="28" name="AutoShape 142">
            <a:extLst>
              <a:ext uri="{FF2B5EF4-FFF2-40B4-BE49-F238E27FC236}">
                <a16:creationId xmlns:a16="http://schemas.microsoft.com/office/drawing/2014/main" id="{4723A524-57B9-4A10-A5AD-EE8F84FBC8FD}"/>
              </a:ext>
            </a:extLst>
          </p:cNvPr>
          <p:cNvSpPr>
            <a:spLocks noChangeArrowheads="1"/>
          </p:cNvSpPr>
          <p:nvPr/>
        </p:nvSpPr>
        <p:spPr bwMode="auto">
          <a:xfrm>
            <a:off x="2324100" y="4072419"/>
            <a:ext cx="1295400" cy="644525"/>
          </a:xfrm>
          <a:prstGeom prst="rightArrow">
            <a:avLst>
              <a:gd name="adj1" fmla="val 50000"/>
              <a:gd name="adj2" fmla="val 50014"/>
            </a:avLst>
          </a:prstGeom>
          <a:solidFill>
            <a:srgbClr val="FF0000"/>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a:solidFill>
                  <a:srgbClr val="0000FF"/>
                </a:solidFill>
                <a:latin typeface="Times New Roman" panose="02020603050405020304" pitchFamily="18" charset="0"/>
              </a:rPr>
              <a:t>AB</a:t>
            </a:r>
          </a:p>
        </p:txBody>
      </p:sp>
      <p:sp>
        <p:nvSpPr>
          <p:cNvPr id="29" name="AutoShape 143">
            <a:extLst>
              <a:ext uri="{FF2B5EF4-FFF2-40B4-BE49-F238E27FC236}">
                <a16:creationId xmlns:a16="http://schemas.microsoft.com/office/drawing/2014/main" id="{9B39372D-C4CE-4781-BA5B-948BACFC3CEF}"/>
              </a:ext>
            </a:extLst>
          </p:cNvPr>
          <p:cNvSpPr>
            <a:spLocks noChangeArrowheads="1"/>
          </p:cNvSpPr>
          <p:nvPr/>
        </p:nvSpPr>
        <p:spPr bwMode="auto">
          <a:xfrm>
            <a:off x="2324100" y="5367819"/>
            <a:ext cx="1295400" cy="568325"/>
          </a:xfrm>
          <a:prstGeom prst="rightArrow">
            <a:avLst>
              <a:gd name="adj1" fmla="val 50000"/>
              <a:gd name="adj2" fmla="val 56719"/>
            </a:avLst>
          </a:prstGeom>
          <a:solidFill>
            <a:srgbClr val="FF0000"/>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a:solidFill>
                  <a:srgbClr val="0000FF"/>
                </a:solidFill>
                <a:latin typeface="Times New Roman" panose="02020603050405020304" pitchFamily="18" charset="0"/>
              </a:rPr>
              <a:t>CB</a:t>
            </a:r>
          </a:p>
        </p:txBody>
      </p:sp>
      <p:sp>
        <p:nvSpPr>
          <p:cNvPr id="30" name="AutoShape 144">
            <a:extLst>
              <a:ext uri="{FF2B5EF4-FFF2-40B4-BE49-F238E27FC236}">
                <a16:creationId xmlns:a16="http://schemas.microsoft.com/office/drawing/2014/main" id="{19DECAB8-4F25-4551-A427-E9A519BCF376}"/>
              </a:ext>
            </a:extLst>
          </p:cNvPr>
          <p:cNvSpPr>
            <a:spLocks noChangeArrowheads="1"/>
          </p:cNvSpPr>
          <p:nvPr/>
        </p:nvSpPr>
        <p:spPr bwMode="auto">
          <a:xfrm>
            <a:off x="2324100" y="2853219"/>
            <a:ext cx="1295400" cy="644525"/>
          </a:xfrm>
          <a:prstGeom prst="leftRightArrow">
            <a:avLst>
              <a:gd name="adj1" fmla="val 50000"/>
              <a:gd name="adj2" fmla="val 40011"/>
            </a:avLst>
          </a:prstGeom>
          <a:solidFill>
            <a:srgbClr val="FF0000"/>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a:solidFill>
                  <a:srgbClr val="0000FF"/>
                </a:solidFill>
                <a:latin typeface="Times New Roman" panose="02020603050405020304" pitchFamily="18" charset="0"/>
              </a:rPr>
              <a:t>DB</a:t>
            </a:r>
          </a:p>
        </p:txBody>
      </p:sp>
      <p:sp>
        <p:nvSpPr>
          <p:cNvPr id="31" name="AutoShape 145">
            <a:extLst>
              <a:ext uri="{FF2B5EF4-FFF2-40B4-BE49-F238E27FC236}">
                <a16:creationId xmlns:a16="http://schemas.microsoft.com/office/drawing/2014/main" id="{42D8CDA8-A7ED-49B9-AE09-13C16F073F03}"/>
              </a:ext>
            </a:extLst>
          </p:cNvPr>
          <p:cNvSpPr>
            <a:spLocks noChangeArrowheads="1"/>
          </p:cNvSpPr>
          <p:nvPr/>
        </p:nvSpPr>
        <p:spPr bwMode="auto">
          <a:xfrm>
            <a:off x="5981700" y="4920144"/>
            <a:ext cx="1066800" cy="228600"/>
          </a:xfrm>
          <a:prstGeom prst="leftArrow">
            <a:avLst>
              <a:gd name="adj1" fmla="val 50000"/>
              <a:gd name="adj2" fmla="val 116667"/>
            </a:avLst>
          </a:prstGeom>
          <a:solidFill>
            <a:srgbClr val="FF0000"/>
          </a:solidFill>
          <a:ln w="9525" cap="flat" algn="ctr">
            <a:solidFill>
              <a:srgbClr val="40458C"/>
            </a:solidFill>
            <a:prstDash val="solid"/>
            <a:miter lim="800000"/>
            <a:headEnd type="none" w="med" len="med"/>
            <a:tailEnd type="none" w="med" len="med"/>
          </a:ln>
        </p:spPr>
        <p:txBody>
          <a:bodyPr wrap="none"/>
          <a:lstStyle/>
          <a:p>
            <a:endParaRPr lang="zh-CN" altLang="en-US"/>
          </a:p>
        </p:txBody>
      </p:sp>
      <p:sp>
        <p:nvSpPr>
          <p:cNvPr id="32" name="AutoShape 146">
            <a:extLst>
              <a:ext uri="{FF2B5EF4-FFF2-40B4-BE49-F238E27FC236}">
                <a16:creationId xmlns:a16="http://schemas.microsoft.com/office/drawing/2014/main" id="{BEB29898-A9F6-4245-9AE2-333408CDA0E2}"/>
              </a:ext>
            </a:extLst>
          </p:cNvPr>
          <p:cNvSpPr>
            <a:spLocks noChangeArrowheads="1"/>
          </p:cNvSpPr>
          <p:nvPr/>
        </p:nvSpPr>
        <p:spPr bwMode="auto">
          <a:xfrm>
            <a:off x="5981700" y="4310544"/>
            <a:ext cx="1066800" cy="228600"/>
          </a:xfrm>
          <a:prstGeom prst="rightArrow">
            <a:avLst>
              <a:gd name="adj1" fmla="val 50000"/>
              <a:gd name="adj2" fmla="val 116127"/>
            </a:avLst>
          </a:prstGeom>
          <a:solidFill>
            <a:srgbClr val="FF0000"/>
          </a:solidFill>
          <a:ln w="9525" cap="flat" algn="ctr">
            <a:solidFill>
              <a:srgbClr val="40458C"/>
            </a:solidFill>
            <a:prstDash val="solid"/>
            <a:miter lim="800000"/>
            <a:headEnd type="none" w="med" len="med"/>
            <a:tailEnd type="none" w="med" len="med"/>
          </a:ln>
        </p:spPr>
        <p:txBody>
          <a:bodyPr wrap="none"/>
          <a:lstStyle/>
          <a:p>
            <a:endParaRPr lang="zh-CN" altLang="en-US"/>
          </a:p>
        </p:txBody>
      </p:sp>
      <p:sp>
        <p:nvSpPr>
          <p:cNvPr id="33" name="AutoShape 147">
            <a:extLst>
              <a:ext uri="{FF2B5EF4-FFF2-40B4-BE49-F238E27FC236}">
                <a16:creationId xmlns:a16="http://schemas.microsoft.com/office/drawing/2014/main" id="{D3719DBF-07BA-48F9-AD1C-DA7627DAB036}"/>
              </a:ext>
            </a:extLst>
          </p:cNvPr>
          <p:cNvSpPr>
            <a:spLocks noChangeArrowheads="1"/>
          </p:cNvSpPr>
          <p:nvPr/>
        </p:nvSpPr>
        <p:spPr bwMode="auto">
          <a:xfrm>
            <a:off x="5981700" y="3383444"/>
            <a:ext cx="1066800" cy="304800"/>
          </a:xfrm>
          <a:prstGeom prst="leftRightArrow">
            <a:avLst>
              <a:gd name="adj1" fmla="val 50000"/>
              <a:gd name="adj2" fmla="val 69676"/>
            </a:avLst>
          </a:prstGeom>
          <a:solidFill>
            <a:srgbClr val="FF0000"/>
          </a:solidFill>
          <a:ln w="9525" cap="flat" algn="ctr">
            <a:solidFill>
              <a:srgbClr val="40458C"/>
            </a:solidFill>
            <a:prstDash val="solid"/>
            <a:miter lim="800000"/>
            <a:headEnd type="none" w="med" len="med"/>
            <a:tailEnd type="none" w="med" len="med"/>
          </a:ln>
        </p:spPr>
        <p:txBody>
          <a:bodyPr wrap="none"/>
          <a:lstStyle/>
          <a:p>
            <a:endParaRPr lang="zh-CN" altLang="en-US"/>
          </a:p>
        </p:txBody>
      </p:sp>
      <p:sp>
        <p:nvSpPr>
          <p:cNvPr id="34" name="Title 13">
            <a:extLst>
              <a:ext uri="{FF2B5EF4-FFF2-40B4-BE49-F238E27FC236}">
                <a16:creationId xmlns:a16="http://schemas.microsoft.com/office/drawing/2014/main" id="{73397AD0-5475-451C-A181-E96F1604D91B}"/>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409449F9-19C1-4620-9C46-20360660C88F}"/>
              </a:ext>
            </a:extLst>
          </p:cNvPr>
          <p:cNvSpPr>
            <a:spLocks noGrp="1"/>
          </p:cNvSpPr>
          <p:nvPr>
            <p:ph type="sldNum" sz="quarter" idx="12"/>
          </p:nvPr>
        </p:nvSpPr>
        <p:spPr/>
        <p:txBody>
          <a:bodyPr/>
          <a:lstStyle/>
          <a:p>
            <a:fld id="{B10D5614-B734-4280-8F57-1D4947433C97}" type="slidenum">
              <a:rPr lang="en-US" smtClean="0"/>
              <a:pPr/>
              <a:t>17</a:t>
            </a:fld>
            <a:endParaRPr lang="en-US"/>
          </a:p>
        </p:txBody>
      </p:sp>
    </p:spTree>
    <p:extLst>
      <p:ext uri="{BB962C8B-B14F-4D97-AF65-F5344CB8AC3E}">
        <p14:creationId xmlns:p14="http://schemas.microsoft.com/office/powerpoint/2010/main" val="193595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childTnLst>
                                    <p:set>
                                      <p:cBhvr additive="base">
                                        <p:cTn id="6" dur="1" fill="hold">
                                          <p:stCondLst>
                                            <p:cond delay="0"/>
                                          </p:stCondLst>
                                        </p:cTn>
                                        <p:tgtEl>
                                          <p:spTgt spid="28"/>
                                        </p:tgtEl>
                                        <p:attrNameLst>
                                          <p:attrName>style.visibility</p:attrName>
                                        </p:attrNameLst>
                                      </p:cBhvr>
                                      <p:to>
                                        <p:strVal val="visible"/>
                                      </p:to>
                                    </p:set>
                                    <p:animEffect transition="in" filter="wipe(left)">
                                      <p:cBhvr additive="base">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childTnLst>
                                    <p:set>
                                      <p:cBhvr additive="base">
                                        <p:cTn id="11" dur="1" fill="hold">
                                          <p:stCondLst>
                                            <p:cond delay="0"/>
                                          </p:stCondLst>
                                        </p:cTn>
                                        <p:tgtEl>
                                          <p:spTgt spid="29"/>
                                        </p:tgtEl>
                                        <p:attrNameLst>
                                          <p:attrName>style.visibility</p:attrName>
                                        </p:attrNameLst>
                                      </p:cBhvr>
                                      <p:to>
                                        <p:strVal val="visible"/>
                                      </p:to>
                                    </p:set>
                                    <p:animEffect transition="in" filter="wipe(left)">
                                      <p:cBhvr additive="base">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childTnLst>
                                    <p:set>
                                      <p:cBhvr additive="base">
                                        <p:cTn id="16" dur="1" fill="hold">
                                          <p:stCondLst>
                                            <p:cond delay="0"/>
                                          </p:stCondLst>
                                        </p:cTn>
                                        <p:tgtEl>
                                          <p:spTgt spid="30"/>
                                        </p:tgtEl>
                                        <p:attrNameLst>
                                          <p:attrName>style.visibility</p:attrName>
                                        </p:attrNameLst>
                                      </p:cBhvr>
                                      <p:to>
                                        <p:strVal val="visible"/>
                                      </p:to>
                                    </p:set>
                                    <p:animEffect transition="in" filter="wipe(left)">
                                      <p:cBhvr additive="base">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childTnLst>
                                    <p:set>
                                      <p:cBhvr additive="base">
                                        <p:cTn id="21" dur="1" fill="hold">
                                          <p:stCondLst>
                                            <p:cond delay="0"/>
                                          </p:stCondLst>
                                        </p:cTn>
                                        <p:tgtEl>
                                          <p:spTgt spid="31"/>
                                        </p:tgtEl>
                                        <p:attrNameLst>
                                          <p:attrName>style.visibility</p:attrName>
                                        </p:attrNameLst>
                                      </p:cBhvr>
                                      <p:to>
                                        <p:strVal val="visible"/>
                                      </p:to>
                                    </p:set>
                                    <p:animEffect transition="in" filter="wipe(right)">
                                      <p:cBhvr additive="base">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childTnLst>
                                    <p:set>
                                      <p:cBhvr additive="base">
                                        <p:cTn id="26" dur="1" fill="hold">
                                          <p:stCondLst>
                                            <p:cond delay="0"/>
                                          </p:stCondLst>
                                        </p:cTn>
                                        <p:tgtEl>
                                          <p:spTgt spid="32"/>
                                        </p:tgtEl>
                                        <p:attrNameLst>
                                          <p:attrName>style.visibility</p:attrName>
                                        </p:attrNameLst>
                                      </p:cBhvr>
                                      <p:to>
                                        <p:strVal val="visible"/>
                                      </p:to>
                                    </p:set>
                                    <p:animEffect transition="in" filter="wipe(left)">
                                      <p:cBhvr additive="base">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childTnLst>
                                    <p:set>
                                      <p:cBhvr additive="base">
                                        <p:cTn id="31" dur="1" fill="hold">
                                          <p:stCondLst>
                                            <p:cond delay="0"/>
                                          </p:stCondLst>
                                        </p:cTn>
                                        <p:tgtEl>
                                          <p:spTgt spid="33"/>
                                        </p:tgtEl>
                                        <p:attrNameLst>
                                          <p:attrName>style.visibility</p:attrName>
                                        </p:attrNameLst>
                                      </p:cBhvr>
                                      <p:to>
                                        <p:strVal val="visible"/>
                                      </p:to>
                                    </p:set>
                                    <p:animEffect transition="in" filter="wipe(right)">
                                      <p:cBhvr additive="base">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r>
              <a:rPr lang="en-US" altLang="zh-CN" sz="2000" b="1" dirty="0">
                <a:solidFill>
                  <a:srgbClr val="FF0000"/>
                </a:solidFill>
                <a:latin typeface="华文中宋" panose="02010600040101010101" pitchFamily="2" charset="-122"/>
                <a:ea typeface="华文中宋" panose="02010600040101010101" pitchFamily="2" charset="-122"/>
              </a:rPr>
              <a:t>——</a:t>
            </a:r>
            <a:r>
              <a:rPr lang="ru-RU" altLang="zh-CN" sz="2000" b="1" dirty="0">
                <a:solidFill>
                  <a:srgbClr val="FF0000"/>
                </a:solidFill>
                <a:latin typeface="华文中宋" panose="02010600040101010101" pitchFamily="2" charset="-122"/>
                <a:ea typeface="华文中宋" panose="02010600040101010101" pitchFamily="2" charset="-122"/>
              </a:rPr>
              <a:t>CPU</a:t>
            </a:r>
            <a:r>
              <a:rPr lang="zh-CN" altLang="ru-RU" sz="2000" b="1" dirty="0">
                <a:solidFill>
                  <a:srgbClr val="FF0000"/>
                </a:solidFill>
                <a:latin typeface="华文中宋" panose="02010600040101010101" pitchFamily="2" charset="-122"/>
                <a:ea typeface="华文中宋" panose="02010600040101010101" pitchFamily="2" charset="-122"/>
              </a:rPr>
              <a:t>和</a:t>
            </a:r>
            <a:r>
              <a:rPr lang="ru-RU" altLang="zh-CN" sz="2000" b="1" dirty="0">
                <a:solidFill>
                  <a:srgbClr val="FF0000"/>
                </a:solidFill>
                <a:latin typeface="华文中宋" panose="02010600040101010101" pitchFamily="2" charset="-122"/>
                <a:ea typeface="华文中宋" panose="02010600040101010101" pitchFamily="2" charset="-122"/>
              </a:rPr>
              <a:t>I/O</a:t>
            </a:r>
            <a:r>
              <a:rPr lang="zh-CN" altLang="ru-RU" sz="2000" b="1" dirty="0">
                <a:solidFill>
                  <a:srgbClr val="FF0000"/>
                </a:solidFill>
                <a:latin typeface="华文中宋" panose="02010600040101010101" pitchFamily="2" charset="-122"/>
                <a:ea typeface="华文中宋" panose="02010600040101010101" pitchFamily="2" charset="-122"/>
              </a:rPr>
              <a:t>设备之间的接口信息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grpSp>
        <p:nvGrpSpPr>
          <p:cNvPr id="6" name="Group 123">
            <a:extLst>
              <a:ext uri="{FF2B5EF4-FFF2-40B4-BE49-F238E27FC236}">
                <a16:creationId xmlns:a16="http://schemas.microsoft.com/office/drawing/2014/main" id="{DB9746B7-2E42-4C83-8A3B-618605ED7B40}"/>
              </a:ext>
            </a:extLst>
          </p:cNvPr>
          <p:cNvGrpSpPr>
            <a:grpSpLocks/>
          </p:cNvGrpSpPr>
          <p:nvPr/>
        </p:nvGrpSpPr>
        <p:grpSpPr bwMode="auto">
          <a:xfrm>
            <a:off x="3619500" y="2624619"/>
            <a:ext cx="2362200" cy="3387726"/>
            <a:chOff x="3552" y="1248"/>
            <a:chExt cx="1488" cy="2134"/>
          </a:xfrm>
        </p:grpSpPr>
        <p:sp>
          <p:nvSpPr>
            <p:cNvPr id="8" name="Rectangle 124">
              <a:extLst>
                <a:ext uri="{FF2B5EF4-FFF2-40B4-BE49-F238E27FC236}">
                  <a16:creationId xmlns:a16="http://schemas.microsoft.com/office/drawing/2014/main" id="{881AB126-AB36-4058-916C-9791CB230EB0}"/>
                </a:ext>
              </a:extLst>
            </p:cNvPr>
            <p:cNvSpPr>
              <a:spLocks noChangeArrowheads="1"/>
            </p:cNvSpPr>
            <p:nvPr/>
          </p:nvSpPr>
          <p:spPr bwMode="auto">
            <a:xfrm>
              <a:off x="3552" y="1248"/>
              <a:ext cx="1488" cy="2134"/>
            </a:xfrm>
            <a:prstGeom prst="rect">
              <a:avLst/>
            </a:prstGeom>
            <a:solidFill>
              <a:srgbClr val="FFFFCC"/>
            </a:solidFill>
            <a:ln w="9525" cap="flat" algn="ctr">
              <a:solidFill>
                <a:srgbClr val="660066"/>
              </a:solidFill>
              <a:prstDash val="solid"/>
              <a:miter lim="800000"/>
              <a:headEnd type="none" w="med" len="med"/>
              <a:tailEnd type="none" w="med" len="med"/>
            </a:ln>
          </p:spPr>
          <p:txBody>
            <a:bodyPr>
              <a:spAutoFit/>
            </a:bodyPr>
            <a:lstStyle/>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endParaRPr kumimoji="1" lang="ru-RU" altLang="zh-CN" sz="2400" b="1">
                <a:latin typeface="华文中宋" panose="02010600040101010101" pitchFamily="2" charset="-122"/>
                <a:ea typeface="华文中宋" panose="02010600040101010101" pitchFamily="2" charset="-122"/>
              </a:endParaRPr>
            </a:p>
            <a:p>
              <a:pPr algn="ctr"/>
              <a:r>
                <a:rPr kumimoji="1" lang="zh-CN" altLang="ru-RU" sz="2400" b="1">
                  <a:solidFill>
                    <a:srgbClr val="CC6600"/>
                  </a:solidFill>
                  <a:latin typeface="华文中宋" panose="02010600040101010101" pitchFamily="2" charset="-122"/>
                  <a:ea typeface="华文中宋" panose="02010600040101010101" pitchFamily="2" charset="-122"/>
                </a:rPr>
                <a:t>接口</a:t>
              </a:r>
            </a:p>
          </p:txBody>
        </p:sp>
        <p:sp>
          <p:nvSpPr>
            <p:cNvPr id="12" name="Rectangle 125">
              <a:extLst>
                <a:ext uri="{FF2B5EF4-FFF2-40B4-BE49-F238E27FC236}">
                  <a16:creationId xmlns:a16="http://schemas.microsoft.com/office/drawing/2014/main" id="{66E3F742-1379-4AE2-B377-B5428D51BA90}"/>
                </a:ext>
              </a:extLst>
            </p:cNvPr>
            <p:cNvSpPr>
              <a:spLocks noChangeArrowheads="1"/>
            </p:cNvSpPr>
            <p:nvPr/>
          </p:nvSpPr>
          <p:spPr bwMode="auto">
            <a:xfrm>
              <a:off x="3696" y="1488"/>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b="1" dirty="0">
                  <a:solidFill>
                    <a:schemeClr val="bg1"/>
                  </a:solidFill>
                  <a:latin typeface="华文中宋" panose="02010600040101010101" pitchFamily="2" charset="-122"/>
                  <a:ea typeface="华文中宋" panose="02010600040101010101" pitchFamily="2" charset="-122"/>
                </a:rPr>
                <a:t>数据输入寄存器</a:t>
              </a:r>
            </a:p>
          </p:txBody>
        </p:sp>
        <p:sp>
          <p:nvSpPr>
            <p:cNvPr id="13" name="Rectangle 126">
              <a:extLst>
                <a:ext uri="{FF2B5EF4-FFF2-40B4-BE49-F238E27FC236}">
                  <a16:creationId xmlns:a16="http://schemas.microsoft.com/office/drawing/2014/main" id="{8E0C8C2A-9BC4-4074-8AA8-9CA08493DD54}"/>
                </a:ext>
              </a:extLst>
            </p:cNvPr>
            <p:cNvSpPr>
              <a:spLocks noChangeArrowheads="1"/>
            </p:cNvSpPr>
            <p:nvPr/>
          </p:nvSpPr>
          <p:spPr bwMode="auto">
            <a:xfrm>
              <a:off x="3696" y="1872"/>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b="1">
                  <a:solidFill>
                    <a:schemeClr val="bg1"/>
                  </a:solidFill>
                  <a:latin typeface="华文中宋" panose="02010600040101010101" pitchFamily="2" charset="-122"/>
                  <a:ea typeface="华文中宋" panose="02010600040101010101" pitchFamily="2" charset="-122"/>
                </a:rPr>
                <a:t>数据输出寄存器</a:t>
              </a:r>
            </a:p>
          </p:txBody>
        </p:sp>
        <p:sp>
          <p:nvSpPr>
            <p:cNvPr id="14" name="Rectangle 127">
              <a:extLst>
                <a:ext uri="{FF2B5EF4-FFF2-40B4-BE49-F238E27FC236}">
                  <a16:creationId xmlns:a16="http://schemas.microsoft.com/office/drawing/2014/main" id="{1E0BC2B8-8C89-4648-BA2E-AE04A9C95B6D}"/>
                </a:ext>
              </a:extLst>
            </p:cNvPr>
            <p:cNvSpPr>
              <a:spLocks noChangeArrowheads="1"/>
            </p:cNvSpPr>
            <p:nvPr/>
          </p:nvSpPr>
          <p:spPr bwMode="auto">
            <a:xfrm>
              <a:off x="3696" y="2256"/>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b="1">
                  <a:solidFill>
                    <a:schemeClr val="bg1"/>
                  </a:solidFill>
                  <a:latin typeface="华文中宋" panose="02010600040101010101" pitchFamily="2" charset="-122"/>
                  <a:ea typeface="华文中宋" panose="02010600040101010101" pitchFamily="2" charset="-122"/>
                </a:rPr>
                <a:t>控制输出寄存器</a:t>
              </a:r>
            </a:p>
          </p:txBody>
        </p:sp>
        <p:sp>
          <p:nvSpPr>
            <p:cNvPr id="15" name="Rectangle 128">
              <a:extLst>
                <a:ext uri="{FF2B5EF4-FFF2-40B4-BE49-F238E27FC236}">
                  <a16:creationId xmlns:a16="http://schemas.microsoft.com/office/drawing/2014/main" id="{52E7CF3D-D16E-427E-95B3-31D9407DC7F9}"/>
                </a:ext>
              </a:extLst>
            </p:cNvPr>
            <p:cNvSpPr>
              <a:spLocks noChangeArrowheads="1"/>
            </p:cNvSpPr>
            <p:nvPr/>
          </p:nvSpPr>
          <p:spPr bwMode="auto">
            <a:xfrm>
              <a:off x="3696" y="2640"/>
              <a:ext cx="1243" cy="250"/>
            </a:xfrm>
            <a:prstGeom prst="rect">
              <a:avLst/>
            </a:prstGeom>
            <a:solidFill>
              <a:srgbClr val="008000"/>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ru-RU" sz="2000" b="1">
                  <a:solidFill>
                    <a:schemeClr val="bg1"/>
                  </a:solidFill>
                  <a:latin typeface="华文中宋" panose="02010600040101010101" pitchFamily="2" charset="-122"/>
                  <a:ea typeface="华文中宋" panose="02010600040101010101" pitchFamily="2" charset="-122"/>
                </a:rPr>
                <a:t>状态输入寄存器</a:t>
              </a:r>
            </a:p>
          </p:txBody>
        </p:sp>
      </p:grpSp>
      <p:sp>
        <p:nvSpPr>
          <p:cNvPr id="16" name="Rectangle 130">
            <a:extLst>
              <a:ext uri="{FF2B5EF4-FFF2-40B4-BE49-F238E27FC236}">
                <a16:creationId xmlns:a16="http://schemas.microsoft.com/office/drawing/2014/main" id="{45ADD8A6-F840-4FB3-95D1-DE23F37759AF}"/>
              </a:ext>
            </a:extLst>
          </p:cNvPr>
          <p:cNvSpPr>
            <a:spLocks noChangeArrowheads="1"/>
          </p:cNvSpPr>
          <p:nvPr/>
        </p:nvSpPr>
        <p:spPr bwMode="auto">
          <a:xfrm>
            <a:off x="7048500" y="2624619"/>
            <a:ext cx="1143000" cy="3352800"/>
          </a:xfrm>
          <a:prstGeom prst="rect">
            <a:avLst/>
          </a:prstGeom>
          <a:solidFill>
            <a:srgbClr val="008000"/>
          </a:solidFill>
          <a:ln w="9525" cap="flat" algn="ctr">
            <a:solidFill>
              <a:srgbClr val="40458C"/>
            </a:solidFill>
            <a:prstDash val="solid"/>
            <a:miter lim="800000"/>
            <a:headEnd type="none" w="med" len="med"/>
            <a:tailEnd type="none" w="med" len="med"/>
          </a:ln>
        </p:spPr>
        <p:txBody>
          <a:bodyPr wrap="none" anchor="ctr"/>
          <a:lstStyle/>
          <a:p>
            <a:pPr algn="ctr"/>
            <a:r>
              <a:rPr kumimoji="1" lang="zh-CN" altLang="ru-RU" sz="2200" b="1">
                <a:solidFill>
                  <a:schemeClr val="bg1"/>
                </a:solidFill>
                <a:latin typeface="华文中宋" panose="02010600040101010101" pitchFamily="2" charset="-122"/>
                <a:ea typeface="华文中宋" panose="02010600040101010101" pitchFamily="2" charset="-122"/>
              </a:rPr>
              <a:t>外</a:t>
            </a:r>
          </a:p>
          <a:p>
            <a:pPr algn="ctr"/>
            <a:r>
              <a:rPr kumimoji="1" lang="zh-CN" altLang="ru-RU" sz="2200" b="1">
                <a:solidFill>
                  <a:schemeClr val="bg1"/>
                </a:solidFill>
                <a:latin typeface="华文中宋" panose="02010600040101010101" pitchFamily="2" charset="-122"/>
                <a:ea typeface="华文中宋" panose="02010600040101010101" pitchFamily="2" charset="-122"/>
              </a:rPr>
              <a:t>部</a:t>
            </a:r>
          </a:p>
          <a:p>
            <a:pPr algn="ctr"/>
            <a:r>
              <a:rPr kumimoji="1" lang="zh-CN" altLang="ru-RU" sz="2200" b="1">
                <a:solidFill>
                  <a:schemeClr val="bg1"/>
                </a:solidFill>
                <a:latin typeface="华文中宋" panose="02010600040101010101" pitchFamily="2" charset="-122"/>
                <a:ea typeface="华文中宋" panose="02010600040101010101" pitchFamily="2" charset="-122"/>
              </a:rPr>
              <a:t>输</a:t>
            </a:r>
          </a:p>
          <a:p>
            <a:pPr algn="ctr"/>
            <a:r>
              <a:rPr kumimoji="1" lang="zh-CN" altLang="ru-RU" sz="2200" b="1">
                <a:solidFill>
                  <a:schemeClr val="bg1"/>
                </a:solidFill>
                <a:latin typeface="华文中宋" panose="02010600040101010101" pitchFamily="2" charset="-122"/>
                <a:ea typeface="华文中宋" panose="02010600040101010101" pitchFamily="2" charset="-122"/>
              </a:rPr>
              <a:t>入</a:t>
            </a:r>
          </a:p>
          <a:p>
            <a:pPr algn="ctr"/>
            <a:r>
              <a:rPr kumimoji="1" lang="zh-CN" altLang="ru-RU" sz="2200" b="1">
                <a:solidFill>
                  <a:schemeClr val="bg1"/>
                </a:solidFill>
                <a:latin typeface="华文中宋" panose="02010600040101010101" pitchFamily="2" charset="-122"/>
                <a:ea typeface="华文中宋" panose="02010600040101010101" pitchFamily="2" charset="-122"/>
              </a:rPr>
              <a:t>或</a:t>
            </a:r>
          </a:p>
          <a:p>
            <a:pPr algn="ctr"/>
            <a:r>
              <a:rPr kumimoji="1" lang="zh-CN" altLang="ru-RU" sz="2200" b="1">
                <a:solidFill>
                  <a:schemeClr val="bg1"/>
                </a:solidFill>
                <a:latin typeface="华文中宋" panose="02010600040101010101" pitchFamily="2" charset="-122"/>
                <a:ea typeface="华文中宋" panose="02010600040101010101" pitchFamily="2" charset="-122"/>
              </a:rPr>
              <a:t>输</a:t>
            </a:r>
          </a:p>
          <a:p>
            <a:pPr algn="ctr"/>
            <a:r>
              <a:rPr kumimoji="1" lang="zh-CN" altLang="ru-RU" sz="2200" b="1">
                <a:solidFill>
                  <a:schemeClr val="bg1"/>
                </a:solidFill>
                <a:latin typeface="华文中宋" panose="02010600040101010101" pitchFamily="2" charset="-122"/>
                <a:ea typeface="华文中宋" panose="02010600040101010101" pitchFamily="2" charset="-122"/>
              </a:rPr>
              <a:t>出</a:t>
            </a:r>
          </a:p>
          <a:p>
            <a:pPr algn="ctr"/>
            <a:r>
              <a:rPr kumimoji="1" lang="zh-CN" altLang="ru-RU" sz="2200" b="1">
                <a:solidFill>
                  <a:schemeClr val="bg1"/>
                </a:solidFill>
                <a:latin typeface="华文中宋" panose="02010600040101010101" pitchFamily="2" charset="-122"/>
                <a:ea typeface="华文中宋" panose="02010600040101010101" pitchFamily="2" charset="-122"/>
              </a:rPr>
              <a:t>设</a:t>
            </a:r>
          </a:p>
          <a:p>
            <a:pPr algn="ctr"/>
            <a:r>
              <a:rPr kumimoji="1" lang="zh-CN" altLang="ru-RU" sz="2200" b="1">
                <a:solidFill>
                  <a:schemeClr val="bg1"/>
                </a:solidFill>
                <a:latin typeface="华文中宋" panose="02010600040101010101" pitchFamily="2" charset="-122"/>
                <a:ea typeface="华文中宋" panose="02010600040101010101" pitchFamily="2" charset="-122"/>
              </a:rPr>
              <a:t>备</a:t>
            </a:r>
          </a:p>
        </p:txBody>
      </p:sp>
      <p:sp>
        <p:nvSpPr>
          <p:cNvPr id="17" name="Rectangle 131">
            <a:extLst>
              <a:ext uri="{FF2B5EF4-FFF2-40B4-BE49-F238E27FC236}">
                <a16:creationId xmlns:a16="http://schemas.microsoft.com/office/drawing/2014/main" id="{0B074749-4C88-47E0-8473-B9EA936DE87A}"/>
              </a:ext>
            </a:extLst>
          </p:cNvPr>
          <p:cNvSpPr>
            <a:spLocks noChangeArrowheads="1"/>
          </p:cNvSpPr>
          <p:nvPr/>
        </p:nvSpPr>
        <p:spPr bwMode="auto">
          <a:xfrm>
            <a:off x="1181100" y="2624619"/>
            <a:ext cx="1143000" cy="3352800"/>
          </a:xfrm>
          <a:prstGeom prst="rect">
            <a:avLst/>
          </a:prstGeom>
          <a:solidFill>
            <a:srgbClr val="FFFFCC"/>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400" b="1">
                <a:solidFill>
                  <a:srgbClr val="0000FF"/>
                </a:solidFill>
                <a:latin typeface="华文中宋" panose="02010600040101010101" pitchFamily="2" charset="-122"/>
                <a:ea typeface="华文中宋" panose="02010600040101010101" pitchFamily="2" charset="-122"/>
              </a:rPr>
              <a:t>CPU</a:t>
            </a:r>
          </a:p>
        </p:txBody>
      </p:sp>
      <p:sp>
        <p:nvSpPr>
          <p:cNvPr id="18" name="AutoShape 132">
            <a:extLst>
              <a:ext uri="{FF2B5EF4-FFF2-40B4-BE49-F238E27FC236}">
                <a16:creationId xmlns:a16="http://schemas.microsoft.com/office/drawing/2014/main" id="{4D8E401E-4FD3-4536-BEB5-9E0632C4FDFA}"/>
              </a:ext>
            </a:extLst>
          </p:cNvPr>
          <p:cNvSpPr>
            <a:spLocks noChangeArrowheads="1"/>
          </p:cNvSpPr>
          <p:nvPr/>
        </p:nvSpPr>
        <p:spPr bwMode="auto">
          <a:xfrm>
            <a:off x="5981700" y="3386619"/>
            <a:ext cx="1066800" cy="304800"/>
          </a:xfrm>
          <a:prstGeom prst="leftRightArrow">
            <a:avLst>
              <a:gd name="adj1" fmla="val 50000"/>
              <a:gd name="adj2" fmla="val 69676"/>
            </a:avLst>
          </a:prstGeom>
          <a:solidFill>
            <a:srgbClr val="ECD882"/>
          </a:solidFill>
          <a:ln w="9525" cap="flat" algn="ctr">
            <a:solidFill>
              <a:srgbClr val="40458C"/>
            </a:solidFill>
            <a:prstDash val="solid"/>
            <a:miter lim="800000"/>
            <a:headEnd type="none" w="med" len="med"/>
            <a:tailEnd type="none" w="med" len="med"/>
          </a:ln>
        </p:spPr>
        <p:txBody>
          <a:bodyPr wrap="none"/>
          <a:lstStyle/>
          <a:p>
            <a:endParaRPr lang="zh-CN" altLang="en-US" b="1">
              <a:latin typeface="华文中宋" panose="02010600040101010101" pitchFamily="2" charset="-122"/>
              <a:ea typeface="华文中宋" panose="02010600040101010101" pitchFamily="2" charset="-122"/>
            </a:endParaRPr>
          </a:p>
        </p:txBody>
      </p:sp>
      <p:sp>
        <p:nvSpPr>
          <p:cNvPr id="19" name="AutoShape 133">
            <a:extLst>
              <a:ext uri="{FF2B5EF4-FFF2-40B4-BE49-F238E27FC236}">
                <a16:creationId xmlns:a16="http://schemas.microsoft.com/office/drawing/2014/main" id="{8172551C-9E0A-4FE2-8912-5BFDDA5FAAAA}"/>
              </a:ext>
            </a:extLst>
          </p:cNvPr>
          <p:cNvSpPr>
            <a:spLocks noChangeArrowheads="1"/>
          </p:cNvSpPr>
          <p:nvPr/>
        </p:nvSpPr>
        <p:spPr bwMode="auto">
          <a:xfrm>
            <a:off x="5981700" y="4910619"/>
            <a:ext cx="1066800" cy="228600"/>
          </a:xfrm>
          <a:prstGeom prst="leftArrow">
            <a:avLst>
              <a:gd name="adj1" fmla="val 50000"/>
              <a:gd name="adj2" fmla="val 116667"/>
            </a:avLst>
          </a:prstGeom>
          <a:solidFill>
            <a:srgbClr val="ECD882"/>
          </a:solidFill>
          <a:ln w="9525" cap="flat" algn="ctr">
            <a:solidFill>
              <a:srgbClr val="40458C"/>
            </a:solidFill>
            <a:prstDash val="solid"/>
            <a:miter lim="800000"/>
            <a:headEnd type="none" w="med" len="med"/>
            <a:tailEnd type="none" w="med" len="med"/>
          </a:ln>
        </p:spPr>
        <p:txBody>
          <a:bodyPr wrap="none"/>
          <a:lstStyle/>
          <a:p>
            <a:endParaRPr lang="zh-CN" altLang="en-US" b="1">
              <a:latin typeface="华文中宋" panose="02010600040101010101" pitchFamily="2" charset="-122"/>
              <a:ea typeface="华文中宋" panose="02010600040101010101" pitchFamily="2" charset="-122"/>
            </a:endParaRPr>
          </a:p>
        </p:txBody>
      </p:sp>
      <p:sp>
        <p:nvSpPr>
          <p:cNvPr id="20" name="AutoShape 134">
            <a:extLst>
              <a:ext uri="{FF2B5EF4-FFF2-40B4-BE49-F238E27FC236}">
                <a16:creationId xmlns:a16="http://schemas.microsoft.com/office/drawing/2014/main" id="{EC251ED5-01F6-48FA-AA38-016A9A69A434}"/>
              </a:ext>
            </a:extLst>
          </p:cNvPr>
          <p:cNvSpPr>
            <a:spLocks noChangeArrowheads="1"/>
          </p:cNvSpPr>
          <p:nvPr/>
        </p:nvSpPr>
        <p:spPr bwMode="auto">
          <a:xfrm>
            <a:off x="5981700" y="4301019"/>
            <a:ext cx="1066800" cy="228600"/>
          </a:xfrm>
          <a:prstGeom prst="rightArrow">
            <a:avLst>
              <a:gd name="adj1" fmla="val 50000"/>
              <a:gd name="adj2" fmla="val 116127"/>
            </a:avLst>
          </a:prstGeom>
          <a:solidFill>
            <a:srgbClr val="ECD882"/>
          </a:solidFill>
          <a:ln w="9525" cap="flat" algn="ctr">
            <a:solidFill>
              <a:srgbClr val="40458C"/>
            </a:solidFill>
            <a:prstDash val="solid"/>
            <a:miter lim="800000"/>
            <a:headEnd type="none" w="med" len="med"/>
            <a:tailEnd type="none" w="med" len="med"/>
          </a:ln>
        </p:spPr>
        <p:txBody>
          <a:bodyPr wrap="none"/>
          <a:lstStyle/>
          <a:p>
            <a:endParaRPr lang="zh-CN" altLang="en-US" b="1">
              <a:latin typeface="华文中宋" panose="02010600040101010101" pitchFamily="2" charset="-122"/>
              <a:ea typeface="华文中宋" panose="02010600040101010101" pitchFamily="2" charset="-122"/>
            </a:endParaRPr>
          </a:p>
        </p:txBody>
      </p:sp>
      <p:sp>
        <p:nvSpPr>
          <p:cNvPr id="21" name="AutoShape 135">
            <a:extLst>
              <a:ext uri="{FF2B5EF4-FFF2-40B4-BE49-F238E27FC236}">
                <a16:creationId xmlns:a16="http://schemas.microsoft.com/office/drawing/2014/main" id="{7C4F250C-5E08-4E4B-B929-5AACD518B730}"/>
              </a:ext>
            </a:extLst>
          </p:cNvPr>
          <p:cNvSpPr>
            <a:spLocks noChangeArrowheads="1"/>
          </p:cNvSpPr>
          <p:nvPr/>
        </p:nvSpPr>
        <p:spPr bwMode="auto">
          <a:xfrm>
            <a:off x="2324100" y="2853219"/>
            <a:ext cx="1295400" cy="644525"/>
          </a:xfrm>
          <a:prstGeom prst="leftRightArrow">
            <a:avLst>
              <a:gd name="adj1" fmla="val 50000"/>
              <a:gd name="adj2" fmla="val 40011"/>
            </a:avLst>
          </a:prstGeom>
          <a:solidFill>
            <a:srgbClr val="ECD882"/>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b="1">
                <a:solidFill>
                  <a:srgbClr val="0000FF"/>
                </a:solidFill>
                <a:latin typeface="华文中宋" panose="02010600040101010101" pitchFamily="2" charset="-122"/>
                <a:ea typeface="华文中宋" panose="02010600040101010101" pitchFamily="2" charset="-122"/>
              </a:rPr>
              <a:t>DB</a:t>
            </a:r>
          </a:p>
        </p:txBody>
      </p:sp>
      <p:sp>
        <p:nvSpPr>
          <p:cNvPr id="22" name="AutoShape 136">
            <a:extLst>
              <a:ext uri="{FF2B5EF4-FFF2-40B4-BE49-F238E27FC236}">
                <a16:creationId xmlns:a16="http://schemas.microsoft.com/office/drawing/2014/main" id="{81248503-4BA2-4284-8553-DD1F565D4EAB}"/>
              </a:ext>
            </a:extLst>
          </p:cNvPr>
          <p:cNvSpPr>
            <a:spLocks noChangeArrowheads="1"/>
          </p:cNvSpPr>
          <p:nvPr/>
        </p:nvSpPr>
        <p:spPr bwMode="auto">
          <a:xfrm>
            <a:off x="2324100" y="4072419"/>
            <a:ext cx="1295400" cy="644525"/>
          </a:xfrm>
          <a:prstGeom prst="rightArrow">
            <a:avLst>
              <a:gd name="adj1" fmla="val 50000"/>
              <a:gd name="adj2" fmla="val 50014"/>
            </a:avLst>
          </a:prstGeom>
          <a:solidFill>
            <a:srgbClr val="ECD882"/>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b="1">
                <a:solidFill>
                  <a:srgbClr val="0000FF"/>
                </a:solidFill>
                <a:latin typeface="华文中宋" panose="02010600040101010101" pitchFamily="2" charset="-122"/>
                <a:ea typeface="华文中宋" panose="02010600040101010101" pitchFamily="2" charset="-122"/>
              </a:rPr>
              <a:t>AB</a:t>
            </a:r>
          </a:p>
        </p:txBody>
      </p:sp>
      <p:sp>
        <p:nvSpPr>
          <p:cNvPr id="23" name="AutoShape 137">
            <a:extLst>
              <a:ext uri="{FF2B5EF4-FFF2-40B4-BE49-F238E27FC236}">
                <a16:creationId xmlns:a16="http://schemas.microsoft.com/office/drawing/2014/main" id="{80A52C97-54C8-48D5-9956-40A328A532E8}"/>
              </a:ext>
            </a:extLst>
          </p:cNvPr>
          <p:cNvSpPr>
            <a:spLocks noChangeArrowheads="1"/>
          </p:cNvSpPr>
          <p:nvPr/>
        </p:nvSpPr>
        <p:spPr bwMode="auto">
          <a:xfrm>
            <a:off x="2324100" y="5367819"/>
            <a:ext cx="1295400" cy="568325"/>
          </a:xfrm>
          <a:prstGeom prst="rightArrow">
            <a:avLst>
              <a:gd name="adj1" fmla="val 50000"/>
              <a:gd name="adj2" fmla="val 56719"/>
            </a:avLst>
          </a:prstGeom>
          <a:solidFill>
            <a:srgbClr val="ECD882"/>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b="1">
                <a:solidFill>
                  <a:srgbClr val="0000FF"/>
                </a:solidFill>
                <a:latin typeface="华文中宋" panose="02010600040101010101" pitchFamily="2" charset="-122"/>
                <a:ea typeface="华文中宋" panose="02010600040101010101" pitchFamily="2" charset="-122"/>
              </a:rPr>
              <a:t>CB</a:t>
            </a:r>
          </a:p>
        </p:txBody>
      </p:sp>
      <p:sp>
        <p:nvSpPr>
          <p:cNvPr id="24" name="Rectangle 138">
            <a:extLst>
              <a:ext uri="{FF2B5EF4-FFF2-40B4-BE49-F238E27FC236}">
                <a16:creationId xmlns:a16="http://schemas.microsoft.com/office/drawing/2014/main" id="{8C60C9A3-B363-4E88-82D2-D34A08F2ED57}"/>
              </a:ext>
            </a:extLst>
          </p:cNvPr>
          <p:cNvSpPr>
            <a:spLocks noChangeArrowheads="1"/>
          </p:cNvSpPr>
          <p:nvPr/>
        </p:nvSpPr>
        <p:spPr bwMode="auto">
          <a:xfrm>
            <a:off x="2247900" y="1821344"/>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ru-RU" sz="2400" b="1">
                <a:solidFill>
                  <a:srgbClr val="CC6600"/>
                </a:solidFill>
                <a:latin typeface="华文中宋" panose="02010600040101010101" pitchFamily="2" charset="-122"/>
                <a:ea typeface="华文中宋" panose="02010600040101010101" pitchFamily="2" charset="-122"/>
              </a:rPr>
              <a:t>外设通过接口与</a:t>
            </a:r>
            <a:r>
              <a:rPr kumimoji="1" lang="ru-RU" altLang="zh-CN" sz="2400" b="1">
                <a:solidFill>
                  <a:srgbClr val="CC6600"/>
                </a:solidFill>
                <a:latin typeface="华文中宋" panose="02010600040101010101" pitchFamily="2" charset="-122"/>
                <a:ea typeface="华文中宋" panose="02010600040101010101" pitchFamily="2" charset="-122"/>
              </a:rPr>
              <a:t>CPU</a:t>
            </a:r>
            <a:r>
              <a:rPr kumimoji="1" lang="zh-CN" altLang="ru-RU" sz="2400" b="1">
                <a:solidFill>
                  <a:srgbClr val="CC6600"/>
                </a:solidFill>
                <a:latin typeface="华文中宋" panose="02010600040101010101" pitchFamily="2" charset="-122"/>
                <a:ea typeface="华文中宋" panose="02010600040101010101" pitchFamily="2" charset="-122"/>
              </a:rPr>
              <a:t>之间的连接</a:t>
            </a:r>
          </a:p>
        </p:txBody>
      </p:sp>
      <p:sp>
        <p:nvSpPr>
          <p:cNvPr id="25" name="Rectangle 139">
            <a:extLst>
              <a:ext uri="{FF2B5EF4-FFF2-40B4-BE49-F238E27FC236}">
                <a16:creationId xmlns:a16="http://schemas.microsoft.com/office/drawing/2014/main" id="{7D8E28F9-671C-467F-AB52-F4D9FD1E3428}"/>
              </a:ext>
            </a:extLst>
          </p:cNvPr>
          <p:cNvSpPr>
            <a:spLocks noChangeArrowheads="1"/>
          </p:cNvSpPr>
          <p:nvPr/>
        </p:nvSpPr>
        <p:spPr bwMode="auto">
          <a:xfrm>
            <a:off x="6134100" y="3070707"/>
            <a:ext cx="990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200" b="1">
                <a:solidFill>
                  <a:srgbClr val="0000FF"/>
                </a:solidFill>
                <a:latin typeface="华文中宋" panose="02010600040101010101" pitchFamily="2" charset="-122"/>
                <a:ea typeface="华文中宋" panose="02010600040101010101" pitchFamily="2" charset="-122"/>
              </a:rPr>
              <a:t>数据</a:t>
            </a:r>
          </a:p>
        </p:txBody>
      </p:sp>
      <p:sp>
        <p:nvSpPr>
          <p:cNvPr id="26" name="Rectangle 140">
            <a:extLst>
              <a:ext uri="{FF2B5EF4-FFF2-40B4-BE49-F238E27FC236}">
                <a16:creationId xmlns:a16="http://schemas.microsoft.com/office/drawing/2014/main" id="{D0933482-BBDB-48C9-B659-B9484670DC5C}"/>
              </a:ext>
            </a:extLst>
          </p:cNvPr>
          <p:cNvSpPr>
            <a:spLocks noChangeArrowheads="1"/>
          </p:cNvSpPr>
          <p:nvPr/>
        </p:nvSpPr>
        <p:spPr bwMode="auto">
          <a:xfrm>
            <a:off x="6134100" y="3954944"/>
            <a:ext cx="990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200" b="1">
                <a:solidFill>
                  <a:srgbClr val="0000FF"/>
                </a:solidFill>
                <a:latin typeface="华文中宋" panose="02010600040101010101" pitchFamily="2" charset="-122"/>
                <a:ea typeface="华文中宋" panose="02010600040101010101" pitchFamily="2" charset="-122"/>
              </a:rPr>
              <a:t>控制</a:t>
            </a:r>
          </a:p>
        </p:txBody>
      </p:sp>
      <p:sp>
        <p:nvSpPr>
          <p:cNvPr id="27" name="Rectangle 141">
            <a:extLst>
              <a:ext uri="{FF2B5EF4-FFF2-40B4-BE49-F238E27FC236}">
                <a16:creationId xmlns:a16="http://schemas.microsoft.com/office/drawing/2014/main" id="{7AC8751C-ECF0-4DA0-A283-94D623336142}"/>
              </a:ext>
            </a:extLst>
          </p:cNvPr>
          <p:cNvSpPr>
            <a:spLocks noChangeArrowheads="1"/>
          </p:cNvSpPr>
          <p:nvPr/>
        </p:nvSpPr>
        <p:spPr bwMode="auto">
          <a:xfrm>
            <a:off x="6210300" y="5021744"/>
            <a:ext cx="990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200" b="1">
                <a:solidFill>
                  <a:srgbClr val="0000FF"/>
                </a:solidFill>
                <a:latin typeface="华文中宋" panose="02010600040101010101" pitchFamily="2" charset="-122"/>
                <a:ea typeface="华文中宋" panose="02010600040101010101" pitchFamily="2" charset="-122"/>
              </a:rPr>
              <a:t>状态</a:t>
            </a:r>
          </a:p>
        </p:txBody>
      </p:sp>
      <p:sp>
        <p:nvSpPr>
          <p:cNvPr id="28" name="AutoShape 142">
            <a:extLst>
              <a:ext uri="{FF2B5EF4-FFF2-40B4-BE49-F238E27FC236}">
                <a16:creationId xmlns:a16="http://schemas.microsoft.com/office/drawing/2014/main" id="{4723A524-57B9-4A10-A5AD-EE8F84FBC8FD}"/>
              </a:ext>
            </a:extLst>
          </p:cNvPr>
          <p:cNvSpPr>
            <a:spLocks noChangeArrowheads="1"/>
          </p:cNvSpPr>
          <p:nvPr/>
        </p:nvSpPr>
        <p:spPr bwMode="auto">
          <a:xfrm>
            <a:off x="2324100" y="4072419"/>
            <a:ext cx="1295400" cy="644525"/>
          </a:xfrm>
          <a:prstGeom prst="rightArrow">
            <a:avLst>
              <a:gd name="adj1" fmla="val 50000"/>
              <a:gd name="adj2" fmla="val 50014"/>
            </a:avLst>
          </a:prstGeom>
          <a:solidFill>
            <a:schemeClr val="bg1">
              <a:lumMod val="85000"/>
            </a:schemeClr>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b="1">
                <a:solidFill>
                  <a:srgbClr val="0000FF"/>
                </a:solidFill>
                <a:latin typeface="华文中宋" panose="02010600040101010101" pitchFamily="2" charset="-122"/>
                <a:ea typeface="华文中宋" panose="02010600040101010101" pitchFamily="2" charset="-122"/>
              </a:rPr>
              <a:t>AB</a:t>
            </a:r>
          </a:p>
        </p:txBody>
      </p:sp>
      <p:sp>
        <p:nvSpPr>
          <p:cNvPr id="29" name="AutoShape 143">
            <a:extLst>
              <a:ext uri="{FF2B5EF4-FFF2-40B4-BE49-F238E27FC236}">
                <a16:creationId xmlns:a16="http://schemas.microsoft.com/office/drawing/2014/main" id="{9B39372D-C4CE-4781-BA5B-948BACFC3CEF}"/>
              </a:ext>
            </a:extLst>
          </p:cNvPr>
          <p:cNvSpPr>
            <a:spLocks noChangeArrowheads="1"/>
          </p:cNvSpPr>
          <p:nvPr/>
        </p:nvSpPr>
        <p:spPr bwMode="auto">
          <a:xfrm>
            <a:off x="2324100" y="5367819"/>
            <a:ext cx="1295400" cy="568325"/>
          </a:xfrm>
          <a:prstGeom prst="rightArrow">
            <a:avLst>
              <a:gd name="adj1" fmla="val 50000"/>
              <a:gd name="adj2" fmla="val 56719"/>
            </a:avLst>
          </a:prstGeom>
          <a:solidFill>
            <a:schemeClr val="bg1">
              <a:lumMod val="85000"/>
            </a:schemeClr>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b="1">
                <a:solidFill>
                  <a:srgbClr val="0000FF"/>
                </a:solidFill>
                <a:latin typeface="华文中宋" panose="02010600040101010101" pitchFamily="2" charset="-122"/>
                <a:ea typeface="华文中宋" panose="02010600040101010101" pitchFamily="2" charset="-122"/>
              </a:rPr>
              <a:t>CB</a:t>
            </a:r>
          </a:p>
        </p:txBody>
      </p:sp>
      <p:sp>
        <p:nvSpPr>
          <p:cNvPr id="30" name="AutoShape 144">
            <a:extLst>
              <a:ext uri="{FF2B5EF4-FFF2-40B4-BE49-F238E27FC236}">
                <a16:creationId xmlns:a16="http://schemas.microsoft.com/office/drawing/2014/main" id="{19DECAB8-4F25-4551-A427-E9A519BCF376}"/>
              </a:ext>
            </a:extLst>
          </p:cNvPr>
          <p:cNvSpPr>
            <a:spLocks noChangeArrowheads="1"/>
          </p:cNvSpPr>
          <p:nvPr/>
        </p:nvSpPr>
        <p:spPr bwMode="auto">
          <a:xfrm>
            <a:off x="2324100" y="2853219"/>
            <a:ext cx="1295400" cy="644525"/>
          </a:xfrm>
          <a:prstGeom prst="leftRightArrow">
            <a:avLst>
              <a:gd name="adj1" fmla="val 50000"/>
              <a:gd name="adj2" fmla="val 40011"/>
            </a:avLst>
          </a:prstGeom>
          <a:solidFill>
            <a:schemeClr val="bg1">
              <a:lumMod val="85000"/>
            </a:schemeClr>
          </a:solidFill>
          <a:ln w="9525" cap="flat" algn="ctr">
            <a:solidFill>
              <a:srgbClr val="40458C"/>
            </a:solidFill>
            <a:prstDash val="solid"/>
            <a:miter lim="800000"/>
            <a:headEnd type="none" w="med" len="med"/>
            <a:tailEnd type="none" w="med" len="med"/>
          </a:ln>
        </p:spPr>
        <p:txBody>
          <a:bodyPr wrap="none" anchor="ctr"/>
          <a:lstStyle/>
          <a:p>
            <a:pPr algn="ctr"/>
            <a:r>
              <a:rPr kumimoji="1" lang="ru-RU" altLang="zh-CN" sz="2200" b="1">
                <a:solidFill>
                  <a:srgbClr val="0000FF"/>
                </a:solidFill>
                <a:latin typeface="华文中宋" panose="02010600040101010101" pitchFamily="2" charset="-122"/>
                <a:ea typeface="华文中宋" panose="02010600040101010101" pitchFamily="2" charset="-122"/>
              </a:rPr>
              <a:t>DB</a:t>
            </a:r>
          </a:p>
        </p:txBody>
      </p:sp>
      <p:sp>
        <p:nvSpPr>
          <p:cNvPr id="31" name="AutoShape 145">
            <a:extLst>
              <a:ext uri="{FF2B5EF4-FFF2-40B4-BE49-F238E27FC236}">
                <a16:creationId xmlns:a16="http://schemas.microsoft.com/office/drawing/2014/main" id="{42D8CDA8-A7ED-49B9-AE09-13C16F073F03}"/>
              </a:ext>
            </a:extLst>
          </p:cNvPr>
          <p:cNvSpPr>
            <a:spLocks noChangeArrowheads="1"/>
          </p:cNvSpPr>
          <p:nvPr/>
        </p:nvSpPr>
        <p:spPr bwMode="auto">
          <a:xfrm>
            <a:off x="5981700" y="4920144"/>
            <a:ext cx="1066800" cy="228600"/>
          </a:xfrm>
          <a:prstGeom prst="leftArrow">
            <a:avLst>
              <a:gd name="adj1" fmla="val 50000"/>
              <a:gd name="adj2" fmla="val 116667"/>
            </a:avLst>
          </a:prstGeom>
          <a:solidFill>
            <a:srgbClr val="FF0000"/>
          </a:solidFill>
          <a:ln w="9525" cap="flat" algn="ctr">
            <a:solidFill>
              <a:srgbClr val="40458C"/>
            </a:solidFill>
            <a:prstDash val="solid"/>
            <a:miter lim="800000"/>
            <a:headEnd type="none" w="med" len="med"/>
            <a:tailEnd type="none" w="med" len="med"/>
          </a:ln>
        </p:spPr>
        <p:txBody>
          <a:bodyPr wrap="none"/>
          <a:lstStyle/>
          <a:p>
            <a:endParaRPr lang="zh-CN" altLang="en-US" b="1">
              <a:latin typeface="华文中宋" panose="02010600040101010101" pitchFamily="2" charset="-122"/>
              <a:ea typeface="华文中宋" panose="02010600040101010101" pitchFamily="2" charset="-122"/>
            </a:endParaRPr>
          </a:p>
        </p:txBody>
      </p:sp>
      <p:sp>
        <p:nvSpPr>
          <p:cNvPr id="32" name="AutoShape 146">
            <a:extLst>
              <a:ext uri="{FF2B5EF4-FFF2-40B4-BE49-F238E27FC236}">
                <a16:creationId xmlns:a16="http://schemas.microsoft.com/office/drawing/2014/main" id="{BEB29898-A9F6-4245-9AE2-333408CDA0E2}"/>
              </a:ext>
            </a:extLst>
          </p:cNvPr>
          <p:cNvSpPr>
            <a:spLocks noChangeArrowheads="1"/>
          </p:cNvSpPr>
          <p:nvPr/>
        </p:nvSpPr>
        <p:spPr bwMode="auto">
          <a:xfrm>
            <a:off x="5981700" y="4310544"/>
            <a:ext cx="1066800" cy="228600"/>
          </a:xfrm>
          <a:prstGeom prst="rightArrow">
            <a:avLst>
              <a:gd name="adj1" fmla="val 50000"/>
              <a:gd name="adj2" fmla="val 116127"/>
            </a:avLst>
          </a:prstGeom>
          <a:solidFill>
            <a:srgbClr val="FF0000"/>
          </a:solidFill>
          <a:ln w="9525" cap="flat" algn="ctr">
            <a:solidFill>
              <a:srgbClr val="40458C"/>
            </a:solidFill>
            <a:prstDash val="solid"/>
            <a:miter lim="800000"/>
            <a:headEnd type="none" w="med" len="med"/>
            <a:tailEnd type="none" w="med" len="med"/>
          </a:ln>
        </p:spPr>
        <p:txBody>
          <a:bodyPr wrap="none"/>
          <a:lstStyle/>
          <a:p>
            <a:endParaRPr lang="zh-CN" altLang="en-US" b="1">
              <a:latin typeface="华文中宋" panose="02010600040101010101" pitchFamily="2" charset="-122"/>
              <a:ea typeface="华文中宋" panose="02010600040101010101" pitchFamily="2" charset="-122"/>
            </a:endParaRPr>
          </a:p>
        </p:txBody>
      </p:sp>
      <p:sp>
        <p:nvSpPr>
          <p:cNvPr id="33" name="AutoShape 147">
            <a:extLst>
              <a:ext uri="{FF2B5EF4-FFF2-40B4-BE49-F238E27FC236}">
                <a16:creationId xmlns:a16="http://schemas.microsoft.com/office/drawing/2014/main" id="{D3719DBF-07BA-48F9-AD1C-DA7627DAB036}"/>
              </a:ext>
            </a:extLst>
          </p:cNvPr>
          <p:cNvSpPr>
            <a:spLocks noChangeArrowheads="1"/>
          </p:cNvSpPr>
          <p:nvPr/>
        </p:nvSpPr>
        <p:spPr bwMode="auto">
          <a:xfrm>
            <a:off x="5981700" y="3383444"/>
            <a:ext cx="1066800" cy="304800"/>
          </a:xfrm>
          <a:prstGeom prst="leftRightArrow">
            <a:avLst>
              <a:gd name="adj1" fmla="val 50000"/>
              <a:gd name="adj2" fmla="val 69676"/>
            </a:avLst>
          </a:prstGeom>
          <a:solidFill>
            <a:srgbClr val="FF0000"/>
          </a:solidFill>
          <a:ln w="9525" cap="flat" algn="ctr">
            <a:solidFill>
              <a:srgbClr val="40458C"/>
            </a:solidFill>
            <a:prstDash val="solid"/>
            <a:miter lim="800000"/>
            <a:headEnd type="none" w="med" len="med"/>
            <a:tailEnd type="none" w="med" len="med"/>
          </a:ln>
        </p:spPr>
        <p:txBody>
          <a:bodyPr wrap="none"/>
          <a:lstStyle/>
          <a:p>
            <a:endParaRPr lang="zh-CN" altLang="en-US" b="1">
              <a:latin typeface="华文中宋" panose="02010600040101010101" pitchFamily="2" charset="-122"/>
              <a:ea typeface="华文中宋" panose="02010600040101010101" pitchFamily="2" charset="-122"/>
            </a:endParaRPr>
          </a:p>
        </p:txBody>
      </p:sp>
      <p:sp>
        <p:nvSpPr>
          <p:cNvPr id="34" name="Title 13">
            <a:extLst>
              <a:ext uri="{FF2B5EF4-FFF2-40B4-BE49-F238E27FC236}">
                <a16:creationId xmlns:a16="http://schemas.microsoft.com/office/drawing/2014/main" id="{0D0DCD28-7990-48C3-9D7A-E784F5AB32DE}"/>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5C29524B-F222-4395-9574-4E644234D0AA}"/>
              </a:ext>
            </a:extLst>
          </p:cNvPr>
          <p:cNvSpPr>
            <a:spLocks noGrp="1"/>
          </p:cNvSpPr>
          <p:nvPr>
            <p:ph type="sldNum" sz="quarter" idx="12"/>
          </p:nvPr>
        </p:nvSpPr>
        <p:spPr/>
        <p:txBody>
          <a:bodyPr/>
          <a:lstStyle/>
          <a:p>
            <a:fld id="{B10D5614-B734-4280-8F57-1D4947433C97}" type="slidenum">
              <a:rPr lang="en-US" smtClean="0"/>
              <a:pPr/>
              <a:t>18</a:t>
            </a:fld>
            <a:endParaRPr lang="en-US"/>
          </a:p>
        </p:txBody>
      </p:sp>
    </p:spTree>
    <p:extLst>
      <p:ext uri="{BB962C8B-B14F-4D97-AF65-F5344CB8AC3E}">
        <p14:creationId xmlns:p14="http://schemas.microsoft.com/office/powerpoint/2010/main" val="116135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childTnLst>
                                    <p:set>
                                      <p:cBhvr additive="base">
                                        <p:cTn id="6" dur="1" fill="hold">
                                          <p:stCondLst>
                                            <p:cond delay="0"/>
                                          </p:stCondLst>
                                        </p:cTn>
                                        <p:tgtEl>
                                          <p:spTgt spid="28"/>
                                        </p:tgtEl>
                                        <p:attrNameLst>
                                          <p:attrName>style.visibility</p:attrName>
                                        </p:attrNameLst>
                                      </p:cBhvr>
                                      <p:to>
                                        <p:strVal val="visible"/>
                                      </p:to>
                                    </p:set>
                                    <p:animEffect transition="in" filter="wipe(left)">
                                      <p:cBhvr additive="base">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childTnLst>
                                    <p:set>
                                      <p:cBhvr additive="base">
                                        <p:cTn id="11" dur="1" fill="hold">
                                          <p:stCondLst>
                                            <p:cond delay="0"/>
                                          </p:stCondLst>
                                        </p:cTn>
                                        <p:tgtEl>
                                          <p:spTgt spid="29"/>
                                        </p:tgtEl>
                                        <p:attrNameLst>
                                          <p:attrName>style.visibility</p:attrName>
                                        </p:attrNameLst>
                                      </p:cBhvr>
                                      <p:to>
                                        <p:strVal val="visible"/>
                                      </p:to>
                                    </p:set>
                                    <p:animEffect transition="in" filter="wipe(left)">
                                      <p:cBhvr additive="base">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childTnLst>
                                    <p:set>
                                      <p:cBhvr additive="base">
                                        <p:cTn id="16" dur="1" fill="hold">
                                          <p:stCondLst>
                                            <p:cond delay="0"/>
                                          </p:stCondLst>
                                        </p:cTn>
                                        <p:tgtEl>
                                          <p:spTgt spid="30"/>
                                        </p:tgtEl>
                                        <p:attrNameLst>
                                          <p:attrName>style.visibility</p:attrName>
                                        </p:attrNameLst>
                                      </p:cBhvr>
                                      <p:to>
                                        <p:strVal val="visible"/>
                                      </p:to>
                                    </p:set>
                                    <p:animEffect transition="in" filter="wipe(left)">
                                      <p:cBhvr additive="base">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childTnLst>
                                    <p:set>
                                      <p:cBhvr additive="base">
                                        <p:cTn id="21" dur="1" fill="hold">
                                          <p:stCondLst>
                                            <p:cond delay="0"/>
                                          </p:stCondLst>
                                        </p:cTn>
                                        <p:tgtEl>
                                          <p:spTgt spid="31"/>
                                        </p:tgtEl>
                                        <p:attrNameLst>
                                          <p:attrName>style.visibility</p:attrName>
                                        </p:attrNameLst>
                                      </p:cBhvr>
                                      <p:to>
                                        <p:strVal val="visible"/>
                                      </p:to>
                                    </p:set>
                                    <p:animEffect transition="in" filter="wipe(right)">
                                      <p:cBhvr additive="base">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childTnLst>
                                    <p:set>
                                      <p:cBhvr additive="base">
                                        <p:cTn id="26" dur="1" fill="hold">
                                          <p:stCondLst>
                                            <p:cond delay="0"/>
                                          </p:stCondLst>
                                        </p:cTn>
                                        <p:tgtEl>
                                          <p:spTgt spid="32"/>
                                        </p:tgtEl>
                                        <p:attrNameLst>
                                          <p:attrName>style.visibility</p:attrName>
                                        </p:attrNameLst>
                                      </p:cBhvr>
                                      <p:to>
                                        <p:strVal val="visible"/>
                                      </p:to>
                                    </p:set>
                                    <p:animEffect transition="in" filter="wipe(left)">
                                      <p:cBhvr additive="base">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childTnLst>
                                    <p:set>
                                      <p:cBhvr additive="base">
                                        <p:cTn id="31" dur="1" fill="hold">
                                          <p:stCondLst>
                                            <p:cond delay="0"/>
                                          </p:stCondLst>
                                        </p:cTn>
                                        <p:tgtEl>
                                          <p:spTgt spid="33"/>
                                        </p:tgtEl>
                                        <p:attrNameLst>
                                          <p:attrName>style.visibility</p:attrName>
                                        </p:attrNameLst>
                                      </p:cBhvr>
                                      <p:to>
                                        <p:strVal val="visible"/>
                                      </p:to>
                                    </p:set>
                                    <p:animEffect transition="in" filter="wipe(right)">
                                      <p:cBhvr additive="base">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接口</a:t>
            </a:r>
            <a:r>
              <a:rPr lang="en-US" altLang="zh-CN" sz="2000" b="1" dirty="0">
                <a:solidFill>
                  <a:srgbClr val="FF0000"/>
                </a:solidFill>
                <a:latin typeface="华文中宋" panose="02010600040101010101" pitchFamily="2" charset="-122"/>
                <a:ea typeface="华文中宋" panose="02010600040101010101" pitchFamily="2" charset="-122"/>
              </a:rPr>
              <a:t>——</a:t>
            </a:r>
            <a:r>
              <a:rPr lang="ru-RU" altLang="zh-CN" sz="2000" b="1" dirty="0">
                <a:solidFill>
                  <a:srgbClr val="FF0000"/>
                </a:solidFill>
                <a:latin typeface="华文中宋" panose="02010600040101010101" pitchFamily="2" charset="-122"/>
                <a:ea typeface="华文中宋" panose="02010600040101010101" pitchFamily="2" charset="-122"/>
              </a:rPr>
              <a:t>CPU</a:t>
            </a:r>
            <a:r>
              <a:rPr lang="zh-CN" altLang="ru-RU" sz="2000" b="1" dirty="0">
                <a:solidFill>
                  <a:srgbClr val="FF0000"/>
                </a:solidFill>
                <a:latin typeface="华文中宋" panose="02010600040101010101" pitchFamily="2" charset="-122"/>
                <a:ea typeface="华文中宋" panose="02010600040101010101" pitchFamily="2" charset="-122"/>
              </a:rPr>
              <a:t>和</a:t>
            </a:r>
            <a:r>
              <a:rPr lang="ru-RU" altLang="zh-CN" sz="2000" b="1" dirty="0">
                <a:solidFill>
                  <a:srgbClr val="FF0000"/>
                </a:solidFill>
                <a:latin typeface="华文中宋" panose="02010600040101010101" pitchFamily="2" charset="-122"/>
                <a:ea typeface="华文中宋" panose="02010600040101010101" pitchFamily="2" charset="-122"/>
              </a:rPr>
              <a:t>I/O</a:t>
            </a:r>
            <a:r>
              <a:rPr lang="zh-CN" altLang="ru-RU" sz="2000" b="1" dirty="0">
                <a:solidFill>
                  <a:srgbClr val="FF0000"/>
                </a:solidFill>
                <a:latin typeface="华文中宋" panose="02010600040101010101" pitchFamily="2" charset="-122"/>
                <a:ea typeface="华文中宋" panose="02010600040101010101" pitchFamily="2" charset="-122"/>
              </a:rPr>
              <a:t>设备之间的接口信息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34" name="文本框 33">
            <a:extLst>
              <a:ext uri="{FF2B5EF4-FFF2-40B4-BE49-F238E27FC236}">
                <a16:creationId xmlns:a16="http://schemas.microsoft.com/office/drawing/2014/main" id="{F4E42AA3-3D21-4BEF-8A0A-47B110388A92}"/>
              </a:ext>
            </a:extLst>
          </p:cNvPr>
          <p:cNvSpPr txBox="1"/>
          <p:nvPr/>
        </p:nvSpPr>
        <p:spPr>
          <a:xfrm>
            <a:off x="575556" y="1556792"/>
            <a:ext cx="7884876" cy="502926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ru-RU" sz="1800" b="1" dirty="0">
                <a:solidFill>
                  <a:srgbClr val="000000"/>
                </a:solidFill>
                <a:latin typeface="华文中宋" panose="02010600040101010101" pitchFamily="2" charset="-122"/>
                <a:ea typeface="华文中宋" panose="02010600040101010101" pitchFamily="2" charset="-122"/>
              </a:rPr>
              <a:t>访问接口的过程描述：</a:t>
            </a:r>
          </a:p>
          <a:p>
            <a:pPr lvl="1">
              <a:lnSpc>
                <a:spcPct val="150000"/>
              </a:lnSpc>
              <a:buFontTx/>
              <a:buAutoNum type="arabicPeriod"/>
            </a:pPr>
            <a:r>
              <a:rPr lang="ru-RU" altLang="zh-CN" b="1" dirty="0">
                <a:solidFill>
                  <a:srgbClr val="000000"/>
                </a:solidFill>
                <a:latin typeface="华文中宋" panose="02010600040101010101" pitchFamily="2" charset="-122"/>
                <a:ea typeface="华文中宋" panose="02010600040101010101" pitchFamily="2" charset="-122"/>
              </a:rPr>
              <a:t>CPU</a:t>
            </a:r>
            <a:r>
              <a:rPr lang="zh-CN" altLang="ru-RU" b="1" dirty="0">
                <a:solidFill>
                  <a:srgbClr val="000000"/>
                </a:solidFill>
                <a:latin typeface="华文中宋" panose="02010600040101010101" pitchFamily="2" charset="-122"/>
                <a:ea typeface="华文中宋" panose="02010600040101010101" pitchFamily="2" charset="-122"/>
              </a:rPr>
              <a:t>先将地址信息发送到地址总线，将确定的控制信息发送到控制总线</a:t>
            </a:r>
            <a:r>
              <a:rPr lang="ru-RU" altLang="zh-CN" b="1" dirty="0">
                <a:solidFill>
                  <a:srgbClr val="000000"/>
                </a:solidFill>
                <a:latin typeface="华文中宋" panose="02010600040101010101" pitchFamily="2" charset="-122"/>
                <a:ea typeface="华文中宋" panose="02010600040101010101" pitchFamily="2" charset="-122"/>
              </a:rPr>
              <a:t>(</a:t>
            </a:r>
            <a:r>
              <a:rPr lang="zh-CN" altLang="ru-RU" b="1" dirty="0">
                <a:solidFill>
                  <a:srgbClr val="000000"/>
                </a:solidFill>
                <a:latin typeface="华文中宋" panose="02010600040101010101" pitchFamily="2" charset="-122"/>
                <a:ea typeface="华文中宋" panose="02010600040101010101" pitchFamily="2" charset="-122"/>
              </a:rPr>
              <a:t>打开相应端口</a:t>
            </a:r>
            <a:r>
              <a:rPr lang="ru-RU" altLang="zh-CN"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lvl="1">
              <a:lnSpc>
                <a:spcPct val="150000"/>
              </a:lnSpc>
              <a:buFontTx/>
              <a:buAutoNum type="arabicPeriod"/>
            </a:pPr>
            <a:r>
              <a:rPr lang="ru-RU" altLang="zh-CN" sz="1800" b="1" dirty="0">
                <a:solidFill>
                  <a:srgbClr val="000000"/>
                </a:solidFill>
                <a:latin typeface="华文中宋" panose="02010600040101010101" pitchFamily="2" charset="-122"/>
                <a:ea typeface="华文中宋" panose="02010600040101010101" pitchFamily="2" charset="-122"/>
              </a:rPr>
              <a:t>CPU</a:t>
            </a:r>
            <a:r>
              <a:rPr lang="zh-CN" altLang="ru-RU" sz="1800" b="1" dirty="0">
                <a:solidFill>
                  <a:srgbClr val="000000"/>
                </a:solidFill>
                <a:latin typeface="华文中宋" panose="02010600040101010101" pitchFamily="2" charset="-122"/>
                <a:ea typeface="华文中宋" panose="02010600040101010101" pitchFamily="2" charset="-122"/>
              </a:rPr>
              <a:t>传输数据信息到数据总线上等待相应端口接收，或者</a:t>
            </a:r>
            <a:r>
              <a:rPr lang="ru-RU" altLang="zh-CN" sz="1800" b="1" dirty="0">
                <a:solidFill>
                  <a:srgbClr val="000000"/>
                </a:solidFill>
                <a:latin typeface="华文中宋" panose="02010600040101010101" pitchFamily="2" charset="-122"/>
                <a:ea typeface="华文中宋" panose="02010600040101010101" pitchFamily="2" charset="-122"/>
              </a:rPr>
              <a:t>CPU</a:t>
            </a:r>
            <a:r>
              <a:rPr lang="zh-CN" altLang="ru-RU" sz="1800" b="1" dirty="0">
                <a:solidFill>
                  <a:srgbClr val="000000"/>
                </a:solidFill>
                <a:latin typeface="华文中宋" panose="02010600040101010101" pitchFamily="2" charset="-122"/>
                <a:ea typeface="华文中宋" panose="02010600040101010101" pitchFamily="2" charset="-122"/>
              </a:rPr>
              <a:t>等待接口把指定端口的内容送到数据总线上</a:t>
            </a:r>
            <a:r>
              <a:rPr lang="ru-RU" altLang="zh-CN" sz="1800" b="1" dirty="0">
                <a:solidFill>
                  <a:srgbClr val="000000"/>
                </a:solidFill>
                <a:latin typeface="华文中宋" panose="02010600040101010101" pitchFamily="2" charset="-122"/>
                <a:ea typeface="华文中宋" panose="02010600040101010101" pitchFamily="2" charset="-122"/>
              </a:rPr>
              <a:t>(</a:t>
            </a:r>
            <a:r>
              <a:rPr lang="zh-CN" altLang="ru-RU" sz="1800" b="1" dirty="0">
                <a:solidFill>
                  <a:srgbClr val="000000"/>
                </a:solidFill>
                <a:latin typeface="华文中宋" panose="02010600040101010101" pitchFamily="2" charset="-122"/>
                <a:ea typeface="华文中宋" panose="02010600040101010101" pitchFamily="2" charset="-122"/>
              </a:rPr>
              <a:t>收发数据</a:t>
            </a:r>
            <a:r>
              <a:rPr lang="ru-RU" altLang="zh-CN" sz="1800" b="1" dirty="0">
                <a:solidFill>
                  <a:srgbClr val="000000"/>
                </a:solidFill>
                <a:latin typeface="华文中宋" panose="02010600040101010101" pitchFamily="2" charset="-122"/>
                <a:ea typeface="华文中宋" panose="02010600040101010101" pitchFamily="2" charset="-122"/>
              </a:rPr>
              <a:t>)</a:t>
            </a:r>
            <a:r>
              <a:rPr lang="zh-CN" altLang="ru-RU" sz="1800" b="1" dirty="0">
                <a:solidFill>
                  <a:srgbClr val="000000"/>
                </a:solidFill>
                <a:latin typeface="华文中宋" panose="02010600040101010101" pitchFamily="2" charset="-122"/>
                <a:ea typeface="华文中宋" panose="02010600040101010101" pitchFamily="2" charset="-122"/>
              </a:rPr>
              <a:t>。</a:t>
            </a:r>
          </a:p>
          <a:p>
            <a:pPr marL="285750" indent="-285750">
              <a:lnSpc>
                <a:spcPct val="150000"/>
              </a:lnSpc>
              <a:buFont typeface="Wingdings" panose="05000000000000000000" pitchFamily="2" charset="2"/>
              <a:buChar char="Ø"/>
            </a:pPr>
            <a:r>
              <a:rPr lang="zh-CN" altLang="ru-RU" sz="1800" b="1" dirty="0">
                <a:solidFill>
                  <a:srgbClr val="000000"/>
                </a:solidFill>
                <a:latin typeface="华文中宋" panose="02010600040101010101" pitchFamily="2" charset="-122"/>
                <a:ea typeface="华文中宋" panose="02010600040101010101" pitchFamily="2" charset="-122"/>
              </a:rPr>
              <a:t>几点说明</a:t>
            </a:r>
            <a:r>
              <a:rPr lang="ru-RU" altLang="zh-CN" sz="1800" b="1" dirty="0">
                <a:solidFill>
                  <a:srgbClr val="000000"/>
                </a:solidFill>
                <a:latin typeface="华文中宋" panose="02010600040101010101" pitchFamily="2" charset="-122"/>
                <a:ea typeface="华文中宋" panose="02010600040101010101" pitchFamily="2" charset="-122"/>
              </a:rPr>
              <a:t>:     </a:t>
            </a:r>
          </a:p>
          <a:p>
            <a:pPr marL="742950" lvl="1" indent="-285750">
              <a:lnSpc>
                <a:spcPct val="150000"/>
              </a:lnSpc>
              <a:buFont typeface="Arial" panose="020B0604020202020204" pitchFamily="34" charset="0"/>
              <a:buChar char="•"/>
            </a:pPr>
            <a:r>
              <a:rPr lang="zh-CN" altLang="ru-RU" b="1" dirty="0">
                <a:solidFill>
                  <a:srgbClr val="000000"/>
                </a:solidFill>
                <a:latin typeface="华文中宋" panose="02010600040101010101" pitchFamily="2" charset="-122"/>
                <a:ea typeface="华文中宋" panose="02010600040101010101" pitchFamily="2" charset="-122"/>
              </a:rPr>
              <a:t>地址是端口</a:t>
            </a:r>
            <a:r>
              <a:rPr lang="ru-RU" altLang="zh-CN" b="1" dirty="0">
                <a:solidFill>
                  <a:srgbClr val="000000"/>
                </a:solidFill>
                <a:latin typeface="华文中宋" panose="02010600040101010101" pitchFamily="2" charset="-122"/>
                <a:ea typeface="华文中宋" panose="02010600040101010101" pitchFamily="2" charset="-122"/>
              </a:rPr>
              <a:t>(</a:t>
            </a:r>
            <a:r>
              <a:rPr lang="zh-CN" altLang="ru-RU" b="1" dirty="0">
                <a:solidFill>
                  <a:srgbClr val="000000"/>
                </a:solidFill>
                <a:latin typeface="华文中宋" panose="02010600040101010101" pitchFamily="2" charset="-122"/>
                <a:ea typeface="华文中宋" panose="02010600040101010101" pitchFamily="2" charset="-122"/>
              </a:rPr>
              <a:t>寄存器</a:t>
            </a:r>
            <a:r>
              <a:rPr lang="ru-RU" altLang="zh-CN" b="1" dirty="0">
                <a:solidFill>
                  <a:srgbClr val="000000"/>
                </a:solidFill>
                <a:latin typeface="华文中宋" panose="02010600040101010101" pitchFamily="2" charset="-122"/>
                <a:ea typeface="华文中宋" panose="02010600040101010101" pitchFamily="2" charset="-122"/>
              </a:rPr>
              <a:t>)</a:t>
            </a:r>
            <a:r>
              <a:rPr lang="zh-CN" altLang="ru-RU" b="1" dirty="0">
                <a:solidFill>
                  <a:srgbClr val="000000"/>
                </a:solidFill>
                <a:latin typeface="华文中宋" panose="02010600040101010101" pitchFamily="2" charset="-122"/>
                <a:ea typeface="华文中宋" panose="02010600040101010101" pitchFamily="2" charset="-122"/>
              </a:rPr>
              <a:t>的地址，而不是接口部件的地址，一个接口部件包含多个端口，即多个地址</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ru-RU" altLang="zh-CN" b="1" dirty="0">
                <a:solidFill>
                  <a:srgbClr val="000000"/>
                </a:solidFill>
                <a:latin typeface="华文中宋" panose="02010600040101010101" pitchFamily="2" charset="-122"/>
                <a:ea typeface="华文中宋" panose="02010600040101010101" pitchFamily="2" charset="-122"/>
              </a:rPr>
              <a:t>I/O</a:t>
            </a:r>
            <a:r>
              <a:rPr lang="zh-CN" altLang="ru-RU" b="1" dirty="0">
                <a:solidFill>
                  <a:srgbClr val="000000"/>
                </a:solidFill>
                <a:latin typeface="华文中宋" panose="02010600040101010101" pitchFamily="2" charset="-122"/>
                <a:ea typeface="华文中宋" panose="02010600040101010101" pitchFamily="2" charset="-122"/>
              </a:rPr>
              <a:t>端口即</a:t>
            </a:r>
            <a:r>
              <a:rPr lang="ru-RU" altLang="zh-CN" b="1" dirty="0">
                <a:solidFill>
                  <a:srgbClr val="000000"/>
                </a:solidFill>
                <a:latin typeface="华文中宋" panose="02010600040101010101" pitchFamily="2" charset="-122"/>
                <a:ea typeface="华文中宋" panose="02010600040101010101" pitchFamily="2" charset="-122"/>
              </a:rPr>
              <a:t>I/O</a:t>
            </a:r>
            <a:r>
              <a:rPr lang="zh-CN" altLang="ru-RU" b="1" dirty="0">
                <a:solidFill>
                  <a:srgbClr val="000000"/>
                </a:solidFill>
                <a:latin typeface="华文中宋" panose="02010600040101010101" pitchFamily="2" charset="-122"/>
                <a:ea typeface="华文中宋" panose="02010600040101010101" pitchFamily="2" charset="-122"/>
              </a:rPr>
              <a:t>接口的寄存器，接口中的每个寄存器都有一个端口地址，每个</a:t>
            </a:r>
            <a:r>
              <a:rPr lang="ru-RU" altLang="zh-CN" b="1" dirty="0">
                <a:solidFill>
                  <a:srgbClr val="000000"/>
                </a:solidFill>
                <a:latin typeface="华文中宋" panose="02010600040101010101" pitchFamily="2" charset="-122"/>
                <a:ea typeface="华文中宋" panose="02010600040101010101" pitchFamily="2" charset="-122"/>
              </a:rPr>
              <a:t>I/O</a:t>
            </a:r>
            <a:r>
              <a:rPr lang="zh-CN" altLang="ru-RU" b="1" dirty="0">
                <a:solidFill>
                  <a:srgbClr val="000000"/>
                </a:solidFill>
                <a:latin typeface="华文中宋" panose="02010600040101010101" pitchFamily="2" charset="-122"/>
                <a:ea typeface="华文中宋" panose="02010600040101010101" pitchFamily="2" charset="-122"/>
              </a:rPr>
              <a:t>接口都有一组寄存器</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ru-RU" sz="1800" b="1" dirty="0">
                <a:solidFill>
                  <a:srgbClr val="000000"/>
                </a:solidFill>
                <a:latin typeface="华文中宋" panose="02010600040101010101" pitchFamily="2" charset="-122"/>
                <a:ea typeface="华文中宋" panose="02010600040101010101" pitchFamily="2" charset="-122"/>
              </a:rPr>
              <a:t>数据输入和数据输出寄存器可以使用同一地址；控制输出和状态输入寄存器可以使用同一地址</a:t>
            </a:r>
            <a:endParaRPr lang="zh-CN" altLang="ru-RU" b="1" dirty="0">
              <a:solidFill>
                <a:srgbClr val="000000"/>
              </a:solidFill>
              <a:latin typeface="华文中宋" panose="02010600040101010101" pitchFamily="2" charset="-122"/>
              <a:ea typeface="华文中宋" panose="02010600040101010101" pitchFamily="2" charset="-122"/>
            </a:endParaRPr>
          </a:p>
        </p:txBody>
      </p:sp>
      <p:sp>
        <p:nvSpPr>
          <p:cNvPr id="35" name="Title 13">
            <a:extLst>
              <a:ext uri="{FF2B5EF4-FFF2-40B4-BE49-F238E27FC236}">
                <a16:creationId xmlns:a16="http://schemas.microsoft.com/office/drawing/2014/main" id="{9E97CD79-34C5-4304-A461-77B91F3F3D76}"/>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2" name="灯片编号占位符 1">
            <a:extLst>
              <a:ext uri="{FF2B5EF4-FFF2-40B4-BE49-F238E27FC236}">
                <a16:creationId xmlns:a16="http://schemas.microsoft.com/office/drawing/2014/main" id="{8741D432-04DC-40FE-A1FF-9A9CF27DFB7E}"/>
              </a:ext>
            </a:extLst>
          </p:cNvPr>
          <p:cNvSpPr>
            <a:spLocks noGrp="1"/>
          </p:cNvSpPr>
          <p:nvPr>
            <p:ph type="sldNum" sz="quarter" idx="12"/>
          </p:nvPr>
        </p:nvSpPr>
        <p:spPr/>
        <p:txBody>
          <a:bodyPr/>
          <a:lstStyle/>
          <a:p>
            <a:fld id="{B10D5614-B734-4280-8F57-1D4947433C97}" type="slidenum">
              <a:rPr lang="en-US" smtClean="0"/>
              <a:pPr/>
              <a:t>19</a:t>
            </a:fld>
            <a:endParaRPr lang="en-US"/>
          </a:p>
        </p:txBody>
      </p:sp>
    </p:spTree>
    <p:extLst>
      <p:ext uri="{BB962C8B-B14F-4D97-AF65-F5344CB8AC3E}">
        <p14:creationId xmlns:p14="http://schemas.microsoft.com/office/powerpoint/2010/main" val="33410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2125296" y="1778526"/>
            <a:ext cx="5109935" cy="780685"/>
          </a:xfrm>
        </p:spPr>
        <p:txBody>
          <a:bodyPr>
            <a:normAutofit/>
          </a:bodyPr>
          <a:lstStyle/>
          <a:p>
            <a:r>
              <a:rPr lang="zh-CN" altLang="en-US" b="1">
                <a:solidFill>
                  <a:schemeClr val="accent1">
                    <a:lumMod val="60000"/>
                    <a:lumOff val="40000"/>
                  </a:schemeClr>
                </a:solidFill>
                <a:latin typeface="华文中宋" panose="02010600040101010101" pitchFamily="2" charset="-122"/>
                <a:ea typeface="华文中宋" panose="02010600040101010101" pitchFamily="2" charset="-122"/>
              </a:rPr>
              <a:t>第九章 设备管理</a:t>
            </a:r>
            <a:endParaRPr lang="en-US" b="1">
              <a:solidFill>
                <a:schemeClr val="accent1">
                  <a:lumMod val="60000"/>
                  <a:lumOff val="40000"/>
                </a:schemeClr>
              </a:solidFill>
              <a:latin typeface="华文中宋" panose="02010600040101010101" pitchFamily="2" charset="-122"/>
              <a:ea typeface="华文中宋" panose="02010600040101010101" pitchFamily="2" charset="-122"/>
            </a:endParaRPr>
          </a:p>
        </p:txBody>
      </p:sp>
      <p:sp>
        <p:nvSpPr>
          <p:cNvPr id="27" name="TextBox 26"/>
          <p:cNvSpPr txBox="1"/>
          <p:nvPr/>
        </p:nvSpPr>
        <p:spPr>
          <a:xfrm>
            <a:off x="2087526" y="2819824"/>
            <a:ext cx="5256583" cy="2991007"/>
          </a:xfrm>
          <a:prstGeom prst="rect">
            <a:avLst/>
          </a:prstGeom>
          <a:noFill/>
        </p:spPr>
        <p:txBody>
          <a:bodyPr wrap="square" rIns="144000" bIns="36000" numCol="1" spcCol="360000" rtlCol="0">
            <a:spAutoFit/>
          </a:bodyPr>
          <a:lstStyle/>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设备管理</a:t>
            </a:r>
            <a:r>
              <a:rPr lang="zh-CN" altLang="zh-CN" b="1" dirty="0">
                <a:solidFill>
                  <a:srgbClr val="000000"/>
                </a:solidFill>
                <a:latin typeface="华文中宋" panose="02010600040101010101" pitchFamily="2" charset="-122"/>
                <a:ea typeface="华文中宋" panose="02010600040101010101" pitchFamily="2" charset="-122"/>
              </a:rPr>
              <a:t>的</a:t>
            </a:r>
            <a:r>
              <a:rPr lang="zh-CN" altLang="en-US" b="1" dirty="0">
                <a:solidFill>
                  <a:srgbClr val="000000"/>
                </a:solidFill>
                <a:latin typeface="华文中宋" panose="02010600040101010101" pitchFamily="2" charset="-122"/>
                <a:ea typeface="华文中宋" panose="02010600040101010101" pitchFamily="2" charset="-122"/>
              </a:rPr>
              <a:t>功能和任务</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数据传送控制方式</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中断技术</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缓冲</a:t>
            </a:r>
            <a:r>
              <a:rPr lang="zh-CN" altLang="zh-CN" b="1" dirty="0">
                <a:solidFill>
                  <a:srgbClr val="000000"/>
                </a:solidFill>
                <a:latin typeface="华文中宋" panose="02010600040101010101" pitchFamily="2" charset="-122"/>
                <a:ea typeface="华文中宋" panose="02010600040101010101" pitchFamily="2" charset="-122"/>
              </a:rPr>
              <a:t>技术</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设备分配</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进程控制</a:t>
            </a:r>
            <a:endParaRPr lang="en-US" altLang="zh-CN" b="1" dirty="0">
              <a:solidFill>
                <a:srgbClr val="000000"/>
              </a:solidFill>
              <a:latin typeface="华文中宋" panose="02010600040101010101" pitchFamily="2" charset="-122"/>
              <a:ea typeface="华文中宋" panose="02010600040101010101" pitchFamily="2" charset="-122"/>
            </a:endParaRPr>
          </a:p>
          <a:p>
            <a:pPr algn="just">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设备驱动程序</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37" name="Flowchart: Off-page Connector 36"/>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solidFill>
                  <a:prstClr val="white"/>
                </a:solidFill>
              </a:rPr>
              <a:t>01</a:t>
            </a:r>
            <a:endParaRPr lang="en-US" sz="1100" b="1">
              <a:solidFill>
                <a:prstClr val="white"/>
              </a:solidFill>
            </a:endParaRPr>
          </a:p>
        </p:txBody>
      </p:sp>
      <p:grpSp>
        <p:nvGrpSpPr>
          <p:cNvPr id="6" name="Group 5"/>
          <p:cNvGrpSpPr/>
          <p:nvPr/>
        </p:nvGrpSpPr>
        <p:grpSpPr>
          <a:xfrm>
            <a:off x="-7252" y="2288203"/>
            <a:ext cx="2094778" cy="55420"/>
            <a:chOff x="2055030" y="1463669"/>
            <a:chExt cx="2304256" cy="544908"/>
          </a:xfrm>
        </p:grpSpPr>
        <p:sp>
          <p:nvSpPr>
            <p:cNvPr id="7" name="Rectangle 6"/>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grpSp>
      <p:grpSp>
        <p:nvGrpSpPr>
          <p:cNvPr id="11" name="组合 10"/>
          <p:cNvGrpSpPr/>
          <p:nvPr/>
        </p:nvGrpSpPr>
        <p:grpSpPr>
          <a:xfrm>
            <a:off x="2188067" y="608296"/>
            <a:ext cx="1494619" cy="1283197"/>
            <a:chOff x="-2528094" y="5414101"/>
            <a:chExt cx="5068888" cy="3263902"/>
          </a:xfrm>
        </p:grpSpPr>
        <p:sp>
          <p:nvSpPr>
            <p:cNvPr id="12" name="Freeform 69"/>
            <p:cNvSpPr>
              <a:spLocks/>
            </p:cNvSpPr>
            <p:nvPr/>
          </p:nvSpPr>
          <p:spPr bwMode="auto">
            <a:xfrm rot="5400000">
              <a:off x="-2246313" y="6764271"/>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5" name="Freeform 70"/>
            <p:cNvSpPr>
              <a:spLocks/>
            </p:cNvSpPr>
            <p:nvPr/>
          </p:nvSpPr>
          <p:spPr bwMode="auto">
            <a:xfrm rot="5400000">
              <a:off x="-2386013" y="6164196"/>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rgbClr val="C8E3F6"/>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6" name="Freeform 71"/>
            <p:cNvSpPr>
              <a:spLocks/>
            </p:cNvSpPr>
            <p:nvPr/>
          </p:nvSpPr>
          <p:spPr bwMode="auto">
            <a:xfrm rot="5400000">
              <a:off x="-2388394" y="6904765"/>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rgbClr val="91C6ED"/>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7" name="Freeform 72"/>
            <p:cNvSpPr>
              <a:spLocks/>
            </p:cNvSpPr>
            <p:nvPr/>
          </p:nvSpPr>
          <p:spPr bwMode="auto">
            <a:xfrm rot="5400000">
              <a:off x="-1740694" y="6868252"/>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8" name="Freeform 73"/>
            <p:cNvSpPr>
              <a:spLocks/>
            </p:cNvSpPr>
            <p:nvPr/>
          </p:nvSpPr>
          <p:spPr bwMode="auto">
            <a:xfrm rot="5400000">
              <a:off x="-1637506" y="5961790"/>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19" name="Freeform 74"/>
            <p:cNvSpPr>
              <a:spLocks/>
            </p:cNvSpPr>
            <p:nvPr/>
          </p:nvSpPr>
          <p:spPr bwMode="auto">
            <a:xfrm rot="5400000">
              <a:off x="-1639094" y="7147652"/>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0" name="Freeform 75"/>
            <p:cNvSpPr>
              <a:spLocks/>
            </p:cNvSpPr>
            <p:nvPr/>
          </p:nvSpPr>
          <p:spPr bwMode="auto">
            <a:xfrm rot="5400000">
              <a:off x="777080" y="6765064"/>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1" name="Freeform 76"/>
            <p:cNvSpPr>
              <a:spLocks/>
            </p:cNvSpPr>
            <p:nvPr/>
          </p:nvSpPr>
          <p:spPr bwMode="auto">
            <a:xfrm rot="5400000">
              <a:off x="1660525" y="6164196"/>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2" name="Freeform 77"/>
            <p:cNvSpPr>
              <a:spLocks/>
            </p:cNvSpPr>
            <p:nvPr/>
          </p:nvSpPr>
          <p:spPr bwMode="auto">
            <a:xfrm rot="5400000">
              <a:off x="1658144" y="6904765"/>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3" name="Freeform 78"/>
            <p:cNvSpPr>
              <a:spLocks/>
            </p:cNvSpPr>
            <p:nvPr/>
          </p:nvSpPr>
          <p:spPr bwMode="auto">
            <a:xfrm rot="5400000">
              <a:off x="-619919" y="6868252"/>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4" name="Freeform 79"/>
            <p:cNvSpPr>
              <a:spLocks/>
            </p:cNvSpPr>
            <p:nvPr/>
          </p:nvSpPr>
          <p:spPr bwMode="auto">
            <a:xfrm rot="5400000">
              <a:off x="465137" y="5962583"/>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5" name="Freeform 80"/>
            <p:cNvSpPr>
              <a:spLocks/>
            </p:cNvSpPr>
            <p:nvPr/>
          </p:nvSpPr>
          <p:spPr bwMode="auto">
            <a:xfrm rot="5400000">
              <a:off x="463550" y="7148446"/>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6" name="Freeform 81"/>
            <p:cNvSpPr>
              <a:spLocks/>
            </p:cNvSpPr>
            <p:nvPr/>
          </p:nvSpPr>
          <p:spPr bwMode="auto">
            <a:xfrm rot="5400000">
              <a:off x="-815182" y="5720489"/>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5AAAE4"/>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8" name="Freeform 82"/>
            <p:cNvSpPr>
              <a:spLocks/>
            </p:cNvSpPr>
            <p:nvPr/>
          </p:nvSpPr>
          <p:spPr bwMode="auto">
            <a:xfrm rot="5400000">
              <a:off x="-816769" y="7352440"/>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1B6AA3"/>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29" name="Freeform 83"/>
            <p:cNvSpPr>
              <a:spLocks/>
            </p:cNvSpPr>
            <p:nvPr/>
          </p:nvSpPr>
          <p:spPr bwMode="auto">
            <a:xfrm rot="5400000">
              <a:off x="2162969" y="6674577"/>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0" name="Freeform 84"/>
            <p:cNvSpPr>
              <a:spLocks/>
            </p:cNvSpPr>
            <p:nvPr/>
          </p:nvSpPr>
          <p:spPr bwMode="auto">
            <a:xfrm rot="5400000">
              <a:off x="1139031" y="6644414"/>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1" name="Freeform 85"/>
            <p:cNvSpPr>
              <a:spLocks/>
            </p:cNvSpPr>
            <p:nvPr/>
          </p:nvSpPr>
          <p:spPr bwMode="auto">
            <a:xfrm rot="5400000">
              <a:off x="-2162969" y="6674577"/>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2" name="Freeform 86"/>
            <p:cNvSpPr>
              <a:spLocks/>
            </p:cNvSpPr>
            <p:nvPr/>
          </p:nvSpPr>
          <p:spPr bwMode="auto">
            <a:xfrm rot="5400000">
              <a:off x="-1140619" y="6644414"/>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3" name="Freeform 87"/>
            <p:cNvSpPr>
              <a:spLocks/>
            </p:cNvSpPr>
            <p:nvPr/>
          </p:nvSpPr>
          <p:spPr bwMode="auto">
            <a:xfrm rot="5400000">
              <a:off x="-6350" y="6537258"/>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4" name="Freeform 88"/>
            <p:cNvSpPr>
              <a:spLocks/>
            </p:cNvSpPr>
            <p:nvPr/>
          </p:nvSpPr>
          <p:spPr bwMode="auto">
            <a:xfrm rot="5400000">
              <a:off x="1574006" y="6820627"/>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5" name="Freeform 89"/>
            <p:cNvSpPr>
              <a:spLocks/>
            </p:cNvSpPr>
            <p:nvPr/>
          </p:nvSpPr>
          <p:spPr bwMode="auto">
            <a:xfrm rot="5400000">
              <a:off x="923130" y="6901589"/>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6" name="Freeform 90"/>
            <p:cNvSpPr>
              <a:spLocks/>
            </p:cNvSpPr>
            <p:nvPr/>
          </p:nvSpPr>
          <p:spPr bwMode="auto">
            <a:xfrm rot="5400000">
              <a:off x="177006" y="6861902"/>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8" name="Freeform 91"/>
            <p:cNvSpPr>
              <a:spLocks/>
            </p:cNvSpPr>
            <p:nvPr/>
          </p:nvSpPr>
          <p:spPr bwMode="auto">
            <a:xfrm rot="5400000">
              <a:off x="-521494" y="6949215"/>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39" name="Freeform 92"/>
            <p:cNvSpPr>
              <a:spLocks/>
            </p:cNvSpPr>
            <p:nvPr/>
          </p:nvSpPr>
          <p:spPr bwMode="auto">
            <a:xfrm rot="5400000">
              <a:off x="-3042444" y="6820627"/>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0" name="Freeform 93"/>
            <p:cNvSpPr>
              <a:spLocks/>
            </p:cNvSpPr>
            <p:nvPr/>
          </p:nvSpPr>
          <p:spPr bwMode="auto">
            <a:xfrm rot="5400000">
              <a:off x="-2391570" y="6901589"/>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1" name="Freeform 94"/>
            <p:cNvSpPr>
              <a:spLocks/>
            </p:cNvSpPr>
            <p:nvPr/>
          </p:nvSpPr>
          <p:spPr bwMode="auto">
            <a:xfrm rot="5400000">
              <a:off x="-2536826" y="6861108"/>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2" name="Freeform 95"/>
            <p:cNvSpPr>
              <a:spLocks/>
            </p:cNvSpPr>
            <p:nvPr/>
          </p:nvSpPr>
          <p:spPr bwMode="auto">
            <a:xfrm rot="5400000">
              <a:off x="-1837531" y="6949215"/>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3" name="Freeform 96"/>
            <p:cNvSpPr>
              <a:spLocks/>
            </p:cNvSpPr>
            <p:nvPr/>
          </p:nvSpPr>
          <p:spPr bwMode="auto">
            <a:xfrm rot="5400000">
              <a:off x="-1220788" y="6948420"/>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sp>
          <p:nvSpPr>
            <p:cNvPr id="44" name="Freeform 97"/>
            <p:cNvSpPr>
              <a:spLocks/>
            </p:cNvSpPr>
            <p:nvPr/>
          </p:nvSpPr>
          <p:spPr bwMode="auto">
            <a:xfrm rot="5400000">
              <a:off x="-2046288" y="6951595"/>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prstTxWarp prst="textNoShape">
                <a:avLst/>
              </a:prstTxWarp>
            </a:bodyPr>
            <a:lstStyle/>
            <a:p>
              <a:endParaRPr lang="id-ID">
                <a:solidFill>
                  <a:srgbClr val="5C5C5C"/>
                </a:solidFill>
              </a:endParaRPr>
            </a:p>
          </p:txBody>
        </p:sp>
      </p:grpSp>
      <p:grpSp>
        <p:nvGrpSpPr>
          <p:cNvPr id="45" name="Group 26"/>
          <p:cNvGrpSpPr/>
          <p:nvPr/>
        </p:nvGrpSpPr>
        <p:grpSpPr>
          <a:xfrm>
            <a:off x="1754313" y="3409881"/>
            <a:ext cx="237626" cy="316835"/>
            <a:chOff x="2609260" y="2989019"/>
            <a:chExt cx="475253" cy="475253"/>
          </a:xfrm>
        </p:grpSpPr>
        <p:sp>
          <p:nvSpPr>
            <p:cNvPr id="46"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26"/>
          <p:cNvGrpSpPr/>
          <p:nvPr/>
        </p:nvGrpSpPr>
        <p:grpSpPr>
          <a:xfrm>
            <a:off x="1754325" y="3838255"/>
            <a:ext cx="237626" cy="316835"/>
            <a:chOff x="2609260" y="2989019"/>
            <a:chExt cx="475253" cy="475253"/>
          </a:xfrm>
        </p:grpSpPr>
        <p:sp>
          <p:nvSpPr>
            <p:cNvPr id="49"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1" name="Group 26"/>
          <p:cNvGrpSpPr/>
          <p:nvPr/>
        </p:nvGrpSpPr>
        <p:grpSpPr>
          <a:xfrm>
            <a:off x="1754319" y="4221088"/>
            <a:ext cx="237626" cy="316835"/>
            <a:chOff x="2609260" y="2989019"/>
            <a:chExt cx="475253" cy="475253"/>
          </a:xfrm>
        </p:grpSpPr>
        <p:sp>
          <p:nvSpPr>
            <p:cNvPr id="52"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4" name="Group 26"/>
          <p:cNvGrpSpPr/>
          <p:nvPr/>
        </p:nvGrpSpPr>
        <p:grpSpPr>
          <a:xfrm>
            <a:off x="1740459" y="3009419"/>
            <a:ext cx="237626" cy="316835"/>
            <a:chOff x="2609260" y="2989019"/>
            <a:chExt cx="475253" cy="475253"/>
          </a:xfrm>
        </p:grpSpPr>
        <p:sp>
          <p:nvSpPr>
            <p:cNvPr id="55"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7" name="Group 26"/>
          <p:cNvGrpSpPr/>
          <p:nvPr/>
        </p:nvGrpSpPr>
        <p:grpSpPr>
          <a:xfrm>
            <a:off x="1753809" y="4639489"/>
            <a:ext cx="237626" cy="316835"/>
            <a:chOff x="2609260" y="2989019"/>
            <a:chExt cx="475253" cy="475253"/>
          </a:xfrm>
        </p:grpSpPr>
        <p:sp>
          <p:nvSpPr>
            <p:cNvPr id="58"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0" name="Group 26"/>
          <p:cNvGrpSpPr/>
          <p:nvPr/>
        </p:nvGrpSpPr>
        <p:grpSpPr>
          <a:xfrm>
            <a:off x="1755039" y="5044670"/>
            <a:ext cx="237626" cy="316835"/>
            <a:chOff x="2609260" y="2989019"/>
            <a:chExt cx="475253" cy="475253"/>
          </a:xfrm>
        </p:grpSpPr>
        <p:sp>
          <p:nvSpPr>
            <p:cNvPr id="61"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3" name="Group 26"/>
          <p:cNvGrpSpPr/>
          <p:nvPr/>
        </p:nvGrpSpPr>
        <p:grpSpPr>
          <a:xfrm>
            <a:off x="1767189" y="5435082"/>
            <a:ext cx="237626" cy="316835"/>
            <a:chOff x="2609260" y="2989019"/>
            <a:chExt cx="475253" cy="475253"/>
          </a:xfrm>
        </p:grpSpPr>
        <p:sp>
          <p:nvSpPr>
            <p:cNvPr id="64"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灯片编号占位符 2">
            <a:extLst>
              <a:ext uri="{FF2B5EF4-FFF2-40B4-BE49-F238E27FC236}">
                <a16:creationId xmlns:a16="http://schemas.microsoft.com/office/drawing/2014/main" id="{EE96684E-D325-4147-88EB-6A31B04BD73B}"/>
              </a:ext>
            </a:extLst>
          </p:cNvPr>
          <p:cNvSpPr>
            <a:spLocks noGrp="1"/>
          </p:cNvSpPr>
          <p:nvPr>
            <p:ph type="sldNum" sz="quarter" idx="12"/>
          </p:nvPr>
        </p:nvSpPr>
        <p:spPr/>
        <p:txBody>
          <a:bodyPr/>
          <a:lstStyle/>
          <a:p>
            <a:fld id="{B10D5614-B734-4280-8F57-1D4947433C97}" type="slidenum">
              <a:rPr lang="en-US" smtClean="0"/>
              <a:pPr/>
              <a:t>2</a:t>
            </a:fld>
            <a:endParaRPr lang="en-US"/>
          </a:p>
        </p:txBody>
      </p:sp>
    </p:spTree>
    <p:extLst>
      <p:ext uri="{BB962C8B-B14F-4D97-AF65-F5344CB8AC3E}">
        <p14:creationId xmlns:p14="http://schemas.microsoft.com/office/powerpoint/2010/main" val="184193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07</a:t>
            </a:r>
            <a:endParaRPr lang="en-US" sz="1100" b="1" dirty="0">
              <a:solidFill>
                <a:prstClr val="white"/>
              </a:solidFill>
            </a:endParaRPr>
          </a:p>
        </p:txBody>
      </p:sp>
      <p:sp>
        <p:nvSpPr>
          <p:cNvPr id="6" name="Rectangle 3"/>
          <p:cNvSpPr txBox="1">
            <a:spLocks/>
          </p:cNvSpPr>
          <p:nvPr/>
        </p:nvSpPr>
        <p:spPr>
          <a:xfrm>
            <a:off x="465006" y="1409678"/>
            <a:ext cx="7851409" cy="51156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控制设备和内存、</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之间的数据传送</a:t>
            </a:r>
          </a:p>
          <a:p>
            <a:pPr>
              <a:lnSpc>
                <a:spcPct val="150000"/>
              </a:lnSpc>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选择和衡量控制方式的原则</a:t>
            </a:r>
          </a:p>
          <a:p>
            <a:pPr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数据传送速度足够高，满足用户需求，又不丢失数据</a:t>
            </a:r>
            <a:endParaRPr lang="en-US" altLang="zh-CN" sz="1800" b="1">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系统开销小，所需处理控制程序较少</a:t>
            </a:r>
            <a:endParaRPr lang="en-US" altLang="zh-CN" sz="1800" b="1">
              <a:solidFill>
                <a:srgbClr val="000000"/>
              </a:solidFill>
              <a:latin typeface="华文中宋" panose="02010600040101010101" pitchFamily="2" charset="-122"/>
              <a:ea typeface="华文中宋" panose="02010600040101010101" pitchFamily="2" charset="-122"/>
            </a:endParaRPr>
          </a:p>
          <a:p>
            <a:pPr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能充分发挥硬件资源的能力，使得设备尽量忙，</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等待时间尽量少</a:t>
            </a:r>
          </a:p>
          <a:p>
            <a:pPr>
              <a:lnSpc>
                <a:spcPct val="150000"/>
              </a:lnSpc>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常用数据传送控制方式</a:t>
            </a:r>
          </a:p>
          <a:p>
            <a:pPr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程序直接控制方式</a:t>
            </a:r>
          </a:p>
          <a:p>
            <a:pPr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中断控制方式</a:t>
            </a:r>
          </a:p>
          <a:p>
            <a:pPr lvl="1">
              <a:lnSpc>
                <a:spcPct val="150000"/>
              </a:lnSpc>
              <a:buFont typeface="Arial" panose="020B0604020202020204" pitchFamily="34" charset="0"/>
              <a:buChar char="•"/>
            </a:pPr>
            <a:r>
              <a:rPr lang="en-US" altLang="zh-CN" sz="1800" b="1">
                <a:solidFill>
                  <a:srgbClr val="000000"/>
                </a:solidFill>
                <a:latin typeface="华文中宋" panose="02010600040101010101" pitchFamily="2" charset="-122"/>
                <a:ea typeface="华文中宋" panose="02010600040101010101" pitchFamily="2" charset="-122"/>
              </a:rPr>
              <a:t>DMA</a:t>
            </a:r>
            <a:r>
              <a:rPr lang="zh-CN" altLang="en-US" sz="1800" b="1">
                <a:solidFill>
                  <a:srgbClr val="000000"/>
                </a:solidFill>
                <a:latin typeface="华文中宋" panose="02010600040101010101" pitchFamily="2" charset="-122"/>
                <a:ea typeface="华文中宋" panose="02010600040101010101" pitchFamily="2" charset="-122"/>
              </a:rPr>
              <a:t>方式</a:t>
            </a:r>
          </a:p>
          <a:p>
            <a:pPr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通道方式</a:t>
            </a:r>
          </a:p>
        </p:txBody>
      </p:sp>
      <p:sp>
        <p:nvSpPr>
          <p:cNvPr id="5" name="Title 13">
            <a:extLst>
              <a:ext uri="{FF2B5EF4-FFF2-40B4-BE49-F238E27FC236}">
                <a16:creationId xmlns:a16="http://schemas.microsoft.com/office/drawing/2014/main" id="{26E0EF7D-5C97-4728-BD6A-270849906080}"/>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2E610AD0-1016-4968-8925-3D7C1FF572E6}"/>
              </a:ext>
            </a:extLst>
          </p:cNvPr>
          <p:cNvSpPr>
            <a:spLocks noGrp="1"/>
          </p:cNvSpPr>
          <p:nvPr>
            <p:ph type="sldNum" sz="quarter" idx="12"/>
          </p:nvPr>
        </p:nvSpPr>
        <p:spPr/>
        <p:txBody>
          <a:bodyPr/>
          <a:lstStyle/>
          <a:p>
            <a:fld id="{B10D5614-B734-4280-8F57-1D4947433C97}" type="slidenum">
              <a:rPr lang="en-US" smtClean="0"/>
              <a:pPr/>
              <a:t>20</a:t>
            </a:fld>
            <a:endParaRPr lang="en-US"/>
          </a:p>
        </p:txBody>
      </p:sp>
    </p:spTree>
    <p:extLst>
      <p:ext uri="{BB962C8B-B14F-4D97-AF65-F5344CB8AC3E}">
        <p14:creationId xmlns:p14="http://schemas.microsoft.com/office/powerpoint/2010/main" val="27930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08</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程序直接控制方式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534380" y="1628799"/>
            <a:ext cx="8075240" cy="507831"/>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由用户进程直接控制内存或</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和外围设备之间进行信息传送的方式</a:t>
            </a:r>
            <a:endParaRPr lang="en-US" altLang="zh-CN" b="1">
              <a:solidFill>
                <a:srgbClr val="000000"/>
              </a:solidFill>
              <a:latin typeface="华文中宋" panose="02010600040101010101" pitchFamily="2" charset="-122"/>
              <a:ea typeface="华文中宋" panose="02010600040101010101" pitchFamily="2" charset="-122"/>
            </a:endParaRPr>
          </a:p>
        </p:txBody>
      </p:sp>
      <p:pic>
        <p:nvPicPr>
          <p:cNvPr id="8" name="Picture 2" descr="i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626" y="2276872"/>
            <a:ext cx="6126747" cy="432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3">
            <a:extLst>
              <a:ext uri="{FF2B5EF4-FFF2-40B4-BE49-F238E27FC236}">
                <a16:creationId xmlns:a16="http://schemas.microsoft.com/office/drawing/2014/main" id="{CE5FAA04-349F-475D-9965-8E75A280670A}"/>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B53FF819-6BD6-4976-A6BE-F3465032C5F1}"/>
              </a:ext>
            </a:extLst>
          </p:cNvPr>
          <p:cNvSpPr>
            <a:spLocks noGrp="1"/>
          </p:cNvSpPr>
          <p:nvPr>
            <p:ph type="sldNum" sz="quarter" idx="12"/>
          </p:nvPr>
        </p:nvSpPr>
        <p:spPr/>
        <p:txBody>
          <a:bodyPr/>
          <a:lstStyle/>
          <a:p>
            <a:fld id="{B10D5614-B734-4280-8F57-1D4947433C97}" type="slidenum">
              <a:rPr lang="en-US" smtClean="0"/>
              <a:pPr/>
              <a:t>21</a:t>
            </a:fld>
            <a:endParaRPr lang="en-US"/>
          </a:p>
        </p:txBody>
      </p:sp>
    </p:spTree>
    <p:extLst>
      <p:ext uri="{BB962C8B-B14F-4D97-AF65-F5344CB8AC3E}">
        <p14:creationId xmlns:p14="http://schemas.microsoft.com/office/powerpoint/2010/main" val="9430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09</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程序直接控制方式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534380" y="1628799"/>
            <a:ext cx="8075240" cy="383181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缺点</a:t>
            </a:r>
          </a:p>
          <a:p>
            <a:pPr marL="800100" lvl="1" indent="-342900" algn="just">
              <a:lnSpc>
                <a:spcPct val="150000"/>
              </a:lnSpc>
              <a:buFont typeface="+mj-lt"/>
              <a:buAutoNum type="arabicPeriod"/>
            </a:pP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和外围设备只能串行工作，</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忙等待或循环测试，使得</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的利用率大大降低</a:t>
            </a:r>
            <a:endParaRPr lang="en-US" altLang="zh-CN" b="1">
              <a:solidFill>
                <a:srgbClr val="000000"/>
              </a:solidFill>
              <a:latin typeface="华文中宋" panose="02010600040101010101" pitchFamily="2" charset="-122"/>
              <a:ea typeface="华文中宋" panose="02010600040101010101" pitchFamily="2" charset="-122"/>
            </a:endParaRPr>
          </a:p>
          <a:p>
            <a:pPr marL="800100" lvl="1" indent="-342900" algn="just">
              <a:lnSpc>
                <a:spcPct val="150000"/>
              </a:lnSpc>
              <a:buFont typeface="+mj-lt"/>
              <a:buAutoNum type="arabicPeriod"/>
            </a:pP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在一段时间内只能和一台外围设备交换数据信息，从而不能实现设备之间的并行工作</a:t>
            </a:r>
            <a:endParaRPr lang="en-US" altLang="zh-CN" b="1">
              <a:solidFill>
                <a:srgbClr val="000000"/>
              </a:solidFill>
              <a:latin typeface="华文中宋" panose="02010600040101010101" pitchFamily="2" charset="-122"/>
              <a:ea typeface="华文中宋" panose="02010600040101010101" pitchFamily="2" charset="-122"/>
            </a:endParaRPr>
          </a:p>
          <a:p>
            <a:pPr marL="800100" lvl="1" indent="-342900" algn="just">
              <a:lnSpc>
                <a:spcPct val="150000"/>
              </a:lnSpc>
              <a:buFont typeface="+mj-lt"/>
              <a:buAutoNum type="arabicPeriod"/>
            </a:pPr>
            <a:r>
              <a:rPr lang="zh-CN" altLang="en-US" b="1">
                <a:solidFill>
                  <a:srgbClr val="000000"/>
                </a:solidFill>
                <a:latin typeface="华文中宋" panose="02010600040101010101" pitchFamily="2" charset="-122"/>
                <a:ea typeface="华文中宋" panose="02010600040101010101" pitchFamily="2" charset="-122"/>
              </a:rPr>
              <a:t>由于程序直接控制方式依靠测试设备标志触发器的状态位来控制数据传送，因此无法发现和处理由于设备或其他硬件所产生的错误</a:t>
            </a:r>
            <a:endParaRPr lang="en-US" altLang="zh-CN" b="1">
              <a:solidFill>
                <a:srgbClr val="000000"/>
              </a:solidFill>
              <a:latin typeface="华文中宋" panose="02010600040101010101" pitchFamily="2" charset="-122"/>
              <a:ea typeface="华文中宋" panose="02010600040101010101" pitchFamily="2" charset="-122"/>
            </a:endParaRPr>
          </a:p>
          <a:p>
            <a:pPr marL="285750" lvl="1" indent="-285750" algn="just">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只适用于</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速度较慢，外围设备较少的系统</a:t>
            </a:r>
          </a:p>
          <a:p>
            <a:pPr lvl="1" algn="just">
              <a:lnSpc>
                <a:spcPct val="150000"/>
              </a:lnSpc>
            </a:pPr>
            <a:endParaRPr lang="en-US" altLang="zh-CN" b="1">
              <a:solidFill>
                <a:srgbClr val="000000"/>
              </a:solidFill>
              <a:latin typeface="华文中宋" panose="02010600040101010101" pitchFamily="2" charset="-122"/>
              <a:ea typeface="华文中宋" panose="02010600040101010101" pitchFamily="2" charset="-122"/>
            </a:endParaRPr>
          </a:p>
        </p:txBody>
      </p:sp>
      <p:sp>
        <p:nvSpPr>
          <p:cNvPr id="6" name="Title 13">
            <a:extLst>
              <a:ext uri="{FF2B5EF4-FFF2-40B4-BE49-F238E27FC236}">
                <a16:creationId xmlns:a16="http://schemas.microsoft.com/office/drawing/2014/main" id="{1DD955DC-13BA-4BB3-9981-FDFC6F8AC70D}"/>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D4D6B8F3-B778-45A5-9E86-E359D41B8FB8}"/>
              </a:ext>
            </a:extLst>
          </p:cNvPr>
          <p:cNvSpPr>
            <a:spLocks noGrp="1"/>
          </p:cNvSpPr>
          <p:nvPr>
            <p:ph type="sldNum" sz="quarter" idx="12"/>
          </p:nvPr>
        </p:nvSpPr>
        <p:spPr/>
        <p:txBody>
          <a:bodyPr/>
          <a:lstStyle/>
          <a:p>
            <a:fld id="{B10D5614-B734-4280-8F57-1D4947433C97}" type="slidenum">
              <a:rPr lang="en-US" smtClean="0"/>
              <a:pPr/>
              <a:t>22</a:t>
            </a:fld>
            <a:endParaRPr lang="en-US"/>
          </a:p>
        </p:txBody>
      </p:sp>
    </p:spTree>
    <p:extLst>
      <p:ext uri="{BB962C8B-B14F-4D97-AF65-F5344CB8AC3E}">
        <p14:creationId xmlns:p14="http://schemas.microsoft.com/office/powerpoint/2010/main" val="308646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10</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中断控制方式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611560" y="1556792"/>
            <a:ext cx="8025656"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kumimoji="1" lang="zh-CN" altLang="en-US" b="1">
                <a:solidFill>
                  <a:srgbClr val="000000"/>
                </a:solidFill>
                <a:latin typeface="华文中宋" panose="02010600040101010101" pitchFamily="2" charset="-122"/>
                <a:ea typeface="华文中宋" panose="02010600040101010101" pitchFamily="2" charset="-122"/>
              </a:rPr>
              <a:t>在</a:t>
            </a:r>
            <a:r>
              <a:rPr kumimoji="1" lang="en-US" altLang="zh-CN" b="1">
                <a:solidFill>
                  <a:srgbClr val="000000"/>
                </a:solidFill>
                <a:latin typeface="华文中宋" panose="02010600040101010101" pitchFamily="2" charset="-122"/>
                <a:ea typeface="华文中宋" panose="02010600040101010101" pitchFamily="2" charset="-122"/>
              </a:rPr>
              <a:t>I/O</a:t>
            </a:r>
            <a:r>
              <a:rPr kumimoji="1" lang="zh-CN" altLang="en-US" b="1">
                <a:solidFill>
                  <a:srgbClr val="000000"/>
                </a:solidFill>
                <a:latin typeface="华文中宋" panose="02010600040101010101" pitchFamily="2" charset="-122"/>
                <a:ea typeface="华文中宋" panose="02010600040101010101" pitchFamily="2" charset="-122"/>
              </a:rPr>
              <a:t>设备输入每个数据的过程中，由于无须</a:t>
            </a:r>
            <a:r>
              <a:rPr kumimoji="1" lang="en-US" altLang="zh-CN" b="1">
                <a:solidFill>
                  <a:srgbClr val="000000"/>
                </a:solidFill>
                <a:latin typeface="华文中宋" panose="02010600040101010101" pitchFamily="2" charset="-122"/>
                <a:ea typeface="华文中宋" panose="02010600040101010101" pitchFamily="2" charset="-122"/>
              </a:rPr>
              <a:t>CPU</a:t>
            </a:r>
            <a:r>
              <a:rPr kumimoji="1" lang="zh-CN" altLang="en-US" b="1">
                <a:solidFill>
                  <a:srgbClr val="000000"/>
                </a:solidFill>
                <a:latin typeface="华文中宋" panose="02010600040101010101" pitchFamily="2" charset="-122"/>
                <a:ea typeface="华文中宋" panose="02010600040101010101" pitchFamily="2" charset="-122"/>
              </a:rPr>
              <a:t>干预，因而可使</a:t>
            </a:r>
            <a:r>
              <a:rPr kumimoji="1" lang="en-US" altLang="zh-CN" b="1">
                <a:solidFill>
                  <a:srgbClr val="000000"/>
                </a:solidFill>
                <a:latin typeface="华文中宋" panose="02010600040101010101" pitchFamily="2" charset="-122"/>
                <a:ea typeface="华文中宋" panose="02010600040101010101" pitchFamily="2" charset="-122"/>
              </a:rPr>
              <a:t>CPU</a:t>
            </a:r>
            <a:r>
              <a:rPr kumimoji="1" lang="zh-CN" altLang="en-US" b="1">
                <a:solidFill>
                  <a:srgbClr val="000000"/>
                </a:solidFill>
                <a:latin typeface="华文中宋" panose="02010600040101010101" pitchFamily="2" charset="-122"/>
                <a:ea typeface="华文中宋" panose="02010600040101010101" pitchFamily="2" charset="-122"/>
              </a:rPr>
              <a:t>与</a:t>
            </a:r>
            <a:r>
              <a:rPr kumimoji="1" lang="en-US" altLang="zh-CN" b="1">
                <a:solidFill>
                  <a:srgbClr val="000000"/>
                </a:solidFill>
                <a:latin typeface="华文中宋" panose="02010600040101010101" pitchFamily="2" charset="-122"/>
                <a:ea typeface="华文中宋" panose="02010600040101010101" pitchFamily="2" charset="-122"/>
              </a:rPr>
              <a:t>I/O</a:t>
            </a:r>
            <a:r>
              <a:rPr kumimoji="1" lang="zh-CN" altLang="en-US" b="1">
                <a:solidFill>
                  <a:srgbClr val="000000"/>
                </a:solidFill>
                <a:latin typeface="华文中宋" panose="02010600040101010101" pitchFamily="2" charset="-122"/>
                <a:ea typeface="华文中宋" panose="02010600040101010101" pitchFamily="2" charset="-122"/>
              </a:rPr>
              <a:t>设备并行工作。仅当输完一个数据时，才需</a:t>
            </a:r>
            <a:r>
              <a:rPr kumimoji="1" lang="en-US" altLang="zh-CN" b="1">
                <a:solidFill>
                  <a:srgbClr val="000000"/>
                </a:solidFill>
                <a:latin typeface="华文中宋" panose="02010600040101010101" pitchFamily="2" charset="-122"/>
                <a:ea typeface="华文中宋" panose="02010600040101010101" pitchFamily="2" charset="-122"/>
              </a:rPr>
              <a:t>CPU</a:t>
            </a:r>
            <a:r>
              <a:rPr kumimoji="1" lang="zh-CN" altLang="en-US" b="1">
                <a:solidFill>
                  <a:srgbClr val="000000"/>
                </a:solidFill>
                <a:latin typeface="华文中宋" panose="02010600040101010101" pitchFamily="2" charset="-122"/>
                <a:ea typeface="华文中宋" panose="02010600040101010101" pitchFamily="2" charset="-122"/>
              </a:rPr>
              <a:t>花费极短的时间去做些中断处理。可见，这样可使</a:t>
            </a:r>
            <a:r>
              <a:rPr kumimoji="1" lang="en-US" altLang="zh-CN" b="1">
                <a:solidFill>
                  <a:srgbClr val="000000"/>
                </a:solidFill>
                <a:latin typeface="华文中宋" panose="02010600040101010101" pitchFamily="2" charset="-122"/>
                <a:ea typeface="华文中宋" panose="02010600040101010101" pitchFamily="2" charset="-122"/>
              </a:rPr>
              <a:t>CPU</a:t>
            </a:r>
            <a:r>
              <a:rPr kumimoji="1" lang="zh-CN" altLang="en-US" b="1">
                <a:solidFill>
                  <a:srgbClr val="000000"/>
                </a:solidFill>
                <a:latin typeface="华文中宋" panose="02010600040101010101" pitchFamily="2" charset="-122"/>
                <a:ea typeface="华文中宋" panose="02010600040101010101" pitchFamily="2" charset="-122"/>
              </a:rPr>
              <a:t>和</a:t>
            </a:r>
            <a:r>
              <a:rPr kumimoji="1" lang="en-US" altLang="zh-CN" b="1">
                <a:solidFill>
                  <a:srgbClr val="000000"/>
                </a:solidFill>
                <a:latin typeface="华文中宋" panose="02010600040101010101" pitchFamily="2" charset="-122"/>
                <a:ea typeface="华文中宋" panose="02010600040101010101" pitchFamily="2" charset="-122"/>
              </a:rPr>
              <a:t>I/O</a:t>
            </a:r>
            <a:r>
              <a:rPr kumimoji="1" lang="zh-CN" altLang="en-US" b="1">
                <a:solidFill>
                  <a:srgbClr val="000000"/>
                </a:solidFill>
                <a:latin typeface="华文中宋" panose="02010600040101010101" pitchFamily="2" charset="-122"/>
                <a:ea typeface="华文中宋" panose="02010600040101010101" pitchFamily="2" charset="-122"/>
              </a:rPr>
              <a:t>设备都处于忙碌状态，从而提高了整个系统的资源利用率及吞吐量。</a:t>
            </a:r>
            <a:endParaRPr lang="zh-CN" altLang="en-US" b="1">
              <a:solidFill>
                <a:srgbClr val="000000"/>
              </a:solidFill>
              <a:latin typeface="华文中宋" panose="02010600040101010101" pitchFamily="2" charset="-122"/>
              <a:ea typeface="华文中宋" panose="02010600040101010101" pitchFamily="2" charset="-122"/>
            </a:endParaRPr>
          </a:p>
        </p:txBody>
      </p:sp>
      <p:pic>
        <p:nvPicPr>
          <p:cNvPr id="460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78" y="3311118"/>
            <a:ext cx="8580065" cy="3279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69974" y="6319197"/>
            <a:ext cx="6070769" cy="276999"/>
          </a:xfrm>
          <a:prstGeom prst="rect">
            <a:avLst/>
          </a:prstGeom>
        </p:spPr>
        <p:txBody>
          <a:bodyPr wrap="square">
            <a:spAutoFit/>
          </a:bodyPr>
          <a:lstStyle/>
          <a:p>
            <a:r>
              <a:rPr kumimoji="1" lang="zh-CN" altLang="en-US" sz="1200" b="1">
                <a:solidFill>
                  <a:srgbClr val="000000"/>
                </a:solidFill>
                <a:latin typeface="华文中宋" panose="02010600040101010101" pitchFamily="2" charset="-122"/>
                <a:ea typeface="华文中宋" panose="02010600040101010101" pitchFamily="2" charset="-122"/>
              </a:rPr>
              <a:t>从终端输入一个字符的时间约为</a:t>
            </a:r>
            <a:r>
              <a:rPr kumimoji="1" lang="en-US" altLang="zh-CN" sz="1200" b="1">
                <a:solidFill>
                  <a:srgbClr val="000000"/>
                </a:solidFill>
                <a:latin typeface="华文中宋" panose="02010600040101010101" pitchFamily="2" charset="-122"/>
                <a:ea typeface="华文中宋" panose="02010600040101010101" pitchFamily="2" charset="-122"/>
              </a:rPr>
              <a:t>100ms</a:t>
            </a:r>
            <a:r>
              <a:rPr kumimoji="1" lang="zh-CN" altLang="en-US" sz="1200" b="1">
                <a:solidFill>
                  <a:srgbClr val="000000"/>
                </a:solidFill>
                <a:latin typeface="华文中宋" panose="02010600040101010101" pitchFamily="2" charset="-122"/>
                <a:ea typeface="华文中宋" panose="02010600040101010101" pitchFamily="2" charset="-122"/>
              </a:rPr>
              <a:t>，而将字符送入终端缓冲区的时间小于</a:t>
            </a:r>
            <a:r>
              <a:rPr kumimoji="1" lang="en-US" altLang="zh-CN" sz="1200" b="1">
                <a:solidFill>
                  <a:srgbClr val="000000"/>
                </a:solidFill>
                <a:latin typeface="华文中宋" panose="02010600040101010101" pitchFamily="2" charset="-122"/>
                <a:ea typeface="华文中宋" panose="02010600040101010101" pitchFamily="2" charset="-122"/>
              </a:rPr>
              <a:t>0.1ms</a:t>
            </a:r>
            <a:endParaRPr lang="zh-CN" altLang="en-US" sz="1200" b="1">
              <a:solidFill>
                <a:srgbClr val="000000"/>
              </a:solidFill>
              <a:latin typeface="华文中宋" panose="02010600040101010101" pitchFamily="2" charset="-122"/>
              <a:ea typeface="华文中宋" panose="02010600040101010101" pitchFamily="2" charset="-122"/>
            </a:endParaRPr>
          </a:p>
        </p:txBody>
      </p:sp>
      <p:sp>
        <p:nvSpPr>
          <p:cNvPr id="8" name="Title 13">
            <a:extLst>
              <a:ext uri="{FF2B5EF4-FFF2-40B4-BE49-F238E27FC236}">
                <a16:creationId xmlns:a16="http://schemas.microsoft.com/office/drawing/2014/main" id="{C2C4EE91-01B2-48A2-AE81-98BB65B0E667}"/>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5" name="灯片编号占位符 4">
            <a:extLst>
              <a:ext uri="{FF2B5EF4-FFF2-40B4-BE49-F238E27FC236}">
                <a16:creationId xmlns:a16="http://schemas.microsoft.com/office/drawing/2014/main" id="{94C13A6F-11DE-4775-8C9C-83C9809F86BD}"/>
              </a:ext>
            </a:extLst>
          </p:cNvPr>
          <p:cNvSpPr>
            <a:spLocks noGrp="1"/>
          </p:cNvSpPr>
          <p:nvPr>
            <p:ph type="sldNum" sz="quarter" idx="12"/>
          </p:nvPr>
        </p:nvSpPr>
        <p:spPr/>
        <p:txBody>
          <a:bodyPr/>
          <a:lstStyle/>
          <a:p>
            <a:fld id="{B10D5614-B734-4280-8F57-1D4947433C97}" type="slidenum">
              <a:rPr lang="en-US" smtClean="0"/>
              <a:pPr/>
              <a:t>23</a:t>
            </a:fld>
            <a:endParaRPr lang="en-US"/>
          </a:p>
        </p:txBody>
      </p:sp>
    </p:spTree>
    <p:extLst>
      <p:ext uri="{BB962C8B-B14F-4D97-AF65-F5344CB8AC3E}">
        <p14:creationId xmlns:p14="http://schemas.microsoft.com/office/powerpoint/2010/main" val="415027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i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759" y="2698518"/>
            <a:ext cx="4529257" cy="3669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871" y="349200"/>
            <a:ext cx="4844618" cy="650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11</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中断控制方式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4" name="矩形 13"/>
          <p:cNvSpPr/>
          <p:nvPr/>
        </p:nvSpPr>
        <p:spPr>
          <a:xfrm>
            <a:off x="899592" y="5532384"/>
            <a:ext cx="2736304" cy="92095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2273336" y="4941168"/>
            <a:ext cx="1290552" cy="13203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itle 13">
            <a:extLst>
              <a:ext uri="{FF2B5EF4-FFF2-40B4-BE49-F238E27FC236}">
                <a16:creationId xmlns:a16="http://schemas.microsoft.com/office/drawing/2014/main" id="{F0C3E548-8AC5-47E4-8EE1-F0D9B7C9570C}"/>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253655F6-A591-44D1-9B2A-F5BF0E35DA99}"/>
              </a:ext>
            </a:extLst>
          </p:cNvPr>
          <p:cNvSpPr>
            <a:spLocks noGrp="1"/>
          </p:cNvSpPr>
          <p:nvPr>
            <p:ph type="sldNum" sz="quarter" idx="12"/>
          </p:nvPr>
        </p:nvSpPr>
        <p:spPr/>
        <p:txBody>
          <a:bodyPr/>
          <a:lstStyle/>
          <a:p>
            <a:fld id="{B10D5614-B734-4280-8F57-1D4947433C97}" type="slidenum">
              <a:rPr lang="en-US" smtClean="0"/>
              <a:pPr/>
              <a:t>24</a:t>
            </a:fld>
            <a:endParaRPr lang="en-US"/>
          </a:p>
        </p:txBody>
      </p:sp>
    </p:spTree>
    <p:extLst>
      <p:ext uri="{BB962C8B-B14F-4D97-AF65-F5344CB8AC3E}">
        <p14:creationId xmlns:p14="http://schemas.microsoft.com/office/powerpoint/2010/main" val="123097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12</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中断控制方式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736838"/>
            <a:ext cx="8025656" cy="383181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缺点</a:t>
            </a:r>
          </a:p>
          <a:p>
            <a:pPr marL="800100" lvl="1" indent="-342900" algn="just">
              <a:lnSpc>
                <a:spcPct val="150000"/>
              </a:lnSpc>
              <a:buFont typeface="+mj-lt"/>
              <a:buAutoNum type="arabicPeriod"/>
            </a:pPr>
            <a:r>
              <a:rPr lang="zh-CN" altLang="en-US" b="1" dirty="0">
                <a:solidFill>
                  <a:srgbClr val="000000"/>
                </a:solidFill>
                <a:latin typeface="华文中宋" panose="02010600040101010101" pitchFamily="2" charset="-122"/>
                <a:ea typeface="华文中宋" panose="02010600040101010101" pitchFamily="2" charset="-122"/>
              </a:rPr>
              <a:t>由于在</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控制器的数据缓冲寄存器装满数据后将会发生中断，而且数据缓冲寄存器通常较小，因此，在一次数据传送过程中，发生中断次数较多</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gn="just">
              <a:lnSpc>
                <a:spcPct val="150000"/>
              </a:lnSpc>
              <a:buFont typeface="+mj-lt"/>
              <a:buAutoNum type="arabicPeriod"/>
            </a:pPr>
            <a:r>
              <a:rPr lang="zh-CN" altLang="en-US" b="1" dirty="0">
                <a:solidFill>
                  <a:srgbClr val="000000"/>
                </a:solidFill>
                <a:latin typeface="华文中宋" panose="02010600040101010101" pitchFamily="2" charset="-122"/>
                <a:ea typeface="华文中宋" panose="02010600040101010101" pitchFamily="2" charset="-122"/>
              </a:rPr>
              <a:t>现代计算机系统通常配置有各种各样的外围设备。如果这些设备通过中断处理方式进行并行操作，则由于中断次数的急剧增加而造成</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无法响应中断和出现数据丢失现象</a:t>
            </a:r>
            <a:endParaRPr lang="en-US" altLang="zh-CN" b="1" dirty="0">
              <a:solidFill>
                <a:srgbClr val="000000"/>
              </a:solidFill>
              <a:latin typeface="华文中宋" panose="02010600040101010101" pitchFamily="2" charset="-122"/>
              <a:ea typeface="华文中宋" panose="02010600040101010101" pitchFamily="2" charset="-122"/>
            </a:endParaRPr>
          </a:p>
          <a:p>
            <a:pPr marL="800100" lvl="1" indent="-342900" algn="just">
              <a:lnSpc>
                <a:spcPct val="150000"/>
              </a:lnSpc>
              <a:buFont typeface="+mj-lt"/>
              <a:buAutoNum type="arabicPeriod"/>
            </a:pPr>
            <a:r>
              <a:rPr lang="zh-CN" altLang="en-US" b="1" dirty="0">
                <a:solidFill>
                  <a:srgbClr val="000000"/>
                </a:solidFill>
                <a:latin typeface="华文中宋" panose="02010600040101010101" pitchFamily="2" charset="-122"/>
                <a:ea typeface="华文中宋" panose="02010600040101010101" pitchFamily="2" charset="-122"/>
              </a:rPr>
              <a:t>当外围设备的速度也非常高，则可能造成数据缓冲寄存器的数据由于</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来不及取走而丢失</a:t>
            </a:r>
          </a:p>
        </p:txBody>
      </p:sp>
      <p:sp>
        <p:nvSpPr>
          <p:cNvPr id="6" name="Title 13">
            <a:extLst>
              <a:ext uri="{FF2B5EF4-FFF2-40B4-BE49-F238E27FC236}">
                <a16:creationId xmlns:a16="http://schemas.microsoft.com/office/drawing/2014/main" id="{3BDE4338-CFC4-4BD8-B9A6-B208FDDCAAB0}"/>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1FA80360-90BB-4379-96D0-1322B25DAB84}"/>
              </a:ext>
            </a:extLst>
          </p:cNvPr>
          <p:cNvSpPr>
            <a:spLocks noGrp="1"/>
          </p:cNvSpPr>
          <p:nvPr>
            <p:ph type="sldNum" sz="quarter" idx="12"/>
          </p:nvPr>
        </p:nvSpPr>
        <p:spPr/>
        <p:txBody>
          <a:bodyPr/>
          <a:lstStyle/>
          <a:p>
            <a:fld id="{B10D5614-B734-4280-8F57-1D4947433C97}" type="slidenum">
              <a:rPr lang="en-US" smtClean="0"/>
              <a:pPr/>
              <a:t>25</a:t>
            </a:fld>
            <a:endParaRPr lang="en-US"/>
          </a:p>
        </p:txBody>
      </p:sp>
    </p:spTree>
    <p:extLst>
      <p:ext uri="{BB962C8B-B14F-4D97-AF65-F5344CB8AC3E}">
        <p14:creationId xmlns:p14="http://schemas.microsoft.com/office/powerpoint/2010/main" val="147718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13</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a:solidFill>
                  <a:srgbClr val="FF0000"/>
                </a:solidFill>
                <a:latin typeface="华文中宋" panose="02010600040101010101" pitchFamily="2" charset="-122"/>
                <a:ea typeface="华文中宋" panose="02010600040101010101" pitchFamily="2" charset="-122"/>
              </a:rPr>
              <a:t>DMA</a:t>
            </a:r>
            <a:r>
              <a:rPr lang="zh-CN" altLang="en-US" sz="2000" b="1">
                <a:solidFill>
                  <a:srgbClr val="FF0000"/>
                </a:solidFill>
                <a:latin typeface="华文中宋" panose="02010600040101010101" pitchFamily="2" charset="-122"/>
                <a:ea typeface="华文中宋" panose="02010600040101010101" pitchFamily="2" charset="-122"/>
              </a:rPr>
              <a:t>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611560" y="1743309"/>
            <a:ext cx="8025656" cy="258532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引入原因：减少中断次数，提高</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利用率</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减少中断次数，有两种方法：</a:t>
            </a:r>
          </a:p>
          <a:p>
            <a:pPr marL="800100" lvl="1" indent="-342900">
              <a:lnSpc>
                <a:spcPct val="150000"/>
              </a:lnSpc>
              <a:buFont typeface="+mj-ea"/>
              <a:buAutoNum type="circleNumDbPlain"/>
            </a:pPr>
            <a:r>
              <a:rPr lang="zh-CN" altLang="en-US" b="1">
                <a:solidFill>
                  <a:srgbClr val="000000"/>
                </a:solidFill>
                <a:latin typeface="华文中宋" panose="02010600040101010101" pitchFamily="2" charset="-122"/>
                <a:ea typeface="华文中宋" panose="02010600040101010101" pitchFamily="2" charset="-122"/>
              </a:rPr>
              <a:t>增大数据缓冲寄存器的容量</a:t>
            </a:r>
            <a:endParaRPr lang="en-US" altLang="zh-CN" b="1">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b="1">
                <a:solidFill>
                  <a:srgbClr val="000000"/>
                </a:solidFill>
                <a:latin typeface="华文中宋" panose="02010600040101010101" pitchFamily="2" charset="-122"/>
                <a:ea typeface="华文中宋" panose="02010600040101010101" pitchFamily="2" charset="-122"/>
              </a:rPr>
              <a:t>另外配置一个数据传输控制器件，进行成批数据传输</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数据传输单位是数据块，仅在数据块传输结束时才向</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发出中断信号，从而减少了中断次数</a:t>
            </a:r>
          </a:p>
        </p:txBody>
      </p:sp>
      <p:sp>
        <p:nvSpPr>
          <p:cNvPr id="6" name="Title 13">
            <a:extLst>
              <a:ext uri="{FF2B5EF4-FFF2-40B4-BE49-F238E27FC236}">
                <a16:creationId xmlns:a16="http://schemas.microsoft.com/office/drawing/2014/main" id="{A5F4C6A7-039E-416C-B045-4F42D4562236}"/>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21CBAEF0-B4CE-43B6-A2D9-71250E931B6C}"/>
              </a:ext>
            </a:extLst>
          </p:cNvPr>
          <p:cNvSpPr>
            <a:spLocks noGrp="1"/>
          </p:cNvSpPr>
          <p:nvPr>
            <p:ph type="sldNum" sz="quarter" idx="12"/>
          </p:nvPr>
        </p:nvSpPr>
        <p:spPr/>
        <p:txBody>
          <a:bodyPr/>
          <a:lstStyle/>
          <a:p>
            <a:fld id="{B10D5614-B734-4280-8F57-1D4947433C97}" type="slidenum">
              <a:rPr lang="en-US" smtClean="0"/>
              <a:pPr/>
              <a:t>26</a:t>
            </a:fld>
            <a:endParaRPr lang="en-US"/>
          </a:p>
        </p:txBody>
      </p:sp>
    </p:spTree>
    <p:extLst>
      <p:ext uri="{BB962C8B-B14F-4D97-AF65-F5344CB8AC3E}">
        <p14:creationId xmlns:p14="http://schemas.microsoft.com/office/powerpoint/2010/main" val="215470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14</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a:solidFill>
                  <a:srgbClr val="FF0000"/>
                </a:solidFill>
                <a:latin typeface="华文中宋" panose="02010600040101010101" pitchFamily="2" charset="-122"/>
                <a:ea typeface="华文中宋" panose="02010600040101010101" pitchFamily="2" charset="-122"/>
              </a:rPr>
              <a:t>DMA</a:t>
            </a:r>
            <a:r>
              <a:rPr lang="zh-CN" altLang="en-US" sz="2000" b="1">
                <a:solidFill>
                  <a:srgbClr val="FF0000"/>
                </a:solidFill>
                <a:latin typeface="华文中宋" panose="02010600040101010101" pitchFamily="2" charset="-122"/>
                <a:ea typeface="华文中宋" panose="02010600040101010101" pitchFamily="2" charset="-122"/>
              </a:rPr>
              <a:t>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628800"/>
            <a:ext cx="8189292" cy="300082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altLang="zh-CN" b="1">
                <a:solidFill>
                  <a:srgbClr val="000000"/>
                </a:solidFill>
                <a:latin typeface="华文中宋" panose="02010600040101010101" pitchFamily="2" charset="-122"/>
                <a:ea typeface="华文中宋" panose="02010600040101010101" pitchFamily="2" charset="-122"/>
              </a:rPr>
              <a:t>DMA</a:t>
            </a:r>
            <a:r>
              <a:rPr lang="zh-CN" altLang="en-US" b="1">
                <a:solidFill>
                  <a:srgbClr val="000000"/>
                </a:solidFill>
                <a:latin typeface="华文中宋" panose="02010600040101010101" pitchFamily="2" charset="-122"/>
                <a:ea typeface="华文中宋" panose="02010600040101010101" pitchFamily="2" charset="-122"/>
              </a:rPr>
              <a:t>（</a:t>
            </a:r>
            <a:r>
              <a:rPr lang="en-US" altLang="zh-CN" b="1">
                <a:solidFill>
                  <a:srgbClr val="000000"/>
                </a:solidFill>
                <a:latin typeface="华文中宋" panose="02010600040101010101" pitchFamily="2" charset="-122"/>
                <a:ea typeface="华文中宋" panose="02010600040101010101" pitchFamily="2" charset="-122"/>
              </a:rPr>
              <a:t>Direct  Memory  Access</a:t>
            </a:r>
            <a:r>
              <a:rPr lang="zh-CN" altLang="en-US" b="1">
                <a:solidFill>
                  <a:srgbClr val="000000"/>
                </a:solidFill>
                <a:latin typeface="华文中宋" panose="02010600040101010101" pitchFamily="2" charset="-122"/>
                <a:ea typeface="华文中宋" panose="02010600040101010101" pitchFamily="2" charset="-122"/>
              </a:rPr>
              <a:t>）方式的基本思想是在外设和主存之间开辟直接的数据交换通路</a:t>
            </a:r>
          </a:p>
          <a:p>
            <a:pPr marL="285750" indent="-285750" algn="just">
              <a:lnSpc>
                <a:spcPct val="150000"/>
              </a:lnSpc>
              <a:buFont typeface="Wingdings" panose="05000000000000000000" pitchFamily="2" charset="2"/>
              <a:buChar char="Ø"/>
            </a:pPr>
            <a:r>
              <a:rPr lang="en-US" altLang="zh-CN" b="1">
                <a:solidFill>
                  <a:srgbClr val="000000"/>
                </a:solidFill>
                <a:latin typeface="华文中宋" panose="02010600040101010101" pitchFamily="2" charset="-122"/>
                <a:ea typeface="华文中宋" panose="02010600040101010101" pitchFamily="2" charset="-122"/>
              </a:rPr>
              <a:t>DMA</a:t>
            </a:r>
            <a:r>
              <a:rPr lang="zh-CN" altLang="en-US" b="1">
                <a:solidFill>
                  <a:srgbClr val="000000"/>
                </a:solidFill>
                <a:latin typeface="华文中宋" panose="02010600040101010101" pitchFamily="2" charset="-122"/>
                <a:ea typeface="华文中宋" panose="02010600040101010101" pitchFamily="2" charset="-122"/>
              </a:rPr>
              <a:t>方式的特点：</a:t>
            </a:r>
          </a:p>
          <a:p>
            <a:pPr marL="742950" lvl="1"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数据传送的基本单位是数据块</a:t>
            </a:r>
            <a:endParaRPr lang="en-US" altLang="zh-CN" b="1">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所传送的数据是从设备送内存，或者相反 </a:t>
            </a:r>
            <a:endParaRPr lang="en-US" altLang="zh-CN" b="1">
              <a:solidFill>
                <a:srgbClr val="000000"/>
              </a:solidFill>
              <a:latin typeface="华文中宋" panose="02010600040101010101" pitchFamily="2" charset="-122"/>
              <a:ea typeface="华文中宋" panose="02010600040101010101" pitchFamily="2" charset="-122"/>
            </a:endParaRPr>
          </a:p>
          <a:p>
            <a:pPr marL="742950" lvl="1"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仅在传送一个或多个数据块的开始和结束时，才需中断</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，请求干预，整块数据的传送是在</a:t>
            </a:r>
            <a:r>
              <a:rPr lang="en-US" altLang="zh-CN" b="1">
                <a:solidFill>
                  <a:srgbClr val="000000"/>
                </a:solidFill>
                <a:latin typeface="华文中宋" panose="02010600040101010101" pitchFamily="2" charset="-122"/>
                <a:ea typeface="华文中宋" panose="02010600040101010101" pitchFamily="2" charset="-122"/>
              </a:rPr>
              <a:t>DMA</a:t>
            </a:r>
            <a:r>
              <a:rPr lang="zh-CN" altLang="en-US" b="1">
                <a:solidFill>
                  <a:srgbClr val="000000"/>
                </a:solidFill>
                <a:latin typeface="华文中宋" panose="02010600040101010101" pitchFamily="2" charset="-122"/>
                <a:ea typeface="华文中宋" panose="02010600040101010101" pitchFamily="2" charset="-122"/>
              </a:rPr>
              <a:t>控制器控制下完成的</a:t>
            </a:r>
          </a:p>
        </p:txBody>
      </p:sp>
      <p:sp>
        <p:nvSpPr>
          <p:cNvPr id="6" name="Title 13">
            <a:extLst>
              <a:ext uri="{FF2B5EF4-FFF2-40B4-BE49-F238E27FC236}">
                <a16:creationId xmlns:a16="http://schemas.microsoft.com/office/drawing/2014/main" id="{21C4C652-8BA5-4CC9-98B4-8619B2CC9A2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4E65D88E-B885-40BA-9A9E-C643AFE2BA2F}"/>
              </a:ext>
            </a:extLst>
          </p:cNvPr>
          <p:cNvSpPr>
            <a:spLocks noGrp="1"/>
          </p:cNvSpPr>
          <p:nvPr>
            <p:ph type="sldNum" sz="quarter" idx="12"/>
          </p:nvPr>
        </p:nvSpPr>
        <p:spPr/>
        <p:txBody>
          <a:bodyPr/>
          <a:lstStyle/>
          <a:p>
            <a:fld id="{B10D5614-B734-4280-8F57-1D4947433C97}" type="slidenum">
              <a:rPr lang="en-US" smtClean="0"/>
              <a:pPr/>
              <a:t>27</a:t>
            </a:fld>
            <a:endParaRPr lang="en-US"/>
          </a:p>
        </p:txBody>
      </p:sp>
    </p:spTree>
    <p:extLst>
      <p:ext uri="{BB962C8B-B14F-4D97-AF65-F5344CB8AC3E}">
        <p14:creationId xmlns:p14="http://schemas.microsoft.com/office/powerpoint/2010/main" val="186679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402689"/>
            <a:ext cx="4680521" cy="6349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15</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a:solidFill>
                  <a:srgbClr val="FF0000"/>
                </a:solidFill>
                <a:latin typeface="华文中宋" panose="02010600040101010101" pitchFamily="2" charset="-122"/>
                <a:ea typeface="华文中宋" panose="02010600040101010101" pitchFamily="2" charset="-122"/>
              </a:rPr>
              <a:t>DMA</a:t>
            </a:r>
            <a:r>
              <a:rPr lang="zh-CN" altLang="en-US" sz="2000" b="1">
                <a:solidFill>
                  <a:srgbClr val="FF0000"/>
                </a:solidFill>
                <a:latin typeface="华文中宋" panose="02010600040101010101" pitchFamily="2" charset="-122"/>
                <a:ea typeface="华文中宋" panose="02010600040101010101" pitchFamily="2" charset="-122"/>
              </a:rPr>
              <a:t>方式</a:t>
            </a:r>
            <a:endParaRPr lang="en-US" sz="2000" b="1">
              <a:solidFill>
                <a:srgbClr val="FF0000"/>
              </a:solidFill>
              <a:latin typeface="华文中宋" panose="02010600040101010101" pitchFamily="2" charset="-122"/>
              <a:ea typeface="华文中宋" panose="02010600040101010101" pitchFamily="2" charset="-122"/>
            </a:endParaRPr>
          </a:p>
        </p:txBody>
      </p:sp>
      <p:pic>
        <p:nvPicPr>
          <p:cNvPr id="8" name="Picture 3" descr="i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132856"/>
            <a:ext cx="4104456"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B46EB788-61DF-4119-BCBB-8377F8EE3B1A}"/>
              </a:ext>
            </a:extLst>
          </p:cNvPr>
          <p:cNvSpPr txBox="1"/>
          <p:nvPr/>
        </p:nvSpPr>
        <p:spPr>
          <a:xfrm>
            <a:off x="1331640" y="2636912"/>
            <a:ext cx="1440160" cy="307777"/>
          </a:xfrm>
          <a:prstGeom prst="rect">
            <a:avLst/>
          </a:prstGeom>
          <a:noFill/>
        </p:spPr>
        <p:txBody>
          <a:bodyPr wrap="square" rtlCol="0">
            <a:spAutoFit/>
          </a:bodyPr>
          <a:lstStyle/>
          <a:p>
            <a:r>
              <a:rPr lang="en-US" altLang="zh-CN" sz="1400" dirty="0">
                <a:solidFill>
                  <a:srgbClr val="000000"/>
                </a:solidFill>
                <a:latin typeface="Arial Black" panose="020B0A04020102020204" pitchFamily="34" charset="0"/>
              </a:rPr>
              <a:t>8237A/8257</a:t>
            </a:r>
          </a:p>
        </p:txBody>
      </p:sp>
      <p:sp>
        <p:nvSpPr>
          <p:cNvPr id="9" name="Title 13">
            <a:extLst>
              <a:ext uri="{FF2B5EF4-FFF2-40B4-BE49-F238E27FC236}">
                <a16:creationId xmlns:a16="http://schemas.microsoft.com/office/drawing/2014/main" id="{D1D330BF-DE9B-401A-A94A-C1FC9C6B6363}"/>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B5F84A6F-4CD9-440A-87E4-BDD3F7C98537}"/>
              </a:ext>
            </a:extLst>
          </p:cNvPr>
          <p:cNvSpPr>
            <a:spLocks noGrp="1"/>
          </p:cNvSpPr>
          <p:nvPr>
            <p:ph type="sldNum" sz="quarter" idx="12"/>
          </p:nvPr>
        </p:nvSpPr>
        <p:spPr/>
        <p:txBody>
          <a:bodyPr/>
          <a:lstStyle/>
          <a:p>
            <a:fld id="{B10D5614-B734-4280-8F57-1D4947433C97}" type="slidenum">
              <a:rPr lang="en-US" smtClean="0"/>
              <a:pPr/>
              <a:t>28</a:t>
            </a:fld>
            <a:endParaRPr lang="en-US"/>
          </a:p>
        </p:txBody>
      </p:sp>
    </p:spTree>
    <p:extLst>
      <p:ext uri="{BB962C8B-B14F-4D97-AF65-F5344CB8AC3E}">
        <p14:creationId xmlns:p14="http://schemas.microsoft.com/office/powerpoint/2010/main" val="1086191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a:solidFill>
                  <a:srgbClr val="FF0000"/>
                </a:solidFill>
                <a:latin typeface="华文中宋" panose="02010600040101010101" pitchFamily="2" charset="-122"/>
                <a:ea typeface="华文中宋" panose="02010600040101010101" pitchFamily="2" charset="-122"/>
              </a:rPr>
              <a:t>DMA</a:t>
            </a:r>
            <a:r>
              <a:rPr lang="zh-CN" altLang="en-US" sz="2000" b="1">
                <a:solidFill>
                  <a:srgbClr val="FF0000"/>
                </a:solidFill>
                <a:latin typeface="华文中宋" panose="02010600040101010101" pitchFamily="2" charset="-122"/>
                <a:ea typeface="华文中宋" panose="02010600040101010101" pitchFamily="2" charset="-122"/>
              </a:rPr>
              <a:t>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9" name="Rectangle 3"/>
          <p:cNvSpPr txBox="1">
            <a:spLocks/>
          </p:cNvSpPr>
          <p:nvPr/>
        </p:nvSpPr>
        <p:spPr>
          <a:xfrm>
            <a:off x="457200" y="1752600"/>
            <a:ext cx="7992888"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优点（与中断方式相比）</a:t>
            </a:r>
          </a:p>
          <a:p>
            <a:pPr lvl="1">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大大减少了</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进行中断处理的次数</a:t>
            </a:r>
            <a:endParaRPr lang="en-US" altLang="zh-CN" sz="1800" b="1">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en-US" altLang="zh-CN" sz="1800" b="1">
                <a:solidFill>
                  <a:srgbClr val="000000"/>
                </a:solidFill>
                <a:latin typeface="华文中宋" panose="02010600040101010101" pitchFamily="2" charset="-122"/>
                <a:ea typeface="华文中宋" panose="02010600040101010101" pitchFamily="2" charset="-122"/>
              </a:rPr>
              <a:t>DMA</a:t>
            </a:r>
            <a:r>
              <a:rPr lang="zh-CN" altLang="en-US" sz="1800" b="1">
                <a:solidFill>
                  <a:srgbClr val="000000"/>
                </a:solidFill>
                <a:latin typeface="华文中宋" panose="02010600040101010101" pitchFamily="2" charset="-122"/>
                <a:ea typeface="华文中宋" panose="02010600040101010101" pitchFamily="2" charset="-122"/>
              </a:rPr>
              <a:t>控制器控制数据传送，不会因并行操作设备过多时</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来不及处理或处理速度不匹配而造成数据丢失</a:t>
            </a:r>
          </a:p>
          <a:p>
            <a:pPr>
              <a:lnSpc>
                <a:spcPct val="150000"/>
              </a:lnSpc>
              <a:spcBef>
                <a:spcPts val="0"/>
              </a:spcBef>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局限性</a:t>
            </a:r>
          </a:p>
          <a:p>
            <a:pPr lvl="1">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对外设的管理和某些操作仍然由</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负责，如果</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设备比较复杂，例如磁盘驱动，将加重</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负担</a:t>
            </a:r>
          </a:p>
          <a:p>
            <a:pPr lvl="1">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多个</a:t>
            </a:r>
            <a:r>
              <a:rPr lang="en-US" altLang="zh-CN" sz="1800" b="1">
                <a:solidFill>
                  <a:srgbClr val="000000"/>
                </a:solidFill>
                <a:latin typeface="华文中宋" panose="02010600040101010101" pitchFamily="2" charset="-122"/>
                <a:ea typeface="华文中宋" panose="02010600040101010101" pitchFamily="2" charset="-122"/>
              </a:rPr>
              <a:t>DMA</a:t>
            </a:r>
            <a:r>
              <a:rPr lang="zh-CN" altLang="en-US" sz="1800" b="1">
                <a:solidFill>
                  <a:srgbClr val="000000"/>
                </a:solidFill>
                <a:latin typeface="华文中宋" panose="02010600040101010101" pitchFamily="2" charset="-122"/>
                <a:ea typeface="华文中宋" panose="02010600040101010101" pitchFamily="2" charset="-122"/>
              </a:rPr>
              <a:t>控制器同时工作会引起内存地址冲突，使控制过程复杂化</a:t>
            </a:r>
            <a:endParaRPr lang="en-US" altLang="zh-CN" sz="1800" b="1">
              <a:solidFill>
                <a:srgbClr val="000000"/>
              </a:solidFill>
              <a:latin typeface="华文中宋" panose="02010600040101010101" pitchFamily="2" charset="-122"/>
              <a:ea typeface="华文中宋" panose="02010600040101010101" pitchFamily="2" charset="-122"/>
            </a:endParaRPr>
          </a:p>
        </p:txBody>
      </p:sp>
      <p:sp>
        <p:nvSpPr>
          <p:cNvPr id="6" name="Title 13">
            <a:extLst>
              <a:ext uri="{FF2B5EF4-FFF2-40B4-BE49-F238E27FC236}">
                <a16:creationId xmlns:a16="http://schemas.microsoft.com/office/drawing/2014/main" id="{BAEEEDED-DA32-43F0-822E-ECFE0CBB4DC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670BDD7D-5E9F-4F2E-8956-1326C0890125}"/>
              </a:ext>
            </a:extLst>
          </p:cNvPr>
          <p:cNvSpPr>
            <a:spLocks noGrp="1"/>
          </p:cNvSpPr>
          <p:nvPr>
            <p:ph type="sldNum" sz="quarter" idx="12"/>
          </p:nvPr>
        </p:nvSpPr>
        <p:spPr/>
        <p:txBody>
          <a:bodyPr/>
          <a:lstStyle/>
          <a:p>
            <a:fld id="{B10D5614-B734-4280-8F57-1D4947433C97}" type="slidenum">
              <a:rPr lang="en-US" smtClean="0"/>
              <a:pPr/>
              <a:t>29</a:t>
            </a:fld>
            <a:endParaRPr lang="en-US"/>
          </a:p>
        </p:txBody>
      </p:sp>
    </p:spTree>
    <p:extLst>
      <p:ext uri="{BB962C8B-B14F-4D97-AF65-F5344CB8AC3E}">
        <p14:creationId xmlns:p14="http://schemas.microsoft.com/office/powerpoint/2010/main" val="2073472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355977" y="2691039"/>
            <a:ext cx="4114801" cy="1143000"/>
          </a:xfrm>
        </p:spPr>
        <p:txBody>
          <a:bodyPr>
            <a:noAutofit/>
          </a:bodyPr>
          <a:lstStyle/>
          <a:p>
            <a:pPr algn="r" fontAlgn="base"/>
            <a:r>
              <a:rPr lang="en-US" sz="2000" dirty="0">
                <a:solidFill>
                  <a:schemeClr val="bg1"/>
                </a:solidFill>
              </a:rPr>
              <a:t>We are currently not planning on conquering the world.</a:t>
            </a:r>
            <a:br>
              <a:rPr lang="en-US" sz="2000" dirty="0">
                <a:solidFill>
                  <a:schemeClr val="bg1"/>
                </a:solidFill>
              </a:rPr>
            </a:br>
            <a:r>
              <a:rPr lang="en-US" sz="1600" dirty="0">
                <a:solidFill>
                  <a:schemeClr val="bg1"/>
                </a:solidFill>
              </a:rPr>
              <a:t>– </a:t>
            </a:r>
            <a:r>
              <a:rPr lang="en-US" sz="1600" i="1" dirty="0">
                <a:solidFill>
                  <a:schemeClr val="bg1"/>
                </a:solidFill>
              </a:rPr>
              <a:t>Sergey </a:t>
            </a:r>
            <a:r>
              <a:rPr lang="en-US" sz="1600" i="1" dirty="0" err="1">
                <a:solidFill>
                  <a:schemeClr val="bg1"/>
                </a:solidFill>
              </a:rPr>
              <a:t>Brin</a:t>
            </a:r>
            <a:endParaRPr lang="en-US" sz="1600" dirty="0">
              <a:solidFill>
                <a:schemeClr val="bg1"/>
              </a:solidFill>
            </a:endParaRPr>
          </a:p>
        </p:txBody>
      </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solidFill>
                  <a:prstClr val="white"/>
                </a:solidFill>
              </a:rPr>
              <a:t>02</a:t>
            </a:r>
            <a:endParaRPr lang="en-US" sz="1100" b="1">
              <a:solidFill>
                <a:prstClr val="white"/>
              </a:solidFill>
            </a:endParaRPr>
          </a:p>
        </p:txBody>
      </p:sp>
      <p:sp>
        <p:nvSpPr>
          <p:cNvPr id="11" name="Content Placeholder 2"/>
          <p:cNvSpPr txBox="1">
            <a:spLocks/>
          </p:cNvSpPr>
          <p:nvPr/>
        </p:nvSpPr>
        <p:spPr>
          <a:xfrm>
            <a:off x="457200" y="1110803"/>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设备的类别</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04412" y="1668213"/>
            <a:ext cx="8082385" cy="507831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在计算机系统中，除了</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和内存之外，其他大部分硬件设备称为外部设备</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按使用特性分类</a:t>
            </a:r>
          </a:p>
          <a:p>
            <a:pPr marL="742950" lvl="1" indent="-285750">
              <a:lnSpc>
                <a:spcPct val="150000"/>
              </a:lnSpc>
              <a:buFont typeface="Arial" panose="020B0604020202020204" pitchFamily="34" charset="0"/>
              <a:buChar char="•"/>
            </a:pPr>
            <a:r>
              <a:rPr lang="en-US" altLang="zh-CN" b="1">
                <a:solidFill>
                  <a:srgbClr val="000000"/>
                </a:solidFill>
                <a:latin typeface="华文中宋" panose="02010600040101010101" pitchFamily="2" charset="-122"/>
                <a:ea typeface="华文中宋" panose="02010600040101010101" pitchFamily="2" charset="-122"/>
              </a:rPr>
              <a:t>I/O</a:t>
            </a:r>
            <a:r>
              <a:rPr lang="zh-CN" altLang="en-US" b="1">
                <a:solidFill>
                  <a:srgbClr val="000000"/>
                </a:solidFill>
                <a:latin typeface="华文中宋" panose="02010600040101010101" pitchFamily="2" charset="-122"/>
                <a:ea typeface="华文中宋" panose="02010600040101010101" pitchFamily="2" charset="-122"/>
              </a:rPr>
              <a:t>设备、外存设备、终端设备、脱机设备</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按设备的从属关系分类</a:t>
            </a:r>
            <a:endParaRPr lang="en-US" altLang="zh-CN" b="1">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系统设备：操作系统初始化时就配置好的标准设备，如键盘、鼠标、磁盘等</a:t>
            </a:r>
          </a:p>
          <a:p>
            <a:pPr marL="742950" lvl="1"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用户设备：操作系统初始化时不做配置，而由用户自己安装配置后由操作系统统一管理的设备</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按信息组织方式分类（</a:t>
            </a:r>
            <a:r>
              <a:rPr lang="en-US" altLang="zh-CN" b="1">
                <a:solidFill>
                  <a:srgbClr val="000000"/>
                </a:solidFill>
                <a:latin typeface="华文中宋" panose="02010600040101010101" pitchFamily="2" charset="-122"/>
                <a:ea typeface="华文中宋" panose="02010600040101010101" pitchFamily="2" charset="-122"/>
              </a:rPr>
              <a:t>Unix</a:t>
            </a:r>
            <a:r>
              <a:rPr lang="zh-CN" altLang="en-US" b="1">
                <a:solidFill>
                  <a:srgbClr val="000000"/>
                </a:solidFill>
                <a:latin typeface="华文中宋" panose="02010600040101010101" pitchFamily="2" charset="-122"/>
                <a:ea typeface="华文中宋" panose="02010600040101010101" pitchFamily="2" charset="-122"/>
              </a:rPr>
              <a:t>系统）</a:t>
            </a:r>
          </a:p>
          <a:p>
            <a:pPr marL="742950" lvl="1"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字符设备：以字符为单位组织和处理信息，如键盘、打印机等</a:t>
            </a:r>
          </a:p>
          <a:p>
            <a:pPr marL="742950" lvl="1"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块设备：以字符块为单位组织和处理信息，如磁盘、磁带等</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对同一类设备，可以用类似的设备管理程序</a:t>
            </a:r>
          </a:p>
        </p:txBody>
      </p:sp>
      <p:sp>
        <p:nvSpPr>
          <p:cNvPr id="4" name="灯片编号占位符 3">
            <a:extLst>
              <a:ext uri="{FF2B5EF4-FFF2-40B4-BE49-F238E27FC236}">
                <a16:creationId xmlns:a16="http://schemas.microsoft.com/office/drawing/2014/main" id="{10E0BB60-9C89-4A16-8E3B-DDB2A6DDE28E}"/>
              </a:ext>
            </a:extLst>
          </p:cNvPr>
          <p:cNvSpPr>
            <a:spLocks noGrp="1"/>
          </p:cNvSpPr>
          <p:nvPr>
            <p:ph type="sldNum" sz="quarter" idx="12"/>
          </p:nvPr>
        </p:nvSpPr>
        <p:spPr/>
        <p:txBody>
          <a:bodyPr/>
          <a:lstStyle/>
          <a:p>
            <a:fld id="{B10D5614-B734-4280-8F57-1D4947433C97}" type="slidenum">
              <a:rPr lang="en-US" smtClean="0"/>
              <a:pPr/>
              <a:t>3</a:t>
            </a:fld>
            <a:endParaRPr lang="en-US"/>
          </a:p>
        </p:txBody>
      </p:sp>
    </p:spTree>
    <p:extLst>
      <p:ext uri="{BB962C8B-B14F-4D97-AF65-F5344CB8AC3E}">
        <p14:creationId xmlns:p14="http://schemas.microsoft.com/office/powerpoint/2010/main" val="27250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17</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通道控制方式</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6" name="Rectangle 3"/>
          <p:cNvSpPr txBox="1">
            <a:spLocks noChangeArrowheads="1"/>
          </p:cNvSpPr>
          <p:nvPr/>
        </p:nvSpPr>
        <p:spPr>
          <a:xfrm>
            <a:off x="406400" y="1556792"/>
            <a:ext cx="8394452" cy="5112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通道控制方式</a:t>
            </a:r>
            <a:endParaRPr lang="en-US" altLang="zh-CN" sz="1800" b="1">
              <a:solidFill>
                <a:srgbClr val="000000"/>
              </a:solidFill>
              <a:latin typeface="华文中宋" panose="02010600040101010101" pitchFamily="2" charset="-122"/>
              <a:ea typeface="华文中宋" panose="02010600040101010101" pitchFamily="2" charset="-122"/>
            </a:endParaRPr>
          </a:p>
          <a:p>
            <a:pPr marL="754063"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通道是一个专门进行</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操作的处理机，它接受主机的命令，独立地执行通道</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程序，对外部设备的</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操作进行控制，在内存和外设之间直接进行数据传送，并且仅在整个系列执行完后主机的</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才被中断</a:t>
            </a:r>
            <a:endParaRPr lang="en-US" altLang="zh-CN" sz="1800" b="1">
              <a:solidFill>
                <a:srgbClr val="000000"/>
              </a:solidFill>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与</a:t>
            </a:r>
            <a:r>
              <a:rPr lang="en-US" altLang="zh-CN" sz="1800" b="1">
                <a:solidFill>
                  <a:srgbClr val="000000"/>
                </a:solidFill>
                <a:latin typeface="华文中宋" panose="02010600040101010101" pitchFamily="2" charset="-122"/>
                <a:ea typeface="华文中宋" panose="02010600040101010101" pitchFamily="2" charset="-122"/>
              </a:rPr>
              <a:t>DMA</a:t>
            </a:r>
            <a:r>
              <a:rPr lang="zh-CN" altLang="en-US" sz="1800" b="1">
                <a:solidFill>
                  <a:srgbClr val="000000"/>
                </a:solidFill>
                <a:latin typeface="华文中宋" panose="02010600040101010101" pitchFamily="2" charset="-122"/>
                <a:ea typeface="华文中宋" panose="02010600040101010101" pitchFamily="2" charset="-122"/>
              </a:rPr>
              <a:t>方式不同</a:t>
            </a:r>
            <a:endParaRPr lang="en-US" altLang="zh-CN" sz="1800" b="1">
              <a:solidFill>
                <a:srgbClr val="000000"/>
              </a:solidFill>
              <a:latin typeface="华文中宋" panose="02010600040101010101" pitchFamily="2" charset="-122"/>
              <a:ea typeface="华文中宋" panose="02010600040101010101" pitchFamily="2" charset="-122"/>
            </a:endParaRPr>
          </a:p>
          <a:p>
            <a:pPr marL="754063"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通道引入了单独的</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处理器（有专门的为</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设计的指令集），甚至局部的存储器，其本身就是一台计算机</a:t>
            </a:r>
            <a:endParaRPr lang="en-US" altLang="zh-CN" sz="1800" b="1">
              <a:solidFill>
                <a:srgbClr val="000000"/>
              </a:solidFill>
              <a:latin typeface="华文中宋" panose="02010600040101010101" pitchFamily="2" charset="-122"/>
              <a:ea typeface="华文中宋" panose="02010600040101010101" pitchFamily="2" charset="-122"/>
            </a:endParaRPr>
          </a:p>
          <a:p>
            <a:pPr marL="754063" lvl="1">
              <a:lnSpc>
                <a:spcPct val="150000"/>
              </a:lnSpc>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在通道控制方式中，数据传送方向、存放数据的内存始址及传送的数据块长度均由通道程序来控制， 不需要专门的内存地址寄存器和字节数计数器</a:t>
            </a:r>
            <a:endParaRPr lang="en-US" altLang="zh-CN" sz="1800" b="1">
              <a:solidFill>
                <a:srgbClr val="000000"/>
              </a:solidFill>
              <a:latin typeface="华文中宋" panose="02010600040101010101" pitchFamily="2" charset="-122"/>
              <a:ea typeface="华文中宋" panose="02010600040101010101" pitchFamily="2" charset="-122"/>
            </a:endParaRPr>
          </a:p>
          <a:p>
            <a:pPr marL="754063" lvl="1">
              <a:lnSpc>
                <a:spcPct val="150000"/>
              </a:lnSpc>
              <a:buFont typeface="Arial" panose="020B0604020202020204" pitchFamily="34" charset="0"/>
              <a:buChar char="•"/>
            </a:pPr>
            <a:r>
              <a:rPr lang="en-US" altLang="zh-CN" sz="1800" b="1">
                <a:solidFill>
                  <a:srgbClr val="000000"/>
                </a:solidFill>
                <a:latin typeface="华文中宋" panose="02010600040101010101" pitchFamily="2" charset="-122"/>
                <a:ea typeface="华文中宋" panose="02010600040101010101" pitchFamily="2" charset="-122"/>
              </a:rPr>
              <a:t>DMA</a:t>
            </a:r>
            <a:r>
              <a:rPr lang="zh-CN" altLang="en-US" sz="1800" b="1">
                <a:solidFill>
                  <a:srgbClr val="000000"/>
                </a:solidFill>
                <a:latin typeface="华文中宋" panose="02010600040101010101" pitchFamily="2" charset="-122"/>
                <a:ea typeface="华文中宋" panose="02010600040101010101" pitchFamily="2" charset="-122"/>
              </a:rPr>
              <a:t>方式每台设备至少需要一个</a:t>
            </a:r>
            <a:r>
              <a:rPr lang="en-US" altLang="zh-CN" sz="1800" b="1">
                <a:solidFill>
                  <a:srgbClr val="000000"/>
                </a:solidFill>
                <a:latin typeface="华文中宋" panose="02010600040101010101" pitchFamily="2" charset="-122"/>
                <a:ea typeface="华文中宋" panose="02010600040101010101" pitchFamily="2" charset="-122"/>
              </a:rPr>
              <a:t>DMA</a:t>
            </a:r>
            <a:r>
              <a:rPr lang="zh-CN" altLang="en-US" sz="1800" b="1">
                <a:solidFill>
                  <a:srgbClr val="000000"/>
                </a:solidFill>
                <a:latin typeface="华文中宋" panose="02010600040101010101" pitchFamily="2" charset="-122"/>
                <a:ea typeface="华文中宋" panose="02010600040101010101" pitchFamily="2" charset="-122"/>
              </a:rPr>
              <a:t>控制器，而通道控制方式中，一个通道可控制多台设备与内存进行数据交换 </a:t>
            </a:r>
          </a:p>
        </p:txBody>
      </p:sp>
      <p:sp>
        <p:nvSpPr>
          <p:cNvPr id="8" name="Title 13">
            <a:extLst>
              <a:ext uri="{FF2B5EF4-FFF2-40B4-BE49-F238E27FC236}">
                <a16:creationId xmlns:a16="http://schemas.microsoft.com/office/drawing/2014/main" id="{F21F78E0-38C5-44D1-B16C-55E62AFF218F}"/>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3AD9C695-ED17-4C83-8CE0-9D589F90737C}"/>
              </a:ext>
            </a:extLst>
          </p:cNvPr>
          <p:cNvSpPr>
            <a:spLocks noGrp="1"/>
          </p:cNvSpPr>
          <p:nvPr>
            <p:ph type="sldNum" sz="quarter" idx="12"/>
          </p:nvPr>
        </p:nvSpPr>
        <p:spPr/>
        <p:txBody>
          <a:bodyPr/>
          <a:lstStyle/>
          <a:p>
            <a:fld id="{B10D5614-B734-4280-8F57-1D4947433C97}" type="slidenum">
              <a:rPr lang="en-US" smtClean="0"/>
              <a:pPr/>
              <a:t>30</a:t>
            </a:fld>
            <a:endParaRPr lang="en-US"/>
          </a:p>
        </p:txBody>
      </p:sp>
    </p:spTree>
    <p:extLst>
      <p:ext uri="{BB962C8B-B14F-4D97-AF65-F5344CB8AC3E}">
        <p14:creationId xmlns:p14="http://schemas.microsoft.com/office/powerpoint/2010/main" val="231669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18</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通道控制方式</a:t>
            </a:r>
            <a:endParaRPr lang="en-US" sz="2000" b="1">
              <a:solidFill>
                <a:srgbClr val="FF0000"/>
              </a:solidFill>
              <a:latin typeface="华文中宋" panose="02010600040101010101" pitchFamily="2" charset="-122"/>
              <a:ea typeface="华文中宋" panose="0201060004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086760477"/>
              </p:ext>
            </p:extLst>
          </p:nvPr>
        </p:nvGraphicFramePr>
        <p:xfrm>
          <a:off x="633192" y="3140968"/>
          <a:ext cx="7933272" cy="1920687"/>
        </p:xfrm>
        <a:graphic>
          <a:graphicData uri="http://schemas.openxmlformats.org/drawingml/2006/table">
            <a:tbl>
              <a:tblPr firstRow="1" bandRow="1">
                <a:tableStyleId>{22838BEF-8BB2-4498-84A7-C5851F593DF1}</a:tableStyleId>
              </a:tblPr>
              <a:tblGrid>
                <a:gridCol w="1590372">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62380">
                  <a:extLst>
                    <a:ext uri="{9D8B030D-6E8A-4147-A177-3AD203B41FA5}">
                      <a16:colId xmlns:a16="http://schemas.microsoft.com/office/drawing/2014/main" val="20004"/>
                    </a:ext>
                  </a:extLst>
                </a:gridCol>
              </a:tblGrid>
              <a:tr h="640229">
                <a:tc>
                  <a:txBody>
                    <a:bodyPr/>
                    <a:lstStyle>
                      <a:lvl1pPr eaLnBrk="0" hangingPunct="0">
                        <a:spcBef>
                          <a:spcPct val="20000"/>
                        </a:spcBef>
                        <a:buClr>
                          <a:schemeClr val="hlink"/>
                        </a:buClr>
                        <a:buFont typeface="Wingdings" pitchFamily="2" charset="2"/>
                        <a:defRPr sz="3200" b="1">
                          <a:solidFill>
                            <a:srgbClr val="000099"/>
                          </a:solidFill>
                          <a:latin typeface="Times New Roman" pitchFamily="18" charset="0"/>
                          <a:ea typeface="仿宋_GB2312" pitchFamily="49" charset="-122"/>
                        </a:defRPr>
                      </a:lvl1pPr>
                      <a:lvl2pPr eaLnBrk="0" hangingPunct="0">
                        <a:spcBef>
                          <a:spcPct val="20000"/>
                        </a:spcBef>
                        <a:buClr>
                          <a:schemeClr val="accent1"/>
                        </a:buClr>
                        <a:buFont typeface="Wingdings" pitchFamily="2" charset="2"/>
                        <a:defRPr sz="2800" b="1">
                          <a:solidFill>
                            <a:srgbClr val="800000"/>
                          </a:solidFill>
                          <a:latin typeface="Arial" charset="0"/>
                          <a:ea typeface="仿宋_GB2312" pitchFamily="49" charset="-122"/>
                        </a:defRPr>
                      </a:lvl2pPr>
                      <a:lvl3pPr eaLnBrk="0" hangingPunct="0">
                        <a:spcBef>
                          <a:spcPct val="20000"/>
                        </a:spcBef>
                        <a:buClr>
                          <a:schemeClr val="tx1"/>
                        </a:buClr>
                        <a:defRPr sz="2400" b="1">
                          <a:solidFill>
                            <a:schemeClr val="tx1"/>
                          </a:solidFill>
                          <a:latin typeface="Arial" charset="0"/>
                          <a:ea typeface="仿宋_GB2312" pitchFamily="49" charset="-122"/>
                        </a:defRPr>
                      </a:lvl3pPr>
                      <a:lvl4pPr eaLnBrk="0" hangingPunct="0">
                        <a:spcBef>
                          <a:spcPct val="20000"/>
                        </a:spcBef>
                        <a:defRPr sz="2000" b="1">
                          <a:solidFill>
                            <a:schemeClr val="tx1"/>
                          </a:solidFill>
                          <a:latin typeface="Arial" charset="0"/>
                          <a:ea typeface="仿宋_GB2312" pitchFamily="49" charset="-122"/>
                        </a:defRPr>
                      </a:lvl4pPr>
                      <a:lvl5pPr eaLnBrk="0" hangingPunct="0">
                        <a:spcBef>
                          <a:spcPct val="20000"/>
                        </a:spcBef>
                        <a:defRPr b="1">
                          <a:solidFill>
                            <a:schemeClr val="tx1"/>
                          </a:solidFill>
                          <a:latin typeface="Arial" charset="0"/>
                          <a:ea typeface="仿宋_GB2312" pitchFamily="49" charset="-122"/>
                        </a:defRPr>
                      </a:lvl5pPr>
                      <a:lvl6pPr eaLnBrk="0" fontAlgn="base" hangingPunct="0">
                        <a:spcBef>
                          <a:spcPct val="20000"/>
                        </a:spcBef>
                        <a:spcAft>
                          <a:spcPct val="0"/>
                        </a:spcAft>
                        <a:defRPr b="1">
                          <a:solidFill>
                            <a:schemeClr val="tx1"/>
                          </a:solidFill>
                          <a:latin typeface="Arial" charset="0"/>
                          <a:ea typeface="仿宋_GB2312" pitchFamily="49" charset="-122"/>
                        </a:defRPr>
                      </a:lvl6pPr>
                      <a:lvl7pPr eaLnBrk="0" fontAlgn="base" hangingPunct="0">
                        <a:spcBef>
                          <a:spcPct val="20000"/>
                        </a:spcBef>
                        <a:spcAft>
                          <a:spcPct val="0"/>
                        </a:spcAft>
                        <a:defRPr b="1">
                          <a:solidFill>
                            <a:schemeClr val="tx1"/>
                          </a:solidFill>
                          <a:latin typeface="Arial" charset="0"/>
                          <a:ea typeface="仿宋_GB2312" pitchFamily="49" charset="-122"/>
                        </a:defRPr>
                      </a:lvl7pPr>
                      <a:lvl8pPr eaLnBrk="0" fontAlgn="base" hangingPunct="0">
                        <a:spcBef>
                          <a:spcPct val="20000"/>
                        </a:spcBef>
                        <a:spcAft>
                          <a:spcPct val="0"/>
                        </a:spcAft>
                        <a:defRPr b="1">
                          <a:solidFill>
                            <a:schemeClr val="tx1"/>
                          </a:solidFill>
                          <a:latin typeface="Arial" charset="0"/>
                          <a:ea typeface="仿宋_GB2312" pitchFamily="49" charset="-122"/>
                        </a:defRPr>
                      </a:lvl8pPr>
                      <a:lvl9pPr eaLnBrk="0" fontAlgn="base" hangingPunct="0">
                        <a:spcBef>
                          <a:spcPct val="20000"/>
                        </a:spcBef>
                        <a:spcAft>
                          <a:spcPct val="0"/>
                        </a:spcAft>
                        <a:defRPr b="1">
                          <a:solidFill>
                            <a:schemeClr val="tx1"/>
                          </a:solidFill>
                          <a:latin typeface="Arial" charset="0"/>
                          <a:ea typeface="仿宋_GB2312" pitchFamily="49" charset="-122"/>
                        </a:defRPr>
                      </a:lvl9p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操作码</a:t>
                      </a:r>
                    </a:p>
                  </a:txBody>
                  <a:tcPr horzOverflow="overflow">
                    <a:solidFill>
                      <a:schemeClr val="bg1">
                        <a:lumMod val="95000"/>
                      </a:schemeClr>
                    </a:solidFill>
                  </a:tcPr>
                </a:tc>
                <a:tc>
                  <a:txBody>
                    <a:bodyPr/>
                    <a:lstStyle>
                      <a:lvl1pPr eaLnBrk="0" hangingPunct="0">
                        <a:spcBef>
                          <a:spcPct val="20000"/>
                        </a:spcBef>
                        <a:buClr>
                          <a:schemeClr val="hlink"/>
                        </a:buClr>
                        <a:buFont typeface="Wingdings" pitchFamily="2" charset="2"/>
                        <a:defRPr sz="3200" b="1">
                          <a:solidFill>
                            <a:srgbClr val="000099"/>
                          </a:solidFill>
                          <a:latin typeface="Times New Roman" pitchFamily="18" charset="0"/>
                          <a:ea typeface="仿宋_GB2312" pitchFamily="49" charset="-122"/>
                        </a:defRPr>
                      </a:lvl1pPr>
                      <a:lvl2pPr eaLnBrk="0" hangingPunct="0">
                        <a:spcBef>
                          <a:spcPct val="20000"/>
                        </a:spcBef>
                        <a:buClr>
                          <a:schemeClr val="accent1"/>
                        </a:buClr>
                        <a:buFont typeface="Wingdings" pitchFamily="2" charset="2"/>
                        <a:defRPr sz="2800" b="1">
                          <a:solidFill>
                            <a:srgbClr val="800000"/>
                          </a:solidFill>
                          <a:latin typeface="Arial" charset="0"/>
                          <a:ea typeface="仿宋_GB2312" pitchFamily="49" charset="-122"/>
                        </a:defRPr>
                      </a:lvl2pPr>
                      <a:lvl3pPr eaLnBrk="0" hangingPunct="0">
                        <a:spcBef>
                          <a:spcPct val="20000"/>
                        </a:spcBef>
                        <a:buClr>
                          <a:schemeClr val="tx1"/>
                        </a:buClr>
                        <a:defRPr sz="2400" b="1">
                          <a:solidFill>
                            <a:schemeClr val="tx1"/>
                          </a:solidFill>
                          <a:latin typeface="Arial" charset="0"/>
                          <a:ea typeface="仿宋_GB2312" pitchFamily="49" charset="-122"/>
                        </a:defRPr>
                      </a:lvl3pPr>
                      <a:lvl4pPr eaLnBrk="0" hangingPunct="0">
                        <a:spcBef>
                          <a:spcPct val="20000"/>
                        </a:spcBef>
                        <a:defRPr sz="2000" b="1">
                          <a:solidFill>
                            <a:schemeClr val="tx1"/>
                          </a:solidFill>
                          <a:latin typeface="Arial" charset="0"/>
                          <a:ea typeface="仿宋_GB2312" pitchFamily="49" charset="-122"/>
                        </a:defRPr>
                      </a:lvl4pPr>
                      <a:lvl5pPr eaLnBrk="0" hangingPunct="0">
                        <a:spcBef>
                          <a:spcPct val="20000"/>
                        </a:spcBef>
                        <a:defRPr b="1">
                          <a:solidFill>
                            <a:schemeClr val="tx1"/>
                          </a:solidFill>
                          <a:latin typeface="Arial" charset="0"/>
                          <a:ea typeface="仿宋_GB2312" pitchFamily="49" charset="-122"/>
                        </a:defRPr>
                      </a:lvl5pPr>
                      <a:lvl6pPr eaLnBrk="0" fontAlgn="base" hangingPunct="0">
                        <a:spcBef>
                          <a:spcPct val="20000"/>
                        </a:spcBef>
                        <a:spcAft>
                          <a:spcPct val="0"/>
                        </a:spcAft>
                        <a:defRPr b="1">
                          <a:solidFill>
                            <a:schemeClr val="tx1"/>
                          </a:solidFill>
                          <a:latin typeface="Arial" charset="0"/>
                          <a:ea typeface="仿宋_GB2312" pitchFamily="49" charset="-122"/>
                        </a:defRPr>
                      </a:lvl6pPr>
                      <a:lvl7pPr eaLnBrk="0" fontAlgn="base" hangingPunct="0">
                        <a:spcBef>
                          <a:spcPct val="20000"/>
                        </a:spcBef>
                        <a:spcAft>
                          <a:spcPct val="0"/>
                        </a:spcAft>
                        <a:defRPr b="1">
                          <a:solidFill>
                            <a:schemeClr val="tx1"/>
                          </a:solidFill>
                          <a:latin typeface="Arial" charset="0"/>
                          <a:ea typeface="仿宋_GB2312" pitchFamily="49" charset="-122"/>
                        </a:defRPr>
                      </a:lvl7pPr>
                      <a:lvl8pPr eaLnBrk="0" fontAlgn="base" hangingPunct="0">
                        <a:spcBef>
                          <a:spcPct val="20000"/>
                        </a:spcBef>
                        <a:spcAft>
                          <a:spcPct val="0"/>
                        </a:spcAft>
                        <a:defRPr b="1">
                          <a:solidFill>
                            <a:schemeClr val="tx1"/>
                          </a:solidFill>
                          <a:latin typeface="Arial" charset="0"/>
                          <a:ea typeface="仿宋_GB2312" pitchFamily="49" charset="-122"/>
                        </a:defRPr>
                      </a:lvl8pPr>
                      <a:lvl9pPr eaLnBrk="0" fontAlgn="base" hangingPunct="0">
                        <a:spcBef>
                          <a:spcPct val="20000"/>
                        </a:spcBef>
                        <a:spcAft>
                          <a:spcPct val="0"/>
                        </a:spcAft>
                        <a:defRPr b="1">
                          <a:solidFill>
                            <a:schemeClr val="tx1"/>
                          </a:solidFill>
                          <a:latin typeface="Arial" charset="0"/>
                          <a:ea typeface="仿宋_GB2312" pitchFamily="49" charset="-122"/>
                        </a:defRPr>
                      </a:lvl9p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R0</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chemeClr val="bg1">
                        <a:lumMod val="95000"/>
                      </a:schemeClr>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R1</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chemeClr val="bg1">
                        <a:lumMod val="95000"/>
                      </a:schemeClr>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计数</a:t>
                      </a:r>
                    </a:p>
                  </a:txBody>
                  <a:tcPr horzOverflow="overflow">
                    <a:solidFill>
                      <a:schemeClr val="bg1">
                        <a:lumMod val="95000"/>
                      </a:schemeClr>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内存地址</a:t>
                      </a:r>
                    </a:p>
                  </a:txBody>
                  <a:tcPr horzOverflow="overflow">
                    <a:solidFill>
                      <a:schemeClr val="bg1">
                        <a:lumMod val="95000"/>
                      </a:schemeClr>
                    </a:solidFill>
                  </a:tcPr>
                </a:tc>
                <a:extLst>
                  <a:ext uri="{0D108BD9-81ED-4DB2-BD59-A6C34878D82A}">
                    <a16:rowId xmlns:a16="http://schemas.microsoft.com/office/drawing/2014/main" val="10000"/>
                  </a:ext>
                </a:extLst>
              </a:tr>
              <a:tr h="640229">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write</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0</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0</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250</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1850</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extLst>
                  <a:ext uri="{0D108BD9-81ED-4DB2-BD59-A6C34878D82A}">
                    <a16:rowId xmlns:a16="http://schemas.microsoft.com/office/drawing/2014/main" val="10001"/>
                  </a:ext>
                </a:extLst>
              </a:tr>
              <a:tr h="640229">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write</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1</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1</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rPr>
                        <a:t>250</a:t>
                      </a:r>
                      <a:endParaRPr kumimoji="0" lang="zh-CN" altLang="en-US" sz="1800" b="1" i="0" u="none" strike="noStrike" cap="none" normalizeH="0" baseline="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720</a:t>
                      </a:r>
                      <a:endParaRPr kumimoji="0" lang="zh-CN" altLang="en-US" sz="18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horzOverflow="overflow">
                    <a:solidFill>
                      <a:srgbClr val="CCECFF"/>
                    </a:solidFill>
                  </a:tcPr>
                </a:tc>
                <a:extLst>
                  <a:ext uri="{0D108BD9-81ED-4DB2-BD59-A6C34878D82A}">
                    <a16:rowId xmlns:a16="http://schemas.microsoft.com/office/drawing/2014/main" val="10002"/>
                  </a:ext>
                </a:extLst>
              </a:tr>
            </a:tbl>
          </a:graphicData>
        </a:graphic>
      </p:graphicFrame>
      <p:sp>
        <p:nvSpPr>
          <p:cNvPr id="2" name="矩形 1"/>
          <p:cNvSpPr/>
          <p:nvPr/>
        </p:nvSpPr>
        <p:spPr>
          <a:xfrm>
            <a:off x="683568" y="5301208"/>
            <a:ext cx="7953648" cy="87427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通道程序结束位</a:t>
            </a:r>
            <a:r>
              <a:rPr lang="en-US" altLang="zh-CN" b="1">
                <a:solidFill>
                  <a:srgbClr val="000000"/>
                </a:solidFill>
                <a:latin typeface="华文中宋" panose="02010600040101010101" pitchFamily="2" charset="-122"/>
                <a:ea typeface="华文中宋" panose="02010600040101010101" pitchFamily="2" charset="-122"/>
              </a:rPr>
              <a:t>R</a:t>
            </a:r>
            <a:r>
              <a:rPr lang="en-US" altLang="zh-CN" b="1" baseline="-30000">
                <a:solidFill>
                  <a:srgbClr val="000000"/>
                </a:solidFill>
                <a:latin typeface="华文中宋" panose="02010600040101010101" pitchFamily="2" charset="-122"/>
                <a:ea typeface="华文中宋" panose="02010600040101010101" pitchFamily="2" charset="-122"/>
              </a:rPr>
              <a:t>0</a:t>
            </a:r>
            <a:r>
              <a:rPr lang="zh-CN" altLang="en-US" b="1">
                <a:solidFill>
                  <a:srgbClr val="000000"/>
                </a:solidFill>
                <a:latin typeface="华文中宋" panose="02010600040101010101" pitchFamily="2" charset="-122"/>
                <a:ea typeface="华文中宋" panose="02010600040101010101" pitchFamily="2" charset="-122"/>
              </a:rPr>
              <a:t>，表示通道程序是否结束 </a:t>
            </a:r>
          </a:p>
          <a:p>
            <a:pPr marL="285750"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记录结束标志</a:t>
            </a:r>
            <a:r>
              <a:rPr lang="en-US" altLang="zh-CN" b="1">
                <a:solidFill>
                  <a:srgbClr val="000000"/>
                </a:solidFill>
                <a:latin typeface="华文中宋" panose="02010600040101010101" pitchFamily="2" charset="-122"/>
                <a:ea typeface="华文中宋" panose="02010600040101010101" pitchFamily="2" charset="-122"/>
              </a:rPr>
              <a:t>R</a:t>
            </a:r>
            <a:r>
              <a:rPr lang="en-US" altLang="zh-CN" b="1" baseline="-30000">
                <a:solidFill>
                  <a:srgbClr val="000000"/>
                </a:solidFill>
                <a:latin typeface="华文中宋" panose="02010600040101010101" pitchFamily="2" charset="-122"/>
                <a:ea typeface="华文中宋" panose="02010600040101010101" pitchFamily="2" charset="-122"/>
              </a:rPr>
              <a:t>1</a:t>
            </a:r>
            <a:r>
              <a:rPr lang="zh-CN" altLang="en-US" b="1">
                <a:solidFill>
                  <a:srgbClr val="000000"/>
                </a:solidFill>
                <a:latin typeface="华文中宋" panose="02010600040101010101" pitchFamily="2" charset="-122"/>
                <a:ea typeface="华文中宋" panose="02010600040101010101" pitchFamily="2" charset="-122"/>
              </a:rPr>
              <a:t>，表示所处理的记录是否结束 </a:t>
            </a:r>
          </a:p>
        </p:txBody>
      </p:sp>
      <p:sp>
        <p:nvSpPr>
          <p:cNvPr id="3" name="TextBox 2"/>
          <p:cNvSpPr txBox="1"/>
          <p:nvPr/>
        </p:nvSpPr>
        <p:spPr>
          <a:xfrm>
            <a:off x="601216" y="1628799"/>
            <a:ext cx="770485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通道程序</a:t>
            </a:r>
            <a:endParaRPr lang="en-US" altLang="zh-CN" b="1">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把一个记录的</a:t>
            </a:r>
            <a:r>
              <a:rPr lang="en-US" altLang="zh-CN" b="1">
                <a:solidFill>
                  <a:srgbClr val="000000"/>
                </a:solidFill>
                <a:latin typeface="华文中宋" panose="02010600040101010101" pitchFamily="2" charset="-122"/>
                <a:ea typeface="华文中宋" panose="02010600040101010101" pitchFamily="2" charset="-122"/>
              </a:rPr>
              <a:t>500</a:t>
            </a:r>
            <a:r>
              <a:rPr lang="zh-CN" altLang="en-US" b="1">
                <a:solidFill>
                  <a:srgbClr val="000000"/>
                </a:solidFill>
                <a:latin typeface="华文中宋" panose="02010600040101010101" pitchFamily="2" charset="-122"/>
                <a:ea typeface="华文中宋" panose="02010600040101010101" pitchFamily="2" charset="-122"/>
              </a:rPr>
              <a:t>个字符分别写入</a:t>
            </a:r>
            <a:r>
              <a:rPr lang="en-US" altLang="zh-CN" b="1">
                <a:solidFill>
                  <a:srgbClr val="000000"/>
                </a:solidFill>
                <a:latin typeface="华文中宋" panose="02010600040101010101" pitchFamily="2" charset="-122"/>
                <a:ea typeface="华文中宋" panose="02010600040101010101" pitchFamily="2" charset="-122"/>
              </a:rPr>
              <a:t>1850</a:t>
            </a:r>
            <a:r>
              <a:rPr lang="zh-CN" altLang="en-US" b="1">
                <a:solidFill>
                  <a:srgbClr val="000000"/>
                </a:solidFill>
                <a:latin typeface="华文中宋" panose="02010600040101010101" pitchFamily="2" charset="-122"/>
                <a:ea typeface="华文中宋" panose="02010600040101010101" pitchFamily="2" charset="-122"/>
              </a:rPr>
              <a:t>开始的</a:t>
            </a:r>
            <a:r>
              <a:rPr lang="en-US" altLang="zh-CN" b="1">
                <a:solidFill>
                  <a:srgbClr val="000000"/>
                </a:solidFill>
                <a:latin typeface="华文中宋" panose="02010600040101010101" pitchFamily="2" charset="-122"/>
                <a:ea typeface="华文中宋" panose="02010600040101010101" pitchFamily="2" charset="-122"/>
              </a:rPr>
              <a:t>250</a:t>
            </a:r>
            <a:r>
              <a:rPr lang="zh-CN" altLang="en-US" b="1">
                <a:solidFill>
                  <a:srgbClr val="000000"/>
                </a:solidFill>
                <a:latin typeface="华文中宋" panose="02010600040101010101" pitchFamily="2" charset="-122"/>
                <a:ea typeface="华文中宋" panose="02010600040101010101" pitchFamily="2" charset="-122"/>
              </a:rPr>
              <a:t>个单元和</a:t>
            </a:r>
            <a:r>
              <a:rPr lang="en-US" altLang="zh-CN" b="1">
                <a:solidFill>
                  <a:srgbClr val="000000"/>
                </a:solidFill>
                <a:latin typeface="华文中宋" panose="02010600040101010101" pitchFamily="2" charset="-122"/>
                <a:ea typeface="华文中宋" panose="02010600040101010101" pitchFamily="2" charset="-122"/>
              </a:rPr>
              <a:t>720</a:t>
            </a:r>
            <a:r>
              <a:rPr lang="zh-CN" altLang="en-US" b="1">
                <a:solidFill>
                  <a:srgbClr val="000000"/>
                </a:solidFill>
                <a:latin typeface="华文中宋" panose="02010600040101010101" pitchFamily="2" charset="-122"/>
                <a:ea typeface="华文中宋" panose="02010600040101010101" pitchFamily="2" charset="-122"/>
              </a:rPr>
              <a:t>开始的</a:t>
            </a:r>
            <a:r>
              <a:rPr lang="en-US" altLang="zh-CN" b="1">
                <a:solidFill>
                  <a:srgbClr val="000000"/>
                </a:solidFill>
                <a:latin typeface="华文中宋" panose="02010600040101010101" pitchFamily="2" charset="-122"/>
                <a:ea typeface="华文中宋" panose="02010600040101010101" pitchFamily="2" charset="-122"/>
              </a:rPr>
              <a:t>250</a:t>
            </a:r>
            <a:r>
              <a:rPr lang="zh-CN" altLang="en-US" b="1">
                <a:solidFill>
                  <a:srgbClr val="000000"/>
                </a:solidFill>
                <a:latin typeface="华文中宋" panose="02010600040101010101" pitchFamily="2" charset="-122"/>
                <a:ea typeface="华文中宋" panose="02010600040101010101" pitchFamily="2" charset="-122"/>
              </a:rPr>
              <a:t>个单元</a:t>
            </a:r>
          </a:p>
        </p:txBody>
      </p:sp>
      <p:sp>
        <p:nvSpPr>
          <p:cNvPr id="9" name="Title 13">
            <a:extLst>
              <a:ext uri="{FF2B5EF4-FFF2-40B4-BE49-F238E27FC236}">
                <a16:creationId xmlns:a16="http://schemas.microsoft.com/office/drawing/2014/main" id="{A5FA8595-1350-49C2-889E-84B52846FD4B}"/>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5" name="灯片编号占位符 4">
            <a:extLst>
              <a:ext uri="{FF2B5EF4-FFF2-40B4-BE49-F238E27FC236}">
                <a16:creationId xmlns:a16="http://schemas.microsoft.com/office/drawing/2014/main" id="{EDCAFF8C-010F-4D40-8370-F000978D0ED5}"/>
              </a:ext>
            </a:extLst>
          </p:cNvPr>
          <p:cNvSpPr>
            <a:spLocks noGrp="1"/>
          </p:cNvSpPr>
          <p:nvPr>
            <p:ph type="sldNum" sz="quarter" idx="12"/>
          </p:nvPr>
        </p:nvSpPr>
        <p:spPr/>
        <p:txBody>
          <a:bodyPr/>
          <a:lstStyle/>
          <a:p>
            <a:fld id="{B10D5614-B734-4280-8F57-1D4947433C97}" type="slidenum">
              <a:rPr lang="en-US" smtClean="0"/>
              <a:pPr/>
              <a:t>31</a:t>
            </a:fld>
            <a:endParaRPr lang="en-US"/>
          </a:p>
        </p:txBody>
      </p:sp>
    </p:spTree>
    <p:extLst>
      <p:ext uri="{BB962C8B-B14F-4D97-AF65-F5344CB8AC3E}">
        <p14:creationId xmlns:p14="http://schemas.microsoft.com/office/powerpoint/2010/main" val="10071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19</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通道组成及工作流程</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4" name="矩形 3"/>
          <p:cNvSpPr/>
          <p:nvPr/>
        </p:nvSpPr>
        <p:spPr>
          <a:xfrm>
            <a:off x="539552" y="1556792"/>
            <a:ext cx="8097664" cy="5081327"/>
          </a:xfrm>
          <a:prstGeom prst="rect">
            <a:avLst/>
          </a:prstGeom>
        </p:spPr>
        <p:txBody>
          <a:bodyPr wrap="square">
            <a:spAutoFit/>
          </a:bodyPr>
          <a:lstStyle/>
          <a:p>
            <a:pPr marL="285750" indent="-285750">
              <a:lnSpc>
                <a:spcPts val="2800"/>
              </a:lnSpc>
              <a:buFont typeface="Wingdings" panose="05000000000000000000" pitchFamily="2" charset="2"/>
              <a:buChar char="Ø"/>
            </a:pPr>
            <a:r>
              <a:rPr lang="zh-CN" altLang="en-US" sz="1700" b="1">
                <a:solidFill>
                  <a:srgbClr val="000000"/>
                </a:solidFill>
                <a:latin typeface="华文中宋" panose="02010600040101010101" pitchFamily="2" charset="-122"/>
                <a:ea typeface="华文中宋" panose="02010600040101010101" pitchFamily="2" charset="-122"/>
              </a:rPr>
              <a:t>通道组件</a:t>
            </a:r>
            <a:endParaRPr lang="en-US" altLang="zh-CN" sz="1700" b="1">
              <a:solidFill>
                <a:srgbClr val="000000"/>
              </a:solidFill>
              <a:latin typeface="华文中宋" panose="02010600040101010101" pitchFamily="2" charset="-122"/>
              <a:ea typeface="华文中宋" panose="02010600040101010101" pitchFamily="2" charset="-122"/>
            </a:endParaRPr>
          </a:p>
          <a:p>
            <a:pPr marL="742950" lvl="1" indent="-285750">
              <a:lnSpc>
                <a:spcPts val="2800"/>
              </a:lnSpc>
              <a:buFont typeface="Arial" panose="020B0604020202020204" pitchFamily="34" charset="0"/>
              <a:buChar char="•"/>
            </a:pPr>
            <a:r>
              <a:rPr lang="zh-CN" altLang="en-US" sz="1700" b="1">
                <a:solidFill>
                  <a:srgbClr val="000000"/>
                </a:solidFill>
                <a:latin typeface="华文中宋" panose="02010600040101010101" pitchFamily="2" charset="-122"/>
                <a:ea typeface="华文中宋" panose="02010600040101010101" pitchFamily="2" charset="-122"/>
              </a:rPr>
              <a:t>包括通道控制器、状态寄存器</a:t>
            </a:r>
            <a:r>
              <a:rPr lang="en-US" altLang="zh-CN" sz="1700" b="1">
                <a:solidFill>
                  <a:srgbClr val="000000"/>
                </a:solidFill>
                <a:latin typeface="华文中宋" panose="02010600040101010101" pitchFamily="2" charset="-122"/>
                <a:ea typeface="华文中宋" panose="02010600040101010101" pitchFamily="2" charset="-122"/>
              </a:rPr>
              <a:t>CSW</a:t>
            </a:r>
            <a:r>
              <a:rPr lang="zh-CN" altLang="en-US" sz="1700" b="1">
                <a:solidFill>
                  <a:srgbClr val="000000"/>
                </a:solidFill>
                <a:latin typeface="华文中宋" panose="02010600040101010101" pitchFamily="2" charset="-122"/>
                <a:ea typeface="华文中宋" panose="02010600040101010101" pitchFamily="2" charset="-122"/>
              </a:rPr>
              <a:t>（</a:t>
            </a:r>
            <a:r>
              <a:rPr lang="en-US" altLang="zh-CN" sz="1700" b="1">
                <a:solidFill>
                  <a:srgbClr val="000000"/>
                </a:solidFill>
                <a:latin typeface="华文中宋" panose="02010600040101010101" pitchFamily="2" charset="-122"/>
                <a:ea typeface="华文中宋" panose="02010600040101010101" pitchFamily="2" charset="-122"/>
              </a:rPr>
              <a:t>Channel Status Word</a:t>
            </a:r>
            <a:r>
              <a:rPr lang="zh-CN" altLang="en-US" sz="1700" b="1">
                <a:solidFill>
                  <a:srgbClr val="000000"/>
                </a:solidFill>
                <a:latin typeface="华文中宋" panose="02010600040101010101" pitchFamily="2" charset="-122"/>
                <a:ea typeface="华文中宋" panose="02010600040101010101" pitchFamily="2" charset="-122"/>
              </a:rPr>
              <a:t>）、中断机构、通道地址寄存器</a:t>
            </a:r>
            <a:r>
              <a:rPr lang="en-US" altLang="zh-CN" sz="1700" b="1">
                <a:solidFill>
                  <a:srgbClr val="000000"/>
                </a:solidFill>
                <a:latin typeface="华文中宋" panose="02010600040101010101" pitchFamily="2" charset="-122"/>
                <a:ea typeface="华文中宋" panose="02010600040101010101" pitchFamily="2" charset="-122"/>
              </a:rPr>
              <a:t>CAW</a:t>
            </a:r>
            <a:r>
              <a:rPr lang="zh-CN" altLang="en-US" sz="1700" b="1">
                <a:solidFill>
                  <a:srgbClr val="000000"/>
                </a:solidFill>
                <a:latin typeface="华文中宋" panose="02010600040101010101" pitchFamily="2" charset="-122"/>
                <a:ea typeface="华文中宋" panose="02010600040101010101" pitchFamily="2" charset="-122"/>
              </a:rPr>
              <a:t>（</a:t>
            </a:r>
            <a:r>
              <a:rPr lang="en-US" altLang="zh-CN" sz="1700" b="1">
                <a:solidFill>
                  <a:srgbClr val="000000"/>
                </a:solidFill>
                <a:latin typeface="华文中宋" panose="02010600040101010101" pitchFamily="2" charset="-122"/>
                <a:ea typeface="华文中宋" panose="02010600040101010101" pitchFamily="2" charset="-122"/>
              </a:rPr>
              <a:t>Channel Address Word</a:t>
            </a:r>
            <a:r>
              <a:rPr lang="zh-CN" altLang="en-US" sz="1700" b="1">
                <a:solidFill>
                  <a:srgbClr val="000000"/>
                </a:solidFill>
                <a:latin typeface="华文中宋" panose="02010600040101010101" pitchFamily="2" charset="-122"/>
                <a:ea typeface="华文中宋" panose="02010600040101010101" pitchFamily="2" charset="-122"/>
              </a:rPr>
              <a:t>，相当于</a:t>
            </a:r>
            <a:r>
              <a:rPr lang="en-US" altLang="zh-CN" sz="1700" b="1">
                <a:solidFill>
                  <a:srgbClr val="000000"/>
                </a:solidFill>
                <a:latin typeface="华文中宋" panose="02010600040101010101" pitchFamily="2" charset="-122"/>
                <a:ea typeface="华文中宋" panose="02010600040101010101" pitchFamily="2" charset="-122"/>
              </a:rPr>
              <a:t>PC</a:t>
            </a:r>
            <a:r>
              <a:rPr lang="zh-CN" altLang="en-US" sz="1700" b="1">
                <a:solidFill>
                  <a:srgbClr val="000000"/>
                </a:solidFill>
                <a:latin typeface="华文中宋" panose="02010600040101010101" pitchFamily="2" charset="-122"/>
                <a:ea typeface="华文中宋" panose="02010600040101010101" pitchFamily="2" charset="-122"/>
              </a:rPr>
              <a:t>）、通道指令寄存器等</a:t>
            </a:r>
            <a:endParaRPr lang="en-US" altLang="zh-CN" sz="1700" b="1">
              <a:solidFill>
                <a:srgbClr val="000000"/>
              </a:solidFill>
              <a:latin typeface="华文中宋" panose="02010600040101010101" pitchFamily="2" charset="-122"/>
              <a:ea typeface="华文中宋" panose="02010600040101010101" pitchFamily="2" charset="-122"/>
            </a:endParaRPr>
          </a:p>
          <a:p>
            <a:pPr marL="285750" indent="-285750">
              <a:lnSpc>
                <a:spcPts val="2800"/>
              </a:lnSpc>
              <a:buFont typeface="Wingdings" panose="05000000000000000000" pitchFamily="2" charset="2"/>
              <a:buChar char="Ø"/>
            </a:pPr>
            <a:r>
              <a:rPr lang="zh-CN" altLang="en-US" sz="1700" b="1">
                <a:solidFill>
                  <a:srgbClr val="000000"/>
                </a:solidFill>
                <a:latin typeface="华文中宋" panose="02010600040101010101" pitchFamily="2" charset="-122"/>
                <a:ea typeface="华文中宋" panose="02010600040101010101" pitchFamily="2" charset="-122"/>
              </a:rPr>
              <a:t>工作流程</a:t>
            </a:r>
            <a:endParaRPr lang="en-US" altLang="zh-CN" sz="1700" b="1">
              <a:solidFill>
                <a:srgbClr val="000000"/>
              </a:solidFill>
              <a:latin typeface="华文中宋" panose="02010600040101010101" pitchFamily="2" charset="-122"/>
              <a:ea typeface="华文中宋" panose="02010600040101010101" pitchFamily="2" charset="-122"/>
            </a:endParaRPr>
          </a:p>
          <a:p>
            <a:pPr marL="742950" lvl="1" indent="-285750">
              <a:lnSpc>
                <a:spcPts val="2800"/>
              </a:lnSpc>
              <a:buFont typeface="Arial" panose="020B0604020202020204" pitchFamily="34" charset="0"/>
              <a:buChar char="•"/>
            </a:pPr>
            <a:r>
              <a:rPr lang="zh-CN" altLang="en-US" sz="1700" b="1">
                <a:solidFill>
                  <a:srgbClr val="000000"/>
                </a:solidFill>
                <a:latin typeface="华文中宋" panose="02010600040101010101" pitchFamily="2" charset="-122"/>
                <a:ea typeface="华文中宋" panose="02010600040101010101" pitchFamily="2" charset="-122"/>
              </a:rPr>
              <a:t>主机</a:t>
            </a:r>
            <a:r>
              <a:rPr lang="en-US" altLang="zh-CN" sz="1700" b="1">
                <a:solidFill>
                  <a:srgbClr val="000000"/>
                </a:solidFill>
                <a:latin typeface="华文中宋" panose="02010600040101010101" pitchFamily="2" charset="-122"/>
                <a:ea typeface="华文中宋" panose="02010600040101010101" pitchFamily="2" charset="-122"/>
              </a:rPr>
              <a:t>CPU</a:t>
            </a:r>
            <a:r>
              <a:rPr lang="zh-CN" altLang="en-US" sz="1700" b="1">
                <a:solidFill>
                  <a:srgbClr val="000000"/>
                </a:solidFill>
                <a:latin typeface="华文中宋" panose="02010600040101010101" pitchFamily="2" charset="-122"/>
                <a:ea typeface="华文中宋" panose="02010600040101010101" pitchFamily="2" charset="-122"/>
              </a:rPr>
              <a:t>在进行输入输出操作前， 首先准备好通道程序（存放在内存中），然后安排好数据缓冲区，再给通道发启动命令</a:t>
            </a:r>
            <a:endParaRPr lang="en-US" altLang="zh-CN" sz="1700" b="1">
              <a:solidFill>
                <a:srgbClr val="000000"/>
              </a:solidFill>
              <a:latin typeface="华文中宋" panose="02010600040101010101" pitchFamily="2" charset="-122"/>
              <a:ea typeface="华文中宋" panose="02010600040101010101" pitchFamily="2" charset="-122"/>
            </a:endParaRPr>
          </a:p>
          <a:p>
            <a:pPr marL="742950" lvl="1" indent="-285750">
              <a:lnSpc>
                <a:spcPts val="2800"/>
              </a:lnSpc>
              <a:buFont typeface="Arial" panose="020B0604020202020204" pitchFamily="34" charset="0"/>
              <a:buChar char="•"/>
            </a:pPr>
            <a:r>
              <a:rPr lang="zh-CN" altLang="en-US" sz="1700" b="1">
                <a:solidFill>
                  <a:srgbClr val="000000"/>
                </a:solidFill>
                <a:latin typeface="华文中宋" panose="02010600040101010101" pitchFamily="2" charset="-122"/>
                <a:ea typeface="华文中宋" panose="02010600040101010101" pitchFamily="2" charset="-122"/>
              </a:rPr>
              <a:t>通道接到启动信号后，首先到指定的内存单元中取通道地址字，放在通道地址寄存器</a:t>
            </a:r>
            <a:r>
              <a:rPr lang="en-US" altLang="zh-CN" sz="1700" b="1">
                <a:solidFill>
                  <a:srgbClr val="000000"/>
                </a:solidFill>
                <a:latin typeface="华文中宋" panose="02010600040101010101" pitchFamily="2" charset="-122"/>
                <a:ea typeface="华文中宋" panose="02010600040101010101" pitchFamily="2" charset="-122"/>
              </a:rPr>
              <a:t>CAW</a:t>
            </a:r>
            <a:r>
              <a:rPr lang="zh-CN" altLang="en-US" sz="1700" b="1">
                <a:solidFill>
                  <a:srgbClr val="000000"/>
                </a:solidFill>
                <a:latin typeface="华文中宋" panose="02010600040101010101" pitchFamily="2" charset="-122"/>
                <a:ea typeface="华文中宋" panose="02010600040101010101" pitchFamily="2" charset="-122"/>
              </a:rPr>
              <a:t>中。然后根据</a:t>
            </a:r>
            <a:r>
              <a:rPr lang="en-US" altLang="zh-CN" sz="1700" b="1">
                <a:solidFill>
                  <a:srgbClr val="000000"/>
                </a:solidFill>
                <a:latin typeface="华文中宋" panose="02010600040101010101" pitchFamily="2" charset="-122"/>
                <a:ea typeface="华文中宋" panose="02010600040101010101" pitchFamily="2" charset="-122"/>
              </a:rPr>
              <a:t>CAW</a:t>
            </a:r>
            <a:r>
              <a:rPr lang="zh-CN" altLang="en-US" sz="1700" b="1">
                <a:solidFill>
                  <a:srgbClr val="000000"/>
                </a:solidFill>
                <a:latin typeface="华文中宋" panose="02010600040101010101" pitchFamily="2" charset="-122"/>
                <a:ea typeface="华文中宋" panose="02010600040101010101" pitchFamily="2" charset="-122"/>
              </a:rPr>
              <a:t>到内存中去取第一条通道指令，并放在通道指令寄存器中，修改</a:t>
            </a:r>
            <a:r>
              <a:rPr lang="en-US" altLang="zh-CN" sz="1700" b="1">
                <a:solidFill>
                  <a:srgbClr val="000000"/>
                </a:solidFill>
                <a:latin typeface="华文中宋" panose="02010600040101010101" pitchFamily="2" charset="-122"/>
                <a:ea typeface="华文中宋" panose="02010600040101010101" pitchFamily="2" charset="-122"/>
              </a:rPr>
              <a:t>CAW</a:t>
            </a:r>
            <a:r>
              <a:rPr lang="zh-CN" altLang="en-US" sz="1700" b="1">
                <a:solidFill>
                  <a:srgbClr val="000000"/>
                </a:solidFill>
                <a:latin typeface="华文中宋" panose="02010600040101010101" pitchFamily="2" charset="-122"/>
                <a:ea typeface="华文中宋" panose="02010600040101010101" pitchFamily="2" charset="-122"/>
              </a:rPr>
              <a:t>使之指向下一条通道指令</a:t>
            </a:r>
            <a:endParaRPr lang="en-US" altLang="zh-CN" sz="1700" b="1">
              <a:solidFill>
                <a:srgbClr val="000000"/>
              </a:solidFill>
              <a:latin typeface="华文中宋" panose="02010600040101010101" pitchFamily="2" charset="-122"/>
              <a:ea typeface="华文中宋" panose="02010600040101010101" pitchFamily="2" charset="-122"/>
            </a:endParaRPr>
          </a:p>
          <a:p>
            <a:pPr marL="742950" lvl="1" indent="-285750">
              <a:lnSpc>
                <a:spcPts val="2800"/>
              </a:lnSpc>
              <a:buFont typeface="Arial" panose="020B0604020202020204" pitchFamily="34" charset="0"/>
              <a:buChar char="•"/>
            </a:pPr>
            <a:r>
              <a:rPr lang="zh-CN" altLang="en-US" sz="1700" b="1">
                <a:solidFill>
                  <a:srgbClr val="000000"/>
                </a:solidFill>
                <a:latin typeface="华文中宋" panose="02010600040101010101" pitchFamily="2" charset="-122"/>
                <a:ea typeface="华文中宋" panose="02010600040101010101" pitchFamily="2" charset="-122"/>
              </a:rPr>
              <a:t>通道程序的最后一条指令是一条结束指令，通道在执行到这条结束指令时就不再取下一条指令，而是通知设备结束操作，并向主机</a:t>
            </a:r>
            <a:r>
              <a:rPr lang="en-US" altLang="zh-CN" sz="1700" b="1">
                <a:solidFill>
                  <a:srgbClr val="000000"/>
                </a:solidFill>
                <a:latin typeface="华文中宋" panose="02010600040101010101" pitchFamily="2" charset="-122"/>
                <a:ea typeface="华文中宋" panose="02010600040101010101" pitchFamily="2" charset="-122"/>
              </a:rPr>
              <a:t>CPU</a:t>
            </a:r>
            <a:r>
              <a:rPr lang="zh-CN" altLang="en-US" sz="1700" b="1">
                <a:solidFill>
                  <a:srgbClr val="000000"/>
                </a:solidFill>
                <a:latin typeface="华文中宋" panose="02010600040101010101" pitchFamily="2" charset="-122"/>
                <a:ea typeface="华文中宋" panose="02010600040101010101" pitchFamily="2" charset="-122"/>
              </a:rPr>
              <a:t>发中断信号。同时，将通道状态字</a:t>
            </a:r>
            <a:r>
              <a:rPr lang="en-US" altLang="zh-CN" sz="1700" b="1">
                <a:solidFill>
                  <a:srgbClr val="000000"/>
                </a:solidFill>
                <a:latin typeface="华文中宋" panose="02010600040101010101" pitchFamily="2" charset="-122"/>
                <a:ea typeface="华文中宋" panose="02010600040101010101" pitchFamily="2" charset="-122"/>
              </a:rPr>
              <a:t>CSW</a:t>
            </a:r>
            <a:r>
              <a:rPr lang="zh-CN" altLang="en-US" sz="1700" b="1">
                <a:solidFill>
                  <a:srgbClr val="000000"/>
                </a:solidFill>
                <a:latin typeface="华文中宋" panose="02010600040101010101" pitchFamily="2" charset="-122"/>
                <a:ea typeface="华文中宋" panose="02010600040101010101" pitchFamily="2" charset="-122"/>
              </a:rPr>
              <a:t>写入内存专用单元，主机</a:t>
            </a:r>
            <a:r>
              <a:rPr lang="en-US" altLang="zh-CN" sz="1700" b="1">
                <a:solidFill>
                  <a:srgbClr val="000000"/>
                </a:solidFill>
                <a:latin typeface="华文中宋" panose="02010600040101010101" pitchFamily="2" charset="-122"/>
                <a:ea typeface="华文中宋" panose="02010600040101010101" pitchFamily="2" charset="-122"/>
              </a:rPr>
              <a:t>CPU</a:t>
            </a:r>
            <a:r>
              <a:rPr lang="zh-CN" altLang="en-US" sz="1700" b="1">
                <a:solidFill>
                  <a:srgbClr val="000000"/>
                </a:solidFill>
                <a:latin typeface="华文中宋" panose="02010600040101010101" pitchFamily="2" charset="-122"/>
                <a:ea typeface="华文中宋" panose="02010600040101010101" pitchFamily="2" charset="-122"/>
              </a:rPr>
              <a:t>根据通道状态字</a:t>
            </a:r>
            <a:r>
              <a:rPr lang="en-US" altLang="zh-CN" sz="1700" b="1">
                <a:solidFill>
                  <a:srgbClr val="000000"/>
                </a:solidFill>
                <a:latin typeface="华文中宋" panose="02010600040101010101" pitchFamily="2" charset="-122"/>
                <a:ea typeface="华文中宋" panose="02010600040101010101" pitchFamily="2" charset="-122"/>
              </a:rPr>
              <a:t>CSW</a:t>
            </a:r>
            <a:r>
              <a:rPr lang="zh-CN" altLang="en-US" sz="1700" b="1">
                <a:solidFill>
                  <a:srgbClr val="000000"/>
                </a:solidFill>
                <a:latin typeface="华文中宋" panose="02010600040101010101" pitchFamily="2" charset="-122"/>
                <a:ea typeface="华文中宋" panose="02010600040101010101" pitchFamily="2" charset="-122"/>
              </a:rPr>
              <a:t>分析本次输入输出操作的执行情况</a:t>
            </a:r>
          </a:p>
        </p:txBody>
      </p:sp>
      <p:sp>
        <p:nvSpPr>
          <p:cNvPr id="6" name="Title 13">
            <a:extLst>
              <a:ext uri="{FF2B5EF4-FFF2-40B4-BE49-F238E27FC236}">
                <a16:creationId xmlns:a16="http://schemas.microsoft.com/office/drawing/2014/main" id="{7266D23A-7624-48F1-A085-BE15CFB6DED1}"/>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3" name="灯片编号占位符 2">
            <a:extLst>
              <a:ext uri="{FF2B5EF4-FFF2-40B4-BE49-F238E27FC236}">
                <a16:creationId xmlns:a16="http://schemas.microsoft.com/office/drawing/2014/main" id="{C5EB0D40-3C21-4E6E-9199-6E3482EEECC1}"/>
              </a:ext>
            </a:extLst>
          </p:cNvPr>
          <p:cNvSpPr>
            <a:spLocks noGrp="1"/>
          </p:cNvSpPr>
          <p:nvPr>
            <p:ph type="sldNum" sz="quarter" idx="12"/>
          </p:nvPr>
        </p:nvSpPr>
        <p:spPr/>
        <p:txBody>
          <a:bodyPr/>
          <a:lstStyle/>
          <a:p>
            <a:fld id="{B10D5614-B734-4280-8F57-1D4947433C97}" type="slidenum">
              <a:rPr lang="en-US" smtClean="0"/>
              <a:pPr/>
              <a:t>32</a:t>
            </a:fld>
            <a:endParaRPr lang="en-US"/>
          </a:p>
        </p:txBody>
      </p:sp>
    </p:spTree>
    <p:extLst>
      <p:ext uri="{BB962C8B-B14F-4D97-AF65-F5344CB8AC3E}">
        <p14:creationId xmlns:p14="http://schemas.microsoft.com/office/powerpoint/2010/main" val="285780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9.2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数据传送控制方式</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通道组成及工作流程</a:t>
            </a:r>
            <a:endParaRPr lang="en-US" sz="2000" b="1">
              <a:solidFill>
                <a:srgbClr val="FF0000"/>
              </a:solidFill>
              <a:latin typeface="华文中宋" panose="02010600040101010101" pitchFamily="2" charset="-122"/>
              <a:ea typeface="华文中宋" panose="0201060004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4057559"/>
              </p:ext>
            </p:extLst>
          </p:nvPr>
        </p:nvGraphicFramePr>
        <p:xfrm>
          <a:off x="341735" y="249786"/>
          <a:ext cx="8482394" cy="6338888"/>
        </p:xfrm>
        <a:graphic>
          <a:graphicData uri="http://schemas.openxmlformats.org/presentationml/2006/ole">
            <mc:AlternateContent xmlns:mc="http://schemas.openxmlformats.org/markup-compatibility/2006">
              <mc:Choice xmlns:v="urn:schemas-microsoft-com:vml" Requires="v">
                <p:oleObj spid="_x0000_s1041" r:id="rId3" imgW="6533333" imgH="5458587" progId="PBrush">
                  <p:embed/>
                </p:oleObj>
              </mc:Choice>
              <mc:Fallback>
                <p:oleObj r:id="rId3" imgW="6533333" imgH="5458587" progId="PBrush">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35" y="249786"/>
                        <a:ext cx="8482394" cy="6338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20</a:t>
            </a:r>
            <a:endParaRPr lang="en-US" sz="1100" b="1" dirty="0">
              <a:solidFill>
                <a:prstClr val="white"/>
              </a:solidFill>
            </a:endParaRPr>
          </a:p>
        </p:txBody>
      </p:sp>
      <p:sp>
        <p:nvSpPr>
          <p:cNvPr id="4" name="灯片编号占位符 3">
            <a:extLst>
              <a:ext uri="{FF2B5EF4-FFF2-40B4-BE49-F238E27FC236}">
                <a16:creationId xmlns:a16="http://schemas.microsoft.com/office/drawing/2014/main" id="{E2CC378A-3BA7-4638-8307-14217D830401}"/>
              </a:ext>
            </a:extLst>
          </p:cNvPr>
          <p:cNvSpPr>
            <a:spLocks noGrp="1"/>
          </p:cNvSpPr>
          <p:nvPr>
            <p:ph type="sldNum" sz="quarter" idx="12"/>
          </p:nvPr>
        </p:nvSpPr>
        <p:spPr/>
        <p:txBody>
          <a:bodyPr/>
          <a:lstStyle/>
          <a:p>
            <a:fld id="{B10D5614-B734-4280-8F57-1D4947433C97}" type="slidenum">
              <a:rPr lang="en-US" smtClean="0"/>
              <a:pPr/>
              <a:t>33</a:t>
            </a:fld>
            <a:endParaRPr lang="en-US"/>
          </a:p>
        </p:txBody>
      </p:sp>
    </p:spTree>
    <p:extLst>
      <p:ext uri="{BB962C8B-B14F-4D97-AF65-F5344CB8AC3E}">
        <p14:creationId xmlns:p14="http://schemas.microsoft.com/office/powerpoint/2010/main" val="298850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通道方式的数据传送结构</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21</a:t>
            </a:r>
            <a:endParaRPr lang="en-US" sz="1100" b="1" dirty="0">
              <a:solidFill>
                <a:prstClr val="white"/>
              </a:solidFill>
            </a:endParaRPr>
          </a:p>
        </p:txBody>
      </p:sp>
      <p:pic>
        <p:nvPicPr>
          <p:cNvPr id="6" name="Picture 3" descr="i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5" y="1765822"/>
            <a:ext cx="8187161" cy="4628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8172398" y="4079926"/>
            <a:ext cx="792089" cy="338554"/>
          </a:xfrm>
          <a:prstGeom prst="rect">
            <a:avLst/>
          </a:prstGeom>
          <a:solidFill>
            <a:schemeClr val="bg1"/>
          </a:solidFill>
        </p:spPr>
        <p:txBody>
          <a:bodyPr wrap="square" rtlCol="0">
            <a:spAutoFit/>
          </a:bodyPr>
          <a:lstStyle/>
          <a:p>
            <a:r>
              <a:rPr lang="zh-CN" altLang="en-US" sz="1600" b="1"/>
              <a:t>磁盘</a:t>
            </a:r>
          </a:p>
        </p:txBody>
      </p:sp>
      <p:sp>
        <p:nvSpPr>
          <p:cNvPr id="8" name="TextBox 7"/>
          <p:cNvSpPr txBox="1"/>
          <p:nvPr/>
        </p:nvSpPr>
        <p:spPr>
          <a:xfrm>
            <a:off x="8172400" y="5753001"/>
            <a:ext cx="792089" cy="338554"/>
          </a:xfrm>
          <a:prstGeom prst="rect">
            <a:avLst/>
          </a:prstGeom>
          <a:solidFill>
            <a:schemeClr val="bg1"/>
          </a:solidFill>
        </p:spPr>
        <p:txBody>
          <a:bodyPr wrap="square" rtlCol="0">
            <a:spAutoFit/>
          </a:bodyPr>
          <a:lstStyle/>
          <a:p>
            <a:r>
              <a:rPr lang="zh-CN" altLang="en-US" sz="1600" b="1"/>
              <a:t>磁盘</a:t>
            </a:r>
          </a:p>
        </p:txBody>
      </p:sp>
      <p:sp>
        <p:nvSpPr>
          <p:cNvPr id="4" name="TextBox 3"/>
          <p:cNvSpPr txBox="1"/>
          <p:nvPr/>
        </p:nvSpPr>
        <p:spPr>
          <a:xfrm>
            <a:off x="2123728" y="6416548"/>
            <a:ext cx="1152128" cy="338554"/>
          </a:xfrm>
          <a:prstGeom prst="rect">
            <a:avLst/>
          </a:prstGeom>
          <a:noFill/>
        </p:spPr>
        <p:txBody>
          <a:bodyPr wrap="square" rtlCol="0">
            <a:spAutoFit/>
          </a:bodyPr>
          <a:lstStyle/>
          <a:p>
            <a:r>
              <a:rPr lang="zh-CN" altLang="en-US" sz="1600" b="1">
                <a:solidFill>
                  <a:srgbClr val="FF0000"/>
                </a:solidFill>
              </a:rPr>
              <a:t>通道总线</a:t>
            </a:r>
          </a:p>
        </p:txBody>
      </p:sp>
      <p:sp>
        <p:nvSpPr>
          <p:cNvPr id="12" name="TextBox 11"/>
          <p:cNvSpPr txBox="1"/>
          <p:nvPr/>
        </p:nvSpPr>
        <p:spPr>
          <a:xfrm>
            <a:off x="3500264" y="6422188"/>
            <a:ext cx="1152128" cy="338554"/>
          </a:xfrm>
          <a:prstGeom prst="rect">
            <a:avLst/>
          </a:prstGeom>
          <a:noFill/>
        </p:spPr>
        <p:txBody>
          <a:bodyPr wrap="square" rtlCol="0">
            <a:spAutoFit/>
          </a:bodyPr>
          <a:lstStyle/>
          <a:p>
            <a:r>
              <a:rPr lang="zh-CN" altLang="en-US" sz="1600" b="1">
                <a:solidFill>
                  <a:srgbClr val="FF0000"/>
                </a:solidFill>
              </a:rPr>
              <a:t>通道总线</a:t>
            </a:r>
          </a:p>
        </p:txBody>
      </p:sp>
      <p:sp>
        <p:nvSpPr>
          <p:cNvPr id="13" name="TextBox 12"/>
          <p:cNvSpPr txBox="1"/>
          <p:nvPr/>
        </p:nvSpPr>
        <p:spPr>
          <a:xfrm>
            <a:off x="5940152" y="6414052"/>
            <a:ext cx="1152128" cy="338554"/>
          </a:xfrm>
          <a:prstGeom prst="rect">
            <a:avLst/>
          </a:prstGeom>
          <a:noFill/>
        </p:spPr>
        <p:txBody>
          <a:bodyPr wrap="square" rtlCol="0">
            <a:spAutoFit/>
          </a:bodyPr>
          <a:lstStyle/>
          <a:p>
            <a:r>
              <a:rPr lang="zh-CN" altLang="en-US" sz="1600" b="1">
                <a:solidFill>
                  <a:srgbClr val="FF0000"/>
                </a:solidFill>
              </a:rPr>
              <a:t>通道总线</a:t>
            </a:r>
          </a:p>
        </p:txBody>
      </p:sp>
      <p:sp>
        <p:nvSpPr>
          <p:cNvPr id="14" name="Title 13">
            <a:extLst>
              <a:ext uri="{FF2B5EF4-FFF2-40B4-BE49-F238E27FC236}">
                <a16:creationId xmlns:a16="http://schemas.microsoft.com/office/drawing/2014/main" id="{4CA88E3C-4E4E-4465-835F-A847884EAE5F}"/>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5" name="灯片编号占位符 4">
            <a:extLst>
              <a:ext uri="{FF2B5EF4-FFF2-40B4-BE49-F238E27FC236}">
                <a16:creationId xmlns:a16="http://schemas.microsoft.com/office/drawing/2014/main" id="{1BCC3DAF-0B6A-441D-A23B-42A7A3856897}"/>
              </a:ext>
            </a:extLst>
          </p:cNvPr>
          <p:cNvSpPr>
            <a:spLocks noGrp="1"/>
          </p:cNvSpPr>
          <p:nvPr>
            <p:ph type="sldNum" sz="quarter" idx="12"/>
          </p:nvPr>
        </p:nvSpPr>
        <p:spPr/>
        <p:txBody>
          <a:bodyPr/>
          <a:lstStyle/>
          <a:p>
            <a:fld id="{B10D5614-B734-4280-8F57-1D4947433C97}" type="slidenum">
              <a:rPr lang="en-US" smtClean="0"/>
              <a:pPr/>
              <a:t>34</a:t>
            </a:fld>
            <a:endParaRPr lang="en-US"/>
          </a:p>
        </p:txBody>
      </p:sp>
    </p:spTree>
    <p:extLst>
      <p:ext uri="{BB962C8B-B14F-4D97-AF65-F5344CB8AC3E}">
        <p14:creationId xmlns:p14="http://schemas.microsoft.com/office/powerpoint/2010/main" val="840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通道方式的数据传送结构</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22</a:t>
            </a:r>
            <a:endParaRPr lang="en-US" sz="1100" b="1" dirty="0">
              <a:solidFill>
                <a:prstClr val="white"/>
              </a:solidFill>
            </a:endParaRPr>
          </a:p>
        </p:txBody>
      </p:sp>
      <p:sp>
        <p:nvSpPr>
          <p:cNvPr id="2" name="矩形 1"/>
          <p:cNvSpPr/>
          <p:nvPr/>
        </p:nvSpPr>
        <p:spPr>
          <a:xfrm>
            <a:off x="539552" y="1628800"/>
            <a:ext cx="8097664" cy="4885761"/>
          </a:xfrm>
          <a:prstGeom prst="rect">
            <a:avLst/>
          </a:prstGeom>
        </p:spPr>
        <p:txBody>
          <a:bodyPr wrap="square">
            <a:spAutoFit/>
          </a:bodyPr>
          <a:lstStyle/>
          <a:p>
            <a:pPr marL="285750" indent="-285750">
              <a:lnSpc>
                <a:spcPts val="2900"/>
              </a:lnSpc>
              <a:buFont typeface="Wingdings" panose="05000000000000000000" pitchFamily="2" charset="2"/>
              <a:buChar char="Ø"/>
            </a:pPr>
            <a:r>
              <a:rPr lang="zh-CN" altLang="en-US" sz="1700" b="1">
                <a:solidFill>
                  <a:srgbClr val="000000"/>
                </a:solidFill>
                <a:latin typeface="华文中宋" panose="02010600040101010101" pitchFamily="2" charset="-122"/>
                <a:ea typeface="华文中宋" panose="02010600040101010101" pitchFamily="2" charset="-122"/>
              </a:rPr>
              <a:t>三种结构类型</a:t>
            </a:r>
            <a:endParaRPr lang="en-US" altLang="zh-CN" sz="1700" b="1">
              <a:solidFill>
                <a:srgbClr val="000000"/>
              </a:solidFill>
              <a:latin typeface="华文中宋" panose="02010600040101010101" pitchFamily="2" charset="-122"/>
              <a:ea typeface="华文中宋" panose="02010600040101010101" pitchFamily="2" charset="-122"/>
            </a:endParaRPr>
          </a:p>
          <a:p>
            <a:pPr marL="800100" lvl="1" indent="-342900">
              <a:lnSpc>
                <a:spcPts val="2900"/>
              </a:lnSpc>
              <a:buFont typeface="+mj-lt"/>
              <a:buAutoNum type="arabicPeriod"/>
            </a:pPr>
            <a:r>
              <a:rPr lang="zh-CN" altLang="en-US" sz="1700" b="1">
                <a:solidFill>
                  <a:srgbClr val="FF0000"/>
                </a:solidFill>
                <a:latin typeface="华文中宋" panose="02010600040101010101" pitchFamily="2" charset="-122"/>
                <a:ea typeface="华文中宋" panose="02010600040101010101" pitchFamily="2" charset="-122"/>
              </a:rPr>
              <a:t>字节多路通道</a:t>
            </a:r>
            <a:r>
              <a:rPr lang="zh-CN" altLang="en-US" sz="1700" b="1">
                <a:solidFill>
                  <a:srgbClr val="000000"/>
                </a:solidFill>
                <a:latin typeface="华文中宋" panose="02010600040101010101" pitchFamily="2" charset="-122"/>
                <a:ea typeface="华文中宋" panose="02010600040101010101" pitchFamily="2" charset="-122"/>
              </a:rPr>
              <a:t>：用于连接多个慢速的和中速的设备，这些设备的数据传送以字节为单位。通道可以以字节交叉方式轮流为多个外设服务，以提高通道的利用率</a:t>
            </a:r>
            <a:endParaRPr lang="en-US" altLang="zh-CN" sz="1700" b="1">
              <a:solidFill>
                <a:srgbClr val="000000"/>
              </a:solidFill>
              <a:latin typeface="华文中宋" panose="02010600040101010101" pitchFamily="2" charset="-122"/>
              <a:ea typeface="华文中宋" panose="02010600040101010101" pitchFamily="2" charset="-122"/>
            </a:endParaRPr>
          </a:p>
          <a:p>
            <a:pPr marL="800100" lvl="1" indent="-342900">
              <a:lnSpc>
                <a:spcPts val="2900"/>
              </a:lnSpc>
              <a:buFont typeface="+mj-lt"/>
              <a:buAutoNum type="arabicPeriod"/>
            </a:pPr>
            <a:r>
              <a:rPr lang="zh-CN" altLang="en-US" sz="1700" b="1">
                <a:solidFill>
                  <a:srgbClr val="FF0000"/>
                </a:solidFill>
                <a:latin typeface="华文中宋" panose="02010600040101010101" pitchFamily="2" charset="-122"/>
                <a:ea typeface="华文中宋" panose="02010600040101010101" pitchFamily="2" charset="-122"/>
              </a:rPr>
              <a:t>数组多路通道</a:t>
            </a:r>
            <a:r>
              <a:rPr lang="zh-CN" altLang="en-US" sz="1700" b="1">
                <a:solidFill>
                  <a:srgbClr val="000000"/>
                </a:solidFill>
                <a:latin typeface="华文中宋" panose="02010600040101010101" pitchFamily="2" charset="-122"/>
                <a:ea typeface="华文中宋" panose="02010600040101010101" pitchFamily="2" charset="-122"/>
              </a:rPr>
              <a:t>：以数组（数据块）为单位在若干高速传输操作之间进行交叉复用，减少外设申请使用通道时的等待时间。即通道用块交叉的方法，轮流为多个外设服务。在块传输之前，首先需要寻找记录的位置（譬如磁带），此时数组多路通道可以先向一个设备发出一个寻找的命令，然后在这个设备寻找期间为其他设备服务</a:t>
            </a:r>
            <a:endParaRPr lang="en-US" altLang="zh-CN" sz="1700" b="1">
              <a:solidFill>
                <a:srgbClr val="000000"/>
              </a:solidFill>
              <a:latin typeface="华文中宋" panose="02010600040101010101" pitchFamily="2" charset="-122"/>
              <a:ea typeface="华文中宋" panose="02010600040101010101" pitchFamily="2" charset="-122"/>
            </a:endParaRPr>
          </a:p>
          <a:p>
            <a:pPr marL="800100" lvl="1" indent="-342900">
              <a:lnSpc>
                <a:spcPts val="2900"/>
              </a:lnSpc>
              <a:buFont typeface="+mj-lt"/>
              <a:buAutoNum type="arabicPeriod"/>
            </a:pPr>
            <a:r>
              <a:rPr lang="zh-CN" altLang="en-US" sz="1700" b="1">
                <a:solidFill>
                  <a:srgbClr val="FF0000"/>
                </a:solidFill>
                <a:latin typeface="华文中宋" panose="02010600040101010101" pitchFamily="2" charset="-122"/>
                <a:ea typeface="华文中宋" panose="02010600040101010101" pitchFamily="2" charset="-122"/>
              </a:rPr>
              <a:t>选择通道</a:t>
            </a:r>
            <a:r>
              <a:rPr lang="zh-CN" altLang="en-US" sz="1700" b="1">
                <a:solidFill>
                  <a:srgbClr val="000000"/>
                </a:solidFill>
                <a:latin typeface="华文中宋" panose="02010600040101010101" pitchFamily="2" charset="-122"/>
                <a:ea typeface="华文中宋" panose="02010600040101010101" pitchFamily="2" charset="-122"/>
              </a:rPr>
              <a:t>：对于高速的设备，如磁盘等，要求较高的数据传输速度。对于这种高速传输，通道难以同时对多个这样的设备进行操作，只能一次对一个设备进行操作。这种通道称为选择通道，它与设备之间的传输一直维持到设备请求的传输完成为止</a:t>
            </a:r>
          </a:p>
        </p:txBody>
      </p:sp>
      <p:sp>
        <p:nvSpPr>
          <p:cNvPr id="6" name="Title 13">
            <a:extLst>
              <a:ext uri="{FF2B5EF4-FFF2-40B4-BE49-F238E27FC236}">
                <a16:creationId xmlns:a16="http://schemas.microsoft.com/office/drawing/2014/main" id="{DE5A6B09-5431-41D3-A157-9649971A1603}"/>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接口及控制方式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4" name="灯片编号占位符 3">
            <a:extLst>
              <a:ext uri="{FF2B5EF4-FFF2-40B4-BE49-F238E27FC236}">
                <a16:creationId xmlns:a16="http://schemas.microsoft.com/office/drawing/2014/main" id="{8946D73D-4DE3-416F-A96A-51D2A551B6D8}"/>
              </a:ext>
            </a:extLst>
          </p:cNvPr>
          <p:cNvSpPr>
            <a:spLocks noGrp="1"/>
          </p:cNvSpPr>
          <p:nvPr>
            <p:ph type="sldNum" sz="quarter" idx="12"/>
          </p:nvPr>
        </p:nvSpPr>
        <p:spPr/>
        <p:txBody>
          <a:bodyPr/>
          <a:lstStyle/>
          <a:p>
            <a:fld id="{B10D5614-B734-4280-8F57-1D4947433C97}" type="slidenum">
              <a:rPr lang="en-US" smtClean="0"/>
              <a:pPr/>
              <a:t>35</a:t>
            </a:fld>
            <a:endParaRPr lang="en-US"/>
          </a:p>
        </p:txBody>
      </p:sp>
    </p:spTree>
    <p:extLst>
      <p:ext uri="{BB962C8B-B14F-4D97-AF65-F5344CB8AC3E}">
        <p14:creationId xmlns:p14="http://schemas.microsoft.com/office/powerpoint/2010/main" val="23968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中断的基本概念</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23</a:t>
            </a:r>
            <a:endParaRPr lang="en-US" sz="1100" b="1" dirty="0">
              <a:solidFill>
                <a:prstClr val="white"/>
              </a:solidFill>
            </a:endParaRPr>
          </a:p>
        </p:txBody>
      </p:sp>
      <p:sp>
        <p:nvSpPr>
          <p:cNvPr id="6" name="Rectangle 3"/>
          <p:cNvSpPr txBox="1">
            <a:spLocks/>
          </p:cNvSpPr>
          <p:nvPr/>
        </p:nvSpPr>
        <p:spPr>
          <a:xfrm>
            <a:off x="457200" y="1628800"/>
            <a:ext cx="8180016"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中断</a:t>
            </a:r>
            <a:r>
              <a:rPr lang="zh-CN" altLang="en-US" sz="1800" b="1">
                <a:solidFill>
                  <a:srgbClr val="000000"/>
                </a:solidFill>
                <a:latin typeface="华文中宋" panose="02010600040101010101" pitchFamily="2" charset="-122"/>
                <a:ea typeface="华文中宋" panose="02010600040101010101" pitchFamily="2" charset="-122"/>
              </a:rPr>
              <a:t>：</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在执行进程的过程中，由于某些事件的出现，中止当前进程的运行，转而去处理出现的事件，待处理完毕后返回原来被中断处继续执行或调度其他进程执行</a:t>
            </a:r>
            <a:endParaRPr lang="en-US" altLang="zh-CN" sz="1800" b="1">
              <a:solidFill>
                <a:srgbClr val="000000"/>
              </a:solidFill>
              <a:latin typeface="华文中宋" panose="02010600040101010101" pitchFamily="2" charset="-122"/>
              <a:ea typeface="华文中宋" panose="02010600040101010101" pitchFamily="2" charset="-122"/>
            </a:endParaRPr>
          </a:p>
          <a:p>
            <a:pPr marL="342900" lvl="1" indent="-342900">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中断源</a:t>
            </a:r>
            <a:r>
              <a:rPr lang="zh-CN" altLang="en-US" sz="1800" b="1">
                <a:solidFill>
                  <a:srgbClr val="000000"/>
                </a:solidFill>
                <a:latin typeface="华文中宋" panose="02010600040101010101" pitchFamily="2" charset="-122"/>
                <a:ea typeface="华文中宋" panose="02010600040101010101" pitchFamily="2" charset="-122"/>
              </a:rPr>
              <a:t>：引起中断发生的事件</a:t>
            </a:r>
          </a:p>
          <a:p>
            <a:pPr>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中断请求</a:t>
            </a:r>
            <a:r>
              <a:rPr lang="zh-CN" altLang="en-US" sz="1800" b="1">
                <a:solidFill>
                  <a:srgbClr val="000000"/>
                </a:solidFill>
                <a:latin typeface="华文中宋" panose="02010600040101010101" pitchFamily="2" charset="-122"/>
                <a:ea typeface="华文中宋" panose="02010600040101010101" pitchFamily="2" charset="-122"/>
              </a:rPr>
              <a:t>：中断源向</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发出的请求中断处理信号</a:t>
            </a:r>
          </a:p>
          <a:p>
            <a:pPr>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中断响应</a:t>
            </a:r>
            <a:r>
              <a:rPr lang="zh-CN" altLang="en-US" sz="1800" b="1">
                <a:solidFill>
                  <a:srgbClr val="000000"/>
                </a:solidFill>
                <a:latin typeface="华文中宋" panose="02010600040101010101" pitchFamily="2" charset="-122"/>
                <a:ea typeface="华文中宋" panose="02010600040101010101" pitchFamily="2" charset="-122"/>
              </a:rPr>
              <a:t>：</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收到中断请求后转相应事件处理程序</a:t>
            </a:r>
          </a:p>
          <a:p>
            <a:pPr>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关中断</a:t>
            </a:r>
            <a:r>
              <a:rPr lang="zh-CN" altLang="en-US" sz="1800" b="1">
                <a:solidFill>
                  <a:srgbClr val="000000"/>
                </a:solidFill>
                <a:latin typeface="华文中宋" panose="02010600040101010101" pitchFamily="2" charset="-122"/>
                <a:ea typeface="华文中宋" panose="02010600040101010101" pitchFamily="2" charset="-122"/>
              </a:rPr>
              <a:t>：</a:t>
            </a:r>
            <a:r>
              <a:rPr lang="en-US" altLang="zh-CN" sz="1800" b="1">
                <a:solidFill>
                  <a:srgbClr val="000000"/>
                </a:solidFill>
                <a:latin typeface="华文中宋" panose="02010600040101010101" pitchFamily="2" charset="-122"/>
                <a:ea typeface="华文中宋" panose="02010600040101010101" pitchFamily="2" charset="-122"/>
              </a:rPr>
              <a:t>CPU</a:t>
            </a:r>
            <a:r>
              <a:rPr lang="zh-CN" altLang="en-US" sz="1800" b="1">
                <a:solidFill>
                  <a:srgbClr val="000000"/>
                </a:solidFill>
                <a:latin typeface="华文中宋" panose="02010600040101010101" pitchFamily="2" charset="-122"/>
                <a:ea typeface="华文中宋" panose="02010600040101010101" pitchFamily="2" charset="-122"/>
              </a:rPr>
              <a:t>内部的处理机状态字</a:t>
            </a:r>
            <a:r>
              <a:rPr lang="en-US" altLang="zh-CN" sz="1800" b="1">
                <a:solidFill>
                  <a:srgbClr val="000000"/>
                </a:solidFill>
                <a:latin typeface="华文中宋" panose="02010600040101010101" pitchFamily="2" charset="-122"/>
                <a:ea typeface="华文中宋" panose="02010600040101010101" pitchFamily="2" charset="-122"/>
              </a:rPr>
              <a:t>PSW</a:t>
            </a:r>
            <a:r>
              <a:rPr lang="zh-CN" altLang="en-US" sz="1800" b="1">
                <a:solidFill>
                  <a:srgbClr val="000000"/>
                </a:solidFill>
                <a:latin typeface="华文中宋" panose="02010600040101010101" pitchFamily="2" charset="-122"/>
                <a:ea typeface="华文中宋" panose="02010600040101010101" pitchFamily="2" charset="-122"/>
              </a:rPr>
              <a:t>中的中断允许位被清除</a:t>
            </a:r>
          </a:p>
          <a:p>
            <a:pPr marL="342900" lvl="1" indent="-342900">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开中断</a:t>
            </a:r>
            <a:r>
              <a:rPr lang="zh-CN" altLang="en-US" sz="1800" b="1">
                <a:solidFill>
                  <a:srgbClr val="000000"/>
                </a:solidFill>
                <a:latin typeface="华文中宋" panose="02010600040101010101" pitchFamily="2" charset="-122"/>
                <a:ea typeface="华文中宋" panose="02010600040101010101" pitchFamily="2" charset="-122"/>
              </a:rPr>
              <a:t>：</a:t>
            </a:r>
            <a:r>
              <a:rPr lang="en-US" altLang="zh-CN" sz="1800" b="1">
                <a:solidFill>
                  <a:srgbClr val="000000"/>
                </a:solidFill>
                <a:latin typeface="华文中宋" panose="02010600040101010101" pitchFamily="2" charset="-122"/>
                <a:ea typeface="华文中宋" panose="02010600040101010101" pitchFamily="2" charset="-122"/>
              </a:rPr>
              <a:t>PSW</a:t>
            </a:r>
            <a:r>
              <a:rPr lang="zh-CN" altLang="en-US" sz="1800" b="1">
                <a:solidFill>
                  <a:srgbClr val="000000"/>
                </a:solidFill>
                <a:latin typeface="华文中宋" panose="02010600040101010101" pitchFamily="2" charset="-122"/>
                <a:ea typeface="华文中宋" panose="02010600040101010101" pitchFamily="2" charset="-122"/>
              </a:rPr>
              <a:t>中的中断允许位被设置</a:t>
            </a:r>
          </a:p>
          <a:p>
            <a:pPr marL="342900" lvl="1" indent="-342900">
              <a:lnSpc>
                <a:spcPct val="150000"/>
              </a:lnSpc>
              <a:spcBef>
                <a:spcPts val="0"/>
              </a:spcBef>
              <a:buFont typeface="Wingdings" panose="05000000000000000000" pitchFamily="2" charset="2"/>
              <a:buChar char="Ø"/>
            </a:pPr>
            <a:r>
              <a:rPr lang="zh-CN" altLang="en-US" sz="1800" b="1">
                <a:solidFill>
                  <a:srgbClr val="FF0000"/>
                </a:solidFill>
                <a:latin typeface="华文中宋" panose="02010600040101010101" pitchFamily="2" charset="-122"/>
                <a:ea typeface="华文中宋" panose="02010600040101010101" pitchFamily="2" charset="-122"/>
              </a:rPr>
              <a:t>中断屏蔽</a:t>
            </a:r>
            <a:r>
              <a:rPr lang="zh-CN" altLang="en-US" sz="1800" b="1">
                <a:solidFill>
                  <a:srgbClr val="000000"/>
                </a:solidFill>
                <a:latin typeface="华文中宋" panose="02010600040101010101" pitchFamily="2" charset="-122"/>
                <a:ea typeface="华文中宋" panose="02010600040101010101" pitchFamily="2" charset="-122"/>
              </a:rPr>
              <a:t>：中断请求产生后，系统用软件方式有选择的封锁部分中断而允许其余部分中断</a:t>
            </a:r>
          </a:p>
        </p:txBody>
      </p:sp>
      <p:sp>
        <p:nvSpPr>
          <p:cNvPr id="3" name="灯片编号占位符 2">
            <a:extLst>
              <a:ext uri="{FF2B5EF4-FFF2-40B4-BE49-F238E27FC236}">
                <a16:creationId xmlns:a16="http://schemas.microsoft.com/office/drawing/2014/main" id="{C083709E-313E-4DBA-941E-7DEB2B7B8C04}"/>
              </a:ext>
            </a:extLst>
          </p:cNvPr>
          <p:cNvSpPr>
            <a:spLocks noGrp="1"/>
          </p:cNvSpPr>
          <p:nvPr>
            <p:ph type="sldNum" sz="quarter" idx="12"/>
          </p:nvPr>
        </p:nvSpPr>
        <p:spPr/>
        <p:txBody>
          <a:bodyPr/>
          <a:lstStyle/>
          <a:p>
            <a:fld id="{B10D5614-B734-4280-8F57-1D4947433C97}" type="slidenum">
              <a:rPr lang="en-US" smtClean="0"/>
              <a:pPr/>
              <a:t>36</a:t>
            </a:fld>
            <a:endParaRPr lang="en-US"/>
          </a:p>
        </p:txBody>
      </p:sp>
    </p:spTree>
    <p:extLst>
      <p:ext uri="{BB962C8B-B14F-4D97-AF65-F5344CB8AC3E}">
        <p14:creationId xmlns:p14="http://schemas.microsoft.com/office/powerpoint/2010/main" val="394515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24</a:t>
            </a:r>
            <a:endParaRPr lang="en-US" sz="1100" b="1" dirty="0">
              <a:solidFill>
                <a:prstClr val="white"/>
              </a:solidFill>
            </a:endParaRP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715" y="1268760"/>
            <a:ext cx="7236668" cy="527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中断处理过程</a:t>
            </a:r>
            <a:endParaRPr lang="en-US" altLang="zh-CN" sz="2000" b="1">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A6D8249B-2EAA-4F83-A2B3-13E371C815BB}"/>
              </a:ext>
            </a:extLst>
          </p:cNvPr>
          <p:cNvSpPr>
            <a:spLocks noGrp="1"/>
          </p:cNvSpPr>
          <p:nvPr>
            <p:ph type="sldNum" sz="quarter" idx="12"/>
          </p:nvPr>
        </p:nvSpPr>
        <p:spPr/>
        <p:txBody>
          <a:bodyPr/>
          <a:lstStyle/>
          <a:p>
            <a:fld id="{B10D5614-B734-4280-8F57-1D4947433C97}" type="slidenum">
              <a:rPr lang="en-US" smtClean="0"/>
              <a:pPr/>
              <a:t>37</a:t>
            </a:fld>
            <a:endParaRPr lang="en-US"/>
          </a:p>
        </p:txBody>
      </p:sp>
    </p:spTree>
    <p:extLst>
      <p:ext uri="{BB962C8B-B14F-4D97-AF65-F5344CB8AC3E}">
        <p14:creationId xmlns:p14="http://schemas.microsoft.com/office/powerpoint/2010/main" val="230780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25</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中断处理过程</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589136" y="1556792"/>
            <a:ext cx="8048080" cy="3831818"/>
          </a:xfrm>
          <a:prstGeom prst="rect">
            <a:avLst/>
          </a:prstGeom>
        </p:spPr>
        <p:txBody>
          <a:bodyPr wrap="square">
            <a:spAutoFit/>
          </a:bodyPr>
          <a:lstStyle/>
          <a:p>
            <a:pPr marL="552450" indent="-552450" algn="just">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中断处理过程如</a:t>
            </a:r>
            <a:r>
              <a:rPr lang="en-US" altLang="zh-CN" b="1">
                <a:solidFill>
                  <a:srgbClr val="000000"/>
                </a:solidFill>
                <a:latin typeface="华文中宋" panose="02010600040101010101" pitchFamily="2" charset="-122"/>
                <a:ea typeface="华文中宋" panose="02010600040101010101" pitchFamily="2" charset="-122"/>
              </a:rPr>
              <a:t>P221</a:t>
            </a:r>
            <a:r>
              <a:rPr lang="zh-CN" altLang="en-US" b="1">
                <a:solidFill>
                  <a:srgbClr val="000000"/>
                </a:solidFill>
                <a:latin typeface="华文中宋" panose="02010600040101010101" pitchFamily="2" charset="-122"/>
                <a:ea typeface="华文中宋" panose="02010600040101010101" pitchFamily="2" charset="-122"/>
              </a:rPr>
              <a:t>，图</a:t>
            </a:r>
            <a:r>
              <a:rPr lang="en-US" altLang="zh-CN" b="1">
                <a:solidFill>
                  <a:srgbClr val="000000"/>
                </a:solidFill>
                <a:latin typeface="华文中宋" panose="02010600040101010101" pitchFamily="2" charset="-122"/>
                <a:ea typeface="华文中宋" panose="02010600040101010101" pitchFamily="2" charset="-122"/>
              </a:rPr>
              <a:t>9.8</a:t>
            </a:r>
            <a:r>
              <a:rPr lang="zh-CN" altLang="en-US" b="1">
                <a:solidFill>
                  <a:srgbClr val="000000"/>
                </a:solidFill>
                <a:latin typeface="华文中宋" panose="02010600040101010101" pitchFamily="2" charset="-122"/>
                <a:ea typeface="华文中宋" panose="02010600040101010101" pitchFamily="2" charset="-122"/>
              </a:rPr>
              <a:t>所示</a:t>
            </a:r>
          </a:p>
          <a:p>
            <a:pPr marL="933450" lvl="1" indent="-476250" algn="just">
              <a:lnSpc>
                <a:spcPct val="150000"/>
              </a:lnSpc>
              <a:buFont typeface="Wingdings" pitchFamily="2" charset="2"/>
              <a:buAutoNum type="circleNumDbPlain"/>
            </a:pP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检查响应中断的条件是否满足（有来自于中断源的中断请求、</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允许中断）</a:t>
            </a:r>
          </a:p>
          <a:p>
            <a:pPr marL="933450" lvl="1" indent="-476250" algn="just">
              <a:lnSpc>
                <a:spcPct val="150000"/>
              </a:lnSpc>
              <a:buFont typeface="Wingdings" pitchFamily="2" charset="2"/>
              <a:buAutoNum type="circleNumDbPlain"/>
            </a:pPr>
            <a:r>
              <a:rPr lang="zh-CN" altLang="en-US" b="1">
                <a:solidFill>
                  <a:srgbClr val="000000"/>
                </a:solidFill>
                <a:latin typeface="华文中宋" panose="02010600040101010101" pitchFamily="2" charset="-122"/>
                <a:ea typeface="华文中宋" panose="02010600040101010101" pitchFamily="2" charset="-122"/>
              </a:rPr>
              <a:t>若</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响应中断，则</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关中断，使其进入不可再次响应中断的状态</a:t>
            </a:r>
          </a:p>
          <a:p>
            <a:pPr marL="933450" lvl="1" indent="-476250" algn="just">
              <a:lnSpc>
                <a:spcPct val="150000"/>
              </a:lnSpc>
              <a:buFont typeface="Wingdings" pitchFamily="2" charset="2"/>
              <a:buAutoNum type="circleNumDbPlain"/>
            </a:pPr>
            <a:r>
              <a:rPr lang="zh-CN" altLang="en-US" b="1">
                <a:solidFill>
                  <a:srgbClr val="000000"/>
                </a:solidFill>
                <a:latin typeface="华文中宋" panose="02010600040101010101" pitchFamily="2" charset="-122"/>
                <a:ea typeface="华文中宋" panose="02010600040101010101" pitchFamily="2" charset="-122"/>
              </a:rPr>
              <a:t>保存被中断进程现场（</a:t>
            </a:r>
            <a:r>
              <a:rPr lang="en-US" altLang="zh-CN" b="1">
                <a:solidFill>
                  <a:srgbClr val="000000"/>
                </a:solidFill>
                <a:latin typeface="华文中宋" panose="02010600040101010101" pitchFamily="2" charset="-122"/>
                <a:ea typeface="华文中宋" panose="02010600040101010101" pitchFamily="2" charset="-122"/>
              </a:rPr>
              <a:t>PSW</a:t>
            </a:r>
            <a:r>
              <a:rPr lang="zh-CN" altLang="en-US" b="1">
                <a:solidFill>
                  <a:srgbClr val="000000"/>
                </a:solidFill>
                <a:latin typeface="华文中宋" panose="02010600040101010101" pitchFamily="2" charset="-122"/>
                <a:ea typeface="华文中宋" panose="02010600040101010101" pitchFamily="2" charset="-122"/>
              </a:rPr>
              <a:t>、</a:t>
            </a:r>
            <a:r>
              <a:rPr lang="en-US" altLang="zh-CN" b="1">
                <a:solidFill>
                  <a:srgbClr val="000000"/>
                </a:solidFill>
                <a:latin typeface="华文中宋" panose="02010600040101010101" pitchFamily="2" charset="-122"/>
                <a:ea typeface="华文中宋" panose="02010600040101010101" pitchFamily="2" charset="-122"/>
              </a:rPr>
              <a:t>PC</a:t>
            </a:r>
            <a:r>
              <a:rPr lang="zh-CN" altLang="en-US" b="1">
                <a:solidFill>
                  <a:srgbClr val="000000"/>
                </a:solidFill>
                <a:latin typeface="华文中宋" panose="02010600040101010101" pitchFamily="2" charset="-122"/>
                <a:ea typeface="华文中宋" panose="02010600040101010101" pitchFamily="2" charset="-122"/>
              </a:rPr>
              <a:t>）</a:t>
            </a:r>
          </a:p>
          <a:p>
            <a:pPr marL="933450" lvl="1" indent="-476250" algn="just">
              <a:lnSpc>
                <a:spcPct val="150000"/>
              </a:lnSpc>
              <a:buFont typeface="Wingdings" pitchFamily="2" charset="2"/>
              <a:buAutoNum type="circleNumDbPlain"/>
            </a:pPr>
            <a:r>
              <a:rPr lang="zh-CN" altLang="en-US" b="1">
                <a:solidFill>
                  <a:srgbClr val="000000"/>
                </a:solidFill>
                <a:latin typeface="华文中宋" panose="02010600040101010101" pitchFamily="2" charset="-122"/>
                <a:ea typeface="华文中宋" panose="02010600040101010101" pitchFamily="2" charset="-122"/>
              </a:rPr>
              <a:t>分析中断原因，由中断向量表查找中断处理程序</a:t>
            </a:r>
          </a:p>
          <a:p>
            <a:pPr marL="933450" lvl="1" indent="-476250" algn="just">
              <a:lnSpc>
                <a:spcPct val="150000"/>
              </a:lnSpc>
              <a:buFont typeface="Wingdings" pitchFamily="2" charset="2"/>
              <a:buAutoNum type="circleNumDbPlain"/>
            </a:pPr>
            <a:r>
              <a:rPr lang="zh-CN" altLang="en-US" b="1">
                <a:solidFill>
                  <a:srgbClr val="000000"/>
                </a:solidFill>
                <a:latin typeface="华文中宋" panose="02010600040101010101" pitchFamily="2" charset="-122"/>
                <a:ea typeface="华文中宋" panose="02010600040101010101" pitchFamily="2" charset="-122"/>
              </a:rPr>
              <a:t>执行中断处理程序</a:t>
            </a:r>
          </a:p>
          <a:p>
            <a:pPr marL="933450" lvl="1" indent="-476250">
              <a:lnSpc>
                <a:spcPct val="150000"/>
              </a:lnSpc>
              <a:buFont typeface="Wingdings" pitchFamily="2" charset="2"/>
              <a:buAutoNum type="circleNumDbPlain"/>
            </a:pPr>
            <a:r>
              <a:rPr lang="zh-CN" altLang="en-US" b="1">
                <a:solidFill>
                  <a:srgbClr val="000000"/>
                </a:solidFill>
                <a:latin typeface="华文中宋" panose="02010600040101010101" pitchFamily="2" charset="-122"/>
                <a:ea typeface="华文中宋" panose="02010600040101010101" pitchFamily="2" charset="-122"/>
              </a:rPr>
              <a:t>退出中断，</a:t>
            </a:r>
            <a:r>
              <a:rPr lang="zh-CN" altLang="en-US" b="1">
                <a:solidFill>
                  <a:srgbClr val="FF0000"/>
                </a:solidFill>
                <a:latin typeface="华文中宋" panose="02010600040101010101" pitchFamily="2" charset="-122"/>
                <a:ea typeface="华文中宋" panose="02010600040101010101" pitchFamily="2" charset="-122"/>
              </a:rPr>
              <a:t>恢复被中断进程的现场或调度新进程占据处理机</a:t>
            </a:r>
          </a:p>
          <a:p>
            <a:pPr marL="933450" lvl="1" indent="-476250">
              <a:lnSpc>
                <a:spcPct val="150000"/>
              </a:lnSpc>
              <a:buFont typeface="Wingdings" pitchFamily="2" charset="2"/>
              <a:buAutoNum type="circleNumDbPlain"/>
            </a:pPr>
            <a:r>
              <a:rPr lang="zh-CN" altLang="en-US" b="1">
                <a:solidFill>
                  <a:srgbClr val="000000"/>
                </a:solidFill>
                <a:latin typeface="华文中宋" panose="02010600040101010101" pitchFamily="2" charset="-122"/>
                <a:ea typeface="华文中宋" panose="02010600040101010101" pitchFamily="2" charset="-122"/>
              </a:rPr>
              <a:t>开中断，</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继续执行。</a:t>
            </a:r>
          </a:p>
        </p:txBody>
      </p:sp>
      <p:sp>
        <p:nvSpPr>
          <p:cNvPr id="4" name="灯片编号占位符 3">
            <a:extLst>
              <a:ext uri="{FF2B5EF4-FFF2-40B4-BE49-F238E27FC236}">
                <a16:creationId xmlns:a16="http://schemas.microsoft.com/office/drawing/2014/main" id="{350A8D22-CA8D-4516-BCCC-678BB65D31FA}"/>
              </a:ext>
            </a:extLst>
          </p:cNvPr>
          <p:cNvSpPr>
            <a:spLocks noGrp="1"/>
          </p:cNvSpPr>
          <p:nvPr>
            <p:ph type="sldNum" sz="quarter" idx="12"/>
          </p:nvPr>
        </p:nvSpPr>
        <p:spPr/>
        <p:txBody>
          <a:bodyPr/>
          <a:lstStyle/>
          <a:p>
            <a:fld id="{B10D5614-B734-4280-8F57-1D4947433C97}" type="slidenum">
              <a:rPr lang="en-US" smtClean="0"/>
              <a:pPr/>
              <a:t>38</a:t>
            </a:fld>
            <a:endParaRPr lang="en-US"/>
          </a:p>
        </p:txBody>
      </p:sp>
    </p:spTree>
    <p:extLst>
      <p:ext uri="{BB962C8B-B14F-4D97-AF65-F5344CB8AC3E}">
        <p14:creationId xmlns:p14="http://schemas.microsoft.com/office/powerpoint/2010/main" val="424254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25</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中断处理过程</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3" name="矩形 2">
            <a:extLst>
              <a:ext uri="{FF2B5EF4-FFF2-40B4-BE49-F238E27FC236}">
                <a16:creationId xmlns:a16="http://schemas.microsoft.com/office/drawing/2014/main" id="{023079BD-18AC-4F27-ACA1-759E5055E4ED}"/>
              </a:ext>
            </a:extLst>
          </p:cNvPr>
          <p:cNvSpPr/>
          <p:nvPr/>
        </p:nvSpPr>
        <p:spPr>
          <a:xfrm>
            <a:off x="597265" y="1772743"/>
            <a:ext cx="7848872" cy="2951770"/>
          </a:xfrm>
          <a:prstGeom prst="rect">
            <a:avLst/>
          </a:prstGeom>
        </p:spPr>
        <p:txBody>
          <a:bodyPr wrap="square">
            <a:spAutoFit/>
          </a:bodyPr>
          <a:lstStyle/>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21</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．在采用中断</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I/O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方式控制打印输出的情况下，</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CPU</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和打印控制接口中的</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I/O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端口之</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间交换的信息不可能是</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 )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．打印字符</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．主存地址</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．设备状态</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D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．控制命令</a:t>
            </a:r>
          </a:p>
          <a:p>
            <a:pPr>
              <a:lnSpc>
                <a:spcPct val="150000"/>
              </a:lnSpc>
            </a:pPr>
            <a:r>
              <a:rPr lang="zh-CN" altLang="zh-CN"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2015</a:t>
            </a:r>
            <a:r>
              <a:rPr lang="zh-CN" altLang="en-US"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年统考</a:t>
            </a:r>
            <a:r>
              <a:rPr lang="zh-CN" altLang="zh-CN"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DDB3C90F-4AE2-4C62-B71C-4343F25E2E0D}"/>
              </a:ext>
            </a:extLst>
          </p:cNvPr>
          <p:cNvSpPr>
            <a:spLocks noGrp="1"/>
          </p:cNvSpPr>
          <p:nvPr>
            <p:ph type="sldNum" sz="quarter" idx="12"/>
          </p:nvPr>
        </p:nvSpPr>
        <p:spPr/>
        <p:txBody>
          <a:bodyPr/>
          <a:lstStyle/>
          <a:p>
            <a:fld id="{B10D5614-B734-4280-8F57-1D4947433C97}" type="slidenum">
              <a:rPr lang="en-US" smtClean="0"/>
              <a:pPr/>
              <a:t>39</a:t>
            </a:fld>
            <a:endParaRPr lang="en-US"/>
          </a:p>
        </p:txBody>
      </p:sp>
    </p:spTree>
    <p:extLst>
      <p:ext uri="{BB962C8B-B14F-4D97-AF65-F5344CB8AC3E}">
        <p14:creationId xmlns:p14="http://schemas.microsoft.com/office/powerpoint/2010/main" val="26004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21" y="846138"/>
            <a:ext cx="6795297" cy="5752305"/>
          </a:xfrm>
          <a:prstGeom prst="rect">
            <a:avLst/>
          </a:prstGeom>
          <a:noFill/>
          <a:ln>
            <a:noFill/>
          </a:ln>
          <a:effectLst/>
          <a:extLst>
            <a:ext uri="{909E8E84-426E-40DD-AFC4-6F175D3DCCD1}">
              <a14:hiddenFill xmlns:a14="http://schemas.microsoft.com/office/drawing/2010/main">
                <a:solidFill>
                  <a:srgbClr val="FFC000"/>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03</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按使用特性分类</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5CF3DD07-2111-4205-A03A-07C255122FD6}"/>
              </a:ext>
            </a:extLst>
          </p:cNvPr>
          <p:cNvSpPr>
            <a:spLocks noGrp="1"/>
          </p:cNvSpPr>
          <p:nvPr>
            <p:ph type="sldNum" sz="quarter" idx="12"/>
          </p:nvPr>
        </p:nvSpPr>
        <p:spPr/>
        <p:txBody>
          <a:bodyPr/>
          <a:lstStyle/>
          <a:p>
            <a:fld id="{B10D5614-B734-4280-8F57-1D4947433C97}" type="slidenum">
              <a:rPr lang="en-US" smtClean="0"/>
              <a:pPr/>
              <a:t>4</a:t>
            </a:fld>
            <a:endParaRPr lang="en-US"/>
          </a:p>
        </p:txBody>
      </p:sp>
    </p:spTree>
    <p:extLst>
      <p:ext uri="{BB962C8B-B14F-4D97-AF65-F5344CB8AC3E}">
        <p14:creationId xmlns:p14="http://schemas.microsoft.com/office/powerpoint/2010/main" val="347766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中断的分类与优先级</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26</a:t>
            </a:r>
            <a:endParaRPr lang="en-US" sz="1100" b="1" dirty="0">
              <a:solidFill>
                <a:prstClr val="white"/>
              </a:solidFill>
            </a:endParaRPr>
          </a:p>
        </p:txBody>
      </p:sp>
      <p:sp>
        <p:nvSpPr>
          <p:cNvPr id="8" name="Rectangle 3"/>
          <p:cNvSpPr txBox="1">
            <a:spLocks/>
          </p:cNvSpPr>
          <p:nvPr/>
        </p:nvSpPr>
        <p:spPr>
          <a:xfrm>
            <a:off x="479882" y="1556792"/>
            <a:ext cx="8180016" cy="50405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硬中断（按中断源）</a:t>
            </a:r>
          </a:p>
          <a:p>
            <a:pPr marL="800100" lvl="1" indent="-342900">
              <a:lnSpc>
                <a:spcPct val="150000"/>
              </a:lnSpc>
              <a:spcBef>
                <a:spcPts val="0"/>
              </a:spcBef>
              <a:buFont typeface="+mj-lt"/>
              <a:buAutoNum type="arabicPeriod"/>
            </a:pPr>
            <a:r>
              <a:rPr lang="zh-CN" altLang="en-US" sz="1800" b="1">
                <a:solidFill>
                  <a:srgbClr val="000000"/>
                </a:solidFill>
                <a:latin typeface="华文中宋" panose="02010600040101010101" pitchFamily="2" charset="-122"/>
                <a:ea typeface="华文中宋" panose="02010600040101010101" pitchFamily="2" charset="-122"/>
              </a:rPr>
              <a:t>外中断（中断）</a:t>
            </a:r>
          </a:p>
          <a:p>
            <a:pPr lvl="2">
              <a:lnSpc>
                <a:spcPct val="150000"/>
              </a:lnSpc>
              <a:spcBef>
                <a:spcPts val="0"/>
              </a:spcBef>
            </a:pPr>
            <a:r>
              <a:rPr lang="zh-CN" altLang="en-US" sz="1800" b="1">
                <a:solidFill>
                  <a:srgbClr val="000000"/>
                </a:solidFill>
                <a:latin typeface="华文中宋" panose="02010600040101010101" pitchFamily="2" charset="-122"/>
                <a:ea typeface="华文中宋" panose="02010600040101010101" pitchFamily="2" charset="-122"/>
              </a:rPr>
              <a:t>来自处理机和内存外部的中断，</a:t>
            </a:r>
          </a:p>
          <a:p>
            <a:pPr lvl="2">
              <a:lnSpc>
                <a:spcPct val="150000"/>
              </a:lnSpc>
              <a:spcBef>
                <a:spcPts val="0"/>
              </a:spcBef>
            </a:pPr>
            <a:r>
              <a:rPr lang="zh-CN" altLang="en-US" sz="1800" b="1">
                <a:solidFill>
                  <a:srgbClr val="000000"/>
                </a:solidFill>
                <a:latin typeface="华文中宋" panose="02010600040101010101" pitchFamily="2" charset="-122"/>
                <a:ea typeface="华文中宋" panose="02010600040101010101" pitchFamily="2" charset="-122"/>
              </a:rPr>
              <a:t>包括</a:t>
            </a:r>
            <a:r>
              <a:rPr lang="en-US" altLang="zh-CN" sz="1800" b="1">
                <a:solidFill>
                  <a:srgbClr val="000000"/>
                </a:solidFill>
                <a:latin typeface="华文中宋" panose="02010600040101010101" pitchFamily="2" charset="-122"/>
                <a:ea typeface="华文中宋" panose="02010600040101010101" pitchFamily="2" charset="-122"/>
              </a:rPr>
              <a:t>I/O</a:t>
            </a:r>
            <a:r>
              <a:rPr lang="zh-CN" altLang="en-US" sz="1800" b="1">
                <a:solidFill>
                  <a:srgbClr val="000000"/>
                </a:solidFill>
                <a:latin typeface="华文中宋" panose="02010600040101010101" pitchFamily="2" charset="-122"/>
                <a:ea typeface="华文中宋" panose="02010600040101010101" pitchFamily="2" charset="-122"/>
              </a:rPr>
              <a:t>设备发出的中断、外部信号中断、时钟中断等</a:t>
            </a:r>
          </a:p>
          <a:p>
            <a:pPr marL="800100" lvl="1" indent="-342900">
              <a:lnSpc>
                <a:spcPct val="150000"/>
              </a:lnSpc>
              <a:spcBef>
                <a:spcPts val="0"/>
              </a:spcBef>
              <a:buFont typeface="+mj-lt"/>
              <a:buAutoNum type="arabicPeriod"/>
            </a:pPr>
            <a:r>
              <a:rPr lang="zh-CN" altLang="en-US" sz="1800" b="1">
                <a:solidFill>
                  <a:srgbClr val="000000"/>
                </a:solidFill>
                <a:latin typeface="华文中宋" panose="02010600040101010101" pitchFamily="2" charset="-122"/>
                <a:ea typeface="华文中宋" panose="02010600040101010101" pitchFamily="2" charset="-122"/>
              </a:rPr>
              <a:t>内中断（陷阱）</a:t>
            </a:r>
          </a:p>
          <a:p>
            <a:pPr lvl="2">
              <a:lnSpc>
                <a:spcPct val="150000"/>
              </a:lnSpc>
              <a:spcBef>
                <a:spcPts val="0"/>
              </a:spcBef>
            </a:pPr>
            <a:r>
              <a:rPr lang="zh-CN" altLang="en-US" sz="1800" b="1">
                <a:solidFill>
                  <a:srgbClr val="000000"/>
                </a:solidFill>
                <a:latin typeface="华文中宋" panose="02010600040101010101" pitchFamily="2" charset="-122"/>
                <a:ea typeface="华文中宋" panose="02010600040101010101" pitchFamily="2" charset="-122"/>
              </a:rPr>
              <a:t>在处理机和内存内部产生的中断，一般称为陷阱</a:t>
            </a:r>
            <a:r>
              <a:rPr lang="en-US" altLang="zh-CN" sz="1800" b="1">
                <a:solidFill>
                  <a:srgbClr val="000000"/>
                </a:solidFill>
                <a:latin typeface="华文中宋" panose="02010600040101010101" pitchFamily="2" charset="-122"/>
                <a:ea typeface="华文中宋" panose="02010600040101010101" pitchFamily="2" charset="-122"/>
              </a:rPr>
              <a:t>trap</a:t>
            </a:r>
          </a:p>
          <a:p>
            <a:pPr lvl="2">
              <a:lnSpc>
                <a:spcPct val="150000"/>
              </a:lnSpc>
              <a:spcBef>
                <a:spcPts val="0"/>
              </a:spcBef>
            </a:pPr>
            <a:r>
              <a:rPr lang="zh-CN" altLang="en-US" sz="1800" b="1">
                <a:solidFill>
                  <a:srgbClr val="000000"/>
                </a:solidFill>
                <a:latin typeface="华文中宋" panose="02010600040101010101" pitchFamily="2" charset="-122"/>
                <a:ea typeface="华文中宋" panose="02010600040101010101" pitchFamily="2" charset="-122"/>
              </a:rPr>
              <a:t>两种类型</a:t>
            </a:r>
            <a:endParaRPr lang="en-US" altLang="zh-CN" sz="1800" b="1">
              <a:solidFill>
                <a:srgbClr val="000000"/>
              </a:solidFill>
              <a:latin typeface="华文中宋" panose="02010600040101010101" pitchFamily="2" charset="-122"/>
              <a:ea typeface="华文中宋" panose="02010600040101010101" pitchFamily="2" charset="-122"/>
            </a:endParaRPr>
          </a:p>
          <a:p>
            <a:pPr marL="1714500" lvl="3" indent="-342900">
              <a:lnSpc>
                <a:spcPct val="150000"/>
              </a:lnSpc>
              <a:spcBef>
                <a:spcPts val="0"/>
              </a:spcBef>
              <a:buFont typeface="+mj-ea"/>
              <a:buAutoNum type="circleNumDbPlain"/>
            </a:pPr>
            <a:r>
              <a:rPr lang="zh-CN" altLang="en-US" sz="1800" b="1">
                <a:solidFill>
                  <a:srgbClr val="000000"/>
                </a:solidFill>
                <a:latin typeface="华文中宋" panose="02010600040101010101" pitchFamily="2" charset="-122"/>
                <a:ea typeface="华文中宋" panose="02010600040101010101" pitchFamily="2" charset="-122"/>
              </a:rPr>
              <a:t>异常事件引起，包括程序运算引起的各种错误，如地址非法、校验错、页面失效、存取访问控制错、算数操作溢出、数据格式非法、除零、用户程序执行特权指令等</a:t>
            </a:r>
            <a:endParaRPr lang="en-US" altLang="zh-CN" sz="1800" b="1">
              <a:solidFill>
                <a:srgbClr val="000000"/>
              </a:solidFill>
              <a:latin typeface="华文中宋" panose="02010600040101010101" pitchFamily="2" charset="-122"/>
              <a:ea typeface="华文中宋" panose="02010600040101010101" pitchFamily="2" charset="-122"/>
            </a:endParaRPr>
          </a:p>
          <a:p>
            <a:pPr marL="1714500" lvl="3" indent="-342900">
              <a:lnSpc>
                <a:spcPct val="150000"/>
              </a:lnSpc>
              <a:spcBef>
                <a:spcPts val="0"/>
              </a:spcBef>
              <a:buFont typeface="+mj-ea"/>
              <a:buAutoNum type="circleNumDbPlain"/>
            </a:pPr>
            <a:r>
              <a:rPr lang="zh-CN" altLang="en-US" sz="1800" b="1">
                <a:solidFill>
                  <a:srgbClr val="000000"/>
                </a:solidFill>
                <a:latin typeface="华文中宋" panose="02010600040101010101" pitchFamily="2" charset="-122"/>
                <a:ea typeface="华文中宋" panose="02010600040101010101" pitchFamily="2" charset="-122"/>
              </a:rPr>
              <a:t>中断指令引起，由指令设置中断标志后，硬件接着执行中断的相关操作</a:t>
            </a:r>
            <a:endParaRPr lang="en-US" altLang="zh-CN" sz="1800" b="1">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8C34B4C2-E017-450F-A0CE-FE4E3D43B311}"/>
              </a:ext>
            </a:extLst>
          </p:cNvPr>
          <p:cNvSpPr>
            <a:spLocks noGrp="1"/>
          </p:cNvSpPr>
          <p:nvPr>
            <p:ph type="sldNum" sz="quarter" idx="12"/>
          </p:nvPr>
        </p:nvSpPr>
        <p:spPr/>
        <p:txBody>
          <a:bodyPr/>
          <a:lstStyle/>
          <a:p>
            <a:fld id="{B10D5614-B734-4280-8F57-1D4947433C97}" type="slidenum">
              <a:rPr lang="en-US" smtClean="0"/>
              <a:pPr/>
              <a:t>40</a:t>
            </a:fld>
            <a:endParaRPr lang="en-US"/>
          </a:p>
        </p:txBody>
      </p:sp>
    </p:spTree>
    <p:extLst>
      <p:ext uri="{BB962C8B-B14F-4D97-AF65-F5344CB8AC3E}">
        <p14:creationId xmlns:p14="http://schemas.microsoft.com/office/powerpoint/2010/main" val="23896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陷阱 </a:t>
            </a:r>
            <a:r>
              <a:rPr lang="en-US" altLang="zh-CN" sz="2000" b="1" dirty="0">
                <a:solidFill>
                  <a:srgbClr val="FF0000"/>
                </a:solidFill>
                <a:latin typeface="华文中宋" panose="02010600040101010101" pitchFamily="2" charset="-122"/>
                <a:ea typeface="华文中宋" panose="02010600040101010101" pitchFamily="2" charset="-122"/>
              </a:rPr>
              <a:t>vs. </a:t>
            </a:r>
            <a:r>
              <a:rPr lang="zh-CN" altLang="en-US" sz="2000" b="1" dirty="0">
                <a:solidFill>
                  <a:srgbClr val="FF0000"/>
                </a:solidFill>
                <a:latin typeface="华文中宋" panose="02010600040101010101" pitchFamily="2" charset="-122"/>
                <a:ea typeface="华文中宋" panose="02010600040101010101" pitchFamily="2" charset="-122"/>
              </a:rPr>
              <a:t>中断</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27</a:t>
            </a:r>
            <a:endParaRPr lang="en-US" sz="1100" b="1" dirty="0">
              <a:solidFill>
                <a:prstClr val="white"/>
              </a:solidFill>
            </a:endParaRPr>
          </a:p>
        </p:txBody>
      </p:sp>
      <p:sp>
        <p:nvSpPr>
          <p:cNvPr id="6" name="Rectangle 3"/>
          <p:cNvSpPr txBox="1">
            <a:spLocks/>
          </p:cNvSpPr>
          <p:nvPr/>
        </p:nvSpPr>
        <p:spPr>
          <a:xfrm>
            <a:off x="457200" y="1752600"/>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来源</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陷阱：由处理机正在执行的指令引发</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中断：与当前正在执行的指令无关</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服务的对象</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陷阱：处理程序被当前进程所用</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中断：处理程序不为当前进程所用</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响应的时间点</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陷阱：指令执行过程中，只要发生陷阱，就必须处理</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中断：一条指令执行完毕，另一条指令执行之前，响应中断</a:t>
            </a:r>
          </a:p>
        </p:txBody>
      </p:sp>
      <p:sp>
        <p:nvSpPr>
          <p:cNvPr id="3" name="灯片编号占位符 2">
            <a:extLst>
              <a:ext uri="{FF2B5EF4-FFF2-40B4-BE49-F238E27FC236}">
                <a16:creationId xmlns:a16="http://schemas.microsoft.com/office/drawing/2014/main" id="{9DDF4F41-0CE4-4DF7-BE3F-04456F424D56}"/>
              </a:ext>
            </a:extLst>
          </p:cNvPr>
          <p:cNvSpPr>
            <a:spLocks noGrp="1"/>
          </p:cNvSpPr>
          <p:nvPr>
            <p:ph type="sldNum" sz="quarter" idx="12"/>
          </p:nvPr>
        </p:nvSpPr>
        <p:spPr/>
        <p:txBody>
          <a:bodyPr/>
          <a:lstStyle/>
          <a:p>
            <a:fld id="{B10D5614-B734-4280-8F57-1D4947433C97}" type="slidenum">
              <a:rPr lang="en-US" smtClean="0"/>
              <a:pPr/>
              <a:t>41</a:t>
            </a:fld>
            <a:endParaRPr lang="en-US"/>
          </a:p>
        </p:txBody>
      </p:sp>
    </p:spTree>
    <p:extLst>
      <p:ext uri="{BB962C8B-B14F-4D97-AF65-F5344CB8AC3E}">
        <p14:creationId xmlns:p14="http://schemas.microsoft.com/office/powerpoint/2010/main" val="135822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陷阱处理</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28</a:t>
            </a:r>
            <a:endParaRPr lang="en-US" sz="1100" b="1" dirty="0">
              <a:solidFill>
                <a:prstClr val="white"/>
              </a:solidFill>
            </a:endParaRPr>
          </a:p>
        </p:txBody>
      </p:sp>
      <p:sp>
        <p:nvSpPr>
          <p:cNvPr id="2" name="矩形 1">
            <a:extLst>
              <a:ext uri="{FF2B5EF4-FFF2-40B4-BE49-F238E27FC236}">
                <a16:creationId xmlns:a16="http://schemas.microsoft.com/office/drawing/2014/main" id="{19F79748-DCBF-497C-BEDD-F875056AD7A3}"/>
              </a:ext>
            </a:extLst>
          </p:cNvPr>
          <p:cNvSpPr/>
          <p:nvPr/>
        </p:nvSpPr>
        <p:spPr>
          <a:xfrm>
            <a:off x="570384" y="1759677"/>
            <a:ext cx="8003232" cy="2951770"/>
          </a:xfrm>
          <a:prstGeom prst="rect">
            <a:avLst/>
          </a:prstGeom>
        </p:spPr>
        <p:txBody>
          <a:bodyPr wrap="square">
            <a:spAutoFit/>
          </a:bodyPr>
          <a:lstStyle/>
          <a:p>
            <a:pP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22</a:t>
            </a:r>
            <a:r>
              <a:rPr lang="zh-CN" altLang="zh-CN" b="1" dirty="0">
                <a:solidFill>
                  <a:srgbClr val="000000"/>
                </a:solidFill>
                <a:latin typeface="华文中宋" panose="02010600040101010101" pitchFamily="2" charset="-122"/>
                <a:ea typeface="华文中宋" panose="02010600040101010101" pitchFamily="2" charset="-122"/>
              </a:rPr>
              <a:t>．内部异常</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内中断</a:t>
            </a:r>
            <a:r>
              <a:rPr lang="en-US" altLang="zh-CN" b="1" dirty="0">
                <a:solidFill>
                  <a:srgbClr val="000000"/>
                </a:solidFill>
                <a:latin typeface="华文中宋" panose="02010600040101010101" pitchFamily="2" charset="-122"/>
                <a:ea typeface="华文中宋" panose="02010600040101010101" pitchFamily="2" charset="-122"/>
              </a:rPr>
              <a:t> )</a:t>
            </a:r>
            <a:r>
              <a:rPr lang="zh-CN" altLang="zh-CN" b="1" dirty="0">
                <a:solidFill>
                  <a:srgbClr val="000000"/>
                </a:solidFill>
                <a:latin typeface="华文中宋" panose="02010600040101010101" pitchFamily="2" charset="-122"/>
                <a:ea typeface="华文中宋" panose="02010600040101010101" pitchFamily="2" charset="-122"/>
              </a:rPr>
              <a:t>可分为故障</a:t>
            </a:r>
            <a:r>
              <a:rPr lang="en-US" altLang="zh-CN" b="1" dirty="0">
                <a:solidFill>
                  <a:srgbClr val="000000"/>
                </a:solidFill>
                <a:latin typeface="华文中宋" panose="02010600040101010101" pitchFamily="2" charset="-122"/>
                <a:ea typeface="华文中宋" panose="02010600040101010101" pitchFamily="2" charset="-122"/>
              </a:rPr>
              <a:t> (fault) </a:t>
            </a:r>
            <a:r>
              <a:rPr lang="zh-CN" altLang="zh-CN" b="1" dirty="0">
                <a:solidFill>
                  <a:srgbClr val="000000"/>
                </a:solidFill>
                <a:latin typeface="华文中宋" panose="02010600040101010101" pitchFamily="2" charset="-122"/>
                <a:ea typeface="华文中宋" panose="02010600040101010101" pitchFamily="2" charset="-122"/>
              </a:rPr>
              <a:t>、陷阱</a:t>
            </a:r>
            <a:r>
              <a:rPr lang="en-US" altLang="zh-CN" b="1" dirty="0">
                <a:solidFill>
                  <a:srgbClr val="000000"/>
                </a:solidFill>
                <a:latin typeface="华文中宋" panose="02010600040101010101" pitchFamily="2" charset="-122"/>
                <a:ea typeface="华文中宋" panose="02010600040101010101" pitchFamily="2" charset="-122"/>
              </a:rPr>
              <a:t> (trap)</a:t>
            </a:r>
            <a:r>
              <a:rPr lang="zh-CN" altLang="zh-CN" b="1" dirty="0">
                <a:solidFill>
                  <a:srgbClr val="000000"/>
                </a:solidFill>
                <a:latin typeface="华文中宋" panose="02010600040101010101" pitchFamily="2" charset="-122"/>
                <a:ea typeface="华文中宋" panose="02010600040101010101" pitchFamily="2" charset="-122"/>
              </a:rPr>
              <a:t>和终止</a:t>
            </a:r>
            <a:r>
              <a:rPr lang="en-US" altLang="zh-CN" b="1" dirty="0">
                <a:solidFill>
                  <a:srgbClr val="000000"/>
                </a:solidFill>
                <a:latin typeface="华文中宋" panose="02010600040101010101" pitchFamily="2" charset="-122"/>
                <a:ea typeface="华文中宋" panose="02010600040101010101" pitchFamily="2" charset="-122"/>
              </a:rPr>
              <a:t> (abort)</a:t>
            </a:r>
            <a:r>
              <a:rPr lang="zh-CN" altLang="zh-CN" b="1" dirty="0">
                <a:solidFill>
                  <a:srgbClr val="000000"/>
                </a:solidFill>
                <a:latin typeface="华文中宋" panose="02010600040101010101" pitchFamily="2" charset="-122"/>
                <a:ea typeface="华文中宋" panose="02010600040101010101" pitchFamily="2" charset="-122"/>
              </a:rPr>
              <a:t>三类。下列</a:t>
            </a:r>
            <a:r>
              <a:rPr lang="zh-CN" altLang="zh-CN" b="1">
                <a:solidFill>
                  <a:srgbClr val="000000"/>
                </a:solidFill>
                <a:latin typeface="华文中宋" panose="02010600040101010101" pitchFamily="2" charset="-122"/>
                <a:ea typeface="华文中宋" panose="02010600040101010101" pitchFamily="2" charset="-122"/>
              </a:rPr>
              <a:t>有关内部异常</a:t>
            </a:r>
            <a:r>
              <a:rPr lang="zh-CN" altLang="zh-CN" b="1" dirty="0">
                <a:solidFill>
                  <a:srgbClr val="000000"/>
                </a:solidFill>
                <a:latin typeface="华文中宋" panose="02010600040101010101" pitchFamily="2" charset="-122"/>
                <a:ea typeface="华文中宋" panose="02010600040101010101" pitchFamily="2" charset="-122"/>
              </a:rPr>
              <a:t>的叙述中，错误的</a:t>
            </a:r>
            <a:r>
              <a:rPr lang="en-US" altLang="zh-CN" b="1" dirty="0">
                <a:solidFill>
                  <a:srgbClr val="000000"/>
                </a:solidFill>
                <a:latin typeface="华文中宋" panose="02010600040101010101" pitchFamily="2" charset="-122"/>
                <a:ea typeface="华文中宋" panose="02010600040101010101" pitchFamily="2" charset="-122"/>
              </a:rPr>
              <a:t> ( ) </a:t>
            </a:r>
            <a:endParaRPr lang="zh-CN"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A </a:t>
            </a:r>
            <a:r>
              <a:rPr lang="zh-CN" altLang="zh-CN" b="1" dirty="0">
                <a:solidFill>
                  <a:srgbClr val="000000"/>
                </a:solidFill>
                <a:latin typeface="华文中宋" panose="02010600040101010101" pitchFamily="2" charset="-122"/>
                <a:ea typeface="华文中宋" panose="02010600040101010101" pitchFamily="2" charset="-122"/>
              </a:rPr>
              <a:t>．内部异常的产生与当前执行指令相关</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B</a:t>
            </a:r>
            <a:r>
              <a:rPr lang="zh-CN" altLang="zh-CN" b="1" dirty="0">
                <a:solidFill>
                  <a:srgbClr val="000000"/>
                </a:solidFill>
                <a:latin typeface="华文中宋" panose="02010600040101010101" pitchFamily="2" charset="-122"/>
                <a:ea typeface="华文中宋" panose="02010600040101010101" pitchFamily="2" charset="-122"/>
              </a:rPr>
              <a:t>．内部异常的检测由</a:t>
            </a:r>
            <a:r>
              <a:rPr lang="en-US" altLang="zh-CN" b="1" dirty="0">
                <a:solidFill>
                  <a:srgbClr val="000000"/>
                </a:solidFill>
                <a:latin typeface="华文中宋" panose="02010600040101010101" pitchFamily="2" charset="-122"/>
                <a:ea typeface="华文中宋" panose="02010600040101010101" pitchFamily="2" charset="-122"/>
              </a:rPr>
              <a:t> CPU </a:t>
            </a:r>
            <a:r>
              <a:rPr lang="zh-CN" altLang="zh-CN" b="1" dirty="0">
                <a:solidFill>
                  <a:srgbClr val="000000"/>
                </a:solidFill>
                <a:latin typeface="华文中宋" panose="02010600040101010101" pitchFamily="2" charset="-122"/>
                <a:ea typeface="华文中宋" panose="02010600040101010101" pitchFamily="2" charset="-122"/>
              </a:rPr>
              <a:t>内部逻辑实现</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C</a:t>
            </a:r>
            <a:r>
              <a:rPr lang="zh-CN" altLang="zh-CN" b="1" dirty="0">
                <a:solidFill>
                  <a:srgbClr val="000000"/>
                </a:solidFill>
                <a:latin typeface="华文中宋" panose="02010600040101010101" pitchFamily="2" charset="-122"/>
                <a:ea typeface="华文中宋" panose="02010600040101010101" pitchFamily="2" charset="-122"/>
              </a:rPr>
              <a:t>．内部异常的响应发生在指令执行过程中</a:t>
            </a:r>
            <a:r>
              <a:rPr lang="en-US" altLang="zh-CN" b="1" dirty="0">
                <a:solidFill>
                  <a:srgbClr val="000000"/>
                </a:solidFill>
                <a:latin typeface="华文中宋" panose="02010600040101010101" pitchFamily="2" charset="-122"/>
                <a:ea typeface="华文中宋" panose="02010600040101010101" pitchFamily="2" charset="-122"/>
              </a:rPr>
              <a:t> </a:t>
            </a:r>
            <a:endParaRPr lang="zh-CN" altLang="zh-CN" b="1" dirty="0">
              <a:solidFill>
                <a:srgbClr val="000000"/>
              </a:solidFill>
              <a:latin typeface="华文中宋" panose="02010600040101010101" pitchFamily="2" charset="-122"/>
              <a:ea typeface="华文中宋" panose="02010600040101010101" pitchFamily="2" charset="-122"/>
            </a:endParaRPr>
          </a:p>
          <a:p>
            <a:pP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D</a:t>
            </a:r>
            <a:r>
              <a:rPr lang="zh-CN" altLang="zh-CN" b="1" dirty="0">
                <a:solidFill>
                  <a:srgbClr val="000000"/>
                </a:solidFill>
                <a:latin typeface="华文中宋" panose="02010600040101010101" pitchFamily="2" charset="-122"/>
                <a:ea typeface="华文中宋" panose="02010600040101010101" pitchFamily="2" charset="-122"/>
              </a:rPr>
              <a:t>．内部异常处理的返回到发生异常的指令继续执行</a:t>
            </a:r>
          </a:p>
          <a:p>
            <a:pPr algn="just">
              <a:lnSpc>
                <a:spcPct val="150000"/>
              </a:lnSpc>
              <a:spcAft>
                <a:spcPts val="0"/>
              </a:spcAft>
            </a:pPr>
            <a:r>
              <a:rPr lang="zh-CN" altLang="en-US"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2015</a:t>
            </a:r>
            <a:r>
              <a:rPr lang="zh-CN" altLang="en-US"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年统考）</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2A135E14-87D0-44A3-AE48-270E0C298563}"/>
              </a:ext>
            </a:extLst>
          </p:cNvPr>
          <p:cNvSpPr>
            <a:spLocks noGrp="1"/>
          </p:cNvSpPr>
          <p:nvPr>
            <p:ph type="sldNum" sz="quarter" idx="12"/>
          </p:nvPr>
        </p:nvSpPr>
        <p:spPr/>
        <p:txBody>
          <a:bodyPr/>
          <a:lstStyle/>
          <a:p>
            <a:fld id="{B10D5614-B734-4280-8F57-1D4947433C97}" type="slidenum">
              <a:rPr lang="en-US" smtClean="0"/>
              <a:pPr/>
              <a:t>42</a:t>
            </a:fld>
            <a:endParaRPr lang="en-US"/>
          </a:p>
        </p:txBody>
      </p:sp>
    </p:spTree>
    <p:extLst>
      <p:ext uri="{BB962C8B-B14F-4D97-AF65-F5344CB8AC3E}">
        <p14:creationId xmlns:p14="http://schemas.microsoft.com/office/powerpoint/2010/main" val="292047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陷阱 </a:t>
            </a:r>
            <a:r>
              <a:rPr lang="en-US" altLang="zh-CN" sz="2000" b="1" dirty="0">
                <a:solidFill>
                  <a:srgbClr val="FF0000"/>
                </a:solidFill>
                <a:latin typeface="华文中宋" panose="02010600040101010101" pitchFamily="2" charset="-122"/>
                <a:ea typeface="华文中宋" panose="02010600040101010101" pitchFamily="2" charset="-122"/>
              </a:rPr>
              <a:t>vs. </a:t>
            </a:r>
            <a:r>
              <a:rPr lang="zh-CN" altLang="en-US" sz="2000" b="1" dirty="0">
                <a:solidFill>
                  <a:srgbClr val="FF0000"/>
                </a:solidFill>
                <a:latin typeface="华文中宋" panose="02010600040101010101" pitchFamily="2" charset="-122"/>
                <a:ea typeface="华文中宋" panose="02010600040101010101" pitchFamily="2" charset="-122"/>
              </a:rPr>
              <a:t>中断 用户态</a:t>
            </a:r>
            <a:r>
              <a:rPr lang="en-US" altLang="zh-CN" sz="2000" b="1" dirty="0">
                <a:solidFill>
                  <a:srgbClr val="FF0000"/>
                </a:solidFill>
                <a:latin typeface="华文中宋" panose="02010600040101010101" pitchFamily="2" charset="-122"/>
                <a:ea typeface="华文中宋" panose="02010600040101010101" pitchFamily="2" charset="-122"/>
              </a:rPr>
              <a:t>vs. </a:t>
            </a:r>
            <a:r>
              <a:rPr lang="zh-CN" altLang="en-US" sz="2000" b="1" dirty="0">
                <a:solidFill>
                  <a:srgbClr val="FF0000"/>
                </a:solidFill>
                <a:latin typeface="华文中宋" panose="02010600040101010101" pitchFamily="2" charset="-122"/>
                <a:ea typeface="华文中宋" panose="02010600040101010101" pitchFamily="2" charset="-122"/>
              </a:rPr>
              <a:t>核心态</a:t>
            </a:r>
            <a:endParaRPr lang="en-US" altLang="zh-CN"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28</a:t>
            </a:r>
            <a:endParaRPr lang="en-US" sz="1100" b="1" dirty="0">
              <a:solidFill>
                <a:prstClr val="white"/>
              </a:solidFill>
            </a:endParaRPr>
          </a:p>
        </p:txBody>
      </p:sp>
      <p:sp>
        <p:nvSpPr>
          <p:cNvPr id="2" name="矩形 1">
            <a:extLst>
              <a:ext uri="{FF2B5EF4-FFF2-40B4-BE49-F238E27FC236}">
                <a16:creationId xmlns:a16="http://schemas.microsoft.com/office/drawing/2014/main" id="{19F79748-DCBF-497C-BEDD-F875056AD7A3}"/>
              </a:ext>
            </a:extLst>
          </p:cNvPr>
          <p:cNvSpPr/>
          <p:nvPr/>
        </p:nvSpPr>
        <p:spPr>
          <a:xfrm>
            <a:off x="570384" y="1759677"/>
            <a:ext cx="8003232" cy="2951770"/>
          </a:xfrm>
          <a:prstGeom prst="rect">
            <a:avLst/>
          </a:prstGeom>
        </p:spPr>
        <p:txBody>
          <a:bodyPr wrap="square">
            <a:spAutoFit/>
          </a:bodyPr>
          <a:lstStyle/>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24</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．假定下列指令已装入指令寄存器。</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则执行时不可能导致</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CPU</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从用户态变为内核态</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系统态</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的是</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 )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DIV R0</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R1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(R0)/(R1) →R0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B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INT n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；产生软中断</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NOT R0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；寄存器</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R0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的内容取非</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D</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MOV R0</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err="1">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addr</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；把地址处的内存数据放入寄存器</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R0</a:t>
            </a:r>
            <a:r>
              <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中</a:t>
            </a:r>
            <a:endPar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zh-CN" altLang="en-US"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2015</a:t>
            </a:r>
            <a:r>
              <a:rPr lang="zh-CN" altLang="en-US"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年统考）</a:t>
            </a:r>
            <a:r>
              <a:rPr lang="en-US"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rgbClr val="00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E1A4E4B6-2BBA-41AF-B1DA-040A7B74BACE}"/>
              </a:ext>
            </a:extLst>
          </p:cNvPr>
          <p:cNvSpPr>
            <a:spLocks noGrp="1"/>
          </p:cNvSpPr>
          <p:nvPr>
            <p:ph type="sldNum" sz="quarter" idx="12"/>
          </p:nvPr>
        </p:nvSpPr>
        <p:spPr/>
        <p:txBody>
          <a:bodyPr/>
          <a:lstStyle/>
          <a:p>
            <a:fld id="{B10D5614-B734-4280-8F57-1D4947433C97}" type="slidenum">
              <a:rPr lang="en-US" smtClean="0"/>
              <a:pPr/>
              <a:t>43</a:t>
            </a:fld>
            <a:endParaRPr lang="en-US"/>
          </a:p>
        </p:txBody>
      </p:sp>
    </p:spTree>
    <p:extLst>
      <p:ext uri="{BB962C8B-B14F-4D97-AF65-F5344CB8AC3E}">
        <p14:creationId xmlns:p14="http://schemas.microsoft.com/office/powerpoint/2010/main" val="337049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a:solidFill>
                  <a:srgbClr val="FF0000"/>
                </a:solidFill>
                <a:latin typeface="华文中宋" panose="02010600040101010101" pitchFamily="2" charset="-122"/>
                <a:ea typeface="华文中宋" panose="02010600040101010101" pitchFamily="2" charset="-122"/>
              </a:rPr>
              <a:t>80x86</a:t>
            </a:r>
            <a:r>
              <a:rPr lang="zh-CN" altLang="en-US" sz="2000" b="1">
                <a:solidFill>
                  <a:srgbClr val="FF0000"/>
                </a:solidFill>
                <a:latin typeface="华文中宋" panose="02010600040101010101" pitchFamily="2" charset="-122"/>
                <a:ea typeface="华文中宋" panose="02010600040101010101" pitchFamily="2" charset="-122"/>
              </a:rPr>
              <a:t>中断系统</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28</a:t>
            </a:r>
            <a:endParaRPr lang="en-US" sz="1100" b="1" dirty="0">
              <a:solidFill>
                <a:prstClr val="white"/>
              </a:solidFill>
            </a:endParaRPr>
          </a:p>
        </p:txBody>
      </p:sp>
      <p:sp>
        <p:nvSpPr>
          <p:cNvPr id="8" name="Text Box 6"/>
          <p:cNvSpPr txBox="1">
            <a:spLocks noChangeArrowheads="1"/>
          </p:cNvSpPr>
          <p:nvPr/>
        </p:nvSpPr>
        <p:spPr bwMode="auto">
          <a:xfrm>
            <a:off x="1187450" y="3048000"/>
            <a:ext cx="129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800" b="1">
                <a:solidFill>
                  <a:srgbClr val="000000"/>
                </a:solidFill>
                <a:latin typeface="华文中宋" panose="02010600040101010101" pitchFamily="2" charset="-122"/>
                <a:ea typeface="华文中宋" panose="02010600040101010101" pitchFamily="2" charset="-122"/>
              </a:rPr>
              <a:t> </a:t>
            </a:r>
            <a:r>
              <a:rPr kumimoji="0" lang="en-US" altLang="zh-CN" sz="2400" b="1">
                <a:solidFill>
                  <a:srgbClr val="000000"/>
                </a:solidFill>
                <a:latin typeface="华文中宋" panose="02010600040101010101" pitchFamily="2" charset="-122"/>
                <a:ea typeface="华文中宋" panose="02010600040101010101" pitchFamily="2" charset="-122"/>
              </a:rPr>
              <a:t>256 </a:t>
            </a:r>
            <a:r>
              <a:rPr kumimoji="0" lang="zh-CN" altLang="en-US" sz="2400" b="1">
                <a:solidFill>
                  <a:srgbClr val="000000"/>
                </a:solidFill>
                <a:latin typeface="华文中宋" panose="02010600040101010101" pitchFamily="2" charset="-122"/>
                <a:ea typeface="华文中宋" panose="02010600040101010101" pitchFamily="2" charset="-122"/>
              </a:rPr>
              <a:t>个</a:t>
            </a:r>
          </a:p>
          <a:p>
            <a:pPr>
              <a:lnSpc>
                <a:spcPct val="100000"/>
              </a:lnSpc>
              <a:spcBef>
                <a:spcPct val="50000"/>
              </a:spcBef>
            </a:pPr>
            <a:r>
              <a:rPr kumimoji="0" lang="zh-CN" altLang="en-US" sz="2400" b="1">
                <a:solidFill>
                  <a:srgbClr val="000000"/>
                </a:solidFill>
                <a:latin typeface="华文中宋" panose="02010600040101010101" pitchFamily="2" charset="-122"/>
                <a:ea typeface="华文中宋" panose="02010600040101010101" pitchFamily="2" charset="-122"/>
              </a:rPr>
              <a:t>中断源</a:t>
            </a:r>
          </a:p>
        </p:txBody>
      </p:sp>
      <p:sp>
        <p:nvSpPr>
          <p:cNvPr id="9" name="Text Box 7"/>
          <p:cNvSpPr txBox="1">
            <a:spLocks noChangeArrowheads="1"/>
          </p:cNvSpPr>
          <p:nvPr/>
        </p:nvSpPr>
        <p:spPr bwMode="auto">
          <a:xfrm>
            <a:off x="2843213" y="2466975"/>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kumimoji="0" lang="zh-CN" altLang="en-US" sz="2400" b="1">
                <a:solidFill>
                  <a:srgbClr val="000000"/>
                </a:solidFill>
                <a:latin typeface="华文中宋" panose="02010600040101010101" pitchFamily="2" charset="-122"/>
                <a:ea typeface="华文中宋" panose="02010600040101010101" pitchFamily="2" charset="-122"/>
              </a:rPr>
              <a:t>内部中断</a:t>
            </a:r>
          </a:p>
        </p:txBody>
      </p:sp>
      <p:sp>
        <p:nvSpPr>
          <p:cNvPr id="12" name="Text Box 8"/>
          <p:cNvSpPr txBox="1">
            <a:spLocks noChangeArrowheads="1"/>
          </p:cNvSpPr>
          <p:nvPr/>
        </p:nvSpPr>
        <p:spPr bwMode="auto">
          <a:xfrm>
            <a:off x="5076825" y="1125538"/>
            <a:ext cx="2087563"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pPr>
            <a:r>
              <a:rPr kumimoji="0" lang="zh-CN" altLang="en-US" sz="2400" b="1" dirty="0">
                <a:solidFill>
                  <a:srgbClr val="000000"/>
                </a:solidFill>
                <a:latin typeface="华文中宋" panose="02010600040101010101" pitchFamily="2" charset="-122"/>
                <a:ea typeface="华文中宋" panose="02010600040101010101" pitchFamily="2" charset="-122"/>
              </a:rPr>
              <a:t>除法错中断</a:t>
            </a:r>
          </a:p>
          <a:p>
            <a:pPr>
              <a:lnSpc>
                <a:spcPct val="180000"/>
              </a:lnSpc>
            </a:pPr>
            <a:r>
              <a:rPr kumimoji="0" lang="zh-CN" altLang="en-US" sz="2400" b="1" dirty="0">
                <a:solidFill>
                  <a:srgbClr val="000000"/>
                </a:solidFill>
                <a:latin typeface="华文中宋" panose="02010600040101010101" pitchFamily="2" charset="-122"/>
                <a:ea typeface="华文中宋" panose="02010600040101010101" pitchFamily="2" charset="-122"/>
              </a:rPr>
              <a:t>溢出中断</a:t>
            </a:r>
          </a:p>
          <a:p>
            <a:pPr>
              <a:lnSpc>
                <a:spcPct val="180000"/>
              </a:lnSpc>
            </a:pPr>
            <a:r>
              <a:rPr kumimoji="0" lang="zh-CN" altLang="en-US" sz="2400" b="1" dirty="0">
                <a:solidFill>
                  <a:srgbClr val="000000"/>
                </a:solidFill>
                <a:latin typeface="华文中宋" panose="02010600040101010101" pitchFamily="2" charset="-122"/>
                <a:ea typeface="华文中宋" panose="02010600040101010101" pitchFamily="2" charset="-122"/>
              </a:rPr>
              <a:t>单步中断</a:t>
            </a:r>
          </a:p>
          <a:p>
            <a:pPr>
              <a:lnSpc>
                <a:spcPct val="180000"/>
              </a:lnSpc>
            </a:pPr>
            <a:r>
              <a:rPr kumimoji="0" lang="zh-CN" altLang="en-US" sz="2400" b="1" dirty="0">
                <a:solidFill>
                  <a:srgbClr val="000000"/>
                </a:solidFill>
                <a:latin typeface="华文中宋" panose="02010600040101010101" pitchFamily="2" charset="-122"/>
                <a:ea typeface="华文中宋" panose="02010600040101010101" pitchFamily="2" charset="-122"/>
              </a:rPr>
              <a:t>软件中断</a:t>
            </a:r>
          </a:p>
        </p:txBody>
      </p:sp>
      <p:sp>
        <p:nvSpPr>
          <p:cNvPr id="13" name="Text Box 9"/>
          <p:cNvSpPr txBox="1">
            <a:spLocks noChangeArrowheads="1"/>
          </p:cNvSpPr>
          <p:nvPr/>
        </p:nvSpPr>
        <p:spPr bwMode="auto">
          <a:xfrm>
            <a:off x="5076825" y="3644900"/>
            <a:ext cx="2303463"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270000"/>
              </a:lnSpc>
            </a:pPr>
            <a:r>
              <a:rPr kumimoji="0" lang="zh-CN" altLang="en-US" sz="2400" b="1">
                <a:solidFill>
                  <a:srgbClr val="000000"/>
                </a:solidFill>
                <a:latin typeface="华文中宋" panose="02010600040101010101" pitchFamily="2" charset="-122"/>
                <a:ea typeface="华文中宋" panose="02010600040101010101" pitchFamily="2" charset="-122"/>
              </a:rPr>
              <a:t>非屏蔽中断</a:t>
            </a:r>
          </a:p>
          <a:p>
            <a:pPr>
              <a:lnSpc>
                <a:spcPct val="270000"/>
              </a:lnSpc>
            </a:pPr>
            <a:r>
              <a:rPr kumimoji="0" lang="zh-CN" altLang="en-US" sz="2400" b="1">
                <a:solidFill>
                  <a:srgbClr val="000000"/>
                </a:solidFill>
                <a:latin typeface="华文中宋" panose="02010600040101010101" pitchFamily="2" charset="-122"/>
                <a:ea typeface="华文中宋" panose="02010600040101010101" pitchFamily="2" charset="-122"/>
              </a:rPr>
              <a:t>可屏蔽中断</a:t>
            </a:r>
          </a:p>
        </p:txBody>
      </p:sp>
      <p:sp>
        <p:nvSpPr>
          <p:cNvPr id="14" name="AutoShape 10"/>
          <p:cNvSpPr>
            <a:spLocks/>
          </p:cNvSpPr>
          <p:nvPr/>
        </p:nvSpPr>
        <p:spPr bwMode="auto">
          <a:xfrm>
            <a:off x="2484438" y="2722563"/>
            <a:ext cx="215900" cy="2074862"/>
          </a:xfrm>
          <a:prstGeom prst="leftBrace">
            <a:avLst>
              <a:gd name="adj1" fmla="val 80086"/>
              <a:gd name="adj2" fmla="val 50000"/>
            </a:avLst>
          </a:prstGeom>
          <a:noFill/>
          <a:ln w="28575" cap="sq">
            <a:solidFill>
              <a:srgbClr val="000000"/>
            </a:solidFill>
            <a:round/>
            <a:headEnd type="none" w="sm" len="sm"/>
            <a:tailEnd type="none" w="lg" len="lg"/>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5" name="AutoShape 11"/>
          <p:cNvSpPr>
            <a:spLocks/>
          </p:cNvSpPr>
          <p:nvPr/>
        </p:nvSpPr>
        <p:spPr bwMode="auto">
          <a:xfrm>
            <a:off x="4572000" y="1643063"/>
            <a:ext cx="215900" cy="2073275"/>
          </a:xfrm>
          <a:prstGeom prst="leftBrace">
            <a:avLst>
              <a:gd name="adj1" fmla="val 80025"/>
              <a:gd name="adj2" fmla="val 50000"/>
            </a:avLst>
          </a:prstGeom>
          <a:noFill/>
          <a:ln w="28575" cap="sq">
            <a:solidFill>
              <a:srgbClr val="000000"/>
            </a:solidFill>
            <a:round/>
            <a:headEnd type="none" w="sm" len="sm"/>
            <a:tailEnd type="none" w="lg" len="lg"/>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000000"/>
              </a:solidFill>
            </a:endParaRPr>
          </a:p>
        </p:txBody>
      </p:sp>
      <p:sp>
        <p:nvSpPr>
          <p:cNvPr id="16" name="AutoShape 12"/>
          <p:cNvSpPr>
            <a:spLocks/>
          </p:cNvSpPr>
          <p:nvPr/>
        </p:nvSpPr>
        <p:spPr bwMode="auto">
          <a:xfrm>
            <a:off x="4572000" y="4292600"/>
            <a:ext cx="215900" cy="1223963"/>
          </a:xfrm>
          <a:prstGeom prst="leftBrace">
            <a:avLst>
              <a:gd name="adj1" fmla="val 47243"/>
              <a:gd name="adj2" fmla="val 50000"/>
            </a:avLst>
          </a:prstGeom>
          <a:noFill/>
          <a:ln w="28575" cap="sq">
            <a:solidFill>
              <a:srgbClr val="000000"/>
            </a:solidFill>
            <a:round/>
            <a:headEnd type="none" w="sm" len="sm"/>
            <a:tailEnd type="none" w="lg" len="lg"/>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7" name="Text Box 13"/>
          <p:cNvSpPr txBox="1">
            <a:spLocks noChangeArrowheads="1"/>
          </p:cNvSpPr>
          <p:nvPr/>
        </p:nvSpPr>
        <p:spPr bwMode="auto">
          <a:xfrm>
            <a:off x="2843213" y="4627563"/>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kumimoji="0" lang="zh-CN" altLang="en-US" sz="2400" b="1">
                <a:solidFill>
                  <a:srgbClr val="000000"/>
                </a:solidFill>
                <a:latin typeface="华文中宋" panose="02010600040101010101" pitchFamily="2" charset="-122"/>
                <a:ea typeface="华文中宋" panose="02010600040101010101" pitchFamily="2" charset="-122"/>
              </a:rPr>
              <a:t>外部中断</a:t>
            </a:r>
          </a:p>
        </p:txBody>
      </p:sp>
      <p:sp>
        <p:nvSpPr>
          <p:cNvPr id="3" name="灯片编号占位符 2">
            <a:extLst>
              <a:ext uri="{FF2B5EF4-FFF2-40B4-BE49-F238E27FC236}">
                <a16:creationId xmlns:a16="http://schemas.microsoft.com/office/drawing/2014/main" id="{093A95D1-1DAA-4732-B3BB-EC19AD0BCBFF}"/>
              </a:ext>
            </a:extLst>
          </p:cNvPr>
          <p:cNvSpPr>
            <a:spLocks noGrp="1"/>
          </p:cNvSpPr>
          <p:nvPr>
            <p:ph type="sldNum" sz="quarter" idx="12"/>
          </p:nvPr>
        </p:nvSpPr>
        <p:spPr/>
        <p:txBody>
          <a:bodyPr/>
          <a:lstStyle/>
          <a:p>
            <a:fld id="{B10D5614-B734-4280-8F57-1D4947433C97}" type="slidenum">
              <a:rPr lang="en-US" smtClean="0"/>
              <a:pPr/>
              <a:t>44</a:t>
            </a:fld>
            <a:endParaRPr lang="en-US"/>
          </a:p>
        </p:txBody>
      </p:sp>
    </p:spTree>
    <p:extLst>
      <p:ext uri="{BB962C8B-B14F-4D97-AF65-F5344CB8AC3E}">
        <p14:creationId xmlns:p14="http://schemas.microsoft.com/office/powerpoint/2010/main" val="34333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陷阱 </a:t>
            </a:r>
            <a:r>
              <a:rPr lang="en-US" altLang="zh-CN" sz="2000" b="1">
                <a:solidFill>
                  <a:srgbClr val="FF0000"/>
                </a:solidFill>
                <a:latin typeface="华文中宋" panose="02010600040101010101" pitchFamily="2" charset="-122"/>
                <a:ea typeface="华文中宋" panose="02010600040101010101" pitchFamily="2" charset="-122"/>
              </a:rPr>
              <a:t>vs. </a:t>
            </a:r>
            <a:r>
              <a:rPr lang="zh-CN" altLang="en-US" sz="2000" b="1">
                <a:solidFill>
                  <a:srgbClr val="FF0000"/>
                </a:solidFill>
                <a:latin typeface="华文中宋" panose="02010600040101010101" pitchFamily="2" charset="-122"/>
                <a:ea typeface="华文中宋" panose="02010600040101010101" pitchFamily="2" charset="-122"/>
              </a:rPr>
              <a:t>中断</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29</a:t>
            </a:r>
            <a:endParaRPr lang="en-US" sz="1100" b="1" dirty="0">
              <a:solidFill>
                <a:prstClr val="white"/>
              </a:solidFill>
            </a:endParaRPr>
          </a:p>
        </p:txBody>
      </p:sp>
      <p:pic>
        <p:nvPicPr>
          <p:cNvPr id="8" name="Picture 6" descr="~TMP0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9144000" cy="678815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AA3CD9D2-636E-44B3-B240-E36C3C94AA75}"/>
              </a:ext>
            </a:extLst>
          </p:cNvPr>
          <p:cNvSpPr>
            <a:spLocks noGrp="1"/>
          </p:cNvSpPr>
          <p:nvPr>
            <p:ph type="sldNum" sz="quarter" idx="12"/>
          </p:nvPr>
        </p:nvSpPr>
        <p:spPr/>
        <p:txBody>
          <a:bodyPr/>
          <a:lstStyle/>
          <a:p>
            <a:fld id="{B10D5614-B734-4280-8F57-1D4947433C97}" type="slidenum">
              <a:rPr lang="en-US" smtClean="0"/>
              <a:pPr/>
              <a:t>45</a:t>
            </a:fld>
            <a:endParaRPr lang="en-US"/>
          </a:p>
        </p:txBody>
      </p:sp>
    </p:spTree>
    <p:extLst>
      <p:ext uri="{BB962C8B-B14F-4D97-AF65-F5344CB8AC3E}">
        <p14:creationId xmlns:p14="http://schemas.microsoft.com/office/powerpoint/2010/main" val="221246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中断的分类与优先级</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30</a:t>
            </a:r>
            <a:endParaRPr lang="en-US" sz="1100" b="1" dirty="0">
              <a:solidFill>
                <a:prstClr val="white"/>
              </a:solidFill>
            </a:endParaRPr>
          </a:p>
        </p:txBody>
      </p:sp>
      <p:sp>
        <p:nvSpPr>
          <p:cNvPr id="8" name="Rectangle 3"/>
          <p:cNvSpPr txBox="1">
            <a:spLocks/>
          </p:cNvSpPr>
          <p:nvPr/>
        </p:nvSpPr>
        <p:spPr>
          <a:xfrm>
            <a:off x="479882" y="1556792"/>
            <a:ext cx="8157334" cy="5040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2" indent="-342900">
              <a:lnSpc>
                <a:spcPct val="150000"/>
              </a:lnSpc>
              <a:spcBef>
                <a:spcPts val="0"/>
              </a:spcBef>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软中断（信号）</a:t>
            </a:r>
            <a:endParaRPr lang="en-US" altLang="zh-CN" sz="1800" b="1">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源于</a:t>
            </a:r>
            <a:r>
              <a:rPr lang="en-US" altLang="zh-CN" sz="1800" b="1">
                <a:solidFill>
                  <a:srgbClr val="000000"/>
                </a:solidFill>
                <a:latin typeface="华文中宋" panose="02010600040101010101" pitchFamily="2" charset="-122"/>
                <a:ea typeface="华文中宋" panose="02010600040101010101" pitchFamily="2" charset="-122"/>
              </a:rPr>
              <a:t>Unix</a:t>
            </a:r>
            <a:r>
              <a:rPr lang="zh-CN" altLang="en-US" sz="1800" b="1">
                <a:solidFill>
                  <a:srgbClr val="000000"/>
                </a:solidFill>
                <a:latin typeface="华文中宋" panose="02010600040101010101" pitchFamily="2" charset="-122"/>
                <a:ea typeface="华文中宋" panose="02010600040101010101" pitchFamily="2" charset="-122"/>
              </a:rPr>
              <a:t>、</a:t>
            </a:r>
            <a:r>
              <a:rPr lang="en-US" altLang="zh-CN" sz="1800" b="1">
                <a:solidFill>
                  <a:srgbClr val="000000"/>
                </a:solidFill>
                <a:latin typeface="华文中宋" panose="02010600040101010101" pitchFamily="2" charset="-122"/>
                <a:ea typeface="华文中宋" panose="02010600040101010101" pitchFamily="2" charset="-122"/>
              </a:rPr>
              <a:t>Linux</a:t>
            </a:r>
            <a:r>
              <a:rPr lang="zh-CN" altLang="en-US" sz="1800" b="1">
                <a:solidFill>
                  <a:srgbClr val="000000"/>
                </a:solidFill>
                <a:latin typeface="华文中宋" panose="02010600040101010101" pitchFamily="2" charset="-122"/>
                <a:ea typeface="华文中宋" panose="02010600040101010101" pitchFamily="2" charset="-122"/>
              </a:rPr>
              <a:t>系统低级通信，指通信进程之间用来模拟硬中断的一种信号通信方式。中断源发送软中断信号后，接收进程在“适当的时机”完成软中断信号所对应的功能。其中，“适当的时机”是指接收软中断信号的进程不一定正好在接收时占有处理机，而相应的处理必须等到该接收进程得到处理机之后才能进行</a:t>
            </a:r>
            <a:endParaRPr lang="en-US" altLang="zh-CN" sz="1800" b="1">
              <a:solidFill>
                <a:srgbClr val="000000"/>
              </a:solidFill>
              <a:latin typeface="华文中宋" panose="02010600040101010101" pitchFamily="2" charset="-122"/>
              <a:ea typeface="华文中宋" panose="02010600040101010101" pitchFamily="2" charset="-122"/>
            </a:endParaRPr>
          </a:p>
          <a:p>
            <a:pPr marL="342900" lvl="2" indent="-342900">
              <a:lnSpc>
                <a:spcPct val="150000"/>
              </a:lnSpc>
              <a:spcBef>
                <a:spcPts val="0"/>
              </a:spcBef>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构成软中断机制的核心元素</a:t>
            </a:r>
          </a:p>
          <a:p>
            <a:pPr marL="742950" lvl="3" indent="-285750">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软中断状态寄存器（</a:t>
            </a:r>
            <a:r>
              <a:rPr lang="en-US" altLang="zh-CN" sz="1800" b="1" err="1">
                <a:solidFill>
                  <a:srgbClr val="000000"/>
                </a:solidFill>
                <a:latin typeface="华文中宋" panose="02010600040101010101" pitchFamily="2" charset="-122"/>
                <a:ea typeface="华文中宋" panose="02010600040101010101" pitchFamily="2" charset="-122"/>
              </a:rPr>
              <a:t>irq_stat</a:t>
            </a:r>
            <a:r>
              <a:rPr lang="zh-CN" altLang="en-US" sz="1800" b="1">
                <a:solidFill>
                  <a:srgbClr val="000000"/>
                </a:solidFill>
                <a:latin typeface="华文中宋" panose="02010600040101010101" pitchFamily="2" charset="-122"/>
                <a:ea typeface="华文中宋" panose="02010600040101010101" pitchFamily="2" charset="-122"/>
              </a:rPr>
              <a:t>）</a:t>
            </a:r>
            <a:endParaRPr lang="en-US" altLang="zh-CN" sz="1800" b="1">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软中断向量表（</a:t>
            </a:r>
            <a:r>
              <a:rPr lang="en-US" altLang="zh-CN" sz="1800" b="1" err="1">
                <a:solidFill>
                  <a:srgbClr val="000000"/>
                </a:solidFill>
                <a:latin typeface="华文中宋" panose="02010600040101010101" pitchFamily="2" charset="-122"/>
                <a:ea typeface="华文中宋" panose="02010600040101010101" pitchFamily="2" charset="-122"/>
              </a:rPr>
              <a:t>softirq_vec</a:t>
            </a:r>
            <a:r>
              <a:rPr lang="zh-CN" altLang="en-US" sz="1800" b="1">
                <a:solidFill>
                  <a:srgbClr val="000000"/>
                </a:solidFill>
                <a:latin typeface="华文中宋" panose="02010600040101010101" pitchFamily="2" charset="-122"/>
                <a:ea typeface="华文中宋" panose="02010600040101010101" pitchFamily="2" charset="-122"/>
              </a:rPr>
              <a:t>）</a:t>
            </a:r>
            <a:endParaRPr lang="en-US" altLang="zh-CN" sz="1800" b="1">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软中断守护进程（</a:t>
            </a:r>
            <a:r>
              <a:rPr lang="en-US" altLang="zh-CN" sz="1800" b="1" err="1">
                <a:solidFill>
                  <a:srgbClr val="000000"/>
                </a:solidFill>
                <a:latin typeface="华文中宋" panose="02010600040101010101" pitchFamily="2" charset="-122"/>
                <a:ea typeface="华文中宋" panose="02010600040101010101" pitchFamily="2" charset="-122"/>
              </a:rPr>
              <a:t>softirq_daemon</a:t>
            </a:r>
            <a:r>
              <a:rPr lang="zh-CN" altLang="en-US" sz="1800" b="1">
                <a:solidFill>
                  <a:srgbClr val="000000"/>
                </a:solidFill>
                <a:latin typeface="华文中宋" panose="02010600040101010101" pitchFamily="2" charset="-122"/>
                <a:ea typeface="华文中宋" panose="02010600040101010101" pitchFamily="2" charset="-122"/>
              </a:rPr>
              <a:t>）</a:t>
            </a:r>
            <a:endParaRPr lang="en-US" altLang="zh-CN" sz="1800" b="1">
              <a:solidFill>
                <a:srgbClr val="000000"/>
              </a:solidFill>
              <a:latin typeface="华文中宋" panose="02010600040101010101" pitchFamily="2" charset="-122"/>
              <a:ea typeface="华文中宋" panose="02010600040101010101" pitchFamily="2" charset="-122"/>
            </a:endParaRPr>
          </a:p>
          <a:p>
            <a:pPr marL="457200" lvl="3" indent="0">
              <a:lnSpc>
                <a:spcPct val="150000"/>
              </a:lnSpc>
              <a:spcBef>
                <a:spcPts val="0"/>
              </a:spcBef>
              <a:buNone/>
            </a:pPr>
            <a:endParaRPr lang="en-US" altLang="zh-CN" sz="1800" b="1">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B934FA30-87C2-4C45-BDDB-564DC443857C}"/>
              </a:ext>
            </a:extLst>
          </p:cNvPr>
          <p:cNvSpPr>
            <a:spLocks noGrp="1"/>
          </p:cNvSpPr>
          <p:nvPr>
            <p:ph type="sldNum" sz="quarter" idx="12"/>
          </p:nvPr>
        </p:nvSpPr>
        <p:spPr/>
        <p:txBody>
          <a:bodyPr/>
          <a:lstStyle/>
          <a:p>
            <a:fld id="{B10D5614-B734-4280-8F57-1D4947433C97}" type="slidenum">
              <a:rPr lang="en-US" smtClean="0"/>
              <a:pPr/>
              <a:t>46</a:t>
            </a:fld>
            <a:endParaRPr lang="en-US"/>
          </a:p>
        </p:txBody>
      </p:sp>
    </p:spTree>
    <p:extLst>
      <p:ext uri="{BB962C8B-B14F-4D97-AF65-F5344CB8AC3E}">
        <p14:creationId xmlns:p14="http://schemas.microsoft.com/office/powerpoint/2010/main" val="183318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06425"/>
            <a:ext cx="6398368" cy="292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中断的分类与优先级</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31</a:t>
            </a:r>
            <a:endParaRPr lang="en-US" sz="1100" b="1" dirty="0">
              <a:solidFill>
                <a:prstClr val="white"/>
              </a:solidFill>
            </a:endParaRPr>
          </a:p>
        </p:txBody>
      </p:sp>
      <p:sp>
        <p:nvSpPr>
          <p:cNvPr id="8" name="Rectangle 3"/>
          <p:cNvSpPr txBox="1">
            <a:spLocks/>
          </p:cNvSpPr>
          <p:nvPr/>
        </p:nvSpPr>
        <p:spPr>
          <a:xfrm>
            <a:off x="479882" y="1556792"/>
            <a:ext cx="8157334" cy="5040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3" indent="-285750">
              <a:lnSpc>
                <a:spcPct val="150000"/>
              </a:lnSpc>
              <a:spcBef>
                <a:spcPts val="0"/>
              </a:spcBef>
              <a:buFont typeface="Wingdings" panose="05000000000000000000" pitchFamily="2" charset="2"/>
              <a:buChar char="Ø"/>
            </a:pPr>
            <a:r>
              <a:rPr lang="zh-CN" altLang="en-US" sz="1800" b="1">
                <a:solidFill>
                  <a:srgbClr val="000000"/>
                </a:solidFill>
                <a:latin typeface="华文中宋" panose="02010600040101010101" pitchFamily="2" charset="-122"/>
                <a:ea typeface="华文中宋" panose="02010600040101010101" pitchFamily="2" charset="-122"/>
              </a:rPr>
              <a:t>软中断处理过程</a:t>
            </a:r>
            <a:endParaRPr lang="en-US" altLang="zh-CN" sz="1800" b="1">
              <a:solidFill>
                <a:srgbClr val="000000"/>
              </a:solidFill>
              <a:latin typeface="华文中宋" panose="02010600040101010101" pitchFamily="2" charset="-122"/>
              <a:ea typeface="华文中宋" panose="02010600040101010101" pitchFamily="2" charset="-122"/>
            </a:endParaRPr>
          </a:p>
          <a:p>
            <a:pPr marL="742950" lvl="4" indent="-285750">
              <a:lnSpc>
                <a:spcPct val="150000"/>
              </a:lnSpc>
              <a:spcBef>
                <a:spcPts val="0"/>
              </a:spcBef>
              <a:buFont typeface="Arial" panose="020B0604020202020204" pitchFamily="34" charset="0"/>
              <a:buChar char="•"/>
            </a:pPr>
            <a:r>
              <a:rPr lang="zh-CN" altLang="en-US" sz="1800" b="1">
                <a:solidFill>
                  <a:srgbClr val="000000"/>
                </a:solidFill>
                <a:latin typeface="华文中宋" panose="02010600040101010101" pitchFamily="2" charset="-122"/>
                <a:ea typeface="华文中宋" panose="02010600040101010101" pitchFamily="2" charset="-122"/>
              </a:rPr>
              <a:t>当某一软中断事件发生后，首先需要设置对应的中断标记位，触发中断事务，然后唤醒守护线程去检测中断状态寄存器，如果通过查询发现有软中断事务发生，那么通过查询软中断向量表调用相应的软中断服务程序</a:t>
            </a:r>
            <a:r>
              <a:rPr lang="en-US" altLang="zh-CN" sz="1800" b="1">
                <a:solidFill>
                  <a:srgbClr val="000000"/>
                </a:solidFill>
                <a:latin typeface="华文中宋" panose="02010600040101010101" pitchFamily="2" charset="-122"/>
                <a:ea typeface="华文中宋" panose="02010600040101010101" pitchFamily="2" charset="-122"/>
              </a:rPr>
              <a:t>action( )</a:t>
            </a:r>
            <a:endParaRPr lang="zh-CN" altLang="en-US" sz="1800" b="1">
              <a:solidFill>
                <a:srgbClr val="000000"/>
              </a:solidFill>
              <a:latin typeface="华文中宋" panose="02010600040101010101" pitchFamily="2" charset="-122"/>
              <a:ea typeface="华文中宋" panose="02010600040101010101" pitchFamily="2" charset="-122"/>
            </a:endParaRPr>
          </a:p>
          <a:p>
            <a:pPr marL="742950" lvl="3" indent="-285750">
              <a:lnSpc>
                <a:spcPct val="150000"/>
              </a:lnSpc>
              <a:spcBef>
                <a:spcPts val="0"/>
              </a:spcBef>
              <a:buFont typeface="Arial" panose="020B0604020202020204" pitchFamily="34" charset="0"/>
              <a:buChar char="•"/>
            </a:pPr>
            <a:endParaRPr lang="en-US" altLang="zh-CN" sz="1800" b="1">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17147DDC-A7D0-45C3-B1C3-22D785FE670A}"/>
              </a:ext>
            </a:extLst>
          </p:cNvPr>
          <p:cNvSpPr>
            <a:spLocks noGrp="1"/>
          </p:cNvSpPr>
          <p:nvPr>
            <p:ph type="sldNum" sz="quarter" idx="12"/>
          </p:nvPr>
        </p:nvSpPr>
        <p:spPr/>
        <p:txBody>
          <a:bodyPr/>
          <a:lstStyle/>
          <a:p>
            <a:fld id="{B10D5614-B734-4280-8F57-1D4947433C97}" type="slidenum">
              <a:rPr lang="en-US" smtClean="0"/>
              <a:pPr/>
              <a:t>47</a:t>
            </a:fld>
            <a:endParaRPr lang="en-US"/>
          </a:p>
        </p:txBody>
      </p:sp>
    </p:spTree>
    <p:extLst>
      <p:ext uri="{BB962C8B-B14F-4D97-AF65-F5344CB8AC3E}">
        <p14:creationId xmlns:p14="http://schemas.microsoft.com/office/powerpoint/2010/main" val="3693828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软中断</a:t>
            </a:r>
            <a:r>
              <a:rPr lang="en-US" altLang="zh-CN" sz="2000" b="1">
                <a:solidFill>
                  <a:srgbClr val="FF0000"/>
                </a:solidFill>
                <a:latin typeface="华文中宋" panose="02010600040101010101" pitchFamily="2" charset="-122"/>
                <a:ea typeface="华文中宋" panose="02010600040101010101" pitchFamily="2" charset="-122"/>
              </a:rPr>
              <a:t>—</a:t>
            </a:r>
            <a:r>
              <a:rPr lang="zh-CN" altLang="en-US" sz="2000" b="1">
                <a:solidFill>
                  <a:srgbClr val="FF0000"/>
                </a:solidFill>
                <a:latin typeface="华文中宋" panose="02010600040101010101" pitchFamily="2" charset="-122"/>
                <a:ea typeface="华文中宋" panose="02010600040101010101" pitchFamily="2" charset="-122"/>
              </a:rPr>
              <a:t>进程通信</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32</a:t>
            </a:r>
            <a:endParaRPr lang="en-US" sz="1100" b="1" dirty="0">
              <a:solidFill>
                <a:prstClr val="white"/>
              </a:solidFill>
            </a:endParaRPr>
          </a:p>
        </p:txBody>
      </p:sp>
      <p:sp>
        <p:nvSpPr>
          <p:cNvPr id="8" name="Rectangle 3"/>
          <p:cNvSpPr txBox="1">
            <a:spLocks/>
          </p:cNvSpPr>
          <p:nvPr/>
        </p:nvSpPr>
        <p:spPr>
          <a:xfrm>
            <a:off x="479882" y="1714452"/>
            <a:ext cx="3516054" cy="45365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lvl="4" indent="-28575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发送软中断（信号）就是向接收进程的</a:t>
            </a:r>
            <a:r>
              <a:rPr lang="en-US" altLang="zh-CN" sz="1800" b="1" dirty="0">
                <a:solidFill>
                  <a:srgbClr val="000000"/>
                </a:solidFill>
                <a:latin typeface="华文中宋" panose="02010600040101010101" pitchFamily="2" charset="-122"/>
                <a:ea typeface="华文中宋" panose="02010600040101010101" pitchFamily="2" charset="-122"/>
              </a:rPr>
              <a:t>PCB</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err="1">
                <a:solidFill>
                  <a:srgbClr val="000000"/>
                </a:solidFill>
                <a:latin typeface="华文中宋" panose="02010600040101010101" pitchFamily="2" charset="-122"/>
                <a:ea typeface="华文中宋" panose="02010600040101010101" pitchFamily="2" charset="-122"/>
              </a:rPr>
              <a:t>task_struct</a:t>
            </a:r>
            <a:r>
              <a:rPr lang="zh-CN" altLang="en-US" sz="1800" b="1" dirty="0">
                <a:solidFill>
                  <a:srgbClr val="000000"/>
                </a:solidFill>
                <a:latin typeface="华文中宋" panose="02010600040101010101" pitchFamily="2" charset="-122"/>
                <a:ea typeface="华文中宋" panose="02010600040101010101" pitchFamily="2" charset="-122"/>
              </a:rPr>
              <a:t>）的相应项发送表中的一个信号。接收进程在收到软中断信号后，就按照预先规定去执行一个软中断处理程序</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Clr>
                <a:srgbClr val="000000"/>
              </a:buClr>
              <a:buFont typeface="Arial" panose="020B0604020202020204" pitchFamily="34" charset="0"/>
              <a:buChar char="•"/>
            </a:pPr>
            <a:r>
              <a:rPr lang="en-US" altLang="zh-CN" sz="1800" b="1" dirty="0">
                <a:solidFill>
                  <a:srgbClr val="FF0000"/>
                </a:solidFill>
                <a:latin typeface="华文中宋" panose="02010600040101010101" pitchFamily="2" charset="-122"/>
                <a:ea typeface="华文中宋" panose="02010600040101010101" pitchFamily="2" charset="-122"/>
              </a:rPr>
              <a:t>signal(</a:t>
            </a:r>
            <a:r>
              <a:rPr lang="en-US" altLang="zh-CN" sz="1800" b="1" dirty="0" err="1">
                <a:solidFill>
                  <a:srgbClr val="FF0000"/>
                </a:solidFill>
                <a:latin typeface="华文中宋" panose="02010600040101010101" pitchFamily="2" charset="-122"/>
                <a:ea typeface="华文中宋" panose="02010600040101010101" pitchFamily="2" charset="-122"/>
              </a:rPr>
              <a:t>sig,func</a:t>
            </a:r>
            <a:r>
              <a:rPr lang="en-US" altLang="zh-CN"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软中断信号的预置处理函数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Clr>
                <a:srgbClr val="000000"/>
              </a:buClr>
              <a:buFont typeface="Arial" panose="020B0604020202020204" pitchFamily="34" charset="0"/>
              <a:buChar char="•"/>
            </a:pPr>
            <a:r>
              <a:rPr lang="en-US" altLang="zh-CN" sz="1800" b="1" dirty="0">
                <a:solidFill>
                  <a:srgbClr val="FF0000"/>
                </a:solidFill>
                <a:latin typeface="华文中宋" panose="02010600040101010101" pitchFamily="2" charset="-122"/>
                <a:ea typeface="华文中宋" panose="02010600040101010101" pitchFamily="2" charset="-122"/>
              </a:rPr>
              <a:t>kill(</a:t>
            </a:r>
            <a:r>
              <a:rPr lang="en-US" altLang="zh-CN" sz="1800" b="1" dirty="0" err="1">
                <a:solidFill>
                  <a:srgbClr val="FF0000"/>
                </a:solidFill>
                <a:latin typeface="华文中宋" panose="02010600040101010101" pitchFamily="2" charset="-122"/>
                <a:ea typeface="华文中宋" panose="02010600040101010101" pitchFamily="2" charset="-122"/>
              </a:rPr>
              <a:t>pid,sig</a:t>
            </a:r>
            <a:r>
              <a:rPr lang="en-US" altLang="zh-CN"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FF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发送软中断信号</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indent="0">
              <a:lnSpc>
                <a:spcPct val="150000"/>
              </a:lnSpc>
              <a:buNone/>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4" indent="-285750">
              <a:lnSpc>
                <a:spcPct val="150000"/>
              </a:lnSpc>
              <a:spcBef>
                <a:spcPts val="0"/>
              </a:spcBef>
              <a:buFont typeface="Arial" panose="020B0604020202020204" pitchFamily="34" charset="0"/>
              <a:buChar char="•"/>
            </a:pP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3" indent="0">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p:txBody>
      </p:sp>
      <p:pic>
        <p:nvPicPr>
          <p:cNvPr id="9" name="Content Placeholder 3" descr="Table06_02.gi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40089" y="1511445"/>
            <a:ext cx="4724400" cy="5253037"/>
          </a:xfrm>
        </p:spPr>
      </p:pic>
      <p:sp>
        <p:nvSpPr>
          <p:cNvPr id="12" name="矩形 11"/>
          <p:cNvSpPr/>
          <p:nvPr/>
        </p:nvSpPr>
        <p:spPr>
          <a:xfrm>
            <a:off x="5148064" y="939525"/>
            <a:ext cx="2736304" cy="507831"/>
          </a:xfrm>
          <a:prstGeom prst="rect">
            <a:avLst/>
          </a:prstGeom>
        </p:spPr>
        <p:txBody>
          <a:bodyPr wrap="square">
            <a:spAutoFit/>
          </a:bodyPr>
          <a:lstStyle/>
          <a:p>
            <a:pPr>
              <a:lnSpc>
                <a:spcPct val="150000"/>
              </a:lnSpc>
            </a:pPr>
            <a:r>
              <a:rPr lang="en-US" altLang="zh-CN" b="1">
                <a:solidFill>
                  <a:srgbClr val="000000"/>
                </a:solidFill>
                <a:latin typeface="华文中宋" panose="02010600040101010101" pitchFamily="2" charset="-122"/>
                <a:ea typeface="华文中宋" panose="02010600040101010101" pitchFamily="2" charset="-122"/>
              </a:rPr>
              <a:t>Unix SVR4</a:t>
            </a:r>
            <a:r>
              <a:rPr lang="zh-CN" altLang="en-US" b="1">
                <a:solidFill>
                  <a:srgbClr val="000000"/>
                </a:solidFill>
                <a:latin typeface="华文中宋" panose="02010600040101010101" pitchFamily="2" charset="-122"/>
                <a:ea typeface="华文中宋" panose="02010600040101010101" pitchFamily="2" charset="-122"/>
              </a:rPr>
              <a:t>的信号定义</a:t>
            </a:r>
            <a:endParaRPr lang="zh-CN" altLang="en-US"/>
          </a:p>
        </p:txBody>
      </p:sp>
      <p:sp>
        <p:nvSpPr>
          <p:cNvPr id="3" name="灯片编号占位符 2">
            <a:extLst>
              <a:ext uri="{FF2B5EF4-FFF2-40B4-BE49-F238E27FC236}">
                <a16:creationId xmlns:a16="http://schemas.microsoft.com/office/drawing/2014/main" id="{297CD4C9-9B41-4CD4-93EA-D82C8FE0BF33}"/>
              </a:ext>
            </a:extLst>
          </p:cNvPr>
          <p:cNvSpPr>
            <a:spLocks noGrp="1"/>
          </p:cNvSpPr>
          <p:nvPr>
            <p:ph type="sldNum" sz="quarter" idx="12"/>
          </p:nvPr>
        </p:nvSpPr>
        <p:spPr/>
        <p:txBody>
          <a:bodyPr/>
          <a:lstStyle/>
          <a:p>
            <a:fld id="{B10D5614-B734-4280-8F57-1D4947433C97}" type="slidenum">
              <a:rPr lang="en-US" smtClean="0"/>
              <a:pPr/>
              <a:t>48</a:t>
            </a:fld>
            <a:endParaRPr lang="en-US"/>
          </a:p>
        </p:txBody>
      </p:sp>
    </p:spTree>
    <p:extLst>
      <p:ext uri="{BB962C8B-B14F-4D97-AF65-F5344CB8AC3E}">
        <p14:creationId xmlns:p14="http://schemas.microsoft.com/office/powerpoint/2010/main" val="30245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软中断</a:t>
            </a:r>
            <a:r>
              <a:rPr lang="en-US" altLang="zh-CN" sz="2000" b="1">
                <a:solidFill>
                  <a:srgbClr val="FF0000"/>
                </a:solidFill>
                <a:latin typeface="华文中宋" panose="02010600040101010101" pitchFamily="2" charset="-122"/>
                <a:ea typeface="华文中宋" panose="02010600040101010101" pitchFamily="2" charset="-122"/>
              </a:rPr>
              <a:t>—</a:t>
            </a:r>
            <a:r>
              <a:rPr lang="zh-CN" altLang="en-US" sz="2000" b="1">
                <a:solidFill>
                  <a:srgbClr val="FF0000"/>
                </a:solidFill>
                <a:latin typeface="华文中宋" panose="02010600040101010101" pitchFamily="2" charset="-122"/>
                <a:ea typeface="华文中宋" panose="02010600040101010101" pitchFamily="2" charset="-122"/>
              </a:rPr>
              <a:t>进程通信</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33</a:t>
            </a:r>
            <a:endParaRPr lang="en-US" sz="1100" b="1" dirty="0">
              <a:solidFill>
                <a:prstClr val="white"/>
              </a:solidFill>
            </a:endParaRPr>
          </a:p>
        </p:txBody>
      </p:sp>
      <p:sp>
        <p:nvSpPr>
          <p:cNvPr id="2" name="矩形 1"/>
          <p:cNvSpPr/>
          <p:nvPr/>
        </p:nvSpPr>
        <p:spPr>
          <a:xfrm>
            <a:off x="719127" y="3356992"/>
            <a:ext cx="7788944" cy="3083921"/>
          </a:xfrm>
          <a:prstGeom prst="rect">
            <a:avLst/>
          </a:prstGeom>
          <a:solidFill>
            <a:srgbClr val="CCECFF"/>
          </a:solidFill>
          <a:ln>
            <a:solidFill>
              <a:srgbClr val="0066FF"/>
            </a:solidFill>
          </a:ln>
        </p:spPr>
        <p:txBody>
          <a:bodyPr wrap="square">
            <a:spAutoFit/>
          </a:bodyPr>
          <a:lstStyle/>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#include&lt;</a:t>
            </a:r>
            <a:r>
              <a:rPr lang="en-US" altLang="zh-CN" b="1" err="1">
                <a:solidFill>
                  <a:srgbClr val="000000"/>
                </a:solidFill>
                <a:latin typeface="华文中宋" panose="02010600040101010101" pitchFamily="2" charset="-122"/>
                <a:ea typeface="华文中宋" panose="02010600040101010101" pitchFamily="2" charset="-122"/>
              </a:rPr>
              <a:t>signal.h</a:t>
            </a:r>
            <a:r>
              <a:rPr lang="en-US" altLang="zh-CN" b="1">
                <a:solidFill>
                  <a:srgbClr val="000000"/>
                </a:solidFill>
                <a:latin typeface="华文中宋" panose="02010600040101010101" pitchFamily="2" charset="-122"/>
                <a:ea typeface="华文中宋" panose="02010600040101010101" pitchFamily="2" charset="-122"/>
              </a:rPr>
              <a:t>&gt;</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void </a:t>
            </a:r>
            <a:r>
              <a:rPr lang="en-US" altLang="zh-CN" b="1" err="1">
                <a:solidFill>
                  <a:srgbClr val="000000"/>
                </a:solidFill>
                <a:latin typeface="华文中宋" panose="02010600040101010101" pitchFamily="2" charset="-122"/>
                <a:ea typeface="华文中宋" panose="02010600040101010101" pitchFamily="2" charset="-122"/>
              </a:rPr>
              <a:t>int_func</a:t>
            </a:r>
            <a:r>
              <a:rPr lang="en-US" altLang="zh-CN" b="1">
                <a:solidFill>
                  <a:srgbClr val="000000"/>
                </a:solidFill>
                <a:latin typeface="华文中宋" panose="02010600040101010101" pitchFamily="2" charset="-122"/>
                <a:ea typeface="华文中宋" panose="02010600040101010101" pitchFamily="2" charset="-122"/>
              </a:rPr>
              <a:t>(</a:t>
            </a:r>
            <a:r>
              <a:rPr lang="en-US" altLang="zh-CN" b="1" err="1">
                <a:solidFill>
                  <a:srgbClr val="000000"/>
                </a:solidFill>
                <a:latin typeface="华文中宋" panose="02010600040101010101" pitchFamily="2" charset="-122"/>
                <a:ea typeface="华文中宋" panose="02010600040101010101" pitchFamily="2" charset="-122"/>
              </a:rPr>
              <a:t>int</a:t>
            </a:r>
            <a:r>
              <a:rPr lang="en-US" altLang="zh-CN" b="1">
                <a:solidFill>
                  <a:srgbClr val="000000"/>
                </a:solidFill>
                <a:latin typeface="华文中宋" panose="02010600040101010101" pitchFamily="2" charset="-122"/>
                <a:ea typeface="华文中宋" panose="02010600040101010101" pitchFamily="2" charset="-122"/>
              </a:rPr>
              <a:t> sig)		</a:t>
            </a:r>
            <a:endParaRPr lang="zh-CN" altLang="en-US" b="1">
              <a:solidFill>
                <a:srgbClr val="000000"/>
              </a:solidFill>
              <a:latin typeface="华文中宋" panose="02010600040101010101" pitchFamily="2" charset="-122"/>
              <a:ea typeface="华文中宋" panose="02010600040101010101" pitchFamily="2" charset="-122"/>
            </a:endParaRP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k=0;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void main(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a:t>
            </a:r>
            <a:r>
              <a:rPr lang="en-US" altLang="zh-CN" b="1" err="1">
                <a:solidFill>
                  <a:srgbClr val="000000"/>
                </a:solidFill>
                <a:latin typeface="华文中宋" panose="02010600040101010101" pitchFamily="2" charset="-122"/>
                <a:ea typeface="华文中宋" panose="02010600040101010101" pitchFamily="2" charset="-122"/>
              </a:rPr>
              <a:t>int</a:t>
            </a:r>
            <a:r>
              <a:rPr lang="en-US" altLang="zh-CN" b="1">
                <a:solidFill>
                  <a:srgbClr val="000000"/>
                </a:solidFill>
                <a:latin typeface="华文中宋" panose="02010600040101010101" pitchFamily="2" charset="-122"/>
                <a:ea typeface="华文中宋" panose="02010600040101010101" pitchFamily="2" charset="-122"/>
              </a:rPr>
              <a:t> k=1;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signal(</a:t>
            </a:r>
            <a:r>
              <a:rPr lang="en-US" altLang="zh-CN" b="1" err="1">
                <a:solidFill>
                  <a:srgbClr val="000000"/>
                </a:solidFill>
                <a:latin typeface="华文中宋" panose="02010600040101010101" pitchFamily="2" charset="-122"/>
                <a:ea typeface="华文中宋" panose="02010600040101010101" pitchFamily="2" charset="-122"/>
              </a:rPr>
              <a:t>SIGINT,int_func</a:t>
            </a:r>
            <a:r>
              <a:rPr lang="en-US" altLang="zh-CN" b="1">
                <a:solidFill>
                  <a:srgbClr val="000000"/>
                </a:solidFill>
                <a:latin typeface="华文中宋" panose="02010600040101010101" pitchFamily="2" charset="-122"/>
                <a:ea typeface="华文中宋" panose="02010600040101010101" pitchFamily="2" charset="-122"/>
              </a:rPr>
              <a:t>);	</a:t>
            </a:r>
            <a:endParaRPr lang="zh-CN" altLang="en-US" b="1">
              <a:solidFill>
                <a:srgbClr val="000000"/>
              </a:solidFill>
              <a:latin typeface="华文中宋" panose="02010600040101010101" pitchFamily="2" charset="-122"/>
              <a:ea typeface="华文中宋" panose="02010600040101010101" pitchFamily="2" charset="-122"/>
            </a:endParaRP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while(k==1) </a:t>
            </a:r>
            <a:r>
              <a:rPr lang="en-US" altLang="zh-CN" b="1" err="1">
                <a:solidFill>
                  <a:srgbClr val="000000"/>
                </a:solidFill>
                <a:latin typeface="华文中宋" panose="02010600040101010101" pitchFamily="2" charset="-122"/>
                <a:ea typeface="华文中宋" panose="02010600040101010101" pitchFamily="2" charset="-122"/>
              </a:rPr>
              <a:t>printf</a:t>
            </a:r>
            <a:r>
              <a:rPr lang="en-US" altLang="zh-CN" b="1">
                <a:solidFill>
                  <a:srgbClr val="000000"/>
                </a:solidFill>
                <a:latin typeface="华文中宋" panose="02010600040101010101" pitchFamily="2" charset="-122"/>
                <a:ea typeface="华文中宋" panose="02010600040101010101" pitchFamily="2" charset="-122"/>
              </a:rPr>
              <a:t>("Hello!\n"); </a:t>
            </a:r>
            <a:endParaRPr lang="zh-CN" altLang="en-US" b="1">
              <a:solidFill>
                <a:srgbClr val="000000"/>
              </a:solidFill>
              <a:latin typeface="华文中宋" panose="02010600040101010101" pitchFamily="2" charset="-122"/>
              <a:ea typeface="华文中宋" panose="02010600040101010101" pitchFamily="2" charset="-122"/>
            </a:endParaRP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        </a:t>
            </a:r>
            <a:r>
              <a:rPr lang="en-US" altLang="zh-CN" b="1" err="1">
                <a:solidFill>
                  <a:srgbClr val="000000"/>
                </a:solidFill>
                <a:latin typeface="华文中宋" panose="02010600040101010101" pitchFamily="2" charset="-122"/>
                <a:ea typeface="华文中宋" panose="02010600040101010101" pitchFamily="2" charset="-122"/>
              </a:rPr>
              <a:t>printf</a:t>
            </a:r>
            <a:r>
              <a:rPr lang="en-US" altLang="zh-CN" b="1">
                <a:solidFill>
                  <a:srgbClr val="000000"/>
                </a:solidFill>
                <a:latin typeface="华文中宋" panose="02010600040101010101" pitchFamily="2" charset="-122"/>
                <a:ea typeface="华文中宋" panose="02010600040101010101" pitchFamily="2" charset="-122"/>
              </a:rPr>
              <a:t>(“OK!\n”);	</a:t>
            </a:r>
          </a:p>
          <a:p>
            <a:pPr>
              <a:lnSpc>
                <a:spcPct val="90000"/>
              </a:lnSpc>
            </a:pPr>
            <a:r>
              <a:rPr lang="en-US" altLang="zh-CN" b="1">
                <a:solidFill>
                  <a:srgbClr val="000000"/>
                </a:solidFill>
                <a:latin typeface="华文中宋" panose="02010600040101010101" pitchFamily="2" charset="-122"/>
                <a:ea typeface="华文中宋" panose="02010600040101010101" pitchFamily="2" charset="-122"/>
              </a:rPr>
              <a:t>}</a:t>
            </a:r>
            <a:endParaRPr lang="zh-CN" altLang="en-US" b="1">
              <a:solidFill>
                <a:srgbClr val="000000"/>
              </a:solidFill>
              <a:latin typeface="华文中宋" panose="02010600040101010101" pitchFamily="2" charset="-122"/>
              <a:ea typeface="华文中宋" panose="02010600040101010101" pitchFamily="2" charset="-122"/>
            </a:endParaRPr>
          </a:p>
        </p:txBody>
      </p:sp>
      <p:sp>
        <p:nvSpPr>
          <p:cNvPr id="3" name="矩形 2"/>
          <p:cNvSpPr/>
          <p:nvPr/>
        </p:nvSpPr>
        <p:spPr>
          <a:xfrm>
            <a:off x="576995" y="1476946"/>
            <a:ext cx="8025656" cy="2585323"/>
          </a:xfrm>
          <a:prstGeom prst="rect">
            <a:avLst/>
          </a:prstGeom>
        </p:spPr>
        <p:txBody>
          <a:bodyPr wrap="square">
            <a:spAutoFit/>
          </a:bodyPr>
          <a:lstStyle/>
          <a:p>
            <a:pPr marL="285750" lvl="4"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例如，一个用户进程可以调用</a:t>
            </a:r>
            <a:r>
              <a:rPr lang="en-US" altLang="zh-CN" b="1">
                <a:solidFill>
                  <a:srgbClr val="000000"/>
                </a:solidFill>
                <a:latin typeface="华文中宋" panose="02010600040101010101" pitchFamily="2" charset="-122"/>
                <a:ea typeface="华文中宋" panose="02010600040101010101" pitchFamily="2" charset="-122"/>
              </a:rPr>
              <a:t>Kill(</a:t>
            </a:r>
            <a:r>
              <a:rPr lang="en-US" altLang="zh-CN" b="1" err="1">
                <a:solidFill>
                  <a:srgbClr val="000000"/>
                </a:solidFill>
                <a:latin typeface="华文中宋" panose="02010600040101010101" pitchFamily="2" charset="-122"/>
                <a:ea typeface="华文中宋" panose="02010600040101010101" pitchFamily="2" charset="-122"/>
              </a:rPr>
              <a:t>pid</a:t>
            </a:r>
            <a:r>
              <a:rPr lang="en-US" altLang="zh-CN" b="1">
                <a:solidFill>
                  <a:srgbClr val="000000"/>
                </a:solidFill>
                <a:latin typeface="华文中宋" panose="02010600040101010101" pitchFamily="2" charset="-122"/>
                <a:ea typeface="华文中宋" panose="02010600040101010101" pitchFamily="2" charset="-122"/>
              </a:rPr>
              <a:t>, sig)</a:t>
            </a:r>
            <a:r>
              <a:rPr lang="zh-CN" altLang="en-US" b="1">
                <a:solidFill>
                  <a:srgbClr val="000000"/>
                </a:solidFill>
                <a:latin typeface="华文中宋" panose="02010600040101010101" pitchFamily="2" charset="-122"/>
                <a:ea typeface="华文中宋" panose="02010600040101010101" pitchFamily="2" charset="-122"/>
              </a:rPr>
              <a:t>向另一个标识号为</a:t>
            </a:r>
            <a:r>
              <a:rPr lang="en-US" altLang="zh-CN" b="1" err="1">
                <a:solidFill>
                  <a:srgbClr val="000000"/>
                </a:solidFill>
                <a:latin typeface="华文中宋" panose="02010600040101010101" pitchFamily="2" charset="-122"/>
                <a:ea typeface="华文中宋" panose="02010600040101010101" pitchFamily="2" charset="-122"/>
              </a:rPr>
              <a:t>pid</a:t>
            </a:r>
            <a:r>
              <a:rPr lang="zh-CN" altLang="en-US" b="1">
                <a:solidFill>
                  <a:srgbClr val="000000"/>
                </a:solidFill>
                <a:latin typeface="华文中宋" panose="02010600040101010101" pitchFamily="2" charset="-122"/>
                <a:ea typeface="华文中宋" panose="02010600040101010101" pitchFamily="2" charset="-122"/>
              </a:rPr>
              <a:t>的进程发送软中断信号</a:t>
            </a:r>
            <a:r>
              <a:rPr lang="en-US" altLang="zh-CN" b="1">
                <a:solidFill>
                  <a:srgbClr val="000000"/>
                </a:solidFill>
                <a:latin typeface="华文中宋" panose="02010600040101010101" pitchFamily="2" charset="-122"/>
                <a:ea typeface="华文中宋" panose="02010600040101010101" pitchFamily="2" charset="-122"/>
              </a:rPr>
              <a:t>sig</a:t>
            </a:r>
            <a:r>
              <a:rPr lang="zh-CN" altLang="en-US" b="1">
                <a:solidFill>
                  <a:srgbClr val="000000"/>
                </a:solidFill>
                <a:latin typeface="华文中宋" panose="02010600040101010101" pitchFamily="2" charset="-122"/>
                <a:ea typeface="华文中宋" panose="02010600040101010101" pitchFamily="2" charset="-122"/>
              </a:rPr>
              <a:t>。标识号为</a:t>
            </a:r>
            <a:r>
              <a:rPr lang="en-US" altLang="zh-CN" b="1" err="1">
                <a:solidFill>
                  <a:srgbClr val="000000"/>
                </a:solidFill>
                <a:latin typeface="华文中宋" panose="02010600040101010101" pitchFamily="2" charset="-122"/>
                <a:ea typeface="华文中宋" panose="02010600040101010101" pitchFamily="2" charset="-122"/>
              </a:rPr>
              <a:t>pid</a:t>
            </a:r>
            <a:r>
              <a:rPr lang="zh-CN" altLang="en-US" b="1">
                <a:solidFill>
                  <a:srgbClr val="000000"/>
                </a:solidFill>
                <a:latin typeface="华文中宋" panose="02010600040101010101" pitchFamily="2" charset="-122"/>
                <a:ea typeface="华文中宋" panose="02010600040101010101" pitchFamily="2" charset="-122"/>
              </a:rPr>
              <a:t>的进程通过</a:t>
            </a:r>
            <a:r>
              <a:rPr lang="en-US" altLang="zh-CN" b="1">
                <a:solidFill>
                  <a:srgbClr val="000000"/>
                </a:solidFill>
                <a:latin typeface="华文中宋" panose="02010600040101010101" pitchFamily="2" charset="-122"/>
                <a:ea typeface="华文中宋" panose="02010600040101010101" pitchFamily="2" charset="-122"/>
              </a:rPr>
              <a:t>signal(sig, </a:t>
            </a:r>
            <a:r>
              <a:rPr lang="en-US" altLang="zh-CN" b="1" err="1">
                <a:solidFill>
                  <a:srgbClr val="000000"/>
                </a:solidFill>
                <a:latin typeface="华文中宋" panose="02010600040101010101" pitchFamily="2" charset="-122"/>
                <a:ea typeface="华文中宋" panose="02010600040101010101" pitchFamily="2" charset="-122"/>
              </a:rPr>
              <a:t>func</a:t>
            </a:r>
            <a:r>
              <a:rPr lang="en-US" altLang="zh-CN" b="1">
                <a:solidFill>
                  <a:srgbClr val="000000"/>
                </a:solidFill>
                <a:latin typeface="华文中宋" panose="02010600040101010101" pitchFamily="2" charset="-122"/>
                <a:ea typeface="华文中宋" panose="02010600040101010101" pitchFamily="2" charset="-122"/>
              </a:rPr>
              <a:t>)</a:t>
            </a:r>
            <a:r>
              <a:rPr lang="zh-CN" altLang="en-US" b="1">
                <a:solidFill>
                  <a:srgbClr val="000000"/>
                </a:solidFill>
                <a:latin typeface="华文中宋" panose="02010600040101010101" pitchFamily="2" charset="-122"/>
                <a:ea typeface="华文中宋" panose="02010600040101010101" pitchFamily="2" charset="-122"/>
              </a:rPr>
              <a:t>捕捉到信号</a:t>
            </a:r>
            <a:r>
              <a:rPr lang="en-US" altLang="zh-CN" b="1">
                <a:solidFill>
                  <a:srgbClr val="000000"/>
                </a:solidFill>
                <a:latin typeface="华文中宋" panose="02010600040101010101" pitchFamily="2" charset="-122"/>
                <a:ea typeface="华文中宋" panose="02010600040101010101" pitchFamily="2" charset="-122"/>
              </a:rPr>
              <a:t>sig</a:t>
            </a:r>
            <a:r>
              <a:rPr lang="zh-CN" altLang="en-US" b="1">
                <a:solidFill>
                  <a:srgbClr val="000000"/>
                </a:solidFill>
                <a:latin typeface="华文中宋" panose="02010600040101010101" pitchFamily="2" charset="-122"/>
                <a:ea typeface="华文中宋" panose="02010600040101010101" pitchFamily="2" charset="-122"/>
              </a:rPr>
              <a:t>后，执行预先约定的动作</a:t>
            </a:r>
            <a:r>
              <a:rPr lang="en-US" altLang="zh-CN" b="1" err="1">
                <a:solidFill>
                  <a:srgbClr val="000000"/>
                </a:solidFill>
                <a:latin typeface="华文中宋" panose="02010600040101010101" pitchFamily="2" charset="-122"/>
                <a:ea typeface="华文中宋" panose="02010600040101010101" pitchFamily="2" charset="-122"/>
              </a:rPr>
              <a:t>func</a:t>
            </a:r>
            <a:r>
              <a:rPr lang="zh-CN" altLang="en-US" b="1">
                <a:solidFill>
                  <a:srgbClr val="000000"/>
                </a:solidFill>
                <a:latin typeface="华文中宋" panose="02010600040101010101" pitchFamily="2" charset="-122"/>
                <a:ea typeface="华文中宋" panose="02010600040101010101" pitchFamily="2" charset="-122"/>
              </a:rPr>
              <a:t>，从而到达这两个进程通信的目的</a:t>
            </a:r>
            <a:endParaRPr lang="en-US" altLang="zh-CN" b="1">
              <a:solidFill>
                <a:srgbClr val="000000"/>
              </a:solidFill>
              <a:latin typeface="华文中宋" panose="02010600040101010101" pitchFamily="2" charset="-122"/>
              <a:ea typeface="华文中宋" panose="02010600040101010101" pitchFamily="2" charset="-122"/>
            </a:endParaRPr>
          </a:p>
          <a:p>
            <a:pPr marL="285750" lvl="4"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再如，循环显示</a:t>
            </a:r>
            <a:r>
              <a:rPr lang="en-US" altLang="zh-CN" b="1">
                <a:solidFill>
                  <a:srgbClr val="000000"/>
                </a:solidFill>
                <a:latin typeface="华文中宋" panose="02010600040101010101" pitchFamily="2" charset="-122"/>
                <a:ea typeface="华文中宋" panose="02010600040101010101" pitchFamily="2" charset="-122"/>
              </a:rPr>
              <a:t>Hello!</a:t>
            </a:r>
            <a:r>
              <a:rPr lang="zh-CN" altLang="en-US" b="1">
                <a:solidFill>
                  <a:srgbClr val="000000"/>
                </a:solidFill>
                <a:latin typeface="华文中宋" panose="02010600040101010101" pitchFamily="2" charset="-122"/>
                <a:ea typeface="华文中宋" panose="02010600040101010101" pitchFamily="2" charset="-122"/>
              </a:rPr>
              <a:t>，当键盘键入</a:t>
            </a:r>
            <a:r>
              <a:rPr lang="en-US" altLang="zh-CN" b="1" err="1">
                <a:solidFill>
                  <a:srgbClr val="000000"/>
                </a:solidFill>
                <a:latin typeface="华文中宋" panose="02010600040101010101" pitchFamily="2" charset="-122"/>
                <a:ea typeface="华文中宋" panose="02010600040101010101" pitchFamily="2" charset="-122"/>
              </a:rPr>
              <a:t>Ctrl+C</a:t>
            </a:r>
            <a:r>
              <a:rPr lang="zh-CN" altLang="en-US" b="1">
                <a:solidFill>
                  <a:srgbClr val="000000"/>
                </a:solidFill>
                <a:latin typeface="华文中宋" panose="02010600040101010101" pitchFamily="2" charset="-122"/>
                <a:ea typeface="华文中宋" panose="02010600040101010101" pitchFamily="2" charset="-122"/>
              </a:rPr>
              <a:t>时终止循环，显示</a:t>
            </a:r>
            <a:r>
              <a:rPr lang="en-US" altLang="zh-CN" b="1">
                <a:solidFill>
                  <a:srgbClr val="000000"/>
                </a:solidFill>
                <a:latin typeface="华文中宋" panose="02010600040101010101" pitchFamily="2" charset="-122"/>
                <a:ea typeface="华文中宋" panose="02010600040101010101" pitchFamily="2" charset="-122"/>
              </a:rPr>
              <a:t>OK</a:t>
            </a:r>
            <a:r>
              <a:rPr lang="zh-CN" altLang="en-US" b="1">
                <a:solidFill>
                  <a:srgbClr val="000000"/>
                </a:solidFill>
                <a:latin typeface="华文中宋" panose="02010600040101010101" pitchFamily="2" charset="-122"/>
                <a:ea typeface="华文中宋" panose="02010600040101010101" pitchFamily="2" charset="-122"/>
              </a:rPr>
              <a:t>！后结束</a:t>
            </a:r>
          </a:p>
          <a:p>
            <a:pPr marL="285750" lvl="4" indent="-285750">
              <a:lnSpc>
                <a:spcPct val="150000"/>
              </a:lnSpc>
              <a:buFont typeface="Wingdings" panose="05000000000000000000" pitchFamily="2" charset="2"/>
              <a:buChar char="Ø"/>
            </a:pPr>
            <a:endParaRPr lang="en-US" altLang="zh-CN" b="1">
              <a:solidFill>
                <a:srgbClr val="000000"/>
              </a:solidFill>
              <a:latin typeface="华文中宋" panose="02010600040101010101" pitchFamily="2" charset="-122"/>
              <a:ea typeface="华文中宋" panose="02010600040101010101" pitchFamily="2" charset="-122"/>
            </a:endParaRPr>
          </a:p>
          <a:p>
            <a:pPr>
              <a:lnSpc>
                <a:spcPct val="150000"/>
              </a:lnSpc>
            </a:pPr>
            <a:endParaRPr lang="en-US" altLang="zh-CN" b="1">
              <a:solidFill>
                <a:srgbClr val="000000"/>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id="{4FD5807F-D556-4B9F-8210-A4E115ACFFBF}"/>
              </a:ext>
            </a:extLst>
          </p:cNvPr>
          <p:cNvSpPr>
            <a:spLocks noGrp="1"/>
          </p:cNvSpPr>
          <p:nvPr>
            <p:ph type="sldNum" sz="quarter" idx="12"/>
          </p:nvPr>
        </p:nvSpPr>
        <p:spPr/>
        <p:txBody>
          <a:bodyPr/>
          <a:lstStyle/>
          <a:p>
            <a:fld id="{B10D5614-B734-4280-8F57-1D4947433C97}" type="slidenum">
              <a:rPr lang="en-US" smtClean="0"/>
              <a:pPr/>
              <a:t>49</a:t>
            </a:fld>
            <a:endParaRPr lang="en-US"/>
          </a:p>
        </p:txBody>
      </p:sp>
    </p:spTree>
    <p:extLst>
      <p:ext uri="{BB962C8B-B14F-4D97-AF65-F5344CB8AC3E}">
        <p14:creationId xmlns:p14="http://schemas.microsoft.com/office/powerpoint/2010/main" val="136499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04</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典型</a:t>
            </a:r>
            <a:r>
              <a:rPr lang="en-US" altLang="zh-CN" sz="2000" b="1">
                <a:solidFill>
                  <a:srgbClr val="FF0000"/>
                </a:solidFill>
                <a:latin typeface="华文中宋" panose="02010600040101010101" pitchFamily="2" charset="-122"/>
                <a:ea typeface="华文中宋" panose="02010600040101010101" pitchFamily="2" charset="-122"/>
              </a:rPr>
              <a:t>I/O</a:t>
            </a:r>
            <a:r>
              <a:rPr lang="zh-CN" altLang="en-US" sz="2000" b="1">
                <a:solidFill>
                  <a:srgbClr val="FF0000"/>
                </a:solidFill>
                <a:latin typeface="华文中宋" panose="02010600040101010101" pitchFamily="2" charset="-122"/>
                <a:ea typeface="华文中宋" panose="02010600040101010101" pitchFamily="2" charset="-122"/>
              </a:rPr>
              <a:t>设备数据传输速率</a:t>
            </a:r>
            <a:endParaRPr lang="en-US" sz="2000" b="1">
              <a:solidFill>
                <a:srgbClr val="FF0000"/>
              </a:solidFill>
              <a:latin typeface="华文中宋" panose="02010600040101010101" pitchFamily="2" charset="-122"/>
              <a:ea typeface="华文中宋" panose="02010600040101010101" pitchFamily="2" charset="-122"/>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28278"/>
            <a:ext cx="8024353" cy="5202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id="{5C93AB43-BAB1-49A3-AE3D-4AE864BF58D4}"/>
              </a:ext>
            </a:extLst>
          </p:cNvPr>
          <p:cNvSpPr>
            <a:spLocks noGrp="1"/>
          </p:cNvSpPr>
          <p:nvPr>
            <p:ph type="sldNum" sz="quarter" idx="12"/>
          </p:nvPr>
        </p:nvSpPr>
        <p:spPr/>
        <p:txBody>
          <a:bodyPr/>
          <a:lstStyle/>
          <a:p>
            <a:fld id="{B10D5614-B734-4280-8F57-1D4947433C97}" type="slidenum">
              <a:rPr lang="en-US" smtClean="0"/>
              <a:pPr/>
              <a:t>5</a:t>
            </a:fld>
            <a:endParaRPr lang="en-US"/>
          </a:p>
        </p:txBody>
      </p:sp>
    </p:spTree>
    <p:extLst>
      <p:ext uri="{BB962C8B-B14F-4D97-AF65-F5344CB8AC3E}">
        <p14:creationId xmlns:p14="http://schemas.microsoft.com/office/powerpoint/2010/main" val="246179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软中断</a:t>
            </a:r>
            <a:r>
              <a:rPr lang="en-US" altLang="zh-CN" sz="2000" b="1">
                <a:solidFill>
                  <a:srgbClr val="FF0000"/>
                </a:solidFill>
                <a:latin typeface="华文中宋" panose="02010600040101010101" pitchFamily="2" charset="-122"/>
                <a:ea typeface="华文中宋" panose="02010600040101010101" pitchFamily="2" charset="-122"/>
              </a:rPr>
              <a:t>—Bottom Half</a:t>
            </a:r>
            <a:r>
              <a:rPr lang="zh-CN" altLang="en-US" sz="2000" b="1">
                <a:solidFill>
                  <a:srgbClr val="FF0000"/>
                </a:solidFill>
                <a:latin typeface="华文中宋" panose="02010600040101010101" pitchFamily="2" charset="-122"/>
                <a:ea typeface="华文中宋" panose="02010600040101010101" pitchFamily="2" charset="-122"/>
              </a:rPr>
              <a:t>（中断延迟处理）</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34</a:t>
            </a:r>
            <a:endParaRPr lang="en-US" sz="1100" b="1" dirty="0">
              <a:solidFill>
                <a:prstClr val="white"/>
              </a:solidFill>
            </a:endParaRPr>
          </a:p>
        </p:txBody>
      </p:sp>
      <p:sp>
        <p:nvSpPr>
          <p:cNvPr id="3" name="矩形 2"/>
          <p:cNvSpPr/>
          <p:nvPr/>
        </p:nvSpPr>
        <p:spPr>
          <a:xfrm>
            <a:off x="471241" y="1476946"/>
            <a:ext cx="8025656" cy="5078313"/>
          </a:xfrm>
          <a:prstGeom prst="rect">
            <a:avLst/>
          </a:prstGeom>
        </p:spPr>
        <p:txBody>
          <a:bodyPr wrap="square">
            <a:spAutoFit/>
          </a:bodyPr>
          <a:lstStyle/>
          <a:p>
            <a:pPr marL="285750" lvl="4"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Bottom Half</a:t>
            </a:r>
          </a:p>
          <a:p>
            <a:pPr marL="742950" lvl="5"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软中断的一种典型应用就是</a:t>
            </a:r>
            <a:r>
              <a:rPr lang="en-US" altLang="zh-CN" b="1" dirty="0">
                <a:solidFill>
                  <a:srgbClr val="000000"/>
                </a:solidFill>
                <a:latin typeface="华文中宋" panose="02010600040101010101" pitchFamily="2" charset="-122"/>
                <a:ea typeface="华文中宋" panose="02010600040101010101" pitchFamily="2" charset="-122"/>
              </a:rPr>
              <a:t>Linux</a:t>
            </a:r>
            <a:r>
              <a:rPr lang="zh-CN" altLang="en-US" b="1" dirty="0">
                <a:solidFill>
                  <a:srgbClr val="000000"/>
                </a:solidFill>
                <a:latin typeface="华文中宋" panose="02010600040101010101" pitchFamily="2" charset="-122"/>
                <a:ea typeface="华文中宋" panose="02010600040101010101" pitchFamily="2" charset="-122"/>
              </a:rPr>
              <a:t>所谓的</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下半部</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Bottom Half</a:t>
            </a:r>
            <a:r>
              <a:rPr lang="zh-CN" altLang="en-US" b="1" dirty="0">
                <a:solidFill>
                  <a:srgbClr val="000000"/>
                </a:solidFill>
                <a:latin typeface="华文中宋" panose="02010600040101010101" pitchFamily="2" charset="-122"/>
                <a:ea typeface="华文中宋" panose="02010600040101010101" pitchFamily="2" charset="-122"/>
              </a:rPr>
              <a:t>），它的得名来自于将硬件中断处理分离成</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上半部</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下半部</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两个阶段的机制：上半部在屏蔽中断的上下文中运行，用于完成关键性的处理动作；而下半部则相对来说并不非常紧急，并且比较耗时，因此用软中断自行安排运行时机，不在中断服务上下文中执行</a:t>
            </a:r>
            <a:endParaRPr lang="en-US" altLang="zh-CN" b="1" dirty="0">
              <a:solidFill>
                <a:srgbClr val="000000"/>
              </a:solidFill>
              <a:latin typeface="华文中宋" panose="02010600040101010101" pitchFamily="2" charset="-122"/>
              <a:ea typeface="华文中宋" panose="02010600040101010101" pitchFamily="2" charset="-122"/>
            </a:endParaRPr>
          </a:p>
          <a:p>
            <a:pPr marL="285750" lvl="4" indent="-285750">
              <a:lnSpc>
                <a:spcPct val="150000"/>
              </a:lnSpc>
              <a:buFont typeface="Wingdings" panose="05000000000000000000" pitchFamily="2" charset="2"/>
              <a:buChar char="Ø"/>
            </a:pP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下半部</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的事务处理由谁来完成？</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5"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在前后台程序中，由于只有中断上下文和一个进程上下文，所以中断上下文触发事件，设置标记位；进程上下文循环扫描标记位，执行相应的动作，也就是中断发生之后的事情由进程来完成了，只不过进程上下文采用扫描的方式，实时性不能得到保证。在</a:t>
            </a:r>
            <a:r>
              <a:rPr lang="en-US" altLang="zh-CN" b="1" dirty="0">
                <a:solidFill>
                  <a:srgbClr val="000000"/>
                </a:solidFill>
                <a:latin typeface="华文中宋" panose="02010600040101010101" pitchFamily="2" charset="-122"/>
                <a:ea typeface="华文中宋" panose="02010600040101010101" pitchFamily="2" charset="-122"/>
              </a:rPr>
              <a:t>Linux</a:t>
            </a:r>
            <a:r>
              <a:rPr lang="zh-CN" altLang="en-US" b="1" dirty="0">
                <a:solidFill>
                  <a:srgbClr val="000000"/>
                </a:solidFill>
                <a:latin typeface="华文中宋" panose="02010600040101010101" pitchFamily="2" charset="-122"/>
                <a:ea typeface="华文中宋" panose="02010600040101010101" pitchFamily="2" charset="-122"/>
              </a:rPr>
              <a:t>系统和</a:t>
            </a:r>
            <a:r>
              <a:rPr lang="en-US" altLang="zh-CN" b="1" dirty="0">
                <a:solidFill>
                  <a:srgbClr val="000000"/>
                </a:solidFill>
                <a:latin typeface="华文中宋" panose="02010600040101010101" pitchFamily="2" charset="-122"/>
                <a:ea typeface="华文中宋" panose="02010600040101010101" pitchFamily="2" charset="-122"/>
              </a:rPr>
              <a:t>Windows</a:t>
            </a:r>
            <a:r>
              <a:rPr lang="zh-CN" altLang="en-US" b="1" dirty="0">
                <a:solidFill>
                  <a:srgbClr val="000000"/>
                </a:solidFill>
                <a:latin typeface="华文中宋" panose="02010600040101010101" pitchFamily="2" charset="-122"/>
                <a:ea typeface="华文中宋" panose="02010600040101010101" pitchFamily="2" charset="-122"/>
              </a:rPr>
              <a:t>系统中，完成这项任务而不断循环的进程就是软中断的</a:t>
            </a:r>
            <a:r>
              <a:rPr lang="en-US" altLang="zh-CN" b="1" dirty="0">
                <a:solidFill>
                  <a:srgbClr val="000000"/>
                </a:solidFill>
                <a:latin typeface="华文中宋" panose="02010600040101010101" pitchFamily="2" charset="-122"/>
                <a:ea typeface="华文中宋" panose="02010600040101010101" pitchFamily="2" charset="-122"/>
              </a:rPr>
              <a:t>daemon</a:t>
            </a:r>
          </a:p>
        </p:txBody>
      </p:sp>
      <p:sp>
        <p:nvSpPr>
          <p:cNvPr id="4" name="灯片编号占位符 3">
            <a:extLst>
              <a:ext uri="{FF2B5EF4-FFF2-40B4-BE49-F238E27FC236}">
                <a16:creationId xmlns:a16="http://schemas.microsoft.com/office/drawing/2014/main" id="{6DFAFBAA-B33C-424A-ADA0-C5BF4406992F}"/>
              </a:ext>
            </a:extLst>
          </p:cNvPr>
          <p:cNvSpPr>
            <a:spLocks noGrp="1"/>
          </p:cNvSpPr>
          <p:nvPr>
            <p:ph type="sldNum" sz="quarter" idx="12"/>
          </p:nvPr>
        </p:nvSpPr>
        <p:spPr/>
        <p:txBody>
          <a:bodyPr/>
          <a:lstStyle/>
          <a:p>
            <a:fld id="{B10D5614-B734-4280-8F57-1D4947433C97}" type="slidenum">
              <a:rPr lang="en-US" smtClean="0"/>
              <a:pPr/>
              <a:t>50</a:t>
            </a:fld>
            <a:endParaRPr lang="en-US"/>
          </a:p>
        </p:txBody>
      </p:sp>
    </p:spTree>
    <p:extLst>
      <p:ext uri="{BB962C8B-B14F-4D97-AF65-F5344CB8AC3E}">
        <p14:creationId xmlns:p14="http://schemas.microsoft.com/office/powerpoint/2010/main" val="333827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软中断</a:t>
            </a:r>
            <a:r>
              <a:rPr lang="en-US" altLang="zh-CN" sz="2000" b="1">
                <a:solidFill>
                  <a:srgbClr val="FF0000"/>
                </a:solidFill>
                <a:latin typeface="华文中宋" panose="02010600040101010101" pitchFamily="2" charset="-122"/>
                <a:ea typeface="华文中宋" panose="02010600040101010101" pitchFamily="2" charset="-122"/>
              </a:rPr>
              <a:t>—Bottom Half</a:t>
            </a:r>
            <a:r>
              <a:rPr lang="zh-CN" altLang="en-US" sz="2000" b="1">
                <a:solidFill>
                  <a:srgbClr val="FF0000"/>
                </a:solidFill>
                <a:latin typeface="华文中宋" panose="02010600040101010101" pitchFamily="2" charset="-122"/>
                <a:ea typeface="华文中宋" panose="02010600040101010101" pitchFamily="2" charset="-122"/>
              </a:rPr>
              <a:t>（中断延迟处理）</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35</a:t>
            </a:r>
            <a:endParaRPr lang="en-US" sz="1100" b="1" dirty="0">
              <a:solidFill>
                <a:prstClr val="white"/>
              </a:solidFill>
            </a:endParaRPr>
          </a:p>
        </p:txBody>
      </p:sp>
      <p:pic>
        <p:nvPicPr>
          <p:cNvPr id="51202" name="Picture 2" descr="http://blog.chinaunix.net/attachment/201202/21/23769728_1329841791vgD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762" y="1793242"/>
            <a:ext cx="7622504" cy="4571217"/>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a16="http://schemas.microsoft.com/office/drawing/2014/main" id="{D834B771-8CC2-454F-BB93-95BB6D4C2C90}"/>
              </a:ext>
            </a:extLst>
          </p:cNvPr>
          <p:cNvSpPr>
            <a:spLocks noGrp="1"/>
          </p:cNvSpPr>
          <p:nvPr>
            <p:ph type="sldNum" sz="quarter" idx="12"/>
          </p:nvPr>
        </p:nvSpPr>
        <p:spPr/>
        <p:txBody>
          <a:bodyPr/>
          <a:lstStyle/>
          <a:p>
            <a:fld id="{B10D5614-B734-4280-8F57-1D4947433C97}" type="slidenum">
              <a:rPr lang="en-US" smtClean="0"/>
              <a:pPr/>
              <a:t>51</a:t>
            </a:fld>
            <a:endParaRPr lang="en-US"/>
          </a:p>
        </p:txBody>
      </p:sp>
    </p:spTree>
    <p:extLst>
      <p:ext uri="{BB962C8B-B14F-4D97-AF65-F5344CB8AC3E}">
        <p14:creationId xmlns:p14="http://schemas.microsoft.com/office/powerpoint/2010/main" val="389721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软中断</a:t>
            </a:r>
            <a:r>
              <a:rPr lang="en-US" altLang="zh-CN" sz="2000" b="1">
                <a:solidFill>
                  <a:srgbClr val="FF0000"/>
                </a:solidFill>
                <a:latin typeface="华文中宋" panose="02010600040101010101" pitchFamily="2" charset="-122"/>
                <a:ea typeface="华文中宋" panose="02010600040101010101" pitchFamily="2" charset="-122"/>
              </a:rPr>
              <a:t>—Bottom Half</a:t>
            </a:r>
            <a:r>
              <a:rPr lang="zh-CN" altLang="en-US" sz="2000" b="1">
                <a:solidFill>
                  <a:srgbClr val="FF0000"/>
                </a:solidFill>
                <a:latin typeface="华文中宋" panose="02010600040101010101" pitchFamily="2" charset="-122"/>
                <a:ea typeface="华文中宋" panose="02010600040101010101" pitchFamily="2" charset="-122"/>
              </a:rPr>
              <a:t>（中断延迟处理）</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36</a:t>
            </a:r>
            <a:endParaRPr lang="en-US" sz="1100" b="1" dirty="0">
              <a:solidFill>
                <a:prstClr val="white"/>
              </a:solidFill>
            </a:endParaRPr>
          </a:p>
        </p:txBody>
      </p:sp>
      <p:sp>
        <p:nvSpPr>
          <p:cNvPr id="3" name="矩形 2"/>
          <p:cNvSpPr/>
          <p:nvPr/>
        </p:nvSpPr>
        <p:spPr>
          <a:xfrm>
            <a:off x="471241" y="1476946"/>
            <a:ext cx="8025656" cy="2585323"/>
          </a:xfrm>
          <a:prstGeom prst="rect">
            <a:avLst/>
          </a:prstGeom>
        </p:spPr>
        <p:txBody>
          <a:bodyPr wrap="square">
            <a:spAutoFit/>
          </a:bodyPr>
          <a:lstStyle/>
          <a:p>
            <a:pPr marL="285750" lvl="4"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执行软中断的时机</a:t>
            </a:r>
            <a:endParaRPr lang="en-US" altLang="zh-CN" b="1">
              <a:solidFill>
                <a:srgbClr val="000000"/>
              </a:solidFill>
              <a:latin typeface="华文中宋" panose="02010600040101010101" pitchFamily="2" charset="-122"/>
              <a:ea typeface="华文中宋" panose="02010600040101010101" pitchFamily="2" charset="-122"/>
            </a:endParaRPr>
          </a:p>
          <a:p>
            <a:pPr marL="742950" lvl="5"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中断的退出阶段执行：从一个硬件中断中返回时，调用</a:t>
            </a:r>
            <a:r>
              <a:rPr lang="en-US" altLang="zh-CN" b="1" err="1">
                <a:solidFill>
                  <a:srgbClr val="000000"/>
                </a:solidFill>
                <a:latin typeface="华文中宋" panose="02010600040101010101" pitchFamily="2" charset="-122"/>
                <a:ea typeface="华文中宋" panose="02010600040101010101" pitchFamily="2" charset="-122"/>
              </a:rPr>
              <a:t>irq_exit</a:t>
            </a:r>
            <a:r>
              <a:rPr lang="zh-CN" altLang="en-US" b="1">
                <a:solidFill>
                  <a:srgbClr val="000000"/>
                </a:solidFill>
                <a:latin typeface="华文中宋" panose="02010600040101010101" pitchFamily="2" charset="-122"/>
                <a:ea typeface="华文中宋" panose="02010600040101010101" pitchFamily="2" charset="-122"/>
              </a:rPr>
              <a:t>，该函数会判断，只有当没有中断处理程序运行并且存在被标记的软中断，就会调用</a:t>
            </a:r>
            <a:r>
              <a:rPr lang="en-US" altLang="zh-CN" b="1" err="1">
                <a:solidFill>
                  <a:srgbClr val="000000"/>
                </a:solidFill>
                <a:latin typeface="华文中宋" panose="02010600040101010101" pitchFamily="2" charset="-122"/>
                <a:ea typeface="华文中宋" panose="02010600040101010101" pitchFamily="2" charset="-122"/>
              </a:rPr>
              <a:t>do_softirq</a:t>
            </a:r>
            <a:r>
              <a:rPr lang="zh-CN" altLang="en-US" b="1">
                <a:solidFill>
                  <a:srgbClr val="000000"/>
                </a:solidFill>
                <a:latin typeface="华文中宋" panose="02010600040101010101" pitchFamily="2" charset="-122"/>
                <a:ea typeface="华文中宋" panose="02010600040101010101" pitchFamily="2" charset="-122"/>
              </a:rPr>
              <a:t>函数，运行待处理的软中断处理程序</a:t>
            </a:r>
            <a:endParaRPr lang="en-US" altLang="zh-CN" b="1">
              <a:solidFill>
                <a:srgbClr val="000000"/>
              </a:solidFill>
              <a:latin typeface="华文中宋" panose="02010600040101010101" pitchFamily="2" charset="-122"/>
              <a:ea typeface="华文中宋" panose="02010600040101010101" pitchFamily="2" charset="-122"/>
            </a:endParaRPr>
          </a:p>
          <a:p>
            <a:pPr marL="742950" lvl="5"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守护进程中执行：当软中断出现较多时，会唤醒守护进程</a:t>
            </a:r>
            <a:r>
              <a:rPr lang="en-US" altLang="zh-CN" b="1" err="1">
                <a:solidFill>
                  <a:srgbClr val="000000"/>
                </a:solidFill>
                <a:latin typeface="华文中宋" panose="02010600040101010101" pitchFamily="2" charset="-122"/>
                <a:ea typeface="华文中宋" panose="02010600040101010101" pitchFamily="2" charset="-122"/>
              </a:rPr>
              <a:t>ksoftirqd</a:t>
            </a:r>
            <a:r>
              <a:rPr lang="zh-CN" altLang="en-US" b="1">
                <a:solidFill>
                  <a:srgbClr val="000000"/>
                </a:solidFill>
                <a:latin typeface="华文中宋" panose="02010600040101010101" pitchFamily="2" charset="-122"/>
                <a:ea typeface="华文中宋" panose="02010600040101010101" pitchFamily="2" charset="-122"/>
              </a:rPr>
              <a:t>，其运行（死循环）在比较低的优先级中，执行</a:t>
            </a:r>
            <a:r>
              <a:rPr lang="en-US" altLang="zh-CN" b="1" err="1">
                <a:solidFill>
                  <a:srgbClr val="000000"/>
                </a:solidFill>
                <a:latin typeface="华文中宋" panose="02010600040101010101" pitchFamily="2" charset="-122"/>
                <a:ea typeface="华文中宋" panose="02010600040101010101" pitchFamily="2" charset="-122"/>
              </a:rPr>
              <a:t>do_softirq</a:t>
            </a:r>
            <a:r>
              <a:rPr lang="zh-CN" altLang="en-US" b="1">
                <a:solidFill>
                  <a:srgbClr val="000000"/>
                </a:solidFill>
                <a:latin typeface="华文中宋" panose="02010600040101010101" pitchFamily="2" charset="-122"/>
                <a:ea typeface="华文中宋" panose="02010600040101010101" pitchFamily="2" charset="-122"/>
              </a:rPr>
              <a:t>函数</a:t>
            </a:r>
            <a:endParaRPr lang="en-US" altLang="zh-CN" b="1">
              <a:solidFill>
                <a:srgbClr val="000000"/>
              </a:solidFill>
              <a:latin typeface="华文中宋" panose="02010600040101010101" pitchFamily="2" charset="-122"/>
              <a:ea typeface="华文中宋" panose="02010600040101010101" pitchFamily="2" charset="-122"/>
            </a:endParaRPr>
          </a:p>
        </p:txBody>
      </p:sp>
      <p:sp>
        <p:nvSpPr>
          <p:cNvPr id="2" name="矩形 1"/>
          <p:cNvSpPr/>
          <p:nvPr/>
        </p:nvSpPr>
        <p:spPr>
          <a:xfrm>
            <a:off x="500234" y="4149079"/>
            <a:ext cx="8165975" cy="2585323"/>
          </a:xfrm>
          <a:prstGeom prst="rect">
            <a:avLst/>
          </a:prstGeom>
          <a:solidFill>
            <a:srgbClr val="CCECFF"/>
          </a:solidFill>
          <a:ln>
            <a:solidFill>
              <a:srgbClr val="0066FF"/>
            </a:solidFill>
          </a:ln>
        </p:spPr>
        <p:txBody>
          <a:bodyPr wrap="square">
            <a:spAutoFit/>
          </a:bodyPr>
          <a:lstStyle/>
          <a:p>
            <a:r>
              <a:rPr lang="en-US" altLang="zh-CN" b="1">
                <a:solidFill>
                  <a:srgbClr val="000000"/>
                </a:solidFill>
                <a:latin typeface="华文中宋" panose="02010600040101010101" pitchFamily="2" charset="-122"/>
                <a:ea typeface="华文中宋" panose="02010600040101010101" pitchFamily="2" charset="-122"/>
              </a:rPr>
              <a:t>void </a:t>
            </a:r>
            <a:r>
              <a:rPr lang="en-US" altLang="zh-CN" b="1" err="1">
                <a:solidFill>
                  <a:srgbClr val="000000"/>
                </a:solidFill>
                <a:latin typeface="华文中宋" panose="02010600040101010101" pitchFamily="2" charset="-122"/>
                <a:ea typeface="华文中宋" panose="02010600040101010101" pitchFamily="2" charset="-122"/>
              </a:rPr>
              <a:t>irq_exit</a:t>
            </a:r>
            <a:r>
              <a:rPr lang="en-US" altLang="zh-CN" b="1">
                <a:solidFill>
                  <a:srgbClr val="000000"/>
                </a:solidFill>
                <a:latin typeface="华文中宋" panose="02010600040101010101" pitchFamily="2" charset="-122"/>
                <a:ea typeface="华文中宋" panose="02010600040101010101" pitchFamily="2" charset="-122"/>
              </a:rPr>
              <a:t>(void)</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        ...</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        </a:t>
            </a:r>
            <a:r>
              <a:rPr lang="en-US" altLang="zh-CN" b="1" err="1">
                <a:solidFill>
                  <a:srgbClr val="000000"/>
                </a:solidFill>
                <a:latin typeface="华文中宋" panose="02010600040101010101" pitchFamily="2" charset="-122"/>
                <a:ea typeface="华文中宋" panose="02010600040101010101" pitchFamily="2" charset="-122"/>
              </a:rPr>
              <a:t>sub_preempt_count</a:t>
            </a:r>
            <a:r>
              <a:rPr lang="en-US" altLang="zh-CN" b="1">
                <a:solidFill>
                  <a:srgbClr val="000000"/>
                </a:solidFill>
                <a:latin typeface="华文中宋" panose="02010600040101010101" pitchFamily="2" charset="-122"/>
                <a:ea typeface="华文中宋" panose="02010600040101010101" pitchFamily="2" charset="-122"/>
              </a:rPr>
              <a:t>(IRQ_EXIT_OFFSET);</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        if (!</a:t>
            </a:r>
            <a:r>
              <a:rPr lang="en-US" altLang="zh-CN" b="1" err="1">
                <a:solidFill>
                  <a:srgbClr val="000000"/>
                </a:solidFill>
                <a:latin typeface="华文中宋" panose="02010600040101010101" pitchFamily="2" charset="-122"/>
                <a:ea typeface="华文中宋" panose="02010600040101010101" pitchFamily="2" charset="-122"/>
              </a:rPr>
              <a:t>in_interrupt</a:t>
            </a:r>
            <a:r>
              <a:rPr lang="en-US" altLang="zh-CN" b="1">
                <a:solidFill>
                  <a:srgbClr val="000000"/>
                </a:solidFill>
                <a:latin typeface="华文中宋" panose="02010600040101010101" pitchFamily="2" charset="-122"/>
                <a:ea typeface="华文中宋" panose="02010600040101010101" pitchFamily="2" charset="-122"/>
              </a:rPr>
              <a:t>() &amp;&amp; </a:t>
            </a:r>
            <a:r>
              <a:rPr lang="en-US" altLang="zh-CN" b="1" err="1">
                <a:solidFill>
                  <a:srgbClr val="000000"/>
                </a:solidFill>
                <a:latin typeface="华文中宋" panose="02010600040101010101" pitchFamily="2" charset="-122"/>
                <a:ea typeface="华文中宋" panose="02010600040101010101" pitchFamily="2" charset="-122"/>
              </a:rPr>
              <a:t>local_softirq_pending</a:t>
            </a:r>
            <a:r>
              <a:rPr lang="en-US" altLang="zh-CN" b="1">
                <a:solidFill>
                  <a:srgbClr val="000000"/>
                </a:solidFill>
                <a:latin typeface="华文中宋" panose="02010600040101010101" pitchFamily="2" charset="-122"/>
                <a:ea typeface="华文中宋" panose="02010600040101010101" pitchFamily="2" charset="-122"/>
              </a:rPr>
              <a:t>())</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                </a:t>
            </a:r>
            <a:r>
              <a:rPr lang="en-US" altLang="zh-CN" b="1" err="1">
                <a:solidFill>
                  <a:srgbClr val="000000"/>
                </a:solidFill>
                <a:latin typeface="华文中宋" panose="02010600040101010101" pitchFamily="2" charset="-122"/>
                <a:ea typeface="华文中宋" panose="02010600040101010101" pitchFamily="2" charset="-122"/>
              </a:rPr>
              <a:t>invoke_softirq</a:t>
            </a:r>
            <a:r>
              <a:rPr lang="en-US" altLang="zh-CN" b="1">
                <a:solidFill>
                  <a:srgbClr val="000000"/>
                </a:solidFill>
                <a:latin typeface="华文中宋" panose="02010600040101010101" pitchFamily="2" charset="-122"/>
                <a:ea typeface="华文中宋" panose="02010600040101010101" pitchFamily="2" charset="-122"/>
              </a:rPr>
              <a:t>();</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        </a:t>
            </a:r>
            <a:r>
              <a:rPr lang="en-US" altLang="zh-CN" b="1" err="1">
                <a:solidFill>
                  <a:srgbClr val="000000"/>
                </a:solidFill>
                <a:latin typeface="华文中宋" panose="02010600040101010101" pitchFamily="2" charset="-122"/>
                <a:ea typeface="华文中宋" panose="02010600040101010101" pitchFamily="2" charset="-122"/>
              </a:rPr>
              <a:t>rcu_irq_exit</a:t>
            </a:r>
            <a:r>
              <a:rPr lang="en-US" altLang="zh-CN" b="1">
                <a:solidFill>
                  <a:srgbClr val="000000"/>
                </a:solidFill>
                <a:latin typeface="华文中宋" panose="02010600040101010101" pitchFamily="2" charset="-122"/>
                <a:ea typeface="华文中宋" panose="02010600040101010101" pitchFamily="2" charset="-122"/>
              </a:rPr>
              <a:t>();</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        ...</a:t>
            </a:r>
            <a:br>
              <a:rPr lang="en-US" altLang="zh-CN" b="1">
                <a:solidFill>
                  <a:srgbClr val="000000"/>
                </a:solidFill>
                <a:latin typeface="华文中宋" panose="02010600040101010101" pitchFamily="2" charset="-122"/>
                <a:ea typeface="华文中宋" panose="02010600040101010101" pitchFamily="2" charset="-122"/>
              </a:rPr>
            </a:br>
            <a:r>
              <a:rPr lang="en-US" altLang="zh-CN" b="1">
                <a:solidFill>
                  <a:srgbClr val="000000"/>
                </a:solidFill>
                <a:latin typeface="华文中宋" panose="02010600040101010101" pitchFamily="2" charset="-122"/>
                <a:ea typeface="华文中宋" panose="02010600040101010101" pitchFamily="2" charset="-122"/>
              </a:rPr>
              <a:t>}</a:t>
            </a:r>
          </a:p>
        </p:txBody>
      </p:sp>
      <p:sp>
        <p:nvSpPr>
          <p:cNvPr id="5" name="灯片编号占位符 4">
            <a:extLst>
              <a:ext uri="{FF2B5EF4-FFF2-40B4-BE49-F238E27FC236}">
                <a16:creationId xmlns:a16="http://schemas.microsoft.com/office/drawing/2014/main" id="{14AF0424-2C2A-424B-A7A5-ACB0F89CD3D9}"/>
              </a:ext>
            </a:extLst>
          </p:cNvPr>
          <p:cNvSpPr>
            <a:spLocks noGrp="1"/>
          </p:cNvSpPr>
          <p:nvPr>
            <p:ph type="sldNum" sz="quarter" idx="12"/>
          </p:nvPr>
        </p:nvSpPr>
        <p:spPr/>
        <p:txBody>
          <a:bodyPr/>
          <a:lstStyle/>
          <a:p>
            <a:fld id="{B10D5614-B734-4280-8F57-1D4947433C97}" type="slidenum">
              <a:rPr lang="en-US" smtClean="0"/>
              <a:pPr/>
              <a:t>52</a:t>
            </a:fld>
            <a:endParaRPr lang="en-US"/>
          </a:p>
        </p:txBody>
      </p:sp>
    </p:spTree>
    <p:extLst>
      <p:ext uri="{BB962C8B-B14F-4D97-AF65-F5344CB8AC3E}">
        <p14:creationId xmlns:p14="http://schemas.microsoft.com/office/powerpoint/2010/main" val="32638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37</a:t>
            </a:r>
            <a:endParaRPr lang="en-US" sz="1100" b="1" dirty="0">
              <a:solidFill>
                <a:prstClr val="white"/>
              </a:solidFill>
            </a:endParaRPr>
          </a:p>
        </p:txBody>
      </p:sp>
      <p:sp>
        <p:nvSpPr>
          <p:cNvPr id="6"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软中断</a:t>
            </a:r>
            <a:r>
              <a:rPr lang="en-US" altLang="zh-CN" sz="2000" b="1" dirty="0">
                <a:solidFill>
                  <a:srgbClr val="FF0000"/>
                </a:solidFill>
                <a:latin typeface="华文中宋" panose="02010600040101010101" pitchFamily="2" charset="-122"/>
                <a:ea typeface="华文中宋" panose="02010600040101010101" pitchFamily="2" charset="-122"/>
              </a:rPr>
              <a:t>—Bottom Half</a:t>
            </a:r>
            <a:r>
              <a:rPr lang="zh-CN" altLang="en-US" sz="2000" b="1" dirty="0">
                <a:solidFill>
                  <a:srgbClr val="FF0000"/>
                </a:solidFill>
                <a:latin typeface="华文中宋" panose="02010600040101010101" pitchFamily="2" charset="-122"/>
                <a:ea typeface="华文中宋" panose="02010600040101010101" pitchFamily="2" charset="-122"/>
              </a:rPr>
              <a:t>（中断延迟处理）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8" name="矩形 7"/>
          <p:cNvSpPr/>
          <p:nvPr/>
        </p:nvSpPr>
        <p:spPr>
          <a:xfrm>
            <a:off x="471241" y="1556792"/>
            <a:ext cx="8025656" cy="4662815"/>
          </a:xfrm>
          <a:prstGeom prst="rect">
            <a:avLst/>
          </a:prstGeom>
        </p:spPr>
        <p:txBody>
          <a:bodyPr wrap="square">
            <a:spAutoFit/>
          </a:bodyPr>
          <a:lstStyle/>
          <a:p>
            <a:pPr marL="285750" lvl="4" indent="-285750">
              <a:lnSpc>
                <a:spcPct val="150000"/>
              </a:lnSpc>
              <a:buFont typeface="Wingdings" panose="05000000000000000000" pitchFamily="2" charset="2"/>
              <a:buChar char="Ø"/>
            </a:pPr>
            <a:r>
              <a:rPr lang="en-US" altLang="zh-CN" b="1" dirty="0" err="1">
                <a:solidFill>
                  <a:srgbClr val="000000"/>
                </a:solidFill>
                <a:latin typeface="华文中宋" panose="02010600040101010101" pitchFamily="2" charset="-122"/>
                <a:ea typeface="华文中宋" panose="02010600040101010101" pitchFamily="2" charset="-122"/>
              </a:rPr>
              <a:t>irq_exit</a:t>
            </a:r>
            <a:r>
              <a:rPr lang="zh-CN" altLang="en-US" b="1" dirty="0">
                <a:solidFill>
                  <a:srgbClr val="000000"/>
                </a:solidFill>
                <a:latin typeface="华文中宋" panose="02010600040101010101" pitchFamily="2" charset="-122"/>
                <a:ea typeface="华文中宋" panose="02010600040101010101" pitchFamily="2" charset="-122"/>
              </a:rPr>
              <a:t>过程</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5" indent="-285750" algn="just">
              <a:lnSpc>
                <a:spcPct val="150000"/>
              </a:lnSpc>
              <a:buFont typeface="Arial" panose="020B0604020202020204" pitchFamily="34" charset="0"/>
              <a:buChar char="•"/>
            </a:pPr>
            <a:r>
              <a:rPr lang="en-US" altLang="zh-CN" b="1" dirty="0" err="1">
                <a:solidFill>
                  <a:srgbClr val="000000"/>
                </a:solidFill>
                <a:latin typeface="华文中宋" panose="02010600040101010101" pitchFamily="2" charset="-122"/>
                <a:ea typeface="华文中宋" panose="02010600040101010101" pitchFamily="2" charset="-122"/>
              </a:rPr>
              <a:t>sub_preempt_count</a:t>
            </a:r>
            <a:r>
              <a:rPr lang="zh-CN" altLang="en-US" b="1" dirty="0">
                <a:solidFill>
                  <a:srgbClr val="000000"/>
                </a:solidFill>
                <a:latin typeface="华文中宋" panose="02010600040101010101" pitchFamily="2" charset="-122"/>
                <a:ea typeface="华文中宋" panose="02010600040101010101" pitchFamily="2" charset="-122"/>
              </a:rPr>
              <a:t>：修改</a:t>
            </a:r>
            <a:r>
              <a:rPr lang="en-US" altLang="zh-CN" b="1" dirty="0" err="1">
                <a:solidFill>
                  <a:srgbClr val="000000"/>
                </a:solidFill>
                <a:latin typeface="华文中宋" panose="02010600040101010101" pitchFamily="2" charset="-122"/>
                <a:ea typeface="华文中宋" panose="02010600040101010101" pitchFamily="2" charset="-122"/>
              </a:rPr>
              <a:t>preempt_count</a:t>
            </a:r>
            <a:r>
              <a:rPr lang="zh-CN" altLang="en-US" b="1" dirty="0">
                <a:solidFill>
                  <a:srgbClr val="000000"/>
                </a:solidFill>
                <a:latin typeface="华文中宋" panose="02010600040101010101" pitchFamily="2" charset="-122"/>
                <a:ea typeface="华文中宋" panose="02010600040101010101" pitchFamily="2" charset="-122"/>
              </a:rPr>
              <a:t>的硬中断位，表明退出中断处理程序</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5"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if (!</a:t>
            </a:r>
            <a:r>
              <a:rPr lang="en-US" altLang="zh-CN" b="1" dirty="0" err="1">
                <a:solidFill>
                  <a:srgbClr val="000000"/>
                </a:solidFill>
                <a:latin typeface="华文中宋" panose="02010600040101010101" pitchFamily="2" charset="-122"/>
                <a:ea typeface="华文中宋" panose="02010600040101010101" pitchFamily="2" charset="-122"/>
              </a:rPr>
              <a:t>in_interrupt</a:t>
            </a:r>
            <a:r>
              <a:rPr lang="en-US" altLang="zh-CN" b="1" dirty="0">
                <a:solidFill>
                  <a:srgbClr val="000000"/>
                </a:solidFill>
                <a:latin typeface="华文中宋" panose="02010600040101010101" pitchFamily="2" charset="-122"/>
                <a:ea typeface="华文中宋" panose="02010600040101010101" pitchFamily="2" charset="-122"/>
              </a:rPr>
              <a:t>() &amp;&amp; </a:t>
            </a:r>
            <a:r>
              <a:rPr lang="en-US" altLang="zh-CN" b="1" dirty="0" err="1">
                <a:solidFill>
                  <a:srgbClr val="000000"/>
                </a:solidFill>
                <a:latin typeface="华文中宋" panose="02010600040101010101" pitchFamily="2" charset="-122"/>
                <a:ea typeface="华文中宋" panose="02010600040101010101" pitchFamily="2" charset="-122"/>
              </a:rPr>
              <a:t>local_softirq_pending</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err="1">
                <a:solidFill>
                  <a:srgbClr val="000000"/>
                </a:solidFill>
                <a:latin typeface="华文中宋" panose="02010600040101010101" pitchFamily="2" charset="-122"/>
                <a:ea typeface="华文中宋" panose="02010600040101010101" pitchFamily="2" charset="-122"/>
              </a:rPr>
              <a:t>softirq</a:t>
            </a:r>
            <a:r>
              <a:rPr lang="zh-CN" altLang="en-US" b="1" dirty="0">
                <a:solidFill>
                  <a:srgbClr val="000000"/>
                </a:solidFill>
                <a:latin typeface="华文中宋" panose="02010600040101010101" pitchFamily="2" charset="-122"/>
                <a:ea typeface="华文中宋" panose="02010600040101010101" pitchFamily="2" charset="-122"/>
              </a:rPr>
              <a:t>是否被执行，取决于：</a:t>
            </a:r>
            <a:endParaRPr lang="en-US" altLang="zh-CN" b="1" dirty="0">
              <a:solidFill>
                <a:srgbClr val="000000"/>
              </a:solidFill>
              <a:latin typeface="华文中宋" panose="02010600040101010101" pitchFamily="2" charset="-122"/>
              <a:ea typeface="华文中宋" panose="02010600040101010101" pitchFamily="2" charset="-122"/>
            </a:endParaRPr>
          </a:p>
          <a:p>
            <a:pPr marL="1257300" lvl="6" indent="-342900">
              <a:lnSpc>
                <a:spcPct val="150000"/>
              </a:lnSpc>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当前是否在中断上下文？（主要用来防止</a:t>
            </a:r>
            <a:r>
              <a:rPr lang="en-US" altLang="zh-CN" b="1" dirty="0" err="1">
                <a:solidFill>
                  <a:srgbClr val="000000"/>
                </a:solidFill>
                <a:latin typeface="华文中宋" panose="02010600040101010101" pitchFamily="2" charset="-122"/>
                <a:ea typeface="华文中宋" panose="02010600040101010101" pitchFamily="2" charset="-122"/>
              </a:rPr>
              <a:t>softirq</a:t>
            </a:r>
            <a:r>
              <a:rPr lang="zh-CN" altLang="en-US" b="1" dirty="0">
                <a:solidFill>
                  <a:srgbClr val="000000"/>
                </a:solidFill>
                <a:latin typeface="华文中宋" panose="02010600040101010101" pitchFamily="2" charset="-122"/>
                <a:ea typeface="华文中宋" panose="02010600040101010101" pitchFamily="2" charset="-122"/>
              </a:rPr>
              <a:t>部分的重入）</a:t>
            </a:r>
            <a:endParaRPr lang="en-US" altLang="zh-CN" b="1" dirty="0">
              <a:solidFill>
                <a:srgbClr val="000000"/>
              </a:solidFill>
              <a:latin typeface="华文中宋" panose="02010600040101010101" pitchFamily="2" charset="-122"/>
              <a:ea typeface="华文中宋" panose="02010600040101010101" pitchFamily="2" charset="-122"/>
            </a:endParaRPr>
          </a:p>
          <a:p>
            <a:pPr marL="1257300" lvl="6" indent="-342900">
              <a:lnSpc>
                <a:spcPct val="150000"/>
              </a:lnSpc>
              <a:buFont typeface="+mj-ea"/>
              <a:buAutoNum type="circleNumDbPlain"/>
            </a:pPr>
            <a:r>
              <a:rPr lang="zh-CN" altLang="en-US" b="1" dirty="0">
                <a:solidFill>
                  <a:srgbClr val="000000"/>
                </a:solidFill>
                <a:latin typeface="华文中宋" panose="02010600040101010101" pitchFamily="2" charset="-122"/>
                <a:ea typeface="华文中宋" panose="02010600040101010101" pitchFamily="2" charset="-122"/>
              </a:rPr>
              <a:t>是否有</a:t>
            </a:r>
            <a:r>
              <a:rPr lang="en-US" altLang="zh-CN" b="1" dirty="0">
                <a:solidFill>
                  <a:srgbClr val="000000"/>
                </a:solidFill>
                <a:latin typeface="华文中宋" panose="02010600040101010101" pitchFamily="2" charset="-122"/>
                <a:ea typeface="华文中宋" panose="02010600040101010101" pitchFamily="2" charset="-122"/>
              </a:rPr>
              <a:t>pending</a:t>
            </a:r>
            <a:r>
              <a:rPr lang="zh-CN" altLang="en-US" b="1" dirty="0">
                <a:solidFill>
                  <a:srgbClr val="000000"/>
                </a:solidFill>
                <a:latin typeface="华文中宋" panose="02010600040101010101" pitchFamily="2" charset="-122"/>
                <a:ea typeface="华文中宋" panose="02010600040101010101" pitchFamily="2" charset="-122"/>
              </a:rPr>
              <a:t>的</a:t>
            </a:r>
            <a:r>
              <a:rPr lang="en-US" altLang="zh-CN" b="1" dirty="0" err="1">
                <a:solidFill>
                  <a:srgbClr val="000000"/>
                </a:solidFill>
                <a:latin typeface="华文中宋" panose="02010600040101010101" pitchFamily="2" charset="-122"/>
                <a:ea typeface="华文中宋" panose="02010600040101010101" pitchFamily="2" charset="-122"/>
              </a:rPr>
              <a:t>softirq</a:t>
            </a:r>
            <a:r>
              <a:rPr lang="zh-CN" altLang="en-US" b="1" dirty="0">
                <a:solidFill>
                  <a:srgbClr val="000000"/>
                </a:solidFill>
                <a:latin typeface="华文中宋" panose="02010600040101010101" pitchFamily="2" charset="-122"/>
                <a:ea typeface="华文中宋" panose="02010600040101010101" pitchFamily="2" charset="-122"/>
              </a:rPr>
              <a:t>需要处理？</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5" indent="-285750" algn="just">
              <a:lnSpc>
                <a:spcPct val="150000"/>
              </a:lnSpc>
              <a:buFont typeface="Arial" panose="020B0604020202020204" pitchFamily="34" charset="0"/>
              <a:buChar char="•"/>
            </a:pPr>
            <a:r>
              <a:rPr lang="en-US" altLang="zh-CN" b="1" dirty="0" err="1">
                <a:solidFill>
                  <a:srgbClr val="000000"/>
                </a:solidFill>
                <a:latin typeface="华文中宋" panose="02010600040101010101" pitchFamily="2" charset="-122"/>
                <a:ea typeface="华文中宋" panose="02010600040101010101" pitchFamily="2" charset="-122"/>
              </a:rPr>
              <a:t>in_interrupt</a:t>
            </a:r>
            <a:r>
              <a:rPr lang="zh-CN" altLang="en-US" b="1" dirty="0">
                <a:solidFill>
                  <a:srgbClr val="000000"/>
                </a:solidFill>
                <a:latin typeface="华文中宋" panose="02010600040101010101" pitchFamily="2" charset="-122"/>
                <a:ea typeface="华文中宋" panose="02010600040101010101" pitchFamily="2" charset="-122"/>
              </a:rPr>
              <a:t>宏的值与</a:t>
            </a:r>
            <a:r>
              <a:rPr lang="en-US" altLang="zh-CN" b="1" dirty="0" err="1">
                <a:solidFill>
                  <a:srgbClr val="000000"/>
                </a:solidFill>
                <a:latin typeface="华文中宋" panose="02010600040101010101" pitchFamily="2" charset="-122"/>
                <a:ea typeface="华文中宋" panose="02010600040101010101" pitchFamily="2" charset="-122"/>
              </a:rPr>
              <a:t>preempt_count</a:t>
            </a:r>
            <a:r>
              <a:rPr lang="zh-CN" altLang="en-US" b="1" dirty="0">
                <a:solidFill>
                  <a:srgbClr val="000000"/>
                </a:solidFill>
                <a:latin typeface="华文中宋" panose="02010600040101010101" pitchFamily="2" charset="-122"/>
                <a:ea typeface="华文中宋" panose="02010600040101010101" pitchFamily="2" charset="-122"/>
              </a:rPr>
              <a:t>变量有关，是硬件中断嵌套层数、软中断计数以及可屏蔽中断三者之和。所以如果</a:t>
            </a:r>
            <a:r>
              <a:rPr lang="en-US" altLang="zh-CN" b="1" dirty="0" err="1">
                <a:solidFill>
                  <a:srgbClr val="000000"/>
                </a:solidFill>
                <a:latin typeface="华文中宋" panose="02010600040101010101" pitchFamily="2" charset="-122"/>
                <a:ea typeface="华文中宋" panose="02010600040101010101" pitchFamily="2" charset="-122"/>
              </a:rPr>
              <a:t>in_interrupt</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的值大于</a:t>
            </a:r>
            <a:r>
              <a:rPr lang="en-US" altLang="zh-CN" b="1" dirty="0">
                <a:solidFill>
                  <a:srgbClr val="000000"/>
                </a:solidFill>
                <a:latin typeface="华文中宋" panose="02010600040101010101" pitchFamily="2" charset="-122"/>
                <a:ea typeface="华文中宋" panose="02010600040101010101" pitchFamily="2" charset="-122"/>
              </a:rPr>
              <a:t>0</a:t>
            </a:r>
            <a:r>
              <a:rPr lang="zh-CN" altLang="en-US" b="1" dirty="0">
                <a:solidFill>
                  <a:srgbClr val="000000"/>
                </a:solidFill>
                <a:latin typeface="华文中宋" panose="02010600040101010101" pitchFamily="2" charset="-122"/>
                <a:ea typeface="华文中宋" panose="02010600040101010101" pitchFamily="2" charset="-122"/>
              </a:rPr>
              <a:t>，就不会处理软中断，意思是当有硬件中断嵌套、或软中断被禁止、不可屏蔽中断的情况下，不会去处理软中断</a:t>
            </a:r>
            <a:endParaRPr lang="en-US" altLang="zh-CN"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F1DE12CA-3799-4091-9F69-63EF9DC7BC72}"/>
              </a:ext>
            </a:extLst>
          </p:cNvPr>
          <p:cNvSpPr>
            <a:spLocks noGrp="1"/>
          </p:cNvSpPr>
          <p:nvPr>
            <p:ph type="sldNum" sz="quarter" idx="12"/>
          </p:nvPr>
        </p:nvSpPr>
        <p:spPr/>
        <p:txBody>
          <a:bodyPr/>
          <a:lstStyle/>
          <a:p>
            <a:fld id="{B10D5614-B734-4280-8F57-1D4947433C97}" type="slidenum">
              <a:rPr lang="en-US" smtClean="0"/>
              <a:pPr/>
              <a:t>53</a:t>
            </a:fld>
            <a:endParaRPr lang="en-US"/>
          </a:p>
        </p:txBody>
      </p:sp>
    </p:spTree>
    <p:extLst>
      <p:ext uri="{BB962C8B-B14F-4D97-AF65-F5344CB8AC3E}">
        <p14:creationId xmlns:p14="http://schemas.microsoft.com/office/powerpoint/2010/main" val="247965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38</a:t>
            </a:r>
            <a:endParaRPr lang="en-US" sz="1100" b="1" dirty="0">
              <a:solidFill>
                <a:prstClr val="white"/>
              </a:solidFill>
            </a:endParaRPr>
          </a:p>
        </p:txBody>
      </p:sp>
      <p:sp>
        <p:nvSpPr>
          <p:cNvPr id="9"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软中断</a:t>
            </a:r>
            <a:r>
              <a:rPr lang="en-US" altLang="zh-CN" sz="2000" b="1" dirty="0">
                <a:solidFill>
                  <a:srgbClr val="FF0000"/>
                </a:solidFill>
                <a:latin typeface="华文中宋" panose="02010600040101010101" pitchFamily="2" charset="-122"/>
                <a:ea typeface="华文中宋" panose="02010600040101010101" pitchFamily="2" charset="-122"/>
              </a:rPr>
              <a:t>—Bottom Half</a:t>
            </a:r>
            <a:r>
              <a:rPr lang="zh-CN" altLang="en-US" sz="2000" b="1" dirty="0">
                <a:solidFill>
                  <a:srgbClr val="FF0000"/>
                </a:solidFill>
                <a:latin typeface="华文中宋" panose="02010600040101010101" pitchFamily="2" charset="-122"/>
                <a:ea typeface="华文中宋" panose="02010600040101010101" pitchFamily="2" charset="-122"/>
              </a:rPr>
              <a:t>（中断延迟处理）</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11" name="Picture 2" descr="https://img-blog.csdn.net/20160906142053663?watermark/2/text/aHR0cDovL2Jsb2cuY3Nkbi5uZXQv/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1988840"/>
            <a:ext cx="9039225" cy="1762126"/>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11560" y="3645024"/>
            <a:ext cx="8075240" cy="253627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bit0-7</a:t>
            </a:r>
            <a:r>
              <a:rPr lang="zh-CN" altLang="en-US" b="1" dirty="0">
                <a:solidFill>
                  <a:srgbClr val="000000"/>
                </a:solidFill>
                <a:latin typeface="华文中宋" panose="02010600040101010101" pitchFamily="2" charset="-122"/>
                <a:ea typeface="华文中宋" panose="02010600040101010101" pitchFamily="2" charset="-122"/>
              </a:rPr>
              <a:t>代表的是抢占的次数，最大抢占深度为</a:t>
            </a:r>
            <a:r>
              <a:rPr lang="en-US" altLang="zh-CN" b="1" dirty="0">
                <a:solidFill>
                  <a:srgbClr val="000000"/>
                </a:solidFill>
                <a:latin typeface="华文中宋" panose="02010600040101010101" pitchFamily="2" charset="-122"/>
                <a:ea typeface="华文中宋" panose="02010600040101010101" pitchFamily="2" charset="-122"/>
              </a:rPr>
              <a:t>256</a:t>
            </a:r>
            <a:r>
              <a:rPr lang="zh-CN" altLang="en-US" b="1" dirty="0">
                <a:solidFill>
                  <a:srgbClr val="000000"/>
                </a:solidFill>
                <a:latin typeface="华文中宋" panose="02010600040101010101" pitchFamily="2" charset="-122"/>
                <a:ea typeface="华文中宋" panose="02010600040101010101" pitchFamily="2" charset="-122"/>
              </a:rPr>
              <a:t>次 </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bit8-15</a:t>
            </a:r>
            <a:r>
              <a:rPr lang="zh-CN" altLang="en-US" b="1" dirty="0">
                <a:solidFill>
                  <a:srgbClr val="000000"/>
                </a:solidFill>
                <a:latin typeface="华文中宋" panose="02010600040101010101" pitchFamily="2" charset="-122"/>
                <a:ea typeface="华文中宋" panose="02010600040101010101" pitchFamily="2" charset="-122"/>
              </a:rPr>
              <a:t>代表的是软中断的次数，最大也是</a:t>
            </a:r>
            <a:r>
              <a:rPr lang="en-US" altLang="zh-CN" b="1" dirty="0">
                <a:solidFill>
                  <a:srgbClr val="000000"/>
                </a:solidFill>
                <a:latin typeface="华文中宋" panose="02010600040101010101" pitchFamily="2" charset="-122"/>
                <a:ea typeface="华文中宋" panose="02010600040101010101" pitchFamily="2" charset="-122"/>
              </a:rPr>
              <a:t>256</a:t>
            </a:r>
            <a:r>
              <a:rPr lang="zh-CN" altLang="en-US" b="1" dirty="0">
                <a:solidFill>
                  <a:srgbClr val="000000"/>
                </a:solidFill>
                <a:latin typeface="华文中宋" panose="02010600040101010101" pitchFamily="2" charset="-122"/>
                <a:ea typeface="华文中宋" panose="02010600040101010101" pitchFamily="2" charset="-122"/>
              </a:rPr>
              <a:t>次 </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bit16-19</a:t>
            </a:r>
            <a:r>
              <a:rPr lang="zh-CN" altLang="en-US" b="1" dirty="0">
                <a:solidFill>
                  <a:srgbClr val="000000"/>
                </a:solidFill>
                <a:latin typeface="华文中宋" panose="02010600040101010101" pitchFamily="2" charset="-122"/>
                <a:ea typeface="华文中宋" panose="02010600040101010101" pitchFamily="2" charset="-122"/>
              </a:rPr>
              <a:t>表示硬件中断的次数，注释的大概意思是避免中断嵌套，但是也不能防止某些驱动中嵌套使用中断，所以嵌套</a:t>
            </a:r>
            <a:r>
              <a:rPr lang="en-US" altLang="zh-CN" b="1" dirty="0">
                <a:solidFill>
                  <a:srgbClr val="000000"/>
                </a:solidFill>
                <a:latin typeface="华文中宋" panose="02010600040101010101" pitchFamily="2" charset="-122"/>
                <a:ea typeface="华文中宋" panose="02010600040101010101" pitchFamily="2" charset="-122"/>
              </a:rPr>
              <a:t>16</a:t>
            </a:r>
            <a:r>
              <a:rPr lang="zh-CN" altLang="en-US" b="1" dirty="0">
                <a:solidFill>
                  <a:srgbClr val="000000"/>
                </a:solidFill>
                <a:latin typeface="华文中宋" panose="02010600040101010101" pitchFamily="2" charset="-122"/>
                <a:ea typeface="华文中宋" panose="02010600040101010101" pitchFamily="2" charset="-122"/>
              </a:rPr>
              <a:t>层也是最大次数了</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bit20</a:t>
            </a:r>
            <a:r>
              <a:rPr lang="zh-CN" altLang="en-US" b="1" dirty="0">
                <a:solidFill>
                  <a:srgbClr val="000000"/>
                </a:solidFill>
                <a:latin typeface="华文中宋" panose="02010600040101010101" pitchFamily="2" charset="-122"/>
                <a:ea typeface="华文中宋" panose="02010600040101010101" pitchFamily="2" charset="-122"/>
              </a:rPr>
              <a:t>代表</a:t>
            </a:r>
            <a:r>
              <a:rPr lang="en-US" altLang="zh-CN" b="1" dirty="0">
                <a:solidFill>
                  <a:srgbClr val="000000"/>
                </a:solidFill>
                <a:latin typeface="华文中宋" panose="02010600040101010101" pitchFamily="2" charset="-122"/>
                <a:ea typeface="华文中宋" panose="02010600040101010101" pitchFamily="2" charset="-122"/>
              </a:rPr>
              <a:t>NMI</a:t>
            </a:r>
            <a:r>
              <a:rPr lang="zh-CN" altLang="en-US" b="1" dirty="0">
                <a:solidFill>
                  <a:srgbClr val="000000"/>
                </a:solidFill>
                <a:latin typeface="华文中宋" panose="02010600040101010101" pitchFamily="2" charset="-122"/>
                <a:ea typeface="华文中宋" panose="02010600040101010101" pitchFamily="2" charset="-122"/>
              </a:rPr>
              <a:t>中断</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bit21</a:t>
            </a:r>
            <a:r>
              <a:rPr lang="zh-CN" altLang="en-US" b="1" dirty="0">
                <a:solidFill>
                  <a:srgbClr val="000000"/>
                </a:solidFill>
                <a:latin typeface="华文中宋" panose="02010600040101010101" pitchFamily="2" charset="-122"/>
                <a:ea typeface="华文中宋" panose="02010600040101010101" pitchFamily="2" charset="-122"/>
              </a:rPr>
              <a:t>代表当前抢占是否</a:t>
            </a:r>
            <a:r>
              <a:rPr lang="en-US" altLang="zh-CN" b="1" dirty="0">
                <a:solidFill>
                  <a:srgbClr val="000000"/>
                </a:solidFill>
                <a:latin typeface="华文中宋" panose="02010600040101010101" pitchFamily="2" charset="-122"/>
                <a:ea typeface="华文中宋" panose="02010600040101010101" pitchFamily="2" charset="-122"/>
              </a:rPr>
              <a:t>active</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13" name="矩形 12"/>
          <p:cNvSpPr/>
          <p:nvPr/>
        </p:nvSpPr>
        <p:spPr>
          <a:xfrm>
            <a:off x="607780" y="1619508"/>
            <a:ext cx="2170787" cy="369332"/>
          </a:xfrm>
          <a:prstGeom prst="rect">
            <a:avLst/>
          </a:prstGeom>
        </p:spPr>
        <p:txBody>
          <a:bodyPr wrap="none">
            <a:spAutoFit/>
          </a:bodyPr>
          <a:lstStyle/>
          <a:p>
            <a:pPr marL="285750" indent="-285750">
              <a:buFont typeface="Wingdings" panose="05000000000000000000" pitchFamily="2" charset="2"/>
              <a:buChar char="Ø"/>
            </a:pPr>
            <a:r>
              <a:rPr lang="en-US" altLang="zh-CN" b="1" dirty="0" err="1">
                <a:solidFill>
                  <a:srgbClr val="000000"/>
                </a:solidFill>
                <a:latin typeface="华文中宋" panose="02010600040101010101" pitchFamily="2" charset="-122"/>
                <a:ea typeface="华文中宋" panose="02010600040101010101" pitchFamily="2" charset="-122"/>
              </a:rPr>
              <a:t>preempt_count</a:t>
            </a:r>
            <a:endParaRPr lang="zh-CN" altLang="en-US" dirty="0"/>
          </a:p>
        </p:txBody>
      </p:sp>
      <p:sp>
        <p:nvSpPr>
          <p:cNvPr id="3" name="灯片编号占位符 2">
            <a:extLst>
              <a:ext uri="{FF2B5EF4-FFF2-40B4-BE49-F238E27FC236}">
                <a16:creationId xmlns:a16="http://schemas.microsoft.com/office/drawing/2014/main" id="{8D11EA41-30B9-4F3A-8433-478539FCCB51}"/>
              </a:ext>
            </a:extLst>
          </p:cNvPr>
          <p:cNvSpPr>
            <a:spLocks noGrp="1"/>
          </p:cNvSpPr>
          <p:nvPr>
            <p:ph type="sldNum" sz="quarter" idx="12"/>
          </p:nvPr>
        </p:nvSpPr>
        <p:spPr/>
        <p:txBody>
          <a:bodyPr/>
          <a:lstStyle/>
          <a:p>
            <a:fld id="{B10D5614-B734-4280-8F57-1D4947433C97}" type="slidenum">
              <a:rPr lang="en-US" smtClean="0"/>
              <a:pPr/>
              <a:t>54</a:t>
            </a:fld>
            <a:endParaRPr lang="en-US"/>
          </a:p>
        </p:txBody>
      </p:sp>
    </p:spTree>
    <p:extLst>
      <p:ext uri="{BB962C8B-B14F-4D97-AF65-F5344CB8AC3E}">
        <p14:creationId xmlns:p14="http://schemas.microsoft.com/office/powerpoint/2010/main" val="130714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中断的分类与优先级</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39</a:t>
            </a:r>
            <a:endParaRPr lang="en-US" sz="1100" b="1" dirty="0">
              <a:solidFill>
                <a:prstClr val="white"/>
              </a:solidFill>
            </a:endParaRPr>
          </a:p>
        </p:txBody>
      </p:sp>
      <p:sp>
        <p:nvSpPr>
          <p:cNvPr id="8" name="Rectangle 3"/>
          <p:cNvSpPr txBox="1">
            <a:spLocks/>
          </p:cNvSpPr>
          <p:nvPr/>
        </p:nvSpPr>
        <p:spPr>
          <a:xfrm>
            <a:off x="479882" y="1556792"/>
            <a:ext cx="8157334" cy="50405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多个外设同时向</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提出中断请求时，</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需要解决的问题：</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lvl="1" indent="0">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Wingdings" panose="05000000000000000000" pitchFamily="2" charset="2"/>
              <a:buChar char="ü"/>
            </a:pPr>
            <a:r>
              <a:rPr lang="zh-CN" altLang="en-US" sz="1600" b="1" dirty="0">
                <a:solidFill>
                  <a:srgbClr val="FF0000"/>
                </a:solidFill>
                <a:latin typeface="华文中宋" panose="02010600040101010101" pitchFamily="2" charset="-122"/>
                <a:ea typeface="华文中宋" panose="02010600040101010101" pitchFamily="2" charset="-122"/>
              </a:rPr>
              <a:t>中断优先级</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按中断源的轻重缓急，在</a:t>
            </a:r>
            <a:r>
              <a:rPr lang="en-US" altLang="zh-CN" sz="1800" b="1" dirty="0">
                <a:solidFill>
                  <a:srgbClr val="000000"/>
                </a:solidFill>
                <a:latin typeface="华文中宋" panose="02010600040101010101" pitchFamily="2" charset="-122"/>
                <a:ea typeface="华文中宋" panose="02010600040101010101" pitchFamily="2" charset="-122"/>
              </a:rPr>
              <a:t>PSW</a:t>
            </a:r>
            <a:r>
              <a:rPr lang="zh-CN" altLang="en-US" sz="1800" b="1" dirty="0">
                <a:solidFill>
                  <a:srgbClr val="000000"/>
                </a:solidFill>
                <a:latin typeface="华文中宋" panose="02010600040101010101" pitchFamily="2" charset="-122"/>
                <a:ea typeface="华文中宋" panose="02010600040101010101" pitchFamily="2" charset="-122"/>
              </a:rPr>
              <a:t>中设置中断优先级</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当中断源的优先级比</a:t>
            </a:r>
            <a:r>
              <a:rPr lang="en-US" altLang="zh-CN" sz="1800" b="1" dirty="0">
                <a:solidFill>
                  <a:srgbClr val="000000"/>
                </a:solidFill>
                <a:latin typeface="华文中宋" panose="02010600040101010101" pitchFamily="2" charset="-122"/>
                <a:ea typeface="华文中宋" panose="02010600040101010101" pitchFamily="2" charset="-122"/>
              </a:rPr>
              <a:t>PSW</a:t>
            </a:r>
            <a:r>
              <a:rPr lang="zh-CN" altLang="en-US" sz="1800" b="1" dirty="0">
                <a:solidFill>
                  <a:srgbClr val="000000"/>
                </a:solidFill>
                <a:latin typeface="华文中宋" panose="02010600040101010101" pitchFamily="2" charset="-122"/>
                <a:ea typeface="华文中宋" panose="02010600040101010101" pitchFamily="2" charset="-122"/>
              </a:rPr>
              <a:t>中的优先级低时，则不作响应（中断屏蔽）</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2" indent="-342900">
              <a:lnSpc>
                <a:spcPct val="150000"/>
              </a:lnSpc>
              <a:spcBef>
                <a:spcPts val="0"/>
              </a:spcBef>
              <a:buFont typeface="Wingdings" panose="05000000000000000000" pitchFamily="2" charset="2"/>
              <a:buChar char="ü"/>
            </a:pPr>
            <a:r>
              <a:rPr lang="zh-CN" altLang="en-US" sz="1700" b="1" dirty="0">
                <a:solidFill>
                  <a:srgbClr val="FF0000"/>
                </a:solidFill>
                <a:latin typeface="华文中宋" panose="02010600040101010101" pitchFamily="2" charset="-122"/>
                <a:ea typeface="华文中宋" panose="02010600040101010101" pitchFamily="2" charset="-122"/>
              </a:rPr>
              <a:t>中断嵌套</a:t>
            </a:r>
            <a:endParaRPr lang="en-US" altLang="zh-CN" sz="1700" b="1" dirty="0">
              <a:solidFill>
                <a:srgbClr val="FF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在执行低级别中断服务程序的过程中，响应高级别中断请求，暂停低级别中断服务而转去为更高级别中断服务的过程</a:t>
            </a:r>
            <a:endParaRPr lang="en-US" altLang="zh-CN" sz="1800" b="1" dirty="0">
              <a:solidFill>
                <a:srgbClr val="000000"/>
              </a:solidFill>
              <a:latin typeface="华文中宋" panose="02010600040101010101" pitchFamily="2" charset="-122"/>
              <a:ea typeface="华文中宋" panose="02010600040101010101" pitchFamily="2" charset="-122"/>
            </a:endParaRPr>
          </a:p>
          <a:p>
            <a:pPr marL="742950" lvl="2" indent="-342900">
              <a:lnSpc>
                <a:spcPct val="150000"/>
              </a:lnSpc>
              <a:spcBef>
                <a:spcPts val="0"/>
              </a:spcBef>
              <a:buFont typeface="Wingdings" panose="05000000000000000000" pitchFamily="2" charset="2"/>
              <a:buChar char="ü"/>
            </a:pPr>
            <a:r>
              <a:rPr lang="zh-CN" altLang="en-US" sz="1700" b="1" dirty="0">
                <a:solidFill>
                  <a:srgbClr val="FF0000"/>
                </a:solidFill>
                <a:latin typeface="华文中宋" panose="02010600040101010101" pitchFamily="2" charset="-122"/>
                <a:ea typeface="华文中宋" panose="02010600040101010101" pitchFamily="2" charset="-122"/>
              </a:rPr>
              <a:t>中断屏蔽</a:t>
            </a:r>
            <a:endParaRPr lang="en-US" altLang="zh-CN" sz="1700" b="1" dirty="0">
              <a:solidFill>
                <a:srgbClr val="FF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为了保证级别低的中断源不干扰比其级别高的中断处理过程，可采用中断屏蔽技术</a:t>
            </a:r>
          </a:p>
          <a:p>
            <a:pPr lvl="1">
              <a:lnSpc>
                <a:spcPct val="150000"/>
              </a:lnSpc>
              <a:spcBef>
                <a:spcPts val="0"/>
              </a:spcBef>
              <a:buFont typeface="Arial" panose="020B0604020202020204" pitchFamily="34"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2C4189C7-9159-46C8-B173-45F1721B588D}"/>
              </a:ext>
            </a:extLst>
          </p:cNvPr>
          <p:cNvSpPr>
            <a:spLocks noGrp="1"/>
          </p:cNvSpPr>
          <p:nvPr>
            <p:ph type="sldNum" sz="quarter" idx="12"/>
          </p:nvPr>
        </p:nvSpPr>
        <p:spPr/>
        <p:txBody>
          <a:bodyPr/>
          <a:lstStyle/>
          <a:p>
            <a:fld id="{B10D5614-B734-4280-8F57-1D4947433C97}" type="slidenum">
              <a:rPr lang="en-US" smtClean="0"/>
              <a:pPr/>
              <a:t>55</a:t>
            </a:fld>
            <a:endParaRPr lang="en-US"/>
          </a:p>
        </p:txBody>
      </p:sp>
    </p:spTree>
    <p:extLst>
      <p:ext uri="{BB962C8B-B14F-4D97-AF65-F5344CB8AC3E}">
        <p14:creationId xmlns:p14="http://schemas.microsoft.com/office/powerpoint/2010/main" val="290388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0"/>
          <p:cNvGrpSpPr>
            <a:grpSpLocks/>
          </p:cNvGrpSpPr>
          <p:nvPr/>
        </p:nvGrpSpPr>
        <p:grpSpPr bwMode="auto">
          <a:xfrm>
            <a:off x="2112062" y="1269206"/>
            <a:ext cx="6551613" cy="4319588"/>
            <a:chOff x="840" y="1488"/>
            <a:chExt cx="4127" cy="2721"/>
          </a:xfrm>
        </p:grpSpPr>
        <p:pic>
          <p:nvPicPr>
            <p:cNvPr id="9" name="Picture 7" descr="~TMP0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 y="1488"/>
              <a:ext cx="4127" cy="2721"/>
            </a:xfrm>
            <a:prstGeom prst="rect">
              <a:avLst/>
            </a:prstGeom>
            <a:noFill/>
            <a:extLst>
              <a:ext uri="{909E8E84-426E-40DD-AFC4-6F175D3DCCD1}">
                <a14:hiddenFill xmlns:a14="http://schemas.microsoft.com/office/drawing/2010/main">
                  <a:solidFill>
                    <a:srgbClr val="FFFFFF"/>
                  </a:solidFill>
                </a14:hiddenFill>
              </a:ext>
            </a:extLst>
          </p:spPr>
        </p:pic>
        <p:sp>
          <p:nvSpPr>
            <p:cNvPr id="13" name="Line 11"/>
            <p:cNvSpPr>
              <a:spLocks noChangeShapeType="1"/>
            </p:cNvSpPr>
            <p:nvPr/>
          </p:nvSpPr>
          <p:spPr bwMode="auto">
            <a:xfrm>
              <a:off x="1723" y="1833"/>
              <a:ext cx="0" cy="985"/>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14" name="Line 12"/>
            <p:cNvSpPr>
              <a:spLocks noChangeShapeType="1"/>
            </p:cNvSpPr>
            <p:nvPr/>
          </p:nvSpPr>
          <p:spPr bwMode="auto">
            <a:xfrm>
              <a:off x="1723" y="2895"/>
              <a:ext cx="8" cy="1050"/>
            </a:xfrm>
            <a:prstGeom prst="line">
              <a:avLst/>
            </a:prstGeom>
            <a:noFill/>
            <a:ln w="381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15" name="Line 14"/>
            <p:cNvSpPr>
              <a:spLocks noChangeShapeType="1"/>
            </p:cNvSpPr>
            <p:nvPr/>
          </p:nvSpPr>
          <p:spPr bwMode="auto">
            <a:xfrm>
              <a:off x="3063" y="1771"/>
              <a:ext cx="0" cy="1081"/>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16" name="Line 15"/>
            <p:cNvSpPr>
              <a:spLocks noChangeShapeType="1"/>
            </p:cNvSpPr>
            <p:nvPr/>
          </p:nvSpPr>
          <p:spPr bwMode="auto">
            <a:xfrm>
              <a:off x="3072" y="2918"/>
              <a:ext cx="0" cy="986"/>
            </a:xfrm>
            <a:prstGeom prst="line">
              <a:avLst/>
            </a:prstGeom>
            <a:noFill/>
            <a:ln w="3810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17" name="Line 16"/>
            <p:cNvSpPr>
              <a:spLocks noChangeShapeType="1"/>
            </p:cNvSpPr>
            <p:nvPr/>
          </p:nvSpPr>
          <p:spPr bwMode="auto">
            <a:xfrm>
              <a:off x="978" y="2708"/>
              <a:ext cx="5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18" name="Line 17"/>
            <p:cNvSpPr>
              <a:spLocks noChangeShapeType="1"/>
            </p:cNvSpPr>
            <p:nvPr/>
          </p:nvSpPr>
          <p:spPr bwMode="auto">
            <a:xfrm>
              <a:off x="1490" y="2708"/>
              <a:ext cx="186" cy="14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20" name="Line 19"/>
            <p:cNvSpPr>
              <a:spLocks noChangeShapeType="1"/>
            </p:cNvSpPr>
            <p:nvPr/>
          </p:nvSpPr>
          <p:spPr bwMode="auto">
            <a:xfrm>
              <a:off x="2311" y="2887"/>
              <a:ext cx="69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21" name="Line 20"/>
            <p:cNvSpPr>
              <a:spLocks noChangeShapeType="1"/>
            </p:cNvSpPr>
            <p:nvPr/>
          </p:nvSpPr>
          <p:spPr bwMode="auto">
            <a:xfrm>
              <a:off x="4505" y="1803"/>
              <a:ext cx="0" cy="2065"/>
            </a:xfrm>
            <a:prstGeom prst="line">
              <a:avLst/>
            </a:prstGeom>
            <a:noFill/>
            <a:ln w="38100">
              <a:solidFill>
                <a:srgbClr val="990033"/>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solidFill>
                  <a:srgbClr val="000000"/>
                </a:solidFill>
              </a:endParaRPr>
            </a:p>
          </p:txBody>
        </p:sp>
        <p:sp>
          <p:nvSpPr>
            <p:cNvPr id="26" name="Text Box 25"/>
            <p:cNvSpPr txBox="1">
              <a:spLocks noChangeArrowheads="1"/>
            </p:cNvSpPr>
            <p:nvPr/>
          </p:nvSpPr>
          <p:spPr bwMode="auto">
            <a:xfrm>
              <a:off x="1769" y="1863"/>
              <a:ext cx="140" cy="616"/>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00000"/>
                </a:lnSpc>
              </a:pPr>
              <a:r>
                <a:rPr kumimoji="0" lang="zh-CN" altLang="en-US" sz="1600" dirty="0">
                  <a:solidFill>
                    <a:srgbClr val="000000"/>
                  </a:solidFill>
                  <a:effectLst>
                    <a:outerShdw blurRad="38100" dist="38100" dir="2700000" algn="tl">
                      <a:srgbClr val="C0C0C0"/>
                    </a:outerShdw>
                  </a:effectLst>
                  <a:latin typeface="Arial" charset="0"/>
                </a:rPr>
                <a:t>教</a:t>
              </a:r>
            </a:p>
            <a:p>
              <a:pPr>
                <a:lnSpc>
                  <a:spcPct val="100000"/>
                </a:lnSpc>
              </a:pPr>
              <a:r>
                <a:rPr kumimoji="0" lang="zh-CN" altLang="en-US" sz="1600" dirty="0">
                  <a:solidFill>
                    <a:srgbClr val="000000"/>
                  </a:solidFill>
                  <a:effectLst>
                    <a:outerShdw blurRad="38100" dist="38100" dir="2700000" algn="tl">
                      <a:srgbClr val="C0C0C0"/>
                    </a:outerShdw>
                  </a:effectLst>
                  <a:latin typeface="Arial" charset="0"/>
                </a:rPr>
                <a:t>师</a:t>
              </a:r>
            </a:p>
            <a:p>
              <a:pPr>
                <a:lnSpc>
                  <a:spcPct val="100000"/>
                </a:lnSpc>
              </a:pPr>
              <a:r>
                <a:rPr kumimoji="0" lang="zh-CN" altLang="en-US" sz="1600" dirty="0">
                  <a:solidFill>
                    <a:srgbClr val="000000"/>
                  </a:solidFill>
                  <a:effectLst>
                    <a:outerShdw blurRad="38100" dist="38100" dir="2700000" algn="tl">
                      <a:srgbClr val="C0C0C0"/>
                    </a:outerShdw>
                  </a:effectLst>
                  <a:latin typeface="Arial" charset="0"/>
                </a:rPr>
                <a:t>讲</a:t>
              </a:r>
            </a:p>
            <a:p>
              <a:pPr>
                <a:lnSpc>
                  <a:spcPct val="100000"/>
                </a:lnSpc>
              </a:pPr>
              <a:r>
                <a:rPr kumimoji="0" lang="zh-CN" altLang="en-US" sz="1600" dirty="0">
                  <a:solidFill>
                    <a:srgbClr val="000000"/>
                  </a:solidFill>
                  <a:effectLst>
                    <a:outerShdw blurRad="38100" dist="38100" dir="2700000" algn="tl">
                      <a:srgbClr val="C0C0C0"/>
                    </a:outerShdw>
                  </a:effectLst>
                  <a:latin typeface="Arial" charset="0"/>
                </a:rPr>
                <a:t>课</a:t>
              </a:r>
            </a:p>
          </p:txBody>
        </p:sp>
      </p:grpSp>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中断的分类与优先级</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40</a:t>
            </a:r>
            <a:endParaRPr lang="en-US" sz="1100" b="1" dirty="0">
              <a:solidFill>
                <a:prstClr val="white"/>
              </a:solidFill>
            </a:endParaRPr>
          </a:p>
        </p:txBody>
      </p:sp>
      <p:sp>
        <p:nvSpPr>
          <p:cNvPr id="3" name="灯片编号占位符 2">
            <a:extLst>
              <a:ext uri="{FF2B5EF4-FFF2-40B4-BE49-F238E27FC236}">
                <a16:creationId xmlns:a16="http://schemas.microsoft.com/office/drawing/2014/main" id="{C557F806-D22F-4417-97E4-E5C419A46B60}"/>
              </a:ext>
            </a:extLst>
          </p:cNvPr>
          <p:cNvSpPr>
            <a:spLocks noGrp="1"/>
          </p:cNvSpPr>
          <p:nvPr>
            <p:ph type="sldNum" sz="quarter" idx="12"/>
          </p:nvPr>
        </p:nvSpPr>
        <p:spPr/>
        <p:txBody>
          <a:bodyPr/>
          <a:lstStyle/>
          <a:p>
            <a:fld id="{B10D5614-B734-4280-8F57-1D4947433C97}" type="slidenum">
              <a:rPr lang="en-US" smtClean="0"/>
              <a:pPr/>
              <a:t>56</a:t>
            </a:fld>
            <a:endParaRPr lang="en-US"/>
          </a:p>
        </p:txBody>
      </p:sp>
    </p:spTree>
    <p:extLst>
      <p:ext uri="{BB962C8B-B14F-4D97-AF65-F5344CB8AC3E}">
        <p14:creationId xmlns:p14="http://schemas.microsoft.com/office/powerpoint/2010/main" val="398665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9.3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中断技术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中断的分类与优先级</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41</a:t>
            </a:r>
            <a:endParaRPr lang="en-US" sz="1100" b="1" dirty="0">
              <a:solidFill>
                <a:prstClr val="white"/>
              </a:solidFill>
            </a:endParaRPr>
          </a:p>
        </p:txBody>
      </p:sp>
      <p:sp>
        <p:nvSpPr>
          <p:cNvPr id="2" name="矩形 1">
            <a:extLst>
              <a:ext uri="{FF2B5EF4-FFF2-40B4-BE49-F238E27FC236}">
                <a16:creationId xmlns:a16="http://schemas.microsoft.com/office/drawing/2014/main" id="{0B350423-542D-43F6-B043-3CDA3CC83711}"/>
              </a:ext>
            </a:extLst>
          </p:cNvPr>
          <p:cNvSpPr/>
          <p:nvPr/>
        </p:nvSpPr>
        <p:spPr>
          <a:xfrm>
            <a:off x="523168" y="3277768"/>
            <a:ext cx="8097664" cy="3367268"/>
          </a:xfrm>
          <a:prstGeom prst="rect">
            <a:avLst/>
          </a:prstGeom>
        </p:spPr>
        <p:txBody>
          <a:bodyPr wrap="square">
            <a:spAutoFit/>
          </a:bodyPr>
          <a:lstStyle/>
          <a:p>
            <a:pPr>
              <a:lnSpc>
                <a:spcPct val="150000"/>
              </a:lnSpc>
            </a:pPr>
            <a:r>
              <a:rPr lang="zh-CN" altLang="en-US" b="1" dirty="0">
                <a:solidFill>
                  <a:srgbClr val="000000"/>
                </a:solidFill>
                <a:latin typeface="华文中宋" panose="02010600040101010101" pitchFamily="2" charset="-122"/>
                <a:ea typeface="华文中宋" panose="02010600040101010101" pitchFamily="2" charset="-122"/>
              </a:rPr>
              <a:t>例如，有A、B、C、D 4个中断源，其优先级按A-&gt;B-&gt;C-&gt;D由高向低次序排列。在CPU执行主程序期间，同时出现了B和C的中断请求，由于B级别高于C，故首先执行B的服务程序。当B的服务程序执行完返回主程序后，由于C请求未撤销，故CPU又再去执行C的中断服务程序。若此时又出现了D的请求，因为D级别低于C，故CPU不响应。当C的服务程序执行完返回主程序后再去执行D的服务程序。若此时又出现了A请求，因A级别高于D，故CPU暂停对D级中断服务程序的执行，转去执行A级中断服务程序，等A级服务程序执行完后，再去执行D级中断服务程序</a:t>
            </a:r>
          </a:p>
        </p:txBody>
      </p:sp>
      <p:pic>
        <p:nvPicPr>
          <p:cNvPr id="3" name="图片 2">
            <a:extLst>
              <a:ext uri="{FF2B5EF4-FFF2-40B4-BE49-F238E27FC236}">
                <a16:creationId xmlns:a16="http://schemas.microsoft.com/office/drawing/2014/main" id="{986E0025-2F00-4C09-AE8F-906A4FB618DE}"/>
              </a:ext>
            </a:extLst>
          </p:cNvPr>
          <p:cNvPicPr>
            <a:picLocks noChangeAspect="1"/>
          </p:cNvPicPr>
          <p:nvPr/>
        </p:nvPicPr>
        <p:blipFill>
          <a:blip r:embed="rId2"/>
          <a:stretch>
            <a:fillRect/>
          </a:stretch>
        </p:blipFill>
        <p:spPr>
          <a:xfrm>
            <a:off x="3779912" y="379830"/>
            <a:ext cx="4467225" cy="2971800"/>
          </a:xfrm>
          <a:prstGeom prst="rect">
            <a:avLst/>
          </a:prstGeom>
        </p:spPr>
      </p:pic>
      <p:sp>
        <p:nvSpPr>
          <p:cNvPr id="5" name="灯片编号占位符 4">
            <a:extLst>
              <a:ext uri="{FF2B5EF4-FFF2-40B4-BE49-F238E27FC236}">
                <a16:creationId xmlns:a16="http://schemas.microsoft.com/office/drawing/2014/main" id="{2F52BC22-04AF-4B51-89D4-A1B11A7EBFC4}"/>
              </a:ext>
            </a:extLst>
          </p:cNvPr>
          <p:cNvSpPr>
            <a:spLocks noGrp="1"/>
          </p:cNvSpPr>
          <p:nvPr>
            <p:ph type="sldNum" sz="quarter" idx="12"/>
          </p:nvPr>
        </p:nvSpPr>
        <p:spPr/>
        <p:txBody>
          <a:bodyPr/>
          <a:lstStyle/>
          <a:p>
            <a:fld id="{B10D5614-B734-4280-8F57-1D4947433C97}" type="slidenum">
              <a:rPr lang="en-US" smtClean="0"/>
              <a:pPr/>
              <a:t>57</a:t>
            </a:fld>
            <a:endParaRPr lang="en-US"/>
          </a:p>
        </p:txBody>
      </p:sp>
    </p:spTree>
    <p:extLst>
      <p:ext uri="{BB962C8B-B14F-4D97-AF65-F5344CB8AC3E}">
        <p14:creationId xmlns:p14="http://schemas.microsoft.com/office/powerpoint/2010/main" val="370163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引入缓冲技术的目的</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42</a:t>
            </a:r>
            <a:endParaRPr lang="en-US" sz="1100" b="1" dirty="0">
              <a:solidFill>
                <a:prstClr val="white"/>
              </a:solidFill>
            </a:endParaRPr>
          </a:p>
        </p:txBody>
      </p:sp>
      <p:sp>
        <p:nvSpPr>
          <p:cNvPr id="2" name="矩形 1"/>
          <p:cNvSpPr/>
          <p:nvPr/>
        </p:nvSpPr>
        <p:spPr>
          <a:xfrm>
            <a:off x="611560" y="1740175"/>
            <a:ext cx="4572000" cy="923330"/>
          </a:xfrm>
          <a:prstGeom prst="rect">
            <a:avLst/>
          </a:prstGeom>
        </p:spPr>
        <p:txBody>
          <a:bodyPr>
            <a:spAutoFit/>
          </a:bodyPr>
          <a:lstStyle/>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解决</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和外设处理速度不匹配的问题</a:t>
            </a:r>
          </a:p>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减少中断的次数</a:t>
            </a:r>
          </a:p>
        </p:txBody>
      </p:sp>
      <p:sp>
        <p:nvSpPr>
          <p:cNvPr id="4" name="灯片编号占位符 3">
            <a:extLst>
              <a:ext uri="{FF2B5EF4-FFF2-40B4-BE49-F238E27FC236}">
                <a16:creationId xmlns:a16="http://schemas.microsoft.com/office/drawing/2014/main" id="{A099EDFB-D589-4A94-BAA4-87E8B347BAA2}"/>
              </a:ext>
            </a:extLst>
          </p:cNvPr>
          <p:cNvSpPr>
            <a:spLocks noGrp="1"/>
          </p:cNvSpPr>
          <p:nvPr>
            <p:ph type="sldNum" sz="quarter" idx="12"/>
          </p:nvPr>
        </p:nvSpPr>
        <p:spPr/>
        <p:txBody>
          <a:bodyPr/>
          <a:lstStyle/>
          <a:p>
            <a:fld id="{B10D5614-B734-4280-8F57-1D4947433C97}" type="slidenum">
              <a:rPr lang="en-US" smtClean="0"/>
              <a:pPr/>
              <a:t>58</a:t>
            </a:fld>
            <a:endParaRPr lang="en-US"/>
          </a:p>
        </p:txBody>
      </p:sp>
    </p:spTree>
    <p:extLst>
      <p:ext uri="{BB962C8B-B14F-4D97-AF65-F5344CB8AC3E}">
        <p14:creationId xmlns:p14="http://schemas.microsoft.com/office/powerpoint/2010/main" val="13496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缓冲的种类</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43</a:t>
            </a:r>
            <a:endParaRPr lang="en-US" sz="1100" b="1" dirty="0">
              <a:solidFill>
                <a:prstClr val="white"/>
              </a:solidFill>
            </a:endParaRPr>
          </a:p>
        </p:txBody>
      </p:sp>
      <p:sp>
        <p:nvSpPr>
          <p:cNvPr id="6" name="Rectangle 3"/>
          <p:cNvSpPr txBox="1">
            <a:spLocks/>
          </p:cNvSpPr>
          <p:nvPr/>
        </p:nvSpPr>
        <p:spPr>
          <a:xfrm>
            <a:off x="457200" y="1628800"/>
            <a:ext cx="8229600" cy="49685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按缓冲器的个数</a:t>
            </a: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单缓冲：在设备和处理机之间设置一个缓冲器</a:t>
            </a: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双缓冲：</a:t>
            </a:r>
            <a:r>
              <a:rPr lang="en-US" altLang="zh-CN" sz="1800" b="1" dirty="0">
                <a:solidFill>
                  <a:srgbClr val="000000"/>
                </a:solidFill>
                <a:latin typeface="华文中宋" panose="02010600040101010101" pitchFamily="2" charset="-122"/>
                <a:ea typeface="华文中宋" panose="02010600040101010101" pitchFamily="2" charset="-122"/>
              </a:rPr>
              <a:t>CPU</a:t>
            </a:r>
            <a:r>
              <a:rPr lang="zh-CN" altLang="en-US" sz="1800" b="1" dirty="0">
                <a:solidFill>
                  <a:srgbClr val="000000"/>
                </a:solidFill>
                <a:latin typeface="华文中宋" panose="02010600040101010101" pitchFamily="2" charset="-122"/>
                <a:ea typeface="华文中宋" panose="02010600040101010101" pitchFamily="2" charset="-122"/>
              </a:rPr>
              <a:t>把输出数据放到一个缓冲区，再从另一个缓冲区读取输入数据。当然，也可同时用于输入或输出</a:t>
            </a: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多缓冲：把多个缓冲区连接起来，一部分专用作输入，另一部分专用作输出</a:t>
            </a: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缓冲池：把多个缓冲区连接起来统一管理，既可用于输入，又可用于输出</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按缓冲的实现方式</a:t>
            </a: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专用的硬件缓冲器：例如，</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控制器中的数据缓冲寄存器</a:t>
            </a:r>
          </a:p>
          <a:p>
            <a:pPr marL="800100" lvl="1" indent="-342900">
              <a:lnSpc>
                <a:spcPct val="150000"/>
              </a:lnSpc>
              <a:spcBef>
                <a:spcPts val="0"/>
              </a:spcBef>
              <a:buFont typeface="+mj-lt"/>
              <a:buAutoNum type="arabicPeriod"/>
            </a:pPr>
            <a:r>
              <a:rPr lang="zh-CN" altLang="en-US" sz="1800" b="1" dirty="0">
                <a:solidFill>
                  <a:srgbClr val="000000"/>
                </a:solidFill>
                <a:latin typeface="华文中宋" panose="02010600040101010101" pitchFamily="2" charset="-122"/>
                <a:ea typeface="华文中宋" panose="02010600040101010101" pitchFamily="2" charset="-122"/>
              </a:rPr>
              <a:t>内存缓冲区（软件缓冲）：在内存划出一个具有</a:t>
            </a:r>
            <a:r>
              <a:rPr lang="en-US" altLang="zh-CN" sz="1800" b="1" dirty="0">
                <a:solidFill>
                  <a:srgbClr val="000000"/>
                </a:solidFill>
                <a:latin typeface="华文中宋" panose="02010600040101010101" pitchFamily="2" charset="-122"/>
                <a:ea typeface="华文中宋" panose="02010600040101010101" pitchFamily="2" charset="-122"/>
              </a:rPr>
              <a:t>n</a:t>
            </a:r>
            <a:r>
              <a:rPr lang="zh-CN" altLang="en-US" sz="1800" b="1" dirty="0">
                <a:solidFill>
                  <a:srgbClr val="000000"/>
                </a:solidFill>
                <a:latin typeface="华文中宋" panose="02010600040101010101" pitchFamily="2" charset="-122"/>
                <a:ea typeface="华文中宋" panose="02010600040101010101" pitchFamily="2" charset="-122"/>
              </a:rPr>
              <a:t>个单元的专用缓冲区</a:t>
            </a:r>
          </a:p>
        </p:txBody>
      </p:sp>
      <p:sp>
        <p:nvSpPr>
          <p:cNvPr id="3" name="灯片编号占位符 2">
            <a:extLst>
              <a:ext uri="{FF2B5EF4-FFF2-40B4-BE49-F238E27FC236}">
                <a16:creationId xmlns:a16="http://schemas.microsoft.com/office/drawing/2014/main" id="{8567315C-AC94-4BE0-87FE-50054E9BF548}"/>
              </a:ext>
            </a:extLst>
          </p:cNvPr>
          <p:cNvSpPr>
            <a:spLocks noGrp="1"/>
          </p:cNvSpPr>
          <p:nvPr>
            <p:ph type="sldNum" sz="quarter" idx="12"/>
          </p:nvPr>
        </p:nvSpPr>
        <p:spPr/>
        <p:txBody>
          <a:bodyPr/>
          <a:lstStyle/>
          <a:p>
            <a:fld id="{B10D5614-B734-4280-8F57-1D4947433C97}" type="slidenum">
              <a:rPr lang="en-US" smtClean="0"/>
              <a:pPr/>
              <a:t>59</a:t>
            </a:fld>
            <a:endParaRPr lang="en-US"/>
          </a:p>
        </p:txBody>
      </p:sp>
    </p:spTree>
    <p:extLst>
      <p:ext uri="{BB962C8B-B14F-4D97-AF65-F5344CB8AC3E}">
        <p14:creationId xmlns:p14="http://schemas.microsoft.com/office/powerpoint/2010/main" val="283852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05</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设备管理的任务和功能</a:t>
            </a:r>
            <a:endParaRPr lang="en-US" altLang="zh-CN" sz="2000" b="1">
              <a:solidFill>
                <a:srgbClr val="FF0000"/>
              </a:solidFill>
              <a:latin typeface="华文中宋" panose="02010600040101010101" pitchFamily="2" charset="-122"/>
              <a:ea typeface="华文中宋" panose="02010600040101010101" pitchFamily="2" charset="-122"/>
            </a:endParaRPr>
          </a:p>
          <a:p>
            <a:pPr marL="0" indent="0">
              <a:lnSpc>
                <a:spcPct val="150000"/>
              </a:lnSpc>
              <a:buNone/>
            </a:pPr>
            <a:endParaRPr lang="en-US" sz="2000" b="1">
              <a:solidFill>
                <a:srgbClr val="FF0000"/>
              </a:solidFill>
              <a:latin typeface="华文中宋" panose="02010600040101010101" pitchFamily="2" charset="-122"/>
              <a:ea typeface="华文中宋" panose="02010600040101010101" pitchFamily="2" charset="-122"/>
            </a:endParaRPr>
          </a:p>
        </p:txBody>
      </p:sp>
      <p:sp>
        <p:nvSpPr>
          <p:cNvPr id="2" name="矩形 1"/>
          <p:cNvSpPr/>
          <p:nvPr/>
        </p:nvSpPr>
        <p:spPr>
          <a:xfrm>
            <a:off x="611560" y="1628800"/>
            <a:ext cx="8025656" cy="424731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cs typeface="Times New Roman" pitchFamily="18" charset="0"/>
              </a:rPr>
              <a:t>设备管理的任务</a:t>
            </a:r>
            <a:endParaRPr lang="en-US" altLang="zh-CN" b="1">
              <a:solidFill>
                <a:srgbClr val="000000"/>
              </a:solidFill>
              <a:latin typeface="华文中宋" panose="02010600040101010101" pitchFamily="2" charset="-122"/>
              <a:ea typeface="华文中宋" panose="02010600040101010101" pitchFamily="2" charset="-122"/>
              <a:cs typeface="Times New Roman" pitchFamily="18" charset="0"/>
            </a:endParaRPr>
          </a:p>
          <a:p>
            <a:pPr marL="800100" lvl="1" indent="-342900" algn="just">
              <a:lnSpc>
                <a:spcPct val="150000"/>
              </a:lnSpc>
              <a:buFont typeface="+mj-lt"/>
              <a:buAutoNum type="arabicPeriod"/>
            </a:pPr>
            <a:r>
              <a:rPr lang="zh-CN" altLang="en-US" b="1">
                <a:solidFill>
                  <a:srgbClr val="000000"/>
                </a:solidFill>
                <a:latin typeface="华文中宋" panose="02010600040101010101" pitchFamily="2" charset="-122"/>
                <a:ea typeface="华文中宋" panose="02010600040101010101" pitchFamily="2" charset="-122"/>
                <a:cs typeface="Times New Roman" pitchFamily="18" charset="0"/>
              </a:rPr>
              <a:t>选择和分配输入输出</a:t>
            </a:r>
            <a:r>
              <a:rPr lang="zh-CN" altLang="en-US" b="1">
                <a:solidFill>
                  <a:srgbClr val="000000"/>
                </a:solidFill>
                <a:latin typeface="华文中宋" panose="02010600040101010101" pitchFamily="2" charset="-122"/>
                <a:ea typeface="华文中宋" panose="02010600040101010101" pitchFamily="2" charset="-122"/>
              </a:rPr>
              <a:t>设备以便进行数据传输操作</a:t>
            </a:r>
            <a:endParaRPr lang="en-US" altLang="zh-CN" b="1">
              <a:solidFill>
                <a:srgbClr val="000000"/>
              </a:solidFill>
              <a:latin typeface="华文中宋" panose="02010600040101010101" pitchFamily="2" charset="-122"/>
              <a:ea typeface="华文中宋" panose="02010600040101010101" pitchFamily="2" charset="-122"/>
            </a:endParaRPr>
          </a:p>
          <a:p>
            <a:pPr marL="800100" lvl="1" indent="-342900" algn="just">
              <a:lnSpc>
                <a:spcPct val="150000"/>
              </a:lnSpc>
              <a:buFont typeface="+mj-lt"/>
              <a:buAutoNum type="arabicPeriod"/>
            </a:pPr>
            <a:r>
              <a:rPr lang="zh-CN" altLang="en-US" b="1">
                <a:solidFill>
                  <a:srgbClr val="000000"/>
                </a:solidFill>
                <a:latin typeface="华文中宋" panose="02010600040101010101" pitchFamily="2" charset="-122"/>
                <a:ea typeface="华文中宋" panose="02010600040101010101" pitchFamily="2" charset="-122"/>
              </a:rPr>
              <a:t>控制输入输出设备和</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（或内存）之间交换数据</a:t>
            </a:r>
            <a:endParaRPr lang="en-US" altLang="zh-CN" b="1">
              <a:solidFill>
                <a:srgbClr val="000000"/>
              </a:solidFill>
              <a:latin typeface="华文中宋" panose="02010600040101010101" pitchFamily="2" charset="-122"/>
              <a:ea typeface="华文中宋" panose="02010600040101010101" pitchFamily="2" charset="-122"/>
            </a:endParaRPr>
          </a:p>
          <a:p>
            <a:pPr marL="800100" lvl="1" indent="-342900" algn="just">
              <a:lnSpc>
                <a:spcPct val="150000"/>
              </a:lnSpc>
              <a:buFont typeface="+mj-lt"/>
              <a:buAutoNum type="arabicPeriod"/>
            </a:pPr>
            <a:r>
              <a:rPr lang="zh-CN" altLang="en-US" b="1">
                <a:solidFill>
                  <a:srgbClr val="000000"/>
                </a:solidFill>
                <a:latin typeface="华文中宋" panose="02010600040101010101" pitchFamily="2" charset="-122"/>
                <a:ea typeface="华文中宋" panose="02010600040101010101" pitchFamily="2" charset="-122"/>
              </a:rPr>
              <a:t>为用户提供一个友好的透明接口</a:t>
            </a:r>
            <a:endParaRPr lang="en-US" altLang="zh-CN" b="1">
              <a:solidFill>
                <a:srgbClr val="000000"/>
              </a:solidFill>
              <a:latin typeface="华文中宋" panose="02010600040101010101" pitchFamily="2" charset="-122"/>
              <a:ea typeface="华文中宋" panose="02010600040101010101" pitchFamily="2" charset="-122"/>
            </a:endParaRPr>
          </a:p>
          <a:p>
            <a:pPr marL="1200150" lvl="2"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把用户和设备硬件特性分开，使得用户在编制应用程序时不必涉及具体设备（硬件抽象），系统按用户要求控制设备工作</a:t>
            </a:r>
            <a:endParaRPr lang="en-US" altLang="zh-CN" b="1">
              <a:solidFill>
                <a:srgbClr val="000000"/>
              </a:solidFill>
              <a:latin typeface="华文中宋" panose="02010600040101010101" pitchFamily="2" charset="-122"/>
              <a:ea typeface="华文中宋" panose="02010600040101010101" pitchFamily="2" charset="-122"/>
            </a:endParaRPr>
          </a:p>
          <a:p>
            <a:pPr marL="1200150" lvl="2" indent="-285750" algn="just">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为新增加的用户设备提供一个和系统核心相连接的入口，以便用户开发新的设备管理程序</a:t>
            </a:r>
          </a:p>
          <a:p>
            <a:pPr marL="800100" lvl="1" indent="-342900" algn="just">
              <a:lnSpc>
                <a:spcPct val="150000"/>
              </a:lnSpc>
              <a:buFont typeface="+mj-lt"/>
              <a:buAutoNum type="arabicPeriod"/>
            </a:pPr>
            <a:r>
              <a:rPr lang="zh-CN" altLang="en-US" b="1">
                <a:solidFill>
                  <a:srgbClr val="000000"/>
                </a:solidFill>
                <a:latin typeface="华文中宋" panose="02010600040101010101" pitchFamily="2" charset="-122"/>
                <a:ea typeface="华文中宋" panose="02010600040101010101" pitchFamily="2" charset="-122"/>
              </a:rPr>
              <a:t>提高设备和设备之间、</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和设备之间，以及进程和进程之间的并行操作度，以使操作系统获得最佳效率</a:t>
            </a:r>
          </a:p>
        </p:txBody>
      </p:sp>
      <p:sp>
        <p:nvSpPr>
          <p:cNvPr id="4" name="灯片编号占位符 3">
            <a:extLst>
              <a:ext uri="{FF2B5EF4-FFF2-40B4-BE49-F238E27FC236}">
                <a16:creationId xmlns:a16="http://schemas.microsoft.com/office/drawing/2014/main" id="{B30615EF-918F-4329-8267-B808280355C8}"/>
              </a:ext>
            </a:extLst>
          </p:cNvPr>
          <p:cNvSpPr>
            <a:spLocks noGrp="1"/>
          </p:cNvSpPr>
          <p:nvPr>
            <p:ph type="sldNum" sz="quarter" idx="12"/>
          </p:nvPr>
        </p:nvSpPr>
        <p:spPr/>
        <p:txBody>
          <a:bodyPr/>
          <a:lstStyle/>
          <a:p>
            <a:fld id="{B10D5614-B734-4280-8F57-1D4947433C97}" type="slidenum">
              <a:rPr lang="en-US" smtClean="0"/>
              <a:pPr/>
              <a:t>6</a:t>
            </a:fld>
            <a:endParaRPr lang="en-US"/>
          </a:p>
        </p:txBody>
      </p:sp>
    </p:spTree>
    <p:extLst>
      <p:ext uri="{BB962C8B-B14F-4D97-AF65-F5344CB8AC3E}">
        <p14:creationId xmlns:p14="http://schemas.microsoft.com/office/powerpoint/2010/main" val="19794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缓冲的种类</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44</a:t>
            </a:r>
            <a:endParaRPr lang="en-US" sz="1100" b="1" dirty="0">
              <a:solidFill>
                <a:prstClr val="white"/>
              </a:solidFill>
            </a:endParaRPr>
          </a:p>
        </p:txBody>
      </p:sp>
      <p:pic>
        <p:nvPicPr>
          <p:cNvPr id="8" name="Content Placeholder 3" descr="Fig11_05a.gif"/>
          <p:cNvPicPr>
            <a:picLocks noChangeAspect="1"/>
          </p:cNvPicPr>
          <p:nvPr/>
        </p:nvPicPr>
        <p:blipFill>
          <a:blip r:embed="rId2"/>
          <a:stretch>
            <a:fillRect/>
          </a:stretch>
        </p:blipFill>
        <p:spPr bwMode="auto">
          <a:xfrm>
            <a:off x="914399" y="1760814"/>
            <a:ext cx="6867525" cy="2324100"/>
          </a:xfrm>
          <a:prstGeom prst="rect">
            <a:avLst/>
          </a:prstGeom>
          <a:noFill/>
          <a:ln w="9525">
            <a:noFill/>
            <a:miter lim="800000"/>
            <a:headEnd/>
            <a:tailEnd/>
          </a:ln>
        </p:spPr>
      </p:pic>
      <p:pic>
        <p:nvPicPr>
          <p:cNvPr id="9" name="Picture 3" descr="Fig11_05b.gif"/>
          <p:cNvPicPr>
            <a:picLocks noChangeAspect="1"/>
          </p:cNvPicPr>
          <p:nvPr/>
        </p:nvPicPr>
        <p:blipFill>
          <a:blip r:embed="rId3"/>
          <a:stretch>
            <a:fillRect/>
          </a:stretch>
        </p:blipFill>
        <p:spPr>
          <a:xfrm>
            <a:off x="819149" y="4083788"/>
            <a:ext cx="6962775" cy="2238375"/>
          </a:xfrm>
          <a:prstGeom prst="rect">
            <a:avLst/>
          </a:prstGeom>
        </p:spPr>
      </p:pic>
      <p:sp>
        <p:nvSpPr>
          <p:cNvPr id="3" name="灯片编号占位符 2">
            <a:extLst>
              <a:ext uri="{FF2B5EF4-FFF2-40B4-BE49-F238E27FC236}">
                <a16:creationId xmlns:a16="http://schemas.microsoft.com/office/drawing/2014/main" id="{09049536-0809-4E49-A417-73DD426C4B48}"/>
              </a:ext>
            </a:extLst>
          </p:cNvPr>
          <p:cNvSpPr>
            <a:spLocks noGrp="1"/>
          </p:cNvSpPr>
          <p:nvPr>
            <p:ph type="sldNum" sz="quarter" idx="12"/>
          </p:nvPr>
        </p:nvSpPr>
        <p:spPr/>
        <p:txBody>
          <a:bodyPr/>
          <a:lstStyle/>
          <a:p>
            <a:fld id="{B10D5614-B734-4280-8F57-1D4947433C97}" type="slidenum">
              <a:rPr lang="en-US" smtClean="0"/>
              <a:pPr/>
              <a:t>60</a:t>
            </a:fld>
            <a:endParaRPr lang="en-US"/>
          </a:p>
        </p:txBody>
      </p:sp>
    </p:spTree>
    <p:extLst>
      <p:ext uri="{BB962C8B-B14F-4D97-AF65-F5344CB8AC3E}">
        <p14:creationId xmlns:p14="http://schemas.microsoft.com/office/powerpoint/2010/main" val="146584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缓冲的种类</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45</a:t>
            </a:r>
            <a:endParaRPr lang="en-US" sz="1100" b="1" dirty="0">
              <a:solidFill>
                <a:prstClr val="white"/>
              </a:solidFill>
            </a:endParaRPr>
          </a:p>
        </p:txBody>
      </p:sp>
      <p:pic>
        <p:nvPicPr>
          <p:cNvPr id="12" name="Picture 3" descr="Fig11_05c.gif"/>
          <p:cNvPicPr>
            <a:picLocks noChangeAspect="1"/>
          </p:cNvPicPr>
          <p:nvPr/>
        </p:nvPicPr>
        <p:blipFill>
          <a:blip r:embed="rId2"/>
          <a:stretch>
            <a:fillRect/>
          </a:stretch>
        </p:blipFill>
        <p:spPr>
          <a:xfrm>
            <a:off x="1095375" y="1759677"/>
            <a:ext cx="6953250" cy="2105025"/>
          </a:xfrm>
          <a:prstGeom prst="rect">
            <a:avLst/>
          </a:prstGeom>
        </p:spPr>
      </p:pic>
      <p:pic>
        <p:nvPicPr>
          <p:cNvPr id="13" name="Picture 3" descr="Fig11_05d.gif"/>
          <p:cNvPicPr>
            <a:picLocks noChangeAspect="1"/>
          </p:cNvPicPr>
          <p:nvPr/>
        </p:nvPicPr>
        <p:blipFill>
          <a:blip r:embed="rId3"/>
          <a:stretch>
            <a:fillRect/>
          </a:stretch>
        </p:blipFill>
        <p:spPr>
          <a:xfrm>
            <a:off x="1062744" y="4149080"/>
            <a:ext cx="6781800" cy="2352675"/>
          </a:xfrm>
          <a:prstGeom prst="rect">
            <a:avLst/>
          </a:prstGeom>
        </p:spPr>
      </p:pic>
      <p:sp>
        <p:nvSpPr>
          <p:cNvPr id="3" name="灯片编号占位符 2">
            <a:extLst>
              <a:ext uri="{FF2B5EF4-FFF2-40B4-BE49-F238E27FC236}">
                <a16:creationId xmlns:a16="http://schemas.microsoft.com/office/drawing/2014/main" id="{D91F2E2D-58BD-43DE-9A38-F53DC677809B}"/>
              </a:ext>
            </a:extLst>
          </p:cNvPr>
          <p:cNvSpPr>
            <a:spLocks noGrp="1"/>
          </p:cNvSpPr>
          <p:nvPr>
            <p:ph type="sldNum" sz="quarter" idx="12"/>
          </p:nvPr>
        </p:nvSpPr>
        <p:spPr/>
        <p:txBody>
          <a:bodyPr/>
          <a:lstStyle/>
          <a:p>
            <a:fld id="{B10D5614-B734-4280-8F57-1D4947433C97}" type="slidenum">
              <a:rPr lang="en-US" smtClean="0"/>
              <a:pPr/>
              <a:t>61</a:t>
            </a:fld>
            <a:endParaRPr lang="en-US"/>
          </a:p>
        </p:txBody>
      </p:sp>
    </p:spTree>
    <p:extLst>
      <p:ext uri="{BB962C8B-B14F-4D97-AF65-F5344CB8AC3E}">
        <p14:creationId xmlns:p14="http://schemas.microsoft.com/office/powerpoint/2010/main" val="175277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缓冲的种类</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45</a:t>
            </a:r>
            <a:endParaRPr lang="en-US" sz="1100" b="1" dirty="0">
              <a:solidFill>
                <a:prstClr val="white"/>
              </a:solidFill>
            </a:endParaRPr>
          </a:p>
        </p:txBody>
      </p:sp>
      <p:pic>
        <p:nvPicPr>
          <p:cNvPr id="8" name="Picture 5"/>
          <p:cNvPicPr>
            <a:picLocks noChangeAspect="1" noChangeArrowheads="1"/>
          </p:cNvPicPr>
          <p:nvPr/>
        </p:nvPicPr>
        <p:blipFill>
          <a:blip r:embed="rId2"/>
          <a:srcRect/>
          <a:stretch>
            <a:fillRect/>
          </a:stretch>
        </p:blipFill>
        <p:spPr bwMode="auto">
          <a:xfrm>
            <a:off x="0" y="17463"/>
            <a:ext cx="9143999" cy="6840537"/>
          </a:xfrm>
          <a:prstGeom prst="rect">
            <a:avLst/>
          </a:prstGeom>
          <a:noFill/>
          <a:ln w="9525">
            <a:noFill/>
            <a:miter lim="800000"/>
            <a:headEnd/>
            <a:tailEnd/>
          </a:ln>
        </p:spPr>
      </p:pic>
      <p:sp>
        <p:nvSpPr>
          <p:cNvPr id="3" name="灯片编号占位符 2">
            <a:extLst>
              <a:ext uri="{FF2B5EF4-FFF2-40B4-BE49-F238E27FC236}">
                <a16:creationId xmlns:a16="http://schemas.microsoft.com/office/drawing/2014/main" id="{E75C134F-FDC7-466C-8E6A-B925AA6F7A85}"/>
              </a:ext>
            </a:extLst>
          </p:cNvPr>
          <p:cNvSpPr>
            <a:spLocks noGrp="1"/>
          </p:cNvSpPr>
          <p:nvPr>
            <p:ph type="sldNum" sz="quarter" idx="12"/>
          </p:nvPr>
        </p:nvSpPr>
        <p:spPr/>
        <p:txBody>
          <a:bodyPr/>
          <a:lstStyle/>
          <a:p>
            <a:fld id="{B10D5614-B734-4280-8F57-1D4947433C97}" type="slidenum">
              <a:rPr lang="en-US" smtClean="0"/>
              <a:pPr/>
              <a:t>62</a:t>
            </a:fld>
            <a:endParaRPr lang="en-US"/>
          </a:p>
        </p:txBody>
      </p:sp>
    </p:spTree>
    <p:extLst>
      <p:ext uri="{BB962C8B-B14F-4D97-AF65-F5344CB8AC3E}">
        <p14:creationId xmlns:p14="http://schemas.microsoft.com/office/powerpoint/2010/main" val="175277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单缓冲（</a:t>
            </a:r>
            <a:r>
              <a:rPr lang="en-US" altLang="zh-CN" sz="2000" b="1" dirty="0">
                <a:solidFill>
                  <a:srgbClr val="FF0000"/>
                </a:solidFill>
                <a:latin typeface="华文中宋" panose="02010600040101010101" pitchFamily="2" charset="-122"/>
                <a:ea typeface="华文中宋" panose="02010600040101010101" pitchFamily="2" charset="-122"/>
              </a:rPr>
              <a:t>Single Buffer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46</a:t>
            </a:r>
            <a:endParaRPr lang="en-US" sz="1100" b="1" dirty="0">
              <a:solidFill>
                <a:prstClr val="white"/>
              </a:solidFill>
            </a:endParaRPr>
          </a:p>
        </p:txBody>
      </p:sp>
      <p:sp>
        <p:nvSpPr>
          <p:cNvPr id="3" name="矩形 2">
            <a:extLst>
              <a:ext uri="{FF2B5EF4-FFF2-40B4-BE49-F238E27FC236}">
                <a16:creationId xmlns:a16="http://schemas.microsoft.com/office/drawing/2014/main" id="{43F56EE8-A64F-43FA-A149-4DC564DCC6AD}"/>
              </a:ext>
            </a:extLst>
          </p:cNvPr>
          <p:cNvSpPr/>
          <p:nvPr/>
        </p:nvSpPr>
        <p:spPr>
          <a:xfrm>
            <a:off x="611560" y="1759677"/>
            <a:ext cx="7920880" cy="128977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在块设备输入时，假定从磁盘把一块数据输入到缓冲区的时间为</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，操作系统将该缓冲区中的数据传送到用户区的时间为</a:t>
            </a:r>
            <a:r>
              <a:rPr lang="en-US" altLang="zh-CN" b="1" dirty="0">
                <a:solidFill>
                  <a:srgbClr val="000000"/>
                </a:solidFill>
                <a:latin typeface="华文中宋" panose="02010600040101010101" pitchFamily="2" charset="-122"/>
                <a:ea typeface="华文中宋" panose="02010600040101010101" pitchFamily="2" charset="-122"/>
              </a:rPr>
              <a:t>M</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对这一块数据处理（计算）的时间为</a:t>
            </a:r>
            <a:r>
              <a:rPr lang="en-US" altLang="zh-CN" b="1" dirty="0">
                <a:solidFill>
                  <a:srgbClr val="000000"/>
                </a:solidFill>
                <a:latin typeface="华文中宋" panose="02010600040101010101" pitchFamily="2" charset="-122"/>
                <a:ea typeface="华文中宋" panose="02010600040101010101" pitchFamily="2" charset="-122"/>
              </a:rPr>
              <a:t>C</a:t>
            </a:r>
            <a:r>
              <a:rPr lang="zh-CN" altLang="en-US" b="1" dirty="0">
                <a:solidFill>
                  <a:srgbClr val="000000"/>
                </a:solidFill>
                <a:latin typeface="华文中宋" panose="02010600040101010101" pitchFamily="2" charset="-122"/>
                <a:ea typeface="华文中宋" panose="02010600040101010101" pitchFamily="2" charset="-122"/>
              </a:rPr>
              <a:t>。单缓冲时，</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C</a:t>
            </a:r>
            <a:r>
              <a:rPr lang="zh-CN" altLang="en-US" b="1" dirty="0">
                <a:solidFill>
                  <a:srgbClr val="000000"/>
                </a:solidFill>
                <a:latin typeface="华文中宋" panose="02010600040101010101" pitchFamily="2" charset="-122"/>
                <a:ea typeface="华文中宋" panose="02010600040101010101" pitchFamily="2" charset="-122"/>
              </a:rPr>
              <a:t>是可以并行的。</a:t>
            </a:r>
          </a:p>
        </p:txBody>
      </p:sp>
      <p:pic>
        <p:nvPicPr>
          <p:cNvPr id="50178" name="Picture 2" descr="https://img-blog.csdn.net/20160714164338667">
            <a:extLst>
              <a:ext uri="{FF2B5EF4-FFF2-40B4-BE49-F238E27FC236}">
                <a16:creationId xmlns:a16="http://schemas.microsoft.com/office/drawing/2014/main" id="{09756461-F7F7-4603-9B80-0797E54BC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372659"/>
            <a:ext cx="6000750" cy="295275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F5708AF7-7376-47C0-81B2-0653C88E728B}"/>
              </a:ext>
            </a:extLst>
          </p:cNvPr>
          <p:cNvSpPr>
            <a:spLocks noGrp="1"/>
          </p:cNvSpPr>
          <p:nvPr>
            <p:ph type="sldNum" sz="quarter" idx="12"/>
          </p:nvPr>
        </p:nvSpPr>
        <p:spPr/>
        <p:txBody>
          <a:bodyPr/>
          <a:lstStyle/>
          <a:p>
            <a:fld id="{B10D5614-B734-4280-8F57-1D4947433C97}" type="slidenum">
              <a:rPr lang="en-US" smtClean="0"/>
              <a:pPr/>
              <a:t>63</a:t>
            </a:fld>
            <a:endParaRPr lang="en-US"/>
          </a:p>
        </p:txBody>
      </p:sp>
    </p:spTree>
    <p:extLst>
      <p:ext uri="{BB962C8B-B14F-4D97-AF65-F5344CB8AC3E}">
        <p14:creationId xmlns:p14="http://schemas.microsoft.com/office/powerpoint/2010/main" val="107049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单缓冲（</a:t>
            </a:r>
            <a:r>
              <a:rPr lang="en-US" altLang="zh-CN" sz="2000" b="1" dirty="0">
                <a:solidFill>
                  <a:srgbClr val="FF0000"/>
                </a:solidFill>
                <a:latin typeface="华文中宋" panose="02010600040101010101" pitchFamily="2" charset="-122"/>
                <a:ea typeface="华文中宋" panose="02010600040101010101" pitchFamily="2" charset="-122"/>
              </a:rPr>
              <a:t>Single Buffer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47</a:t>
            </a:r>
            <a:endParaRPr lang="en-US" sz="1100" b="1" dirty="0">
              <a:solidFill>
                <a:prstClr val="white"/>
              </a:solidFill>
            </a:endParaRPr>
          </a:p>
        </p:txBody>
      </p:sp>
      <p:sp>
        <p:nvSpPr>
          <p:cNvPr id="3" name="矩形 2">
            <a:extLst>
              <a:ext uri="{FF2B5EF4-FFF2-40B4-BE49-F238E27FC236}">
                <a16:creationId xmlns:a16="http://schemas.microsoft.com/office/drawing/2014/main" id="{43F56EE8-A64F-43FA-A149-4DC564DCC6AD}"/>
              </a:ext>
            </a:extLst>
          </p:cNvPr>
          <p:cNvSpPr/>
          <p:nvPr/>
        </p:nvSpPr>
        <p:spPr>
          <a:xfrm>
            <a:off x="611560" y="1759677"/>
            <a:ext cx="7920880" cy="336726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当</a:t>
            </a:r>
            <a:r>
              <a:rPr lang="en-US" altLang="zh-CN" b="1" dirty="0">
                <a:solidFill>
                  <a:srgbClr val="000000"/>
                </a:solidFill>
                <a:latin typeface="华文中宋" panose="02010600040101010101" pitchFamily="2" charset="-122"/>
                <a:ea typeface="华文中宋" panose="02010600040101010101" pitchFamily="2" charset="-122"/>
              </a:rPr>
              <a:t>T&gt;C</a:t>
            </a:r>
            <a:r>
              <a:rPr lang="zh-CN" altLang="en-US" b="1" dirty="0">
                <a:solidFill>
                  <a:srgbClr val="000000"/>
                </a:solidFill>
                <a:latin typeface="华文中宋" panose="02010600040101010101" pitchFamily="2" charset="-122"/>
                <a:ea typeface="华文中宋" panose="02010600040101010101" pitchFamily="2" charset="-122"/>
              </a:rPr>
              <a:t>时，系统对每一块数据的处理时间为</a:t>
            </a:r>
            <a:r>
              <a:rPr lang="en-US" altLang="zh-CN" b="1" dirty="0">
                <a:solidFill>
                  <a:srgbClr val="000000"/>
                </a:solidFill>
                <a:latin typeface="华文中宋" panose="02010600040101010101" pitchFamily="2" charset="-122"/>
                <a:ea typeface="华文中宋" panose="02010600040101010101" pitchFamily="2" charset="-122"/>
              </a:rPr>
              <a:t>M+T</a:t>
            </a:r>
            <a:r>
              <a:rPr lang="zh-CN" altLang="en-US" b="1" dirty="0">
                <a:solidFill>
                  <a:srgbClr val="000000"/>
                </a:solidFill>
                <a:latin typeface="华文中宋" panose="02010600040101010101" pitchFamily="2" charset="-122"/>
                <a:ea typeface="华文中宋" panose="02010600040101010101" pitchFamily="2" charset="-122"/>
              </a:rPr>
              <a:t>，反之则为</a:t>
            </a:r>
            <a:r>
              <a:rPr lang="en-US" altLang="zh-CN" b="1" dirty="0">
                <a:solidFill>
                  <a:srgbClr val="000000"/>
                </a:solidFill>
                <a:latin typeface="华文中宋" panose="02010600040101010101" pitchFamily="2" charset="-122"/>
                <a:ea typeface="华文中宋" panose="02010600040101010101" pitchFamily="2" charset="-122"/>
              </a:rPr>
              <a:t>M+C</a:t>
            </a:r>
            <a:r>
              <a:rPr lang="zh-CN" altLang="en-US" b="1" dirty="0">
                <a:solidFill>
                  <a:srgbClr val="000000"/>
                </a:solidFill>
                <a:latin typeface="华文中宋" panose="02010600040101010101" pitchFamily="2" charset="-122"/>
                <a:ea typeface="华文中宋" panose="02010600040101010101" pitchFamily="2" charset="-122"/>
              </a:rPr>
              <a:t>，故可把系统对每一块数据的处理时间为：</a:t>
            </a:r>
            <a:r>
              <a:rPr lang="en-US" altLang="zh-CN" b="1" dirty="0">
                <a:solidFill>
                  <a:srgbClr val="FF0000"/>
                </a:solidFill>
                <a:latin typeface="华文中宋" panose="02010600040101010101" pitchFamily="2" charset="-122"/>
                <a:ea typeface="华文中宋" panose="02010600040101010101" pitchFamily="2" charset="-122"/>
              </a:rPr>
              <a:t>Max(C,T)+M</a:t>
            </a: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字符设备例子</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输入时，缓冲区用于暂存用户输入的一行数据，在输入期间，如果缓冲区数据没有准备好，则用户进程将被挂起以等待数据输入完毕</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输出时，用户进程将一行数据输入到缓冲区后，继续进行处理。当用户进程已有第二行数据输出时，如果第一行数据尚未被提取完毕，则此时用户进程应阻塞</a:t>
            </a:r>
          </a:p>
        </p:txBody>
      </p:sp>
      <p:sp>
        <p:nvSpPr>
          <p:cNvPr id="4" name="灯片编号占位符 3">
            <a:extLst>
              <a:ext uri="{FF2B5EF4-FFF2-40B4-BE49-F238E27FC236}">
                <a16:creationId xmlns:a16="http://schemas.microsoft.com/office/drawing/2014/main" id="{EE62B0C9-9858-4A40-B19C-E597D938BC19}"/>
              </a:ext>
            </a:extLst>
          </p:cNvPr>
          <p:cNvSpPr>
            <a:spLocks noGrp="1"/>
          </p:cNvSpPr>
          <p:nvPr>
            <p:ph type="sldNum" sz="quarter" idx="12"/>
          </p:nvPr>
        </p:nvSpPr>
        <p:spPr/>
        <p:txBody>
          <a:bodyPr/>
          <a:lstStyle/>
          <a:p>
            <a:fld id="{B10D5614-B734-4280-8F57-1D4947433C97}" type="slidenum">
              <a:rPr lang="en-US" smtClean="0"/>
              <a:pPr/>
              <a:t>64</a:t>
            </a:fld>
            <a:endParaRPr lang="en-US"/>
          </a:p>
        </p:txBody>
      </p:sp>
    </p:spTree>
    <p:extLst>
      <p:ext uri="{BB962C8B-B14F-4D97-AF65-F5344CB8AC3E}">
        <p14:creationId xmlns:p14="http://schemas.microsoft.com/office/powerpoint/2010/main" val="499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双缓冲（</a:t>
            </a:r>
            <a:r>
              <a:rPr lang="en-US" altLang="zh-CN" sz="2000" b="1" dirty="0">
                <a:solidFill>
                  <a:srgbClr val="FF0000"/>
                </a:solidFill>
                <a:latin typeface="华文中宋" panose="02010600040101010101" pitchFamily="2" charset="-122"/>
                <a:ea typeface="华文中宋" panose="02010600040101010101" pitchFamily="2" charset="-122"/>
              </a:rPr>
              <a:t>Double Buffer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48</a:t>
            </a:r>
            <a:endParaRPr lang="en-US" sz="1100" b="1" dirty="0">
              <a:solidFill>
                <a:prstClr val="white"/>
              </a:solidFill>
            </a:endParaRPr>
          </a:p>
        </p:txBody>
      </p:sp>
      <p:sp>
        <p:nvSpPr>
          <p:cNvPr id="3" name="矩形 2">
            <a:extLst>
              <a:ext uri="{FF2B5EF4-FFF2-40B4-BE49-F238E27FC236}">
                <a16:creationId xmlns:a16="http://schemas.microsoft.com/office/drawing/2014/main" id="{43F56EE8-A64F-43FA-A149-4DC564DCC6AD}"/>
              </a:ext>
            </a:extLst>
          </p:cNvPr>
          <p:cNvSpPr/>
          <p:nvPr/>
        </p:nvSpPr>
        <p:spPr>
          <a:xfrm>
            <a:off x="611560" y="1759677"/>
            <a:ext cx="7920880" cy="1289777"/>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在设备输入时，先将数据送入第一缓冲区，装满后便转向第二缓冲区。此时操作系统可以从第一缓冲区中移出数据，并送入用户进程，接着由</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对数据进行处理</a:t>
            </a:r>
            <a:endParaRPr lang="en-US" altLang="zh-CN" b="1" dirty="0">
              <a:solidFill>
                <a:srgbClr val="000000"/>
              </a:solidFill>
              <a:latin typeface="华文中宋" panose="02010600040101010101" pitchFamily="2" charset="-122"/>
              <a:ea typeface="华文中宋" panose="02010600040101010101" pitchFamily="2" charset="-122"/>
            </a:endParaRPr>
          </a:p>
        </p:txBody>
      </p:sp>
      <p:pic>
        <p:nvPicPr>
          <p:cNvPr id="51202" name="Picture 2" descr="https://img-blog.csdn.net/20160714171633212">
            <a:extLst>
              <a:ext uri="{FF2B5EF4-FFF2-40B4-BE49-F238E27FC236}">
                <a16:creationId xmlns:a16="http://schemas.microsoft.com/office/drawing/2014/main" id="{9F908CC2-E3DB-4C93-A24A-99DA74CD6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281" y="3284984"/>
            <a:ext cx="7079438" cy="2016224"/>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6D95D783-17FC-4EFB-9F4B-C710E249BE8F}"/>
              </a:ext>
            </a:extLst>
          </p:cNvPr>
          <p:cNvSpPr>
            <a:spLocks noGrp="1"/>
          </p:cNvSpPr>
          <p:nvPr>
            <p:ph type="sldNum" sz="quarter" idx="12"/>
          </p:nvPr>
        </p:nvSpPr>
        <p:spPr/>
        <p:txBody>
          <a:bodyPr/>
          <a:lstStyle/>
          <a:p>
            <a:fld id="{B10D5614-B734-4280-8F57-1D4947433C97}" type="slidenum">
              <a:rPr lang="en-US" smtClean="0"/>
              <a:pPr/>
              <a:t>65</a:t>
            </a:fld>
            <a:endParaRPr lang="en-US"/>
          </a:p>
        </p:txBody>
      </p:sp>
    </p:spTree>
    <p:extLst>
      <p:ext uri="{BB962C8B-B14F-4D97-AF65-F5344CB8AC3E}">
        <p14:creationId xmlns:p14="http://schemas.microsoft.com/office/powerpoint/2010/main" val="334680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双缓冲（</a:t>
            </a:r>
            <a:r>
              <a:rPr lang="en-US" altLang="zh-CN" sz="2000" b="1" dirty="0">
                <a:solidFill>
                  <a:srgbClr val="FF0000"/>
                </a:solidFill>
                <a:latin typeface="华文中宋" panose="02010600040101010101" pitchFamily="2" charset="-122"/>
                <a:ea typeface="华文中宋" panose="02010600040101010101" pitchFamily="2" charset="-122"/>
              </a:rPr>
              <a:t>Double Buffer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49</a:t>
            </a:r>
            <a:endParaRPr lang="en-US" sz="1100" b="1" dirty="0">
              <a:solidFill>
                <a:prstClr val="white"/>
              </a:solidFill>
            </a:endParaRPr>
          </a:p>
        </p:txBody>
      </p:sp>
      <p:sp>
        <p:nvSpPr>
          <p:cNvPr id="3" name="矩形 2">
            <a:extLst>
              <a:ext uri="{FF2B5EF4-FFF2-40B4-BE49-F238E27FC236}">
                <a16:creationId xmlns:a16="http://schemas.microsoft.com/office/drawing/2014/main" id="{43F56EE8-A64F-43FA-A149-4DC564DCC6AD}"/>
              </a:ext>
            </a:extLst>
          </p:cNvPr>
          <p:cNvSpPr/>
          <p:nvPr/>
        </p:nvSpPr>
        <p:spPr>
          <a:xfrm>
            <a:off x="647564" y="1557824"/>
            <a:ext cx="7920880" cy="336726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在双缓冲时</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Wingdings" panose="05000000000000000000" pitchFamily="2" charset="2"/>
              <a:buChar char="ü"/>
            </a:pPr>
            <a:r>
              <a:rPr lang="zh-CN" altLang="en-US" b="1" dirty="0">
                <a:solidFill>
                  <a:srgbClr val="000000"/>
                </a:solidFill>
                <a:latin typeface="华文中宋" panose="02010600040101010101" pitchFamily="2" charset="-122"/>
                <a:ea typeface="华文中宋" panose="02010600040101010101" pitchFamily="2" charset="-122"/>
              </a:rPr>
              <a:t>如果</a:t>
            </a:r>
            <a:r>
              <a:rPr lang="en-US" altLang="zh-CN" b="1" dirty="0">
                <a:solidFill>
                  <a:srgbClr val="000000"/>
                </a:solidFill>
                <a:latin typeface="华文中宋" panose="02010600040101010101" pitchFamily="2" charset="-122"/>
                <a:ea typeface="华文中宋" panose="02010600040101010101" pitchFamily="2" charset="-122"/>
              </a:rPr>
              <a:t>T&gt;C</a:t>
            </a:r>
            <a:r>
              <a:rPr lang="zh-CN" altLang="en-US" b="1" dirty="0">
                <a:solidFill>
                  <a:srgbClr val="000000"/>
                </a:solidFill>
                <a:latin typeface="华文中宋" panose="02010600040101010101" pitchFamily="2" charset="-122"/>
                <a:ea typeface="华文中宋" panose="02010600040101010101" pitchFamily="2" charset="-122"/>
              </a:rPr>
              <a:t>，系统处理一块数据的时间为：</a:t>
            </a:r>
            <a:r>
              <a:rPr lang="en-US" altLang="zh-CN" b="1" dirty="0">
                <a:solidFill>
                  <a:srgbClr val="000000"/>
                </a:solidFill>
                <a:latin typeface="华文中宋" panose="02010600040101010101" pitchFamily="2" charset="-122"/>
                <a:ea typeface="华文中宋" panose="02010600040101010101" pitchFamily="2" charset="-122"/>
              </a:rPr>
              <a:t>Max(C,T)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a:t>
            </a:r>
            <a:r>
              <a:rPr lang="zh-CN" altLang="en-US" b="1" dirty="0">
                <a:solidFill>
                  <a:srgbClr val="000000"/>
                </a:solidFill>
                <a:latin typeface="华文中宋" panose="02010600040101010101" pitchFamily="2" charset="-122"/>
                <a:ea typeface="华文中宋" panose="02010600040101010101" pitchFamily="2" charset="-122"/>
              </a:rPr>
              <a:t>和</a:t>
            </a:r>
            <a:r>
              <a:rPr lang="en-US" altLang="zh-CN" b="1" dirty="0">
                <a:solidFill>
                  <a:srgbClr val="000000"/>
                </a:solidFill>
                <a:latin typeface="华文中宋" panose="02010600040101010101" pitchFamily="2" charset="-122"/>
                <a:ea typeface="华文中宋" panose="02010600040101010101" pitchFamily="2" charset="-122"/>
              </a:rPr>
              <a:t>M</a:t>
            </a:r>
            <a:r>
              <a:rPr lang="zh-CN" altLang="en-US" b="1" dirty="0">
                <a:solidFill>
                  <a:srgbClr val="000000"/>
                </a:solidFill>
                <a:latin typeface="华文中宋" panose="02010600040101010101" pitchFamily="2" charset="-122"/>
                <a:ea typeface="华文中宋" panose="02010600040101010101" pitchFamily="2" charset="-122"/>
              </a:rPr>
              <a:t>与</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并行，此时可使块设备连续输入</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Wingdings" panose="05000000000000000000" pitchFamily="2" charset="2"/>
              <a:buChar char="ü"/>
            </a:pPr>
            <a:endParaRPr lang="en-US" altLang="zh-CN" b="1" dirty="0">
              <a:solidFill>
                <a:srgbClr val="000000"/>
              </a:solidFill>
              <a:latin typeface="华文中宋" panose="02010600040101010101" pitchFamily="2" charset="-122"/>
              <a:ea typeface="华文中宋" panose="02010600040101010101" pitchFamily="2" charset="-122"/>
            </a:endParaRPr>
          </a:p>
          <a:p>
            <a:pPr lvl="1">
              <a:lnSpc>
                <a:spcPct val="150000"/>
              </a:lnSpc>
            </a:pPr>
            <a:endParaRPr lang="en-US" altLang="zh-CN" b="1" dirty="0">
              <a:solidFill>
                <a:srgbClr val="000000"/>
              </a:solidFill>
              <a:latin typeface="华文中宋" panose="02010600040101010101" pitchFamily="2" charset="-122"/>
              <a:ea typeface="华文中宋" panose="02010600040101010101" pitchFamily="2" charset="-122"/>
            </a:endParaRPr>
          </a:p>
          <a:p>
            <a:pPr lvl="1">
              <a:lnSpc>
                <a:spcPct val="150000"/>
              </a:lnSpc>
            </a:pP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Wingdings" panose="05000000000000000000" pitchFamily="2" charset="2"/>
              <a:buChar char="ü"/>
            </a:pPr>
            <a:r>
              <a:rPr lang="zh-CN" altLang="en-US" b="1" dirty="0">
                <a:solidFill>
                  <a:srgbClr val="000000"/>
                </a:solidFill>
                <a:latin typeface="华文中宋" panose="02010600040101010101" pitchFamily="2" charset="-122"/>
                <a:ea typeface="华文中宋" panose="02010600040101010101" pitchFamily="2" charset="-122"/>
              </a:rPr>
              <a:t>如果</a:t>
            </a:r>
            <a:r>
              <a:rPr lang="en-US" altLang="zh-CN" b="1" dirty="0">
                <a:solidFill>
                  <a:srgbClr val="000000"/>
                </a:solidFill>
                <a:latin typeface="华文中宋" panose="02010600040101010101" pitchFamily="2" charset="-122"/>
                <a:ea typeface="华文中宋" panose="02010600040101010101" pitchFamily="2" charset="-122"/>
              </a:rPr>
              <a:t>T&lt;C</a:t>
            </a:r>
            <a:r>
              <a:rPr lang="zh-CN" altLang="en-US" b="1" dirty="0">
                <a:solidFill>
                  <a:srgbClr val="000000"/>
                </a:solidFill>
                <a:latin typeface="华文中宋" panose="02010600040101010101" pitchFamily="2" charset="-122"/>
                <a:ea typeface="华文中宋" panose="02010600040101010101" pitchFamily="2" charset="-122"/>
              </a:rPr>
              <a:t>，系统处理一块数据的时间为：</a:t>
            </a:r>
            <a:r>
              <a:rPr lang="en-US" altLang="zh-CN" b="1" dirty="0">
                <a:solidFill>
                  <a:srgbClr val="000000"/>
                </a:solidFill>
                <a:latin typeface="华文中宋" panose="02010600040101010101" pitchFamily="2" charset="-122"/>
                <a:ea typeface="华文中宋" panose="02010600040101010101" pitchFamily="2" charset="-122"/>
              </a:rPr>
              <a:t>Max(C,T)+M=C+M</a:t>
            </a:r>
            <a:r>
              <a:rPr lang="zh-CN" altLang="en-US" b="1" dirty="0">
                <a:solidFill>
                  <a:srgbClr val="000000"/>
                </a:solidFill>
                <a:latin typeface="华文中宋" panose="02010600040101010101" pitchFamily="2" charset="-122"/>
                <a:ea typeface="华文中宋" panose="02010600040101010101" pitchFamily="2" charset="-122"/>
              </a:rPr>
              <a:t>，此时可使</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不必等待设备输入，双缓冲退化为单缓冲的效果</a:t>
            </a:r>
          </a:p>
        </p:txBody>
      </p:sp>
      <p:pic>
        <p:nvPicPr>
          <p:cNvPr id="5" name="图片 4">
            <a:extLst>
              <a:ext uri="{FF2B5EF4-FFF2-40B4-BE49-F238E27FC236}">
                <a16:creationId xmlns:a16="http://schemas.microsoft.com/office/drawing/2014/main" id="{4345760A-384A-4CAA-9B0C-80E5AD0B402D}"/>
              </a:ext>
            </a:extLst>
          </p:cNvPr>
          <p:cNvPicPr>
            <a:picLocks noChangeAspect="1"/>
          </p:cNvPicPr>
          <p:nvPr/>
        </p:nvPicPr>
        <p:blipFill>
          <a:blip r:embed="rId2"/>
          <a:stretch>
            <a:fillRect/>
          </a:stretch>
        </p:blipFill>
        <p:spPr>
          <a:xfrm>
            <a:off x="1812816" y="2777086"/>
            <a:ext cx="5557792" cy="1371994"/>
          </a:xfrm>
          <a:prstGeom prst="rect">
            <a:avLst/>
          </a:prstGeom>
        </p:spPr>
      </p:pic>
      <p:pic>
        <p:nvPicPr>
          <p:cNvPr id="6" name="图片 5">
            <a:extLst>
              <a:ext uri="{FF2B5EF4-FFF2-40B4-BE49-F238E27FC236}">
                <a16:creationId xmlns:a16="http://schemas.microsoft.com/office/drawing/2014/main" id="{16FB3529-8524-415E-9CCC-E42736B53CBA}"/>
              </a:ext>
            </a:extLst>
          </p:cNvPr>
          <p:cNvPicPr>
            <a:picLocks noChangeAspect="1"/>
          </p:cNvPicPr>
          <p:nvPr/>
        </p:nvPicPr>
        <p:blipFill>
          <a:blip r:embed="rId3"/>
          <a:stretch>
            <a:fillRect/>
          </a:stretch>
        </p:blipFill>
        <p:spPr>
          <a:xfrm>
            <a:off x="537799" y="5065277"/>
            <a:ext cx="8453066" cy="1450093"/>
          </a:xfrm>
          <a:prstGeom prst="rect">
            <a:avLst/>
          </a:prstGeom>
        </p:spPr>
      </p:pic>
      <p:sp>
        <p:nvSpPr>
          <p:cNvPr id="4" name="灯片编号占位符 3">
            <a:extLst>
              <a:ext uri="{FF2B5EF4-FFF2-40B4-BE49-F238E27FC236}">
                <a16:creationId xmlns:a16="http://schemas.microsoft.com/office/drawing/2014/main" id="{483FC8B3-6338-40E6-9AEF-B55D676BB094}"/>
              </a:ext>
            </a:extLst>
          </p:cNvPr>
          <p:cNvSpPr>
            <a:spLocks noGrp="1"/>
          </p:cNvSpPr>
          <p:nvPr>
            <p:ph type="sldNum" sz="quarter" idx="12"/>
          </p:nvPr>
        </p:nvSpPr>
        <p:spPr/>
        <p:txBody>
          <a:bodyPr/>
          <a:lstStyle/>
          <a:p>
            <a:fld id="{B10D5614-B734-4280-8F57-1D4947433C97}" type="slidenum">
              <a:rPr lang="en-US" smtClean="0"/>
              <a:pPr/>
              <a:t>66</a:t>
            </a:fld>
            <a:endParaRPr lang="en-US"/>
          </a:p>
        </p:txBody>
      </p:sp>
    </p:spTree>
    <p:extLst>
      <p:ext uri="{BB962C8B-B14F-4D97-AF65-F5344CB8AC3E}">
        <p14:creationId xmlns:p14="http://schemas.microsoft.com/office/powerpoint/2010/main" val="157362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双缓冲（</a:t>
            </a:r>
            <a:r>
              <a:rPr lang="en-US" altLang="zh-CN" sz="2000" b="1" dirty="0">
                <a:solidFill>
                  <a:srgbClr val="FF0000"/>
                </a:solidFill>
                <a:latin typeface="华文中宋" panose="02010600040101010101" pitchFamily="2" charset="-122"/>
                <a:ea typeface="华文中宋" panose="02010600040101010101" pitchFamily="2" charset="-122"/>
              </a:rPr>
              <a:t>Double Buffer</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50</a:t>
            </a:r>
            <a:endParaRPr lang="en-US" sz="1100" b="1" dirty="0">
              <a:solidFill>
                <a:prstClr val="white"/>
              </a:solidFill>
            </a:endParaRPr>
          </a:p>
        </p:txBody>
      </p:sp>
      <p:sp>
        <p:nvSpPr>
          <p:cNvPr id="3" name="矩形 2">
            <a:extLst>
              <a:ext uri="{FF2B5EF4-FFF2-40B4-BE49-F238E27FC236}">
                <a16:creationId xmlns:a16="http://schemas.microsoft.com/office/drawing/2014/main" id="{43F56EE8-A64F-43FA-A149-4DC564DCC6AD}"/>
              </a:ext>
            </a:extLst>
          </p:cNvPr>
          <p:cNvSpPr/>
          <p:nvPr/>
        </p:nvSpPr>
        <p:spPr>
          <a:xfrm>
            <a:off x="611560" y="1759677"/>
            <a:ext cx="7920880" cy="419826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例题：某文件占</a:t>
            </a:r>
            <a:r>
              <a:rPr lang="en-US" altLang="zh-CN" b="1" dirty="0">
                <a:solidFill>
                  <a:srgbClr val="000000"/>
                </a:solidFill>
                <a:latin typeface="华文中宋" panose="02010600040101010101" pitchFamily="2" charset="-122"/>
                <a:ea typeface="华文中宋" panose="02010600040101010101" pitchFamily="2" charset="-122"/>
              </a:rPr>
              <a:t>10</a:t>
            </a:r>
            <a:r>
              <a:rPr lang="zh-CN" altLang="en-US" b="1" dirty="0">
                <a:solidFill>
                  <a:srgbClr val="000000"/>
                </a:solidFill>
                <a:latin typeface="华文中宋" panose="02010600040101010101" pitchFamily="2" charset="-122"/>
                <a:ea typeface="华文中宋" panose="02010600040101010101" pitchFamily="2" charset="-122"/>
              </a:rPr>
              <a:t>个磁盘块，现要把该文件磁盘块逐个读入主存缓冲区，并送用户区进行分析。假设一个缓冲区与一个磁盘块大小相同，把一个磁盘块读入缓冲区的时间为</a:t>
            </a:r>
            <a:r>
              <a:rPr lang="en-US" altLang="zh-CN" b="1" dirty="0">
                <a:solidFill>
                  <a:srgbClr val="000000"/>
                </a:solidFill>
                <a:latin typeface="华文中宋" panose="02010600040101010101" pitchFamily="2" charset="-122"/>
                <a:ea typeface="华文中宋" panose="02010600040101010101" pitchFamily="2" charset="-122"/>
              </a:rPr>
              <a:t>100us</a:t>
            </a:r>
            <a:r>
              <a:rPr lang="zh-CN" altLang="en-US" b="1" dirty="0">
                <a:solidFill>
                  <a:srgbClr val="000000"/>
                </a:solidFill>
                <a:latin typeface="华文中宋" panose="02010600040101010101" pitchFamily="2" charset="-122"/>
                <a:ea typeface="华文中宋" panose="02010600040101010101" pitchFamily="2" charset="-122"/>
              </a:rPr>
              <a:t>，将缓冲区的数据传送到用户区的时间是</a:t>
            </a:r>
            <a:r>
              <a:rPr lang="en-US" altLang="zh-CN" b="1" dirty="0">
                <a:solidFill>
                  <a:srgbClr val="000000"/>
                </a:solidFill>
                <a:latin typeface="华文中宋" panose="02010600040101010101" pitchFamily="2" charset="-122"/>
                <a:ea typeface="华文中宋" panose="02010600040101010101" pitchFamily="2" charset="-122"/>
              </a:rPr>
              <a:t>50us</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对一块数据进行分析的时间为</a:t>
            </a:r>
            <a:r>
              <a:rPr lang="en-US" altLang="zh-CN" b="1" dirty="0">
                <a:solidFill>
                  <a:srgbClr val="000000"/>
                </a:solidFill>
                <a:latin typeface="华文中宋" panose="02010600040101010101" pitchFamily="2" charset="-122"/>
                <a:ea typeface="华文中宋" panose="02010600040101010101" pitchFamily="2" charset="-122"/>
              </a:rPr>
              <a:t>50us</a:t>
            </a:r>
            <a:r>
              <a:rPr lang="zh-CN" altLang="en-US"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FF0000"/>
                </a:solidFill>
                <a:latin typeface="华文中宋" panose="02010600040101010101" pitchFamily="2" charset="-122"/>
                <a:ea typeface="华文中宋" panose="02010600040101010101" pitchFamily="2" charset="-122"/>
              </a:rPr>
              <a:t>在单缓冲区和双缓冲区结构下，读入并分析完该文件的时间分别是多少？</a:t>
            </a:r>
            <a:endParaRPr lang="en-US" altLang="zh-CN"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b="1" dirty="0">
                <a:solidFill>
                  <a:srgbClr val="FF0000"/>
                </a:solidFill>
                <a:latin typeface="华文中宋" panose="02010600040101010101" pitchFamily="2" charset="-122"/>
                <a:ea typeface="华文中宋" panose="02010600040101010101" pitchFamily="2" charset="-122"/>
              </a:rPr>
              <a:t>	</a:t>
            </a:r>
            <a:r>
              <a:rPr lang="en-US" altLang="zh-CN" b="1" dirty="0">
                <a:solidFill>
                  <a:srgbClr val="000000"/>
                </a:solidFill>
                <a:latin typeface="华文中宋" panose="02010600040101010101" pitchFamily="2" charset="-122"/>
                <a:ea typeface="华文中宋" panose="02010600040101010101" pitchFamily="2" charset="-122"/>
              </a:rPr>
              <a:t>T=100</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M=50</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C=50</a:t>
            </a:r>
            <a:r>
              <a:rPr lang="zh-CN" altLang="en-US" b="1" dirty="0">
                <a:solidFill>
                  <a:srgbClr val="000000"/>
                </a:solidFill>
                <a:latin typeface="华文中宋" panose="02010600040101010101" pitchFamily="2" charset="-122"/>
                <a:ea typeface="华文中宋" panose="02010600040101010101" pitchFamily="2" charset="-122"/>
              </a:rPr>
              <a:t>，并且</a:t>
            </a:r>
            <a:r>
              <a:rPr lang="en-US" altLang="zh-CN" b="1" dirty="0">
                <a:solidFill>
                  <a:srgbClr val="000000"/>
                </a:solidFill>
                <a:latin typeface="华文中宋" panose="02010600040101010101" pitchFamily="2" charset="-122"/>
                <a:ea typeface="华文中宋" panose="02010600040101010101" pitchFamily="2" charset="-122"/>
              </a:rPr>
              <a:t>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C</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单缓冲：（</a:t>
            </a:r>
            <a:r>
              <a:rPr lang="en-US" altLang="zh-CN" b="1" dirty="0">
                <a:solidFill>
                  <a:srgbClr val="000000"/>
                </a:solidFill>
                <a:latin typeface="华文中宋" panose="02010600040101010101" pitchFamily="2" charset="-122"/>
                <a:ea typeface="华文中宋" panose="02010600040101010101" pitchFamily="2" charset="-122"/>
              </a:rPr>
              <a:t>100+50</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×10=1500us</a:t>
            </a:r>
            <a:r>
              <a:rPr lang="zh-CN" altLang="en-US" b="1" dirty="0">
                <a:solidFill>
                  <a:srgbClr val="000000"/>
                </a:solidFill>
                <a:latin typeface="华文中宋" panose="02010600040101010101" pitchFamily="2" charset="-122"/>
                <a:ea typeface="华文中宋" panose="02010600040101010101" pitchFamily="2" charset="-122"/>
              </a:rPr>
              <a:t>，记得最后一个磁盘块的处理时间还有</a:t>
            </a:r>
            <a:r>
              <a:rPr lang="en-US" altLang="zh-CN" b="1" dirty="0">
                <a:solidFill>
                  <a:srgbClr val="000000"/>
                </a:solidFill>
                <a:latin typeface="华文中宋" panose="02010600040101010101" pitchFamily="2" charset="-122"/>
                <a:ea typeface="华文中宋" panose="02010600040101010101" pitchFamily="2" charset="-122"/>
              </a:rPr>
              <a:t>50us</a:t>
            </a:r>
            <a:r>
              <a:rPr lang="zh-CN" altLang="en-US" b="1" dirty="0">
                <a:solidFill>
                  <a:srgbClr val="000000"/>
                </a:solidFill>
                <a:latin typeface="华文中宋" panose="02010600040101010101" pitchFamily="2" charset="-122"/>
                <a:ea typeface="华文中宋" panose="02010600040101010101" pitchFamily="2" charset="-122"/>
              </a:rPr>
              <a:t>，所以总共是</a:t>
            </a:r>
            <a:r>
              <a:rPr lang="en-US" altLang="zh-CN" b="1" dirty="0">
                <a:solidFill>
                  <a:srgbClr val="000000"/>
                </a:solidFill>
                <a:latin typeface="华文中宋" panose="02010600040101010101" pitchFamily="2" charset="-122"/>
                <a:ea typeface="华文中宋" panose="02010600040101010101" pitchFamily="2" charset="-122"/>
              </a:rPr>
              <a:t>1550us</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双缓冲：</a:t>
            </a:r>
            <a:r>
              <a:rPr lang="en-US" altLang="zh-CN" b="1" dirty="0">
                <a:solidFill>
                  <a:srgbClr val="000000"/>
                </a:solidFill>
                <a:latin typeface="华文中宋" panose="02010600040101010101" pitchFamily="2" charset="-122"/>
                <a:ea typeface="华文中宋" panose="02010600040101010101" pitchFamily="2" charset="-122"/>
              </a:rPr>
              <a:t>100×10=1000us</a:t>
            </a:r>
            <a:r>
              <a:rPr lang="zh-CN" altLang="en-US" b="1" dirty="0">
                <a:solidFill>
                  <a:srgbClr val="000000"/>
                </a:solidFill>
                <a:latin typeface="华文中宋" panose="02010600040101010101" pitchFamily="2" charset="-122"/>
                <a:ea typeface="华文中宋" panose="02010600040101010101" pitchFamily="2" charset="-122"/>
              </a:rPr>
              <a:t>，加上将最后一个缓冲区的数据传输到用户区并由</a:t>
            </a:r>
            <a:r>
              <a:rPr lang="en-US" altLang="zh-CN" b="1" dirty="0">
                <a:solidFill>
                  <a:srgbClr val="000000"/>
                </a:solidFill>
                <a:latin typeface="华文中宋" panose="02010600040101010101" pitchFamily="2" charset="-122"/>
                <a:ea typeface="华文中宋" panose="02010600040101010101" pitchFamily="2" charset="-122"/>
              </a:rPr>
              <a:t>CPU</a:t>
            </a:r>
            <a:r>
              <a:rPr lang="zh-CN" altLang="en-US" b="1" dirty="0">
                <a:solidFill>
                  <a:srgbClr val="000000"/>
                </a:solidFill>
                <a:latin typeface="华文中宋" panose="02010600040101010101" pitchFamily="2" charset="-122"/>
                <a:ea typeface="华文中宋" panose="02010600040101010101" pitchFamily="2" charset="-122"/>
              </a:rPr>
              <a:t>处理完的时间</a:t>
            </a:r>
            <a:r>
              <a:rPr lang="en-US" altLang="zh-CN" b="1" dirty="0">
                <a:solidFill>
                  <a:srgbClr val="000000"/>
                </a:solidFill>
                <a:latin typeface="华文中宋" panose="02010600040101010101" pitchFamily="2" charset="-122"/>
                <a:ea typeface="华文中宋" panose="02010600040101010101" pitchFamily="2" charset="-122"/>
              </a:rPr>
              <a:t>50+50=100us</a:t>
            </a:r>
            <a:r>
              <a:rPr lang="zh-CN" altLang="en-US" b="1" dirty="0">
                <a:solidFill>
                  <a:srgbClr val="000000"/>
                </a:solidFill>
                <a:latin typeface="华文中宋" panose="02010600040101010101" pitchFamily="2" charset="-122"/>
                <a:ea typeface="华文中宋" panose="02010600040101010101" pitchFamily="2" charset="-122"/>
              </a:rPr>
              <a:t>，总共是</a:t>
            </a:r>
            <a:r>
              <a:rPr lang="en-US" altLang="zh-CN" b="1" dirty="0">
                <a:solidFill>
                  <a:srgbClr val="000000"/>
                </a:solidFill>
                <a:latin typeface="华文中宋" panose="02010600040101010101" pitchFamily="2" charset="-122"/>
                <a:ea typeface="华文中宋" panose="02010600040101010101" pitchFamily="2" charset="-122"/>
              </a:rPr>
              <a:t>1100us</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545E389E-AE02-4523-9854-02A73B875EE3}"/>
              </a:ext>
            </a:extLst>
          </p:cNvPr>
          <p:cNvSpPr>
            <a:spLocks noGrp="1"/>
          </p:cNvSpPr>
          <p:nvPr>
            <p:ph type="sldNum" sz="quarter" idx="12"/>
          </p:nvPr>
        </p:nvSpPr>
        <p:spPr/>
        <p:txBody>
          <a:bodyPr/>
          <a:lstStyle/>
          <a:p>
            <a:fld id="{B10D5614-B734-4280-8F57-1D4947433C97}" type="slidenum">
              <a:rPr lang="en-US" smtClean="0"/>
              <a:pPr/>
              <a:t>67</a:t>
            </a:fld>
            <a:endParaRPr lang="en-US"/>
          </a:p>
        </p:txBody>
      </p:sp>
    </p:spTree>
    <p:extLst>
      <p:ext uri="{BB962C8B-B14F-4D97-AF65-F5344CB8AC3E}">
        <p14:creationId xmlns:p14="http://schemas.microsoft.com/office/powerpoint/2010/main" val="311532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缓冲池（</a:t>
            </a:r>
            <a:r>
              <a:rPr lang="en-US" altLang="zh-CN" sz="2000" b="1" dirty="0">
                <a:solidFill>
                  <a:srgbClr val="FF0000"/>
                </a:solidFill>
                <a:latin typeface="华文中宋" panose="02010600040101010101" pitchFamily="2" charset="-122"/>
                <a:ea typeface="华文中宋" panose="02010600040101010101" pitchFamily="2" charset="-122"/>
              </a:rPr>
              <a:t>Buffer Pool</a:t>
            </a:r>
            <a:r>
              <a:rPr lang="zh-CN" altLang="en-US" sz="2000" b="1" dirty="0">
                <a:solidFill>
                  <a:srgbClr val="FF0000"/>
                </a:solidFill>
                <a:latin typeface="华文中宋" panose="02010600040101010101" pitchFamily="2" charset="-122"/>
                <a:ea typeface="华文中宋" panose="02010600040101010101" pitchFamily="2" charset="-122"/>
              </a:rPr>
              <a:t>）</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51</a:t>
            </a:r>
            <a:endParaRPr lang="en-US" sz="1100" b="1" dirty="0">
              <a:solidFill>
                <a:prstClr val="white"/>
              </a:solidFill>
            </a:endParaRPr>
          </a:p>
        </p:txBody>
      </p:sp>
      <p:sp>
        <p:nvSpPr>
          <p:cNvPr id="2" name="矩形 1"/>
          <p:cNvSpPr/>
          <p:nvPr/>
        </p:nvSpPr>
        <p:spPr>
          <a:xfrm>
            <a:off x="576602" y="1556792"/>
            <a:ext cx="8025656" cy="2951770"/>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缓冲池的结构</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缓冲池由多个缓冲区组成</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一个缓冲区由缓冲首部和缓冲体组成</a:t>
            </a:r>
            <a:endParaRPr lang="en-US" altLang="zh-CN" b="1" dirty="0">
              <a:solidFill>
                <a:srgbClr val="000000"/>
              </a:solidFill>
              <a:latin typeface="华文中宋" panose="02010600040101010101" pitchFamily="2" charset="-122"/>
              <a:ea typeface="华文中宋" panose="02010600040101010101" pitchFamily="2" charset="-122"/>
            </a:endParaRPr>
          </a:p>
          <a:p>
            <a:pPr marL="1200150" lvl="2" indent="-285750">
              <a:lnSpc>
                <a:spcPct val="150000"/>
              </a:lnSpc>
              <a:buFont typeface="Wingdings" panose="05000000000000000000" pitchFamily="2" charset="2"/>
              <a:buChar char="p"/>
            </a:pPr>
            <a:r>
              <a:rPr lang="zh-CN" altLang="en-US" b="1" dirty="0">
                <a:solidFill>
                  <a:srgbClr val="000000"/>
                </a:solidFill>
                <a:latin typeface="华文中宋" panose="02010600040101010101" pitchFamily="2" charset="-122"/>
                <a:ea typeface="华文中宋" panose="02010600040101010101" pitchFamily="2" charset="-122"/>
              </a:rPr>
              <a:t>缓冲首部：用于管理，标识缓冲器</a:t>
            </a:r>
          </a:p>
          <a:p>
            <a:pPr marL="1200150" lvl="2" indent="-285750">
              <a:lnSpc>
                <a:spcPct val="150000"/>
              </a:lnSpc>
              <a:buFont typeface="Wingdings" panose="05000000000000000000" pitchFamily="2" charset="2"/>
              <a:buChar char="p"/>
            </a:pPr>
            <a:r>
              <a:rPr lang="zh-CN" altLang="en-US" b="1" dirty="0">
                <a:solidFill>
                  <a:srgbClr val="000000"/>
                </a:solidFill>
                <a:latin typeface="华文中宋" panose="02010600040101010101" pitchFamily="2" charset="-122"/>
                <a:ea typeface="华文中宋" panose="02010600040101010101" pitchFamily="2" charset="-122"/>
              </a:rPr>
              <a:t>缓冲体：存放数据</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按照使用情况把缓冲区排列成三种队列进行管理</a:t>
            </a:r>
          </a:p>
          <a:p>
            <a:pPr marL="1200150" lvl="2" indent="-285750">
              <a:lnSpc>
                <a:spcPct val="150000"/>
              </a:lnSpc>
              <a:buFont typeface="Wingdings" panose="05000000000000000000" pitchFamily="2" charset="2"/>
              <a:buChar char="p"/>
            </a:pPr>
            <a:endParaRPr lang="zh-CN" altLang="en-US" b="1" dirty="0">
              <a:solidFill>
                <a:srgbClr val="000000"/>
              </a:solidFill>
              <a:latin typeface="华文中宋" panose="02010600040101010101" pitchFamily="2" charset="-122"/>
              <a:ea typeface="华文中宋" panose="02010600040101010101" pitchFamily="2" charset="-122"/>
            </a:endParaRP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73" y="4157297"/>
            <a:ext cx="7974254" cy="2370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029" y="224266"/>
            <a:ext cx="1628059" cy="370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a:extLst>
              <a:ext uri="{FF2B5EF4-FFF2-40B4-BE49-F238E27FC236}">
                <a16:creationId xmlns:a16="http://schemas.microsoft.com/office/drawing/2014/main" id="{55C49912-BA4E-4487-81D7-0E8A8FF5A082}"/>
              </a:ext>
            </a:extLst>
          </p:cNvPr>
          <p:cNvSpPr>
            <a:spLocks noGrp="1"/>
          </p:cNvSpPr>
          <p:nvPr>
            <p:ph type="sldNum" sz="quarter" idx="12"/>
          </p:nvPr>
        </p:nvSpPr>
        <p:spPr/>
        <p:txBody>
          <a:bodyPr/>
          <a:lstStyle/>
          <a:p>
            <a:fld id="{B10D5614-B734-4280-8F57-1D4947433C97}" type="slidenum">
              <a:rPr lang="en-US" smtClean="0"/>
              <a:pPr/>
              <a:t>68</a:t>
            </a:fld>
            <a:endParaRPr lang="en-US"/>
          </a:p>
        </p:txBody>
      </p:sp>
    </p:spTree>
    <p:extLst>
      <p:ext uri="{BB962C8B-B14F-4D97-AF65-F5344CB8AC3E}">
        <p14:creationId xmlns:p14="http://schemas.microsoft.com/office/powerpoint/2010/main" val="197438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缓冲池的管理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52</a:t>
            </a:r>
            <a:endParaRPr lang="en-US" sz="1100" b="1" dirty="0">
              <a:solidFill>
                <a:prstClr val="white"/>
              </a:solidFill>
            </a:endParaRPr>
          </a:p>
        </p:txBody>
      </p:sp>
      <p:sp>
        <p:nvSpPr>
          <p:cNvPr id="8" name="Rectangle 3"/>
          <p:cNvSpPr txBox="1">
            <a:spLocks/>
          </p:cNvSpPr>
          <p:nvPr/>
        </p:nvSpPr>
        <p:spPr>
          <a:xfrm>
            <a:off x="457200" y="1628800"/>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FF0000"/>
                </a:solidFill>
                <a:latin typeface="华文中宋" panose="02010600040101010101" pitchFamily="2" charset="-122"/>
                <a:ea typeface="华文中宋" panose="02010600040101010101" pitchFamily="2" charset="-122"/>
              </a:rPr>
              <a:t>为使缓冲池能并发使用</a:t>
            </a:r>
            <a:r>
              <a:rPr lang="zh-CN" altLang="en-US" sz="1800" b="1" dirty="0">
                <a:solidFill>
                  <a:srgbClr val="000000"/>
                </a:solidFill>
                <a:latin typeface="华文中宋" panose="02010600040101010101" pitchFamily="2" charset="-122"/>
                <a:ea typeface="华文中宋" panose="02010600040101010101" pitchFamily="2" charset="-122"/>
              </a:rPr>
              <a:t>，某一进程在使用缓冲区时，从相应的队列中取出缓冲区，进行数据存取之后，再插入相应的队列，被使用的缓冲区叫做工作缓冲区。</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在缓冲池中有四种工作缓冲区</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收容输入缓冲区</a:t>
            </a:r>
            <a:r>
              <a:rPr lang="en-US" altLang="zh-CN" sz="1800" b="1" dirty="0" err="1">
                <a:solidFill>
                  <a:srgbClr val="000000"/>
                </a:solidFill>
                <a:latin typeface="华文中宋" panose="02010600040101010101" pitchFamily="2" charset="-122"/>
                <a:ea typeface="华文中宋" panose="02010600040101010101" pitchFamily="2" charset="-122"/>
              </a:rPr>
              <a:t>hin</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提取输入缓冲区</a:t>
            </a:r>
            <a:r>
              <a:rPr lang="en-US" altLang="zh-CN" sz="1800" b="1" dirty="0">
                <a:solidFill>
                  <a:srgbClr val="000000"/>
                </a:solidFill>
                <a:latin typeface="华文中宋" panose="02010600040101010101" pitchFamily="2" charset="-122"/>
                <a:ea typeface="华文中宋" panose="02010600040101010101" pitchFamily="2" charset="-122"/>
              </a:rPr>
              <a:t>sin</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收容输出缓冲区</a:t>
            </a:r>
            <a:r>
              <a:rPr lang="en-US" altLang="zh-CN" sz="1800" b="1" dirty="0" err="1">
                <a:solidFill>
                  <a:srgbClr val="000000"/>
                </a:solidFill>
                <a:latin typeface="华文中宋" panose="02010600040101010101" pitchFamily="2" charset="-122"/>
                <a:ea typeface="华文中宋" panose="02010600040101010101" pitchFamily="2" charset="-122"/>
              </a:rPr>
              <a:t>hout</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提取输出缓冲区</a:t>
            </a:r>
            <a:r>
              <a:rPr lang="en-US" altLang="zh-CN" sz="1800" b="1" dirty="0" err="1">
                <a:solidFill>
                  <a:srgbClr val="000000"/>
                </a:solidFill>
                <a:latin typeface="华文中宋" panose="02010600040101010101" pitchFamily="2" charset="-122"/>
                <a:ea typeface="华文中宋" panose="02010600040101010101" pitchFamily="2" charset="-122"/>
              </a:rPr>
              <a:t>sout</a:t>
            </a:r>
            <a:endParaRPr lang="en-US" altLang="zh-CN"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DBC73C7F-E887-4789-9595-99F1E1F6DB05}"/>
              </a:ext>
            </a:extLst>
          </p:cNvPr>
          <p:cNvSpPr>
            <a:spLocks noGrp="1"/>
          </p:cNvSpPr>
          <p:nvPr>
            <p:ph type="sldNum" sz="quarter" idx="12"/>
          </p:nvPr>
        </p:nvSpPr>
        <p:spPr/>
        <p:txBody>
          <a:bodyPr/>
          <a:lstStyle/>
          <a:p>
            <a:fld id="{B10D5614-B734-4280-8F57-1D4947433C97}" type="slidenum">
              <a:rPr lang="en-US" smtClean="0"/>
              <a:pPr/>
              <a:t>69</a:t>
            </a:fld>
            <a:endParaRPr lang="en-US"/>
          </a:p>
        </p:txBody>
      </p:sp>
    </p:spTree>
    <p:extLst>
      <p:ext uri="{BB962C8B-B14F-4D97-AF65-F5344CB8AC3E}">
        <p14:creationId xmlns:p14="http://schemas.microsoft.com/office/powerpoint/2010/main" val="199794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a:solidFill>
                  <a:srgbClr val="FF0000"/>
                </a:solidFill>
                <a:latin typeface="华文中宋" panose="02010600040101010101" pitchFamily="2" charset="-122"/>
                <a:ea typeface="华文中宋" panose="02010600040101010101" pitchFamily="2" charset="-122"/>
              </a:rPr>
              <a:t>设备管理的任务和功能</a:t>
            </a:r>
            <a:endParaRPr lang="en-US" sz="2000" b="1">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534773" y="1556792"/>
            <a:ext cx="7838528" cy="5029262"/>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a:solidFill>
                  <a:srgbClr val="000000"/>
                </a:solidFill>
                <a:latin typeface="华文中宋" panose="02010600040101010101" pitchFamily="2" charset="-122"/>
                <a:ea typeface="华文中宋" panose="02010600040101010101" pitchFamily="2" charset="-122"/>
              </a:rPr>
              <a:t>设备管理的功能</a:t>
            </a:r>
            <a:endParaRPr lang="en-US" altLang="zh-CN" b="1">
              <a:solidFill>
                <a:srgbClr val="000000"/>
              </a:solidFill>
              <a:latin typeface="华文中宋" panose="02010600040101010101" pitchFamily="2" charset="-122"/>
              <a:ea typeface="华文中宋" panose="02010600040101010101" pitchFamily="2" charset="-122"/>
            </a:endParaRPr>
          </a:p>
          <a:p>
            <a:pPr marL="800100" lvl="1" indent="-342900">
              <a:lnSpc>
                <a:spcPct val="150000"/>
              </a:lnSpc>
              <a:buFont typeface="+mj-lt"/>
              <a:buAutoNum type="arabicPeriod"/>
            </a:pPr>
            <a:r>
              <a:rPr lang="zh-CN" altLang="en-US" b="1">
                <a:solidFill>
                  <a:srgbClr val="000000"/>
                </a:solidFill>
                <a:latin typeface="华文中宋" panose="02010600040101010101" pitchFamily="2" charset="-122"/>
                <a:ea typeface="华文中宋" panose="02010600040101010101" pitchFamily="2" charset="-122"/>
              </a:rPr>
              <a:t>提供设备管理和进程管理之间的接口</a:t>
            </a:r>
          </a:p>
          <a:p>
            <a:pPr marL="1200150" lvl="2"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当进程要求设备资源时，将进程的要求传达到设备管理程序</a:t>
            </a:r>
          </a:p>
          <a:p>
            <a:pPr marL="800100" lvl="1" indent="-342900">
              <a:lnSpc>
                <a:spcPct val="150000"/>
              </a:lnSpc>
              <a:buFont typeface="+mj-lt"/>
              <a:buAutoNum type="arabicPeriod" startAt="2"/>
            </a:pPr>
            <a:r>
              <a:rPr lang="zh-CN" altLang="en-US" b="1">
                <a:solidFill>
                  <a:srgbClr val="000000"/>
                </a:solidFill>
                <a:latin typeface="华文中宋" panose="02010600040101010101" pitchFamily="2" charset="-122"/>
                <a:ea typeface="华文中宋" panose="02010600040101010101" pitchFamily="2" charset="-122"/>
              </a:rPr>
              <a:t>进行设备分配</a:t>
            </a:r>
          </a:p>
          <a:p>
            <a:pPr marL="1200150" lvl="2"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按照设备类型和相应的分配算法把设备和其他有关的硬件分配给请求该设备的进程</a:t>
            </a:r>
            <a:endParaRPr lang="en-US" altLang="zh-CN" b="1">
              <a:solidFill>
                <a:srgbClr val="000000"/>
              </a:solidFill>
              <a:latin typeface="华文中宋" panose="02010600040101010101" pitchFamily="2" charset="-122"/>
              <a:ea typeface="华文中宋" panose="02010600040101010101" pitchFamily="2" charset="-122"/>
            </a:endParaRPr>
          </a:p>
          <a:p>
            <a:pPr marL="1200150" lvl="2" indent="-285750">
              <a:lnSpc>
                <a:spcPct val="150000"/>
              </a:lnSpc>
              <a:buFont typeface="Arial" panose="020B0604020202020204" pitchFamily="34" charset="0"/>
              <a:buChar char="•"/>
            </a:pPr>
            <a:r>
              <a:rPr lang="zh-CN" altLang="en-US" b="1">
                <a:solidFill>
                  <a:srgbClr val="FF0000"/>
                </a:solidFill>
                <a:latin typeface="华文中宋" panose="02010600040101010101" pitchFamily="2" charset="-122"/>
                <a:ea typeface="华文中宋" panose="02010600040101010101" pitchFamily="2" charset="-122"/>
              </a:rPr>
              <a:t>把未分配到所请求设备或其他有关硬件的进程放入等待队列</a:t>
            </a:r>
          </a:p>
          <a:p>
            <a:pPr marL="800100" lvl="1" indent="-342900">
              <a:lnSpc>
                <a:spcPct val="150000"/>
              </a:lnSpc>
              <a:buFont typeface="+mj-lt"/>
              <a:buAutoNum type="arabicPeriod" startAt="2"/>
            </a:pPr>
            <a:r>
              <a:rPr lang="zh-CN" altLang="en-US" b="1">
                <a:solidFill>
                  <a:srgbClr val="000000"/>
                </a:solidFill>
                <a:latin typeface="华文中宋" panose="02010600040101010101" pitchFamily="2" charset="-122"/>
                <a:ea typeface="华文中宋" panose="02010600040101010101" pitchFamily="2" charset="-122"/>
              </a:rPr>
              <a:t>实现设备和设备、设备和</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之间的并行操作</a:t>
            </a:r>
          </a:p>
          <a:p>
            <a:pPr marL="1200150" lvl="2"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利用</a:t>
            </a:r>
            <a:r>
              <a:rPr lang="en-US" altLang="zh-CN" b="1">
                <a:solidFill>
                  <a:srgbClr val="000000"/>
                </a:solidFill>
                <a:latin typeface="华文中宋" panose="02010600040101010101" pitchFamily="2" charset="-122"/>
                <a:ea typeface="华文中宋" panose="02010600040101010101" pitchFamily="2" charset="-122"/>
              </a:rPr>
              <a:t>DMA</a:t>
            </a:r>
            <a:r>
              <a:rPr lang="zh-CN" altLang="en-US" b="1">
                <a:solidFill>
                  <a:srgbClr val="000000"/>
                </a:solidFill>
                <a:latin typeface="华文中宋" panose="02010600040101010101" pitchFamily="2" charset="-122"/>
                <a:ea typeface="华文中宋" panose="02010600040101010101" pitchFamily="2" charset="-122"/>
              </a:rPr>
              <a:t>、通道、中断等技术完成</a:t>
            </a:r>
          </a:p>
          <a:p>
            <a:pPr marL="800100" lvl="1" indent="-342900">
              <a:lnSpc>
                <a:spcPct val="150000"/>
              </a:lnSpc>
              <a:buFont typeface="+mj-lt"/>
              <a:buAutoNum type="arabicPeriod" startAt="2"/>
            </a:pPr>
            <a:r>
              <a:rPr lang="zh-CN" altLang="en-US" b="1">
                <a:solidFill>
                  <a:srgbClr val="000000"/>
                </a:solidFill>
                <a:latin typeface="华文中宋" panose="02010600040101010101" pitchFamily="2" charset="-122"/>
                <a:ea typeface="华文中宋" panose="02010600040101010101" pitchFamily="2" charset="-122"/>
              </a:rPr>
              <a:t>进行缓冲区管理</a:t>
            </a:r>
          </a:p>
          <a:p>
            <a:pPr marL="1200150" lvl="2"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缓冲区：减少外部设备和内存、</a:t>
            </a:r>
            <a:r>
              <a:rPr lang="en-US" altLang="zh-CN" b="1">
                <a:solidFill>
                  <a:srgbClr val="000000"/>
                </a:solidFill>
                <a:latin typeface="华文中宋" panose="02010600040101010101" pitchFamily="2" charset="-122"/>
                <a:ea typeface="华文中宋" panose="02010600040101010101" pitchFamily="2" charset="-122"/>
              </a:rPr>
              <a:t>CPU</a:t>
            </a:r>
            <a:r>
              <a:rPr lang="zh-CN" altLang="en-US" b="1">
                <a:solidFill>
                  <a:srgbClr val="000000"/>
                </a:solidFill>
                <a:latin typeface="华文中宋" panose="02010600040101010101" pitchFamily="2" charset="-122"/>
                <a:ea typeface="华文中宋" panose="02010600040101010101" pitchFamily="2" charset="-122"/>
              </a:rPr>
              <a:t>之间的数据速度不匹配</a:t>
            </a:r>
          </a:p>
          <a:p>
            <a:pPr marL="1200150" lvl="2" indent="-285750">
              <a:lnSpc>
                <a:spcPct val="150000"/>
              </a:lnSpc>
              <a:buFont typeface="Arial" panose="020B0604020202020204" pitchFamily="34" charset="0"/>
              <a:buChar char="•"/>
            </a:pPr>
            <a:r>
              <a:rPr lang="zh-CN" altLang="en-US" b="1">
                <a:solidFill>
                  <a:srgbClr val="000000"/>
                </a:solidFill>
                <a:latin typeface="华文中宋" panose="02010600040101010101" pitchFamily="2" charset="-122"/>
                <a:ea typeface="华文中宋" panose="02010600040101010101" pitchFamily="2" charset="-122"/>
              </a:rPr>
              <a:t>缓冲区的分配、释放及相关管理工作</a:t>
            </a:r>
          </a:p>
        </p:txBody>
      </p:sp>
      <p:sp>
        <p:nvSpPr>
          <p:cNvPr id="4" name="灯片编号占位符 3">
            <a:extLst>
              <a:ext uri="{FF2B5EF4-FFF2-40B4-BE49-F238E27FC236}">
                <a16:creationId xmlns:a16="http://schemas.microsoft.com/office/drawing/2014/main" id="{1959F35A-9569-469C-A471-3F3243EE019E}"/>
              </a:ext>
            </a:extLst>
          </p:cNvPr>
          <p:cNvSpPr>
            <a:spLocks noGrp="1"/>
          </p:cNvSpPr>
          <p:nvPr>
            <p:ph type="sldNum" sz="quarter" idx="12"/>
          </p:nvPr>
        </p:nvSpPr>
        <p:spPr/>
        <p:txBody>
          <a:bodyPr/>
          <a:lstStyle/>
          <a:p>
            <a:fld id="{B10D5614-B734-4280-8F57-1D4947433C97}" type="slidenum">
              <a:rPr lang="en-US" smtClean="0"/>
              <a:pPr/>
              <a:t>7</a:t>
            </a:fld>
            <a:endParaRPr lang="en-US"/>
          </a:p>
        </p:txBody>
      </p:sp>
    </p:spTree>
    <p:extLst>
      <p:ext uri="{BB962C8B-B14F-4D97-AF65-F5344CB8AC3E}">
        <p14:creationId xmlns:p14="http://schemas.microsoft.com/office/powerpoint/2010/main" val="1075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缓冲的管理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53</a:t>
            </a:r>
            <a:endParaRPr lang="en-US" sz="1100" b="1" dirty="0">
              <a:solidFill>
                <a:prstClr val="white"/>
              </a:solidFill>
            </a:endParaRPr>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75601"/>
            <a:ext cx="9143999" cy="5718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id="{386992D4-9915-43AF-9557-45D42D98DE37}"/>
              </a:ext>
            </a:extLst>
          </p:cNvPr>
          <p:cNvSpPr>
            <a:spLocks noGrp="1"/>
          </p:cNvSpPr>
          <p:nvPr>
            <p:ph type="sldNum" sz="quarter" idx="12"/>
          </p:nvPr>
        </p:nvSpPr>
        <p:spPr/>
        <p:txBody>
          <a:bodyPr/>
          <a:lstStyle/>
          <a:p>
            <a:fld id="{B10D5614-B734-4280-8F57-1D4947433C97}" type="slidenum">
              <a:rPr lang="en-US" smtClean="0"/>
              <a:pPr/>
              <a:t>70</a:t>
            </a:fld>
            <a:endParaRPr lang="en-US"/>
          </a:p>
        </p:txBody>
      </p:sp>
    </p:spTree>
    <p:extLst>
      <p:ext uri="{BB962C8B-B14F-4D97-AF65-F5344CB8AC3E}">
        <p14:creationId xmlns:p14="http://schemas.microsoft.com/office/powerpoint/2010/main" val="135783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缓冲的管理</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54</a:t>
            </a:r>
            <a:endParaRPr lang="en-US" sz="1100" b="1" dirty="0">
              <a:solidFill>
                <a:prstClr val="white"/>
              </a:solidFill>
            </a:endParaRPr>
          </a:p>
        </p:txBody>
      </p:sp>
      <p:sp>
        <p:nvSpPr>
          <p:cNvPr id="8" name="矩形 7"/>
          <p:cNvSpPr/>
          <p:nvPr/>
        </p:nvSpPr>
        <p:spPr>
          <a:xfrm>
            <a:off x="508064" y="2420888"/>
            <a:ext cx="8165975" cy="4247317"/>
          </a:xfrm>
          <a:prstGeom prst="rect">
            <a:avLst/>
          </a:prstGeom>
          <a:solidFill>
            <a:srgbClr val="CCECFF"/>
          </a:solidFill>
          <a:ln>
            <a:solidFill>
              <a:srgbClr val="0066FF"/>
            </a:solidFill>
          </a:ln>
        </p:spPr>
        <p:txBody>
          <a:bodyPr wrap="square">
            <a:spAutoFit/>
          </a:bodyPr>
          <a:lstStyle/>
          <a:p>
            <a:r>
              <a:rPr lang="en-US" altLang="zh-CN" b="1" dirty="0" err="1">
                <a:solidFill>
                  <a:srgbClr val="FF0000"/>
                </a:solidFill>
                <a:latin typeface="华文中宋" panose="02010600040101010101" pitchFamily="2" charset="-122"/>
                <a:ea typeface="华文中宋" panose="02010600040101010101" pitchFamily="2" charset="-122"/>
              </a:rPr>
              <a:t>get_buf</a:t>
            </a:r>
            <a:r>
              <a:rPr lang="en-US" altLang="zh-CN" b="1" dirty="0">
                <a:solidFill>
                  <a:srgbClr val="FF0000"/>
                </a:solidFill>
                <a:latin typeface="华文中宋" panose="02010600040101010101" pitchFamily="2" charset="-122"/>
                <a:ea typeface="华文中宋" panose="02010600040101010101" pitchFamily="2" charset="-122"/>
              </a:rPr>
              <a:t>(</a:t>
            </a:r>
            <a:r>
              <a:rPr lang="en-US" altLang="zh-CN" b="1" dirty="0" err="1">
                <a:solidFill>
                  <a:srgbClr val="FF0000"/>
                </a:solidFill>
                <a:latin typeface="华文中宋" panose="02010600040101010101" pitchFamily="2" charset="-122"/>
                <a:ea typeface="华文中宋" panose="02010600040101010101" pitchFamily="2" charset="-122"/>
              </a:rPr>
              <a:t>type,number</a:t>
            </a:r>
            <a:r>
              <a:rPr lang="en-US" altLang="zh-CN" b="1" dirty="0">
                <a:solidFill>
                  <a:srgbClr val="FF0000"/>
                </a:solidFill>
                <a:latin typeface="华文中宋" panose="02010600040101010101" pitchFamily="2" charset="-122"/>
                <a:ea typeface="华文中宋" panose="02010600040101010101" pitchFamily="2" charset="-122"/>
              </a:rPr>
              <a:t>) </a:t>
            </a:r>
            <a:r>
              <a:rPr lang="en-US" altLang="zh-CN" b="1" dirty="0">
                <a:solidFill>
                  <a:srgbClr val="000000"/>
                </a:solidFill>
                <a:latin typeface="华文中宋" panose="02010600040101010101" pitchFamily="2" charset="-122"/>
                <a:ea typeface="华文中宋" panose="02010600040101010101" pitchFamily="2" charset="-122"/>
              </a:rPr>
              <a:t>:</a:t>
            </a:r>
          </a:p>
          <a:p>
            <a:r>
              <a:rPr lang="en-US" altLang="zh-CN" b="1" dirty="0">
                <a:solidFill>
                  <a:srgbClr val="000000"/>
                </a:solidFill>
                <a:latin typeface="华文中宋" panose="02010600040101010101" pitchFamily="2" charset="-122"/>
                <a:ea typeface="华文中宋" panose="02010600040101010101" pitchFamily="2" charset="-122"/>
              </a:rPr>
              <a:t>    begin </a:t>
            </a:r>
            <a:br>
              <a:rPr lang="en-US" altLang="zh-CN" b="1" dirty="0">
                <a:solidFill>
                  <a:srgbClr val="000000"/>
                </a:solidFill>
                <a:latin typeface="华文中宋" panose="02010600040101010101" pitchFamily="2" charset="-122"/>
                <a:ea typeface="华文中宋" panose="02010600040101010101" pitchFamily="2" charset="-122"/>
              </a:rPr>
            </a:br>
            <a:r>
              <a:rPr lang="en-US" altLang="zh-CN" b="1" dirty="0">
                <a:solidFill>
                  <a:srgbClr val="000000"/>
                </a:solidFill>
                <a:latin typeface="华文中宋" panose="02010600040101010101" pitchFamily="2" charset="-122"/>
                <a:ea typeface="华文中宋" panose="02010600040101010101" pitchFamily="2" charset="-122"/>
              </a:rPr>
              <a:t>          P(RS(type))</a:t>
            </a:r>
          </a:p>
          <a:p>
            <a:r>
              <a:rPr lang="en-US" altLang="zh-CN" b="1" dirty="0">
                <a:solidFill>
                  <a:srgbClr val="000000"/>
                </a:solidFill>
                <a:latin typeface="华文中宋" panose="02010600040101010101" pitchFamily="2" charset="-122"/>
                <a:ea typeface="华文中宋" panose="02010600040101010101" pitchFamily="2" charset="-122"/>
              </a:rPr>
              <a:t>          P(S(type))</a:t>
            </a:r>
          </a:p>
          <a:p>
            <a:r>
              <a:rPr lang="en-US" altLang="zh-CN" b="1" dirty="0">
                <a:solidFill>
                  <a:srgbClr val="000000"/>
                </a:solidFill>
                <a:latin typeface="华文中宋" panose="02010600040101010101" pitchFamily="2" charset="-122"/>
                <a:ea typeface="华文中宋" panose="02010600040101010101" pitchFamily="2" charset="-122"/>
              </a:rPr>
              <a:t>          pointer of buffer(number) =</a:t>
            </a:r>
            <a:r>
              <a:rPr lang="en-US" altLang="zh-CN" b="1" dirty="0" err="1">
                <a:solidFill>
                  <a:schemeClr val="accent5">
                    <a:lumMod val="50000"/>
                  </a:schemeClr>
                </a:solidFill>
                <a:latin typeface="华文中宋" panose="02010600040101010101" pitchFamily="2" charset="-122"/>
                <a:ea typeface="华文中宋" panose="02010600040101010101" pitchFamily="2" charset="-122"/>
              </a:rPr>
              <a:t>take_buf</a:t>
            </a:r>
            <a:r>
              <a:rPr lang="en-US" altLang="zh-CN" b="1" dirty="0">
                <a:solidFill>
                  <a:schemeClr val="accent5">
                    <a:lumMod val="50000"/>
                  </a:schemeClr>
                </a:solidFill>
                <a:latin typeface="华文中宋" panose="02010600040101010101" pitchFamily="2" charset="-122"/>
                <a:ea typeface="华文中宋" panose="02010600040101010101" pitchFamily="2" charset="-122"/>
              </a:rPr>
              <a:t>(</a:t>
            </a:r>
            <a:r>
              <a:rPr lang="en-US" altLang="zh-CN" b="1" dirty="0" err="1">
                <a:solidFill>
                  <a:schemeClr val="accent5">
                    <a:lumMod val="50000"/>
                  </a:schemeClr>
                </a:solidFill>
                <a:latin typeface="华文中宋" panose="02010600040101010101" pitchFamily="2" charset="-122"/>
                <a:ea typeface="华文中宋" panose="02010600040101010101" pitchFamily="2" charset="-122"/>
              </a:rPr>
              <a:t>type,number</a:t>
            </a:r>
            <a:r>
              <a:rPr lang="en-US" altLang="zh-CN" b="1" dirty="0">
                <a:solidFill>
                  <a:schemeClr val="accent5">
                    <a:lumMod val="50000"/>
                  </a:schemeClr>
                </a:solidFill>
                <a:latin typeface="华文中宋" panose="02010600040101010101" pitchFamily="2" charset="-122"/>
                <a:ea typeface="华文中宋" panose="02010600040101010101" pitchFamily="2" charset="-122"/>
              </a:rPr>
              <a:t>)</a:t>
            </a:r>
          </a:p>
          <a:p>
            <a:r>
              <a:rPr lang="en-US" altLang="zh-CN" b="1" dirty="0">
                <a:solidFill>
                  <a:srgbClr val="000000"/>
                </a:solidFill>
                <a:latin typeface="华文中宋" panose="02010600040101010101" pitchFamily="2" charset="-122"/>
                <a:ea typeface="华文中宋" panose="02010600040101010101" pitchFamily="2" charset="-122"/>
              </a:rPr>
              <a:t>          V(S(type))</a:t>
            </a:r>
          </a:p>
          <a:p>
            <a:r>
              <a:rPr lang="en-US" altLang="zh-CN" b="1" dirty="0">
                <a:solidFill>
                  <a:srgbClr val="000000"/>
                </a:solidFill>
                <a:latin typeface="华文中宋" panose="02010600040101010101" pitchFamily="2" charset="-122"/>
                <a:ea typeface="华文中宋" panose="02010600040101010101" pitchFamily="2" charset="-122"/>
              </a:rPr>
              <a:t>    end</a:t>
            </a:r>
          </a:p>
          <a:p>
            <a:endParaRPr lang="en-US" altLang="zh-CN" b="1" dirty="0">
              <a:solidFill>
                <a:srgbClr val="000000"/>
              </a:solidFill>
              <a:latin typeface="华文中宋" panose="02010600040101010101" pitchFamily="2" charset="-122"/>
              <a:ea typeface="华文中宋" panose="02010600040101010101" pitchFamily="2" charset="-122"/>
            </a:endParaRPr>
          </a:p>
          <a:p>
            <a:r>
              <a:rPr lang="en-US" altLang="zh-CN" b="1" dirty="0" err="1">
                <a:solidFill>
                  <a:srgbClr val="FF0000"/>
                </a:solidFill>
                <a:latin typeface="华文中宋" panose="02010600040101010101" pitchFamily="2" charset="-122"/>
                <a:ea typeface="华文中宋" panose="02010600040101010101" pitchFamily="2" charset="-122"/>
              </a:rPr>
              <a:t>put_buf</a:t>
            </a:r>
            <a:r>
              <a:rPr lang="en-US" altLang="zh-CN" b="1" dirty="0">
                <a:solidFill>
                  <a:srgbClr val="FF0000"/>
                </a:solidFill>
                <a:latin typeface="华文中宋" panose="02010600040101010101" pitchFamily="2" charset="-122"/>
                <a:ea typeface="华文中宋" panose="02010600040101010101" pitchFamily="2" charset="-122"/>
              </a:rPr>
              <a:t>(</a:t>
            </a:r>
            <a:r>
              <a:rPr lang="en-US" altLang="zh-CN" b="1" dirty="0" err="1">
                <a:solidFill>
                  <a:srgbClr val="FF0000"/>
                </a:solidFill>
                <a:latin typeface="华文中宋" panose="02010600040101010101" pitchFamily="2" charset="-122"/>
                <a:ea typeface="华文中宋" panose="02010600040101010101" pitchFamily="2" charset="-122"/>
              </a:rPr>
              <a:t>type,number</a:t>
            </a:r>
            <a:r>
              <a:rPr lang="en-US" altLang="zh-CN" b="1" dirty="0">
                <a:solidFill>
                  <a:srgbClr val="FF0000"/>
                </a:solidFill>
                <a:latin typeface="华文中宋" panose="02010600040101010101" pitchFamily="2" charset="-122"/>
                <a:ea typeface="华文中宋" panose="02010600040101010101" pitchFamily="2" charset="-122"/>
              </a:rPr>
              <a:t>) </a:t>
            </a:r>
            <a:r>
              <a:rPr lang="en-US" altLang="zh-CN" b="1" dirty="0">
                <a:solidFill>
                  <a:srgbClr val="000000"/>
                </a:solidFill>
                <a:latin typeface="华文中宋" panose="02010600040101010101" pitchFamily="2" charset="-122"/>
                <a:ea typeface="华文中宋" panose="02010600040101010101" pitchFamily="2" charset="-122"/>
              </a:rPr>
              <a:t>:</a:t>
            </a:r>
          </a:p>
          <a:p>
            <a:r>
              <a:rPr lang="en-US" altLang="zh-CN" b="1" dirty="0">
                <a:solidFill>
                  <a:srgbClr val="000000"/>
                </a:solidFill>
                <a:latin typeface="华文中宋" panose="02010600040101010101" pitchFamily="2" charset="-122"/>
                <a:ea typeface="华文中宋" panose="02010600040101010101" pitchFamily="2" charset="-122"/>
              </a:rPr>
              <a:t>    begin </a:t>
            </a:r>
            <a:br>
              <a:rPr lang="en-US" altLang="zh-CN" b="1" dirty="0">
                <a:solidFill>
                  <a:srgbClr val="000000"/>
                </a:solidFill>
                <a:latin typeface="华文中宋" panose="02010600040101010101" pitchFamily="2" charset="-122"/>
                <a:ea typeface="华文中宋" panose="02010600040101010101" pitchFamily="2" charset="-122"/>
              </a:rPr>
            </a:br>
            <a:r>
              <a:rPr lang="en-US" altLang="zh-CN" b="1" dirty="0">
                <a:solidFill>
                  <a:srgbClr val="000000"/>
                </a:solidFill>
                <a:latin typeface="华文中宋" panose="02010600040101010101" pitchFamily="2" charset="-122"/>
                <a:ea typeface="华文中宋" panose="02010600040101010101" pitchFamily="2" charset="-122"/>
              </a:rPr>
              <a:t>          P(S(type))</a:t>
            </a:r>
          </a:p>
          <a:p>
            <a:r>
              <a:rPr lang="en-US" altLang="zh-CN" b="1" dirty="0">
                <a:solidFill>
                  <a:srgbClr val="000000"/>
                </a:solidFill>
                <a:latin typeface="华文中宋" panose="02010600040101010101" pitchFamily="2" charset="-122"/>
                <a:ea typeface="华文中宋" panose="02010600040101010101" pitchFamily="2" charset="-122"/>
              </a:rPr>
              <a:t>          </a:t>
            </a:r>
            <a:r>
              <a:rPr lang="en-US" altLang="zh-CN" b="1" dirty="0" err="1">
                <a:solidFill>
                  <a:schemeClr val="accent5">
                    <a:lumMod val="50000"/>
                  </a:schemeClr>
                </a:solidFill>
                <a:latin typeface="华文中宋" panose="02010600040101010101" pitchFamily="2" charset="-122"/>
                <a:ea typeface="华文中宋" panose="02010600040101010101" pitchFamily="2" charset="-122"/>
              </a:rPr>
              <a:t>add_buf</a:t>
            </a:r>
            <a:r>
              <a:rPr lang="en-US" altLang="zh-CN" b="1" dirty="0">
                <a:solidFill>
                  <a:schemeClr val="accent5">
                    <a:lumMod val="50000"/>
                  </a:schemeClr>
                </a:solidFill>
                <a:latin typeface="华文中宋" panose="02010600040101010101" pitchFamily="2" charset="-122"/>
                <a:ea typeface="华文中宋" panose="02010600040101010101" pitchFamily="2" charset="-122"/>
              </a:rPr>
              <a:t>(</a:t>
            </a:r>
            <a:r>
              <a:rPr lang="en-US" altLang="zh-CN" b="1" dirty="0" err="1">
                <a:solidFill>
                  <a:schemeClr val="accent5">
                    <a:lumMod val="50000"/>
                  </a:schemeClr>
                </a:solidFill>
                <a:latin typeface="华文中宋" panose="02010600040101010101" pitchFamily="2" charset="-122"/>
                <a:ea typeface="华文中宋" panose="02010600040101010101" pitchFamily="2" charset="-122"/>
              </a:rPr>
              <a:t>type,number</a:t>
            </a:r>
            <a:r>
              <a:rPr lang="en-US" altLang="zh-CN" b="1" dirty="0">
                <a:solidFill>
                  <a:schemeClr val="accent5">
                    <a:lumMod val="50000"/>
                  </a:schemeClr>
                </a:solidFill>
                <a:latin typeface="华文中宋" panose="02010600040101010101" pitchFamily="2" charset="-122"/>
                <a:ea typeface="华文中宋" panose="02010600040101010101" pitchFamily="2" charset="-122"/>
              </a:rPr>
              <a:t>)</a:t>
            </a:r>
          </a:p>
          <a:p>
            <a:r>
              <a:rPr lang="en-US" altLang="zh-CN" b="1" dirty="0">
                <a:solidFill>
                  <a:srgbClr val="000000"/>
                </a:solidFill>
                <a:latin typeface="华文中宋" panose="02010600040101010101" pitchFamily="2" charset="-122"/>
                <a:ea typeface="华文中宋" panose="02010600040101010101" pitchFamily="2" charset="-122"/>
              </a:rPr>
              <a:t>          V(S(type))</a:t>
            </a:r>
          </a:p>
          <a:p>
            <a:r>
              <a:rPr lang="en-US" altLang="zh-CN" b="1" dirty="0">
                <a:solidFill>
                  <a:srgbClr val="000000"/>
                </a:solidFill>
                <a:latin typeface="华文中宋" panose="02010600040101010101" pitchFamily="2" charset="-122"/>
                <a:ea typeface="华文中宋" panose="02010600040101010101" pitchFamily="2" charset="-122"/>
              </a:rPr>
              <a:t>          V(RS(type))</a:t>
            </a:r>
          </a:p>
          <a:p>
            <a:r>
              <a:rPr lang="en-US" altLang="zh-CN" b="1" dirty="0">
                <a:solidFill>
                  <a:srgbClr val="000000"/>
                </a:solidFill>
                <a:latin typeface="华文中宋" panose="02010600040101010101" pitchFamily="2" charset="-122"/>
                <a:ea typeface="华文中宋" panose="02010600040101010101" pitchFamily="2" charset="-122"/>
              </a:rPr>
              <a:t>    end	</a:t>
            </a:r>
          </a:p>
        </p:txBody>
      </p:sp>
      <p:sp>
        <p:nvSpPr>
          <p:cNvPr id="2" name="矩形 1"/>
          <p:cNvSpPr/>
          <p:nvPr/>
        </p:nvSpPr>
        <p:spPr>
          <a:xfrm>
            <a:off x="508063" y="1628800"/>
            <a:ext cx="8165975" cy="784830"/>
          </a:xfrm>
          <a:prstGeom prst="rect">
            <a:avLst/>
          </a:prstGeom>
        </p:spPr>
        <p:txBody>
          <a:bodyPr wrap="square">
            <a:spAutoFit/>
          </a:bodyPr>
          <a:lstStyle/>
          <a:p>
            <a:pPr marL="285750" indent="-285750">
              <a:spcBef>
                <a:spcPct val="5000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互斥信号量</a:t>
            </a:r>
            <a:r>
              <a:rPr lang="en-US" altLang="zh-CN" b="1" dirty="0">
                <a:solidFill>
                  <a:srgbClr val="000000"/>
                </a:solidFill>
                <a:latin typeface="华文中宋" panose="02010600040101010101" pitchFamily="2" charset="-122"/>
                <a:ea typeface="华文中宋" panose="02010600040101010101" pitchFamily="2" charset="-122"/>
              </a:rPr>
              <a:t>S(type)</a:t>
            </a:r>
            <a:r>
              <a:rPr lang="zh-CN" altLang="en-US" b="1" dirty="0">
                <a:solidFill>
                  <a:srgbClr val="000000"/>
                </a:solidFill>
                <a:latin typeface="华文中宋" panose="02010600040101010101" pitchFamily="2" charset="-122"/>
                <a:ea typeface="华文中宋" panose="02010600040101010101" pitchFamily="2" charset="-122"/>
              </a:rPr>
              <a:t>，初值为</a:t>
            </a:r>
            <a:r>
              <a:rPr lang="en-US" altLang="zh-CN" b="1" dirty="0">
                <a:solidFill>
                  <a:srgbClr val="000000"/>
                </a:solidFill>
                <a:latin typeface="华文中宋" panose="02010600040101010101" pitchFamily="2" charset="-122"/>
                <a:ea typeface="华文中宋" panose="02010600040101010101" pitchFamily="2" charset="-122"/>
              </a:rPr>
              <a:t>1</a:t>
            </a:r>
            <a:r>
              <a:rPr lang="zh-CN" altLang="en-US" b="1" dirty="0">
                <a:solidFill>
                  <a:srgbClr val="000000"/>
                </a:solidFill>
                <a:latin typeface="华文中宋" panose="02010600040101010101" pitchFamily="2" charset="-122"/>
                <a:ea typeface="华文中宋" panose="02010600040101010101" pitchFamily="2" charset="-122"/>
              </a:rPr>
              <a:t>，互斥操作每个队列）</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spcBef>
                <a:spcPct val="50000"/>
              </a:spcBef>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同步信号量</a:t>
            </a:r>
            <a:r>
              <a:rPr lang="en-US" altLang="zh-CN" b="1" dirty="0">
                <a:solidFill>
                  <a:srgbClr val="000000"/>
                </a:solidFill>
                <a:latin typeface="华文中宋" panose="02010600040101010101" pitchFamily="2" charset="-122"/>
                <a:ea typeface="华文中宋" panose="02010600040101010101" pitchFamily="2" charset="-122"/>
              </a:rPr>
              <a:t>RS(type)</a:t>
            </a:r>
            <a:r>
              <a:rPr lang="zh-CN" altLang="en-US" b="1" dirty="0">
                <a:solidFill>
                  <a:srgbClr val="000000"/>
                </a:solidFill>
                <a:latin typeface="华文中宋" panose="02010600040101010101" pitchFamily="2" charset="-122"/>
                <a:ea typeface="华文中宋" panose="02010600040101010101" pitchFamily="2" charset="-122"/>
              </a:rPr>
              <a:t>，初值为</a:t>
            </a:r>
            <a:r>
              <a:rPr lang="en-US" altLang="zh-CN" b="1" dirty="0">
                <a:solidFill>
                  <a:srgbClr val="000000"/>
                </a:solidFill>
                <a:latin typeface="华文中宋" panose="02010600040101010101" pitchFamily="2" charset="-122"/>
                <a:ea typeface="华文中宋" panose="02010600040101010101" pitchFamily="2" charset="-122"/>
              </a:rPr>
              <a:t>n</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n</a:t>
            </a:r>
            <a:r>
              <a:rPr lang="zh-CN" altLang="en-US" b="1" dirty="0">
                <a:solidFill>
                  <a:srgbClr val="000000"/>
                </a:solidFill>
                <a:latin typeface="华文中宋" panose="02010600040101010101" pitchFamily="2" charset="-122"/>
                <a:ea typeface="华文中宋" panose="02010600040101010101" pitchFamily="2" charset="-122"/>
              </a:rPr>
              <a:t>为每个队列的长度</a:t>
            </a:r>
          </a:p>
        </p:txBody>
      </p:sp>
      <p:sp>
        <p:nvSpPr>
          <p:cNvPr id="4" name="灯片编号占位符 3">
            <a:extLst>
              <a:ext uri="{FF2B5EF4-FFF2-40B4-BE49-F238E27FC236}">
                <a16:creationId xmlns:a16="http://schemas.microsoft.com/office/drawing/2014/main" id="{4BBDEF33-E4EE-484A-8619-48665E5CE7B6}"/>
              </a:ext>
            </a:extLst>
          </p:cNvPr>
          <p:cNvSpPr>
            <a:spLocks noGrp="1"/>
          </p:cNvSpPr>
          <p:nvPr>
            <p:ph type="sldNum" sz="quarter" idx="12"/>
          </p:nvPr>
        </p:nvSpPr>
        <p:spPr/>
        <p:txBody>
          <a:bodyPr/>
          <a:lstStyle/>
          <a:p>
            <a:fld id="{B10D5614-B734-4280-8F57-1D4947433C97}" type="slidenum">
              <a:rPr lang="en-US" smtClean="0"/>
              <a:pPr/>
              <a:t>71</a:t>
            </a:fld>
            <a:endParaRPr lang="en-US"/>
          </a:p>
        </p:txBody>
      </p:sp>
    </p:spTree>
    <p:extLst>
      <p:ext uri="{BB962C8B-B14F-4D97-AF65-F5344CB8AC3E}">
        <p14:creationId xmlns:p14="http://schemas.microsoft.com/office/powerpoint/2010/main" val="103774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环形缓冲区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54</a:t>
            </a:r>
            <a:endParaRPr lang="en-US" sz="1100" b="1" dirty="0">
              <a:solidFill>
                <a:prstClr val="white"/>
              </a:solidFill>
            </a:endParaRPr>
          </a:p>
        </p:txBody>
      </p:sp>
      <p:sp>
        <p:nvSpPr>
          <p:cNvPr id="2" name="矩形 1"/>
          <p:cNvSpPr/>
          <p:nvPr/>
        </p:nvSpPr>
        <p:spPr>
          <a:xfrm>
            <a:off x="457200" y="1502727"/>
            <a:ext cx="8165975" cy="2997937"/>
          </a:xfrm>
          <a:prstGeom prst="rect">
            <a:avLst/>
          </a:prstGeom>
        </p:spPr>
        <p:txBody>
          <a:bodyPr wrap="square">
            <a:spAutoFit/>
          </a:bodyPr>
          <a:lstStyle/>
          <a:p>
            <a:pPr marL="342900" indent="-342900" algn="l">
              <a:lnSpc>
                <a:spcPct val="150000"/>
              </a:lnSpc>
              <a:buFont typeface="Wingdings" panose="05000000000000000000" pitchFamily="2" charset="2"/>
              <a:buChar char="Ø"/>
            </a:pPr>
            <a:r>
              <a:rPr kumimoji="1" lang="zh-CN" altLang="en-US" sz="2000" b="1" dirty="0">
                <a:solidFill>
                  <a:srgbClr val="000000"/>
                </a:solidFill>
                <a:latin typeface="华文中宋" panose="02010600040101010101" pitchFamily="2" charset="-122"/>
                <a:ea typeface="华文中宋" panose="02010600040101010101" pitchFamily="2" charset="-122"/>
              </a:rPr>
              <a:t>环形缓冲区的组成</a:t>
            </a:r>
            <a:endParaRPr kumimoji="1" lang="en-US" altLang="zh-CN" sz="2000"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多个缓冲区：在环形缓冲中包括多个缓冲区，其每个缓冲区的大小相同。作为输入的多缓冲区可分为三种类型</a:t>
            </a:r>
            <a:r>
              <a:rPr lang="en-US" altLang="zh-CN" b="1" dirty="0">
                <a:solidFill>
                  <a:srgbClr val="000000"/>
                </a:solidFill>
                <a:latin typeface="华文中宋" panose="02010600040101010101" pitchFamily="2" charset="-122"/>
                <a:ea typeface="华文中宋" panose="02010600040101010101" pitchFamily="2" charset="-122"/>
              </a:rPr>
              <a:t>: </a:t>
            </a:r>
            <a:r>
              <a:rPr lang="zh-CN" altLang="en-US" b="1" dirty="0">
                <a:solidFill>
                  <a:srgbClr val="000000"/>
                </a:solidFill>
                <a:latin typeface="华文中宋" panose="02010600040101010101" pitchFamily="2" charset="-122"/>
                <a:ea typeface="华文中宋" panose="02010600040101010101" pitchFamily="2" charset="-122"/>
              </a:rPr>
              <a:t>用于装输入数据的空缓冲区</a:t>
            </a:r>
            <a:r>
              <a:rPr lang="en-US" altLang="zh-CN" b="1" dirty="0">
                <a:solidFill>
                  <a:srgbClr val="000000"/>
                </a:solidFill>
                <a:latin typeface="华文中宋" panose="02010600040101010101" pitchFamily="2" charset="-122"/>
                <a:ea typeface="华文中宋" panose="02010600040101010101" pitchFamily="2" charset="-122"/>
              </a:rPr>
              <a:t>R</a:t>
            </a:r>
            <a:r>
              <a:rPr lang="zh-CN" altLang="en-US" b="1" dirty="0">
                <a:solidFill>
                  <a:srgbClr val="000000"/>
                </a:solidFill>
                <a:latin typeface="华文中宋" panose="02010600040101010101" pitchFamily="2" charset="-122"/>
                <a:ea typeface="华文中宋" panose="02010600040101010101" pitchFamily="2" charset="-122"/>
              </a:rPr>
              <a:t>、已装满数据的缓冲区</a:t>
            </a:r>
            <a:r>
              <a:rPr lang="en-US" altLang="zh-CN" b="1" dirty="0">
                <a:solidFill>
                  <a:srgbClr val="000000"/>
                </a:solidFill>
                <a:latin typeface="华文中宋" panose="02010600040101010101" pitchFamily="2" charset="-122"/>
                <a:ea typeface="华文中宋" panose="02010600040101010101" pitchFamily="2" charset="-122"/>
              </a:rPr>
              <a:t>G</a:t>
            </a:r>
            <a:r>
              <a:rPr lang="zh-CN" altLang="en-US" b="1" dirty="0">
                <a:solidFill>
                  <a:srgbClr val="000000"/>
                </a:solidFill>
                <a:latin typeface="华文中宋" panose="02010600040101010101" pitchFamily="2" charset="-122"/>
                <a:ea typeface="华文中宋" panose="02010600040101010101" pitchFamily="2" charset="-122"/>
              </a:rPr>
              <a:t>以及计算进程正在使用的现行工作缓冲区</a:t>
            </a:r>
            <a:r>
              <a:rPr lang="en-US" altLang="zh-CN" b="1" dirty="0">
                <a:solidFill>
                  <a:srgbClr val="000000"/>
                </a:solidFill>
                <a:latin typeface="华文中宋" panose="02010600040101010101" pitchFamily="2" charset="-122"/>
                <a:ea typeface="华文中宋" panose="02010600040101010101" pitchFamily="2" charset="-122"/>
              </a:rPr>
              <a:t>C</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多个指针：用于指示计算进程下一个可用缓冲区</a:t>
            </a:r>
            <a:r>
              <a:rPr lang="en-US" altLang="zh-CN" b="1" dirty="0">
                <a:solidFill>
                  <a:srgbClr val="000000"/>
                </a:solidFill>
                <a:latin typeface="华文中宋" panose="02010600040101010101" pitchFamily="2" charset="-122"/>
                <a:ea typeface="华文中宋" panose="02010600040101010101" pitchFamily="2" charset="-122"/>
              </a:rPr>
              <a:t>G</a:t>
            </a:r>
            <a:r>
              <a:rPr lang="zh-CN" altLang="en-US" b="1" dirty="0">
                <a:solidFill>
                  <a:srgbClr val="000000"/>
                </a:solidFill>
                <a:latin typeface="华文中宋" panose="02010600040101010101" pitchFamily="2" charset="-122"/>
                <a:ea typeface="华文中宋" panose="02010600040101010101" pitchFamily="2" charset="-122"/>
              </a:rPr>
              <a:t>的指针</a:t>
            </a:r>
            <a:r>
              <a:rPr lang="en-US" altLang="zh-CN" b="1" dirty="0" err="1">
                <a:solidFill>
                  <a:srgbClr val="000000"/>
                </a:solidFill>
                <a:latin typeface="华文中宋" panose="02010600040101010101" pitchFamily="2" charset="-122"/>
                <a:ea typeface="华文中宋" panose="02010600040101010101" pitchFamily="2" charset="-122"/>
              </a:rPr>
              <a:t>Nextg</a:t>
            </a:r>
            <a:r>
              <a:rPr lang="zh-CN" altLang="en-US" b="1" dirty="0">
                <a:solidFill>
                  <a:srgbClr val="000000"/>
                </a:solidFill>
                <a:latin typeface="华文中宋" panose="02010600040101010101" pitchFamily="2" charset="-122"/>
                <a:ea typeface="华文中宋" panose="02010600040101010101" pitchFamily="2" charset="-122"/>
              </a:rPr>
              <a:t>、 指示输入进程下次可用的空缓冲区</a:t>
            </a:r>
            <a:r>
              <a:rPr lang="en-US" altLang="zh-CN" b="1" dirty="0">
                <a:solidFill>
                  <a:srgbClr val="000000"/>
                </a:solidFill>
                <a:latin typeface="华文中宋" panose="02010600040101010101" pitchFamily="2" charset="-122"/>
                <a:ea typeface="华文中宋" panose="02010600040101010101" pitchFamily="2" charset="-122"/>
              </a:rPr>
              <a:t>R</a:t>
            </a:r>
            <a:r>
              <a:rPr lang="zh-CN" altLang="en-US" b="1" dirty="0">
                <a:solidFill>
                  <a:srgbClr val="000000"/>
                </a:solidFill>
                <a:latin typeface="华文中宋" panose="02010600040101010101" pitchFamily="2" charset="-122"/>
                <a:ea typeface="华文中宋" panose="02010600040101010101" pitchFamily="2" charset="-122"/>
              </a:rPr>
              <a:t>的指针</a:t>
            </a:r>
            <a:r>
              <a:rPr lang="en-US" altLang="zh-CN" b="1" dirty="0" err="1">
                <a:solidFill>
                  <a:srgbClr val="000000"/>
                </a:solidFill>
                <a:latin typeface="华文中宋" panose="02010600040101010101" pitchFamily="2" charset="-122"/>
                <a:ea typeface="华文中宋" panose="02010600040101010101" pitchFamily="2" charset="-122"/>
              </a:rPr>
              <a:t>Nexti</a:t>
            </a:r>
            <a:r>
              <a:rPr lang="zh-CN" altLang="en-US" b="1" dirty="0">
                <a:solidFill>
                  <a:srgbClr val="000000"/>
                </a:solidFill>
                <a:latin typeface="华文中宋" panose="02010600040101010101" pitchFamily="2" charset="-122"/>
                <a:ea typeface="华文中宋" panose="02010600040101010101" pitchFamily="2" charset="-122"/>
              </a:rPr>
              <a:t>，用于指示计算进程正在使用的缓冲区</a:t>
            </a:r>
            <a:r>
              <a:rPr lang="en-US" altLang="zh-CN" b="1" dirty="0">
                <a:solidFill>
                  <a:srgbClr val="000000"/>
                </a:solidFill>
                <a:latin typeface="华文中宋" panose="02010600040101010101" pitchFamily="2" charset="-122"/>
                <a:ea typeface="华文中宋" panose="02010600040101010101" pitchFamily="2" charset="-122"/>
              </a:rPr>
              <a:t>C</a:t>
            </a:r>
            <a:r>
              <a:rPr lang="zh-CN" altLang="en-US" b="1" dirty="0">
                <a:solidFill>
                  <a:srgbClr val="000000"/>
                </a:solidFill>
                <a:latin typeface="华文中宋" panose="02010600040101010101" pitchFamily="2" charset="-122"/>
                <a:ea typeface="华文中宋" panose="02010600040101010101" pitchFamily="2" charset="-122"/>
              </a:rPr>
              <a:t>的指针</a:t>
            </a:r>
            <a:r>
              <a:rPr lang="en-US" altLang="zh-CN" b="1" dirty="0">
                <a:solidFill>
                  <a:srgbClr val="000000"/>
                </a:solidFill>
                <a:latin typeface="华文中宋" panose="02010600040101010101" pitchFamily="2" charset="-122"/>
                <a:ea typeface="华文中宋" panose="02010600040101010101" pitchFamily="2" charset="-122"/>
              </a:rPr>
              <a:t>Current</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6B1ADDFE-24E7-4CBD-8D24-10C3FF8E3F2E}"/>
              </a:ext>
            </a:extLst>
          </p:cNvPr>
          <p:cNvSpPr>
            <a:spLocks noGrp="1"/>
          </p:cNvSpPr>
          <p:nvPr>
            <p:ph type="sldNum" sz="quarter" idx="12"/>
          </p:nvPr>
        </p:nvSpPr>
        <p:spPr/>
        <p:txBody>
          <a:bodyPr/>
          <a:lstStyle/>
          <a:p>
            <a:fld id="{B10D5614-B734-4280-8F57-1D4947433C97}" type="slidenum">
              <a:rPr lang="en-US" smtClean="0"/>
              <a:pPr/>
              <a:t>72</a:t>
            </a:fld>
            <a:endParaRPr lang="en-US"/>
          </a:p>
        </p:txBody>
      </p:sp>
    </p:spTree>
    <p:extLst>
      <p:ext uri="{BB962C8B-B14F-4D97-AF65-F5344CB8AC3E}">
        <p14:creationId xmlns:p14="http://schemas.microsoft.com/office/powerpoint/2010/main" val="29695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环形缓冲区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54</a:t>
            </a:r>
            <a:endParaRPr lang="en-US" sz="1100" b="1" dirty="0">
              <a:solidFill>
                <a:prstClr val="white"/>
              </a:solidFill>
            </a:endParaRPr>
          </a:p>
        </p:txBody>
      </p:sp>
      <p:graphicFrame>
        <p:nvGraphicFramePr>
          <p:cNvPr id="8" name="Object 5">
            <a:extLst>
              <a:ext uri="{FF2B5EF4-FFF2-40B4-BE49-F238E27FC236}">
                <a16:creationId xmlns:a16="http://schemas.microsoft.com/office/drawing/2014/main" id="{7B0CFB2D-7E8C-4A5F-A096-8315EC79E652}"/>
              </a:ext>
            </a:extLst>
          </p:cNvPr>
          <p:cNvGraphicFramePr>
            <a:graphicFrameLocks noChangeAspect="1"/>
          </p:cNvGraphicFramePr>
          <p:nvPr>
            <p:extLst>
              <p:ext uri="{D42A27DB-BD31-4B8C-83A1-F6EECF244321}">
                <p14:modId xmlns:p14="http://schemas.microsoft.com/office/powerpoint/2010/main" val="441806503"/>
              </p:ext>
            </p:extLst>
          </p:nvPr>
        </p:nvGraphicFramePr>
        <p:xfrm>
          <a:off x="0" y="2286000"/>
          <a:ext cx="9144000" cy="4164013"/>
        </p:xfrm>
        <a:graphic>
          <a:graphicData uri="http://schemas.openxmlformats.org/presentationml/2006/ole">
            <mc:AlternateContent xmlns:mc="http://schemas.openxmlformats.org/markup-compatibility/2006">
              <mc:Choice xmlns:v="urn:schemas-microsoft-com:vml" Requires="v">
                <p:oleObj spid="_x0000_s3083" name="Visio" r:id="rId3" imgW="3299874" imgH="1500841" progId="Visio.Drawing.11">
                  <p:embed/>
                </p:oleObj>
              </mc:Choice>
              <mc:Fallback>
                <p:oleObj name="Visio" r:id="rId3" imgW="3299874" imgH="1500841" progId="Visio.Drawing.11">
                  <p:embed/>
                  <p:pic>
                    <p:nvPicPr>
                      <p:cNvPr id="89090" name="Object 5">
                        <a:extLst>
                          <a:ext uri="{FF2B5EF4-FFF2-40B4-BE49-F238E27FC236}">
                            <a16:creationId xmlns:a16="http://schemas.microsoft.com/office/drawing/2014/main" id="{A3878E85-30F8-4AC6-BE10-754AD92B65FA}"/>
                          </a:ext>
                        </a:extLst>
                      </p:cNvPr>
                      <p:cNvPicPr>
                        <a:picLocks noChangeAspect="1" noChangeArrowheads="1"/>
                      </p:cNvPicPr>
                      <p:nvPr/>
                    </p:nvPicPr>
                    <p:blipFill>
                      <a:blip r:embed="rId4"/>
                      <a:srcRect/>
                      <a:stretch>
                        <a:fillRect/>
                      </a:stretch>
                    </p:blipFill>
                    <p:spPr bwMode="auto">
                      <a:xfrm>
                        <a:off x="0" y="2286000"/>
                        <a:ext cx="9144000" cy="416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D85B8093-5E94-4C10-8E63-24C7AA400DA8}"/>
              </a:ext>
            </a:extLst>
          </p:cNvPr>
          <p:cNvSpPr>
            <a:spLocks noGrp="1"/>
          </p:cNvSpPr>
          <p:nvPr>
            <p:ph type="sldNum" sz="quarter" idx="12"/>
          </p:nvPr>
        </p:nvSpPr>
        <p:spPr/>
        <p:txBody>
          <a:bodyPr/>
          <a:lstStyle/>
          <a:p>
            <a:fld id="{B10D5614-B734-4280-8F57-1D4947433C97}" type="slidenum">
              <a:rPr lang="en-US" smtClean="0"/>
              <a:pPr/>
              <a:t>73</a:t>
            </a:fld>
            <a:endParaRPr lang="en-US"/>
          </a:p>
        </p:txBody>
      </p:sp>
    </p:spTree>
    <p:extLst>
      <p:ext uri="{BB962C8B-B14F-4D97-AF65-F5344CB8AC3E}">
        <p14:creationId xmlns:p14="http://schemas.microsoft.com/office/powerpoint/2010/main" val="257465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环形缓冲区（循环缓冲区）</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54</a:t>
            </a:r>
            <a:endParaRPr lang="en-US" sz="1100" b="1" dirty="0">
              <a:solidFill>
                <a:prstClr val="white"/>
              </a:solidFill>
            </a:endParaRPr>
          </a:p>
        </p:txBody>
      </p:sp>
      <p:sp>
        <p:nvSpPr>
          <p:cNvPr id="12" name="文本框 11">
            <a:extLst>
              <a:ext uri="{FF2B5EF4-FFF2-40B4-BE49-F238E27FC236}">
                <a16:creationId xmlns:a16="http://schemas.microsoft.com/office/drawing/2014/main" id="{D444C796-123D-45A9-8DA2-70B26D50907A}"/>
              </a:ext>
            </a:extLst>
          </p:cNvPr>
          <p:cNvSpPr txBox="1"/>
          <p:nvPr/>
        </p:nvSpPr>
        <p:spPr>
          <a:xfrm>
            <a:off x="457200" y="1549077"/>
            <a:ext cx="8147248" cy="5089214"/>
          </a:xfrm>
          <a:prstGeom prst="rect">
            <a:avLst/>
          </a:prstGeom>
          <a:noFill/>
        </p:spPr>
        <p:txBody>
          <a:bodyPr wrap="square">
            <a:spAutoFit/>
          </a:bodyPr>
          <a:lstStyle/>
          <a:p>
            <a:pPr marL="285750" indent="-285750" algn="l">
              <a:lnSpc>
                <a:spcPts val="2800"/>
              </a:lnSpc>
              <a:spcBef>
                <a:spcPct val="0"/>
              </a:spcBef>
              <a:buFont typeface="Wingdings" panose="05000000000000000000" pitchFamily="2" charset="2"/>
              <a:buChar char="Ø"/>
            </a:pPr>
            <a:r>
              <a:rPr kumimoji="1" lang="zh-CN" altLang="en-US" b="1" dirty="0">
                <a:solidFill>
                  <a:srgbClr val="000000"/>
                </a:solidFill>
                <a:latin typeface="华文中宋" panose="02010600040101010101" pitchFamily="2" charset="-122"/>
                <a:ea typeface="华文中宋" panose="02010600040101010101" pitchFamily="2" charset="-122"/>
              </a:rPr>
              <a:t>环形缓冲区的使用</a:t>
            </a:r>
          </a:p>
          <a:p>
            <a:pPr marL="742950" lvl="1" indent="-285750">
              <a:lnSpc>
                <a:spcPts val="2800"/>
              </a:lnSpc>
              <a:spcBef>
                <a:spcPct val="0"/>
              </a:spcBef>
              <a:buFont typeface="Arial" panose="020B0604020202020204" pitchFamily="34" charset="0"/>
              <a:buChar char="•"/>
            </a:pPr>
            <a:r>
              <a:rPr kumimoji="1" lang="en-US" altLang="zh-CN" b="1" dirty="0" err="1">
                <a:solidFill>
                  <a:srgbClr val="FF0000"/>
                </a:solidFill>
                <a:latin typeface="华文中宋" panose="02010600040101010101" pitchFamily="2" charset="-122"/>
                <a:ea typeface="华文中宋" panose="02010600040101010101" pitchFamily="2" charset="-122"/>
              </a:rPr>
              <a:t>Getbuf</a:t>
            </a:r>
            <a:r>
              <a:rPr kumimoji="1" lang="zh-CN" altLang="en-US" b="1" dirty="0">
                <a:solidFill>
                  <a:srgbClr val="FF0000"/>
                </a:solidFill>
                <a:latin typeface="华文中宋" panose="02010600040101010101" pitchFamily="2" charset="-122"/>
                <a:ea typeface="华文中宋" panose="02010600040101010101" pitchFamily="2" charset="-122"/>
              </a:rPr>
              <a:t>过程</a:t>
            </a:r>
            <a:r>
              <a:rPr kumimoji="1" lang="zh-CN" altLang="en-US" b="1" dirty="0">
                <a:solidFill>
                  <a:srgbClr val="000000"/>
                </a:solidFill>
                <a:latin typeface="华文中宋" panose="02010600040101010101" pitchFamily="2" charset="-122"/>
                <a:ea typeface="华文中宋" panose="02010600040101010101" pitchFamily="2" charset="-122"/>
              </a:rPr>
              <a:t>：计算进程调用</a:t>
            </a:r>
            <a:r>
              <a:rPr kumimoji="1" lang="en-US" altLang="zh-CN" b="1" dirty="0" err="1">
                <a:solidFill>
                  <a:srgbClr val="000000"/>
                </a:solidFill>
                <a:latin typeface="华文中宋" panose="02010600040101010101" pitchFamily="2" charset="-122"/>
                <a:ea typeface="华文中宋" panose="02010600040101010101" pitchFamily="2" charset="-122"/>
              </a:rPr>
              <a:t>Getbuf</a:t>
            </a:r>
            <a:r>
              <a:rPr kumimoji="1" lang="zh-CN" altLang="en-US" b="1" dirty="0">
                <a:solidFill>
                  <a:srgbClr val="000000"/>
                </a:solidFill>
                <a:latin typeface="华文中宋" panose="02010600040101010101" pitchFamily="2" charset="-122"/>
                <a:ea typeface="华文中宋" panose="02010600040101010101" pitchFamily="2" charset="-122"/>
              </a:rPr>
              <a:t>过程使用缓冲区中的数据。该过程将由指针</a:t>
            </a:r>
            <a:r>
              <a:rPr kumimoji="1" lang="en-US" altLang="zh-CN" b="1" dirty="0" err="1">
                <a:solidFill>
                  <a:srgbClr val="000000"/>
                </a:solidFill>
                <a:latin typeface="华文中宋" panose="02010600040101010101" pitchFamily="2" charset="-122"/>
                <a:ea typeface="华文中宋" panose="02010600040101010101" pitchFamily="2" charset="-122"/>
              </a:rPr>
              <a:t>Nextg</a:t>
            </a:r>
            <a:r>
              <a:rPr kumimoji="1" lang="zh-CN" altLang="en-US" b="1" dirty="0">
                <a:solidFill>
                  <a:srgbClr val="000000"/>
                </a:solidFill>
                <a:latin typeface="华文中宋" panose="02010600040101010101" pitchFamily="2" charset="-122"/>
                <a:ea typeface="华文中宋" panose="02010600040101010101" pitchFamily="2" charset="-122"/>
              </a:rPr>
              <a:t>所指示的缓冲区提供给进程使用，相应地，须把它改为现行工作缓冲区，并令</a:t>
            </a:r>
            <a:r>
              <a:rPr kumimoji="1" lang="en-US" altLang="zh-CN" b="1" dirty="0">
                <a:solidFill>
                  <a:srgbClr val="000000"/>
                </a:solidFill>
                <a:latin typeface="华文中宋" panose="02010600040101010101" pitchFamily="2" charset="-122"/>
                <a:ea typeface="华文中宋" panose="02010600040101010101" pitchFamily="2" charset="-122"/>
              </a:rPr>
              <a:t>Current</a:t>
            </a:r>
            <a:r>
              <a:rPr kumimoji="1" lang="zh-CN" altLang="en-US" b="1" dirty="0">
                <a:solidFill>
                  <a:srgbClr val="000000"/>
                </a:solidFill>
                <a:latin typeface="华文中宋" panose="02010600040101010101" pitchFamily="2" charset="-122"/>
                <a:ea typeface="华文中宋" panose="02010600040101010101" pitchFamily="2" charset="-122"/>
              </a:rPr>
              <a:t>指针指向该缓冲区的第一个单元，同时将</a:t>
            </a:r>
            <a:r>
              <a:rPr kumimoji="1" lang="en-US" altLang="zh-CN" b="1" dirty="0" err="1">
                <a:solidFill>
                  <a:srgbClr val="000000"/>
                </a:solidFill>
                <a:latin typeface="华文中宋" panose="02010600040101010101" pitchFamily="2" charset="-122"/>
                <a:ea typeface="华文中宋" panose="02010600040101010101" pitchFamily="2" charset="-122"/>
              </a:rPr>
              <a:t>Nextg</a:t>
            </a:r>
            <a:r>
              <a:rPr kumimoji="1" lang="zh-CN" altLang="en-US" b="1" dirty="0">
                <a:solidFill>
                  <a:srgbClr val="000000"/>
                </a:solidFill>
                <a:latin typeface="华文中宋" panose="02010600040101010101" pitchFamily="2" charset="-122"/>
                <a:ea typeface="华文中宋" panose="02010600040101010101" pitchFamily="2" charset="-122"/>
              </a:rPr>
              <a:t>移向下一个</a:t>
            </a:r>
            <a:r>
              <a:rPr kumimoji="1" lang="en-US" altLang="zh-CN" b="1" dirty="0">
                <a:solidFill>
                  <a:srgbClr val="000000"/>
                </a:solidFill>
                <a:latin typeface="华文中宋" panose="02010600040101010101" pitchFamily="2" charset="-122"/>
                <a:ea typeface="华文中宋" panose="02010600040101010101" pitchFamily="2" charset="-122"/>
              </a:rPr>
              <a:t>G</a:t>
            </a:r>
            <a:r>
              <a:rPr kumimoji="1" lang="zh-CN" altLang="en-US" b="1" dirty="0">
                <a:solidFill>
                  <a:srgbClr val="000000"/>
                </a:solidFill>
                <a:latin typeface="华文中宋" panose="02010600040101010101" pitchFamily="2" charset="-122"/>
                <a:ea typeface="华文中宋" panose="02010600040101010101" pitchFamily="2" charset="-122"/>
              </a:rPr>
              <a:t>缓冲区。</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ts val="2800"/>
              </a:lnSpc>
              <a:spcBef>
                <a:spcPct val="0"/>
              </a:spcBef>
              <a:buFont typeface="Arial" panose="020B0604020202020204" pitchFamily="34" charset="0"/>
              <a:buChar char="•"/>
            </a:pPr>
            <a:r>
              <a:rPr kumimoji="1" lang="en-US" altLang="zh-CN" b="1" dirty="0" err="1">
                <a:solidFill>
                  <a:srgbClr val="FF0000"/>
                </a:solidFill>
                <a:latin typeface="华文中宋" panose="02010600040101010101" pitchFamily="2" charset="-122"/>
                <a:ea typeface="华文中宋" panose="02010600040101010101" pitchFamily="2" charset="-122"/>
              </a:rPr>
              <a:t>Releasebuf</a:t>
            </a:r>
            <a:r>
              <a:rPr kumimoji="1" lang="zh-CN" altLang="en-US" b="1" dirty="0">
                <a:solidFill>
                  <a:srgbClr val="FF0000"/>
                </a:solidFill>
                <a:latin typeface="华文中宋" panose="02010600040101010101" pitchFamily="2" charset="-122"/>
                <a:ea typeface="华文中宋" panose="02010600040101010101" pitchFamily="2" charset="-122"/>
              </a:rPr>
              <a:t>过程</a:t>
            </a:r>
            <a:r>
              <a:rPr kumimoji="1" lang="zh-CN" altLang="en-US" b="1" dirty="0">
                <a:solidFill>
                  <a:srgbClr val="000000"/>
                </a:solidFill>
                <a:latin typeface="华文中宋" panose="02010600040101010101" pitchFamily="2" charset="-122"/>
                <a:ea typeface="华文中宋" panose="02010600040101010101" pitchFamily="2" charset="-122"/>
              </a:rPr>
              <a:t>：当计算进程把</a:t>
            </a:r>
            <a:r>
              <a:rPr kumimoji="1" lang="en-US" altLang="zh-CN" b="1" dirty="0">
                <a:solidFill>
                  <a:srgbClr val="000000"/>
                </a:solidFill>
                <a:latin typeface="华文中宋" panose="02010600040101010101" pitchFamily="2" charset="-122"/>
                <a:ea typeface="华文中宋" panose="02010600040101010101" pitchFamily="2" charset="-122"/>
              </a:rPr>
              <a:t>C</a:t>
            </a:r>
            <a:r>
              <a:rPr kumimoji="1" lang="zh-CN" altLang="en-US" b="1" dirty="0">
                <a:solidFill>
                  <a:srgbClr val="000000"/>
                </a:solidFill>
                <a:latin typeface="华文中宋" panose="02010600040101010101" pitchFamily="2" charset="-122"/>
                <a:ea typeface="华文中宋" panose="02010600040101010101" pitchFamily="2" charset="-122"/>
              </a:rPr>
              <a:t>缓冲区中的数据提取完毕时，便调用</a:t>
            </a:r>
            <a:r>
              <a:rPr kumimoji="1" lang="en-US" altLang="zh-CN" b="1" dirty="0" err="1">
                <a:solidFill>
                  <a:srgbClr val="000000"/>
                </a:solidFill>
                <a:latin typeface="华文中宋" panose="02010600040101010101" pitchFamily="2" charset="-122"/>
                <a:ea typeface="华文中宋" panose="02010600040101010101" pitchFamily="2" charset="-122"/>
              </a:rPr>
              <a:t>Releasebuf</a:t>
            </a:r>
            <a:r>
              <a:rPr kumimoji="1" lang="zh-CN" altLang="en-US" b="1" dirty="0">
                <a:solidFill>
                  <a:srgbClr val="000000"/>
                </a:solidFill>
                <a:latin typeface="华文中宋" panose="02010600040101010101" pitchFamily="2" charset="-122"/>
                <a:ea typeface="华文中宋" panose="02010600040101010101" pitchFamily="2" charset="-122"/>
              </a:rPr>
              <a:t>过程，将缓冲区</a:t>
            </a:r>
            <a:r>
              <a:rPr kumimoji="1" lang="en-US" altLang="zh-CN" b="1" dirty="0">
                <a:solidFill>
                  <a:srgbClr val="000000"/>
                </a:solidFill>
                <a:latin typeface="华文中宋" panose="02010600040101010101" pitchFamily="2" charset="-122"/>
                <a:ea typeface="华文中宋" panose="02010600040101010101" pitchFamily="2" charset="-122"/>
              </a:rPr>
              <a:t>C</a:t>
            </a:r>
            <a:r>
              <a:rPr kumimoji="1" lang="zh-CN" altLang="en-US" b="1" dirty="0">
                <a:solidFill>
                  <a:srgbClr val="000000"/>
                </a:solidFill>
                <a:latin typeface="华文中宋" panose="02010600040101010101" pitchFamily="2" charset="-122"/>
                <a:ea typeface="华文中宋" panose="02010600040101010101" pitchFamily="2" charset="-122"/>
              </a:rPr>
              <a:t>释放。</a:t>
            </a:r>
          </a:p>
          <a:p>
            <a:pPr marL="285750" indent="-285750" algn="l">
              <a:lnSpc>
                <a:spcPts val="2800"/>
              </a:lnSpc>
              <a:spcBef>
                <a:spcPct val="0"/>
              </a:spcBef>
              <a:buFont typeface="Wingdings" panose="05000000000000000000" pitchFamily="2" charset="2"/>
              <a:buChar char="Ø"/>
            </a:pPr>
            <a:r>
              <a:rPr kumimoji="1" lang="zh-CN" altLang="en-US" b="1" dirty="0">
                <a:solidFill>
                  <a:srgbClr val="000000"/>
                </a:solidFill>
                <a:latin typeface="华文中宋" panose="02010600040101010101" pitchFamily="2" charset="-122"/>
                <a:ea typeface="华文中宋" panose="02010600040101010101" pitchFamily="2" charset="-122"/>
              </a:rPr>
              <a:t>进程之间的同步问题</a:t>
            </a:r>
          </a:p>
          <a:p>
            <a:pPr marL="742950" lvl="1" indent="-285750">
              <a:lnSpc>
                <a:spcPts val="2800"/>
              </a:lnSpc>
              <a:spcBef>
                <a:spcPct val="0"/>
              </a:spcBef>
              <a:buFont typeface="Arial" panose="020B0604020202020204" pitchFamily="34" charset="0"/>
              <a:buChar char="•"/>
            </a:pPr>
            <a:r>
              <a:rPr kumimoji="1" lang="en-US" altLang="zh-CN" b="1" dirty="0" err="1">
                <a:solidFill>
                  <a:srgbClr val="0066FF"/>
                </a:solidFill>
                <a:latin typeface="华文中宋" panose="02010600040101010101" pitchFamily="2" charset="-122"/>
                <a:ea typeface="华文中宋" panose="02010600040101010101" pitchFamily="2" charset="-122"/>
              </a:rPr>
              <a:t>Nexti</a:t>
            </a:r>
            <a:r>
              <a:rPr kumimoji="1" lang="zh-CN" altLang="en-US" b="1" dirty="0">
                <a:solidFill>
                  <a:srgbClr val="0066FF"/>
                </a:solidFill>
                <a:latin typeface="华文中宋" panose="02010600040101010101" pitchFamily="2" charset="-122"/>
                <a:ea typeface="华文中宋" panose="02010600040101010101" pitchFamily="2" charset="-122"/>
              </a:rPr>
              <a:t>指针追赶上</a:t>
            </a:r>
            <a:r>
              <a:rPr kumimoji="1" lang="en-US" altLang="zh-CN" b="1" dirty="0" err="1">
                <a:solidFill>
                  <a:srgbClr val="0066FF"/>
                </a:solidFill>
                <a:latin typeface="华文中宋" panose="02010600040101010101" pitchFamily="2" charset="-122"/>
                <a:ea typeface="华文中宋" panose="02010600040101010101" pitchFamily="2" charset="-122"/>
              </a:rPr>
              <a:t>Nextg</a:t>
            </a:r>
            <a:r>
              <a:rPr kumimoji="1" lang="zh-CN" altLang="en-US" b="1" dirty="0">
                <a:solidFill>
                  <a:srgbClr val="0066FF"/>
                </a:solidFill>
                <a:latin typeface="华文中宋" panose="02010600040101010101" pitchFamily="2" charset="-122"/>
                <a:ea typeface="华文中宋" panose="02010600040101010101" pitchFamily="2" charset="-122"/>
              </a:rPr>
              <a:t>指针</a:t>
            </a:r>
            <a:r>
              <a:rPr kumimoji="1" lang="zh-CN" altLang="en-US" b="1" dirty="0">
                <a:solidFill>
                  <a:srgbClr val="000000"/>
                </a:solidFill>
                <a:latin typeface="华文中宋" panose="02010600040101010101" pitchFamily="2" charset="-122"/>
                <a:ea typeface="华文中宋" panose="02010600040101010101" pitchFamily="2" charset="-122"/>
              </a:rPr>
              <a:t>：这意味着输入进程输入数据的速度大于计算进程处理数据的速度，已把全部可用的空缓冲区装满，再无缓冲区可用。这种情况被称为系统受计算限制。</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ts val="2800"/>
              </a:lnSpc>
              <a:spcBef>
                <a:spcPct val="0"/>
              </a:spcBef>
              <a:buFont typeface="Arial" panose="020B0604020202020204" pitchFamily="34" charset="0"/>
              <a:buChar char="•"/>
            </a:pPr>
            <a:r>
              <a:rPr kumimoji="1" lang="en-US" altLang="zh-CN" b="1" dirty="0" err="1">
                <a:solidFill>
                  <a:srgbClr val="0066FF"/>
                </a:solidFill>
                <a:latin typeface="华文中宋" panose="02010600040101010101" pitchFamily="2" charset="-122"/>
                <a:ea typeface="华文中宋" panose="02010600040101010101" pitchFamily="2" charset="-122"/>
              </a:rPr>
              <a:t>Nextg</a:t>
            </a:r>
            <a:r>
              <a:rPr kumimoji="1" lang="zh-CN" altLang="en-US" b="1" dirty="0">
                <a:solidFill>
                  <a:srgbClr val="0066FF"/>
                </a:solidFill>
                <a:latin typeface="华文中宋" panose="02010600040101010101" pitchFamily="2" charset="-122"/>
                <a:ea typeface="华文中宋" panose="02010600040101010101" pitchFamily="2" charset="-122"/>
              </a:rPr>
              <a:t>指针追赶上</a:t>
            </a:r>
            <a:r>
              <a:rPr kumimoji="1" lang="en-US" altLang="zh-CN" b="1" dirty="0" err="1">
                <a:solidFill>
                  <a:srgbClr val="0066FF"/>
                </a:solidFill>
                <a:latin typeface="华文中宋" panose="02010600040101010101" pitchFamily="2" charset="-122"/>
                <a:ea typeface="华文中宋" panose="02010600040101010101" pitchFamily="2" charset="-122"/>
              </a:rPr>
              <a:t>Nexti</a:t>
            </a:r>
            <a:r>
              <a:rPr kumimoji="1" lang="zh-CN" altLang="en-US" b="1" dirty="0">
                <a:solidFill>
                  <a:srgbClr val="0066FF"/>
                </a:solidFill>
                <a:latin typeface="华文中宋" panose="02010600040101010101" pitchFamily="2" charset="-122"/>
                <a:ea typeface="华文中宋" panose="02010600040101010101" pitchFamily="2" charset="-122"/>
              </a:rPr>
              <a:t>指针</a:t>
            </a:r>
            <a:r>
              <a:rPr kumimoji="1" lang="zh-CN" altLang="en-US" b="1" dirty="0">
                <a:solidFill>
                  <a:srgbClr val="000000"/>
                </a:solidFill>
                <a:latin typeface="华文中宋" panose="02010600040101010101" pitchFamily="2" charset="-122"/>
                <a:ea typeface="华文中宋" panose="02010600040101010101" pitchFamily="2" charset="-122"/>
              </a:rPr>
              <a:t>：这意味着输入数据的速度低于计算进程处理数据的速度，使全部装有输入数据的缓冲区都被抽空，再无装有数据的缓冲区供计算进程提取数据。这种情况被称为系统受</a:t>
            </a:r>
            <a:r>
              <a:rPr kumimoji="1" lang="en-US" altLang="zh-CN" b="1" dirty="0">
                <a:solidFill>
                  <a:srgbClr val="000000"/>
                </a:solidFill>
                <a:latin typeface="华文中宋" panose="02010600040101010101" pitchFamily="2" charset="-122"/>
                <a:ea typeface="华文中宋" panose="02010600040101010101" pitchFamily="2" charset="-122"/>
              </a:rPr>
              <a:t>I/O</a:t>
            </a:r>
            <a:r>
              <a:rPr kumimoji="1" lang="zh-CN" altLang="en-US" b="1" dirty="0">
                <a:solidFill>
                  <a:srgbClr val="000000"/>
                </a:solidFill>
                <a:latin typeface="华文中宋" panose="02010600040101010101" pitchFamily="2" charset="-122"/>
                <a:ea typeface="华文中宋" panose="02010600040101010101" pitchFamily="2" charset="-122"/>
              </a:rPr>
              <a:t>限制。</a:t>
            </a:r>
            <a:endParaRPr lang="zh-CN" altLang="en-US" dirty="0"/>
          </a:p>
        </p:txBody>
      </p:sp>
      <p:sp>
        <p:nvSpPr>
          <p:cNvPr id="2" name="灯片编号占位符 1">
            <a:extLst>
              <a:ext uri="{FF2B5EF4-FFF2-40B4-BE49-F238E27FC236}">
                <a16:creationId xmlns:a16="http://schemas.microsoft.com/office/drawing/2014/main" id="{422B272A-D6AE-4B68-9B75-B33CC9B6F515}"/>
              </a:ext>
            </a:extLst>
          </p:cNvPr>
          <p:cNvSpPr>
            <a:spLocks noGrp="1"/>
          </p:cNvSpPr>
          <p:nvPr>
            <p:ph type="sldNum" sz="quarter" idx="12"/>
          </p:nvPr>
        </p:nvSpPr>
        <p:spPr/>
        <p:txBody>
          <a:bodyPr/>
          <a:lstStyle/>
          <a:p>
            <a:fld id="{B10D5614-B734-4280-8F57-1D4947433C97}" type="slidenum">
              <a:rPr lang="en-US" smtClean="0"/>
              <a:pPr/>
              <a:t>74</a:t>
            </a:fld>
            <a:endParaRPr lang="en-US"/>
          </a:p>
        </p:txBody>
      </p:sp>
    </p:spTree>
    <p:extLst>
      <p:ext uri="{BB962C8B-B14F-4D97-AF65-F5344CB8AC3E}">
        <p14:creationId xmlns:p14="http://schemas.microsoft.com/office/powerpoint/2010/main" val="119683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文件缓冲区技术（预读</a:t>
            </a:r>
            <a:r>
              <a:rPr lang="en-US" altLang="zh-CN" sz="2000" b="1" dirty="0">
                <a:solidFill>
                  <a:srgbClr val="FF0000"/>
                </a:solidFill>
                <a:latin typeface="华文中宋" panose="02010600040101010101" pitchFamily="2" charset="-122"/>
                <a:ea typeface="华文中宋" panose="02010600040101010101" pitchFamily="2" charset="-122"/>
              </a:rPr>
              <a:t>/</a:t>
            </a:r>
            <a:r>
              <a:rPr lang="zh-CN" altLang="en-US" sz="2000" b="1" dirty="0">
                <a:solidFill>
                  <a:srgbClr val="FF0000"/>
                </a:solidFill>
                <a:latin typeface="华文中宋" panose="02010600040101010101" pitchFamily="2" charset="-122"/>
                <a:ea typeface="华文中宋" panose="02010600040101010101" pitchFamily="2" charset="-122"/>
              </a:rPr>
              <a:t>延迟写）</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55</a:t>
            </a:r>
            <a:endParaRPr lang="en-US" sz="1100" b="1" dirty="0">
              <a:solidFill>
                <a:prstClr val="white"/>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953149839"/>
              </p:ext>
            </p:extLst>
          </p:nvPr>
        </p:nvGraphicFramePr>
        <p:xfrm>
          <a:off x="597703" y="1759677"/>
          <a:ext cx="8203149" cy="4465092"/>
        </p:xfrm>
        <a:graphic>
          <a:graphicData uri="http://schemas.openxmlformats.org/drawingml/2006/table">
            <a:tbl>
              <a:tblPr firstRow="1" bandRow="1">
                <a:tableStyleId>{22838BEF-8BB2-4498-84A7-C5851F593DF1}</a:tableStyleId>
              </a:tblPr>
              <a:tblGrid>
                <a:gridCol w="1310001">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4156844">
                  <a:extLst>
                    <a:ext uri="{9D8B030D-6E8A-4147-A177-3AD203B41FA5}">
                      <a16:colId xmlns:a16="http://schemas.microsoft.com/office/drawing/2014/main" val="20003"/>
                    </a:ext>
                  </a:extLst>
                </a:gridCol>
              </a:tblGrid>
              <a:tr h="450770">
                <a:tc>
                  <a:txBody>
                    <a:bodyPr/>
                    <a:lstStyle>
                      <a:lvl1pPr eaLnBrk="0" hangingPunct="0">
                        <a:spcBef>
                          <a:spcPct val="20000"/>
                        </a:spcBef>
                        <a:buClr>
                          <a:schemeClr val="hlink"/>
                        </a:buClr>
                        <a:buFont typeface="Wingdings" pitchFamily="2" charset="2"/>
                        <a:defRPr sz="3200" b="1">
                          <a:solidFill>
                            <a:srgbClr val="000099"/>
                          </a:solidFill>
                          <a:latin typeface="Times New Roman" pitchFamily="18" charset="0"/>
                          <a:ea typeface="仿宋_GB2312" pitchFamily="49" charset="-122"/>
                        </a:defRPr>
                      </a:lvl1pPr>
                      <a:lvl2pPr eaLnBrk="0" hangingPunct="0">
                        <a:spcBef>
                          <a:spcPct val="20000"/>
                        </a:spcBef>
                        <a:buClr>
                          <a:schemeClr val="accent1"/>
                        </a:buClr>
                        <a:buFont typeface="Wingdings" pitchFamily="2" charset="2"/>
                        <a:defRPr sz="2800" b="1">
                          <a:solidFill>
                            <a:srgbClr val="800000"/>
                          </a:solidFill>
                          <a:latin typeface="Arial" charset="0"/>
                          <a:ea typeface="仿宋_GB2312" pitchFamily="49" charset="-122"/>
                        </a:defRPr>
                      </a:lvl2pPr>
                      <a:lvl3pPr eaLnBrk="0" hangingPunct="0">
                        <a:spcBef>
                          <a:spcPct val="20000"/>
                        </a:spcBef>
                        <a:buClr>
                          <a:schemeClr val="tx1"/>
                        </a:buClr>
                        <a:defRPr sz="2400" b="1">
                          <a:solidFill>
                            <a:schemeClr val="tx1"/>
                          </a:solidFill>
                          <a:latin typeface="Arial" charset="0"/>
                          <a:ea typeface="仿宋_GB2312" pitchFamily="49" charset="-122"/>
                        </a:defRPr>
                      </a:lvl3pPr>
                      <a:lvl4pPr eaLnBrk="0" hangingPunct="0">
                        <a:spcBef>
                          <a:spcPct val="20000"/>
                        </a:spcBef>
                        <a:defRPr sz="2000" b="1">
                          <a:solidFill>
                            <a:schemeClr val="tx1"/>
                          </a:solidFill>
                          <a:latin typeface="Arial" charset="0"/>
                          <a:ea typeface="仿宋_GB2312" pitchFamily="49" charset="-122"/>
                        </a:defRPr>
                      </a:lvl4pPr>
                      <a:lvl5pPr eaLnBrk="0" hangingPunct="0">
                        <a:spcBef>
                          <a:spcPct val="20000"/>
                        </a:spcBef>
                        <a:defRPr b="1">
                          <a:solidFill>
                            <a:schemeClr val="tx1"/>
                          </a:solidFill>
                          <a:latin typeface="Arial" charset="0"/>
                          <a:ea typeface="仿宋_GB2312" pitchFamily="49" charset="-122"/>
                        </a:defRPr>
                      </a:lvl5pPr>
                      <a:lvl6pPr eaLnBrk="0" fontAlgn="base" hangingPunct="0">
                        <a:spcBef>
                          <a:spcPct val="20000"/>
                        </a:spcBef>
                        <a:spcAft>
                          <a:spcPct val="0"/>
                        </a:spcAft>
                        <a:defRPr b="1">
                          <a:solidFill>
                            <a:schemeClr val="tx1"/>
                          </a:solidFill>
                          <a:latin typeface="Arial" charset="0"/>
                          <a:ea typeface="仿宋_GB2312" pitchFamily="49" charset="-122"/>
                        </a:defRPr>
                      </a:lvl6pPr>
                      <a:lvl7pPr eaLnBrk="0" fontAlgn="base" hangingPunct="0">
                        <a:spcBef>
                          <a:spcPct val="20000"/>
                        </a:spcBef>
                        <a:spcAft>
                          <a:spcPct val="0"/>
                        </a:spcAft>
                        <a:defRPr b="1">
                          <a:solidFill>
                            <a:schemeClr val="tx1"/>
                          </a:solidFill>
                          <a:latin typeface="Arial" charset="0"/>
                          <a:ea typeface="仿宋_GB2312" pitchFamily="49" charset="-122"/>
                        </a:defRPr>
                      </a:lvl7pPr>
                      <a:lvl8pPr eaLnBrk="0" fontAlgn="base" hangingPunct="0">
                        <a:spcBef>
                          <a:spcPct val="20000"/>
                        </a:spcBef>
                        <a:spcAft>
                          <a:spcPct val="0"/>
                        </a:spcAft>
                        <a:defRPr b="1">
                          <a:solidFill>
                            <a:schemeClr val="tx1"/>
                          </a:solidFill>
                          <a:latin typeface="Arial" charset="0"/>
                          <a:ea typeface="仿宋_GB2312" pitchFamily="49" charset="-122"/>
                        </a:defRPr>
                      </a:lvl8pPr>
                      <a:lvl9pPr eaLnBrk="0" fontAlgn="base" hangingPunct="0">
                        <a:spcBef>
                          <a:spcPct val="20000"/>
                        </a:spcBef>
                        <a:spcAft>
                          <a:spcPct val="0"/>
                        </a:spcAft>
                        <a:defRPr b="1">
                          <a:solidFill>
                            <a:schemeClr val="tx1"/>
                          </a:solidFill>
                          <a:latin typeface="Arial" charset="0"/>
                          <a:ea typeface="仿宋_GB2312" pitchFamily="49" charset="-122"/>
                        </a:defRPr>
                      </a:lvl9p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过程</a:t>
                      </a:r>
                    </a:p>
                  </a:txBody>
                  <a:tcPr anchor="ctr" horzOverflow="overflow">
                    <a:solidFill>
                      <a:schemeClr val="bg1">
                        <a:lumMod val="95000"/>
                      </a:schemeClr>
                    </a:solidFill>
                  </a:tcPr>
                </a:tc>
                <a:tc>
                  <a:txBody>
                    <a:bodyPr/>
                    <a:lstStyle>
                      <a:lvl1pPr eaLnBrk="0" hangingPunct="0">
                        <a:spcBef>
                          <a:spcPct val="20000"/>
                        </a:spcBef>
                        <a:buClr>
                          <a:schemeClr val="hlink"/>
                        </a:buClr>
                        <a:buFont typeface="Wingdings" pitchFamily="2" charset="2"/>
                        <a:defRPr sz="3200" b="1">
                          <a:solidFill>
                            <a:srgbClr val="000099"/>
                          </a:solidFill>
                          <a:latin typeface="Times New Roman" pitchFamily="18" charset="0"/>
                          <a:ea typeface="仿宋_GB2312" pitchFamily="49" charset="-122"/>
                        </a:defRPr>
                      </a:lvl1pPr>
                      <a:lvl2pPr eaLnBrk="0" hangingPunct="0">
                        <a:spcBef>
                          <a:spcPct val="20000"/>
                        </a:spcBef>
                        <a:buClr>
                          <a:schemeClr val="accent1"/>
                        </a:buClr>
                        <a:buFont typeface="Wingdings" pitchFamily="2" charset="2"/>
                        <a:defRPr sz="2800" b="1">
                          <a:solidFill>
                            <a:srgbClr val="800000"/>
                          </a:solidFill>
                          <a:latin typeface="Arial" charset="0"/>
                          <a:ea typeface="仿宋_GB2312" pitchFamily="49" charset="-122"/>
                        </a:defRPr>
                      </a:lvl2pPr>
                      <a:lvl3pPr eaLnBrk="0" hangingPunct="0">
                        <a:spcBef>
                          <a:spcPct val="20000"/>
                        </a:spcBef>
                        <a:buClr>
                          <a:schemeClr val="tx1"/>
                        </a:buClr>
                        <a:defRPr sz="2400" b="1">
                          <a:solidFill>
                            <a:schemeClr val="tx1"/>
                          </a:solidFill>
                          <a:latin typeface="Arial" charset="0"/>
                          <a:ea typeface="仿宋_GB2312" pitchFamily="49" charset="-122"/>
                        </a:defRPr>
                      </a:lvl3pPr>
                      <a:lvl4pPr eaLnBrk="0" hangingPunct="0">
                        <a:spcBef>
                          <a:spcPct val="20000"/>
                        </a:spcBef>
                        <a:defRPr sz="2000" b="1">
                          <a:solidFill>
                            <a:schemeClr val="tx1"/>
                          </a:solidFill>
                          <a:latin typeface="Arial" charset="0"/>
                          <a:ea typeface="仿宋_GB2312" pitchFamily="49" charset="-122"/>
                        </a:defRPr>
                      </a:lvl4pPr>
                      <a:lvl5pPr eaLnBrk="0" hangingPunct="0">
                        <a:spcBef>
                          <a:spcPct val="20000"/>
                        </a:spcBef>
                        <a:defRPr b="1">
                          <a:solidFill>
                            <a:schemeClr val="tx1"/>
                          </a:solidFill>
                          <a:latin typeface="Arial" charset="0"/>
                          <a:ea typeface="仿宋_GB2312" pitchFamily="49" charset="-122"/>
                        </a:defRPr>
                      </a:lvl5pPr>
                      <a:lvl6pPr eaLnBrk="0" fontAlgn="base" hangingPunct="0">
                        <a:spcBef>
                          <a:spcPct val="20000"/>
                        </a:spcBef>
                        <a:spcAft>
                          <a:spcPct val="0"/>
                        </a:spcAft>
                        <a:defRPr b="1">
                          <a:solidFill>
                            <a:schemeClr val="tx1"/>
                          </a:solidFill>
                          <a:latin typeface="Arial" charset="0"/>
                          <a:ea typeface="仿宋_GB2312" pitchFamily="49" charset="-122"/>
                        </a:defRPr>
                      </a:lvl6pPr>
                      <a:lvl7pPr eaLnBrk="0" fontAlgn="base" hangingPunct="0">
                        <a:spcBef>
                          <a:spcPct val="20000"/>
                        </a:spcBef>
                        <a:spcAft>
                          <a:spcPct val="0"/>
                        </a:spcAft>
                        <a:defRPr b="1">
                          <a:solidFill>
                            <a:schemeClr val="tx1"/>
                          </a:solidFill>
                          <a:latin typeface="Arial" charset="0"/>
                          <a:ea typeface="仿宋_GB2312" pitchFamily="49" charset="-122"/>
                        </a:defRPr>
                      </a:lvl7pPr>
                      <a:lvl8pPr eaLnBrk="0" fontAlgn="base" hangingPunct="0">
                        <a:spcBef>
                          <a:spcPct val="20000"/>
                        </a:spcBef>
                        <a:spcAft>
                          <a:spcPct val="0"/>
                        </a:spcAft>
                        <a:defRPr b="1">
                          <a:solidFill>
                            <a:schemeClr val="tx1"/>
                          </a:solidFill>
                          <a:latin typeface="Arial" charset="0"/>
                          <a:ea typeface="仿宋_GB2312" pitchFamily="49" charset="-122"/>
                        </a:defRPr>
                      </a:lvl8pPr>
                      <a:lvl9pPr eaLnBrk="0" fontAlgn="base" hangingPunct="0">
                        <a:spcBef>
                          <a:spcPct val="20000"/>
                        </a:spcBef>
                        <a:spcAft>
                          <a:spcPct val="0"/>
                        </a:spcAft>
                        <a:defRPr b="1">
                          <a:solidFill>
                            <a:schemeClr val="tx1"/>
                          </a:solidFill>
                          <a:latin typeface="Arial" charset="0"/>
                          <a:ea typeface="仿宋_GB2312" pitchFamily="49" charset="-122"/>
                        </a:defRPr>
                      </a:lvl9p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输入参数</a:t>
                      </a:r>
                    </a:p>
                  </a:txBody>
                  <a:tcPr anchor="ctr" horzOverflow="overflow">
                    <a:solidFill>
                      <a:schemeClr val="bg1">
                        <a:lumMod val="95000"/>
                      </a:schemeClr>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返回</a:t>
                      </a:r>
                    </a:p>
                  </a:txBody>
                  <a:tcPr anchor="ctr" horzOverflow="overflow">
                    <a:solidFill>
                      <a:schemeClr val="bg1">
                        <a:lumMod val="95000"/>
                      </a:schemeClr>
                    </a:solidFill>
                  </a:tcPr>
                </a:tc>
                <a:tc>
                  <a:txBody>
                    <a:bodyPr/>
                    <a:lstStyle/>
                    <a:p>
                      <a:pPr marL="0" marR="0" lvl="0" indent="0" algn="ctr" defTabSz="914400" rtl="0" eaLnBrk="0" fontAlgn="base" latinLnBrk="0" hangingPunct="0">
                        <a:lnSpc>
                          <a:spcPct val="150000"/>
                        </a:lnSpc>
                        <a:spcBef>
                          <a:spcPts val="0"/>
                        </a:spcBef>
                        <a:spcAft>
                          <a:spcPct val="0"/>
                        </a:spcAft>
                        <a:buClr>
                          <a:schemeClr val="hlink"/>
                        </a:buClr>
                        <a:buSzTx/>
                        <a:buFont typeface="Wingdings" pitchFamily="2" charset="2"/>
                        <a:buNone/>
                        <a:tabLst/>
                      </a:pPr>
                      <a:r>
                        <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说明</a:t>
                      </a:r>
                    </a:p>
                  </a:txBody>
                  <a:tcPr anchor="ctr" horzOverflow="overflow">
                    <a:solidFill>
                      <a:schemeClr val="bg1">
                        <a:lumMod val="95000"/>
                      </a:schemeClr>
                    </a:solidFill>
                  </a:tcPr>
                </a:tc>
                <a:extLst>
                  <a:ext uri="{0D108BD9-81ED-4DB2-BD59-A6C34878D82A}">
                    <a16:rowId xmlns:a16="http://schemas.microsoft.com/office/drawing/2014/main" val="10000"/>
                  </a:ext>
                </a:extLst>
              </a:tr>
              <a:tr h="408867">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fopen</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fnm</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500" b="1" i="0" u="none" strike="noStrike" cap="none" normalizeH="0" baseline="0" dirty="0" err="1">
                          <a:ln>
                            <a:noFill/>
                          </a:ln>
                          <a:solidFill>
                            <a:srgbClr val="000000"/>
                          </a:solidFill>
                          <a:effectLst/>
                          <a:latin typeface="华文中宋" panose="02010600040101010101" pitchFamily="2" charset="-122"/>
                          <a:ea typeface="华文中宋" panose="02010600040101010101" pitchFamily="2" charset="-122"/>
                        </a:rPr>
                        <a:t>lun</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algn="l"/>
                      <a:r>
                        <a:rPr lang="zh-CN" altLang="en-US" sz="1500" b="1" dirty="0">
                          <a:solidFill>
                            <a:srgbClr val="000000"/>
                          </a:solidFill>
                          <a:latin typeface="华文中宋" panose="02010600040101010101" pitchFamily="2" charset="-122"/>
                          <a:ea typeface="华文中宋" panose="02010600040101010101" pitchFamily="2" charset="-122"/>
                        </a:rPr>
                        <a:t>打开文件</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1"/>
                  </a:ext>
                </a:extLst>
              </a:tr>
              <a:tr h="444849">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fclose</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500" b="1" i="0" u="none" strike="noStrike" cap="none" normalizeH="0" baseline="0" dirty="0" err="1">
                          <a:ln>
                            <a:noFill/>
                          </a:ln>
                          <a:solidFill>
                            <a:srgbClr val="000000"/>
                          </a:solidFill>
                          <a:effectLst/>
                          <a:latin typeface="华文中宋" panose="02010600040101010101" pitchFamily="2" charset="-122"/>
                          <a:ea typeface="华文中宋" panose="02010600040101010101" pitchFamily="2" charset="-122"/>
                        </a:rPr>
                        <a:t>lun</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algn="l"/>
                      <a:r>
                        <a:rPr lang="zh-CN" altLang="en-US" sz="1500" b="1" dirty="0">
                          <a:solidFill>
                            <a:srgbClr val="000000"/>
                          </a:solidFill>
                          <a:latin typeface="华文中宋" panose="02010600040101010101" pitchFamily="2" charset="-122"/>
                          <a:ea typeface="华文中宋" panose="02010600040101010101" pitchFamily="2" charset="-122"/>
                        </a:rPr>
                        <a:t>关闭文件</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2"/>
                  </a:ext>
                </a:extLst>
              </a:tr>
              <a:tr h="408867">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b_read</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a:t>
                      </a:r>
                      <a:r>
                        <a:rPr lang="en-US" altLang="zh-CN" sz="1500" b="1" dirty="0" err="1">
                          <a:solidFill>
                            <a:srgbClr val="000000"/>
                          </a:solidFill>
                          <a:latin typeface="华文中宋" panose="02010600040101010101" pitchFamily="2" charset="-122"/>
                          <a:ea typeface="华文中宋" panose="02010600040101010101" pitchFamily="2" charset="-122"/>
                        </a:rPr>
                        <a:t>buf,lun,blk</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flag</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将</a:t>
                      </a:r>
                      <a:r>
                        <a:rPr lang="en-US" altLang="zh-CN" sz="1500" b="1" dirty="0" err="1">
                          <a:solidFill>
                            <a:srgbClr val="000000"/>
                          </a:solidFill>
                          <a:latin typeface="华文中宋" panose="02010600040101010101" pitchFamily="2" charset="-122"/>
                          <a:ea typeface="华文中宋" panose="02010600040101010101" pitchFamily="2" charset="-122"/>
                        </a:rPr>
                        <a:t>lun</a:t>
                      </a:r>
                      <a:r>
                        <a:rPr lang="zh-CN" altLang="en-US" sz="1500" b="1" dirty="0">
                          <a:solidFill>
                            <a:srgbClr val="000000"/>
                          </a:solidFill>
                          <a:latin typeface="华文中宋" panose="02010600040101010101" pitchFamily="2" charset="-122"/>
                          <a:ea typeface="华文中宋" panose="02010600040101010101" pitchFamily="2" charset="-122"/>
                        </a:rPr>
                        <a:t>文件的</a:t>
                      </a:r>
                      <a:r>
                        <a:rPr lang="en-US" altLang="zh-CN" sz="1500" b="1" dirty="0" err="1">
                          <a:solidFill>
                            <a:srgbClr val="000000"/>
                          </a:solidFill>
                          <a:latin typeface="华文中宋" panose="02010600040101010101" pitchFamily="2" charset="-122"/>
                          <a:ea typeface="华文中宋" panose="02010600040101010101" pitchFamily="2" charset="-122"/>
                        </a:rPr>
                        <a:t>blk</a:t>
                      </a:r>
                      <a:r>
                        <a:rPr lang="zh-CN" altLang="en-US" sz="1500" b="1" dirty="0">
                          <a:solidFill>
                            <a:srgbClr val="000000"/>
                          </a:solidFill>
                          <a:latin typeface="华文中宋" panose="02010600040101010101" pitchFamily="2" charset="-122"/>
                          <a:ea typeface="华文中宋" panose="02010600040101010101" pitchFamily="2" charset="-122"/>
                        </a:rPr>
                        <a:t>块读入</a:t>
                      </a:r>
                      <a:r>
                        <a:rPr lang="en-US" altLang="zh-CN" sz="1500" b="1" dirty="0" err="1">
                          <a:solidFill>
                            <a:srgbClr val="000000"/>
                          </a:solidFill>
                          <a:latin typeface="华文中宋" panose="02010600040101010101" pitchFamily="2" charset="-122"/>
                          <a:ea typeface="华文中宋" panose="02010600040101010101" pitchFamily="2" charset="-122"/>
                        </a:rPr>
                        <a:t>buf</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3"/>
                  </a:ext>
                </a:extLst>
              </a:tr>
              <a:tr h="408867">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b_write</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a:t>
                      </a:r>
                      <a:r>
                        <a:rPr lang="en-US" altLang="zh-CN" sz="1500" b="1" dirty="0" err="1">
                          <a:solidFill>
                            <a:srgbClr val="000000"/>
                          </a:solidFill>
                          <a:latin typeface="华文中宋" panose="02010600040101010101" pitchFamily="2" charset="-122"/>
                          <a:ea typeface="华文中宋" panose="02010600040101010101" pitchFamily="2" charset="-122"/>
                        </a:rPr>
                        <a:t>buf,lun,blk</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kumimoji="0" lang="en-US" altLang="zh-CN"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rPr>
                        <a:t>flag</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将</a:t>
                      </a:r>
                      <a:r>
                        <a:rPr lang="en-US" altLang="zh-CN" sz="1500" b="1" dirty="0" err="1">
                          <a:solidFill>
                            <a:srgbClr val="000000"/>
                          </a:solidFill>
                          <a:latin typeface="华文中宋" panose="02010600040101010101" pitchFamily="2" charset="-122"/>
                          <a:ea typeface="华文中宋" panose="02010600040101010101" pitchFamily="2" charset="-122"/>
                        </a:rPr>
                        <a:t>buf</a:t>
                      </a:r>
                      <a:r>
                        <a:rPr lang="zh-CN" altLang="en-US" sz="1500" b="1" dirty="0">
                          <a:solidFill>
                            <a:srgbClr val="000000"/>
                          </a:solidFill>
                          <a:latin typeface="华文中宋" panose="02010600040101010101" pitchFamily="2" charset="-122"/>
                          <a:ea typeface="华文中宋" panose="02010600040101010101" pitchFamily="2" charset="-122"/>
                        </a:rPr>
                        <a:t>中</a:t>
                      </a:r>
                      <a:r>
                        <a:rPr lang="en-US" altLang="zh-CN" sz="1500" b="1" dirty="0" err="1">
                          <a:solidFill>
                            <a:srgbClr val="000000"/>
                          </a:solidFill>
                          <a:latin typeface="华文中宋" panose="02010600040101010101" pitchFamily="2" charset="-122"/>
                          <a:ea typeface="华文中宋" panose="02010600040101010101" pitchFamily="2" charset="-122"/>
                        </a:rPr>
                        <a:t>lun</a:t>
                      </a:r>
                      <a:r>
                        <a:rPr lang="zh-CN" altLang="en-US" sz="1500" b="1" dirty="0">
                          <a:solidFill>
                            <a:srgbClr val="000000"/>
                          </a:solidFill>
                          <a:latin typeface="华文中宋" panose="02010600040101010101" pitchFamily="2" charset="-122"/>
                          <a:ea typeface="华文中宋" panose="02010600040101010101" pitchFamily="2" charset="-122"/>
                        </a:rPr>
                        <a:t>文件的</a:t>
                      </a:r>
                      <a:r>
                        <a:rPr lang="en-US" altLang="zh-CN" sz="1500" b="1" dirty="0" err="1">
                          <a:solidFill>
                            <a:srgbClr val="000000"/>
                          </a:solidFill>
                          <a:latin typeface="华文中宋" panose="02010600040101010101" pitchFamily="2" charset="-122"/>
                          <a:ea typeface="华文中宋" panose="02010600040101010101" pitchFamily="2" charset="-122"/>
                        </a:rPr>
                        <a:t>blk</a:t>
                      </a:r>
                      <a:r>
                        <a:rPr lang="zh-CN" altLang="en-US" sz="1500" b="1" dirty="0">
                          <a:solidFill>
                            <a:srgbClr val="000000"/>
                          </a:solidFill>
                          <a:latin typeface="华文中宋" panose="02010600040101010101" pitchFamily="2" charset="-122"/>
                          <a:ea typeface="华文中宋" panose="02010600040101010101" pitchFamily="2" charset="-122"/>
                        </a:rPr>
                        <a:t>块存盘</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4"/>
                  </a:ext>
                </a:extLst>
              </a:tr>
              <a:tr h="444849">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next_buf</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a:t>
                      </a:r>
                      <a:r>
                        <a:rPr lang="en-US" altLang="zh-CN" sz="1500" b="1" dirty="0" err="1">
                          <a:solidFill>
                            <a:srgbClr val="000000"/>
                          </a:solidFill>
                          <a:latin typeface="华文中宋" panose="02010600040101010101" pitchFamily="2" charset="-122"/>
                          <a:ea typeface="华文中宋" panose="02010600040101010101" pitchFamily="2" charset="-122"/>
                        </a:rPr>
                        <a:t>buf</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a:t>
                      </a:r>
                      <a:r>
                        <a:rPr lang="en-US" altLang="zh-CN" sz="1500" b="1" dirty="0" err="1">
                          <a:solidFill>
                            <a:srgbClr val="000000"/>
                          </a:solidFill>
                          <a:latin typeface="华文中宋" panose="02010600040101010101" pitchFamily="2" charset="-122"/>
                          <a:ea typeface="华文中宋" panose="02010600040101010101" pitchFamily="2" charset="-122"/>
                        </a:rPr>
                        <a:t>buf</a:t>
                      </a:r>
                      <a:r>
                        <a:rPr lang="en-US" altLang="zh-CN" sz="1500" b="1" dirty="0">
                          <a:solidFill>
                            <a:srgbClr val="000000"/>
                          </a:solidFill>
                          <a:latin typeface="华文中宋" panose="02010600040101010101" pitchFamily="2" charset="-122"/>
                          <a:ea typeface="华文中宋" panose="02010600040101010101" pitchFamily="2" charset="-122"/>
                        </a:rPr>
                        <a:t>’ flag</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取</a:t>
                      </a:r>
                      <a:r>
                        <a:rPr lang="en-US" altLang="zh-CN" sz="1500" b="1" dirty="0" err="1">
                          <a:solidFill>
                            <a:srgbClr val="000000"/>
                          </a:solidFill>
                          <a:latin typeface="华文中宋" panose="02010600040101010101" pitchFamily="2" charset="-122"/>
                          <a:ea typeface="华文中宋" panose="02010600040101010101" pitchFamily="2" charset="-122"/>
                        </a:rPr>
                        <a:t>buf</a:t>
                      </a:r>
                      <a:r>
                        <a:rPr lang="zh-CN" altLang="en-US" sz="1500" b="1" dirty="0">
                          <a:solidFill>
                            <a:srgbClr val="000000"/>
                          </a:solidFill>
                          <a:latin typeface="华文中宋" panose="02010600040101010101" pitchFamily="2" charset="-122"/>
                          <a:ea typeface="华文中宋" panose="02010600040101010101" pitchFamily="2" charset="-122"/>
                        </a:rPr>
                        <a:t>的下一个缓冲区</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5"/>
                  </a:ext>
                </a:extLst>
              </a:tr>
              <a:tr h="444849">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update</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将</a:t>
                      </a:r>
                      <a:r>
                        <a:rPr lang="en-US" altLang="zh-CN" sz="1500" b="1" dirty="0">
                          <a:solidFill>
                            <a:srgbClr val="000000"/>
                          </a:solidFill>
                          <a:latin typeface="华文中宋" panose="02010600040101010101" pitchFamily="2" charset="-122"/>
                          <a:ea typeface="华文中宋" panose="02010600040101010101" pitchFamily="2" charset="-122"/>
                        </a:rPr>
                        <a:t>PREV</a:t>
                      </a:r>
                      <a:r>
                        <a:rPr lang="zh-CN" altLang="en-US" sz="1500" b="1" dirty="0">
                          <a:solidFill>
                            <a:srgbClr val="000000"/>
                          </a:solidFill>
                          <a:latin typeface="华文中宋" panose="02010600040101010101" pitchFamily="2" charset="-122"/>
                          <a:ea typeface="华文中宋" panose="02010600040101010101" pitchFamily="2" charset="-122"/>
                        </a:rPr>
                        <a:t>指向的</a:t>
                      </a:r>
                      <a:r>
                        <a:rPr lang="en-US" altLang="zh-CN" sz="1500" b="1" dirty="0" err="1">
                          <a:solidFill>
                            <a:srgbClr val="000000"/>
                          </a:solidFill>
                          <a:latin typeface="华文中宋" panose="02010600040101010101" pitchFamily="2" charset="-122"/>
                          <a:ea typeface="华文中宋" panose="02010600040101010101" pitchFamily="2" charset="-122"/>
                        </a:rPr>
                        <a:t>buf</a:t>
                      </a:r>
                      <a:r>
                        <a:rPr lang="zh-CN" altLang="en-US" sz="1500" b="1" dirty="0">
                          <a:solidFill>
                            <a:srgbClr val="000000"/>
                          </a:solidFill>
                          <a:latin typeface="华文中宋" panose="02010600040101010101" pitchFamily="2" charset="-122"/>
                          <a:ea typeface="华文中宋" panose="02010600040101010101" pitchFamily="2" charset="-122"/>
                        </a:rPr>
                        <a:t>标记为更新</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6"/>
                  </a:ext>
                </a:extLst>
              </a:tr>
              <a:tr h="444849">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buffer</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blk</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将</a:t>
                      </a:r>
                      <a:r>
                        <a:rPr lang="en-US" altLang="zh-CN" sz="1500" b="1" dirty="0">
                          <a:solidFill>
                            <a:srgbClr val="000000"/>
                          </a:solidFill>
                          <a:latin typeface="华文中宋" panose="02010600040101010101" pitchFamily="2" charset="-122"/>
                          <a:ea typeface="华文中宋" panose="02010600040101010101" pitchFamily="2" charset="-122"/>
                        </a:rPr>
                        <a:t>USE</a:t>
                      </a:r>
                      <a:r>
                        <a:rPr lang="zh-CN" altLang="en-US" sz="1500" b="1" dirty="0">
                          <a:solidFill>
                            <a:srgbClr val="000000"/>
                          </a:solidFill>
                          <a:latin typeface="华文中宋" panose="02010600040101010101" pitchFamily="2" charset="-122"/>
                          <a:ea typeface="华文中宋" panose="02010600040101010101" pitchFamily="2" charset="-122"/>
                        </a:rPr>
                        <a:t>分配给</a:t>
                      </a:r>
                      <a:r>
                        <a:rPr lang="en-US" altLang="zh-CN" sz="1500" b="1" dirty="0" err="1">
                          <a:solidFill>
                            <a:srgbClr val="000000"/>
                          </a:solidFill>
                          <a:latin typeface="华文中宋" panose="02010600040101010101" pitchFamily="2" charset="-122"/>
                          <a:ea typeface="华文中宋" panose="02010600040101010101" pitchFamily="2" charset="-122"/>
                        </a:rPr>
                        <a:t>blk</a:t>
                      </a:r>
                      <a:r>
                        <a:rPr lang="zh-CN" altLang="en-US" sz="1500" b="1" dirty="0">
                          <a:solidFill>
                            <a:srgbClr val="000000"/>
                          </a:solidFill>
                          <a:latin typeface="华文中宋" panose="02010600040101010101" pitchFamily="2" charset="-122"/>
                          <a:ea typeface="华文中宋" panose="02010600040101010101" pitchFamily="2" charset="-122"/>
                        </a:rPr>
                        <a:t>，若已更新则存盘</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7"/>
                  </a:ext>
                </a:extLst>
              </a:tr>
              <a:tr h="444849">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flush</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将</a:t>
                      </a:r>
                      <a:r>
                        <a:rPr lang="en-US" altLang="zh-CN" sz="1500" b="1" dirty="0">
                          <a:solidFill>
                            <a:srgbClr val="000000"/>
                          </a:solidFill>
                          <a:latin typeface="华文中宋" panose="02010600040101010101" pitchFamily="2" charset="-122"/>
                          <a:ea typeface="华文中宋" panose="02010600040101010101" pitchFamily="2" charset="-122"/>
                        </a:rPr>
                        <a:t>PREV</a:t>
                      </a:r>
                      <a:r>
                        <a:rPr lang="zh-CN" altLang="en-US" sz="1500" b="1" dirty="0">
                          <a:solidFill>
                            <a:srgbClr val="000000"/>
                          </a:solidFill>
                          <a:latin typeface="华文中宋" panose="02010600040101010101" pitchFamily="2" charset="-122"/>
                          <a:ea typeface="华文中宋" panose="02010600040101010101" pitchFamily="2" charset="-122"/>
                        </a:rPr>
                        <a:t>指向的</a:t>
                      </a:r>
                      <a:r>
                        <a:rPr lang="en-US" altLang="zh-CN" sz="1500" b="1" dirty="0" err="1">
                          <a:solidFill>
                            <a:srgbClr val="000000"/>
                          </a:solidFill>
                          <a:latin typeface="华文中宋" panose="02010600040101010101" pitchFamily="2" charset="-122"/>
                          <a:ea typeface="华文中宋" panose="02010600040101010101" pitchFamily="2" charset="-122"/>
                        </a:rPr>
                        <a:t>buf</a:t>
                      </a:r>
                      <a:r>
                        <a:rPr lang="zh-CN" altLang="en-US" sz="1500" b="1" dirty="0">
                          <a:solidFill>
                            <a:srgbClr val="000000"/>
                          </a:solidFill>
                          <a:latin typeface="华文中宋" panose="02010600040101010101" pitchFamily="2" charset="-122"/>
                          <a:ea typeface="华文中宋" panose="02010600040101010101" pitchFamily="2" charset="-122"/>
                        </a:rPr>
                        <a:t>存盘</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8"/>
                  </a:ext>
                </a:extLst>
              </a:tr>
              <a:tr h="563476">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block</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err="1">
                          <a:solidFill>
                            <a:srgbClr val="000000"/>
                          </a:solidFill>
                          <a:latin typeface="华文中宋" panose="02010600040101010101" pitchFamily="2" charset="-122"/>
                          <a:ea typeface="华文中宋" panose="02010600040101010101" pitchFamily="2" charset="-122"/>
                        </a:rPr>
                        <a:t>blk</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lvl="0" indent="0" algn="l" defTabSz="914400" rtl="0" eaLnBrk="0" fontAlgn="base" latinLnBrk="0" hangingPunct="0">
                        <a:lnSpc>
                          <a:spcPct val="150000"/>
                        </a:lnSpc>
                        <a:spcBef>
                          <a:spcPts val="0"/>
                        </a:spcBef>
                        <a:spcAft>
                          <a:spcPct val="0"/>
                        </a:spcAft>
                        <a:buClr>
                          <a:schemeClr val="hlink"/>
                        </a:buClr>
                        <a:buSzTx/>
                        <a:buFont typeface="Wingdings" pitchFamily="2" charset="2"/>
                        <a:buNone/>
                        <a:tabLst/>
                        <a:defRPr/>
                      </a:pPr>
                      <a:r>
                        <a:rPr lang="en-US" altLang="zh-CN" sz="1500" b="1" dirty="0">
                          <a:solidFill>
                            <a:srgbClr val="000000"/>
                          </a:solidFill>
                          <a:latin typeface="华文中宋" panose="02010600040101010101" pitchFamily="2" charset="-122"/>
                          <a:ea typeface="华文中宋" panose="02010600040101010101" pitchFamily="2" charset="-122"/>
                        </a:rPr>
                        <a:t>*</a:t>
                      </a:r>
                      <a:r>
                        <a:rPr lang="en-US" altLang="zh-CN" sz="1500" b="1" dirty="0" err="1">
                          <a:solidFill>
                            <a:srgbClr val="000000"/>
                          </a:solidFill>
                          <a:latin typeface="华文中宋" panose="02010600040101010101" pitchFamily="2" charset="-122"/>
                          <a:ea typeface="华文中宋" panose="02010600040101010101" pitchFamily="2" charset="-122"/>
                        </a:rPr>
                        <a:t>buf</a:t>
                      </a:r>
                      <a:endParaRPr kumimoji="0" lang="zh-CN" altLang="en-US" sz="1500" b="1" i="0" u="none" strike="noStrike" cap="none" normalizeH="0" baseline="0" dirty="0">
                        <a:ln>
                          <a:noFill/>
                        </a:ln>
                        <a:solidFill>
                          <a:srgbClr val="000000"/>
                        </a:solidFill>
                        <a:effectLst/>
                        <a:latin typeface="华文中宋" panose="02010600040101010101" pitchFamily="2" charset="-122"/>
                        <a:ea typeface="华文中宋" panose="02010600040101010101" pitchFamily="2" charset="-122"/>
                      </a:endParaRPr>
                    </a:p>
                  </a:txBody>
                  <a:tcPr anchor="ctr" horzOverflow="overflow">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500" b="1" dirty="0">
                          <a:solidFill>
                            <a:srgbClr val="000000"/>
                          </a:solidFill>
                          <a:latin typeface="华文中宋" panose="02010600040101010101" pitchFamily="2" charset="-122"/>
                          <a:ea typeface="华文中宋" panose="02010600040101010101" pitchFamily="2" charset="-122"/>
                        </a:rPr>
                        <a:t>扫描缓冲池，若没找到则分配</a:t>
                      </a:r>
                      <a:r>
                        <a:rPr lang="en-US" altLang="zh-CN" sz="1500" b="1" dirty="0" err="1">
                          <a:solidFill>
                            <a:srgbClr val="000000"/>
                          </a:solidFill>
                          <a:latin typeface="华文中宋" panose="02010600040101010101" pitchFamily="2" charset="-122"/>
                          <a:ea typeface="华文中宋" panose="02010600040101010101" pitchFamily="2" charset="-122"/>
                        </a:rPr>
                        <a:t>buf</a:t>
                      </a:r>
                      <a:r>
                        <a:rPr lang="zh-CN" altLang="en-US" sz="1500" b="1" dirty="0">
                          <a:solidFill>
                            <a:srgbClr val="000000"/>
                          </a:solidFill>
                          <a:latin typeface="华文中宋" panose="02010600040101010101" pitchFamily="2" charset="-122"/>
                          <a:ea typeface="华文中宋" panose="02010600040101010101" pitchFamily="2" charset="-122"/>
                        </a:rPr>
                        <a:t>并读入</a:t>
                      </a:r>
                      <a:r>
                        <a:rPr lang="en-US" altLang="zh-CN" sz="1500" b="1" dirty="0" err="1">
                          <a:solidFill>
                            <a:srgbClr val="000000"/>
                          </a:solidFill>
                          <a:latin typeface="华文中宋" panose="02010600040101010101" pitchFamily="2" charset="-122"/>
                          <a:ea typeface="华文中宋" panose="02010600040101010101" pitchFamily="2" charset="-122"/>
                        </a:rPr>
                        <a:t>blk</a:t>
                      </a:r>
                      <a:endParaRPr lang="en-US" altLang="zh-CN" sz="1500" b="1" dirty="0">
                        <a:solidFill>
                          <a:srgbClr val="000000"/>
                        </a:solidFill>
                        <a:latin typeface="华文中宋" panose="02010600040101010101" pitchFamily="2" charset="-122"/>
                        <a:ea typeface="华文中宋" panose="02010600040101010101" pitchFamily="2" charset="-122"/>
                      </a:endParaRPr>
                    </a:p>
                  </a:txBody>
                  <a:tcPr anchor="ctr" horzOverflow="overflow">
                    <a:solidFill>
                      <a:srgbClr val="CCECFF"/>
                    </a:solidFill>
                  </a:tcPr>
                </a:tc>
                <a:extLst>
                  <a:ext uri="{0D108BD9-81ED-4DB2-BD59-A6C34878D82A}">
                    <a16:rowId xmlns:a16="http://schemas.microsoft.com/office/drawing/2014/main" val="10009"/>
                  </a:ext>
                </a:extLst>
              </a:tr>
            </a:tbl>
          </a:graphicData>
        </a:graphic>
      </p:graphicFrame>
      <p:sp>
        <p:nvSpPr>
          <p:cNvPr id="3" name="灯片编号占位符 2">
            <a:extLst>
              <a:ext uri="{FF2B5EF4-FFF2-40B4-BE49-F238E27FC236}">
                <a16:creationId xmlns:a16="http://schemas.microsoft.com/office/drawing/2014/main" id="{D88A93C2-2812-4AD0-A202-351622357B7A}"/>
              </a:ext>
            </a:extLst>
          </p:cNvPr>
          <p:cNvSpPr>
            <a:spLocks noGrp="1"/>
          </p:cNvSpPr>
          <p:nvPr>
            <p:ph type="sldNum" sz="quarter" idx="12"/>
          </p:nvPr>
        </p:nvSpPr>
        <p:spPr/>
        <p:txBody>
          <a:bodyPr/>
          <a:lstStyle/>
          <a:p>
            <a:fld id="{B10D5614-B734-4280-8F57-1D4947433C97}" type="slidenum">
              <a:rPr lang="en-US" smtClean="0"/>
              <a:pPr/>
              <a:t>75</a:t>
            </a:fld>
            <a:endParaRPr lang="en-US"/>
          </a:p>
        </p:txBody>
      </p:sp>
    </p:spTree>
    <p:extLst>
      <p:ext uri="{BB962C8B-B14F-4D97-AF65-F5344CB8AC3E}">
        <p14:creationId xmlns:p14="http://schemas.microsoft.com/office/powerpoint/2010/main" val="141609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文件缓冲区技术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56</a:t>
            </a:r>
            <a:endParaRPr lang="en-US" sz="1100" b="1" dirty="0">
              <a:solidFill>
                <a:prstClr val="white"/>
              </a:solidFill>
            </a:endParaRP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3009900" cy="461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779" y="152603"/>
            <a:ext cx="3482126" cy="2669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2926482"/>
            <a:ext cx="466725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id="{CFC479EF-E234-43C3-9969-36C6E0A736A3}"/>
              </a:ext>
            </a:extLst>
          </p:cNvPr>
          <p:cNvSpPr>
            <a:spLocks noGrp="1"/>
          </p:cNvSpPr>
          <p:nvPr>
            <p:ph type="sldNum" sz="quarter" idx="12"/>
          </p:nvPr>
        </p:nvSpPr>
        <p:spPr/>
        <p:txBody>
          <a:bodyPr/>
          <a:lstStyle/>
          <a:p>
            <a:fld id="{B10D5614-B734-4280-8F57-1D4947433C97}" type="slidenum">
              <a:rPr lang="en-US" smtClean="0"/>
              <a:pPr/>
              <a:t>76</a:t>
            </a:fld>
            <a:endParaRPr lang="en-US"/>
          </a:p>
        </p:txBody>
      </p:sp>
    </p:spTree>
    <p:extLst>
      <p:ext uri="{BB962C8B-B14F-4D97-AF65-F5344CB8AC3E}">
        <p14:creationId xmlns:p14="http://schemas.microsoft.com/office/powerpoint/2010/main" val="161929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文件缓冲区技术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57</a:t>
            </a:r>
            <a:endParaRPr lang="en-US" sz="1100" b="1" dirty="0">
              <a:solidFill>
                <a:prstClr val="white"/>
              </a:solidFill>
            </a:endParaRPr>
          </a:p>
        </p:txBody>
      </p:sp>
      <p:pic>
        <p:nvPicPr>
          <p:cNvPr id="2" name="图片 1">
            <a:extLst>
              <a:ext uri="{FF2B5EF4-FFF2-40B4-BE49-F238E27FC236}">
                <a16:creationId xmlns:a16="http://schemas.microsoft.com/office/drawing/2014/main" id="{4F0047E6-C335-4DD0-8C80-37C5B2AC4BA2}"/>
              </a:ext>
            </a:extLst>
          </p:cNvPr>
          <p:cNvPicPr>
            <a:picLocks noChangeAspect="1"/>
          </p:cNvPicPr>
          <p:nvPr/>
        </p:nvPicPr>
        <p:blipFill>
          <a:blip r:embed="rId2"/>
          <a:stretch>
            <a:fillRect/>
          </a:stretch>
        </p:blipFill>
        <p:spPr>
          <a:xfrm>
            <a:off x="121870" y="1304433"/>
            <a:ext cx="8900260" cy="5338871"/>
          </a:xfrm>
          <a:prstGeom prst="rect">
            <a:avLst/>
          </a:prstGeom>
        </p:spPr>
      </p:pic>
      <p:sp>
        <p:nvSpPr>
          <p:cNvPr id="4" name="灯片编号占位符 3">
            <a:extLst>
              <a:ext uri="{FF2B5EF4-FFF2-40B4-BE49-F238E27FC236}">
                <a16:creationId xmlns:a16="http://schemas.microsoft.com/office/drawing/2014/main" id="{B0B68B86-F99A-4239-AFD1-BF6472795FF4}"/>
              </a:ext>
            </a:extLst>
          </p:cNvPr>
          <p:cNvSpPr>
            <a:spLocks noGrp="1"/>
          </p:cNvSpPr>
          <p:nvPr>
            <p:ph type="sldNum" sz="quarter" idx="12"/>
          </p:nvPr>
        </p:nvSpPr>
        <p:spPr/>
        <p:txBody>
          <a:bodyPr/>
          <a:lstStyle/>
          <a:p>
            <a:fld id="{B10D5614-B734-4280-8F57-1D4947433C97}" type="slidenum">
              <a:rPr lang="en-US" smtClean="0"/>
              <a:pPr/>
              <a:t>77</a:t>
            </a:fld>
            <a:endParaRPr lang="en-US"/>
          </a:p>
        </p:txBody>
      </p:sp>
    </p:spTree>
    <p:extLst>
      <p:ext uri="{BB962C8B-B14F-4D97-AF65-F5344CB8AC3E}">
        <p14:creationId xmlns:p14="http://schemas.microsoft.com/office/powerpoint/2010/main" val="6660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文件缓冲区技术</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58</a:t>
            </a:r>
            <a:endParaRPr lang="en-US" sz="1100" b="1" dirty="0">
              <a:solidFill>
                <a:prstClr val="white"/>
              </a:solidFill>
            </a:endParaRPr>
          </a:p>
        </p:txBody>
      </p:sp>
      <p:pic>
        <p:nvPicPr>
          <p:cNvPr id="5" name="图片 4">
            <a:extLst>
              <a:ext uri="{FF2B5EF4-FFF2-40B4-BE49-F238E27FC236}">
                <a16:creationId xmlns:a16="http://schemas.microsoft.com/office/drawing/2014/main" id="{36CA3237-F36D-4D9E-A112-627373C4EB0E}"/>
              </a:ext>
            </a:extLst>
          </p:cNvPr>
          <p:cNvPicPr>
            <a:picLocks noChangeAspect="1"/>
          </p:cNvPicPr>
          <p:nvPr/>
        </p:nvPicPr>
        <p:blipFill>
          <a:blip r:embed="rId2"/>
          <a:stretch>
            <a:fillRect/>
          </a:stretch>
        </p:blipFill>
        <p:spPr>
          <a:xfrm>
            <a:off x="98323" y="1279797"/>
            <a:ext cx="8947353" cy="5367120"/>
          </a:xfrm>
          <a:prstGeom prst="rect">
            <a:avLst/>
          </a:prstGeom>
        </p:spPr>
      </p:pic>
      <p:sp>
        <p:nvSpPr>
          <p:cNvPr id="3" name="灯片编号占位符 2">
            <a:extLst>
              <a:ext uri="{FF2B5EF4-FFF2-40B4-BE49-F238E27FC236}">
                <a16:creationId xmlns:a16="http://schemas.microsoft.com/office/drawing/2014/main" id="{A92393FC-99E0-4D9E-9FA1-C439C3A2A1AA}"/>
              </a:ext>
            </a:extLst>
          </p:cNvPr>
          <p:cNvSpPr>
            <a:spLocks noGrp="1"/>
          </p:cNvSpPr>
          <p:nvPr>
            <p:ph type="sldNum" sz="quarter" idx="12"/>
          </p:nvPr>
        </p:nvSpPr>
        <p:spPr/>
        <p:txBody>
          <a:bodyPr/>
          <a:lstStyle/>
          <a:p>
            <a:fld id="{B10D5614-B734-4280-8F57-1D4947433C97}" type="slidenum">
              <a:rPr lang="en-US" smtClean="0"/>
              <a:pPr/>
              <a:t>78</a:t>
            </a:fld>
            <a:endParaRPr lang="en-US"/>
          </a:p>
        </p:txBody>
      </p:sp>
    </p:spTree>
    <p:extLst>
      <p:ext uri="{BB962C8B-B14F-4D97-AF65-F5344CB8AC3E}">
        <p14:creationId xmlns:p14="http://schemas.microsoft.com/office/powerpoint/2010/main" val="362176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实际应用中的替换策略</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59</a:t>
            </a:r>
            <a:endParaRPr lang="en-US" sz="1100" b="1" dirty="0">
              <a:solidFill>
                <a:prstClr val="white"/>
              </a:solidFill>
            </a:endParaRPr>
          </a:p>
        </p:txBody>
      </p:sp>
      <p:pic>
        <p:nvPicPr>
          <p:cNvPr id="4" name="图片 3">
            <a:extLst>
              <a:ext uri="{FF2B5EF4-FFF2-40B4-BE49-F238E27FC236}">
                <a16:creationId xmlns:a16="http://schemas.microsoft.com/office/drawing/2014/main" id="{80C3788E-BBD1-4CB1-B5E6-7B010B98B692}"/>
              </a:ext>
            </a:extLst>
          </p:cNvPr>
          <p:cNvPicPr>
            <a:picLocks noChangeAspect="1"/>
          </p:cNvPicPr>
          <p:nvPr/>
        </p:nvPicPr>
        <p:blipFill>
          <a:blip r:embed="rId2"/>
          <a:stretch>
            <a:fillRect/>
          </a:stretch>
        </p:blipFill>
        <p:spPr>
          <a:xfrm>
            <a:off x="0" y="1978469"/>
            <a:ext cx="9144000" cy="4604892"/>
          </a:xfrm>
          <a:prstGeom prst="rect">
            <a:avLst/>
          </a:prstGeom>
        </p:spPr>
      </p:pic>
      <p:sp>
        <p:nvSpPr>
          <p:cNvPr id="3" name="灯片编号占位符 2">
            <a:extLst>
              <a:ext uri="{FF2B5EF4-FFF2-40B4-BE49-F238E27FC236}">
                <a16:creationId xmlns:a16="http://schemas.microsoft.com/office/drawing/2014/main" id="{EE2280E4-99AA-4471-98F7-CA5F67E228AE}"/>
              </a:ext>
            </a:extLst>
          </p:cNvPr>
          <p:cNvSpPr>
            <a:spLocks noGrp="1"/>
          </p:cNvSpPr>
          <p:nvPr>
            <p:ph type="sldNum" sz="quarter" idx="12"/>
          </p:nvPr>
        </p:nvSpPr>
        <p:spPr/>
        <p:txBody>
          <a:bodyPr/>
          <a:lstStyle/>
          <a:p>
            <a:fld id="{B10D5614-B734-4280-8F57-1D4947433C97}" type="slidenum">
              <a:rPr lang="en-US" smtClean="0"/>
              <a:pPr/>
              <a:t>79</a:t>
            </a:fld>
            <a:endParaRPr lang="en-US"/>
          </a:p>
        </p:txBody>
      </p:sp>
    </p:spTree>
    <p:extLst>
      <p:ext uri="{BB962C8B-B14F-4D97-AF65-F5344CB8AC3E}">
        <p14:creationId xmlns:p14="http://schemas.microsoft.com/office/powerpoint/2010/main" val="63892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软件的层次</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3" name="矩形 2"/>
          <p:cNvSpPr/>
          <p:nvPr/>
        </p:nvSpPr>
        <p:spPr>
          <a:xfrm>
            <a:off x="534773" y="1556792"/>
            <a:ext cx="7838528" cy="4801314"/>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中断处理程序</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设备驱动程序</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	</a:t>
            </a:r>
            <a:r>
              <a:rPr lang="en-US" altLang="zh-CN" sz="1600" b="1" dirty="0">
                <a:solidFill>
                  <a:srgbClr val="000000"/>
                </a:solidFill>
                <a:latin typeface="华文中宋" panose="02010600040101010101" pitchFamily="2" charset="-122"/>
                <a:ea typeface="华文中宋" panose="02010600040101010101" pitchFamily="2" charset="-122"/>
              </a:rPr>
              <a:t>1</a:t>
            </a:r>
            <a:r>
              <a:rPr lang="zh-CN" altLang="en-US" sz="1600" b="1" dirty="0">
                <a:solidFill>
                  <a:srgbClr val="000000"/>
                </a:solidFill>
                <a:latin typeface="华文中宋" panose="02010600040101010101" pitchFamily="2" charset="-122"/>
                <a:ea typeface="华文中宋" panose="02010600040101010101" pitchFamily="2" charset="-122"/>
              </a:rPr>
              <a:t>、接受上层抽象请求</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sz="1600" b="1" dirty="0">
                <a:solidFill>
                  <a:srgbClr val="000000"/>
                </a:solidFill>
                <a:latin typeface="华文中宋" panose="02010600040101010101" pitchFamily="2" charset="-122"/>
                <a:ea typeface="华文中宋" panose="02010600040101010101" pitchFamily="2" charset="-122"/>
              </a:rPr>
              <a:t>	2</a:t>
            </a:r>
            <a:r>
              <a:rPr lang="zh-CN" altLang="en-US" sz="1600" b="1" dirty="0">
                <a:solidFill>
                  <a:srgbClr val="000000"/>
                </a:solidFill>
                <a:latin typeface="华文中宋" panose="02010600040101010101" pitchFamily="2" charset="-122"/>
                <a:ea typeface="华文中宋" panose="02010600040101010101" pitchFamily="2" charset="-122"/>
              </a:rPr>
              <a:t>、初始化</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sz="1600" b="1" dirty="0">
                <a:solidFill>
                  <a:srgbClr val="000000"/>
                </a:solidFill>
                <a:latin typeface="华文中宋" panose="02010600040101010101" pitchFamily="2" charset="-122"/>
                <a:ea typeface="华文中宋" panose="02010600040101010101" pitchFamily="2" charset="-122"/>
              </a:rPr>
              <a:t>	3</a:t>
            </a:r>
            <a:r>
              <a:rPr lang="zh-CN" altLang="en-US" sz="1600" b="1" dirty="0">
                <a:solidFill>
                  <a:srgbClr val="000000"/>
                </a:solidFill>
                <a:latin typeface="华文中宋" panose="02010600040101010101" pitchFamily="2" charset="-122"/>
                <a:ea typeface="华文中宋" panose="02010600040101010101" pitchFamily="2" charset="-122"/>
              </a:rPr>
              <a:t>、启动</a:t>
            </a:r>
            <a:r>
              <a:rPr lang="en-US" altLang="zh-CN" sz="1600" b="1" dirty="0">
                <a:solidFill>
                  <a:srgbClr val="000000"/>
                </a:solidFill>
                <a:latin typeface="华文中宋" panose="02010600040101010101" pitchFamily="2" charset="-122"/>
                <a:ea typeface="华文中宋" panose="02010600040101010101" pitchFamily="2" charset="-122"/>
              </a:rPr>
              <a:t>I/O</a:t>
            </a:r>
          </a:p>
          <a:p>
            <a:pPr marL="285750" indent="-285750">
              <a:lnSpc>
                <a:spcPct val="150000"/>
              </a:lnSpc>
            </a:pPr>
            <a:r>
              <a:rPr lang="en-US" altLang="zh-CN" sz="1600" b="1" dirty="0">
                <a:solidFill>
                  <a:srgbClr val="000000"/>
                </a:solidFill>
                <a:latin typeface="华文中宋" panose="02010600040101010101" pitchFamily="2" charset="-122"/>
                <a:ea typeface="华文中宋" panose="02010600040101010101" pitchFamily="2" charset="-122"/>
              </a:rPr>
              <a:t>	4</a:t>
            </a:r>
            <a:r>
              <a:rPr lang="zh-CN" altLang="en-US" sz="1600" b="1" dirty="0">
                <a:solidFill>
                  <a:srgbClr val="000000"/>
                </a:solidFill>
                <a:latin typeface="华文中宋" panose="02010600040101010101" pitchFamily="2" charset="-122"/>
                <a:ea typeface="华文中宋" panose="02010600040101010101" pitchFamily="2" charset="-122"/>
              </a:rPr>
              <a:t>、中断处理</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独立于设备的</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软件</a:t>
            </a:r>
            <a:endParaRPr lang="en-US" altLang="zh-CN"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	1</a:t>
            </a:r>
            <a:r>
              <a:rPr lang="zh-CN" altLang="en-US" b="1" dirty="0">
                <a:solidFill>
                  <a:srgbClr val="000000"/>
                </a:solidFill>
                <a:latin typeface="华文中宋" panose="02010600040101010101" pitchFamily="2" charset="-122"/>
                <a:ea typeface="华文中宋" panose="02010600040101010101" pitchFamily="2" charset="-122"/>
              </a:rPr>
              <a:t>、</a:t>
            </a:r>
            <a:r>
              <a:rPr lang="zh-CN" altLang="en-US" sz="1600" b="1" dirty="0">
                <a:solidFill>
                  <a:srgbClr val="000000"/>
                </a:solidFill>
                <a:latin typeface="华文中宋" panose="02010600040101010101" pitchFamily="2" charset="-122"/>
                <a:ea typeface="华文中宋" panose="02010600040101010101" pitchFamily="2" charset="-122"/>
              </a:rPr>
              <a:t>设备命名</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sz="1600" b="1" dirty="0">
                <a:solidFill>
                  <a:srgbClr val="000000"/>
                </a:solidFill>
                <a:latin typeface="华文中宋" panose="02010600040101010101" pitchFamily="2" charset="-122"/>
                <a:ea typeface="华文中宋" panose="02010600040101010101" pitchFamily="2" charset="-122"/>
              </a:rPr>
              <a:t>	2</a:t>
            </a:r>
            <a:r>
              <a:rPr lang="zh-CN" altLang="en-US" sz="1600" b="1" dirty="0">
                <a:solidFill>
                  <a:srgbClr val="000000"/>
                </a:solidFill>
                <a:latin typeface="华文中宋" panose="02010600040101010101" pitchFamily="2" charset="-122"/>
                <a:ea typeface="华文中宋" panose="02010600040101010101" pitchFamily="2" charset="-122"/>
              </a:rPr>
              <a:t>、设备保护</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sz="1600" b="1" dirty="0">
                <a:solidFill>
                  <a:srgbClr val="000000"/>
                </a:solidFill>
                <a:latin typeface="华文中宋" panose="02010600040101010101" pitchFamily="2" charset="-122"/>
                <a:ea typeface="华文中宋" panose="02010600040101010101" pitchFamily="2" charset="-122"/>
              </a:rPr>
              <a:t>	3</a:t>
            </a:r>
            <a:r>
              <a:rPr lang="zh-CN" altLang="en-US" sz="1600" b="1" dirty="0">
                <a:solidFill>
                  <a:srgbClr val="000000"/>
                </a:solidFill>
                <a:latin typeface="华文中宋" panose="02010600040101010101" pitchFamily="2" charset="-122"/>
                <a:ea typeface="华文中宋" panose="02010600040101010101" pitchFamily="2" charset="-122"/>
              </a:rPr>
              <a:t>、缓冲</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pPr>
            <a:r>
              <a:rPr lang="en-US" altLang="zh-CN" sz="1600" b="1" dirty="0">
                <a:solidFill>
                  <a:srgbClr val="000000"/>
                </a:solidFill>
                <a:latin typeface="华文中宋" panose="02010600040101010101" pitchFamily="2" charset="-122"/>
                <a:ea typeface="华文中宋" panose="02010600040101010101" pitchFamily="2" charset="-122"/>
              </a:rPr>
              <a:t>	4</a:t>
            </a:r>
            <a:r>
              <a:rPr lang="zh-CN" altLang="en-US" sz="1600" b="1" dirty="0">
                <a:solidFill>
                  <a:srgbClr val="000000"/>
                </a:solidFill>
                <a:latin typeface="华文中宋" panose="02010600040101010101" pitchFamily="2" charset="-122"/>
                <a:ea typeface="华文中宋" panose="02010600040101010101" pitchFamily="2" charset="-122"/>
              </a:rPr>
              <a:t>、设备分配</a:t>
            </a:r>
            <a:endParaRPr lang="en-US" altLang="zh-CN" sz="1600" b="1" dirty="0">
              <a:solidFill>
                <a:srgbClr val="000000"/>
              </a:solidFill>
              <a:latin typeface="华文中宋" panose="02010600040101010101" pitchFamily="2" charset="-122"/>
              <a:ea typeface="华文中宋" panose="02010600040101010101" pitchFamily="2" charset="-122"/>
            </a:endParaRP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用户空间的</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软件</a:t>
            </a:r>
            <a:endParaRPr lang="en-US" altLang="zh-CN" b="1" dirty="0">
              <a:solidFill>
                <a:srgbClr val="000000"/>
              </a:solidFill>
              <a:latin typeface="华文中宋" panose="02010600040101010101" pitchFamily="2" charset="-122"/>
              <a:ea typeface="华文中宋" panose="02010600040101010101" pitchFamily="2" charset="-122"/>
            </a:endParaRPr>
          </a:p>
        </p:txBody>
      </p:sp>
      <p:pic>
        <p:nvPicPr>
          <p:cNvPr id="6" name="Picture 5">
            <a:extLst>
              <a:ext uri="{FF2B5EF4-FFF2-40B4-BE49-F238E27FC236}">
                <a16:creationId xmlns:a16="http://schemas.microsoft.com/office/drawing/2014/main" id="{E9DF57CE-DE7D-4206-AE91-E07AD6F3A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341438"/>
            <a:ext cx="467267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6EE18400-5F2E-48A2-9F83-A28DC5559EE9}"/>
              </a:ext>
            </a:extLst>
          </p:cNvPr>
          <p:cNvSpPr>
            <a:spLocks noGrp="1"/>
          </p:cNvSpPr>
          <p:nvPr>
            <p:ph type="sldNum" sz="quarter" idx="12"/>
          </p:nvPr>
        </p:nvSpPr>
        <p:spPr/>
        <p:txBody>
          <a:bodyPr/>
          <a:lstStyle/>
          <a:p>
            <a:fld id="{B10D5614-B734-4280-8F57-1D4947433C97}" type="slidenum">
              <a:rPr lang="en-US" smtClean="0"/>
              <a:pPr/>
              <a:t>8</a:t>
            </a:fld>
            <a:endParaRPr lang="en-US"/>
          </a:p>
        </p:txBody>
      </p:sp>
    </p:spTree>
    <p:extLst>
      <p:ext uri="{BB962C8B-B14F-4D97-AF65-F5344CB8AC3E}">
        <p14:creationId xmlns:p14="http://schemas.microsoft.com/office/powerpoint/2010/main" val="1075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a:solidFill>
                  <a:srgbClr val="1B6AA3">
                    <a:lumMod val="60000"/>
                    <a:lumOff val="40000"/>
                  </a:srgbClr>
                </a:solidFill>
                <a:latin typeface="华文中宋" panose="02010600040101010101" pitchFamily="2" charset="-122"/>
                <a:ea typeface="华文中宋" panose="02010600040101010101" pitchFamily="2" charset="-122"/>
              </a:rPr>
              <a:t>9.4 </a:t>
            </a:r>
            <a:r>
              <a:rPr lang="zh-CN" altLang="en-US" b="1">
                <a:solidFill>
                  <a:srgbClr val="1B6AA3">
                    <a:lumMod val="60000"/>
                    <a:lumOff val="40000"/>
                  </a:srgbClr>
                </a:solidFill>
                <a:latin typeface="华文中宋" panose="02010600040101010101" pitchFamily="2" charset="-122"/>
                <a:ea typeface="华文中宋" panose="02010600040101010101" pitchFamily="2" charset="-122"/>
              </a:rPr>
              <a:t>缓冲技术</a:t>
            </a:r>
            <a:endParaRPr lang="en-US" altLang="zh-CN" b="1">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缓冲的作用、意义</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59</a:t>
            </a:r>
            <a:endParaRPr lang="en-US" sz="1100" b="1" dirty="0">
              <a:solidFill>
                <a:prstClr val="white"/>
              </a:solidFill>
            </a:endParaRPr>
          </a:p>
        </p:txBody>
      </p:sp>
      <p:sp>
        <p:nvSpPr>
          <p:cNvPr id="2" name="矩形 1">
            <a:extLst>
              <a:ext uri="{FF2B5EF4-FFF2-40B4-BE49-F238E27FC236}">
                <a16:creationId xmlns:a16="http://schemas.microsoft.com/office/drawing/2014/main" id="{B15C48AE-B213-4207-851B-34EB37AD2598}"/>
              </a:ext>
            </a:extLst>
          </p:cNvPr>
          <p:cNvSpPr/>
          <p:nvPr/>
        </p:nvSpPr>
        <p:spPr>
          <a:xfrm>
            <a:off x="637220" y="1821975"/>
            <a:ext cx="7632848" cy="2536272"/>
          </a:xfrm>
          <a:prstGeom prst="rect">
            <a:avLst/>
          </a:prstGeom>
        </p:spPr>
        <p:txBody>
          <a:bodyPr wrap="square">
            <a:spAutoFit/>
          </a:bodyPr>
          <a:lstStyle/>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28</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．在系统内存中设置磁盘缓冲区的主要目的是</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 )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 </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．减少磁盘</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 I/O </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次数</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B</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．减少平均寻道时间</a:t>
            </a: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 </a:t>
            </a:r>
            <a:endPar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spcAft>
                <a:spcPts val="0"/>
              </a:spcAft>
            </a:pPr>
            <a:r>
              <a:rPr lang="en-US"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C</a:t>
            </a:r>
            <a:r>
              <a:rPr lang="zh-CN" altLang="zh-CN" b="1" kern="100"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．提高磁盘数据可靠性</a:t>
            </a:r>
          </a:p>
          <a:p>
            <a:pPr>
              <a:lnSpc>
                <a:spcPct val="150000"/>
              </a:lnSpc>
            </a:pPr>
            <a:r>
              <a:rPr lang="en-US" altLang="zh-CN" b="1"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D</a:t>
            </a:r>
            <a:r>
              <a:rPr lang="zh-CN" altLang="zh-CN" b="1"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．实现设备无关性</a:t>
            </a:r>
            <a:endParaRPr lang="en-US" altLang="zh-CN" b="1"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r>
              <a:rPr lang="zh-CN" altLang="en-US" b="1"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b="1"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2015</a:t>
            </a:r>
            <a:r>
              <a:rPr lang="zh-CN" altLang="en-US" b="1" dirty="0">
                <a:solidFill>
                  <a:schemeClr val="bg2">
                    <a:lumMod val="10000"/>
                  </a:schemeClr>
                </a:solidFill>
                <a:latin typeface="华文中宋" panose="02010600040101010101" pitchFamily="2" charset="-122"/>
                <a:ea typeface="华文中宋" panose="02010600040101010101" pitchFamily="2" charset="-122"/>
                <a:cs typeface="Times New Roman" panose="02020603050405020304" pitchFamily="18" charset="0"/>
              </a:rPr>
              <a:t>年统考）</a:t>
            </a:r>
            <a:endParaRPr lang="zh-CN" altLang="en-US" b="1" dirty="0">
              <a:solidFill>
                <a:schemeClr val="bg2">
                  <a:lumMod val="10000"/>
                </a:schemeClr>
              </a:solidFill>
              <a:latin typeface="华文中宋" panose="02010600040101010101" pitchFamily="2" charset="-122"/>
              <a:ea typeface="华文中宋" panose="02010600040101010101" pitchFamily="2" charset="-122"/>
            </a:endParaRPr>
          </a:p>
        </p:txBody>
      </p:sp>
      <p:sp>
        <p:nvSpPr>
          <p:cNvPr id="4" name="灯片编号占位符 3">
            <a:extLst>
              <a:ext uri="{FF2B5EF4-FFF2-40B4-BE49-F238E27FC236}">
                <a16:creationId xmlns:a16="http://schemas.microsoft.com/office/drawing/2014/main" id="{CCAA2122-18E8-45D1-BFC4-9C6F0EA91C31}"/>
              </a:ext>
            </a:extLst>
          </p:cNvPr>
          <p:cNvSpPr>
            <a:spLocks noGrp="1"/>
          </p:cNvSpPr>
          <p:nvPr>
            <p:ph type="sldNum" sz="quarter" idx="12"/>
          </p:nvPr>
        </p:nvSpPr>
        <p:spPr/>
        <p:txBody>
          <a:bodyPr/>
          <a:lstStyle/>
          <a:p>
            <a:fld id="{B10D5614-B734-4280-8F57-1D4947433C97}" type="slidenum">
              <a:rPr lang="en-US" smtClean="0"/>
              <a:pPr/>
              <a:t>80</a:t>
            </a:fld>
            <a:endParaRPr lang="en-US"/>
          </a:p>
        </p:txBody>
      </p:sp>
    </p:spTree>
    <p:extLst>
      <p:ext uri="{BB962C8B-B14F-4D97-AF65-F5344CB8AC3E}">
        <p14:creationId xmlns:p14="http://schemas.microsoft.com/office/powerpoint/2010/main" val="68329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基本流程</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60</a:t>
            </a:r>
            <a:endParaRPr lang="en-US" sz="1100" b="1" dirty="0">
              <a:solidFill>
                <a:prstClr val="white"/>
              </a:solidFill>
            </a:endParaRPr>
          </a:p>
        </p:txBody>
      </p:sp>
      <p:sp>
        <p:nvSpPr>
          <p:cNvPr id="2" name="矩形 1"/>
          <p:cNvSpPr/>
          <p:nvPr/>
        </p:nvSpPr>
        <p:spPr>
          <a:xfrm>
            <a:off x="611560" y="1700808"/>
            <a:ext cx="8025656" cy="1754326"/>
          </a:xfrm>
          <a:prstGeom prst="rect">
            <a:avLst/>
          </a:prstGeom>
        </p:spPr>
        <p:txBody>
          <a:bodyPr wrap="square">
            <a:spAutoFit/>
          </a:bodyPr>
          <a:lstStyle/>
          <a:p>
            <a:pPr marL="342900" indent="-342900">
              <a:lnSpc>
                <a:spcPct val="150000"/>
              </a:lnSpc>
              <a:buFont typeface="+mj-lt"/>
              <a:buAutoNum type="arabicPeriod"/>
            </a:pPr>
            <a:r>
              <a:rPr lang="zh-CN" altLang="en-US" b="1" dirty="0">
                <a:solidFill>
                  <a:srgbClr val="000000"/>
                </a:solidFill>
                <a:latin typeface="华文中宋" panose="02010600040101010101" pitchFamily="2" charset="-122"/>
                <a:ea typeface="华文中宋" panose="02010600040101010101" pitchFamily="2" charset="-122"/>
              </a:rPr>
              <a:t>进程向设备管理程序提出资源申请</a:t>
            </a:r>
          </a:p>
          <a:p>
            <a:pPr marL="342900" indent="-342900">
              <a:lnSpc>
                <a:spcPct val="150000"/>
              </a:lnSpc>
              <a:buFont typeface="+mj-lt"/>
              <a:buAutoNum type="arabicPeriod"/>
            </a:pPr>
            <a:r>
              <a:rPr lang="zh-CN" altLang="en-US" b="1" dirty="0">
                <a:solidFill>
                  <a:srgbClr val="000000"/>
                </a:solidFill>
                <a:latin typeface="华文中宋" panose="02010600040101010101" pitchFamily="2" charset="-122"/>
                <a:ea typeface="华文中宋" panose="02010600040101010101" pitchFamily="2" charset="-122"/>
              </a:rPr>
              <a:t>设备分配程序根据相应的分配算法为进程分配资源</a:t>
            </a:r>
          </a:p>
          <a:p>
            <a:pPr marL="342900" indent="-342900">
              <a:lnSpc>
                <a:spcPct val="150000"/>
              </a:lnSpc>
              <a:buFont typeface="+mj-lt"/>
              <a:buAutoNum type="arabicPeriod"/>
            </a:pPr>
            <a:r>
              <a:rPr lang="zh-CN" altLang="en-US" b="1" dirty="0">
                <a:solidFill>
                  <a:srgbClr val="000000"/>
                </a:solidFill>
                <a:latin typeface="华文中宋" panose="02010600040101010101" pitchFamily="2" charset="-122"/>
                <a:ea typeface="华文中宋" panose="02010600040101010101" pitchFamily="2" charset="-122"/>
              </a:rPr>
              <a:t>若进程得不到相应的资源，则被放入资源等待队列，直到所需要的资源被释放</a:t>
            </a:r>
          </a:p>
        </p:txBody>
      </p:sp>
      <p:sp>
        <p:nvSpPr>
          <p:cNvPr id="4" name="灯片编号占位符 3">
            <a:extLst>
              <a:ext uri="{FF2B5EF4-FFF2-40B4-BE49-F238E27FC236}">
                <a16:creationId xmlns:a16="http://schemas.microsoft.com/office/drawing/2014/main" id="{6CD38993-BB34-4116-B0A9-7628C268BCDC}"/>
              </a:ext>
            </a:extLst>
          </p:cNvPr>
          <p:cNvSpPr>
            <a:spLocks noGrp="1"/>
          </p:cNvSpPr>
          <p:nvPr>
            <p:ph type="sldNum" sz="quarter" idx="12"/>
          </p:nvPr>
        </p:nvSpPr>
        <p:spPr/>
        <p:txBody>
          <a:bodyPr/>
          <a:lstStyle/>
          <a:p>
            <a:fld id="{B10D5614-B734-4280-8F57-1D4947433C97}" type="slidenum">
              <a:rPr lang="en-US" smtClean="0"/>
              <a:pPr/>
              <a:t>81</a:t>
            </a:fld>
            <a:endParaRPr lang="en-US"/>
          </a:p>
        </p:txBody>
      </p:sp>
    </p:spTree>
    <p:extLst>
      <p:ext uri="{BB962C8B-B14F-4D97-AF65-F5344CB8AC3E}">
        <p14:creationId xmlns:p14="http://schemas.microsoft.com/office/powerpoint/2010/main" val="255408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设备分配用数据结构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61</a:t>
            </a:r>
            <a:endParaRPr lang="en-US" sz="1100" b="1" dirty="0">
              <a:solidFill>
                <a:prstClr val="white"/>
              </a:solidFill>
            </a:endParaRPr>
          </a:p>
        </p:txBody>
      </p:sp>
      <p:sp>
        <p:nvSpPr>
          <p:cNvPr id="6" name="Rectangle 3"/>
          <p:cNvSpPr txBox="1">
            <a:spLocks/>
          </p:cNvSpPr>
          <p:nvPr/>
        </p:nvSpPr>
        <p:spPr>
          <a:xfrm>
            <a:off x="457200" y="1752600"/>
            <a:ext cx="8002588" cy="47720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设备控制表</a:t>
            </a:r>
            <a:r>
              <a:rPr lang="en-US" altLang="zh-CN" sz="1800" b="1" dirty="0">
                <a:solidFill>
                  <a:srgbClr val="000000"/>
                </a:solidFill>
                <a:latin typeface="华文中宋" panose="02010600040101010101" pitchFamily="2" charset="-122"/>
                <a:ea typeface="华文中宋" panose="02010600040101010101" pitchFamily="2" charset="-122"/>
              </a:rPr>
              <a:t>DCT</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D</a:t>
            </a:r>
            <a:r>
              <a:rPr lang="en-US" altLang="zh-CN" sz="1800" b="1" dirty="0">
                <a:solidFill>
                  <a:srgbClr val="000000"/>
                </a:solidFill>
                <a:latin typeface="华文中宋" panose="02010600040101010101" pitchFamily="2" charset="-122"/>
                <a:ea typeface="华文中宋" panose="02010600040101010101" pitchFamily="2" charset="-122"/>
              </a:rPr>
              <a:t>evice </a:t>
            </a:r>
            <a:r>
              <a:rPr lang="en-US" altLang="zh-CN" sz="1800" b="1" dirty="0">
                <a:solidFill>
                  <a:srgbClr val="FF0000"/>
                </a:solidFill>
                <a:latin typeface="华文中宋" panose="02010600040101010101" pitchFamily="2" charset="-122"/>
                <a:ea typeface="华文中宋" panose="02010600040101010101" pitchFamily="2" charset="-122"/>
              </a:rPr>
              <a:t>C</a:t>
            </a:r>
            <a:r>
              <a:rPr lang="en-US" altLang="zh-CN" sz="1800" b="1" dirty="0">
                <a:solidFill>
                  <a:srgbClr val="000000"/>
                </a:solidFill>
                <a:latin typeface="华文中宋" panose="02010600040101010101" pitchFamily="2" charset="-122"/>
                <a:ea typeface="华文中宋" panose="02010600040101010101" pitchFamily="2" charset="-122"/>
              </a:rPr>
              <a:t>ontrol </a:t>
            </a:r>
            <a:r>
              <a:rPr lang="en-US" altLang="zh-CN" sz="1800" b="1" dirty="0">
                <a:solidFill>
                  <a:srgbClr val="FF0000"/>
                </a:solidFill>
                <a:latin typeface="华文中宋" panose="02010600040101010101" pitchFamily="2" charset="-122"/>
                <a:ea typeface="华文中宋" panose="02010600040101010101" pitchFamily="2" charset="-122"/>
              </a:rPr>
              <a:t>T</a:t>
            </a:r>
            <a:r>
              <a:rPr lang="en-US" altLang="zh-CN" sz="1800" b="1" dirty="0">
                <a:solidFill>
                  <a:srgbClr val="000000"/>
                </a:solidFill>
                <a:latin typeface="华文中宋" panose="02010600040101010101" pitchFamily="2" charset="-122"/>
                <a:ea typeface="华文中宋" panose="02010600040101010101" pitchFamily="2" charset="-122"/>
              </a:rPr>
              <a:t>able</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每个设备有一个</a:t>
            </a:r>
            <a:r>
              <a:rPr lang="en-US" altLang="zh-CN" sz="1800" b="1" dirty="0">
                <a:solidFill>
                  <a:srgbClr val="000000"/>
                </a:solidFill>
                <a:latin typeface="华文中宋" panose="02010600040101010101" pitchFamily="2" charset="-122"/>
                <a:ea typeface="华文中宋" panose="02010600040101010101" pitchFamily="2" charset="-122"/>
              </a:rPr>
              <a:t>DCT</a:t>
            </a:r>
            <a:r>
              <a:rPr lang="zh-CN" altLang="en-US" sz="1800" b="1" dirty="0">
                <a:solidFill>
                  <a:srgbClr val="000000"/>
                </a:solidFill>
                <a:latin typeface="华文中宋" panose="02010600040101010101" pitchFamily="2" charset="-122"/>
                <a:ea typeface="华文中宋" panose="02010600040101010101" pitchFamily="2" charset="-122"/>
              </a:rPr>
              <a:t>，在系统启动时或设备与系统连接时创建</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内容</a:t>
            </a: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设备标识符：区别设备</a:t>
            </a: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设备类型：反映设备特征（终端设备、块设备、字符设备等）</a:t>
            </a:r>
            <a:endParaRPr lang="en-US" altLang="zh-CN" sz="1800" b="1" dirty="0">
              <a:solidFill>
                <a:srgbClr val="000000"/>
              </a:solidFill>
              <a:latin typeface="华文中宋" panose="02010600040101010101" pitchFamily="2" charset="-122"/>
              <a:ea typeface="华文中宋" panose="02010600040101010101" pitchFamily="2" charset="-122"/>
            </a:endParaRP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设备地址或设备号</a:t>
            </a: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设备状态：工作中</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空闲中</a:t>
            </a: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等待队列指针：指向等待使用该设备的进程组成的等待队列</a:t>
            </a:r>
          </a:p>
          <a:p>
            <a:pPr marL="1257300" lvl="2" indent="-342900">
              <a:lnSpc>
                <a:spcPct val="150000"/>
              </a:lnSpc>
              <a:spcBef>
                <a:spcPts val="0"/>
              </a:spcBef>
              <a:buFont typeface="+mj-ea"/>
              <a:buAutoNum type="circleNumDbPlain"/>
            </a:pP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控制器指针：指向该设备相连接的</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控制器</a:t>
            </a:r>
          </a:p>
        </p:txBody>
      </p:sp>
      <p:sp>
        <p:nvSpPr>
          <p:cNvPr id="3" name="灯片编号占位符 2">
            <a:extLst>
              <a:ext uri="{FF2B5EF4-FFF2-40B4-BE49-F238E27FC236}">
                <a16:creationId xmlns:a16="http://schemas.microsoft.com/office/drawing/2014/main" id="{E26F70BD-1104-4B05-B1E8-81697ECCF5D6}"/>
              </a:ext>
            </a:extLst>
          </p:cNvPr>
          <p:cNvSpPr>
            <a:spLocks noGrp="1"/>
          </p:cNvSpPr>
          <p:nvPr>
            <p:ph type="sldNum" sz="quarter" idx="12"/>
          </p:nvPr>
        </p:nvSpPr>
        <p:spPr/>
        <p:txBody>
          <a:bodyPr/>
          <a:lstStyle/>
          <a:p>
            <a:fld id="{B10D5614-B734-4280-8F57-1D4947433C97}" type="slidenum">
              <a:rPr lang="en-US" smtClean="0"/>
              <a:pPr/>
              <a:t>82</a:t>
            </a:fld>
            <a:endParaRPr lang="en-US"/>
          </a:p>
        </p:txBody>
      </p:sp>
    </p:spTree>
    <p:extLst>
      <p:ext uri="{BB962C8B-B14F-4D97-AF65-F5344CB8AC3E}">
        <p14:creationId xmlns:p14="http://schemas.microsoft.com/office/powerpoint/2010/main" val="229806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设备分配用数据结构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62</a:t>
            </a:r>
            <a:endParaRPr lang="en-US" sz="1100" b="1" dirty="0">
              <a:solidFill>
                <a:prstClr val="white"/>
              </a:solidFill>
            </a:endParaRPr>
          </a:p>
        </p:txBody>
      </p:sp>
      <p:sp>
        <p:nvSpPr>
          <p:cNvPr id="6" name="Rectangle 3"/>
          <p:cNvSpPr txBox="1">
            <a:spLocks/>
          </p:cNvSpPr>
          <p:nvPr/>
        </p:nvSpPr>
        <p:spPr>
          <a:xfrm>
            <a:off x="457200" y="1752600"/>
            <a:ext cx="8002588" cy="47720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系统设备表</a:t>
            </a:r>
            <a:r>
              <a:rPr lang="en-US" altLang="zh-CN" sz="1800" b="1" dirty="0">
                <a:solidFill>
                  <a:srgbClr val="000000"/>
                </a:solidFill>
                <a:latin typeface="华文中宋" panose="02010600040101010101" pitchFamily="2" charset="-122"/>
                <a:ea typeface="华文中宋" panose="02010600040101010101" pitchFamily="2" charset="-122"/>
              </a:rPr>
              <a:t>SDT</a:t>
            </a:r>
            <a:r>
              <a:rPr lang="zh-CN" altLang="en-US" sz="1800" b="1" dirty="0">
                <a:solidFill>
                  <a:srgbClr val="000000"/>
                </a:solidFill>
                <a:latin typeface="华文中宋" panose="02010600040101010101" pitchFamily="2" charset="-122"/>
                <a:ea typeface="华文中宋" panose="02010600040101010101" pitchFamily="2" charset="-122"/>
              </a:rPr>
              <a:t>（</a:t>
            </a:r>
            <a:r>
              <a:rPr lang="en-US" altLang="zh-CN" sz="1800" b="1" dirty="0">
                <a:solidFill>
                  <a:srgbClr val="FF0000"/>
                </a:solidFill>
                <a:latin typeface="华文中宋" panose="02010600040101010101" pitchFamily="2" charset="-122"/>
                <a:ea typeface="华文中宋" panose="02010600040101010101" pitchFamily="2" charset="-122"/>
              </a:rPr>
              <a:t>S</a:t>
            </a:r>
            <a:r>
              <a:rPr lang="en-US" altLang="zh-CN" sz="1800" b="1" dirty="0">
                <a:solidFill>
                  <a:srgbClr val="000000"/>
                </a:solidFill>
                <a:latin typeface="华文中宋" panose="02010600040101010101" pitchFamily="2" charset="-122"/>
                <a:ea typeface="华文中宋" panose="02010600040101010101" pitchFamily="2" charset="-122"/>
              </a:rPr>
              <a:t>ystem </a:t>
            </a:r>
            <a:r>
              <a:rPr lang="en-US" altLang="zh-CN" sz="1800" b="1" dirty="0">
                <a:solidFill>
                  <a:srgbClr val="FF0000"/>
                </a:solidFill>
                <a:latin typeface="华文中宋" panose="02010600040101010101" pitchFamily="2" charset="-122"/>
                <a:ea typeface="华文中宋" panose="02010600040101010101" pitchFamily="2" charset="-122"/>
              </a:rPr>
              <a:t>D</a:t>
            </a:r>
            <a:r>
              <a:rPr lang="en-US" altLang="zh-CN" sz="1800" b="1" dirty="0">
                <a:solidFill>
                  <a:srgbClr val="000000"/>
                </a:solidFill>
                <a:latin typeface="华文中宋" panose="02010600040101010101" pitchFamily="2" charset="-122"/>
                <a:ea typeface="华文中宋" panose="02010600040101010101" pitchFamily="2" charset="-122"/>
              </a:rPr>
              <a:t>evice </a:t>
            </a:r>
            <a:r>
              <a:rPr lang="en-US" altLang="zh-CN" sz="1800" b="1" dirty="0">
                <a:solidFill>
                  <a:srgbClr val="FF0000"/>
                </a:solidFill>
                <a:latin typeface="华文中宋" panose="02010600040101010101" pitchFamily="2" charset="-122"/>
                <a:ea typeface="华文中宋" panose="02010600040101010101" pitchFamily="2" charset="-122"/>
              </a:rPr>
              <a:t>T</a:t>
            </a:r>
            <a:r>
              <a:rPr lang="en-US" altLang="zh-CN" sz="1800" b="1" dirty="0">
                <a:solidFill>
                  <a:srgbClr val="000000"/>
                </a:solidFill>
                <a:latin typeface="华文中宋" panose="02010600040101010101" pitchFamily="2" charset="-122"/>
                <a:ea typeface="华文中宋" panose="02010600040101010101" pitchFamily="2" charset="-122"/>
              </a:rPr>
              <a:t>able</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反映系统中设备资源的状态（即多少设备、多少空闲、已分配给哪些进程）</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整个系统一个</a:t>
            </a:r>
            <a:r>
              <a:rPr lang="en-US" altLang="zh-CN" sz="1800" b="1" dirty="0">
                <a:solidFill>
                  <a:srgbClr val="000000"/>
                </a:solidFill>
                <a:latin typeface="华文中宋" panose="02010600040101010101" pitchFamily="2" charset="-122"/>
                <a:ea typeface="华文中宋" panose="02010600040101010101" pitchFamily="2" charset="-122"/>
              </a:rPr>
              <a:t>SDT</a:t>
            </a:r>
            <a:r>
              <a:rPr lang="zh-CN" altLang="en-US" sz="1800" b="1" dirty="0">
                <a:solidFill>
                  <a:srgbClr val="000000"/>
                </a:solidFill>
                <a:latin typeface="华文中宋" panose="02010600040101010101" pitchFamily="2" charset="-122"/>
                <a:ea typeface="华文中宋" panose="02010600040101010101" pitchFamily="2" charset="-122"/>
              </a:rPr>
              <a:t>，每个物理设备有一个表项</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每个表项的内容</a:t>
            </a:r>
          </a:p>
          <a:p>
            <a:pPr marL="1257300" lvl="2" indent="-342900">
              <a:lnSpc>
                <a:spcPct val="150000"/>
              </a:lnSpc>
              <a:spcBef>
                <a:spcPts val="0"/>
              </a:spcBef>
              <a:buFont typeface="+mj-ea"/>
              <a:buAutoNum type="circleNumDbPlain"/>
            </a:pPr>
            <a:r>
              <a:rPr lang="en-US" altLang="zh-CN" sz="1800" b="1" dirty="0">
                <a:solidFill>
                  <a:srgbClr val="000000"/>
                </a:solidFill>
                <a:latin typeface="华文中宋" panose="02010600040101010101" pitchFamily="2" charset="-122"/>
                <a:ea typeface="华文中宋" panose="02010600040101010101" pitchFamily="2" charset="-122"/>
              </a:rPr>
              <a:t>DCT</a:t>
            </a:r>
            <a:r>
              <a:rPr lang="zh-CN" altLang="en-US" sz="1800" b="1" dirty="0">
                <a:solidFill>
                  <a:srgbClr val="000000"/>
                </a:solidFill>
                <a:latin typeface="华文中宋" panose="02010600040101010101" pitchFamily="2" charset="-122"/>
                <a:ea typeface="华文中宋" panose="02010600040101010101" pitchFamily="2" charset="-122"/>
              </a:rPr>
              <a:t>指针：指向相应设备的</a:t>
            </a:r>
            <a:r>
              <a:rPr lang="en-US" altLang="zh-CN" sz="1800" b="1" dirty="0">
                <a:solidFill>
                  <a:srgbClr val="000000"/>
                </a:solidFill>
                <a:latin typeface="华文中宋" panose="02010600040101010101" pitchFamily="2" charset="-122"/>
                <a:ea typeface="华文中宋" panose="02010600040101010101" pitchFamily="2" charset="-122"/>
              </a:rPr>
              <a:t>DCT</a:t>
            </a: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正在使用设备的进程标识</a:t>
            </a:r>
          </a:p>
          <a:p>
            <a:pPr marL="1257300" lvl="2"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设备类型和设备标识符</a:t>
            </a:r>
          </a:p>
        </p:txBody>
      </p:sp>
      <p:sp>
        <p:nvSpPr>
          <p:cNvPr id="3" name="灯片编号占位符 2">
            <a:extLst>
              <a:ext uri="{FF2B5EF4-FFF2-40B4-BE49-F238E27FC236}">
                <a16:creationId xmlns:a16="http://schemas.microsoft.com/office/drawing/2014/main" id="{EFF6BAF4-96E2-4E6C-BC36-CFBC081EA73E}"/>
              </a:ext>
            </a:extLst>
          </p:cNvPr>
          <p:cNvSpPr>
            <a:spLocks noGrp="1"/>
          </p:cNvSpPr>
          <p:nvPr>
            <p:ph type="sldNum" sz="quarter" idx="12"/>
          </p:nvPr>
        </p:nvSpPr>
        <p:spPr/>
        <p:txBody>
          <a:bodyPr/>
          <a:lstStyle/>
          <a:p>
            <a:fld id="{B10D5614-B734-4280-8F57-1D4947433C97}" type="slidenum">
              <a:rPr lang="en-US" smtClean="0"/>
              <a:pPr/>
              <a:t>83</a:t>
            </a:fld>
            <a:endParaRPr lang="en-US"/>
          </a:p>
        </p:txBody>
      </p:sp>
    </p:spTree>
    <p:extLst>
      <p:ext uri="{BB962C8B-B14F-4D97-AF65-F5344CB8AC3E}">
        <p14:creationId xmlns:p14="http://schemas.microsoft.com/office/powerpoint/2010/main" val="11844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设备分配用数据结构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63</a:t>
            </a:r>
            <a:endParaRPr lang="en-US" sz="1100" b="1" dirty="0">
              <a:solidFill>
                <a:prstClr val="white"/>
              </a:solidFill>
            </a:endParaRPr>
          </a:p>
        </p:txBody>
      </p:sp>
      <p:sp>
        <p:nvSpPr>
          <p:cNvPr id="2" name="矩形 1"/>
          <p:cNvSpPr/>
          <p:nvPr/>
        </p:nvSpPr>
        <p:spPr>
          <a:xfrm>
            <a:off x="591903" y="1628800"/>
            <a:ext cx="7838528" cy="383181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控制器控制表</a:t>
            </a:r>
            <a:r>
              <a:rPr lang="en-US" altLang="zh-CN" b="1" dirty="0">
                <a:solidFill>
                  <a:srgbClr val="000000"/>
                </a:solidFill>
                <a:latin typeface="华文中宋" panose="02010600040101010101" pitchFamily="2" charset="-122"/>
                <a:ea typeface="华文中宋" panose="02010600040101010101" pitchFamily="2" charset="-122"/>
              </a:rPr>
              <a:t>COCT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FF0000"/>
                </a:solidFill>
                <a:latin typeface="华文中宋" panose="02010600040101010101" pitchFamily="2" charset="-122"/>
                <a:ea typeface="华文中宋" panose="02010600040101010101" pitchFamily="2" charset="-122"/>
              </a:rPr>
              <a:t>Co</a:t>
            </a:r>
            <a:r>
              <a:rPr lang="en-US" altLang="zh-CN" b="1" dirty="0">
                <a:solidFill>
                  <a:srgbClr val="000000"/>
                </a:solidFill>
                <a:latin typeface="华文中宋" panose="02010600040101010101" pitchFamily="2" charset="-122"/>
                <a:ea typeface="华文中宋" panose="02010600040101010101" pitchFamily="2" charset="-122"/>
              </a:rPr>
              <a:t>ntroller </a:t>
            </a:r>
            <a:r>
              <a:rPr lang="en-US" altLang="zh-CN" b="1" dirty="0">
                <a:solidFill>
                  <a:srgbClr val="FF0000"/>
                </a:solidFill>
                <a:latin typeface="华文中宋" panose="02010600040101010101" pitchFamily="2" charset="-122"/>
                <a:ea typeface="华文中宋" panose="02010600040101010101" pitchFamily="2" charset="-122"/>
              </a:rPr>
              <a:t>C</a:t>
            </a:r>
            <a:r>
              <a:rPr lang="en-US" altLang="zh-CN" b="1" dirty="0">
                <a:solidFill>
                  <a:srgbClr val="000000"/>
                </a:solidFill>
                <a:latin typeface="华文中宋" panose="02010600040101010101" pitchFamily="2" charset="-122"/>
                <a:ea typeface="华文中宋" panose="02010600040101010101" pitchFamily="2" charset="-122"/>
              </a:rPr>
              <a:t>ontrol </a:t>
            </a:r>
            <a:r>
              <a:rPr lang="en-US" altLang="zh-CN" b="1" dirty="0">
                <a:solidFill>
                  <a:srgbClr val="FF0000"/>
                </a:solidFill>
                <a:latin typeface="华文中宋" panose="02010600040101010101" pitchFamily="2" charset="-122"/>
                <a:ea typeface="华文中宋" panose="02010600040101010101" pitchFamily="2" charset="-122"/>
              </a:rPr>
              <a:t>T</a:t>
            </a:r>
            <a:r>
              <a:rPr lang="en-US" altLang="zh-CN" b="1" dirty="0">
                <a:solidFill>
                  <a:srgbClr val="000000"/>
                </a:solidFill>
                <a:latin typeface="华文中宋" panose="02010600040101010101" pitchFamily="2" charset="-122"/>
                <a:ea typeface="华文中宋" panose="02010600040101010101" pitchFamily="2" charset="-122"/>
              </a:rPr>
              <a:t>able</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每个控制器一个</a:t>
            </a:r>
            <a:r>
              <a:rPr lang="en-US" altLang="zh-CN" b="1" dirty="0">
                <a:solidFill>
                  <a:srgbClr val="000000"/>
                </a:solidFill>
                <a:latin typeface="华文中宋" panose="02010600040101010101" pitchFamily="2" charset="-122"/>
                <a:ea typeface="华文中宋" panose="02010600040101010101" pitchFamily="2" charset="-122"/>
              </a:rPr>
              <a:t>COCT</a:t>
            </a:r>
            <a:r>
              <a:rPr lang="zh-CN" altLang="en-US" b="1" dirty="0">
                <a:solidFill>
                  <a:srgbClr val="000000"/>
                </a:solidFill>
                <a:latin typeface="华文中宋" panose="02010600040101010101" pitchFamily="2" charset="-122"/>
                <a:ea typeface="华文中宋" panose="02010600040101010101" pitchFamily="2" charset="-122"/>
              </a:rPr>
              <a:t>，反映</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控制器的使用状态</a:t>
            </a: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通道控制表</a:t>
            </a:r>
            <a:r>
              <a:rPr lang="en-US" altLang="zh-CN" b="1" dirty="0">
                <a:solidFill>
                  <a:srgbClr val="000000"/>
                </a:solidFill>
                <a:latin typeface="华文中宋" panose="02010600040101010101" pitchFamily="2" charset="-122"/>
                <a:ea typeface="华文中宋" panose="02010600040101010101" pitchFamily="2" charset="-122"/>
              </a:rPr>
              <a:t>CHCT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FF0000"/>
                </a:solidFill>
                <a:latin typeface="华文中宋" panose="02010600040101010101" pitchFamily="2" charset="-122"/>
                <a:ea typeface="华文中宋" panose="02010600040101010101" pitchFamily="2" charset="-122"/>
              </a:rPr>
              <a:t>Ch</a:t>
            </a:r>
            <a:r>
              <a:rPr lang="en-US" altLang="zh-CN" b="1" dirty="0">
                <a:solidFill>
                  <a:srgbClr val="000000"/>
                </a:solidFill>
                <a:latin typeface="华文中宋" panose="02010600040101010101" pitchFamily="2" charset="-122"/>
                <a:ea typeface="华文中宋" panose="02010600040101010101" pitchFamily="2" charset="-122"/>
              </a:rPr>
              <a:t>annel </a:t>
            </a:r>
            <a:r>
              <a:rPr lang="en-US" altLang="zh-CN" b="1" dirty="0">
                <a:solidFill>
                  <a:srgbClr val="FF0000"/>
                </a:solidFill>
                <a:latin typeface="华文中宋" panose="02010600040101010101" pitchFamily="2" charset="-122"/>
                <a:ea typeface="华文中宋" panose="02010600040101010101" pitchFamily="2" charset="-122"/>
              </a:rPr>
              <a:t>C</a:t>
            </a:r>
            <a:r>
              <a:rPr lang="en-US" altLang="zh-CN" b="1" dirty="0">
                <a:solidFill>
                  <a:srgbClr val="000000"/>
                </a:solidFill>
                <a:latin typeface="华文中宋" panose="02010600040101010101" pitchFamily="2" charset="-122"/>
                <a:ea typeface="华文中宋" panose="02010600040101010101" pitchFamily="2" charset="-122"/>
              </a:rPr>
              <a:t>ontrol </a:t>
            </a:r>
            <a:r>
              <a:rPr lang="en-US" altLang="zh-CN" b="1" dirty="0">
                <a:solidFill>
                  <a:srgbClr val="FF0000"/>
                </a:solidFill>
                <a:latin typeface="华文中宋" panose="02010600040101010101" pitchFamily="2" charset="-122"/>
                <a:ea typeface="华文中宋" panose="02010600040101010101" pitchFamily="2" charset="-122"/>
              </a:rPr>
              <a:t>T</a:t>
            </a:r>
            <a:r>
              <a:rPr lang="en-US" altLang="zh-CN" b="1" dirty="0">
                <a:solidFill>
                  <a:srgbClr val="000000"/>
                </a:solidFill>
                <a:latin typeface="华文中宋" panose="02010600040101010101" pitchFamily="2" charset="-122"/>
                <a:ea typeface="华文中宋" panose="02010600040101010101" pitchFamily="2" charset="-122"/>
              </a:rPr>
              <a:t>able</a:t>
            </a:r>
            <a:r>
              <a:rPr lang="zh-CN" altLang="en-US" b="1" dirty="0">
                <a:solidFill>
                  <a:srgbClr val="000000"/>
                </a:solidFill>
                <a:latin typeface="华文中宋" panose="02010600040101010101" pitchFamily="2" charset="-122"/>
                <a:ea typeface="华文中宋" panose="02010600040101010101" pitchFamily="2" charset="-122"/>
              </a:rPr>
              <a:t>）</a:t>
            </a:r>
            <a:endParaRPr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只在通道控制方式的系统中存在</a:t>
            </a:r>
          </a:p>
          <a:p>
            <a:pPr marL="742950" lvl="1" indent="-285750">
              <a:lnSpc>
                <a:spcPct val="150000"/>
              </a:lnSpc>
              <a:buFont typeface="Arial" panose="020B0604020202020204" pitchFamily="34" charset="0"/>
              <a:buChar char="•"/>
            </a:pPr>
            <a:r>
              <a:rPr lang="zh-CN" altLang="en-US" b="1" dirty="0">
                <a:solidFill>
                  <a:srgbClr val="000000"/>
                </a:solidFill>
                <a:latin typeface="华文中宋" panose="02010600040101010101" pitchFamily="2" charset="-122"/>
                <a:ea typeface="华文中宋" panose="02010600040101010101" pitchFamily="2" charset="-122"/>
              </a:rPr>
              <a:t>每个通道一个</a:t>
            </a:r>
            <a:r>
              <a:rPr lang="en-US" altLang="zh-CN" b="1" dirty="0">
                <a:solidFill>
                  <a:srgbClr val="000000"/>
                </a:solidFill>
                <a:latin typeface="华文中宋" panose="02010600040101010101" pitchFamily="2" charset="-122"/>
                <a:ea typeface="华文中宋" panose="02010600040101010101" pitchFamily="2" charset="-122"/>
              </a:rPr>
              <a:t>CHCT</a:t>
            </a:r>
          </a:p>
          <a:p>
            <a:pPr marL="742950" lvl="1" indent="-285750">
              <a:lnSpc>
                <a:spcPct val="150000"/>
              </a:lnSpc>
              <a:buFont typeface="Arial" panose="020B0604020202020204" pitchFamily="34" charset="0"/>
              <a:buChar char="•"/>
            </a:pPr>
            <a:r>
              <a:rPr lang="en-US" altLang="zh-CN" b="1" dirty="0">
                <a:solidFill>
                  <a:srgbClr val="000000"/>
                </a:solidFill>
                <a:latin typeface="华文中宋" panose="02010600040101010101" pitchFamily="2" charset="-122"/>
                <a:ea typeface="华文中宋" panose="02010600040101010101" pitchFamily="2" charset="-122"/>
              </a:rPr>
              <a:t>CHCT</a:t>
            </a:r>
            <a:r>
              <a:rPr lang="zh-CN" altLang="en-US" b="1" dirty="0">
                <a:solidFill>
                  <a:srgbClr val="000000"/>
                </a:solidFill>
                <a:latin typeface="华文中宋" panose="02010600040101010101" pitchFamily="2" charset="-122"/>
                <a:ea typeface="华文中宋" panose="02010600040101010101" pitchFamily="2" charset="-122"/>
              </a:rPr>
              <a:t>包括通道标识符、通道忙</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闲、等待获得该通道的进程等待队列的指针</a:t>
            </a:r>
          </a:p>
          <a:p>
            <a:pPr marL="285750" indent="-285750">
              <a:lnSpc>
                <a:spcPct val="150000"/>
              </a:lnSpc>
              <a:buFont typeface="Wingdings" panose="05000000000000000000" pitchFamily="2" charset="2"/>
              <a:buChar char="Ø"/>
            </a:pPr>
            <a:r>
              <a:rPr lang="zh-CN" altLang="en-US" b="1" dirty="0">
                <a:solidFill>
                  <a:srgbClr val="000000"/>
                </a:solidFill>
                <a:latin typeface="华文中宋" panose="02010600040101010101" pitchFamily="2" charset="-122"/>
                <a:ea typeface="华文中宋" panose="02010600040101010101" pitchFamily="2" charset="-122"/>
              </a:rPr>
              <a:t>一个进程要同时获得</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设备（</a:t>
            </a:r>
            <a:r>
              <a:rPr lang="en-US" altLang="zh-CN" b="1" dirty="0">
                <a:solidFill>
                  <a:srgbClr val="000000"/>
                </a:solidFill>
                <a:latin typeface="华文中宋" panose="02010600040101010101" pitchFamily="2" charset="-122"/>
                <a:ea typeface="华文中宋" panose="02010600040101010101" pitchFamily="2" charset="-122"/>
              </a:rPr>
              <a:t>DCT</a:t>
            </a:r>
            <a:r>
              <a:rPr lang="zh-CN" altLang="en-US" b="1" dirty="0">
                <a:solidFill>
                  <a:srgbClr val="000000"/>
                </a:solidFill>
                <a:latin typeface="华文中宋" panose="02010600040101010101" pitchFamily="2" charset="-122"/>
                <a:ea typeface="华文中宋" panose="02010600040101010101" pitchFamily="2" charset="-122"/>
              </a:rPr>
              <a:t>）、</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控制器（</a:t>
            </a:r>
            <a:r>
              <a:rPr lang="en-US" altLang="zh-CN" b="1" dirty="0">
                <a:solidFill>
                  <a:srgbClr val="000000"/>
                </a:solidFill>
                <a:latin typeface="华文中宋" panose="02010600040101010101" pitchFamily="2" charset="-122"/>
                <a:ea typeface="华文中宋" panose="02010600040101010101" pitchFamily="2" charset="-122"/>
              </a:rPr>
              <a:t>COCT</a:t>
            </a:r>
            <a:r>
              <a:rPr lang="zh-CN" altLang="en-US" b="1" dirty="0">
                <a:solidFill>
                  <a:srgbClr val="000000"/>
                </a:solidFill>
                <a:latin typeface="华文中宋" panose="02010600040101010101" pitchFamily="2" charset="-122"/>
                <a:ea typeface="华文中宋" panose="02010600040101010101" pitchFamily="2" charset="-122"/>
              </a:rPr>
              <a:t>）、通道（</a:t>
            </a:r>
            <a:r>
              <a:rPr lang="en-US" altLang="zh-CN" b="1" dirty="0">
                <a:solidFill>
                  <a:srgbClr val="000000"/>
                </a:solidFill>
                <a:latin typeface="华文中宋" panose="02010600040101010101" pitchFamily="2" charset="-122"/>
                <a:ea typeface="华文中宋" panose="02010600040101010101" pitchFamily="2" charset="-122"/>
              </a:rPr>
              <a:t>CHCT</a:t>
            </a:r>
            <a:r>
              <a:rPr lang="zh-CN" altLang="en-US" b="1" dirty="0">
                <a:solidFill>
                  <a:srgbClr val="000000"/>
                </a:solidFill>
                <a:latin typeface="华文中宋" panose="02010600040101010101" pitchFamily="2" charset="-122"/>
                <a:ea typeface="华文中宋" panose="02010600040101010101" pitchFamily="2" charset="-122"/>
              </a:rPr>
              <a:t>，使用通道时），才能进行</a:t>
            </a:r>
            <a:r>
              <a:rPr lang="en-US" altLang="zh-CN" b="1" dirty="0">
                <a:solidFill>
                  <a:srgbClr val="000000"/>
                </a:solidFill>
                <a:latin typeface="华文中宋" panose="02010600040101010101" pitchFamily="2" charset="-122"/>
                <a:ea typeface="华文中宋" panose="02010600040101010101" pitchFamily="2" charset="-122"/>
              </a:rPr>
              <a:t>I/O</a:t>
            </a:r>
            <a:r>
              <a:rPr lang="zh-CN" altLang="en-US" b="1" dirty="0">
                <a:solidFill>
                  <a:srgbClr val="000000"/>
                </a:solidFill>
                <a:latin typeface="华文中宋" panose="02010600040101010101" pitchFamily="2" charset="-122"/>
                <a:ea typeface="华文中宋" panose="02010600040101010101" pitchFamily="2" charset="-122"/>
              </a:rPr>
              <a:t>操作</a:t>
            </a:r>
          </a:p>
        </p:txBody>
      </p:sp>
      <p:sp>
        <p:nvSpPr>
          <p:cNvPr id="4" name="灯片编号占位符 3">
            <a:extLst>
              <a:ext uri="{FF2B5EF4-FFF2-40B4-BE49-F238E27FC236}">
                <a16:creationId xmlns:a16="http://schemas.microsoft.com/office/drawing/2014/main" id="{161323D3-65A1-4DF0-B1DC-B480C9248EB4}"/>
              </a:ext>
            </a:extLst>
          </p:cNvPr>
          <p:cNvSpPr>
            <a:spLocks noGrp="1"/>
          </p:cNvSpPr>
          <p:nvPr>
            <p:ph type="sldNum" sz="quarter" idx="12"/>
          </p:nvPr>
        </p:nvSpPr>
        <p:spPr/>
        <p:txBody>
          <a:bodyPr/>
          <a:lstStyle/>
          <a:p>
            <a:fld id="{B10D5614-B734-4280-8F57-1D4947433C97}" type="slidenum">
              <a:rPr lang="en-US" smtClean="0"/>
              <a:pPr/>
              <a:t>84</a:t>
            </a:fld>
            <a:endParaRPr lang="en-US"/>
          </a:p>
        </p:txBody>
      </p:sp>
    </p:spTree>
    <p:extLst>
      <p:ext uri="{BB962C8B-B14F-4D97-AF65-F5344CB8AC3E}">
        <p14:creationId xmlns:p14="http://schemas.microsoft.com/office/powerpoint/2010/main" val="313328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设备分配用数据结构</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64</a:t>
            </a:r>
            <a:endParaRPr lang="en-US" sz="1100" b="1" dirty="0">
              <a:solidFill>
                <a:prstClr val="white"/>
              </a:solidFill>
            </a:endParaRPr>
          </a:p>
        </p:txBody>
      </p:sp>
      <p:grpSp>
        <p:nvGrpSpPr>
          <p:cNvPr id="6" name="Group 2"/>
          <p:cNvGrpSpPr>
            <a:grpSpLocks/>
          </p:cNvGrpSpPr>
          <p:nvPr/>
        </p:nvGrpSpPr>
        <p:grpSpPr bwMode="auto">
          <a:xfrm>
            <a:off x="1259632" y="1556792"/>
            <a:ext cx="6373392" cy="5197368"/>
            <a:chOff x="839" y="436"/>
            <a:chExt cx="4264" cy="3323"/>
          </a:xfrm>
        </p:grpSpPr>
        <p:pic>
          <p:nvPicPr>
            <p:cNvPr id="8" name="Picture 3" descr="i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 y="436"/>
              <a:ext cx="4128" cy="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4"/>
            <p:cNvSpPr>
              <a:spLocks noChangeShapeType="1"/>
            </p:cNvSpPr>
            <p:nvPr/>
          </p:nvSpPr>
          <p:spPr bwMode="auto">
            <a:xfrm>
              <a:off x="3016" y="1253"/>
              <a:ext cx="22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5"/>
            <p:cNvSpPr>
              <a:spLocks noChangeShapeType="1"/>
            </p:cNvSpPr>
            <p:nvPr/>
          </p:nvSpPr>
          <p:spPr bwMode="auto">
            <a:xfrm flipV="1">
              <a:off x="3243" y="709"/>
              <a:ext cx="0" cy="5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p:cNvSpPr>
              <a:spLocks noChangeShapeType="1"/>
            </p:cNvSpPr>
            <p:nvPr/>
          </p:nvSpPr>
          <p:spPr bwMode="auto">
            <a:xfrm>
              <a:off x="3243" y="70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7"/>
            <p:cNvSpPr>
              <a:spLocks noChangeShapeType="1"/>
            </p:cNvSpPr>
            <p:nvPr/>
          </p:nvSpPr>
          <p:spPr bwMode="auto">
            <a:xfrm>
              <a:off x="3061" y="2976"/>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
            <p:cNvSpPr>
              <a:spLocks noChangeShapeType="1"/>
            </p:cNvSpPr>
            <p:nvPr/>
          </p:nvSpPr>
          <p:spPr bwMode="auto">
            <a:xfrm flipV="1">
              <a:off x="3288" y="2523"/>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3288" y="2523"/>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0"/>
            <p:cNvSpPr>
              <a:spLocks noChangeShapeType="1"/>
            </p:cNvSpPr>
            <p:nvPr/>
          </p:nvSpPr>
          <p:spPr bwMode="auto">
            <a:xfrm>
              <a:off x="4740" y="1344"/>
              <a:ext cx="3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1"/>
            <p:cNvSpPr>
              <a:spLocks noChangeShapeType="1"/>
            </p:cNvSpPr>
            <p:nvPr/>
          </p:nvSpPr>
          <p:spPr bwMode="auto">
            <a:xfrm>
              <a:off x="5103" y="1344"/>
              <a:ext cx="0" cy="8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flipH="1">
              <a:off x="1565" y="2205"/>
              <a:ext cx="3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a:off x="1565" y="2205"/>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a:off x="1565" y="2614"/>
              <a:ext cx="2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 name="灯片编号占位符 2">
            <a:extLst>
              <a:ext uri="{FF2B5EF4-FFF2-40B4-BE49-F238E27FC236}">
                <a16:creationId xmlns:a16="http://schemas.microsoft.com/office/drawing/2014/main" id="{DC33E651-948F-4EB6-8DEF-544D9DE075DF}"/>
              </a:ext>
            </a:extLst>
          </p:cNvPr>
          <p:cNvSpPr>
            <a:spLocks noGrp="1"/>
          </p:cNvSpPr>
          <p:nvPr>
            <p:ph type="sldNum" sz="quarter" idx="12"/>
          </p:nvPr>
        </p:nvSpPr>
        <p:spPr/>
        <p:txBody>
          <a:bodyPr/>
          <a:lstStyle/>
          <a:p>
            <a:fld id="{B10D5614-B734-4280-8F57-1D4947433C97}" type="slidenum">
              <a:rPr lang="en-US" smtClean="0"/>
              <a:pPr/>
              <a:t>85</a:t>
            </a:fld>
            <a:endParaRPr lang="en-US"/>
          </a:p>
        </p:txBody>
      </p:sp>
    </p:spTree>
    <p:extLst>
      <p:ext uri="{BB962C8B-B14F-4D97-AF65-F5344CB8AC3E}">
        <p14:creationId xmlns:p14="http://schemas.microsoft.com/office/powerpoint/2010/main" val="260944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设备分配的原则</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65</a:t>
            </a:r>
            <a:endParaRPr lang="en-US" sz="1100" b="1" dirty="0">
              <a:solidFill>
                <a:prstClr val="white"/>
              </a:solidFill>
            </a:endParaRPr>
          </a:p>
        </p:txBody>
      </p:sp>
      <p:sp>
        <p:nvSpPr>
          <p:cNvPr id="22" name="Rectangle 3"/>
          <p:cNvSpPr txBox="1">
            <a:spLocks/>
          </p:cNvSpPr>
          <p:nvPr/>
        </p:nvSpPr>
        <p:spPr>
          <a:xfrm>
            <a:off x="539552" y="1752600"/>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充分发挥设备的使用效率，尽可能的让设备忙</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避免由于不合理的分配方法造成进程死锁</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把用户程序和具体物理设备隔离开：用户程序面对逻辑设备</a:t>
            </a:r>
          </a:p>
          <a:p>
            <a:pPr>
              <a:lnSpc>
                <a:spcPct val="150000"/>
              </a:lnSpc>
              <a:spcBef>
                <a:spcPts val="0"/>
              </a:spcBef>
              <a:buFont typeface="Arial" charset="0"/>
              <a:buChar char="•"/>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CB2FBF9C-2003-4044-AB51-763A34FD133F}"/>
              </a:ext>
            </a:extLst>
          </p:cNvPr>
          <p:cNvSpPr>
            <a:spLocks noGrp="1"/>
          </p:cNvSpPr>
          <p:nvPr>
            <p:ph type="sldNum" sz="quarter" idx="12"/>
          </p:nvPr>
        </p:nvSpPr>
        <p:spPr/>
        <p:txBody>
          <a:bodyPr/>
          <a:lstStyle/>
          <a:p>
            <a:fld id="{B10D5614-B734-4280-8F57-1D4947433C97}" type="slidenum">
              <a:rPr lang="en-US" smtClean="0"/>
              <a:pPr/>
              <a:t>86</a:t>
            </a:fld>
            <a:endParaRPr lang="en-US"/>
          </a:p>
        </p:txBody>
      </p:sp>
    </p:spTree>
    <p:extLst>
      <p:ext uri="{BB962C8B-B14F-4D97-AF65-F5344CB8AC3E}">
        <p14:creationId xmlns:p14="http://schemas.microsoft.com/office/powerpoint/2010/main" val="185048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设备分配的原则</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a:solidFill>
                  <a:prstClr val="white"/>
                </a:solidFill>
              </a:rPr>
              <a:t>02</a:t>
            </a:r>
            <a:endParaRPr lang="en-US" sz="1100" b="1">
              <a:solidFill>
                <a:prstClr val="white"/>
              </a:solidFill>
            </a:endParaRP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 y="1"/>
            <a:ext cx="9121847"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id="{87CCE41A-E631-4B6C-AD11-2B8DE333DE7D}"/>
              </a:ext>
            </a:extLst>
          </p:cNvPr>
          <p:cNvSpPr>
            <a:spLocks noGrp="1"/>
          </p:cNvSpPr>
          <p:nvPr>
            <p:ph type="sldNum" sz="quarter" idx="12"/>
          </p:nvPr>
        </p:nvSpPr>
        <p:spPr/>
        <p:txBody>
          <a:bodyPr/>
          <a:lstStyle/>
          <a:p>
            <a:fld id="{B10D5614-B734-4280-8F57-1D4947433C97}" type="slidenum">
              <a:rPr lang="en-US" smtClean="0"/>
              <a:pPr/>
              <a:t>87</a:t>
            </a:fld>
            <a:endParaRPr lang="en-US"/>
          </a:p>
        </p:txBody>
      </p:sp>
    </p:spTree>
    <p:extLst>
      <p:ext uri="{BB962C8B-B14F-4D97-AF65-F5344CB8AC3E}">
        <p14:creationId xmlns:p14="http://schemas.microsoft.com/office/powerpoint/2010/main" val="34695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9.5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设备分配</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设备分配方式</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67</a:t>
            </a:r>
            <a:endParaRPr lang="en-US" sz="1100" b="1" dirty="0">
              <a:solidFill>
                <a:prstClr val="white"/>
              </a:solidFill>
            </a:endParaRPr>
          </a:p>
        </p:txBody>
      </p:sp>
      <p:sp>
        <p:nvSpPr>
          <p:cNvPr id="6" name="Rectangle 3"/>
          <p:cNvSpPr txBox="1">
            <a:spLocks/>
          </p:cNvSpPr>
          <p:nvPr/>
        </p:nvSpPr>
        <p:spPr>
          <a:xfrm>
            <a:off x="457200" y="1628800"/>
            <a:ext cx="7859713" cy="47525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静态分配</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在作业开始执行前，一次分配其所需的全部设备、控制器、通道</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作业结束时，才释放这些资源</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优点：不会发生死锁；缺点：硬件利用率低下</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动态分配</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在作业执行过程中，根据执行时的需求进行分配</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使用完毕，马上释放</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优点：利用率高；缺点：若分配算法设计不当，则可能发生死锁</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分配策略</a:t>
            </a:r>
          </a:p>
          <a:p>
            <a:pPr marL="1200150" lvl="2" indent="-342900">
              <a:lnSpc>
                <a:spcPct val="150000"/>
              </a:lnSpc>
              <a:spcBef>
                <a:spcPts val="0"/>
              </a:spcBef>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先请求先分配</a:t>
            </a:r>
            <a:r>
              <a:rPr lang="zh-CN" altLang="en-US" sz="1800" b="1" dirty="0">
                <a:solidFill>
                  <a:srgbClr val="000000"/>
                </a:solidFill>
                <a:latin typeface="华文中宋" panose="02010600040101010101" pitchFamily="2" charset="-122"/>
                <a:ea typeface="华文中宋" panose="02010600040101010101" pitchFamily="2" charset="-122"/>
              </a:rPr>
              <a:t>（将</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请求块排队，将设备分配给首进程）</a:t>
            </a:r>
          </a:p>
          <a:p>
            <a:pPr marL="1200150" lvl="2" indent="-342900">
              <a:lnSpc>
                <a:spcPct val="150000"/>
              </a:lnSpc>
              <a:spcBef>
                <a:spcPts val="0"/>
              </a:spcBef>
              <a:buFont typeface="+mj-ea"/>
              <a:buAutoNum type="circleNumDbPlain"/>
            </a:pPr>
            <a:r>
              <a:rPr lang="zh-CN" altLang="en-US" sz="1800" b="1" dirty="0">
                <a:solidFill>
                  <a:srgbClr val="FF0000"/>
                </a:solidFill>
                <a:latin typeface="华文中宋" panose="02010600040101010101" pitchFamily="2" charset="-122"/>
                <a:ea typeface="华文中宋" panose="02010600040101010101" pitchFamily="2" charset="-122"/>
              </a:rPr>
              <a:t>优先级高者先分配</a:t>
            </a:r>
          </a:p>
        </p:txBody>
      </p:sp>
      <p:sp>
        <p:nvSpPr>
          <p:cNvPr id="8" name="TextBox 7"/>
          <p:cNvSpPr txBox="1"/>
          <p:nvPr/>
        </p:nvSpPr>
        <p:spPr>
          <a:xfrm>
            <a:off x="4357686" y="785794"/>
            <a:ext cx="3357586" cy="923330"/>
          </a:xfrm>
          <a:prstGeom prst="rect">
            <a:avLst/>
          </a:prstGeom>
          <a:noFill/>
        </p:spPr>
        <p:txBody>
          <a:bodyPr wrap="square" rtlCol="0">
            <a:spAutoFit/>
          </a:bodyPr>
          <a:lstStyle/>
          <a:p>
            <a:r>
              <a:rPr lang="zh-CN" altLang="en-US" b="1" dirty="0">
                <a:solidFill>
                  <a:srgbClr val="FF0000"/>
                </a:solidFill>
                <a:latin typeface="华文中宋" panose="02010600040101010101" pitchFamily="2" charset="-122"/>
                <a:ea typeface="华文中宋" panose="02010600040101010101" pitchFamily="2" charset="-122"/>
              </a:rPr>
              <a:t>独占设备</a:t>
            </a:r>
            <a:endParaRPr lang="en-US" altLang="zh-CN" b="1" dirty="0">
              <a:solidFill>
                <a:srgbClr val="FF0000"/>
              </a:solidFill>
              <a:latin typeface="华文中宋" panose="02010600040101010101" pitchFamily="2" charset="-122"/>
              <a:ea typeface="华文中宋" panose="02010600040101010101" pitchFamily="2" charset="-122"/>
            </a:endParaRPr>
          </a:p>
          <a:p>
            <a:r>
              <a:rPr lang="zh-CN" altLang="en-US" b="1" dirty="0">
                <a:solidFill>
                  <a:srgbClr val="FF0000"/>
                </a:solidFill>
                <a:latin typeface="华文中宋" panose="02010600040101010101" pitchFamily="2" charset="-122"/>
                <a:ea typeface="华文中宋" panose="02010600040101010101" pitchFamily="2" charset="-122"/>
              </a:rPr>
              <a:t>共享设备</a:t>
            </a:r>
            <a:endParaRPr lang="en-US" altLang="zh-CN" b="1" dirty="0">
              <a:solidFill>
                <a:srgbClr val="FF0000"/>
              </a:solidFill>
              <a:latin typeface="华文中宋" panose="02010600040101010101" pitchFamily="2" charset="-122"/>
              <a:ea typeface="华文中宋" panose="02010600040101010101" pitchFamily="2" charset="-122"/>
            </a:endParaRPr>
          </a:p>
          <a:p>
            <a:r>
              <a:rPr lang="zh-CN" altLang="en-US" b="1" dirty="0">
                <a:solidFill>
                  <a:srgbClr val="FF0000"/>
                </a:solidFill>
                <a:latin typeface="华文中宋" panose="02010600040101010101" pitchFamily="2" charset="-122"/>
                <a:ea typeface="华文中宋" panose="02010600040101010101" pitchFamily="2" charset="-122"/>
              </a:rPr>
              <a:t>虚拟设备（</a:t>
            </a:r>
            <a:r>
              <a:rPr lang="en-US" altLang="zh-CN" b="1" dirty="0">
                <a:solidFill>
                  <a:srgbClr val="FF0000"/>
                </a:solidFill>
                <a:latin typeface="华文中宋" panose="02010600040101010101" pitchFamily="2" charset="-122"/>
                <a:ea typeface="华文中宋" panose="02010600040101010101" pitchFamily="2" charset="-122"/>
              </a:rPr>
              <a:t>Spooling</a:t>
            </a:r>
            <a:r>
              <a:rPr lang="zh-CN" altLang="en-US" b="1" dirty="0">
                <a:solidFill>
                  <a:srgbClr val="FF0000"/>
                </a:solidFill>
                <a:latin typeface="华文中宋" panose="02010600040101010101" pitchFamily="2" charset="-122"/>
                <a:ea typeface="华文中宋" panose="02010600040101010101" pitchFamily="2" charset="-122"/>
              </a:rPr>
              <a:t>）</a:t>
            </a:r>
          </a:p>
        </p:txBody>
      </p:sp>
      <p:sp>
        <p:nvSpPr>
          <p:cNvPr id="3" name="灯片编号占位符 2">
            <a:extLst>
              <a:ext uri="{FF2B5EF4-FFF2-40B4-BE49-F238E27FC236}">
                <a16:creationId xmlns:a16="http://schemas.microsoft.com/office/drawing/2014/main" id="{1457DBD6-EF3F-41B0-9F30-1604DF68A24C}"/>
              </a:ext>
            </a:extLst>
          </p:cNvPr>
          <p:cNvSpPr>
            <a:spLocks noGrp="1"/>
          </p:cNvSpPr>
          <p:nvPr>
            <p:ph type="sldNum" sz="quarter" idx="12"/>
          </p:nvPr>
        </p:nvSpPr>
        <p:spPr/>
        <p:txBody>
          <a:bodyPr/>
          <a:lstStyle/>
          <a:p>
            <a:fld id="{B10D5614-B734-4280-8F57-1D4947433C97}" type="slidenum">
              <a:rPr lang="en-US" smtClean="0"/>
              <a:pPr/>
              <a:t>88</a:t>
            </a:fld>
            <a:endParaRPr lang="en-US"/>
          </a:p>
        </p:txBody>
      </p:sp>
    </p:spTree>
    <p:extLst>
      <p:ext uri="{BB962C8B-B14F-4D97-AF65-F5344CB8AC3E}">
        <p14:creationId xmlns:p14="http://schemas.microsoft.com/office/powerpoint/2010/main" val="154467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9.2 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接口和</a:t>
            </a:r>
            <a:r>
              <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I/O</a:t>
            </a:r>
            <a:r>
              <a:rPr kumimoji="0" lang="zh-CN" altLang="en-US"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rPr>
              <a:t>控制方式</a:t>
            </a:r>
            <a:endParaRPr kumimoji="0" lang="en-US" altLang="zh-CN" sz="3200" b="1" i="0" u="none" strike="noStrike" kern="1200" cap="none" spc="0" normalizeH="0" baseline="0" noProof="0" dirty="0">
              <a:ln>
                <a:noFill/>
              </a:ln>
              <a:solidFill>
                <a:srgbClr val="1B6AA3">
                  <a:lumMod val="60000"/>
                  <a:lumOff val="40000"/>
                </a:srgbClr>
              </a:solidFill>
              <a:effectLst/>
              <a:uLnTx/>
              <a:uFillTx/>
              <a:latin typeface="华文中宋" panose="02010600040101010101" pitchFamily="2" charset="-122"/>
              <a:ea typeface="华文中宋" panose="02010600040101010101" pitchFamily="2" charset="-122"/>
              <a:cs typeface="+mj-cs"/>
            </a:endParaRPr>
          </a:p>
        </p:txBody>
      </p:sp>
      <p:sp>
        <p:nvSpPr>
          <p:cNvPr id="11" name="Content Placeholder 2"/>
          <p:cNvSpPr txBox="1">
            <a:spLocks/>
          </p:cNvSpPr>
          <p:nvPr/>
        </p:nvSpPr>
        <p:spPr>
          <a:xfrm>
            <a:off x="575556" y="1135544"/>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itchFamily="34" charset="0"/>
              <a:buNone/>
              <a:tabLst/>
              <a:defRPr/>
            </a:pPr>
            <a:r>
              <a:rPr kumimoji="0" lang="en-US" altLang="zh-CN"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CPU</a:t>
            </a:r>
            <a:r>
              <a:rPr kumimoji="0" lang="zh-CN" alt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寻址外设的两种方式</a:t>
            </a:r>
            <a:endParaRPr kumimoji="0" lang="en-US" sz="20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HN" sz="1100" b="1" i="0" u="none" strike="noStrike" kern="1200" cap="none" spc="0" normalizeH="0" baseline="0" noProof="0" dirty="0">
                <a:ln>
                  <a:noFill/>
                </a:ln>
                <a:solidFill>
                  <a:prstClr val="white"/>
                </a:solidFill>
                <a:effectLst/>
                <a:uLnTx/>
                <a:uFillTx/>
                <a:latin typeface="Calibri"/>
                <a:ea typeface="+mn-ea"/>
                <a:cs typeface="+mn-cs"/>
              </a:rPr>
              <a:t>22</a:t>
            </a:r>
            <a:endParaRPr kumimoji="0" lang="en-US" sz="1100" b="1" i="0" u="none" strike="noStrike" kern="1200" cap="none" spc="0" normalizeH="0" baseline="0" noProof="0" dirty="0">
              <a:ln>
                <a:noFill/>
              </a:ln>
              <a:solidFill>
                <a:prstClr val="white"/>
              </a:solidFill>
              <a:effectLst/>
              <a:uLnTx/>
              <a:uFillTx/>
              <a:latin typeface="Calibri"/>
              <a:ea typeface="+mn-ea"/>
              <a:cs typeface="+mn-cs"/>
            </a:endParaRPr>
          </a:p>
        </p:txBody>
      </p:sp>
      <p:sp>
        <p:nvSpPr>
          <p:cNvPr id="2" name="矩形 1"/>
          <p:cNvSpPr/>
          <p:nvPr/>
        </p:nvSpPr>
        <p:spPr>
          <a:xfrm>
            <a:off x="621462" y="2974087"/>
            <a:ext cx="8097664" cy="1910588"/>
          </a:xfrm>
          <a:prstGeom prst="rect">
            <a:avLst/>
          </a:prstGeom>
        </p:spPr>
        <p:txBody>
          <a:bodyPr wrap="square">
            <a:spAutoFit/>
          </a:bodyPr>
          <a:lstStyle/>
          <a:p>
            <a:pPr marL="285750" marR="0" lvl="0" indent="-285750" algn="l" defTabSz="914400" rtl="0" eaLnBrk="1" fontAlgn="auto" latinLnBrk="0" hangingPunct="1">
              <a:lnSpc>
                <a:spcPts val="2900"/>
              </a:lnSpc>
              <a:spcBef>
                <a:spcPts val="0"/>
              </a:spcBef>
              <a:spcAft>
                <a:spcPts val="0"/>
              </a:spcAft>
              <a:buClrTx/>
              <a:buSzTx/>
              <a:buFontTx/>
              <a:buNone/>
              <a:tabLst/>
              <a:defRPr/>
            </a:pPr>
            <a:endParaRPr kumimoji="0" lang="en-US" altLang="zh-CN"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285750" marR="0" lvl="0" indent="-285750" algn="l" defTabSz="914400" rtl="0" eaLnBrk="1" fontAlgn="auto" latinLnBrk="0" hangingPunct="1">
              <a:lnSpc>
                <a:spcPts val="2900"/>
              </a:lnSpc>
              <a:spcBef>
                <a:spcPts val="0"/>
              </a:spcBef>
              <a:spcAft>
                <a:spcPts val="0"/>
              </a:spcAft>
              <a:buClrTx/>
              <a:buSzTx/>
              <a:buFontTx/>
              <a:buNone/>
              <a:tabLst/>
              <a:defRPr/>
            </a:pPr>
            <a:r>
              <a:rPr kumimoji="0" lang="zh-CN" altLang="en-US" sz="17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同步、异步</a:t>
            </a:r>
            <a:r>
              <a:rPr kumimoji="0" lang="en-US" altLang="zh-CN" sz="17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I/O</a:t>
            </a:r>
          </a:p>
          <a:p>
            <a:pPr marL="285750" marR="0" lvl="0" indent="-285750" algn="l" defTabSz="914400" rtl="0" eaLnBrk="1" fontAlgn="auto" latinLnBrk="0" hangingPunct="1">
              <a:lnSpc>
                <a:spcPts val="2900"/>
              </a:lnSpc>
              <a:spcBef>
                <a:spcPts val="0"/>
              </a:spcBef>
              <a:spcAft>
                <a:spcPts val="0"/>
              </a:spcAft>
              <a:buClrTx/>
              <a:buSzTx/>
              <a:buFont typeface="Wingdings" panose="05000000000000000000" pitchFamily="2" charset="2"/>
              <a:buChar char="Ø"/>
              <a:tabLst/>
              <a:defRPr/>
            </a:pPr>
            <a:r>
              <a:rPr kumimoji="0" lang="zh-CN" altLang="en-US"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同步</a:t>
            </a:r>
            <a:r>
              <a:rPr kumimoji="0" lang="en-US" altLang="zh-CN"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I/O</a:t>
            </a:r>
            <a:r>
              <a:rPr kumimoji="0" lang="zh-CN" altLang="en-US"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（阻塞、唤醒，快速无缓冲）</a:t>
            </a:r>
            <a:endParaRPr kumimoji="0" lang="en-US" altLang="zh-CN"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285750" marR="0" lvl="0" indent="-285750" algn="l" defTabSz="914400" rtl="0" eaLnBrk="1" fontAlgn="auto" latinLnBrk="0" hangingPunct="1">
              <a:lnSpc>
                <a:spcPts val="2900"/>
              </a:lnSpc>
              <a:spcBef>
                <a:spcPts val="0"/>
              </a:spcBef>
              <a:spcAft>
                <a:spcPts val="0"/>
              </a:spcAft>
              <a:buClrTx/>
              <a:buSzTx/>
              <a:buFont typeface="Wingdings" panose="05000000000000000000" pitchFamily="2" charset="2"/>
              <a:buChar char="Ø"/>
              <a:tabLst/>
              <a:defRPr/>
            </a:pPr>
            <a:r>
              <a:rPr kumimoji="0" lang="zh-CN" altLang="en-US"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异步</a:t>
            </a:r>
            <a:r>
              <a:rPr kumimoji="0" lang="en-US" altLang="zh-CN"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I/O</a:t>
            </a:r>
            <a:r>
              <a:rPr kumimoji="0" lang="zh-CN" altLang="en-US"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（继续运行、信号或软中断，慢速有缓冲）</a:t>
            </a:r>
            <a:endParaRPr kumimoji="0" lang="en-US" altLang="zh-CN"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a:p>
            <a:pPr marL="285750" marR="0" lvl="0" indent="-285750" algn="l" defTabSz="914400" rtl="0" eaLnBrk="1" fontAlgn="auto" latinLnBrk="0" hangingPunct="1">
              <a:lnSpc>
                <a:spcPts val="2900"/>
              </a:lnSpc>
              <a:spcBef>
                <a:spcPts val="0"/>
              </a:spcBef>
              <a:spcAft>
                <a:spcPts val="0"/>
              </a:spcAft>
              <a:buClrTx/>
              <a:buSzTx/>
              <a:buFontTx/>
              <a:buNone/>
              <a:tabLst/>
              <a:defRPr/>
            </a:pPr>
            <a:endParaRPr kumimoji="0" lang="en-US" altLang="zh-CN" sz="17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endParaRPr>
          </a:p>
        </p:txBody>
      </p:sp>
      <p:sp>
        <p:nvSpPr>
          <p:cNvPr id="4" name="灯片编号占位符 3">
            <a:extLst>
              <a:ext uri="{FF2B5EF4-FFF2-40B4-BE49-F238E27FC236}">
                <a16:creationId xmlns:a16="http://schemas.microsoft.com/office/drawing/2014/main" id="{DAC5D4B1-D94D-4D2D-8360-1BC3916647E8}"/>
              </a:ext>
            </a:extLst>
          </p:cNvPr>
          <p:cNvSpPr>
            <a:spLocks noGrp="1"/>
          </p:cNvSpPr>
          <p:nvPr>
            <p:ph type="sldNum" sz="quarter" idx="12"/>
          </p:nvPr>
        </p:nvSpPr>
        <p:spPr/>
        <p:txBody>
          <a:bodyPr/>
          <a:lstStyle/>
          <a:p>
            <a:fld id="{B10D5614-B734-4280-8F57-1D4947433C97}" type="slidenum">
              <a:rPr lang="en-US" smtClean="0"/>
              <a:pPr/>
              <a:t>89</a:t>
            </a:fld>
            <a:endParaRPr lang="en-US"/>
          </a:p>
        </p:txBody>
      </p:sp>
    </p:spTree>
    <p:extLst>
      <p:ext uri="{BB962C8B-B14F-4D97-AF65-F5344CB8AC3E}">
        <p14:creationId xmlns:p14="http://schemas.microsoft.com/office/powerpoint/2010/main" val="119267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9.1 </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引言</a:t>
            </a:r>
            <a:endParaRPr lang="en-US"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06</a:t>
            </a:r>
            <a:endParaRPr lang="en-US" sz="1100" b="1" dirty="0">
              <a:solidFill>
                <a:prstClr val="white"/>
              </a:solidFill>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软件的层次</a:t>
            </a:r>
            <a:r>
              <a:rPr lang="en-US" altLang="zh-CN" sz="2000" b="1" dirty="0">
                <a:solidFill>
                  <a:srgbClr val="FF0000"/>
                </a:solidFill>
                <a:latin typeface="华文中宋" panose="02010600040101010101" pitchFamily="2" charset="-122"/>
                <a:ea typeface="华文中宋" panose="02010600040101010101" pitchFamily="2" charset="-122"/>
              </a:rPr>
              <a:t>——</a:t>
            </a:r>
            <a:r>
              <a:rPr lang="en-US" altLang="en-US" sz="2000" b="1" dirty="0">
                <a:solidFill>
                  <a:srgbClr val="FF0000"/>
                </a:solidFill>
                <a:latin typeface="华文中宋" panose="02010600040101010101" pitchFamily="2" charset="-122"/>
                <a:ea typeface="华文中宋" panose="02010600040101010101" pitchFamily="2" charset="-122"/>
              </a:rPr>
              <a:t>I/</a:t>
            </a:r>
            <a:r>
              <a:rPr lang="en-US" altLang="en-US" sz="2000" b="1" dirty="0" err="1">
                <a:solidFill>
                  <a:srgbClr val="FF0000"/>
                </a:solidFill>
                <a:latin typeface="华文中宋" panose="02010600040101010101" pitchFamily="2" charset="-122"/>
                <a:ea typeface="华文中宋" panose="02010600040101010101" pitchFamily="2" charset="-122"/>
              </a:rPr>
              <a:t>O系统中各种模块之间的层次视图</a:t>
            </a:r>
            <a:endParaRPr lang="en-US" sz="2000" b="1" dirty="0">
              <a:solidFill>
                <a:srgbClr val="FF0000"/>
              </a:solidFill>
              <a:latin typeface="华文中宋" panose="02010600040101010101" pitchFamily="2" charset="-122"/>
              <a:ea typeface="华文中宋" panose="02010600040101010101" pitchFamily="2" charset="-122"/>
            </a:endParaRPr>
          </a:p>
        </p:txBody>
      </p:sp>
      <p:pic>
        <p:nvPicPr>
          <p:cNvPr id="8" name="Picture 7">
            <a:extLst>
              <a:ext uri="{FF2B5EF4-FFF2-40B4-BE49-F238E27FC236}">
                <a16:creationId xmlns:a16="http://schemas.microsoft.com/office/drawing/2014/main" id="{C1C37B01-91DF-4C22-A799-703AE3E96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12" y="1618603"/>
            <a:ext cx="7622504" cy="49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2402A580-2FBF-4DA1-9B7E-09C2E4626B09}"/>
              </a:ext>
            </a:extLst>
          </p:cNvPr>
          <p:cNvSpPr>
            <a:spLocks noGrp="1"/>
          </p:cNvSpPr>
          <p:nvPr>
            <p:ph type="sldNum" sz="quarter" idx="12"/>
          </p:nvPr>
        </p:nvSpPr>
        <p:spPr/>
        <p:txBody>
          <a:bodyPr/>
          <a:lstStyle/>
          <a:p>
            <a:fld id="{B10D5614-B734-4280-8F57-1D4947433C97}" type="slidenum">
              <a:rPr lang="en-US" smtClean="0"/>
              <a:pPr/>
              <a:t>9</a:t>
            </a:fld>
            <a:endParaRPr lang="en-US"/>
          </a:p>
        </p:txBody>
      </p:sp>
    </p:spTree>
    <p:extLst>
      <p:ext uri="{BB962C8B-B14F-4D97-AF65-F5344CB8AC3E}">
        <p14:creationId xmlns:p14="http://schemas.microsoft.com/office/powerpoint/2010/main" val="284845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9.6 I/O</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进程控制</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进程控制的功能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68</a:t>
            </a:r>
            <a:endParaRPr lang="en-US" sz="1100" b="1" dirty="0">
              <a:solidFill>
                <a:prstClr val="white"/>
              </a:solidFill>
            </a:endParaRPr>
          </a:p>
        </p:txBody>
      </p:sp>
      <p:sp>
        <p:nvSpPr>
          <p:cNvPr id="8" name="Rectangle 3"/>
          <p:cNvSpPr txBox="1">
            <a:spLocks/>
          </p:cNvSpPr>
          <p:nvPr/>
        </p:nvSpPr>
        <p:spPr>
          <a:xfrm>
            <a:off x="457200" y="1752600"/>
            <a:ext cx="76200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从用户进程的</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请求开始，给用户进程分配设备、启动有关设备进行</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操作，在</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操作完成之后响应中断，进行善后处理</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整个系统控制过程称为</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控制</a:t>
            </a:r>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239" y="3140968"/>
            <a:ext cx="5499522" cy="3543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a:extLst>
              <a:ext uri="{FF2B5EF4-FFF2-40B4-BE49-F238E27FC236}">
                <a16:creationId xmlns:a16="http://schemas.microsoft.com/office/drawing/2014/main" id="{83AF9EFB-EDD3-44EF-B9F0-22147BFDB7D8}"/>
              </a:ext>
            </a:extLst>
          </p:cNvPr>
          <p:cNvSpPr>
            <a:spLocks noGrp="1"/>
          </p:cNvSpPr>
          <p:nvPr>
            <p:ph type="sldNum" sz="quarter" idx="12"/>
          </p:nvPr>
        </p:nvSpPr>
        <p:spPr/>
        <p:txBody>
          <a:bodyPr/>
          <a:lstStyle/>
          <a:p>
            <a:fld id="{B10D5614-B734-4280-8F57-1D4947433C97}" type="slidenum">
              <a:rPr lang="en-US" smtClean="0"/>
              <a:pPr/>
              <a:t>90</a:t>
            </a:fld>
            <a:endParaRPr lang="en-US"/>
          </a:p>
        </p:txBody>
      </p:sp>
    </p:spTree>
    <p:extLst>
      <p:ext uri="{BB962C8B-B14F-4D97-AF65-F5344CB8AC3E}">
        <p14:creationId xmlns:p14="http://schemas.microsoft.com/office/powerpoint/2010/main" val="185892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9.6 I/O</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进程控制</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进程控制的功能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69</a:t>
            </a:r>
            <a:endParaRPr lang="en-US" sz="1100" b="1" dirty="0">
              <a:solidFill>
                <a:prstClr val="white"/>
              </a:solidFill>
            </a:endParaRPr>
          </a:p>
        </p:txBody>
      </p:sp>
      <p:sp>
        <p:nvSpPr>
          <p:cNvPr id="6" name="Rectangle 3"/>
          <p:cNvSpPr txBox="1">
            <a:spLocks/>
          </p:cNvSpPr>
          <p:nvPr/>
        </p:nvSpPr>
        <p:spPr>
          <a:xfrm>
            <a:off x="457200" y="1752600"/>
            <a:ext cx="8075613" cy="46287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请求处理</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把用户进程的</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请求变为设备管理程序能接受的信息</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将</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请求中的逻辑设备名转换为对应的物理设备名</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检查</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命令参数是否正确</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将</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命令插入相应的请求队列</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启动设备分配程序</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编制通道程序（使用通道时）</a:t>
            </a:r>
          </a:p>
        </p:txBody>
      </p:sp>
      <p:sp>
        <p:nvSpPr>
          <p:cNvPr id="3" name="灯片编号占位符 2">
            <a:extLst>
              <a:ext uri="{FF2B5EF4-FFF2-40B4-BE49-F238E27FC236}">
                <a16:creationId xmlns:a16="http://schemas.microsoft.com/office/drawing/2014/main" id="{4DE8CBD0-64D3-45E0-8A83-72D3882D5910}"/>
              </a:ext>
            </a:extLst>
          </p:cNvPr>
          <p:cNvSpPr>
            <a:spLocks noGrp="1"/>
          </p:cNvSpPr>
          <p:nvPr>
            <p:ph type="sldNum" sz="quarter" idx="12"/>
          </p:nvPr>
        </p:nvSpPr>
        <p:spPr/>
        <p:txBody>
          <a:bodyPr/>
          <a:lstStyle/>
          <a:p>
            <a:fld id="{B10D5614-B734-4280-8F57-1D4947433C97}" type="slidenum">
              <a:rPr lang="en-US" smtClean="0"/>
              <a:pPr/>
              <a:t>91</a:t>
            </a:fld>
            <a:endParaRPr lang="en-US"/>
          </a:p>
        </p:txBody>
      </p:sp>
    </p:spTree>
    <p:extLst>
      <p:ext uri="{BB962C8B-B14F-4D97-AF65-F5344CB8AC3E}">
        <p14:creationId xmlns:p14="http://schemas.microsoft.com/office/powerpoint/2010/main" val="11843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9.6 I/O</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进程控制</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进程控制的功能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70</a:t>
            </a:r>
            <a:endParaRPr lang="en-US" sz="1100" b="1" dirty="0">
              <a:solidFill>
                <a:prstClr val="white"/>
              </a:solidFill>
            </a:endParaRPr>
          </a:p>
        </p:txBody>
      </p:sp>
      <p:sp>
        <p:nvSpPr>
          <p:cNvPr id="6" name="Rectangle 3"/>
          <p:cNvSpPr txBox="1">
            <a:spLocks/>
          </p:cNvSpPr>
          <p:nvPr/>
        </p:nvSpPr>
        <p:spPr>
          <a:xfrm>
            <a:off x="457200" y="1752600"/>
            <a:ext cx="8075613" cy="46053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设备分配</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为</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请求分配相应的设备、控制器、通道等</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缓冲管理</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申请必要的缓冲区</a:t>
            </a: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中断处理</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释放相应的设备、控制器和通道，并唤醒正在等待该操作完成的进程。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控制的实现：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3</a:t>
            </a:r>
            <a:r>
              <a:rPr lang="zh-CN" altLang="en-US" sz="1800" b="1" dirty="0">
                <a:solidFill>
                  <a:srgbClr val="000000"/>
                </a:solidFill>
                <a:latin typeface="华文中宋" panose="02010600040101010101" pitchFamily="2" charset="-122"/>
                <a:ea typeface="华文中宋" panose="02010600040101010101" pitchFamily="2" charset="-122"/>
              </a:rPr>
              <a:t>类进程：当前用户进程、</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请求进程、</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系统进程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由谁实现？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06EF1983-00C8-4CFD-91AC-8B2E8DA3971C}"/>
              </a:ext>
            </a:extLst>
          </p:cNvPr>
          <p:cNvSpPr>
            <a:spLocks noGrp="1"/>
          </p:cNvSpPr>
          <p:nvPr>
            <p:ph type="sldNum" sz="quarter" idx="12"/>
          </p:nvPr>
        </p:nvSpPr>
        <p:spPr/>
        <p:txBody>
          <a:bodyPr/>
          <a:lstStyle/>
          <a:p>
            <a:fld id="{B10D5614-B734-4280-8F57-1D4947433C97}" type="slidenum">
              <a:rPr lang="en-US" smtClean="0"/>
              <a:pPr/>
              <a:t>92</a:t>
            </a:fld>
            <a:endParaRPr lang="en-US"/>
          </a:p>
        </p:txBody>
      </p:sp>
    </p:spTree>
    <p:extLst>
      <p:ext uri="{BB962C8B-B14F-4D97-AF65-F5344CB8AC3E}">
        <p14:creationId xmlns:p14="http://schemas.microsoft.com/office/powerpoint/2010/main" val="139322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9.6 I/O</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进程控制</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000" b="1" dirty="0">
                <a:solidFill>
                  <a:srgbClr val="FF0000"/>
                </a:solidFill>
                <a:latin typeface="华文中宋" panose="02010600040101010101" pitchFamily="2" charset="-122"/>
                <a:ea typeface="华文中宋" panose="02010600040101010101" pitchFamily="2" charset="-122"/>
              </a:rPr>
              <a:t>I/O</a:t>
            </a:r>
            <a:r>
              <a:rPr lang="zh-CN" altLang="en-US" sz="2000" b="1" dirty="0">
                <a:solidFill>
                  <a:srgbClr val="FF0000"/>
                </a:solidFill>
                <a:latin typeface="华文中宋" panose="02010600040101010101" pitchFamily="2" charset="-122"/>
                <a:ea typeface="华文中宋" panose="02010600040101010101" pitchFamily="2" charset="-122"/>
              </a:rPr>
              <a:t>进程控制的功能</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70</a:t>
            </a:r>
            <a:endParaRPr lang="en-US" sz="1100" b="1" dirty="0">
              <a:solidFill>
                <a:prstClr val="white"/>
              </a:solidFill>
            </a:endParaRPr>
          </a:p>
        </p:txBody>
      </p:sp>
      <p:sp>
        <p:nvSpPr>
          <p:cNvPr id="6" name="Rectangle 3"/>
          <p:cNvSpPr txBox="1">
            <a:spLocks/>
          </p:cNvSpPr>
          <p:nvPr/>
        </p:nvSpPr>
        <p:spPr>
          <a:xfrm>
            <a:off x="457200" y="1752600"/>
            <a:ext cx="8075613" cy="460535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控制的实现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由谁实现？</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作为</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请求进程的一部分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作为当前用户进程的一部分</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作为专门的</a:t>
            </a:r>
            <a:r>
              <a:rPr lang="en-US" altLang="zh-CN" sz="1800" b="1" dirty="0">
                <a:solidFill>
                  <a:srgbClr val="000000"/>
                </a:solidFill>
                <a:latin typeface="华文中宋" panose="02010600040101010101" pitchFamily="2" charset="-122"/>
                <a:ea typeface="华文中宋" panose="02010600040101010101" pitchFamily="2" charset="-122"/>
              </a:rPr>
              <a:t>I/O</a:t>
            </a:r>
            <a:r>
              <a:rPr lang="zh-CN" altLang="en-US" sz="1800" b="1" dirty="0">
                <a:solidFill>
                  <a:srgbClr val="000000"/>
                </a:solidFill>
                <a:latin typeface="华文中宋" panose="02010600040101010101" pitchFamily="2" charset="-122"/>
                <a:ea typeface="华文中宋" panose="02010600040101010101" pitchFamily="2" charset="-122"/>
              </a:rPr>
              <a:t>系统进程</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None/>
            </a:pP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6591B58C-D14F-4EA4-AB78-48A6B40BEFC3}"/>
              </a:ext>
            </a:extLst>
          </p:cNvPr>
          <p:cNvSpPr>
            <a:spLocks noGrp="1"/>
          </p:cNvSpPr>
          <p:nvPr>
            <p:ph type="sldNum" sz="quarter" idx="12"/>
          </p:nvPr>
        </p:nvSpPr>
        <p:spPr/>
        <p:txBody>
          <a:bodyPr/>
          <a:lstStyle/>
          <a:p>
            <a:fld id="{B10D5614-B734-4280-8F57-1D4947433C97}" type="slidenum">
              <a:rPr lang="en-US" smtClean="0"/>
              <a:pPr/>
              <a:t>93</a:t>
            </a:fld>
            <a:endParaRPr lang="en-US"/>
          </a:p>
        </p:txBody>
      </p:sp>
    </p:spTree>
    <p:extLst>
      <p:ext uri="{BB962C8B-B14F-4D97-AF65-F5344CB8AC3E}">
        <p14:creationId xmlns:p14="http://schemas.microsoft.com/office/powerpoint/2010/main" val="139322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磁盘参数</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71</a:t>
            </a:r>
            <a:endParaRPr lang="en-US" sz="1100" b="1" dirty="0">
              <a:solidFill>
                <a:prstClr val="white"/>
              </a:solidFill>
            </a:endParaRPr>
          </a:p>
        </p:txBody>
      </p:sp>
      <p:sp>
        <p:nvSpPr>
          <p:cNvPr id="9" name="文本框 8">
            <a:extLst>
              <a:ext uri="{FF2B5EF4-FFF2-40B4-BE49-F238E27FC236}">
                <a16:creationId xmlns:a16="http://schemas.microsoft.com/office/drawing/2014/main" id="{BB33DBE7-FD78-4325-BDB4-786B91DFB85C}"/>
              </a:ext>
            </a:extLst>
          </p:cNvPr>
          <p:cNvSpPr txBox="1"/>
          <p:nvPr/>
        </p:nvSpPr>
        <p:spPr>
          <a:xfrm>
            <a:off x="513969" y="1732766"/>
            <a:ext cx="8147248" cy="4198265"/>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kumimoji="1" lang="en-US" altLang="en-US" b="1" dirty="0" err="1">
                <a:solidFill>
                  <a:srgbClr val="000000"/>
                </a:solidFill>
                <a:latin typeface="华文中宋" panose="02010600040101010101" pitchFamily="2" charset="-122"/>
                <a:ea typeface="华文中宋" panose="02010600040101010101" pitchFamily="2" charset="-122"/>
              </a:rPr>
              <a:t>数据的组织和格式</a:t>
            </a:r>
            <a:endParaRPr kumimoji="1" lang="en-US" altLang="en-US"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en-US" b="1" dirty="0">
                <a:solidFill>
                  <a:srgbClr val="000000"/>
                </a:solidFill>
                <a:latin typeface="华文中宋" panose="02010600040101010101" pitchFamily="2" charset="-122"/>
                <a:ea typeface="华文中宋" panose="02010600040101010101" pitchFamily="2" charset="-122"/>
              </a:rPr>
              <a:t>磁盘设备可包括一个或多个物理盘片</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en-US" b="1" dirty="0">
                <a:solidFill>
                  <a:srgbClr val="000000"/>
                </a:solidFill>
                <a:latin typeface="华文中宋" panose="02010600040101010101" pitchFamily="2" charset="-122"/>
                <a:ea typeface="华文中宋" panose="02010600040101010101" pitchFamily="2" charset="-122"/>
              </a:rPr>
              <a:t>每个磁盘片分一个或两个存储面</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en-US" b="1" dirty="0">
                <a:solidFill>
                  <a:srgbClr val="000000"/>
                </a:solidFill>
                <a:latin typeface="华文中宋" panose="02010600040101010101" pitchFamily="2" charset="-122"/>
                <a:ea typeface="华文中宋" panose="02010600040101010101" pitchFamily="2" charset="-122"/>
              </a:rPr>
              <a:t>每个盘面上有若干个磁道</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en-US" b="1" dirty="0">
                <a:solidFill>
                  <a:srgbClr val="000000"/>
                </a:solidFill>
                <a:latin typeface="华文中宋" panose="02010600040101010101" pitchFamily="2" charset="-122"/>
                <a:ea typeface="华文中宋" panose="02010600040101010101" pitchFamily="2" charset="-122"/>
              </a:rPr>
              <a:t>每条磁道又被从逻辑上划分成若干个扇区（</a:t>
            </a:r>
            <a:r>
              <a:rPr kumimoji="1" lang="en-US" altLang="zh-CN" b="1" dirty="0">
                <a:solidFill>
                  <a:srgbClr val="000000"/>
                </a:solidFill>
                <a:latin typeface="华文中宋" panose="02010600040101010101" pitchFamily="2" charset="-122"/>
                <a:ea typeface="华文中宋" panose="02010600040101010101" pitchFamily="2" charset="-122"/>
              </a:rPr>
              <a:t>sectors</a:t>
            </a:r>
            <a:r>
              <a:rPr kumimoji="1" lang="zh-CN" altLang="en-US" b="1" dirty="0">
                <a:solidFill>
                  <a:srgbClr val="000000"/>
                </a:solidFill>
                <a:latin typeface="华文中宋" panose="02010600040101010101" pitchFamily="2" charset="-122"/>
                <a:ea typeface="华文中宋" panose="02010600040101010101" pitchFamily="2" charset="-122"/>
              </a:rPr>
              <a:t>），一个扇区称为一个盘块（或数据块）</a:t>
            </a:r>
          </a:p>
          <a:p>
            <a:pPr algn="l">
              <a:lnSpc>
                <a:spcPct val="150000"/>
              </a:lnSpc>
            </a:pPr>
            <a:r>
              <a:rPr kumimoji="1" lang="zh-CN" altLang="en-US" b="1" dirty="0">
                <a:solidFill>
                  <a:srgbClr val="000000"/>
                </a:solidFill>
                <a:latin typeface="华文中宋" panose="02010600040101010101" pitchFamily="2" charset="-122"/>
                <a:ea typeface="华文中宋" panose="02010600040101010101" pitchFamily="2" charset="-122"/>
              </a:rPr>
              <a:t>    一个物理记录，存储在一个扇区上，磁盘上能存储的物理记录块数目，是由扇区数、磁道数以及磁盘面数所决定的。例如，一个</a:t>
            </a:r>
            <a:r>
              <a:rPr kumimoji="1" lang="en-US" altLang="zh-CN" b="1" dirty="0">
                <a:solidFill>
                  <a:srgbClr val="000000"/>
                </a:solidFill>
                <a:latin typeface="华文中宋" panose="02010600040101010101" pitchFamily="2" charset="-122"/>
                <a:ea typeface="华文中宋" panose="02010600040101010101" pitchFamily="2" charset="-122"/>
              </a:rPr>
              <a:t>10GB</a:t>
            </a:r>
            <a:r>
              <a:rPr kumimoji="1" lang="zh-CN" altLang="en-US" b="1" dirty="0">
                <a:solidFill>
                  <a:srgbClr val="000000"/>
                </a:solidFill>
                <a:latin typeface="华文中宋" panose="02010600040101010101" pitchFamily="2" charset="-122"/>
                <a:ea typeface="华文中宋" panose="02010600040101010101" pitchFamily="2" charset="-122"/>
              </a:rPr>
              <a:t>容量的磁盘，有</a:t>
            </a:r>
            <a:r>
              <a:rPr kumimoji="1" lang="en-US" altLang="zh-CN" b="1" dirty="0">
                <a:solidFill>
                  <a:srgbClr val="000000"/>
                </a:solidFill>
                <a:latin typeface="华文中宋" panose="02010600040101010101" pitchFamily="2" charset="-122"/>
                <a:ea typeface="华文中宋" panose="02010600040101010101" pitchFamily="2" charset="-122"/>
              </a:rPr>
              <a:t>8</a:t>
            </a:r>
            <a:r>
              <a:rPr kumimoji="1" lang="zh-CN" altLang="en-US" b="1" dirty="0">
                <a:solidFill>
                  <a:srgbClr val="000000"/>
                </a:solidFill>
                <a:latin typeface="华文中宋" panose="02010600040101010101" pitchFamily="2" charset="-122"/>
                <a:ea typeface="华文中宋" panose="02010600040101010101" pitchFamily="2" charset="-122"/>
              </a:rPr>
              <a:t>个双面可存储盘片，共</a:t>
            </a:r>
            <a:r>
              <a:rPr kumimoji="1" lang="en-US" altLang="zh-CN" b="1" dirty="0">
                <a:solidFill>
                  <a:srgbClr val="000000"/>
                </a:solidFill>
                <a:latin typeface="华文中宋" panose="02010600040101010101" pitchFamily="2" charset="-122"/>
                <a:ea typeface="华文中宋" panose="02010600040101010101" pitchFamily="2" charset="-122"/>
              </a:rPr>
              <a:t>16</a:t>
            </a:r>
            <a:r>
              <a:rPr kumimoji="1" lang="zh-CN" altLang="en-US" b="1" dirty="0">
                <a:solidFill>
                  <a:srgbClr val="000000"/>
                </a:solidFill>
                <a:latin typeface="华文中宋" panose="02010600040101010101" pitchFamily="2" charset="-122"/>
                <a:ea typeface="华文中宋" panose="02010600040101010101" pitchFamily="2" charset="-122"/>
              </a:rPr>
              <a:t>个存储面（盘面），每面有</a:t>
            </a:r>
            <a:r>
              <a:rPr kumimoji="1" lang="en-US" altLang="zh-CN" b="1" dirty="0">
                <a:solidFill>
                  <a:srgbClr val="000000"/>
                </a:solidFill>
                <a:latin typeface="华文中宋" panose="02010600040101010101" pitchFamily="2" charset="-122"/>
                <a:ea typeface="华文中宋" panose="02010600040101010101" pitchFamily="2" charset="-122"/>
              </a:rPr>
              <a:t>16383</a:t>
            </a:r>
            <a:r>
              <a:rPr kumimoji="1" lang="zh-CN" altLang="en-US" b="1" dirty="0">
                <a:solidFill>
                  <a:srgbClr val="000000"/>
                </a:solidFill>
                <a:latin typeface="华文中宋" panose="02010600040101010101" pitchFamily="2" charset="-122"/>
                <a:ea typeface="华文中宋" panose="02010600040101010101" pitchFamily="2" charset="-122"/>
              </a:rPr>
              <a:t>个磁道（也称柱面），</a:t>
            </a:r>
            <a:r>
              <a:rPr kumimoji="1" lang="en-US" altLang="zh-CN" b="1" dirty="0">
                <a:solidFill>
                  <a:srgbClr val="000000"/>
                </a:solidFill>
                <a:latin typeface="华文中宋" panose="02010600040101010101" pitchFamily="2" charset="-122"/>
                <a:ea typeface="华文中宋" panose="02010600040101010101" pitchFamily="2" charset="-122"/>
              </a:rPr>
              <a:t>63</a:t>
            </a:r>
            <a:r>
              <a:rPr kumimoji="1" lang="zh-CN" altLang="en-US" b="1" dirty="0">
                <a:solidFill>
                  <a:srgbClr val="000000"/>
                </a:solidFill>
                <a:latin typeface="华文中宋" panose="02010600040101010101" pitchFamily="2" charset="-122"/>
                <a:ea typeface="华文中宋" panose="02010600040101010101" pitchFamily="2" charset="-122"/>
              </a:rPr>
              <a:t>个扇区</a:t>
            </a:r>
            <a:endParaRPr lang="zh-CN" altLang="en-US"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F49C8578-2186-4E54-B970-E45F35BF4FBC}"/>
              </a:ext>
            </a:extLst>
          </p:cNvPr>
          <p:cNvSpPr>
            <a:spLocks noGrp="1"/>
          </p:cNvSpPr>
          <p:nvPr>
            <p:ph type="sldNum" sz="quarter" idx="12"/>
          </p:nvPr>
        </p:nvSpPr>
        <p:spPr/>
        <p:txBody>
          <a:bodyPr/>
          <a:lstStyle/>
          <a:p>
            <a:fld id="{B10D5614-B734-4280-8F57-1D4947433C97}" type="slidenum">
              <a:rPr lang="en-US" smtClean="0"/>
              <a:pPr/>
              <a:t>94</a:t>
            </a:fld>
            <a:endParaRPr lang="en-US"/>
          </a:p>
        </p:txBody>
      </p:sp>
    </p:spTree>
    <p:extLst>
      <p:ext uri="{BB962C8B-B14F-4D97-AF65-F5344CB8AC3E}">
        <p14:creationId xmlns:p14="http://schemas.microsoft.com/office/powerpoint/2010/main" val="384068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磁盘低级格式化</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71</a:t>
            </a:r>
            <a:endParaRPr lang="en-US" sz="1100" b="1" dirty="0">
              <a:solidFill>
                <a:prstClr val="white"/>
              </a:solidFill>
            </a:endParaRPr>
          </a:p>
        </p:txBody>
      </p:sp>
      <p:sp>
        <p:nvSpPr>
          <p:cNvPr id="8" name="文本框 7">
            <a:extLst>
              <a:ext uri="{FF2B5EF4-FFF2-40B4-BE49-F238E27FC236}">
                <a16:creationId xmlns:a16="http://schemas.microsoft.com/office/drawing/2014/main" id="{5FA2B4A0-CA5B-4CDF-BCB9-C1AAAA747D0E}"/>
              </a:ext>
            </a:extLst>
          </p:cNvPr>
          <p:cNvSpPr txBox="1"/>
          <p:nvPr/>
        </p:nvSpPr>
        <p:spPr>
          <a:xfrm>
            <a:off x="490234" y="1674674"/>
            <a:ext cx="8146981" cy="1289777"/>
          </a:xfrm>
          <a:prstGeom prst="rect">
            <a:avLst/>
          </a:prstGeom>
          <a:noFill/>
        </p:spPr>
        <p:txBody>
          <a:bodyPr wrap="square">
            <a:spAutoFit/>
          </a:bodyPr>
          <a:lstStyle/>
          <a:p>
            <a:pPr>
              <a:lnSpc>
                <a:spcPct val="150000"/>
              </a:lnSpc>
            </a:pPr>
            <a:r>
              <a:rPr kumimoji="1" lang="zh-CN" altLang="en-US" sz="1800" b="1" dirty="0">
                <a:solidFill>
                  <a:srgbClr val="000000"/>
                </a:solidFill>
                <a:latin typeface="华文中宋" panose="02010600040101010101" pitchFamily="2" charset="-122"/>
                <a:ea typeface="华文中宋" panose="02010600040101010101" pitchFamily="2" charset="-122"/>
              </a:rPr>
              <a:t>    下图示出了一种温盘中一条磁道格式化的情况：其中每条磁道含有</a:t>
            </a:r>
            <a:r>
              <a:rPr kumimoji="1" lang="en-US" altLang="zh-CN" sz="1800" b="1" dirty="0">
                <a:solidFill>
                  <a:srgbClr val="000000"/>
                </a:solidFill>
                <a:latin typeface="华文中宋" panose="02010600040101010101" pitchFamily="2" charset="-122"/>
                <a:ea typeface="华文中宋" panose="02010600040101010101" pitchFamily="2" charset="-122"/>
              </a:rPr>
              <a:t>30</a:t>
            </a:r>
            <a:r>
              <a:rPr kumimoji="1" lang="zh-CN" altLang="en-US" sz="1800" b="1" dirty="0">
                <a:solidFill>
                  <a:srgbClr val="000000"/>
                </a:solidFill>
                <a:latin typeface="华文中宋" panose="02010600040101010101" pitchFamily="2" charset="-122"/>
                <a:ea typeface="华文中宋" panose="02010600040101010101" pitchFamily="2" charset="-122"/>
              </a:rPr>
              <a:t>个固定大小的扇区，每个扇区容量为</a:t>
            </a:r>
            <a:r>
              <a:rPr kumimoji="1" lang="en-US" altLang="zh-CN" sz="1800" b="1" dirty="0">
                <a:solidFill>
                  <a:srgbClr val="000000"/>
                </a:solidFill>
                <a:latin typeface="华文中宋" panose="02010600040101010101" pitchFamily="2" charset="-122"/>
                <a:ea typeface="华文中宋" panose="02010600040101010101" pitchFamily="2" charset="-122"/>
              </a:rPr>
              <a:t>600</a:t>
            </a:r>
            <a:r>
              <a:rPr kumimoji="1" lang="zh-CN" altLang="en-US" sz="1800" b="1" dirty="0">
                <a:solidFill>
                  <a:srgbClr val="000000"/>
                </a:solidFill>
                <a:latin typeface="华文中宋" panose="02010600040101010101" pitchFamily="2" charset="-122"/>
                <a:ea typeface="华文中宋" panose="02010600040101010101" pitchFamily="2" charset="-122"/>
              </a:rPr>
              <a:t>个字节，其中</a:t>
            </a:r>
            <a:r>
              <a:rPr kumimoji="1" lang="en-US" altLang="zh-CN" sz="1800" b="1" dirty="0">
                <a:solidFill>
                  <a:srgbClr val="000000"/>
                </a:solidFill>
                <a:latin typeface="华文中宋" panose="02010600040101010101" pitchFamily="2" charset="-122"/>
                <a:ea typeface="华文中宋" panose="02010600040101010101" pitchFamily="2" charset="-122"/>
              </a:rPr>
              <a:t>512</a:t>
            </a:r>
            <a:r>
              <a:rPr kumimoji="1" lang="zh-CN" altLang="en-US" sz="1800" b="1" dirty="0">
                <a:solidFill>
                  <a:srgbClr val="000000"/>
                </a:solidFill>
                <a:latin typeface="华文中宋" panose="02010600040101010101" pitchFamily="2" charset="-122"/>
                <a:ea typeface="华文中宋" panose="02010600040101010101" pitchFamily="2" charset="-122"/>
              </a:rPr>
              <a:t>个字节存放数据，其余的用于存放控制信息。每个扇区包括两个字段：标识符字段、数据字段</a:t>
            </a:r>
            <a:endParaRPr lang="zh-CN" altLang="en-US" b="1" dirty="0">
              <a:solidFill>
                <a:srgbClr val="000000"/>
              </a:solidFill>
              <a:latin typeface="华文中宋" panose="02010600040101010101" pitchFamily="2" charset="-122"/>
              <a:ea typeface="华文中宋" panose="02010600040101010101" pitchFamily="2" charset="-122"/>
            </a:endParaRPr>
          </a:p>
        </p:txBody>
      </p:sp>
      <p:pic>
        <p:nvPicPr>
          <p:cNvPr id="12" name="Picture 7">
            <a:extLst>
              <a:ext uri="{FF2B5EF4-FFF2-40B4-BE49-F238E27FC236}">
                <a16:creationId xmlns:a16="http://schemas.microsoft.com/office/drawing/2014/main" id="{D041C75E-18A4-4A30-9F26-547116C9A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42655"/>
            <a:ext cx="8407419" cy="331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AA084B1F-A7C5-448F-A366-271D911516B8}"/>
              </a:ext>
            </a:extLst>
          </p:cNvPr>
          <p:cNvSpPr>
            <a:spLocks noGrp="1"/>
          </p:cNvSpPr>
          <p:nvPr>
            <p:ph type="sldNum" sz="quarter" idx="12"/>
          </p:nvPr>
        </p:nvSpPr>
        <p:spPr/>
        <p:txBody>
          <a:bodyPr/>
          <a:lstStyle/>
          <a:p>
            <a:fld id="{B10D5614-B734-4280-8F57-1D4947433C97}" type="slidenum">
              <a:rPr lang="en-US" smtClean="0"/>
              <a:pPr/>
              <a:t>95</a:t>
            </a:fld>
            <a:endParaRPr lang="en-US"/>
          </a:p>
        </p:txBody>
      </p:sp>
    </p:spTree>
    <p:extLst>
      <p:ext uri="{BB962C8B-B14F-4D97-AF65-F5344CB8AC3E}">
        <p14:creationId xmlns:p14="http://schemas.microsoft.com/office/powerpoint/2010/main" val="336956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磁盘分区和高级格式化</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71</a:t>
            </a:r>
            <a:endParaRPr lang="en-US" sz="1100" b="1" dirty="0">
              <a:solidFill>
                <a:prstClr val="white"/>
              </a:solidFill>
            </a:endParaRPr>
          </a:p>
        </p:txBody>
      </p:sp>
      <p:sp>
        <p:nvSpPr>
          <p:cNvPr id="9" name="文本框 8">
            <a:extLst>
              <a:ext uri="{FF2B5EF4-FFF2-40B4-BE49-F238E27FC236}">
                <a16:creationId xmlns:a16="http://schemas.microsoft.com/office/drawing/2014/main" id="{14D98A76-4C27-4A67-9AA6-043FFD5EF076}"/>
              </a:ext>
            </a:extLst>
          </p:cNvPr>
          <p:cNvSpPr txBox="1"/>
          <p:nvPr/>
        </p:nvSpPr>
        <p:spPr>
          <a:xfrm>
            <a:off x="498376" y="1616843"/>
            <a:ext cx="7910536" cy="4198265"/>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kumimoji="1" lang="zh-CN" altLang="en-US" b="1" dirty="0">
                <a:solidFill>
                  <a:srgbClr val="000000"/>
                </a:solidFill>
                <a:latin typeface="华文中宋" panose="02010600040101010101" pitchFamily="2" charset="-122"/>
                <a:ea typeface="华文中宋" panose="02010600040101010101" pitchFamily="2" charset="-122"/>
              </a:rPr>
              <a:t>磁盘分区</a:t>
            </a:r>
          </a:p>
          <a:p>
            <a:pPr marL="742950" lvl="1" indent="-285750">
              <a:lnSpc>
                <a:spcPct val="150000"/>
              </a:lnSpc>
              <a:buFont typeface="Arial" panose="020B0604020202020204" pitchFamily="34" charset="0"/>
              <a:buChar char="•"/>
            </a:pPr>
            <a:r>
              <a:rPr kumimoji="1" lang="zh-CN" altLang="zh-CN" b="1" dirty="0">
                <a:solidFill>
                  <a:srgbClr val="000000"/>
                </a:solidFill>
                <a:latin typeface="华文中宋" panose="02010600040101010101" pitchFamily="2" charset="-122"/>
                <a:ea typeface="华文中宋" panose="02010600040101010101" pitchFamily="2" charset="-122"/>
              </a:rPr>
              <a:t>在磁盘格式化完成后，一般要对磁盘进行分区</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zh-CN" b="1" dirty="0">
                <a:solidFill>
                  <a:srgbClr val="000000"/>
                </a:solidFill>
                <a:latin typeface="华文中宋" panose="02010600040101010101" pitchFamily="2" charset="-122"/>
                <a:ea typeface="华文中宋" panose="02010600040101010101" pitchFamily="2" charset="-122"/>
              </a:rPr>
              <a:t>在逻辑上，每个分区就是一个独立的逻辑磁盘</a:t>
            </a:r>
            <a:endParaRPr kumimoji="1" lang="en-US" altLang="zh-CN" b="1" dirty="0">
              <a:solidFill>
                <a:srgbClr val="000000"/>
              </a:solidFill>
              <a:latin typeface="华文中宋" panose="02010600040101010101" pitchFamily="2" charset="-122"/>
              <a:ea typeface="华文中宋" panose="02010600040101010101" pitchFamily="2" charset="-122"/>
            </a:endParaRPr>
          </a:p>
          <a:p>
            <a:pPr marL="742950" lvl="1" indent="-285750">
              <a:lnSpc>
                <a:spcPct val="150000"/>
              </a:lnSpc>
              <a:buFont typeface="Arial" panose="020B0604020202020204" pitchFamily="34" charset="0"/>
              <a:buChar char="•"/>
            </a:pPr>
            <a:r>
              <a:rPr kumimoji="1" lang="zh-CN" altLang="zh-CN" b="1" dirty="0">
                <a:solidFill>
                  <a:srgbClr val="000000"/>
                </a:solidFill>
                <a:latin typeface="华文中宋" panose="02010600040101010101" pitchFamily="2" charset="-122"/>
                <a:ea typeface="华文中宋" panose="02010600040101010101" pitchFamily="2" charset="-122"/>
              </a:rPr>
              <a:t>每个分区的起始扇区和大小都记录在磁盘0扇区的主引导记录分区表所包含的分区表中。在这个分区表中必须有一个分区被标记成活动的，以保证能够从硬盘引导系统</a:t>
            </a:r>
          </a:p>
          <a:p>
            <a:pPr marL="285750" indent="-285750" algn="l">
              <a:lnSpc>
                <a:spcPct val="150000"/>
              </a:lnSpc>
              <a:buFont typeface="Wingdings" panose="05000000000000000000" pitchFamily="2" charset="2"/>
              <a:buChar char="Ø"/>
            </a:pPr>
            <a:r>
              <a:rPr kumimoji="1" lang="zh-CN" altLang="zh-CN" b="1" dirty="0">
                <a:solidFill>
                  <a:srgbClr val="000000"/>
                </a:solidFill>
                <a:latin typeface="华文中宋" panose="02010600040101010101" pitchFamily="2" charset="-122"/>
                <a:ea typeface="华文中宋" panose="02010600040101010101" pitchFamily="2" charset="-122"/>
              </a:rPr>
              <a:t>磁盘高级格式化</a:t>
            </a:r>
            <a:endParaRPr kumimoji="1" lang="zh-CN" altLang="en-US" b="1" dirty="0">
              <a:solidFill>
                <a:srgbClr val="000000"/>
              </a:solidFill>
              <a:latin typeface="华文中宋" panose="02010600040101010101" pitchFamily="2" charset="-122"/>
              <a:ea typeface="华文中宋" panose="02010600040101010101" pitchFamily="2" charset="-122"/>
            </a:endParaRPr>
          </a:p>
          <a:p>
            <a:pPr algn="l">
              <a:lnSpc>
                <a:spcPct val="150000"/>
              </a:lnSpc>
            </a:pPr>
            <a:r>
              <a:rPr kumimoji="1" lang="zh-CN" altLang="en-US" b="1" dirty="0">
                <a:solidFill>
                  <a:srgbClr val="000000"/>
                </a:solidFill>
                <a:latin typeface="华文中宋" panose="02010600040101010101" pitchFamily="2" charset="-122"/>
                <a:ea typeface="华文中宋" panose="02010600040101010101" pitchFamily="2" charset="-122"/>
              </a:rPr>
              <a:t>     </a:t>
            </a:r>
            <a:r>
              <a:rPr kumimoji="1" lang="zh-CN" altLang="zh-CN" b="1" dirty="0">
                <a:solidFill>
                  <a:srgbClr val="000000"/>
                </a:solidFill>
                <a:latin typeface="华文中宋" panose="02010600040101010101" pitchFamily="2" charset="-122"/>
                <a:ea typeface="华文中宋" panose="02010600040101010101" pitchFamily="2" charset="-122"/>
              </a:rPr>
              <a:t>在真正可以使用磁盘前，还需要对磁盘进行一次高级格式化，即设置一个引导块、空闲存储管理、根目录和一个空文件系统，同时在分区表中标记该分区所使用的文件系统</a:t>
            </a:r>
          </a:p>
        </p:txBody>
      </p:sp>
      <p:sp>
        <p:nvSpPr>
          <p:cNvPr id="3" name="灯片编号占位符 2">
            <a:extLst>
              <a:ext uri="{FF2B5EF4-FFF2-40B4-BE49-F238E27FC236}">
                <a16:creationId xmlns:a16="http://schemas.microsoft.com/office/drawing/2014/main" id="{1FA269CD-459B-46B5-9D87-E82B6D40B0DC}"/>
              </a:ext>
            </a:extLst>
          </p:cNvPr>
          <p:cNvSpPr>
            <a:spLocks noGrp="1"/>
          </p:cNvSpPr>
          <p:nvPr>
            <p:ph type="sldNum" sz="quarter" idx="12"/>
          </p:nvPr>
        </p:nvSpPr>
        <p:spPr/>
        <p:txBody>
          <a:bodyPr/>
          <a:lstStyle/>
          <a:p>
            <a:fld id="{B10D5614-B734-4280-8F57-1D4947433C97}" type="slidenum">
              <a:rPr lang="en-US" smtClean="0"/>
              <a:pPr/>
              <a:t>96</a:t>
            </a:fld>
            <a:endParaRPr lang="en-US"/>
          </a:p>
        </p:txBody>
      </p:sp>
    </p:spTree>
    <p:extLst>
      <p:ext uri="{BB962C8B-B14F-4D97-AF65-F5344CB8AC3E}">
        <p14:creationId xmlns:p14="http://schemas.microsoft.com/office/powerpoint/2010/main" val="129507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3"/>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磁盘性能参数</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71</a:t>
            </a:r>
            <a:endParaRPr lang="en-US" sz="1100" b="1" dirty="0">
              <a:solidFill>
                <a:prstClr val="white"/>
              </a:solidFill>
            </a:endParaRP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35" y="1628800"/>
            <a:ext cx="7534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p:cNvSpPr>
          <p:nvPr/>
        </p:nvSpPr>
        <p:spPr>
          <a:xfrm>
            <a:off x="481856" y="3212976"/>
            <a:ext cx="8075613" cy="33944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寻道时间</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磁头臂移动到指定磁道所需要的时间。</a:t>
            </a:r>
            <a:r>
              <a:rPr lang="en-US" altLang="zh-CN" sz="1800" b="1" dirty="0">
                <a:solidFill>
                  <a:srgbClr val="000000"/>
                </a:solidFill>
                <a:latin typeface="华文中宋" panose="02010600040101010101" pitchFamily="2" charset="-122"/>
                <a:ea typeface="华文中宋" panose="02010600040101010101" pitchFamily="2" charset="-122"/>
              </a:rPr>
              <a:t>14</a:t>
            </a:r>
            <a:r>
              <a:rPr lang="zh-CN" altLang="en-US" sz="1800" b="1" dirty="0">
                <a:solidFill>
                  <a:srgbClr val="000000"/>
                </a:solidFill>
                <a:latin typeface="华文中宋" panose="02010600040101010101" pitchFamily="2" charset="-122"/>
                <a:ea typeface="华文中宋" panose="02010600040101010101" pitchFamily="2" charset="-122"/>
              </a:rPr>
              <a:t>英寸到</a:t>
            </a:r>
            <a:r>
              <a:rPr lang="en-US" altLang="zh-CN" sz="1800" b="1" dirty="0">
                <a:solidFill>
                  <a:srgbClr val="000000"/>
                </a:solidFill>
                <a:latin typeface="华文中宋" panose="02010600040101010101" pitchFamily="2" charset="-122"/>
                <a:ea typeface="华文中宋" panose="02010600040101010101" pitchFamily="2" charset="-122"/>
              </a:rPr>
              <a:t>3.5</a:t>
            </a:r>
            <a:r>
              <a:rPr lang="zh-CN" altLang="en-US" sz="1800" b="1" dirty="0">
                <a:solidFill>
                  <a:srgbClr val="000000"/>
                </a:solidFill>
                <a:latin typeface="华文中宋" panose="02010600040101010101" pitchFamily="2" charset="-122"/>
                <a:ea typeface="华文中宋" panose="02010600040101010101" pitchFamily="2" charset="-122"/>
              </a:rPr>
              <a:t>英寸</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典型的磁盘平均寻道时间小于</a:t>
            </a:r>
            <a:r>
              <a:rPr lang="en-US" altLang="zh-CN" sz="1800" b="1" dirty="0">
                <a:solidFill>
                  <a:srgbClr val="000000"/>
                </a:solidFill>
                <a:latin typeface="华文中宋" panose="02010600040101010101" pitchFamily="2" charset="-122"/>
                <a:ea typeface="华文中宋" panose="02010600040101010101" pitchFamily="2" charset="-122"/>
              </a:rPr>
              <a:t>4ms</a:t>
            </a:r>
            <a:endParaRPr lang="zh-CN" altLang="en-US" sz="18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旋转延迟</a:t>
            </a:r>
          </a:p>
          <a:p>
            <a:pPr lvl="1">
              <a:lnSpc>
                <a:spcPct val="150000"/>
              </a:lnSpc>
              <a:spcBef>
                <a:spcPts val="0"/>
              </a:spcBef>
              <a:buFont typeface="Arial" panose="020B0604020202020204" pitchFamily="34" charset="0"/>
              <a:buChar char="•"/>
            </a:pPr>
            <a:r>
              <a:rPr lang="zh-CN" altLang="en-US" sz="1800" b="1" dirty="0">
                <a:solidFill>
                  <a:srgbClr val="000000"/>
                </a:solidFill>
                <a:latin typeface="华文中宋" panose="02010600040101010101" pitchFamily="2" charset="-122"/>
                <a:ea typeface="华文中宋" panose="02010600040101010101" pitchFamily="2" charset="-122"/>
              </a:rPr>
              <a:t>待读写扇区旋转到磁头所需要的时间。</a:t>
            </a:r>
            <a:r>
              <a:rPr lang="en-US" altLang="zh-CN" sz="1800" b="1" dirty="0">
                <a:solidFill>
                  <a:srgbClr val="000000"/>
                </a:solidFill>
                <a:latin typeface="华文中宋" panose="02010600040101010101" pitchFamily="2" charset="-122"/>
                <a:ea typeface="华文中宋" panose="02010600040101010101" pitchFamily="2" charset="-122"/>
              </a:rPr>
              <a:t>3600~15000rpm</a:t>
            </a:r>
            <a:r>
              <a:rPr lang="zh-CN" altLang="en-US" sz="1800" b="1" dirty="0">
                <a:solidFill>
                  <a:srgbClr val="000000"/>
                </a:solidFill>
                <a:latin typeface="华文中宋" panose="02010600040101010101" pitchFamily="2" charset="-122"/>
                <a:ea typeface="华文中宋" panose="02010600040101010101" pitchFamily="2" charset="-122"/>
              </a:rPr>
              <a:t>，其中，</a:t>
            </a:r>
            <a:r>
              <a:rPr lang="en-US" altLang="zh-CN" sz="1800" b="1" dirty="0">
                <a:solidFill>
                  <a:srgbClr val="000000"/>
                </a:solidFill>
                <a:latin typeface="华文中宋" panose="02010600040101010101" pitchFamily="2" charset="-122"/>
                <a:ea typeface="华文中宋" panose="02010600040101010101" pitchFamily="2" charset="-122"/>
              </a:rPr>
              <a:t>15000rpm</a:t>
            </a:r>
            <a:r>
              <a:rPr lang="zh-CN" altLang="en-US" sz="1800" b="1" dirty="0">
                <a:solidFill>
                  <a:srgbClr val="000000"/>
                </a:solidFill>
                <a:latin typeface="华文中宋" panose="02010600040101010101" pitchFamily="2" charset="-122"/>
                <a:ea typeface="华文中宋" panose="02010600040101010101" pitchFamily="2" charset="-122"/>
              </a:rPr>
              <a:t>相当于每</a:t>
            </a:r>
            <a:r>
              <a:rPr lang="en-US" altLang="zh-CN" sz="1800" b="1" dirty="0">
                <a:solidFill>
                  <a:srgbClr val="000000"/>
                </a:solidFill>
                <a:latin typeface="华文中宋" panose="02010600040101010101" pitchFamily="2" charset="-122"/>
                <a:ea typeface="华文中宋" panose="02010600040101010101" pitchFamily="2" charset="-122"/>
              </a:rPr>
              <a:t>4ms</a:t>
            </a:r>
            <a:r>
              <a:rPr lang="zh-CN" altLang="en-US" sz="1800" b="1" dirty="0">
                <a:solidFill>
                  <a:srgbClr val="000000"/>
                </a:solidFill>
                <a:latin typeface="华文中宋" panose="02010600040101010101" pitchFamily="2" charset="-122"/>
                <a:ea typeface="华文中宋" panose="02010600040101010101" pitchFamily="2" charset="-122"/>
              </a:rPr>
              <a:t>旋转一周，平均延迟</a:t>
            </a:r>
            <a:r>
              <a:rPr lang="en-US" altLang="zh-CN" sz="1800" b="1" dirty="0">
                <a:solidFill>
                  <a:srgbClr val="000000"/>
                </a:solidFill>
                <a:latin typeface="华文中宋" panose="02010600040101010101" pitchFamily="2" charset="-122"/>
                <a:ea typeface="华文中宋" panose="02010600040101010101" pitchFamily="2" charset="-122"/>
              </a:rPr>
              <a:t>2ms</a:t>
            </a:r>
            <a:endParaRPr lang="zh-CN" altLang="en-US" sz="1800" b="1" dirty="0">
              <a:solidFill>
                <a:srgbClr val="000000"/>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A7CE29F0-114F-4D4A-BF2E-268F4B04E0AA}"/>
              </a:ext>
            </a:extLst>
          </p:cNvPr>
          <p:cNvSpPr>
            <a:spLocks noGrp="1"/>
          </p:cNvSpPr>
          <p:nvPr>
            <p:ph type="sldNum" sz="quarter" idx="12"/>
          </p:nvPr>
        </p:nvSpPr>
        <p:spPr/>
        <p:txBody>
          <a:bodyPr/>
          <a:lstStyle/>
          <a:p>
            <a:fld id="{B10D5614-B734-4280-8F57-1D4947433C97}" type="slidenum">
              <a:rPr lang="en-US" smtClean="0"/>
              <a:pPr/>
              <a:t>97</a:t>
            </a:fld>
            <a:endParaRPr lang="en-US"/>
          </a:p>
        </p:txBody>
      </p:sp>
    </p:spTree>
    <p:extLst>
      <p:ext uri="{BB962C8B-B14F-4D97-AF65-F5344CB8AC3E}">
        <p14:creationId xmlns:p14="http://schemas.microsoft.com/office/powerpoint/2010/main" val="1626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磁盘性能参数</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72</a:t>
            </a:r>
            <a:endParaRPr lang="en-US" sz="1100" b="1" dirty="0">
              <a:solidFill>
                <a:prstClr val="white"/>
              </a:solidFill>
            </a:endParaRPr>
          </a:p>
        </p:txBody>
      </p:sp>
      <p:sp>
        <p:nvSpPr>
          <p:cNvPr id="8" name="Rectangle 3"/>
          <p:cNvSpPr txBox="1">
            <a:spLocks/>
          </p:cNvSpPr>
          <p:nvPr/>
        </p:nvSpPr>
        <p:spPr>
          <a:xfrm>
            <a:off x="481856" y="1800828"/>
            <a:ext cx="8075613" cy="33944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传输时间</a:t>
            </a:r>
            <a:r>
              <a:rPr lang="en-US" altLang="zh-CN" sz="1800" b="1" dirty="0">
                <a:solidFill>
                  <a:srgbClr val="000000"/>
                </a:solidFill>
                <a:latin typeface="华文中宋" panose="02010600040101010101" pitchFamily="2" charset="-122"/>
                <a:ea typeface="华文中宋" panose="02010600040101010101" pitchFamily="2" charset="-122"/>
              </a:rPr>
              <a:t>T</a:t>
            </a:r>
            <a:endParaRPr lang="zh-CN" altLang="en-US" sz="1800" b="1" dirty="0">
              <a:solidFill>
                <a:srgbClr val="000000"/>
              </a:solidFill>
              <a:latin typeface="华文中宋" panose="02010600040101010101" pitchFamily="2" charset="-122"/>
              <a:ea typeface="华文中宋" panose="02010600040101010101" pitchFamily="2" charset="-122"/>
            </a:endParaRPr>
          </a:p>
          <a:p>
            <a:pPr marL="0" indent="0" algn="ctr">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T=b/</a:t>
            </a:r>
            <a:r>
              <a:rPr lang="en-US" altLang="zh-CN" sz="1800" b="1" dirty="0" err="1">
                <a:solidFill>
                  <a:srgbClr val="000000"/>
                </a:solidFill>
                <a:latin typeface="华文中宋" panose="02010600040101010101" pitchFamily="2" charset="-122"/>
                <a:ea typeface="华文中宋" panose="02010600040101010101" pitchFamily="2" charset="-122"/>
              </a:rPr>
              <a:t>rN</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en-US" altLang="zh-CN" sz="1800" b="1" dirty="0">
                <a:solidFill>
                  <a:srgbClr val="000000"/>
                </a:solidFill>
                <a:latin typeface="华文中宋" panose="02010600040101010101" pitchFamily="2" charset="-122"/>
                <a:ea typeface="华文中宋" panose="02010600040101010101" pitchFamily="2" charset="-122"/>
              </a:rPr>
              <a:t>b</a:t>
            </a:r>
            <a:r>
              <a:rPr lang="zh-CN" altLang="en-US" sz="1800" b="1" dirty="0">
                <a:solidFill>
                  <a:srgbClr val="000000"/>
                </a:solidFill>
                <a:latin typeface="华文中宋" panose="02010600040101010101" pitchFamily="2" charset="-122"/>
                <a:ea typeface="华文中宋" panose="02010600040101010101" pitchFamily="2" charset="-122"/>
              </a:rPr>
              <a:t>：要传输的字节；</a:t>
            </a:r>
            <a:r>
              <a:rPr lang="en-US" altLang="zh-CN" sz="1800" b="1" dirty="0">
                <a:solidFill>
                  <a:srgbClr val="000000"/>
                </a:solidFill>
                <a:latin typeface="华文中宋" panose="02010600040101010101" pitchFamily="2" charset="-122"/>
                <a:ea typeface="华文中宋" panose="02010600040101010101" pitchFamily="2" charset="-122"/>
              </a:rPr>
              <a:t>N</a:t>
            </a:r>
            <a:r>
              <a:rPr lang="zh-CN" altLang="en-US" sz="1800" b="1" dirty="0">
                <a:solidFill>
                  <a:srgbClr val="000000"/>
                </a:solidFill>
                <a:latin typeface="华文中宋" panose="02010600040101010101" pitchFamily="2" charset="-122"/>
                <a:ea typeface="华文中宋" panose="02010600040101010101" pitchFamily="2" charset="-122"/>
              </a:rPr>
              <a:t>：一个磁道中的字节数；</a:t>
            </a:r>
            <a:r>
              <a:rPr lang="en-US" altLang="zh-CN" sz="1800" b="1" dirty="0">
                <a:solidFill>
                  <a:srgbClr val="000000"/>
                </a:solidFill>
                <a:latin typeface="华文中宋" panose="02010600040101010101" pitchFamily="2" charset="-122"/>
                <a:ea typeface="华文中宋" panose="02010600040101010101" pitchFamily="2" charset="-122"/>
              </a:rPr>
              <a:t>r</a:t>
            </a:r>
            <a:r>
              <a:rPr lang="zh-CN" altLang="en-US" sz="1800" b="1" dirty="0">
                <a:solidFill>
                  <a:srgbClr val="000000"/>
                </a:solidFill>
                <a:latin typeface="华文中宋" panose="02010600040101010101" pitchFamily="2" charset="-122"/>
                <a:ea typeface="华文中宋" panose="02010600040101010101" pitchFamily="2" charset="-122"/>
              </a:rPr>
              <a:t>：旋转速度（转</a:t>
            </a:r>
            <a:r>
              <a:rPr lang="en-US" altLang="zh-CN" sz="1800" b="1"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FF0000"/>
                </a:solidFill>
                <a:latin typeface="华文中宋" panose="02010600040101010101" pitchFamily="2" charset="-122"/>
                <a:ea typeface="华文中宋" panose="02010600040101010101" pitchFamily="2" charset="-122"/>
              </a:rPr>
              <a:t>秒</a:t>
            </a:r>
            <a:r>
              <a:rPr lang="zh-CN" altLang="en-US" sz="1800" b="1" dirty="0">
                <a:solidFill>
                  <a:srgbClr val="000000"/>
                </a:solidFill>
                <a:latin typeface="华文中宋" panose="02010600040101010101" pitchFamily="2" charset="-122"/>
                <a:ea typeface="华文中宋" panose="02010600040101010101" pitchFamily="2" charset="-122"/>
              </a:rPr>
              <a:t>）</a:t>
            </a:r>
            <a:endParaRPr lang="en-US" altLang="zh-CN" sz="1800" b="1" dirty="0">
              <a:solidFill>
                <a:srgbClr val="000000"/>
              </a:solidFill>
              <a:latin typeface="华文中宋" panose="02010600040101010101" pitchFamily="2" charset="-122"/>
              <a:ea typeface="华文中宋" panose="02010600040101010101" pitchFamily="2" charset="-122"/>
            </a:endParaRPr>
          </a:p>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总平均存取时间</a:t>
            </a:r>
            <a:r>
              <a:rPr lang="en-US" altLang="zh-CN" sz="1800" b="1" dirty="0">
                <a:solidFill>
                  <a:srgbClr val="000000"/>
                </a:solidFill>
                <a:latin typeface="华文中宋" panose="02010600040101010101" pitchFamily="2" charset="-122"/>
                <a:ea typeface="华文中宋" panose="02010600040101010101" pitchFamily="2" charset="-122"/>
              </a:rPr>
              <a:t>T</a:t>
            </a:r>
            <a:r>
              <a:rPr lang="en-US" altLang="zh-CN" sz="1800" b="1" baseline="-25000" dirty="0">
                <a:solidFill>
                  <a:srgbClr val="000000"/>
                </a:solidFill>
                <a:latin typeface="华文中宋" panose="02010600040101010101" pitchFamily="2" charset="-122"/>
                <a:ea typeface="华文中宋" panose="02010600040101010101" pitchFamily="2" charset="-122"/>
              </a:rPr>
              <a:t>a</a:t>
            </a:r>
            <a:endParaRPr lang="en-US" altLang="zh-CN" sz="1800" b="1" dirty="0">
              <a:solidFill>
                <a:srgbClr val="000000"/>
              </a:solidFill>
              <a:latin typeface="华文中宋" panose="02010600040101010101" pitchFamily="2" charset="-122"/>
              <a:ea typeface="华文中宋" panose="02010600040101010101" pitchFamily="2" charset="-122"/>
            </a:endParaRPr>
          </a:p>
          <a:p>
            <a:pPr marL="0" indent="0" algn="ctr">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T</a:t>
            </a:r>
            <a:r>
              <a:rPr lang="en-US" altLang="zh-CN" sz="1800" b="1" baseline="-25000" dirty="0">
                <a:solidFill>
                  <a:srgbClr val="000000"/>
                </a:solidFill>
                <a:latin typeface="华文中宋" panose="02010600040101010101" pitchFamily="2" charset="-122"/>
                <a:ea typeface="华文中宋" panose="02010600040101010101" pitchFamily="2" charset="-122"/>
              </a:rPr>
              <a:t>a</a:t>
            </a:r>
            <a:r>
              <a:rPr lang="en-US" altLang="zh-CN" sz="1800" b="1" dirty="0">
                <a:solidFill>
                  <a:srgbClr val="000000"/>
                </a:solidFill>
                <a:latin typeface="华文中宋" panose="02010600040101010101" pitchFamily="2" charset="-122"/>
                <a:ea typeface="华文中宋" panose="02010600040101010101" pitchFamily="2" charset="-122"/>
              </a:rPr>
              <a:t>=T</a:t>
            </a:r>
            <a:r>
              <a:rPr lang="en-US" altLang="zh-CN" sz="1800" b="1" baseline="-25000" dirty="0">
                <a:solidFill>
                  <a:srgbClr val="000000"/>
                </a:solidFill>
                <a:latin typeface="华文中宋" panose="02010600040101010101" pitchFamily="2" charset="-122"/>
                <a:ea typeface="华文中宋" panose="02010600040101010101" pitchFamily="2" charset="-122"/>
              </a:rPr>
              <a:t>s</a:t>
            </a:r>
            <a:r>
              <a:rPr lang="en-US" altLang="zh-CN" sz="1800" b="1" dirty="0">
                <a:solidFill>
                  <a:srgbClr val="000000"/>
                </a:solidFill>
                <a:latin typeface="华文中宋" panose="02010600040101010101" pitchFamily="2" charset="-122"/>
                <a:ea typeface="华文中宋" panose="02010600040101010101" pitchFamily="2" charset="-122"/>
              </a:rPr>
              <a:t>+1/2r+b/</a:t>
            </a:r>
            <a:r>
              <a:rPr lang="en-US" altLang="zh-CN" sz="1800" b="1" dirty="0" err="1">
                <a:solidFill>
                  <a:srgbClr val="000000"/>
                </a:solidFill>
                <a:latin typeface="华文中宋" panose="02010600040101010101" pitchFamily="2" charset="-122"/>
                <a:ea typeface="华文中宋" panose="02010600040101010101" pitchFamily="2" charset="-122"/>
              </a:rPr>
              <a:t>rN</a:t>
            </a:r>
            <a:endParaRPr lang="en-US" altLang="zh-CN" sz="1800" b="1" dirty="0">
              <a:solidFill>
                <a:srgbClr val="000000"/>
              </a:solidFill>
              <a:latin typeface="华文中宋" panose="02010600040101010101" pitchFamily="2" charset="-122"/>
              <a:ea typeface="华文中宋" panose="02010600040101010101" pitchFamily="2" charset="-122"/>
            </a:endParaRPr>
          </a:p>
          <a:p>
            <a:pPr lvl="1">
              <a:lnSpc>
                <a:spcPct val="150000"/>
              </a:lnSpc>
              <a:spcBef>
                <a:spcPts val="0"/>
              </a:spcBef>
              <a:buFont typeface="Arial" panose="020B0604020202020204" pitchFamily="34" charset="0"/>
              <a:buChar char="•"/>
            </a:pPr>
            <a:r>
              <a:rPr lang="en-US" altLang="zh-CN" sz="1800" b="1" dirty="0" err="1">
                <a:solidFill>
                  <a:srgbClr val="000000"/>
                </a:solidFill>
                <a:latin typeface="华文中宋" panose="02010600040101010101" pitchFamily="2" charset="-122"/>
                <a:ea typeface="华文中宋" panose="02010600040101010101" pitchFamily="2" charset="-122"/>
              </a:rPr>
              <a:t>T</a:t>
            </a:r>
            <a:r>
              <a:rPr lang="en-US" altLang="zh-CN" sz="1800" b="1" baseline="-25000" dirty="0" err="1">
                <a:solidFill>
                  <a:srgbClr val="000000"/>
                </a:solidFill>
                <a:latin typeface="华文中宋" panose="02010600040101010101" pitchFamily="2" charset="-122"/>
                <a:ea typeface="华文中宋" panose="02010600040101010101" pitchFamily="2" charset="-122"/>
              </a:rPr>
              <a:t>s</a:t>
            </a:r>
            <a:r>
              <a:rPr lang="zh-CN" altLang="en-US" sz="1800" b="1" baseline="-25000" dirty="0">
                <a:solidFill>
                  <a:srgbClr val="000000"/>
                </a:solidFill>
                <a:latin typeface="华文中宋" panose="02010600040101010101" pitchFamily="2" charset="-122"/>
                <a:ea typeface="华文中宋" panose="02010600040101010101" pitchFamily="2" charset="-122"/>
              </a:rPr>
              <a:t>：</a:t>
            </a:r>
            <a:r>
              <a:rPr lang="zh-CN" altLang="en-US" sz="1800" b="1" dirty="0">
                <a:solidFill>
                  <a:srgbClr val="000000"/>
                </a:solidFill>
                <a:latin typeface="华文中宋" panose="02010600040101010101" pitchFamily="2" charset="-122"/>
                <a:ea typeface="华文中宋" panose="02010600040101010101" pitchFamily="2" charset="-122"/>
              </a:rPr>
              <a:t>平均寻道时间</a:t>
            </a:r>
          </a:p>
        </p:txBody>
      </p:sp>
      <p:sp>
        <p:nvSpPr>
          <p:cNvPr id="9" name="Title 13">
            <a:extLst>
              <a:ext uri="{FF2B5EF4-FFF2-40B4-BE49-F238E27FC236}">
                <a16:creationId xmlns:a16="http://schemas.microsoft.com/office/drawing/2014/main" id="{777CAC5D-D570-4AF3-ABEB-0F2AAFDB7AF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3" name="灯片编号占位符 2">
            <a:extLst>
              <a:ext uri="{FF2B5EF4-FFF2-40B4-BE49-F238E27FC236}">
                <a16:creationId xmlns:a16="http://schemas.microsoft.com/office/drawing/2014/main" id="{D1EE4E18-28B4-4ADC-9D9E-102B3DDDDE0F}"/>
              </a:ext>
            </a:extLst>
          </p:cNvPr>
          <p:cNvSpPr>
            <a:spLocks noGrp="1"/>
          </p:cNvSpPr>
          <p:nvPr>
            <p:ph type="sldNum" sz="quarter" idx="12"/>
          </p:nvPr>
        </p:nvSpPr>
        <p:spPr/>
        <p:txBody>
          <a:bodyPr/>
          <a:lstStyle/>
          <a:p>
            <a:fld id="{B10D5614-B734-4280-8F57-1D4947433C97}" type="slidenum">
              <a:rPr lang="en-US" smtClean="0"/>
              <a:pPr/>
              <a:t>98</a:t>
            </a:fld>
            <a:endParaRPr lang="en-US"/>
          </a:p>
        </p:txBody>
      </p:sp>
    </p:spTree>
    <p:extLst>
      <p:ext uri="{BB962C8B-B14F-4D97-AF65-F5344CB8AC3E}">
        <p14:creationId xmlns:p14="http://schemas.microsoft.com/office/powerpoint/2010/main" val="312896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075601"/>
            <a:ext cx="7992888" cy="684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dirty="0">
                <a:solidFill>
                  <a:srgbClr val="FF0000"/>
                </a:solidFill>
                <a:latin typeface="华文中宋" panose="02010600040101010101" pitchFamily="2" charset="-122"/>
                <a:ea typeface="华文中宋" panose="02010600040101010101" pitchFamily="2" charset="-122"/>
              </a:rPr>
              <a:t>磁盘性能参数</a:t>
            </a:r>
            <a:endParaRPr lang="en-US" sz="2000" b="1" dirty="0">
              <a:solidFill>
                <a:srgbClr val="FF0000"/>
              </a:solidFill>
              <a:latin typeface="华文中宋" panose="02010600040101010101" pitchFamily="2" charset="-122"/>
              <a:ea typeface="华文中宋" panose="02010600040101010101" pitchFamily="2" charset="-122"/>
            </a:endParaRPr>
          </a:p>
        </p:txBody>
      </p:sp>
      <p:sp>
        <p:nvSpPr>
          <p:cNvPr id="10" name="Flowchart: Off-page Connector 9"/>
          <p:cNvSpPr/>
          <p:nvPr/>
        </p:nvSpPr>
        <p:spPr>
          <a:xfrm>
            <a:off x="8637216" y="214696"/>
            <a:ext cx="327273" cy="3936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solidFill>
                  <a:prstClr val="white"/>
                </a:solidFill>
              </a:rPr>
              <a:t>73</a:t>
            </a:r>
            <a:endParaRPr lang="en-US" sz="1100" b="1" dirty="0">
              <a:solidFill>
                <a:prstClr val="white"/>
              </a:solidFill>
            </a:endParaRPr>
          </a:p>
        </p:txBody>
      </p:sp>
      <p:sp>
        <p:nvSpPr>
          <p:cNvPr id="8" name="Rectangle 3"/>
          <p:cNvSpPr txBox="1">
            <a:spLocks/>
          </p:cNvSpPr>
          <p:nvPr/>
        </p:nvSpPr>
        <p:spPr>
          <a:xfrm>
            <a:off x="457200" y="1628800"/>
            <a:ext cx="8075613" cy="432048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Char char="Ø"/>
            </a:pPr>
            <a:r>
              <a:rPr lang="zh-CN" altLang="en-US" sz="1800" b="1" dirty="0">
                <a:solidFill>
                  <a:srgbClr val="000000"/>
                </a:solidFill>
                <a:latin typeface="华文中宋" panose="02010600040101010101" pitchFamily="2" charset="-122"/>
                <a:ea typeface="华文中宋" panose="02010600040101010101" pitchFamily="2" charset="-122"/>
              </a:rPr>
              <a:t>例如，一个典型磁盘，其平均寻道时间为</a:t>
            </a:r>
            <a:r>
              <a:rPr lang="en-US" altLang="zh-CN" sz="1800" b="1" dirty="0">
                <a:solidFill>
                  <a:srgbClr val="000000"/>
                </a:solidFill>
                <a:latin typeface="华文中宋" panose="02010600040101010101" pitchFamily="2" charset="-122"/>
                <a:ea typeface="华文中宋" panose="02010600040101010101" pitchFamily="2" charset="-122"/>
              </a:rPr>
              <a:t>4ms</a:t>
            </a:r>
            <a:r>
              <a:rPr lang="zh-CN" altLang="en-US" sz="1800" b="1" dirty="0">
                <a:solidFill>
                  <a:srgbClr val="000000"/>
                </a:solidFill>
                <a:latin typeface="华文中宋" panose="02010600040101010101" pitchFamily="2" charset="-122"/>
                <a:ea typeface="华文中宋" panose="02010600040101010101" pitchFamily="2" charset="-122"/>
              </a:rPr>
              <a:t>，转速</a:t>
            </a:r>
            <a:r>
              <a:rPr lang="en-US" altLang="zh-CN" sz="1800" b="1" dirty="0">
                <a:solidFill>
                  <a:srgbClr val="000000"/>
                </a:solidFill>
                <a:latin typeface="华文中宋" panose="02010600040101010101" pitchFamily="2" charset="-122"/>
                <a:ea typeface="华文中宋" panose="02010600040101010101" pitchFamily="2" charset="-122"/>
              </a:rPr>
              <a:t>7500rpm</a:t>
            </a:r>
            <a:r>
              <a:rPr lang="zh-CN" altLang="en-US" sz="1800" b="1" dirty="0">
                <a:solidFill>
                  <a:srgbClr val="000000"/>
                </a:solidFill>
                <a:latin typeface="华文中宋" panose="02010600040101010101" pitchFamily="2" charset="-122"/>
                <a:ea typeface="华文中宋" panose="02010600040101010101" pitchFamily="2" charset="-122"/>
              </a:rPr>
              <a:t>，每个磁道有</a:t>
            </a:r>
            <a:r>
              <a:rPr lang="en-US" altLang="zh-CN" sz="1800" b="1" dirty="0">
                <a:solidFill>
                  <a:srgbClr val="000000"/>
                </a:solidFill>
                <a:latin typeface="华文中宋" panose="02010600040101010101" pitchFamily="2" charset="-122"/>
                <a:ea typeface="华文中宋" panose="02010600040101010101" pitchFamily="2" charset="-122"/>
              </a:rPr>
              <a:t>500</a:t>
            </a:r>
            <a:r>
              <a:rPr lang="zh-CN" altLang="en-US" sz="1800" b="1" dirty="0">
                <a:solidFill>
                  <a:srgbClr val="000000"/>
                </a:solidFill>
                <a:latin typeface="华文中宋" panose="02010600040101010101" pitchFamily="2" charset="-122"/>
                <a:ea typeface="华文中宋" panose="02010600040101010101" pitchFamily="2" charset="-122"/>
              </a:rPr>
              <a:t>个扇区，每个扇区有</a:t>
            </a:r>
            <a:r>
              <a:rPr lang="en-US" altLang="zh-CN" sz="1800" b="1" dirty="0">
                <a:solidFill>
                  <a:srgbClr val="000000"/>
                </a:solidFill>
                <a:latin typeface="华文中宋" panose="02010600040101010101" pitchFamily="2" charset="-122"/>
                <a:ea typeface="华文中宋" panose="02010600040101010101" pitchFamily="2" charset="-122"/>
              </a:rPr>
              <a:t>512</a:t>
            </a:r>
            <a:r>
              <a:rPr lang="zh-CN" altLang="en-US" sz="1800" b="1" dirty="0">
                <a:solidFill>
                  <a:srgbClr val="000000"/>
                </a:solidFill>
                <a:latin typeface="华文中宋" panose="02010600040101010101" pitchFamily="2" charset="-122"/>
                <a:ea typeface="华文中宋" panose="02010600040101010101" pitchFamily="2" charset="-122"/>
              </a:rPr>
              <a:t>字节。假设要读取一个包含</a:t>
            </a:r>
            <a:r>
              <a:rPr lang="en-US" altLang="zh-CN" sz="1800" b="1" dirty="0">
                <a:solidFill>
                  <a:srgbClr val="000000"/>
                </a:solidFill>
                <a:latin typeface="华文中宋" panose="02010600040101010101" pitchFamily="2" charset="-122"/>
                <a:ea typeface="华文中宋" panose="02010600040101010101" pitchFamily="2" charset="-122"/>
              </a:rPr>
              <a:t>2500</a:t>
            </a:r>
            <a:r>
              <a:rPr lang="zh-CN" altLang="en-US" sz="1800" b="1" dirty="0">
                <a:solidFill>
                  <a:srgbClr val="000000"/>
                </a:solidFill>
                <a:latin typeface="华文中宋" panose="02010600040101010101" pitchFamily="2" charset="-122"/>
                <a:ea typeface="华文中宋" panose="02010600040101010101" pitchFamily="2" charset="-122"/>
              </a:rPr>
              <a:t>个扇区、大小为</a:t>
            </a:r>
            <a:r>
              <a:rPr lang="en-US" altLang="zh-CN" sz="1800" b="1" dirty="0">
                <a:solidFill>
                  <a:srgbClr val="000000"/>
                </a:solidFill>
                <a:latin typeface="华文中宋" panose="02010600040101010101" pitchFamily="2" charset="-122"/>
                <a:ea typeface="华文中宋" panose="02010600040101010101" pitchFamily="2" charset="-122"/>
              </a:rPr>
              <a:t>1.28MB</a:t>
            </a:r>
            <a:r>
              <a:rPr lang="zh-CN" altLang="en-US" sz="1800" b="1" dirty="0">
                <a:solidFill>
                  <a:srgbClr val="000000"/>
                </a:solidFill>
                <a:latin typeface="华文中宋" panose="02010600040101010101" pitchFamily="2" charset="-122"/>
                <a:ea typeface="华文中宋" panose="02010600040101010101" pitchFamily="2" charset="-122"/>
              </a:rPr>
              <a:t>的文件，计算传输总时间。</a:t>
            </a:r>
          </a:p>
          <a:p>
            <a:pPr marL="800100" lvl="1" indent="-342900">
              <a:lnSpc>
                <a:spcPct val="150000"/>
              </a:lnSpc>
              <a:spcBef>
                <a:spcPts val="0"/>
              </a:spcBef>
              <a:buFont typeface="+mj-ea"/>
              <a:buAutoNum type="circleNumDbPlain"/>
            </a:pPr>
            <a:r>
              <a:rPr lang="zh-CN" altLang="en-US" sz="1800" b="1" dirty="0">
                <a:solidFill>
                  <a:srgbClr val="000000"/>
                </a:solidFill>
                <a:latin typeface="华文中宋" panose="02010600040101010101" pitchFamily="2" charset="-122"/>
                <a:ea typeface="华文中宋" panose="02010600040101010101" pitchFamily="2" charset="-122"/>
              </a:rPr>
              <a:t>假设文件尽可能紧凑地保存在磁盘上，即文件占据了</a:t>
            </a:r>
            <a:r>
              <a:rPr lang="en-US" altLang="zh-CN" sz="1800" b="1" dirty="0">
                <a:solidFill>
                  <a:srgbClr val="000000"/>
                </a:solidFill>
                <a:latin typeface="华文中宋" panose="02010600040101010101" pitchFamily="2" charset="-122"/>
                <a:ea typeface="华文中宋" panose="02010600040101010101" pitchFamily="2" charset="-122"/>
              </a:rPr>
              <a:t>5</a:t>
            </a:r>
            <a:r>
              <a:rPr lang="zh-CN" altLang="en-US" sz="1800" b="1" dirty="0">
                <a:solidFill>
                  <a:srgbClr val="000000"/>
                </a:solidFill>
                <a:latin typeface="华文中宋" panose="02010600040101010101" pitchFamily="2" charset="-122"/>
                <a:ea typeface="华文中宋" panose="02010600040101010101" pitchFamily="2" charset="-122"/>
              </a:rPr>
              <a:t>个相邻磁道中的所有扇区，这就是之前所讲的连续文件</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1" indent="0" algn="ctr">
              <a:lnSpc>
                <a:spcPct val="150000"/>
              </a:lnSpc>
              <a:spcBef>
                <a:spcPts val="0"/>
              </a:spcBef>
              <a:buNone/>
            </a:pPr>
            <a:r>
              <a:rPr lang="en-US" altLang="zh-CN" sz="1800" b="1" dirty="0">
                <a:solidFill>
                  <a:srgbClr val="000000"/>
                </a:solidFill>
                <a:latin typeface="华文中宋" panose="02010600040101010101" pitchFamily="2" charset="-122"/>
                <a:ea typeface="华文中宋" panose="02010600040101010101" pitchFamily="2" charset="-122"/>
              </a:rPr>
              <a:t>5</a:t>
            </a:r>
            <a:r>
              <a:rPr lang="zh-CN" altLang="en-US" sz="1800" b="1" dirty="0">
                <a:solidFill>
                  <a:srgbClr val="000000"/>
                </a:solidFill>
                <a:latin typeface="华文中宋" panose="02010600040101010101" pitchFamily="2" charset="-122"/>
                <a:ea typeface="华文中宋" panose="02010600040101010101" pitchFamily="2" charset="-122"/>
              </a:rPr>
              <a:t>个磁道</a:t>
            </a:r>
            <a:r>
              <a:rPr lang="en-US" altLang="zh-CN" sz="1800" b="1" dirty="0">
                <a:solidFill>
                  <a:srgbClr val="000000"/>
                </a:solidFill>
                <a:latin typeface="华文中宋" panose="02010600040101010101" pitchFamily="2" charset="-122"/>
                <a:ea typeface="华文中宋" panose="02010600040101010101" pitchFamily="2" charset="-122"/>
              </a:rPr>
              <a:t>×500</a:t>
            </a:r>
            <a:r>
              <a:rPr lang="zh-CN" altLang="en-US" sz="1800" b="1" dirty="0">
                <a:solidFill>
                  <a:srgbClr val="000000"/>
                </a:solidFill>
                <a:latin typeface="华文中宋" panose="02010600040101010101" pitchFamily="2" charset="-122"/>
                <a:ea typeface="华文中宋" panose="02010600040101010101" pitchFamily="2" charset="-122"/>
              </a:rPr>
              <a:t>个扇区</a:t>
            </a:r>
            <a:r>
              <a:rPr lang="en-US" altLang="zh-CN" sz="1800" b="1" dirty="0">
                <a:solidFill>
                  <a:srgbClr val="000000"/>
                </a:solidFill>
                <a:latin typeface="华文中宋" panose="02010600040101010101" pitchFamily="2" charset="-122"/>
                <a:ea typeface="华文中宋" panose="02010600040101010101" pitchFamily="2" charset="-122"/>
              </a:rPr>
              <a:t>=2500</a:t>
            </a:r>
            <a:r>
              <a:rPr lang="zh-CN" altLang="en-US" sz="1800" b="1" dirty="0">
                <a:solidFill>
                  <a:srgbClr val="000000"/>
                </a:solidFill>
                <a:latin typeface="华文中宋" panose="02010600040101010101" pitchFamily="2" charset="-122"/>
                <a:ea typeface="华文中宋" panose="02010600040101010101" pitchFamily="2" charset="-122"/>
              </a:rPr>
              <a:t>个扇区</a:t>
            </a:r>
            <a:endParaRPr lang="en-US" altLang="zh-CN" sz="1800" b="1" dirty="0">
              <a:solidFill>
                <a:srgbClr val="000000"/>
              </a:solidFill>
              <a:latin typeface="华文中宋" panose="02010600040101010101" pitchFamily="2" charset="-122"/>
              <a:ea typeface="华文中宋" panose="02010600040101010101" pitchFamily="2" charset="-122"/>
            </a:endParaRPr>
          </a:p>
          <a:p>
            <a:pPr marL="457200" lvl="1" indent="0" algn="ctr">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平均寻道：</a:t>
            </a:r>
            <a:r>
              <a:rPr lang="en-US" altLang="zh-CN" sz="1800" b="1" dirty="0">
                <a:solidFill>
                  <a:srgbClr val="000000"/>
                </a:solidFill>
                <a:latin typeface="华文中宋" panose="02010600040101010101" pitchFamily="2" charset="-122"/>
                <a:ea typeface="华文中宋" panose="02010600040101010101" pitchFamily="2" charset="-122"/>
              </a:rPr>
              <a:t>4ms</a:t>
            </a:r>
          </a:p>
          <a:p>
            <a:pPr marL="457200" lvl="1" indent="0" algn="ctr">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旋转延迟：</a:t>
            </a:r>
            <a:r>
              <a:rPr lang="en-US" altLang="zh-CN" sz="1800" b="1" dirty="0">
                <a:solidFill>
                  <a:srgbClr val="000000"/>
                </a:solidFill>
                <a:latin typeface="华文中宋" panose="02010600040101010101" pitchFamily="2" charset="-122"/>
                <a:ea typeface="华文中宋" panose="02010600040101010101" pitchFamily="2" charset="-122"/>
              </a:rPr>
              <a:t>4ms</a:t>
            </a:r>
          </a:p>
          <a:p>
            <a:pPr marL="457200" lvl="1" indent="0" algn="ctr">
              <a:lnSpc>
                <a:spcPct val="150000"/>
              </a:lnSpc>
              <a:spcBef>
                <a:spcPts val="0"/>
              </a:spcBef>
              <a:buNone/>
            </a:pPr>
            <a:r>
              <a:rPr lang="zh-CN" altLang="en-US" sz="1800" b="1" dirty="0">
                <a:solidFill>
                  <a:srgbClr val="000000"/>
                </a:solidFill>
                <a:latin typeface="华文中宋" panose="02010600040101010101" pitchFamily="2" charset="-122"/>
                <a:ea typeface="华文中宋" panose="02010600040101010101" pitchFamily="2" charset="-122"/>
              </a:rPr>
              <a:t>读</a:t>
            </a:r>
            <a:r>
              <a:rPr lang="en-US" altLang="zh-CN" sz="1800" b="1" dirty="0">
                <a:solidFill>
                  <a:srgbClr val="000000"/>
                </a:solidFill>
                <a:latin typeface="华文中宋" panose="02010600040101010101" pitchFamily="2" charset="-122"/>
                <a:ea typeface="华文中宋" panose="02010600040101010101" pitchFamily="2" charset="-122"/>
              </a:rPr>
              <a:t>1</a:t>
            </a:r>
            <a:r>
              <a:rPr lang="zh-CN" altLang="en-US" sz="1800" b="1" dirty="0">
                <a:solidFill>
                  <a:srgbClr val="000000"/>
                </a:solidFill>
                <a:latin typeface="华文中宋" panose="02010600040101010101" pitchFamily="2" charset="-122"/>
                <a:ea typeface="华文中宋" panose="02010600040101010101" pitchFamily="2" charset="-122"/>
              </a:rPr>
              <a:t>个磁道：</a:t>
            </a:r>
            <a:r>
              <a:rPr lang="en-US" altLang="zh-CN" sz="1800" b="1" dirty="0">
                <a:solidFill>
                  <a:srgbClr val="000000"/>
                </a:solidFill>
                <a:latin typeface="华文中宋" panose="02010600040101010101" pitchFamily="2" charset="-122"/>
                <a:ea typeface="华文中宋" panose="02010600040101010101" pitchFamily="2" charset="-122"/>
              </a:rPr>
              <a:t>60/7500= 8ms</a:t>
            </a:r>
          </a:p>
        </p:txBody>
      </p:sp>
      <p:cxnSp>
        <p:nvCxnSpPr>
          <p:cNvPr id="3" name="直接连接符 2"/>
          <p:cNvCxnSpPr/>
          <p:nvPr/>
        </p:nvCxnSpPr>
        <p:spPr>
          <a:xfrm>
            <a:off x="2771800" y="5373216"/>
            <a:ext cx="36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572000" y="5441449"/>
            <a:ext cx="1295470" cy="507831"/>
          </a:xfrm>
          <a:prstGeom prst="rect">
            <a:avLst/>
          </a:prstGeom>
        </p:spPr>
        <p:txBody>
          <a:bodyPr wrap="square">
            <a:spAutoFit/>
          </a:bodyPr>
          <a:lstStyle/>
          <a:p>
            <a:pPr lvl="1" algn="ctr">
              <a:lnSpc>
                <a:spcPct val="150000"/>
              </a:lnSpc>
            </a:pPr>
            <a:r>
              <a:rPr lang="en-US" altLang="zh-CN" b="1" dirty="0">
                <a:solidFill>
                  <a:srgbClr val="000000"/>
                </a:solidFill>
                <a:latin typeface="华文中宋" panose="02010600040101010101" pitchFamily="2" charset="-122"/>
                <a:ea typeface="华文中宋" panose="02010600040101010101" pitchFamily="2" charset="-122"/>
              </a:rPr>
              <a:t>16ms</a:t>
            </a:r>
          </a:p>
        </p:txBody>
      </p:sp>
      <p:sp>
        <p:nvSpPr>
          <p:cNvPr id="9" name="Title 13">
            <a:extLst>
              <a:ext uri="{FF2B5EF4-FFF2-40B4-BE49-F238E27FC236}">
                <a16:creationId xmlns:a16="http://schemas.microsoft.com/office/drawing/2014/main" id="{D6130ABF-0586-4BB5-BE00-BC0D204080A8}"/>
              </a:ext>
            </a:extLst>
          </p:cNvPr>
          <p:cNvSpPr txBox="1">
            <a:spLocks/>
          </p:cNvSpPr>
          <p:nvPr/>
        </p:nvSpPr>
        <p:spPr>
          <a:xfrm>
            <a:off x="457200" y="274639"/>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补充</a:t>
            </a:r>
            <a:r>
              <a:rPr lang="en-US" altLang="zh-CN" b="1" dirty="0">
                <a:solidFill>
                  <a:srgbClr val="1B6AA3">
                    <a:lumMod val="60000"/>
                    <a:lumOff val="40000"/>
                  </a:srgbClr>
                </a:solidFill>
                <a:latin typeface="华文中宋" panose="02010600040101010101" pitchFamily="2" charset="-122"/>
                <a:ea typeface="华文中宋" panose="02010600040101010101" pitchFamily="2" charset="-122"/>
              </a:rPr>
              <a:t>1</a:t>
            </a:r>
            <a:r>
              <a:rPr lang="zh-CN" altLang="en-US" b="1" dirty="0">
                <a:solidFill>
                  <a:srgbClr val="1B6AA3">
                    <a:lumMod val="60000"/>
                    <a:lumOff val="40000"/>
                  </a:srgbClr>
                </a:solidFill>
                <a:latin typeface="华文中宋" panose="02010600040101010101" pitchFamily="2" charset="-122"/>
                <a:ea typeface="华文中宋" panose="02010600040101010101" pitchFamily="2" charset="-122"/>
              </a:rPr>
              <a:t>：磁盘存储器的性能和调度</a:t>
            </a:r>
            <a:endParaRPr lang="en-US" altLang="zh-CN" b="1" dirty="0">
              <a:solidFill>
                <a:srgbClr val="1B6AA3">
                  <a:lumMod val="60000"/>
                  <a:lumOff val="40000"/>
                </a:srgbClr>
              </a:solidFill>
              <a:latin typeface="华文中宋" panose="02010600040101010101" pitchFamily="2" charset="-122"/>
              <a:ea typeface="华文中宋" panose="02010600040101010101" pitchFamily="2" charset="-122"/>
            </a:endParaRPr>
          </a:p>
        </p:txBody>
      </p:sp>
      <p:sp>
        <p:nvSpPr>
          <p:cNvPr id="5" name="灯片编号占位符 4">
            <a:extLst>
              <a:ext uri="{FF2B5EF4-FFF2-40B4-BE49-F238E27FC236}">
                <a16:creationId xmlns:a16="http://schemas.microsoft.com/office/drawing/2014/main" id="{8E31705E-12F6-46ED-BCBB-8F4EB4DA0AAF}"/>
              </a:ext>
            </a:extLst>
          </p:cNvPr>
          <p:cNvSpPr>
            <a:spLocks noGrp="1"/>
          </p:cNvSpPr>
          <p:nvPr>
            <p:ph type="sldNum" sz="quarter" idx="12"/>
          </p:nvPr>
        </p:nvSpPr>
        <p:spPr/>
        <p:txBody>
          <a:bodyPr/>
          <a:lstStyle/>
          <a:p>
            <a:fld id="{B10D5614-B734-4280-8F57-1D4947433C97}" type="slidenum">
              <a:rPr lang="en-US" smtClean="0"/>
              <a:pPr/>
              <a:t>99</a:t>
            </a:fld>
            <a:endParaRPr lang="en-US"/>
          </a:p>
        </p:txBody>
      </p:sp>
    </p:spTree>
    <p:extLst>
      <p:ext uri="{BB962C8B-B14F-4D97-AF65-F5344CB8AC3E}">
        <p14:creationId xmlns:p14="http://schemas.microsoft.com/office/powerpoint/2010/main" val="163481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38329</TotalTime>
  <Words>11301</Words>
  <Application>Microsoft Office PowerPoint</Application>
  <PresentationFormat>全屏显示(4:3)</PresentationFormat>
  <Paragraphs>1315</Paragraphs>
  <Slides>122</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122</vt:i4>
      </vt:variant>
    </vt:vector>
  </HeadingPairs>
  <TitlesOfParts>
    <vt:vector size="134" baseType="lpstr">
      <vt:lpstr>等线</vt:lpstr>
      <vt:lpstr>华文中宋</vt:lpstr>
      <vt:lpstr>Arial</vt:lpstr>
      <vt:lpstr>Arial Black</vt:lpstr>
      <vt:lpstr>Calibri</vt:lpstr>
      <vt:lpstr>Cambria Math</vt:lpstr>
      <vt:lpstr>Source Sans Pro Light</vt:lpstr>
      <vt:lpstr>Times New Roman</vt:lpstr>
      <vt:lpstr>Wingdings</vt:lpstr>
      <vt:lpstr>Office Theme</vt:lpstr>
      <vt:lpstr>1_Office Theme</vt:lpstr>
      <vt:lpstr>Visio</vt:lpstr>
      <vt:lpstr>代红兵</vt:lpstr>
      <vt:lpstr>第九章 设备管理</vt:lpstr>
      <vt:lpstr>We are currently not planning on conquering the world. – Sergey Brin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dai hongbing</cp:lastModifiedBy>
  <cp:revision>1113</cp:revision>
  <dcterms:created xsi:type="dcterms:W3CDTF">2014-02-03T20:55:49Z</dcterms:created>
  <dcterms:modified xsi:type="dcterms:W3CDTF">2021-11-14T12:42:00Z</dcterms:modified>
</cp:coreProperties>
</file>