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8" r:id="rId2"/>
    <p:sldId id="534" r:id="rId3"/>
    <p:sldId id="572" r:id="rId4"/>
    <p:sldId id="536" r:id="rId5"/>
    <p:sldId id="571" r:id="rId6"/>
    <p:sldId id="535" r:id="rId7"/>
    <p:sldId id="573" r:id="rId8"/>
    <p:sldId id="538" r:id="rId9"/>
    <p:sldId id="539" r:id="rId10"/>
    <p:sldId id="574" r:id="rId11"/>
    <p:sldId id="549" r:id="rId12"/>
    <p:sldId id="581" r:id="rId13"/>
    <p:sldId id="541" r:id="rId14"/>
    <p:sldId id="542" r:id="rId15"/>
    <p:sldId id="543" r:id="rId16"/>
    <p:sldId id="544" r:id="rId17"/>
    <p:sldId id="577" r:id="rId18"/>
    <p:sldId id="578" r:id="rId19"/>
    <p:sldId id="580" r:id="rId20"/>
    <p:sldId id="545" r:id="rId21"/>
    <p:sldId id="547" r:id="rId22"/>
    <p:sldId id="546" r:id="rId23"/>
    <p:sldId id="548" r:id="rId24"/>
    <p:sldId id="550" r:id="rId25"/>
    <p:sldId id="552" r:id="rId26"/>
    <p:sldId id="554" r:id="rId27"/>
    <p:sldId id="555" r:id="rId28"/>
    <p:sldId id="556" r:id="rId29"/>
    <p:sldId id="575" r:id="rId30"/>
    <p:sldId id="558" r:id="rId31"/>
    <p:sldId id="559" r:id="rId32"/>
    <p:sldId id="561" r:id="rId33"/>
    <p:sldId id="562" r:id="rId34"/>
    <p:sldId id="563" r:id="rId35"/>
    <p:sldId id="564" r:id="rId36"/>
    <p:sldId id="565" r:id="rId37"/>
    <p:sldId id="566" r:id="rId38"/>
    <p:sldId id="567" r:id="rId39"/>
    <p:sldId id="568" r:id="rId40"/>
    <p:sldId id="560" r:id="rId41"/>
    <p:sldId id="576" r:id="rId42"/>
    <p:sldId id="570" r:id="rId43"/>
  </p:sldIdLst>
  <p:sldSz cx="9144000" cy="5143500" type="screen16x9"/>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FF"/>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57" autoAdjust="0"/>
    <p:restoredTop sz="82468" autoAdjust="0"/>
  </p:normalViewPr>
  <p:slideViewPr>
    <p:cSldViewPr snapToObjects="1">
      <p:cViewPr>
        <p:scale>
          <a:sx n="70" d="100"/>
          <a:sy n="70" d="100"/>
        </p:scale>
        <p:origin x="-1132" y="-64"/>
      </p:cViewPr>
      <p:guideLst>
        <p:guide orient="horz" pos="1620"/>
        <p:guide pos="2880"/>
      </p:guideLst>
    </p:cSldViewPr>
  </p:slideViewPr>
  <p:outlineViewPr>
    <p:cViewPr>
      <p:scale>
        <a:sx n="33" d="100"/>
        <a:sy n="33" d="100"/>
      </p:scale>
      <p:origin x="0" y="5412"/>
    </p:cViewPr>
  </p:outlineViewPr>
  <p:notesTextViewPr>
    <p:cViewPr>
      <p:scale>
        <a:sx n="75" d="100"/>
        <a:sy n="75" d="100"/>
      </p:scale>
      <p:origin x="0" y="0"/>
    </p:cViewPr>
  </p:notesTextViewPr>
  <p:sorterViewPr>
    <p:cViewPr>
      <p:scale>
        <a:sx n="100" d="100"/>
        <a:sy n="100" d="100"/>
      </p:scale>
      <p:origin x="0" y="400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4127A-6569-4E16-AF58-D258827D03AF}" type="doc">
      <dgm:prSet loTypeId="urn:microsoft.com/office/officeart/2005/8/layout/matrix3" loCatId="matrix" qsTypeId="urn:microsoft.com/office/officeart/2005/8/quickstyle/simple1" qsCatId="simple" csTypeId="urn:microsoft.com/office/officeart/2005/8/colors/colorful1#1" csCatId="colorful" phldr="1"/>
      <dgm:spPr/>
      <dgm:t>
        <a:bodyPr/>
        <a:lstStyle/>
        <a:p>
          <a:endParaRPr lang="zh-CN" altLang="en-US"/>
        </a:p>
      </dgm:t>
    </dgm:pt>
    <dgm:pt modelId="{2AF90F9C-76B5-4FC6-B67C-22D87064840B}">
      <dgm:prSet custT="1"/>
      <dgm:spPr/>
      <dgm:t>
        <a:bodyPr/>
        <a:lstStyle/>
        <a:p>
          <a:pPr rtl="0"/>
          <a:r>
            <a:rPr lang="zh-CN" sz="1800" b="1" smtClean="0"/>
            <a:t>巨量（</a:t>
          </a:r>
          <a:r>
            <a:rPr lang="en-US" sz="1800" b="1" smtClean="0"/>
            <a:t>Volume</a:t>
          </a:r>
          <a:r>
            <a:rPr lang="zh-CN" sz="1800" b="1" smtClean="0"/>
            <a:t>）</a:t>
          </a:r>
          <a:endParaRPr lang="zh-CN" sz="1800"/>
        </a:p>
      </dgm:t>
    </dgm:pt>
    <dgm:pt modelId="{899B064F-7674-4C2E-B17A-B3E162B8E3F7}" type="parTrans" cxnId="{23CCC599-2B10-4CF3-A629-6C5FCF5A14A3}">
      <dgm:prSet/>
      <dgm:spPr/>
      <dgm:t>
        <a:bodyPr/>
        <a:lstStyle/>
        <a:p>
          <a:endParaRPr lang="zh-CN" altLang="en-US"/>
        </a:p>
      </dgm:t>
    </dgm:pt>
    <dgm:pt modelId="{F7960927-FEC6-46AB-A6C9-F82313AE8CAE}" type="sibTrans" cxnId="{23CCC599-2B10-4CF3-A629-6C5FCF5A14A3}">
      <dgm:prSet/>
      <dgm:spPr/>
      <dgm:t>
        <a:bodyPr/>
        <a:lstStyle/>
        <a:p>
          <a:endParaRPr lang="zh-CN" altLang="en-US"/>
        </a:p>
      </dgm:t>
    </dgm:pt>
    <dgm:pt modelId="{EDA8A460-2015-4EA1-9995-5119FF32CAF9}">
      <dgm:prSet custT="1"/>
      <dgm:spPr/>
      <dgm:t>
        <a:bodyPr/>
        <a:lstStyle/>
        <a:p>
          <a:pPr rtl="0"/>
          <a:r>
            <a:rPr lang="zh-CN" altLang="en-US" sz="1400" b="1" dirty="0" smtClean="0"/>
            <a:t>数据量巨大</a:t>
          </a:r>
          <a:endParaRPr lang="zh-CN" altLang="en-US" sz="1400" dirty="0"/>
        </a:p>
      </dgm:t>
    </dgm:pt>
    <dgm:pt modelId="{D58BF180-DFF6-423F-9F96-DDCC540F33E0}" type="parTrans" cxnId="{D72A60F9-A347-4FF8-A8A6-F868099F8775}">
      <dgm:prSet/>
      <dgm:spPr/>
      <dgm:t>
        <a:bodyPr/>
        <a:lstStyle/>
        <a:p>
          <a:endParaRPr lang="zh-CN" altLang="en-US"/>
        </a:p>
      </dgm:t>
    </dgm:pt>
    <dgm:pt modelId="{8761DF75-65A8-4C19-9B80-9D4649FA9893}" type="sibTrans" cxnId="{D72A60F9-A347-4FF8-A8A6-F868099F8775}">
      <dgm:prSet/>
      <dgm:spPr/>
      <dgm:t>
        <a:bodyPr/>
        <a:lstStyle/>
        <a:p>
          <a:endParaRPr lang="zh-CN" altLang="en-US"/>
        </a:p>
      </dgm:t>
    </dgm:pt>
    <dgm:pt modelId="{DF84197D-5252-476B-AB39-64D1244937EB}">
      <dgm:prSet custT="1"/>
      <dgm:spPr/>
      <dgm:t>
        <a:bodyPr/>
        <a:lstStyle/>
        <a:p>
          <a:pPr rtl="0"/>
          <a:r>
            <a:rPr lang="zh-CN" sz="1600" b="1" dirty="0" smtClean="0"/>
            <a:t>多样（</a:t>
          </a:r>
          <a:r>
            <a:rPr lang="en-US" sz="1600" b="1" dirty="0" smtClean="0"/>
            <a:t>Variety</a:t>
          </a:r>
          <a:r>
            <a:rPr lang="zh-CN" sz="1600" b="1" dirty="0" smtClean="0"/>
            <a:t>）</a:t>
          </a:r>
          <a:endParaRPr lang="zh-CN" sz="1600" dirty="0"/>
        </a:p>
      </dgm:t>
    </dgm:pt>
    <dgm:pt modelId="{3AE39A62-6B19-4620-A8AE-95068604EF2C}" type="parTrans" cxnId="{3C5FC21B-28FE-4A46-9D17-ACAECDAC9A58}">
      <dgm:prSet/>
      <dgm:spPr/>
      <dgm:t>
        <a:bodyPr/>
        <a:lstStyle/>
        <a:p>
          <a:endParaRPr lang="zh-CN" altLang="en-US"/>
        </a:p>
      </dgm:t>
    </dgm:pt>
    <dgm:pt modelId="{22DF1BF7-594B-43BD-8C54-99C309FF7950}" type="sibTrans" cxnId="{3C5FC21B-28FE-4A46-9D17-ACAECDAC9A58}">
      <dgm:prSet/>
      <dgm:spPr/>
      <dgm:t>
        <a:bodyPr/>
        <a:lstStyle/>
        <a:p>
          <a:endParaRPr lang="zh-CN" altLang="en-US"/>
        </a:p>
      </dgm:t>
    </dgm:pt>
    <dgm:pt modelId="{584F8B4F-A712-4F51-9650-797244F8C4A6}">
      <dgm:prSet custT="1"/>
      <dgm:spPr/>
      <dgm:t>
        <a:bodyPr/>
        <a:lstStyle/>
        <a:p>
          <a:pPr rtl="0"/>
          <a:r>
            <a:rPr lang="zh-CN" altLang="en-US" sz="1400" b="1" dirty="0" smtClean="0"/>
            <a:t>具有异构的数据类型、不同的数据表示和语义解释</a:t>
          </a:r>
          <a:endParaRPr lang="zh-CN" altLang="en-US" sz="1400" dirty="0"/>
        </a:p>
      </dgm:t>
    </dgm:pt>
    <dgm:pt modelId="{D90385CA-2B51-4B30-AEB4-F822B163299D}" type="parTrans" cxnId="{B01526AF-9D30-4B40-9777-F26338562C1F}">
      <dgm:prSet/>
      <dgm:spPr/>
      <dgm:t>
        <a:bodyPr/>
        <a:lstStyle/>
        <a:p>
          <a:endParaRPr lang="zh-CN" altLang="en-US"/>
        </a:p>
      </dgm:t>
    </dgm:pt>
    <dgm:pt modelId="{8AC36A0B-9FE2-4184-9ECA-77F6C5343002}" type="sibTrans" cxnId="{B01526AF-9D30-4B40-9777-F26338562C1F}">
      <dgm:prSet/>
      <dgm:spPr/>
      <dgm:t>
        <a:bodyPr/>
        <a:lstStyle/>
        <a:p>
          <a:endParaRPr lang="zh-CN" altLang="en-US"/>
        </a:p>
      </dgm:t>
    </dgm:pt>
    <dgm:pt modelId="{F4264500-0CE1-4BBB-96AB-6A978CCACD90}">
      <dgm:prSet custT="1"/>
      <dgm:spPr/>
      <dgm:t>
        <a:bodyPr/>
        <a:lstStyle/>
        <a:p>
          <a:pPr rtl="0"/>
          <a:r>
            <a:rPr lang="zh-CN" sz="1600" b="1" dirty="0" smtClean="0"/>
            <a:t>快变（</a:t>
          </a:r>
          <a:r>
            <a:rPr lang="en-US" sz="1600" b="1" dirty="0" smtClean="0"/>
            <a:t>Velocity</a:t>
          </a:r>
          <a:r>
            <a:rPr lang="zh-CN" sz="1600" b="1" dirty="0" smtClean="0"/>
            <a:t>）</a:t>
          </a:r>
          <a:endParaRPr lang="zh-CN" sz="1600" b="1" dirty="0"/>
        </a:p>
      </dgm:t>
    </dgm:pt>
    <dgm:pt modelId="{8077489A-CA0A-4726-B136-8376C2A3B1AD}" type="parTrans" cxnId="{F4956A1D-F872-4B38-967E-866B34D57BAE}">
      <dgm:prSet/>
      <dgm:spPr/>
      <dgm:t>
        <a:bodyPr/>
        <a:lstStyle/>
        <a:p>
          <a:endParaRPr lang="zh-CN" altLang="en-US"/>
        </a:p>
      </dgm:t>
    </dgm:pt>
    <dgm:pt modelId="{EB099BB8-9E2D-4995-BC24-22D67C13EB7A}" type="sibTrans" cxnId="{F4956A1D-F872-4B38-967E-866B34D57BAE}">
      <dgm:prSet/>
      <dgm:spPr/>
      <dgm:t>
        <a:bodyPr/>
        <a:lstStyle/>
        <a:p>
          <a:endParaRPr lang="zh-CN" altLang="en-US"/>
        </a:p>
      </dgm:t>
    </dgm:pt>
    <dgm:pt modelId="{9BBDBC70-962F-4E88-8F9B-80472838A3CC}">
      <dgm:prSet custT="1"/>
      <dgm:spPr/>
      <dgm:t>
        <a:bodyPr/>
        <a:lstStyle/>
        <a:p>
          <a:pPr rtl="0"/>
          <a:r>
            <a:rPr lang="zh-CN" sz="1600" b="1" dirty="0" smtClean="0"/>
            <a:t>价值（</a:t>
          </a:r>
          <a:r>
            <a:rPr lang="en-US" sz="1600" b="1" dirty="0" smtClean="0"/>
            <a:t>Value</a:t>
          </a:r>
          <a:r>
            <a:rPr lang="zh-CN" sz="1600" b="1" dirty="0" smtClean="0"/>
            <a:t>）</a:t>
          </a:r>
          <a:endParaRPr lang="zh-CN" sz="1600" b="1" dirty="0"/>
        </a:p>
      </dgm:t>
    </dgm:pt>
    <dgm:pt modelId="{EB9F8B0F-B2A8-4E46-B971-B405BB656276}" type="parTrans" cxnId="{7F3768EB-CBFA-4100-B925-A0FDB43D285F}">
      <dgm:prSet/>
      <dgm:spPr/>
      <dgm:t>
        <a:bodyPr/>
        <a:lstStyle/>
        <a:p>
          <a:endParaRPr lang="zh-CN" altLang="en-US"/>
        </a:p>
      </dgm:t>
    </dgm:pt>
    <dgm:pt modelId="{3689FA5E-45C5-4459-A194-A7811964D4D2}" type="sibTrans" cxnId="{7F3768EB-CBFA-4100-B925-A0FDB43D285F}">
      <dgm:prSet/>
      <dgm:spPr/>
      <dgm:t>
        <a:bodyPr/>
        <a:lstStyle/>
        <a:p>
          <a:endParaRPr lang="zh-CN" altLang="en-US"/>
        </a:p>
      </dgm:t>
    </dgm:pt>
    <dgm:pt modelId="{CE3D78D1-3788-4D47-A199-F9D6C10DBD60}">
      <dgm:prSet custT="1"/>
      <dgm:spPr/>
      <dgm:t>
        <a:bodyPr/>
        <a:lstStyle/>
        <a:p>
          <a:pPr rtl="0"/>
          <a:r>
            <a:rPr lang="zh-CN" altLang="en-US" sz="1400" b="1" dirty="0" smtClean="0"/>
            <a:t>持续的、急剧的膨胀</a:t>
          </a:r>
          <a:endParaRPr lang="zh-CN" altLang="en-US" sz="1400" dirty="0"/>
        </a:p>
      </dgm:t>
    </dgm:pt>
    <dgm:pt modelId="{1AD15DC4-A25F-42DF-AA79-F402CEE0AFEA}" type="parTrans" cxnId="{72830B84-FE0B-4C60-B36E-B6528BA8C54C}">
      <dgm:prSet/>
      <dgm:spPr/>
      <dgm:t>
        <a:bodyPr/>
        <a:lstStyle/>
        <a:p>
          <a:endParaRPr lang="zh-CN" altLang="en-US"/>
        </a:p>
      </dgm:t>
    </dgm:pt>
    <dgm:pt modelId="{1C77A604-BD3E-4315-B76F-AAD4A02775C1}" type="sibTrans" cxnId="{72830B84-FE0B-4C60-B36E-B6528BA8C54C}">
      <dgm:prSet/>
      <dgm:spPr/>
      <dgm:t>
        <a:bodyPr/>
        <a:lstStyle/>
        <a:p>
          <a:endParaRPr lang="zh-CN" altLang="en-US"/>
        </a:p>
      </dgm:t>
    </dgm:pt>
    <dgm:pt modelId="{3181BB01-8655-4462-9541-16840EE49F88}">
      <dgm:prSet custT="1"/>
      <dgm:spPr/>
      <dgm:t>
        <a:bodyPr/>
        <a:lstStyle/>
        <a:p>
          <a:pPr rtl="0"/>
          <a:r>
            <a:rPr lang="zh-CN" altLang="en-US" sz="1400" b="1" dirty="0" smtClean="0"/>
            <a:t>非结构化、半结构化数据</a:t>
          </a:r>
          <a:endParaRPr lang="zh-CN" altLang="en-US" sz="1400" b="1" dirty="0"/>
        </a:p>
      </dgm:t>
    </dgm:pt>
    <dgm:pt modelId="{F4057732-442B-44C6-8B82-D495514B7720}" type="parTrans" cxnId="{F28E8882-B550-43D1-ADA6-67FB4701C125}">
      <dgm:prSet/>
      <dgm:spPr/>
      <dgm:t>
        <a:bodyPr/>
        <a:lstStyle/>
        <a:p>
          <a:endParaRPr lang="zh-CN" altLang="en-US"/>
        </a:p>
      </dgm:t>
    </dgm:pt>
    <dgm:pt modelId="{955931BC-2FF6-4258-B45A-98FD3FBB61EB}" type="sibTrans" cxnId="{F28E8882-B550-43D1-ADA6-67FB4701C125}">
      <dgm:prSet/>
      <dgm:spPr/>
      <dgm:t>
        <a:bodyPr/>
        <a:lstStyle/>
        <a:p>
          <a:endParaRPr lang="zh-CN" altLang="en-US"/>
        </a:p>
      </dgm:t>
    </dgm:pt>
    <dgm:pt modelId="{EF2527DF-60FD-4641-A3ED-1C7D575F49F3}">
      <dgm:prSet custT="1"/>
      <dgm:spPr/>
      <dgm:t>
        <a:bodyPr/>
        <a:lstStyle/>
        <a:p>
          <a:pPr rtl="0"/>
          <a:r>
            <a:rPr lang="zh-CN" altLang="en-US" sz="1400" b="1" dirty="0" smtClean="0"/>
            <a:t>数据到达的速度很快</a:t>
          </a:r>
          <a:endParaRPr lang="zh-CN" altLang="en-US" sz="1400" b="1" dirty="0"/>
        </a:p>
      </dgm:t>
    </dgm:pt>
    <dgm:pt modelId="{F5492972-9DB5-4537-9143-10949F37F56F}" type="parTrans" cxnId="{55E23749-D96F-4EC2-A95E-55E7436FEC74}">
      <dgm:prSet/>
      <dgm:spPr/>
      <dgm:t>
        <a:bodyPr/>
        <a:lstStyle/>
        <a:p>
          <a:endParaRPr lang="zh-CN" altLang="en-US"/>
        </a:p>
      </dgm:t>
    </dgm:pt>
    <dgm:pt modelId="{C3DF31C5-D98F-4CC0-BB28-F3B3AB8F0BB9}" type="sibTrans" cxnId="{55E23749-D96F-4EC2-A95E-55E7436FEC74}">
      <dgm:prSet/>
      <dgm:spPr/>
      <dgm:t>
        <a:bodyPr/>
        <a:lstStyle/>
        <a:p>
          <a:endParaRPr lang="zh-CN" altLang="en-US"/>
        </a:p>
      </dgm:t>
    </dgm:pt>
    <dgm:pt modelId="{23624994-4435-4657-A717-6081C149AA5E}">
      <dgm:prSet custT="1"/>
      <dgm:spPr/>
      <dgm:t>
        <a:bodyPr/>
        <a:lstStyle/>
        <a:p>
          <a:pPr rtl="0"/>
          <a:r>
            <a:rPr lang="zh-CN" altLang="en-US" sz="1400" b="1" dirty="0" smtClean="0"/>
            <a:t>能够进行处理的时间很短，响应速度快</a:t>
          </a:r>
          <a:endParaRPr lang="zh-CN" altLang="en-US" sz="1400" b="1" dirty="0"/>
        </a:p>
      </dgm:t>
    </dgm:pt>
    <dgm:pt modelId="{6FD57435-B514-4404-BE39-1B0AF6B41F44}" type="parTrans" cxnId="{50DCA9A4-FC36-4849-B240-A146A87BCD89}">
      <dgm:prSet/>
      <dgm:spPr/>
      <dgm:t>
        <a:bodyPr/>
        <a:lstStyle/>
        <a:p>
          <a:endParaRPr lang="zh-CN" altLang="en-US"/>
        </a:p>
      </dgm:t>
    </dgm:pt>
    <dgm:pt modelId="{2C8473B7-3998-4C51-B758-216BA7832C70}" type="sibTrans" cxnId="{50DCA9A4-FC36-4849-B240-A146A87BCD89}">
      <dgm:prSet/>
      <dgm:spPr/>
      <dgm:t>
        <a:bodyPr/>
        <a:lstStyle/>
        <a:p>
          <a:endParaRPr lang="zh-CN" altLang="en-US"/>
        </a:p>
      </dgm:t>
    </dgm:pt>
    <dgm:pt modelId="{D60249CE-53E4-485E-82B9-231ECEB4897D}">
      <dgm:prSet custT="1"/>
      <dgm:spPr/>
      <dgm:t>
        <a:bodyPr/>
        <a:lstStyle/>
        <a:p>
          <a:pPr rtl="0"/>
          <a:r>
            <a:rPr lang="zh-CN" altLang="en-US" sz="1400" b="1" dirty="0" smtClean="0"/>
            <a:t>流数据，很强的时效性</a:t>
          </a:r>
          <a:endParaRPr lang="zh-CN" altLang="en-US" sz="1400" b="1" dirty="0"/>
        </a:p>
      </dgm:t>
    </dgm:pt>
    <dgm:pt modelId="{E80FD28A-D3C4-4FAA-BEC2-97D06A37F460}" type="parTrans" cxnId="{6ED90C82-411E-494E-B82C-9AB348744246}">
      <dgm:prSet/>
      <dgm:spPr/>
      <dgm:t>
        <a:bodyPr/>
        <a:lstStyle/>
        <a:p>
          <a:endParaRPr lang="zh-CN" altLang="en-US"/>
        </a:p>
      </dgm:t>
    </dgm:pt>
    <dgm:pt modelId="{8534429B-2AB9-4157-B28A-A83979F98C3B}" type="sibTrans" cxnId="{6ED90C82-411E-494E-B82C-9AB348744246}">
      <dgm:prSet/>
      <dgm:spPr/>
      <dgm:t>
        <a:bodyPr/>
        <a:lstStyle/>
        <a:p>
          <a:endParaRPr lang="zh-CN" altLang="en-US"/>
        </a:p>
      </dgm:t>
    </dgm:pt>
    <dgm:pt modelId="{6A1EE84C-14BF-447E-BE07-CB4B41273F3E}">
      <dgm:prSet custT="1"/>
      <dgm:spPr/>
      <dgm:t>
        <a:bodyPr/>
        <a:lstStyle/>
        <a:p>
          <a:pPr rtl="0"/>
          <a:r>
            <a:rPr lang="zh-CN" altLang="en-US" sz="1400" b="1" dirty="0" smtClean="0"/>
            <a:t>价值大，</a:t>
          </a:r>
          <a:r>
            <a:rPr lang="zh-CN" sz="1400" b="1" dirty="0" smtClean="0"/>
            <a:t>潜在的、巨大的</a:t>
          </a:r>
          <a:r>
            <a:rPr lang="zh-CN" altLang="en-US" sz="1400" b="1" dirty="0" smtClean="0"/>
            <a:t>价值</a:t>
          </a:r>
          <a:endParaRPr lang="zh-CN" altLang="en-US" sz="1400" b="1" dirty="0"/>
        </a:p>
      </dgm:t>
    </dgm:pt>
    <dgm:pt modelId="{2E3E083F-5874-4986-BFA8-1554E04CBB4C}" type="parTrans" cxnId="{D29C9150-07B4-4811-93CB-4F3F08F9604C}">
      <dgm:prSet/>
      <dgm:spPr/>
      <dgm:t>
        <a:bodyPr/>
        <a:lstStyle/>
        <a:p>
          <a:endParaRPr lang="zh-CN" altLang="en-US"/>
        </a:p>
      </dgm:t>
    </dgm:pt>
    <dgm:pt modelId="{22024BB4-5C2D-45B1-A5DE-D1B8744A19C2}" type="sibTrans" cxnId="{D29C9150-07B4-4811-93CB-4F3F08F9604C}">
      <dgm:prSet/>
      <dgm:spPr/>
      <dgm:t>
        <a:bodyPr/>
        <a:lstStyle/>
        <a:p>
          <a:endParaRPr lang="zh-CN" altLang="en-US"/>
        </a:p>
      </dgm:t>
    </dgm:pt>
    <dgm:pt modelId="{B721EFBB-E562-4886-BF1A-2E718382BFE1}">
      <dgm:prSet custT="1"/>
      <dgm:spPr/>
      <dgm:t>
        <a:bodyPr/>
        <a:lstStyle/>
        <a:p>
          <a:pPr rtl="0"/>
          <a:r>
            <a:rPr lang="zh-CN" altLang="en-US" sz="1400" b="1" dirty="0" smtClean="0"/>
            <a:t>数据就是资源，数据就是财富</a:t>
          </a:r>
          <a:endParaRPr lang="zh-CN" altLang="en-US" sz="1400" b="1" dirty="0"/>
        </a:p>
      </dgm:t>
    </dgm:pt>
    <dgm:pt modelId="{B6E7CFAE-FC9A-49E4-8914-FD40544ED913}" type="parTrans" cxnId="{E7A6875C-57DA-405C-8ED7-546D80E89925}">
      <dgm:prSet/>
      <dgm:spPr/>
      <dgm:t>
        <a:bodyPr/>
        <a:lstStyle/>
        <a:p>
          <a:endParaRPr lang="zh-CN" altLang="en-US"/>
        </a:p>
      </dgm:t>
    </dgm:pt>
    <dgm:pt modelId="{F40ADEDD-422F-4BDF-8209-4BDF2AE3ED82}" type="sibTrans" cxnId="{E7A6875C-57DA-405C-8ED7-546D80E89925}">
      <dgm:prSet/>
      <dgm:spPr/>
      <dgm:t>
        <a:bodyPr/>
        <a:lstStyle/>
        <a:p>
          <a:endParaRPr lang="zh-CN" altLang="en-US"/>
        </a:p>
      </dgm:t>
    </dgm:pt>
    <dgm:pt modelId="{D51773B4-31D2-4B97-8D12-28A361A23B44}">
      <dgm:prSet custT="1"/>
      <dgm:spPr/>
      <dgm:t>
        <a:bodyPr/>
        <a:lstStyle/>
        <a:p>
          <a:pPr rtl="0"/>
          <a:r>
            <a:rPr lang="zh-CN" sz="1400" b="1" dirty="0" smtClean="0"/>
            <a:t>具有经济价值</a:t>
          </a:r>
          <a:r>
            <a:rPr lang="zh-CN" altLang="en-US" sz="1400" b="1" dirty="0" smtClean="0"/>
            <a:t>、</a:t>
          </a:r>
          <a:r>
            <a:rPr lang="zh-CN" sz="1400" b="1" dirty="0" smtClean="0"/>
            <a:t>产业价值</a:t>
          </a:r>
          <a:r>
            <a:rPr lang="zh-CN" altLang="en-US" sz="1400" b="1" dirty="0" smtClean="0"/>
            <a:t>和</a:t>
          </a:r>
          <a:r>
            <a:rPr lang="zh-CN" sz="1400" b="1" dirty="0" smtClean="0"/>
            <a:t>科学价值</a:t>
          </a:r>
          <a:endParaRPr lang="zh-CN" altLang="en-US" sz="1400" b="1" dirty="0"/>
        </a:p>
      </dgm:t>
    </dgm:pt>
    <dgm:pt modelId="{2706A8C8-6F0F-4BEF-B327-16C6A684E4B9}" type="parTrans" cxnId="{84181174-39CD-4F88-9B28-9BD82D74A491}">
      <dgm:prSet/>
      <dgm:spPr/>
    </dgm:pt>
    <dgm:pt modelId="{2661DEFD-E9DA-4CB5-8315-4B1C42C1555F}" type="sibTrans" cxnId="{84181174-39CD-4F88-9B28-9BD82D74A491}">
      <dgm:prSet/>
      <dgm:spPr/>
    </dgm:pt>
    <dgm:pt modelId="{68C8BC90-1001-4F14-A0AB-DB963EC7AED9}" type="pres">
      <dgm:prSet presAssocID="{CC24127A-6569-4E16-AF58-D258827D03AF}" presName="matrix" presStyleCnt="0">
        <dgm:presLayoutVars>
          <dgm:chMax val="1"/>
          <dgm:dir/>
          <dgm:resizeHandles val="exact"/>
        </dgm:presLayoutVars>
      </dgm:prSet>
      <dgm:spPr/>
      <dgm:t>
        <a:bodyPr/>
        <a:lstStyle/>
        <a:p>
          <a:endParaRPr lang="zh-CN" altLang="en-US"/>
        </a:p>
      </dgm:t>
    </dgm:pt>
    <dgm:pt modelId="{13B61C5B-BACE-412E-920C-C4D8CD864395}" type="pres">
      <dgm:prSet presAssocID="{CC24127A-6569-4E16-AF58-D258827D03AF}" presName="diamond" presStyleLbl="bgShp" presStyleIdx="0" presStyleCnt="1" custScaleX="238367" custLinFactNeighborX="-939" custLinFactNeighborY="-3480"/>
      <dgm:spPr/>
    </dgm:pt>
    <dgm:pt modelId="{25C7CDBC-3004-4EA7-B990-F07661E946EE}" type="pres">
      <dgm:prSet presAssocID="{CC24127A-6569-4E16-AF58-D258827D03AF}" presName="quad1" presStyleLbl="node1" presStyleIdx="0" presStyleCnt="4" custScaleX="259152" custScaleY="118090" custLinFactNeighborX="-75702" custLinFactNeighborY="-15636">
        <dgm:presLayoutVars>
          <dgm:chMax val="0"/>
          <dgm:chPref val="0"/>
          <dgm:bulletEnabled val="1"/>
        </dgm:presLayoutVars>
      </dgm:prSet>
      <dgm:spPr/>
      <dgm:t>
        <a:bodyPr/>
        <a:lstStyle/>
        <a:p>
          <a:endParaRPr lang="zh-CN" altLang="en-US"/>
        </a:p>
      </dgm:t>
    </dgm:pt>
    <dgm:pt modelId="{679256CF-8E9E-43E1-9481-09E449E8F0AF}" type="pres">
      <dgm:prSet presAssocID="{CC24127A-6569-4E16-AF58-D258827D03AF}" presName="quad2" presStyleLbl="node1" presStyleIdx="1" presStyleCnt="4" custScaleX="252029" custScaleY="120486" custLinFactNeighborX="76917" custLinFactNeighborY="-14438">
        <dgm:presLayoutVars>
          <dgm:chMax val="0"/>
          <dgm:chPref val="0"/>
          <dgm:bulletEnabled val="1"/>
        </dgm:presLayoutVars>
      </dgm:prSet>
      <dgm:spPr/>
      <dgm:t>
        <a:bodyPr/>
        <a:lstStyle/>
        <a:p>
          <a:endParaRPr lang="zh-CN" altLang="en-US"/>
        </a:p>
      </dgm:t>
    </dgm:pt>
    <dgm:pt modelId="{8B0ABD59-6A27-4D3C-863E-C363D220A48A}" type="pres">
      <dgm:prSet presAssocID="{CC24127A-6569-4E16-AF58-D258827D03AF}" presName="quad3" presStyleLbl="node1" presStyleIdx="2" presStyleCnt="4" custScaleX="259152" custScaleY="119747" custLinFactNeighborX="-75702" custLinFactNeighborY="3650">
        <dgm:presLayoutVars>
          <dgm:chMax val="0"/>
          <dgm:chPref val="0"/>
          <dgm:bulletEnabled val="1"/>
        </dgm:presLayoutVars>
      </dgm:prSet>
      <dgm:spPr/>
      <dgm:t>
        <a:bodyPr/>
        <a:lstStyle/>
        <a:p>
          <a:endParaRPr lang="zh-CN" altLang="en-US"/>
        </a:p>
      </dgm:t>
    </dgm:pt>
    <dgm:pt modelId="{B36284BC-8F32-4941-8BB4-E87C7257D1A9}" type="pres">
      <dgm:prSet presAssocID="{CC24127A-6569-4E16-AF58-D258827D03AF}" presName="quad4" presStyleLbl="node1" presStyleIdx="3" presStyleCnt="4" custScaleX="252029" custScaleY="117351" custLinFactNeighborX="83049" custLinFactNeighborY="4848">
        <dgm:presLayoutVars>
          <dgm:chMax val="0"/>
          <dgm:chPref val="0"/>
          <dgm:bulletEnabled val="1"/>
        </dgm:presLayoutVars>
      </dgm:prSet>
      <dgm:spPr/>
      <dgm:t>
        <a:bodyPr/>
        <a:lstStyle/>
        <a:p>
          <a:endParaRPr lang="zh-CN" altLang="en-US"/>
        </a:p>
      </dgm:t>
    </dgm:pt>
  </dgm:ptLst>
  <dgm:cxnLst>
    <dgm:cxn modelId="{23CCC599-2B10-4CF3-A629-6C5FCF5A14A3}" srcId="{CC24127A-6569-4E16-AF58-D258827D03AF}" destId="{2AF90F9C-76B5-4FC6-B67C-22D87064840B}" srcOrd="0" destOrd="0" parTransId="{899B064F-7674-4C2E-B17A-B3E162B8E3F7}" sibTransId="{F7960927-FEC6-46AB-A6C9-F82313AE8CAE}"/>
    <dgm:cxn modelId="{5CF9AF7F-E855-480A-AEFF-FA0790AEC2B2}" type="presOf" srcId="{B721EFBB-E562-4886-BF1A-2E718382BFE1}" destId="{B36284BC-8F32-4941-8BB4-E87C7257D1A9}" srcOrd="0" destOrd="3" presId="urn:microsoft.com/office/officeart/2005/8/layout/matrix3"/>
    <dgm:cxn modelId="{84181174-39CD-4F88-9B28-9BD82D74A491}" srcId="{9BBDBC70-962F-4E88-8F9B-80472838A3CC}" destId="{D51773B4-31D2-4B97-8D12-28A361A23B44}" srcOrd="1" destOrd="0" parTransId="{2706A8C8-6F0F-4BEF-B327-16C6A684E4B9}" sibTransId="{2661DEFD-E9DA-4CB5-8315-4B1C42C1555F}"/>
    <dgm:cxn modelId="{50DCA9A4-FC36-4849-B240-A146A87BCD89}" srcId="{F4264500-0CE1-4BBB-96AB-6A978CCACD90}" destId="{23624994-4435-4657-A717-6081C149AA5E}" srcOrd="1" destOrd="0" parTransId="{6FD57435-B514-4404-BE39-1B0AF6B41F44}" sibTransId="{2C8473B7-3998-4C51-B758-216BA7832C70}"/>
    <dgm:cxn modelId="{6082D704-87AE-4C50-8A16-15DC1EFA0B31}" type="presOf" srcId="{DF84197D-5252-476B-AB39-64D1244937EB}" destId="{679256CF-8E9E-43E1-9481-09E449E8F0AF}" srcOrd="0" destOrd="0" presId="urn:microsoft.com/office/officeart/2005/8/layout/matrix3"/>
    <dgm:cxn modelId="{3C5FC21B-28FE-4A46-9D17-ACAECDAC9A58}" srcId="{CC24127A-6569-4E16-AF58-D258827D03AF}" destId="{DF84197D-5252-476B-AB39-64D1244937EB}" srcOrd="1" destOrd="0" parTransId="{3AE39A62-6B19-4620-A8AE-95068604EF2C}" sibTransId="{22DF1BF7-594B-43BD-8C54-99C309FF7950}"/>
    <dgm:cxn modelId="{F28E8882-B550-43D1-ADA6-67FB4701C125}" srcId="{DF84197D-5252-476B-AB39-64D1244937EB}" destId="{3181BB01-8655-4462-9541-16840EE49F88}" srcOrd="1" destOrd="0" parTransId="{F4057732-442B-44C6-8B82-D495514B7720}" sibTransId="{955931BC-2FF6-4258-B45A-98FD3FBB61EB}"/>
    <dgm:cxn modelId="{EE838E7F-6FA4-46A8-A0C3-BE7DBB9DBCD3}" type="presOf" srcId="{CE3D78D1-3788-4D47-A199-F9D6C10DBD60}" destId="{25C7CDBC-3004-4EA7-B990-F07661E946EE}" srcOrd="0" destOrd="2" presId="urn:microsoft.com/office/officeart/2005/8/layout/matrix3"/>
    <dgm:cxn modelId="{E7A6875C-57DA-405C-8ED7-546D80E89925}" srcId="{9BBDBC70-962F-4E88-8F9B-80472838A3CC}" destId="{B721EFBB-E562-4886-BF1A-2E718382BFE1}" srcOrd="2" destOrd="0" parTransId="{B6E7CFAE-FC9A-49E4-8914-FD40544ED913}" sibTransId="{F40ADEDD-422F-4BDF-8209-4BDF2AE3ED82}"/>
    <dgm:cxn modelId="{68496DA3-9AC2-482F-A796-C6F3C5C48473}" type="presOf" srcId="{9BBDBC70-962F-4E88-8F9B-80472838A3CC}" destId="{B36284BC-8F32-4941-8BB4-E87C7257D1A9}" srcOrd="0" destOrd="0" presId="urn:microsoft.com/office/officeart/2005/8/layout/matrix3"/>
    <dgm:cxn modelId="{F4956A1D-F872-4B38-967E-866B34D57BAE}" srcId="{CC24127A-6569-4E16-AF58-D258827D03AF}" destId="{F4264500-0CE1-4BBB-96AB-6A978CCACD90}" srcOrd="2" destOrd="0" parTransId="{8077489A-CA0A-4726-B136-8376C2A3B1AD}" sibTransId="{EB099BB8-9E2D-4995-BC24-22D67C13EB7A}"/>
    <dgm:cxn modelId="{6ED90C82-411E-494E-B82C-9AB348744246}" srcId="{F4264500-0CE1-4BBB-96AB-6A978CCACD90}" destId="{D60249CE-53E4-485E-82B9-231ECEB4897D}" srcOrd="2" destOrd="0" parTransId="{E80FD28A-D3C4-4FAA-BEC2-97D06A37F460}" sibTransId="{8534429B-2AB9-4157-B28A-A83979F98C3B}"/>
    <dgm:cxn modelId="{6538CAF8-FDFA-40B2-ABA0-6E57B5B44A5C}" type="presOf" srcId="{3181BB01-8655-4462-9541-16840EE49F88}" destId="{679256CF-8E9E-43E1-9481-09E449E8F0AF}" srcOrd="0" destOrd="2" presId="urn:microsoft.com/office/officeart/2005/8/layout/matrix3"/>
    <dgm:cxn modelId="{D168E349-3905-4818-91CA-AFEEAA246458}" type="presOf" srcId="{F4264500-0CE1-4BBB-96AB-6A978CCACD90}" destId="{8B0ABD59-6A27-4D3C-863E-C363D220A48A}" srcOrd="0" destOrd="0" presId="urn:microsoft.com/office/officeart/2005/8/layout/matrix3"/>
    <dgm:cxn modelId="{B01526AF-9D30-4B40-9777-F26338562C1F}" srcId="{DF84197D-5252-476B-AB39-64D1244937EB}" destId="{584F8B4F-A712-4F51-9650-797244F8C4A6}" srcOrd="0" destOrd="0" parTransId="{D90385CA-2B51-4B30-AEB4-F822B163299D}" sibTransId="{8AC36A0B-9FE2-4184-9ECA-77F6C5343002}"/>
    <dgm:cxn modelId="{0B727704-8FCA-4D89-A4F6-AFE32BDF0A04}" type="presOf" srcId="{EDA8A460-2015-4EA1-9995-5119FF32CAF9}" destId="{25C7CDBC-3004-4EA7-B990-F07661E946EE}" srcOrd="0" destOrd="1" presId="urn:microsoft.com/office/officeart/2005/8/layout/matrix3"/>
    <dgm:cxn modelId="{98E19AC7-D033-431B-B7F7-68A52F923291}" type="presOf" srcId="{6A1EE84C-14BF-447E-BE07-CB4B41273F3E}" destId="{B36284BC-8F32-4941-8BB4-E87C7257D1A9}" srcOrd="0" destOrd="1" presId="urn:microsoft.com/office/officeart/2005/8/layout/matrix3"/>
    <dgm:cxn modelId="{C7DEEC22-625E-4930-9268-0F642B6F6922}" type="presOf" srcId="{2AF90F9C-76B5-4FC6-B67C-22D87064840B}" destId="{25C7CDBC-3004-4EA7-B990-F07661E946EE}" srcOrd="0" destOrd="0" presId="urn:microsoft.com/office/officeart/2005/8/layout/matrix3"/>
    <dgm:cxn modelId="{D50D3387-1FB7-4795-9FE5-CB5F725C4DC8}" type="presOf" srcId="{23624994-4435-4657-A717-6081C149AA5E}" destId="{8B0ABD59-6A27-4D3C-863E-C363D220A48A}" srcOrd="0" destOrd="2" presId="urn:microsoft.com/office/officeart/2005/8/layout/matrix3"/>
    <dgm:cxn modelId="{A23E9921-B29B-4BCF-AFCC-E91081E2BF8F}" type="presOf" srcId="{EF2527DF-60FD-4641-A3ED-1C7D575F49F3}" destId="{8B0ABD59-6A27-4D3C-863E-C363D220A48A}" srcOrd="0" destOrd="1" presId="urn:microsoft.com/office/officeart/2005/8/layout/matrix3"/>
    <dgm:cxn modelId="{55E23749-D96F-4EC2-A95E-55E7436FEC74}" srcId="{F4264500-0CE1-4BBB-96AB-6A978CCACD90}" destId="{EF2527DF-60FD-4641-A3ED-1C7D575F49F3}" srcOrd="0" destOrd="0" parTransId="{F5492972-9DB5-4537-9143-10949F37F56F}" sibTransId="{C3DF31C5-D98F-4CC0-BB28-F3B3AB8F0BB9}"/>
    <dgm:cxn modelId="{13D2856F-2EFD-4F3E-A9A1-DEB7240B12DD}" type="presOf" srcId="{D60249CE-53E4-485E-82B9-231ECEB4897D}" destId="{8B0ABD59-6A27-4D3C-863E-C363D220A48A}" srcOrd="0" destOrd="3" presId="urn:microsoft.com/office/officeart/2005/8/layout/matrix3"/>
    <dgm:cxn modelId="{6FE94EFB-789D-4185-87E9-B886EB830183}" type="presOf" srcId="{584F8B4F-A712-4F51-9650-797244F8C4A6}" destId="{679256CF-8E9E-43E1-9481-09E449E8F0AF}" srcOrd="0" destOrd="1" presId="urn:microsoft.com/office/officeart/2005/8/layout/matrix3"/>
    <dgm:cxn modelId="{D29C9150-07B4-4811-93CB-4F3F08F9604C}" srcId="{9BBDBC70-962F-4E88-8F9B-80472838A3CC}" destId="{6A1EE84C-14BF-447E-BE07-CB4B41273F3E}" srcOrd="0" destOrd="0" parTransId="{2E3E083F-5874-4986-BFA8-1554E04CBB4C}" sibTransId="{22024BB4-5C2D-45B1-A5DE-D1B8744A19C2}"/>
    <dgm:cxn modelId="{7F3768EB-CBFA-4100-B925-A0FDB43D285F}" srcId="{CC24127A-6569-4E16-AF58-D258827D03AF}" destId="{9BBDBC70-962F-4E88-8F9B-80472838A3CC}" srcOrd="3" destOrd="0" parTransId="{EB9F8B0F-B2A8-4E46-B971-B405BB656276}" sibTransId="{3689FA5E-45C5-4459-A194-A7811964D4D2}"/>
    <dgm:cxn modelId="{35A7A32B-44A4-4389-A79C-CB60AB77A9CE}" type="presOf" srcId="{D51773B4-31D2-4B97-8D12-28A361A23B44}" destId="{B36284BC-8F32-4941-8BB4-E87C7257D1A9}" srcOrd="0" destOrd="2" presId="urn:microsoft.com/office/officeart/2005/8/layout/matrix3"/>
    <dgm:cxn modelId="{D72A60F9-A347-4FF8-A8A6-F868099F8775}" srcId="{2AF90F9C-76B5-4FC6-B67C-22D87064840B}" destId="{EDA8A460-2015-4EA1-9995-5119FF32CAF9}" srcOrd="0" destOrd="0" parTransId="{D58BF180-DFF6-423F-9F96-DDCC540F33E0}" sibTransId="{8761DF75-65A8-4C19-9B80-9D4649FA9893}"/>
    <dgm:cxn modelId="{EC95CBEF-6FE7-4A67-B360-76E4C53B11D9}" type="presOf" srcId="{CC24127A-6569-4E16-AF58-D258827D03AF}" destId="{68C8BC90-1001-4F14-A0AB-DB963EC7AED9}" srcOrd="0" destOrd="0" presId="urn:microsoft.com/office/officeart/2005/8/layout/matrix3"/>
    <dgm:cxn modelId="{72830B84-FE0B-4C60-B36E-B6528BA8C54C}" srcId="{2AF90F9C-76B5-4FC6-B67C-22D87064840B}" destId="{CE3D78D1-3788-4D47-A199-F9D6C10DBD60}" srcOrd="1" destOrd="0" parTransId="{1AD15DC4-A25F-42DF-AA79-F402CEE0AFEA}" sibTransId="{1C77A604-BD3E-4315-B76F-AAD4A02775C1}"/>
    <dgm:cxn modelId="{B11CF908-3A66-44C2-81DF-1B8B301E4AFB}" type="presParOf" srcId="{68C8BC90-1001-4F14-A0AB-DB963EC7AED9}" destId="{13B61C5B-BACE-412E-920C-C4D8CD864395}" srcOrd="0" destOrd="0" presId="urn:microsoft.com/office/officeart/2005/8/layout/matrix3"/>
    <dgm:cxn modelId="{9B3BF9CA-A043-47DB-821C-BD29741C57B8}" type="presParOf" srcId="{68C8BC90-1001-4F14-A0AB-DB963EC7AED9}" destId="{25C7CDBC-3004-4EA7-B990-F07661E946EE}" srcOrd="1" destOrd="0" presId="urn:microsoft.com/office/officeart/2005/8/layout/matrix3"/>
    <dgm:cxn modelId="{A3BA8983-6E8E-4780-AB39-CD0DA3CDC52E}" type="presParOf" srcId="{68C8BC90-1001-4F14-A0AB-DB963EC7AED9}" destId="{679256CF-8E9E-43E1-9481-09E449E8F0AF}" srcOrd="2" destOrd="0" presId="urn:microsoft.com/office/officeart/2005/8/layout/matrix3"/>
    <dgm:cxn modelId="{1E6EEDBE-3405-4F28-8B14-EE013AAC69D5}" type="presParOf" srcId="{68C8BC90-1001-4F14-A0AB-DB963EC7AED9}" destId="{8B0ABD59-6A27-4D3C-863E-C363D220A48A}" srcOrd="3" destOrd="0" presId="urn:microsoft.com/office/officeart/2005/8/layout/matrix3"/>
    <dgm:cxn modelId="{0ED1B4CC-2566-4190-9F04-CFC40FA26576}" type="presParOf" srcId="{68C8BC90-1001-4F14-A0AB-DB963EC7AED9}" destId="{B36284BC-8F32-4941-8BB4-E87C7257D1A9}"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4046D-E267-4044-A30E-AC122A3C1ACF}"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zh-CN" altLang="en-US"/>
        </a:p>
      </dgm:t>
    </dgm:pt>
    <dgm:pt modelId="{2C1B0270-B00E-4C3B-87AD-6C793DC4B05A}">
      <dgm:prSet/>
      <dgm:spPr/>
      <dgm:t>
        <a:bodyPr/>
        <a:lstStyle/>
        <a:p>
          <a:pPr rtl="0"/>
          <a:r>
            <a:rPr lang="zh-CN" b="1" smtClean="0"/>
            <a:t>离线分析</a:t>
          </a:r>
          <a:endParaRPr lang="zh-CN"/>
        </a:p>
      </dgm:t>
    </dgm:pt>
    <dgm:pt modelId="{5F428F5D-F1BA-46B8-85F9-E0B711793C8C}" type="parTrans" cxnId="{81E828C8-F448-459D-88CB-035F9B171960}">
      <dgm:prSet/>
      <dgm:spPr/>
      <dgm:t>
        <a:bodyPr/>
        <a:lstStyle/>
        <a:p>
          <a:endParaRPr lang="zh-CN" altLang="en-US"/>
        </a:p>
      </dgm:t>
    </dgm:pt>
    <dgm:pt modelId="{67DC52DE-D97E-4AEC-ACCC-C0C385C0F4A6}" type="sibTrans" cxnId="{81E828C8-F448-459D-88CB-035F9B171960}">
      <dgm:prSet/>
      <dgm:spPr/>
      <dgm:t>
        <a:bodyPr/>
        <a:lstStyle/>
        <a:p>
          <a:endParaRPr lang="zh-CN" altLang="en-US"/>
        </a:p>
      </dgm:t>
    </dgm:pt>
    <dgm:pt modelId="{432A9B52-B307-494F-84FD-0889CC8E650E}">
      <dgm:prSet/>
      <dgm:spPr/>
      <dgm:t>
        <a:bodyPr/>
        <a:lstStyle/>
        <a:p>
          <a:pPr rtl="0"/>
          <a:r>
            <a:rPr lang="zh-CN" b="1" smtClean="0"/>
            <a:t>批处理的对结构化或半结构化的历史日志数据进行</a:t>
          </a:r>
          <a:r>
            <a:rPr lang="en-US" b="1" smtClean="0"/>
            <a:t>SQL</a:t>
          </a:r>
          <a:r>
            <a:rPr lang="zh-CN" b="1" smtClean="0"/>
            <a:t>分析或者使用数据挖掘和机器学习的深度分析方法</a:t>
          </a:r>
          <a:endParaRPr lang="zh-CN"/>
        </a:p>
      </dgm:t>
    </dgm:pt>
    <dgm:pt modelId="{C230276E-1F79-442A-A329-C8DE7D8D4F11}" type="parTrans" cxnId="{7038E47E-8C8E-4CCD-9B92-A116FF7D9853}">
      <dgm:prSet/>
      <dgm:spPr/>
      <dgm:t>
        <a:bodyPr/>
        <a:lstStyle/>
        <a:p>
          <a:endParaRPr lang="zh-CN" altLang="en-US"/>
        </a:p>
      </dgm:t>
    </dgm:pt>
    <dgm:pt modelId="{12FCD4C5-6E71-4625-AE65-04A8223F5F73}" type="sibTrans" cxnId="{7038E47E-8C8E-4CCD-9B92-A116FF7D9853}">
      <dgm:prSet/>
      <dgm:spPr/>
      <dgm:t>
        <a:bodyPr/>
        <a:lstStyle/>
        <a:p>
          <a:endParaRPr lang="zh-CN" altLang="en-US"/>
        </a:p>
      </dgm:t>
    </dgm:pt>
    <dgm:pt modelId="{027AEC98-1DA0-44B3-B1FC-A07155DBAF5C}">
      <dgm:prSet/>
      <dgm:spPr/>
      <dgm:t>
        <a:bodyPr/>
        <a:lstStyle/>
        <a:p>
          <a:pPr rtl="0"/>
          <a:r>
            <a:rPr lang="zh-CN" b="1" dirty="0" smtClean="0"/>
            <a:t>复杂度高、处理代价巨大，不能够频繁调用，主要挑战来自分析处理的性能</a:t>
          </a:r>
          <a:endParaRPr lang="zh-CN" dirty="0"/>
        </a:p>
      </dgm:t>
    </dgm:pt>
    <dgm:pt modelId="{0BD7BA93-B6E7-49DA-A6FF-EA4A2370387A}" type="parTrans" cxnId="{A5F65E67-187E-48AA-AF49-5015F10473C0}">
      <dgm:prSet/>
      <dgm:spPr/>
      <dgm:t>
        <a:bodyPr/>
        <a:lstStyle/>
        <a:p>
          <a:endParaRPr lang="zh-CN" altLang="en-US"/>
        </a:p>
      </dgm:t>
    </dgm:pt>
    <dgm:pt modelId="{58F260AD-6707-43A9-8702-72A8D8A2DC6B}" type="sibTrans" cxnId="{A5F65E67-187E-48AA-AF49-5015F10473C0}">
      <dgm:prSet/>
      <dgm:spPr/>
      <dgm:t>
        <a:bodyPr/>
        <a:lstStyle/>
        <a:p>
          <a:endParaRPr lang="zh-CN" altLang="en-US"/>
        </a:p>
      </dgm:t>
    </dgm:pt>
    <dgm:pt modelId="{94ACFDA5-1A59-458A-BF30-AD29C1957664}">
      <dgm:prSet/>
      <dgm:spPr/>
      <dgm:t>
        <a:bodyPr/>
        <a:lstStyle/>
        <a:p>
          <a:pPr rtl="0"/>
          <a:r>
            <a:rPr lang="zh-CN" b="1" smtClean="0"/>
            <a:t>实时在线分析</a:t>
          </a:r>
          <a:endParaRPr lang="zh-CN"/>
        </a:p>
      </dgm:t>
    </dgm:pt>
    <dgm:pt modelId="{D0A4CBB6-06EE-4CD1-93A8-0D90E2381042}" type="parTrans" cxnId="{4FBE1609-0FBF-4515-BA60-964028BC8B95}">
      <dgm:prSet/>
      <dgm:spPr/>
      <dgm:t>
        <a:bodyPr/>
        <a:lstStyle/>
        <a:p>
          <a:endParaRPr lang="zh-CN" altLang="en-US"/>
        </a:p>
      </dgm:t>
    </dgm:pt>
    <dgm:pt modelId="{92773A88-42E5-4FF0-A074-69382712A7D9}" type="sibTrans" cxnId="{4FBE1609-0FBF-4515-BA60-964028BC8B95}">
      <dgm:prSet/>
      <dgm:spPr/>
      <dgm:t>
        <a:bodyPr/>
        <a:lstStyle/>
        <a:p>
          <a:endParaRPr lang="zh-CN" altLang="en-US"/>
        </a:p>
      </dgm:t>
    </dgm:pt>
    <dgm:pt modelId="{ED72E325-8071-4471-B086-EF44A7D8BD33}">
      <dgm:prSet/>
      <dgm:spPr/>
      <dgm:t>
        <a:bodyPr/>
        <a:lstStyle/>
        <a:p>
          <a:pPr rtl="0"/>
          <a:r>
            <a:rPr lang="zh-CN" b="1" smtClean="0"/>
            <a:t>捕捉一些时效性强的用户属性</a:t>
          </a:r>
          <a:endParaRPr lang="zh-CN"/>
        </a:p>
      </dgm:t>
    </dgm:pt>
    <dgm:pt modelId="{5369E3AD-D0B4-4DF6-BBA4-881C73089405}" type="parTrans" cxnId="{E616BDD0-F8D3-431D-8366-6E962EDEAAC3}">
      <dgm:prSet/>
      <dgm:spPr/>
      <dgm:t>
        <a:bodyPr/>
        <a:lstStyle/>
        <a:p>
          <a:endParaRPr lang="zh-CN" altLang="en-US"/>
        </a:p>
      </dgm:t>
    </dgm:pt>
    <dgm:pt modelId="{DDB64DF4-C4FB-40C8-AE4B-A14223E36C05}" type="sibTrans" cxnId="{E616BDD0-F8D3-431D-8366-6E962EDEAAC3}">
      <dgm:prSet/>
      <dgm:spPr/>
      <dgm:t>
        <a:bodyPr/>
        <a:lstStyle/>
        <a:p>
          <a:endParaRPr lang="zh-CN" altLang="en-US"/>
        </a:p>
      </dgm:t>
    </dgm:pt>
    <dgm:pt modelId="{EE40C716-22D9-40C0-93F9-55919581A3E4}">
      <dgm:prSet/>
      <dgm:spPr/>
      <dgm:t>
        <a:bodyPr/>
        <a:lstStyle/>
        <a:p>
          <a:pPr rtl="0"/>
          <a:r>
            <a:rPr lang="zh-CN" b="1" smtClean="0"/>
            <a:t>短时间内处理完大量流数据，必须具备很高的吞吐能力</a:t>
          </a:r>
          <a:endParaRPr lang="zh-CN"/>
        </a:p>
      </dgm:t>
    </dgm:pt>
    <dgm:pt modelId="{0451AC2E-15B7-4D6A-B29E-9EC8FD6D8052}" type="parTrans" cxnId="{AF240CBD-5439-4364-9BB5-2610D74F346F}">
      <dgm:prSet/>
      <dgm:spPr/>
      <dgm:t>
        <a:bodyPr/>
        <a:lstStyle/>
        <a:p>
          <a:endParaRPr lang="zh-CN" altLang="en-US"/>
        </a:p>
      </dgm:t>
    </dgm:pt>
    <dgm:pt modelId="{275E80C0-A213-4240-A362-F30E158C9FCC}" type="sibTrans" cxnId="{AF240CBD-5439-4364-9BB5-2610D74F346F}">
      <dgm:prSet/>
      <dgm:spPr/>
      <dgm:t>
        <a:bodyPr/>
        <a:lstStyle/>
        <a:p>
          <a:endParaRPr lang="zh-CN" altLang="en-US"/>
        </a:p>
      </dgm:t>
    </dgm:pt>
    <dgm:pt modelId="{3768B387-0227-49B2-8145-058AC794E22E}">
      <dgm:prSet/>
      <dgm:spPr/>
      <dgm:t>
        <a:bodyPr/>
        <a:lstStyle/>
        <a:p>
          <a:pPr rtl="0"/>
          <a:r>
            <a:rPr lang="zh-CN" b="1" smtClean="0"/>
            <a:t>大数据的流分析和实时分析</a:t>
          </a:r>
          <a:endParaRPr lang="zh-CN"/>
        </a:p>
      </dgm:t>
    </dgm:pt>
    <dgm:pt modelId="{6AFF447A-CF6E-4DD0-A659-F32D74E79C9F}" type="parTrans" cxnId="{BC66AD4A-58BA-41F2-807B-A688646B3123}">
      <dgm:prSet/>
      <dgm:spPr/>
      <dgm:t>
        <a:bodyPr/>
        <a:lstStyle/>
        <a:p>
          <a:endParaRPr lang="zh-CN" altLang="en-US"/>
        </a:p>
      </dgm:t>
    </dgm:pt>
    <dgm:pt modelId="{1D61DD18-ABFF-4C1A-9BFA-3FC61A430C09}" type="sibTrans" cxnId="{BC66AD4A-58BA-41F2-807B-A688646B3123}">
      <dgm:prSet/>
      <dgm:spPr/>
      <dgm:t>
        <a:bodyPr/>
        <a:lstStyle/>
        <a:p>
          <a:endParaRPr lang="zh-CN" altLang="en-US"/>
        </a:p>
      </dgm:t>
    </dgm:pt>
    <dgm:pt modelId="{A0B944C4-7E7D-4FAD-B653-ECB9B7AD1C4D}" type="pres">
      <dgm:prSet presAssocID="{E374046D-E267-4044-A30E-AC122A3C1ACF}" presName="linear" presStyleCnt="0">
        <dgm:presLayoutVars>
          <dgm:animLvl val="lvl"/>
          <dgm:resizeHandles val="exact"/>
        </dgm:presLayoutVars>
      </dgm:prSet>
      <dgm:spPr/>
      <dgm:t>
        <a:bodyPr/>
        <a:lstStyle/>
        <a:p>
          <a:endParaRPr lang="zh-CN" altLang="en-US"/>
        </a:p>
      </dgm:t>
    </dgm:pt>
    <dgm:pt modelId="{8D67BC16-1F46-4A5F-8514-6F6538A61E9F}" type="pres">
      <dgm:prSet presAssocID="{2C1B0270-B00E-4C3B-87AD-6C793DC4B05A}" presName="parentText" presStyleLbl="node1" presStyleIdx="0" presStyleCnt="2" custLinFactNeighborY="-1861">
        <dgm:presLayoutVars>
          <dgm:chMax val="0"/>
          <dgm:bulletEnabled val="1"/>
        </dgm:presLayoutVars>
      </dgm:prSet>
      <dgm:spPr/>
      <dgm:t>
        <a:bodyPr/>
        <a:lstStyle/>
        <a:p>
          <a:endParaRPr lang="zh-CN" altLang="en-US"/>
        </a:p>
      </dgm:t>
    </dgm:pt>
    <dgm:pt modelId="{2B573DF5-D1CF-479D-A6DD-2B40FAF8420A}" type="pres">
      <dgm:prSet presAssocID="{2C1B0270-B00E-4C3B-87AD-6C793DC4B05A}" presName="childText" presStyleLbl="revTx" presStyleIdx="0" presStyleCnt="2">
        <dgm:presLayoutVars>
          <dgm:bulletEnabled val="1"/>
        </dgm:presLayoutVars>
      </dgm:prSet>
      <dgm:spPr/>
      <dgm:t>
        <a:bodyPr/>
        <a:lstStyle/>
        <a:p>
          <a:endParaRPr lang="zh-CN" altLang="en-US"/>
        </a:p>
      </dgm:t>
    </dgm:pt>
    <dgm:pt modelId="{BDA55B3B-0B8D-4D87-BA02-D6B0FBC1F142}" type="pres">
      <dgm:prSet presAssocID="{94ACFDA5-1A59-458A-BF30-AD29C1957664}" presName="parentText" presStyleLbl="node1" presStyleIdx="1" presStyleCnt="2">
        <dgm:presLayoutVars>
          <dgm:chMax val="0"/>
          <dgm:bulletEnabled val="1"/>
        </dgm:presLayoutVars>
      </dgm:prSet>
      <dgm:spPr/>
      <dgm:t>
        <a:bodyPr/>
        <a:lstStyle/>
        <a:p>
          <a:endParaRPr lang="zh-CN" altLang="en-US"/>
        </a:p>
      </dgm:t>
    </dgm:pt>
    <dgm:pt modelId="{EF7AB967-7949-4551-ABC5-6A99ADA49A01}" type="pres">
      <dgm:prSet presAssocID="{94ACFDA5-1A59-458A-BF30-AD29C1957664}" presName="childText" presStyleLbl="revTx" presStyleIdx="1" presStyleCnt="2">
        <dgm:presLayoutVars>
          <dgm:bulletEnabled val="1"/>
        </dgm:presLayoutVars>
      </dgm:prSet>
      <dgm:spPr/>
      <dgm:t>
        <a:bodyPr/>
        <a:lstStyle/>
        <a:p>
          <a:endParaRPr lang="zh-CN" altLang="en-US"/>
        </a:p>
      </dgm:t>
    </dgm:pt>
  </dgm:ptLst>
  <dgm:cxnLst>
    <dgm:cxn modelId="{6712BB6D-C03A-4E2D-BA6B-D6AB6BD36ED5}" type="presOf" srcId="{2C1B0270-B00E-4C3B-87AD-6C793DC4B05A}" destId="{8D67BC16-1F46-4A5F-8514-6F6538A61E9F}" srcOrd="0" destOrd="0" presId="urn:microsoft.com/office/officeart/2005/8/layout/vList2"/>
    <dgm:cxn modelId="{00B68832-FB6A-4102-9852-0CD49539E099}" type="presOf" srcId="{EE40C716-22D9-40C0-93F9-55919581A3E4}" destId="{EF7AB967-7949-4551-ABC5-6A99ADA49A01}" srcOrd="0" destOrd="1" presId="urn:microsoft.com/office/officeart/2005/8/layout/vList2"/>
    <dgm:cxn modelId="{81E828C8-F448-459D-88CB-035F9B171960}" srcId="{E374046D-E267-4044-A30E-AC122A3C1ACF}" destId="{2C1B0270-B00E-4C3B-87AD-6C793DC4B05A}" srcOrd="0" destOrd="0" parTransId="{5F428F5D-F1BA-46B8-85F9-E0B711793C8C}" sibTransId="{67DC52DE-D97E-4AEC-ACCC-C0C385C0F4A6}"/>
    <dgm:cxn modelId="{B89EF076-FAEC-41E3-95DF-907B7DB13AA7}" type="presOf" srcId="{ED72E325-8071-4471-B086-EF44A7D8BD33}" destId="{EF7AB967-7949-4551-ABC5-6A99ADA49A01}" srcOrd="0" destOrd="0" presId="urn:microsoft.com/office/officeart/2005/8/layout/vList2"/>
    <dgm:cxn modelId="{AF240CBD-5439-4364-9BB5-2610D74F346F}" srcId="{94ACFDA5-1A59-458A-BF30-AD29C1957664}" destId="{EE40C716-22D9-40C0-93F9-55919581A3E4}" srcOrd="1" destOrd="0" parTransId="{0451AC2E-15B7-4D6A-B29E-9EC8FD6D8052}" sibTransId="{275E80C0-A213-4240-A362-F30E158C9FCC}"/>
    <dgm:cxn modelId="{E616BDD0-F8D3-431D-8366-6E962EDEAAC3}" srcId="{94ACFDA5-1A59-458A-BF30-AD29C1957664}" destId="{ED72E325-8071-4471-B086-EF44A7D8BD33}" srcOrd="0" destOrd="0" parTransId="{5369E3AD-D0B4-4DF6-BBA4-881C73089405}" sibTransId="{DDB64DF4-C4FB-40C8-AE4B-A14223E36C05}"/>
    <dgm:cxn modelId="{4FBE1609-0FBF-4515-BA60-964028BC8B95}" srcId="{E374046D-E267-4044-A30E-AC122A3C1ACF}" destId="{94ACFDA5-1A59-458A-BF30-AD29C1957664}" srcOrd="1" destOrd="0" parTransId="{D0A4CBB6-06EE-4CD1-93A8-0D90E2381042}" sibTransId="{92773A88-42E5-4FF0-A074-69382712A7D9}"/>
    <dgm:cxn modelId="{BC66AD4A-58BA-41F2-807B-A688646B3123}" srcId="{94ACFDA5-1A59-458A-BF30-AD29C1957664}" destId="{3768B387-0227-49B2-8145-058AC794E22E}" srcOrd="2" destOrd="0" parTransId="{6AFF447A-CF6E-4DD0-A659-F32D74E79C9F}" sibTransId="{1D61DD18-ABFF-4C1A-9BFA-3FC61A430C09}"/>
    <dgm:cxn modelId="{CA29F494-E4B9-46E8-9420-F0667346B0E3}" type="presOf" srcId="{94ACFDA5-1A59-458A-BF30-AD29C1957664}" destId="{BDA55B3B-0B8D-4D87-BA02-D6B0FBC1F142}" srcOrd="0" destOrd="0" presId="urn:microsoft.com/office/officeart/2005/8/layout/vList2"/>
    <dgm:cxn modelId="{86CCBC58-25D1-4F2D-BDBE-81FF30473F7D}" type="presOf" srcId="{3768B387-0227-49B2-8145-058AC794E22E}" destId="{EF7AB967-7949-4551-ABC5-6A99ADA49A01}" srcOrd="0" destOrd="2" presId="urn:microsoft.com/office/officeart/2005/8/layout/vList2"/>
    <dgm:cxn modelId="{479908EC-58C1-4C86-BB1C-E7998250A4AF}" type="presOf" srcId="{432A9B52-B307-494F-84FD-0889CC8E650E}" destId="{2B573DF5-D1CF-479D-A6DD-2B40FAF8420A}" srcOrd="0" destOrd="0" presId="urn:microsoft.com/office/officeart/2005/8/layout/vList2"/>
    <dgm:cxn modelId="{7038E47E-8C8E-4CCD-9B92-A116FF7D9853}" srcId="{2C1B0270-B00E-4C3B-87AD-6C793DC4B05A}" destId="{432A9B52-B307-494F-84FD-0889CC8E650E}" srcOrd="0" destOrd="0" parTransId="{C230276E-1F79-442A-A329-C8DE7D8D4F11}" sibTransId="{12FCD4C5-6E71-4625-AE65-04A8223F5F73}"/>
    <dgm:cxn modelId="{A5F65E67-187E-48AA-AF49-5015F10473C0}" srcId="{2C1B0270-B00E-4C3B-87AD-6C793DC4B05A}" destId="{027AEC98-1DA0-44B3-B1FC-A07155DBAF5C}" srcOrd="1" destOrd="0" parTransId="{0BD7BA93-B6E7-49DA-A6FF-EA4A2370387A}" sibTransId="{58F260AD-6707-43A9-8702-72A8D8A2DC6B}"/>
    <dgm:cxn modelId="{45A20E0B-0F37-4702-B2D4-62A88AD415F6}" type="presOf" srcId="{027AEC98-1DA0-44B3-B1FC-A07155DBAF5C}" destId="{2B573DF5-D1CF-479D-A6DD-2B40FAF8420A}" srcOrd="0" destOrd="1" presId="urn:microsoft.com/office/officeart/2005/8/layout/vList2"/>
    <dgm:cxn modelId="{5B6B7C15-0755-4DFB-B813-9198ABA7B30C}" type="presOf" srcId="{E374046D-E267-4044-A30E-AC122A3C1ACF}" destId="{A0B944C4-7E7D-4FAD-B653-ECB9B7AD1C4D}" srcOrd="0" destOrd="0" presId="urn:microsoft.com/office/officeart/2005/8/layout/vList2"/>
    <dgm:cxn modelId="{8BE95C66-7F61-4CDD-B02E-14D7DC72A455}" type="presParOf" srcId="{A0B944C4-7E7D-4FAD-B653-ECB9B7AD1C4D}" destId="{8D67BC16-1F46-4A5F-8514-6F6538A61E9F}" srcOrd="0" destOrd="0" presId="urn:microsoft.com/office/officeart/2005/8/layout/vList2"/>
    <dgm:cxn modelId="{7BF7768F-C6CF-40A3-85F8-9BF16DB8CC92}" type="presParOf" srcId="{A0B944C4-7E7D-4FAD-B653-ECB9B7AD1C4D}" destId="{2B573DF5-D1CF-479D-A6DD-2B40FAF8420A}" srcOrd="1" destOrd="0" presId="urn:microsoft.com/office/officeart/2005/8/layout/vList2"/>
    <dgm:cxn modelId="{34285D2F-3607-481B-AE9E-5C28621964CD}" type="presParOf" srcId="{A0B944C4-7E7D-4FAD-B653-ECB9B7AD1C4D}" destId="{BDA55B3B-0B8D-4D87-BA02-D6B0FBC1F142}" srcOrd="2" destOrd="0" presId="urn:microsoft.com/office/officeart/2005/8/layout/vList2"/>
    <dgm:cxn modelId="{A7FF3D69-8B75-45ED-9890-9F5BD67C68D2}" type="presParOf" srcId="{A0B944C4-7E7D-4FAD-B653-ECB9B7AD1C4D}" destId="{EF7AB967-7949-4551-ABC5-6A99ADA49A01}"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4046D-E267-4044-A30E-AC122A3C1ACF}"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CN" altLang="en-US"/>
        </a:p>
      </dgm:t>
    </dgm:pt>
    <dgm:pt modelId="{2C1B0270-B00E-4C3B-87AD-6C793DC4B05A}">
      <dgm:prSet/>
      <dgm:spPr/>
      <dgm:t>
        <a:bodyPr/>
        <a:lstStyle/>
        <a:p>
          <a:pPr rtl="0"/>
          <a:r>
            <a:rPr lang="zh-CN" altLang="en-US" b="1" dirty="0" smtClean="0"/>
            <a:t>数据服务</a:t>
          </a:r>
          <a:endParaRPr lang="zh-CN" b="1" dirty="0"/>
        </a:p>
      </dgm:t>
    </dgm:pt>
    <dgm:pt modelId="{5F428F5D-F1BA-46B8-85F9-E0B711793C8C}" type="parTrans" cxnId="{81E828C8-F448-459D-88CB-035F9B171960}">
      <dgm:prSet/>
      <dgm:spPr/>
      <dgm:t>
        <a:bodyPr/>
        <a:lstStyle/>
        <a:p>
          <a:endParaRPr lang="zh-CN" altLang="en-US"/>
        </a:p>
      </dgm:t>
    </dgm:pt>
    <dgm:pt modelId="{67DC52DE-D97E-4AEC-ACCC-C0C385C0F4A6}" type="sibTrans" cxnId="{81E828C8-F448-459D-88CB-035F9B171960}">
      <dgm:prSet/>
      <dgm:spPr/>
      <dgm:t>
        <a:bodyPr/>
        <a:lstStyle/>
        <a:p>
          <a:endParaRPr lang="zh-CN" altLang="en-US"/>
        </a:p>
      </dgm:t>
    </dgm:pt>
    <dgm:pt modelId="{432A9B52-B307-494F-84FD-0889CC8E650E}">
      <dgm:prSet/>
      <dgm:spPr/>
      <dgm:t>
        <a:bodyPr/>
        <a:lstStyle/>
        <a:p>
          <a:pPr rtl="0"/>
          <a:r>
            <a:rPr lang="zh-CN" dirty="0" smtClean="0"/>
            <a:t>管理维护各种数据分析任务得到的用户建模的结果</a:t>
          </a:r>
          <a:endParaRPr lang="zh-CN" dirty="0"/>
        </a:p>
      </dgm:t>
    </dgm:pt>
    <dgm:pt modelId="{C230276E-1F79-442A-A329-C8DE7D8D4F11}" type="parTrans" cxnId="{7038E47E-8C8E-4CCD-9B92-A116FF7D9853}">
      <dgm:prSet/>
      <dgm:spPr/>
      <dgm:t>
        <a:bodyPr/>
        <a:lstStyle/>
        <a:p>
          <a:endParaRPr lang="zh-CN" altLang="en-US"/>
        </a:p>
      </dgm:t>
    </dgm:pt>
    <dgm:pt modelId="{12FCD4C5-6E71-4625-AE65-04A8223F5F73}" type="sibTrans" cxnId="{7038E47E-8C8E-4CCD-9B92-A116FF7D9853}">
      <dgm:prSet/>
      <dgm:spPr/>
      <dgm:t>
        <a:bodyPr/>
        <a:lstStyle/>
        <a:p>
          <a:endParaRPr lang="zh-CN" altLang="en-US"/>
        </a:p>
      </dgm:t>
    </dgm:pt>
    <dgm:pt modelId="{94ACFDA5-1A59-458A-BF30-AD29C1957664}">
      <dgm:prSet/>
      <dgm:spPr/>
      <dgm:t>
        <a:bodyPr/>
        <a:lstStyle/>
        <a:p>
          <a:pPr rtl="0"/>
          <a:r>
            <a:rPr lang="zh-CN" altLang="en-US" dirty="0" smtClean="0"/>
            <a:t>特点</a:t>
          </a:r>
          <a:endParaRPr lang="zh-CN" dirty="0"/>
        </a:p>
      </dgm:t>
    </dgm:pt>
    <dgm:pt modelId="{D0A4CBB6-06EE-4CD1-93A8-0D90E2381042}" type="parTrans" cxnId="{4FBE1609-0FBF-4515-BA60-964028BC8B95}">
      <dgm:prSet/>
      <dgm:spPr/>
      <dgm:t>
        <a:bodyPr/>
        <a:lstStyle/>
        <a:p>
          <a:endParaRPr lang="zh-CN" altLang="en-US"/>
        </a:p>
      </dgm:t>
    </dgm:pt>
    <dgm:pt modelId="{92773A88-42E5-4FF0-A074-69382712A7D9}" type="sibTrans" cxnId="{4FBE1609-0FBF-4515-BA60-964028BC8B95}">
      <dgm:prSet/>
      <dgm:spPr/>
      <dgm:t>
        <a:bodyPr/>
        <a:lstStyle/>
        <a:p>
          <a:endParaRPr lang="zh-CN" altLang="en-US"/>
        </a:p>
      </dgm:t>
    </dgm:pt>
    <dgm:pt modelId="{ED72E325-8071-4471-B086-EF44A7D8BD33}">
      <dgm:prSet/>
      <dgm:spPr/>
      <dgm:t>
        <a:bodyPr/>
        <a:lstStyle/>
        <a:p>
          <a:pPr rtl="0"/>
          <a:r>
            <a:rPr lang="zh-CN" dirty="0" smtClean="0"/>
            <a:t>被管理的对象是一张高维度、大规模的用户属性宽表，而且表中的列不是固定的</a:t>
          </a:r>
          <a:endParaRPr lang="zh-CN" dirty="0"/>
        </a:p>
      </dgm:t>
    </dgm:pt>
    <dgm:pt modelId="{5369E3AD-D0B4-4DF6-BBA4-881C73089405}" type="parTrans" cxnId="{E616BDD0-F8D3-431D-8366-6E962EDEAAC3}">
      <dgm:prSet/>
      <dgm:spPr/>
      <dgm:t>
        <a:bodyPr/>
        <a:lstStyle/>
        <a:p>
          <a:endParaRPr lang="zh-CN" altLang="en-US"/>
        </a:p>
      </dgm:t>
    </dgm:pt>
    <dgm:pt modelId="{DDB64DF4-C4FB-40C8-AE4B-A14223E36C05}" type="sibTrans" cxnId="{E616BDD0-F8D3-431D-8366-6E962EDEAAC3}">
      <dgm:prSet/>
      <dgm:spPr/>
      <dgm:t>
        <a:bodyPr/>
        <a:lstStyle/>
        <a:p>
          <a:endParaRPr lang="zh-CN" altLang="en-US"/>
        </a:p>
      </dgm:t>
    </dgm:pt>
    <dgm:pt modelId="{EE40C716-22D9-40C0-93F9-55919581A3E4}">
      <dgm:prSet/>
      <dgm:spPr/>
      <dgm:t>
        <a:bodyPr/>
        <a:lstStyle/>
        <a:p>
          <a:pPr rtl="0"/>
          <a:r>
            <a:rPr lang="zh-CN" dirty="0" smtClean="0"/>
            <a:t>数据读写负载非常巨大</a:t>
          </a:r>
          <a:endParaRPr lang="zh-CN" dirty="0"/>
        </a:p>
      </dgm:t>
    </dgm:pt>
    <dgm:pt modelId="{0451AC2E-15B7-4D6A-B29E-9EC8FD6D8052}" type="parTrans" cxnId="{AF240CBD-5439-4364-9BB5-2610D74F346F}">
      <dgm:prSet/>
      <dgm:spPr/>
      <dgm:t>
        <a:bodyPr/>
        <a:lstStyle/>
        <a:p>
          <a:endParaRPr lang="zh-CN" altLang="en-US"/>
        </a:p>
      </dgm:t>
    </dgm:pt>
    <dgm:pt modelId="{275E80C0-A213-4240-A362-F30E158C9FCC}" type="sibTrans" cxnId="{AF240CBD-5439-4364-9BB5-2610D74F346F}">
      <dgm:prSet/>
      <dgm:spPr/>
      <dgm:t>
        <a:bodyPr/>
        <a:lstStyle/>
        <a:p>
          <a:endParaRPr lang="zh-CN" altLang="en-US"/>
        </a:p>
      </dgm:t>
    </dgm:pt>
    <dgm:pt modelId="{C038B735-2A11-43D3-8CC7-88DF0BE2B17E}">
      <dgm:prSet/>
      <dgm:spPr/>
      <dgm:t>
        <a:bodyPr/>
        <a:lstStyle/>
        <a:p>
          <a:pPr rtl="0"/>
          <a:r>
            <a:rPr lang="zh-CN" dirty="0" smtClean="0"/>
            <a:t>利用高价值的用户兴趣模型数据，为上层应用提供数据访问服务</a:t>
          </a:r>
          <a:endParaRPr lang="zh-CN" dirty="0"/>
        </a:p>
      </dgm:t>
    </dgm:pt>
    <dgm:pt modelId="{3E443B17-BB31-46F0-BFDF-D71E5E38CD88}" type="parTrans" cxnId="{E88081F9-7E00-4DD3-8256-3D403B172402}">
      <dgm:prSet/>
      <dgm:spPr/>
      <dgm:t>
        <a:bodyPr/>
        <a:lstStyle/>
        <a:p>
          <a:endParaRPr lang="zh-CN" altLang="en-US"/>
        </a:p>
      </dgm:t>
    </dgm:pt>
    <dgm:pt modelId="{EBE9DA1D-9ED7-46D4-B50E-69750628F742}" type="sibTrans" cxnId="{E88081F9-7E00-4DD3-8256-3D403B172402}">
      <dgm:prSet/>
      <dgm:spPr/>
      <dgm:t>
        <a:bodyPr/>
        <a:lstStyle/>
        <a:p>
          <a:endParaRPr lang="zh-CN" altLang="en-US"/>
        </a:p>
      </dgm:t>
    </dgm:pt>
    <dgm:pt modelId="{DD5A7C52-A497-4917-BA98-7C26F2C415E6}">
      <dgm:prSet/>
      <dgm:spPr/>
      <dgm:t>
        <a:bodyPr/>
        <a:lstStyle/>
        <a:p>
          <a:pPr rtl="0"/>
          <a:r>
            <a:rPr lang="zh-CN" dirty="0" smtClean="0"/>
            <a:t>为下层的数据分析任务和上层的各种应用提供高吞吐的数据读写服务</a:t>
          </a:r>
          <a:endParaRPr lang="zh-CN" dirty="0"/>
        </a:p>
      </dgm:t>
    </dgm:pt>
    <dgm:pt modelId="{CB522566-93CF-4093-B608-A336BAA98C5F}" type="parTrans" cxnId="{F31326D4-2E6A-4475-BB72-6BBA8DDFDC66}">
      <dgm:prSet/>
      <dgm:spPr/>
      <dgm:t>
        <a:bodyPr/>
        <a:lstStyle/>
        <a:p>
          <a:endParaRPr lang="zh-CN" altLang="en-US"/>
        </a:p>
      </dgm:t>
    </dgm:pt>
    <dgm:pt modelId="{0F437454-91E2-4715-8593-D27E651E7E78}" type="sibTrans" cxnId="{F31326D4-2E6A-4475-BB72-6BBA8DDFDC66}">
      <dgm:prSet/>
      <dgm:spPr/>
      <dgm:t>
        <a:bodyPr/>
        <a:lstStyle/>
        <a:p>
          <a:endParaRPr lang="zh-CN" altLang="en-US"/>
        </a:p>
      </dgm:t>
    </dgm:pt>
    <dgm:pt modelId="{52C57666-9EEA-465F-95B8-3A8952688D44}">
      <dgm:prSet/>
      <dgm:spPr/>
      <dgm:t>
        <a:bodyPr/>
        <a:lstStyle/>
        <a:p>
          <a:pPr rtl="0"/>
          <a:r>
            <a:rPr lang="zh-CN" altLang="en-US" dirty="0" smtClean="0"/>
            <a:t>解决方法</a:t>
          </a:r>
          <a:endParaRPr lang="zh-CN" dirty="0"/>
        </a:p>
      </dgm:t>
    </dgm:pt>
    <dgm:pt modelId="{107ADB5F-3832-43B6-B37E-2F9D0DE9ABEF}" type="parTrans" cxnId="{EED8339B-32E7-4FCE-9733-B8CBE9B939FF}">
      <dgm:prSet/>
      <dgm:spPr/>
      <dgm:t>
        <a:bodyPr/>
        <a:lstStyle/>
        <a:p>
          <a:endParaRPr lang="zh-CN" altLang="en-US"/>
        </a:p>
      </dgm:t>
    </dgm:pt>
    <dgm:pt modelId="{AA79316F-2226-489F-B840-342DC3F23EF4}" type="sibTrans" cxnId="{EED8339B-32E7-4FCE-9733-B8CBE9B939FF}">
      <dgm:prSet/>
      <dgm:spPr/>
      <dgm:t>
        <a:bodyPr/>
        <a:lstStyle/>
        <a:p>
          <a:endParaRPr lang="zh-CN" altLang="en-US"/>
        </a:p>
      </dgm:t>
    </dgm:pt>
    <dgm:pt modelId="{C4F4BBAF-806A-4AC5-B3F6-F5315F8A761F}">
      <dgm:prSet/>
      <dgm:spPr/>
      <dgm:t>
        <a:bodyPr/>
        <a:lstStyle/>
        <a:p>
          <a:pPr rtl="0"/>
          <a:r>
            <a:rPr lang="en-US" altLang="zh-CN" dirty="0" smtClean="0"/>
            <a:t>NoSQL</a:t>
          </a:r>
          <a:r>
            <a:rPr lang="zh-CN" altLang="en-US" dirty="0" smtClean="0"/>
            <a:t>：</a:t>
          </a:r>
          <a:r>
            <a:rPr lang="zh-CN" dirty="0" smtClean="0"/>
            <a:t>应对高并发的读写负载和可变的数据模式</a:t>
          </a:r>
          <a:r>
            <a:rPr lang="zh-CN" altLang="en-US" dirty="0" smtClean="0"/>
            <a:t>，</a:t>
          </a:r>
          <a:r>
            <a:rPr lang="zh-CN" dirty="0" smtClean="0"/>
            <a:t>牺牲了数据一致性</a:t>
          </a:r>
          <a:r>
            <a:rPr lang="zh-CN" altLang="en-US" dirty="0" smtClean="0"/>
            <a:t>和</a:t>
          </a:r>
          <a:r>
            <a:rPr lang="en-US" dirty="0" smtClean="0"/>
            <a:t>SQL</a:t>
          </a:r>
          <a:r>
            <a:rPr lang="zh-CN" dirty="0" smtClean="0"/>
            <a:t>查询分析</a:t>
          </a:r>
          <a:endParaRPr lang="zh-CN" dirty="0"/>
        </a:p>
      </dgm:t>
    </dgm:pt>
    <dgm:pt modelId="{515EA9CA-D155-4A5A-AB1B-F6F0E94ADE53}" type="parTrans" cxnId="{876684BD-4809-4EC8-8139-BE203DD1EEFE}">
      <dgm:prSet/>
      <dgm:spPr/>
      <dgm:t>
        <a:bodyPr/>
        <a:lstStyle/>
        <a:p>
          <a:endParaRPr lang="zh-CN" altLang="en-US"/>
        </a:p>
      </dgm:t>
    </dgm:pt>
    <dgm:pt modelId="{C24BFCF9-2B9A-4051-A67D-EF4870D069D4}" type="sibTrans" cxnId="{876684BD-4809-4EC8-8139-BE203DD1EEFE}">
      <dgm:prSet/>
      <dgm:spPr/>
      <dgm:t>
        <a:bodyPr/>
        <a:lstStyle/>
        <a:p>
          <a:endParaRPr lang="zh-CN" altLang="en-US"/>
        </a:p>
      </dgm:t>
    </dgm:pt>
    <dgm:pt modelId="{B576352D-B449-48CF-9C04-23715A8AFACE}">
      <dgm:prSet/>
      <dgm:spPr/>
      <dgm:t>
        <a:bodyPr/>
        <a:lstStyle/>
        <a:p>
          <a:pPr rtl="0"/>
          <a:r>
            <a:rPr lang="en-US" altLang="zh-CN" dirty="0" err="1" smtClean="0"/>
            <a:t>NewSQL</a:t>
          </a:r>
          <a:r>
            <a:rPr lang="zh-CN" altLang="en-US" dirty="0" smtClean="0"/>
            <a:t>：</a:t>
          </a:r>
          <a:r>
            <a:rPr lang="zh-CN" dirty="0" smtClean="0"/>
            <a:t>在内存数据库基础上，保持事务的</a:t>
          </a:r>
          <a:r>
            <a:rPr lang="en-US" dirty="0" smtClean="0"/>
            <a:t>ACID</a:t>
          </a:r>
          <a:r>
            <a:rPr lang="zh-CN" dirty="0" smtClean="0"/>
            <a:t>特性，通过事务串行化和去除封锁等技术简化事务处理过程</a:t>
          </a:r>
          <a:endParaRPr lang="zh-CN" dirty="0"/>
        </a:p>
      </dgm:t>
    </dgm:pt>
    <dgm:pt modelId="{48F1030C-479C-40FC-8198-99149A14FE03}" type="parTrans" cxnId="{531CB30D-3A22-463E-97BE-6ADC0ADA3EEE}">
      <dgm:prSet/>
      <dgm:spPr/>
      <dgm:t>
        <a:bodyPr/>
        <a:lstStyle/>
        <a:p>
          <a:endParaRPr lang="zh-CN" altLang="en-US"/>
        </a:p>
      </dgm:t>
    </dgm:pt>
    <dgm:pt modelId="{ED194F8F-1135-4444-B133-EBDA52B3CBDA}" type="sibTrans" cxnId="{531CB30D-3A22-463E-97BE-6ADC0ADA3EEE}">
      <dgm:prSet/>
      <dgm:spPr/>
      <dgm:t>
        <a:bodyPr/>
        <a:lstStyle/>
        <a:p>
          <a:endParaRPr lang="zh-CN" altLang="en-US"/>
        </a:p>
      </dgm:t>
    </dgm:pt>
    <dgm:pt modelId="{A0B944C4-7E7D-4FAD-B653-ECB9B7AD1C4D}" type="pres">
      <dgm:prSet presAssocID="{E374046D-E267-4044-A30E-AC122A3C1ACF}" presName="linear" presStyleCnt="0">
        <dgm:presLayoutVars>
          <dgm:animLvl val="lvl"/>
          <dgm:resizeHandles val="exact"/>
        </dgm:presLayoutVars>
      </dgm:prSet>
      <dgm:spPr/>
      <dgm:t>
        <a:bodyPr/>
        <a:lstStyle/>
        <a:p>
          <a:endParaRPr lang="zh-CN" altLang="en-US"/>
        </a:p>
      </dgm:t>
    </dgm:pt>
    <dgm:pt modelId="{8D67BC16-1F46-4A5F-8514-6F6538A61E9F}" type="pres">
      <dgm:prSet presAssocID="{2C1B0270-B00E-4C3B-87AD-6C793DC4B05A}" presName="parentText" presStyleLbl="node1" presStyleIdx="0" presStyleCnt="3">
        <dgm:presLayoutVars>
          <dgm:chMax val="0"/>
          <dgm:bulletEnabled val="1"/>
        </dgm:presLayoutVars>
      </dgm:prSet>
      <dgm:spPr/>
      <dgm:t>
        <a:bodyPr/>
        <a:lstStyle/>
        <a:p>
          <a:endParaRPr lang="zh-CN" altLang="en-US"/>
        </a:p>
      </dgm:t>
    </dgm:pt>
    <dgm:pt modelId="{2B573DF5-D1CF-479D-A6DD-2B40FAF8420A}" type="pres">
      <dgm:prSet presAssocID="{2C1B0270-B00E-4C3B-87AD-6C793DC4B05A}" presName="childText" presStyleLbl="revTx" presStyleIdx="0" presStyleCnt="3">
        <dgm:presLayoutVars>
          <dgm:bulletEnabled val="1"/>
        </dgm:presLayoutVars>
      </dgm:prSet>
      <dgm:spPr/>
      <dgm:t>
        <a:bodyPr/>
        <a:lstStyle/>
        <a:p>
          <a:endParaRPr lang="zh-CN" altLang="en-US"/>
        </a:p>
      </dgm:t>
    </dgm:pt>
    <dgm:pt modelId="{BDA55B3B-0B8D-4D87-BA02-D6B0FBC1F142}" type="pres">
      <dgm:prSet presAssocID="{94ACFDA5-1A59-458A-BF30-AD29C1957664}" presName="parentText" presStyleLbl="node1" presStyleIdx="1" presStyleCnt="3">
        <dgm:presLayoutVars>
          <dgm:chMax val="0"/>
          <dgm:bulletEnabled val="1"/>
        </dgm:presLayoutVars>
      </dgm:prSet>
      <dgm:spPr/>
      <dgm:t>
        <a:bodyPr/>
        <a:lstStyle/>
        <a:p>
          <a:endParaRPr lang="zh-CN" altLang="en-US"/>
        </a:p>
      </dgm:t>
    </dgm:pt>
    <dgm:pt modelId="{EF7AB967-7949-4551-ABC5-6A99ADA49A01}" type="pres">
      <dgm:prSet presAssocID="{94ACFDA5-1A59-458A-BF30-AD29C1957664}" presName="childText" presStyleLbl="revTx" presStyleIdx="1" presStyleCnt="3">
        <dgm:presLayoutVars>
          <dgm:bulletEnabled val="1"/>
        </dgm:presLayoutVars>
      </dgm:prSet>
      <dgm:spPr/>
      <dgm:t>
        <a:bodyPr/>
        <a:lstStyle/>
        <a:p>
          <a:endParaRPr lang="zh-CN" altLang="en-US"/>
        </a:p>
      </dgm:t>
    </dgm:pt>
    <dgm:pt modelId="{1A6B4E3F-CA2A-4524-AEE9-019B37AC3612}" type="pres">
      <dgm:prSet presAssocID="{52C57666-9EEA-465F-95B8-3A8952688D44}" presName="parentText" presStyleLbl="node1" presStyleIdx="2" presStyleCnt="3">
        <dgm:presLayoutVars>
          <dgm:chMax val="0"/>
          <dgm:bulletEnabled val="1"/>
        </dgm:presLayoutVars>
      </dgm:prSet>
      <dgm:spPr/>
      <dgm:t>
        <a:bodyPr/>
        <a:lstStyle/>
        <a:p>
          <a:endParaRPr lang="zh-CN" altLang="en-US"/>
        </a:p>
      </dgm:t>
    </dgm:pt>
    <dgm:pt modelId="{301D8A90-387F-4F6F-9469-1979D7E55FAF}" type="pres">
      <dgm:prSet presAssocID="{52C57666-9EEA-465F-95B8-3A8952688D44}" presName="childText" presStyleLbl="revTx" presStyleIdx="2" presStyleCnt="3">
        <dgm:presLayoutVars>
          <dgm:bulletEnabled val="1"/>
        </dgm:presLayoutVars>
      </dgm:prSet>
      <dgm:spPr/>
      <dgm:t>
        <a:bodyPr/>
        <a:lstStyle/>
        <a:p>
          <a:endParaRPr lang="zh-CN" altLang="en-US"/>
        </a:p>
      </dgm:t>
    </dgm:pt>
  </dgm:ptLst>
  <dgm:cxnLst>
    <dgm:cxn modelId="{5DA8ED81-79A0-4D23-8B6D-855BF19A30EE}" type="presOf" srcId="{94ACFDA5-1A59-458A-BF30-AD29C1957664}" destId="{BDA55B3B-0B8D-4D87-BA02-D6B0FBC1F142}" srcOrd="0" destOrd="0" presId="urn:microsoft.com/office/officeart/2005/8/layout/vList2"/>
    <dgm:cxn modelId="{38599051-4DEE-48B2-960E-43045430707F}" type="presOf" srcId="{B576352D-B449-48CF-9C04-23715A8AFACE}" destId="{301D8A90-387F-4F6F-9469-1979D7E55FAF}" srcOrd="0" destOrd="1" presId="urn:microsoft.com/office/officeart/2005/8/layout/vList2"/>
    <dgm:cxn modelId="{44DD84D8-B862-419B-A10D-E6C181D5C0B5}" type="presOf" srcId="{432A9B52-B307-494F-84FD-0889CC8E650E}" destId="{2B573DF5-D1CF-479D-A6DD-2B40FAF8420A}" srcOrd="0" destOrd="0" presId="urn:microsoft.com/office/officeart/2005/8/layout/vList2"/>
    <dgm:cxn modelId="{40A6A9F6-0C8A-44A1-B32E-8153E9895126}" type="presOf" srcId="{DD5A7C52-A497-4917-BA98-7C26F2C415E6}" destId="{2B573DF5-D1CF-479D-A6DD-2B40FAF8420A}" srcOrd="0" destOrd="2" presId="urn:microsoft.com/office/officeart/2005/8/layout/vList2"/>
    <dgm:cxn modelId="{42DF3705-1491-49AF-9D81-A5C7874BEC3B}" type="presOf" srcId="{C4F4BBAF-806A-4AC5-B3F6-F5315F8A761F}" destId="{301D8A90-387F-4F6F-9469-1979D7E55FAF}" srcOrd="0" destOrd="0" presId="urn:microsoft.com/office/officeart/2005/8/layout/vList2"/>
    <dgm:cxn modelId="{AE018FCE-2A34-4F9C-AF75-00B267636922}" type="presOf" srcId="{2C1B0270-B00E-4C3B-87AD-6C793DC4B05A}" destId="{8D67BC16-1F46-4A5F-8514-6F6538A61E9F}" srcOrd="0" destOrd="0" presId="urn:microsoft.com/office/officeart/2005/8/layout/vList2"/>
    <dgm:cxn modelId="{E88081F9-7E00-4DD3-8256-3D403B172402}" srcId="{2C1B0270-B00E-4C3B-87AD-6C793DC4B05A}" destId="{C038B735-2A11-43D3-8CC7-88DF0BE2B17E}" srcOrd="1" destOrd="0" parTransId="{3E443B17-BB31-46F0-BFDF-D71E5E38CD88}" sibTransId="{EBE9DA1D-9ED7-46D4-B50E-69750628F742}"/>
    <dgm:cxn modelId="{876684BD-4809-4EC8-8139-BE203DD1EEFE}" srcId="{52C57666-9EEA-465F-95B8-3A8952688D44}" destId="{C4F4BBAF-806A-4AC5-B3F6-F5315F8A761F}" srcOrd="0" destOrd="0" parTransId="{515EA9CA-D155-4A5A-AB1B-F6F0E94ADE53}" sibTransId="{C24BFCF9-2B9A-4051-A67D-EF4870D069D4}"/>
    <dgm:cxn modelId="{BE9536E7-F14D-4625-AEB8-BF24FA4C2A35}" type="presOf" srcId="{C038B735-2A11-43D3-8CC7-88DF0BE2B17E}" destId="{2B573DF5-D1CF-479D-A6DD-2B40FAF8420A}" srcOrd="0" destOrd="1" presId="urn:microsoft.com/office/officeart/2005/8/layout/vList2"/>
    <dgm:cxn modelId="{385B7C13-C361-45D1-9303-291C417F16A2}" type="presOf" srcId="{52C57666-9EEA-465F-95B8-3A8952688D44}" destId="{1A6B4E3F-CA2A-4524-AEE9-019B37AC3612}" srcOrd="0" destOrd="0" presId="urn:microsoft.com/office/officeart/2005/8/layout/vList2"/>
    <dgm:cxn modelId="{E616BDD0-F8D3-431D-8366-6E962EDEAAC3}" srcId="{94ACFDA5-1A59-458A-BF30-AD29C1957664}" destId="{ED72E325-8071-4471-B086-EF44A7D8BD33}" srcOrd="0" destOrd="0" parTransId="{5369E3AD-D0B4-4DF6-BBA4-881C73089405}" sibTransId="{DDB64DF4-C4FB-40C8-AE4B-A14223E36C05}"/>
    <dgm:cxn modelId="{02A36ADD-F846-4BB2-A65D-BB1EBC487886}" type="presOf" srcId="{EE40C716-22D9-40C0-93F9-55919581A3E4}" destId="{EF7AB967-7949-4551-ABC5-6A99ADA49A01}" srcOrd="0" destOrd="1" presId="urn:microsoft.com/office/officeart/2005/8/layout/vList2"/>
    <dgm:cxn modelId="{F31326D4-2E6A-4475-BB72-6BBA8DDFDC66}" srcId="{2C1B0270-B00E-4C3B-87AD-6C793DC4B05A}" destId="{DD5A7C52-A497-4917-BA98-7C26F2C415E6}" srcOrd="2" destOrd="0" parTransId="{CB522566-93CF-4093-B608-A336BAA98C5F}" sibTransId="{0F437454-91E2-4715-8593-D27E651E7E78}"/>
    <dgm:cxn modelId="{AF240CBD-5439-4364-9BB5-2610D74F346F}" srcId="{94ACFDA5-1A59-458A-BF30-AD29C1957664}" destId="{EE40C716-22D9-40C0-93F9-55919581A3E4}" srcOrd="1" destOrd="0" parTransId="{0451AC2E-15B7-4D6A-B29E-9EC8FD6D8052}" sibTransId="{275E80C0-A213-4240-A362-F30E158C9FCC}"/>
    <dgm:cxn modelId="{B1D9FAB2-4C87-465A-B2EC-CA1DCBA983AF}" type="presOf" srcId="{ED72E325-8071-4471-B086-EF44A7D8BD33}" destId="{EF7AB967-7949-4551-ABC5-6A99ADA49A01}" srcOrd="0" destOrd="0" presId="urn:microsoft.com/office/officeart/2005/8/layout/vList2"/>
    <dgm:cxn modelId="{531CB30D-3A22-463E-97BE-6ADC0ADA3EEE}" srcId="{52C57666-9EEA-465F-95B8-3A8952688D44}" destId="{B576352D-B449-48CF-9C04-23715A8AFACE}" srcOrd="1" destOrd="0" parTransId="{48F1030C-479C-40FC-8198-99149A14FE03}" sibTransId="{ED194F8F-1135-4444-B133-EBDA52B3CBDA}"/>
    <dgm:cxn modelId="{03668A55-D3E5-4FD8-A7EC-8955CEDB4696}" type="presOf" srcId="{E374046D-E267-4044-A30E-AC122A3C1ACF}" destId="{A0B944C4-7E7D-4FAD-B653-ECB9B7AD1C4D}" srcOrd="0" destOrd="0" presId="urn:microsoft.com/office/officeart/2005/8/layout/vList2"/>
    <dgm:cxn modelId="{81E828C8-F448-459D-88CB-035F9B171960}" srcId="{E374046D-E267-4044-A30E-AC122A3C1ACF}" destId="{2C1B0270-B00E-4C3B-87AD-6C793DC4B05A}" srcOrd="0" destOrd="0" parTransId="{5F428F5D-F1BA-46B8-85F9-E0B711793C8C}" sibTransId="{67DC52DE-D97E-4AEC-ACCC-C0C385C0F4A6}"/>
    <dgm:cxn modelId="{4FBE1609-0FBF-4515-BA60-964028BC8B95}" srcId="{E374046D-E267-4044-A30E-AC122A3C1ACF}" destId="{94ACFDA5-1A59-458A-BF30-AD29C1957664}" srcOrd="1" destOrd="0" parTransId="{D0A4CBB6-06EE-4CD1-93A8-0D90E2381042}" sibTransId="{92773A88-42E5-4FF0-A074-69382712A7D9}"/>
    <dgm:cxn modelId="{EED8339B-32E7-4FCE-9733-B8CBE9B939FF}" srcId="{E374046D-E267-4044-A30E-AC122A3C1ACF}" destId="{52C57666-9EEA-465F-95B8-3A8952688D44}" srcOrd="2" destOrd="0" parTransId="{107ADB5F-3832-43B6-B37E-2F9D0DE9ABEF}" sibTransId="{AA79316F-2226-489F-B840-342DC3F23EF4}"/>
    <dgm:cxn modelId="{7038E47E-8C8E-4CCD-9B92-A116FF7D9853}" srcId="{2C1B0270-B00E-4C3B-87AD-6C793DC4B05A}" destId="{432A9B52-B307-494F-84FD-0889CC8E650E}" srcOrd="0" destOrd="0" parTransId="{C230276E-1F79-442A-A329-C8DE7D8D4F11}" sibTransId="{12FCD4C5-6E71-4625-AE65-04A8223F5F73}"/>
    <dgm:cxn modelId="{96A114B6-61A4-4DC6-8A0A-2A2F67A50DEA}" type="presParOf" srcId="{A0B944C4-7E7D-4FAD-B653-ECB9B7AD1C4D}" destId="{8D67BC16-1F46-4A5F-8514-6F6538A61E9F}" srcOrd="0" destOrd="0" presId="urn:microsoft.com/office/officeart/2005/8/layout/vList2"/>
    <dgm:cxn modelId="{C1819091-7786-4EF4-9ECC-6B4B9FFF1E95}" type="presParOf" srcId="{A0B944C4-7E7D-4FAD-B653-ECB9B7AD1C4D}" destId="{2B573DF5-D1CF-479D-A6DD-2B40FAF8420A}" srcOrd="1" destOrd="0" presId="urn:microsoft.com/office/officeart/2005/8/layout/vList2"/>
    <dgm:cxn modelId="{F27CA0EF-3BCB-40F5-91D9-AC089A029880}" type="presParOf" srcId="{A0B944C4-7E7D-4FAD-B653-ECB9B7AD1C4D}" destId="{BDA55B3B-0B8D-4D87-BA02-D6B0FBC1F142}" srcOrd="2" destOrd="0" presId="urn:microsoft.com/office/officeart/2005/8/layout/vList2"/>
    <dgm:cxn modelId="{2D87EBC3-51CC-4022-B9EF-111D8624345A}" type="presParOf" srcId="{A0B944C4-7E7D-4FAD-B653-ECB9B7AD1C4D}" destId="{EF7AB967-7949-4551-ABC5-6A99ADA49A01}" srcOrd="3" destOrd="0" presId="urn:microsoft.com/office/officeart/2005/8/layout/vList2"/>
    <dgm:cxn modelId="{F52D8FF1-BD49-4F8B-99C3-A343CC52D816}" type="presParOf" srcId="{A0B944C4-7E7D-4FAD-B653-ECB9B7AD1C4D}" destId="{1A6B4E3F-CA2A-4524-AEE9-019B37AC3612}" srcOrd="4" destOrd="0" presId="urn:microsoft.com/office/officeart/2005/8/layout/vList2"/>
    <dgm:cxn modelId="{F4686364-7C53-46F2-8E70-263E3DA027F4}" type="presParOf" srcId="{A0B944C4-7E7D-4FAD-B653-ECB9B7AD1C4D}" destId="{301D8A90-387F-4F6F-9469-1979D7E55FAF}"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618719-9311-4FC9-9C4D-D2788022A268}" type="doc">
      <dgm:prSet loTypeId="urn:microsoft.com/office/officeart/2005/8/layout/hList1" loCatId="list" qsTypeId="urn:microsoft.com/office/officeart/2005/8/quickstyle/simple1" qsCatId="simple" csTypeId="urn:microsoft.com/office/officeart/2005/8/colors/colorful1#2" csCatId="colorful" phldr="1"/>
      <dgm:spPr/>
      <dgm:t>
        <a:bodyPr/>
        <a:lstStyle/>
        <a:p>
          <a:endParaRPr lang="zh-CN" altLang="en-US"/>
        </a:p>
      </dgm:t>
    </dgm:pt>
    <dgm:pt modelId="{555E6E85-D70F-4C57-BBC7-F242C79F02B9}">
      <dgm:prSet phldrT="[文本]"/>
      <dgm:spPr/>
      <dgm:t>
        <a:bodyPr/>
        <a:lstStyle/>
        <a:p>
          <a:r>
            <a:rPr lang="en-US" altLang="zh-CN" dirty="0" smtClean="0"/>
            <a:t>Key-Value</a:t>
          </a:r>
          <a:r>
            <a:rPr lang="zh-CN" altLang="en-US" dirty="0" smtClean="0"/>
            <a:t>模型</a:t>
          </a:r>
          <a:endParaRPr lang="zh-CN" altLang="en-US" dirty="0"/>
        </a:p>
      </dgm:t>
    </dgm:pt>
    <dgm:pt modelId="{8A37F7BA-BF94-49B7-8276-19D22F5B7FEF}" type="parTrans" cxnId="{47548382-5F28-44E1-B711-71D42FBC61DB}">
      <dgm:prSet/>
      <dgm:spPr/>
      <dgm:t>
        <a:bodyPr/>
        <a:lstStyle/>
        <a:p>
          <a:endParaRPr lang="zh-CN" altLang="en-US"/>
        </a:p>
      </dgm:t>
    </dgm:pt>
    <dgm:pt modelId="{97E9863A-42CE-4815-AD9F-8B78779ACFA8}" type="sibTrans" cxnId="{47548382-5F28-44E1-B711-71D42FBC61DB}">
      <dgm:prSet/>
      <dgm:spPr/>
      <dgm:t>
        <a:bodyPr/>
        <a:lstStyle/>
        <a:p>
          <a:endParaRPr lang="zh-CN" altLang="en-US"/>
        </a:p>
      </dgm:t>
    </dgm:pt>
    <dgm:pt modelId="{B2168111-9B6E-4390-BE9D-5C9B7EA76647}">
      <dgm:prSet phldrT="[文本]"/>
      <dgm:spPr/>
      <dgm:t>
        <a:bodyPr/>
        <a:lstStyle/>
        <a:p>
          <a:r>
            <a:rPr lang="zh-CN" dirty="0" smtClean="0"/>
            <a:t>每个</a:t>
          </a:r>
          <a:r>
            <a:rPr lang="en-US" dirty="0" smtClean="0"/>
            <a:t>Key</a:t>
          </a:r>
          <a:r>
            <a:rPr lang="zh-CN" dirty="0" smtClean="0"/>
            <a:t>值对应一个</a:t>
          </a:r>
          <a:r>
            <a:rPr lang="en-US" dirty="0" smtClean="0"/>
            <a:t>Value</a:t>
          </a:r>
          <a:endParaRPr lang="zh-CN" altLang="en-US" dirty="0"/>
        </a:p>
      </dgm:t>
    </dgm:pt>
    <dgm:pt modelId="{3C5F5895-0296-4EE1-8C8F-5446E44072DF}" type="parTrans" cxnId="{8173A96A-4289-4B4A-A8C6-3A7FB794266F}">
      <dgm:prSet/>
      <dgm:spPr/>
      <dgm:t>
        <a:bodyPr/>
        <a:lstStyle/>
        <a:p>
          <a:endParaRPr lang="zh-CN" altLang="en-US"/>
        </a:p>
      </dgm:t>
    </dgm:pt>
    <dgm:pt modelId="{BD26694A-56D7-46FF-B449-6AF30CD7F8C6}" type="sibTrans" cxnId="{8173A96A-4289-4B4A-A8C6-3A7FB794266F}">
      <dgm:prSet/>
      <dgm:spPr/>
      <dgm:t>
        <a:bodyPr/>
        <a:lstStyle/>
        <a:p>
          <a:endParaRPr lang="zh-CN" altLang="en-US"/>
        </a:p>
      </dgm:t>
    </dgm:pt>
    <dgm:pt modelId="{1CDD740A-3B44-4ECE-B553-A5246E3B5953}">
      <dgm:prSet phldrT="[文本]"/>
      <dgm:spPr/>
      <dgm:t>
        <a:bodyPr/>
        <a:lstStyle/>
        <a:p>
          <a:r>
            <a:rPr lang="en-US" altLang="zh-CN" dirty="0" err="1" smtClean="0"/>
            <a:t>BigTable</a:t>
          </a:r>
          <a:r>
            <a:rPr lang="zh-CN" altLang="en-US" dirty="0" smtClean="0"/>
            <a:t>模型</a:t>
          </a:r>
          <a:endParaRPr lang="zh-CN" altLang="en-US" dirty="0"/>
        </a:p>
      </dgm:t>
    </dgm:pt>
    <dgm:pt modelId="{356B54D1-AE1C-4BE5-B7A0-6B5D85BB29C9}" type="parTrans" cxnId="{5711D23A-D84C-45FE-9E02-CCC3D788E357}">
      <dgm:prSet/>
      <dgm:spPr/>
      <dgm:t>
        <a:bodyPr/>
        <a:lstStyle/>
        <a:p>
          <a:endParaRPr lang="zh-CN" altLang="en-US"/>
        </a:p>
      </dgm:t>
    </dgm:pt>
    <dgm:pt modelId="{FF62C30E-D828-4ACF-8217-F5291DC3E204}" type="sibTrans" cxnId="{5711D23A-D84C-45FE-9E02-CCC3D788E357}">
      <dgm:prSet/>
      <dgm:spPr/>
      <dgm:t>
        <a:bodyPr/>
        <a:lstStyle/>
        <a:p>
          <a:endParaRPr lang="zh-CN" altLang="en-US"/>
        </a:p>
      </dgm:t>
    </dgm:pt>
    <dgm:pt modelId="{407E66A0-6FD0-43FB-8F77-DF107DD6A453}">
      <dgm:prSet phldrT="[文本]"/>
      <dgm:spPr/>
      <dgm:t>
        <a:bodyPr/>
        <a:lstStyle/>
        <a:p>
          <a:r>
            <a:rPr lang="zh-CN" dirty="0" smtClean="0"/>
            <a:t>支持结构化的数据</a:t>
          </a:r>
          <a:endParaRPr lang="zh-CN" altLang="en-US" dirty="0"/>
        </a:p>
      </dgm:t>
    </dgm:pt>
    <dgm:pt modelId="{D4C40029-34C4-42A0-929B-F462F8DCA47E}" type="parTrans" cxnId="{30B02F32-5638-4A1D-A038-39CA0E30376A}">
      <dgm:prSet/>
      <dgm:spPr/>
      <dgm:t>
        <a:bodyPr/>
        <a:lstStyle/>
        <a:p>
          <a:endParaRPr lang="zh-CN" altLang="en-US"/>
        </a:p>
      </dgm:t>
    </dgm:pt>
    <dgm:pt modelId="{6BC6BF92-D398-4060-AA7D-DC55F7761607}" type="sibTrans" cxnId="{30B02F32-5638-4A1D-A038-39CA0E30376A}">
      <dgm:prSet/>
      <dgm:spPr/>
      <dgm:t>
        <a:bodyPr/>
        <a:lstStyle/>
        <a:p>
          <a:endParaRPr lang="zh-CN" altLang="en-US"/>
        </a:p>
      </dgm:t>
    </dgm:pt>
    <dgm:pt modelId="{ED00F3FD-06A8-4FC7-84CB-210857D56342}">
      <dgm:prSet phldrT="[文本]"/>
      <dgm:spPr/>
      <dgm:t>
        <a:bodyPr/>
        <a:lstStyle/>
        <a:p>
          <a:r>
            <a:rPr lang="zh-CN" dirty="0" smtClean="0"/>
            <a:t>按列存储，每一行数据的各项被存储在不同的列中</a:t>
          </a:r>
          <a:endParaRPr lang="zh-CN" altLang="en-US" dirty="0"/>
        </a:p>
      </dgm:t>
    </dgm:pt>
    <dgm:pt modelId="{567813C0-4CCF-4E8B-AF4A-F53A2D3D6CE3}" type="parTrans" cxnId="{AFD9F418-9F5B-4A06-B22E-312AE4EE071F}">
      <dgm:prSet/>
      <dgm:spPr/>
      <dgm:t>
        <a:bodyPr/>
        <a:lstStyle/>
        <a:p>
          <a:endParaRPr lang="zh-CN" altLang="en-US"/>
        </a:p>
      </dgm:t>
    </dgm:pt>
    <dgm:pt modelId="{3B73824D-679D-48EC-A32B-C41C62C0E58D}" type="sibTrans" cxnId="{AFD9F418-9F5B-4A06-B22E-312AE4EE071F}">
      <dgm:prSet/>
      <dgm:spPr/>
      <dgm:t>
        <a:bodyPr/>
        <a:lstStyle/>
        <a:p>
          <a:endParaRPr lang="zh-CN" altLang="en-US"/>
        </a:p>
      </dgm:t>
    </dgm:pt>
    <dgm:pt modelId="{93394CDD-7CAF-4FD2-AB6D-6777725AC806}">
      <dgm:prSet phldrT="[文本]"/>
      <dgm:spPr/>
      <dgm:t>
        <a:bodyPr/>
        <a:lstStyle/>
        <a:p>
          <a:r>
            <a:rPr lang="zh-CN" altLang="en-US" dirty="0" smtClean="0"/>
            <a:t>文档模型</a:t>
          </a:r>
          <a:endParaRPr lang="zh-CN" altLang="en-US" dirty="0"/>
        </a:p>
      </dgm:t>
    </dgm:pt>
    <dgm:pt modelId="{E2B2E18A-B902-4161-8ED5-2AE40E086629}" type="parTrans" cxnId="{9B6E75F3-9D01-448C-82EF-14FB97A3743E}">
      <dgm:prSet/>
      <dgm:spPr/>
      <dgm:t>
        <a:bodyPr/>
        <a:lstStyle/>
        <a:p>
          <a:endParaRPr lang="zh-CN" altLang="en-US"/>
        </a:p>
      </dgm:t>
    </dgm:pt>
    <dgm:pt modelId="{2EEDDFC4-7EFE-475C-BF0D-514B47F000D9}" type="sibTrans" cxnId="{9B6E75F3-9D01-448C-82EF-14FB97A3743E}">
      <dgm:prSet/>
      <dgm:spPr/>
      <dgm:t>
        <a:bodyPr/>
        <a:lstStyle/>
        <a:p>
          <a:endParaRPr lang="zh-CN" altLang="en-US"/>
        </a:p>
      </dgm:t>
    </dgm:pt>
    <dgm:pt modelId="{388F9D59-F55A-42E9-B74C-F2A3D292D7FD}">
      <dgm:prSet phldrT="[文本]"/>
      <dgm:spPr/>
      <dgm:t>
        <a:bodyPr/>
        <a:lstStyle/>
        <a:p>
          <a:r>
            <a:rPr lang="en-US" dirty="0" smtClean="0"/>
            <a:t>Value</a:t>
          </a:r>
          <a:r>
            <a:rPr lang="zh-CN" dirty="0" smtClean="0"/>
            <a:t>值支持复杂的结构定义</a:t>
          </a:r>
          <a:r>
            <a:rPr lang="zh-CN" altLang="en-US" dirty="0" smtClean="0"/>
            <a:t>（如</a:t>
          </a:r>
          <a:r>
            <a:rPr lang="en-US" dirty="0" smtClean="0"/>
            <a:t>JSON</a:t>
          </a:r>
          <a:r>
            <a:rPr lang="zh-CN" dirty="0" smtClean="0"/>
            <a:t>格式的结构化文档</a:t>
          </a:r>
          <a:r>
            <a:rPr lang="zh-CN" altLang="en-US" dirty="0" smtClean="0"/>
            <a:t>）</a:t>
          </a:r>
          <a:endParaRPr lang="zh-CN" altLang="en-US" dirty="0"/>
        </a:p>
      </dgm:t>
    </dgm:pt>
    <dgm:pt modelId="{BB136A32-84E5-41F8-9568-B3EAC7DB0DE1}" type="parTrans" cxnId="{89409105-1D98-41DC-8369-BED649E17917}">
      <dgm:prSet/>
      <dgm:spPr/>
      <dgm:t>
        <a:bodyPr/>
        <a:lstStyle/>
        <a:p>
          <a:endParaRPr lang="zh-CN" altLang="en-US"/>
        </a:p>
      </dgm:t>
    </dgm:pt>
    <dgm:pt modelId="{AF2A78E2-A2C3-4B5A-92D0-35EB237AA1A8}" type="sibTrans" cxnId="{89409105-1D98-41DC-8369-BED649E17917}">
      <dgm:prSet/>
      <dgm:spPr/>
      <dgm:t>
        <a:bodyPr/>
        <a:lstStyle/>
        <a:p>
          <a:endParaRPr lang="zh-CN" altLang="en-US"/>
        </a:p>
      </dgm:t>
    </dgm:pt>
    <dgm:pt modelId="{FBBE254E-2B83-4859-9B23-2CF8AC088E6C}">
      <dgm:prSet phldrT="[文本]"/>
      <dgm:spPr/>
      <dgm:t>
        <a:bodyPr/>
        <a:lstStyle/>
        <a:p>
          <a:r>
            <a:rPr lang="zh-CN" altLang="en-US" dirty="0" smtClean="0"/>
            <a:t>图模型</a:t>
          </a:r>
          <a:endParaRPr lang="zh-CN" altLang="en-US" dirty="0"/>
        </a:p>
      </dgm:t>
    </dgm:pt>
    <dgm:pt modelId="{347F6BDA-5C3C-4B87-92F8-C6DD5BF2C981}" type="parTrans" cxnId="{2ADF9EDF-2D2C-4A1C-B229-2D128E9CCCC2}">
      <dgm:prSet/>
      <dgm:spPr/>
      <dgm:t>
        <a:bodyPr/>
        <a:lstStyle/>
        <a:p>
          <a:endParaRPr lang="zh-CN" altLang="en-US"/>
        </a:p>
      </dgm:t>
    </dgm:pt>
    <dgm:pt modelId="{0C398B80-2D1B-4917-8312-87CCD7252284}" type="sibTrans" cxnId="{2ADF9EDF-2D2C-4A1C-B229-2D128E9CCCC2}">
      <dgm:prSet/>
      <dgm:spPr/>
      <dgm:t>
        <a:bodyPr/>
        <a:lstStyle/>
        <a:p>
          <a:endParaRPr lang="zh-CN" altLang="en-US"/>
        </a:p>
      </dgm:t>
    </dgm:pt>
    <dgm:pt modelId="{6D7AEFDE-FF55-4D76-B895-72F2B85EC97B}">
      <dgm:prSet phldrT="[文本]"/>
      <dgm:spPr/>
      <dgm:t>
        <a:bodyPr/>
        <a:lstStyle/>
        <a:p>
          <a:r>
            <a:rPr lang="en-US" dirty="0" smtClean="0"/>
            <a:t>Value</a:t>
          </a:r>
          <a:r>
            <a:rPr lang="zh-CN" dirty="0" smtClean="0"/>
            <a:t>可以是任意类型</a:t>
          </a:r>
          <a:endParaRPr lang="zh-CN" altLang="en-US" dirty="0"/>
        </a:p>
      </dgm:t>
    </dgm:pt>
    <dgm:pt modelId="{58AA58D8-037D-4601-B930-74EDA1C61947}" type="parTrans" cxnId="{D03E3189-C035-4359-9CC4-4AC9DDF8F33D}">
      <dgm:prSet/>
      <dgm:spPr/>
      <dgm:t>
        <a:bodyPr/>
        <a:lstStyle/>
        <a:p>
          <a:endParaRPr lang="zh-CN" altLang="en-US"/>
        </a:p>
      </dgm:t>
    </dgm:pt>
    <dgm:pt modelId="{67CBA620-AE59-44A7-A418-821537DF6589}" type="sibTrans" cxnId="{D03E3189-C035-4359-9CC4-4AC9DDF8F33D}">
      <dgm:prSet/>
      <dgm:spPr/>
      <dgm:t>
        <a:bodyPr/>
        <a:lstStyle/>
        <a:p>
          <a:endParaRPr lang="zh-CN" altLang="en-US"/>
        </a:p>
      </dgm:t>
    </dgm:pt>
    <dgm:pt modelId="{2237A78A-364A-4F8E-A347-5A059B34BC4B}">
      <dgm:prSet phldrT="[文本]"/>
      <dgm:spPr/>
      <dgm:t>
        <a:bodyPr/>
        <a:lstStyle/>
        <a:p>
          <a:r>
            <a:rPr lang="zh-CN" dirty="0" smtClean="0"/>
            <a:t>支持按照</a:t>
          </a:r>
          <a:r>
            <a:rPr lang="en-US" dirty="0" smtClean="0"/>
            <a:t>Key</a:t>
          </a:r>
          <a:r>
            <a:rPr lang="zh-CN" dirty="0" smtClean="0"/>
            <a:t>值来存储和提取</a:t>
          </a:r>
          <a:r>
            <a:rPr lang="en-US" dirty="0" smtClean="0"/>
            <a:t>Value</a:t>
          </a:r>
          <a:r>
            <a:rPr lang="zh-CN" dirty="0" smtClean="0"/>
            <a:t>值。</a:t>
          </a:r>
          <a:endParaRPr lang="zh-CN" altLang="en-US" dirty="0"/>
        </a:p>
      </dgm:t>
    </dgm:pt>
    <dgm:pt modelId="{9DEB125C-C6FF-4ABA-A52D-23BEABE80DF8}" type="parTrans" cxnId="{F1BC410F-DDC9-4D1E-B617-56A6422E9852}">
      <dgm:prSet/>
      <dgm:spPr/>
      <dgm:t>
        <a:bodyPr/>
        <a:lstStyle/>
        <a:p>
          <a:endParaRPr lang="zh-CN" altLang="en-US"/>
        </a:p>
      </dgm:t>
    </dgm:pt>
    <dgm:pt modelId="{975CB3B9-CDD5-414B-9127-160C4CC6BCDB}" type="sibTrans" cxnId="{F1BC410F-DDC9-4D1E-B617-56A6422E9852}">
      <dgm:prSet/>
      <dgm:spPr/>
      <dgm:t>
        <a:bodyPr/>
        <a:lstStyle/>
        <a:p>
          <a:endParaRPr lang="zh-CN" altLang="en-US"/>
        </a:p>
      </dgm:t>
    </dgm:pt>
    <dgm:pt modelId="{8018DE0C-2722-45DC-9F13-08DEA7919BDC}">
      <dgm:prSet phldrT="[文本]"/>
      <dgm:spPr/>
      <dgm:t>
        <a:bodyPr/>
        <a:lstStyle/>
        <a:p>
          <a:r>
            <a:rPr lang="zh-CN" dirty="0" smtClean="0"/>
            <a:t>支持数据库索引的定义</a:t>
          </a:r>
          <a:endParaRPr lang="zh-CN" altLang="en-US" dirty="0"/>
        </a:p>
      </dgm:t>
    </dgm:pt>
    <dgm:pt modelId="{71B2DAD1-E2E2-4458-997A-44C0F793876E}" type="parTrans" cxnId="{652FFE58-7AA9-42AA-A9D7-D7E0851D8FD1}">
      <dgm:prSet/>
      <dgm:spPr/>
      <dgm:t>
        <a:bodyPr/>
        <a:lstStyle/>
        <a:p>
          <a:endParaRPr lang="zh-CN" altLang="en-US"/>
        </a:p>
      </dgm:t>
    </dgm:pt>
    <dgm:pt modelId="{EA1B8F84-D051-42FA-BEEE-A922F781E30F}" type="sibTrans" cxnId="{652FFE58-7AA9-42AA-A9D7-D7E0851D8FD1}">
      <dgm:prSet/>
      <dgm:spPr/>
      <dgm:t>
        <a:bodyPr/>
        <a:lstStyle/>
        <a:p>
          <a:endParaRPr lang="zh-CN" altLang="en-US"/>
        </a:p>
      </dgm:t>
    </dgm:pt>
    <dgm:pt modelId="{9B0B10C3-2F60-4CAC-AB3E-FC9158E0C7CE}">
      <dgm:prSet phldrT="[文本]"/>
      <dgm:spPr/>
      <dgm:t>
        <a:bodyPr/>
        <a:lstStyle/>
        <a:p>
          <a:r>
            <a:rPr lang="zh-CN" altLang="en-US" dirty="0" smtClean="0"/>
            <a:t>存储图结构数据</a:t>
          </a:r>
          <a:endParaRPr lang="zh-CN" altLang="en-US" dirty="0"/>
        </a:p>
      </dgm:t>
    </dgm:pt>
    <dgm:pt modelId="{ACEF66B9-B62C-4A61-BA76-D6EF9BA22904}" type="parTrans" cxnId="{843B3550-66F7-4F78-98E3-70926EC737AB}">
      <dgm:prSet/>
      <dgm:spPr/>
      <dgm:t>
        <a:bodyPr/>
        <a:lstStyle/>
        <a:p>
          <a:endParaRPr lang="zh-CN" altLang="en-US"/>
        </a:p>
      </dgm:t>
    </dgm:pt>
    <dgm:pt modelId="{C23AEF84-137C-4A4A-9AF3-3234575E7459}" type="sibTrans" cxnId="{843B3550-66F7-4F78-98E3-70926EC737AB}">
      <dgm:prSet/>
      <dgm:spPr/>
      <dgm:t>
        <a:bodyPr/>
        <a:lstStyle/>
        <a:p>
          <a:endParaRPr lang="zh-CN" altLang="en-US"/>
        </a:p>
      </dgm:t>
    </dgm:pt>
    <dgm:pt modelId="{CD5DE30B-F61E-425C-826F-98CF4C4816BA}">
      <dgm:prSet phldrT="[文本]"/>
      <dgm:spPr/>
      <dgm:t>
        <a:bodyPr/>
        <a:lstStyle/>
        <a:p>
          <a:r>
            <a:rPr lang="zh-CN" dirty="0" smtClean="0"/>
            <a:t>支持图结构的基本算法</a:t>
          </a:r>
          <a:endParaRPr lang="zh-CN" altLang="en-US" dirty="0"/>
        </a:p>
      </dgm:t>
    </dgm:pt>
    <dgm:pt modelId="{B7249517-E0A6-4474-98D7-9685E118438B}" type="parTrans" cxnId="{126BD422-2C7A-4F08-86D9-D7D3B8476CBB}">
      <dgm:prSet/>
      <dgm:spPr/>
      <dgm:t>
        <a:bodyPr/>
        <a:lstStyle/>
        <a:p>
          <a:endParaRPr lang="zh-CN" altLang="en-US"/>
        </a:p>
      </dgm:t>
    </dgm:pt>
    <dgm:pt modelId="{DD38B7CD-4BDF-47D2-BA0E-D60CED6BFBB7}" type="sibTrans" cxnId="{126BD422-2C7A-4F08-86D9-D7D3B8476CBB}">
      <dgm:prSet/>
      <dgm:spPr/>
      <dgm:t>
        <a:bodyPr/>
        <a:lstStyle/>
        <a:p>
          <a:endParaRPr lang="zh-CN" altLang="en-US"/>
        </a:p>
      </dgm:t>
    </dgm:pt>
    <dgm:pt modelId="{00880AAF-2C23-4F6F-BE7F-F35AC9C716DC}">
      <dgm:prSet phldrT="[文本]"/>
      <dgm:spPr/>
      <dgm:t>
        <a:bodyPr/>
        <a:lstStyle/>
        <a:p>
          <a:r>
            <a:rPr lang="zh-CN" dirty="0" smtClean="0"/>
            <a:t>可表达和展示数据之间的联系</a:t>
          </a:r>
          <a:endParaRPr lang="zh-CN" altLang="en-US" dirty="0"/>
        </a:p>
      </dgm:t>
    </dgm:pt>
    <dgm:pt modelId="{05EBEB94-5CC1-4089-9E4E-1C533B96A70A}" type="parTrans" cxnId="{4AEF4B3D-FCA0-42DA-A2FC-B010FEAD7107}">
      <dgm:prSet/>
      <dgm:spPr/>
      <dgm:t>
        <a:bodyPr/>
        <a:lstStyle/>
        <a:p>
          <a:endParaRPr lang="zh-CN" altLang="en-US"/>
        </a:p>
      </dgm:t>
    </dgm:pt>
    <dgm:pt modelId="{974A499E-E9DD-406F-AB1A-A00CEF4FE8CA}" type="sibTrans" cxnId="{4AEF4B3D-FCA0-42DA-A2FC-B010FEAD7107}">
      <dgm:prSet/>
      <dgm:spPr/>
      <dgm:t>
        <a:bodyPr/>
        <a:lstStyle/>
        <a:p>
          <a:endParaRPr lang="zh-CN" altLang="en-US"/>
        </a:p>
      </dgm:t>
    </dgm:pt>
    <dgm:pt modelId="{1E117FDE-DE5A-45AE-AA30-A3D546D7C34B}" type="pres">
      <dgm:prSet presAssocID="{F0618719-9311-4FC9-9C4D-D2788022A268}" presName="Name0" presStyleCnt="0">
        <dgm:presLayoutVars>
          <dgm:dir/>
          <dgm:animLvl val="lvl"/>
          <dgm:resizeHandles val="exact"/>
        </dgm:presLayoutVars>
      </dgm:prSet>
      <dgm:spPr/>
      <dgm:t>
        <a:bodyPr/>
        <a:lstStyle/>
        <a:p>
          <a:endParaRPr lang="zh-CN" altLang="en-US"/>
        </a:p>
      </dgm:t>
    </dgm:pt>
    <dgm:pt modelId="{4C0D45C1-962D-4F88-B24B-D775D1E4EDE7}" type="pres">
      <dgm:prSet presAssocID="{555E6E85-D70F-4C57-BBC7-F242C79F02B9}" presName="composite" presStyleCnt="0"/>
      <dgm:spPr/>
      <dgm:t>
        <a:bodyPr/>
        <a:lstStyle/>
        <a:p>
          <a:endParaRPr lang="zh-CN" altLang="en-US"/>
        </a:p>
      </dgm:t>
    </dgm:pt>
    <dgm:pt modelId="{979E9CE4-DBDB-4B9D-8445-2502CBB08394}" type="pres">
      <dgm:prSet presAssocID="{555E6E85-D70F-4C57-BBC7-F242C79F02B9}" presName="parTx" presStyleLbl="alignNode1" presStyleIdx="0" presStyleCnt="4">
        <dgm:presLayoutVars>
          <dgm:chMax val="0"/>
          <dgm:chPref val="0"/>
          <dgm:bulletEnabled val="1"/>
        </dgm:presLayoutVars>
      </dgm:prSet>
      <dgm:spPr/>
      <dgm:t>
        <a:bodyPr/>
        <a:lstStyle/>
        <a:p>
          <a:endParaRPr lang="zh-CN" altLang="en-US"/>
        </a:p>
      </dgm:t>
    </dgm:pt>
    <dgm:pt modelId="{22FFBD8C-4154-4BA6-A57A-00958ECAA67D}" type="pres">
      <dgm:prSet presAssocID="{555E6E85-D70F-4C57-BBC7-F242C79F02B9}" presName="desTx" presStyleLbl="alignAccFollowNode1" presStyleIdx="0" presStyleCnt="4">
        <dgm:presLayoutVars>
          <dgm:bulletEnabled val="1"/>
        </dgm:presLayoutVars>
      </dgm:prSet>
      <dgm:spPr/>
      <dgm:t>
        <a:bodyPr/>
        <a:lstStyle/>
        <a:p>
          <a:endParaRPr lang="zh-CN" altLang="en-US"/>
        </a:p>
      </dgm:t>
    </dgm:pt>
    <dgm:pt modelId="{D91FE3AB-8485-4B36-8427-B546CAFCE967}" type="pres">
      <dgm:prSet presAssocID="{97E9863A-42CE-4815-AD9F-8B78779ACFA8}" presName="space" presStyleCnt="0"/>
      <dgm:spPr/>
      <dgm:t>
        <a:bodyPr/>
        <a:lstStyle/>
        <a:p>
          <a:endParaRPr lang="zh-CN" altLang="en-US"/>
        </a:p>
      </dgm:t>
    </dgm:pt>
    <dgm:pt modelId="{C7B824CF-98E1-4608-BA7D-941BB8CB5B00}" type="pres">
      <dgm:prSet presAssocID="{1CDD740A-3B44-4ECE-B553-A5246E3B5953}" presName="composite" presStyleCnt="0"/>
      <dgm:spPr/>
      <dgm:t>
        <a:bodyPr/>
        <a:lstStyle/>
        <a:p>
          <a:endParaRPr lang="zh-CN" altLang="en-US"/>
        </a:p>
      </dgm:t>
    </dgm:pt>
    <dgm:pt modelId="{143114F5-1657-4A1C-9D59-74953B2D76B9}" type="pres">
      <dgm:prSet presAssocID="{1CDD740A-3B44-4ECE-B553-A5246E3B5953}" presName="parTx" presStyleLbl="alignNode1" presStyleIdx="1" presStyleCnt="4">
        <dgm:presLayoutVars>
          <dgm:chMax val="0"/>
          <dgm:chPref val="0"/>
          <dgm:bulletEnabled val="1"/>
        </dgm:presLayoutVars>
      </dgm:prSet>
      <dgm:spPr/>
      <dgm:t>
        <a:bodyPr/>
        <a:lstStyle/>
        <a:p>
          <a:endParaRPr lang="zh-CN" altLang="en-US"/>
        </a:p>
      </dgm:t>
    </dgm:pt>
    <dgm:pt modelId="{6C8BC873-8466-49BB-AFEB-FFDA37AFF49F}" type="pres">
      <dgm:prSet presAssocID="{1CDD740A-3B44-4ECE-B553-A5246E3B5953}" presName="desTx" presStyleLbl="alignAccFollowNode1" presStyleIdx="1" presStyleCnt="4">
        <dgm:presLayoutVars>
          <dgm:bulletEnabled val="1"/>
        </dgm:presLayoutVars>
      </dgm:prSet>
      <dgm:spPr/>
      <dgm:t>
        <a:bodyPr/>
        <a:lstStyle/>
        <a:p>
          <a:endParaRPr lang="zh-CN" altLang="en-US"/>
        </a:p>
      </dgm:t>
    </dgm:pt>
    <dgm:pt modelId="{9E8D691A-0429-40C8-8CCF-E0BBF7997FBE}" type="pres">
      <dgm:prSet presAssocID="{FF62C30E-D828-4ACF-8217-F5291DC3E204}" presName="space" presStyleCnt="0"/>
      <dgm:spPr/>
      <dgm:t>
        <a:bodyPr/>
        <a:lstStyle/>
        <a:p>
          <a:endParaRPr lang="zh-CN" altLang="en-US"/>
        </a:p>
      </dgm:t>
    </dgm:pt>
    <dgm:pt modelId="{AA45DC89-A870-425A-AAC6-A92DB84AE5BC}" type="pres">
      <dgm:prSet presAssocID="{93394CDD-7CAF-4FD2-AB6D-6777725AC806}" presName="composite" presStyleCnt="0"/>
      <dgm:spPr/>
      <dgm:t>
        <a:bodyPr/>
        <a:lstStyle/>
        <a:p>
          <a:endParaRPr lang="zh-CN" altLang="en-US"/>
        </a:p>
      </dgm:t>
    </dgm:pt>
    <dgm:pt modelId="{3796F840-6C71-4F5D-B409-640233F4FA9E}" type="pres">
      <dgm:prSet presAssocID="{93394CDD-7CAF-4FD2-AB6D-6777725AC806}" presName="parTx" presStyleLbl="alignNode1" presStyleIdx="2" presStyleCnt="4">
        <dgm:presLayoutVars>
          <dgm:chMax val="0"/>
          <dgm:chPref val="0"/>
          <dgm:bulletEnabled val="1"/>
        </dgm:presLayoutVars>
      </dgm:prSet>
      <dgm:spPr/>
      <dgm:t>
        <a:bodyPr/>
        <a:lstStyle/>
        <a:p>
          <a:endParaRPr lang="zh-CN" altLang="en-US"/>
        </a:p>
      </dgm:t>
    </dgm:pt>
    <dgm:pt modelId="{A38F5233-2DD4-4F5A-AC96-4C8540E4E54D}" type="pres">
      <dgm:prSet presAssocID="{93394CDD-7CAF-4FD2-AB6D-6777725AC806}" presName="desTx" presStyleLbl="alignAccFollowNode1" presStyleIdx="2" presStyleCnt="4">
        <dgm:presLayoutVars>
          <dgm:bulletEnabled val="1"/>
        </dgm:presLayoutVars>
      </dgm:prSet>
      <dgm:spPr/>
      <dgm:t>
        <a:bodyPr/>
        <a:lstStyle/>
        <a:p>
          <a:endParaRPr lang="zh-CN" altLang="en-US"/>
        </a:p>
      </dgm:t>
    </dgm:pt>
    <dgm:pt modelId="{7F1266FA-7953-4986-BE6E-4CCAF3A40595}" type="pres">
      <dgm:prSet presAssocID="{2EEDDFC4-7EFE-475C-BF0D-514B47F000D9}" presName="space" presStyleCnt="0"/>
      <dgm:spPr/>
      <dgm:t>
        <a:bodyPr/>
        <a:lstStyle/>
        <a:p>
          <a:endParaRPr lang="zh-CN" altLang="en-US"/>
        </a:p>
      </dgm:t>
    </dgm:pt>
    <dgm:pt modelId="{48DB26FD-95A8-40AE-BEFD-C322AD3B63BB}" type="pres">
      <dgm:prSet presAssocID="{FBBE254E-2B83-4859-9B23-2CF8AC088E6C}" presName="composite" presStyleCnt="0"/>
      <dgm:spPr/>
      <dgm:t>
        <a:bodyPr/>
        <a:lstStyle/>
        <a:p>
          <a:endParaRPr lang="zh-CN" altLang="en-US"/>
        </a:p>
      </dgm:t>
    </dgm:pt>
    <dgm:pt modelId="{E286EDA0-0EB1-453A-AA10-5F7D12C41F2B}" type="pres">
      <dgm:prSet presAssocID="{FBBE254E-2B83-4859-9B23-2CF8AC088E6C}" presName="parTx" presStyleLbl="alignNode1" presStyleIdx="3" presStyleCnt="4">
        <dgm:presLayoutVars>
          <dgm:chMax val="0"/>
          <dgm:chPref val="0"/>
          <dgm:bulletEnabled val="1"/>
        </dgm:presLayoutVars>
      </dgm:prSet>
      <dgm:spPr/>
      <dgm:t>
        <a:bodyPr/>
        <a:lstStyle/>
        <a:p>
          <a:endParaRPr lang="zh-CN" altLang="en-US"/>
        </a:p>
      </dgm:t>
    </dgm:pt>
    <dgm:pt modelId="{8AC22661-989C-4E47-8C85-AD95429057BA}" type="pres">
      <dgm:prSet presAssocID="{FBBE254E-2B83-4859-9B23-2CF8AC088E6C}" presName="desTx" presStyleLbl="alignAccFollowNode1" presStyleIdx="3" presStyleCnt="4">
        <dgm:presLayoutVars>
          <dgm:bulletEnabled val="1"/>
        </dgm:presLayoutVars>
      </dgm:prSet>
      <dgm:spPr/>
      <dgm:t>
        <a:bodyPr/>
        <a:lstStyle/>
        <a:p>
          <a:endParaRPr lang="zh-CN" altLang="en-US"/>
        </a:p>
      </dgm:t>
    </dgm:pt>
  </dgm:ptLst>
  <dgm:cxnLst>
    <dgm:cxn modelId="{55A3D3AF-722C-4FB8-94A3-21AAEDFF30FE}" type="presOf" srcId="{00880AAF-2C23-4F6F-BE7F-F35AC9C716DC}" destId="{8AC22661-989C-4E47-8C85-AD95429057BA}" srcOrd="0" destOrd="2" presId="urn:microsoft.com/office/officeart/2005/8/layout/hList1"/>
    <dgm:cxn modelId="{8FDA456B-6325-4AB7-A043-B62415C11D2E}" type="presOf" srcId="{F0618719-9311-4FC9-9C4D-D2788022A268}" destId="{1E117FDE-DE5A-45AE-AA30-A3D546D7C34B}" srcOrd="0" destOrd="0" presId="urn:microsoft.com/office/officeart/2005/8/layout/hList1"/>
    <dgm:cxn modelId="{5711D23A-D84C-45FE-9E02-CCC3D788E357}" srcId="{F0618719-9311-4FC9-9C4D-D2788022A268}" destId="{1CDD740A-3B44-4ECE-B553-A5246E3B5953}" srcOrd="1" destOrd="0" parTransId="{356B54D1-AE1C-4BE5-B7A0-6B5D85BB29C9}" sibTransId="{FF62C30E-D828-4ACF-8217-F5291DC3E204}"/>
    <dgm:cxn modelId="{E1E4B2CF-5B7C-4AB4-8C9D-D1DDBE2CE3AE}" type="presOf" srcId="{2237A78A-364A-4F8E-A347-5A059B34BC4B}" destId="{22FFBD8C-4154-4BA6-A57A-00958ECAA67D}" srcOrd="0" destOrd="2" presId="urn:microsoft.com/office/officeart/2005/8/layout/hList1"/>
    <dgm:cxn modelId="{2ADF9EDF-2D2C-4A1C-B229-2D128E9CCCC2}" srcId="{F0618719-9311-4FC9-9C4D-D2788022A268}" destId="{FBBE254E-2B83-4859-9B23-2CF8AC088E6C}" srcOrd="3" destOrd="0" parTransId="{347F6BDA-5C3C-4B87-92F8-C6DD5BF2C981}" sibTransId="{0C398B80-2D1B-4917-8312-87CCD7252284}"/>
    <dgm:cxn modelId="{AFD9F418-9F5B-4A06-B22E-312AE4EE071F}" srcId="{1CDD740A-3B44-4ECE-B553-A5246E3B5953}" destId="{ED00F3FD-06A8-4FC7-84CB-210857D56342}" srcOrd="1" destOrd="0" parTransId="{567813C0-4CCF-4E8B-AF4A-F53A2D3D6CE3}" sibTransId="{3B73824D-679D-48EC-A32B-C41C62C0E58D}"/>
    <dgm:cxn modelId="{AB15C170-A0FA-4086-A90A-61E22862AA9E}" type="presOf" srcId="{B2168111-9B6E-4390-BE9D-5C9B7EA76647}" destId="{22FFBD8C-4154-4BA6-A57A-00958ECAA67D}" srcOrd="0" destOrd="0" presId="urn:microsoft.com/office/officeart/2005/8/layout/hList1"/>
    <dgm:cxn modelId="{652FFE58-7AA9-42AA-A9D7-D7E0851D8FD1}" srcId="{93394CDD-7CAF-4FD2-AB6D-6777725AC806}" destId="{8018DE0C-2722-45DC-9F13-08DEA7919BDC}" srcOrd="1" destOrd="0" parTransId="{71B2DAD1-E2E2-4458-997A-44C0F793876E}" sibTransId="{EA1B8F84-D051-42FA-BEEE-A922F781E30F}"/>
    <dgm:cxn modelId="{097B339C-71A1-40A9-A4C6-C0D9B99A5D56}" type="presOf" srcId="{6D7AEFDE-FF55-4D76-B895-72F2B85EC97B}" destId="{22FFBD8C-4154-4BA6-A57A-00958ECAA67D}" srcOrd="0" destOrd="1" presId="urn:microsoft.com/office/officeart/2005/8/layout/hList1"/>
    <dgm:cxn modelId="{C0B17E5D-6A34-4EC1-8231-C730C5A90B7F}" type="presOf" srcId="{1CDD740A-3B44-4ECE-B553-A5246E3B5953}" destId="{143114F5-1657-4A1C-9D59-74953B2D76B9}" srcOrd="0" destOrd="0" presId="urn:microsoft.com/office/officeart/2005/8/layout/hList1"/>
    <dgm:cxn modelId="{3ED1FC03-C2B7-48BD-B275-350B2CCA704F}" type="presOf" srcId="{9B0B10C3-2F60-4CAC-AB3E-FC9158E0C7CE}" destId="{8AC22661-989C-4E47-8C85-AD95429057BA}" srcOrd="0" destOrd="0" presId="urn:microsoft.com/office/officeart/2005/8/layout/hList1"/>
    <dgm:cxn modelId="{47548382-5F28-44E1-B711-71D42FBC61DB}" srcId="{F0618719-9311-4FC9-9C4D-D2788022A268}" destId="{555E6E85-D70F-4C57-BBC7-F242C79F02B9}" srcOrd="0" destOrd="0" parTransId="{8A37F7BA-BF94-49B7-8276-19D22F5B7FEF}" sibTransId="{97E9863A-42CE-4815-AD9F-8B78779ACFA8}"/>
    <dgm:cxn modelId="{8173A96A-4289-4B4A-A8C6-3A7FB794266F}" srcId="{555E6E85-D70F-4C57-BBC7-F242C79F02B9}" destId="{B2168111-9B6E-4390-BE9D-5C9B7EA76647}" srcOrd="0" destOrd="0" parTransId="{3C5F5895-0296-4EE1-8C8F-5446E44072DF}" sibTransId="{BD26694A-56D7-46FF-B449-6AF30CD7F8C6}"/>
    <dgm:cxn modelId="{77ED3C97-DE26-425B-B66D-C65C3A34DA45}" type="presOf" srcId="{388F9D59-F55A-42E9-B74C-F2A3D292D7FD}" destId="{A38F5233-2DD4-4F5A-AC96-4C8540E4E54D}" srcOrd="0" destOrd="0" presId="urn:microsoft.com/office/officeart/2005/8/layout/hList1"/>
    <dgm:cxn modelId="{89409105-1D98-41DC-8369-BED649E17917}" srcId="{93394CDD-7CAF-4FD2-AB6D-6777725AC806}" destId="{388F9D59-F55A-42E9-B74C-F2A3D292D7FD}" srcOrd="0" destOrd="0" parTransId="{BB136A32-84E5-41F8-9568-B3EAC7DB0DE1}" sibTransId="{AF2A78E2-A2C3-4B5A-92D0-35EB237AA1A8}"/>
    <dgm:cxn modelId="{C09AB243-3940-45D1-8EDE-73CECC60719B}" type="presOf" srcId="{555E6E85-D70F-4C57-BBC7-F242C79F02B9}" destId="{979E9CE4-DBDB-4B9D-8445-2502CBB08394}" srcOrd="0" destOrd="0" presId="urn:microsoft.com/office/officeart/2005/8/layout/hList1"/>
    <dgm:cxn modelId="{30B02F32-5638-4A1D-A038-39CA0E30376A}" srcId="{1CDD740A-3B44-4ECE-B553-A5246E3B5953}" destId="{407E66A0-6FD0-43FB-8F77-DF107DD6A453}" srcOrd="0" destOrd="0" parTransId="{D4C40029-34C4-42A0-929B-F462F8DCA47E}" sibTransId="{6BC6BF92-D398-4060-AA7D-DC55F7761607}"/>
    <dgm:cxn modelId="{9B6E75F3-9D01-448C-82EF-14FB97A3743E}" srcId="{F0618719-9311-4FC9-9C4D-D2788022A268}" destId="{93394CDD-7CAF-4FD2-AB6D-6777725AC806}" srcOrd="2" destOrd="0" parTransId="{E2B2E18A-B902-4161-8ED5-2AE40E086629}" sibTransId="{2EEDDFC4-7EFE-475C-BF0D-514B47F000D9}"/>
    <dgm:cxn modelId="{126BD422-2C7A-4F08-86D9-D7D3B8476CBB}" srcId="{FBBE254E-2B83-4859-9B23-2CF8AC088E6C}" destId="{CD5DE30B-F61E-425C-826F-98CF4C4816BA}" srcOrd="1" destOrd="0" parTransId="{B7249517-E0A6-4474-98D7-9685E118438B}" sibTransId="{DD38B7CD-4BDF-47D2-BA0E-D60CED6BFBB7}"/>
    <dgm:cxn modelId="{2F0A0883-053C-474A-8B3B-341D92DFEC5F}" type="presOf" srcId="{ED00F3FD-06A8-4FC7-84CB-210857D56342}" destId="{6C8BC873-8466-49BB-AFEB-FFDA37AFF49F}" srcOrd="0" destOrd="1" presId="urn:microsoft.com/office/officeart/2005/8/layout/hList1"/>
    <dgm:cxn modelId="{843B3550-66F7-4F78-98E3-70926EC737AB}" srcId="{FBBE254E-2B83-4859-9B23-2CF8AC088E6C}" destId="{9B0B10C3-2F60-4CAC-AB3E-FC9158E0C7CE}" srcOrd="0" destOrd="0" parTransId="{ACEF66B9-B62C-4A61-BA76-D6EF9BA22904}" sibTransId="{C23AEF84-137C-4A4A-9AF3-3234575E7459}"/>
    <dgm:cxn modelId="{D03E3189-C035-4359-9CC4-4AC9DDF8F33D}" srcId="{555E6E85-D70F-4C57-BBC7-F242C79F02B9}" destId="{6D7AEFDE-FF55-4D76-B895-72F2B85EC97B}" srcOrd="1" destOrd="0" parTransId="{58AA58D8-037D-4601-B930-74EDA1C61947}" sibTransId="{67CBA620-AE59-44A7-A418-821537DF6589}"/>
    <dgm:cxn modelId="{4AEF4B3D-FCA0-42DA-A2FC-B010FEAD7107}" srcId="{FBBE254E-2B83-4859-9B23-2CF8AC088E6C}" destId="{00880AAF-2C23-4F6F-BE7F-F35AC9C716DC}" srcOrd="2" destOrd="0" parTransId="{05EBEB94-5CC1-4089-9E4E-1C533B96A70A}" sibTransId="{974A499E-E9DD-406F-AB1A-A00CEF4FE8CA}"/>
    <dgm:cxn modelId="{EDEFF98E-A8B3-4EB5-9001-82C94F39716E}" type="presOf" srcId="{407E66A0-6FD0-43FB-8F77-DF107DD6A453}" destId="{6C8BC873-8466-49BB-AFEB-FFDA37AFF49F}" srcOrd="0" destOrd="0" presId="urn:microsoft.com/office/officeart/2005/8/layout/hList1"/>
    <dgm:cxn modelId="{230B3081-0499-4ADB-9FBC-F1423FC54912}" type="presOf" srcId="{93394CDD-7CAF-4FD2-AB6D-6777725AC806}" destId="{3796F840-6C71-4F5D-B409-640233F4FA9E}" srcOrd="0" destOrd="0" presId="urn:microsoft.com/office/officeart/2005/8/layout/hList1"/>
    <dgm:cxn modelId="{1EF52FEF-99C0-4C07-A3F1-4E02F1D5C016}" type="presOf" srcId="{FBBE254E-2B83-4859-9B23-2CF8AC088E6C}" destId="{E286EDA0-0EB1-453A-AA10-5F7D12C41F2B}" srcOrd="0" destOrd="0" presId="urn:microsoft.com/office/officeart/2005/8/layout/hList1"/>
    <dgm:cxn modelId="{F1BC410F-DDC9-4D1E-B617-56A6422E9852}" srcId="{555E6E85-D70F-4C57-BBC7-F242C79F02B9}" destId="{2237A78A-364A-4F8E-A347-5A059B34BC4B}" srcOrd="2" destOrd="0" parTransId="{9DEB125C-C6FF-4ABA-A52D-23BEABE80DF8}" sibTransId="{975CB3B9-CDD5-414B-9127-160C4CC6BCDB}"/>
    <dgm:cxn modelId="{3D920546-9A4B-4A6B-B240-CB03B42386DF}" type="presOf" srcId="{CD5DE30B-F61E-425C-826F-98CF4C4816BA}" destId="{8AC22661-989C-4E47-8C85-AD95429057BA}" srcOrd="0" destOrd="1" presId="urn:microsoft.com/office/officeart/2005/8/layout/hList1"/>
    <dgm:cxn modelId="{834ADC3B-9E78-4CA9-B031-6D8B113D4E97}" type="presOf" srcId="{8018DE0C-2722-45DC-9F13-08DEA7919BDC}" destId="{A38F5233-2DD4-4F5A-AC96-4C8540E4E54D}" srcOrd="0" destOrd="1" presId="urn:microsoft.com/office/officeart/2005/8/layout/hList1"/>
    <dgm:cxn modelId="{21DCAEBA-5701-4723-8643-BFB5F1019F8E}" type="presParOf" srcId="{1E117FDE-DE5A-45AE-AA30-A3D546D7C34B}" destId="{4C0D45C1-962D-4F88-B24B-D775D1E4EDE7}" srcOrd="0" destOrd="0" presId="urn:microsoft.com/office/officeart/2005/8/layout/hList1"/>
    <dgm:cxn modelId="{4AF05356-B9A0-4A31-9D5C-D1D688302CDD}" type="presParOf" srcId="{4C0D45C1-962D-4F88-B24B-D775D1E4EDE7}" destId="{979E9CE4-DBDB-4B9D-8445-2502CBB08394}" srcOrd="0" destOrd="0" presId="urn:microsoft.com/office/officeart/2005/8/layout/hList1"/>
    <dgm:cxn modelId="{A4749501-2D92-4B63-B23E-F4E5012E3561}" type="presParOf" srcId="{4C0D45C1-962D-4F88-B24B-D775D1E4EDE7}" destId="{22FFBD8C-4154-4BA6-A57A-00958ECAA67D}" srcOrd="1" destOrd="0" presId="urn:microsoft.com/office/officeart/2005/8/layout/hList1"/>
    <dgm:cxn modelId="{A6EFA8A9-4C5C-4805-8362-D5C784DE8F89}" type="presParOf" srcId="{1E117FDE-DE5A-45AE-AA30-A3D546D7C34B}" destId="{D91FE3AB-8485-4B36-8427-B546CAFCE967}" srcOrd="1" destOrd="0" presId="urn:microsoft.com/office/officeart/2005/8/layout/hList1"/>
    <dgm:cxn modelId="{11C4E6DA-79AD-421C-B5ED-8BE72F6558AF}" type="presParOf" srcId="{1E117FDE-DE5A-45AE-AA30-A3D546D7C34B}" destId="{C7B824CF-98E1-4608-BA7D-941BB8CB5B00}" srcOrd="2" destOrd="0" presId="urn:microsoft.com/office/officeart/2005/8/layout/hList1"/>
    <dgm:cxn modelId="{6D0134C2-9D79-486C-A63E-3BFA1BDFCD56}" type="presParOf" srcId="{C7B824CF-98E1-4608-BA7D-941BB8CB5B00}" destId="{143114F5-1657-4A1C-9D59-74953B2D76B9}" srcOrd="0" destOrd="0" presId="urn:microsoft.com/office/officeart/2005/8/layout/hList1"/>
    <dgm:cxn modelId="{FB85CA6E-D06D-4FF7-9212-F0E7F0BCFBCC}" type="presParOf" srcId="{C7B824CF-98E1-4608-BA7D-941BB8CB5B00}" destId="{6C8BC873-8466-49BB-AFEB-FFDA37AFF49F}" srcOrd="1" destOrd="0" presId="urn:microsoft.com/office/officeart/2005/8/layout/hList1"/>
    <dgm:cxn modelId="{B191A54E-4A19-4FDD-A2CC-3477F2559140}" type="presParOf" srcId="{1E117FDE-DE5A-45AE-AA30-A3D546D7C34B}" destId="{9E8D691A-0429-40C8-8CCF-E0BBF7997FBE}" srcOrd="3" destOrd="0" presId="urn:microsoft.com/office/officeart/2005/8/layout/hList1"/>
    <dgm:cxn modelId="{61606C40-D823-404B-AC73-849D627E316B}" type="presParOf" srcId="{1E117FDE-DE5A-45AE-AA30-A3D546D7C34B}" destId="{AA45DC89-A870-425A-AAC6-A92DB84AE5BC}" srcOrd="4" destOrd="0" presId="urn:microsoft.com/office/officeart/2005/8/layout/hList1"/>
    <dgm:cxn modelId="{F6038288-21F9-42EC-915C-41139166A73B}" type="presParOf" srcId="{AA45DC89-A870-425A-AAC6-A92DB84AE5BC}" destId="{3796F840-6C71-4F5D-B409-640233F4FA9E}" srcOrd="0" destOrd="0" presId="urn:microsoft.com/office/officeart/2005/8/layout/hList1"/>
    <dgm:cxn modelId="{716A44A9-F21A-4FF9-8D05-60392288568A}" type="presParOf" srcId="{AA45DC89-A870-425A-AAC6-A92DB84AE5BC}" destId="{A38F5233-2DD4-4F5A-AC96-4C8540E4E54D}" srcOrd="1" destOrd="0" presId="urn:microsoft.com/office/officeart/2005/8/layout/hList1"/>
    <dgm:cxn modelId="{51801C7C-2BDB-4FCC-AE01-67522E8D3648}" type="presParOf" srcId="{1E117FDE-DE5A-45AE-AA30-A3D546D7C34B}" destId="{7F1266FA-7953-4986-BE6E-4CCAF3A40595}" srcOrd="5" destOrd="0" presId="urn:microsoft.com/office/officeart/2005/8/layout/hList1"/>
    <dgm:cxn modelId="{6D9B2A16-5F45-4F99-AB40-A3DF2F3659F4}" type="presParOf" srcId="{1E117FDE-DE5A-45AE-AA30-A3D546D7C34B}" destId="{48DB26FD-95A8-40AE-BEFD-C322AD3B63BB}" srcOrd="6" destOrd="0" presId="urn:microsoft.com/office/officeart/2005/8/layout/hList1"/>
    <dgm:cxn modelId="{076417CF-FA06-46E5-BE5D-A85D00F18C57}" type="presParOf" srcId="{48DB26FD-95A8-40AE-BEFD-C322AD3B63BB}" destId="{E286EDA0-0EB1-453A-AA10-5F7D12C41F2B}" srcOrd="0" destOrd="0" presId="urn:microsoft.com/office/officeart/2005/8/layout/hList1"/>
    <dgm:cxn modelId="{2197A62F-1DC6-4A7D-9F0D-BEDE4A9F86F9}" type="presParOf" srcId="{48DB26FD-95A8-40AE-BEFD-C322AD3B63BB}" destId="{8AC22661-989C-4E47-8C85-AD95429057BA}"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C8A4A5-D656-4FC9-90B6-F452328269A5}" type="doc">
      <dgm:prSet loTypeId="urn:microsoft.com/office/officeart/2005/8/layout/list1" loCatId="list" qsTypeId="urn:microsoft.com/office/officeart/2005/8/quickstyle/simple1" qsCatId="simple" csTypeId="urn:microsoft.com/office/officeart/2005/8/colors/colorful1#3" csCatId="colorful" phldr="1"/>
      <dgm:spPr/>
      <dgm:t>
        <a:bodyPr/>
        <a:lstStyle/>
        <a:p>
          <a:endParaRPr lang="zh-CN" altLang="en-US"/>
        </a:p>
      </dgm:t>
    </dgm:pt>
    <dgm:pt modelId="{A9F5C5B3-24C4-4697-B89E-462E1FDB5068}">
      <dgm:prSet phldrT="[文本]"/>
      <dgm:spPr/>
      <dgm:t>
        <a:bodyPr/>
        <a:lstStyle/>
        <a:p>
          <a:r>
            <a:rPr lang="zh-CN" b="1" dirty="0" smtClean="0"/>
            <a:t>面向操作型应用的关系数据库技术</a:t>
          </a:r>
          <a:endParaRPr lang="zh-CN" altLang="en-US" b="1" dirty="0"/>
        </a:p>
      </dgm:t>
    </dgm:pt>
    <dgm:pt modelId="{A42912D2-80E8-440E-BB9D-2F702AA1BC0C}" type="parTrans" cxnId="{4270C648-8494-4697-8233-5CD62E55508C}">
      <dgm:prSet/>
      <dgm:spPr/>
      <dgm:t>
        <a:bodyPr/>
        <a:lstStyle/>
        <a:p>
          <a:endParaRPr lang="zh-CN" altLang="en-US"/>
        </a:p>
      </dgm:t>
    </dgm:pt>
    <dgm:pt modelId="{3C7076BD-0BA0-441A-B9D0-8DBC74388D40}" type="sibTrans" cxnId="{4270C648-8494-4697-8233-5CD62E55508C}">
      <dgm:prSet/>
      <dgm:spPr/>
      <dgm:t>
        <a:bodyPr/>
        <a:lstStyle/>
        <a:p>
          <a:endParaRPr lang="zh-CN" altLang="en-US"/>
        </a:p>
      </dgm:t>
    </dgm:pt>
    <dgm:pt modelId="{C808E21B-AEED-4838-A3B7-97330E8C6032}">
      <dgm:prSet phldrT="[文本]"/>
      <dgm:spPr/>
      <dgm:t>
        <a:bodyPr/>
        <a:lstStyle/>
        <a:p>
          <a:r>
            <a:rPr lang="zh-CN" b="1" dirty="0" smtClean="0"/>
            <a:t>面向分析型应用的关系数据库技术</a:t>
          </a:r>
          <a:endParaRPr lang="zh-CN" altLang="en-US" b="1" dirty="0"/>
        </a:p>
      </dgm:t>
    </dgm:pt>
    <dgm:pt modelId="{37A63C05-CB06-484F-A2CA-657739D6B0E6}" type="parTrans" cxnId="{0AB25BCE-921A-4018-AAD6-B8ED823EB78D}">
      <dgm:prSet/>
      <dgm:spPr/>
      <dgm:t>
        <a:bodyPr/>
        <a:lstStyle/>
        <a:p>
          <a:endParaRPr lang="zh-CN" altLang="en-US"/>
        </a:p>
      </dgm:t>
    </dgm:pt>
    <dgm:pt modelId="{389CBB9C-3F6B-4006-9DBF-3E0BCE600EA0}" type="sibTrans" cxnId="{0AB25BCE-921A-4018-AAD6-B8ED823EB78D}">
      <dgm:prSet/>
      <dgm:spPr/>
      <dgm:t>
        <a:bodyPr/>
        <a:lstStyle/>
        <a:p>
          <a:endParaRPr lang="zh-CN" altLang="en-US"/>
        </a:p>
      </dgm:t>
    </dgm:pt>
    <dgm:pt modelId="{CA2763B6-1BD8-49F3-B012-CCB6EFB76B4C}">
      <dgm:prSet phldrT="[文本]"/>
      <dgm:spPr/>
      <dgm:t>
        <a:bodyPr/>
        <a:lstStyle/>
        <a:p>
          <a:r>
            <a:rPr lang="zh-CN" b="1" dirty="0" smtClean="0"/>
            <a:t>面向操作型应用的</a:t>
          </a:r>
          <a:r>
            <a:rPr lang="en-US" b="1" dirty="0" smtClean="0"/>
            <a:t>NoSQL</a:t>
          </a:r>
          <a:r>
            <a:rPr lang="zh-CN" b="1" dirty="0" smtClean="0"/>
            <a:t>技术</a:t>
          </a:r>
          <a:endParaRPr lang="zh-CN" altLang="en-US" b="1" dirty="0"/>
        </a:p>
      </dgm:t>
    </dgm:pt>
    <dgm:pt modelId="{5D4C1675-4877-44B8-B124-E6D9708DE446}" type="parTrans" cxnId="{763A2785-D98F-4E05-92DF-3065361CF04E}">
      <dgm:prSet/>
      <dgm:spPr/>
      <dgm:t>
        <a:bodyPr/>
        <a:lstStyle/>
        <a:p>
          <a:endParaRPr lang="zh-CN" altLang="en-US"/>
        </a:p>
      </dgm:t>
    </dgm:pt>
    <dgm:pt modelId="{EAA5978C-E4F5-40C0-90AB-F211490805F4}" type="sibTrans" cxnId="{763A2785-D98F-4E05-92DF-3065361CF04E}">
      <dgm:prSet/>
      <dgm:spPr/>
      <dgm:t>
        <a:bodyPr/>
        <a:lstStyle/>
        <a:p>
          <a:endParaRPr lang="zh-CN" altLang="en-US"/>
        </a:p>
      </dgm:t>
    </dgm:pt>
    <dgm:pt modelId="{D435CBDF-9BDB-402C-A03D-BB3B6D70D526}">
      <dgm:prSet phldrT="[文本]"/>
      <dgm:spPr/>
      <dgm:t>
        <a:bodyPr/>
        <a:lstStyle/>
        <a:p>
          <a:r>
            <a:rPr lang="zh-CN" b="1" dirty="0" smtClean="0"/>
            <a:t>面向分析型应用的</a:t>
          </a:r>
          <a:r>
            <a:rPr lang="en-US" b="1" dirty="0" smtClean="0"/>
            <a:t>MapReduce</a:t>
          </a:r>
          <a:r>
            <a:rPr lang="zh-CN" b="1" dirty="0" smtClean="0"/>
            <a:t>技术</a:t>
          </a:r>
          <a:endParaRPr lang="zh-CN" altLang="en-US" dirty="0"/>
        </a:p>
      </dgm:t>
    </dgm:pt>
    <dgm:pt modelId="{CF4032F8-16A7-48A0-A6A7-144A49E466E8}" type="parTrans" cxnId="{623F4E29-591E-439A-98B3-778EAD598806}">
      <dgm:prSet/>
      <dgm:spPr/>
      <dgm:t>
        <a:bodyPr/>
        <a:lstStyle/>
        <a:p>
          <a:endParaRPr lang="zh-CN" altLang="en-US"/>
        </a:p>
      </dgm:t>
    </dgm:pt>
    <dgm:pt modelId="{924CB722-F15A-4E4C-9421-32FF7A85434C}" type="sibTrans" cxnId="{623F4E29-591E-439A-98B3-778EAD598806}">
      <dgm:prSet/>
      <dgm:spPr/>
      <dgm:t>
        <a:bodyPr/>
        <a:lstStyle/>
        <a:p>
          <a:endParaRPr lang="zh-CN" altLang="en-US"/>
        </a:p>
      </dgm:t>
    </dgm:pt>
    <dgm:pt modelId="{EBE871E8-871D-4ABE-AAE5-E7F61F116AF2}">
      <dgm:prSet phldrT="[文本]"/>
      <dgm:spPr/>
      <dgm:t>
        <a:bodyPr/>
        <a:lstStyle/>
        <a:p>
          <a:r>
            <a:rPr lang="zh-CN" dirty="0" smtClean="0"/>
            <a:t>基于行存储的关系数据库系统、并行数据库系统、内存数据库系统等</a:t>
          </a:r>
          <a:endParaRPr lang="zh-CN" altLang="en-US" dirty="0"/>
        </a:p>
      </dgm:t>
    </dgm:pt>
    <dgm:pt modelId="{802C2B5E-ED80-4F18-961B-15A249B22C3F}" type="parTrans" cxnId="{C455E074-55D3-4F37-9776-89367F9037F1}">
      <dgm:prSet/>
      <dgm:spPr/>
      <dgm:t>
        <a:bodyPr/>
        <a:lstStyle/>
        <a:p>
          <a:endParaRPr lang="zh-CN" altLang="en-US"/>
        </a:p>
      </dgm:t>
    </dgm:pt>
    <dgm:pt modelId="{8FD586EC-4B82-49B8-B70A-5B87EF6C300C}" type="sibTrans" cxnId="{C455E074-55D3-4F37-9776-89367F9037F1}">
      <dgm:prSet/>
      <dgm:spPr/>
      <dgm:t>
        <a:bodyPr/>
        <a:lstStyle/>
        <a:p>
          <a:endParaRPr lang="zh-CN" altLang="en-US"/>
        </a:p>
      </dgm:t>
    </dgm:pt>
    <dgm:pt modelId="{93E53F88-6153-4C14-B332-CFCA30F8EBA3}">
      <dgm:prSet phldrT="[文本]"/>
      <dgm:spPr/>
      <dgm:t>
        <a:bodyPr/>
        <a:lstStyle/>
        <a:p>
          <a:r>
            <a:rPr lang="zh-CN" dirty="0" smtClean="0"/>
            <a:t>面向</a:t>
          </a:r>
          <a:r>
            <a:rPr lang="en-US" dirty="0" smtClean="0"/>
            <a:t>OLAP</a:t>
          </a:r>
          <a:r>
            <a:rPr lang="zh-CN" dirty="0" smtClean="0"/>
            <a:t>分析的关系数据库系统</a:t>
          </a:r>
          <a:endParaRPr lang="zh-CN" altLang="en-US" dirty="0"/>
        </a:p>
      </dgm:t>
    </dgm:pt>
    <dgm:pt modelId="{C2DF3839-65A8-460C-9A5A-851BD5DE220F}" type="parTrans" cxnId="{41E8959A-408D-4D59-8294-D6ADDFAA2A0D}">
      <dgm:prSet/>
      <dgm:spPr/>
      <dgm:t>
        <a:bodyPr/>
        <a:lstStyle/>
        <a:p>
          <a:endParaRPr lang="zh-CN" altLang="en-US"/>
        </a:p>
      </dgm:t>
    </dgm:pt>
    <dgm:pt modelId="{355667B7-7CAA-49AB-AE2C-FD551428E191}" type="sibTrans" cxnId="{41E8959A-408D-4D59-8294-D6ADDFAA2A0D}">
      <dgm:prSet/>
      <dgm:spPr/>
      <dgm:t>
        <a:bodyPr/>
        <a:lstStyle/>
        <a:p>
          <a:endParaRPr lang="zh-CN" altLang="en-US"/>
        </a:p>
      </dgm:t>
    </dgm:pt>
    <dgm:pt modelId="{539D8CA1-0CC5-4DB7-A613-8BC2A7E72661}">
      <dgm:prSet phldrT="[文本]"/>
      <dgm:spPr/>
      <dgm:t>
        <a:bodyPr/>
        <a:lstStyle/>
        <a:p>
          <a:r>
            <a:rPr lang="zh-CN" dirty="0" smtClean="0"/>
            <a:t>面向分析型应用的列存储数据库和内存数据库</a:t>
          </a:r>
          <a:endParaRPr lang="zh-CN" altLang="en-US" dirty="0"/>
        </a:p>
      </dgm:t>
    </dgm:pt>
    <dgm:pt modelId="{A991B8F0-7F7C-444C-9903-CEC48141F00C}" type="parTrans" cxnId="{6E52B8B1-F366-4A82-A235-F44BE301FFF9}">
      <dgm:prSet/>
      <dgm:spPr/>
      <dgm:t>
        <a:bodyPr/>
        <a:lstStyle/>
        <a:p>
          <a:endParaRPr lang="zh-CN" altLang="en-US"/>
        </a:p>
      </dgm:t>
    </dgm:pt>
    <dgm:pt modelId="{DE7C5D0E-C073-48B9-AC18-113618552D6D}" type="sibTrans" cxnId="{6E52B8B1-F366-4A82-A235-F44BE301FFF9}">
      <dgm:prSet/>
      <dgm:spPr/>
      <dgm:t>
        <a:bodyPr/>
        <a:lstStyle/>
        <a:p>
          <a:endParaRPr lang="zh-CN" altLang="en-US"/>
        </a:p>
      </dgm:t>
    </dgm:pt>
    <dgm:pt modelId="{DE598E61-4DD3-4284-B319-143720ED624C}">
      <dgm:prSet phldrT="[文本]"/>
      <dgm:spPr/>
      <dgm:t>
        <a:bodyPr/>
        <a:lstStyle/>
        <a:p>
          <a:r>
            <a:rPr lang="zh-CN" smtClean="0"/>
            <a:t>数据模型灵活，支持多样的数据类型</a:t>
          </a:r>
          <a:endParaRPr lang="zh-CN" altLang="en-US" dirty="0"/>
        </a:p>
      </dgm:t>
    </dgm:pt>
    <dgm:pt modelId="{0EB65718-681D-4736-86A2-817B5A2B0090}" type="parTrans" cxnId="{434CC74A-D9E8-426A-96FD-C1FBD7D255C2}">
      <dgm:prSet/>
      <dgm:spPr/>
      <dgm:t>
        <a:bodyPr/>
        <a:lstStyle/>
        <a:p>
          <a:endParaRPr lang="zh-CN" altLang="en-US"/>
        </a:p>
      </dgm:t>
    </dgm:pt>
    <dgm:pt modelId="{8558C829-65A4-4543-B469-594F212AC0BF}" type="sibTrans" cxnId="{434CC74A-D9E8-426A-96FD-C1FBD7D255C2}">
      <dgm:prSet/>
      <dgm:spPr/>
      <dgm:t>
        <a:bodyPr/>
        <a:lstStyle/>
        <a:p>
          <a:endParaRPr lang="zh-CN" altLang="en-US"/>
        </a:p>
      </dgm:t>
    </dgm:pt>
    <dgm:pt modelId="{DCA550CD-A912-4DA8-BFF3-02CDF51AEEFD}">
      <dgm:prSet phldrT="[文本]"/>
      <dgm:spPr/>
      <dgm:t>
        <a:bodyPr/>
        <a:lstStyle/>
        <a:p>
          <a:r>
            <a:rPr lang="zh-CN" smtClean="0"/>
            <a:t>高度的扩展性</a:t>
          </a:r>
          <a:endParaRPr lang="zh-CN" altLang="en-US" dirty="0"/>
        </a:p>
      </dgm:t>
    </dgm:pt>
    <dgm:pt modelId="{8E7069CA-908D-4CDC-80B2-D7392BFCC520}" type="parTrans" cxnId="{842FF2B7-083B-49DB-9D6E-470B42FC8020}">
      <dgm:prSet/>
      <dgm:spPr/>
      <dgm:t>
        <a:bodyPr/>
        <a:lstStyle/>
        <a:p>
          <a:endParaRPr lang="zh-CN" altLang="en-US"/>
        </a:p>
      </dgm:t>
    </dgm:pt>
    <dgm:pt modelId="{587B2C18-D941-4422-BD28-F5E4FB608C52}" type="sibTrans" cxnId="{842FF2B7-083B-49DB-9D6E-470B42FC8020}">
      <dgm:prSet/>
      <dgm:spPr/>
      <dgm:t>
        <a:bodyPr/>
        <a:lstStyle/>
        <a:p>
          <a:endParaRPr lang="zh-CN" altLang="en-US"/>
        </a:p>
      </dgm:t>
    </dgm:pt>
    <dgm:pt modelId="{5EF852DA-9695-466C-8118-520A65554C1A}">
      <dgm:prSet phldrT="[文本]"/>
      <dgm:spPr/>
      <dgm:t>
        <a:bodyPr/>
        <a:lstStyle/>
        <a:p>
          <a:r>
            <a:rPr lang="zh-CN" smtClean="0"/>
            <a:t>许多公司全面投入对</a:t>
          </a:r>
          <a:r>
            <a:rPr lang="en-US" smtClean="0"/>
            <a:t>MapReduce</a:t>
          </a:r>
          <a:r>
            <a:rPr lang="zh-CN" smtClean="0"/>
            <a:t>的研发</a:t>
          </a:r>
          <a:endParaRPr lang="zh-CN" altLang="en-US" dirty="0"/>
        </a:p>
      </dgm:t>
    </dgm:pt>
    <dgm:pt modelId="{08F5412F-6496-4340-ACF1-8BB537C194EE}" type="parTrans" cxnId="{280854F9-DC48-40A5-B49D-CF1B715087B8}">
      <dgm:prSet/>
      <dgm:spPr/>
      <dgm:t>
        <a:bodyPr/>
        <a:lstStyle/>
        <a:p>
          <a:endParaRPr lang="zh-CN" altLang="en-US"/>
        </a:p>
      </dgm:t>
    </dgm:pt>
    <dgm:pt modelId="{8CC5E4D8-149E-4ED2-9CA7-BCC801174002}" type="sibTrans" cxnId="{280854F9-DC48-40A5-B49D-CF1B715087B8}">
      <dgm:prSet/>
      <dgm:spPr/>
      <dgm:t>
        <a:bodyPr/>
        <a:lstStyle/>
        <a:p>
          <a:endParaRPr lang="zh-CN" altLang="en-US"/>
        </a:p>
      </dgm:t>
    </dgm:pt>
    <dgm:pt modelId="{99F81EE0-EAD4-44A7-878A-C17E67D82B65}">
      <dgm:prSet phldrT="[文本]"/>
      <dgm:spPr/>
      <dgm:t>
        <a:bodyPr/>
        <a:lstStyle/>
        <a:p>
          <a:r>
            <a:rPr lang="zh-CN" smtClean="0"/>
            <a:t>传统数据库厂商和数据分析套件厂商，也纷纷发布基于</a:t>
          </a:r>
          <a:r>
            <a:rPr lang="en-US" smtClean="0"/>
            <a:t>Hadoop</a:t>
          </a:r>
          <a:r>
            <a:rPr lang="zh-CN" smtClean="0"/>
            <a:t>技术的产品发展战略</a:t>
          </a:r>
          <a:endParaRPr lang="zh-CN" altLang="en-US" dirty="0"/>
        </a:p>
      </dgm:t>
    </dgm:pt>
    <dgm:pt modelId="{D098F95B-F4CA-4484-A831-79C4D38A679B}" type="parTrans" cxnId="{5673D3C8-A5FC-4A46-B49F-B1B8A2E0DB83}">
      <dgm:prSet/>
      <dgm:spPr/>
      <dgm:t>
        <a:bodyPr/>
        <a:lstStyle/>
        <a:p>
          <a:endParaRPr lang="zh-CN" altLang="en-US"/>
        </a:p>
      </dgm:t>
    </dgm:pt>
    <dgm:pt modelId="{213094B9-73EF-488B-B3CE-FF5749B1038A}" type="sibTrans" cxnId="{5673D3C8-A5FC-4A46-B49F-B1B8A2E0DB83}">
      <dgm:prSet/>
      <dgm:spPr/>
      <dgm:t>
        <a:bodyPr/>
        <a:lstStyle/>
        <a:p>
          <a:endParaRPr lang="zh-CN" altLang="en-US"/>
        </a:p>
      </dgm:t>
    </dgm:pt>
    <dgm:pt modelId="{38C9CD9D-C108-4DF6-BE93-52E9AD0214AA}" type="pres">
      <dgm:prSet presAssocID="{18C8A4A5-D656-4FC9-90B6-F452328269A5}" presName="linear" presStyleCnt="0">
        <dgm:presLayoutVars>
          <dgm:dir/>
          <dgm:animLvl val="lvl"/>
          <dgm:resizeHandles val="exact"/>
        </dgm:presLayoutVars>
      </dgm:prSet>
      <dgm:spPr/>
      <dgm:t>
        <a:bodyPr/>
        <a:lstStyle/>
        <a:p>
          <a:endParaRPr lang="zh-CN" altLang="en-US"/>
        </a:p>
      </dgm:t>
    </dgm:pt>
    <dgm:pt modelId="{30E126C9-F2E3-4AD8-8FED-47FA9E1E6DB3}" type="pres">
      <dgm:prSet presAssocID="{A9F5C5B3-24C4-4697-B89E-462E1FDB5068}" presName="parentLin" presStyleCnt="0"/>
      <dgm:spPr/>
      <dgm:t>
        <a:bodyPr/>
        <a:lstStyle/>
        <a:p>
          <a:endParaRPr lang="zh-CN" altLang="en-US"/>
        </a:p>
      </dgm:t>
    </dgm:pt>
    <dgm:pt modelId="{4FE4330F-42A0-4034-AFB7-B99E83C2F2CB}" type="pres">
      <dgm:prSet presAssocID="{A9F5C5B3-24C4-4697-B89E-462E1FDB5068}" presName="parentLeftMargin" presStyleLbl="node1" presStyleIdx="0" presStyleCnt="4"/>
      <dgm:spPr/>
      <dgm:t>
        <a:bodyPr/>
        <a:lstStyle/>
        <a:p>
          <a:endParaRPr lang="zh-CN" altLang="en-US"/>
        </a:p>
      </dgm:t>
    </dgm:pt>
    <dgm:pt modelId="{9EFA6914-2808-4F8C-9F5E-B95D4314C572}" type="pres">
      <dgm:prSet presAssocID="{A9F5C5B3-24C4-4697-B89E-462E1FDB5068}" presName="parentText" presStyleLbl="node1" presStyleIdx="0" presStyleCnt="4">
        <dgm:presLayoutVars>
          <dgm:chMax val="0"/>
          <dgm:bulletEnabled val="1"/>
        </dgm:presLayoutVars>
      </dgm:prSet>
      <dgm:spPr/>
      <dgm:t>
        <a:bodyPr/>
        <a:lstStyle/>
        <a:p>
          <a:endParaRPr lang="zh-CN" altLang="en-US"/>
        </a:p>
      </dgm:t>
    </dgm:pt>
    <dgm:pt modelId="{4724AC0A-74D1-4A0E-83C1-51FDA25BEC94}" type="pres">
      <dgm:prSet presAssocID="{A9F5C5B3-24C4-4697-B89E-462E1FDB5068}" presName="negativeSpace" presStyleCnt="0"/>
      <dgm:spPr/>
      <dgm:t>
        <a:bodyPr/>
        <a:lstStyle/>
        <a:p>
          <a:endParaRPr lang="zh-CN" altLang="en-US"/>
        </a:p>
      </dgm:t>
    </dgm:pt>
    <dgm:pt modelId="{C5411342-C7E0-4947-A907-BC72F27213E0}" type="pres">
      <dgm:prSet presAssocID="{A9F5C5B3-24C4-4697-B89E-462E1FDB5068}" presName="childText" presStyleLbl="conFgAcc1" presStyleIdx="0" presStyleCnt="4">
        <dgm:presLayoutVars>
          <dgm:bulletEnabled val="1"/>
        </dgm:presLayoutVars>
      </dgm:prSet>
      <dgm:spPr/>
      <dgm:t>
        <a:bodyPr/>
        <a:lstStyle/>
        <a:p>
          <a:endParaRPr lang="zh-CN" altLang="en-US"/>
        </a:p>
      </dgm:t>
    </dgm:pt>
    <dgm:pt modelId="{DFAE4A60-E37F-4D68-8D2B-911A4725A936}" type="pres">
      <dgm:prSet presAssocID="{3C7076BD-0BA0-441A-B9D0-8DBC74388D40}" presName="spaceBetweenRectangles" presStyleCnt="0"/>
      <dgm:spPr/>
      <dgm:t>
        <a:bodyPr/>
        <a:lstStyle/>
        <a:p>
          <a:endParaRPr lang="zh-CN" altLang="en-US"/>
        </a:p>
      </dgm:t>
    </dgm:pt>
    <dgm:pt modelId="{07D8F67B-4C4F-4025-A319-741CCD54D5A6}" type="pres">
      <dgm:prSet presAssocID="{C808E21B-AEED-4838-A3B7-97330E8C6032}" presName="parentLin" presStyleCnt="0"/>
      <dgm:spPr/>
      <dgm:t>
        <a:bodyPr/>
        <a:lstStyle/>
        <a:p>
          <a:endParaRPr lang="zh-CN" altLang="en-US"/>
        </a:p>
      </dgm:t>
    </dgm:pt>
    <dgm:pt modelId="{80E2627E-A76E-4BB2-A803-B1D526A087D2}" type="pres">
      <dgm:prSet presAssocID="{C808E21B-AEED-4838-A3B7-97330E8C6032}" presName="parentLeftMargin" presStyleLbl="node1" presStyleIdx="0" presStyleCnt="4"/>
      <dgm:spPr/>
      <dgm:t>
        <a:bodyPr/>
        <a:lstStyle/>
        <a:p>
          <a:endParaRPr lang="zh-CN" altLang="en-US"/>
        </a:p>
      </dgm:t>
    </dgm:pt>
    <dgm:pt modelId="{17C036A8-6C22-41E8-BA4A-CBDB49622F9D}" type="pres">
      <dgm:prSet presAssocID="{C808E21B-AEED-4838-A3B7-97330E8C6032}" presName="parentText" presStyleLbl="node1" presStyleIdx="1" presStyleCnt="4">
        <dgm:presLayoutVars>
          <dgm:chMax val="0"/>
          <dgm:bulletEnabled val="1"/>
        </dgm:presLayoutVars>
      </dgm:prSet>
      <dgm:spPr/>
      <dgm:t>
        <a:bodyPr/>
        <a:lstStyle/>
        <a:p>
          <a:endParaRPr lang="zh-CN" altLang="en-US"/>
        </a:p>
      </dgm:t>
    </dgm:pt>
    <dgm:pt modelId="{DDE9D9ED-57C1-47AD-B133-B009A790D6C0}" type="pres">
      <dgm:prSet presAssocID="{C808E21B-AEED-4838-A3B7-97330E8C6032}" presName="negativeSpace" presStyleCnt="0"/>
      <dgm:spPr/>
      <dgm:t>
        <a:bodyPr/>
        <a:lstStyle/>
        <a:p>
          <a:endParaRPr lang="zh-CN" altLang="en-US"/>
        </a:p>
      </dgm:t>
    </dgm:pt>
    <dgm:pt modelId="{EE79CB81-1AD9-4758-B3A6-4B147DEF8238}" type="pres">
      <dgm:prSet presAssocID="{C808E21B-AEED-4838-A3B7-97330E8C6032}" presName="childText" presStyleLbl="conFgAcc1" presStyleIdx="1" presStyleCnt="4">
        <dgm:presLayoutVars>
          <dgm:bulletEnabled val="1"/>
        </dgm:presLayoutVars>
      </dgm:prSet>
      <dgm:spPr/>
      <dgm:t>
        <a:bodyPr/>
        <a:lstStyle/>
        <a:p>
          <a:endParaRPr lang="zh-CN" altLang="en-US"/>
        </a:p>
      </dgm:t>
    </dgm:pt>
    <dgm:pt modelId="{543BFEF4-53CD-430A-801D-70FBB72717AA}" type="pres">
      <dgm:prSet presAssocID="{389CBB9C-3F6B-4006-9DBF-3E0BCE600EA0}" presName="spaceBetweenRectangles" presStyleCnt="0"/>
      <dgm:spPr/>
      <dgm:t>
        <a:bodyPr/>
        <a:lstStyle/>
        <a:p>
          <a:endParaRPr lang="zh-CN" altLang="en-US"/>
        </a:p>
      </dgm:t>
    </dgm:pt>
    <dgm:pt modelId="{7F88D916-F651-42D4-B9D0-B52E69DE1E63}" type="pres">
      <dgm:prSet presAssocID="{CA2763B6-1BD8-49F3-B012-CCB6EFB76B4C}" presName="parentLin" presStyleCnt="0"/>
      <dgm:spPr/>
      <dgm:t>
        <a:bodyPr/>
        <a:lstStyle/>
        <a:p>
          <a:endParaRPr lang="zh-CN" altLang="en-US"/>
        </a:p>
      </dgm:t>
    </dgm:pt>
    <dgm:pt modelId="{333CE7CD-6A95-40D8-ADDE-724B15176FE3}" type="pres">
      <dgm:prSet presAssocID="{CA2763B6-1BD8-49F3-B012-CCB6EFB76B4C}" presName="parentLeftMargin" presStyleLbl="node1" presStyleIdx="1" presStyleCnt="4"/>
      <dgm:spPr/>
      <dgm:t>
        <a:bodyPr/>
        <a:lstStyle/>
        <a:p>
          <a:endParaRPr lang="zh-CN" altLang="en-US"/>
        </a:p>
      </dgm:t>
    </dgm:pt>
    <dgm:pt modelId="{BA3925A4-73E4-4782-9EDE-373AFC3FC6AF}" type="pres">
      <dgm:prSet presAssocID="{CA2763B6-1BD8-49F3-B012-CCB6EFB76B4C}" presName="parentText" presStyleLbl="node1" presStyleIdx="2" presStyleCnt="4">
        <dgm:presLayoutVars>
          <dgm:chMax val="0"/>
          <dgm:bulletEnabled val="1"/>
        </dgm:presLayoutVars>
      </dgm:prSet>
      <dgm:spPr/>
      <dgm:t>
        <a:bodyPr/>
        <a:lstStyle/>
        <a:p>
          <a:endParaRPr lang="zh-CN" altLang="en-US"/>
        </a:p>
      </dgm:t>
    </dgm:pt>
    <dgm:pt modelId="{7DE6115E-262D-48D6-9352-09A1D608CD1D}" type="pres">
      <dgm:prSet presAssocID="{CA2763B6-1BD8-49F3-B012-CCB6EFB76B4C}" presName="negativeSpace" presStyleCnt="0"/>
      <dgm:spPr/>
      <dgm:t>
        <a:bodyPr/>
        <a:lstStyle/>
        <a:p>
          <a:endParaRPr lang="zh-CN" altLang="en-US"/>
        </a:p>
      </dgm:t>
    </dgm:pt>
    <dgm:pt modelId="{7DD51114-7161-4795-B966-CEF1905C2168}" type="pres">
      <dgm:prSet presAssocID="{CA2763B6-1BD8-49F3-B012-CCB6EFB76B4C}" presName="childText" presStyleLbl="conFgAcc1" presStyleIdx="2" presStyleCnt="4">
        <dgm:presLayoutVars>
          <dgm:bulletEnabled val="1"/>
        </dgm:presLayoutVars>
      </dgm:prSet>
      <dgm:spPr/>
      <dgm:t>
        <a:bodyPr/>
        <a:lstStyle/>
        <a:p>
          <a:endParaRPr lang="zh-CN" altLang="en-US"/>
        </a:p>
      </dgm:t>
    </dgm:pt>
    <dgm:pt modelId="{4F31224D-D905-4EF4-88D8-08EC341B16E2}" type="pres">
      <dgm:prSet presAssocID="{EAA5978C-E4F5-40C0-90AB-F211490805F4}" presName="spaceBetweenRectangles" presStyleCnt="0"/>
      <dgm:spPr/>
      <dgm:t>
        <a:bodyPr/>
        <a:lstStyle/>
        <a:p>
          <a:endParaRPr lang="zh-CN" altLang="en-US"/>
        </a:p>
      </dgm:t>
    </dgm:pt>
    <dgm:pt modelId="{25D5CF93-0CAC-44A9-9E00-779C7A3358C3}" type="pres">
      <dgm:prSet presAssocID="{D435CBDF-9BDB-402C-A03D-BB3B6D70D526}" presName="parentLin" presStyleCnt="0"/>
      <dgm:spPr/>
      <dgm:t>
        <a:bodyPr/>
        <a:lstStyle/>
        <a:p>
          <a:endParaRPr lang="zh-CN" altLang="en-US"/>
        </a:p>
      </dgm:t>
    </dgm:pt>
    <dgm:pt modelId="{A143FF55-3920-4F37-A01D-A6BBCFC485A7}" type="pres">
      <dgm:prSet presAssocID="{D435CBDF-9BDB-402C-A03D-BB3B6D70D526}" presName="parentLeftMargin" presStyleLbl="node1" presStyleIdx="2" presStyleCnt="4"/>
      <dgm:spPr/>
      <dgm:t>
        <a:bodyPr/>
        <a:lstStyle/>
        <a:p>
          <a:endParaRPr lang="zh-CN" altLang="en-US"/>
        </a:p>
      </dgm:t>
    </dgm:pt>
    <dgm:pt modelId="{7FAE5057-07F0-4982-8CD6-285CBEDC0D73}" type="pres">
      <dgm:prSet presAssocID="{D435CBDF-9BDB-402C-A03D-BB3B6D70D526}" presName="parentText" presStyleLbl="node1" presStyleIdx="3" presStyleCnt="4">
        <dgm:presLayoutVars>
          <dgm:chMax val="0"/>
          <dgm:bulletEnabled val="1"/>
        </dgm:presLayoutVars>
      </dgm:prSet>
      <dgm:spPr/>
      <dgm:t>
        <a:bodyPr/>
        <a:lstStyle/>
        <a:p>
          <a:endParaRPr lang="zh-CN" altLang="en-US"/>
        </a:p>
      </dgm:t>
    </dgm:pt>
    <dgm:pt modelId="{25D141EE-841D-4C4C-BA5A-FC48687CC6B2}" type="pres">
      <dgm:prSet presAssocID="{D435CBDF-9BDB-402C-A03D-BB3B6D70D526}" presName="negativeSpace" presStyleCnt="0"/>
      <dgm:spPr/>
      <dgm:t>
        <a:bodyPr/>
        <a:lstStyle/>
        <a:p>
          <a:endParaRPr lang="zh-CN" altLang="en-US"/>
        </a:p>
      </dgm:t>
    </dgm:pt>
    <dgm:pt modelId="{AC184256-C394-45B8-9D8D-F7C5A8B82F92}" type="pres">
      <dgm:prSet presAssocID="{D435CBDF-9BDB-402C-A03D-BB3B6D70D526}" presName="childText" presStyleLbl="conFgAcc1" presStyleIdx="3" presStyleCnt="4">
        <dgm:presLayoutVars>
          <dgm:bulletEnabled val="1"/>
        </dgm:presLayoutVars>
      </dgm:prSet>
      <dgm:spPr/>
      <dgm:t>
        <a:bodyPr/>
        <a:lstStyle/>
        <a:p>
          <a:endParaRPr lang="zh-CN" altLang="en-US"/>
        </a:p>
      </dgm:t>
    </dgm:pt>
  </dgm:ptLst>
  <dgm:cxnLst>
    <dgm:cxn modelId="{0AB25BCE-921A-4018-AAD6-B8ED823EB78D}" srcId="{18C8A4A5-D656-4FC9-90B6-F452328269A5}" destId="{C808E21B-AEED-4838-A3B7-97330E8C6032}" srcOrd="1" destOrd="0" parTransId="{37A63C05-CB06-484F-A2CA-657739D6B0E6}" sibTransId="{389CBB9C-3F6B-4006-9DBF-3E0BCE600EA0}"/>
    <dgm:cxn modelId="{842FF2B7-083B-49DB-9D6E-470B42FC8020}" srcId="{CA2763B6-1BD8-49F3-B012-CCB6EFB76B4C}" destId="{DCA550CD-A912-4DA8-BFF3-02CDF51AEEFD}" srcOrd="1" destOrd="0" parTransId="{8E7069CA-908D-4CDC-80B2-D7392BFCC520}" sibTransId="{587B2C18-D941-4422-BD28-F5E4FB608C52}"/>
    <dgm:cxn modelId="{BA944626-79A9-4C08-B934-7F473CF12E38}" type="presOf" srcId="{539D8CA1-0CC5-4DB7-A613-8BC2A7E72661}" destId="{EE79CB81-1AD9-4758-B3A6-4B147DEF8238}" srcOrd="0" destOrd="1" presId="urn:microsoft.com/office/officeart/2005/8/layout/list1"/>
    <dgm:cxn modelId="{752BBB6A-629B-41EF-B5DD-EB0C00A78596}" type="presOf" srcId="{C808E21B-AEED-4838-A3B7-97330E8C6032}" destId="{17C036A8-6C22-41E8-BA4A-CBDB49622F9D}" srcOrd="1" destOrd="0" presId="urn:microsoft.com/office/officeart/2005/8/layout/list1"/>
    <dgm:cxn modelId="{D1FD3B35-8187-4BCF-BFB8-6D6037CBD439}" type="presOf" srcId="{DCA550CD-A912-4DA8-BFF3-02CDF51AEEFD}" destId="{7DD51114-7161-4795-B966-CEF1905C2168}" srcOrd="0" destOrd="1" presId="urn:microsoft.com/office/officeart/2005/8/layout/list1"/>
    <dgm:cxn modelId="{0578A89E-24BC-43CE-95C3-B2E2DC498192}" type="presOf" srcId="{A9F5C5B3-24C4-4697-B89E-462E1FDB5068}" destId="{4FE4330F-42A0-4034-AFB7-B99E83C2F2CB}" srcOrd="0" destOrd="0" presId="urn:microsoft.com/office/officeart/2005/8/layout/list1"/>
    <dgm:cxn modelId="{44B8F342-47F6-4432-A838-019B5F91C59D}" type="presOf" srcId="{99F81EE0-EAD4-44A7-878A-C17E67D82B65}" destId="{AC184256-C394-45B8-9D8D-F7C5A8B82F92}" srcOrd="0" destOrd="1" presId="urn:microsoft.com/office/officeart/2005/8/layout/list1"/>
    <dgm:cxn modelId="{B292EA21-3ADF-4D34-90DF-2AEAC8503C0C}" type="presOf" srcId="{93E53F88-6153-4C14-B332-CFCA30F8EBA3}" destId="{EE79CB81-1AD9-4758-B3A6-4B147DEF8238}" srcOrd="0" destOrd="0" presId="urn:microsoft.com/office/officeart/2005/8/layout/list1"/>
    <dgm:cxn modelId="{623F4E29-591E-439A-98B3-778EAD598806}" srcId="{18C8A4A5-D656-4FC9-90B6-F452328269A5}" destId="{D435CBDF-9BDB-402C-A03D-BB3B6D70D526}" srcOrd="3" destOrd="0" parTransId="{CF4032F8-16A7-48A0-A6A7-144A49E466E8}" sibTransId="{924CB722-F15A-4E4C-9421-32FF7A85434C}"/>
    <dgm:cxn modelId="{65119E28-15EE-43FD-999C-DF9C3D7E604B}" type="presOf" srcId="{CA2763B6-1BD8-49F3-B012-CCB6EFB76B4C}" destId="{333CE7CD-6A95-40D8-ADDE-724B15176FE3}" srcOrd="0" destOrd="0" presId="urn:microsoft.com/office/officeart/2005/8/layout/list1"/>
    <dgm:cxn modelId="{04ABD433-0298-4583-A736-731A12DE4B47}" type="presOf" srcId="{DE598E61-4DD3-4284-B319-143720ED624C}" destId="{7DD51114-7161-4795-B966-CEF1905C2168}" srcOrd="0" destOrd="0" presId="urn:microsoft.com/office/officeart/2005/8/layout/list1"/>
    <dgm:cxn modelId="{C455E074-55D3-4F37-9776-89367F9037F1}" srcId="{A9F5C5B3-24C4-4697-B89E-462E1FDB5068}" destId="{EBE871E8-871D-4ABE-AAE5-E7F61F116AF2}" srcOrd="0" destOrd="0" parTransId="{802C2B5E-ED80-4F18-961B-15A249B22C3F}" sibTransId="{8FD586EC-4B82-49B8-B70A-5B87EF6C300C}"/>
    <dgm:cxn modelId="{0348F9BA-6D13-49D0-887F-24AC21FBA758}" type="presOf" srcId="{D435CBDF-9BDB-402C-A03D-BB3B6D70D526}" destId="{7FAE5057-07F0-4982-8CD6-285CBEDC0D73}" srcOrd="1" destOrd="0" presId="urn:microsoft.com/office/officeart/2005/8/layout/list1"/>
    <dgm:cxn modelId="{E98D0F84-2551-49B7-AC80-5A6B7317EFFC}" type="presOf" srcId="{5EF852DA-9695-466C-8118-520A65554C1A}" destId="{AC184256-C394-45B8-9D8D-F7C5A8B82F92}" srcOrd="0" destOrd="0" presId="urn:microsoft.com/office/officeart/2005/8/layout/list1"/>
    <dgm:cxn modelId="{6E52B8B1-F366-4A82-A235-F44BE301FFF9}" srcId="{C808E21B-AEED-4838-A3B7-97330E8C6032}" destId="{539D8CA1-0CC5-4DB7-A613-8BC2A7E72661}" srcOrd="1" destOrd="0" parTransId="{A991B8F0-7F7C-444C-9903-CEC48141F00C}" sibTransId="{DE7C5D0E-C073-48B9-AC18-113618552D6D}"/>
    <dgm:cxn modelId="{41E8959A-408D-4D59-8294-D6ADDFAA2A0D}" srcId="{C808E21B-AEED-4838-A3B7-97330E8C6032}" destId="{93E53F88-6153-4C14-B332-CFCA30F8EBA3}" srcOrd="0" destOrd="0" parTransId="{C2DF3839-65A8-460C-9A5A-851BD5DE220F}" sibTransId="{355667B7-7CAA-49AB-AE2C-FD551428E191}"/>
    <dgm:cxn modelId="{5673D3C8-A5FC-4A46-B49F-B1B8A2E0DB83}" srcId="{D435CBDF-9BDB-402C-A03D-BB3B6D70D526}" destId="{99F81EE0-EAD4-44A7-878A-C17E67D82B65}" srcOrd="1" destOrd="0" parTransId="{D098F95B-F4CA-4484-A831-79C4D38A679B}" sibTransId="{213094B9-73EF-488B-B3CE-FF5749B1038A}"/>
    <dgm:cxn modelId="{17EB8B24-5762-477F-A499-52C5E7D387D2}" type="presOf" srcId="{EBE871E8-871D-4ABE-AAE5-E7F61F116AF2}" destId="{C5411342-C7E0-4947-A907-BC72F27213E0}" srcOrd="0" destOrd="0" presId="urn:microsoft.com/office/officeart/2005/8/layout/list1"/>
    <dgm:cxn modelId="{280854F9-DC48-40A5-B49D-CF1B715087B8}" srcId="{D435CBDF-9BDB-402C-A03D-BB3B6D70D526}" destId="{5EF852DA-9695-466C-8118-520A65554C1A}" srcOrd="0" destOrd="0" parTransId="{08F5412F-6496-4340-ACF1-8BB537C194EE}" sibTransId="{8CC5E4D8-149E-4ED2-9CA7-BCC801174002}"/>
    <dgm:cxn modelId="{518274E9-A680-4769-858F-DDDCB973F5E5}" type="presOf" srcId="{C808E21B-AEED-4838-A3B7-97330E8C6032}" destId="{80E2627E-A76E-4BB2-A803-B1D526A087D2}" srcOrd="0" destOrd="0" presId="urn:microsoft.com/office/officeart/2005/8/layout/list1"/>
    <dgm:cxn modelId="{763A2785-D98F-4E05-92DF-3065361CF04E}" srcId="{18C8A4A5-D656-4FC9-90B6-F452328269A5}" destId="{CA2763B6-1BD8-49F3-B012-CCB6EFB76B4C}" srcOrd="2" destOrd="0" parTransId="{5D4C1675-4877-44B8-B124-E6D9708DE446}" sibTransId="{EAA5978C-E4F5-40C0-90AB-F211490805F4}"/>
    <dgm:cxn modelId="{434CC74A-D9E8-426A-96FD-C1FBD7D255C2}" srcId="{CA2763B6-1BD8-49F3-B012-CCB6EFB76B4C}" destId="{DE598E61-4DD3-4284-B319-143720ED624C}" srcOrd="0" destOrd="0" parTransId="{0EB65718-681D-4736-86A2-817B5A2B0090}" sibTransId="{8558C829-65A4-4543-B469-594F212AC0BF}"/>
    <dgm:cxn modelId="{FE088EA0-6A8D-4B52-8C54-49F5C2B05BB6}" type="presOf" srcId="{D435CBDF-9BDB-402C-A03D-BB3B6D70D526}" destId="{A143FF55-3920-4F37-A01D-A6BBCFC485A7}" srcOrd="0" destOrd="0" presId="urn:microsoft.com/office/officeart/2005/8/layout/list1"/>
    <dgm:cxn modelId="{4270C648-8494-4697-8233-5CD62E55508C}" srcId="{18C8A4A5-D656-4FC9-90B6-F452328269A5}" destId="{A9F5C5B3-24C4-4697-B89E-462E1FDB5068}" srcOrd="0" destOrd="0" parTransId="{A42912D2-80E8-440E-BB9D-2F702AA1BC0C}" sibTransId="{3C7076BD-0BA0-441A-B9D0-8DBC74388D40}"/>
    <dgm:cxn modelId="{A75FFB9A-7723-4293-ACB7-D5CA2EC5C9FD}" type="presOf" srcId="{A9F5C5B3-24C4-4697-B89E-462E1FDB5068}" destId="{9EFA6914-2808-4F8C-9F5E-B95D4314C572}" srcOrd="1" destOrd="0" presId="urn:microsoft.com/office/officeart/2005/8/layout/list1"/>
    <dgm:cxn modelId="{033F3D8B-A95B-45A2-BCF5-04DE8AA8FEE2}" type="presOf" srcId="{18C8A4A5-D656-4FC9-90B6-F452328269A5}" destId="{38C9CD9D-C108-4DF6-BE93-52E9AD0214AA}" srcOrd="0" destOrd="0" presId="urn:microsoft.com/office/officeart/2005/8/layout/list1"/>
    <dgm:cxn modelId="{C5B6E437-F1A6-4EDE-AA7C-0C91F98A6C11}" type="presOf" srcId="{CA2763B6-1BD8-49F3-B012-CCB6EFB76B4C}" destId="{BA3925A4-73E4-4782-9EDE-373AFC3FC6AF}" srcOrd="1" destOrd="0" presId="urn:microsoft.com/office/officeart/2005/8/layout/list1"/>
    <dgm:cxn modelId="{C52677E9-2B3A-444A-9C47-B547123A7A5D}" type="presParOf" srcId="{38C9CD9D-C108-4DF6-BE93-52E9AD0214AA}" destId="{30E126C9-F2E3-4AD8-8FED-47FA9E1E6DB3}" srcOrd="0" destOrd="0" presId="urn:microsoft.com/office/officeart/2005/8/layout/list1"/>
    <dgm:cxn modelId="{CC6E9230-282E-47AF-8DA3-B10A6B1EDA33}" type="presParOf" srcId="{30E126C9-F2E3-4AD8-8FED-47FA9E1E6DB3}" destId="{4FE4330F-42A0-4034-AFB7-B99E83C2F2CB}" srcOrd="0" destOrd="0" presId="urn:microsoft.com/office/officeart/2005/8/layout/list1"/>
    <dgm:cxn modelId="{99B7681F-4379-4492-B587-DD84015C35AC}" type="presParOf" srcId="{30E126C9-F2E3-4AD8-8FED-47FA9E1E6DB3}" destId="{9EFA6914-2808-4F8C-9F5E-B95D4314C572}" srcOrd="1" destOrd="0" presId="urn:microsoft.com/office/officeart/2005/8/layout/list1"/>
    <dgm:cxn modelId="{9F15062F-FAD3-4AFC-86D3-0D1251228511}" type="presParOf" srcId="{38C9CD9D-C108-4DF6-BE93-52E9AD0214AA}" destId="{4724AC0A-74D1-4A0E-83C1-51FDA25BEC94}" srcOrd="1" destOrd="0" presId="urn:microsoft.com/office/officeart/2005/8/layout/list1"/>
    <dgm:cxn modelId="{E1CFEBEA-7868-4217-9BA1-28C8AFC57458}" type="presParOf" srcId="{38C9CD9D-C108-4DF6-BE93-52E9AD0214AA}" destId="{C5411342-C7E0-4947-A907-BC72F27213E0}" srcOrd="2" destOrd="0" presId="urn:microsoft.com/office/officeart/2005/8/layout/list1"/>
    <dgm:cxn modelId="{D68F9C92-7BA9-4107-A582-79763AE0D625}" type="presParOf" srcId="{38C9CD9D-C108-4DF6-BE93-52E9AD0214AA}" destId="{DFAE4A60-E37F-4D68-8D2B-911A4725A936}" srcOrd="3" destOrd="0" presId="urn:microsoft.com/office/officeart/2005/8/layout/list1"/>
    <dgm:cxn modelId="{95613E31-27EB-4C8F-9A97-D5C3DBFA7758}" type="presParOf" srcId="{38C9CD9D-C108-4DF6-BE93-52E9AD0214AA}" destId="{07D8F67B-4C4F-4025-A319-741CCD54D5A6}" srcOrd="4" destOrd="0" presId="urn:microsoft.com/office/officeart/2005/8/layout/list1"/>
    <dgm:cxn modelId="{8F811593-E85C-4EF5-9137-2F69B8108081}" type="presParOf" srcId="{07D8F67B-4C4F-4025-A319-741CCD54D5A6}" destId="{80E2627E-A76E-4BB2-A803-B1D526A087D2}" srcOrd="0" destOrd="0" presId="urn:microsoft.com/office/officeart/2005/8/layout/list1"/>
    <dgm:cxn modelId="{DA7C47DE-0559-4AB7-8857-169B686A77CF}" type="presParOf" srcId="{07D8F67B-4C4F-4025-A319-741CCD54D5A6}" destId="{17C036A8-6C22-41E8-BA4A-CBDB49622F9D}" srcOrd="1" destOrd="0" presId="urn:microsoft.com/office/officeart/2005/8/layout/list1"/>
    <dgm:cxn modelId="{1703F63B-2A11-49D0-A516-412B3682E435}" type="presParOf" srcId="{38C9CD9D-C108-4DF6-BE93-52E9AD0214AA}" destId="{DDE9D9ED-57C1-47AD-B133-B009A790D6C0}" srcOrd="5" destOrd="0" presId="urn:microsoft.com/office/officeart/2005/8/layout/list1"/>
    <dgm:cxn modelId="{6ACC8DAB-B56E-43D4-8CBF-EB4E1ABC2554}" type="presParOf" srcId="{38C9CD9D-C108-4DF6-BE93-52E9AD0214AA}" destId="{EE79CB81-1AD9-4758-B3A6-4B147DEF8238}" srcOrd="6" destOrd="0" presId="urn:microsoft.com/office/officeart/2005/8/layout/list1"/>
    <dgm:cxn modelId="{DFB0E3DA-6728-45E2-85B9-2C8671AFF31C}" type="presParOf" srcId="{38C9CD9D-C108-4DF6-BE93-52E9AD0214AA}" destId="{543BFEF4-53CD-430A-801D-70FBB72717AA}" srcOrd="7" destOrd="0" presId="urn:microsoft.com/office/officeart/2005/8/layout/list1"/>
    <dgm:cxn modelId="{C1058677-8877-4957-88F7-F65869024918}" type="presParOf" srcId="{38C9CD9D-C108-4DF6-BE93-52E9AD0214AA}" destId="{7F88D916-F651-42D4-B9D0-B52E69DE1E63}" srcOrd="8" destOrd="0" presId="urn:microsoft.com/office/officeart/2005/8/layout/list1"/>
    <dgm:cxn modelId="{42637E95-C449-453B-9FBE-3FAF12C13D2A}" type="presParOf" srcId="{7F88D916-F651-42D4-B9D0-B52E69DE1E63}" destId="{333CE7CD-6A95-40D8-ADDE-724B15176FE3}" srcOrd="0" destOrd="0" presId="urn:microsoft.com/office/officeart/2005/8/layout/list1"/>
    <dgm:cxn modelId="{5433AE89-5321-4E50-AC54-D30470142D6E}" type="presParOf" srcId="{7F88D916-F651-42D4-B9D0-B52E69DE1E63}" destId="{BA3925A4-73E4-4782-9EDE-373AFC3FC6AF}" srcOrd="1" destOrd="0" presId="urn:microsoft.com/office/officeart/2005/8/layout/list1"/>
    <dgm:cxn modelId="{EADBF526-84E7-40A7-B9DA-3274D9630985}" type="presParOf" srcId="{38C9CD9D-C108-4DF6-BE93-52E9AD0214AA}" destId="{7DE6115E-262D-48D6-9352-09A1D608CD1D}" srcOrd="9" destOrd="0" presId="urn:microsoft.com/office/officeart/2005/8/layout/list1"/>
    <dgm:cxn modelId="{B9755A5E-1628-431F-A11B-8FC7F57356AD}" type="presParOf" srcId="{38C9CD9D-C108-4DF6-BE93-52E9AD0214AA}" destId="{7DD51114-7161-4795-B966-CEF1905C2168}" srcOrd="10" destOrd="0" presId="urn:microsoft.com/office/officeart/2005/8/layout/list1"/>
    <dgm:cxn modelId="{FC67D43B-A515-41E4-B882-DE608A256C4E}" type="presParOf" srcId="{38C9CD9D-C108-4DF6-BE93-52E9AD0214AA}" destId="{4F31224D-D905-4EF4-88D8-08EC341B16E2}" srcOrd="11" destOrd="0" presId="urn:microsoft.com/office/officeart/2005/8/layout/list1"/>
    <dgm:cxn modelId="{DFCE8E39-97F9-46ED-A528-191644F0FFC0}" type="presParOf" srcId="{38C9CD9D-C108-4DF6-BE93-52E9AD0214AA}" destId="{25D5CF93-0CAC-44A9-9E00-779C7A3358C3}" srcOrd="12" destOrd="0" presId="urn:microsoft.com/office/officeart/2005/8/layout/list1"/>
    <dgm:cxn modelId="{E3A3E788-1E04-4FC7-B252-40E1DA800F55}" type="presParOf" srcId="{25D5CF93-0CAC-44A9-9E00-779C7A3358C3}" destId="{A143FF55-3920-4F37-A01D-A6BBCFC485A7}" srcOrd="0" destOrd="0" presId="urn:microsoft.com/office/officeart/2005/8/layout/list1"/>
    <dgm:cxn modelId="{BF591EC4-81CE-42A0-8FB3-AF6F01607A9E}" type="presParOf" srcId="{25D5CF93-0CAC-44A9-9E00-779C7A3358C3}" destId="{7FAE5057-07F0-4982-8CD6-285CBEDC0D73}" srcOrd="1" destOrd="0" presId="urn:microsoft.com/office/officeart/2005/8/layout/list1"/>
    <dgm:cxn modelId="{C436B463-3753-4CA2-B39C-8B5420B2A1B2}" type="presParOf" srcId="{38C9CD9D-C108-4DF6-BE93-52E9AD0214AA}" destId="{25D141EE-841D-4C4C-BA5A-FC48687CC6B2}" srcOrd="13" destOrd="0" presId="urn:microsoft.com/office/officeart/2005/8/layout/list1"/>
    <dgm:cxn modelId="{E845513A-AC34-4C98-BB69-29244B39C9D1}" type="presParOf" srcId="{38C9CD9D-C108-4DF6-BE93-52E9AD0214AA}" destId="{AC184256-C394-45B8-9D8D-F7C5A8B82F92}"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61C5B-BACE-412E-920C-C4D8CD864395}">
      <dsp:nvSpPr>
        <dsp:cNvPr id="0" name=""/>
        <dsp:cNvSpPr/>
      </dsp:nvSpPr>
      <dsp:spPr>
        <a:xfrm>
          <a:off x="-188528" y="0"/>
          <a:ext cx="9055824" cy="3799110"/>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C7CDBC-3004-4EA7-B990-F07661E946EE}">
      <dsp:nvSpPr>
        <dsp:cNvPr id="0" name=""/>
        <dsp:cNvSpPr/>
      </dsp:nvSpPr>
      <dsp:spPr>
        <a:xfrm>
          <a:off x="500063" y="0"/>
          <a:ext cx="3839733" cy="174968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zh-CN" sz="1800" b="1" kern="1200" smtClean="0"/>
            <a:t>巨量（</a:t>
          </a:r>
          <a:r>
            <a:rPr lang="en-US" sz="1800" b="1" kern="1200" smtClean="0"/>
            <a:t>Volume</a:t>
          </a:r>
          <a:r>
            <a:rPr lang="zh-CN" sz="1800" b="1" kern="1200" smtClean="0"/>
            <a:t>）</a:t>
          </a:r>
          <a:endParaRPr lang="zh-CN" sz="1800" kern="1200"/>
        </a:p>
        <a:p>
          <a:pPr marL="114300" lvl="1" indent="-114300" algn="l" defTabSz="622300" rtl="0">
            <a:lnSpc>
              <a:spcPct val="90000"/>
            </a:lnSpc>
            <a:spcBef>
              <a:spcPct val="0"/>
            </a:spcBef>
            <a:spcAft>
              <a:spcPct val="15000"/>
            </a:spcAft>
            <a:buChar char="••"/>
          </a:pPr>
          <a:r>
            <a:rPr lang="zh-CN" altLang="en-US" sz="1400" b="1" kern="1200" dirty="0" smtClean="0"/>
            <a:t>数据量巨大</a:t>
          </a:r>
          <a:endParaRPr lang="zh-CN" altLang="en-US" sz="1400" kern="1200" dirty="0"/>
        </a:p>
        <a:p>
          <a:pPr marL="114300" lvl="1" indent="-114300" algn="l" defTabSz="622300" rtl="0">
            <a:lnSpc>
              <a:spcPct val="90000"/>
            </a:lnSpc>
            <a:spcBef>
              <a:spcPct val="0"/>
            </a:spcBef>
            <a:spcAft>
              <a:spcPct val="15000"/>
            </a:spcAft>
            <a:buChar char="••"/>
          </a:pPr>
          <a:r>
            <a:rPr lang="zh-CN" altLang="en-US" sz="1400" b="1" kern="1200" dirty="0" smtClean="0"/>
            <a:t>持续的、急剧的膨胀</a:t>
          </a:r>
          <a:endParaRPr lang="zh-CN" altLang="en-US" sz="1400" kern="1200" dirty="0"/>
        </a:p>
      </dsp:txBody>
      <dsp:txXfrm>
        <a:off x="585475" y="85412"/>
        <a:ext cx="3668909" cy="1578859"/>
      </dsp:txXfrm>
    </dsp:sp>
    <dsp:sp modelId="{679256CF-8E9E-43E1-9481-09E449E8F0AF}">
      <dsp:nvSpPr>
        <dsp:cNvPr id="0" name=""/>
        <dsp:cNvSpPr/>
      </dsp:nvSpPr>
      <dsp:spPr>
        <a:xfrm>
          <a:off x="4409742" y="0"/>
          <a:ext cx="3734194" cy="178518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zh-CN" sz="1600" b="1" kern="1200" dirty="0" smtClean="0"/>
            <a:t>多样（</a:t>
          </a:r>
          <a:r>
            <a:rPr lang="en-US" sz="1600" b="1" kern="1200" dirty="0" smtClean="0"/>
            <a:t>Variety</a:t>
          </a:r>
          <a:r>
            <a:rPr lang="zh-CN" sz="1600" b="1" kern="1200" dirty="0" smtClean="0"/>
            <a:t>）</a:t>
          </a:r>
          <a:endParaRPr lang="zh-CN" sz="1600" kern="1200" dirty="0"/>
        </a:p>
        <a:p>
          <a:pPr marL="114300" lvl="1" indent="-114300" algn="l" defTabSz="622300" rtl="0">
            <a:lnSpc>
              <a:spcPct val="90000"/>
            </a:lnSpc>
            <a:spcBef>
              <a:spcPct val="0"/>
            </a:spcBef>
            <a:spcAft>
              <a:spcPct val="15000"/>
            </a:spcAft>
            <a:buChar char="••"/>
          </a:pPr>
          <a:r>
            <a:rPr lang="zh-CN" altLang="en-US" sz="1400" b="1" kern="1200" dirty="0" smtClean="0"/>
            <a:t>具有异构的数据类型、不同的数据表示和语义解释</a:t>
          </a:r>
          <a:endParaRPr lang="zh-CN" altLang="en-US" sz="1400" kern="1200" dirty="0"/>
        </a:p>
        <a:p>
          <a:pPr marL="114300" lvl="1" indent="-114300" algn="l" defTabSz="622300" rtl="0">
            <a:lnSpc>
              <a:spcPct val="90000"/>
            </a:lnSpc>
            <a:spcBef>
              <a:spcPct val="0"/>
            </a:spcBef>
            <a:spcAft>
              <a:spcPct val="15000"/>
            </a:spcAft>
            <a:buChar char="••"/>
          </a:pPr>
          <a:r>
            <a:rPr lang="zh-CN" altLang="en-US" sz="1400" b="1" kern="1200" dirty="0" smtClean="0"/>
            <a:t>非结构化、半结构化数据</a:t>
          </a:r>
          <a:endParaRPr lang="zh-CN" altLang="en-US" sz="1400" b="1" kern="1200" dirty="0"/>
        </a:p>
      </dsp:txBody>
      <dsp:txXfrm>
        <a:off x="4496887" y="87145"/>
        <a:ext cx="3559904" cy="1610894"/>
      </dsp:txXfrm>
    </dsp:sp>
    <dsp:sp modelId="{8B0ABD59-6A27-4D3C-863E-C363D220A48A}">
      <dsp:nvSpPr>
        <dsp:cNvPr id="0" name=""/>
        <dsp:cNvSpPr/>
      </dsp:nvSpPr>
      <dsp:spPr>
        <a:xfrm>
          <a:off x="500063" y="1864330"/>
          <a:ext cx="3839733" cy="177423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zh-CN" sz="1600" b="1" kern="1200" dirty="0" smtClean="0"/>
            <a:t>快变（</a:t>
          </a:r>
          <a:r>
            <a:rPr lang="en-US" sz="1600" b="1" kern="1200" dirty="0" smtClean="0"/>
            <a:t>Velocity</a:t>
          </a:r>
          <a:r>
            <a:rPr lang="zh-CN" sz="1600" b="1" kern="1200" dirty="0" smtClean="0"/>
            <a:t>）</a:t>
          </a:r>
          <a:endParaRPr lang="zh-CN" sz="1600" b="1" kern="1200" dirty="0"/>
        </a:p>
        <a:p>
          <a:pPr marL="114300" lvl="1" indent="-114300" algn="l" defTabSz="622300" rtl="0">
            <a:lnSpc>
              <a:spcPct val="90000"/>
            </a:lnSpc>
            <a:spcBef>
              <a:spcPct val="0"/>
            </a:spcBef>
            <a:spcAft>
              <a:spcPct val="15000"/>
            </a:spcAft>
            <a:buChar char="••"/>
          </a:pPr>
          <a:r>
            <a:rPr lang="zh-CN" altLang="en-US" sz="1400" b="1" kern="1200" dirty="0" smtClean="0"/>
            <a:t>数据到达的速度很快</a:t>
          </a:r>
          <a:endParaRPr lang="zh-CN" altLang="en-US" sz="1400" b="1" kern="1200" dirty="0"/>
        </a:p>
        <a:p>
          <a:pPr marL="114300" lvl="1" indent="-114300" algn="l" defTabSz="622300" rtl="0">
            <a:lnSpc>
              <a:spcPct val="90000"/>
            </a:lnSpc>
            <a:spcBef>
              <a:spcPct val="0"/>
            </a:spcBef>
            <a:spcAft>
              <a:spcPct val="15000"/>
            </a:spcAft>
            <a:buChar char="••"/>
          </a:pPr>
          <a:r>
            <a:rPr lang="zh-CN" altLang="en-US" sz="1400" b="1" kern="1200" dirty="0" smtClean="0"/>
            <a:t>能够进行处理的时间很短，响应速度快</a:t>
          </a:r>
          <a:endParaRPr lang="zh-CN" altLang="en-US" sz="1400" b="1" kern="1200" dirty="0"/>
        </a:p>
        <a:p>
          <a:pPr marL="114300" lvl="1" indent="-114300" algn="l" defTabSz="622300" rtl="0">
            <a:lnSpc>
              <a:spcPct val="90000"/>
            </a:lnSpc>
            <a:spcBef>
              <a:spcPct val="0"/>
            </a:spcBef>
            <a:spcAft>
              <a:spcPct val="15000"/>
            </a:spcAft>
            <a:buChar char="••"/>
          </a:pPr>
          <a:r>
            <a:rPr lang="zh-CN" altLang="en-US" sz="1400" b="1" kern="1200" dirty="0" smtClean="0"/>
            <a:t>流数据，很强的时效性</a:t>
          </a:r>
          <a:endParaRPr lang="zh-CN" altLang="en-US" sz="1400" b="1" kern="1200" dirty="0"/>
        </a:p>
      </dsp:txBody>
      <dsp:txXfrm>
        <a:off x="586674" y="1950941"/>
        <a:ext cx="3666511" cy="1601012"/>
      </dsp:txXfrm>
    </dsp:sp>
    <dsp:sp modelId="{B36284BC-8F32-4941-8BB4-E87C7257D1A9}">
      <dsp:nvSpPr>
        <dsp:cNvPr id="0" name=""/>
        <dsp:cNvSpPr/>
      </dsp:nvSpPr>
      <dsp:spPr>
        <a:xfrm>
          <a:off x="4500597" y="1899831"/>
          <a:ext cx="3734194" cy="173873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zh-CN" sz="1600" b="1" kern="1200" dirty="0" smtClean="0"/>
            <a:t>价值（</a:t>
          </a:r>
          <a:r>
            <a:rPr lang="en-US" sz="1600" b="1" kern="1200" dirty="0" smtClean="0"/>
            <a:t>Value</a:t>
          </a:r>
          <a:r>
            <a:rPr lang="zh-CN" sz="1600" b="1" kern="1200" dirty="0" smtClean="0"/>
            <a:t>）</a:t>
          </a:r>
          <a:endParaRPr lang="zh-CN" sz="1600" b="1" kern="1200" dirty="0"/>
        </a:p>
        <a:p>
          <a:pPr marL="114300" lvl="1" indent="-114300" algn="l" defTabSz="622300" rtl="0">
            <a:lnSpc>
              <a:spcPct val="90000"/>
            </a:lnSpc>
            <a:spcBef>
              <a:spcPct val="0"/>
            </a:spcBef>
            <a:spcAft>
              <a:spcPct val="15000"/>
            </a:spcAft>
            <a:buChar char="••"/>
          </a:pPr>
          <a:r>
            <a:rPr lang="zh-CN" altLang="en-US" sz="1400" b="1" kern="1200" dirty="0" smtClean="0"/>
            <a:t>价值大，</a:t>
          </a:r>
          <a:r>
            <a:rPr lang="zh-CN" sz="1400" b="1" kern="1200" dirty="0" smtClean="0"/>
            <a:t>潜在的、巨大的</a:t>
          </a:r>
          <a:r>
            <a:rPr lang="zh-CN" altLang="en-US" sz="1400" b="1" kern="1200" dirty="0" smtClean="0"/>
            <a:t>价值</a:t>
          </a:r>
          <a:endParaRPr lang="zh-CN" altLang="en-US" sz="1400" b="1" kern="1200" dirty="0"/>
        </a:p>
        <a:p>
          <a:pPr marL="114300" lvl="1" indent="-114300" algn="l" defTabSz="622300" rtl="0">
            <a:lnSpc>
              <a:spcPct val="90000"/>
            </a:lnSpc>
            <a:spcBef>
              <a:spcPct val="0"/>
            </a:spcBef>
            <a:spcAft>
              <a:spcPct val="15000"/>
            </a:spcAft>
            <a:buChar char="••"/>
          </a:pPr>
          <a:r>
            <a:rPr lang="zh-CN" sz="1400" b="1" kern="1200" dirty="0" smtClean="0"/>
            <a:t>具有经济价值</a:t>
          </a:r>
          <a:r>
            <a:rPr lang="zh-CN" altLang="en-US" sz="1400" b="1" kern="1200" dirty="0" smtClean="0"/>
            <a:t>、</a:t>
          </a:r>
          <a:r>
            <a:rPr lang="zh-CN" sz="1400" b="1" kern="1200" dirty="0" smtClean="0"/>
            <a:t>产业价值</a:t>
          </a:r>
          <a:r>
            <a:rPr lang="zh-CN" altLang="en-US" sz="1400" b="1" kern="1200" dirty="0" smtClean="0"/>
            <a:t>和</a:t>
          </a:r>
          <a:r>
            <a:rPr lang="zh-CN" sz="1400" b="1" kern="1200" dirty="0" smtClean="0"/>
            <a:t>科学价值</a:t>
          </a:r>
          <a:endParaRPr lang="zh-CN" altLang="en-US" sz="1400" b="1" kern="1200" dirty="0"/>
        </a:p>
        <a:p>
          <a:pPr marL="114300" lvl="1" indent="-114300" algn="l" defTabSz="622300" rtl="0">
            <a:lnSpc>
              <a:spcPct val="90000"/>
            </a:lnSpc>
            <a:spcBef>
              <a:spcPct val="0"/>
            </a:spcBef>
            <a:spcAft>
              <a:spcPct val="15000"/>
            </a:spcAft>
            <a:buChar char="••"/>
          </a:pPr>
          <a:r>
            <a:rPr lang="zh-CN" altLang="en-US" sz="1400" b="1" kern="1200" dirty="0" smtClean="0"/>
            <a:t>数据就是资源，数据就是财富</a:t>
          </a:r>
          <a:endParaRPr lang="zh-CN" altLang="en-US" sz="1400" b="1" kern="1200" dirty="0"/>
        </a:p>
      </dsp:txBody>
      <dsp:txXfrm>
        <a:off x="4585475" y="1984709"/>
        <a:ext cx="3564438" cy="15689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7BC16-1F46-4A5F-8514-6F6538A61E9F}">
      <dsp:nvSpPr>
        <dsp:cNvPr id="0" name=""/>
        <dsp:cNvSpPr/>
      </dsp:nvSpPr>
      <dsp:spPr>
        <a:xfrm>
          <a:off x="0" y="38109"/>
          <a:ext cx="8115328" cy="60371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t>离线分析</a:t>
          </a:r>
          <a:endParaRPr lang="zh-CN" sz="2400" kern="1200"/>
        </a:p>
      </dsp:txBody>
      <dsp:txXfrm>
        <a:off x="29471" y="67580"/>
        <a:ext cx="8056386" cy="544777"/>
      </dsp:txXfrm>
    </dsp:sp>
    <dsp:sp modelId="{2B573DF5-D1CF-479D-A6DD-2B40FAF8420A}">
      <dsp:nvSpPr>
        <dsp:cNvPr id="0" name=""/>
        <dsp:cNvSpPr/>
      </dsp:nvSpPr>
      <dsp:spPr>
        <a:xfrm>
          <a:off x="0" y="665405"/>
          <a:ext cx="8115328"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662"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b="1" kern="1200" smtClean="0"/>
            <a:t>批处理的对结构化或半结构化的历史日志数据进行</a:t>
          </a:r>
          <a:r>
            <a:rPr lang="en-US" sz="1900" b="1" kern="1200" smtClean="0"/>
            <a:t>SQL</a:t>
          </a:r>
          <a:r>
            <a:rPr lang="zh-CN" sz="1900" b="1" kern="1200" smtClean="0"/>
            <a:t>分析或者使用数据挖掘和机器学习的深度分析方法</a:t>
          </a:r>
          <a:endParaRPr lang="zh-CN" sz="1900" kern="1200"/>
        </a:p>
        <a:p>
          <a:pPr marL="171450" lvl="1" indent="-171450" algn="l" defTabSz="844550" rtl="0">
            <a:lnSpc>
              <a:spcPct val="90000"/>
            </a:lnSpc>
            <a:spcBef>
              <a:spcPct val="0"/>
            </a:spcBef>
            <a:spcAft>
              <a:spcPct val="20000"/>
            </a:spcAft>
            <a:buChar char="••"/>
          </a:pPr>
          <a:r>
            <a:rPr lang="zh-CN" sz="1900" b="1" kern="1200" dirty="0" smtClean="0"/>
            <a:t>复杂度高、处理代价巨大，不能够频繁调用，主要挑战来自分析处理的性能</a:t>
          </a:r>
          <a:endParaRPr lang="zh-CN" sz="1900" kern="1200" dirty="0"/>
        </a:p>
      </dsp:txBody>
      <dsp:txXfrm>
        <a:off x="0" y="665405"/>
        <a:ext cx="8115328" cy="1266840"/>
      </dsp:txXfrm>
    </dsp:sp>
    <dsp:sp modelId="{BDA55B3B-0B8D-4D87-BA02-D6B0FBC1F142}">
      <dsp:nvSpPr>
        <dsp:cNvPr id="0" name=""/>
        <dsp:cNvSpPr/>
      </dsp:nvSpPr>
      <dsp:spPr>
        <a:xfrm>
          <a:off x="0" y="1932245"/>
          <a:ext cx="8115328" cy="603719"/>
        </a:xfrm>
        <a:prstGeom prst="roundRect">
          <a:avLst/>
        </a:prstGeom>
        <a:solidFill>
          <a:schemeClr val="accent4">
            <a:hueOff val="-4500646"/>
            <a:satOff val="0"/>
            <a:lumOff val="1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t>实时在线分析</a:t>
          </a:r>
          <a:endParaRPr lang="zh-CN" sz="2400" kern="1200"/>
        </a:p>
      </dsp:txBody>
      <dsp:txXfrm>
        <a:off x="29471" y="1961716"/>
        <a:ext cx="8056386" cy="544777"/>
      </dsp:txXfrm>
    </dsp:sp>
    <dsp:sp modelId="{EF7AB967-7949-4551-ABC5-6A99ADA49A01}">
      <dsp:nvSpPr>
        <dsp:cNvPr id="0" name=""/>
        <dsp:cNvSpPr/>
      </dsp:nvSpPr>
      <dsp:spPr>
        <a:xfrm>
          <a:off x="0" y="2535965"/>
          <a:ext cx="8115328"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662"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b="1" kern="1200" smtClean="0"/>
            <a:t>捕捉一些时效性强的用户属性</a:t>
          </a:r>
          <a:endParaRPr lang="zh-CN" sz="1900" kern="1200"/>
        </a:p>
        <a:p>
          <a:pPr marL="171450" lvl="1" indent="-171450" algn="l" defTabSz="844550" rtl="0">
            <a:lnSpc>
              <a:spcPct val="90000"/>
            </a:lnSpc>
            <a:spcBef>
              <a:spcPct val="0"/>
            </a:spcBef>
            <a:spcAft>
              <a:spcPct val="20000"/>
            </a:spcAft>
            <a:buChar char="••"/>
          </a:pPr>
          <a:r>
            <a:rPr lang="zh-CN" sz="1900" b="1" kern="1200" smtClean="0"/>
            <a:t>短时间内处理完大量流数据，必须具备很高的吞吐能力</a:t>
          </a:r>
          <a:endParaRPr lang="zh-CN" sz="1900" kern="1200"/>
        </a:p>
        <a:p>
          <a:pPr marL="171450" lvl="1" indent="-171450" algn="l" defTabSz="844550" rtl="0">
            <a:lnSpc>
              <a:spcPct val="90000"/>
            </a:lnSpc>
            <a:spcBef>
              <a:spcPct val="0"/>
            </a:spcBef>
            <a:spcAft>
              <a:spcPct val="20000"/>
            </a:spcAft>
            <a:buChar char="••"/>
          </a:pPr>
          <a:r>
            <a:rPr lang="zh-CN" sz="1900" b="1" kern="1200" smtClean="0"/>
            <a:t>大数据的流分析和实时分析</a:t>
          </a:r>
          <a:endParaRPr lang="zh-CN" sz="1900" kern="1200"/>
        </a:p>
      </dsp:txBody>
      <dsp:txXfrm>
        <a:off x="0" y="2535965"/>
        <a:ext cx="8115328" cy="1043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7BC16-1F46-4A5F-8514-6F6538A61E9F}">
      <dsp:nvSpPr>
        <dsp:cNvPr id="0" name=""/>
        <dsp:cNvSpPr/>
      </dsp:nvSpPr>
      <dsp:spPr>
        <a:xfrm>
          <a:off x="0" y="31805"/>
          <a:ext cx="8401080" cy="47794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altLang="en-US" sz="1900" b="1" kern="1200" dirty="0" smtClean="0"/>
            <a:t>数据服务</a:t>
          </a:r>
          <a:endParaRPr lang="zh-CN" sz="1900" b="1" kern="1200" dirty="0"/>
        </a:p>
      </dsp:txBody>
      <dsp:txXfrm>
        <a:off x="23331" y="55136"/>
        <a:ext cx="8354418" cy="431283"/>
      </dsp:txXfrm>
    </dsp:sp>
    <dsp:sp modelId="{2B573DF5-D1CF-479D-A6DD-2B40FAF8420A}">
      <dsp:nvSpPr>
        <dsp:cNvPr id="0" name=""/>
        <dsp:cNvSpPr/>
      </dsp:nvSpPr>
      <dsp:spPr>
        <a:xfrm>
          <a:off x="0" y="509750"/>
          <a:ext cx="8401080" cy="82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34"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zh-CN" sz="1500" kern="1200" dirty="0" smtClean="0"/>
            <a:t>管理维护各种数据分析任务得到的用户建模的结果</a:t>
          </a:r>
          <a:endParaRPr lang="zh-CN" sz="1500" kern="1200" dirty="0"/>
        </a:p>
        <a:p>
          <a:pPr marL="114300" lvl="1" indent="-114300" algn="l" defTabSz="666750" rtl="0">
            <a:lnSpc>
              <a:spcPct val="90000"/>
            </a:lnSpc>
            <a:spcBef>
              <a:spcPct val="0"/>
            </a:spcBef>
            <a:spcAft>
              <a:spcPct val="20000"/>
            </a:spcAft>
            <a:buChar char="••"/>
          </a:pPr>
          <a:r>
            <a:rPr lang="zh-CN" sz="1500" kern="1200" dirty="0" smtClean="0"/>
            <a:t>利用高价值的用户兴趣模型数据，为上层应用提供数据访问服务</a:t>
          </a:r>
          <a:endParaRPr lang="zh-CN" sz="1500" kern="1200" dirty="0"/>
        </a:p>
        <a:p>
          <a:pPr marL="114300" lvl="1" indent="-114300" algn="l" defTabSz="666750" rtl="0">
            <a:lnSpc>
              <a:spcPct val="90000"/>
            </a:lnSpc>
            <a:spcBef>
              <a:spcPct val="0"/>
            </a:spcBef>
            <a:spcAft>
              <a:spcPct val="20000"/>
            </a:spcAft>
            <a:buChar char="••"/>
          </a:pPr>
          <a:r>
            <a:rPr lang="zh-CN" sz="1500" kern="1200" dirty="0" smtClean="0"/>
            <a:t>为下层的数据分析任务和上层的各种应用提供高吞吐的数据读写服务</a:t>
          </a:r>
          <a:endParaRPr lang="zh-CN" sz="1500" kern="1200" dirty="0"/>
        </a:p>
      </dsp:txBody>
      <dsp:txXfrm>
        <a:off x="0" y="509750"/>
        <a:ext cx="8401080" cy="825929"/>
      </dsp:txXfrm>
    </dsp:sp>
    <dsp:sp modelId="{BDA55B3B-0B8D-4D87-BA02-D6B0FBC1F142}">
      <dsp:nvSpPr>
        <dsp:cNvPr id="0" name=""/>
        <dsp:cNvSpPr/>
      </dsp:nvSpPr>
      <dsp:spPr>
        <a:xfrm>
          <a:off x="0" y="1335680"/>
          <a:ext cx="8401080" cy="477945"/>
        </a:xfrm>
        <a:prstGeom prst="roundRect">
          <a:avLst/>
        </a:prstGeom>
        <a:solidFill>
          <a:schemeClr val="accent4">
            <a:hueOff val="-2250323"/>
            <a:satOff val="0"/>
            <a:lumOff val="82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altLang="en-US" sz="1900" kern="1200" dirty="0" smtClean="0"/>
            <a:t>特点</a:t>
          </a:r>
          <a:endParaRPr lang="zh-CN" sz="1900" kern="1200" dirty="0"/>
        </a:p>
      </dsp:txBody>
      <dsp:txXfrm>
        <a:off x="23331" y="1359011"/>
        <a:ext cx="8354418" cy="431283"/>
      </dsp:txXfrm>
    </dsp:sp>
    <dsp:sp modelId="{EF7AB967-7949-4551-ABC5-6A99ADA49A01}">
      <dsp:nvSpPr>
        <dsp:cNvPr id="0" name=""/>
        <dsp:cNvSpPr/>
      </dsp:nvSpPr>
      <dsp:spPr>
        <a:xfrm>
          <a:off x="0" y="1813625"/>
          <a:ext cx="8401080" cy="55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34"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zh-CN" sz="1500" kern="1200" dirty="0" smtClean="0"/>
            <a:t>被管理的对象是一张高维度、大规模的用户属性宽表，而且表中的列不是固定的</a:t>
          </a:r>
          <a:endParaRPr lang="zh-CN" sz="1500" kern="1200" dirty="0"/>
        </a:p>
        <a:p>
          <a:pPr marL="114300" lvl="1" indent="-114300" algn="l" defTabSz="666750" rtl="0">
            <a:lnSpc>
              <a:spcPct val="90000"/>
            </a:lnSpc>
            <a:spcBef>
              <a:spcPct val="0"/>
            </a:spcBef>
            <a:spcAft>
              <a:spcPct val="20000"/>
            </a:spcAft>
            <a:buChar char="••"/>
          </a:pPr>
          <a:r>
            <a:rPr lang="zh-CN" sz="1500" kern="1200" dirty="0" smtClean="0"/>
            <a:t>数据读写负载非常巨大</a:t>
          </a:r>
          <a:endParaRPr lang="zh-CN" sz="1500" kern="1200" dirty="0"/>
        </a:p>
      </dsp:txBody>
      <dsp:txXfrm>
        <a:off x="0" y="1813625"/>
        <a:ext cx="8401080" cy="550620"/>
      </dsp:txXfrm>
    </dsp:sp>
    <dsp:sp modelId="{1A6B4E3F-CA2A-4524-AEE9-019B37AC3612}">
      <dsp:nvSpPr>
        <dsp:cNvPr id="0" name=""/>
        <dsp:cNvSpPr/>
      </dsp:nvSpPr>
      <dsp:spPr>
        <a:xfrm>
          <a:off x="0" y="2364245"/>
          <a:ext cx="8401080" cy="477945"/>
        </a:xfrm>
        <a:prstGeom prst="roundRect">
          <a:avLst/>
        </a:prstGeom>
        <a:solidFill>
          <a:schemeClr val="accent4">
            <a:hueOff val="-4500646"/>
            <a:satOff val="0"/>
            <a:lumOff val="1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altLang="en-US" sz="1900" kern="1200" dirty="0" smtClean="0"/>
            <a:t>解决方法</a:t>
          </a:r>
          <a:endParaRPr lang="zh-CN" sz="1900" kern="1200" dirty="0"/>
        </a:p>
      </dsp:txBody>
      <dsp:txXfrm>
        <a:off x="23331" y="2387576"/>
        <a:ext cx="8354418" cy="431283"/>
      </dsp:txXfrm>
    </dsp:sp>
    <dsp:sp modelId="{301D8A90-387F-4F6F-9469-1979D7E55FAF}">
      <dsp:nvSpPr>
        <dsp:cNvPr id="0" name=""/>
        <dsp:cNvSpPr/>
      </dsp:nvSpPr>
      <dsp:spPr>
        <a:xfrm>
          <a:off x="0" y="2842190"/>
          <a:ext cx="8401080" cy="76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34"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altLang="zh-CN" sz="1500" kern="1200" dirty="0" smtClean="0"/>
            <a:t>NoSQL</a:t>
          </a:r>
          <a:r>
            <a:rPr lang="zh-CN" altLang="en-US" sz="1500" kern="1200" dirty="0" smtClean="0"/>
            <a:t>：</a:t>
          </a:r>
          <a:r>
            <a:rPr lang="zh-CN" sz="1500" kern="1200" dirty="0" smtClean="0"/>
            <a:t>应对高并发的读写负载和可变的数据模式</a:t>
          </a:r>
          <a:r>
            <a:rPr lang="zh-CN" altLang="en-US" sz="1500" kern="1200" dirty="0" smtClean="0"/>
            <a:t>，</a:t>
          </a:r>
          <a:r>
            <a:rPr lang="zh-CN" sz="1500" kern="1200" dirty="0" smtClean="0"/>
            <a:t>牺牲了数据一致性</a:t>
          </a:r>
          <a:r>
            <a:rPr lang="zh-CN" altLang="en-US" sz="1500" kern="1200" dirty="0" smtClean="0"/>
            <a:t>和</a:t>
          </a:r>
          <a:r>
            <a:rPr lang="en-US" sz="1500" kern="1200" dirty="0" smtClean="0"/>
            <a:t>SQL</a:t>
          </a:r>
          <a:r>
            <a:rPr lang="zh-CN" sz="1500" kern="1200" dirty="0" smtClean="0"/>
            <a:t>查询分析</a:t>
          </a:r>
          <a:endParaRPr lang="zh-CN" sz="1500" kern="1200" dirty="0"/>
        </a:p>
        <a:p>
          <a:pPr marL="114300" lvl="1" indent="-114300" algn="l" defTabSz="666750" rtl="0">
            <a:lnSpc>
              <a:spcPct val="90000"/>
            </a:lnSpc>
            <a:spcBef>
              <a:spcPct val="0"/>
            </a:spcBef>
            <a:spcAft>
              <a:spcPct val="20000"/>
            </a:spcAft>
            <a:buChar char="••"/>
          </a:pPr>
          <a:r>
            <a:rPr lang="en-US" altLang="zh-CN" sz="1500" kern="1200" dirty="0" err="1" smtClean="0"/>
            <a:t>NewSQL</a:t>
          </a:r>
          <a:r>
            <a:rPr lang="zh-CN" altLang="en-US" sz="1500" kern="1200" dirty="0" smtClean="0"/>
            <a:t>：</a:t>
          </a:r>
          <a:r>
            <a:rPr lang="zh-CN" sz="1500" kern="1200" dirty="0" smtClean="0"/>
            <a:t>在内存数据库基础上，保持事务的</a:t>
          </a:r>
          <a:r>
            <a:rPr lang="en-US" sz="1500" kern="1200" dirty="0" smtClean="0"/>
            <a:t>ACID</a:t>
          </a:r>
          <a:r>
            <a:rPr lang="zh-CN" sz="1500" kern="1200" dirty="0" smtClean="0"/>
            <a:t>特性，通过事务串行化和去除封锁等技术简化事务处理过程</a:t>
          </a:r>
          <a:endParaRPr lang="zh-CN" sz="1500" kern="1200" dirty="0"/>
        </a:p>
      </dsp:txBody>
      <dsp:txXfrm>
        <a:off x="0" y="2842190"/>
        <a:ext cx="8401080" cy="766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E9CE4-DBDB-4B9D-8445-2502CBB08394}">
      <dsp:nvSpPr>
        <dsp:cNvPr id="0" name=""/>
        <dsp:cNvSpPr/>
      </dsp:nvSpPr>
      <dsp:spPr>
        <a:xfrm>
          <a:off x="3263" y="572870"/>
          <a:ext cx="1962045" cy="576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t>Key-Value</a:t>
          </a:r>
          <a:r>
            <a:rPr lang="zh-CN" altLang="en-US" sz="2000" kern="1200" dirty="0" smtClean="0"/>
            <a:t>模型</a:t>
          </a:r>
          <a:endParaRPr lang="zh-CN" altLang="en-US" sz="2000" kern="1200" dirty="0"/>
        </a:p>
      </dsp:txBody>
      <dsp:txXfrm>
        <a:off x="3263" y="572870"/>
        <a:ext cx="1962045" cy="576000"/>
      </dsp:txXfrm>
    </dsp:sp>
    <dsp:sp modelId="{22FFBD8C-4154-4BA6-A57A-00958ECAA67D}">
      <dsp:nvSpPr>
        <dsp:cNvPr id="0" name=""/>
        <dsp:cNvSpPr/>
      </dsp:nvSpPr>
      <dsp:spPr>
        <a:xfrm>
          <a:off x="3263" y="1148870"/>
          <a:ext cx="1962045" cy="247049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sz="2000" kern="1200" dirty="0" smtClean="0"/>
            <a:t>每个</a:t>
          </a:r>
          <a:r>
            <a:rPr lang="en-US" sz="2000" kern="1200" dirty="0" smtClean="0"/>
            <a:t>Key</a:t>
          </a:r>
          <a:r>
            <a:rPr lang="zh-CN" sz="2000" kern="1200" dirty="0" smtClean="0"/>
            <a:t>值对应一个</a:t>
          </a:r>
          <a:r>
            <a:rPr lang="en-US" sz="2000" kern="1200" dirty="0" smtClean="0"/>
            <a:t>Value</a:t>
          </a:r>
          <a:endParaRPr lang="zh-CN" altLang="en-US" sz="2000" kern="1200" dirty="0"/>
        </a:p>
        <a:p>
          <a:pPr marL="228600" lvl="1" indent="-228600" algn="l" defTabSz="889000">
            <a:lnSpc>
              <a:spcPct val="90000"/>
            </a:lnSpc>
            <a:spcBef>
              <a:spcPct val="0"/>
            </a:spcBef>
            <a:spcAft>
              <a:spcPct val="15000"/>
            </a:spcAft>
            <a:buChar char="••"/>
          </a:pPr>
          <a:r>
            <a:rPr lang="en-US" sz="2000" kern="1200" dirty="0" smtClean="0"/>
            <a:t>Value</a:t>
          </a:r>
          <a:r>
            <a:rPr lang="zh-CN" sz="2000" kern="1200" dirty="0" smtClean="0"/>
            <a:t>可以是任意类型</a:t>
          </a:r>
          <a:endParaRPr lang="zh-CN" altLang="en-US" sz="2000" kern="1200" dirty="0"/>
        </a:p>
        <a:p>
          <a:pPr marL="228600" lvl="1" indent="-228600" algn="l" defTabSz="889000">
            <a:lnSpc>
              <a:spcPct val="90000"/>
            </a:lnSpc>
            <a:spcBef>
              <a:spcPct val="0"/>
            </a:spcBef>
            <a:spcAft>
              <a:spcPct val="15000"/>
            </a:spcAft>
            <a:buChar char="••"/>
          </a:pPr>
          <a:r>
            <a:rPr lang="zh-CN" sz="2000" kern="1200" dirty="0" smtClean="0"/>
            <a:t>支持按照</a:t>
          </a:r>
          <a:r>
            <a:rPr lang="en-US" sz="2000" kern="1200" dirty="0" smtClean="0"/>
            <a:t>Key</a:t>
          </a:r>
          <a:r>
            <a:rPr lang="zh-CN" sz="2000" kern="1200" dirty="0" smtClean="0"/>
            <a:t>值来存储和提取</a:t>
          </a:r>
          <a:r>
            <a:rPr lang="en-US" sz="2000" kern="1200" dirty="0" smtClean="0"/>
            <a:t>Value</a:t>
          </a:r>
          <a:r>
            <a:rPr lang="zh-CN" sz="2000" kern="1200" dirty="0" smtClean="0"/>
            <a:t>值。</a:t>
          </a:r>
          <a:endParaRPr lang="zh-CN" altLang="en-US" sz="2000" kern="1200" dirty="0"/>
        </a:p>
      </dsp:txBody>
      <dsp:txXfrm>
        <a:off x="3263" y="1148870"/>
        <a:ext cx="1962045" cy="2470499"/>
      </dsp:txXfrm>
    </dsp:sp>
    <dsp:sp modelId="{143114F5-1657-4A1C-9D59-74953B2D76B9}">
      <dsp:nvSpPr>
        <dsp:cNvPr id="0" name=""/>
        <dsp:cNvSpPr/>
      </dsp:nvSpPr>
      <dsp:spPr>
        <a:xfrm>
          <a:off x="2239995" y="572870"/>
          <a:ext cx="1962045" cy="5760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err="1" smtClean="0"/>
            <a:t>BigTable</a:t>
          </a:r>
          <a:r>
            <a:rPr lang="zh-CN" altLang="en-US" sz="2000" kern="1200" dirty="0" smtClean="0"/>
            <a:t>模型</a:t>
          </a:r>
          <a:endParaRPr lang="zh-CN" altLang="en-US" sz="2000" kern="1200" dirty="0"/>
        </a:p>
      </dsp:txBody>
      <dsp:txXfrm>
        <a:off x="2239995" y="572870"/>
        <a:ext cx="1962045" cy="576000"/>
      </dsp:txXfrm>
    </dsp:sp>
    <dsp:sp modelId="{6C8BC873-8466-49BB-AFEB-FFDA37AFF49F}">
      <dsp:nvSpPr>
        <dsp:cNvPr id="0" name=""/>
        <dsp:cNvSpPr/>
      </dsp:nvSpPr>
      <dsp:spPr>
        <a:xfrm>
          <a:off x="2239995" y="1148870"/>
          <a:ext cx="1962045" cy="2470499"/>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sz="2000" kern="1200" dirty="0" smtClean="0"/>
            <a:t>支持结构化的数据</a:t>
          </a:r>
          <a:endParaRPr lang="zh-CN" altLang="en-US" sz="2000" kern="1200" dirty="0"/>
        </a:p>
        <a:p>
          <a:pPr marL="228600" lvl="1" indent="-228600" algn="l" defTabSz="889000">
            <a:lnSpc>
              <a:spcPct val="90000"/>
            </a:lnSpc>
            <a:spcBef>
              <a:spcPct val="0"/>
            </a:spcBef>
            <a:spcAft>
              <a:spcPct val="15000"/>
            </a:spcAft>
            <a:buChar char="••"/>
          </a:pPr>
          <a:r>
            <a:rPr lang="zh-CN" sz="2000" kern="1200" dirty="0" smtClean="0"/>
            <a:t>按列存储，每一行数据的各项被存储在不同的列中</a:t>
          </a:r>
          <a:endParaRPr lang="zh-CN" altLang="en-US" sz="2000" kern="1200" dirty="0"/>
        </a:p>
      </dsp:txBody>
      <dsp:txXfrm>
        <a:off x="2239995" y="1148870"/>
        <a:ext cx="1962045" cy="2470499"/>
      </dsp:txXfrm>
    </dsp:sp>
    <dsp:sp modelId="{3796F840-6C71-4F5D-B409-640233F4FA9E}">
      <dsp:nvSpPr>
        <dsp:cNvPr id="0" name=""/>
        <dsp:cNvSpPr/>
      </dsp:nvSpPr>
      <dsp:spPr>
        <a:xfrm>
          <a:off x="4476727" y="572870"/>
          <a:ext cx="1962045" cy="5760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文档模型</a:t>
          </a:r>
          <a:endParaRPr lang="zh-CN" altLang="en-US" sz="2000" kern="1200" dirty="0"/>
        </a:p>
      </dsp:txBody>
      <dsp:txXfrm>
        <a:off x="4476727" y="572870"/>
        <a:ext cx="1962045" cy="576000"/>
      </dsp:txXfrm>
    </dsp:sp>
    <dsp:sp modelId="{A38F5233-2DD4-4F5A-AC96-4C8540E4E54D}">
      <dsp:nvSpPr>
        <dsp:cNvPr id="0" name=""/>
        <dsp:cNvSpPr/>
      </dsp:nvSpPr>
      <dsp:spPr>
        <a:xfrm>
          <a:off x="4476727" y="1148870"/>
          <a:ext cx="1962045" cy="2470499"/>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Value</a:t>
          </a:r>
          <a:r>
            <a:rPr lang="zh-CN" sz="2000" kern="1200" dirty="0" smtClean="0"/>
            <a:t>值支持复杂的结构定义</a:t>
          </a:r>
          <a:r>
            <a:rPr lang="zh-CN" altLang="en-US" sz="2000" kern="1200" dirty="0" smtClean="0"/>
            <a:t>（如</a:t>
          </a:r>
          <a:r>
            <a:rPr lang="en-US" sz="2000" kern="1200" dirty="0" smtClean="0"/>
            <a:t>JSON</a:t>
          </a:r>
          <a:r>
            <a:rPr lang="zh-CN" sz="2000" kern="1200" dirty="0" smtClean="0"/>
            <a:t>格式的结构化文档</a:t>
          </a:r>
          <a:r>
            <a:rPr lang="zh-CN" altLang="en-US" sz="2000" kern="1200" dirty="0" smtClean="0"/>
            <a:t>）</a:t>
          </a:r>
          <a:endParaRPr lang="zh-CN" altLang="en-US" sz="2000" kern="1200" dirty="0"/>
        </a:p>
        <a:p>
          <a:pPr marL="228600" lvl="1" indent="-228600" algn="l" defTabSz="889000">
            <a:lnSpc>
              <a:spcPct val="90000"/>
            </a:lnSpc>
            <a:spcBef>
              <a:spcPct val="0"/>
            </a:spcBef>
            <a:spcAft>
              <a:spcPct val="15000"/>
            </a:spcAft>
            <a:buChar char="••"/>
          </a:pPr>
          <a:r>
            <a:rPr lang="zh-CN" sz="2000" kern="1200" dirty="0" smtClean="0"/>
            <a:t>支持数据库索引的定义</a:t>
          </a:r>
          <a:endParaRPr lang="zh-CN" altLang="en-US" sz="2000" kern="1200" dirty="0"/>
        </a:p>
      </dsp:txBody>
      <dsp:txXfrm>
        <a:off x="4476727" y="1148870"/>
        <a:ext cx="1962045" cy="2470499"/>
      </dsp:txXfrm>
    </dsp:sp>
    <dsp:sp modelId="{E286EDA0-0EB1-453A-AA10-5F7D12C41F2B}">
      <dsp:nvSpPr>
        <dsp:cNvPr id="0" name=""/>
        <dsp:cNvSpPr/>
      </dsp:nvSpPr>
      <dsp:spPr>
        <a:xfrm>
          <a:off x="6713459" y="572870"/>
          <a:ext cx="1962045" cy="5760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图模型</a:t>
          </a:r>
          <a:endParaRPr lang="zh-CN" altLang="en-US" sz="2000" kern="1200" dirty="0"/>
        </a:p>
      </dsp:txBody>
      <dsp:txXfrm>
        <a:off x="6713459" y="572870"/>
        <a:ext cx="1962045" cy="576000"/>
      </dsp:txXfrm>
    </dsp:sp>
    <dsp:sp modelId="{8AC22661-989C-4E47-8C85-AD95429057BA}">
      <dsp:nvSpPr>
        <dsp:cNvPr id="0" name=""/>
        <dsp:cNvSpPr/>
      </dsp:nvSpPr>
      <dsp:spPr>
        <a:xfrm>
          <a:off x="6713459" y="1148870"/>
          <a:ext cx="1962045" cy="2470499"/>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存储图结构数据</a:t>
          </a:r>
          <a:endParaRPr lang="zh-CN" altLang="en-US" sz="2000" kern="1200" dirty="0"/>
        </a:p>
        <a:p>
          <a:pPr marL="228600" lvl="1" indent="-228600" algn="l" defTabSz="889000">
            <a:lnSpc>
              <a:spcPct val="90000"/>
            </a:lnSpc>
            <a:spcBef>
              <a:spcPct val="0"/>
            </a:spcBef>
            <a:spcAft>
              <a:spcPct val="15000"/>
            </a:spcAft>
            <a:buChar char="••"/>
          </a:pPr>
          <a:r>
            <a:rPr lang="zh-CN" sz="2000" kern="1200" dirty="0" smtClean="0"/>
            <a:t>支持图结构的基本算法</a:t>
          </a:r>
          <a:endParaRPr lang="zh-CN" altLang="en-US" sz="2000" kern="1200" dirty="0"/>
        </a:p>
        <a:p>
          <a:pPr marL="228600" lvl="1" indent="-228600" algn="l" defTabSz="889000">
            <a:lnSpc>
              <a:spcPct val="90000"/>
            </a:lnSpc>
            <a:spcBef>
              <a:spcPct val="0"/>
            </a:spcBef>
            <a:spcAft>
              <a:spcPct val="15000"/>
            </a:spcAft>
            <a:buChar char="••"/>
          </a:pPr>
          <a:r>
            <a:rPr lang="zh-CN" sz="2000" kern="1200" dirty="0" smtClean="0"/>
            <a:t>可表达和展示数据之间的联系</a:t>
          </a:r>
          <a:endParaRPr lang="zh-CN" altLang="en-US" sz="2000" kern="1200" dirty="0"/>
        </a:p>
      </dsp:txBody>
      <dsp:txXfrm>
        <a:off x="6713459" y="1148870"/>
        <a:ext cx="1962045" cy="24704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32646B8-461B-42A8-9837-5851785C46C6}" type="datetimeFigureOut">
              <a:rPr lang="zh-CN" altLang="en-US"/>
              <a:pPr>
                <a:defRPr/>
              </a:pPr>
              <a:t>2016/4/30</a:t>
            </a:fld>
            <a:endParaRPr lang="en-US"/>
          </a:p>
        </p:txBody>
      </p:sp>
      <p:sp>
        <p:nvSpPr>
          <p:cNvPr id="4100" name="Rectangle 4"/>
          <p:cNvSpPr>
            <a:spLocks noGrp="1" noRot="1" noChangeAspect="1" noChangeArrowheads="1"/>
          </p:cNvSpPr>
          <p:nvPr>
            <p:ph type="sldImg" idx="2"/>
          </p:nvPr>
        </p:nvSpPr>
        <p:spPr bwMode="auto">
          <a:xfrm>
            <a:off x="90488" y="747713"/>
            <a:ext cx="6651625" cy="3741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15FC26E-D4E7-4928-A520-A2537C532659}" type="slidenum">
              <a:rPr lang="zh-CN" altLang="en-US"/>
              <a:pPr>
                <a:defRPr/>
              </a:pPr>
              <a:t>‹#›</a:t>
            </a:fld>
            <a:endParaRPr lang="en-US"/>
          </a:p>
        </p:txBody>
      </p:sp>
    </p:spTree>
    <p:extLst>
      <p:ext uri="{BB962C8B-B14F-4D97-AF65-F5344CB8AC3E}">
        <p14:creationId xmlns:p14="http://schemas.microsoft.com/office/powerpoint/2010/main" xmlns="" val="38323610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fld id="{6D472705-93FE-4A70-9AC6-9FE21444B50C}" type="slidenum">
              <a:rPr lang="zh-CN" altLang="en-US" smtClean="0"/>
              <a:pPr/>
              <a:t>1</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071552"/>
            <a:ext cx="7772400" cy="1102519"/>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4414" y="264318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140343452"/>
      </p:ext>
    </p:extLst>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023444601"/>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9766"/>
            <a:ext cx="2057400" cy="467558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9766"/>
            <a:ext cx="6019800" cy="467558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807622567"/>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5720" y="-29766"/>
            <a:ext cx="8401080" cy="853679"/>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85720" y="1004888"/>
            <a:ext cx="8401080" cy="364093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xmlns="" val="995582935"/>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3632354404"/>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120990338"/>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215550255"/>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2063995749"/>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57128732"/>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3016611894"/>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355419021"/>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p:cNvPicPr>
            <a:picLocks noChangeAspect="1" noChangeArrowheads="1"/>
          </p:cNvPicPr>
          <p:nvPr userDrawn="1"/>
        </p:nvPicPr>
        <p:blipFill>
          <a:blip r:embed="rId13">
            <a:extLst>
              <a:ext uri="{28A0092B-C50C-407E-A947-70E740481C1C}">
                <a14:useLocalDpi xmlns:a14="http://schemas.microsoft.com/office/drawing/2010/main" xmlns="" val="0"/>
              </a:ext>
            </a:extLst>
          </a:blip>
          <a:srcRect l="1405" t="12910" r="2878" b="10757"/>
          <a:stretch>
            <a:fillRect/>
          </a:stretch>
        </p:blipFill>
        <p:spPr bwMode="auto">
          <a:xfrm>
            <a:off x="-22225" y="628650"/>
            <a:ext cx="9161463" cy="4338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7" name="Picture 3" descr="图片2"/>
          <p:cNvPicPr>
            <a:picLocks noChangeAspect="1" noChangeArrowheads="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22225" y="4840288"/>
            <a:ext cx="91662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8" name="Picture 4" descr="图片2"/>
          <p:cNvPicPr>
            <a:picLocks noChangeAspect="1" noChangeArrowheads="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22225" y="-20638"/>
            <a:ext cx="9166225"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457200" y="-30163"/>
            <a:ext cx="8229600" cy="8540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30" name="Rectangle 3"/>
          <p:cNvSpPr>
            <a:spLocks noGrp="1" noChangeArrowheads="1"/>
          </p:cNvSpPr>
          <p:nvPr>
            <p:ph type="body" idx="1"/>
          </p:nvPr>
        </p:nvSpPr>
        <p:spPr bwMode="auto">
          <a:xfrm>
            <a:off x="457200" y="1004888"/>
            <a:ext cx="8229600" cy="3641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1" name="Text Box 7"/>
          <p:cNvSpPr txBox="1">
            <a:spLocks noChangeArrowheads="1"/>
          </p:cNvSpPr>
          <p:nvPr userDrawn="1"/>
        </p:nvSpPr>
        <p:spPr bwMode="auto">
          <a:xfrm>
            <a:off x="5510213" y="4841875"/>
            <a:ext cx="4103687" cy="338138"/>
          </a:xfrm>
          <a:prstGeom prst="rect">
            <a:avLst/>
          </a:prstGeom>
          <a:noFill/>
          <a:ln w="9525">
            <a:noFill/>
            <a:miter lim="800000"/>
            <a:headEnd/>
            <a:tailEnd/>
          </a:ln>
        </p:spPr>
        <p:txBody>
          <a:bodyPr>
            <a:spAutoFit/>
          </a:bodyPr>
          <a:lstStyle/>
          <a:p>
            <a:pPr>
              <a:defRPr/>
            </a:pPr>
            <a:r>
              <a:rPr lang="en-US" altLang="zh-CN" sz="1600" b="1">
                <a:solidFill>
                  <a:schemeClr val="bg1"/>
                </a:solidFill>
              </a:rPr>
              <a:t>An Introduction to Database System</a:t>
            </a:r>
          </a:p>
        </p:txBody>
      </p:sp>
      <p:sp>
        <p:nvSpPr>
          <p:cNvPr id="1032" name="WordArt 8"/>
          <p:cNvSpPr>
            <a:spLocks noChangeArrowheads="1" noChangeShapeType="1"/>
          </p:cNvSpPr>
          <p:nvPr userDrawn="1"/>
        </p:nvSpPr>
        <p:spPr bwMode="auto">
          <a:xfrm rot="-1980000">
            <a:off x="1908175" y="1654175"/>
            <a:ext cx="5337175" cy="2232025"/>
          </a:xfrm>
          <a:prstGeom prst="rect">
            <a:avLst/>
          </a:prstGeom>
          <a:extLst>
            <a:ext uri="{909E8E84-426E-40DD-AFC4-6F175D3DCCD1}">
              <a14:hiddenFill xmlns:a14="http://schemas.microsoft.com/office/drawing/2010/main" xmlns="">
                <a:solidFill>
                  <a:srgbClr val="FFFFFF"/>
                </a:solidFill>
              </a14:hiddenFill>
            </a:ext>
          </a:extLst>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a:ea typeface="华文琥珀"/>
              </a:rPr>
              <a:t>中国人民大学</a:t>
            </a:r>
          </a:p>
          <a:p>
            <a:pPr algn="ctr"/>
            <a:endParaRPr lang="zh-CN" altLang="en-US" sz="3600" kern="10">
              <a:ln w="9525">
                <a:solidFill>
                  <a:schemeClr val="bg1"/>
                </a:solidFill>
                <a:round/>
                <a:headEnd/>
                <a:tailEnd/>
              </a:ln>
              <a:noFill/>
              <a:latin typeface="华文琥珀"/>
              <a:ea typeface="华文琥珀"/>
            </a:endParaRPr>
          </a:p>
          <a:p>
            <a:pPr algn="ctr"/>
            <a:endParaRPr lang="zh-CN" altLang="en-US" sz="3600" kern="10">
              <a:ln w="9525">
                <a:solidFill>
                  <a:schemeClr val="bg1"/>
                </a:solidFill>
                <a:round/>
                <a:headEnd/>
                <a:tailEnd/>
              </a:ln>
              <a:noFill/>
              <a:latin typeface="华文琥珀"/>
              <a:ea typeface="华文琥珀"/>
            </a:endParaRPr>
          </a:p>
          <a:p>
            <a:pPr algn="ctr"/>
            <a:r>
              <a:rPr lang="zh-CN" altLang="en-US" sz="3600" kern="10">
                <a:ln w="9525">
                  <a:solidFill>
                    <a:schemeClr val="bg1"/>
                  </a:solidFill>
                  <a:round/>
                  <a:headEnd/>
                  <a:tailEnd/>
                </a:ln>
                <a:noFill/>
                <a:latin typeface="华文琥珀"/>
                <a:ea typeface="华文琥珀"/>
              </a:rPr>
              <a:t>数据库系统概论</a:t>
            </a:r>
          </a:p>
        </p:txBody>
      </p:sp>
      <p:pic>
        <p:nvPicPr>
          <p:cNvPr id="1033" name="Picture 9" descr="图片3"/>
          <p:cNvPicPr>
            <a:picLocks noChangeAspect="1" noChangeArrowheads="1"/>
          </p:cNvPicPr>
          <p:nvPr userDrawn="1"/>
        </p:nvPicPr>
        <p:blipFill>
          <a:blip r:embed="rId15">
            <a:extLst>
              <a:ext uri="{28A0092B-C50C-407E-A947-70E740481C1C}">
                <a14:useLocalDpi xmlns:a14="http://schemas.microsoft.com/office/drawing/2010/main" xmlns="" val="0"/>
              </a:ext>
            </a:extLst>
          </a:blip>
          <a:srcRect/>
          <a:stretch>
            <a:fillRect/>
          </a:stretch>
        </p:blipFill>
        <p:spPr bwMode="auto">
          <a:xfrm>
            <a:off x="7516813" y="3598863"/>
            <a:ext cx="1528762" cy="164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d"/>
  </p:transition>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2"/>
          <p:cNvSpPr>
            <a:spLocks noGrp="1"/>
          </p:cNvSpPr>
          <p:nvPr>
            <p:ph type="ctrTitle"/>
          </p:nvPr>
        </p:nvSpPr>
        <p:spPr>
          <a:xfrm>
            <a:off x="500063" y="1071563"/>
            <a:ext cx="7772400" cy="1101725"/>
          </a:xfrm>
        </p:spPr>
        <p:txBody>
          <a:bodyPr/>
          <a:lstStyle/>
          <a:p>
            <a:endParaRPr lang="zh-CN" altLang="en-US" smtClean="0"/>
          </a:p>
        </p:txBody>
      </p:sp>
      <p:sp>
        <p:nvSpPr>
          <p:cNvPr id="2051" name="副标题 13"/>
          <p:cNvSpPr>
            <a:spLocks noGrp="1"/>
          </p:cNvSpPr>
          <p:nvPr>
            <p:ph type="subTitle" idx="1"/>
          </p:nvPr>
        </p:nvSpPr>
        <p:spPr>
          <a:xfrm>
            <a:off x="1214438" y="2643188"/>
            <a:ext cx="6400800" cy="1314450"/>
          </a:xfrm>
        </p:spPr>
        <p:txBody>
          <a:bodyPr/>
          <a:lstStyle/>
          <a:p>
            <a:endParaRPr lang="zh-CN" altLang="en-US" smtClean="0"/>
          </a:p>
        </p:txBody>
      </p:sp>
      <p:pic>
        <p:nvPicPr>
          <p:cNvPr id="2052" name="Picture 3"/>
          <p:cNvPicPr>
            <a:picLocks noChangeAspect="1" noChangeArrowheads="1"/>
          </p:cNvPicPr>
          <p:nvPr/>
        </p:nvPicPr>
        <p:blipFill>
          <a:blip r:embed="rId3">
            <a:lum bright="4000" contrast="-2000"/>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3" name="Rectangle 4"/>
          <p:cNvSpPr>
            <a:spLocks noChangeArrowheads="1"/>
          </p:cNvSpPr>
          <p:nvPr/>
        </p:nvSpPr>
        <p:spPr bwMode="auto">
          <a:xfrm>
            <a:off x="323850" y="646113"/>
            <a:ext cx="8208963" cy="199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6000">
                <a:solidFill>
                  <a:schemeClr val="bg1"/>
                </a:solidFill>
                <a:latin typeface="黑体" pitchFamily="49" charset="-122"/>
                <a:ea typeface="黑体" pitchFamily="49" charset="-122"/>
                <a:sym typeface="宋体" pitchFamily="2" charset="-122"/>
              </a:rPr>
              <a:t>数据库系统概论 </a:t>
            </a:r>
            <a:endParaRPr lang="en-US" altLang="zh-CN" sz="6000">
              <a:solidFill>
                <a:schemeClr val="bg1"/>
              </a:solidFill>
              <a:latin typeface="黑体" pitchFamily="49" charset="-122"/>
              <a:ea typeface="黑体" pitchFamily="49" charset="-122"/>
              <a:sym typeface="宋体" pitchFamily="2" charset="-122"/>
            </a:endParaRPr>
          </a:p>
          <a:p>
            <a:pPr algn="ctr" eaLnBrk="1" hangingPunct="1"/>
            <a:r>
              <a:rPr lang="en-US" altLang="zh-CN" sz="3600" b="1">
                <a:solidFill>
                  <a:schemeClr val="bg1"/>
                </a:solidFill>
                <a:latin typeface="Times New Roman" pitchFamily="18" charset="0"/>
                <a:sym typeface="宋体" pitchFamily="2" charset="-122"/>
              </a:rPr>
              <a:t>An Introduction to Database System</a:t>
            </a:r>
            <a:r>
              <a:rPr lang="zh-CN" altLang="en-US" sz="6000">
                <a:latin typeface="黑体" pitchFamily="49" charset="-122"/>
                <a:ea typeface="黑体" pitchFamily="49" charset="-122"/>
                <a:sym typeface="宋体" pitchFamily="2" charset="-122"/>
              </a:rPr>
              <a:t> </a:t>
            </a:r>
            <a:endParaRPr lang="en-US" altLang="zh-CN" sz="3600" b="1">
              <a:solidFill>
                <a:schemeClr val="bg1"/>
              </a:solidFill>
              <a:latin typeface="Times New Roman" pitchFamily="18" charset="0"/>
              <a:sym typeface="宋体" pitchFamily="2" charset="-122"/>
            </a:endParaRPr>
          </a:p>
        </p:txBody>
      </p:sp>
      <p:sp>
        <p:nvSpPr>
          <p:cNvPr id="8" name="Rectangle 3"/>
          <p:cNvSpPr txBox="1">
            <a:spLocks noChangeArrowheads="1"/>
          </p:cNvSpPr>
          <p:nvPr/>
        </p:nvSpPr>
        <p:spPr bwMode="auto">
          <a:xfrm>
            <a:off x="1744663" y="3000375"/>
            <a:ext cx="5256212" cy="285750"/>
          </a:xfrm>
          <a:prstGeom prst="rect">
            <a:avLst/>
          </a:prstGeom>
          <a:noFill/>
          <a:ln w="9525">
            <a:noFill/>
            <a:miter lim="800000"/>
            <a:headEnd/>
            <a:tailEnd/>
          </a:ln>
        </p:spPr>
        <p:txBody>
          <a:bodyPr/>
          <a:lstStyle/>
          <a:p>
            <a:pPr algn="ctr">
              <a:lnSpc>
                <a:spcPct val="80000"/>
              </a:lnSpc>
              <a:spcBef>
                <a:spcPct val="20000"/>
              </a:spcBef>
              <a:buSzPct val="100000"/>
              <a:buFont typeface="Wingdings" pitchFamily="2" charset="2"/>
              <a:buNone/>
              <a:defRPr/>
            </a:pPr>
            <a:r>
              <a:rPr kumimoji="1" lang="zh-CN" altLang="en-US" sz="3000" b="1" kern="0" dirty="0">
                <a:solidFill>
                  <a:schemeClr val="bg1"/>
                </a:solidFill>
                <a:latin typeface="Times-Roman" charset="0"/>
                <a:ea typeface="隶书" pitchFamily="49" charset="-122"/>
              </a:rPr>
              <a:t>中国人民大学信息学院</a:t>
            </a:r>
          </a:p>
        </p:txBody>
      </p:sp>
      <p:sp>
        <p:nvSpPr>
          <p:cNvPr id="2055" name="Rectangle 7"/>
          <p:cNvSpPr>
            <a:spLocks noChangeArrowheads="1"/>
          </p:cNvSpPr>
          <p:nvPr/>
        </p:nvSpPr>
        <p:spPr bwMode="auto">
          <a:xfrm>
            <a:off x="2643188" y="3643313"/>
            <a:ext cx="3532187"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altLang="zh-CN" sz="2000" b="1" dirty="0">
                <a:solidFill>
                  <a:schemeClr val="bg1"/>
                </a:solidFill>
              </a:rPr>
              <a:t>School of Information,</a:t>
            </a:r>
          </a:p>
          <a:p>
            <a:pPr algn="ctr" eaLnBrk="1" hangingPunct="1"/>
            <a:r>
              <a:rPr lang="en-US" altLang="zh-CN" sz="2000" b="1" dirty="0" err="1">
                <a:solidFill>
                  <a:schemeClr val="bg1"/>
                </a:solidFill>
              </a:rPr>
              <a:t>Renmin</a:t>
            </a:r>
            <a:r>
              <a:rPr lang="en-US" altLang="zh-CN" sz="2000" b="1" dirty="0">
                <a:solidFill>
                  <a:schemeClr val="bg1"/>
                </a:solidFill>
              </a:rPr>
              <a:t> University of China</a:t>
            </a:r>
          </a:p>
          <a:p>
            <a:pPr algn="ctr" eaLnBrk="1" hangingPunct="1"/>
            <a:r>
              <a:rPr lang="en-US" altLang="zh-CN" sz="2000" b="1" dirty="0" smtClean="0">
                <a:solidFill>
                  <a:schemeClr val="bg1"/>
                </a:solidFill>
              </a:rPr>
              <a:t>2016</a:t>
            </a:r>
            <a:endParaRPr lang="en-US" altLang="zh-CN" sz="2000" b="1" dirty="0">
              <a:solidFill>
                <a:schemeClr val="bg1"/>
              </a:solidFill>
            </a:endParaRPr>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大数据管理</a:t>
            </a:r>
            <a:endParaRPr lang="zh-CN" altLang="en-US" dirty="0"/>
          </a:p>
        </p:txBody>
      </p:sp>
      <p:sp>
        <p:nvSpPr>
          <p:cNvPr id="3" name="内容占位符 2"/>
          <p:cNvSpPr>
            <a:spLocks noGrp="1"/>
          </p:cNvSpPr>
          <p:nvPr>
            <p:ph idx="1"/>
          </p:nvPr>
        </p:nvSpPr>
        <p:spPr>
          <a:xfrm>
            <a:off x="1357290" y="823913"/>
            <a:ext cx="6143668" cy="3640931"/>
          </a:xfrm>
        </p:spPr>
        <p:txBody>
          <a:bodyPr/>
          <a:lstStyle/>
          <a:p>
            <a:r>
              <a:rPr lang="en-US" altLang="zh-CN" sz="3200" dirty="0" smtClean="0"/>
              <a:t>14.1  </a:t>
            </a:r>
            <a:r>
              <a:rPr lang="zh-CN" altLang="en-US" sz="3200" dirty="0" smtClean="0"/>
              <a:t>大数据概述</a:t>
            </a:r>
            <a:endParaRPr lang="en-US" altLang="zh-CN" sz="3200" dirty="0" smtClean="0"/>
          </a:p>
          <a:p>
            <a:r>
              <a:rPr lang="en-US" altLang="zh-CN" sz="3200" dirty="0" smtClean="0">
                <a:solidFill>
                  <a:srgbClr val="FF0000"/>
                </a:solidFill>
              </a:rPr>
              <a:t>14.2  </a:t>
            </a:r>
            <a:r>
              <a:rPr lang="zh-CN" altLang="en-US" sz="3200" dirty="0" smtClean="0">
                <a:solidFill>
                  <a:srgbClr val="FF0000"/>
                </a:solidFill>
              </a:rPr>
              <a:t>大数据应用</a:t>
            </a:r>
            <a:endParaRPr lang="en-US" altLang="zh-CN" sz="3200" dirty="0" smtClean="0">
              <a:solidFill>
                <a:srgbClr val="FF0000"/>
              </a:solidFill>
            </a:endParaRPr>
          </a:p>
          <a:p>
            <a:r>
              <a:rPr lang="en-US" altLang="zh-CN" sz="3200" dirty="0" smtClean="0"/>
              <a:t>14.3  </a:t>
            </a:r>
            <a:r>
              <a:rPr lang="zh-CN" altLang="en-US" sz="3200" dirty="0" smtClean="0"/>
              <a:t>大数据管理系统</a:t>
            </a:r>
            <a:endParaRPr lang="en-US" altLang="zh-CN" sz="3200" dirty="0" smtClean="0"/>
          </a:p>
          <a:p>
            <a:r>
              <a:rPr lang="en-US" altLang="zh-CN" sz="3200" dirty="0" smtClean="0"/>
              <a:t>14.4  </a:t>
            </a:r>
            <a:r>
              <a:rPr lang="zh-CN" altLang="en-US" sz="3200" dirty="0" smtClean="0"/>
              <a:t>小结</a:t>
            </a:r>
            <a:endParaRPr lang="zh-CN" altLang="en-US" sz="3200" dirty="0"/>
          </a:p>
        </p:txBody>
      </p:sp>
    </p:spTree>
    <p:extLst>
      <p:ext uri="{BB962C8B-B14F-4D97-AF65-F5344CB8AC3E}">
        <p14:creationId xmlns:p14="http://schemas.microsoft.com/office/powerpoint/2010/main" xmlns="" val="1790879125"/>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85720" y="642924"/>
            <a:ext cx="8715436" cy="3733821"/>
          </a:xfrm>
        </p:spPr>
        <p:txBody>
          <a:bodyPr/>
          <a:lstStyle/>
          <a:p>
            <a:r>
              <a:rPr lang="zh-CN" altLang="en-US" sz="2800" dirty="0" smtClean="0"/>
              <a:t>大数据应用丰富多彩，本节以应用案例来说明：</a:t>
            </a:r>
            <a:endParaRPr lang="en-US" altLang="zh-CN" sz="2800" dirty="0" smtClean="0"/>
          </a:p>
          <a:p>
            <a:pPr lvl="1">
              <a:buFont typeface="Wingdings" pitchFamily="2" charset="2"/>
              <a:buChar char="Ø"/>
            </a:pPr>
            <a:r>
              <a:rPr lang="zh-CN" altLang="en-US" sz="2600" dirty="0" smtClean="0"/>
              <a:t>大数据应用具有的特征</a:t>
            </a:r>
            <a:endParaRPr lang="en-US" altLang="zh-CN" sz="2600" dirty="0" smtClean="0"/>
          </a:p>
          <a:p>
            <a:pPr lvl="1">
              <a:buFont typeface="Wingdings" pitchFamily="2" charset="2"/>
              <a:buChar char="Ø"/>
            </a:pPr>
            <a:r>
              <a:rPr lang="zh-CN" altLang="en-US" sz="2600" dirty="0" smtClean="0"/>
              <a:t>对大数据管理和大数据系统提出的技术需求和挑战</a:t>
            </a:r>
            <a:endParaRPr lang="en-US" altLang="zh-CN" sz="2600" dirty="0" smtClean="0"/>
          </a:p>
          <a:p>
            <a:pPr>
              <a:buFont typeface="Wingdings" pitchFamily="2" charset="2"/>
              <a:buChar char="Ø"/>
            </a:pPr>
            <a:r>
              <a:rPr lang="zh-CN" altLang="en-US" sz="2800" dirty="0" smtClean="0"/>
              <a:t>应用案例</a:t>
            </a:r>
            <a:r>
              <a:rPr lang="en-US" altLang="zh-CN" sz="2800" dirty="0" smtClean="0"/>
              <a:t>1</a:t>
            </a:r>
            <a:r>
              <a:rPr lang="zh-CN" altLang="en-US" sz="2800" dirty="0" smtClean="0"/>
              <a:t>：</a:t>
            </a:r>
            <a:endParaRPr lang="en-US" altLang="zh-CN" sz="2800" dirty="0" smtClean="0"/>
          </a:p>
          <a:p>
            <a:r>
              <a:rPr lang="zh-CN" altLang="en-US" sz="2800" dirty="0" smtClean="0">
                <a:solidFill>
                  <a:srgbClr val="FF0000"/>
                </a:solidFill>
              </a:rPr>
              <a:t>感知现在 预测未来</a:t>
            </a:r>
            <a:r>
              <a:rPr lang="en-US" sz="2800" dirty="0" smtClean="0"/>
              <a:t>-</a:t>
            </a:r>
            <a:r>
              <a:rPr lang="zh-CN" altLang="en-US" sz="2800" dirty="0" smtClean="0"/>
              <a:t>互联网文本大数据管理与挖掘</a:t>
            </a:r>
            <a:r>
              <a:rPr lang="en-US" sz="2800" b="0" dirty="0" smtClean="0"/>
              <a:t> </a:t>
            </a:r>
          </a:p>
          <a:p>
            <a:pPr>
              <a:buFont typeface="Wingdings" pitchFamily="2" charset="2"/>
              <a:buChar char="Ø"/>
            </a:pPr>
            <a:r>
              <a:rPr lang="zh-CN" altLang="en-US" sz="2800" dirty="0" smtClean="0"/>
              <a:t>应用案例</a:t>
            </a:r>
            <a:r>
              <a:rPr lang="en-US" altLang="zh-CN" sz="2800" dirty="0" smtClean="0"/>
              <a:t>2</a:t>
            </a:r>
            <a:r>
              <a:rPr lang="zh-CN" altLang="en-US" sz="2800" dirty="0" smtClean="0"/>
              <a:t>：</a:t>
            </a:r>
            <a:endParaRPr lang="en-US" altLang="zh-CN" sz="2800" dirty="0" smtClean="0"/>
          </a:p>
          <a:p>
            <a:r>
              <a:rPr lang="zh-CN" altLang="en-US" sz="2800" dirty="0" smtClean="0">
                <a:solidFill>
                  <a:srgbClr val="FF0000"/>
                </a:solidFill>
              </a:rPr>
              <a:t>数据服务实时推荐</a:t>
            </a:r>
            <a:r>
              <a:rPr lang="en-US" sz="2800" dirty="0" smtClean="0"/>
              <a:t>-</a:t>
            </a:r>
            <a:r>
              <a:rPr lang="zh-CN" altLang="en-US" sz="2800" dirty="0" smtClean="0"/>
              <a:t>基于大数据分析的用户建模</a:t>
            </a:r>
          </a:p>
        </p:txBody>
      </p:sp>
      <p:sp>
        <p:nvSpPr>
          <p:cNvPr id="4" name="矩形 3"/>
          <p:cNvSpPr/>
          <p:nvPr/>
        </p:nvSpPr>
        <p:spPr>
          <a:xfrm>
            <a:off x="722313" y="0"/>
            <a:ext cx="7019870" cy="707886"/>
          </a:xfrm>
          <a:prstGeom prst="rect">
            <a:avLst/>
          </a:prstGeom>
        </p:spPr>
        <p:txBody>
          <a:bodyPr wrap="square">
            <a:spAutoFit/>
          </a:bodyPr>
          <a:lstStyle/>
          <a:p>
            <a:pPr algn="ctr"/>
            <a:r>
              <a:rPr lang="en-US" sz="4000" b="1" dirty="0" smtClean="0">
                <a:solidFill>
                  <a:schemeClr val="bg1"/>
                </a:solidFill>
              </a:rPr>
              <a:t>14.2 </a:t>
            </a:r>
            <a:r>
              <a:rPr lang="zh-CN" altLang="en-US" sz="4000" b="1" dirty="0" smtClean="0">
                <a:solidFill>
                  <a:schemeClr val="bg1"/>
                </a:solidFill>
              </a:rPr>
              <a:t>大数据应用</a:t>
            </a:r>
            <a:endParaRPr lang="zh-CN" altLang="en-US" sz="2800" dirty="0"/>
          </a:p>
        </p:txBody>
      </p:sp>
    </p:spTree>
    <p:extLst>
      <p:ext uri="{BB962C8B-B14F-4D97-AF65-F5344CB8AC3E}">
        <p14:creationId xmlns:p14="http://schemas.microsoft.com/office/powerpoint/2010/main" xmlns="" val="2914077944"/>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0" y="1617465"/>
            <a:ext cx="9144000" cy="1125140"/>
          </a:xfrm>
        </p:spPr>
        <p:txBody>
          <a:bodyPr/>
          <a:lstStyle/>
          <a:p>
            <a:r>
              <a:rPr lang="en-US" altLang="en-US" sz="4000" cap="all" dirty="0" smtClean="0">
                <a:solidFill>
                  <a:srgbClr val="C00000"/>
                </a:solidFill>
                <a:latin typeface="+mj-lt"/>
                <a:ea typeface="+mj-ea"/>
                <a:cs typeface="+mj-cs"/>
              </a:rPr>
              <a:t>14.2.1 </a:t>
            </a:r>
            <a:r>
              <a:rPr lang="zh-CN" altLang="en-US" sz="4000" cap="all" dirty="0" smtClean="0">
                <a:solidFill>
                  <a:srgbClr val="C00000"/>
                </a:solidFill>
                <a:latin typeface="+mj-lt"/>
                <a:ea typeface="+mj-ea"/>
                <a:cs typeface="+mj-cs"/>
              </a:rPr>
              <a:t>感知现在 预测未来</a:t>
            </a:r>
            <a:r>
              <a:rPr lang="en-US" altLang="zh-CN" sz="4000" cap="all" dirty="0" smtClean="0">
                <a:solidFill>
                  <a:srgbClr val="C00000"/>
                </a:solidFill>
                <a:latin typeface="+mj-lt"/>
                <a:ea typeface="+mj-ea"/>
                <a:cs typeface="+mj-cs"/>
              </a:rPr>
              <a:t>—</a:t>
            </a:r>
          </a:p>
          <a:p>
            <a:r>
              <a:rPr lang="en-US" altLang="zh-CN" sz="4000" cap="all" dirty="0" smtClean="0">
                <a:solidFill>
                  <a:srgbClr val="C00000"/>
                </a:solidFill>
                <a:latin typeface="+mj-lt"/>
                <a:ea typeface="+mj-ea"/>
                <a:cs typeface="+mj-cs"/>
              </a:rPr>
              <a:t> </a:t>
            </a:r>
            <a:r>
              <a:rPr lang="en-US" altLang="zh-CN" sz="4000" cap="all" dirty="0" smtClean="0">
                <a:solidFill>
                  <a:srgbClr val="C00000"/>
                </a:solidFill>
                <a:latin typeface="+mj-lt"/>
                <a:ea typeface="+mj-ea"/>
                <a:cs typeface="+mj-cs"/>
              </a:rPr>
              <a:t>          </a:t>
            </a:r>
            <a:r>
              <a:rPr lang="zh-CN" altLang="en-US" sz="4000" cap="all" dirty="0" smtClean="0">
                <a:solidFill>
                  <a:srgbClr val="C00000"/>
                </a:solidFill>
                <a:latin typeface="+mj-lt"/>
                <a:ea typeface="+mj-ea"/>
                <a:cs typeface="+mj-cs"/>
              </a:rPr>
              <a:t>互联网</a:t>
            </a:r>
            <a:r>
              <a:rPr lang="zh-CN" altLang="en-US" sz="4000" cap="all" dirty="0" smtClean="0">
                <a:solidFill>
                  <a:srgbClr val="C00000"/>
                </a:solidFill>
                <a:latin typeface="+mj-lt"/>
                <a:ea typeface="+mj-ea"/>
                <a:cs typeface="+mj-cs"/>
              </a:rPr>
              <a:t>文本大数据管理与挖掘</a:t>
            </a:r>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xmlns="" val="311056172"/>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dirty="0" smtClean="0"/>
              <a:t>14.2.1</a:t>
            </a:r>
            <a:r>
              <a:rPr lang="zh-CN" altLang="en-US" sz="3200" dirty="0" smtClean="0"/>
              <a:t>  互联网文本大数据管理与挖掘</a:t>
            </a:r>
            <a:endParaRPr lang="zh-CN" altLang="en-US" sz="3200" dirty="0"/>
          </a:p>
        </p:txBody>
      </p:sp>
      <p:sp>
        <p:nvSpPr>
          <p:cNvPr id="3" name="内容占位符 2"/>
          <p:cNvSpPr>
            <a:spLocks noGrp="1"/>
          </p:cNvSpPr>
          <p:nvPr>
            <p:ph idx="1"/>
          </p:nvPr>
        </p:nvSpPr>
        <p:spPr>
          <a:xfrm>
            <a:off x="314324" y="857238"/>
            <a:ext cx="8401080" cy="3640931"/>
          </a:xfrm>
        </p:spPr>
        <p:txBody>
          <a:bodyPr/>
          <a:lstStyle/>
          <a:p>
            <a:r>
              <a:rPr lang="zh-CN" altLang="en-US" dirty="0" smtClean="0"/>
              <a:t>互联网成为新闻信息传播的重要平台之一</a:t>
            </a:r>
            <a:endParaRPr lang="en-US" altLang="zh-CN" dirty="0" smtClean="0"/>
          </a:p>
          <a:p>
            <a:r>
              <a:rPr lang="zh-CN" altLang="en-US" dirty="0" smtClean="0"/>
              <a:t>互联网媒体大数据带来信息过载</a:t>
            </a:r>
            <a:endParaRPr lang="en-US" altLang="zh-CN" dirty="0" smtClean="0"/>
          </a:p>
          <a:p>
            <a:pPr lvl="1"/>
            <a:r>
              <a:rPr lang="zh-CN" altLang="en-US" dirty="0"/>
              <a:t>一个</a:t>
            </a:r>
            <a:r>
              <a:rPr lang="zh-CN" altLang="en-US" dirty="0" smtClean="0"/>
              <a:t>新闻事件在互联网上会出现大量相关报道和评论</a:t>
            </a:r>
            <a:endParaRPr lang="en-US" altLang="zh-CN" dirty="0" smtClean="0"/>
          </a:p>
          <a:p>
            <a:pPr lvl="1"/>
            <a:r>
              <a:rPr lang="zh-CN" altLang="en-US" dirty="0" smtClean="0"/>
              <a:t>用户很难快速查找和浏览有用信息</a:t>
            </a:r>
            <a:endParaRPr lang="en-US" altLang="zh-CN" dirty="0" smtClean="0"/>
          </a:p>
          <a:p>
            <a:pPr lvl="1"/>
            <a:r>
              <a:rPr lang="zh-CN" altLang="en-US" dirty="0" smtClean="0"/>
              <a:t>大量的信息是冗余和包含噪音的</a:t>
            </a:r>
            <a:endParaRPr lang="en-US" altLang="zh-CN" dirty="0" smtClean="0"/>
          </a:p>
          <a:p>
            <a:pPr lvl="1"/>
            <a:r>
              <a:rPr lang="zh-CN" altLang="en-US" dirty="0" smtClean="0"/>
              <a:t>用户很难对海量文本信息进行汇总和理解</a:t>
            </a:r>
            <a:endParaRPr lang="en-US" altLang="zh-CN" dirty="0" smtClean="0"/>
          </a:p>
          <a:p>
            <a:r>
              <a:rPr lang="zh-CN" altLang="en-US" dirty="0">
                <a:solidFill>
                  <a:srgbClr val="FF0000"/>
                </a:solidFill>
              </a:rPr>
              <a:t>中国人民</a:t>
            </a:r>
            <a:r>
              <a:rPr lang="zh-CN" altLang="en-US" dirty="0" smtClean="0">
                <a:solidFill>
                  <a:srgbClr val="FF0000"/>
                </a:solidFill>
              </a:rPr>
              <a:t>大学开发的时事探针系统</a:t>
            </a:r>
            <a:endParaRPr lang="zh-CN" altLang="en-US" dirty="0">
              <a:solidFill>
                <a:srgbClr val="FF0000"/>
              </a:solidFill>
            </a:endParaRPr>
          </a:p>
        </p:txBody>
      </p:sp>
    </p:spTree>
    <p:extLst>
      <p:ext uri="{BB962C8B-B14F-4D97-AF65-F5344CB8AC3E}">
        <p14:creationId xmlns:p14="http://schemas.microsoft.com/office/powerpoint/2010/main" xmlns="" val="1079878790"/>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dirty="0" smtClean="0"/>
              <a:t>1.  </a:t>
            </a:r>
            <a:r>
              <a:rPr lang="zh-CN" altLang="en-US" sz="3200" dirty="0" smtClean="0"/>
              <a:t>互联网媒体文本大数据应用：时事探针</a:t>
            </a:r>
            <a:endParaRPr lang="zh-CN" altLang="en-US" sz="3200" dirty="0"/>
          </a:p>
        </p:txBody>
      </p:sp>
      <p:sp>
        <p:nvSpPr>
          <p:cNvPr id="3" name="内容占位符 2"/>
          <p:cNvSpPr>
            <a:spLocks noGrp="1"/>
          </p:cNvSpPr>
          <p:nvPr>
            <p:ph idx="1"/>
          </p:nvPr>
        </p:nvSpPr>
        <p:spPr>
          <a:xfrm>
            <a:off x="285720" y="699542"/>
            <a:ext cx="8401080" cy="3946277"/>
          </a:xfrm>
        </p:spPr>
        <p:txBody>
          <a:bodyPr/>
          <a:lstStyle/>
          <a:p>
            <a:r>
              <a:rPr lang="zh-CN" altLang="en-US" sz="2000" dirty="0" smtClean="0"/>
              <a:t>时事探针系统：“高考”的关注度</a:t>
            </a:r>
            <a:endParaRPr lang="en-US" altLang="zh-CN" sz="2000" dirty="0" smtClean="0"/>
          </a:p>
          <a:p>
            <a:endParaRPr lang="en-US" altLang="zh-CN" sz="2000" dirty="0" smtClean="0"/>
          </a:p>
          <a:p>
            <a:pPr lvl="1"/>
            <a:endParaRPr lang="zh-CN" altLang="en-US" sz="1800" dirty="0"/>
          </a:p>
        </p:txBody>
      </p:sp>
      <p:grpSp>
        <p:nvGrpSpPr>
          <p:cNvPr id="19" name="组合 18"/>
          <p:cNvGrpSpPr/>
          <p:nvPr/>
        </p:nvGrpSpPr>
        <p:grpSpPr>
          <a:xfrm>
            <a:off x="167545" y="1203598"/>
            <a:ext cx="8813246" cy="2952328"/>
            <a:chOff x="167545" y="1203598"/>
            <a:chExt cx="8813246" cy="2952328"/>
          </a:xfrm>
        </p:grpSpPr>
        <p:pic>
          <p:nvPicPr>
            <p:cNvPr id="1843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545" y="1203598"/>
              <a:ext cx="8813246" cy="29523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矩形 4"/>
            <p:cNvSpPr/>
            <p:nvPr/>
          </p:nvSpPr>
          <p:spPr>
            <a:xfrm>
              <a:off x="2965807" y="1851670"/>
              <a:ext cx="3185487" cy="369332"/>
            </a:xfrm>
            <a:prstGeom prst="rect">
              <a:avLst/>
            </a:prstGeom>
            <a:solidFill>
              <a:srgbClr val="00B0F0"/>
            </a:solidFill>
          </p:spPr>
          <p:txBody>
            <a:bodyPr wrap="none">
              <a:spAutoFit/>
            </a:bodyPr>
            <a:lstStyle/>
            <a:p>
              <a:r>
                <a:rPr lang="zh-CN" altLang="en-US" dirty="0"/>
                <a:t>每年高考期间都是报道的高峰</a:t>
              </a:r>
            </a:p>
          </p:txBody>
        </p:sp>
        <p:cxnSp>
          <p:nvCxnSpPr>
            <p:cNvPr id="9" name="直接箭头连接符 8"/>
            <p:cNvCxnSpPr/>
            <p:nvPr/>
          </p:nvCxnSpPr>
          <p:spPr bwMode="auto">
            <a:xfrm flipH="1">
              <a:off x="2771800" y="2221002"/>
              <a:ext cx="1786750" cy="350748"/>
            </a:xfrm>
            <a:prstGeom prst="straightConnector1">
              <a:avLst/>
            </a:prstGeom>
            <a:noFill/>
            <a:ln w="19050" cap="flat" cmpd="sng" algn="ctr">
              <a:solidFill>
                <a:srgbClr val="00B0F0"/>
              </a:solidFill>
              <a:prstDash val="solid"/>
              <a:round/>
              <a:headEnd type="none" w="med" len="med"/>
              <a:tailEnd type="arrow"/>
            </a:ln>
            <a:effectLst/>
          </p:spPr>
        </p:cxnSp>
        <p:cxnSp>
          <p:nvCxnSpPr>
            <p:cNvPr id="11" name="直接箭头连接符 10"/>
            <p:cNvCxnSpPr/>
            <p:nvPr/>
          </p:nvCxnSpPr>
          <p:spPr bwMode="auto">
            <a:xfrm>
              <a:off x="4574168" y="2221002"/>
              <a:ext cx="1510000" cy="638780"/>
            </a:xfrm>
            <a:prstGeom prst="straightConnector1">
              <a:avLst/>
            </a:prstGeom>
            <a:noFill/>
            <a:ln w="19050" cap="flat" cmpd="sng" algn="ctr">
              <a:solidFill>
                <a:srgbClr val="00B0F0"/>
              </a:solidFill>
              <a:prstDash val="solid"/>
              <a:round/>
              <a:headEnd type="none" w="med" len="med"/>
              <a:tailEnd type="arrow"/>
            </a:ln>
            <a:effectLst/>
          </p:spPr>
        </p:cxnSp>
        <p:sp>
          <p:nvSpPr>
            <p:cNvPr id="12" name="TextBox 11"/>
            <p:cNvSpPr txBox="1"/>
            <p:nvPr/>
          </p:nvSpPr>
          <p:spPr>
            <a:xfrm>
              <a:off x="6524169" y="2033431"/>
              <a:ext cx="2376264" cy="646331"/>
            </a:xfrm>
            <a:prstGeom prst="rect">
              <a:avLst/>
            </a:prstGeom>
            <a:solidFill>
              <a:srgbClr val="92D050"/>
            </a:solidFill>
          </p:spPr>
          <p:txBody>
            <a:bodyPr wrap="square" rtlCol="0">
              <a:spAutoFit/>
            </a:bodyPr>
            <a:lstStyle/>
            <a:p>
              <a:r>
                <a:rPr lang="zh-CN" altLang="en-US" dirty="0" smtClean="0"/>
                <a:t>成绩发布、状元，报道小高峰</a:t>
              </a:r>
              <a:endParaRPr lang="zh-CN" altLang="en-US" dirty="0"/>
            </a:p>
          </p:txBody>
        </p:sp>
        <p:cxnSp>
          <p:nvCxnSpPr>
            <p:cNvPr id="14" name="直接箭头连接符 13"/>
            <p:cNvCxnSpPr/>
            <p:nvPr/>
          </p:nvCxnSpPr>
          <p:spPr bwMode="auto">
            <a:xfrm flipH="1">
              <a:off x="2843808" y="2690738"/>
              <a:ext cx="4565784" cy="601092"/>
            </a:xfrm>
            <a:prstGeom prst="straightConnector1">
              <a:avLst/>
            </a:prstGeom>
            <a:noFill/>
            <a:ln w="19050" cap="flat" cmpd="sng" algn="ctr">
              <a:solidFill>
                <a:srgbClr val="00B050"/>
              </a:solidFill>
              <a:prstDash val="solid"/>
              <a:round/>
              <a:headEnd type="none" w="med" len="med"/>
              <a:tailEnd type="arrow"/>
            </a:ln>
            <a:effectLst/>
          </p:spPr>
        </p:cxnSp>
        <p:cxnSp>
          <p:nvCxnSpPr>
            <p:cNvPr id="16" name="直接箭头连接符 15"/>
            <p:cNvCxnSpPr/>
            <p:nvPr/>
          </p:nvCxnSpPr>
          <p:spPr bwMode="auto">
            <a:xfrm flipH="1">
              <a:off x="6300192" y="2679762"/>
              <a:ext cx="1133788" cy="612068"/>
            </a:xfrm>
            <a:prstGeom prst="straightConnector1">
              <a:avLst/>
            </a:prstGeom>
            <a:noFill/>
            <a:ln w="19050" cap="flat" cmpd="sng" algn="ctr">
              <a:solidFill>
                <a:srgbClr val="00B050"/>
              </a:solidFill>
              <a:prstDash val="solid"/>
              <a:round/>
              <a:headEnd type="none" w="med" len="med"/>
              <a:tailEnd type="arrow"/>
            </a:ln>
            <a:effectLst/>
          </p:spPr>
        </p:cxnSp>
      </p:grpSp>
    </p:spTree>
    <p:extLst>
      <p:ext uri="{BB962C8B-B14F-4D97-AF65-F5344CB8AC3E}">
        <p14:creationId xmlns:p14="http://schemas.microsoft.com/office/powerpoint/2010/main" xmlns="" val="493518646"/>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dirty="0" smtClean="0"/>
              <a:t>1. </a:t>
            </a:r>
            <a:r>
              <a:rPr lang="zh-CN" altLang="en-US" sz="3200" dirty="0" smtClean="0"/>
              <a:t>互联网媒体文本大数据应用：时事探针</a:t>
            </a:r>
            <a:endParaRPr lang="zh-CN" altLang="en-US" sz="3200" dirty="0"/>
          </a:p>
        </p:txBody>
      </p:sp>
      <p:sp>
        <p:nvSpPr>
          <p:cNvPr id="3" name="内容占位符 2"/>
          <p:cNvSpPr>
            <a:spLocks noGrp="1"/>
          </p:cNvSpPr>
          <p:nvPr>
            <p:ph idx="1"/>
          </p:nvPr>
        </p:nvSpPr>
        <p:spPr>
          <a:xfrm>
            <a:off x="285720" y="699542"/>
            <a:ext cx="8401080" cy="3946277"/>
          </a:xfrm>
        </p:spPr>
        <p:txBody>
          <a:bodyPr/>
          <a:lstStyle/>
          <a:p>
            <a:r>
              <a:rPr lang="zh-CN" altLang="en-US" sz="2000" dirty="0" smtClean="0"/>
              <a:t>时事探针系统：“高考”热议话题的多维分析</a:t>
            </a:r>
            <a:endParaRPr lang="zh-CN" altLang="en-US" sz="20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2238" y="1347614"/>
            <a:ext cx="8645063" cy="25202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18473179"/>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699542"/>
            <a:ext cx="6840760" cy="41924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标题 1"/>
          <p:cNvSpPr>
            <a:spLocks noGrp="1"/>
          </p:cNvSpPr>
          <p:nvPr>
            <p:ph type="title"/>
          </p:nvPr>
        </p:nvSpPr>
        <p:spPr/>
        <p:txBody>
          <a:bodyPr/>
          <a:lstStyle/>
          <a:p>
            <a:r>
              <a:rPr lang="en-US" sz="3200" dirty="0" smtClean="0"/>
              <a:t>1. </a:t>
            </a:r>
            <a:r>
              <a:rPr lang="zh-CN" altLang="en-US" sz="3200" dirty="0" smtClean="0"/>
              <a:t>互联网媒体文本大数据应用：时事探针</a:t>
            </a:r>
            <a:endParaRPr lang="zh-CN" altLang="en-US" sz="3200" dirty="0"/>
          </a:p>
        </p:txBody>
      </p:sp>
      <p:sp>
        <p:nvSpPr>
          <p:cNvPr id="4" name="TextBox 3"/>
          <p:cNvSpPr txBox="1"/>
          <p:nvPr/>
        </p:nvSpPr>
        <p:spPr>
          <a:xfrm>
            <a:off x="6876256" y="1491630"/>
            <a:ext cx="2088232" cy="369332"/>
          </a:xfrm>
          <a:prstGeom prst="rect">
            <a:avLst/>
          </a:prstGeom>
          <a:noFill/>
        </p:spPr>
        <p:txBody>
          <a:bodyPr wrap="square" rtlCol="0">
            <a:spAutoFit/>
          </a:bodyPr>
          <a:lstStyle/>
          <a:p>
            <a:pPr algn="ctr"/>
            <a:r>
              <a:rPr lang="zh-CN" altLang="en-US" b="1" dirty="0" smtClean="0"/>
              <a:t>整体分析</a:t>
            </a:r>
            <a:endParaRPr lang="zh-CN" altLang="en-US" b="1" dirty="0"/>
          </a:p>
        </p:txBody>
      </p:sp>
      <p:sp>
        <p:nvSpPr>
          <p:cNvPr id="5" name="矩形 4"/>
          <p:cNvSpPr/>
          <p:nvPr/>
        </p:nvSpPr>
        <p:spPr>
          <a:xfrm>
            <a:off x="1403648" y="690250"/>
            <a:ext cx="4108817" cy="369332"/>
          </a:xfrm>
          <a:prstGeom prst="rect">
            <a:avLst/>
          </a:prstGeom>
        </p:spPr>
        <p:txBody>
          <a:bodyPr wrap="none">
            <a:spAutoFit/>
          </a:bodyPr>
          <a:lstStyle/>
          <a:p>
            <a:r>
              <a:rPr lang="zh-CN" altLang="en-US" b="1" dirty="0" smtClean="0"/>
              <a:t>时事探针系统：“高考”的交互式分析</a:t>
            </a:r>
            <a:endParaRPr lang="en-US" altLang="zh-CN" b="1" dirty="0" smtClean="0"/>
          </a:p>
        </p:txBody>
      </p:sp>
    </p:spTree>
    <p:extLst>
      <p:ext uri="{BB962C8B-B14F-4D97-AF65-F5344CB8AC3E}">
        <p14:creationId xmlns:p14="http://schemas.microsoft.com/office/powerpoint/2010/main" xmlns="" val="73533250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dirty="0" smtClean="0"/>
              <a:t>1. </a:t>
            </a:r>
            <a:r>
              <a:rPr lang="zh-CN" altLang="en-US" sz="3200" dirty="0" smtClean="0"/>
              <a:t>互联网媒体文本大数据应用：时事探针</a:t>
            </a:r>
            <a:endParaRPr lang="zh-CN" altLang="en-US" sz="3200" dirty="0"/>
          </a:p>
        </p:txBody>
      </p:sp>
      <p:sp>
        <p:nvSpPr>
          <p:cNvPr id="4" name="TextBox 3"/>
          <p:cNvSpPr txBox="1"/>
          <p:nvPr/>
        </p:nvSpPr>
        <p:spPr>
          <a:xfrm>
            <a:off x="6902648" y="1131590"/>
            <a:ext cx="2088232" cy="3139321"/>
          </a:xfrm>
          <a:prstGeom prst="rect">
            <a:avLst/>
          </a:prstGeom>
          <a:noFill/>
        </p:spPr>
        <p:txBody>
          <a:bodyPr wrap="square" rtlCol="0">
            <a:spAutoFit/>
          </a:bodyPr>
          <a:lstStyle/>
          <a:p>
            <a:r>
              <a:rPr lang="zh-CN" altLang="en-US" dirty="0" smtClean="0"/>
              <a:t>在</a:t>
            </a:r>
            <a:r>
              <a:rPr lang="zh-CN" altLang="en-US" b="1" dirty="0" smtClean="0">
                <a:solidFill>
                  <a:srgbClr val="FF0000"/>
                </a:solidFill>
              </a:rPr>
              <a:t>时间维度</a:t>
            </a:r>
            <a:r>
              <a:rPr lang="zh-CN" altLang="en-US" dirty="0" smtClean="0"/>
              <a:t>上分析：</a:t>
            </a:r>
            <a:endParaRPr lang="en-US" altLang="zh-CN" dirty="0" smtClean="0"/>
          </a:p>
          <a:p>
            <a:r>
              <a:rPr lang="zh-CN" altLang="en-US" dirty="0" smtClean="0"/>
              <a:t>可在报道趋势曲线上选中关注的时间范围对该范围内的媒体数据进行分析</a:t>
            </a:r>
            <a:endParaRPr lang="en-US" altLang="zh-CN" dirty="0" smtClean="0"/>
          </a:p>
          <a:p>
            <a:endParaRPr lang="en-US" altLang="zh-CN" dirty="0"/>
          </a:p>
          <a:p>
            <a:r>
              <a:rPr lang="zh-CN" altLang="en-US" dirty="0" smtClean="0"/>
              <a:t>例如：分析</a:t>
            </a:r>
            <a:r>
              <a:rPr lang="en-US" altLang="zh-CN" dirty="0" smtClean="0"/>
              <a:t>2015</a:t>
            </a:r>
            <a:r>
              <a:rPr lang="zh-CN" altLang="en-US" dirty="0" smtClean="0"/>
              <a:t>年</a:t>
            </a:r>
            <a:r>
              <a:rPr lang="en-US" altLang="zh-CN" dirty="0" smtClean="0"/>
              <a:t>5</a:t>
            </a:r>
            <a:r>
              <a:rPr lang="zh-CN" altLang="en-US" dirty="0" smtClean="0"/>
              <a:t>月初到</a:t>
            </a:r>
            <a:r>
              <a:rPr lang="en-US" altLang="zh-CN" dirty="0" smtClean="0"/>
              <a:t>6</a:t>
            </a:r>
            <a:r>
              <a:rPr lang="zh-CN" altLang="en-US" dirty="0" smtClean="0"/>
              <a:t>月底的数据，结果中相关人物、话题等都相应变动</a:t>
            </a:r>
            <a:endParaRPr lang="en-US" altLang="zh-CN" dirty="0"/>
          </a:p>
        </p:txBody>
      </p:sp>
      <p:pic>
        <p:nvPicPr>
          <p:cNvPr id="20486"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844" y="714236"/>
            <a:ext cx="6814368" cy="42054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矩形 11"/>
          <p:cNvSpPr/>
          <p:nvPr/>
        </p:nvSpPr>
        <p:spPr>
          <a:xfrm>
            <a:off x="1403648" y="690250"/>
            <a:ext cx="4108817" cy="369332"/>
          </a:xfrm>
          <a:prstGeom prst="rect">
            <a:avLst/>
          </a:prstGeom>
          <a:ln>
            <a:solidFill>
              <a:schemeClr val="bg1"/>
            </a:solidFill>
          </a:ln>
        </p:spPr>
        <p:txBody>
          <a:bodyPr wrap="none">
            <a:spAutoFit/>
          </a:bodyPr>
          <a:lstStyle/>
          <a:p>
            <a:r>
              <a:rPr lang="zh-CN" altLang="en-US" b="1" dirty="0" smtClean="0"/>
              <a:t>时事探针系统：“高考”的交互式分析</a:t>
            </a:r>
            <a:endParaRPr lang="en-US" altLang="zh-CN" b="1" dirty="0" smtClean="0"/>
          </a:p>
        </p:txBody>
      </p:sp>
      <p:sp>
        <p:nvSpPr>
          <p:cNvPr id="7" name="TextBox 6"/>
          <p:cNvSpPr txBox="1"/>
          <p:nvPr/>
        </p:nvSpPr>
        <p:spPr>
          <a:xfrm>
            <a:off x="4067944" y="2427734"/>
            <a:ext cx="1107996" cy="276999"/>
          </a:xfrm>
          <a:prstGeom prst="rect">
            <a:avLst/>
          </a:prstGeom>
          <a:noFill/>
        </p:spPr>
        <p:txBody>
          <a:bodyPr wrap="none" rtlCol="0">
            <a:spAutoFit/>
          </a:bodyPr>
          <a:lstStyle/>
          <a:p>
            <a:r>
              <a:rPr lang="zh-CN" altLang="en-US" sz="1200" b="1" dirty="0" smtClean="0">
                <a:solidFill>
                  <a:srgbClr val="FF0000"/>
                </a:solidFill>
              </a:rPr>
              <a:t>选中时间范围</a:t>
            </a:r>
            <a:endParaRPr lang="zh-CN" altLang="en-US" sz="1200" b="1" dirty="0">
              <a:solidFill>
                <a:srgbClr val="FF0000"/>
              </a:solidFill>
            </a:endParaRPr>
          </a:p>
        </p:txBody>
      </p:sp>
    </p:spTree>
    <p:extLst>
      <p:ext uri="{BB962C8B-B14F-4D97-AF65-F5344CB8AC3E}">
        <p14:creationId xmlns:p14="http://schemas.microsoft.com/office/powerpoint/2010/main" xmlns="" val="413103792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dirty="0" smtClean="0"/>
              <a:t>1. </a:t>
            </a:r>
            <a:r>
              <a:rPr lang="zh-CN" altLang="en-US" sz="3200" dirty="0" smtClean="0"/>
              <a:t>互联网媒体文本大数据应用：时事探针</a:t>
            </a:r>
            <a:endParaRPr lang="zh-CN" altLang="en-US" sz="3200" dirty="0"/>
          </a:p>
        </p:txBody>
      </p:sp>
      <p:pic>
        <p:nvPicPr>
          <p:cNvPr id="20487"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5671" y="639247"/>
            <a:ext cx="6840761" cy="42149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 name="TextBox 10"/>
          <p:cNvSpPr txBox="1"/>
          <p:nvPr/>
        </p:nvSpPr>
        <p:spPr>
          <a:xfrm>
            <a:off x="6965364" y="1227405"/>
            <a:ext cx="2088232" cy="1754326"/>
          </a:xfrm>
          <a:prstGeom prst="rect">
            <a:avLst/>
          </a:prstGeom>
          <a:noFill/>
        </p:spPr>
        <p:txBody>
          <a:bodyPr wrap="square" rtlCol="0">
            <a:spAutoFit/>
          </a:bodyPr>
          <a:lstStyle/>
          <a:p>
            <a:r>
              <a:rPr lang="zh-CN" altLang="en-US" dirty="0" smtClean="0"/>
              <a:t>进一步的交互：</a:t>
            </a:r>
            <a:endParaRPr lang="en-US" altLang="zh-CN" dirty="0" smtClean="0"/>
          </a:p>
          <a:p>
            <a:endParaRPr lang="en-US" altLang="zh-CN" dirty="0" smtClean="0"/>
          </a:p>
          <a:p>
            <a:r>
              <a:rPr lang="zh-CN" altLang="en-US" dirty="0" smtClean="0"/>
              <a:t>在选定的时间范围内对“状元”这一子话题进行深入分析。</a:t>
            </a:r>
            <a:endParaRPr lang="zh-CN" altLang="en-US" dirty="0"/>
          </a:p>
        </p:txBody>
      </p:sp>
      <p:sp>
        <p:nvSpPr>
          <p:cNvPr id="5" name="矩形 4"/>
          <p:cNvSpPr/>
          <p:nvPr/>
        </p:nvSpPr>
        <p:spPr>
          <a:xfrm>
            <a:off x="1658692" y="639247"/>
            <a:ext cx="4108817" cy="369332"/>
          </a:xfrm>
          <a:prstGeom prst="rect">
            <a:avLst/>
          </a:prstGeom>
        </p:spPr>
        <p:txBody>
          <a:bodyPr wrap="none">
            <a:spAutoFit/>
          </a:bodyPr>
          <a:lstStyle/>
          <a:p>
            <a:r>
              <a:rPr lang="zh-CN" altLang="en-US" b="1" dirty="0" smtClean="0"/>
              <a:t>时事探针系统：“高考”的交互式分析</a:t>
            </a:r>
            <a:endParaRPr lang="en-US" altLang="zh-CN" b="1" dirty="0" smtClean="0"/>
          </a:p>
        </p:txBody>
      </p:sp>
      <p:sp>
        <p:nvSpPr>
          <p:cNvPr id="10" name="TextBox 9"/>
          <p:cNvSpPr txBox="1"/>
          <p:nvPr/>
        </p:nvSpPr>
        <p:spPr>
          <a:xfrm>
            <a:off x="4184084" y="2427734"/>
            <a:ext cx="1107996" cy="276999"/>
          </a:xfrm>
          <a:prstGeom prst="rect">
            <a:avLst/>
          </a:prstGeom>
          <a:noFill/>
        </p:spPr>
        <p:txBody>
          <a:bodyPr wrap="none" rtlCol="0">
            <a:spAutoFit/>
          </a:bodyPr>
          <a:lstStyle/>
          <a:p>
            <a:r>
              <a:rPr lang="zh-CN" altLang="en-US" sz="1200" b="1" dirty="0" smtClean="0">
                <a:solidFill>
                  <a:srgbClr val="FF0000"/>
                </a:solidFill>
              </a:rPr>
              <a:t>选中时间范围</a:t>
            </a:r>
            <a:endParaRPr lang="zh-CN" altLang="en-US" sz="1200" b="1" dirty="0">
              <a:solidFill>
                <a:srgbClr val="FF0000"/>
              </a:solidFill>
            </a:endParaRPr>
          </a:p>
        </p:txBody>
      </p:sp>
      <p:sp>
        <p:nvSpPr>
          <p:cNvPr id="12" name="TextBox 11"/>
          <p:cNvSpPr txBox="1"/>
          <p:nvPr/>
        </p:nvSpPr>
        <p:spPr>
          <a:xfrm>
            <a:off x="611560" y="3363838"/>
            <a:ext cx="954107" cy="276999"/>
          </a:xfrm>
          <a:prstGeom prst="rect">
            <a:avLst/>
          </a:prstGeom>
          <a:noFill/>
        </p:spPr>
        <p:txBody>
          <a:bodyPr wrap="none" rtlCol="0">
            <a:spAutoFit/>
          </a:bodyPr>
          <a:lstStyle/>
          <a:p>
            <a:r>
              <a:rPr lang="zh-CN" altLang="en-US" sz="1200" b="1" dirty="0" smtClean="0">
                <a:solidFill>
                  <a:srgbClr val="FF0000"/>
                </a:solidFill>
              </a:rPr>
              <a:t>选中子话题</a:t>
            </a:r>
            <a:endParaRPr lang="zh-CN" altLang="en-US" sz="1200" b="1" dirty="0">
              <a:solidFill>
                <a:srgbClr val="FF0000"/>
              </a:solidFill>
            </a:endParaRPr>
          </a:p>
        </p:txBody>
      </p:sp>
      <p:sp>
        <p:nvSpPr>
          <p:cNvPr id="6" name="内容占位符 5"/>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xmlns="" val="413103792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dirty="0" smtClean="0"/>
              <a:t>1. </a:t>
            </a:r>
            <a:r>
              <a:rPr lang="zh-CN" altLang="en-US" sz="3200" dirty="0" smtClean="0"/>
              <a:t>互联网媒体文本大数据应用：时事探针</a:t>
            </a:r>
            <a:endParaRPr lang="zh-CN" altLang="en-US" sz="3200" dirty="0"/>
          </a:p>
        </p:txBody>
      </p:sp>
      <p:sp>
        <p:nvSpPr>
          <p:cNvPr id="3" name="内容占位符 2"/>
          <p:cNvSpPr>
            <a:spLocks noGrp="1"/>
          </p:cNvSpPr>
          <p:nvPr>
            <p:ph idx="1"/>
          </p:nvPr>
        </p:nvSpPr>
        <p:spPr>
          <a:xfrm>
            <a:off x="285720" y="699542"/>
            <a:ext cx="8401080" cy="3946277"/>
          </a:xfrm>
        </p:spPr>
        <p:txBody>
          <a:bodyPr/>
          <a:lstStyle/>
          <a:p>
            <a:r>
              <a:rPr lang="zh-CN" altLang="en-US" dirty="0"/>
              <a:t>时事探针系统的特色</a:t>
            </a:r>
            <a:endParaRPr lang="en-US" altLang="zh-CN" dirty="0"/>
          </a:p>
          <a:p>
            <a:pPr lvl="1"/>
            <a:r>
              <a:rPr lang="zh-CN" altLang="en-US" dirty="0"/>
              <a:t>知识深度抽取：时间、地点、人物、事件、实体、各种类型的行业知识等</a:t>
            </a:r>
          </a:p>
          <a:p>
            <a:pPr lvl="1"/>
            <a:r>
              <a:rPr lang="zh-CN" altLang="en-US" dirty="0" smtClean="0"/>
              <a:t>基于大规模</a:t>
            </a:r>
            <a:r>
              <a:rPr lang="zh-CN" altLang="en-US" dirty="0"/>
              <a:t>网页</a:t>
            </a:r>
            <a:r>
              <a:rPr lang="zh-CN" altLang="en-US" dirty="0" smtClean="0"/>
              <a:t>汇总</a:t>
            </a:r>
            <a:r>
              <a:rPr lang="zh-CN" altLang="en-US" dirty="0"/>
              <a:t>返回高阶知识</a:t>
            </a:r>
            <a:r>
              <a:rPr lang="zh-CN" altLang="en-US" dirty="0" smtClean="0"/>
              <a:t>，</a:t>
            </a:r>
            <a:r>
              <a:rPr lang="zh-CN" altLang="en-US" dirty="0"/>
              <a:t>而</a:t>
            </a:r>
            <a:r>
              <a:rPr lang="zh-CN" altLang="en-US" dirty="0" smtClean="0"/>
              <a:t>非返回简单的搜索结果列表</a:t>
            </a:r>
            <a:endParaRPr lang="zh-CN" altLang="en-US" dirty="0"/>
          </a:p>
          <a:p>
            <a:pPr lvl="1"/>
            <a:r>
              <a:rPr lang="zh-CN" altLang="en-US" dirty="0" smtClean="0"/>
              <a:t>结果以统计图表的形式展现</a:t>
            </a:r>
            <a:endParaRPr lang="zh-CN" altLang="en-US" dirty="0"/>
          </a:p>
          <a:p>
            <a:pPr lvl="1"/>
            <a:r>
              <a:rPr lang="zh-CN" altLang="en-US" dirty="0"/>
              <a:t>交互式</a:t>
            </a:r>
            <a:r>
              <a:rPr lang="zh-CN" altLang="en-US" dirty="0" smtClean="0"/>
              <a:t>分析，帮助用户在交互的过程中完成深度分析，帮助用户发现数据中的关联关系</a:t>
            </a:r>
            <a:endParaRPr lang="zh-CN" altLang="en-US" dirty="0"/>
          </a:p>
          <a:p>
            <a:pPr lvl="1"/>
            <a:r>
              <a:rPr lang="zh-CN" altLang="en-US" dirty="0"/>
              <a:t>历史</a:t>
            </a:r>
            <a:r>
              <a:rPr lang="zh-CN" altLang="en-US" dirty="0" smtClean="0"/>
              <a:t>回溯：可对历史上某一时段的数据进行分析</a:t>
            </a:r>
            <a:endParaRPr lang="zh-CN" altLang="en-US" dirty="0"/>
          </a:p>
          <a:p>
            <a:endParaRPr lang="en-US" altLang="zh-CN" dirty="0"/>
          </a:p>
          <a:p>
            <a:pPr marL="457200" lvl="1" indent="0">
              <a:buNone/>
            </a:pPr>
            <a:endParaRPr lang="en-US" altLang="zh-CN" dirty="0"/>
          </a:p>
          <a:p>
            <a:endParaRPr lang="zh-CN" altLang="en-US" dirty="0"/>
          </a:p>
          <a:p>
            <a:pPr lvl="1"/>
            <a:endParaRPr lang="zh-CN" altLang="en-US" sz="1600" dirty="0" smtClean="0"/>
          </a:p>
          <a:p>
            <a:endParaRPr lang="zh-CN" altLang="en-US" sz="2000" dirty="0"/>
          </a:p>
        </p:txBody>
      </p:sp>
    </p:spTree>
    <p:extLst>
      <p:ext uri="{BB962C8B-B14F-4D97-AF65-F5344CB8AC3E}">
        <p14:creationId xmlns:p14="http://schemas.microsoft.com/office/powerpoint/2010/main" xmlns="" val="1856172416"/>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397793"/>
            <a:ext cx="7772400" cy="1102519"/>
          </a:xfrm>
        </p:spPr>
        <p:txBody>
          <a:bodyPr/>
          <a:lstStyle/>
          <a:p>
            <a:r>
              <a:rPr lang="zh-CN" altLang="en-US" dirty="0" smtClean="0">
                <a:solidFill>
                  <a:srgbClr val="002060"/>
                </a:solidFill>
              </a:rPr>
              <a:t>第</a:t>
            </a:r>
            <a:r>
              <a:rPr lang="en-US" altLang="zh-CN" dirty="0" smtClean="0">
                <a:solidFill>
                  <a:srgbClr val="002060"/>
                </a:solidFill>
              </a:rPr>
              <a:t>14</a:t>
            </a:r>
            <a:r>
              <a:rPr lang="zh-CN" altLang="en-US" dirty="0" smtClean="0">
                <a:solidFill>
                  <a:srgbClr val="002060"/>
                </a:solidFill>
              </a:rPr>
              <a:t>章 大数据管理</a:t>
            </a:r>
            <a:endParaRPr lang="zh-CN" altLang="en-US" dirty="0">
              <a:solidFill>
                <a:srgbClr val="002060"/>
              </a:solidFill>
            </a:endParaRP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xmlns="" val="732397732"/>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2.  </a:t>
            </a:r>
            <a:r>
              <a:rPr lang="zh-CN" altLang="en-US" sz="3200" dirty="0" smtClean="0"/>
              <a:t>互联网文本大数据管理的挑战</a:t>
            </a:r>
            <a:endParaRPr lang="zh-CN" altLang="en-US" sz="3200" dirty="0"/>
          </a:p>
        </p:txBody>
      </p:sp>
      <p:sp>
        <p:nvSpPr>
          <p:cNvPr id="3" name="内容占位符 2"/>
          <p:cNvSpPr>
            <a:spLocks noGrp="1"/>
          </p:cNvSpPr>
          <p:nvPr>
            <p:ph idx="1"/>
          </p:nvPr>
        </p:nvSpPr>
        <p:spPr>
          <a:xfrm>
            <a:off x="285720" y="823913"/>
            <a:ext cx="8401080" cy="3640931"/>
          </a:xfrm>
        </p:spPr>
        <p:txBody>
          <a:bodyPr/>
          <a:lstStyle/>
          <a:p>
            <a:pPr lvl="1">
              <a:lnSpc>
                <a:spcPct val="150000"/>
              </a:lnSpc>
            </a:pPr>
            <a:r>
              <a:rPr lang="zh-CN" altLang="en-US" dirty="0" smtClean="0"/>
              <a:t>数据规模巨大，</a:t>
            </a:r>
            <a:r>
              <a:rPr lang="zh-CN" altLang="en-US" smtClean="0"/>
              <a:t>变化快，话题多样</a:t>
            </a:r>
            <a:endParaRPr lang="en-US" altLang="zh-CN" dirty="0" smtClean="0"/>
          </a:p>
          <a:p>
            <a:pPr lvl="1">
              <a:lnSpc>
                <a:spcPct val="150000"/>
              </a:lnSpc>
            </a:pPr>
            <a:r>
              <a:rPr lang="zh-CN" altLang="en-US" dirty="0" smtClean="0"/>
              <a:t>分析对象主要为非结构化文本数据而不是结构化数据，不能直接应用</a:t>
            </a:r>
            <a:r>
              <a:rPr lang="en-US" altLang="zh-CN" dirty="0" smtClean="0"/>
              <a:t>OLAP</a:t>
            </a:r>
            <a:r>
              <a:rPr lang="zh-CN" altLang="en-US" dirty="0" smtClean="0"/>
              <a:t>系统</a:t>
            </a:r>
            <a:endParaRPr lang="en-US" altLang="zh-CN" dirty="0" smtClean="0"/>
          </a:p>
          <a:p>
            <a:pPr lvl="1">
              <a:lnSpc>
                <a:spcPct val="150000"/>
              </a:lnSpc>
            </a:pPr>
            <a:r>
              <a:rPr lang="zh-CN" altLang="en-US" dirty="0" smtClean="0"/>
              <a:t>是在线分析而不是离线分析：响应速度要快</a:t>
            </a:r>
            <a:endParaRPr lang="en-US" altLang="zh-CN" dirty="0" smtClean="0"/>
          </a:p>
          <a:p>
            <a:pPr lvl="1">
              <a:lnSpc>
                <a:spcPct val="150000"/>
              </a:lnSpc>
            </a:pPr>
            <a:r>
              <a:rPr lang="zh-CN" altLang="en-US" dirty="0" smtClean="0"/>
              <a:t>搜索引擎只能搜，不能汇总分析：数据汇总统计的代价远远高于简单的搜索</a:t>
            </a:r>
            <a:endParaRPr lang="en-US" altLang="zh-CN" dirty="0" smtClean="0"/>
          </a:p>
          <a:p>
            <a:pPr lvl="1">
              <a:lnSpc>
                <a:spcPct val="150000"/>
              </a:lnSpc>
            </a:pPr>
            <a:endParaRPr lang="en-US" altLang="zh-CN" dirty="0" smtClean="0"/>
          </a:p>
          <a:p>
            <a:pPr lvl="1"/>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xmlns="" val="3090083384"/>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dirty="0" smtClean="0"/>
              <a:t>3.  </a:t>
            </a:r>
            <a:r>
              <a:rPr lang="zh-CN" altLang="en-US" sz="3200" dirty="0" smtClean="0"/>
              <a:t>互联网文本大数据管理系统</a:t>
            </a:r>
            <a:endParaRPr lang="zh-CN" altLang="en-US" sz="3200" dirty="0"/>
          </a:p>
        </p:txBody>
      </p:sp>
      <p:sp>
        <p:nvSpPr>
          <p:cNvPr id="3" name="内容占位符 2"/>
          <p:cNvSpPr>
            <a:spLocks noGrp="1"/>
          </p:cNvSpPr>
          <p:nvPr>
            <p:ph idx="1"/>
          </p:nvPr>
        </p:nvSpPr>
        <p:spPr>
          <a:xfrm>
            <a:off x="-32" y="785800"/>
            <a:ext cx="9072626" cy="3640931"/>
          </a:xfrm>
        </p:spPr>
        <p:txBody>
          <a:bodyPr/>
          <a:lstStyle/>
          <a:p>
            <a:r>
              <a:rPr lang="zh-CN" altLang="en-US" sz="2400" dirty="0"/>
              <a:t>系统设计：利用和融合传统信息检索、</a:t>
            </a:r>
            <a:r>
              <a:rPr lang="zh-CN" altLang="en-US" sz="2400" dirty="0" smtClean="0"/>
              <a:t>数据库、自然语言处理、数据挖掘及</a:t>
            </a:r>
            <a:r>
              <a:rPr lang="zh-CN" altLang="en-US" sz="2400" dirty="0"/>
              <a:t>分布式</a:t>
            </a:r>
            <a:r>
              <a:rPr lang="zh-CN" altLang="en-US" sz="2400" dirty="0" smtClean="0"/>
              <a:t>系统等多项技术</a:t>
            </a:r>
            <a:endParaRPr lang="en-US" altLang="zh-CN" sz="2400" dirty="0"/>
          </a:p>
          <a:p>
            <a:pPr lvl="1"/>
            <a:r>
              <a:rPr lang="zh-CN" altLang="en-US" sz="2000" dirty="0"/>
              <a:t>待分析的海量文档采用</a:t>
            </a:r>
            <a:r>
              <a:rPr lang="zh-CN" altLang="en-US" sz="2000" dirty="0">
                <a:solidFill>
                  <a:srgbClr val="C00000"/>
                </a:solidFill>
              </a:rPr>
              <a:t>分布式</a:t>
            </a:r>
            <a:r>
              <a:rPr lang="zh-CN" altLang="en-US" sz="2000" dirty="0" smtClean="0">
                <a:solidFill>
                  <a:srgbClr val="C00000"/>
                </a:solidFill>
              </a:rPr>
              <a:t>存储</a:t>
            </a:r>
            <a:r>
              <a:rPr lang="zh-CN" altLang="en-US" sz="2000" dirty="0" smtClean="0"/>
              <a:t>（</a:t>
            </a:r>
            <a:r>
              <a:rPr lang="en-US" altLang="zh-CN" sz="2000" dirty="0"/>
              <a:t>NoSQL</a:t>
            </a:r>
            <a:r>
              <a:rPr lang="zh-CN" altLang="en-US" sz="2000" dirty="0"/>
              <a:t>数据库）</a:t>
            </a:r>
            <a:endParaRPr lang="en-US" altLang="zh-CN" sz="2000" dirty="0"/>
          </a:p>
          <a:p>
            <a:pPr lvl="1"/>
            <a:r>
              <a:rPr lang="zh-CN" altLang="en-US" sz="2000" dirty="0"/>
              <a:t>利用自</a:t>
            </a:r>
            <a:r>
              <a:rPr lang="zh-CN" altLang="en-US" sz="2000" dirty="0">
                <a:solidFill>
                  <a:srgbClr val="C00000"/>
                </a:solidFill>
              </a:rPr>
              <a:t>然语言处理</a:t>
            </a:r>
            <a:r>
              <a:rPr lang="zh-CN" altLang="en-US" sz="2000" dirty="0"/>
              <a:t>与</a:t>
            </a:r>
            <a:r>
              <a:rPr lang="zh-CN" altLang="en-US" sz="2000" dirty="0">
                <a:solidFill>
                  <a:srgbClr val="FF0000"/>
                </a:solidFill>
              </a:rPr>
              <a:t>机器学习</a:t>
            </a:r>
            <a:r>
              <a:rPr lang="zh-CN" altLang="en-US" sz="2000" dirty="0"/>
              <a:t>技术</a:t>
            </a:r>
            <a:r>
              <a:rPr lang="zh-CN" altLang="en-US" sz="2000" dirty="0" smtClean="0"/>
              <a:t>对非结构化文档</a:t>
            </a:r>
            <a:r>
              <a:rPr lang="zh-CN" altLang="en-US" sz="2000" dirty="0"/>
              <a:t>中</a:t>
            </a:r>
            <a:r>
              <a:rPr lang="zh-CN" altLang="zh-CN" sz="2000" dirty="0"/>
              <a:t>的关键信息进行挖掘和抽取以生成结构化数据</a:t>
            </a:r>
            <a:endParaRPr lang="en-US" altLang="zh-CN" sz="2000" dirty="0"/>
          </a:p>
          <a:p>
            <a:pPr lvl="1"/>
            <a:r>
              <a:rPr lang="zh-CN" altLang="zh-CN" sz="2000" dirty="0"/>
              <a:t>使用</a:t>
            </a:r>
            <a:r>
              <a:rPr lang="zh-CN" altLang="zh-CN" sz="2000" dirty="0">
                <a:solidFill>
                  <a:srgbClr val="C00000"/>
                </a:solidFill>
              </a:rPr>
              <a:t>信息检索</a:t>
            </a:r>
            <a:r>
              <a:rPr lang="zh-CN" altLang="zh-CN" sz="2000" dirty="0"/>
              <a:t>技术，对数据进行索引</a:t>
            </a:r>
            <a:r>
              <a:rPr lang="zh-CN" altLang="zh-CN" sz="2000" dirty="0" smtClean="0"/>
              <a:t>以</a:t>
            </a:r>
            <a:r>
              <a:rPr lang="zh-CN" altLang="en-US" sz="2000" dirty="0" smtClean="0"/>
              <a:t>实现高效检索</a:t>
            </a:r>
            <a:endParaRPr lang="en-US" altLang="zh-CN" sz="2000" dirty="0" smtClean="0"/>
          </a:p>
          <a:p>
            <a:pPr lvl="1"/>
            <a:r>
              <a:rPr lang="zh-CN" altLang="en-US" sz="2000" dirty="0" smtClean="0"/>
              <a:t>采用</a:t>
            </a:r>
            <a:r>
              <a:rPr lang="zh-CN" altLang="en-US" sz="2000" dirty="0"/>
              <a:t>离线和在线相结合的</a:t>
            </a:r>
            <a:r>
              <a:rPr lang="zh-CN" altLang="en-US" sz="2000" dirty="0" smtClean="0"/>
              <a:t>方式</a:t>
            </a:r>
            <a:r>
              <a:rPr lang="zh-CN" altLang="zh-CN" sz="2000" dirty="0" smtClean="0"/>
              <a:t>进行</a:t>
            </a:r>
            <a:r>
              <a:rPr lang="zh-CN" altLang="en-US" sz="2000" dirty="0" smtClean="0">
                <a:solidFill>
                  <a:srgbClr val="C00000"/>
                </a:solidFill>
              </a:rPr>
              <a:t>并行</a:t>
            </a:r>
            <a:r>
              <a:rPr lang="zh-CN" altLang="en-US" sz="2000" dirty="0" smtClean="0"/>
              <a:t>数据</a:t>
            </a:r>
            <a:r>
              <a:rPr lang="zh-CN" altLang="zh-CN" sz="2000" dirty="0" smtClean="0"/>
              <a:t>汇总</a:t>
            </a:r>
            <a:r>
              <a:rPr lang="zh-CN" altLang="zh-CN" sz="2000" dirty="0"/>
              <a:t>和</a:t>
            </a:r>
            <a:r>
              <a:rPr lang="zh-CN" altLang="zh-CN" sz="2000" dirty="0" smtClean="0"/>
              <a:t>分析</a:t>
            </a:r>
            <a:endParaRPr lang="en-US" altLang="zh-CN" sz="2000" dirty="0" smtClean="0"/>
          </a:p>
          <a:p>
            <a:pPr lvl="1"/>
            <a:r>
              <a:rPr lang="zh-CN" altLang="en-US" sz="2000" dirty="0" smtClean="0"/>
              <a:t>简单直观的</a:t>
            </a:r>
            <a:r>
              <a:rPr lang="zh-CN" altLang="en-US" sz="2000" dirty="0" smtClean="0">
                <a:solidFill>
                  <a:srgbClr val="C00000"/>
                </a:solidFill>
              </a:rPr>
              <a:t>可视化技术</a:t>
            </a:r>
            <a:endParaRPr lang="en-US" altLang="zh-CN" sz="2000" dirty="0" smtClean="0">
              <a:solidFill>
                <a:srgbClr val="C00000"/>
              </a:solidFill>
            </a:endParaRPr>
          </a:p>
          <a:p>
            <a:pPr lvl="1">
              <a:buNone/>
            </a:pPr>
            <a:r>
              <a:rPr lang="zh-CN" altLang="en-US" dirty="0" smtClean="0">
                <a:solidFill>
                  <a:srgbClr val="FF0000"/>
                </a:solidFill>
              </a:rPr>
              <a:t>这是一个面向互联网文本大数据的通用的管理和分析</a:t>
            </a:r>
            <a:r>
              <a:rPr lang="zh-CN" altLang="en-US" dirty="0" smtClean="0">
                <a:solidFill>
                  <a:srgbClr val="FF0000"/>
                </a:solidFill>
              </a:rPr>
              <a:t>平台。</a:t>
            </a:r>
            <a:endParaRPr lang="zh-CN" altLang="en-US" dirty="0">
              <a:solidFill>
                <a:srgbClr val="FF0000"/>
              </a:solidFill>
            </a:endParaRPr>
          </a:p>
        </p:txBody>
      </p:sp>
    </p:spTree>
    <p:extLst>
      <p:ext uri="{BB962C8B-B14F-4D97-AF65-F5344CB8AC3E}">
        <p14:creationId xmlns:p14="http://schemas.microsoft.com/office/powerpoint/2010/main" xmlns="" val="1193741444"/>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 y="-142894"/>
            <a:ext cx="8401080" cy="853679"/>
          </a:xfrm>
        </p:spPr>
        <p:txBody>
          <a:bodyPr/>
          <a:lstStyle/>
          <a:p>
            <a:r>
              <a:rPr lang="zh-CN" altLang="zh-CN" sz="3600" dirty="0" smtClean="0"/>
              <a:t>时事探针系统结构图</a:t>
            </a:r>
            <a:endParaRPr lang="zh-CN" altLang="en-US" sz="3600" dirty="0"/>
          </a:p>
        </p:txBody>
      </p:sp>
      <p:sp>
        <p:nvSpPr>
          <p:cNvPr id="3" name="内容占位符 2"/>
          <p:cNvSpPr>
            <a:spLocks noGrp="1"/>
          </p:cNvSpPr>
          <p:nvPr>
            <p:ph idx="1"/>
          </p:nvPr>
        </p:nvSpPr>
        <p:spPr>
          <a:xfrm>
            <a:off x="6715140" y="678670"/>
            <a:ext cx="2376264" cy="3821906"/>
          </a:xfrm>
          <a:ln>
            <a:solidFill>
              <a:schemeClr val="accent2"/>
            </a:solidFill>
          </a:ln>
        </p:spPr>
        <p:txBody>
          <a:bodyPr/>
          <a:lstStyle/>
          <a:p>
            <a:r>
              <a:rPr lang="zh-CN" altLang="en-US" sz="1800" dirty="0" smtClean="0"/>
              <a:t>离线</a:t>
            </a:r>
            <a:endParaRPr lang="en-US" altLang="zh-CN" sz="1800" dirty="0" smtClean="0"/>
          </a:p>
          <a:p>
            <a:pPr lvl="1"/>
            <a:r>
              <a:rPr lang="zh-CN" altLang="en-US" sz="1600" dirty="0" smtClean="0"/>
              <a:t>数据采集</a:t>
            </a:r>
            <a:endParaRPr lang="en-US" altLang="zh-CN" sz="1600" dirty="0"/>
          </a:p>
          <a:p>
            <a:pPr lvl="1"/>
            <a:r>
              <a:rPr lang="zh-CN" altLang="en-US" sz="1600" dirty="0"/>
              <a:t>非结构化</a:t>
            </a:r>
            <a:r>
              <a:rPr lang="zh-CN" altLang="en-US" sz="1600" dirty="0" smtClean="0"/>
              <a:t>文档理解及结构化数据抽取</a:t>
            </a:r>
            <a:endParaRPr lang="en-US" altLang="zh-CN" sz="1600" dirty="0" smtClean="0"/>
          </a:p>
          <a:p>
            <a:pPr lvl="1"/>
            <a:r>
              <a:rPr lang="zh-CN" altLang="en-US" sz="1600" dirty="0" smtClean="0"/>
              <a:t>分布式存储</a:t>
            </a:r>
            <a:endParaRPr lang="en-US" altLang="zh-CN" sz="1600" dirty="0" smtClean="0"/>
          </a:p>
          <a:p>
            <a:pPr lvl="1"/>
            <a:r>
              <a:rPr lang="zh-CN" altLang="en-US" sz="1600" dirty="0" smtClean="0"/>
              <a:t>文档索引</a:t>
            </a:r>
            <a:endParaRPr lang="en-US" altLang="zh-CN" sz="1600" dirty="0" smtClean="0"/>
          </a:p>
          <a:p>
            <a:r>
              <a:rPr lang="zh-CN" altLang="en-US" sz="1800" dirty="0" smtClean="0"/>
              <a:t>在线</a:t>
            </a:r>
            <a:endParaRPr lang="en-US" altLang="zh-CN" sz="1800" dirty="0" smtClean="0"/>
          </a:p>
          <a:p>
            <a:pPr lvl="1"/>
            <a:r>
              <a:rPr lang="zh-CN" altLang="en-US" sz="1600" dirty="0" smtClean="0"/>
              <a:t>检索文档</a:t>
            </a:r>
            <a:endParaRPr lang="en-US" altLang="zh-CN" sz="1600" dirty="0" smtClean="0"/>
          </a:p>
          <a:p>
            <a:pPr lvl="1"/>
            <a:r>
              <a:rPr lang="zh-CN" altLang="en-US" sz="1600" dirty="0" smtClean="0"/>
              <a:t>文档排序</a:t>
            </a:r>
            <a:endParaRPr lang="en-US" altLang="zh-CN" sz="1600" dirty="0" smtClean="0"/>
          </a:p>
          <a:p>
            <a:pPr lvl="1"/>
            <a:r>
              <a:rPr lang="zh-CN" altLang="en-US" sz="1600" dirty="0" smtClean="0"/>
              <a:t>汇总分析</a:t>
            </a:r>
            <a:endParaRPr lang="en-US" altLang="zh-CN" sz="1600" dirty="0" smtClean="0"/>
          </a:p>
          <a:p>
            <a:pPr lvl="1"/>
            <a:r>
              <a:rPr lang="zh-CN" altLang="en-US" sz="1600" dirty="0"/>
              <a:t>可视化</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150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 y="571486"/>
            <a:ext cx="6701901" cy="42681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40172154"/>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互联网</a:t>
            </a:r>
            <a:r>
              <a:rPr lang="zh-CN" altLang="en-US" sz="3200" dirty="0" smtClean="0"/>
              <a:t>文本大数据管理与挖掘</a:t>
            </a:r>
            <a:endParaRPr lang="zh-CN" altLang="en-US" sz="3200" dirty="0"/>
          </a:p>
        </p:txBody>
      </p:sp>
      <p:sp>
        <p:nvSpPr>
          <p:cNvPr id="3" name="内容占位符 2"/>
          <p:cNvSpPr>
            <a:spLocks noGrp="1"/>
          </p:cNvSpPr>
          <p:nvPr>
            <p:ph idx="1"/>
          </p:nvPr>
        </p:nvSpPr>
        <p:spPr>
          <a:xfrm>
            <a:off x="285720" y="823913"/>
            <a:ext cx="8401080" cy="3640931"/>
          </a:xfrm>
        </p:spPr>
        <p:txBody>
          <a:bodyPr/>
          <a:lstStyle/>
          <a:p>
            <a:r>
              <a:rPr lang="zh-CN" altLang="en-US" sz="2400" dirty="0" smtClean="0">
                <a:solidFill>
                  <a:srgbClr val="FF0000"/>
                </a:solidFill>
              </a:rPr>
              <a:t>关键技术问题</a:t>
            </a:r>
            <a:endParaRPr lang="en-US" altLang="zh-CN" sz="2400" dirty="0" smtClean="0">
              <a:solidFill>
                <a:srgbClr val="FF0000"/>
              </a:solidFill>
            </a:endParaRPr>
          </a:p>
          <a:p>
            <a:pPr lvl="1"/>
            <a:r>
              <a:rPr lang="zh-CN" altLang="en-US" sz="2000" dirty="0" smtClean="0"/>
              <a:t>数据一致性和完整性的要求较低：</a:t>
            </a:r>
            <a:r>
              <a:rPr lang="zh-CN" altLang="zh-CN" sz="2000" dirty="0"/>
              <a:t>一定程度上能够容忍丢失更新、不可重复读和读”脏”数据 等不一致性问题</a:t>
            </a:r>
            <a:r>
              <a:rPr lang="zh-CN" altLang="zh-CN" sz="2000" dirty="0" smtClean="0"/>
              <a:t>，读写锁</a:t>
            </a:r>
            <a:r>
              <a:rPr lang="zh-CN" altLang="en-US" sz="2000" dirty="0" smtClean="0"/>
              <a:t>和</a:t>
            </a:r>
            <a:r>
              <a:rPr lang="zh-CN" altLang="zh-CN" sz="2000" dirty="0" smtClean="0"/>
              <a:t>事务隔离级别</a:t>
            </a:r>
            <a:r>
              <a:rPr lang="zh-CN" altLang="en-US" sz="2000" dirty="0" smtClean="0"/>
              <a:t>较低：</a:t>
            </a:r>
            <a:r>
              <a:rPr lang="zh-CN" altLang="en-US" sz="2000" u="sng" dirty="0" smtClean="0">
                <a:solidFill>
                  <a:srgbClr val="FF0000"/>
                </a:solidFill>
              </a:rPr>
              <a:t>采用</a:t>
            </a:r>
            <a:r>
              <a:rPr lang="en-US" altLang="zh-CN" sz="2000" u="sng" dirty="0" smtClean="0">
                <a:solidFill>
                  <a:srgbClr val="FF0000"/>
                </a:solidFill>
              </a:rPr>
              <a:t>NoSQL</a:t>
            </a:r>
            <a:r>
              <a:rPr lang="zh-CN" altLang="en-US" sz="2000" u="sng" dirty="0" smtClean="0">
                <a:solidFill>
                  <a:srgbClr val="FF0000"/>
                </a:solidFill>
              </a:rPr>
              <a:t>而非关系型数据库</a:t>
            </a:r>
            <a:endParaRPr lang="en-US" altLang="zh-CN" sz="2000" u="sng" dirty="0" smtClean="0">
              <a:solidFill>
                <a:srgbClr val="FF0000"/>
              </a:solidFill>
            </a:endParaRPr>
          </a:p>
          <a:p>
            <a:pPr lvl="1"/>
            <a:r>
              <a:rPr lang="zh-CN" altLang="en-US" sz="2000" dirty="0" smtClean="0"/>
              <a:t>输出的是各种类型的“排序”，例如文档列表、热点人物等。不同的排序模型可能会产生不同的排序结果，无严格的“确定性”结果 </a:t>
            </a:r>
            <a:r>
              <a:rPr lang="zh-CN" altLang="en-US" sz="2000" dirty="0"/>
              <a:t>：</a:t>
            </a:r>
            <a:r>
              <a:rPr lang="zh-CN" altLang="en-US" sz="2000" u="sng" dirty="0" smtClean="0">
                <a:solidFill>
                  <a:srgbClr val="FF0000"/>
                </a:solidFill>
              </a:rPr>
              <a:t>采用信息检索中的索引及排序而非</a:t>
            </a:r>
            <a:r>
              <a:rPr lang="en-US" altLang="zh-CN" sz="2000" u="sng" dirty="0" smtClean="0">
                <a:solidFill>
                  <a:srgbClr val="FF0000"/>
                </a:solidFill>
              </a:rPr>
              <a:t>SQL</a:t>
            </a:r>
            <a:r>
              <a:rPr lang="zh-CN" altLang="en-US" sz="2000" u="sng" dirty="0" smtClean="0">
                <a:solidFill>
                  <a:srgbClr val="FF0000"/>
                </a:solidFill>
              </a:rPr>
              <a:t>查询</a:t>
            </a:r>
            <a:endParaRPr lang="en-US" altLang="zh-CN" sz="2000" u="sng" dirty="0" smtClean="0">
              <a:solidFill>
                <a:srgbClr val="FF0000"/>
              </a:solidFill>
            </a:endParaRPr>
          </a:p>
          <a:p>
            <a:pPr lvl="1"/>
            <a:r>
              <a:rPr lang="zh-CN" altLang="en-US" sz="2000" dirty="0" smtClean="0"/>
              <a:t>因文本分析技术的限制，输出结果中可能会存在少量噪声，如热门机构中的“清华”和“清华大学”是冗余的，“榆林文科”被判断为人物等：</a:t>
            </a:r>
            <a:r>
              <a:rPr lang="zh-CN" altLang="en-US" sz="2000" u="sng" dirty="0" smtClean="0">
                <a:solidFill>
                  <a:srgbClr val="FF0000"/>
                </a:solidFill>
              </a:rPr>
              <a:t>持续改进信息紧缩、自然语言处理及机器学习技术降低错误率</a:t>
            </a:r>
            <a:endParaRPr lang="zh-CN" altLang="en-US" sz="2000" u="sng" dirty="0">
              <a:solidFill>
                <a:srgbClr val="FF0000"/>
              </a:solidFill>
            </a:endParaRPr>
          </a:p>
        </p:txBody>
      </p:sp>
    </p:spTree>
    <p:extLst>
      <p:ext uri="{BB962C8B-B14F-4D97-AF65-F5344CB8AC3E}">
        <p14:creationId xmlns:p14="http://schemas.microsoft.com/office/powerpoint/2010/main" xmlns="" val="1830868053"/>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0" y="1617465"/>
            <a:ext cx="9144000" cy="1125140"/>
          </a:xfrm>
        </p:spPr>
        <p:txBody>
          <a:bodyPr/>
          <a:lstStyle/>
          <a:p>
            <a:pPr>
              <a:spcBef>
                <a:spcPct val="0"/>
              </a:spcBef>
            </a:pPr>
            <a:r>
              <a:rPr lang="en-US" altLang="en-US" sz="4000" cap="all" dirty="0" smtClean="0">
                <a:solidFill>
                  <a:srgbClr val="C00000"/>
                </a:solidFill>
                <a:latin typeface="+mj-lt"/>
                <a:ea typeface="+mj-ea"/>
                <a:cs typeface="+mj-cs"/>
              </a:rPr>
              <a:t>14.2.2 </a:t>
            </a:r>
            <a:r>
              <a:rPr lang="zh-CN" altLang="en-US" sz="4000" cap="all" dirty="0" smtClean="0">
                <a:solidFill>
                  <a:srgbClr val="C00000"/>
                </a:solidFill>
                <a:latin typeface="+mj-lt"/>
                <a:ea typeface="+mj-ea"/>
                <a:cs typeface="+mj-cs"/>
              </a:rPr>
              <a:t>数据服务实时推荐</a:t>
            </a:r>
            <a:r>
              <a:rPr lang="en-US" altLang="en-US" sz="4000" cap="all" dirty="0" smtClean="0">
                <a:solidFill>
                  <a:srgbClr val="C00000"/>
                </a:solidFill>
                <a:latin typeface="+mj-lt"/>
                <a:ea typeface="+mj-ea"/>
                <a:cs typeface="+mj-cs"/>
              </a:rPr>
              <a:t>-</a:t>
            </a:r>
          </a:p>
          <a:p>
            <a:pPr>
              <a:spcBef>
                <a:spcPct val="0"/>
              </a:spcBef>
            </a:pPr>
            <a:r>
              <a:rPr lang="en-US" altLang="zh-CN" sz="4000" cap="all" dirty="0" smtClean="0">
                <a:solidFill>
                  <a:srgbClr val="C00000"/>
                </a:solidFill>
                <a:latin typeface="+mj-lt"/>
                <a:ea typeface="+mj-ea"/>
                <a:cs typeface="+mj-cs"/>
              </a:rPr>
              <a:t>           </a:t>
            </a:r>
            <a:r>
              <a:rPr lang="zh-CN" altLang="en-US" sz="4000" cap="all" dirty="0" smtClean="0">
                <a:solidFill>
                  <a:srgbClr val="C00000"/>
                </a:solidFill>
                <a:latin typeface="+mj-lt"/>
                <a:ea typeface="+mj-ea"/>
                <a:cs typeface="+mj-cs"/>
              </a:rPr>
              <a:t>基于大数据分析的用户建模</a:t>
            </a:r>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xmlns="" val="311056172"/>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大数据应用</a:t>
            </a:r>
            <a:r>
              <a:rPr lang="en-US" altLang="zh-CN" sz="3200" dirty="0" smtClean="0"/>
              <a:t>2</a:t>
            </a:r>
            <a:r>
              <a:rPr lang="zh-CN" altLang="en-US" sz="3200" dirty="0" smtClean="0"/>
              <a:t> </a:t>
            </a:r>
            <a:r>
              <a:rPr lang="en-US" altLang="zh-CN" sz="3200" dirty="0" smtClean="0"/>
              <a:t>– </a:t>
            </a:r>
            <a:r>
              <a:rPr lang="zh-CN" altLang="en-US" sz="3200" dirty="0"/>
              <a:t>基于</a:t>
            </a:r>
            <a:r>
              <a:rPr lang="zh-CN" altLang="en-US" sz="3200" dirty="0" smtClean="0"/>
              <a:t>大数据分析的用户建模</a:t>
            </a:r>
            <a:endParaRPr lang="zh-CN" altLang="en-US" sz="3200" dirty="0"/>
          </a:p>
        </p:txBody>
      </p:sp>
      <p:sp>
        <p:nvSpPr>
          <p:cNvPr id="3" name="内容占位符 2"/>
          <p:cNvSpPr>
            <a:spLocks noGrp="1"/>
          </p:cNvSpPr>
          <p:nvPr>
            <p:ph idx="1"/>
          </p:nvPr>
        </p:nvSpPr>
        <p:spPr>
          <a:xfrm>
            <a:off x="285720" y="714362"/>
            <a:ext cx="8401080" cy="3931457"/>
          </a:xfrm>
        </p:spPr>
        <p:txBody>
          <a:bodyPr/>
          <a:lstStyle/>
          <a:p>
            <a:r>
              <a:rPr lang="zh-CN" altLang="en-US" dirty="0" smtClean="0"/>
              <a:t>基于大数据分析的用户建模</a:t>
            </a:r>
            <a:endParaRPr lang="en-US" altLang="zh-CN" dirty="0" smtClean="0"/>
          </a:p>
          <a:p>
            <a:pPr lvl="1"/>
            <a:r>
              <a:rPr lang="zh-CN" altLang="en-US" dirty="0" smtClean="0"/>
              <a:t>用户在享受互联网服务的同时也在贡献数据：</a:t>
            </a:r>
            <a:r>
              <a:rPr lang="en-US" altLang="zh-CN" dirty="0" smtClean="0"/>
              <a:t> </a:t>
            </a:r>
            <a:r>
              <a:rPr lang="zh-CN" altLang="en-US" dirty="0" smtClean="0"/>
              <a:t>应用系统通过用户原创内容（</a:t>
            </a:r>
            <a:r>
              <a:rPr lang="en-US" altLang="zh-CN" dirty="0" smtClean="0"/>
              <a:t>User Generated Content</a:t>
            </a:r>
            <a:r>
              <a:rPr lang="zh-CN" altLang="en-US" dirty="0" smtClean="0"/>
              <a:t>，</a:t>
            </a:r>
            <a:r>
              <a:rPr lang="en-US" altLang="zh-CN" dirty="0" smtClean="0"/>
              <a:t>UGC</a:t>
            </a:r>
            <a:r>
              <a:rPr lang="zh-CN" altLang="en-US" dirty="0" smtClean="0"/>
              <a:t>）或者系统日志等方式不断地收集数据。</a:t>
            </a:r>
            <a:endParaRPr lang="en-US" altLang="zh-CN" dirty="0" smtClean="0"/>
          </a:p>
          <a:p>
            <a:pPr lvl="1"/>
            <a:r>
              <a:rPr lang="zh-CN" altLang="en-US" dirty="0" smtClean="0"/>
              <a:t>用户建模：</a:t>
            </a:r>
            <a:r>
              <a:rPr lang="zh-CN" altLang="en-US" dirty="0"/>
              <a:t>通过</a:t>
            </a:r>
            <a:r>
              <a:rPr lang="zh-CN" altLang="en-US" dirty="0" smtClean="0"/>
              <a:t>用户数据来分析用户的兴趣特征，创建用户的描述文件（</a:t>
            </a:r>
            <a:r>
              <a:rPr lang="en-US" altLang="zh-CN" dirty="0" smtClean="0"/>
              <a:t>User Profile</a:t>
            </a:r>
            <a:r>
              <a:rPr lang="zh-CN" altLang="en-US" dirty="0" smtClean="0"/>
              <a:t>）</a:t>
            </a:r>
            <a:endParaRPr lang="en-US" altLang="zh-CN" dirty="0" smtClean="0"/>
          </a:p>
          <a:p>
            <a:pPr lvl="1"/>
            <a:r>
              <a:rPr lang="zh-CN" altLang="en-US" dirty="0" smtClean="0"/>
              <a:t>目的：通过用户建模</a:t>
            </a:r>
            <a:r>
              <a:rPr lang="zh-CN" altLang="zh-CN" dirty="0" smtClean="0"/>
              <a:t>较为</a:t>
            </a:r>
            <a:r>
              <a:rPr lang="zh-CN" altLang="zh-CN" dirty="0"/>
              <a:t>精准的向用户提供个性化的信息服务或信息推荐</a:t>
            </a:r>
            <a:endParaRPr lang="en-US" altLang="zh-CN" dirty="0" smtClean="0"/>
          </a:p>
          <a:p>
            <a:pPr lvl="1"/>
            <a:endParaRPr lang="zh-CN" altLang="en-US" dirty="0"/>
          </a:p>
        </p:txBody>
      </p:sp>
    </p:spTree>
    <p:extLst>
      <p:ext uri="{BB962C8B-B14F-4D97-AF65-F5344CB8AC3E}">
        <p14:creationId xmlns:p14="http://schemas.microsoft.com/office/powerpoint/2010/main" xmlns="" val="2412700591"/>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dirty="0" smtClean="0"/>
              <a:t>1.  </a:t>
            </a:r>
            <a:r>
              <a:rPr lang="zh-CN" altLang="en-US" sz="3200" dirty="0" smtClean="0"/>
              <a:t>面向用户建模的大数据系统构架</a:t>
            </a:r>
            <a:endParaRPr lang="zh-CN" altLang="en-US" sz="3200" dirty="0"/>
          </a:p>
        </p:txBody>
      </p:sp>
      <p:sp>
        <p:nvSpPr>
          <p:cNvPr id="3" name="内容占位符 2"/>
          <p:cNvSpPr>
            <a:spLocks noGrp="1"/>
          </p:cNvSpPr>
          <p:nvPr>
            <p:ph idx="1"/>
          </p:nvPr>
        </p:nvSpPr>
        <p:spPr>
          <a:xfrm>
            <a:off x="371460" y="1004888"/>
            <a:ext cx="8401080" cy="3640931"/>
          </a:xfrm>
        </p:spPr>
        <p:txBody>
          <a:bodyPr/>
          <a:lstStyle/>
          <a:p>
            <a:pPr>
              <a:buNone/>
            </a:pPr>
            <a:endParaRPr lang="en-US" altLang="zh-CN" dirty="0" smtClean="0"/>
          </a:p>
          <a:p>
            <a:pPr lvl="1"/>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1615022590"/>
              </p:ext>
            </p:extLst>
          </p:nvPr>
        </p:nvGraphicFramePr>
        <p:xfrm>
          <a:off x="657212" y="714362"/>
          <a:ext cx="3700474" cy="4158130"/>
        </p:xfrm>
        <a:graphic>
          <a:graphicData uri="http://schemas.openxmlformats.org/presentationml/2006/ole">
            <p:oleObj spid="_x0000_s22666" r:id="rId3" imgW="2969098" imgH="3347049" progId="">
              <p:embed/>
            </p:oleObj>
          </a:graphicData>
        </a:graphic>
      </p:graphicFrame>
      <p:sp>
        <p:nvSpPr>
          <p:cNvPr id="6" name="矩形 5"/>
          <p:cNvSpPr/>
          <p:nvPr/>
        </p:nvSpPr>
        <p:spPr>
          <a:xfrm>
            <a:off x="4572000" y="1036062"/>
            <a:ext cx="4258816" cy="1938992"/>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rPr>
              <a:t>使用</a:t>
            </a:r>
            <a:r>
              <a:rPr lang="zh-CN" altLang="zh-CN" sz="2000" dirty="0">
                <a:solidFill>
                  <a:srgbClr val="C00000"/>
                </a:solidFill>
                <a:latin typeface="微软雅黑" panose="020B0503020204020204" pitchFamily="34" charset="-122"/>
                <a:ea typeface="微软雅黑" panose="020B0503020204020204" pitchFamily="34" charset="-122"/>
              </a:rPr>
              <a:t>在线</a:t>
            </a:r>
            <a:r>
              <a:rPr lang="zh-CN" altLang="zh-CN" sz="2000" dirty="0">
                <a:latin typeface="微软雅黑" panose="020B0503020204020204" pitchFamily="34" charset="-122"/>
                <a:ea typeface="微软雅黑" panose="020B0503020204020204" pitchFamily="34" charset="-122"/>
              </a:rPr>
              <a:t>分析和</a:t>
            </a:r>
            <a:r>
              <a:rPr lang="zh-CN" altLang="zh-CN" sz="2000" dirty="0">
                <a:solidFill>
                  <a:srgbClr val="C00000"/>
                </a:solidFill>
                <a:latin typeface="微软雅黑" panose="020B0503020204020204" pitchFamily="34" charset="-122"/>
                <a:ea typeface="微软雅黑" panose="020B0503020204020204" pitchFamily="34" charset="-122"/>
              </a:rPr>
              <a:t>离线</a:t>
            </a:r>
            <a:r>
              <a:rPr lang="zh-CN" altLang="zh-CN" sz="2000" dirty="0">
                <a:latin typeface="微软雅黑" panose="020B0503020204020204" pitchFamily="34" charset="-122"/>
                <a:ea typeface="微软雅黑" panose="020B0503020204020204" pitchFamily="34" charset="-122"/>
              </a:rPr>
              <a:t>分析两类</a:t>
            </a:r>
            <a:r>
              <a:rPr lang="zh-CN" altLang="zh-CN" sz="2000" dirty="0" smtClean="0">
                <a:latin typeface="微软雅黑" panose="020B0503020204020204" pitchFamily="34" charset="-122"/>
                <a:ea typeface="微软雅黑" panose="020B0503020204020204" pitchFamily="34" charset="-122"/>
              </a:rPr>
              <a:t>技术</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zh-CN" altLang="zh-CN" sz="2000" dirty="0" smtClean="0">
                <a:latin typeface="微软雅黑" panose="020B0503020204020204" pitchFamily="34" charset="-122"/>
                <a:ea typeface="微软雅黑" panose="020B0503020204020204" pitchFamily="34" charset="-122"/>
              </a:rPr>
              <a:t>大</a:t>
            </a:r>
            <a:r>
              <a:rPr lang="zh-CN" altLang="zh-CN" sz="2000" dirty="0">
                <a:latin typeface="微软雅黑" panose="020B0503020204020204" pitchFamily="34" charset="-122"/>
                <a:ea typeface="微软雅黑" panose="020B0503020204020204" pitchFamily="34" charset="-122"/>
              </a:rPr>
              <a:t>数据中发现用户的兴趣属性，构建动态的</a:t>
            </a:r>
            <a:r>
              <a:rPr lang="zh-CN" altLang="zh-CN" sz="2000" dirty="0">
                <a:solidFill>
                  <a:srgbClr val="C00000"/>
                </a:solidFill>
                <a:latin typeface="微软雅黑" panose="020B0503020204020204" pitchFamily="34" charset="-122"/>
                <a:ea typeface="微软雅黑" panose="020B0503020204020204" pitchFamily="34" charset="-122"/>
              </a:rPr>
              <a:t>用户兴趣</a:t>
            </a:r>
            <a:r>
              <a:rPr lang="zh-CN" altLang="zh-CN" sz="2000" dirty="0" smtClean="0">
                <a:latin typeface="微软雅黑" panose="020B0503020204020204" pitchFamily="34" charset="-122"/>
                <a:ea typeface="微软雅黑" panose="020B0503020204020204" pitchFamily="34" charset="-122"/>
              </a:rPr>
              <a:t>模型</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zh-CN" altLang="zh-CN" sz="2000" dirty="0" smtClean="0">
                <a:latin typeface="微软雅黑" panose="020B0503020204020204" pitchFamily="34" charset="-122"/>
                <a:ea typeface="微软雅黑" panose="020B0503020204020204" pitchFamily="34" charset="-122"/>
              </a:rPr>
              <a:t>以</a:t>
            </a:r>
            <a:r>
              <a:rPr lang="zh-CN" altLang="zh-CN" sz="2000" dirty="0">
                <a:solidFill>
                  <a:srgbClr val="C00000"/>
                </a:solidFill>
                <a:latin typeface="微软雅黑" panose="020B0503020204020204" pitchFamily="34" charset="-122"/>
                <a:ea typeface="微软雅黑" panose="020B0503020204020204" pitchFamily="34" charset="-122"/>
              </a:rPr>
              <a:t>数据服务</a:t>
            </a:r>
            <a:r>
              <a:rPr lang="zh-CN" altLang="zh-CN" sz="2000" dirty="0">
                <a:latin typeface="微软雅黑" panose="020B0503020204020204" pitchFamily="34" charset="-122"/>
                <a:ea typeface="微软雅黑" panose="020B0503020204020204" pitchFamily="34" charset="-122"/>
              </a:rPr>
              <a:t>的方式管理和维护用户兴趣模型中的数据，支持</a:t>
            </a:r>
            <a:r>
              <a:rPr lang="zh-CN" altLang="zh-CN" sz="2000" dirty="0">
                <a:solidFill>
                  <a:srgbClr val="C00000"/>
                </a:solidFill>
                <a:latin typeface="微软雅黑" panose="020B0503020204020204" pitchFamily="34" charset="-122"/>
                <a:ea typeface="微软雅黑" panose="020B0503020204020204" pitchFamily="34" charset="-122"/>
              </a:rPr>
              <a:t>上层</a:t>
            </a:r>
            <a:r>
              <a:rPr lang="zh-CN" altLang="zh-CN" sz="2000" dirty="0">
                <a:latin typeface="微软雅黑" panose="020B0503020204020204" pitchFamily="34" charset="-122"/>
                <a:ea typeface="微软雅黑" panose="020B0503020204020204" pitchFamily="34" charset="-122"/>
              </a:rPr>
              <a:t>的信息推荐等各种各样的</a:t>
            </a:r>
            <a:r>
              <a:rPr lang="zh-CN" altLang="zh-CN" sz="2000" dirty="0" smtClean="0">
                <a:solidFill>
                  <a:srgbClr val="C00000"/>
                </a:solidFill>
                <a:latin typeface="微软雅黑" panose="020B0503020204020204" pitchFamily="34" charset="-122"/>
                <a:ea typeface="微软雅黑" panose="020B0503020204020204" pitchFamily="34" charset="-122"/>
              </a:rPr>
              <a:t>应用</a:t>
            </a:r>
            <a:r>
              <a:rPr lang="zh-CN" altLang="en-US" sz="2000" dirty="0" smtClean="0">
                <a:solidFill>
                  <a:srgbClr val="C00000"/>
                </a:solidFill>
                <a:latin typeface="微软雅黑" panose="020B0503020204020204" pitchFamily="34" charset="-122"/>
                <a:ea typeface="微软雅黑" panose="020B0503020204020204" pitchFamily="34" charset="-122"/>
              </a:rPr>
              <a:t>。</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575780807"/>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2. </a:t>
            </a:r>
            <a:r>
              <a:rPr lang="zh-CN" altLang="en-US" sz="3200" dirty="0" smtClean="0"/>
              <a:t>数据分析：用户建模的基础工具</a:t>
            </a:r>
            <a:endParaRPr lang="zh-CN" altLang="en-US" sz="3200"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xmlns="" val="1967982672"/>
              </p:ext>
            </p:extLst>
          </p:nvPr>
        </p:nvGraphicFramePr>
        <p:xfrm>
          <a:off x="457200" y="785800"/>
          <a:ext cx="8115328" cy="3640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1747683266"/>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4997"/>
            <a:ext cx="8401080" cy="853679"/>
          </a:xfrm>
        </p:spPr>
        <p:txBody>
          <a:bodyPr/>
          <a:lstStyle/>
          <a:p>
            <a:r>
              <a:rPr lang="en-US" altLang="zh-CN" sz="3200" dirty="0" smtClean="0"/>
              <a:t>3.  </a:t>
            </a:r>
            <a:r>
              <a:rPr lang="zh-CN" altLang="en-US" sz="3200" dirty="0" smtClean="0"/>
              <a:t>数据服务：用户建模的价值体现</a:t>
            </a:r>
            <a:r>
              <a:rPr lang="en-US" altLang="zh-CN" sz="3200" dirty="0" smtClean="0"/>
              <a:t/>
            </a:r>
            <a:br>
              <a:rPr lang="en-US" altLang="zh-CN" sz="3200" dirty="0" smtClean="0"/>
            </a:br>
            <a:endParaRPr lang="zh-CN" altLang="en-US" sz="3200"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xmlns="" val="3458835673"/>
              </p:ext>
            </p:extLst>
          </p:nvPr>
        </p:nvGraphicFramePr>
        <p:xfrm>
          <a:off x="528638" y="785800"/>
          <a:ext cx="8401080" cy="3640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3167105568"/>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大数据管理</a:t>
            </a:r>
            <a:endParaRPr lang="zh-CN" altLang="en-US" dirty="0"/>
          </a:p>
        </p:txBody>
      </p:sp>
      <p:sp>
        <p:nvSpPr>
          <p:cNvPr id="3" name="内容占位符 2"/>
          <p:cNvSpPr>
            <a:spLocks noGrp="1"/>
          </p:cNvSpPr>
          <p:nvPr>
            <p:ph idx="1"/>
          </p:nvPr>
        </p:nvSpPr>
        <p:spPr>
          <a:xfrm>
            <a:off x="1357290" y="823913"/>
            <a:ext cx="6143668" cy="3640931"/>
          </a:xfrm>
        </p:spPr>
        <p:txBody>
          <a:bodyPr/>
          <a:lstStyle/>
          <a:p>
            <a:r>
              <a:rPr lang="en-US" altLang="zh-CN" sz="3200" dirty="0" smtClean="0"/>
              <a:t>14.1  </a:t>
            </a:r>
            <a:r>
              <a:rPr lang="zh-CN" altLang="en-US" sz="3200" dirty="0" smtClean="0"/>
              <a:t>大数据概述</a:t>
            </a:r>
            <a:endParaRPr lang="en-US" altLang="zh-CN" sz="3200" dirty="0" smtClean="0"/>
          </a:p>
          <a:p>
            <a:r>
              <a:rPr lang="en-US" altLang="zh-CN" sz="3200" dirty="0" smtClean="0"/>
              <a:t>14.2  </a:t>
            </a:r>
            <a:r>
              <a:rPr lang="zh-CN" altLang="en-US" sz="3200" dirty="0" smtClean="0"/>
              <a:t>大数据应用</a:t>
            </a:r>
            <a:endParaRPr lang="en-US" altLang="zh-CN" sz="3200" dirty="0" smtClean="0"/>
          </a:p>
          <a:p>
            <a:r>
              <a:rPr lang="en-US" altLang="zh-CN" sz="3200" dirty="0" smtClean="0">
                <a:solidFill>
                  <a:srgbClr val="FF0000"/>
                </a:solidFill>
              </a:rPr>
              <a:t>14.3  </a:t>
            </a:r>
            <a:r>
              <a:rPr lang="zh-CN" altLang="en-US" sz="3200" dirty="0" smtClean="0">
                <a:solidFill>
                  <a:srgbClr val="FF0000"/>
                </a:solidFill>
              </a:rPr>
              <a:t>大数据管理系统</a:t>
            </a:r>
            <a:endParaRPr lang="en-US" altLang="zh-CN" sz="3200" dirty="0" smtClean="0">
              <a:solidFill>
                <a:srgbClr val="FF0000"/>
              </a:solidFill>
            </a:endParaRPr>
          </a:p>
          <a:p>
            <a:r>
              <a:rPr lang="en-US" altLang="zh-CN" sz="3200" dirty="0" smtClean="0"/>
              <a:t>14.4  </a:t>
            </a:r>
            <a:r>
              <a:rPr lang="zh-CN" altLang="en-US" sz="3200" dirty="0" smtClean="0"/>
              <a:t>小结</a:t>
            </a:r>
            <a:endParaRPr lang="zh-CN" altLang="en-US" sz="3200" dirty="0"/>
          </a:p>
        </p:txBody>
      </p:sp>
    </p:spTree>
    <p:extLst>
      <p:ext uri="{BB962C8B-B14F-4D97-AF65-F5344CB8AC3E}">
        <p14:creationId xmlns:p14="http://schemas.microsoft.com/office/powerpoint/2010/main" xmlns="" val="1790879125"/>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14282" y="1000114"/>
            <a:ext cx="8429684" cy="3571900"/>
          </a:xfrm>
        </p:spPr>
        <p:txBody>
          <a:bodyPr/>
          <a:lstStyle/>
          <a:p>
            <a:pPr algn="l">
              <a:buFont typeface="Wingdings" pitchFamily="2" charset="2"/>
              <a:buChar char="Ø"/>
            </a:pPr>
            <a:r>
              <a:rPr lang="zh-CN" altLang="en-US" dirty="0" smtClean="0"/>
              <a:t>从数据管理和数据处理的角度来讨论：</a:t>
            </a:r>
            <a:endParaRPr lang="en-US" altLang="zh-CN" dirty="0" smtClean="0"/>
          </a:p>
          <a:p>
            <a:pPr algn="l"/>
            <a:r>
              <a:rPr lang="zh-CN" altLang="en-US" dirty="0" smtClean="0"/>
              <a:t>    什么是大数据，大数据的特征，大数据的应用以</a:t>
            </a:r>
            <a:endParaRPr lang="en-US" altLang="zh-CN" dirty="0" smtClean="0"/>
          </a:p>
          <a:p>
            <a:pPr algn="l"/>
            <a:r>
              <a:rPr lang="en-US" altLang="zh-CN" dirty="0" smtClean="0"/>
              <a:t>    </a:t>
            </a:r>
            <a:r>
              <a:rPr lang="zh-CN" altLang="en-US" dirty="0" smtClean="0"/>
              <a:t>及大数据管理系统</a:t>
            </a:r>
            <a:endParaRPr lang="en-US" altLang="zh-CN" dirty="0" smtClean="0"/>
          </a:p>
          <a:p>
            <a:pPr algn="l">
              <a:buFont typeface="Wingdings" pitchFamily="2" charset="2"/>
              <a:buChar char="Ø"/>
            </a:pPr>
            <a:r>
              <a:rPr lang="zh-CN" altLang="en-US" dirty="0" smtClean="0"/>
              <a:t>大数据热，说明大数据的理论、技术、系统和应用</a:t>
            </a:r>
            <a:endParaRPr lang="en-US" altLang="zh-CN" dirty="0" smtClean="0"/>
          </a:p>
          <a:p>
            <a:pPr algn="l"/>
            <a:r>
              <a:rPr lang="en-US" altLang="zh-CN" dirty="0" smtClean="0"/>
              <a:t>    </a:t>
            </a:r>
            <a:r>
              <a:rPr lang="zh-CN" altLang="en-US" dirty="0" smtClean="0"/>
              <a:t>都远远没有成熟</a:t>
            </a:r>
            <a:endParaRPr lang="en-US" altLang="zh-CN" dirty="0" smtClean="0"/>
          </a:p>
          <a:p>
            <a:pPr algn="l">
              <a:buFont typeface="Wingdings" pitchFamily="2" charset="2"/>
              <a:buChar char="Ø"/>
            </a:pPr>
            <a:r>
              <a:rPr lang="zh-CN" altLang="en-US" dirty="0" smtClean="0"/>
              <a:t>本章所介绍的内容，必将随着时间的推移不断更新</a:t>
            </a:r>
            <a:endParaRPr lang="en-US" altLang="zh-CN" dirty="0" smtClean="0"/>
          </a:p>
          <a:p>
            <a:pPr algn="l"/>
            <a:r>
              <a:rPr lang="en-US" altLang="zh-CN" dirty="0" smtClean="0"/>
              <a:t>    </a:t>
            </a:r>
            <a:r>
              <a:rPr lang="zh-CN" altLang="en-US" dirty="0" smtClean="0"/>
              <a:t>发展</a:t>
            </a:r>
          </a:p>
          <a:p>
            <a:endParaRPr lang="zh-CN" altLang="en-US" dirty="0"/>
          </a:p>
        </p:txBody>
      </p:sp>
      <p:sp>
        <p:nvSpPr>
          <p:cNvPr id="4" name="标题 1"/>
          <p:cNvSpPr>
            <a:spLocks noGrp="1"/>
          </p:cNvSpPr>
          <p:nvPr>
            <p:ph type="ctrTitle"/>
          </p:nvPr>
        </p:nvSpPr>
        <p:spPr>
          <a:xfrm>
            <a:off x="500034" y="0"/>
            <a:ext cx="7772400" cy="714380"/>
          </a:xfrm>
        </p:spPr>
        <p:txBody>
          <a:bodyPr/>
          <a:lstStyle/>
          <a:p>
            <a:r>
              <a:rPr lang="zh-CN" altLang="en-US" dirty="0" smtClean="0"/>
              <a:t>前言</a:t>
            </a:r>
            <a:endParaRPr lang="zh-CN" altLang="en-US" dirty="0"/>
          </a:p>
        </p:txBody>
      </p:sp>
    </p:spTree>
    <p:extLst>
      <p:ext uri="{BB962C8B-B14F-4D97-AF65-F5344CB8AC3E}">
        <p14:creationId xmlns:p14="http://schemas.microsoft.com/office/powerpoint/2010/main" xmlns="" val="732397732"/>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  </a:t>
            </a:r>
            <a:r>
              <a:rPr lang="zh-CN" altLang="en-US" dirty="0" smtClean="0"/>
              <a:t>大数据管理系统</a:t>
            </a:r>
            <a:endParaRPr lang="zh-CN" altLang="en-US" dirty="0"/>
          </a:p>
        </p:txBody>
      </p:sp>
      <p:sp>
        <p:nvSpPr>
          <p:cNvPr id="3" name="内容占位符 2"/>
          <p:cNvSpPr>
            <a:spLocks noGrp="1"/>
          </p:cNvSpPr>
          <p:nvPr>
            <p:ph idx="1"/>
          </p:nvPr>
        </p:nvSpPr>
        <p:spPr>
          <a:xfrm>
            <a:off x="285720" y="823913"/>
            <a:ext cx="8401080" cy="3640931"/>
          </a:xfrm>
        </p:spPr>
        <p:txBody>
          <a:bodyPr/>
          <a:lstStyle/>
          <a:p>
            <a:r>
              <a:rPr lang="zh-CN" altLang="zh-CN" dirty="0"/>
              <a:t>大数据管理、分析、处理和应用等诸多领域都面临巨大</a:t>
            </a:r>
            <a:r>
              <a:rPr lang="zh-CN" altLang="zh-CN" dirty="0" smtClean="0"/>
              <a:t>挑战</a:t>
            </a:r>
            <a:endParaRPr lang="en-US" altLang="zh-CN" dirty="0" smtClean="0"/>
          </a:p>
          <a:p>
            <a:r>
              <a:rPr lang="zh-CN" altLang="zh-CN" dirty="0"/>
              <a:t>数据管理技术和系统，是大数据应用系统的</a:t>
            </a:r>
            <a:r>
              <a:rPr lang="zh-CN" altLang="zh-CN" dirty="0" smtClean="0"/>
              <a:t>基础</a:t>
            </a:r>
            <a:endParaRPr lang="en-US" altLang="zh-CN" dirty="0" smtClean="0"/>
          </a:p>
          <a:p>
            <a:r>
              <a:rPr lang="zh-CN" altLang="en-US" dirty="0" smtClean="0"/>
              <a:t>新技术和新系统</a:t>
            </a:r>
            <a:endParaRPr lang="en-US" altLang="zh-CN" dirty="0" smtClean="0"/>
          </a:p>
          <a:p>
            <a:pPr lvl="1"/>
            <a:r>
              <a:rPr lang="en-US" altLang="zh-CN" dirty="0" smtClean="0"/>
              <a:t>NoSQL</a:t>
            </a:r>
          </a:p>
          <a:p>
            <a:pPr lvl="1"/>
            <a:r>
              <a:rPr lang="en-US" altLang="zh-CN" dirty="0" err="1" smtClean="0"/>
              <a:t>NewSQL</a:t>
            </a:r>
            <a:endParaRPr lang="en-US" altLang="zh-CN" dirty="0" smtClean="0"/>
          </a:p>
          <a:p>
            <a:pPr lvl="1"/>
            <a:r>
              <a:rPr lang="en-US" altLang="zh-CN" dirty="0" smtClean="0"/>
              <a:t>MapReduce</a:t>
            </a:r>
          </a:p>
          <a:p>
            <a:pPr lvl="1"/>
            <a:r>
              <a:rPr lang="zh-CN" altLang="en-US" dirty="0" smtClean="0"/>
              <a:t>各种系统融合</a:t>
            </a:r>
            <a:endParaRPr lang="zh-CN" altLang="en-US" dirty="0"/>
          </a:p>
        </p:txBody>
      </p:sp>
    </p:spTree>
    <p:extLst>
      <p:ext uri="{BB962C8B-B14F-4D97-AF65-F5344CB8AC3E}">
        <p14:creationId xmlns:p14="http://schemas.microsoft.com/office/powerpoint/2010/main" xmlns="" val="233865543"/>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14.3.1  </a:t>
            </a:r>
            <a:r>
              <a:rPr lang="en-US" altLang="zh-CN" sz="3600" dirty="0" err="1" smtClean="0"/>
              <a:t>NoSQL</a:t>
            </a:r>
            <a:r>
              <a:rPr lang="zh-CN" altLang="en-US" sz="3600" dirty="0" smtClean="0"/>
              <a:t>数据管理系统</a:t>
            </a:r>
            <a:endParaRPr lang="zh-CN" altLang="en-US" sz="3600" dirty="0"/>
          </a:p>
        </p:txBody>
      </p:sp>
      <p:sp>
        <p:nvSpPr>
          <p:cNvPr id="3" name="内容占位符 2"/>
          <p:cNvSpPr>
            <a:spLocks noGrp="1"/>
          </p:cNvSpPr>
          <p:nvPr>
            <p:ph idx="1"/>
          </p:nvPr>
        </p:nvSpPr>
        <p:spPr/>
        <p:txBody>
          <a:bodyPr/>
          <a:lstStyle/>
          <a:p>
            <a:r>
              <a:rPr lang="en-US" altLang="zh-CN" dirty="0" smtClean="0"/>
              <a:t>NoSQL</a:t>
            </a:r>
          </a:p>
          <a:p>
            <a:pPr lvl="1"/>
            <a:r>
              <a:rPr lang="zh-CN" altLang="zh-CN" dirty="0" smtClean="0"/>
              <a:t>以</a:t>
            </a:r>
            <a:r>
              <a:rPr lang="zh-CN" altLang="zh-CN" dirty="0"/>
              <a:t>互联网大数据应用为背景发展起来的分布式数据管理系统</a:t>
            </a:r>
            <a:r>
              <a:rPr lang="zh-CN" altLang="zh-CN" dirty="0" smtClean="0"/>
              <a:t>。</a:t>
            </a:r>
            <a:endParaRPr lang="en-US" altLang="zh-CN" dirty="0" smtClean="0"/>
          </a:p>
          <a:p>
            <a:pPr lvl="1"/>
            <a:r>
              <a:rPr lang="zh-CN" altLang="zh-CN" dirty="0" smtClean="0"/>
              <a:t>两种</a:t>
            </a:r>
            <a:r>
              <a:rPr lang="zh-CN" altLang="zh-CN" dirty="0"/>
              <a:t>解释</a:t>
            </a:r>
            <a:r>
              <a:rPr lang="zh-CN" altLang="zh-CN" dirty="0" smtClean="0"/>
              <a:t>：</a:t>
            </a:r>
            <a:endParaRPr lang="en-US" altLang="zh-CN" dirty="0" smtClean="0"/>
          </a:p>
          <a:p>
            <a:pPr lvl="2">
              <a:buNone/>
            </a:pPr>
            <a:r>
              <a:rPr lang="en-US" altLang="zh-CN" sz="2400" dirty="0" smtClean="0"/>
              <a:t>(</a:t>
            </a:r>
            <a:r>
              <a:rPr lang="en-US" altLang="zh-CN" sz="2400" dirty="0"/>
              <a:t>1)</a:t>
            </a:r>
            <a:r>
              <a:rPr lang="zh-CN" altLang="zh-CN" sz="2400" dirty="0"/>
              <a:t>“</a:t>
            </a:r>
            <a:r>
              <a:rPr lang="en-US" altLang="zh-CN" sz="2400" dirty="0"/>
              <a:t>Non-Relational</a:t>
            </a:r>
            <a:r>
              <a:rPr lang="zh-CN" altLang="zh-CN" sz="2400" dirty="0"/>
              <a:t>”，即非关系数据库</a:t>
            </a:r>
            <a:r>
              <a:rPr lang="zh-CN" altLang="zh-CN" sz="2400" dirty="0" smtClean="0"/>
              <a:t>；</a:t>
            </a:r>
            <a:endParaRPr lang="en-US" altLang="zh-CN" sz="2400" dirty="0" smtClean="0"/>
          </a:p>
          <a:p>
            <a:pPr lvl="2">
              <a:buNone/>
            </a:pPr>
            <a:r>
              <a:rPr lang="en-US" altLang="zh-CN" sz="2400" dirty="0" smtClean="0"/>
              <a:t>(</a:t>
            </a:r>
            <a:r>
              <a:rPr lang="en-US" altLang="zh-CN" sz="2400" dirty="0"/>
              <a:t>2)</a:t>
            </a:r>
            <a:r>
              <a:rPr lang="zh-CN" altLang="zh-CN" sz="2400" dirty="0"/>
              <a:t>“</a:t>
            </a:r>
            <a:r>
              <a:rPr lang="en-US" altLang="zh-CN" sz="2400" dirty="0">
                <a:solidFill>
                  <a:srgbClr val="C00000"/>
                </a:solidFill>
              </a:rPr>
              <a:t>Not Only SQL</a:t>
            </a:r>
            <a:r>
              <a:rPr lang="zh-CN" altLang="zh-CN" sz="2400" dirty="0"/>
              <a:t>”，即数据管理技术不仅仅是</a:t>
            </a:r>
            <a:r>
              <a:rPr lang="en-US" altLang="zh-CN" sz="2400" dirty="0"/>
              <a:t>SQL</a:t>
            </a:r>
            <a:endParaRPr lang="zh-CN" altLang="en-US" sz="2400" dirty="0"/>
          </a:p>
        </p:txBody>
      </p:sp>
    </p:spTree>
    <p:extLst>
      <p:ext uri="{BB962C8B-B14F-4D97-AF65-F5344CB8AC3E}">
        <p14:creationId xmlns:p14="http://schemas.microsoft.com/office/powerpoint/2010/main" xmlns="" val="2279165035"/>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err="1" smtClean="0"/>
              <a:t>NoSQL</a:t>
            </a:r>
            <a:r>
              <a:rPr lang="zh-CN" altLang="en-US" sz="3600" dirty="0" smtClean="0"/>
              <a:t>系统的数据模型</a:t>
            </a:r>
            <a:endParaRPr lang="zh-CN" altLang="en-US" sz="3600" dirty="0"/>
          </a:p>
        </p:txBody>
      </p:sp>
      <p:graphicFrame>
        <p:nvGraphicFramePr>
          <p:cNvPr id="4" name="图示 3"/>
          <p:cNvGraphicFramePr/>
          <p:nvPr>
            <p:extLst>
              <p:ext uri="{D42A27DB-BD31-4B8C-83A1-F6EECF244321}">
                <p14:modId xmlns:p14="http://schemas.microsoft.com/office/powerpoint/2010/main" xmlns="" val="3235970965"/>
              </p:ext>
            </p:extLst>
          </p:nvPr>
        </p:nvGraphicFramePr>
        <p:xfrm>
          <a:off x="285720" y="571486"/>
          <a:ext cx="8678768" cy="4192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58014206"/>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14.3.2  </a:t>
            </a:r>
            <a:r>
              <a:rPr lang="en-US" altLang="zh-CN" sz="3600" dirty="0" err="1" smtClean="0"/>
              <a:t>NewSQL</a:t>
            </a:r>
            <a:r>
              <a:rPr lang="zh-CN" altLang="en-US" sz="3600" dirty="0" smtClean="0"/>
              <a:t>数据库系统</a:t>
            </a:r>
            <a:endParaRPr lang="zh-CN" altLang="en-US" sz="3600" dirty="0"/>
          </a:p>
        </p:txBody>
      </p:sp>
      <p:sp>
        <p:nvSpPr>
          <p:cNvPr id="3" name="内容占位符 2"/>
          <p:cNvSpPr>
            <a:spLocks noGrp="1"/>
          </p:cNvSpPr>
          <p:nvPr>
            <p:ph idx="1"/>
          </p:nvPr>
        </p:nvSpPr>
        <p:spPr>
          <a:xfrm>
            <a:off x="285720" y="823913"/>
            <a:ext cx="8715436" cy="3640931"/>
          </a:xfrm>
        </p:spPr>
        <p:txBody>
          <a:bodyPr/>
          <a:lstStyle/>
          <a:p>
            <a:r>
              <a:rPr lang="en-US" altLang="zh-CN" dirty="0" err="1" smtClean="0"/>
              <a:t>NewSQL</a:t>
            </a:r>
            <a:endParaRPr lang="en-US" altLang="zh-CN" dirty="0" smtClean="0"/>
          </a:p>
          <a:p>
            <a:pPr lvl="1"/>
            <a:r>
              <a:rPr lang="zh-CN" altLang="en-US" dirty="0" smtClean="0"/>
              <a:t>融合了</a:t>
            </a:r>
            <a:r>
              <a:rPr lang="en-US" altLang="zh-CN" dirty="0" smtClean="0"/>
              <a:t>NoSQL</a:t>
            </a:r>
            <a:r>
              <a:rPr lang="zh-CN" altLang="en-US" dirty="0" smtClean="0"/>
              <a:t>系统和传统数据库事务管理功能的新型数据库系统</a:t>
            </a:r>
            <a:endParaRPr lang="en-US" altLang="zh-CN" dirty="0"/>
          </a:p>
          <a:p>
            <a:pPr lvl="1"/>
            <a:r>
              <a:rPr lang="zh-CN" altLang="zh-CN" dirty="0"/>
              <a:t>将</a:t>
            </a:r>
            <a:r>
              <a:rPr lang="en-US" altLang="zh-CN" dirty="0"/>
              <a:t>SQL</a:t>
            </a:r>
            <a:r>
              <a:rPr lang="zh-CN" altLang="zh-CN" dirty="0"/>
              <a:t>和</a:t>
            </a:r>
            <a:r>
              <a:rPr lang="en-US" altLang="zh-CN" dirty="0"/>
              <a:t>NoSQL</a:t>
            </a:r>
            <a:r>
              <a:rPr lang="zh-CN" altLang="zh-CN" dirty="0"/>
              <a:t>的优势结合</a:t>
            </a:r>
            <a:r>
              <a:rPr lang="zh-CN" altLang="zh-CN" dirty="0" smtClean="0"/>
              <a:t>起来</a:t>
            </a:r>
            <a:r>
              <a:rPr lang="zh-CN" altLang="en-US" dirty="0" smtClean="0"/>
              <a:t>，</a:t>
            </a:r>
            <a:r>
              <a:rPr lang="zh-CN" altLang="zh-CN" dirty="0" smtClean="0"/>
              <a:t>充分</a:t>
            </a:r>
            <a:r>
              <a:rPr lang="zh-CN" altLang="zh-CN" dirty="0"/>
              <a:t>利用计算机硬件的新技术新</a:t>
            </a:r>
            <a:r>
              <a:rPr lang="zh-CN" altLang="zh-CN" dirty="0" smtClean="0"/>
              <a:t>结构</a:t>
            </a:r>
            <a:endParaRPr lang="en-US" altLang="zh-CN" dirty="0" smtClean="0"/>
          </a:p>
          <a:p>
            <a:pPr lvl="2"/>
            <a:r>
              <a:rPr lang="zh-CN" altLang="zh-CN" sz="2400" dirty="0" smtClean="0"/>
              <a:t>串行</a:t>
            </a:r>
            <a:r>
              <a:rPr lang="zh-CN" altLang="zh-CN" sz="2400" dirty="0"/>
              <a:t>执行</a:t>
            </a:r>
            <a:r>
              <a:rPr lang="zh-CN" altLang="zh-CN" sz="2400" dirty="0" smtClean="0"/>
              <a:t>事务</a:t>
            </a:r>
            <a:endParaRPr lang="en-US" altLang="zh-CN" sz="2400" dirty="0" smtClean="0"/>
          </a:p>
          <a:p>
            <a:pPr lvl="2"/>
            <a:r>
              <a:rPr lang="zh-CN" altLang="zh-CN" sz="2400" dirty="0" smtClean="0"/>
              <a:t>改进</a:t>
            </a:r>
            <a:r>
              <a:rPr lang="zh-CN" altLang="zh-CN" sz="2400" dirty="0"/>
              <a:t>体系架构，结合计算机多核多</a:t>
            </a:r>
            <a:r>
              <a:rPr lang="en-US" altLang="zh-CN" sz="2400" dirty="0"/>
              <a:t>CPU</a:t>
            </a:r>
            <a:r>
              <a:rPr lang="zh-CN" altLang="zh-CN" sz="2400" dirty="0"/>
              <a:t>大内存的</a:t>
            </a:r>
            <a:r>
              <a:rPr lang="zh-CN" altLang="zh-CN" sz="2400" dirty="0" smtClean="0"/>
              <a:t>特点</a:t>
            </a:r>
            <a:endParaRPr lang="en-US" altLang="zh-CN" sz="2400" dirty="0" smtClean="0"/>
          </a:p>
          <a:p>
            <a:pPr lvl="2"/>
            <a:r>
              <a:rPr lang="zh-CN" altLang="zh-CN" sz="2400" dirty="0" smtClean="0"/>
              <a:t>充分</a:t>
            </a:r>
            <a:r>
              <a:rPr lang="zh-CN" altLang="zh-CN" sz="2400" dirty="0"/>
              <a:t>利用固态硬盘</a:t>
            </a:r>
            <a:r>
              <a:rPr lang="zh-CN" altLang="zh-CN" sz="2400" dirty="0" smtClean="0"/>
              <a:t>技术</a:t>
            </a:r>
            <a:endParaRPr lang="en-US" altLang="zh-CN" sz="2400" dirty="0" smtClean="0"/>
          </a:p>
        </p:txBody>
      </p:sp>
    </p:spTree>
    <p:extLst>
      <p:ext uri="{BB962C8B-B14F-4D97-AF65-F5344CB8AC3E}">
        <p14:creationId xmlns:p14="http://schemas.microsoft.com/office/powerpoint/2010/main" xmlns="" val="1603765785"/>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SQL</a:t>
            </a:r>
            <a:r>
              <a:rPr lang="zh-CN" altLang="en-US" sz="2800" dirty="0" smtClean="0"/>
              <a:t>系统、</a:t>
            </a:r>
            <a:r>
              <a:rPr lang="en-US" altLang="zh-CN" sz="2800" dirty="0" err="1" smtClean="0"/>
              <a:t>NoSQL</a:t>
            </a:r>
            <a:r>
              <a:rPr lang="zh-CN" altLang="en-US" sz="2800" dirty="0" smtClean="0"/>
              <a:t>系统与</a:t>
            </a:r>
            <a:r>
              <a:rPr lang="en-US" altLang="zh-CN" sz="2800" dirty="0" err="1" smtClean="0"/>
              <a:t>NewSQL</a:t>
            </a:r>
            <a:r>
              <a:rPr lang="zh-CN" altLang="en-US" sz="2800" dirty="0" smtClean="0"/>
              <a:t>系统的比较</a:t>
            </a:r>
            <a:endParaRPr lang="zh-CN" altLang="en-US" sz="2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3989257780"/>
              </p:ext>
            </p:extLst>
          </p:nvPr>
        </p:nvGraphicFramePr>
        <p:xfrm>
          <a:off x="313595" y="1031051"/>
          <a:ext cx="8616123" cy="3398087"/>
        </p:xfrm>
        <a:graphic>
          <a:graphicData uri="http://schemas.openxmlformats.org/drawingml/2006/table">
            <a:tbl>
              <a:tblPr firstRow="1" firstCol="1" bandRow="1">
                <a:tableStyleId>{93296810-A885-4BE3-A3E7-6D5BEEA58F35}</a:tableStyleId>
              </a:tblPr>
              <a:tblGrid>
                <a:gridCol w="1199298"/>
                <a:gridCol w="1224136"/>
                <a:gridCol w="1512168"/>
                <a:gridCol w="1440160"/>
                <a:gridCol w="936104"/>
                <a:gridCol w="648072"/>
                <a:gridCol w="1656185"/>
              </a:tblGrid>
              <a:tr h="674736">
                <a:tc>
                  <a:txBody>
                    <a:bodyPr/>
                    <a:lstStyle/>
                    <a:p>
                      <a:pPr algn="just">
                        <a:spcAft>
                          <a:spcPts val="0"/>
                        </a:spcAft>
                      </a:pPr>
                      <a:r>
                        <a:rPr lang="en-US" dirty="0"/>
                        <a:t> </a:t>
                      </a:r>
                      <a:endParaRPr lang="zh-CN" dirty="0"/>
                    </a:p>
                  </a:txBody>
                  <a:tcPr marL="68580" marR="68580" marT="0" marB="0"/>
                </a:tc>
                <a:tc>
                  <a:txBody>
                    <a:bodyPr/>
                    <a:lstStyle/>
                    <a:p>
                      <a:pPr algn="just">
                        <a:spcAft>
                          <a:spcPts val="0"/>
                        </a:spcAft>
                      </a:pPr>
                      <a:r>
                        <a:rPr lang="zh-CN" dirty="0" smtClean="0"/>
                        <a:t>易用性</a:t>
                      </a:r>
                      <a:r>
                        <a:rPr lang="en-US" altLang="zh-CN" dirty="0" smtClean="0"/>
                        <a:t>/</a:t>
                      </a:r>
                      <a:r>
                        <a:rPr lang="zh-CN" altLang="en-US" dirty="0" smtClean="0"/>
                        <a:t>操作方式</a:t>
                      </a:r>
                    </a:p>
                    <a:p>
                      <a:pPr algn="just">
                        <a:spcAft>
                          <a:spcPts val="0"/>
                        </a:spcAft>
                      </a:pPr>
                      <a:endParaRPr lang="zh-CN" dirty="0"/>
                    </a:p>
                  </a:txBody>
                  <a:tcPr marL="68580" marR="68580" marT="0" marB="0"/>
                </a:tc>
                <a:tc>
                  <a:txBody>
                    <a:bodyPr/>
                    <a:lstStyle/>
                    <a:p>
                      <a:pPr marL="77470" marR="0" indent="0" algn="just" defTabSz="914400" rtl="0" eaLnBrk="1" fontAlgn="auto" latinLnBrk="0" hangingPunct="1">
                        <a:lnSpc>
                          <a:spcPct val="100000"/>
                        </a:lnSpc>
                        <a:spcBef>
                          <a:spcPts val="0"/>
                        </a:spcBef>
                        <a:spcAft>
                          <a:spcPts val="0"/>
                        </a:spcAft>
                        <a:buClrTx/>
                        <a:buSzTx/>
                        <a:buFontTx/>
                        <a:buNone/>
                        <a:tabLst/>
                        <a:defRPr/>
                      </a:pPr>
                      <a:r>
                        <a:rPr lang="zh-CN" dirty="0"/>
                        <a:t>对事务的</a:t>
                      </a:r>
                      <a:r>
                        <a:rPr lang="zh-CN" dirty="0" smtClean="0"/>
                        <a:t>支持</a:t>
                      </a:r>
                      <a:r>
                        <a:rPr lang="en-US" altLang="zh-CN" dirty="0" smtClean="0"/>
                        <a:t>/</a:t>
                      </a:r>
                      <a:r>
                        <a:rPr lang="zh-CN" altLang="zh-CN" dirty="0" smtClean="0"/>
                        <a:t>一致性，并发控制等</a:t>
                      </a:r>
                    </a:p>
                    <a:p>
                      <a:pPr marL="77470" algn="just">
                        <a:spcAft>
                          <a:spcPts val="0"/>
                        </a:spcAft>
                      </a:pPr>
                      <a:endParaRPr lang="zh-CN" dirty="0"/>
                    </a:p>
                  </a:txBody>
                  <a:tcPr marL="68580" marR="68580" marT="0" marB="0"/>
                </a:tc>
                <a:tc>
                  <a:txBody>
                    <a:bodyPr/>
                    <a:lstStyle/>
                    <a:p>
                      <a:pPr algn="just">
                        <a:spcAft>
                          <a:spcPts val="0"/>
                        </a:spcAft>
                      </a:pPr>
                      <a:r>
                        <a:rPr lang="zh-CN" dirty="0"/>
                        <a:t>扩展性</a:t>
                      </a:r>
                    </a:p>
                  </a:txBody>
                  <a:tcPr marL="68580" marR="68580" marT="0" marB="0"/>
                </a:tc>
                <a:tc>
                  <a:txBody>
                    <a:bodyPr/>
                    <a:lstStyle/>
                    <a:p>
                      <a:pPr marL="7620" algn="just">
                        <a:spcAft>
                          <a:spcPts val="0"/>
                        </a:spcAft>
                      </a:pPr>
                      <a:r>
                        <a:rPr lang="zh-CN" dirty="0"/>
                        <a:t>数据量</a:t>
                      </a:r>
                    </a:p>
                  </a:txBody>
                  <a:tcPr marL="68580" marR="68580" marT="0" marB="0"/>
                </a:tc>
                <a:tc>
                  <a:txBody>
                    <a:bodyPr/>
                    <a:lstStyle/>
                    <a:p>
                      <a:pPr algn="just">
                        <a:spcAft>
                          <a:spcPts val="0"/>
                        </a:spcAft>
                      </a:pPr>
                      <a:r>
                        <a:rPr lang="zh-CN" dirty="0"/>
                        <a:t>成本</a:t>
                      </a:r>
                    </a:p>
                  </a:txBody>
                  <a:tcPr marL="68580" marR="68580" marT="0" marB="0"/>
                </a:tc>
                <a:tc>
                  <a:txBody>
                    <a:bodyPr/>
                    <a:lstStyle/>
                    <a:p>
                      <a:pPr algn="just">
                        <a:spcAft>
                          <a:spcPts val="0"/>
                        </a:spcAft>
                      </a:pPr>
                      <a:r>
                        <a:rPr lang="zh-CN" dirty="0"/>
                        <a:t>代表系统</a:t>
                      </a:r>
                    </a:p>
                  </a:txBody>
                  <a:tcPr marL="68580" marR="68580" marT="0" marB="0"/>
                </a:tc>
              </a:tr>
              <a:tr h="88912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dirty="0" smtClean="0"/>
                        <a:t>SQL</a:t>
                      </a:r>
                      <a:endParaRPr lang="zh-CN" dirty="0"/>
                    </a:p>
                  </a:txBody>
                  <a:tcPr marL="68580" marR="68580" marT="0" marB="0"/>
                </a:tc>
                <a:tc>
                  <a:txBody>
                    <a:bodyPr/>
                    <a:lstStyle/>
                    <a:p>
                      <a:pPr algn="just">
                        <a:spcAft>
                          <a:spcPts val="0"/>
                        </a:spcAft>
                      </a:pPr>
                      <a:r>
                        <a:rPr lang="zh-CN" dirty="0"/>
                        <a:t>易</a:t>
                      </a:r>
                      <a:r>
                        <a:rPr lang="zh-CN" dirty="0" smtClean="0"/>
                        <a:t>用</a:t>
                      </a:r>
                      <a:r>
                        <a:rPr lang="en-US" altLang="zh-CN" dirty="0" smtClean="0"/>
                        <a:t>/</a:t>
                      </a:r>
                      <a:endParaRPr lang="zh-CN" dirty="0"/>
                    </a:p>
                    <a:p>
                      <a:pPr algn="just">
                        <a:spcAft>
                          <a:spcPts val="0"/>
                        </a:spcAft>
                      </a:pPr>
                      <a:r>
                        <a:rPr lang="en-US" dirty="0"/>
                        <a:t>SQL</a:t>
                      </a:r>
                      <a:endParaRPr lang="zh-CN" dirty="0"/>
                    </a:p>
                  </a:txBody>
                  <a:tcPr marL="68580" marR="68580" marT="0" marB="0"/>
                </a:tc>
                <a:tc>
                  <a:txBody>
                    <a:bodyPr/>
                    <a:lstStyle/>
                    <a:p>
                      <a:pPr algn="just">
                        <a:spcAft>
                          <a:spcPts val="0"/>
                        </a:spcAft>
                      </a:pPr>
                      <a:r>
                        <a:rPr lang="en-US" dirty="0" smtClean="0"/>
                        <a:t>ACID/</a:t>
                      </a:r>
                      <a:endParaRPr lang="zh-CN" dirty="0"/>
                    </a:p>
                    <a:p>
                      <a:pPr algn="just">
                        <a:spcAft>
                          <a:spcPts val="0"/>
                        </a:spcAft>
                      </a:pPr>
                      <a:r>
                        <a:rPr lang="zh-CN" dirty="0"/>
                        <a:t>强一致性</a:t>
                      </a:r>
                    </a:p>
                  </a:txBody>
                  <a:tcPr marL="68580" marR="68580" marT="0" marB="0"/>
                </a:tc>
                <a:tc>
                  <a:txBody>
                    <a:bodyPr/>
                    <a:lstStyle/>
                    <a:p>
                      <a:pPr algn="just">
                        <a:spcAft>
                          <a:spcPts val="0"/>
                        </a:spcAft>
                      </a:pPr>
                      <a:r>
                        <a:rPr lang="en-US"/>
                        <a:t>&lt;1000</a:t>
                      </a:r>
                      <a:r>
                        <a:rPr lang="zh-CN"/>
                        <a:t>结点</a:t>
                      </a:r>
                    </a:p>
                  </a:txBody>
                  <a:tcPr marL="68580" marR="68580" marT="0" marB="0"/>
                </a:tc>
                <a:tc>
                  <a:txBody>
                    <a:bodyPr/>
                    <a:lstStyle/>
                    <a:p>
                      <a:pPr algn="just">
                        <a:spcAft>
                          <a:spcPts val="0"/>
                        </a:spcAft>
                      </a:pPr>
                      <a:r>
                        <a:rPr lang="en-US"/>
                        <a:t>TB</a:t>
                      </a:r>
                      <a:endParaRPr lang="zh-CN"/>
                    </a:p>
                  </a:txBody>
                  <a:tcPr marL="68580" marR="68580" marT="0" marB="0"/>
                </a:tc>
                <a:tc>
                  <a:txBody>
                    <a:bodyPr/>
                    <a:lstStyle/>
                    <a:p>
                      <a:pPr algn="just">
                        <a:spcAft>
                          <a:spcPts val="0"/>
                        </a:spcAft>
                      </a:pPr>
                      <a:r>
                        <a:rPr lang="zh-CN"/>
                        <a:t>高</a:t>
                      </a:r>
                    </a:p>
                  </a:txBody>
                  <a:tcPr marL="68580" marR="68580" marT="0" marB="0"/>
                </a:tc>
                <a:tc>
                  <a:txBody>
                    <a:bodyPr/>
                    <a:lstStyle/>
                    <a:p>
                      <a:pPr algn="just">
                        <a:spcAft>
                          <a:spcPts val="0"/>
                        </a:spcAft>
                      </a:pPr>
                      <a:r>
                        <a:rPr lang="en-US" dirty="0"/>
                        <a:t>Oracle,DB2 </a:t>
                      </a:r>
                      <a:r>
                        <a:rPr lang="en-US" dirty="0" err="1"/>
                        <a:t>Greenplum</a:t>
                      </a:r>
                      <a:r>
                        <a:rPr lang="zh-CN" dirty="0"/>
                        <a:t>等</a:t>
                      </a:r>
                    </a:p>
                  </a:txBody>
                  <a:tcPr marL="68580" marR="68580" marT="0" marB="0"/>
                </a:tc>
              </a:tr>
              <a:tr h="759078">
                <a:tc>
                  <a:txBody>
                    <a:bodyPr/>
                    <a:lstStyle/>
                    <a:p>
                      <a:pPr algn="just">
                        <a:spcAft>
                          <a:spcPts val="0"/>
                        </a:spcAft>
                      </a:pPr>
                      <a:r>
                        <a:rPr lang="en-US" dirty="0" smtClean="0"/>
                        <a:t>NoSQL</a:t>
                      </a:r>
                      <a:endParaRPr lang="zh-CN" dirty="0"/>
                    </a:p>
                  </a:txBody>
                  <a:tcPr marL="68580" marR="68580" marT="0" marB="0"/>
                </a:tc>
                <a:tc>
                  <a:txBody>
                    <a:bodyPr/>
                    <a:lstStyle/>
                    <a:p>
                      <a:pPr algn="just">
                        <a:spcAft>
                          <a:spcPts val="0"/>
                        </a:spcAft>
                      </a:pPr>
                      <a:r>
                        <a:rPr lang="en-US"/>
                        <a:t>Get/Put</a:t>
                      </a:r>
                      <a:r>
                        <a:rPr lang="zh-CN"/>
                        <a:t>等存取原语</a:t>
                      </a:r>
                    </a:p>
                  </a:txBody>
                  <a:tcPr marL="68580" marR="68580" marT="0" marB="0"/>
                </a:tc>
                <a:tc>
                  <a:txBody>
                    <a:bodyPr/>
                    <a:lstStyle/>
                    <a:p>
                      <a:pPr algn="just">
                        <a:spcAft>
                          <a:spcPts val="0"/>
                        </a:spcAft>
                      </a:pPr>
                      <a:r>
                        <a:rPr lang="zh-CN" dirty="0"/>
                        <a:t>弱一致性</a:t>
                      </a:r>
                    </a:p>
                    <a:p>
                      <a:pPr algn="just">
                        <a:spcAft>
                          <a:spcPts val="0"/>
                        </a:spcAft>
                      </a:pPr>
                      <a:r>
                        <a:rPr lang="zh-CN" dirty="0"/>
                        <a:t>最终一致性</a:t>
                      </a:r>
                    </a:p>
                  </a:txBody>
                  <a:tcPr marL="68580" marR="68580" marT="0" marB="0"/>
                </a:tc>
                <a:tc>
                  <a:txBody>
                    <a:bodyPr/>
                    <a:lstStyle/>
                    <a:p>
                      <a:pPr algn="just">
                        <a:spcAft>
                          <a:spcPts val="0"/>
                        </a:spcAft>
                      </a:pPr>
                      <a:r>
                        <a:rPr lang="en-US"/>
                        <a:t>&gt;10000</a:t>
                      </a:r>
                      <a:r>
                        <a:rPr lang="zh-CN"/>
                        <a:t>结点</a:t>
                      </a:r>
                    </a:p>
                  </a:txBody>
                  <a:tcPr marL="68580" marR="68580" marT="0" marB="0"/>
                </a:tc>
                <a:tc>
                  <a:txBody>
                    <a:bodyPr/>
                    <a:lstStyle/>
                    <a:p>
                      <a:pPr algn="just">
                        <a:spcAft>
                          <a:spcPts val="0"/>
                        </a:spcAft>
                      </a:pPr>
                      <a:r>
                        <a:rPr lang="en-US"/>
                        <a:t>PB</a:t>
                      </a:r>
                      <a:endParaRPr lang="zh-CN"/>
                    </a:p>
                  </a:txBody>
                  <a:tcPr marL="68580" marR="68580" marT="0" marB="0"/>
                </a:tc>
                <a:tc>
                  <a:txBody>
                    <a:bodyPr/>
                    <a:lstStyle/>
                    <a:p>
                      <a:pPr algn="just">
                        <a:spcAft>
                          <a:spcPts val="0"/>
                        </a:spcAft>
                      </a:pPr>
                      <a:r>
                        <a:rPr lang="zh-CN"/>
                        <a:t>低</a:t>
                      </a:r>
                    </a:p>
                  </a:txBody>
                  <a:tcPr marL="68580" marR="68580" marT="0" marB="0"/>
                </a:tc>
                <a:tc>
                  <a:txBody>
                    <a:bodyPr/>
                    <a:lstStyle/>
                    <a:p>
                      <a:pPr algn="just">
                        <a:spcAft>
                          <a:spcPts val="0"/>
                        </a:spcAft>
                      </a:pPr>
                      <a:r>
                        <a:rPr lang="en-US"/>
                        <a:t>BigTable,PNUTS</a:t>
                      </a:r>
                      <a:endParaRPr lang="zh-CN"/>
                    </a:p>
                    <a:p>
                      <a:pPr algn="just">
                        <a:spcAft>
                          <a:spcPts val="0"/>
                        </a:spcAft>
                      </a:pPr>
                      <a:r>
                        <a:rPr lang="en-US"/>
                        <a:t>Cloudera</a:t>
                      </a:r>
                      <a:r>
                        <a:rPr lang="zh-CN"/>
                        <a:t>等</a:t>
                      </a:r>
                    </a:p>
                  </a:txBody>
                  <a:tcPr marL="68580" marR="68580" marT="0" marB="0"/>
                </a:tc>
              </a:tr>
              <a:tr h="588725">
                <a:tc>
                  <a:txBody>
                    <a:bodyPr/>
                    <a:lstStyle/>
                    <a:p>
                      <a:pPr algn="just">
                        <a:spcAft>
                          <a:spcPts val="0"/>
                        </a:spcAft>
                      </a:pPr>
                      <a:r>
                        <a:rPr lang="en-US" dirty="0" err="1" smtClean="0"/>
                        <a:t>NewSQL</a:t>
                      </a:r>
                      <a:endParaRPr lang="zh-CN" dirty="0"/>
                    </a:p>
                  </a:txBody>
                  <a:tcPr marL="68580" marR="68580" marT="0" marB="0"/>
                </a:tc>
                <a:tc>
                  <a:txBody>
                    <a:bodyPr/>
                    <a:lstStyle/>
                    <a:p>
                      <a:pPr algn="just">
                        <a:spcAft>
                          <a:spcPts val="0"/>
                        </a:spcAft>
                      </a:pPr>
                      <a:r>
                        <a:rPr lang="en-US"/>
                        <a:t>SQL</a:t>
                      </a:r>
                      <a:endParaRPr lang="zh-CN"/>
                    </a:p>
                  </a:txBody>
                  <a:tcPr marL="68580" marR="68580" marT="0" marB="0"/>
                </a:tc>
                <a:tc>
                  <a:txBody>
                    <a:bodyPr/>
                    <a:lstStyle/>
                    <a:p>
                      <a:pPr algn="just">
                        <a:spcAft>
                          <a:spcPts val="0"/>
                        </a:spcAft>
                      </a:pPr>
                      <a:r>
                        <a:rPr lang="en-US"/>
                        <a:t>ACID</a:t>
                      </a:r>
                      <a:endParaRPr lang="zh-CN"/>
                    </a:p>
                  </a:txBody>
                  <a:tcPr marL="68580" marR="68580" marT="0" marB="0"/>
                </a:tc>
                <a:tc>
                  <a:txBody>
                    <a:bodyPr/>
                    <a:lstStyle/>
                    <a:p>
                      <a:pPr algn="just">
                        <a:spcAft>
                          <a:spcPts val="0"/>
                        </a:spcAft>
                      </a:pPr>
                      <a:r>
                        <a:rPr lang="en-US"/>
                        <a:t>&gt;10000</a:t>
                      </a:r>
                      <a:r>
                        <a:rPr lang="zh-CN"/>
                        <a:t>结点</a:t>
                      </a:r>
                    </a:p>
                  </a:txBody>
                  <a:tcPr marL="68580" marR="68580" marT="0" marB="0"/>
                </a:tc>
                <a:tc>
                  <a:txBody>
                    <a:bodyPr/>
                    <a:lstStyle/>
                    <a:p>
                      <a:pPr algn="just">
                        <a:spcAft>
                          <a:spcPts val="0"/>
                        </a:spcAft>
                      </a:pPr>
                      <a:r>
                        <a:rPr lang="en-US"/>
                        <a:t>PB</a:t>
                      </a:r>
                      <a:endParaRPr lang="zh-CN"/>
                    </a:p>
                  </a:txBody>
                  <a:tcPr marL="68580" marR="68580" marT="0" marB="0"/>
                </a:tc>
                <a:tc>
                  <a:txBody>
                    <a:bodyPr/>
                    <a:lstStyle/>
                    <a:p>
                      <a:pPr algn="just">
                        <a:spcAft>
                          <a:spcPts val="0"/>
                        </a:spcAft>
                      </a:pPr>
                      <a:r>
                        <a:rPr lang="zh-CN"/>
                        <a:t>低</a:t>
                      </a:r>
                    </a:p>
                  </a:txBody>
                  <a:tcPr marL="68580" marR="68580" marT="0" marB="0"/>
                </a:tc>
                <a:tc>
                  <a:txBody>
                    <a:bodyPr/>
                    <a:lstStyle/>
                    <a:p>
                      <a:pPr algn="just">
                        <a:spcAft>
                          <a:spcPts val="0"/>
                        </a:spcAft>
                      </a:pPr>
                      <a:r>
                        <a:rPr lang="en-US" dirty="0" err="1"/>
                        <a:t>VoltDB</a:t>
                      </a:r>
                      <a:r>
                        <a:rPr lang="en-US" dirty="0"/>
                        <a:t> </a:t>
                      </a:r>
                      <a:endParaRPr lang="zh-CN" dirty="0"/>
                    </a:p>
                    <a:p>
                      <a:pPr algn="just">
                        <a:spcAft>
                          <a:spcPts val="0"/>
                        </a:spcAft>
                      </a:pPr>
                      <a:r>
                        <a:rPr lang="en-US" dirty="0"/>
                        <a:t>Spanner</a:t>
                      </a:r>
                      <a:r>
                        <a:rPr lang="zh-CN" dirty="0"/>
                        <a:t>等</a:t>
                      </a:r>
                    </a:p>
                  </a:txBody>
                  <a:tcPr marL="68580" marR="68580" marT="0" marB="0"/>
                </a:tc>
              </a:tr>
            </a:tbl>
          </a:graphicData>
        </a:graphic>
      </p:graphicFrame>
    </p:spTree>
    <p:extLst>
      <p:ext uri="{BB962C8B-B14F-4D97-AF65-F5344CB8AC3E}">
        <p14:creationId xmlns:p14="http://schemas.microsoft.com/office/powerpoint/2010/main" xmlns="" val="3076473928"/>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14.3.3  </a:t>
            </a:r>
            <a:r>
              <a:rPr lang="en-US" altLang="zh-CN" sz="3600" dirty="0" err="1" smtClean="0"/>
              <a:t>MapReduce</a:t>
            </a:r>
            <a:r>
              <a:rPr lang="zh-CN" altLang="en-US" sz="3600" dirty="0" smtClean="0"/>
              <a:t>技术</a:t>
            </a:r>
            <a:endParaRPr lang="zh-CN" altLang="en-US" sz="3600" dirty="0"/>
          </a:p>
        </p:txBody>
      </p:sp>
      <p:sp>
        <p:nvSpPr>
          <p:cNvPr id="3" name="内容占位符 2"/>
          <p:cNvSpPr>
            <a:spLocks noGrp="1"/>
          </p:cNvSpPr>
          <p:nvPr>
            <p:ph idx="1"/>
          </p:nvPr>
        </p:nvSpPr>
        <p:spPr/>
        <p:txBody>
          <a:bodyPr/>
          <a:lstStyle/>
          <a:p>
            <a:r>
              <a:rPr lang="en-US" altLang="zh-CN" dirty="0" smtClean="0"/>
              <a:t>MapReduce</a:t>
            </a:r>
          </a:p>
          <a:p>
            <a:pPr lvl="1"/>
            <a:r>
              <a:rPr lang="en-US" altLang="zh-CN" dirty="0" smtClean="0"/>
              <a:t>Google 2004</a:t>
            </a:r>
            <a:r>
              <a:rPr lang="zh-CN" altLang="en-US" dirty="0" smtClean="0"/>
              <a:t>年提出的</a:t>
            </a:r>
            <a:r>
              <a:rPr lang="zh-CN" altLang="zh-CN" dirty="0"/>
              <a:t>大规模</a:t>
            </a:r>
            <a:r>
              <a:rPr lang="zh-CN" altLang="zh-CN" dirty="0" smtClean="0"/>
              <a:t>并行</a:t>
            </a:r>
            <a:r>
              <a:rPr lang="zh-CN" altLang="en-US" dirty="0" smtClean="0"/>
              <a:t>编程模型</a:t>
            </a:r>
            <a:endParaRPr lang="en-US" altLang="zh-CN" dirty="0" smtClean="0"/>
          </a:p>
          <a:p>
            <a:pPr lvl="1"/>
            <a:r>
              <a:rPr lang="zh-CN" altLang="zh-CN" dirty="0" smtClean="0"/>
              <a:t>解决大数据在大规模并行计算集群上的高可扩展性和高可用性分析处理</a:t>
            </a:r>
            <a:endParaRPr lang="en-US" altLang="zh-CN" dirty="0" smtClean="0"/>
          </a:p>
          <a:p>
            <a:pPr lvl="1"/>
            <a:r>
              <a:rPr lang="zh-CN" altLang="zh-CN" dirty="0" smtClean="0"/>
              <a:t>处理模式以离线式批量处理为主</a:t>
            </a:r>
            <a:r>
              <a:rPr lang="zh-CN" altLang="en-US" dirty="0" smtClean="0"/>
              <a:t>，</a:t>
            </a:r>
            <a:r>
              <a:rPr lang="zh-CN" altLang="zh-CN" dirty="0" smtClean="0"/>
              <a:t>应用于大规模廉价集群上的大数据并行处理</a:t>
            </a:r>
            <a:endParaRPr lang="en-US" altLang="zh-CN" dirty="0" smtClean="0"/>
          </a:p>
          <a:p>
            <a:pPr lvl="1"/>
            <a:r>
              <a:rPr lang="zh-CN" altLang="zh-CN" dirty="0"/>
              <a:t>在机器学习、数据挖掘、数据分析等</a:t>
            </a:r>
            <a:r>
              <a:rPr lang="zh-CN" altLang="zh-CN" dirty="0" smtClean="0"/>
              <a:t>领域</a:t>
            </a:r>
            <a:r>
              <a:rPr lang="zh-CN" altLang="en-US" dirty="0" smtClean="0"/>
              <a:t>广泛应用</a:t>
            </a:r>
            <a:endParaRPr lang="en-US" altLang="zh-CN" dirty="0" smtClean="0"/>
          </a:p>
          <a:p>
            <a:pPr lvl="1"/>
            <a:r>
              <a:rPr lang="zh-CN" altLang="zh-CN" dirty="0" smtClean="0"/>
              <a:t>以</a:t>
            </a:r>
            <a:r>
              <a:rPr lang="en-US" altLang="zh-CN" dirty="0"/>
              <a:t>key/value</a:t>
            </a:r>
            <a:r>
              <a:rPr lang="zh-CN" altLang="zh-CN" dirty="0"/>
              <a:t>的分布式存储系统为</a:t>
            </a:r>
            <a:r>
              <a:rPr lang="zh-CN" altLang="zh-CN" dirty="0" smtClean="0"/>
              <a:t>基础</a:t>
            </a:r>
            <a:endParaRPr lang="en-US" altLang="zh-CN" dirty="0" smtClean="0"/>
          </a:p>
        </p:txBody>
      </p:sp>
    </p:spTree>
    <p:extLst>
      <p:ext uri="{BB962C8B-B14F-4D97-AF65-F5344CB8AC3E}">
        <p14:creationId xmlns:p14="http://schemas.microsoft.com/office/powerpoint/2010/main" xmlns="" val="1601219063"/>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大数据管理系统</a:t>
            </a:r>
            <a:r>
              <a:rPr lang="en-US" altLang="zh-CN" sz="3600" dirty="0"/>
              <a:t> </a:t>
            </a:r>
            <a:r>
              <a:rPr lang="en-US" altLang="zh-CN" sz="3600" dirty="0" smtClean="0"/>
              <a:t>– MapReduce</a:t>
            </a:r>
            <a:r>
              <a:rPr lang="zh-CN" altLang="en-US" sz="3600" dirty="0" smtClean="0"/>
              <a:t>技术</a:t>
            </a:r>
            <a:endParaRPr lang="zh-CN" altLang="en-US" sz="3600" dirty="0"/>
          </a:p>
        </p:txBody>
      </p:sp>
      <p:sp>
        <p:nvSpPr>
          <p:cNvPr id="3" name="内容占位符 2"/>
          <p:cNvSpPr>
            <a:spLocks noGrp="1"/>
          </p:cNvSpPr>
          <p:nvPr>
            <p:ph idx="1"/>
          </p:nvPr>
        </p:nvSpPr>
        <p:spPr>
          <a:xfrm>
            <a:off x="285720" y="823913"/>
            <a:ext cx="8401080" cy="3640931"/>
          </a:xfrm>
        </p:spPr>
        <p:txBody>
          <a:bodyPr/>
          <a:lstStyle/>
          <a:p>
            <a:r>
              <a:rPr lang="en-US" altLang="zh-CN" dirty="0" smtClean="0"/>
              <a:t>MapReduce</a:t>
            </a:r>
            <a:r>
              <a:rPr lang="zh-CN" altLang="en-US" dirty="0" smtClean="0"/>
              <a:t>并行编程模型</a:t>
            </a:r>
            <a:endParaRPr lang="en-US" altLang="zh-CN" dirty="0" smtClean="0"/>
          </a:p>
          <a:p>
            <a:pPr lvl="1"/>
            <a:r>
              <a:rPr lang="en-US" altLang="zh-CN" dirty="0"/>
              <a:t>Map</a:t>
            </a:r>
            <a:r>
              <a:rPr lang="zh-CN" altLang="zh-CN" dirty="0"/>
              <a:t>阶段和</a:t>
            </a:r>
            <a:r>
              <a:rPr lang="en-US" altLang="zh-CN" dirty="0"/>
              <a:t>Reduce</a:t>
            </a:r>
            <a:r>
              <a:rPr lang="zh-CN" altLang="zh-CN" dirty="0"/>
              <a:t>阶段</a:t>
            </a:r>
            <a:endParaRPr lang="en-US" altLang="zh-CN" dirty="0" smtClean="0"/>
          </a:p>
        </p:txBody>
      </p:sp>
      <p:pic>
        <p:nvPicPr>
          <p:cNvPr id="26626" name="Picture 2" descr="c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31640" y="1857370"/>
            <a:ext cx="6558018" cy="2875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37417737"/>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大数据管理系统</a:t>
            </a:r>
            <a:r>
              <a:rPr lang="en-US" altLang="zh-CN" sz="3600" dirty="0"/>
              <a:t> </a:t>
            </a:r>
            <a:r>
              <a:rPr lang="en-US" altLang="zh-CN" sz="3600" dirty="0" smtClean="0"/>
              <a:t>– MapReduce</a:t>
            </a:r>
            <a:r>
              <a:rPr lang="zh-CN" altLang="en-US" sz="3600" dirty="0" smtClean="0"/>
              <a:t>技术</a:t>
            </a:r>
            <a:endParaRPr lang="zh-CN" altLang="en-US" sz="3600" dirty="0"/>
          </a:p>
        </p:txBody>
      </p:sp>
      <p:sp>
        <p:nvSpPr>
          <p:cNvPr id="3" name="内容占位符 2"/>
          <p:cNvSpPr>
            <a:spLocks noGrp="1"/>
          </p:cNvSpPr>
          <p:nvPr>
            <p:ph idx="1"/>
          </p:nvPr>
        </p:nvSpPr>
        <p:spPr>
          <a:xfrm>
            <a:off x="285720" y="1004888"/>
            <a:ext cx="8318728" cy="3640931"/>
          </a:xfrm>
        </p:spPr>
        <p:txBody>
          <a:bodyPr/>
          <a:lstStyle/>
          <a:p>
            <a:r>
              <a:rPr lang="en-US" altLang="zh-CN" dirty="0" smtClean="0"/>
              <a:t>MapReduce</a:t>
            </a:r>
            <a:r>
              <a:rPr lang="zh-CN" altLang="en-US" dirty="0" smtClean="0"/>
              <a:t>的不足</a:t>
            </a:r>
            <a:endParaRPr lang="en-US" altLang="zh-CN" dirty="0" smtClean="0"/>
          </a:p>
          <a:p>
            <a:pPr lvl="1"/>
            <a:r>
              <a:rPr lang="zh-CN" altLang="zh-CN" dirty="0"/>
              <a:t>基于</a:t>
            </a:r>
            <a:r>
              <a:rPr lang="en-US" altLang="zh-CN" dirty="0"/>
              <a:t>MapReduce</a:t>
            </a:r>
            <a:r>
              <a:rPr lang="zh-CN" altLang="zh-CN" dirty="0"/>
              <a:t>的应用软件</a:t>
            </a:r>
            <a:r>
              <a:rPr lang="zh-CN" altLang="zh-CN" dirty="0" smtClean="0"/>
              <a:t>较少</a:t>
            </a:r>
            <a:r>
              <a:rPr lang="zh-CN" altLang="en-US" dirty="0" smtClean="0"/>
              <a:t>，开发成本高</a:t>
            </a:r>
            <a:endParaRPr lang="en-US" altLang="zh-CN" dirty="0" smtClean="0"/>
          </a:p>
          <a:p>
            <a:pPr lvl="1"/>
            <a:r>
              <a:rPr lang="zh-CN" altLang="zh-CN" dirty="0" smtClean="0"/>
              <a:t>程序</a:t>
            </a:r>
            <a:r>
              <a:rPr lang="zh-CN" altLang="zh-CN" dirty="0"/>
              <a:t>与数据缺乏</a:t>
            </a:r>
            <a:r>
              <a:rPr lang="zh-CN" altLang="zh-CN" dirty="0" smtClean="0"/>
              <a:t>独立性</a:t>
            </a:r>
            <a:endParaRPr lang="en-US" altLang="zh-CN" dirty="0" smtClean="0"/>
          </a:p>
          <a:p>
            <a:pPr lvl="1"/>
            <a:r>
              <a:rPr lang="zh-CN" altLang="zh-CN" dirty="0"/>
              <a:t>同等硬件条件下，</a:t>
            </a:r>
            <a:r>
              <a:rPr lang="en-US" altLang="zh-CN" dirty="0"/>
              <a:t>MapReduce</a:t>
            </a:r>
            <a:r>
              <a:rPr lang="zh-CN" altLang="zh-CN" dirty="0"/>
              <a:t>性能远低于并行</a:t>
            </a:r>
            <a:r>
              <a:rPr lang="zh-CN" altLang="zh-CN" dirty="0" smtClean="0"/>
              <a:t>数据库</a:t>
            </a:r>
            <a:endParaRPr lang="en-US" altLang="zh-CN" dirty="0" smtClean="0"/>
          </a:p>
          <a:p>
            <a:pPr lvl="1"/>
            <a:r>
              <a:rPr lang="en-US" altLang="zh-CN" dirty="0"/>
              <a:t>MapReduce</a:t>
            </a:r>
            <a:r>
              <a:rPr lang="zh-CN" altLang="zh-CN" dirty="0"/>
              <a:t>处理连接的性能尤其不</a:t>
            </a:r>
            <a:r>
              <a:rPr lang="zh-CN" altLang="zh-CN" dirty="0" smtClean="0"/>
              <a:t>尽如人意</a:t>
            </a:r>
            <a:endParaRPr lang="en-US" altLang="zh-CN" dirty="0" smtClean="0"/>
          </a:p>
          <a:p>
            <a:endParaRPr lang="en-US" altLang="zh-CN" dirty="0" smtClean="0"/>
          </a:p>
        </p:txBody>
      </p:sp>
    </p:spTree>
    <p:extLst>
      <p:ext uri="{BB962C8B-B14F-4D97-AF65-F5344CB8AC3E}">
        <p14:creationId xmlns:p14="http://schemas.microsoft.com/office/powerpoint/2010/main" xmlns="" val="475821181"/>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大数据管理系统</a:t>
            </a:r>
            <a:r>
              <a:rPr lang="en-US" altLang="zh-CN" sz="3600" dirty="0"/>
              <a:t> </a:t>
            </a:r>
            <a:r>
              <a:rPr lang="en-US" altLang="zh-CN" sz="3600" dirty="0" smtClean="0"/>
              <a:t>– MapReduce</a:t>
            </a:r>
            <a:r>
              <a:rPr lang="zh-CN" altLang="en-US" sz="3600" dirty="0" smtClean="0"/>
              <a:t>技术</a:t>
            </a:r>
            <a:endParaRPr lang="zh-CN" altLang="en-US" sz="3600" dirty="0"/>
          </a:p>
        </p:txBody>
      </p:sp>
      <p:sp>
        <p:nvSpPr>
          <p:cNvPr id="3" name="内容占位符 2"/>
          <p:cNvSpPr>
            <a:spLocks noGrp="1"/>
          </p:cNvSpPr>
          <p:nvPr>
            <p:ph idx="1"/>
          </p:nvPr>
        </p:nvSpPr>
        <p:spPr>
          <a:xfrm>
            <a:off x="285720" y="714362"/>
            <a:ext cx="8318728" cy="3640931"/>
          </a:xfrm>
        </p:spPr>
        <p:txBody>
          <a:bodyPr/>
          <a:lstStyle/>
          <a:p>
            <a:r>
              <a:rPr lang="zh-CN" altLang="zh-CN" dirty="0" smtClean="0"/>
              <a:t>数据库</a:t>
            </a:r>
            <a:r>
              <a:rPr lang="zh-CN" altLang="zh-CN" dirty="0"/>
              <a:t>与</a:t>
            </a:r>
            <a:r>
              <a:rPr lang="en-US" altLang="zh-CN" dirty="0"/>
              <a:t>MapReduce</a:t>
            </a:r>
            <a:r>
              <a:rPr lang="zh-CN" altLang="zh-CN" dirty="0"/>
              <a:t>的借鉴融合</a:t>
            </a:r>
          </a:p>
          <a:p>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xmlns="" val="1554247152"/>
              </p:ext>
            </p:extLst>
          </p:nvPr>
        </p:nvGraphicFramePr>
        <p:xfrm>
          <a:off x="285721" y="1357304"/>
          <a:ext cx="8678767" cy="3252000"/>
        </p:xfrm>
        <a:graphic>
          <a:graphicData uri="http://schemas.openxmlformats.org/drawingml/2006/table">
            <a:tbl>
              <a:tblPr firstRow="1" firstCol="1" bandRow="1">
                <a:tableStyleId>{93296810-A885-4BE3-A3E7-6D5BEEA58F35}</a:tableStyleId>
              </a:tblPr>
              <a:tblGrid>
                <a:gridCol w="1683408"/>
                <a:gridCol w="3410607"/>
                <a:gridCol w="1686463"/>
                <a:gridCol w="1898289"/>
              </a:tblGrid>
              <a:tr h="468000">
                <a:tc>
                  <a:txBody>
                    <a:bodyPr/>
                    <a:lstStyle/>
                    <a:p>
                      <a:pPr algn="ctr">
                        <a:spcAft>
                          <a:spcPts val="0"/>
                        </a:spcAft>
                      </a:pPr>
                      <a:r>
                        <a:rPr lang="zh-CN" sz="1800" kern="100" dirty="0">
                          <a:effectLst/>
                        </a:rPr>
                        <a:t>解决方案</a:t>
                      </a:r>
                      <a:endParaRPr lang="zh-CN" sz="2400" kern="100" dirty="0">
                        <a:effectLst/>
                        <a:latin typeface="Times New Roman"/>
                        <a:ea typeface="宋体"/>
                      </a:endParaRPr>
                    </a:p>
                  </a:txBody>
                  <a:tcPr marL="68580" marR="68580" marT="0" marB="0" anchor="ctr"/>
                </a:tc>
                <a:tc>
                  <a:txBody>
                    <a:bodyPr/>
                    <a:lstStyle/>
                    <a:p>
                      <a:pPr algn="ctr">
                        <a:spcAft>
                          <a:spcPts val="0"/>
                        </a:spcAft>
                      </a:pPr>
                      <a:r>
                        <a:rPr lang="zh-CN" sz="1800" kern="100" dirty="0">
                          <a:effectLst/>
                        </a:rPr>
                        <a:t>着眼点</a:t>
                      </a:r>
                      <a:endParaRPr lang="zh-CN" sz="2400" kern="100" dirty="0">
                        <a:effectLst/>
                        <a:latin typeface="Times New Roman"/>
                        <a:ea typeface="宋体"/>
                      </a:endParaRPr>
                    </a:p>
                  </a:txBody>
                  <a:tcPr marL="68580" marR="68580" marT="0" marB="0" anchor="ctr"/>
                </a:tc>
                <a:tc>
                  <a:txBody>
                    <a:bodyPr/>
                    <a:lstStyle/>
                    <a:p>
                      <a:pPr algn="ctr">
                        <a:spcAft>
                          <a:spcPts val="0"/>
                        </a:spcAft>
                      </a:pPr>
                      <a:r>
                        <a:rPr lang="zh-CN" sz="1800" kern="100" dirty="0">
                          <a:effectLst/>
                        </a:rPr>
                        <a:t>代表系统</a:t>
                      </a:r>
                      <a:endParaRPr lang="zh-CN" sz="2400" kern="100" dirty="0">
                        <a:effectLst/>
                        <a:latin typeface="Times New Roman"/>
                        <a:ea typeface="宋体"/>
                      </a:endParaRPr>
                    </a:p>
                  </a:txBody>
                  <a:tcPr marL="68580" marR="68580" marT="0" marB="0" anchor="ctr"/>
                </a:tc>
                <a:tc>
                  <a:txBody>
                    <a:bodyPr/>
                    <a:lstStyle/>
                    <a:p>
                      <a:pPr algn="ctr">
                        <a:spcAft>
                          <a:spcPts val="0"/>
                        </a:spcAft>
                      </a:pPr>
                      <a:r>
                        <a:rPr lang="zh-CN" sz="1800" kern="100" dirty="0">
                          <a:effectLst/>
                        </a:rPr>
                        <a:t>缺陷</a:t>
                      </a:r>
                      <a:endParaRPr lang="zh-CN" sz="2400" kern="100" dirty="0">
                        <a:effectLst/>
                        <a:latin typeface="Times New Roman"/>
                        <a:ea typeface="宋体"/>
                      </a:endParaRPr>
                    </a:p>
                  </a:txBody>
                  <a:tcPr marL="68580" marR="68580" marT="0" marB="0" anchor="ctr"/>
                </a:tc>
              </a:tr>
              <a:tr h="1044000">
                <a:tc>
                  <a:txBody>
                    <a:bodyPr/>
                    <a:lstStyle/>
                    <a:p>
                      <a:pPr algn="just">
                        <a:spcAft>
                          <a:spcPts val="0"/>
                        </a:spcAft>
                      </a:pPr>
                      <a:r>
                        <a:rPr lang="zh-CN" sz="1800" kern="100">
                          <a:effectLst/>
                        </a:rPr>
                        <a:t>并行数据库主导型</a:t>
                      </a:r>
                      <a:endParaRPr lang="zh-CN" sz="2400" kern="100">
                        <a:effectLst/>
                        <a:latin typeface="Times New Roman"/>
                        <a:ea typeface="宋体"/>
                      </a:endParaRPr>
                    </a:p>
                  </a:txBody>
                  <a:tcPr marL="68580" marR="68580" marT="0" marB="0"/>
                </a:tc>
                <a:tc>
                  <a:txBody>
                    <a:bodyPr/>
                    <a:lstStyle/>
                    <a:p>
                      <a:pPr algn="just">
                        <a:spcAft>
                          <a:spcPts val="0"/>
                        </a:spcAft>
                      </a:pPr>
                      <a:r>
                        <a:rPr lang="zh-CN" sz="1800" kern="100" dirty="0">
                          <a:effectLst/>
                        </a:rPr>
                        <a:t>利用</a:t>
                      </a:r>
                      <a:r>
                        <a:rPr lang="en-US" sz="1800" kern="100" dirty="0">
                          <a:effectLst/>
                        </a:rPr>
                        <a:t>MapReduce</a:t>
                      </a:r>
                      <a:r>
                        <a:rPr lang="zh-CN" sz="1800" kern="100" dirty="0">
                          <a:effectLst/>
                        </a:rPr>
                        <a:t>技术来增强开放型，以实现存储和处理能力的可扩展性</a:t>
                      </a:r>
                      <a:endParaRPr lang="zh-CN" sz="2400" kern="100" dirty="0">
                        <a:effectLst/>
                        <a:latin typeface="Times New Roman"/>
                        <a:ea typeface="宋体"/>
                      </a:endParaRPr>
                    </a:p>
                  </a:txBody>
                  <a:tcPr marL="68580" marR="68580" marT="0" marB="0"/>
                </a:tc>
                <a:tc>
                  <a:txBody>
                    <a:bodyPr/>
                    <a:lstStyle/>
                    <a:p>
                      <a:pPr algn="just">
                        <a:spcAft>
                          <a:spcPts val="0"/>
                        </a:spcAft>
                      </a:pPr>
                      <a:r>
                        <a:rPr lang="en-US" sz="1800" kern="100">
                          <a:effectLst/>
                        </a:rPr>
                        <a:t>Greenplum</a:t>
                      </a:r>
                      <a:endParaRPr lang="zh-CN" sz="2400" kern="100">
                        <a:effectLst/>
                      </a:endParaRPr>
                    </a:p>
                    <a:p>
                      <a:pPr algn="just">
                        <a:spcAft>
                          <a:spcPts val="0"/>
                        </a:spcAft>
                      </a:pPr>
                      <a:r>
                        <a:rPr lang="en-US" sz="1800" kern="100">
                          <a:effectLst/>
                        </a:rPr>
                        <a:t>Aster Data</a:t>
                      </a:r>
                      <a:endParaRPr lang="zh-CN" sz="2400" kern="100">
                        <a:effectLst/>
                        <a:latin typeface="Times New Roman"/>
                        <a:ea typeface="宋体"/>
                      </a:endParaRPr>
                    </a:p>
                  </a:txBody>
                  <a:tcPr marL="68580" marR="68580" marT="0" marB="0"/>
                </a:tc>
                <a:tc>
                  <a:txBody>
                    <a:bodyPr/>
                    <a:lstStyle/>
                    <a:p>
                      <a:pPr algn="just">
                        <a:spcAft>
                          <a:spcPts val="0"/>
                        </a:spcAft>
                      </a:pPr>
                      <a:r>
                        <a:rPr lang="zh-CN" sz="1800" kern="100" dirty="0">
                          <a:effectLst/>
                        </a:rPr>
                        <a:t>规模扩展性有待提高</a:t>
                      </a:r>
                      <a:endParaRPr lang="zh-CN" sz="2400" kern="100" dirty="0">
                        <a:effectLst/>
                        <a:latin typeface="Times New Roman"/>
                        <a:ea typeface="宋体"/>
                      </a:endParaRPr>
                    </a:p>
                  </a:txBody>
                  <a:tcPr marL="68580" marR="68580" marT="0" marB="0"/>
                </a:tc>
              </a:tr>
              <a:tr h="696000">
                <a:tc>
                  <a:txBody>
                    <a:bodyPr/>
                    <a:lstStyle/>
                    <a:p>
                      <a:pPr algn="just">
                        <a:spcAft>
                          <a:spcPts val="0"/>
                        </a:spcAft>
                      </a:pPr>
                      <a:r>
                        <a:rPr lang="en-US" sz="1800" kern="100">
                          <a:effectLst/>
                        </a:rPr>
                        <a:t>MapReduce</a:t>
                      </a:r>
                      <a:r>
                        <a:rPr lang="zh-CN" sz="1800" kern="100">
                          <a:effectLst/>
                        </a:rPr>
                        <a:t>主导型</a:t>
                      </a:r>
                      <a:endParaRPr lang="zh-CN" sz="2400" kern="100">
                        <a:effectLst/>
                        <a:latin typeface="Times New Roman"/>
                        <a:ea typeface="宋体"/>
                      </a:endParaRPr>
                    </a:p>
                  </a:txBody>
                  <a:tcPr marL="68580" marR="68580" marT="0" marB="0"/>
                </a:tc>
                <a:tc>
                  <a:txBody>
                    <a:bodyPr/>
                    <a:lstStyle/>
                    <a:p>
                      <a:pPr algn="just">
                        <a:spcAft>
                          <a:spcPts val="0"/>
                        </a:spcAft>
                      </a:pPr>
                      <a:r>
                        <a:rPr lang="zh-CN" sz="1800" kern="100">
                          <a:effectLst/>
                        </a:rPr>
                        <a:t>学习关系数据库的</a:t>
                      </a:r>
                      <a:r>
                        <a:rPr lang="en-US" sz="1800" kern="100">
                          <a:effectLst/>
                        </a:rPr>
                        <a:t>SQL</a:t>
                      </a:r>
                      <a:r>
                        <a:rPr lang="zh-CN" sz="1800" kern="100">
                          <a:effectLst/>
                        </a:rPr>
                        <a:t>接口以及模式支持等，改善易用性</a:t>
                      </a:r>
                      <a:endParaRPr lang="zh-CN" sz="2400" kern="100">
                        <a:effectLst/>
                        <a:latin typeface="Times New Roman"/>
                        <a:ea typeface="宋体"/>
                      </a:endParaRPr>
                    </a:p>
                  </a:txBody>
                  <a:tcPr marL="68580" marR="68580" marT="0" marB="0"/>
                </a:tc>
                <a:tc>
                  <a:txBody>
                    <a:bodyPr/>
                    <a:lstStyle/>
                    <a:p>
                      <a:pPr algn="just">
                        <a:spcAft>
                          <a:spcPts val="0"/>
                        </a:spcAft>
                      </a:pPr>
                      <a:r>
                        <a:rPr lang="en-US" sz="1800" kern="100" dirty="0">
                          <a:effectLst/>
                        </a:rPr>
                        <a:t>Hive</a:t>
                      </a:r>
                      <a:endParaRPr lang="zh-CN" sz="2400" kern="100" dirty="0">
                        <a:effectLst/>
                      </a:endParaRPr>
                    </a:p>
                    <a:p>
                      <a:pPr algn="just">
                        <a:spcAft>
                          <a:spcPts val="0"/>
                        </a:spcAft>
                      </a:pPr>
                      <a:r>
                        <a:rPr lang="en-US" sz="1800" kern="100" dirty="0">
                          <a:effectLst/>
                        </a:rPr>
                        <a:t>Pig Latin</a:t>
                      </a:r>
                      <a:endParaRPr lang="zh-CN" sz="2400" kern="100" dirty="0">
                        <a:effectLst/>
                        <a:latin typeface="Times New Roman"/>
                        <a:ea typeface="宋体"/>
                      </a:endParaRPr>
                    </a:p>
                  </a:txBody>
                  <a:tcPr marL="68580" marR="68580" marT="0" marB="0"/>
                </a:tc>
                <a:tc>
                  <a:txBody>
                    <a:bodyPr/>
                    <a:lstStyle/>
                    <a:p>
                      <a:pPr algn="just">
                        <a:spcAft>
                          <a:spcPts val="0"/>
                        </a:spcAft>
                      </a:pPr>
                      <a:r>
                        <a:rPr lang="zh-CN" sz="1800" kern="100">
                          <a:effectLst/>
                        </a:rPr>
                        <a:t>性能需要优化</a:t>
                      </a:r>
                      <a:endParaRPr lang="zh-CN" sz="2400" kern="100">
                        <a:effectLst/>
                        <a:latin typeface="Times New Roman"/>
                        <a:ea typeface="宋体"/>
                      </a:endParaRPr>
                    </a:p>
                  </a:txBody>
                  <a:tcPr marL="68580" marR="68580" marT="0" marB="0"/>
                </a:tc>
              </a:tr>
              <a:tr h="1044000">
                <a:tc>
                  <a:txBody>
                    <a:bodyPr/>
                    <a:lstStyle/>
                    <a:p>
                      <a:pPr algn="just">
                        <a:spcAft>
                          <a:spcPts val="0"/>
                        </a:spcAft>
                      </a:pPr>
                      <a:r>
                        <a:rPr lang="zh-CN" sz="1800" kern="100">
                          <a:effectLst/>
                        </a:rPr>
                        <a:t>并行数据库和</a:t>
                      </a:r>
                      <a:r>
                        <a:rPr lang="en-US" sz="1800" kern="100">
                          <a:effectLst/>
                        </a:rPr>
                        <a:t>MapReduce</a:t>
                      </a:r>
                      <a:r>
                        <a:rPr lang="zh-CN" sz="1800" kern="100">
                          <a:effectLst/>
                        </a:rPr>
                        <a:t>集成型</a:t>
                      </a:r>
                      <a:endParaRPr lang="zh-CN" sz="2400" kern="100">
                        <a:effectLst/>
                        <a:latin typeface="Times New Roman"/>
                        <a:ea typeface="宋体"/>
                      </a:endParaRPr>
                    </a:p>
                  </a:txBody>
                  <a:tcPr marL="68580" marR="68580" marT="0" marB="0"/>
                </a:tc>
                <a:tc>
                  <a:txBody>
                    <a:bodyPr/>
                    <a:lstStyle/>
                    <a:p>
                      <a:pPr algn="just">
                        <a:spcAft>
                          <a:spcPts val="0"/>
                        </a:spcAft>
                      </a:pPr>
                      <a:r>
                        <a:rPr lang="zh-CN" sz="1800" kern="100" dirty="0">
                          <a:effectLst/>
                        </a:rPr>
                        <a:t>集成两者</a:t>
                      </a:r>
                      <a:r>
                        <a:rPr lang="en-US" sz="1800" kern="100" dirty="0">
                          <a:effectLst/>
                        </a:rPr>
                        <a:t>,</a:t>
                      </a:r>
                      <a:r>
                        <a:rPr lang="zh-CN" sz="1800" kern="100" dirty="0">
                          <a:effectLst/>
                        </a:rPr>
                        <a:t>使两者各自做自己擅长的工作</a:t>
                      </a:r>
                      <a:endParaRPr lang="zh-CN" sz="2400" kern="100" dirty="0">
                        <a:effectLst/>
                        <a:latin typeface="Times New Roman"/>
                        <a:ea typeface="宋体"/>
                      </a:endParaRPr>
                    </a:p>
                  </a:txBody>
                  <a:tcPr marL="68580" marR="68580" marT="0" marB="0"/>
                </a:tc>
                <a:tc>
                  <a:txBody>
                    <a:bodyPr/>
                    <a:lstStyle/>
                    <a:p>
                      <a:pPr algn="just">
                        <a:spcAft>
                          <a:spcPts val="0"/>
                        </a:spcAft>
                      </a:pPr>
                      <a:r>
                        <a:rPr lang="en-US" sz="1800" kern="100" dirty="0" err="1">
                          <a:effectLst/>
                        </a:rPr>
                        <a:t>HadoopDB</a:t>
                      </a:r>
                      <a:endParaRPr lang="zh-CN" sz="2400" kern="100" dirty="0">
                        <a:effectLst/>
                      </a:endParaRPr>
                    </a:p>
                    <a:p>
                      <a:pPr algn="just">
                        <a:spcAft>
                          <a:spcPts val="0"/>
                        </a:spcAft>
                      </a:pPr>
                      <a:r>
                        <a:rPr lang="en-US" sz="1800" kern="100" dirty="0" err="1" smtClean="0">
                          <a:effectLst/>
                        </a:rPr>
                        <a:t>Vertica</a:t>
                      </a:r>
                      <a:endParaRPr lang="en-US" sz="1800" kern="100" dirty="0" smtClean="0">
                        <a:effectLst/>
                      </a:endParaRPr>
                    </a:p>
                    <a:p>
                      <a:pPr algn="just">
                        <a:spcAft>
                          <a:spcPts val="0"/>
                        </a:spcAft>
                      </a:pPr>
                      <a:r>
                        <a:rPr lang="en-US" sz="1800" kern="100" dirty="0" err="1" smtClean="0">
                          <a:effectLst/>
                        </a:rPr>
                        <a:t>Teradata</a:t>
                      </a:r>
                      <a:endParaRPr lang="zh-CN" sz="2400" kern="100" dirty="0">
                        <a:effectLst/>
                        <a:latin typeface="Times New Roman"/>
                        <a:ea typeface="宋体"/>
                      </a:endParaRPr>
                    </a:p>
                  </a:txBody>
                  <a:tcPr marL="68580" marR="68580" marT="0" marB="0"/>
                </a:tc>
                <a:tc>
                  <a:txBody>
                    <a:bodyPr/>
                    <a:lstStyle/>
                    <a:p>
                      <a:pPr algn="just">
                        <a:spcAft>
                          <a:spcPts val="0"/>
                        </a:spcAft>
                      </a:pPr>
                      <a:r>
                        <a:rPr lang="zh-CN" sz="1800" kern="100" dirty="0">
                          <a:effectLst/>
                        </a:rPr>
                        <a:t>各自的某些优点，在集成后有所</a:t>
                      </a:r>
                      <a:r>
                        <a:rPr lang="zh-CN" sz="1800" kern="100" dirty="0" smtClean="0">
                          <a:effectLst/>
                        </a:rPr>
                        <a:t>损耗</a:t>
                      </a:r>
                      <a:endParaRPr lang="zh-CN" sz="2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xmlns="" val="4125810212"/>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大数据管理系统</a:t>
            </a:r>
            <a:r>
              <a:rPr lang="en-US" altLang="zh-CN" sz="3600" dirty="0"/>
              <a:t> </a:t>
            </a:r>
            <a:r>
              <a:rPr lang="en-US" altLang="zh-CN" sz="3600" dirty="0" smtClean="0"/>
              <a:t>– </a:t>
            </a:r>
            <a:r>
              <a:rPr lang="zh-CN" altLang="en-US" sz="3600" dirty="0" smtClean="0"/>
              <a:t>新格局</a:t>
            </a:r>
            <a:endParaRPr lang="zh-CN" altLang="en-US" sz="3600" dirty="0"/>
          </a:p>
        </p:txBody>
      </p:sp>
      <p:sp>
        <p:nvSpPr>
          <p:cNvPr id="3" name="内容占位符 2"/>
          <p:cNvSpPr>
            <a:spLocks noGrp="1"/>
          </p:cNvSpPr>
          <p:nvPr>
            <p:ph idx="1"/>
          </p:nvPr>
        </p:nvSpPr>
        <p:spPr>
          <a:xfrm>
            <a:off x="285720" y="1004888"/>
            <a:ext cx="8318728" cy="3640931"/>
          </a:xfrm>
        </p:spPr>
        <p:txBody>
          <a:bodyPr/>
          <a:lstStyle/>
          <a:p>
            <a:endParaRPr lang="en-US" altLang="zh-CN" sz="2000" dirty="0" smtClean="0"/>
          </a:p>
        </p:txBody>
      </p:sp>
      <p:pic>
        <p:nvPicPr>
          <p:cNvPr id="29702"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810047"/>
            <a:ext cx="8656632" cy="394627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11320161"/>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大数据管理</a:t>
            </a:r>
            <a:endParaRPr lang="zh-CN" altLang="en-US" dirty="0"/>
          </a:p>
        </p:txBody>
      </p:sp>
      <p:sp>
        <p:nvSpPr>
          <p:cNvPr id="3" name="内容占位符 2"/>
          <p:cNvSpPr>
            <a:spLocks noGrp="1"/>
          </p:cNvSpPr>
          <p:nvPr>
            <p:ph idx="1"/>
          </p:nvPr>
        </p:nvSpPr>
        <p:spPr>
          <a:xfrm>
            <a:off x="1357290" y="823913"/>
            <a:ext cx="6143668" cy="3640931"/>
          </a:xfrm>
        </p:spPr>
        <p:txBody>
          <a:bodyPr/>
          <a:lstStyle/>
          <a:p>
            <a:r>
              <a:rPr lang="en-US" altLang="zh-CN" sz="3200" dirty="0" smtClean="0"/>
              <a:t>14.1  </a:t>
            </a:r>
            <a:r>
              <a:rPr lang="zh-CN" altLang="en-US" sz="3200" dirty="0" smtClean="0"/>
              <a:t>大数据概述</a:t>
            </a:r>
            <a:endParaRPr lang="en-US" altLang="zh-CN" sz="3200" dirty="0" smtClean="0"/>
          </a:p>
          <a:p>
            <a:r>
              <a:rPr lang="en-US" altLang="zh-CN" sz="3200" dirty="0" smtClean="0"/>
              <a:t>14.2  </a:t>
            </a:r>
            <a:r>
              <a:rPr lang="zh-CN" altLang="en-US" sz="3200" dirty="0" smtClean="0"/>
              <a:t>大数据应用</a:t>
            </a:r>
            <a:endParaRPr lang="en-US" altLang="zh-CN" sz="3200" dirty="0" smtClean="0"/>
          </a:p>
          <a:p>
            <a:r>
              <a:rPr lang="en-US" altLang="zh-CN" sz="3200" dirty="0" smtClean="0"/>
              <a:t>14.3  </a:t>
            </a:r>
            <a:r>
              <a:rPr lang="zh-CN" altLang="en-US" sz="3200" dirty="0" smtClean="0"/>
              <a:t>大数据管理系统</a:t>
            </a:r>
            <a:endParaRPr lang="en-US" altLang="zh-CN" sz="3200" dirty="0" smtClean="0"/>
          </a:p>
          <a:p>
            <a:r>
              <a:rPr lang="en-US" altLang="zh-CN" sz="3200" dirty="0" smtClean="0"/>
              <a:t>14.4  </a:t>
            </a:r>
            <a:r>
              <a:rPr lang="zh-CN" altLang="en-US" sz="3200" dirty="0" smtClean="0"/>
              <a:t>小结</a:t>
            </a:r>
            <a:endParaRPr lang="zh-CN" altLang="en-US" sz="3200" dirty="0"/>
          </a:p>
        </p:txBody>
      </p:sp>
    </p:spTree>
    <p:extLst>
      <p:ext uri="{BB962C8B-B14F-4D97-AF65-F5344CB8AC3E}">
        <p14:creationId xmlns:p14="http://schemas.microsoft.com/office/powerpoint/2010/main" xmlns="" val="1790879125"/>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大数据管理系统</a:t>
            </a:r>
            <a:r>
              <a:rPr lang="en-US" altLang="zh-CN" dirty="0" smtClean="0"/>
              <a:t> – </a:t>
            </a:r>
            <a:r>
              <a:rPr lang="zh-CN" altLang="en-US" dirty="0" smtClean="0"/>
              <a:t>新格局</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3113276880"/>
              </p:ext>
            </p:extLst>
          </p:nvPr>
        </p:nvGraphicFramePr>
        <p:xfrm>
          <a:off x="491430" y="856927"/>
          <a:ext cx="8401050" cy="4019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718043403"/>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大数据管理</a:t>
            </a:r>
            <a:endParaRPr lang="zh-CN" altLang="en-US" dirty="0"/>
          </a:p>
        </p:txBody>
      </p:sp>
      <p:sp>
        <p:nvSpPr>
          <p:cNvPr id="3" name="内容占位符 2"/>
          <p:cNvSpPr>
            <a:spLocks noGrp="1"/>
          </p:cNvSpPr>
          <p:nvPr>
            <p:ph idx="1"/>
          </p:nvPr>
        </p:nvSpPr>
        <p:spPr>
          <a:xfrm>
            <a:off x="1357290" y="823913"/>
            <a:ext cx="6143668" cy="3640931"/>
          </a:xfrm>
        </p:spPr>
        <p:txBody>
          <a:bodyPr/>
          <a:lstStyle/>
          <a:p>
            <a:r>
              <a:rPr lang="en-US" altLang="zh-CN" sz="3200" dirty="0" smtClean="0"/>
              <a:t>14.1  </a:t>
            </a:r>
            <a:r>
              <a:rPr lang="zh-CN" altLang="en-US" sz="3200" dirty="0" smtClean="0"/>
              <a:t>大数据概述</a:t>
            </a:r>
            <a:endParaRPr lang="en-US" altLang="zh-CN" sz="3200" dirty="0" smtClean="0"/>
          </a:p>
          <a:p>
            <a:r>
              <a:rPr lang="en-US" altLang="zh-CN" sz="3200" dirty="0" smtClean="0"/>
              <a:t>14.2  </a:t>
            </a:r>
            <a:r>
              <a:rPr lang="zh-CN" altLang="en-US" sz="3200" dirty="0" smtClean="0"/>
              <a:t>大数据应用</a:t>
            </a:r>
            <a:endParaRPr lang="en-US" altLang="zh-CN" sz="3200" dirty="0" smtClean="0"/>
          </a:p>
          <a:p>
            <a:r>
              <a:rPr lang="en-US" altLang="zh-CN" sz="3200" dirty="0" smtClean="0"/>
              <a:t>14.3  </a:t>
            </a:r>
            <a:r>
              <a:rPr lang="zh-CN" altLang="en-US" sz="3200" dirty="0" smtClean="0"/>
              <a:t>大数据管理系统</a:t>
            </a:r>
            <a:endParaRPr lang="en-US" altLang="zh-CN" sz="3200" dirty="0" smtClean="0"/>
          </a:p>
          <a:p>
            <a:r>
              <a:rPr lang="en-US" altLang="zh-CN" sz="3200" dirty="0" smtClean="0">
                <a:solidFill>
                  <a:srgbClr val="FF0000"/>
                </a:solidFill>
              </a:rPr>
              <a:t>14.4  </a:t>
            </a:r>
            <a:r>
              <a:rPr lang="zh-CN" altLang="en-US" sz="3200" dirty="0" smtClean="0">
                <a:solidFill>
                  <a:srgbClr val="FF0000"/>
                </a:solidFill>
              </a:rPr>
              <a:t>小结</a:t>
            </a:r>
            <a:endParaRPr lang="zh-CN" altLang="en-US" sz="3200" dirty="0">
              <a:solidFill>
                <a:srgbClr val="FF0000"/>
              </a:solidFill>
            </a:endParaRPr>
          </a:p>
        </p:txBody>
      </p:sp>
    </p:spTree>
    <p:extLst>
      <p:ext uri="{BB962C8B-B14F-4D97-AF65-F5344CB8AC3E}">
        <p14:creationId xmlns:p14="http://schemas.microsoft.com/office/powerpoint/2010/main" xmlns="" val="1790879125"/>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14.4  </a:t>
            </a:r>
            <a:r>
              <a:rPr lang="zh-CN" altLang="en-US" dirty="0" smtClean="0"/>
              <a:t>本章小结</a:t>
            </a:r>
            <a:endParaRPr lang="zh-CN" altLang="en-US" dirty="0"/>
          </a:p>
        </p:txBody>
      </p:sp>
      <p:sp>
        <p:nvSpPr>
          <p:cNvPr id="3" name="内容占位符 2"/>
          <p:cNvSpPr>
            <a:spLocks noGrp="1"/>
          </p:cNvSpPr>
          <p:nvPr>
            <p:ph idx="1"/>
          </p:nvPr>
        </p:nvSpPr>
        <p:spPr>
          <a:xfrm>
            <a:off x="428596" y="1004888"/>
            <a:ext cx="8401080" cy="3640931"/>
          </a:xfrm>
        </p:spPr>
        <p:txBody>
          <a:bodyPr/>
          <a:lstStyle/>
          <a:p>
            <a:r>
              <a:rPr lang="zh-CN" altLang="en-US" sz="2400" dirty="0" smtClean="0"/>
              <a:t>大数据的定义、特征及大数据带来的挑战</a:t>
            </a:r>
            <a:endParaRPr lang="en-US" altLang="zh-CN" sz="2400" dirty="0" smtClean="0"/>
          </a:p>
          <a:p>
            <a:r>
              <a:rPr lang="zh-CN" altLang="en-US" sz="2400" dirty="0"/>
              <a:t>大</a:t>
            </a:r>
            <a:r>
              <a:rPr lang="zh-CN" altLang="en-US" sz="2400" dirty="0" smtClean="0"/>
              <a:t>数据应用示例</a:t>
            </a:r>
            <a:endParaRPr lang="en-US" altLang="zh-CN" sz="2400" dirty="0" smtClean="0"/>
          </a:p>
          <a:p>
            <a:pPr lvl="1"/>
            <a:r>
              <a:rPr lang="zh-CN" altLang="en-US" sz="2000" dirty="0" smtClean="0"/>
              <a:t>互联网文本大数据管理系统</a:t>
            </a:r>
            <a:endParaRPr lang="en-US" altLang="zh-CN" sz="2000" dirty="0" smtClean="0"/>
          </a:p>
          <a:p>
            <a:pPr lvl="1"/>
            <a:r>
              <a:rPr lang="zh-CN" altLang="en-US" sz="2000" dirty="0" smtClean="0"/>
              <a:t>基于大数据分析的用户建模 </a:t>
            </a:r>
            <a:endParaRPr lang="en-US" altLang="zh-CN" sz="2000" dirty="0" smtClean="0"/>
          </a:p>
          <a:p>
            <a:r>
              <a:rPr lang="zh-CN" altLang="en-US" sz="2400" dirty="0"/>
              <a:t>大</a:t>
            </a:r>
            <a:r>
              <a:rPr lang="zh-CN" altLang="en-US" sz="2400" dirty="0" smtClean="0"/>
              <a:t>数据管理系统介绍和比较</a:t>
            </a:r>
            <a:endParaRPr lang="en-US" altLang="zh-CN" sz="2400" dirty="0" smtClean="0"/>
          </a:p>
          <a:p>
            <a:pPr lvl="1"/>
            <a:r>
              <a:rPr lang="en-US" altLang="zh-CN" sz="2000" dirty="0" smtClean="0"/>
              <a:t>NoSQL</a:t>
            </a:r>
          </a:p>
          <a:p>
            <a:pPr lvl="1"/>
            <a:r>
              <a:rPr lang="en-US" altLang="zh-CN" sz="2000" dirty="0" err="1" smtClean="0"/>
              <a:t>NewSQL</a:t>
            </a:r>
            <a:endParaRPr lang="en-US" altLang="zh-CN" sz="2000" dirty="0" smtClean="0"/>
          </a:p>
          <a:p>
            <a:pPr lvl="1"/>
            <a:r>
              <a:rPr lang="en-US" altLang="zh-CN" sz="2000" dirty="0" smtClean="0"/>
              <a:t>MapReduce</a:t>
            </a:r>
          </a:p>
          <a:p>
            <a:pPr lvl="1"/>
            <a:r>
              <a:rPr lang="zh-CN" altLang="en-US" sz="2000" dirty="0"/>
              <a:t>新格局</a:t>
            </a:r>
          </a:p>
        </p:txBody>
      </p:sp>
    </p:spTree>
    <p:extLst>
      <p:ext uri="{BB962C8B-B14F-4D97-AF65-F5344CB8AC3E}">
        <p14:creationId xmlns:p14="http://schemas.microsoft.com/office/powerpoint/2010/main" xmlns="" val="4162280481"/>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大数据管理</a:t>
            </a:r>
            <a:endParaRPr lang="zh-CN" altLang="en-US" dirty="0"/>
          </a:p>
        </p:txBody>
      </p:sp>
      <p:sp>
        <p:nvSpPr>
          <p:cNvPr id="3" name="内容占位符 2"/>
          <p:cNvSpPr>
            <a:spLocks noGrp="1"/>
          </p:cNvSpPr>
          <p:nvPr>
            <p:ph idx="1"/>
          </p:nvPr>
        </p:nvSpPr>
        <p:spPr>
          <a:xfrm>
            <a:off x="1357290" y="823913"/>
            <a:ext cx="6143668" cy="3640931"/>
          </a:xfrm>
        </p:spPr>
        <p:txBody>
          <a:bodyPr/>
          <a:lstStyle/>
          <a:p>
            <a:r>
              <a:rPr lang="en-US" altLang="zh-CN" sz="3200" dirty="0" smtClean="0">
                <a:solidFill>
                  <a:srgbClr val="FF0000"/>
                </a:solidFill>
              </a:rPr>
              <a:t>14.1  </a:t>
            </a:r>
            <a:r>
              <a:rPr lang="zh-CN" altLang="en-US" sz="3200" dirty="0" smtClean="0">
                <a:solidFill>
                  <a:srgbClr val="FF0000"/>
                </a:solidFill>
              </a:rPr>
              <a:t>大数据概述</a:t>
            </a:r>
            <a:endParaRPr lang="en-US" altLang="zh-CN" sz="3200" dirty="0" smtClean="0">
              <a:solidFill>
                <a:srgbClr val="FF0000"/>
              </a:solidFill>
            </a:endParaRPr>
          </a:p>
          <a:p>
            <a:r>
              <a:rPr lang="en-US" altLang="zh-CN" sz="3200" dirty="0" smtClean="0"/>
              <a:t>14.2  </a:t>
            </a:r>
            <a:r>
              <a:rPr lang="zh-CN" altLang="en-US" sz="3200" dirty="0" smtClean="0"/>
              <a:t>大数据应用</a:t>
            </a:r>
            <a:endParaRPr lang="en-US" altLang="zh-CN" sz="3200" dirty="0" smtClean="0"/>
          </a:p>
          <a:p>
            <a:r>
              <a:rPr lang="en-US" altLang="zh-CN" sz="3200" dirty="0" smtClean="0"/>
              <a:t>14.3  </a:t>
            </a:r>
            <a:r>
              <a:rPr lang="zh-CN" altLang="en-US" sz="3200" dirty="0" smtClean="0"/>
              <a:t>大数据管理系统</a:t>
            </a:r>
            <a:endParaRPr lang="en-US" altLang="zh-CN" sz="3200" dirty="0" smtClean="0"/>
          </a:p>
          <a:p>
            <a:r>
              <a:rPr lang="en-US" altLang="zh-CN" sz="3200" dirty="0" smtClean="0"/>
              <a:t>14.4  </a:t>
            </a:r>
            <a:r>
              <a:rPr lang="zh-CN" altLang="en-US" sz="3200" dirty="0" smtClean="0"/>
              <a:t>小结</a:t>
            </a:r>
            <a:endParaRPr lang="zh-CN" altLang="en-US" sz="3200" dirty="0"/>
          </a:p>
        </p:txBody>
      </p:sp>
    </p:spTree>
    <p:extLst>
      <p:ext uri="{BB962C8B-B14F-4D97-AF65-F5344CB8AC3E}">
        <p14:creationId xmlns:p14="http://schemas.microsoft.com/office/powerpoint/2010/main" xmlns="" val="1790879125"/>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14.1.1  </a:t>
            </a:r>
            <a:r>
              <a:rPr lang="zh-CN" altLang="en-US" dirty="0" smtClean="0"/>
              <a:t>什么是大数据</a:t>
            </a:r>
            <a:endParaRPr lang="zh-CN" altLang="en-US" dirty="0"/>
          </a:p>
        </p:txBody>
      </p:sp>
      <p:sp>
        <p:nvSpPr>
          <p:cNvPr id="3" name="内容占位符 2"/>
          <p:cNvSpPr>
            <a:spLocks noGrp="1"/>
          </p:cNvSpPr>
          <p:nvPr>
            <p:ph idx="1"/>
          </p:nvPr>
        </p:nvSpPr>
        <p:spPr>
          <a:xfrm>
            <a:off x="285720" y="714362"/>
            <a:ext cx="8401080" cy="3980085"/>
          </a:xfrm>
        </p:spPr>
        <p:txBody>
          <a:bodyPr/>
          <a:lstStyle/>
          <a:p>
            <a:pPr>
              <a:buNone/>
            </a:pPr>
            <a:r>
              <a:rPr lang="zh-CN" altLang="en-US" sz="2000" dirty="0" smtClean="0"/>
              <a:t>大数据</a:t>
            </a:r>
            <a:r>
              <a:rPr lang="zh-CN" altLang="en-US" sz="2000" dirty="0" smtClean="0">
                <a:solidFill>
                  <a:srgbClr val="FF0000"/>
                </a:solidFill>
              </a:rPr>
              <a:t>（</a:t>
            </a:r>
            <a:r>
              <a:rPr lang="en-US" sz="2000" dirty="0" smtClean="0">
                <a:solidFill>
                  <a:srgbClr val="FF0000"/>
                </a:solidFill>
              </a:rPr>
              <a:t>big data</a:t>
            </a:r>
            <a:r>
              <a:rPr lang="zh-CN" altLang="en-US" sz="2000" dirty="0" smtClean="0">
                <a:solidFill>
                  <a:srgbClr val="FF0000"/>
                </a:solidFill>
              </a:rPr>
              <a:t>）</a:t>
            </a:r>
            <a:r>
              <a:rPr lang="zh-CN" altLang="en-US" sz="2000" dirty="0" smtClean="0"/>
              <a:t>定义</a:t>
            </a:r>
            <a:endParaRPr lang="en-US" altLang="zh-CN" sz="2000" dirty="0" smtClean="0"/>
          </a:p>
          <a:p>
            <a:r>
              <a:rPr lang="zh-CN" altLang="en-US" sz="2000" dirty="0" smtClean="0"/>
              <a:t>一般意义上，大数据是指无法在可容忍的时间内用现有</a:t>
            </a:r>
            <a:r>
              <a:rPr lang="en-US" sz="2000" dirty="0" smtClean="0"/>
              <a:t>IT</a:t>
            </a:r>
            <a:r>
              <a:rPr lang="zh-CN" altLang="en-US" sz="2000" dirty="0" smtClean="0"/>
              <a:t>技术和软硬件工具对其进行感知、获取、管理、处理和服务的数据集合。</a:t>
            </a:r>
            <a:endParaRPr lang="en-US" altLang="zh-CN" sz="2000" dirty="0" smtClean="0"/>
          </a:p>
          <a:p>
            <a:r>
              <a:rPr lang="zh-CN" altLang="en-US" sz="1800" dirty="0" smtClean="0"/>
              <a:t>有的专家给出的定义是，大数据通常被认为是</a:t>
            </a:r>
            <a:r>
              <a:rPr lang="en-US" sz="1800" dirty="0" smtClean="0"/>
              <a:t>PB(1 024 terabytes)</a:t>
            </a:r>
            <a:r>
              <a:rPr lang="zh-CN" altLang="en-US" sz="1800" dirty="0" smtClean="0"/>
              <a:t>或</a:t>
            </a:r>
            <a:r>
              <a:rPr lang="en-US" sz="1800" dirty="0" smtClean="0"/>
              <a:t>EB(1EB=100 </a:t>
            </a:r>
            <a:r>
              <a:rPr lang="zh-CN" altLang="en-US" sz="1800" dirty="0" smtClean="0"/>
              <a:t>万</a:t>
            </a:r>
            <a:r>
              <a:rPr lang="en-US" sz="1800" dirty="0" smtClean="0"/>
              <a:t>TB)</a:t>
            </a:r>
            <a:r>
              <a:rPr lang="zh-CN" altLang="en-US" sz="1800" dirty="0" smtClean="0"/>
              <a:t>或更高数量级的数据。包括结构化的、半结构化的和非结构化的数据。其规模或复杂程度超出了传统数据库和软件技术所能管理和处理的数据集范围</a:t>
            </a:r>
            <a:r>
              <a:rPr lang="zh-CN" altLang="en-US" sz="1600" dirty="0" smtClean="0"/>
              <a:t>。</a:t>
            </a:r>
          </a:p>
          <a:p>
            <a:pPr>
              <a:buNone/>
            </a:pPr>
            <a:r>
              <a:rPr lang="zh-CN" altLang="en-US" sz="1800" dirty="0" smtClean="0"/>
              <a:t>大数据</a:t>
            </a:r>
            <a:r>
              <a:rPr lang="zh-CN" altLang="zh-CN" sz="1800" dirty="0" smtClean="0"/>
              <a:t>并不是</a:t>
            </a:r>
            <a:r>
              <a:rPr lang="zh-CN" altLang="zh-CN" sz="1800" dirty="0"/>
              <a:t>当前时代所独有的特征，而是伴随着人</a:t>
            </a:r>
            <a:r>
              <a:rPr lang="zh-CN" altLang="zh-CN" sz="1800" dirty="0" smtClean="0"/>
              <a:t>类社会发展、伴随着</a:t>
            </a:r>
            <a:endParaRPr lang="en-US" altLang="zh-CN" sz="1800" dirty="0" smtClean="0"/>
          </a:p>
          <a:p>
            <a:pPr>
              <a:buNone/>
            </a:pPr>
            <a:r>
              <a:rPr lang="zh-CN" altLang="zh-CN" sz="1800" dirty="0" smtClean="0"/>
              <a:t>人类</a:t>
            </a:r>
            <a:r>
              <a:rPr lang="zh-CN" altLang="zh-CN" sz="1800" dirty="0"/>
              <a:t>科技水平提高而</a:t>
            </a:r>
            <a:r>
              <a:rPr lang="zh-CN" altLang="zh-CN" sz="1800" dirty="0">
                <a:solidFill>
                  <a:srgbClr val="C00000"/>
                </a:solidFill>
              </a:rPr>
              <a:t>不断发展演化</a:t>
            </a:r>
            <a:r>
              <a:rPr lang="zh-CN" altLang="zh-CN" sz="1800" dirty="0" smtClean="0"/>
              <a:t>的</a:t>
            </a:r>
            <a:r>
              <a:rPr lang="zh-CN" altLang="en-US" sz="1800" dirty="0" smtClean="0"/>
              <a:t>。</a:t>
            </a:r>
            <a:endParaRPr lang="en-US" altLang="zh-CN" sz="1800" dirty="0" smtClean="0"/>
          </a:p>
          <a:p>
            <a:pPr>
              <a:buNone/>
            </a:pPr>
            <a:endParaRPr lang="en-US" sz="1800" dirty="0" smtClean="0"/>
          </a:p>
          <a:p>
            <a:pPr>
              <a:buNone/>
            </a:pPr>
            <a:r>
              <a:rPr lang="en-US" sz="1800" dirty="0" smtClean="0">
                <a:solidFill>
                  <a:srgbClr val="FF0000"/>
                </a:solidFill>
              </a:rPr>
              <a:t>2008</a:t>
            </a:r>
            <a:r>
              <a:rPr lang="zh-CN" altLang="en-US" sz="1800" dirty="0" smtClean="0">
                <a:solidFill>
                  <a:srgbClr val="FF0000"/>
                </a:solidFill>
              </a:rPr>
              <a:t>年</a:t>
            </a:r>
            <a:r>
              <a:rPr lang="en-US" sz="1800" dirty="0" smtClean="0">
                <a:solidFill>
                  <a:srgbClr val="FF0000"/>
                </a:solidFill>
              </a:rPr>
              <a:t>9</a:t>
            </a:r>
            <a:r>
              <a:rPr lang="zh-CN" altLang="en-US" sz="1800" dirty="0" smtClean="0">
                <a:solidFill>
                  <a:srgbClr val="FF0000"/>
                </a:solidFill>
              </a:rPr>
              <a:t>月</a:t>
            </a:r>
            <a:r>
              <a:rPr lang="en-US" altLang="zh-CN" sz="1800" dirty="0" smtClean="0">
                <a:solidFill>
                  <a:srgbClr val="FF0000"/>
                </a:solidFill>
              </a:rPr>
              <a:t>《</a:t>
            </a:r>
            <a:r>
              <a:rPr lang="zh-CN" altLang="en-US" sz="1800" dirty="0" smtClean="0">
                <a:solidFill>
                  <a:srgbClr val="FF0000"/>
                </a:solidFill>
              </a:rPr>
              <a:t>科学</a:t>
            </a:r>
            <a:r>
              <a:rPr lang="en-US" altLang="zh-CN" sz="1800" dirty="0" smtClean="0">
                <a:solidFill>
                  <a:srgbClr val="FF0000"/>
                </a:solidFill>
              </a:rPr>
              <a:t>》</a:t>
            </a:r>
            <a:r>
              <a:rPr lang="zh-CN" altLang="en-US" sz="1800" dirty="0" smtClean="0">
                <a:solidFill>
                  <a:srgbClr val="FF0000"/>
                </a:solidFill>
              </a:rPr>
              <a:t>杂志（</a:t>
            </a:r>
            <a:r>
              <a:rPr lang="en-US" sz="1800" dirty="0" smtClean="0">
                <a:solidFill>
                  <a:srgbClr val="FF0000"/>
                </a:solidFill>
              </a:rPr>
              <a:t>Science</a:t>
            </a:r>
            <a:r>
              <a:rPr lang="zh-CN" altLang="en-US" sz="1800" dirty="0" smtClean="0">
                <a:solidFill>
                  <a:srgbClr val="FF0000"/>
                </a:solidFill>
              </a:rPr>
              <a:t>）发表了一篇文章</a:t>
            </a:r>
            <a:r>
              <a:rPr lang="en-US" sz="1800" dirty="0" smtClean="0">
                <a:solidFill>
                  <a:srgbClr val="FF0000"/>
                </a:solidFill>
              </a:rPr>
              <a:t>“Big Data:  Science in the </a:t>
            </a:r>
            <a:endParaRPr lang="en-US" sz="1800" dirty="0" smtClean="0">
              <a:solidFill>
                <a:srgbClr val="FF0000"/>
              </a:solidFill>
            </a:endParaRPr>
          </a:p>
          <a:p>
            <a:pPr>
              <a:buNone/>
            </a:pPr>
            <a:r>
              <a:rPr lang="en-US" sz="1800" dirty="0" err="1" smtClean="0">
                <a:solidFill>
                  <a:srgbClr val="FF0000"/>
                </a:solidFill>
              </a:rPr>
              <a:t>Petabyte</a:t>
            </a:r>
            <a:r>
              <a:rPr lang="en-US" sz="1800" dirty="0" smtClean="0">
                <a:solidFill>
                  <a:srgbClr val="FF0000"/>
                </a:solidFill>
              </a:rPr>
              <a:t> </a:t>
            </a:r>
            <a:r>
              <a:rPr lang="en-US" sz="1800" dirty="0" smtClean="0">
                <a:solidFill>
                  <a:srgbClr val="FF0000"/>
                </a:solidFill>
              </a:rPr>
              <a:t>Era”</a:t>
            </a:r>
            <a:r>
              <a:rPr lang="zh-CN" altLang="en-US" sz="1800" dirty="0" smtClean="0">
                <a:solidFill>
                  <a:srgbClr val="FF0000"/>
                </a:solidFill>
              </a:rPr>
              <a:t>，</a:t>
            </a:r>
            <a:r>
              <a:rPr lang="en-US" sz="1800" dirty="0" smtClean="0">
                <a:solidFill>
                  <a:srgbClr val="FF0000"/>
                </a:solidFill>
              </a:rPr>
              <a:t>“</a:t>
            </a:r>
            <a:r>
              <a:rPr lang="zh-CN" altLang="en-US" sz="1800" dirty="0" smtClean="0">
                <a:solidFill>
                  <a:srgbClr val="FF0000"/>
                </a:solidFill>
              </a:rPr>
              <a:t>大数据</a:t>
            </a:r>
            <a:r>
              <a:rPr lang="en-US" sz="1800" dirty="0" smtClean="0">
                <a:solidFill>
                  <a:srgbClr val="FF0000"/>
                </a:solidFill>
              </a:rPr>
              <a:t>”</a:t>
            </a:r>
            <a:r>
              <a:rPr lang="zh-CN" altLang="en-US" sz="1800" dirty="0" smtClean="0">
                <a:solidFill>
                  <a:srgbClr val="FF0000"/>
                </a:solidFill>
              </a:rPr>
              <a:t>这个词开始被广泛传播。</a:t>
            </a:r>
            <a:endParaRPr lang="zh-CN" altLang="en-US" sz="1600" dirty="0">
              <a:solidFill>
                <a:srgbClr val="FF0000"/>
              </a:solidFill>
            </a:endParaRPr>
          </a:p>
        </p:txBody>
      </p:sp>
    </p:spTree>
    <p:extLst>
      <p:ext uri="{BB962C8B-B14F-4D97-AF65-F5344CB8AC3E}">
        <p14:creationId xmlns:p14="http://schemas.microsoft.com/office/powerpoint/2010/main" xmlns="" val="3516799260"/>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大数据定义和分类</a:t>
            </a:r>
            <a:endParaRPr lang="zh-CN" altLang="en-US" dirty="0"/>
          </a:p>
        </p:txBody>
      </p:sp>
      <p:sp>
        <p:nvSpPr>
          <p:cNvPr id="3" name="内容占位符 2"/>
          <p:cNvSpPr>
            <a:spLocks noGrp="1"/>
          </p:cNvSpPr>
          <p:nvPr>
            <p:ph idx="1"/>
          </p:nvPr>
        </p:nvSpPr>
        <p:spPr>
          <a:xfrm>
            <a:off x="571472" y="714362"/>
            <a:ext cx="8401080" cy="3640931"/>
          </a:xfrm>
        </p:spPr>
        <p:txBody>
          <a:bodyPr/>
          <a:lstStyle/>
          <a:p>
            <a:r>
              <a:rPr lang="zh-CN" altLang="en-US" sz="2400" dirty="0" smtClean="0"/>
              <a:t>大数据分类方法</a:t>
            </a:r>
            <a:endParaRPr lang="en-US" altLang="zh-CN" sz="2400" dirty="0" smtClean="0"/>
          </a:p>
          <a:p>
            <a:pPr lvl="1"/>
            <a:r>
              <a:rPr lang="zh-CN" altLang="en-US" sz="2000" dirty="0" smtClean="0"/>
              <a:t>按照应用类型分：</a:t>
            </a:r>
            <a:endParaRPr lang="en-US" altLang="zh-CN" sz="2000" dirty="0" smtClean="0"/>
          </a:p>
          <a:p>
            <a:pPr lvl="2"/>
            <a:r>
              <a:rPr lang="zh-CN" altLang="en-US" sz="1600" dirty="0" smtClean="0"/>
              <a:t>海量交易数据（企业</a:t>
            </a:r>
            <a:r>
              <a:rPr lang="en-US" altLang="zh-CN" sz="1600" dirty="0" smtClean="0"/>
              <a:t>OLTP </a:t>
            </a:r>
            <a:r>
              <a:rPr lang="zh-CN" altLang="en-US" sz="1600" dirty="0" smtClean="0"/>
              <a:t>应用）、</a:t>
            </a:r>
            <a:endParaRPr lang="en-US" altLang="zh-CN" sz="1600" dirty="0" smtClean="0"/>
          </a:p>
          <a:p>
            <a:pPr lvl="2"/>
            <a:r>
              <a:rPr lang="zh-CN" altLang="en-US" sz="1600" dirty="0" smtClean="0"/>
              <a:t>海量交互数据（社网、传感器、</a:t>
            </a:r>
            <a:r>
              <a:rPr lang="en-US" altLang="zh-CN" sz="1600" dirty="0" smtClean="0"/>
              <a:t>GPS</a:t>
            </a:r>
            <a:r>
              <a:rPr lang="zh-CN" altLang="en-US" sz="1600" dirty="0" smtClean="0"/>
              <a:t>、</a:t>
            </a:r>
            <a:r>
              <a:rPr lang="en-US" altLang="zh-CN" sz="1600" dirty="0" smtClean="0"/>
              <a:t>Web </a:t>
            </a:r>
            <a:r>
              <a:rPr lang="zh-CN" altLang="en-US" sz="1600" dirty="0" smtClean="0"/>
              <a:t>信息）</a:t>
            </a:r>
            <a:endParaRPr lang="en-US" altLang="zh-CN" sz="1600" dirty="0" smtClean="0"/>
          </a:p>
          <a:p>
            <a:pPr lvl="2"/>
            <a:r>
              <a:rPr lang="zh-CN" altLang="en-US" sz="1600" dirty="0" smtClean="0"/>
              <a:t>海量处理数据（企业</a:t>
            </a:r>
            <a:r>
              <a:rPr lang="en-US" altLang="zh-CN" sz="1600" dirty="0" smtClean="0"/>
              <a:t>OLAP </a:t>
            </a:r>
            <a:r>
              <a:rPr lang="zh-CN" altLang="en-US" sz="1600" dirty="0" smtClean="0"/>
              <a:t>应用）</a:t>
            </a:r>
            <a:endParaRPr lang="en-US" altLang="zh-CN" sz="1600" dirty="0" smtClean="0"/>
          </a:p>
          <a:p>
            <a:pPr lvl="1"/>
            <a:r>
              <a:rPr lang="zh-CN" altLang="en-US" sz="2000" dirty="0" smtClean="0"/>
              <a:t>按照数据类型分：</a:t>
            </a:r>
            <a:endParaRPr lang="en-US" altLang="zh-CN" sz="2000" dirty="0" smtClean="0"/>
          </a:p>
          <a:p>
            <a:pPr lvl="2"/>
            <a:r>
              <a:rPr lang="zh-CN" altLang="zh-CN" dirty="0" smtClean="0"/>
              <a:t>自</a:t>
            </a:r>
            <a:r>
              <a:rPr lang="zh-CN" altLang="zh-CN" dirty="0"/>
              <a:t>媒体</a:t>
            </a:r>
            <a:r>
              <a:rPr lang="zh-CN" altLang="zh-CN" dirty="0" smtClean="0"/>
              <a:t>数据</a:t>
            </a:r>
            <a:endParaRPr lang="en-US" altLang="zh-CN" dirty="0" smtClean="0"/>
          </a:p>
          <a:p>
            <a:pPr lvl="2"/>
            <a:r>
              <a:rPr lang="zh-CN" altLang="zh-CN" dirty="0" smtClean="0"/>
              <a:t>日志数据</a:t>
            </a:r>
            <a:endParaRPr lang="en-US" altLang="zh-CN" dirty="0" smtClean="0"/>
          </a:p>
          <a:p>
            <a:pPr lvl="2"/>
            <a:r>
              <a:rPr lang="zh-CN" altLang="zh-CN" dirty="0" smtClean="0"/>
              <a:t>富</a:t>
            </a:r>
            <a:r>
              <a:rPr lang="zh-CN" altLang="zh-CN" dirty="0"/>
              <a:t>媒体</a:t>
            </a:r>
            <a:r>
              <a:rPr lang="zh-CN" altLang="zh-CN" dirty="0" smtClean="0"/>
              <a:t>数据</a:t>
            </a:r>
            <a:r>
              <a:rPr lang="en-US" altLang="zh-CN" dirty="0" smtClean="0"/>
              <a:t> </a:t>
            </a:r>
            <a:r>
              <a:rPr lang="zh-CN" altLang="en-US" dirty="0" smtClean="0"/>
              <a:t>等</a:t>
            </a:r>
            <a:endParaRPr lang="en-US" altLang="zh-CN" dirty="0" smtClean="0"/>
          </a:p>
          <a:p>
            <a:pPr lvl="1"/>
            <a:r>
              <a:rPr lang="zh-CN" altLang="en-US" sz="2000" dirty="0" smtClean="0"/>
              <a:t>其他分类</a:t>
            </a:r>
            <a:endParaRPr lang="zh-CN" altLang="en-US" sz="2000" dirty="0"/>
          </a:p>
        </p:txBody>
      </p:sp>
    </p:spTree>
    <p:extLst>
      <p:ext uri="{BB962C8B-B14F-4D97-AF65-F5344CB8AC3E}">
        <p14:creationId xmlns:p14="http://schemas.microsoft.com/office/powerpoint/2010/main" xmlns="" val="3516799260"/>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14.1.2   </a:t>
            </a:r>
            <a:r>
              <a:rPr lang="zh-CN" altLang="en-US" dirty="0" smtClean="0"/>
              <a:t>大数据的特征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3522352826"/>
              </p:ext>
            </p:extLst>
          </p:nvPr>
        </p:nvGraphicFramePr>
        <p:xfrm>
          <a:off x="285720" y="1004888"/>
          <a:ext cx="8678768" cy="3799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108701001"/>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大数据的研究方式</a:t>
            </a:r>
            <a:endParaRPr lang="zh-CN" altLang="en-US" dirty="0"/>
          </a:p>
        </p:txBody>
      </p:sp>
      <p:sp>
        <p:nvSpPr>
          <p:cNvPr id="3" name="内容占位符 2"/>
          <p:cNvSpPr>
            <a:spLocks noGrp="1"/>
          </p:cNvSpPr>
          <p:nvPr>
            <p:ph idx="1"/>
          </p:nvPr>
        </p:nvSpPr>
        <p:spPr>
          <a:xfrm>
            <a:off x="285720" y="823913"/>
            <a:ext cx="8401080" cy="3640931"/>
          </a:xfrm>
        </p:spPr>
        <p:txBody>
          <a:bodyPr/>
          <a:lstStyle/>
          <a:p>
            <a:r>
              <a:rPr lang="zh-CN" altLang="en-US" dirty="0" smtClean="0"/>
              <a:t>科学研究的第四范式（</a:t>
            </a:r>
            <a:r>
              <a:rPr lang="en-US" altLang="zh-CN" dirty="0" smtClean="0"/>
              <a:t>2007</a:t>
            </a:r>
            <a:r>
              <a:rPr lang="zh-CN" altLang="en-US" dirty="0" smtClean="0"/>
              <a:t>年</a:t>
            </a:r>
            <a:r>
              <a:rPr lang="en-US" altLang="zh-CN" dirty="0" smtClean="0"/>
              <a:t>Jim Gray</a:t>
            </a:r>
            <a:r>
              <a:rPr lang="zh-CN" altLang="en-US" dirty="0" smtClean="0"/>
              <a:t>提出）</a:t>
            </a:r>
            <a:endParaRPr lang="en-US" altLang="zh-CN" dirty="0" smtClean="0"/>
          </a:p>
          <a:p>
            <a:pPr lvl="1"/>
            <a:r>
              <a:rPr lang="zh-CN" altLang="en-US" dirty="0" smtClean="0"/>
              <a:t>实验科学</a:t>
            </a:r>
            <a:r>
              <a:rPr lang="en-US" altLang="zh-CN" dirty="0" smtClean="0"/>
              <a:t>——</a:t>
            </a:r>
            <a:r>
              <a:rPr lang="zh-CN" altLang="en-US" dirty="0" smtClean="0"/>
              <a:t>第一范式</a:t>
            </a:r>
            <a:endParaRPr lang="en-US" altLang="zh-CN" dirty="0" smtClean="0"/>
          </a:p>
          <a:p>
            <a:pPr lvl="1"/>
            <a:r>
              <a:rPr lang="zh-CN" altLang="en-US" dirty="0" smtClean="0"/>
              <a:t>理论科学</a:t>
            </a:r>
            <a:r>
              <a:rPr lang="en-US" altLang="zh-CN" dirty="0" smtClean="0"/>
              <a:t>——</a:t>
            </a:r>
            <a:r>
              <a:rPr lang="zh-CN" altLang="en-US" dirty="0" smtClean="0"/>
              <a:t>第二范式</a:t>
            </a:r>
            <a:endParaRPr lang="en-US" altLang="zh-CN" dirty="0" smtClean="0"/>
          </a:p>
          <a:p>
            <a:pPr lvl="2">
              <a:buNone/>
            </a:pPr>
            <a:r>
              <a:rPr lang="zh-CN" altLang="en-US" dirty="0" smtClean="0"/>
              <a:t>以模型和归纳为特征</a:t>
            </a:r>
            <a:endParaRPr lang="en-US" altLang="zh-CN" dirty="0" smtClean="0"/>
          </a:p>
          <a:p>
            <a:pPr lvl="1"/>
            <a:r>
              <a:rPr lang="zh-CN" altLang="en-US" dirty="0"/>
              <a:t>计算</a:t>
            </a:r>
            <a:r>
              <a:rPr lang="zh-CN" altLang="en-US" dirty="0" smtClean="0"/>
              <a:t>科学</a:t>
            </a:r>
            <a:r>
              <a:rPr lang="en-US" altLang="zh-CN" dirty="0" smtClean="0"/>
              <a:t>——</a:t>
            </a:r>
            <a:r>
              <a:rPr lang="zh-CN" altLang="en-US" dirty="0" smtClean="0"/>
              <a:t>第三范式</a:t>
            </a:r>
            <a:endParaRPr lang="en-US" altLang="zh-CN" dirty="0" smtClean="0"/>
          </a:p>
          <a:p>
            <a:pPr lvl="2">
              <a:buNone/>
            </a:pPr>
            <a:r>
              <a:rPr lang="zh-CN" altLang="en-US" dirty="0" smtClean="0"/>
              <a:t>以模拟仿真为特征</a:t>
            </a:r>
            <a:endParaRPr lang="en-US" altLang="zh-CN" dirty="0" smtClean="0"/>
          </a:p>
          <a:p>
            <a:pPr lvl="1"/>
            <a:r>
              <a:rPr lang="zh-CN" altLang="en-US" dirty="0" smtClean="0">
                <a:solidFill>
                  <a:srgbClr val="C00000"/>
                </a:solidFill>
              </a:rPr>
              <a:t>数据密集型科学</a:t>
            </a:r>
            <a:r>
              <a:rPr lang="en-US" altLang="zh-CN" dirty="0" smtClean="0">
                <a:solidFill>
                  <a:srgbClr val="C00000"/>
                </a:solidFill>
              </a:rPr>
              <a:t>——</a:t>
            </a:r>
            <a:r>
              <a:rPr lang="zh-CN" altLang="en-US" dirty="0" smtClean="0"/>
              <a:t>第四范式</a:t>
            </a:r>
            <a:endParaRPr lang="en-US" altLang="zh-CN" dirty="0" smtClean="0"/>
          </a:p>
          <a:p>
            <a:pPr lvl="2">
              <a:buNone/>
            </a:pPr>
            <a:r>
              <a:rPr lang="zh-CN" altLang="en-US" dirty="0" smtClean="0"/>
              <a:t>数据密集型科学发现（</a:t>
            </a:r>
            <a:r>
              <a:rPr lang="en-US" dirty="0" smtClean="0"/>
              <a:t>Data intensive scientific discovery</a:t>
            </a:r>
            <a:r>
              <a:rPr lang="zh-CN" altLang="en-US" dirty="0" smtClean="0"/>
              <a:t>）</a:t>
            </a:r>
            <a:endParaRPr lang="en-US" altLang="zh-CN" dirty="0" smtClean="0"/>
          </a:p>
          <a:p>
            <a:pPr>
              <a:lnSpc>
                <a:spcPct val="150000"/>
              </a:lnSpc>
              <a:buNone/>
            </a:pPr>
            <a:r>
              <a:rPr lang="zh-CN" altLang="en-US" sz="2000" u="sng" dirty="0" smtClean="0">
                <a:solidFill>
                  <a:srgbClr val="FF0000"/>
                </a:solidFill>
              </a:rPr>
              <a:t>科研第四范式将不仅是研究方式的转变，也是人们思维方式的大变化</a:t>
            </a:r>
            <a:endParaRPr lang="zh-CN" altLang="en-US" sz="2000" u="sng" dirty="0">
              <a:solidFill>
                <a:srgbClr val="FF0000"/>
              </a:solidFill>
            </a:endParaRPr>
          </a:p>
        </p:txBody>
      </p:sp>
    </p:spTree>
    <p:extLst>
      <p:ext uri="{BB962C8B-B14F-4D97-AF65-F5344CB8AC3E}">
        <p14:creationId xmlns:p14="http://schemas.microsoft.com/office/powerpoint/2010/main" xmlns="" val="2249660854"/>
      </p:ext>
    </p:extLst>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数据库系统概论">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3700</TotalTime>
  <Words>2412</Words>
  <Application>Microsoft Office PowerPoint</Application>
  <PresentationFormat>全屏显示(16:9)</PresentationFormat>
  <Paragraphs>329</Paragraphs>
  <Slides>42</Slides>
  <Notes>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42</vt:i4>
      </vt:variant>
    </vt:vector>
  </HeadingPairs>
  <TitlesOfParts>
    <vt:vector size="43" baseType="lpstr">
      <vt:lpstr>数据库系统概论</vt:lpstr>
      <vt:lpstr>幻灯片 1</vt:lpstr>
      <vt:lpstr>第14章 大数据管理</vt:lpstr>
      <vt:lpstr>前言</vt:lpstr>
      <vt:lpstr>大数据管理</vt:lpstr>
      <vt:lpstr>大数据管理</vt:lpstr>
      <vt:lpstr>14.1.1  什么是大数据</vt:lpstr>
      <vt:lpstr>大数据定义和分类</vt:lpstr>
      <vt:lpstr>14.1.2   大数据的特征</vt:lpstr>
      <vt:lpstr>大数据的研究方式</vt:lpstr>
      <vt:lpstr>大数据管理</vt:lpstr>
      <vt:lpstr>幻灯片 11</vt:lpstr>
      <vt:lpstr>幻灯片 12</vt:lpstr>
      <vt:lpstr>14.2.1  互联网文本大数据管理与挖掘</vt:lpstr>
      <vt:lpstr>1.  互联网媒体文本大数据应用：时事探针</vt:lpstr>
      <vt:lpstr>1. 互联网媒体文本大数据应用：时事探针</vt:lpstr>
      <vt:lpstr>1. 互联网媒体文本大数据应用：时事探针</vt:lpstr>
      <vt:lpstr>1. 互联网媒体文本大数据应用：时事探针</vt:lpstr>
      <vt:lpstr>1. 互联网媒体文本大数据应用：时事探针</vt:lpstr>
      <vt:lpstr>1. 互联网媒体文本大数据应用：时事探针</vt:lpstr>
      <vt:lpstr>2.  互联网文本大数据管理的挑战</vt:lpstr>
      <vt:lpstr>3.  互联网文本大数据管理系统</vt:lpstr>
      <vt:lpstr>时事探针系统结构图</vt:lpstr>
      <vt:lpstr>互联网文本大数据管理与挖掘</vt:lpstr>
      <vt:lpstr>幻灯片 24</vt:lpstr>
      <vt:lpstr>大数据应用2 – 基于大数据分析的用户建模</vt:lpstr>
      <vt:lpstr>1.  面向用户建模的大数据系统构架</vt:lpstr>
      <vt:lpstr>2. 数据分析：用户建模的基础工具</vt:lpstr>
      <vt:lpstr>3.  数据服务：用户建模的价值体现 </vt:lpstr>
      <vt:lpstr>大数据管理</vt:lpstr>
      <vt:lpstr>14.3  大数据管理系统</vt:lpstr>
      <vt:lpstr>14.3.1  NoSQL数据管理系统</vt:lpstr>
      <vt:lpstr>NoSQL系统的数据模型</vt:lpstr>
      <vt:lpstr>14.3.2  NewSQL数据库系统</vt:lpstr>
      <vt:lpstr>SQL系统、NoSQL系统与NewSQL系统的比较</vt:lpstr>
      <vt:lpstr>14.3.3  MapReduce技术</vt:lpstr>
      <vt:lpstr>大数据管理系统 – MapReduce技术</vt:lpstr>
      <vt:lpstr>大数据管理系统 – MapReduce技术</vt:lpstr>
      <vt:lpstr>大数据管理系统 – MapReduce技术</vt:lpstr>
      <vt:lpstr>大数据管理系统 – 新格局</vt:lpstr>
      <vt:lpstr>大数据管理系统 – 新格局</vt:lpstr>
      <vt:lpstr>大数据管理</vt:lpstr>
      <vt:lpstr>14.4  本章小结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LENOVO</cp:lastModifiedBy>
  <cp:revision>470</cp:revision>
  <dcterms:modified xsi:type="dcterms:W3CDTF">2016-04-29T21:00:23Z</dcterms:modified>
</cp:coreProperties>
</file>