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3" r:id="rId6"/>
    <p:sldId id="262" r:id="rId7"/>
    <p:sldId id="264" r:id="rId8"/>
    <p:sldId id="260" r:id="rId9"/>
    <p:sldId id="259" r:id="rId10"/>
    <p:sldId id="261" r:id="rId11"/>
    <p:sldId id="266" r:id="rId12"/>
    <p:sldId id="268" r:id="rId13"/>
    <p:sldId id="275" r:id="rId14"/>
    <p:sldId id="276" r:id="rId15"/>
    <p:sldId id="273" r:id="rId16"/>
    <p:sldId id="274" r:id="rId17"/>
    <p:sldId id="272" r:id="rId18"/>
    <p:sldId id="277" r:id="rId19"/>
    <p:sldId id="27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phaGomok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210.118.74.120:5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phaGomok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jukore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nsorflow/models/blob/master/inception/inception/slim/inception_model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537" y="378940"/>
            <a:ext cx="3682678" cy="36974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AlphaGomoku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By </a:t>
            </a:r>
            <a:r>
              <a:rPr lang="ko-KR" altLang="en-US" dirty="0"/>
              <a:t>한조 </a:t>
            </a:r>
            <a:r>
              <a:rPr lang="en-US" altLang="ko-KR" dirty="0"/>
              <a:t>(</a:t>
            </a:r>
            <a:r>
              <a:rPr lang="ko-KR" altLang="en-US" dirty="0" err="1"/>
              <a:t>권태국</a:t>
            </a:r>
            <a:r>
              <a:rPr lang="en-US" altLang="ko-KR" dirty="0"/>
              <a:t>, </a:t>
            </a:r>
            <a:r>
              <a:rPr lang="ko-KR" altLang="en-US" dirty="0" err="1"/>
              <a:t>류호준</a:t>
            </a:r>
            <a:r>
              <a:rPr lang="en-US" altLang="ko-KR" dirty="0"/>
              <a:t>, </a:t>
            </a:r>
            <a:r>
              <a:rPr lang="ko-KR" altLang="en-US" dirty="0" err="1"/>
              <a:t>박배성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한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0586" y="-485915"/>
            <a:ext cx="7620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0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3136969" cy="4023360"/>
          </a:xfrm>
        </p:spPr>
        <p:txBody>
          <a:bodyPr/>
          <a:lstStyle/>
          <a:p>
            <a:r>
              <a:rPr lang="en-US" altLang="ko-KR" dirty="0"/>
              <a:t>Initializer : Xavier Initializer</a:t>
            </a:r>
          </a:p>
          <a:p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FC’s drop out rate : 0.5</a:t>
            </a:r>
          </a:p>
          <a:p>
            <a:endParaRPr lang="en-US" altLang="ko-KR" dirty="0"/>
          </a:p>
          <a:p>
            <a:r>
              <a:rPr lang="en-US" altLang="ko-KR" dirty="0"/>
              <a:t>Epochs : 60</a:t>
            </a:r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12221" y="1845734"/>
            <a:ext cx="31369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Optimizer : </a:t>
            </a:r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r>
              <a:rPr lang="en-US" altLang="ko-KR" dirty="0"/>
              <a:t>learning rate</a:t>
            </a:r>
          </a:p>
          <a:p>
            <a:pPr lvl="2"/>
            <a:r>
              <a:rPr lang="en-US" altLang="ko-KR" dirty="0"/>
              <a:t>0.001 (epochs : 1~13)</a:t>
            </a:r>
          </a:p>
          <a:p>
            <a:pPr lvl="2"/>
            <a:r>
              <a:rPr lang="en-US" altLang="ko-KR" dirty="0"/>
              <a:t>0.0001 (14~36)</a:t>
            </a:r>
          </a:p>
          <a:p>
            <a:pPr lvl="2"/>
            <a:r>
              <a:rPr lang="en-US" altLang="ko-KR" dirty="0"/>
              <a:t>0.0004 (37~50)</a:t>
            </a:r>
          </a:p>
          <a:p>
            <a:pPr lvl="2"/>
            <a:r>
              <a:rPr lang="en-US" altLang="ko-KR" dirty="0"/>
              <a:t>0.0008 (51~53)</a:t>
            </a:r>
          </a:p>
          <a:p>
            <a:pPr lvl="2"/>
            <a:r>
              <a:rPr lang="en-US" altLang="ko-KR" dirty="0"/>
              <a:t>0.0004 </a:t>
            </a:r>
            <a:r>
              <a:rPr lang="en-US" altLang="ko-KR"/>
              <a:t>(54~60)</a:t>
            </a:r>
            <a:endParaRPr lang="en-US" altLang="ko-KR" dirty="0"/>
          </a:p>
          <a:p>
            <a:pPr lvl="1"/>
            <a:r>
              <a:rPr lang="en-US" altLang="ko-KR" dirty="0"/>
              <a:t>Decay : 0.9</a:t>
            </a:r>
          </a:p>
          <a:p>
            <a:pPr lvl="1"/>
            <a:endParaRPr lang="en-US" altLang="ko-KR" dirty="0"/>
          </a:p>
          <a:p>
            <a:pPr marL="201168" lvl="1" indent="0">
              <a:buFont typeface="Calibri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76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Explicit Programming For Specific Cases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돌이 </a:t>
            </a:r>
            <a:r>
              <a:rPr lang="en-US" altLang="ko-KR" dirty="0"/>
              <a:t>4</a:t>
            </a:r>
            <a:r>
              <a:rPr lang="ko-KR" altLang="en-US" dirty="0"/>
              <a:t>개가 있을 때 무조건 돌을 </a:t>
            </a:r>
            <a:r>
              <a:rPr lang="ko-KR" altLang="en-US" dirty="0" err="1"/>
              <a:t>이은다던지</a:t>
            </a:r>
            <a:r>
              <a:rPr lang="en-US" altLang="ko-KR" dirty="0"/>
              <a:t>, </a:t>
            </a:r>
            <a:r>
              <a:rPr lang="ko-KR" altLang="en-US" dirty="0"/>
              <a:t>상대방이 </a:t>
            </a:r>
            <a:r>
              <a:rPr lang="en-US" altLang="ko-KR" dirty="0"/>
              <a:t>3</a:t>
            </a:r>
            <a:r>
              <a:rPr lang="ko-KR" altLang="en-US" dirty="0"/>
              <a:t>개가 연속으로 있으면 그걸 무조건 막는 다 </a:t>
            </a:r>
            <a:r>
              <a:rPr lang="ko-KR" altLang="en-US" dirty="0" err="1"/>
              <a:t>던지등</a:t>
            </a:r>
            <a:r>
              <a:rPr lang="ko-KR" altLang="en-US" dirty="0"/>
              <a:t> 자명한 </a:t>
            </a:r>
            <a:r>
              <a:rPr lang="en-US" altLang="ko-KR" dirty="0"/>
              <a:t>Case</a:t>
            </a:r>
            <a:r>
              <a:rPr lang="ko-KR" altLang="en-US" dirty="0"/>
              <a:t>에 대해서 </a:t>
            </a:r>
            <a:r>
              <a:rPr lang="en-US" altLang="ko-KR" dirty="0"/>
              <a:t>Explicit</a:t>
            </a:r>
            <a:r>
              <a:rPr lang="ko-KR" altLang="en-US" dirty="0"/>
              <a:t>하게 코드를 짬으로서 </a:t>
            </a:r>
            <a:r>
              <a:rPr lang="en-US" altLang="ko-KR" dirty="0"/>
              <a:t>Deep Learning AI</a:t>
            </a:r>
            <a:r>
              <a:rPr lang="ko-KR" altLang="en-US" dirty="0"/>
              <a:t>의 부족한 점을 채웠다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발전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dirty="0"/>
              <a:t>더 많은 </a:t>
            </a:r>
            <a:r>
              <a:rPr lang="ko-KR" altLang="en-US" sz="2400" dirty="0" err="1"/>
              <a:t>기보</a:t>
            </a:r>
            <a:r>
              <a:rPr lang="ko-KR" altLang="en-US" sz="2400" dirty="0"/>
              <a:t> 데이터를 모은다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복잡한 모델을 구성하고 깊은 학습을 시킨다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오목 판에 패딩을 넣는다</a:t>
            </a:r>
            <a:r>
              <a:rPr lang="en-US" altLang="ko-KR" sz="2400" dirty="0"/>
              <a:t>. (</a:t>
            </a:r>
            <a:r>
              <a:rPr lang="ko-KR" altLang="en-US" sz="2400" dirty="0"/>
              <a:t>오목 판의 가장자리를 인식시키기 위해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Explicit programming</a:t>
            </a:r>
            <a:r>
              <a:rPr lang="ko-KR" altLang="en-US" sz="2400" dirty="0"/>
              <a:t>을 통해 오목의 </a:t>
            </a:r>
            <a:r>
              <a:rPr lang="en-US" altLang="ko-KR" sz="2400" dirty="0"/>
              <a:t>rule</a:t>
            </a:r>
            <a:r>
              <a:rPr lang="ko-KR" altLang="en-US" sz="2400" dirty="0"/>
              <a:t>과 </a:t>
            </a:r>
            <a:r>
              <a:rPr lang="en-US" altLang="ko-KR" sz="2400" dirty="0"/>
              <a:t>deep learning</a:t>
            </a:r>
            <a:r>
              <a:rPr lang="ko-KR" altLang="en-US" sz="2400" dirty="0"/>
              <a:t>의 부족한 점을 채운다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16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>
                <a:hlinkClick r:id="rId2"/>
              </a:rPr>
              <a:t>https://github.com/AlphaGomoku</a:t>
            </a:r>
            <a:endParaRPr lang="en-US" altLang="ko-KR" sz="2800" b="1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79" y="2362074"/>
            <a:ext cx="6600980" cy="43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오목 대결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이세돌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95" y="2107322"/>
            <a:ext cx="5226779" cy="35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정종명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vs </a:t>
            </a:r>
            <a:r>
              <a:rPr lang="en-US" altLang="ko-KR" dirty="0" err="1"/>
              <a:t>AlphaGomoku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흑 </a:t>
            </a:r>
            <a:r>
              <a:rPr lang="en-US" altLang="ko-KR" dirty="0"/>
              <a:t>: </a:t>
            </a:r>
            <a:r>
              <a:rPr lang="ko-KR" altLang="en-US" dirty="0" err="1"/>
              <a:t>정종명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ko-KR" altLang="en-US" dirty="0"/>
              <a:t>백 </a:t>
            </a:r>
            <a:r>
              <a:rPr lang="en-US" altLang="ko-KR" dirty="0"/>
              <a:t>: </a:t>
            </a:r>
            <a:r>
              <a:rPr lang="en-US" altLang="ko-KR" dirty="0" err="1"/>
              <a:t>AlphaGomoku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백의 완승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3" y="1737360"/>
            <a:ext cx="48672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류호준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vs </a:t>
            </a:r>
            <a:r>
              <a:rPr lang="en-US" altLang="ko-KR" dirty="0" err="1"/>
              <a:t>AlphaGomoku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흑 </a:t>
            </a:r>
            <a:r>
              <a:rPr lang="en-US" altLang="ko-KR" dirty="0"/>
              <a:t>: </a:t>
            </a:r>
            <a:r>
              <a:rPr lang="ko-KR" altLang="en-US" dirty="0" err="1"/>
              <a:t>류호준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ko-KR" altLang="en-US" dirty="0"/>
              <a:t>백 </a:t>
            </a:r>
            <a:r>
              <a:rPr lang="en-US" altLang="ko-KR" dirty="0"/>
              <a:t>: </a:t>
            </a:r>
            <a:r>
              <a:rPr lang="en-US" altLang="ko-KR" dirty="0" err="1"/>
              <a:t>AlphaGomoku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백의 승리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45734"/>
            <a:ext cx="4876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정영훈 </a:t>
            </a:r>
            <a:r>
              <a:rPr lang="en-US" altLang="ko-KR" dirty="0"/>
              <a:t>6</a:t>
            </a:r>
            <a:r>
              <a:rPr lang="ko-KR" altLang="en-US" dirty="0"/>
              <a:t>단 </a:t>
            </a:r>
            <a:r>
              <a:rPr lang="en-US" altLang="ko-KR" dirty="0"/>
              <a:t>vs </a:t>
            </a:r>
            <a:r>
              <a:rPr lang="en-US" altLang="ko-KR" dirty="0" err="1"/>
              <a:t>AlphaGomoku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흑 </a:t>
            </a:r>
            <a:r>
              <a:rPr lang="en-US" altLang="ko-KR" dirty="0"/>
              <a:t>: </a:t>
            </a:r>
            <a:r>
              <a:rPr lang="ko-KR" altLang="en-US" dirty="0"/>
              <a:t>정영훈 </a:t>
            </a:r>
            <a:r>
              <a:rPr lang="en-US" altLang="ko-KR" dirty="0"/>
              <a:t>6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ko-KR" altLang="en-US" dirty="0"/>
              <a:t>백 </a:t>
            </a:r>
            <a:r>
              <a:rPr lang="en-US" altLang="ko-KR" dirty="0"/>
              <a:t>: </a:t>
            </a:r>
            <a:r>
              <a:rPr lang="en-US" altLang="ko-KR" dirty="0" err="1"/>
              <a:t>AlphaGomoku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흑의 완패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6" y="1845734"/>
            <a:ext cx="4838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김현우 </a:t>
            </a:r>
            <a:r>
              <a:rPr lang="en-US" altLang="ko-KR" dirty="0"/>
              <a:t>8</a:t>
            </a:r>
            <a:r>
              <a:rPr lang="ko-KR" altLang="en-US" dirty="0"/>
              <a:t>단 </a:t>
            </a:r>
            <a:r>
              <a:rPr lang="en-US" altLang="ko-KR" dirty="0"/>
              <a:t>vs </a:t>
            </a:r>
            <a:r>
              <a:rPr lang="en-US" altLang="ko-KR" dirty="0" err="1"/>
              <a:t>AlphaGomoku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흑 </a:t>
            </a:r>
            <a:r>
              <a:rPr lang="en-US" altLang="ko-KR" dirty="0"/>
              <a:t>: </a:t>
            </a:r>
            <a:r>
              <a:rPr lang="ko-KR" altLang="en-US" dirty="0"/>
              <a:t>김현우 </a:t>
            </a:r>
            <a:r>
              <a:rPr lang="en-US" altLang="ko-KR" dirty="0"/>
              <a:t>8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ko-KR" altLang="en-US" dirty="0"/>
              <a:t>백 </a:t>
            </a:r>
            <a:r>
              <a:rPr lang="en-US" altLang="ko-KR" dirty="0"/>
              <a:t>: </a:t>
            </a:r>
            <a:r>
              <a:rPr lang="en-US" altLang="ko-KR" dirty="0" err="1"/>
              <a:t>AlphaGomoku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김현우 </a:t>
            </a:r>
            <a:r>
              <a:rPr lang="en-US" altLang="ko-KR" dirty="0"/>
              <a:t>8</a:t>
            </a:r>
            <a:r>
              <a:rPr lang="ko-KR" altLang="en-US" dirty="0"/>
              <a:t>단의 참패</a:t>
            </a:r>
            <a:r>
              <a:rPr lang="en-US" altLang="ko-KR" dirty="0"/>
              <a:t>..;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81" y="1845734"/>
            <a:ext cx="4845027" cy="48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인류는 자존심을 지킬 수 있을 것인가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b="1" dirty="0">
                <a:solidFill>
                  <a:srgbClr val="FF0000"/>
                </a:solidFill>
                <a:hlinkClick r:id="rId2"/>
              </a:rPr>
              <a:t>http://210.118.74.120:5000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이세돌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42" y="2513591"/>
            <a:ext cx="6384326" cy="35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999053" y="1845734"/>
            <a:ext cx="3476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4"/>
              </a:rPr>
              <a:t>https://github.com/AlphaGomoku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545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&gt;&gt; Deep Learning</a:t>
            </a:r>
            <a:r>
              <a:rPr lang="ko-KR" altLang="en-US" b="1" dirty="0"/>
              <a:t>을 통한 오목 </a:t>
            </a:r>
            <a:r>
              <a:rPr lang="en-US" altLang="ko-KR" b="1" dirty="0"/>
              <a:t>AI </a:t>
            </a:r>
            <a:r>
              <a:rPr lang="ko-KR" altLang="en-US" b="1" dirty="0"/>
              <a:t>개발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오목 </a:t>
            </a:r>
            <a:r>
              <a:rPr lang="en-US" altLang="ko-KR" dirty="0"/>
              <a:t>AI</a:t>
            </a:r>
            <a:r>
              <a:rPr lang="ko-KR" altLang="en-US" dirty="0"/>
              <a:t>를 테스트 할 수 있는 오목게임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 dirty="0" err="1"/>
              <a:t>AlphaGomoku</a:t>
            </a:r>
            <a:r>
              <a:rPr lang="ko-KR" altLang="en-US" dirty="0"/>
              <a:t>는 국제 룰인 </a:t>
            </a:r>
            <a:r>
              <a:rPr lang="ko-KR" altLang="en-US" dirty="0" err="1"/>
              <a:t>렌주룰에</a:t>
            </a:r>
            <a:r>
              <a:rPr lang="ko-KR" altLang="en-US" dirty="0"/>
              <a:t> 기반한다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76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ko-KR" altLang="en-US" sz="2800" b="1" dirty="0"/>
              <a:t>컴퓨팅 자원의 한계</a:t>
            </a:r>
            <a:endParaRPr lang="en-US" altLang="ko-KR" sz="2800" b="1" dirty="0"/>
          </a:p>
          <a:p>
            <a:pPr marL="578358" lvl="1" indent="-285750">
              <a:buFontTx/>
              <a:buChar char="-"/>
            </a:pPr>
            <a:r>
              <a:rPr lang="ko-KR" altLang="en-US" dirty="0"/>
              <a:t>컴퓨팅 자원이 한정되어 있으므로 복잡한 모델의 구성과 깊은 학습이 어렵다</a:t>
            </a:r>
            <a:r>
              <a:rPr lang="en-US" altLang="ko-KR" dirty="0"/>
              <a:t>. </a:t>
            </a:r>
            <a:r>
              <a:rPr lang="ko-KR" altLang="en-US" dirty="0"/>
              <a:t>따라서 간단한 모델과 적당한 수준의 학습을 통해 오목 </a:t>
            </a:r>
            <a:r>
              <a:rPr lang="en-US" altLang="ko-KR" dirty="0"/>
              <a:t>Deep Learning AI</a:t>
            </a:r>
            <a:r>
              <a:rPr lang="ko-KR" altLang="en-US" dirty="0"/>
              <a:t>의 가능성을 보려고 한다</a:t>
            </a:r>
            <a:r>
              <a:rPr lang="en-US" altLang="ko-KR" dirty="0"/>
              <a:t>.</a:t>
            </a:r>
          </a:p>
          <a:p>
            <a:pPr marL="578358" lvl="1" indent="-285750">
              <a:buFontTx/>
              <a:buChar char="-"/>
            </a:pPr>
            <a:endParaRPr lang="en-US" altLang="ko-KR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ko-KR" sz="2800" b="1" dirty="0"/>
              <a:t>Explicit Programming</a:t>
            </a:r>
            <a:r>
              <a:rPr lang="ko-KR" altLang="en-US" sz="2800" b="1" dirty="0"/>
              <a:t>의 부족</a:t>
            </a:r>
            <a:endParaRPr lang="en-US" altLang="ko-KR" sz="2800" b="1" dirty="0"/>
          </a:p>
          <a:p>
            <a:pPr marL="578358" lvl="1" indent="-285750">
              <a:buFontTx/>
              <a:buChar char="-"/>
            </a:pPr>
            <a:r>
              <a:rPr lang="en-US" altLang="ko-KR" dirty="0"/>
              <a:t>Deep Learning</a:t>
            </a:r>
            <a:r>
              <a:rPr lang="ko-KR" altLang="en-US" dirty="0"/>
              <a:t>을 통해 오목 </a:t>
            </a:r>
            <a:r>
              <a:rPr lang="en-US" altLang="ko-KR" dirty="0"/>
              <a:t>AI</a:t>
            </a:r>
            <a:r>
              <a:rPr lang="ko-KR" altLang="en-US" dirty="0"/>
              <a:t>를 짜더라도 직접적으로 오목의 룰</a:t>
            </a:r>
            <a:r>
              <a:rPr lang="en-US" altLang="ko-KR" dirty="0"/>
              <a:t>(</a:t>
            </a:r>
            <a:r>
              <a:rPr lang="ko-KR" altLang="en-US" dirty="0" err="1"/>
              <a:t>삼삼</a:t>
            </a:r>
            <a:r>
              <a:rPr lang="en-US" altLang="ko-KR" dirty="0"/>
              <a:t>,</a:t>
            </a:r>
            <a:r>
              <a:rPr lang="ko-KR" altLang="en-US" dirty="0"/>
              <a:t>사사</a:t>
            </a:r>
            <a:r>
              <a:rPr lang="en-US" altLang="ko-KR" dirty="0"/>
              <a:t>,</a:t>
            </a:r>
            <a:r>
              <a:rPr lang="ko-KR" altLang="en-US" dirty="0" err="1"/>
              <a:t>육목</a:t>
            </a:r>
            <a:r>
              <a:rPr lang="en-US" altLang="ko-KR" dirty="0"/>
              <a:t>)</a:t>
            </a:r>
            <a:r>
              <a:rPr lang="ko-KR" altLang="en-US" dirty="0"/>
              <a:t>을 직접 </a:t>
            </a:r>
            <a:r>
              <a:rPr lang="en-US" altLang="ko-KR" dirty="0"/>
              <a:t>explicit programming</a:t>
            </a:r>
            <a:r>
              <a:rPr lang="ko-KR" altLang="en-US" dirty="0"/>
              <a:t>하여 룰을 위배하지 않도록 해야한다</a:t>
            </a:r>
            <a:r>
              <a:rPr lang="en-US" altLang="ko-KR" dirty="0"/>
              <a:t>. </a:t>
            </a:r>
            <a:r>
              <a:rPr lang="ko-KR" altLang="en-US" dirty="0"/>
              <a:t>그러나 프로젝트의 시간관계상 이러한 것들을 </a:t>
            </a:r>
            <a:r>
              <a:rPr lang="ko-KR" altLang="en-US" dirty="0" err="1"/>
              <a:t>스킵하도록</a:t>
            </a:r>
            <a:r>
              <a:rPr lang="ko-KR" altLang="en-US" dirty="0"/>
              <a:t> 하겠다</a:t>
            </a:r>
            <a:r>
              <a:rPr lang="en-US" altLang="ko-KR" dirty="0"/>
              <a:t>.</a:t>
            </a:r>
          </a:p>
          <a:p>
            <a:pPr marL="578358" lvl="1" indent="-285750">
              <a:buFontTx/>
              <a:buChar char="-"/>
            </a:pPr>
            <a:endParaRPr lang="en-US" altLang="ko-KR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00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1489865" y="2275746"/>
            <a:ext cx="1262037" cy="11697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4573342" y="2275746"/>
            <a:ext cx="1301578" cy="11697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 Flask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9155120" y="4091959"/>
            <a:ext cx="1530181" cy="14107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Learning</a:t>
            </a:r>
          </a:p>
          <a:p>
            <a:pPr algn="ctr"/>
            <a:r>
              <a:rPr lang="en-US" altLang="ko-KR" dirty="0"/>
              <a:t>Train Module </a:t>
            </a:r>
            <a:endParaRPr lang="ko-KR" altLang="en-US" dirty="0"/>
          </a:p>
        </p:txBody>
      </p:sp>
      <p:sp>
        <p:nvSpPr>
          <p:cNvPr id="8" name="사각형: 둥근 모서리 7"/>
          <p:cNvSpPr/>
          <p:nvPr/>
        </p:nvSpPr>
        <p:spPr>
          <a:xfrm>
            <a:off x="6908254" y="2155244"/>
            <a:ext cx="1554893" cy="1410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Learning</a:t>
            </a:r>
          </a:p>
          <a:p>
            <a:pPr algn="ctr"/>
            <a:r>
              <a:rPr lang="en-US" altLang="ko-KR" dirty="0"/>
              <a:t>Query Module </a:t>
            </a:r>
            <a:endParaRPr lang="ko-KR" altLang="en-US" dirty="0"/>
          </a:p>
        </p:txBody>
      </p:sp>
      <p:sp>
        <p:nvSpPr>
          <p:cNvPr id="9" name="사각형: 모서리가 접힌 도형 8"/>
          <p:cNvSpPr/>
          <p:nvPr/>
        </p:nvSpPr>
        <p:spPr>
          <a:xfrm>
            <a:off x="9416673" y="2460456"/>
            <a:ext cx="1029730" cy="800352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Trained Model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0"/>
            <a:endCxn id="9" idx="2"/>
          </p:cNvCxnSpPr>
          <p:nvPr/>
        </p:nvCxnSpPr>
        <p:spPr>
          <a:xfrm flipV="1">
            <a:off x="9920211" y="3260808"/>
            <a:ext cx="11327" cy="83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1"/>
            <a:endCxn id="8" idx="3"/>
          </p:cNvCxnSpPr>
          <p:nvPr/>
        </p:nvCxnSpPr>
        <p:spPr>
          <a:xfrm flipH="1">
            <a:off x="8463147" y="2860632"/>
            <a:ext cx="953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8" idx="1"/>
          </p:cNvCxnSpPr>
          <p:nvPr/>
        </p:nvCxnSpPr>
        <p:spPr>
          <a:xfrm flipV="1">
            <a:off x="5874920" y="2860632"/>
            <a:ext cx="1033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34078" y="2467461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25874" y="3491717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09306" y="2491300"/>
            <a:ext cx="8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cxnSp>
        <p:nvCxnSpPr>
          <p:cNvPr id="45" name="연결선: 꺾임 44"/>
          <p:cNvCxnSpPr>
            <a:stCxn id="5" idx="3"/>
            <a:endCxn id="6" idx="1"/>
          </p:cNvCxnSpPr>
          <p:nvPr/>
        </p:nvCxnSpPr>
        <p:spPr>
          <a:xfrm>
            <a:off x="2751902" y="2860633"/>
            <a:ext cx="182144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번개 30"/>
          <p:cNvSpPr/>
          <p:nvPr/>
        </p:nvSpPr>
        <p:spPr>
          <a:xfrm>
            <a:off x="3393990" y="2275746"/>
            <a:ext cx="436605" cy="116977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수집 </a:t>
            </a:r>
            <a:r>
              <a:rPr lang="en-US" altLang="ko-KR" dirty="0"/>
              <a:t>&amp;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기보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수집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http://www.renjukorea.com/</a:t>
            </a:r>
            <a:r>
              <a:rPr lang="en-US" altLang="ko-KR" dirty="0"/>
              <a:t> </a:t>
            </a:r>
            <a:r>
              <a:rPr lang="ko-KR" altLang="en-US" dirty="0"/>
              <a:t>에 있는 프로 기사 </a:t>
            </a:r>
            <a:r>
              <a:rPr lang="ko-KR" altLang="en-US" dirty="0" err="1"/>
              <a:t>기보</a:t>
            </a:r>
            <a:r>
              <a:rPr lang="ko-KR" altLang="en-US" dirty="0"/>
              <a:t> 데이터 파싱</a:t>
            </a:r>
            <a:r>
              <a:rPr lang="en-US" altLang="ko-KR" dirty="0"/>
              <a:t>. (1191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기존의 오목 </a:t>
            </a:r>
            <a:r>
              <a:rPr lang="en-US" altLang="ko-KR" dirty="0"/>
              <a:t>AI</a:t>
            </a:r>
            <a:r>
              <a:rPr lang="ko-KR" altLang="en-US" dirty="0"/>
              <a:t>끼리 대결을 시켜서 </a:t>
            </a:r>
            <a:r>
              <a:rPr lang="ko-KR" altLang="en-US" dirty="0" err="1"/>
              <a:t>기보</a:t>
            </a:r>
            <a:r>
              <a:rPr lang="ko-KR" altLang="en-US" dirty="0"/>
              <a:t> 데이터를 자체 생성</a:t>
            </a:r>
            <a:r>
              <a:rPr lang="en-US" altLang="ko-KR" dirty="0"/>
              <a:t>. (11850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학습에 사용 할 </a:t>
            </a:r>
            <a:r>
              <a:rPr lang="en-US" altLang="ko-KR" dirty="0"/>
              <a:t>13041</a:t>
            </a:r>
            <a:r>
              <a:rPr lang="ko-KR" altLang="en-US" dirty="0"/>
              <a:t>개의 </a:t>
            </a:r>
            <a:r>
              <a:rPr lang="ko-KR" altLang="en-US" dirty="0" err="1"/>
              <a:t>기보</a:t>
            </a:r>
            <a:r>
              <a:rPr lang="ko-KR" altLang="en-US" dirty="0"/>
              <a:t> 데이터 확보 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3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Data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Features : </a:t>
            </a:r>
            <a:r>
              <a:rPr lang="ko-KR" altLang="en-US" dirty="0"/>
              <a:t>현재 오목판의 </a:t>
            </a:r>
            <a:r>
              <a:rPr lang="en-US" altLang="ko-KR" dirty="0"/>
              <a:t>State (15x15=225)</a:t>
            </a:r>
          </a:p>
          <a:p>
            <a:r>
              <a:rPr lang="en-US" altLang="ko-KR" dirty="0"/>
              <a:t>Label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 다음에 두는 돌의 위치 </a:t>
            </a:r>
            <a:r>
              <a:rPr lang="en-US" altLang="ko-KR" dirty="0"/>
              <a:t>(0~224)</a:t>
            </a:r>
          </a:p>
          <a:p>
            <a:endParaRPr lang="en-US" altLang="ko-KR" dirty="0"/>
          </a:p>
          <a:p>
            <a:r>
              <a:rPr lang="ko-KR" altLang="en-US" dirty="0"/>
              <a:t>우리는 오직 승자기준에서만 </a:t>
            </a:r>
            <a:r>
              <a:rPr lang="en-US" altLang="ko-KR" dirty="0"/>
              <a:t>Training Data</a:t>
            </a:r>
            <a:r>
              <a:rPr lang="ko-KR" altLang="en-US" dirty="0"/>
              <a:t>를 작성한다</a:t>
            </a:r>
            <a:r>
              <a:rPr lang="en-US" altLang="ko-KR" dirty="0"/>
              <a:t>. (</a:t>
            </a:r>
            <a:r>
              <a:rPr lang="ko-KR" altLang="en-US" dirty="0"/>
              <a:t>승자의 </a:t>
            </a:r>
            <a:r>
              <a:rPr lang="en-US" altLang="ko-KR" dirty="0"/>
              <a:t>pattern</a:t>
            </a:r>
            <a:r>
              <a:rPr lang="ko-KR" altLang="en-US" dirty="0"/>
              <a:t>을 학습시키기 위함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08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수집한 </a:t>
            </a:r>
            <a:r>
              <a:rPr lang="ko-KR" altLang="en-US" dirty="0" err="1"/>
              <a:t>기보</a:t>
            </a:r>
            <a:r>
              <a:rPr lang="ko-KR" altLang="en-US" dirty="0"/>
              <a:t> 데이터를 </a:t>
            </a:r>
            <a:r>
              <a:rPr lang="en-US" altLang="ko-KR" dirty="0"/>
              <a:t>Training Data Format</a:t>
            </a:r>
            <a:r>
              <a:rPr lang="ko-KR" altLang="en-US" dirty="0"/>
              <a:t>에 맞게 가공한다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오목 판 </a:t>
            </a:r>
            <a:r>
              <a:rPr lang="en-US" altLang="ko-KR" dirty="0"/>
              <a:t>state</a:t>
            </a:r>
            <a:r>
              <a:rPr lang="ko-KR" altLang="en-US" dirty="0"/>
              <a:t>일 때 승자가 다음에 어떤 돌을 뒀는 지가 중요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기보</a:t>
            </a:r>
            <a:r>
              <a:rPr lang="ko-KR" altLang="en-US" dirty="0"/>
              <a:t> 데이터 </a:t>
            </a:r>
            <a:r>
              <a:rPr lang="en-US" altLang="ko-KR" dirty="0"/>
              <a:t>-&gt; XX</a:t>
            </a:r>
            <a:r>
              <a:rPr lang="ko-KR" altLang="en-US" dirty="0"/>
              <a:t>개의 </a:t>
            </a:r>
            <a:r>
              <a:rPr lang="en-US" altLang="ko-KR" dirty="0"/>
              <a:t>Training Data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최종적으로 얻어진 </a:t>
            </a:r>
            <a:r>
              <a:rPr lang="en-US" altLang="ko-KR" dirty="0"/>
              <a:t>Training Data</a:t>
            </a:r>
            <a:r>
              <a:rPr lang="ko-KR" altLang="en-US" dirty="0"/>
              <a:t>의 개수 </a:t>
            </a:r>
            <a:r>
              <a:rPr lang="en-US" altLang="ko-KR" dirty="0"/>
              <a:t>: 222861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09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이 </a:t>
            </a:r>
            <a:r>
              <a:rPr lang="en-US" altLang="ko-KR" dirty="0" err="1"/>
              <a:t>ResNet</a:t>
            </a:r>
            <a:r>
              <a:rPr lang="ko-KR" altLang="en-US" dirty="0"/>
              <a:t>에 사용했던 </a:t>
            </a:r>
            <a:r>
              <a:rPr lang="en-US" altLang="ko-KR" dirty="0"/>
              <a:t>Inception Module</a:t>
            </a:r>
            <a:r>
              <a:rPr lang="ko-KR" altLang="en-US" dirty="0"/>
              <a:t>들 중에 하나를 사용함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https://github.com/tensorflow/models/blob/master/inception/inception/slim/inception_model.py</a:t>
            </a:r>
            <a:r>
              <a:rPr lang="en-US" altLang="ko-KR" dirty="0"/>
              <a:t> </a:t>
            </a:r>
            <a:r>
              <a:rPr lang="ko-KR" altLang="en-US" dirty="0"/>
              <a:t>를 참고하여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inception modul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85" y="3180625"/>
            <a:ext cx="4995395" cy="25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0085" y="5388917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: </a:t>
            </a:r>
            <a:r>
              <a:rPr lang="ko-KR" altLang="en-US" dirty="0" err="1"/>
              <a:t>구글링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Deep Learning Model</a:t>
            </a:r>
            <a:endParaRPr lang="ko-KR" altLang="en-US" dirty="0"/>
          </a:p>
        </p:txBody>
      </p:sp>
      <p:pic>
        <p:nvPicPr>
          <p:cNvPr id="5" name="Picture 2" descr="inception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3337" y="3186095"/>
            <a:ext cx="1532000" cy="79051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90633" y="2815351"/>
            <a:ext cx="790512" cy="15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 descr="inception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6613" y="3186095"/>
            <a:ext cx="1532000" cy="79051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nception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3165" y="3186095"/>
            <a:ext cx="1532000" cy="79051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40461" y="2815351"/>
            <a:ext cx="790512" cy="15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2" descr="inception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86441" y="3186095"/>
            <a:ext cx="1532000" cy="79051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823736" y="2815351"/>
            <a:ext cx="2331944" cy="15320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96733" y="2985172"/>
            <a:ext cx="256008" cy="1192357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25739" y="2985171"/>
            <a:ext cx="256008" cy="1192357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52829" y="2985170"/>
            <a:ext cx="256008" cy="1192357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279919" y="2985169"/>
            <a:ext cx="256008" cy="1192357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707009" y="2985168"/>
            <a:ext cx="256008" cy="1192357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5855" y="4472225"/>
            <a:ext cx="94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91651" y="4503251"/>
            <a:ext cx="175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FC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65683" y="4472224"/>
            <a:ext cx="94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3245" y="2401500"/>
            <a:ext cx="10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15x15x1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17184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15x15x32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73140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15x15x64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64550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7x7x64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4470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7x7x128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88631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7x7x256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81021" y="2290119"/>
            <a:ext cx="10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3x3x256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5" idx="0"/>
            <a:endCxn id="14" idx="2"/>
          </p:cNvCxnSpPr>
          <p:nvPr/>
        </p:nvCxnSpPr>
        <p:spPr>
          <a:xfrm>
            <a:off x="3114593" y="3581351"/>
            <a:ext cx="29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10" idx="1"/>
          </p:cNvCxnSpPr>
          <p:nvPr/>
        </p:nvCxnSpPr>
        <p:spPr>
          <a:xfrm>
            <a:off x="4197869" y="3581351"/>
            <a:ext cx="29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5" idx="2"/>
          </p:cNvCxnSpPr>
          <p:nvPr/>
        </p:nvCxnSpPr>
        <p:spPr>
          <a:xfrm>
            <a:off x="5281145" y="3581351"/>
            <a:ext cx="29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5" idx="0"/>
            <a:endCxn id="17" idx="2"/>
          </p:cNvCxnSpPr>
          <p:nvPr/>
        </p:nvCxnSpPr>
        <p:spPr>
          <a:xfrm>
            <a:off x="6364421" y="3581351"/>
            <a:ext cx="29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7" idx="0"/>
            <a:endCxn id="16" idx="1"/>
          </p:cNvCxnSpPr>
          <p:nvPr/>
        </p:nvCxnSpPr>
        <p:spPr>
          <a:xfrm>
            <a:off x="7447697" y="3581351"/>
            <a:ext cx="29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20" idx="1"/>
          </p:cNvCxnSpPr>
          <p:nvPr/>
        </p:nvCxnSpPr>
        <p:spPr>
          <a:xfrm>
            <a:off x="8530973" y="3581351"/>
            <a:ext cx="4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사각형: 모서리가 접힌 도형 57"/>
          <p:cNvSpPr/>
          <p:nvPr/>
        </p:nvSpPr>
        <p:spPr>
          <a:xfrm>
            <a:off x="812051" y="2952687"/>
            <a:ext cx="744516" cy="1257318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  <a:endCxn id="5" idx="2"/>
          </p:cNvCxnSpPr>
          <p:nvPr/>
        </p:nvCxnSpPr>
        <p:spPr>
          <a:xfrm>
            <a:off x="1556567" y="3581346"/>
            <a:ext cx="767514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0" idx="3"/>
            <a:endCxn id="22" idx="1"/>
          </p:cNvCxnSpPr>
          <p:nvPr/>
        </p:nvCxnSpPr>
        <p:spPr>
          <a:xfrm flipV="1">
            <a:off x="9252741" y="3581350"/>
            <a:ext cx="172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3" idx="1"/>
          </p:cNvCxnSpPr>
          <p:nvPr/>
        </p:nvCxnSpPr>
        <p:spPr>
          <a:xfrm>
            <a:off x="9681747" y="3581346"/>
            <a:ext cx="1710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3" idx="3"/>
            <a:endCxn id="24" idx="1"/>
          </p:cNvCxnSpPr>
          <p:nvPr/>
        </p:nvCxnSpPr>
        <p:spPr>
          <a:xfrm flipV="1">
            <a:off x="10108837" y="3581348"/>
            <a:ext cx="17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5" idx="3"/>
          </p:cNvCxnSpPr>
          <p:nvPr/>
        </p:nvCxnSpPr>
        <p:spPr>
          <a:xfrm flipV="1">
            <a:off x="10963017" y="3581346"/>
            <a:ext cx="467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3"/>
            <a:endCxn id="25" idx="1"/>
          </p:cNvCxnSpPr>
          <p:nvPr/>
        </p:nvCxnSpPr>
        <p:spPr>
          <a:xfrm flipV="1">
            <a:off x="10535927" y="3581347"/>
            <a:ext cx="17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9328755" y="2892529"/>
            <a:ext cx="8017" cy="6888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9328755" y="2892529"/>
            <a:ext cx="1284695" cy="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10621468" y="2892529"/>
            <a:ext cx="0" cy="68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9007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535</Words>
  <Application>Microsoft Office PowerPoint</Application>
  <PresentationFormat>와이드스크린</PresentationFormat>
  <Paragraphs>109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Calibri</vt:lpstr>
      <vt:lpstr>Calibri Light</vt:lpstr>
      <vt:lpstr>추억</vt:lpstr>
      <vt:lpstr>AlphaGomoku</vt:lpstr>
      <vt:lpstr>프로젝트 소개</vt:lpstr>
      <vt:lpstr>제약 사항</vt:lpstr>
      <vt:lpstr>System Architecture</vt:lpstr>
      <vt:lpstr>Data 수집 &amp; 생성</vt:lpstr>
      <vt:lpstr>Training Data Format</vt:lpstr>
      <vt:lpstr>Data 가공</vt:lpstr>
      <vt:lpstr>Inception Module</vt:lpstr>
      <vt:lpstr>Deep Learning Model</vt:lpstr>
      <vt:lpstr>Training Information</vt:lpstr>
      <vt:lpstr>Explicit Programming For Specific Cases</vt:lpstr>
      <vt:lpstr>향후 발전 방향</vt:lpstr>
      <vt:lpstr>소스 관리</vt:lpstr>
      <vt:lpstr>실전 오목 대결 사례</vt:lpstr>
      <vt:lpstr>정종명 2단 vs AlphaGomoku</vt:lpstr>
      <vt:lpstr>류호준 5단 vs AlphaGomoku</vt:lpstr>
      <vt:lpstr>정영훈 6단 vs AlphaGomoku</vt:lpstr>
      <vt:lpstr>김현우 8단 vs AlphaGomoku</vt:lpstr>
      <vt:lpstr>인류는 자존심을 지킬 수 있을 것인가..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AlphaGomoku</dc:title>
  <dc:creator>xornrbboy@naver.com</dc:creator>
  <cp:lastModifiedBy>xornrbboy@naver.com</cp:lastModifiedBy>
  <cp:revision>33</cp:revision>
  <dcterms:created xsi:type="dcterms:W3CDTF">2016-09-25T01:35:17Z</dcterms:created>
  <dcterms:modified xsi:type="dcterms:W3CDTF">2016-09-25T07:38:32Z</dcterms:modified>
</cp:coreProperties>
</file>