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7" r:id="rId3"/>
    <p:sldId id="256" r:id="rId4"/>
    <p:sldId id="258" r:id="rId5"/>
    <p:sldId id="261" r:id="rId6"/>
    <p:sldId id="262" r:id="rId8"/>
    <p:sldId id="283" r:id="rId9"/>
    <p:sldId id="266" r:id="rId10"/>
    <p:sldId id="264" r:id="rId11"/>
    <p:sldId id="268" r:id="rId12"/>
    <p:sldId id="271" r:id="rId13"/>
    <p:sldId id="272" r:id="rId14"/>
    <p:sldId id="275" r:id="rId15"/>
    <p:sldId id="276" r:id="rId16"/>
    <p:sldId id="277" r:id="rId17"/>
    <p:sldId id="282" r:id="rId18"/>
    <p:sldId id="278" r:id="rId19"/>
    <p:sldId id="279" r:id="rId20"/>
    <p:sldId id="280" r:id="rId21"/>
    <p:sldId id="281" r:id="rId22"/>
    <p:sldId id="28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1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1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jpeg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5" name="Picture 4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275" y="1583055"/>
            <a:ext cx="3474085" cy="34442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Screenshot 2024-12-22 20520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" t="7439" b="7123"/>
          <a:stretch>
            <a:fillRect/>
          </a:stretch>
        </p:blipFill>
        <p:spPr>
          <a:xfrm>
            <a:off x="506730" y="993140"/>
            <a:ext cx="11177905" cy="51492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Screenshot 2024-12-22 2123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4" r="12190" b="27823"/>
          <a:stretch>
            <a:fillRect/>
          </a:stretch>
        </p:blipFill>
        <p:spPr>
          <a:xfrm>
            <a:off x="2497718" y="949360"/>
            <a:ext cx="7196563" cy="46752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Screenshot 2025-02-03 1923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166495"/>
            <a:ext cx="10020300" cy="45243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Screenshot (223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" t="9915" r="670" b="33476"/>
          <a:stretch>
            <a:fillRect/>
          </a:stretch>
        </p:blipFill>
        <p:spPr>
          <a:xfrm>
            <a:off x="1512957" y="1237593"/>
            <a:ext cx="9166086" cy="438281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Screenshot (227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" t="10776" r="297" b="17959"/>
          <a:stretch>
            <a:fillRect/>
          </a:stretch>
        </p:blipFill>
        <p:spPr>
          <a:xfrm>
            <a:off x="960644" y="928254"/>
            <a:ext cx="10270712" cy="525182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6" name="Picture 5" descr="WhatsApp Image 2025-03-13 at 3.35.34 PM"/>
          <p:cNvPicPr>
            <a:picLocks noChangeAspect="1"/>
          </p:cNvPicPr>
          <p:nvPr/>
        </p:nvPicPr>
        <p:blipFill>
          <a:blip r:embed="rId2"/>
          <a:srcRect t="4696" r="1907" b="2870"/>
          <a:stretch>
            <a:fillRect/>
          </a:stretch>
        </p:blipFill>
        <p:spPr>
          <a:xfrm>
            <a:off x="1842770" y="661035"/>
            <a:ext cx="8841105" cy="55041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Screenshot (270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" t="9721" r="1566" b="17179"/>
          <a:stretch>
            <a:fillRect/>
          </a:stretch>
        </p:blipFill>
        <p:spPr>
          <a:xfrm>
            <a:off x="1268931" y="589547"/>
            <a:ext cx="9654138" cy="56789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WhatsApp Image 2025-03-13 at 3.35.33 PM"/>
          <p:cNvPicPr>
            <a:picLocks noChangeAspect="1"/>
          </p:cNvPicPr>
          <p:nvPr/>
        </p:nvPicPr>
        <p:blipFill>
          <a:blip r:embed="rId2"/>
          <a:srcRect t="4617" r="1201" b="2787"/>
          <a:stretch>
            <a:fillRect/>
          </a:stretch>
        </p:blipFill>
        <p:spPr>
          <a:xfrm>
            <a:off x="2068830" y="528320"/>
            <a:ext cx="8634730" cy="59918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WhatsApp Image 2025-03-06 at 9.29.06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085" y="386715"/>
            <a:ext cx="8145145" cy="57378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336925" y="2330450"/>
            <a:ext cx="552704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10000"/>
              </a:lnSpc>
            </a:pPr>
            <a:r>
              <a:rPr lang="en-US" altLang="ar-EG" sz="8000">
                <a:solidFill>
                  <a:schemeClr val="accent5">
                    <a:lumMod val="75000"/>
                  </a:schemeClr>
                </a:solidFill>
              </a:rPr>
              <a:t>Thank you</a:t>
            </a:r>
            <a:endParaRPr lang="en-US" altLang="ar-EG" sz="800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" name="Picture 1" descr="linkedi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585" y="4897120"/>
            <a:ext cx="465455" cy="46545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678305" y="4994275"/>
            <a:ext cx="4831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https://www.linkedin.com/in/alpha-group-67890</a:t>
            </a:r>
            <a:endParaRPr lang="en-US"/>
          </a:p>
        </p:txBody>
      </p:sp>
      <p:pic>
        <p:nvPicPr>
          <p:cNvPr id="5" name="Picture 4" descr="faceboo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585" y="5504815"/>
            <a:ext cx="465455" cy="46545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678305" y="5504815"/>
            <a:ext cx="4860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https://www.facebook.com/AlphaGroup.Official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501650" y="4214495"/>
            <a:ext cx="3105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solidFill>
                  <a:schemeClr val="accent5">
                    <a:lumMod val="75000"/>
                  </a:schemeClr>
                </a:solidFill>
              </a:rPr>
              <a:t>Contact with us</a:t>
            </a:r>
            <a:endParaRPr lang="en-US" sz="240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Picture 7" descr="emai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600" y="6112510"/>
            <a:ext cx="472440" cy="47244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678305" y="61125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https:</a:t>
            </a:r>
            <a:r>
              <a:rPr lang="ar-EG" altLang="en-US"/>
              <a:t>//</a:t>
            </a:r>
            <a:r>
              <a:rPr lang="en-US" altLang="ar-EG"/>
              <a:t>www.</a:t>
            </a:r>
            <a:r>
              <a:rPr lang="en-US" altLang="en-US"/>
              <a:t>alphagroup@gmail.com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3a48fff4-6456-48a6-b97e-5a4b5860b76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525"/>
            <a:ext cx="12249785" cy="6858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53440" y="82423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3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Who we are </a:t>
            </a:r>
            <a:endParaRPr lang="en-US" sz="36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170420" y="1350010"/>
            <a:ext cx="3820160" cy="207835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" name="Picture 6" descr="telescop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455" y="1555750"/>
            <a:ext cx="527050" cy="52705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7170420" y="3693795"/>
            <a:ext cx="3820160" cy="196913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8" descr="shee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455" y="3846830"/>
            <a:ext cx="621665" cy="62166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7323455" y="2132330"/>
            <a:ext cx="925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5"/>
                </a:solidFill>
              </a:rPr>
              <a:t>Vision</a:t>
            </a:r>
            <a:endParaRPr lang="en-US">
              <a:solidFill>
                <a:schemeClr val="accent5"/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323455" y="4518025"/>
            <a:ext cx="909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accent5"/>
                </a:solidFill>
              </a:rPr>
              <a:t>Mission</a:t>
            </a:r>
            <a:endParaRPr lang="en-US">
              <a:solidFill>
                <a:schemeClr val="accent5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7323455" y="2510790"/>
            <a:ext cx="32315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Regional and international leardership in the field of HRM</a:t>
            </a:r>
            <a:endParaRPr lang="en-US" sz="1600"/>
          </a:p>
        </p:txBody>
      </p:sp>
      <p:sp>
        <p:nvSpPr>
          <p:cNvPr id="13" name="Text Box 12"/>
          <p:cNvSpPr txBox="1"/>
          <p:nvPr/>
        </p:nvSpPr>
        <p:spPr>
          <a:xfrm>
            <a:off x="7170420" y="4805045"/>
            <a:ext cx="3874770" cy="776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400"/>
              <a:t>Enhance the work environment and managing employees, Who are the most important assets of your organization with effeciency and effectiveness</a:t>
            </a:r>
            <a:endParaRPr 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WhatsApp Image 2025-04-08 at 9.28.05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225" y="520700"/>
            <a:ext cx="8806180" cy="59220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1494155" y="2397760"/>
            <a:ext cx="1275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Naira Lotfy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129030" y="2766060"/>
            <a:ext cx="1921510" cy="439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600">
                <a:solidFill>
                  <a:schemeClr val="accent5">
                    <a:lumMod val="75000"/>
                  </a:schemeClr>
                </a:solidFill>
              </a:rPr>
              <a:t> HR Manager</a:t>
            </a:r>
            <a:endParaRPr lang="en-US" sz="16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801735" y="2556510"/>
            <a:ext cx="1822450" cy="6489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/>
              <a:t>Mohammed Abdelrahman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8868410" y="3205480"/>
            <a:ext cx="1688465" cy="4584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1600">
                <a:solidFill>
                  <a:schemeClr val="accent5">
                    <a:lumMod val="75000"/>
                  </a:schemeClr>
                </a:solidFill>
              </a:rPr>
              <a:t>Marketing Manager</a:t>
            </a:r>
            <a:endParaRPr lang="en-US" sz="16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078730" y="3326765"/>
            <a:ext cx="16954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/>
              <a:t>Ahmed Sameh</a:t>
            </a:r>
            <a:endParaRPr lang="en-US" sz="1600"/>
          </a:p>
        </p:txBody>
      </p:sp>
      <p:sp>
        <p:nvSpPr>
          <p:cNvPr id="15" name="Text Box 14"/>
          <p:cNvSpPr txBox="1"/>
          <p:nvPr/>
        </p:nvSpPr>
        <p:spPr>
          <a:xfrm>
            <a:off x="5019675" y="2766060"/>
            <a:ext cx="18129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/>
              <a:t>Ahmed Samir </a:t>
            </a:r>
            <a:endParaRPr lang="en-US" sz="1600"/>
          </a:p>
          <a:p>
            <a:pPr algn="ctr"/>
            <a:r>
              <a:rPr lang="en-US" sz="1600"/>
              <a:t> Hossam Mostafa</a:t>
            </a:r>
            <a:endParaRPr lang="en-US" sz="1600"/>
          </a:p>
        </p:txBody>
      </p:sp>
      <p:sp>
        <p:nvSpPr>
          <p:cNvPr id="16" name="Text Box 15"/>
          <p:cNvSpPr txBox="1"/>
          <p:nvPr/>
        </p:nvSpPr>
        <p:spPr>
          <a:xfrm>
            <a:off x="5203190" y="3809365"/>
            <a:ext cx="14547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5">
                    <a:lumMod val="75000"/>
                  </a:schemeClr>
                </a:solidFill>
              </a:rPr>
              <a:t>HR Consaltants</a:t>
            </a:r>
            <a:endParaRPr lang="en-US" sz="16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0" name="Cloud Callout 19"/>
          <p:cNvSpPr/>
          <p:nvPr/>
        </p:nvSpPr>
        <p:spPr>
          <a:xfrm>
            <a:off x="706755" y="2044065"/>
            <a:ext cx="3144520" cy="1765300"/>
          </a:xfrm>
          <a:prstGeom prst="cloudCallou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Cloud Callout 21"/>
          <p:cNvSpPr/>
          <p:nvPr/>
        </p:nvSpPr>
        <p:spPr>
          <a:xfrm>
            <a:off x="4366260" y="2188210"/>
            <a:ext cx="3215005" cy="2407920"/>
          </a:xfrm>
          <a:prstGeom prst="cloudCallou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Cloud Callout 23"/>
          <p:cNvSpPr/>
          <p:nvPr/>
        </p:nvSpPr>
        <p:spPr>
          <a:xfrm>
            <a:off x="8463915" y="2025015"/>
            <a:ext cx="2498090" cy="1986915"/>
          </a:xfrm>
          <a:prstGeom prst="cloudCallou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4087495" y="626110"/>
            <a:ext cx="42341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>
                <a:solidFill>
                  <a:schemeClr val="accent5">
                    <a:lumMod val="75000"/>
                  </a:schemeClr>
                </a:solidFill>
              </a:rPr>
              <a:t>Our Team</a:t>
            </a:r>
            <a:endParaRPr lang="en-US" sz="320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" name="Text Box 8"/>
          <p:cNvSpPr txBox="1"/>
          <p:nvPr/>
        </p:nvSpPr>
        <p:spPr>
          <a:xfrm>
            <a:off x="1355725" y="1814830"/>
            <a:ext cx="5004435" cy="64579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marL="285750" indent="-28575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/>
              <a:t>Time consuming &amp; Inefficient processes 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7176135" y="1814830"/>
            <a:ext cx="3407410" cy="50609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marL="285750" indent="-28575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/>
              <a:t>Lack of Automation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548765" y="2613660"/>
            <a:ext cx="435419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marL="285750" indent="-28575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/>
              <a:t>Limited data &amp; Reporting capabilities</a:t>
            </a:r>
            <a:r>
              <a:rPr lang="en-US"/>
              <a:t> </a:t>
            </a:r>
            <a:endParaRPr lang="en-US"/>
          </a:p>
        </p:txBody>
      </p:sp>
      <p:sp>
        <p:nvSpPr>
          <p:cNvPr id="24" name="Text Box 23"/>
          <p:cNvSpPr txBox="1"/>
          <p:nvPr/>
        </p:nvSpPr>
        <p:spPr>
          <a:xfrm>
            <a:off x="7742555" y="2613660"/>
            <a:ext cx="151574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marL="285750" indent="-28575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/>
              <a:t>Inflexbility</a:t>
            </a:r>
            <a:endParaRPr lang="en-US"/>
          </a:p>
        </p:txBody>
      </p:sp>
      <p:sp>
        <p:nvSpPr>
          <p:cNvPr id="41" name="Text Box 40"/>
          <p:cNvSpPr txBox="1"/>
          <p:nvPr/>
        </p:nvSpPr>
        <p:spPr>
          <a:xfrm>
            <a:off x="7094855" y="3201670"/>
            <a:ext cx="296100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marL="285750" indent="-28575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/>
              <a:t>Higher Costs</a:t>
            </a:r>
            <a:endParaRPr lang="en-US"/>
          </a:p>
        </p:txBody>
      </p:sp>
      <p:sp>
        <p:nvSpPr>
          <p:cNvPr id="46" name="Text Box 45"/>
          <p:cNvSpPr txBox="1"/>
          <p:nvPr/>
        </p:nvSpPr>
        <p:spPr>
          <a:xfrm>
            <a:off x="1487805" y="3244850"/>
            <a:ext cx="3611245" cy="3683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pPr marL="285750" indent="-285750" algn="ct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/>
              <a:t>Subjective Decision-Making</a:t>
            </a:r>
            <a:endParaRPr lang="en-US"/>
          </a:p>
        </p:txBody>
      </p:sp>
      <p:sp>
        <p:nvSpPr>
          <p:cNvPr id="54" name="Text Box 53"/>
          <p:cNvSpPr txBox="1"/>
          <p:nvPr/>
        </p:nvSpPr>
        <p:spPr>
          <a:xfrm>
            <a:off x="3253105" y="231775"/>
            <a:ext cx="6320790" cy="702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2800">
                <a:solidFill>
                  <a:schemeClr val="accent5">
                    <a:lumMod val="75000"/>
                  </a:schemeClr>
                </a:solidFill>
              </a:rPr>
              <a:t>Cons of traditional HRM Processes</a:t>
            </a:r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7" name="Rounded Rectangle 46"/>
          <p:cNvSpPr/>
          <p:nvPr/>
        </p:nvSpPr>
        <p:spPr>
          <a:xfrm>
            <a:off x="8319770" y="1191895"/>
            <a:ext cx="3211195" cy="16093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8" name="Picture 47" descr="star ( key features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310" y="1366520"/>
            <a:ext cx="363220" cy="382905"/>
          </a:xfrm>
          <a:prstGeom prst="rect">
            <a:avLst/>
          </a:prstGeom>
        </p:spPr>
      </p:pic>
      <p:grpSp>
        <p:nvGrpSpPr>
          <p:cNvPr id="98" name="Group 97"/>
          <p:cNvGrpSpPr/>
          <p:nvPr/>
        </p:nvGrpSpPr>
        <p:grpSpPr>
          <a:xfrm>
            <a:off x="8714740" y="1552575"/>
            <a:ext cx="2585085" cy="1113790"/>
            <a:chOff x="14316" y="2445"/>
            <a:chExt cx="4071" cy="1754"/>
          </a:xfrm>
        </p:grpSpPr>
        <p:sp>
          <p:nvSpPr>
            <p:cNvPr id="49" name="Text Box 48"/>
            <p:cNvSpPr txBox="1"/>
            <p:nvPr/>
          </p:nvSpPr>
          <p:spPr>
            <a:xfrm>
              <a:off x="14863" y="2445"/>
              <a:ext cx="3265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600"/>
                <a:t>Employee self-service</a:t>
              </a:r>
              <a:endParaRPr lang="en-US" sz="1600"/>
            </a:p>
          </p:txBody>
        </p:sp>
        <p:sp>
          <p:nvSpPr>
            <p:cNvPr id="50" name="Text Box 49"/>
            <p:cNvSpPr txBox="1"/>
            <p:nvPr/>
          </p:nvSpPr>
          <p:spPr>
            <a:xfrm>
              <a:off x="14316" y="3280"/>
              <a:ext cx="407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600">
                  <a:solidFill>
                    <a:schemeClr val="accent5">
                      <a:lumMod val="75000"/>
                    </a:schemeClr>
                  </a:solidFill>
                </a:rPr>
                <a:t>Access and manage their own information</a:t>
              </a:r>
              <a:endParaRPr lang="en-US" sz="16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68" name="Rounded Rectangle 67"/>
          <p:cNvSpPr/>
          <p:nvPr/>
        </p:nvSpPr>
        <p:spPr>
          <a:xfrm>
            <a:off x="4417695" y="3256280"/>
            <a:ext cx="3211195" cy="16093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9" name="Picture 68" descr="star ( key features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235" y="3430905"/>
            <a:ext cx="363220" cy="382905"/>
          </a:xfrm>
          <a:prstGeom prst="rect">
            <a:avLst/>
          </a:prstGeom>
        </p:spPr>
      </p:pic>
      <p:grpSp>
        <p:nvGrpSpPr>
          <p:cNvPr id="100" name="Group 99"/>
          <p:cNvGrpSpPr/>
          <p:nvPr/>
        </p:nvGrpSpPr>
        <p:grpSpPr>
          <a:xfrm>
            <a:off x="4812665" y="3616960"/>
            <a:ext cx="2585085" cy="1113790"/>
            <a:chOff x="7997" y="6531"/>
            <a:chExt cx="4071" cy="1754"/>
          </a:xfrm>
        </p:grpSpPr>
        <p:sp>
          <p:nvSpPr>
            <p:cNvPr id="70" name="Text Box 69"/>
            <p:cNvSpPr txBox="1"/>
            <p:nvPr/>
          </p:nvSpPr>
          <p:spPr>
            <a:xfrm>
              <a:off x="8544" y="6531"/>
              <a:ext cx="3265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600"/>
                <a:t>Payroll Management</a:t>
              </a:r>
              <a:endParaRPr lang="en-US" sz="1600"/>
            </a:p>
          </p:txBody>
        </p:sp>
        <p:sp>
          <p:nvSpPr>
            <p:cNvPr id="71" name="Text Box 70"/>
            <p:cNvSpPr txBox="1"/>
            <p:nvPr/>
          </p:nvSpPr>
          <p:spPr>
            <a:xfrm>
              <a:off x="7997" y="7366"/>
              <a:ext cx="407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600">
                  <a:solidFill>
                    <a:schemeClr val="accent5">
                      <a:lumMod val="75000"/>
                    </a:schemeClr>
                  </a:solidFill>
                </a:rPr>
                <a:t>Automated Payroll calculations</a:t>
              </a:r>
              <a:endParaRPr lang="en-US" sz="16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76" name="Rounded Rectangle 75"/>
          <p:cNvSpPr/>
          <p:nvPr/>
        </p:nvSpPr>
        <p:spPr>
          <a:xfrm>
            <a:off x="544195" y="3256280"/>
            <a:ext cx="3211195" cy="16093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77" name="Picture 76" descr="star ( key features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35" y="3430905"/>
            <a:ext cx="363220" cy="382905"/>
          </a:xfrm>
          <a:prstGeom prst="rect">
            <a:avLst/>
          </a:prstGeom>
        </p:spPr>
      </p:pic>
      <p:grpSp>
        <p:nvGrpSpPr>
          <p:cNvPr id="99" name="Group 98"/>
          <p:cNvGrpSpPr/>
          <p:nvPr/>
        </p:nvGrpSpPr>
        <p:grpSpPr>
          <a:xfrm>
            <a:off x="958215" y="3616960"/>
            <a:ext cx="2585085" cy="1113790"/>
            <a:chOff x="1843" y="6531"/>
            <a:chExt cx="4071" cy="1754"/>
          </a:xfrm>
        </p:grpSpPr>
        <p:sp>
          <p:nvSpPr>
            <p:cNvPr id="78" name="Text Box 77"/>
            <p:cNvSpPr txBox="1"/>
            <p:nvPr/>
          </p:nvSpPr>
          <p:spPr>
            <a:xfrm>
              <a:off x="2360" y="6531"/>
              <a:ext cx="3265" cy="6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1600"/>
                <a:t>Customization options</a:t>
              </a:r>
              <a:endParaRPr lang="en-US" sz="1600"/>
            </a:p>
          </p:txBody>
        </p:sp>
        <p:sp>
          <p:nvSpPr>
            <p:cNvPr id="79" name="Text Box 78"/>
            <p:cNvSpPr txBox="1"/>
            <p:nvPr/>
          </p:nvSpPr>
          <p:spPr>
            <a:xfrm>
              <a:off x="1843" y="7366"/>
              <a:ext cx="407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600">
                  <a:solidFill>
                    <a:schemeClr val="accent5">
                      <a:lumMod val="75000"/>
                    </a:schemeClr>
                  </a:solidFill>
                </a:rPr>
                <a:t>To match your needs and your organization policy</a:t>
              </a:r>
              <a:endParaRPr lang="en-US" sz="16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80" name="Rounded Rectangle 79"/>
          <p:cNvSpPr/>
          <p:nvPr/>
        </p:nvSpPr>
        <p:spPr>
          <a:xfrm>
            <a:off x="4422775" y="1191895"/>
            <a:ext cx="3211195" cy="16093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1" name="Picture 80" descr="star ( key features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315" y="1366520"/>
            <a:ext cx="363220" cy="382905"/>
          </a:xfrm>
          <a:prstGeom prst="rect">
            <a:avLst/>
          </a:prstGeom>
        </p:spPr>
      </p:pic>
      <p:grpSp>
        <p:nvGrpSpPr>
          <p:cNvPr id="97" name="Group 96"/>
          <p:cNvGrpSpPr/>
          <p:nvPr/>
        </p:nvGrpSpPr>
        <p:grpSpPr>
          <a:xfrm>
            <a:off x="4670425" y="1391920"/>
            <a:ext cx="2805430" cy="1413510"/>
            <a:chOff x="7765" y="2192"/>
            <a:chExt cx="4418" cy="2226"/>
          </a:xfrm>
        </p:grpSpPr>
        <p:sp>
          <p:nvSpPr>
            <p:cNvPr id="82" name="Text Box 81"/>
            <p:cNvSpPr txBox="1"/>
            <p:nvPr/>
          </p:nvSpPr>
          <p:spPr>
            <a:xfrm>
              <a:off x="8544" y="2192"/>
              <a:ext cx="326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600"/>
                <a:t>Security and Data protection</a:t>
              </a:r>
              <a:endParaRPr lang="en-US" sz="1600"/>
            </a:p>
          </p:txBody>
        </p:sp>
        <p:sp>
          <p:nvSpPr>
            <p:cNvPr id="83" name="Text Box 82"/>
            <p:cNvSpPr txBox="1"/>
            <p:nvPr/>
          </p:nvSpPr>
          <p:spPr>
            <a:xfrm>
              <a:off x="7765" y="3111"/>
              <a:ext cx="4418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en-US" sz="1600">
                  <a:solidFill>
                    <a:schemeClr val="accent5">
                      <a:lumMod val="75000"/>
                    </a:schemeClr>
                  </a:solidFill>
                </a:rPr>
                <a:t>only authorized users can interact with sensitive information.</a:t>
              </a:r>
              <a:endParaRPr lang="en-US" altLang="en-US" sz="16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88" name="Rounded Rectangle 87"/>
          <p:cNvSpPr/>
          <p:nvPr/>
        </p:nvSpPr>
        <p:spPr>
          <a:xfrm>
            <a:off x="8291195" y="3256280"/>
            <a:ext cx="3211195" cy="16093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9" name="Picture 88" descr="star ( key features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735" y="3430905"/>
            <a:ext cx="363220" cy="382905"/>
          </a:xfrm>
          <a:prstGeom prst="rect">
            <a:avLst/>
          </a:prstGeom>
        </p:spPr>
      </p:pic>
      <p:grpSp>
        <p:nvGrpSpPr>
          <p:cNvPr id="101" name="Group 100"/>
          <p:cNvGrpSpPr/>
          <p:nvPr/>
        </p:nvGrpSpPr>
        <p:grpSpPr>
          <a:xfrm>
            <a:off x="8686165" y="3616960"/>
            <a:ext cx="2585720" cy="867410"/>
            <a:chOff x="14439" y="6531"/>
            <a:chExt cx="4072" cy="1366"/>
          </a:xfrm>
        </p:grpSpPr>
        <p:sp>
          <p:nvSpPr>
            <p:cNvPr id="90" name="Text Box 89"/>
            <p:cNvSpPr txBox="1"/>
            <p:nvPr/>
          </p:nvSpPr>
          <p:spPr>
            <a:xfrm>
              <a:off x="14862" y="6531"/>
              <a:ext cx="364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600">
                  <a:solidFill>
                    <a:schemeClr val="tx1"/>
                  </a:solidFill>
                </a:rPr>
                <a:t>Compliance with Labor Laws</a:t>
              </a: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91" name="Text Box 90"/>
            <p:cNvSpPr txBox="1"/>
            <p:nvPr/>
          </p:nvSpPr>
          <p:spPr>
            <a:xfrm>
              <a:off x="14439" y="7366"/>
              <a:ext cx="407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sz="1600">
                  <a:solidFill>
                    <a:schemeClr val="accent5">
                      <a:lumMod val="75000"/>
                    </a:schemeClr>
                  </a:solidFill>
                </a:rPr>
                <a:t>Regulatory updates</a:t>
              </a:r>
              <a:endParaRPr lang="en-US" sz="16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92" name="Rounded Rectangle 91"/>
          <p:cNvSpPr/>
          <p:nvPr/>
        </p:nvSpPr>
        <p:spPr>
          <a:xfrm>
            <a:off x="615315" y="1191895"/>
            <a:ext cx="3211195" cy="16093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3" name="Picture 92" descr="star ( key features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855" y="1366520"/>
            <a:ext cx="363220" cy="382905"/>
          </a:xfrm>
          <a:prstGeom prst="rect">
            <a:avLst/>
          </a:prstGeom>
        </p:spPr>
      </p:pic>
      <p:grpSp>
        <p:nvGrpSpPr>
          <p:cNvPr id="96" name="Group 95"/>
          <p:cNvGrpSpPr/>
          <p:nvPr/>
        </p:nvGrpSpPr>
        <p:grpSpPr>
          <a:xfrm>
            <a:off x="1010285" y="1583690"/>
            <a:ext cx="2585085" cy="975360"/>
            <a:chOff x="1820" y="2494"/>
            <a:chExt cx="4071" cy="1536"/>
          </a:xfrm>
        </p:grpSpPr>
        <p:sp>
          <p:nvSpPr>
            <p:cNvPr id="94" name="Text Box 93"/>
            <p:cNvSpPr txBox="1"/>
            <p:nvPr/>
          </p:nvSpPr>
          <p:spPr>
            <a:xfrm>
              <a:off x="2444" y="2494"/>
              <a:ext cx="3265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600"/>
                <a:t>User-friendly interface</a:t>
              </a:r>
              <a:endParaRPr lang="en-US" sz="1600"/>
            </a:p>
          </p:txBody>
        </p:sp>
        <p:sp>
          <p:nvSpPr>
            <p:cNvPr id="95" name="Text Box 94"/>
            <p:cNvSpPr txBox="1"/>
            <p:nvPr/>
          </p:nvSpPr>
          <p:spPr>
            <a:xfrm>
              <a:off x="1820" y="3111"/>
              <a:ext cx="407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600">
                  <a:solidFill>
                    <a:schemeClr val="accent5">
                      <a:lumMod val="75000"/>
                    </a:schemeClr>
                  </a:solidFill>
                </a:rPr>
                <a:t>Allowing users to register and navigate with ease</a:t>
              </a:r>
              <a:endParaRPr lang="en-US" sz="160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3568700" y="307975"/>
            <a:ext cx="44557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>
                <a:solidFill>
                  <a:schemeClr val="accent5">
                    <a:lumMod val="75000"/>
                  </a:schemeClr>
                </a:solidFill>
              </a:rPr>
              <a:t>Key features of Oracle ERP System</a:t>
            </a:r>
            <a:endParaRPr lang="en-US" sz="240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WhatsApp Image 2025-04-08 at 8.54.46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0" y="568325"/>
            <a:ext cx="7956550" cy="57873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7" name="Freeform 16"/>
          <p:cNvSpPr/>
          <p:nvPr/>
        </p:nvSpPr>
        <p:spPr>
          <a:xfrm rot="16200000">
            <a:off x="4642485" y="8199120"/>
            <a:ext cx="1168400" cy="243713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840" h="3838">
                <a:moveTo>
                  <a:pt x="920" y="0"/>
                </a:moveTo>
                <a:lnTo>
                  <a:pt x="951" y="24"/>
                </a:lnTo>
                <a:cubicBezTo>
                  <a:pt x="1489" y="445"/>
                  <a:pt x="1840" y="1137"/>
                  <a:pt x="1840" y="1919"/>
                </a:cubicBezTo>
                <a:cubicBezTo>
                  <a:pt x="1840" y="2701"/>
                  <a:pt x="1489" y="3393"/>
                  <a:pt x="951" y="3814"/>
                </a:cubicBezTo>
                <a:lnTo>
                  <a:pt x="920" y="3838"/>
                </a:lnTo>
                <a:lnTo>
                  <a:pt x="889" y="3814"/>
                </a:lnTo>
                <a:cubicBezTo>
                  <a:pt x="351" y="3393"/>
                  <a:pt x="0" y="2701"/>
                  <a:pt x="0" y="1919"/>
                </a:cubicBezTo>
                <a:cubicBezTo>
                  <a:pt x="0" y="1137"/>
                  <a:pt x="351" y="445"/>
                  <a:pt x="889" y="24"/>
                </a:cubicBezTo>
                <a:lnTo>
                  <a:pt x="92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 rot="17820000">
            <a:off x="4684395" y="7573645"/>
            <a:ext cx="1168400" cy="243713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840" h="3838">
                <a:moveTo>
                  <a:pt x="920" y="0"/>
                </a:moveTo>
                <a:lnTo>
                  <a:pt x="951" y="24"/>
                </a:lnTo>
                <a:cubicBezTo>
                  <a:pt x="1489" y="445"/>
                  <a:pt x="1840" y="1137"/>
                  <a:pt x="1840" y="1919"/>
                </a:cubicBezTo>
                <a:cubicBezTo>
                  <a:pt x="1840" y="2701"/>
                  <a:pt x="1489" y="3393"/>
                  <a:pt x="951" y="3814"/>
                </a:cubicBezTo>
                <a:lnTo>
                  <a:pt x="920" y="3838"/>
                </a:lnTo>
                <a:lnTo>
                  <a:pt x="889" y="3814"/>
                </a:lnTo>
                <a:cubicBezTo>
                  <a:pt x="351" y="3393"/>
                  <a:pt x="0" y="2701"/>
                  <a:pt x="0" y="1919"/>
                </a:cubicBezTo>
                <a:cubicBezTo>
                  <a:pt x="0" y="1137"/>
                  <a:pt x="351" y="445"/>
                  <a:pt x="889" y="24"/>
                </a:cubicBezTo>
                <a:lnTo>
                  <a:pt x="92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rot="19080000">
            <a:off x="5038725" y="7213600"/>
            <a:ext cx="1168400" cy="243713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840" h="3838">
                <a:moveTo>
                  <a:pt x="920" y="0"/>
                </a:moveTo>
                <a:lnTo>
                  <a:pt x="951" y="24"/>
                </a:lnTo>
                <a:cubicBezTo>
                  <a:pt x="1489" y="445"/>
                  <a:pt x="1840" y="1137"/>
                  <a:pt x="1840" y="1919"/>
                </a:cubicBezTo>
                <a:cubicBezTo>
                  <a:pt x="1840" y="2701"/>
                  <a:pt x="1489" y="3393"/>
                  <a:pt x="951" y="3814"/>
                </a:cubicBezTo>
                <a:lnTo>
                  <a:pt x="920" y="3838"/>
                </a:lnTo>
                <a:lnTo>
                  <a:pt x="889" y="3814"/>
                </a:lnTo>
                <a:cubicBezTo>
                  <a:pt x="351" y="3393"/>
                  <a:pt x="0" y="2701"/>
                  <a:pt x="0" y="1919"/>
                </a:cubicBezTo>
                <a:cubicBezTo>
                  <a:pt x="0" y="1137"/>
                  <a:pt x="351" y="445"/>
                  <a:pt x="889" y="24"/>
                </a:cubicBezTo>
                <a:lnTo>
                  <a:pt x="92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rot="5400000">
            <a:off x="7253605" y="8188960"/>
            <a:ext cx="1168400" cy="243713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840" h="3838">
                <a:moveTo>
                  <a:pt x="920" y="0"/>
                </a:moveTo>
                <a:lnTo>
                  <a:pt x="951" y="24"/>
                </a:lnTo>
                <a:cubicBezTo>
                  <a:pt x="1489" y="445"/>
                  <a:pt x="1840" y="1137"/>
                  <a:pt x="1840" y="1919"/>
                </a:cubicBezTo>
                <a:cubicBezTo>
                  <a:pt x="1840" y="2701"/>
                  <a:pt x="1489" y="3393"/>
                  <a:pt x="951" y="3814"/>
                </a:cubicBezTo>
                <a:lnTo>
                  <a:pt x="920" y="3838"/>
                </a:lnTo>
                <a:lnTo>
                  <a:pt x="889" y="3814"/>
                </a:lnTo>
                <a:cubicBezTo>
                  <a:pt x="351" y="3393"/>
                  <a:pt x="0" y="2701"/>
                  <a:pt x="0" y="1919"/>
                </a:cubicBezTo>
                <a:cubicBezTo>
                  <a:pt x="0" y="1137"/>
                  <a:pt x="351" y="445"/>
                  <a:pt x="889" y="24"/>
                </a:cubicBezTo>
                <a:lnTo>
                  <a:pt x="92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 rot="3840000">
            <a:off x="6969125" y="7559040"/>
            <a:ext cx="1168400" cy="243713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840" h="3838">
                <a:moveTo>
                  <a:pt x="920" y="0"/>
                </a:moveTo>
                <a:lnTo>
                  <a:pt x="951" y="24"/>
                </a:lnTo>
                <a:cubicBezTo>
                  <a:pt x="1489" y="445"/>
                  <a:pt x="1840" y="1137"/>
                  <a:pt x="1840" y="1919"/>
                </a:cubicBezTo>
                <a:cubicBezTo>
                  <a:pt x="1840" y="2701"/>
                  <a:pt x="1489" y="3393"/>
                  <a:pt x="951" y="3814"/>
                </a:cubicBezTo>
                <a:lnTo>
                  <a:pt x="920" y="3838"/>
                </a:lnTo>
                <a:lnTo>
                  <a:pt x="889" y="3814"/>
                </a:lnTo>
                <a:cubicBezTo>
                  <a:pt x="351" y="3393"/>
                  <a:pt x="0" y="2701"/>
                  <a:pt x="0" y="1919"/>
                </a:cubicBezTo>
                <a:cubicBezTo>
                  <a:pt x="0" y="1137"/>
                  <a:pt x="351" y="445"/>
                  <a:pt x="889" y="24"/>
                </a:cubicBezTo>
                <a:lnTo>
                  <a:pt x="92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2460000">
            <a:off x="6684645" y="7101840"/>
            <a:ext cx="1168400" cy="243713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840" h="3838">
                <a:moveTo>
                  <a:pt x="920" y="0"/>
                </a:moveTo>
                <a:lnTo>
                  <a:pt x="951" y="24"/>
                </a:lnTo>
                <a:cubicBezTo>
                  <a:pt x="1489" y="445"/>
                  <a:pt x="1840" y="1137"/>
                  <a:pt x="1840" y="1919"/>
                </a:cubicBezTo>
                <a:cubicBezTo>
                  <a:pt x="1840" y="2701"/>
                  <a:pt x="1489" y="3393"/>
                  <a:pt x="951" y="3814"/>
                </a:cubicBezTo>
                <a:lnTo>
                  <a:pt x="920" y="3838"/>
                </a:lnTo>
                <a:lnTo>
                  <a:pt x="889" y="3814"/>
                </a:lnTo>
                <a:cubicBezTo>
                  <a:pt x="351" y="3393"/>
                  <a:pt x="0" y="2701"/>
                  <a:pt x="0" y="1919"/>
                </a:cubicBezTo>
                <a:cubicBezTo>
                  <a:pt x="0" y="1137"/>
                  <a:pt x="351" y="445"/>
                  <a:pt x="889" y="24"/>
                </a:cubicBezTo>
                <a:lnTo>
                  <a:pt x="92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/>
          </a:p>
        </p:txBody>
      </p:sp>
      <p:sp>
        <p:nvSpPr>
          <p:cNvPr id="42" name="Text Box 41"/>
          <p:cNvSpPr txBox="1"/>
          <p:nvPr/>
        </p:nvSpPr>
        <p:spPr>
          <a:xfrm>
            <a:off x="12259310" y="3975735"/>
            <a:ext cx="24803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/>
              <a:t>Providing accurate reports to support decision-making</a:t>
            </a:r>
            <a:endParaRPr lang="en-US" sz="1600"/>
          </a:p>
        </p:txBody>
      </p:sp>
      <p:sp>
        <p:nvSpPr>
          <p:cNvPr id="23" name="Freeform 22"/>
          <p:cNvSpPr/>
          <p:nvPr/>
        </p:nvSpPr>
        <p:spPr>
          <a:xfrm>
            <a:off x="5851525" y="6858000"/>
            <a:ext cx="1168400" cy="243713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840" h="3838">
                <a:moveTo>
                  <a:pt x="920" y="0"/>
                </a:moveTo>
                <a:lnTo>
                  <a:pt x="951" y="24"/>
                </a:lnTo>
                <a:cubicBezTo>
                  <a:pt x="1489" y="445"/>
                  <a:pt x="1840" y="1137"/>
                  <a:pt x="1840" y="1919"/>
                </a:cubicBezTo>
                <a:cubicBezTo>
                  <a:pt x="1840" y="2701"/>
                  <a:pt x="1489" y="3393"/>
                  <a:pt x="951" y="3814"/>
                </a:cubicBezTo>
                <a:lnTo>
                  <a:pt x="920" y="3838"/>
                </a:lnTo>
                <a:lnTo>
                  <a:pt x="889" y="3814"/>
                </a:lnTo>
                <a:cubicBezTo>
                  <a:pt x="351" y="3393"/>
                  <a:pt x="0" y="2701"/>
                  <a:pt x="0" y="1919"/>
                </a:cubicBezTo>
                <a:cubicBezTo>
                  <a:pt x="0" y="1137"/>
                  <a:pt x="351" y="445"/>
                  <a:pt x="889" y="24"/>
                </a:cubicBezTo>
                <a:lnTo>
                  <a:pt x="92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5851525" y="6858000"/>
            <a:ext cx="1168400" cy="243713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840" h="3838">
                <a:moveTo>
                  <a:pt x="920" y="0"/>
                </a:moveTo>
                <a:lnTo>
                  <a:pt x="951" y="24"/>
                </a:lnTo>
                <a:cubicBezTo>
                  <a:pt x="1489" y="445"/>
                  <a:pt x="1840" y="1137"/>
                  <a:pt x="1840" y="1919"/>
                </a:cubicBezTo>
                <a:cubicBezTo>
                  <a:pt x="1840" y="2701"/>
                  <a:pt x="1489" y="3393"/>
                  <a:pt x="951" y="3814"/>
                </a:cubicBezTo>
                <a:lnTo>
                  <a:pt x="920" y="3838"/>
                </a:lnTo>
                <a:lnTo>
                  <a:pt x="889" y="3814"/>
                </a:lnTo>
                <a:cubicBezTo>
                  <a:pt x="351" y="3393"/>
                  <a:pt x="0" y="2701"/>
                  <a:pt x="0" y="1919"/>
                </a:cubicBezTo>
                <a:cubicBezTo>
                  <a:pt x="0" y="1137"/>
                  <a:pt x="351" y="445"/>
                  <a:pt x="889" y="24"/>
                </a:cubicBezTo>
                <a:lnTo>
                  <a:pt x="92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5851525" y="6858000"/>
            <a:ext cx="1168400" cy="243713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840" h="3838">
                <a:moveTo>
                  <a:pt x="920" y="0"/>
                </a:moveTo>
                <a:lnTo>
                  <a:pt x="951" y="24"/>
                </a:lnTo>
                <a:cubicBezTo>
                  <a:pt x="1489" y="445"/>
                  <a:pt x="1840" y="1137"/>
                  <a:pt x="1840" y="1919"/>
                </a:cubicBezTo>
                <a:cubicBezTo>
                  <a:pt x="1840" y="2701"/>
                  <a:pt x="1489" y="3393"/>
                  <a:pt x="951" y="3814"/>
                </a:cubicBezTo>
                <a:lnTo>
                  <a:pt x="920" y="3838"/>
                </a:lnTo>
                <a:lnTo>
                  <a:pt x="889" y="3814"/>
                </a:lnTo>
                <a:cubicBezTo>
                  <a:pt x="351" y="3393"/>
                  <a:pt x="0" y="2701"/>
                  <a:pt x="0" y="1919"/>
                </a:cubicBezTo>
                <a:cubicBezTo>
                  <a:pt x="0" y="1137"/>
                  <a:pt x="351" y="445"/>
                  <a:pt x="889" y="24"/>
                </a:cubicBezTo>
                <a:lnTo>
                  <a:pt x="92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>
            <a:off x="5851525" y="6858000"/>
            <a:ext cx="1168400" cy="243713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840" h="3838">
                <a:moveTo>
                  <a:pt x="920" y="0"/>
                </a:moveTo>
                <a:lnTo>
                  <a:pt x="951" y="24"/>
                </a:lnTo>
                <a:cubicBezTo>
                  <a:pt x="1489" y="445"/>
                  <a:pt x="1840" y="1137"/>
                  <a:pt x="1840" y="1919"/>
                </a:cubicBezTo>
                <a:cubicBezTo>
                  <a:pt x="1840" y="2701"/>
                  <a:pt x="1489" y="3393"/>
                  <a:pt x="951" y="3814"/>
                </a:cubicBezTo>
                <a:lnTo>
                  <a:pt x="920" y="3838"/>
                </a:lnTo>
                <a:lnTo>
                  <a:pt x="889" y="3814"/>
                </a:lnTo>
                <a:cubicBezTo>
                  <a:pt x="351" y="3393"/>
                  <a:pt x="0" y="2701"/>
                  <a:pt x="0" y="1919"/>
                </a:cubicBezTo>
                <a:cubicBezTo>
                  <a:pt x="0" y="1137"/>
                  <a:pt x="351" y="445"/>
                  <a:pt x="889" y="24"/>
                </a:cubicBezTo>
                <a:lnTo>
                  <a:pt x="92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5851525" y="6858000"/>
            <a:ext cx="1168400" cy="243713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840" h="3838">
                <a:moveTo>
                  <a:pt x="920" y="0"/>
                </a:moveTo>
                <a:lnTo>
                  <a:pt x="951" y="24"/>
                </a:lnTo>
                <a:cubicBezTo>
                  <a:pt x="1489" y="445"/>
                  <a:pt x="1840" y="1137"/>
                  <a:pt x="1840" y="1919"/>
                </a:cubicBezTo>
                <a:cubicBezTo>
                  <a:pt x="1840" y="2701"/>
                  <a:pt x="1489" y="3393"/>
                  <a:pt x="951" y="3814"/>
                </a:cubicBezTo>
                <a:lnTo>
                  <a:pt x="920" y="3838"/>
                </a:lnTo>
                <a:lnTo>
                  <a:pt x="889" y="3814"/>
                </a:lnTo>
                <a:cubicBezTo>
                  <a:pt x="351" y="3393"/>
                  <a:pt x="0" y="2701"/>
                  <a:pt x="0" y="1919"/>
                </a:cubicBezTo>
                <a:cubicBezTo>
                  <a:pt x="0" y="1137"/>
                  <a:pt x="351" y="445"/>
                  <a:pt x="889" y="24"/>
                </a:cubicBezTo>
                <a:lnTo>
                  <a:pt x="92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0"/>
                  <a:lumOff val="100000"/>
                  <a:alpha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5851525" y="6858000"/>
            <a:ext cx="1168400" cy="243713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840" h="3838">
                <a:moveTo>
                  <a:pt x="920" y="0"/>
                </a:moveTo>
                <a:lnTo>
                  <a:pt x="951" y="24"/>
                </a:lnTo>
                <a:cubicBezTo>
                  <a:pt x="1489" y="445"/>
                  <a:pt x="1840" y="1137"/>
                  <a:pt x="1840" y="1919"/>
                </a:cubicBezTo>
                <a:cubicBezTo>
                  <a:pt x="1840" y="2701"/>
                  <a:pt x="1489" y="3393"/>
                  <a:pt x="951" y="3814"/>
                </a:cubicBezTo>
                <a:lnTo>
                  <a:pt x="920" y="3838"/>
                </a:lnTo>
                <a:lnTo>
                  <a:pt x="889" y="3814"/>
                </a:lnTo>
                <a:cubicBezTo>
                  <a:pt x="351" y="3393"/>
                  <a:pt x="0" y="2701"/>
                  <a:pt x="0" y="1919"/>
                </a:cubicBezTo>
                <a:cubicBezTo>
                  <a:pt x="0" y="1137"/>
                  <a:pt x="351" y="445"/>
                  <a:pt x="889" y="24"/>
                </a:cubicBezTo>
                <a:lnTo>
                  <a:pt x="92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5851525" y="6858000"/>
            <a:ext cx="1168400" cy="243713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840" h="3838">
                <a:moveTo>
                  <a:pt x="920" y="0"/>
                </a:moveTo>
                <a:lnTo>
                  <a:pt x="951" y="24"/>
                </a:lnTo>
                <a:cubicBezTo>
                  <a:pt x="1489" y="445"/>
                  <a:pt x="1840" y="1137"/>
                  <a:pt x="1840" y="1919"/>
                </a:cubicBezTo>
                <a:cubicBezTo>
                  <a:pt x="1840" y="2701"/>
                  <a:pt x="1489" y="3393"/>
                  <a:pt x="951" y="3814"/>
                </a:cubicBezTo>
                <a:lnTo>
                  <a:pt x="920" y="3838"/>
                </a:lnTo>
                <a:lnTo>
                  <a:pt x="889" y="3814"/>
                </a:lnTo>
                <a:cubicBezTo>
                  <a:pt x="351" y="3393"/>
                  <a:pt x="0" y="2701"/>
                  <a:pt x="0" y="1919"/>
                </a:cubicBezTo>
                <a:cubicBezTo>
                  <a:pt x="0" y="1137"/>
                  <a:pt x="351" y="445"/>
                  <a:pt x="889" y="24"/>
                </a:cubicBezTo>
                <a:lnTo>
                  <a:pt x="92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5025390" y="-1049655"/>
            <a:ext cx="21405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>
                <a:sym typeface="+mn-ea"/>
              </a:rPr>
              <a:t>Managing and developing the Personnel department</a:t>
            </a:r>
            <a:endParaRPr lang="en-US" sz="1600"/>
          </a:p>
        </p:txBody>
      </p:sp>
      <p:sp>
        <p:nvSpPr>
          <p:cNvPr id="41" name="Text Box 40"/>
          <p:cNvSpPr txBox="1"/>
          <p:nvPr/>
        </p:nvSpPr>
        <p:spPr>
          <a:xfrm>
            <a:off x="12391390" y="1113155"/>
            <a:ext cx="234823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>
                <a:sym typeface="+mn-ea"/>
              </a:rPr>
              <a:t>Collection of all necessary recruitment requirements, Dealing with social insurance &amp; Labor office </a:t>
            </a:r>
            <a:endParaRPr lang="en-US" sz="1600"/>
          </a:p>
        </p:txBody>
      </p:sp>
      <p:sp>
        <p:nvSpPr>
          <p:cNvPr id="10" name="Text Box 9"/>
          <p:cNvSpPr txBox="1"/>
          <p:nvPr/>
        </p:nvSpPr>
        <p:spPr>
          <a:xfrm>
            <a:off x="12458700" y="2544445"/>
            <a:ext cx="228092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/>
              <a:t>Creation and management of employment contracts of all kinds</a:t>
            </a:r>
            <a:endParaRPr lang="en-US" sz="1600"/>
          </a:p>
        </p:txBody>
      </p:sp>
      <p:sp>
        <p:nvSpPr>
          <p:cNvPr id="11" name="Text Box 10"/>
          <p:cNvSpPr txBox="1"/>
          <p:nvPr/>
        </p:nvSpPr>
        <p:spPr>
          <a:xfrm>
            <a:off x="-2401570" y="1295400"/>
            <a:ext cx="22110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/>
              <a:t>Providing the technical support to use the application effectively</a:t>
            </a:r>
            <a:endParaRPr lang="en-US" sz="1600"/>
          </a:p>
        </p:txBody>
      </p:sp>
      <p:sp>
        <p:nvSpPr>
          <p:cNvPr id="12" name="Text Box 11"/>
          <p:cNvSpPr txBox="1"/>
          <p:nvPr/>
        </p:nvSpPr>
        <p:spPr>
          <a:xfrm>
            <a:off x="-2140585" y="3169920"/>
            <a:ext cx="13792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/>
              <a:t>Oracle staff training</a:t>
            </a:r>
            <a:endParaRPr lang="en-US" sz="1600"/>
          </a:p>
        </p:txBody>
      </p:sp>
      <p:sp>
        <p:nvSpPr>
          <p:cNvPr id="13" name="Text Box 12"/>
          <p:cNvSpPr txBox="1"/>
          <p:nvPr/>
        </p:nvSpPr>
        <p:spPr>
          <a:xfrm>
            <a:off x="-2280920" y="4475480"/>
            <a:ext cx="19697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/>
              <a:t>Setup an HR  system for your organization on Oracle</a:t>
            </a:r>
            <a:endParaRPr lang="en-US" sz="16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" name="Freeform 29"/>
          <p:cNvSpPr/>
          <p:nvPr/>
        </p:nvSpPr>
        <p:spPr>
          <a:xfrm rot="16200000">
            <a:off x="4267835" y="4017063"/>
            <a:ext cx="1168400" cy="2437024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840" h="3838">
                <a:moveTo>
                  <a:pt x="920" y="0"/>
                </a:moveTo>
                <a:lnTo>
                  <a:pt x="951" y="24"/>
                </a:lnTo>
                <a:cubicBezTo>
                  <a:pt x="1489" y="445"/>
                  <a:pt x="1840" y="1137"/>
                  <a:pt x="1840" y="1919"/>
                </a:cubicBezTo>
                <a:cubicBezTo>
                  <a:pt x="1840" y="2701"/>
                  <a:pt x="1489" y="3393"/>
                  <a:pt x="951" y="3814"/>
                </a:cubicBezTo>
                <a:lnTo>
                  <a:pt x="920" y="3838"/>
                </a:lnTo>
                <a:lnTo>
                  <a:pt x="889" y="3814"/>
                </a:lnTo>
                <a:cubicBezTo>
                  <a:pt x="351" y="3393"/>
                  <a:pt x="0" y="2701"/>
                  <a:pt x="0" y="1919"/>
                </a:cubicBezTo>
                <a:cubicBezTo>
                  <a:pt x="0" y="1137"/>
                  <a:pt x="351" y="445"/>
                  <a:pt x="889" y="24"/>
                </a:cubicBezTo>
                <a:lnTo>
                  <a:pt x="92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 rot="17580000">
            <a:off x="4370070" y="3587168"/>
            <a:ext cx="1168400" cy="2437024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840" h="3838">
                <a:moveTo>
                  <a:pt x="920" y="0"/>
                </a:moveTo>
                <a:lnTo>
                  <a:pt x="951" y="24"/>
                </a:lnTo>
                <a:cubicBezTo>
                  <a:pt x="1489" y="445"/>
                  <a:pt x="1840" y="1137"/>
                  <a:pt x="1840" y="1919"/>
                </a:cubicBezTo>
                <a:cubicBezTo>
                  <a:pt x="1840" y="2701"/>
                  <a:pt x="1489" y="3393"/>
                  <a:pt x="951" y="3814"/>
                </a:cubicBezTo>
                <a:lnTo>
                  <a:pt x="920" y="3838"/>
                </a:lnTo>
                <a:lnTo>
                  <a:pt x="889" y="3814"/>
                </a:lnTo>
                <a:cubicBezTo>
                  <a:pt x="351" y="3393"/>
                  <a:pt x="0" y="2701"/>
                  <a:pt x="0" y="1919"/>
                </a:cubicBezTo>
                <a:cubicBezTo>
                  <a:pt x="0" y="1137"/>
                  <a:pt x="351" y="445"/>
                  <a:pt x="889" y="24"/>
                </a:cubicBezTo>
                <a:lnTo>
                  <a:pt x="92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 rot="19620000">
            <a:off x="4848860" y="3025193"/>
            <a:ext cx="1168400" cy="2437024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840" h="3838">
                <a:moveTo>
                  <a:pt x="920" y="0"/>
                </a:moveTo>
                <a:lnTo>
                  <a:pt x="951" y="24"/>
                </a:lnTo>
                <a:cubicBezTo>
                  <a:pt x="1489" y="445"/>
                  <a:pt x="1840" y="1137"/>
                  <a:pt x="1840" y="1919"/>
                </a:cubicBezTo>
                <a:cubicBezTo>
                  <a:pt x="1840" y="2701"/>
                  <a:pt x="1489" y="3393"/>
                  <a:pt x="951" y="3814"/>
                </a:cubicBezTo>
                <a:lnTo>
                  <a:pt x="920" y="3838"/>
                </a:lnTo>
                <a:lnTo>
                  <a:pt x="889" y="3814"/>
                </a:lnTo>
                <a:cubicBezTo>
                  <a:pt x="351" y="3393"/>
                  <a:pt x="0" y="2701"/>
                  <a:pt x="0" y="1919"/>
                </a:cubicBezTo>
                <a:cubicBezTo>
                  <a:pt x="0" y="1137"/>
                  <a:pt x="351" y="445"/>
                  <a:pt x="889" y="24"/>
                </a:cubicBezTo>
                <a:lnTo>
                  <a:pt x="92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 rot="5400000">
            <a:off x="6704965" y="4016428"/>
            <a:ext cx="1168400" cy="2437024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840" h="3838">
                <a:moveTo>
                  <a:pt x="920" y="0"/>
                </a:moveTo>
                <a:lnTo>
                  <a:pt x="951" y="24"/>
                </a:lnTo>
                <a:cubicBezTo>
                  <a:pt x="1489" y="445"/>
                  <a:pt x="1840" y="1137"/>
                  <a:pt x="1840" y="1919"/>
                </a:cubicBezTo>
                <a:cubicBezTo>
                  <a:pt x="1840" y="2701"/>
                  <a:pt x="1489" y="3393"/>
                  <a:pt x="951" y="3814"/>
                </a:cubicBezTo>
                <a:lnTo>
                  <a:pt x="920" y="3838"/>
                </a:lnTo>
                <a:lnTo>
                  <a:pt x="889" y="3814"/>
                </a:lnTo>
                <a:cubicBezTo>
                  <a:pt x="351" y="3393"/>
                  <a:pt x="0" y="2701"/>
                  <a:pt x="0" y="1919"/>
                </a:cubicBezTo>
                <a:cubicBezTo>
                  <a:pt x="0" y="1137"/>
                  <a:pt x="351" y="445"/>
                  <a:pt x="889" y="24"/>
                </a:cubicBezTo>
                <a:lnTo>
                  <a:pt x="92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0"/>
                  <a:lumOff val="100000"/>
                  <a:alpha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/>
          </a:p>
        </p:txBody>
      </p:sp>
      <p:sp>
        <p:nvSpPr>
          <p:cNvPr id="26" name="Freeform 25"/>
          <p:cNvSpPr/>
          <p:nvPr/>
        </p:nvSpPr>
        <p:spPr>
          <a:xfrm rot="3780000">
            <a:off x="6572885" y="3433498"/>
            <a:ext cx="1168400" cy="2437024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840" h="3838">
                <a:moveTo>
                  <a:pt x="920" y="0"/>
                </a:moveTo>
                <a:lnTo>
                  <a:pt x="951" y="24"/>
                </a:lnTo>
                <a:cubicBezTo>
                  <a:pt x="1489" y="445"/>
                  <a:pt x="1840" y="1137"/>
                  <a:pt x="1840" y="1919"/>
                </a:cubicBezTo>
                <a:cubicBezTo>
                  <a:pt x="1840" y="2701"/>
                  <a:pt x="1489" y="3393"/>
                  <a:pt x="951" y="3814"/>
                </a:cubicBezTo>
                <a:lnTo>
                  <a:pt x="920" y="3838"/>
                </a:lnTo>
                <a:lnTo>
                  <a:pt x="889" y="3814"/>
                </a:lnTo>
                <a:cubicBezTo>
                  <a:pt x="351" y="3393"/>
                  <a:pt x="0" y="2701"/>
                  <a:pt x="0" y="1919"/>
                </a:cubicBezTo>
                <a:cubicBezTo>
                  <a:pt x="0" y="1137"/>
                  <a:pt x="351" y="445"/>
                  <a:pt x="889" y="24"/>
                </a:cubicBezTo>
                <a:lnTo>
                  <a:pt x="92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rot="2040000">
            <a:off x="6189345" y="3029003"/>
            <a:ext cx="1168400" cy="2437024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840" h="3838">
                <a:moveTo>
                  <a:pt x="920" y="0"/>
                </a:moveTo>
                <a:lnTo>
                  <a:pt x="951" y="24"/>
                </a:lnTo>
                <a:cubicBezTo>
                  <a:pt x="1489" y="445"/>
                  <a:pt x="1840" y="1137"/>
                  <a:pt x="1840" y="1919"/>
                </a:cubicBezTo>
                <a:cubicBezTo>
                  <a:pt x="1840" y="2701"/>
                  <a:pt x="1489" y="3393"/>
                  <a:pt x="951" y="3814"/>
                </a:cubicBezTo>
                <a:lnTo>
                  <a:pt x="920" y="3838"/>
                </a:lnTo>
                <a:lnTo>
                  <a:pt x="889" y="3814"/>
                </a:lnTo>
                <a:cubicBezTo>
                  <a:pt x="351" y="3393"/>
                  <a:pt x="0" y="2701"/>
                  <a:pt x="0" y="1919"/>
                </a:cubicBezTo>
                <a:cubicBezTo>
                  <a:pt x="0" y="1137"/>
                  <a:pt x="351" y="445"/>
                  <a:pt x="889" y="24"/>
                </a:cubicBezTo>
                <a:lnTo>
                  <a:pt x="92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5518785" y="2817548"/>
            <a:ext cx="1168400" cy="2437024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840" h="3838">
                <a:moveTo>
                  <a:pt x="920" y="0"/>
                </a:moveTo>
                <a:lnTo>
                  <a:pt x="951" y="24"/>
                </a:lnTo>
                <a:cubicBezTo>
                  <a:pt x="1489" y="445"/>
                  <a:pt x="1840" y="1137"/>
                  <a:pt x="1840" y="1919"/>
                </a:cubicBezTo>
                <a:cubicBezTo>
                  <a:pt x="1840" y="2701"/>
                  <a:pt x="1489" y="3393"/>
                  <a:pt x="951" y="3814"/>
                </a:cubicBezTo>
                <a:lnTo>
                  <a:pt x="920" y="3838"/>
                </a:lnTo>
                <a:lnTo>
                  <a:pt x="889" y="3814"/>
                </a:lnTo>
                <a:cubicBezTo>
                  <a:pt x="351" y="3393"/>
                  <a:pt x="0" y="2701"/>
                  <a:pt x="0" y="1919"/>
                </a:cubicBezTo>
                <a:cubicBezTo>
                  <a:pt x="0" y="1137"/>
                  <a:pt x="351" y="445"/>
                  <a:pt x="889" y="24"/>
                </a:cubicBezTo>
                <a:lnTo>
                  <a:pt x="92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/>
          </a:p>
        </p:txBody>
      </p:sp>
      <p:sp>
        <p:nvSpPr>
          <p:cNvPr id="34" name="Text Box 33"/>
          <p:cNvSpPr txBox="1"/>
          <p:nvPr/>
        </p:nvSpPr>
        <p:spPr>
          <a:xfrm>
            <a:off x="2182495" y="2573020"/>
            <a:ext cx="22110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/>
              <a:t>Providing the technical support to use the application effectively</a:t>
            </a:r>
            <a:endParaRPr lang="en-US" sz="1600"/>
          </a:p>
        </p:txBody>
      </p:sp>
      <p:sp>
        <p:nvSpPr>
          <p:cNvPr id="35" name="Text Box 34"/>
          <p:cNvSpPr txBox="1"/>
          <p:nvPr/>
        </p:nvSpPr>
        <p:spPr>
          <a:xfrm>
            <a:off x="8749030" y="3574415"/>
            <a:ext cx="228092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/>
              <a:t>Creation and management of employment contracts of all kinds</a:t>
            </a:r>
            <a:endParaRPr lang="en-US" sz="1600"/>
          </a:p>
        </p:txBody>
      </p:sp>
      <p:sp>
        <p:nvSpPr>
          <p:cNvPr id="37" name="Text Box 36"/>
          <p:cNvSpPr txBox="1"/>
          <p:nvPr/>
        </p:nvSpPr>
        <p:spPr>
          <a:xfrm>
            <a:off x="5025390" y="1516380"/>
            <a:ext cx="21405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/>
              <a:t>Managing and developing the Personnel department</a:t>
            </a:r>
            <a:endParaRPr lang="en-US" sz="1600"/>
          </a:p>
        </p:txBody>
      </p:sp>
      <p:sp>
        <p:nvSpPr>
          <p:cNvPr id="39" name="Text Box 38"/>
          <p:cNvSpPr txBox="1"/>
          <p:nvPr/>
        </p:nvSpPr>
        <p:spPr>
          <a:xfrm>
            <a:off x="2077720" y="3791585"/>
            <a:ext cx="13792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/>
              <a:t>Oracle staff training</a:t>
            </a:r>
            <a:endParaRPr lang="en-US" sz="1600"/>
          </a:p>
        </p:txBody>
      </p:sp>
      <p:sp>
        <p:nvSpPr>
          <p:cNvPr id="40" name="Text Box 39"/>
          <p:cNvSpPr txBox="1"/>
          <p:nvPr/>
        </p:nvSpPr>
        <p:spPr>
          <a:xfrm>
            <a:off x="1169035" y="4899660"/>
            <a:ext cx="19697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/>
              <a:t>Setup an HR  system for your organization on Oracle</a:t>
            </a:r>
            <a:endParaRPr lang="en-US" sz="1600"/>
          </a:p>
        </p:txBody>
      </p:sp>
      <p:sp>
        <p:nvSpPr>
          <p:cNvPr id="41" name="Text Box 40"/>
          <p:cNvSpPr txBox="1"/>
          <p:nvPr/>
        </p:nvSpPr>
        <p:spPr>
          <a:xfrm>
            <a:off x="7939405" y="2433955"/>
            <a:ext cx="257175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/>
              <a:t>Collection of all necessary recruitment requirements, Dealing with social insurance &amp; Labor office </a:t>
            </a:r>
            <a:endParaRPr lang="en-US" sz="1600"/>
          </a:p>
        </p:txBody>
      </p:sp>
      <p:sp>
        <p:nvSpPr>
          <p:cNvPr id="42" name="Text Box 41"/>
          <p:cNvSpPr txBox="1"/>
          <p:nvPr/>
        </p:nvSpPr>
        <p:spPr>
          <a:xfrm>
            <a:off x="9067165" y="4899660"/>
            <a:ext cx="24803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/>
              <a:t>Providing accurate reports to support decision-making</a:t>
            </a:r>
            <a:endParaRPr lang="en-US" sz="1600"/>
          </a:p>
        </p:txBody>
      </p:sp>
      <p:sp>
        <p:nvSpPr>
          <p:cNvPr id="2" name="Text Box 1"/>
          <p:cNvSpPr txBox="1"/>
          <p:nvPr/>
        </p:nvSpPr>
        <p:spPr>
          <a:xfrm>
            <a:off x="3247390" y="461645"/>
            <a:ext cx="5468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>
                <a:solidFill>
                  <a:schemeClr val="accent5">
                    <a:lumMod val="75000"/>
                  </a:schemeClr>
                </a:solidFill>
              </a:rPr>
              <a:t>Our Services</a:t>
            </a:r>
            <a:endParaRPr lang="en-US" sz="320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3940810" y="220980"/>
            <a:ext cx="39643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800">
                <a:solidFill>
                  <a:schemeClr val="accent5">
                    <a:lumMod val="75000"/>
                  </a:schemeClr>
                </a:solidFill>
              </a:rPr>
              <a:t>Examples of our work</a:t>
            </a:r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742950"/>
            <a:ext cx="8724900" cy="57943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1911</Words>
  <Application>WPS Slides</Application>
  <PresentationFormat>Widescreen</PresentationFormat>
  <Paragraphs>109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nehal</cp:lastModifiedBy>
  <cp:revision>40</cp:revision>
  <dcterms:created xsi:type="dcterms:W3CDTF">2025-03-10T23:08:00Z</dcterms:created>
  <dcterms:modified xsi:type="dcterms:W3CDTF">2025-04-08T19:53:55Z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719E2D2C8EA04A08A00F97F019235FE0_11</vt:lpwstr>
  </property>
  <property fmtid="{D5CDD505-2E9C-101B-9397-08002B2CF9AE}" pid="3" name="KSOProductBuildVer">
    <vt:lpwstr>1033-12.2.0.20782</vt:lpwstr>
  </property>
</Properties>
</file>