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4" r:id="rId2"/>
    <p:sldMasterId id="2147483689" r:id="rId3"/>
  </p:sldMasterIdLst>
  <p:notesMasterIdLst>
    <p:notesMasterId r:id="rId20"/>
  </p:notesMasterIdLst>
  <p:sldIdLst>
    <p:sldId id="314" r:id="rId4"/>
    <p:sldId id="554" r:id="rId5"/>
    <p:sldId id="555" r:id="rId6"/>
    <p:sldId id="548" r:id="rId7"/>
    <p:sldId id="553" r:id="rId8"/>
    <p:sldId id="552" r:id="rId9"/>
    <p:sldId id="550" r:id="rId10"/>
    <p:sldId id="549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424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0" userDrawn="1">
          <p15:clr>
            <a:srgbClr val="A4A3A4"/>
          </p15:clr>
        </p15:guide>
        <p15:guide id="2" pos="5443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3931" userDrawn="1">
          <p15:clr>
            <a:srgbClr val="A4A3A4"/>
          </p15:clr>
        </p15:guide>
        <p15:guide id="6" orient="horz" pos="3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0E18"/>
    <a:srgbClr val="E19C11"/>
    <a:srgbClr val="66FF33"/>
    <a:srgbClr val="4B4B4B"/>
    <a:srgbClr val="EE3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80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pos="340"/>
        <p:guide pos="5443"/>
        <p:guide orient="horz" pos="618"/>
        <p:guide orient="horz" pos="709"/>
        <p:guide orient="horz" pos="3931"/>
        <p:guide orient="horz" pos="3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DD440-5785-42F7-98A9-A5B42806FABD}" type="datetimeFigureOut">
              <a:rPr lang="zh-CN" altLang="en-US" smtClean="0"/>
              <a:pPr/>
              <a:t>2018/5/11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CB475-6D55-4B30-98F7-32A52B03E3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87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 flipV="1">
            <a:off x="0" y="334817"/>
            <a:ext cx="9144000" cy="4516454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8" name="Rectangle 31"/>
          <p:cNvSpPr/>
          <p:nvPr userDrawn="1"/>
        </p:nvSpPr>
        <p:spPr>
          <a:xfrm>
            <a:off x="0" y="4851270"/>
            <a:ext cx="9144000" cy="2006729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1807121"/>
            <a:ext cx="8352928" cy="115212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137" y="3031257"/>
            <a:ext cx="8357726" cy="43204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2067EF-156D-4722-B59C-EBA88BFED557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9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55688"/>
            <a:ext cx="4259263" cy="117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055688"/>
            <a:ext cx="4260850" cy="117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4AC98-421F-454D-89C0-94F69C0311B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05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9EA1F-7305-49DB-B0AF-900523A5C20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4970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2D46-CCCF-4826-9419-741BE22E8D8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652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1E749-75B8-444B-8451-DB05CE9B3E1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4582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1E82F-66B4-40ED-BECD-ADE88935AD7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404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E29EC-E7AD-48A9-829F-ABF14FF4F51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250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6CDB15-D548-4FFD-BE5D-288D4D5A0B6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697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115888"/>
            <a:ext cx="2168525" cy="2119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25" y="115888"/>
            <a:ext cx="6354763" cy="2119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BB207-C9A4-460D-9CD3-57467CBA722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7638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World Map [Converted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314450"/>
            <a:ext cx="9144000" cy="55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3"/>
          <p:cNvSpPr>
            <a:spLocks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624" y="3322"/>
              </a:cxn>
              <a:cxn ang="0">
                <a:pos x="715" y="3246"/>
              </a:cxn>
              <a:cxn ang="0">
                <a:pos x="805" y="3175"/>
              </a:cxn>
              <a:cxn ang="0">
                <a:pos x="898" y="3111"/>
              </a:cxn>
              <a:cxn ang="0">
                <a:pos x="993" y="3049"/>
              </a:cxn>
              <a:cxn ang="0">
                <a:pos x="1089" y="2993"/>
              </a:cxn>
              <a:cxn ang="0">
                <a:pos x="1285" y="2893"/>
              </a:cxn>
              <a:cxn ang="0">
                <a:pos x="1485" y="2806"/>
              </a:cxn>
              <a:cxn ang="0">
                <a:pos x="1693" y="2729"/>
              </a:cxn>
              <a:cxn ang="0">
                <a:pos x="1904" y="2662"/>
              </a:cxn>
              <a:cxn ang="0">
                <a:pos x="2118" y="2600"/>
              </a:cxn>
              <a:cxn ang="0">
                <a:pos x="2229" y="2571"/>
              </a:cxn>
              <a:cxn ang="0">
                <a:pos x="2475" y="2511"/>
              </a:cxn>
              <a:cxn ang="0">
                <a:pos x="2720" y="2456"/>
              </a:cxn>
              <a:cxn ang="0">
                <a:pos x="3205" y="2358"/>
              </a:cxn>
              <a:cxn ang="0">
                <a:pos x="3198" y="2358"/>
              </a:cxn>
              <a:cxn ang="0">
                <a:pos x="3929" y="2202"/>
              </a:cxn>
              <a:cxn ang="0">
                <a:pos x="4229" y="2129"/>
              </a:cxn>
              <a:cxn ang="0">
                <a:pos x="4409" y="2078"/>
              </a:cxn>
              <a:cxn ang="0">
                <a:pos x="4573" y="2025"/>
              </a:cxn>
              <a:cxn ang="0">
                <a:pos x="4725" y="1967"/>
              </a:cxn>
              <a:cxn ang="0">
                <a:pos x="4867" y="1902"/>
              </a:cxn>
              <a:cxn ang="0">
                <a:pos x="5000" y="1829"/>
              </a:cxn>
              <a:cxn ang="0">
                <a:pos x="5125" y="1745"/>
              </a:cxn>
              <a:cxn ang="0">
                <a:pos x="5245" y="1651"/>
              </a:cxn>
              <a:cxn ang="0">
                <a:pos x="5362" y="1542"/>
              </a:cxn>
              <a:cxn ang="0">
                <a:pos x="5475" y="1420"/>
              </a:cxn>
              <a:cxn ang="0">
                <a:pos x="5587" y="1280"/>
              </a:cxn>
              <a:cxn ang="0">
                <a:pos x="5702" y="1122"/>
              </a:cxn>
              <a:cxn ang="0">
                <a:pos x="5760" y="0"/>
              </a:cxn>
              <a:cxn ang="0">
                <a:pos x="0" y="4451"/>
              </a:cxn>
              <a:cxn ang="0">
                <a:pos x="20" y="4451"/>
              </a:cxn>
              <a:cxn ang="0">
                <a:pos x="55" y="4278"/>
              </a:cxn>
              <a:cxn ang="0">
                <a:pos x="102" y="4111"/>
              </a:cxn>
              <a:cxn ang="0">
                <a:pos x="124" y="4053"/>
              </a:cxn>
              <a:cxn ang="0">
                <a:pos x="169" y="3944"/>
              </a:cxn>
              <a:cxn ang="0">
                <a:pos x="220" y="3836"/>
              </a:cxn>
              <a:cxn ang="0">
                <a:pos x="278" y="3735"/>
              </a:cxn>
              <a:cxn ang="0">
                <a:pos x="342" y="3635"/>
              </a:cxn>
              <a:cxn ang="0">
                <a:pos x="415" y="3540"/>
              </a:cxn>
              <a:cxn ang="0">
                <a:pos x="493" y="3449"/>
              </a:cxn>
              <a:cxn ang="0">
                <a:pos x="578" y="3364"/>
              </a:cxn>
              <a:cxn ang="0">
                <a:pos x="624" y="3322"/>
              </a:cxn>
            </a:cxnLst>
            <a:rect l="0" t="0" r="r" b="b"/>
            <a:pathLst>
              <a:path w="5760" h="4451">
                <a:moveTo>
                  <a:pt x="624" y="3322"/>
                </a:moveTo>
                <a:lnTo>
                  <a:pt x="624" y="3322"/>
                </a:lnTo>
                <a:lnTo>
                  <a:pt x="669" y="3284"/>
                </a:lnTo>
                <a:lnTo>
                  <a:pt x="715" y="3246"/>
                </a:lnTo>
                <a:lnTo>
                  <a:pt x="760" y="3209"/>
                </a:lnTo>
                <a:lnTo>
                  <a:pt x="805" y="3175"/>
                </a:lnTo>
                <a:lnTo>
                  <a:pt x="853" y="3142"/>
                </a:lnTo>
                <a:lnTo>
                  <a:pt x="898" y="3111"/>
                </a:lnTo>
                <a:lnTo>
                  <a:pt x="945" y="3080"/>
                </a:lnTo>
                <a:lnTo>
                  <a:pt x="993" y="3049"/>
                </a:lnTo>
                <a:lnTo>
                  <a:pt x="1042" y="3020"/>
                </a:lnTo>
                <a:lnTo>
                  <a:pt x="1089" y="2993"/>
                </a:lnTo>
                <a:lnTo>
                  <a:pt x="1185" y="2940"/>
                </a:lnTo>
                <a:lnTo>
                  <a:pt x="1285" y="2893"/>
                </a:lnTo>
                <a:lnTo>
                  <a:pt x="1385" y="2847"/>
                </a:lnTo>
                <a:lnTo>
                  <a:pt x="1485" y="2806"/>
                </a:lnTo>
                <a:lnTo>
                  <a:pt x="1589" y="2766"/>
                </a:lnTo>
                <a:lnTo>
                  <a:pt x="1693" y="2729"/>
                </a:lnTo>
                <a:lnTo>
                  <a:pt x="1798" y="2695"/>
                </a:lnTo>
                <a:lnTo>
                  <a:pt x="1904" y="2662"/>
                </a:lnTo>
                <a:lnTo>
                  <a:pt x="2011" y="2631"/>
                </a:lnTo>
                <a:lnTo>
                  <a:pt x="2118" y="2600"/>
                </a:lnTo>
                <a:lnTo>
                  <a:pt x="2229" y="2571"/>
                </a:lnTo>
                <a:lnTo>
                  <a:pt x="2229" y="2571"/>
                </a:lnTo>
                <a:lnTo>
                  <a:pt x="2351" y="2540"/>
                </a:lnTo>
                <a:lnTo>
                  <a:pt x="2475" y="2511"/>
                </a:lnTo>
                <a:lnTo>
                  <a:pt x="2596" y="2482"/>
                </a:lnTo>
                <a:lnTo>
                  <a:pt x="2720" y="2456"/>
                </a:lnTo>
                <a:lnTo>
                  <a:pt x="2964" y="2406"/>
                </a:lnTo>
                <a:lnTo>
                  <a:pt x="3205" y="2358"/>
                </a:lnTo>
                <a:lnTo>
                  <a:pt x="3198" y="2358"/>
                </a:lnTo>
                <a:lnTo>
                  <a:pt x="3198" y="2358"/>
                </a:lnTo>
                <a:lnTo>
                  <a:pt x="3705" y="2251"/>
                </a:lnTo>
                <a:lnTo>
                  <a:pt x="3929" y="2202"/>
                </a:lnTo>
                <a:lnTo>
                  <a:pt x="4133" y="2155"/>
                </a:lnTo>
                <a:lnTo>
                  <a:pt x="4229" y="2129"/>
                </a:lnTo>
                <a:lnTo>
                  <a:pt x="4320" y="2104"/>
                </a:lnTo>
                <a:lnTo>
                  <a:pt x="4409" y="2078"/>
                </a:lnTo>
                <a:lnTo>
                  <a:pt x="4493" y="2053"/>
                </a:lnTo>
                <a:lnTo>
                  <a:pt x="4573" y="2025"/>
                </a:lnTo>
                <a:lnTo>
                  <a:pt x="4651" y="1996"/>
                </a:lnTo>
                <a:lnTo>
                  <a:pt x="4725" y="1967"/>
                </a:lnTo>
                <a:lnTo>
                  <a:pt x="4798" y="1935"/>
                </a:lnTo>
                <a:lnTo>
                  <a:pt x="4867" y="1902"/>
                </a:lnTo>
                <a:lnTo>
                  <a:pt x="4935" y="1865"/>
                </a:lnTo>
                <a:lnTo>
                  <a:pt x="5000" y="1829"/>
                </a:lnTo>
                <a:lnTo>
                  <a:pt x="5064" y="1789"/>
                </a:lnTo>
                <a:lnTo>
                  <a:pt x="5125" y="1745"/>
                </a:lnTo>
                <a:lnTo>
                  <a:pt x="5187" y="1700"/>
                </a:lnTo>
                <a:lnTo>
                  <a:pt x="5245" y="1651"/>
                </a:lnTo>
                <a:lnTo>
                  <a:pt x="5304" y="1598"/>
                </a:lnTo>
                <a:lnTo>
                  <a:pt x="5362" y="1542"/>
                </a:lnTo>
                <a:lnTo>
                  <a:pt x="5418" y="1484"/>
                </a:lnTo>
                <a:lnTo>
                  <a:pt x="5475" y="1420"/>
                </a:lnTo>
                <a:lnTo>
                  <a:pt x="5531" y="1351"/>
                </a:lnTo>
                <a:lnTo>
                  <a:pt x="5587" y="1280"/>
                </a:lnTo>
                <a:lnTo>
                  <a:pt x="5644" y="1204"/>
                </a:lnTo>
                <a:lnTo>
                  <a:pt x="5702" y="1122"/>
                </a:lnTo>
                <a:lnTo>
                  <a:pt x="5760" y="1036"/>
                </a:lnTo>
                <a:lnTo>
                  <a:pt x="5760" y="0"/>
                </a:lnTo>
                <a:lnTo>
                  <a:pt x="0" y="0"/>
                </a:lnTo>
                <a:lnTo>
                  <a:pt x="0" y="4451"/>
                </a:lnTo>
                <a:lnTo>
                  <a:pt x="20" y="4451"/>
                </a:lnTo>
                <a:lnTo>
                  <a:pt x="20" y="4451"/>
                </a:lnTo>
                <a:lnTo>
                  <a:pt x="35" y="4366"/>
                </a:lnTo>
                <a:lnTo>
                  <a:pt x="55" y="4278"/>
                </a:lnTo>
                <a:lnTo>
                  <a:pt x="76" y="4195"/>
                </a:lnTo>
                <a:lnTo>
                  <a:pt x="102" y="4111"/>
                </a:lnTo>
                <a:lnTo>
                  <a:pt x="102" y="4111"/>
                </a:lnTo>
                <a:lnTo>
                  <a:pt x="124" y="4053"/>
                </a:lnTo>
                <a:lnTo>
                  <a:pt x="145" y="3998"/>
                </a:lnTo>
                <a:lnTo>
                  <a:pt x="169" y="3944"/>
                </a:lnTo>
                <a:lnTo>
                  <a:pt x="193" y="3889"/>
                </a:lnTo>
                <a:lnTo>
                  <a:pt x="220" y="3836"/>
                </a:lnTo>
                <a:lnTo>
                  <a:pt x="247" y="3786"/>
                </a:lnTo>
                <a:lnTo>
                  <a:pt x="278" y="3735"/>
                </a:lnTo>
                <a:lnTo>
                  <a:pt x="309" y="3684"/>
                </a:lnTo>
                <a:lnTo>
                  <a:pt x="342" y="3635"/>
                </a:lnTo>
                <a:lnTo>
                  <a:pt x="378" y="3587"/>
                </a:lnTo>
                <a:lnTo>
                  <a:pt x="415" y="3540"/>
                </a:lnTo>
                <a:lnTo>
                  <a:pt x="453" y="3495"/>
                </a:lnTo>
                <a:lnTo>
                  <a:pt x="493" y="3449"/>
                </a:lnTo>
                <a:lnTo>
                  <a:pt x="535" y="3406"/>
                </a:lnTo>
                <a:lnTo>
                  <a:pt x="578" y="3364"/>
                </a:lnTo>
                <a:lnTo>
                  <a:pt x="624" y="3322"/>
                </a:lnTo>
                <a:lnTo>
                  <a:pt x="624" y="33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6" name="Rectangle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43" r:id="rId5" imgW="0" imgH="0" progId="TCLayout.ActiveDocument">
                  <p:embed/>
                </p:oleObj>
              </mc:Choice>
              <mc:Fallback>
                <p:oleObj r:id="rId5" imgW="0" imgH="0" progId="TCLayout.ActiveDocument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7" descr="Capgemini_chinese_png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68300"/>
            <a:ext cx="21574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5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7772400" cy="1262063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点击编辑主标题</a:t>
            </a:r>
          </a:p>
        </p:txBody>
      </p:sp>
      <p:sp>
        <p:nvSpPr>
          <p:cNvPr id="295951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070225"/>
            <a:ext cx="6307137" cy="175260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点击编辑副标题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2433759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D235B-39B8-4806-B238-E41D3BB1D56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89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2AA8-678C-449A-A0B8-98FF3C3B9F78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894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9691B-47AC-4CE3-8C56-9A7637D00D8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63153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055688"/>
            <a:ext cx="4259263" cy="117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055688"/>
            <a:ext cx="4260850" cy="1179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A050C-73CF-42D6-A987-A239332C02C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5423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B12B7-5DE4-4190-B91D-085BD097ECA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55768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6431B-BF1E-492B-8B72-D822D9FBBC0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56095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E9103-9CAE-4A04-B7C3-58036F37358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920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45E1-AACF-4C56-BD8C-4683FA41130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40367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DA710-D2E7-4CDF-B5C0-F440A78FFC4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4700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96870-2A7B-4BA8-A277-49D72B0BA605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137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115888"/>
            <a:ext cx="2168525" cy="21193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8925" y="115888"/>
            <a:ext cx="6354763" cy="21193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FA0E0-951D-4D69-A66B-58DC3E962AC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213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9CE7-A5DF-4629-9B0C-B57F74AB6FD0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62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3F0B1-6346-4626-B9A3-978147D7AD87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64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FC47-FC70-4B65-A4A5-F3C3A63929BB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22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AD0-150F-4419-85CF-F5485415FB48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251520" y="501137"/>
            <a:ext cx="86409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7518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World Map [Converted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1314450"/>
            <a:ext cx="9144000" cy="555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13"/>
          <p:cNvSpPr>
            <a:spLocks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624" y="3322"/>
              </a:cxn>
              <a:cxn ang="0">
                <a:pos x="715" y="3246"/>
              </a:cxn>
              <a:cxn ang="0">
                <a:pos x="805" y="3175"/>
              </a:cxn>
              <a:cxn ang="0">
                <a:pos x="898" y="3111"/>
              </a:cxn>
              <a:cxn ang="0">
                <a:pos x="993" y="3049"/>
              </a:cxn>
              <a:cxn ang="0">
                <a:pos x="1089" y="2993"/>
              </a:cxn>
              <a:cxn ang="0">
                <a:pos x="1285" y="2893"/>
              </a:cxn>
              <a:cxn ang="0">
                <a:pos x="1485" y="2806"/>
              </a:cxn>
              <a:cxn ang="0">
                <a:pos x="1693" y="2729"/>
              </a:cxn>
              <a:cxn ang="0">
                <a:pos x="1904" y="2662"/>
              </a:cxn>
              <a:cxn ang="0">
                <a:pos x="2118" y="2600"/>
              </a:cxn>
              <a:cxn ang="0">
                <a:pos x="2229" y="2571"/>
              </a:cxn>
              <a:cxn ang="0">
                <a:pos x="2475" y="2511"/>
              </a:cxn>
              <a:cxn ang="0">
                <a:pos x="2720" y="2456"/>
              </a:cxn>
              <a:cxn ang="0">
                <a:pos x="3205" y="2358"/>
              </a:cxn>
              <a:cxn ang="0">
                <a:pos x="3198" y="2358"/>
              </a:cxn>
              <a:cxn ang="0">
                <a:pos x="3929" y="2202"/>
              </a:cxn>
              <a:cxn ang="0">
                <a:pos x="4229" y="2129"/>
              </a:cxn>
              <a:cxn ang="0">
                <a:pos x="4409" y="2078"/>
              </a:cxn>
              <a:cxn ang="0">
                <a:pos x="4573" y="2025"/>
              </a:cxn>
              <a:cxn ang="0">
                <a:pos x="4725" y="1967"/>
              </a:cxn>
              <a:cxn ang="0">
                <a:pos x="4867" y="1902"/>
              </a:cxn>
              <a:cxn ang="0">
                <a:pos x="5000" y="1829"/>
              </a:cxn>
              <a:cxn ang="0">
                <a:pos x="5125" y="1745"/>
              </a:cxn>
              <a:cxn ang="0">
                <a:pos x="5245" y="1651"/>
              </a:cxn>
              <a:cxn ang="0">
                <a:pos x="5362" y="1542"/>
              </a:cxn>
              <a:cxn ang="0">
                <a:pos x="5475" y="1420"/>
              </a:cxn>
              <a:cxn ang="0">
                <a:pos x="5587" y="1280"/>
              </a:cxn>
              <a:cxn ang="0">
                <a:pos x="5702" y="1122"/>
              </a:cxn>
              <a:cxn ang="0">
                <a:pos x="5760" y="0"/>
              </a:cxn>
              <a:cxn ang="0">
                <a:pos x="0" y="4451"/>
              </a:cxn>
              <a:cxn ang="0">
                <a:pos x="20" y="4451"/>
              </a:cxn>
              <a:cxn ang="0">
                <a:pos x="55" y="4278"/>
              </a:cxn>
              <a:cxn ang="0">
                <a:pos x="102" y="4111"/>
              </a:cxn>
              <a:cxn ang="0">
                <a:pos x="124" y="4053"/>
              </a:cxn>
              <a:cxn ang="0">
                <a:pos x="169" y="3944"/>
              </a:cxn>
              <a:cxn ang="0">
                <a:pos x="220" y="3836"/>
              </a:cxn>
              <a:cxn ang="0">
                <a:pos x="278" y="3735"/>
              </a:cxn>
              <a:cxn ang="0">
                <a:pos x="342" y="3635"/>
              </a:cxn>
              <a:cxn ang="0">
                <a:pos x="415" y="3540"/>
              </a:cxn>
              <a:cxn ang="0">
                <a:pos x="493" y="3449"/>
              </a:cxn>
              <a:cxn ang="0">
                <a:pos x="578" y="3364"/>
              </a:cxn>
              <a:cxn ang="0">
                <a:pos x="624" y="3322"/>
              </a:cxn>
            </a:cxnLst>
            <a:rect l="0" t="0" r="r" b="b"/>
            <a:pathLst>
              <a:path w="5760" h="4451">
                <a:moveTo>
                  <a:pt x="624" y="3322"/>
                </a:moveTo>
                <a:lnTo>
                  <a:pt x="624" y="3322"/>
                </a:lnTo>
                <a:lnTo>
                  <a:pt x="669" y="3284"/>
                </a:lnTo>
                <a:lnTo>
                  <a:pt x="715" y="3246"/>
                </a:lnTo>
                <a:lnTo>
                  <a:pt x="760" y="3209"/>
                </a:lnTo>
                <a:lnTo>
                  <a:pt x="805" y="3175"/>
                </a:lnTo>
                <a:lnTo>
                  <a:pt x="853" y="3142"/>
                </a:lnTo>
                <a:lnTo>
                  <a:pt x="898" y="3111"/>
                </a:lnTo>
                <a:lnTo>
                  <a:pt x="945" y="3080"/>
                </a:lnTo>
                <a:lnTo>
                  <a:pt x="993" y="3049"/>
                </a:lnTo>
                <a:lnTo>
                  <a:pt x="1042" y="3020"/>
                </a:lnTo>
                <a:lnTo>
                  <a:pt x="1089" y="2993"/>
                </a:lnTo>
                <a:lnTo>
                  <a:pt x="1185" y="2940"/>
                </a:lnTo>
                <a:lnTo>
                  <a:pt x="1285" y="2893"/>
                </a:lnTo>
                <a:lnTo>
                  <a:pt x="1385" y="2847"/>
                </a:lnTo>
                <a:lnTo>
                  <a:pt x="1485" y="2806"/>
                </a:lnTo>
                <a:lnTo>
                  <a:pt x="1589" y="2766"/>
                </a:lnTo>
                <a:lnTo>
                  <a:pt x="1693" y="2729"/>
                </a:lnTo>
                <a:lnTo>
                  <a:pt x="1798" y="2695"/>
                </a:lnTo>
                <a:lnTo>
                  <a:pt x="1904" y="2662"/>
                </a:lnTo>
                <a:lnTo>
                  <a:pt x="2011" y="2631"/>
                </a:lnTo>
                <a:lnTo>
                  <a:pt x="2118" y="2600"/>
                </a:lnTo>
                <a:lnTo>
                  <a:pt x="2229" y="2571"/>
                </a:lnTo>
                <a:lnTo>
                  <a:pt x="2229" y="2571"/>
                </a:lnTo>
                <a:lnTo>
                  <a:pt x="2351" y="2540"/>
                </a:lnTo>
                <a:lnTo>
                  <a:pt x="2475" y="2511"/>
                </a:lnTo>
                <a:lnTo>
                  <a:pt x="2596" y="2482"/>
                </a:lnTo>
                <a:lnTo>
                  <a:pt x="2720" y="2456"/>
                </a:lnTo>
                <a:lnTo>
                  <a:pt x="2964" y="2406"/>
                </a:lnTo>
                <a:lnTo>
                  <a:pt x="3205" y="2358"/>
                </a:lnTo>
                <a:lnTo>
                  <a:pt x="3198" y="2358"/>
                </a:lnTo>
                <a:lnTo>
                  <a:pt x="3198" y="2358"/>
                </a:lnTo>
                <a:lnTo>
                  <a:pt x="3705" y="2251"/>
                </a:lnTo>
                <a:lnTo>
                  <a:pt x="3929" y="2202"/>
                </a:lnTo>
                <a:lnTo>
                  <a:pt x="4133" y="2155"/>
                </a:lnTo>
                <a:lnTo>
                  <a:pt x="4229" y="2129"/>
                </a:lnTo>
                <a:lnTo>
                  <a:pt x="4320" y="2104"/>
                </a:lnTo>
                <a:lnTo>
                  <a:pt x="4409" y="2078"/>
                </a:lnTo>
                <a:lnTo>
                  <a:pt x="4493" y="2053"/>
                </a:lnTo>
                <a:lnTo>
                  <a:pt x="4573" y="2025"/>
                </a:lnTo>
                <a:lnTo>
                  <a:pt x="4651" y="1996"/>
                </a:lnTo>
                <a:lnTo>
                  <a:pt x="4725" y="1967"/>
                </a:lnTo>
                <a:lnTo>
                  <a:pt x="4798" y="1935"/>
                </a:lnTo>
                <a:lnTo>
                  <a:pt x="4867" y="1902"/>
                </a:lnTo>
                <a:lnTo>
                  <a:pt x="4935" y="1865"/>
                </a:lnTo>
                <a:lnTo>
                  <a:pt x="5000" y="1829"/>
                </a:lnTo>
                <a:lnTo>
                  <a:pt x="5064" y="1789"/>
                </a:lnTo>
                <a:lnTo>
                  <a:pt x="5125" y="1745"/>
                </a:lnTo>
                <a:lnTo>
                  <a:pt x="5187" y="1700"/>
                </a:lnTo>
                <a:lnTo>
                  <a:pt x="5245" y="1651"/>
                </a:lnTo>
                <a:lnTo>
                  <a:pt x="5304" y="1598"/>
                </a:lnTo>
                <a:lnTo>
                  <a:pt x="5362" y="1542"/>
                </a:lnTo>
                <a:lnTo>
                  <a:pt x="5418" y="1484"/>
                </a:lnTo>
                <a:lnTo>
                  <a:pt x="5475" y="1420"/>
                </a:lnTo>
                <a:lnTo>
                  <a:pt x="5531" y="1351"/>
                </a:lnTo>
                <a:lnTo>
                  <a:pt x="5587" y="1280"/>
                </a:lnTo>
                <a:lnTo>
                  <a:pt x="5644" y="1204"/>
                </a:lnTo>
                <a:lnTo>
                  <a:pt x="5702" y="1122"/>
                </a:lnTo>
                <a:lnTo>
                  <a:pt x="5760" y="1036"/>
                </a:lnTo>
                <a:lnTo>
                  <a:pt x="5760" y="0"/>
                </a:lnTo>
                <a:lnTo>
                  <a:pt x="0" y="0"/>
                </a:lnTo>
                <a:lnTo>
                  <a:pt x="0" y="4451"/>
                </a:lnTo>
                <a:lnTo>
                  <a:pt x="20" y="4451"/>
                </a:lnTo>
                <a:lnTo>
                  <a:pt x="20" y="4451"/>
                </a:lnTo>
                <a:lnTo>
                  <a:pt x="35" y="4366"/>
                </a:lnTo>
                <a:lnTo>
                  <a:pt x="55" y="4278"/>
                </a:lnTo>
                <a:lnTo>
                  <a:pt x="76" y="4195"/>
                </a:lnTo>
                <a:lnTo>
                  <a:pt x="102" y="4111"/>
                </a:lnTo>
                <a:lnTo>
                  <a:pt x="102" y="4111"/>
                </a:lnTo>
                <a:lnTo>
                  <a:pt x="124" y="4053"/>
                </a:lnTo>
                <a:lnTo>
                  <a:pt x="145" y="3998"/>
                </a:lnTo>
                <a:lnTo>
                  <a:pt x="169" y="3944"/>
                </a:lnTo>
                <a:lnTo>
                  <a:pt x="193" y="3889"/>
                </a:lnTo>
                <a:lnTo>
                  <a:pt x="220" y="3836"/>
                </a:lnTo>
                <a:lnTo>
                  <a:pt x="247" y="3786"/>
                </a:lnTo>
                <a:lnTo>
                  <a:pt x="278" y="3735"/>
                </a:lnTo>
                <a:lnTo>
                  <a:pt x="309" y="3684"/>
                </a:lnTo>
                <a:lnTo>
                  <a:pt x="342" y="3635"/>
                </a:lnTo>
                <a:lnTo>
                  <a:pt x="378" y="3587"/>
                </a:lnTo>
                <a:lnTo>
                  <a:pt x="415" y="3540"/>
                </a:lnTo>
                <a:lnTo>
                  <a:pt x="453" y="3495"/>
                </a:lnTo>
                <a:lnTo>
                  <a:pt x="493" y="3449"/>
                </a:lnTo>
                <a:lnTo>
                  <a:pt x="535" y="3406"/>
                </a:lnTo>
                <a:lnTo>
                  <a:pt x="578" y="3364"/>
                </a:lnTo>
                <a:lnTo>
                  <a:pt x="624" y="3322"/>
                </a:lnTo>
                <a:lnTo>
                  <a:pt x="624" y="33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  <p:graphicFrame>
        <p:nvGraphicFramePr>
          <p:cNvPr id="6" name="Rectangle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8" r:id="rId5" imgW="0" imgH="0" progId="TCLayout.ActiveDocument">
                  <p:embed/>
                </p:oleObj>
              </mc:Choice>
              <mc:Fallback>
                <p:oleObj r:id="rId5" imgW="0" imgH="0" progId="TCLayout.ActiveDocument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7" descr="Capgemini_chinese_png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68300"/>
            <a:ext cx="2157413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5950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381000" y="1676400"/>
            <a:ext cx="7772400" cy="1262063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点击编辑主标题</a:t>
            </a:r>
          </a:p>
        </p:txBody>
      </p:sp>
      <p:sp>
        <p:nvSpPr>
          <p:cNvPr id="295951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070225"/>
            <a:ext cx="6307137" cy="1752600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点击编辑副标题</a:t>
            </a:r>
          </a:p>
        </p:txBody>
      </p:sp>
    </p:spTree>
    <p:extLst>
      <p:ext uri="{BB962C8B-B14F-4D97-AF65-F5344CB8AC3E}">
        <p14:creationId xmlns:p14="http://schemas.microsoft.com/office/powerpoint/2010/main" val="345367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24F6B-F9B5-4779-9E93-F90097A4A0A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670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D39C0-FDA4-4866-9166-52A041A92FC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482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ags" Target="../tags/tag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vmlDrawing" Target="../drawings/vmlDrawing3.v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 userDrawn="1"/>
        </p:nvSpPr>
        <p:spPr bwMode="auto">
          <a:xfrm flipV="1">
            <a:off x="0" y="1341438"/>
            <a:ext cx="9144000" cy="4516454"/>
          </a:xfrm>
          <a:prstGeom prst="rect">
            <a:avLst/>
          </a:prstGeom>
          <a:gradFill rotWithShape="1">
            <a:gsLst>
              <a:gs pos="0">
                <a:srgbClr val="DDDDDD"/>
              </a:gs>
              <a:gs pos="100000">
                <a:srgbClr val="B6B6B6">
                  <a:alpha val="0"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0" name="Rectangle 31"/>
          <p:cNvSpPr/>
          <p:nvPr userDrawn="1"/>
        </p:nvSpPr>
        <p:spPr>
          <a:xfrm>
            <a:off x="0" y="5857892"/>
            <a:ext cx="9144000" cy="100010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SG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61796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905F415-3A29-4DA7-9E72-4804BBE4B065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031BCAD-9498-43AB-9891-706DDB667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62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13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r:id="rId16" imgW="0" imgH="0" progId="TCLayout.ActiveDocument">
                  <p:embed/>
                </p:oleObj>
              </mc:Choice>
              <mc:Fallback>
                <p:oleObj r:id="rId16" imgW="0" imgH="0" progId="TCLayout.ActiveDocument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5"/>
          <p:cNvSpPr>
            <a:spLocks noGrp="1" noChangeArrowheads="1"/>
          </p:cNvSpPr>
          <p:nvPr>
            <p:ph type="title"/>
          </p:nvPr>
        </p:nvSpPr>
        <p:spPr bwMode="gray">
          <a:xfrm>
            <a:off x="288925" y="115888"/>
            <a:ext cx="86756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点击编辑主标题</a:t>
            </a:r>
          </a:p>
        </p:txBody>
      </p:sp>
      <p:sp>
        <p:nvSpPr>
          <p:cNvPr id="1029" name="Rectangle 2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2100" y="1055688"/>
            <a:ext cx="867251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点击编辑文档</a:t>
            </a:r>
          </a:p>
          <a:p>
            <a:pPr lvl="1"/>
            <a:r>
              <a:rPr lang="zh-CN" altLang="en-US"/>
              <a:t>第二层级</a:t>
            </a:r>
          </a:p>
          <a:p>
            <a:pPr lvl="2"/>
            <a:r>
              <a:rPr lang="zh-CN" altLang="en-US"/>
              <a:t>第三层级</a:t>
            </a:r>
          </a:p>
          <a:p>
            <a:pPr lvl="3"/>
            <a:r>
              <a:rPr lang="zh-CN" altLang="en-US"/>
              <a:t>第四层级</a:t>
            </a:r>
          </a:p>
          <a:p>
            <a:pPr lvl="4"/>
            <a:r>
              <a:rPr lang="zh-CN" altLang="en-US"/>
              <a:t>第五层级</a:t>
            </a:r>
          </a:p>
        </p:txBody>
      </p:sp>
      <p:sp>
        <p:nvSpPr>
          <p:cNvPr id="29494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632575"/>
            <a:ext cx="196850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60A104-F29E-4031-927B-9AF2EBED5363}" type="slidenum">
              <a:rPr lang="zh-CN" altLang="en-US" b="1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 dirty="0"/>
          </a:p>
        </p:txBody>
      </p:sp>
      <p:pic>
        <p:nvPicPr>
          <p:cNvPr id="1031" name="Picture 32" descr="Capgemini_chinese_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6424613"/>
            <a:ext cx="14351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945" name="Rectangle 33"/>
          <p:cNvSpPr>
            <a:spLocks noChangeArrowheads="1"/>
          </p:cNvSpPr>
          <p:nvPr/>
        </p:nvSpPr>
        <p:spPr bwMode="auto">
          <a:xfrm>
            <a:off x="7635875" y="6357938"/>
            <a:ext cx="1422400" cy="2143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r>
              <a:rPr lang="zh-CN" altLang="en-GB" sz="800">
                <a:solidFill>
                  <a:srgbClr val="000000"/>
                </a:solidFill>
              </a:rPr>
              <a:t>华润</a:t>
            </a:r>
            <a:r>
              <a:rPr lang="en-GB" altLang="zh-CN" sz="800" dirty="0">
                <a:solidFill>
                  <a:srgbClr val="000000"/>
                </a:solidFill>
              </a:rPr>
              <a:t>PeopleSoft</a:t>
            </a:r>
            <a:r>
              <a:rPr lang="zh-CN" altLang="en-GB" sz="800">
                <a:solidFill>
                  <a:srgbClr val="000000"/>
                </a:solidFill>
              </a:rPr>
              <a:t>人力资源项目</a:t>
            </a:r>
          </a:p>
        </p:txBody>
      </p:sp>
      <p:sp>
        <p:nvSpPr>
          <p:cNvPr id="294948" name="Text Box 36"/>
          <p:cNvSpPr txBox="1">
            <a:spLocks noChangeArrowheads="1"/>
          </p:cNvSpPr>
          <p:nvPr/>
        </p:nvSpPr>
        <p:spPr bwMode="auto">
          <a:xfrm>
            <a:off x="1536700" y="6480175"/>
            <a:ext cx="692150" cy="222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>
                <a:solidFill>
                  <a:srgbClr val="000000"/>
                </a:solidFill>
              </a:rPr>
              <a:t>真诚协同</a:t>
            </a:r>
          </a:p>
        </p:txBody>
      </p:sp>
      <p:sp>
        <p:nvSpPr>
          <p:cNvPr id="29495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0" y="906463"/>
            <a:ext cx="9147175" cy="0"/>
          </a:xfrm>
          <a:prstGeom prst="line">
            <a:avLst/>
          </a:prstGeom>
          <a:noFill/>
          <a:ln w="6350">
            <a:solidFill>
              <a:srgbClr val="DFDBC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  <p:sp>
        <p:nvSpPr>
          <p:cNvPr id="294954" name="Line 42"/>
          <p:cNvSpPr>
            <a:spLocks noChangeShapeType="1"/>
          </p:cNvSpPr>
          <p:nvPr/>
        </p:nvSpPr>
        <p:spPr bwMode="auto">
          <a:xfrm>
            <a:off x="179388" y="908050"/>
            <a:ext cx="1552575" cy="0"/>
          </a:xfrm>
          <a:prstGeom prst="line">
            <a:avLst/>
          </a:prstGeom>
          <a:noFill/>
          <a:ln w="28575">
            <a:solidFill>
              <a:srgbClr val="DFDBC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1036" name="Picture 5" descr="封面+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9"/>
          <a:stretch>
            <a:fillRect/>
          </a:stretch>
        </p:blipFill>
        <p:spPr bwMode="auto">
          <a:xfrm>
            <a:off x="2233613" y="6453188"/>
            <a:ext cx="6159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57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+mj-lt"/>
          <a:ea typeface="宋体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SimSun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SimSun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SimSun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defRPr sz="1600" b="1">
          <a:solidFill>
            <a:schemeClr val="tx1"/>
          </a:solidFill>
          <a:latin typeface="+mn-lt"/>
          <a:ea typeface="宋体" pitchFamily="2" charset="-122"/>
          <a:cs typeface="+mn-cs"/>
        </a:defRPr>
      </a:lvl1pPr>
      <a:lvl2pPr marL="1588" indent="455613" algn="l" rtl="0" eaLnBrk="0" fontAlgn="base" hangingPunct="0">
        <a:spcBef>
          <a:spcPct val="10000"/>
        </a:spcBef>
        <a:spcAft>
          <a:spcPct val="10000"/>
        </a:spcAft>
        <a:defRPr sz="1400">
          <a:solidFill>
            <a:schemeClr val="tx1"/>
          </a:solidFill>
          <a:latin typeface="+mn-lt"/>
          <a:ea typeface="宋体" pitchFamily="2" charset="-122"/>
        </a:defRPr>
      </a:lvl2pPr>
      <a:lvl3pPr marL="192088" indent="-18891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宋体" pitchFamily="2" charset="-122"/>
        </a:defRPr>
      </a:lvl3pPr>
      <a:lvl4pPr marL="376238" indent="-1825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Shruti" pitchFamily="2"/>
        <a:buChar char="-"/>
        <a:defRPr sz="1000">
          <a:solidFill>
            <a:schemeClr val="tx1"/>
          </a:solidFill>
          <a:latin typeface="+mn-lt"/>
          <a:ea typeface="宋体" pitchFamily="2" charset="-122"/>
        </a:defRPr>
      </a:lvl4pPr>
      <a:lvl5pPr marL="5715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宋体" pitchFamily="2" charset="-122"/>
        </a:defRPr>
      </a:lvl5pPr>
      <a:lvl6pPr marL="10287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6pPr>
      <a:lvl7pPr marL="14859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7pPr>
      <a:lvl8pPr marL="19431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8pPr>
      <a:lvl9pPr marL="24003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Rectangle 13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9" r:id="rId16" imgW="0" imgH="0" progId="TCLayout.ActiveDocument">
                  <p:embed/>
                </p:oleObj>
              </mc:Choice>
              <mc:Fallback>
                <p:oleObj r:id="rId16" imgW="0" imgH="0" progId="TCLayout.ActiveDocument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5"/>
          <p:cNvSpPr>
            <a:spLocks noGrp="1" noChangeArrowheads="1"/>
          </p:cNvSpPr>
          <p:nvPr>
            <p:ph type="title"/>
          </p:nvPr>
        </p:nvSpPr>
        <p:spPr bwMode="gray">
          <a:xfrm>
            <a:off x="288925" y="115888"/>
            <a:ext cx="867568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点击编辑主标题</a:t>
            </a:r>
          </a:p>
        </p:txBody>
      </p:sp>
      <p:sp>
        <p:nvSpPr>
          <p:cNvPr id="1029" name="Rectangle 26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2100" y="1055688"/>
            <a:ext cx="867251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点击编辑文档</a:t>
            </a:r>
          </a:p>
          <a:p>
            <a:pPr lvl="1"/>
            <a:r>
              <a:rPr lang="zh-CN" altLang="en-US"/>
              <a:t>第二层级</a:t>
            </a:r>
          </a:p>
          <a:p>
            <a:pPr lvl="2"/>
            <a:r>
              <a:rPr lang="zh-CN" altLang="en-US"/>
              <a:t>第三层级</a:t>
            </a:r>
          </a:p>
          <a:p>
            <a:pPr lvl="3"/>
            <a:r>
              <a:rPr lang="zh-CN" altLang="en-US"/>
              <a:t>第四层级</a:t>
            </a:r>
          </a:p>
          <a:p>
            <a:pPr lvl="4"/>
            <a:r>
              <a:rPr lang="zh-CN" altLang="en-US"/>
              <a:t>第五层级</a:t>
            </a:r>
          </a:p>
        </p:txBody>
      </p:sp>
      <p:sp>
        <p:nvSpPr>
          <p:cNvPr id="29494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7150" y="6632575"/>
            <a:ext cx="196850" cy="10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0" rIns="36000" bIns="0" numCol="1" anchor="ctr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lnSpc>
                <a:spcPct val="85000"/>
              </a:lnSpc>
              <a:defRPr sz="800" b="1">
                <a:solidFill>
                  <a:srgbClr val="000000"/>
                </a:solidFill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3EC5865-1056-4F66-BC1D-2A9F5850483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/>
          </a:p>
        </p:txBody>
      </p:sp>
      <p:pic>
        <p:nvPicPr>
          <p:cNvPr id="1031" name="Picture 32" descr="Capgemini_chinese_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6424613"/>
            <a:ext cx="143510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4945" name="Rectangle 33"/>
          <p:cNvSpPr>
            <a:spLocks noChangeArrowheads="1"/>
          </p:cNvSpPr>
          <p:nvPr/>
        </p:nvSpPr>
        <p:spPr bwMode="auto">
          <a:xfrm>
            <a:off x="7635875" y="6357938"/>
            <a:ext cx="1422400" cy="21431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6000" rIns="72000">
            <a:spAutoFit/>
          </a:bodyPr>
          <a:lstStyle/>
          <a:p>
            <a:pPr algn="r"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r>
              <a:rPr lang="zh-CN" altLang="en-GB" sz="800">
                <a:solidFill>
                  <a:srgbClr val="000000"/>
                </a:solidFill>
              </a:rPr>
              <a:t>华润</a:t>
            </a:r>
            <a:r>
              <a:rPr lang="en-GB" altLang="zh-CN" sz="800" dirty="0">
                <a:solidFill>
                  <a:srgbClr val="000000"/>
                </a:solidFill>
              </a:rPr>
              <a:t>PeopleSoft</a:t>
            </a:r>
            <a:r>
              <a:rPr lang="zh-CN" altLang="en-GB" sz="800">
                <a:solidFill>
                  <a:srgbClr val="000000"/>
                </a:solidFill>
              </a:rPr>
              <a:t>人力资源项目</a:t>
            </a:r>
          </a:p>
        </p:txBody>
      </p:sp>
      <p:sp>
        <p:nvSpPr>
          <p:cNvPr id="294948" name="Text Box 36"/>
          <p:cNvSpPr txBox="1">
            <a:spLocks noChangeArrowheads="1"/>
          </p:cNvSpPr>
          <p:nvPr/>
        </p:nvSpPr>
        <p:spPr bwMode="auto">
          <a:xfrm>
            <a:off x="1536700" y="6480175"/>
            <a:ext cx="692150" cy="2222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000">
                <a:solidFill>
                  <a:srgbClr val="000000"/>
                </a:solidFill>
              </a:rPr>
              <a:t>真诚协同</a:t>
            </a:r>
          </a:p>
        </p:txBody>
      </p:sp>
      <p:sp>
        <p:nvSpPr>
          <p:cNvPr id="294953" name="Line 4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0" y="906463"/>
            <a:ext cx="9147175" cy="0"/>
          </a:xfrm>
          <a:prstGeom prst="line">
            <a:avLst/>
          </a:prstGeom>
          <a:noFill/>
          <a:ln w="6350">
            <a:solidFill>
              <a:srgbClr val="DFDBC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94954" name="Line 42"/>
          <p:cNvSpPr>
            <a:spLocks noChangeShapeType="1"/>
          </p:cNvSpPr>
          <p:nvPr/>
        </p:nvSpPr>
        <p:spPr bwMode="auto">
          <a:xfrm>
            <a:off x="179388" y="908050"/>
            <a:ext cx="1552575" cy="0"/>
          </a:xfrm>
          <a:prstGeom prst="line">
            <a:avLst/>
          </a:prstGeom>
          <a:noFill/>
          <a:ln w="28575">
            <a:solidFill>
              <a:srgbClr val="DFDBC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1036" name="Picture 5" descr="封面+logo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19"/>
          <a:stretch>
            <a:fillRect/>
          </a:stretch>
        </p:blipFill>
        <p:spPr bwMode="auto">
          <a:xfrm>
            <a:off x="2233613" y="6453188"/>
            <a:ext cx="6159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580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+mj-lt"/>
          <a:ea typeface="宋体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SimSun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SimSun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SimSun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rgbClr val="000099"/>
          </a:solidFill>
          <a:latin typeface="Arial Narrow" pitchFamily="34" charset="0"/>
          <a:ea typeface="SimSun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defRPr sz="1600" b="1">
          <a:solidFill>
            <a:schemeClr val="tx1"/>
          </a:solidFill>
          <a:latin typeface="+mn-lt"/>
          <a:ea typeface="宋体" charset="-122"/>
          <a:cs typeface="+mn-cs"/>
        </a:defRPr>
      </a:lvl1pPr>
      <a:lvl2pPr marL="1588" indent="455613" algn="l" rtl="0" eaLnBrk="0" fontAlgn="base" hangingPunct="0">
        <a:spcBef>
          <a:spcPct val="10000"/>
        </a:spcBef>
        <a:spcAft>
          <a:spcPct val="10000"/>
        </a:spcAft>
        <a:defRPr sz="1400">
          <a:solidFill>
            <a:schemeClr val="tx1"/>
          </a:solidFill>
          <a:latin typeface="+mn-lt"/>
          <a:ea typeface="宋体" charset="-122"/>
        </a:defRPr>
      </a:lvl2pPr>
      <a:lvl3pPr marL="192088" indent="-18891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宋体" charset="-122"/>
        </a:defRPr>
      </a:lvl3pPr>
      <a:lvl4pPr marL="376238" indent="-182563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Font typeface="Shruti" pitchFamily="2"/>
        <a:buChar char="-"/>
        <a:defRPr sz="1000">
          <a:solidFill>
            <a:schemeClr val="tx1"/>
          </a:solidFill>
          <a:latin typeface="+mn-lt"/>
          <a:ea typeface="宋体" charset="-122"/>
        </a:defRPr>
      </a:lvl4pPr>
      <a:lvl5pPr marL="571500" indent="-193675" algn="l" rtl="0" eaLnBrk="0" fontAlgn="base" hangingPunct="0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宋体" charset="-122"/>
        </a:defRPr>
      </a:lvl5pPr>
      <a:lvl6pPr marL="10287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6pPr>
      <a:lvl7pPr marL="14859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7pPr>
      <a:lvl8pPr marL="19431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8pPr>
      <a:lvl9pPr marL="2400300" indent="-193675" algn="l" rtl="0" fontAlgn="base">
        <a:lnSpc>
          <a:spcPct val="90000"/>
        </a:lnSpc>
        <a:spcBef>
          <a:spcPct val="40000"/>
        </a:spcBef>
        <a:spcAft>
          <a:spcPct val="0"/>
        </a:spcAft>
        <a:buChar char="•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44624"/>
            <a:ext cx="156156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364088" y="3861048"/>
            <a:ext cx="2304256" cy="365125"/>
          </a:xfrm>
        </p:spPr>
        <p:txBody>
          <a:bodyPr/>
          <a:lstStyle/>
          <a:p>
            <a:pPr algn="r"/>
            <a:r>
              <a:rPr lang="en-US" altLang="zh-CN" sz="1600" dirty="0">
                <a:solidFill>
                  <a:schemeClr val="tx1"/>
                </a:solidFill>
              </a:rPr>
              <a:t>——</a:t>
            </a:r>
            <a:fld id="{5FF2541E-0546-4386-AF50-EF1A847495EE}" type="datetime1">
              <a:rPr lang="zh-CN" altLang="en-US" sz="1600" smtClean="0">
                <a:solidFill>
                  <a:schemeClr val="tx1"/>
                </a:solidFill>
              </a:rPr>
              <a:t>2018/5/11</a:t>
            </a:fld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61988" y="1986784"/>
            <a:ext cx="50321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什么样性格的人</a:t>
            </a:r>
            <a:endParaRPr lang="en-US" altLang="zh-CN" sz="5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  <a:p>
            <a:pPr algn="ctr"/>
            <a:r>
              <a:rPr lang="zh-CN" altLang="en-US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适合做项目经理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1098399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Verdana"/>
                <a:ea typeface="微软雅黑"/>
              </a:rPr>
              <a:t>6.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忠诚型（疑惑型）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11FECD5-7991-482E-B591-8B225F54CED2}"/>
              </a:ext>
            </a:extLst>
          </p:cNvPr>
          <p:cNvSpPr txBox="1"/>
          <p:nvPr/>
        </p:nvSpPr>
        <p:spPr>
          <a:xfrm>
            <a:off x="558284" y="1158426"/>
            <a:ext cx="80746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忠诚型项目经理比较在意团队忠诚度。平日里做事仔细谨慎。</a:t>
            </a:r>
            <a:r>
              <a:rPr lang="zh-CN" altLang="en-US" sz="2800" dirty="0"/>
              <a:t>一般的，单一忠诚型的人们往往会是一名不错的员工，因为忠于职守，所以很容易得到老板的赏识，晋升的机会比较多。</a:t>
            </a:r>
            <a:br>
              <a:rPr lang="zh-CN" altLang="en-US" sz="2800" dirty="0"/>
            </a:br>
            <a:endParaRPr lang="zh-CN" altLang="en-US" sz="2800" dirty="0"/>
          </a:p>
          <a:p>
            <a:r>
              <a:rPr lang="zh-CN" altLang="en-US" sz="2800" dirty="0"/>
              <a:t>同时也为自己带来了风险：忠于上级忠于企业，忽视了领导者的重要作用：上传下达。所以，</a:t>
            </a:r>
            <a:r>
              <a:rPr lang="zh-CN" altLang="en-US" sz="2800" b="1" dirty="0"/>
              <a:t>单一忠诚型的项目经理会很难获得下属的认可和追随。</a:t>
            </a:r>
            <a:endParaRPr lang="en-US" altLang="zh-CN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3E0BB2-ED2F-434A-BD23-FDD861BC5AB2}"/>
              </a:ext>
            </a:extLst>
          </p:cNvPr>
          <p:cNvSpPr txBox="1"/>
          <p:nvPr/>
        </p:nvSpPr>
        <p:spPr>
          <a:xfrm>
            <a:off x="558284" y="4941168"/>
            <a:ext cx="807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典型人物：保守型：张学友、进攻型：曹操。</a:t>
            </a:r>
          </a:p>
        </p:txBody>
      </p:sp>
    </p:spTree>
    <p:extLst>
      <p:ext uri="{BB962C8B-B14F-4D97-AF65-F5344CB8AC3E}">
        <p14:creationId xmlns:p14="http://schemas.microsoft.com/office/powerpoint/2010/main" val="20225011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Verdana"/>
                <a:ea typeface="微软雅黑"/>
              </a:rPr>
              <a:t>7.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欢乐型（活跃型）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38DB0E5-5D6F-4F6E-82B5-E848BD6DDC14}"/>
              </a:ext>
            </a:extLst>
          </p:cNvPr>
          <p:cNvSpPr txBox="1"/>
          <p:nvPr/>
        </p:nvSpPr>
        <p:spPr>
          <a:xfrm>
            <a:off x="558284" y="1172556"/>
            <a:ext cx="79741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相对比较乐观，处事不惊。这样的人进入领导岗位后，他把看似很复杂、棘手、难办的事情，在谈笑之间梳理顺畅。</a:t>
            </a:r>
            <a:r>
              <a:rPr lang="zh-CN" altLang="en-US" sz="2800" b="1" dirty="0"/>
              <a:t>乐观型的人将会给团队增加信心。</a:t>
            </a:r>
            <a:r>
              <a:rPr lang="zh-CN" altLang="en-US" sz="2800" dirty="0"/>
              <a:t>想要一个愉快的工作氛围，那选择这样的领导，工作压力小。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5EAA90-B792-4C67-BC90-0A2F5A9F1A5B}"/>
              </a:ext>
            </a:extLst>
          </p:cNvPr>
          <p:cNvSpPr txBox="1"/>
          <p:nvPr/>
        </p:nvSpPr>
        <p:spPr>
          <a:xfrm>
            <a:off x="558284" y="3933056"/>
            <a:ext cx="8074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典型人物：周伯通、傻根、洪七公、曾志伟。</a:t>
            </a:r>
          </a:p>
        </p:txBody>
      </p:sp>
    </p:spTree>
    <p:extLst>
      <p:ext uri="{BB962C8B-B14F-4D97-AF65-F5344CB8AC3E}">
        <p14:creationId xmlns:p14="http://schemas.microsoft.com/office/powerpoint/2010/main" val="36905354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Verdana"/>
                <a:ea typeface="微软雅黑"/>
              </a:rPr>
              <a:t>8.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领袖型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123FCC8-3E3B-4EAD-B84D-25DB4E3298DC}"/>
              </a:ext>
            </a:extLst>
          </p:cNvPr>
          <p:cNvSpPr txBox="1"/>
          <p:nvPr/>
        </p:nvSpPr>
        <p:spPr>
          <a:xfrm>
            <a:off x="539750" y="1172556"/>
            <a:ext cx="80746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指挥欲望和协调能力早已展露锋芒。但性格豪爽，不拘小节，</a:t>
            </a:r>
            <a:r>
              <a:rPr lang="zh-CN" altLang="en-US" sz="2800" b="1" dirty="0"/>
              <a:t>有时候自视甚高，遇强则强，给人一种攻击性。</a:t>
            </a:r>
            <a:r>
              <a:rPr lang="zh-CN" altLang="en-US" sz="2800" dirty="0"/>
              <a:t>霸道总裁，就是典型写照。</a:t>
            </a:r>
            <a:br>
              <a:rPr lang="zh-CN" altLang="en-US" sz="2800" dirty="0"/>
            </a:br>
            <a:endParaRPr lang="zh-CN" altLang="en-US" sz="2800" dirty="0"/>
          </a:p>
          <a:p>
            <a:r>
              <a:rPr lang="zh-CN" altLang="en-US" sz="2800" dirty="0"/>
              <a:t>新形势下，人们将更看重领导者的综合能力。单一领袖型的领导方式，将逐渐被取代，建议突出其他性格来中和一下。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A5B955-5A09-4786-B8B1-A8937C933698}"/>
              </a:ext>
            </a:extLst>
          </p:cNvPr>
          <p:cNvSpPr txBox="1"/>
          <p:nvPr/>
        </p:nvSpPr>
        <p:spPr>
          <a:xfrm>
            <a:off x="528602" y="4810893"/>
            <a:ext cx="8128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典型人物：李小龙、毛泽东。</a:t>
            </a:r>
          </a:p>
        </p:txBody>
      </p:sp>
    </p:spTree>
    <p:extLst>
      <p:ext uri="{BB962C8B-B14F-4D97-AF65-F5344CB8AC3E}">
        <p14:creationId xmlns:p14="http://schemas.microsoft.com/office/powerpoint/2010/main" val="39976297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Verdana"/>
                <a:ea typeface="微软雅黑"/>
              </a:rPr>
              <a:t>9.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和谐型（和平型）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C76401D-BE24-488B-B2F2-C7F2BC61DA8F}"/>
              </a:ext>
            </a:extLst>
          </p:cNvPr>
          <p:cNvSpPr txBox="1"/>
          <p:nvPr/>
        </p:nvSpPr>
        <p:spPr>
          <a:xfrm>
            <a:off x="568948" y="1172556"/>
            <a:ext cx="79634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追求和平共处的性格，希望所有事情都按部就班。</a:t>
            </a:r>
            <a:r>
              <a:rPr lang="zh-CN" altLang="en-US" sz="2800" dirty="0"/>
              <a:t>容易懈怠，渴望与人和平相处，担心发生冲突。不喜欢承受巨大压力，可谓完美的中庸者。</a:t>
            </a:r>
            <a:br>
              <a:rPr lang="zh-CN" altLang="en-US" sz="2800" dirty="0"/>
            </a:br>
            <a:endParaRPr lang="zh-CN" altLang="en-US" sz="2800" dirty="0"/>
          </a:p>
          <a:p>
            <a:r>
              <a:rPr lang="zh-CN" altLang="en-US" sz="2800" dirty="0"/>
              <a:t>虽然团队和业绩趋于平稳，然而整体提升也难成大器。这样类型的团队很适合想兼职的人，只要做好该做的事情就可以有大把时间去做自己想做的事情。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E36C0D-E725-4F44-8863-9DEDC69C98BE}"/>
              </a:ext>
            </a:extLst>
          </p:cNvPr>
          <p:cNvSpPr txBox="1"/>
          <p:nvPr/>
        </p:nvSpPr>
        <p:spPr>
          <a:xfrm>
            <a:off x="568947" y="5013176"/>
            <a:ext cx="8071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典型人物：周恩来、里根、甘地。</a:t>
            </a:r>
          </a:p>
        </p:txBody>
      </p:sp>
    </p:spTree>
    <p:extLst>
      <p:ext uri="{BB962C8B-B14F-4D97-AF65-F5344CB8AC3E}">
        <p14:creationId xmlns:p14="http://schemas.microsoft.com/office/powerpoint/2010/main" val="16746287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结语</a:t>
            </a:r>
            <a:endParaRPr lang="zh-CN" altLang="en-US" sz="2400" b="1" dirty="0">
              <a:solidFill>
                <a:srgbClr val="C00000"/>
              </a:solidFill>
              <a:latin typeface="Verdana"/>
              <a:ea typeface="微软雅黑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5189F92-F85C-43CC-AC40-00CB55D3739A}"/>
              </a:ext>
            </a:extLst>
          </p:cNvPr>
          <p:cNvSpPr txBox="1"/>
          <p:nvPr/>
        </p:nvSpPr>
        <p:spPr>
          <a:xfrm>
            <a:off x="670368" y="1184936"/>
            <a:ext cx="78620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九型人格的项目经理均有自己的特色，却又相生相克。</a:t>
            </a:r>
            <a:br>
              <a:rPr lang="zh-CN" altLang="en-US" sz="2800" dirty="0"/>
            </a:br>
            <a:endParaRPr lang="zh-CN" altLang="en-US" sz="2800" dirty="0"/>
          </a:p>
          <a:p>
            <a:r>
              <a:rPr lang="zh-CN" altLang="en-US" sz="2800" b="1" dirty="0"/>
              <a:t>而项目经理们往往都是多重性格。</a:t>
            </a:r>
            <a:r>
              <a:rPr lang="zh-CN" altLang="en-US" sz="2800" dirty="0"/>
              <a:t>无所谓好或不好。只要掌握好中庸之道，互相之间保持在一个相对平衡的契机中，就一定能促使我们成为一个很好的领导者，创建出一个和谐的团队。</a:t>
            </a:r>
          </a:p>
        </p:txBody>
      </p:sp>
    </p:spTree>
    <p:extLst>
      <p:ext uri="{BB962C8B-B14F-4D97-AF65-F5344CB8AC3E}">
        <p14:creationId xmlns:p14="http://schemas.microsoft.com/office/powerpoint/2010/main" val="1919582987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九型人格测试</a:t>
            </a:r>
            <a:r>
              <a:rPr lang="en-US" altLang="zh-CN" sz="2400" b="1">
                <a:solidFill>
                  <a:srgbClr val="C00000"/>
                </a:solidFill>
                <a:latin typeface="Verdana"/>
                <a:ea typeface="微软雅黑"/>
              </a:rPr>
              <a:t>APP</a:t>
            </a:r>
            <a:endParaRPr lang="zh-CN" altLang="en-US" sz="2400" b="1" dirty="0">
              <a:solidFill>
                <a:srgbClr val="C00000"/>
              </a:solidFill>
              <a:latin typeface="Verdana"/>
              <a:ea typeface="微软雅黑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76C0A8E9-0318-442F-AEE3-EE141FE8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756" y="1705443"/>
            <a:ext cx="2643188" cy="26431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AA43BBE-A350-4F0B-BB46-615BC7880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678187"/>
            <a:ext cx="2643188" cy="2667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E56A25-FFC4-44BF-B81A-E0B4138E0F12}"/>
              </a:ext>
            </a:extLst>
          </p:cNvPr>
          <p:cNvSpPr txBox="1"/>
          <p:nvPr/>
        </p:nvSpPr>
        <p:spPr>
          <a:xfrm>
            <a:off x="1851760" y="4464006"/>
            <a:ext cx="175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0E18"/>
                </a:solidFill>
                <a:latin typeface="黑体" pitchFamily="49" charset="-122"/>
                <a:ea typeface="黑体" pitchFamily="49" charset="-122"/>
              </a:rPr>
              <a:t>APP</a:t>
            </a:r>
            <a:r>
              <a:rPr lang="zh-CN" altLang="en-US" dirty="0">
                <a:solidFill>
                  <a:srgbClr val="060E18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solidFill>
                  <a:srgbClr val="060E18"/>
                </a:solidFill>
                <a:latin typeface="黑体" pitchFamily="49" charset="-122"/>
                <a:ea typeface="黑体" pitchFamily="49" charset="-122"/>
              </a:rPr>
              <a:t>Android</a:t>
            </a:r>
            <a:r>
              <a:rPr lang="zh-CN" altLang="en-US" dirty="0">
                <a:solidFill>
                  <a:srgbClr val="060E18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BFAB1EE-1467-4036-9B49-09CA44225CB1}"/>
              </a:ext>
            </a:extLst>
          </p:cNvPr>
          <p:cNvSpPr txBox="1"/>
          <p:nvPr/>
        </p:nvSpPr>
        <p:spPr>
          <a:xfrm>
            <a:off x="6077434" y="4464006"/>
            <a:ext cx="6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60E18"/>
                </a:solidFill>
                <a:latin typeface="黑体" pitchFamily="49" charset="-122"/>
                <a:ea typeface="黑体" pitchFamily="49" charset="-122"/>
              </a:rPr>
              <a:t>Web</a:t>
            </a:r>
            <a:endParaRPr lang="zh-CN" altLang="en-US" dirty="0">
              <a:solidFill>
                <a:srgbClr val="060E18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60223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056B-B254-471A-BB71-BC02A3F5360F}" type="datetime1">
              <a:rPr lang="zh-CN" altLang="en-US" smtClean="0"/>
              <a:t>2018/5/11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36" name="TextBox 6"/>
          <p:cNvSpPr txBox="1"/>
          <p:nvPr/>
        </p:nvSpPr>
        <p:spPr>
          <a:xfrm>
            <a:off x="0" y="2420888"/>
            <a:ext cx="9144000" cy="1200329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微软雅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Verdana"/>
                <a:ea typeface="微软雅黑"/>
              </a:rPr>
              <a:t>谢谢！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微软雅黑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1737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九型人格</a:t>
            </a:r>
            <a:endParaRPr lang="zh-CN" altLang="en-US" sz="2400" b="1" dirty="0">
              <a:solidFill>
                <a:srgbClr val="C00000"/>
              </a:solidFill>
              <a:latin typeface="Verdana"/>
              <a:ea typeface="微软雅黑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839E153-410E-47A8-93BE-31C6FFCAA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855471"/>
            <a:ext cx="65436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47914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九型人格之三国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4507552-6D1E-45DF-9859-CE62BAA7B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1263650"/>
            <a:ext cx="5600700" cy="4330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E2FFF9F-A473-4D05-BBC9-660B822CA856}"/>
              </a:ext>
            </a:extLst>
          </p:cNvPr>
          <p:cNvSpPr txBox="1"/>
          <p:nvPr/>
        </p:nvSpPr>
        <p:spPr>
          <a:xfrm>
            <a:off x="6469000" y="194298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完美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CF62606-50DF-4194-AF97-53F8ED2D1CC6}"/>
              </a:ext>
            </a:extLst>
          </p:cNvPr>
          <p:cNvSpPr txBox="1"/>
          <p:nvPr/>
        </p:nvSpPr>
        <p:spPr>
          <a:xfrm>
            <a:off x="7048314" y="325972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助人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DE2EF4-22EE-4FBC-8E8E-A9D1ED82D529}"/>
              </a:ext>
            </a:extLst>
          </p:cNvPr>
          <p:cNvSpPr txBox="1"/>
          <p:nvPr/>
        </p:nvSpPr>
        <p:spPr>
          <a:xfrm>
            <a:off x="7064521" y="406143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事业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FB51228-161F-4547-9DB2-9C3A6BF8A73A}"/>
              </a:ext>
            </a:extLst>
          </p:cNvPr>
          <p:cNvSpPr txBox="1"/>
          <p:nvPr/>
        </p:nvSpPr>
        <p:spPr>
          <a:xfrm>
            <a:off x="6741004" y="514005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自我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C19648-73A8-4BA9-BD01-C4851AC64D29}"/>
              </a:ext>
            </a:extLst>
          </p:cNvPr>
          <p:cNvSpPr txBox="1"/>
          <p:nvPr/>
        </p:nvSpPr>
        <p:spPr>
          <a:xfrm>
            <a:off x="2800164" y="542507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理智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1141C4-AD3B-49DC-83ED-0B1606B2108E}"/>
              </a:ext>
            </a:extLst>
          </p:cNvPr>
          <p:cNvSpPr txBox="1"/>
          <p:nvPr/>
        </p:nvSpPr>
        <p:spPr>
          <a:xfrm>
            <a:off x="1430888" y="419512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疑惑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136A06-406D-433C-B212-2CC453D5FE5B}"/>
              </a:ext>
            </a:extLst>
          </p:cNvPr>
          <p:cNvSpPr txBox="1"/>
          <p:nvPr/>
        </p:nvSpPr>
        <p:spPr>
          <a:xfrm>
            <a:off x="1447614" y="335993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活跃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23611D9-AE4A-403D-BEBA-E1E83B4A7832}"/>
              </a:ext>
            </a:extLst>
          </p:cNvPr>
          <p:cNvSpPr txBox="1"/>
          <p:nvPr/>
        </p:nvSpPr>
        <p:spPr>
          <a:xfrm>
            <a:off x="1771650" y="229945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领袖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A34F45-79C5-44CE-BAD3-D47F12AB9A55}"/>
              </a:ext>
            </a:extLst>
          </p:cNvPr>
          <p:cNvSpPr txBox="1"/>
          <p:nvPr/>
        </p:nvSpPr>
        <p:spPr>
          <a:xfrm>
            <a:off x="4153390" y="89066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和平</a:t>
            </a:r>
          </a:p>
        </p:txBody>
      </p:sp>
    </p:spTree>
    <p:extLst>
      <p:ext uri="{BB962C8B-B14F-4D97-AF65-F5344CB8AC3E}">
        <p14:creationId xmlns:p14="http://schemas.microsoft.com/office/powerpoint/2010/main" val="3770395725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dirty="0"/>
              <a:t>什么样性格的人适合做项目经理？</a:t>
            </a:r>
            <a:endParaRPr lang="zh-CN" altLang="en-US" sz="2400" b="1" dirty="0">
              <a:solidFill>
                <a:srgbClr val="C00000"/>
              </a:solidFill>
              <a:latin typeface="Verdana"/>
              <a:ea typeface="微软雅黑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F7563155-BDBB-497D-8D18-8C8B5665109F}"/>
              </a:ext>
            </a:extLst>
          </p:cNvPr>
          <p:cNvSpPr txBox="1"/>
          <p:nvPr/>
        </p:nvSpPr>
        <p:spPr>
          <a:xfrm>
            <a:off x="539750" y="1194996"/>
            <a:ext cx="789491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什么样性格的人适合做项目经理？或者项目经理岗位需要什么样性格的人？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项目经理的性格可以剖析好几个层次，不同性格的项目经理会建设不同的团队，搞定不同的客户。</a:t>
            </a:r>
            <a:r>
              <a:rPr lang="zh-CN" altLang="en-US" sz="2800" b="1" dirty="0"/>
              <a:t>虽然各有所长，但也有相通之处。</a:t>
            </a:r>
            <a:endParaRPr lang="zh-CN" altLang="en-US" sz="2800" dirty="0"/>
          </a:p>
          <a:p>
            <a:endParaRPr lang="zh-CN" altLang="en-US" sz="2800" dirty="0"/>
          </a:p>
          <a:p>
            <a:r>
              <a:rPr lang="zh-CN" altLang="en-US" sz="2800" dirty="0"/>
              <a:t>将项目经理按九型人格分为：完美型、全爱型、指令型、成就型、艺术型、聪慧型、忠诚型、欢乐型、领袖型、和谐型。</a:t>
            </a:r>
          </a:p>
          <a:p>
            <a:endParaRPr lang="zh-CN" altLang="en-US" sz="1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808297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Verdana"/>
                <a:ea typeface="微软雅黑"/>
              </a:rPr>
              <a:t>1.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完美型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13EF3D7D-D7C6-4411-A28A-845A6C5EF1A8}"/>
              </a:ext>
            </a:extLst>
          </p:cNvPr>
          <p:cNvSpPr txBox="1"/>
          <p:nvPr/>
        </p:nvSpPr>
        <p:spPr>
          <a:xfrm>
            <a:off x="534689" y="1086100"/>
            <a:ext cx="80746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典型的完美主义者，追求不断进步和提升。</a:t>
            </a:r>
            <a:r>
              <a:rPr lang="zh-CN" altLang="en-US" sz="2800" dirty="0"/>
              <a:t>不管是个人进步还是团体整体晋升，这类型的人总会提前找到进步的方向。很少讲称赞的话，批评较多，</a:t>
            </a:r>
            <a:r>
              <a:rPr lang="zh-CN" altLang="en-US" sz="2800" b="1" dirty="0"/>
              <a:t>无论对自己，或身边人都很严格！</a:t>
            </a:r>
            <a:br>
              <a:rPr lang="zh-CN" altLang="en-US" sz="2800" dirty="0"/>
            </a:br>
            <a:endParaRPr lang="zh-CN" altLang="en-US" sz="2800" dirty="0"/>
          </a:p>
          <a:p>
            <a:r>
              <a:rPr lang="zh-CN" altLang="en-US" sz="2800" dirty="0"/>
              <a:t>因为对自己的超高标准，</a:t>
            </a:r>
            <a:r>
              <a:rPr lang="zh-CN" altLang="en-US" sz="2800" b="1" dirty="0"/>
              <a:t>压力很大，很难尽情放松。</a:t>
            </a:r>
            <a:r>
              <a:rPr lang="zh-CN" altLang="en-US" sz="2800" dirty="0"/>
              <a:t>希望在追求完美和进步节奏间找到平衡点。当然，遇见这样一位完美主义者当领导，一定会获得质的飞跃。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ACCA885-CE59-4C45-A90D-E7F1EA545CB5}"/>
              </a:ext>
            </a:extLst>
          </p:cNvPr>
          <p:cNvSpPr txBox="1"/>
          <p:nvPr/>
        </p:nvSpPr>
        <p:spPr>
          <a:xfrm>
            <a:off x="539750" y="5181555"/>
            <a:ext cx="802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典型人物：朱镕基、包公、郭靖、张瑞敏。</a:t>
            </a:r>
          </a:p>
        </p:txBody>
      </p:sp>
    </p:spTree>
    <p:extLst>
      <p:ext uri="{BB962C8B-B14F-4D97-AF65-F5344CB8AC3E}">
        <p14:creationId xmlns:p14="http://schemas.microsoft.com/office/powerpoint/2010/main" val="35937079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Verdana"/>
                <a:ea typeface="微软雅黑"/>
              </a:rPr>
              <a:t>2.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全爱型（助人型）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FD3670A-B4ED-4AF7-A571-2C70DB5A4577}"/>
              </a:ext>
            </a:extLst>
          </p:cNvPr>
          <p:cNvSpPr txBox="1"/>
          <p:nvPr/>
        </p:nvSpPr>
        <p:spPr>
          <a:xfrm>
            <a:off x="539749" y="980728"/>
            <a:ext cx="80746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“为人民服务”是全爱型项目经理的宗旨，</a:t>
            </a:r>
            <a:r>
              <a:rPr lang="zh-CN" altLang="en-US" sz="2200" dirty="0"/>
              <a:t>其困扰在于：我不帮人，人不帮我。这个类型的项目经理会主动为团队分忧解难，容易忽略自己。</a:t>
            </a:r>
            <a:br>
              <a:rPr lang="zh-CN" altLang="en-US" sz="2200" dirty="0"/>
            </a:br>
            <a:endParaRPr lang="zh-CN" altLang="en-US" sz="2200" dirty="0"/>
          </a:p>
          <a:p>
            <a:r>
              <a:rPr lang="zh-CN" altLang="en-US" sz="2200" dirty="0"/>
              <a:t>按照项目管理的逻辑来说，</a:t>
            </a:r>
            <a:r>
              <a:rPr lang="zh-CN" altLang="en-US" sz="2200" b="1" dirty="0"/>
              <a:t>满足自身的需求远远不如满足别人的需求。</a:t>
            </a:r>
            <a:r>
              <a:rPr lang="zh-CN" altLang="en-US" sz="2200" dirty="0"/>
              <a:t>他的自我实现是参考为别人付出了多少，自我意识不强。</a:t>
            </a:r>
          </a:p>
          <a:p>
            <a:endParaRPr lang="zh-CN" altLang="en-US" sz="2200" dirty="0"/>
          </a:p>
          <a:p>
            <a:r>
              <a:rPr lang="zh-CN" altLang="en-US" sz="2200" b="1" dirty="0"/>
              <a:t>全爱型的项目经理会为每一位员工谋福利，</a:t>
            </a:r>
            <a:r>
              <a:rPr lang="zh-CN" altLang="en-US" sz="2200" dirty="0"/>
              <a:t>让团队没有后顾之忧，也不用担心会因为各种问题而影响工作进度；他会随时洞察我们遇到或即将遇到的困难，能够在第一时间站出来帮忙。但团队成员缺少独立思考，容易懈怠，逐步平庸。</a:t>
            </a:r>
            <a:endParaRPr lang="en-US" altLang="zh-CN" sz="2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6D67E0-8F18-47F4-86A3-03A69DDD3045}"/>
              </a:ext>
            </a:extLst>
          </p:cNvPr>
          <p:cNvSpPr txBox="1"/>
          <p:nvPr/>
        </p:nvSpPr>
        <p:spPr>
          <a:xfrm>
            <a:off x="516760" y="4999790"/>
            <a:ext cx="807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典型人物：牛根生、雷锋。</a:t>
            </a:r>
          </a:p>
        </p:txBody>
      </p:sp>
    </p:spTree>
    <p:extLst>
      <p:ext uri="{BB962C8B-B14F-4D97-AF65-F5344CB8AC3E}">
        <p14:creationId xmlns:p14="http://schemas.microsoft.com/office/powerpoint/2010/main" val="19914421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Verdana"/>
                <a:ea typeface="微软雅黑"/>
              </a:rPr>
              <a:t>3.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成就型（事业型）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947313E-F2F2-43FF-B573-059EE77C95EE}"/>
              </a:ext>
            </a:extLst>
          </p:cNvPr>
          <p:cNvSpPr txBox="1"/>
          <p:nvPr/>
        </p:nvSpPr>
        <p:spPr>
          <a:xfrm>
            <a:off x="558284" y="1268760"/>
            <a:ext cx="5381868" cy="2952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998432-9553-4826-B510-2F9D31C9E49F}"/>
              </a:ext>
            </a:extLst>
          </p:cNvPr>
          <p:cNvSpPr txBox="1"/>
          <p:nvPr/>
        </p:nvSpPr>
        <p:spPr>
          <a:xfrm>
            <a:off x="570896" y="1240983"/>
            <a:ext cx="80148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标准的结果导向，好胜心极强，</a:t>
            </a:r>
            <a:r>
              <a:rPr lang="zh-CN" altLang="en-US" sz="2800" dirty="0"/>
              <a:t>这个类型的项目经理对最终结果和成就情有独钟。信奉天下没有不可能的事情，喜欢按照长远目标过活。</a:t>
            </a:r>
            <a:br>
              <a:rPr lang="zh-CN" altLang="en-US" sz="2800" dirty="0"/>
            </a:br>
            <a:endParaRPr lang="zh-CN" altLang="en-US" sz="2800" dirty="0"/>
          </a:p>
          <a:p>
            <a:r>
              <a:rPr lang="zh-CN" altLang="en-US" sz="2800" b="1" dirty="0"/>
              <a:t>做规划时比较认真，能够按部就班的冲向自己的目标。</a:t>
            </a:r>
            <a:r>
              <a:rPr lang="zh-CN" altLang="en-US" sz="2800" dirty="0"/>
              <a:t>要考虑光环效应对自身的影响。领导者的光环过于强大，团队的成长受到局限，领导者和下属均需注意分寸方可获得双赢。</a:t>
            </a:r>
            <a:endParaRPr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4BD202-2637-4626-AE2B-4138D1B44184}"/>
              </a:ext>
            </a:extLst>
          </p:cNvPr>
          <p:cNvSpPr txBox="1"/>
          <p:nvPr/>
        </p:nvSpPr>
        <p:spPr>
          <a:xfrm>
            <a:off x="558284" y="5013176"/>
            <a:ext cx="802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典型人物：刘德华、章子怡、巩俐、江南春、王石。</a:t>
            </a:r>
          </a:p>
        </p:txBody>
      </p:sp>
    </p:spTree>
    <p:extLst>
      <p:ext uri="{BB962C8B-B14F-4D97-AF65-F5344CB8AC3E}">
        <p14:creationId xmlns:p14="http://schemas.microsoft.com/office/powerpoint/2010/main" val="27080304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Verdana"/>
                <a:ea typeface="微软雅黑"/>
              </a:rPr>
              <a:t>4.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艺术型（自我型）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085ED74-8B73-4642-980A-5C717C16702E}"/>
              </a:ext>
            </a:extLst>
          </p:cNvPr>
          <p:cNvSpPr txBox="1"/>
          <p:nvPr/>
        </p:nvSpPr>
        <p:spPr>
          <a:xfrm>
            <a:off x="486276" y="1172556"/>
            <a:ext cx="8099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艺术型的领导往往追求标新立异。在这样的领导手下工作，几乎每天都会过的不一样。</a:t>
            </a:r>
            <a:r>
              <a:rPr lang="zh-CN" altLang="en-US" sz="2800" b="1" dirty="0"/>
              <a:t>比较感性，在对人的激励方面和关系处理方面，尤其是应对复杂的公司政治关系方面比较擅长。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D0CC5F-D251-4633-80DD-FF0EF18380D7}"/>
              </a:ext>
            </a:extLst>
          </p:cNvPr>
          <p:cNvSpPr txBox="1"/>
          <p:nvPr/>
        </p:nvSpPr>
        <p:spPr>
          <a:xfrm>
            <a:off x="558284" y="3717032"/>
            <a:ext cx="8027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典型人物：王菲、张国荣、亚里士多德。</a:t>
            </a:r>
          </a:p>
        </p:txBody>
      </p:sp>
    </p:spTree>
    <p:extLst>
      <p:ext uri="{BB962C8B-B14F-4D97-AF65-F5344CB8AC3E}">
        <p14:creationId xmlns:p14="http://schemas.microsoft.com/office/powerpoint/2010/main" val="27898576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9BA05-130C-43BE-8BC9-97D79AB8A0D2}" type="datetime1">
              <a:rPr lang="zh-CN" altLang="en-US" smtClean="0"/>
              <a:t>2018/5/11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沈阳普日软件技术有限公司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1BCAD-9498-43AB-9891-706DDB667F6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6" name="TextBox 6"/>
          <p:cNvSpPr txBox="1"/>
          <p:nvPr/>
        </p:nvSpPr>
        <p:spPr>
          <a:xfrm>
            <a:off x="745850" y="330021"/>
            <a:ext cx="807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Verdana"/>
                <a:ea typeface="微软雅黑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latin typeface="Verdana"/>
                <a:ea typeface="微软雅黑"/>
              </a:rPr>
              <a:t>5.</a:t>
            </a:r>
            <a:r>
              <a:rPr lang="zh-CN" altLang="en-US" sz="2400" b="1" dirty="0">
                <a:solidFill>
                  <a:srgbClr val="C00000"/>
                </a:solidFill>
                <a:latin typeface="Verdana"/>
                <a:ea typeface="微软雅黑"/>
              </a:rPr>
              <a:t>聪慧型（理智型）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0" y="260648"/>
            <a:ext cx="755576" cy="648072"/>
            <a:chOff x="251520" y="332656"/>
            <a:chExt cx="1217410" cy="103700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矩形 37"/>
            <p:cNvSpPr/>
            <p:nvPr/>
          </p:nvSpPr>
          <p:spPr>
            <a:xfrm>
              <a:off x="251520" y="33265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39552" y="692696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251520" y="908720"/>
              <a:ext cx="432048" cy="43204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1396697">
              <a:off x="1194351" y="1095847"/>
              <a:ext cx="274579" cy="2738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48BF16-2A0D-445E-9264-6B2E5050D2CB}"/>
              </a:ext>
            </a:extLst>
          </p:cNvPr>
          <p:cNvSpPr txBox="1"/>
          <p:nvPr/>
        </p:nvSpPr>
        <p:spPr>
          <a:xfrm>
            <a:off x="605717" y="1162196"/>
            <a:ext cx="8035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这个类型的项目经理，</a:t>
            </a:r>
            <a:r>
              <a:rPr lang="zh-CN" altLang="en-US" sz="2800" b="1" dirty="0"/>
              <a:t>会带领团队一起学习，共同进步。</a:t>
            </a:r>
            <a:r>
              <a:rPr lang="en-US" altLang="zh-CN" sz="2800" dirty="0"/>
              <a:t>PM</a:t>
            </a:r>
            <a:r>
              <a:rPr lang="zh-CN" altLang="en-US" sz="2800" dirty="0"/>
              <a:t>的知识应该能够保证所有沟通能够足够清晰可理解，并且确保项目状态可以验证。如果对技术的要求较低，</a:t>
            </a:r>
            <a:r>
              <a:rPr lang="en-US" altLang="zh-CN" sz="2800" dirty="0"/>
              <a:t>PM</a:t>
            </a:r>
            <a:r>
              <a:rPr lang="zh-CN" altLang="en-US" sz="2800" dirty="0"/>
              <a:t>的领导组织能力就更重要，这种能力能够更有效地激励和促进大家对项目细节的理解。</a:t>
            </a:r>
            <a:endParaRPr lang="en-US" altLang="zh-CN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992FDE-0DF4-4321-A10F-F81C01FD9380}"/>
              </a:ext>
            </a:extLst>
          </p:cNvPr>
          <p:cNvSpPr txBox="1"/>
          <p:nvPr/>
        </p:nvSpPr>
        <p:spPr>
          <a:xfrm>
            <a:off x="588949" y="4318894"/>
            <a:ext cx="8035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典型人物：培根、李敖、马克思。</a:t>
            </a:r>
          </a:p>
        </p:txBody>
      </p:sp>
    </p:spTree>
    <p:extLst>
      <p:ext uri="{BB962C8B-B14F-4D97-AF65-F5344CB8AC3E}">
        <p14:creationId xmlns:p14="http://schemas.microsoft.com/office/powerpoint/2010/main" val="39765173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IDDONOTDELETE" val="H6EdDtx6u0C5EOXGQOn_yg"/>
  <p:tag name="THINKCELLSTATEDONOTDELETE" val="789y2Qm4AUORYTzZZpRkW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EWcPGJRw0.SvHBuaBDiL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IDDONOTDELETE" val="WImSoy1BGk2qeJ_gZBR4Cw"/>
  <p:tag name="THINKCELLSTATEDONOTDELETE" val="kcx.WLYKokeZv6_6g05e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IDDONOTDELETE" val="H6EdDtx6u0C5EOXGQOn_yg"/>
  <p:tag name="THINKCELLSTATEDONOTDELETE" val="789y2Qm4AUORYTzZZpRkW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vEWcPGJRw0.SvHBuaBDiL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  <p:tag name="THINKCELLIDDONOTDELETE" val="WImSoy1BGk2qeJ_gZBR4Cw"/>
  <p:tag name="THINKCELLSTATEDONOTDELETE" val="kcx.WLYKokeZv6_6g05e6g"/>
</p:tagLst>
</file>

<file path=ppt/theme/theme1.xml><?xml version="1.0" encoding="utf-8"?>
<a:theme xmlns:a="http://schemas.openxmlformats.org/drawingml/2006/main" name="第一ppt 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  <a:latin typeface="黑体" pitchFamily="49" charset="-122"/>
            <a:ea typeface="黑体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5_CG_PPT_Blue_Small_Fonts_CN_V1.1">
  <a:themeElements>
    <a:clrScheme name="CG_PPT_Blue_Small_Fonts_CN_V1.1 2">
      <a:dk1>
        <a:srgbClr val="000000"/>
      </a:dk1>
      <a:lt1>
        <a:srgbClr val="FFFFFF"/>
      </a:lt1>
      <a:dk2>
        <a:srgbClr val="77ADAA"/>
      </a:dk2>
      <a:lt2>
        <a:srgbClr val="C0C0C0"/>
      </a:lt2>
      <a:accent1>
        <a:srgbClr val="A7C4D9"/>
      </a:accent1>
      <a:accent2>
        <a:srgbClr val="F5DCB4"/>
      </a:accent2>
      <a:accent3>
        <a:srgbClr val="FFFFFF"/>
      </a:accent3>
      <a:accent4>
        <a:srgbClr val="000000"/>
      </a:accent4>
      <a:accent5>
        <a:srgbClr val="D0DEE9"/>
      </a:accent5>
      <a:accent6>
        <a:srgbClr val="DEC7A3"/>
      </a:accent6>
      <a:hlink>
        <a:srgbClr val="FFEB73"/>
      </a:hlink>
      <a:folHlink>
        <a:srgbClr val="B62222"/>
      </a:folHlink>
    </a:clrScheme>
    <a:fontScheme name="CG_PPT_Blue_Small_Fonts_CN_V1.1">
      <a:majorFont>
        <a:latin typeface="Arial Narrow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CG_PPT_Blue_Small_Fonts_CN_V1.1 1">
        <a:dk1>
          <a:srgbClr val="000000"/>
        </a:dk1>
        <a:lt1>
          <a:srgbClr val="FFFFFF"/>
        </a:lt1>
        <a:dk2>
          <a:srgbClr val="9E9E9E"/>
        </a:dk2>
        <a:lt2>
          <a:srgbClr val="DDDDDD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_PPT_Blue_Small_Fonts_CN_V1.1 2">
        <a:dk1>
          <a:srgbClr val="000000"/>
        </a:dk1>
        <a:lt1>
          <a:srgbClr val="FFFFFF"/>
        </a:lt1>
        <a:dk2>
          <a:srgbClr val="77ADAA"/>
        </a:dk2>
        <a:lt2>
          <a:srgbClr val="C0C0C0"/>
        </a:lt2>
        <a:accent1>
          <a:srgbClr val="A7C4D9"/>
        </a:accent1>
        <a:accent2>
          <a:srgbClr val="F5DCB4"/>
        </a:accent2>
        <a:accent3>
          <a:srgbClr val="FFFFFF"/>
        </a:accent3>
        <a:accent4>
          <a:srgbClr val="000000"/>
        </a:accent4>
        <a:accent5>
          <a:srgbClr val="D0DEE9"/>
        </a:accent5>
        <a:accent6>
          <a:srgbClr val="DEC7A3"/>
        </a:accent6>
        <a:hlink>
          <a:srgbClr val="FFEB73"/>
        </a:hlink>
        <a:folHlink>
          <a:srgbClr val="B62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G_PPT_Blue_Small_Fonts_CN_V1.1">
  <a:themeElements>
    <a:clrScheme name="CG_PPT_Blue_Small_Fonts_CN_V1.1 2">
      <a:dk1>
        <a:srgbClr val="000000"/>
      </a:dk1>
      <a:lt1>
        <a:srgbClr val="FFFFFF"/>
      </a:lt1>
      <a:dk2>
        <a:srgbClr val="77ADAA"/>
      </a:dk2>
      <a:lt2>
        <a:srgbClr val="C0C0C0"/>
      </a:lt2>
      <a:accent1>
        <a:srgbClr val="A7C4D9"/>
      </a:accent1>
      <a:accent2>
        <a:srgbClr val="F5DCB4"/>
      </a:accent2>
      <a:accent3>
        <a:srgbClr val="FFFFFF"/>
      </a:accent3>
      <a:accent4>
        <a:srgbClr val="000000"/>
      </a:accent4>
      <a:accent5>
        <a:srgbClr val="D0DEE9"/>
      </a:accent5>
      <a:accent6>
        <a:srgbClr val="DEC7A3"/>
      </a:accent6>
      <a:hlink>
        <a:srgbClr val="FFEB73"/>
      </a:hlink>
      <a:folHlink>
        <a:srgbClr val="B62222"/>
      </a:folHlink>
    </a:clrScheme>
    <a:fontScheme name="CG_PPT_Blue_Small_Fonts_CN_V1.1">
      <a:majorFont>
        <a:latin typeface="Arial Narrow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CG_PPT_Blue_Small_Fonts_CN_V1.1 1">
        <a:dk1>
          <a:srgbClr val="000000"/>
        </a:dk1>
        <a:lt1>
          <a:srgbClr val="FFFFFF"/>
        </a:lt1>
        <a:dk2>
          <a:srgbClr val="9E9E9E"/>
        </a:dk2>
        <a:lt2>
          <a:srgbClr val="DDDDDD"/>
        </a:lt2>
        <a:accent1>
          <a:srgbClr val="BCBCBC"/>
        </a:accent1>
        <a:accent2>
          <a:srgbClr val="E9E9E9"/>
        </a:accent2>
        <a:accent3>
          <a:srgbClr val="FFFFFF"/>
        </a:accent3>
        <a:accent4>
          <a:srgbClr val="000000"/>
        </a:accent4>
        <a:accent5>
          <a:srgbClr val="DADADA"/>
        </a:accent5>
        <a:accent6>
          <a:srgbClr val="D3D3D3"/>
        </a:accent6>
        <a:hlink>
          <a:srgbClr val="BCBCBC"/>
        </a:hlink>
        <a:folHlink>
          <a:srgbClr val="5353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_PPT_Blue_Small_Fonts_CN_V1.1 2">
        <a:dk1>
          <a:srgbClr val="000000"/>
        </a:dk1>
        <a:lt1>
          <a:srgbClr val="FFFFFF"/>
        </a:lt1>
        <a:dk2>
          <a:srgbClr val="77ADAA"/>
        </a:dk2>
        <a:lt2>
          <a:srgbClr val="C0C0C0"/>
        </a:lt2>
        <a:accent1>
          <a:srgbClr val="A7C4D9"/>
        </a:accent1>
        <a:accent2>
          <a:srgbClr val="F5DCB4"/>
        </a:accent2>
        <a:accent3>
          <a:srgbClr val="FFFFFF"/>
        </a:accent3>
        <a:accent4>
          <a:srgbClr val="000000"/>
        </a:accent4>
        <a:accent5>
          <a:srgbClr val="D0DEE9"/>
        </a:accent5>
        <a:accent6>
          <a:srgbClr val="DEC7A3"/>
        </a:accent6>
        <a:hlink>
          <a:srgbClr val="FFEB73"/>
        </a:hlink>
        <a:folHlink>
          <a:srgbClr val="B62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14768</TotalTime>
  <Words>783</Words>
  <Application>Microsoft Office PowerPoint</Application>
  <PresentationFormat>全屏显示(4:3)</PresentationFormat>
  <Paragraphs>107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黑体</vt:lpstr>
      <vt:lpstr>SimSun</vt:lpstr>
      <vt:lpstr>SimSun</vt:lpstr>
      <vt:lpstr>微软雅黑</vt:lpstr>
      <vt:lpstr>Arial</vt:lpstr>
      <vt:lpstr>Arial Narrow</vt:lpstr>
      <vt:lpstr>Calibri</vt:lpstr>
      <vt:lpstr>Shruti</vt:lpstr>
      <vt:lpstr>Verdana</vt:lpstr>
      <vt:lpstr>第一ppt www.1ppt.com</vt:lpstr>
      <vt:lpstr>5_CG_PPT_Blue_Small_Fonts_CN_V1.1</vt:lpstr>
      <vt:lpstr>CG_PPT_Blue_Small_Fonts_CN_V1.1</vt:lpstr>
      <vt:lpstr>TCLayout.ActiveDocument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keywords>第一PPT模板网：www.1ppt.com</cp:keywords>
  <dc:description>第一PPT模板网：www.1ppt.com</dc:description>
  <cp:lastModifiedBy>win7</cp:lastModifiedBy>
  <cp:revision>1053</cp:revision>
  <dcterms:created xsi:type="dcterms:W3CDTF">2010-10-13T12:51:22Z</dcterms:created>
  <dcterms:modified xsi:type="dcterms:W3CDTF">2018-05-11T00:38:41Z</dcterms:modified>
  <cp:category>第一PPT模板网：www.1ppt.com</cp:category>
</cp:coreProperties>
</file>