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91" r:id="rId3"/>
    <p:sldId id="289" r:id="rId4"/>
    <p:sldId id="287" r:id="rId5"/>
    <p:sldId id="257" r:id="rId6"/>
    <p:sldId id="258" r:id="rId7"/>
    <p:sldId id="259" r:id="rId8"/>
    <p:sldId id="260" r:id="rId9"/>
    <p:sldId id="261" r:id="rId10"/>
    <p:sldId id="262" r:id="rId11"/>
    <p:sldId id="266" r:id="rId12"/>
    <p:sldId id="267" r:id="rId13"/>
    <p:sldId id="268" r:id="rId14"/>
    <p:sldId id="269" r:id="rId15"/>
    <p:sldId id="270"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0" d="100"/>
          <a:sy n="50" d="100"/>
        </p:scale>
        <p:origin x="-1253"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98683D-CD62-4036-A4EF-673C10A5A475}" type="doc">
      <dgm:prSet loTypeId="urn:microsoft.com/office/officeart/2005/8/layout/cycle8" loCatId="cycle" qsTypeId="urn:microsoft.com/office/officeart/2005/8/quickstyle/simple1" qsCatId="simple" csTypeId="urn:microsoft.com/office/officeart/2005/8/colors/accent1_2" csCatId="accent1" phldr="1"/>
      <dgm:spPr/>
    </dgm:pt>
    <dgm:pt modelId="{E422E313-B2D5-4610-875C-5916556F77B2}">
      <dgm:prSet phldrT="[文本]"/>
      <dgm:spPr>
        <a:solidFill>
          <a:schemeClr val="accent2">
            <a:lumMod val="40000"/>
            <a:lumOff val="60000"/>
          </a:schemeClr>
        </a:solidFill>
      </dgm:spPr>
      <dgm:t>
        <a:bodyPr/>
        <a:lstStyle/>
        <a:p>
          <a:r>
            <a:rPr lang="zh-CN" altLang="en-US" dirty="0" smtClean="0">
              <a:solidFill>
                <a:schemeClr val="tx1"/>
              </a:solidFill>
            </a:rPr>
            <a:t>架构设计</a:t>
          </a:r>
          <a:endParaRPr lang="zh-CN" altLang="en-US" dirty="0">
            <a:solidFill>
              <a:schemeClr val="tx1"/>
            </a:solidFill>
          </a:endParaRPr>
        </a:p>
      </dgm:t>
    </dgm:pt>
    <dgm:pt modelId="{9990F115-8253-4181-87B6-738724982158}" type="parTrans" cxnId="{21CEBEBA-75D7-43C5-8E46-389C412DB167}">
      <dgm:prSet/>
      <dgm:spPr/>
      <dgm:t>
        <a:bodyPr/>
        <a:lstStyle/>
        <a:p>
          <a:endParaRPr lang="zh-CN" altLang="en-US"/>
        </a:p>
      </dgm:t>
    </dgm:pt>
    <dgm:pt modelId="{DF15BB16-5EA6-4AD6-B08E-CA8415D5F057}" type="sibTrans" cxnId="{21CEBEBA-75D7-43C5-8E46-389C412DB167}">
      <dgm:prSet/>
      <dgm:spPr/>
      <dgm:t>
        <a:bodyPr/>
        <a:lstStyle/>
        <a:p>
          <a:endParaRPr lang="zh-CN" altLang="en-US"/>
        </a:p>
      </dgm:t>
    </dgm:pt>
    <dgm:pt modelId="{5C889870-EB6F-49AC-A4C2-6911E2884BD8}">
      <dgm:prSet phldrT="[文本]"/>
      <dgm:spPr>
        <a:solidFill>
          <a:schemeClr val="accent2">
            <a:lumMod val="40000"/>
            <a:lumOff val="60000"/>
          </a:schemeClr>
        </a:solidFill>
      </dgm:spPr>
      <dgm:t>
        <a:bodyPr/>
        <a:lstStyle/>
        <a:p>
          <a:r>
            <a:rPr lang="zh-CN" altLang="en-US" dirty="0" smtClean="0">
              <a:solidFill>
                <a:schemeClr val="tx1"/>
              </a:solidFill>
            </a:rPr>
            <a:t>架构实现</a:t>
          </a:r>
          <a:endParaRPr lang="zh-CN" altLang="en-US" dirty="0">
            <a:solidFill>
              <a:schemeClr val="tx1"/>
            </a:solidFill>
          </a:endParaRPr>
        </a:p>
      </dgm:t>
    </dgm:pt>
    <dgm:pt modelId="{CB9C81D4-AB8F-4BCD-A4A3-787EAFCD54D8}" type="parTrans" cxnId="{6F9596DB-3BCE-43E6-8675-1088D1130D42}">
      <dgm:prSet/>
      <dgm:spPr/>
      <dgm:t>
        <a:bodyPr/>
        <a:lstStyle/>
        <a:p>
          <a:endParaRPr lang="zh-CN" altLang="en-US"/>
        </a:p>
      </dgm:t>
    </dgm:pt>
    <dgm:pt modelId="{D171E7C4-D8ED-41B7-93C5-97F5D71D1250}" type="sibTrans" cxnId="{6F9596DB-3BCE-43E6-8675-1088D1130D42}">
      <dgm:prSet/>
      <dgm:spPr/>
      <dgm:t>
        <a:bodyPr/>
        <a:lstStyle/>
        <a:p>
          <a:endParaRPr lang="zh-CN" altLang="en-US"/>
        </a:p>
      </dgm:t>
    </dgm:pt>
    <dgm:pt modelId="{F2DEF8C9-738D-49A0-AA3B-A7508000261B}">
      <dgm:prSet phldrT="[文本]"/>
      <dgm:spPr/>
      <dgm:t>
        <a:bodyPr/>
        <a:lstStyle/>
        <a:p>
          <a:r>
            <a:rPr lang="zh-CN" altLang="en-US" dirty="0" smtClean="0">
              <a:solidFill>
                <a:schemeClr val="tx1"/>
              </a:solidFill>
            </a:rPr>
            <a:t>架构验证</a:t>
          </a:r>
          <a:endParaRPr lang="zh-CN" altLang="en-US" dirty="0">
            <a:solidFill>
              <a:schemeClr val="tx1"/>
            </a:solidFill>
          </a:endParaRPr>
        </a:p>
      </dgm:t>
    </dgm:pt>
    <dgm:pt modelId="{EE126D61-BAB8-40AE-B9AC-499C1366ED2C}" type="parTrans" cxnId="{2C1B0DB8-65E9-4F62-9226-F91B09ABDCFA}">
      <dgm:prSet/>
      <dgm:spPr/>
      <dgm:t>
        <a:bodyPr/>
        <a:lstStyle/>
        <a:p>
          <a:endParaRPr lang="zh-CN" altLang="en-US"/>
        </a:p>
      </dgm:t>
    </dgm:pt>
    <dgm:pt modelId="{CB4A26D7-4381-47B1-B1C0-268E7BD1EAE2}" type="sibTrans" cxnId="{2C1B0DB8-65E9-4F62-9226-F91B09ABDCFA}">
      <dgm:prSet/>
      <dgm:spPr/>
      <dgm:t>
        <a:bodyPr/>
        <a:lstStyle/>
        <a:p>
          <a:endParaRPr lang="zh-CN" altLang="en-US"/>
        </a:p>
      </dgm:t>
    </dgm:pt>
    <dgm:pt modelId="{D560C39E-C459-4950-A956-C717472ABA68}">
      <dgm:prSet phldrT="[文本]"/>
      <dgm:spPr>
        <a:solidFill>
          <a:schemeClr val="accent2">
            <a:lumMod val="40000"/>
            <a:lumOff val="60000"/>
          </a:schemeClr>
        </a:solidFill>
      </dgm:spPr>
      <dgm:t>
        <a:bodyPr/>
        <a:lstStyle/>
        <a:p>
          <a:r>
            <a:rPr lang="zh-CN" altLang="en-US" dirty="0" smtClean="0">
              <a:solidFill>
                <a:schemeClr val="tx1"/>
              </a:solidFill>
            </a:rPr>
            <a:t>架构评审</a:t>
          </a:r>
          <a:endParaRPr lang="zh-CN" altLang="en-US" dirty="0">
            <a:solidFill>
              <a:schemeClr val="tx1"/>
            </a:solidFill>
          </a:endParaRPr>
        </a:p>
      </dgm:t>
    </dgm:pt>
    <dgm:pt modelId="{D1516392-D056-44BD-9EEF-1941ED6D59C6}" type="parTrans" cxnId="{CFABC700-8C47-4BA2-9DFB-42C3ABE093B5}">
      <dgm:prSet/>
      <dgm:spPr/>
      <dgm:t>
        <a:bodyPr/>
        <a:lstStyle/>
        <a:p>
          <a:endParaRPr lang="zh-CN" altLang="en-US"/>
        </a:p>
      </dgm:t>
    </dgm:pt>
    <dgm:pt modelId="{64776432-A5D7-4DA0-8BB0-B1B0B38D3DDB}" type="sibTrans" cxnId="{CFABC700-8C47-4BA2-9DFB-42C3ABE093B5}">
      <dgm:prSet/>
      <dgm:spPr/>
      <dgm:t>
        <a:bodyPr/>
        <a:lstStyle/>
        <a:p>
          <a:endParaRPr lang="zh-CN" altLang="en-US"/>
        </a:p>
      </dgm:t>
    </dgm:pt>
    <dgm:pt modelId="{365900F4-A52B-4169-A282-F9E5DC6BFAF3}">
      <dgm:prSet phldrT="[文本]"/>
      <dgm:spPr/>
      <dgm:t>
        <a:bodyPr/>
        <a:lstStyle/>
        <a:p>
          <a:r>
            <a:rPr lang="zh-CN" altLang="en-US" dirty="0" smtClean="0">
              <a:solidFill>
                <a:schemeClr val="tx1"/>
              </a:solidFill>
            </a:rPr>
            <a:t>架构规划</a:t>
          </a:r>
          <a:endParaRPr lang="zh-CN" altLang="en-US" dirty="0">
            <a:solidFill>
              <a:schemeClr val="tx1"/>
            </a:solidFill>
          </a:endParaRPr>
        </a:p>
      </dgm:t>
    </dgm:pt>
    <dgm:pt modelId="{CA595D05-C8C7-43B2-9803-D8061B69245D}" type="parTrans" cxnId="{D5DADE9A-BD0A-4145-877C-FDF61383CE6F}">
      <dgm:prSet/>
      <dgm:spPr/>
      <dgm:t>
        <a:bodyPr/>
        <a:lstStyle/>
        <a:p>
          <a:endParaRPr lang="zh-CN" altLang="en-US"/>
        </a:p>
      </dgm:t>
    </dgm:pt>
    <dgm:pt modelId="{B59CEA1C-76B8-4635-BEC4-3D1AA57A78F2}" type="sibTrans" cxnId="{D5DADE9A-BD0A-4145-877C-FDF61383CE6F}">
      <dgm:prSet/>
      <dgm:spPr/>
      <dgm:t>
        <a:bodyPr/>
        <a:lstStyle/>
        <a:p>
          <a:endParaRPr lang="zh-CN" altLang="en-US"/>
        </a:p>
      </dgm:t>
    </dgm:pt>
    <dgm:pt modelId="{94DAC204-82F2-401E-81FC-252B232FBD0B}" type="pres">
      <dgm:prSet presAssocID="{0F98683D-CD62-4036-A4EF-673C10A5A475}" presName="compositeShape" presStyleCnt="0">
        <dgm:presLayoutVars>
          <dgm:chMax val="7"/>
          <dgm:dir/>
          <dgm:resizeHandles val="exact"/>
        </dgm:presLayoutVars>
      </dgm:prSet>
      <dgm:spPr/>
    </dgm:pt>
    <dgm:pt modelId="{5D95A5A9-C044-4AD5-B215-A5368D9B3537}" type="pres">
      <dgm:prSet presAssocID="{0F98683D-CD62-4036-A4EF-673C10A5A475}" presName="wedge1" presStyleLbl="node1" presStyleIdx="0" presStyleCnt="5"/>
      <dgm:spPr/>
      <dgm:t>
        <a:bodyPr/>
        <a:lstStyle/>
        <a:p>
          <a:endParaRPr lang="zh-CN" altLang="en-US"/>
        </a:p>
      </dgm:t>
    </dgm:pt>
    <dgm:pt modelId="{37B78962-2FA5-4D79-A06A-6E62ACC9F654}" type="pres">
      <dgm:prSet presAssocID="{0F98683D-CD62-4036-A4EF-673C10A5A475}" presName="dummy1a" presStyleCnt="0"/>
      <dgm:spPr/>
    </dgm:pt>
    <dgm:pt modelId="{74095ADE-83EE-4D44-A409-CCFB9D7CBAEE}" type="pres">
      <dgm:prSet presAssocID="{0F98683D-CD62-4036-A4EF-673C10A5A475}" presName="dummy1b" presStyleCnt="0"/>
      <dgm:spPr/>
    </dgm:pt>
    <dgm:pt modelId="{DDE3BDDE-2D6F-498D-9CDA-EF4B7888291B}" type="pres">
      <dgm:prSet presAssocID="{0F98683D-CD62-4036-A4EF-673C10A5A475}" presName="wedge1Tx" presStyleLbl="node1" presStyleIdx="0" presStyleCnt="5">
        <dgm:presLayoutVars>
          <dgm:chMax val="0"/>
          <dgm:chPref val="0"/>
          <dgm:bulletEnabled val="1"/>
        </dgm:presLayoutVars>
      </dgm:prSet>
      <dgm:spPr/>
      <dgm:t>
        <a:bodyPr/>
        <a:lstStyle/>
        <a:p>
          <a:endParaRPr lang="zh-CN" altLang="en-US"/>
        </a:p>
      </dgm:t>
    </dgm:pt>
    <dgm:pt modelId="{375DC036-A6C6-4BCC-9A55-728C449209AB}" type="pres">
      <dgm:prSet presAssocID="{0F98683D-CD62-4036-A4EF-673C10A5A475}" presName="wedge2" presStyleLbl="node1" presStyleIdx="1" presStyleCnt="5"/>
      <dgm:spPr/>
      <dgm:t>
        <a:bodyPr/>
        <a:lstStyle/>
        <a:p>
          <a:endParaRPr lang="zh-CN" altLang="en-US"/>
        </a:p>
      </dgm:t>
    </dgm:pt>
    <dgm:pt modelId="{D14AB332-889E-43B6-8A48-FF4C91DE2120}" type="pres">
      <dgm:prSet presAssocID="{0F98683D-CD62-4036-A4EF-673C10A5A475}" presName="dummy2a" presStyleCnt="0"/>
      <dgm:spPr/>
    </dgm:pt>
    <dgm:pt modelId="{0A71B8A6-E357-46E1-8757-4F74116EA42D}" type="pres">
      <dgm:prSet presAssocID="{0F98683D-CD62-4036-A4EF-673C10A5A475}" presName="dummy2b" presStyleCnt="0"/>
      <dgm:spPr/>
    </dgm:pt>
    <dgm:pt modelId="{92737CC0-D3EF-40F4-B07C-37532196EBE0}" type="pres">
      <dgm:prSet presAssocID="{0F98683D-CD62-4036-A4EF-673C10A5A475}" presName="wedge2Tx" presStyleLbl="node1" presStyleIdx="1" presStyleCnt="5">
        <dgm:presLayoutVars>
          <dgm:chMax val="0"/>
          <dgm:chPref val="0"/>
          <dgm:bulletEnabled val="1"/>
        </dgm:presLayoutVars>
      </dgm:prSet>
      <dgm:spPr/>
      <dgm:t>
        <a:bodyPr/>
        <a:lstStyle/>
        <a:p>
          <a:endParaRPr lang="zh-CN" altLang="en-US"/>
        </a:p>
      </dgm:t>
    </dgm:pt>
    <dgm:pt modelId="{C8AA0053-D226-445D-9028-B1857C24EF6B}" type="pres">
      <dgm:prSet presAssocID="{0F98683D-CD62-4036-A4EF-673C10A5A475}" presName="wedge3" presStyleLbl="node1" presStyleIdx="2" presStyleCnt="5"/>
      <dgm:spPr/>
      <dgm:t>
        <a:bodyPr/>
        <a:lstStyle/>
        <a:p>
          <a:endParaRPr lang="zh-CN" altLang="en-US"/>
        </a:p>
      </dgm:t>
    </dgm:pt>
    <dgm:pt modelId="{8BFA2FA7-62A5-4774-B316-9BDBB5255FD7}" type="pres">
      <dgm:prSet presAssocID="{0F98683D-CD62-4036-A4EF-673C10A5A475}" presName="dummy3a" presStyleCnt="0"/>
      <dgm:spPr/>
    </dgm:pt>
    <dgm:pt modelId="{7219D486-95DB-49BF-8B93-2F6606C242AA}" type="pres">
      <dgm:prSet presAssocID="{0F98683D-CD62-4036-A4EF-673C10A5A475}" presName="dummy3b" presStyleCnt="0"/>
      <dgm:spPr/>
    </dgm:pt>
    <dgm:pt modelId="{B86C4045-08F6-4D5A-A095-BF37C157EA10}" type="pres">
      <dgm:prSet presAssocID="{0F98683D-CD62-4036-A4EF-673C10A5A475}" presName="wedge3Tx" presStyleLbl="node1" presStyleIdx="2" presStyleCnt="5">
        <dgm:presLayoutVars>
          <dgm:chMax val="0"/>
          <dgm:chPref val="0"/>
          <dgm:bulletEnabled val="1"/>
        </dgm:presLayoutVars>
      </dgm:prSet>
      <dgm:spPr/>
      <dgm:t>
        <a:bodyPr/>
        <a:lstStyle/>
        <a:p>
          <a:endParaRPr lang="zh-CN" altLang="en-US"/>
        </a:p>
      </dgm:t>
    </dgm:pt>
    <dgm:pt modelId="{6476B1FB-26E7-4829-9B41-4234687999EC}" type="pres">
      <dgm:prSet presAssocID="{0F98683D-CD62-4036-A4EF-673C10A5A475}" presName="wedge4" presStyleLbl="node1" presStyleIdx="3" presStyleCnt="5" custLinFactNeighborX="-331" custLinFactNeighborY="972"/>
      <dgm:spPr/>
      <dgm:t>
        <a:bodyPr/>
        <a:lstStyle/>
        <a:p>
          <a:endParaRPr lang="zh-CN" altLang="en-US"/>
        </a:p>
      </dgm:t>
    </dgm:pt>
    <dgm:pt modelId="{A594455C-F49A-4AAB-8330-CD904093BDAD}" type="pres">
      <dgm:prSet presAssocID="{0F98683D-CD62-4036-A4EF-673C10A5A475}" presName="dummy4a" presStyleCnt="0"/>
      <dgm:spPr/>
    </dgm:pt>
    <dgm:pt modelId="{291DBA11-3DA4-4220-BB15-F12BCDB7CB08}" type="pres">
      <dgm:prSet presAssocID="{0F98683D-CD62-4036-A4EF-673C10A5A475}" presName="dummy4b" presStyleCnt="0"/>
      <dgm:spPr/>
    </dgm:pt>
    <dgm:pt modelId="{E8159230-31C8-4F32-9A89-11A1F8934A0D}" type="pres">
      <dgm:prSet presAssocID="{0F98683D-CD62-4036-A4EF-673C10A5A475}" presName="wedge4Tx" presStyleLbl="node1" presStyleIdx="3" presStyleCnt="5">
        <dgm:presLayoutVars>
          <dgm:chMax val="0"/>
          <dgm:chPref val="0"/>
          <dgm:bulletEnabled val="1"/>
        </dgm:presLayoutVars>
      </dgm:prSet>
      <dgm:spPr/>
      <dgm:t>
        <a:bodyPr/>
        <a:lstStyle/>
        <a:p>
          <a:endParaRPr lang="zh-CN" altLang="en-US"/>
        </a:p>
      </dgm:t>
    </dgm:pt>
    <dgm:pt modelId="{5EF9ADD4-796B-4C22-B501-958A61EB3B9E}" type="pres">
      <dgm:prSet presAssocID="{0F98683D-CD62-4036-A4EF-673C10A5A475}" presName="wedge5" presStyleLbl="node1" presStyleIdx="4" presStyleCnt="5"/>
      <dgm:spPr/>
      <dgm:t>
        <a:bodyPr/>
        <a:lstStyle/>
        <a:p>
          <a:endParaRPr lang="zh-CN" altLang="en-US"/>
        </a:p>
      </dgm:t>
    </dgm:pt>
    <dgm:pt modelId="{7D802E34-8298-4B1F-9820-9C60DA06A1A4}" type="pres">
      <dgm:prSet presAssocID="{0F98683D-CD62-4036-A4EF-673C10A5A475}" presName="dummy5a" presStyleCnt="0"/>
      <dgm:spPr/>
    </dgm:pt>
    <dgm:pt modelId="{2DAFD4F1-2212-4B00-856E-87BA8D477588}" type="pres">
      <dgm:prSet presAssocID="{0F98683D-CD62-4036-A4EF-673C10A5A475}" presName="dummy5b" presStyleCnt="0"/>
      <dgm:spPr/>
    </dgm:pt>
    <dgm:pt modelId="{D65A4EE0-7D2B-4998-88A7-2B56E1E491F3}" type="pres">
      <dgm:prSet presAssocID="{0F98683D-CD62-4036-A4EF-673C10A5A475}" presName="wedge5Tx" presStyleLbl="node1" presStyleIdx="4" presStyleCnt="5">
        <dgm:presLayoutVars>
          <dgm:chMax val="0"/>
          <dgm:chPref val="0"/>
          <dgm:bulletEnabled val="1"/>
        </dgm:presLayoutVars>
      </dgm:prSet>
      <dgm:spPr/>
      <dgm:t>
        <a:bodyPr/>
        <a:lstStyle/>
        <a:p>
          <a:endParaRPr lang="zh-CN" altLang="en-US"/>
        </a:p>
      </dgm:t>
    </dgm:pt>
    <dgm:pt modelId="{3B79D3EC-4417-44DB-97B1-326E619FB76F}" type="pres">
      <dgm:prSet presAssocID="{DF15BB16-5EA6-4AD6-B08E-CA8415D5F057}" presName="arrowWedge1" presStyleLbl="fgSibTrans2D1" presStyleIdx="0" presStyleCnt="5"/>
      <dgm:spPr>
        <a:solidFill>
          <a:srgbClr val="00B050"/>
        </a:solidFill>
      </dgm:spPr>
    </dgm:pt>
    <dgm:pt modelId="{DA57B580-AE69-4CF0-9080-3AD7092A698F}" type="pres">
      <dgm:prSet presAssocID="{D171E7C4-D8ED-41B7-93C5-97F5D71D1250}" presName="arrowWedge2" presStyleLbl="fgSibTrans2D1" presStyleIdx="1" presStyleCnt="5"/>
      <dgm:spPr>
        <a:solidFill>
          <a:srgbClr val="00B050"/>
        </a:solidFill>
      </dgm:spPr>
    </dgm:pt>
    <dgm:pt modelId="{C0640D74-61F0-4886-973A-D755FB8AADDC}" type="pres">
      <dgm:prSet presAssocID="{CB4A26D7-4381-47B1-B1C0-268E7BD1EAE2}" presName="arrowWedge3" presStyleLbl="fgSibTrans2D1" presStyleIdx="2" presStyleCnt="5"/>
      <dgm:spPr>
        <a:solidFill>
          <a:srgbClr val="00B050"/>
        </a:solidFill>
      </dgm:spPr>
    </dgm:pt>
    <dgm:pt modelId="{1D878070-642B-4F3E-A24F-FB638A487312}" type="pres">
      <dgm:prSet presAssocID="{64776432-A5D7-4DA0-8BB0-B1B0B38D3DDB}" presName="arrowWedge4" presStyleLbl="fgSibTrans2D1" presStyleIdx="3" presStyleCnt="5"/>
      <dgm:spPr>
        <a:solidFill>
          <a:schemeClr val="bg2">
            <a:lumMod val="60000"/>
            <a:lumOff val="40000"/>
          </a:schemeClr>
        </a:solidFill>
      </dgm:spPr>
    </dgm:pt>
    <dgm:pt modelId="{9BE15C1A-921E-4B54-A0E5-1DC637A7E015}" type="pres">
      <dgm:prSet presAssocID="{B59CEA1C-76B8-4635-BEC4-3D1AA57A78F2}" presName="arrowWedge5" presStyleLbl="fgSibTrans2D1" presStyleIdx="4" presStyleCnt="5" custLinFactNeighborX="1182" custLinFactNeighborY="-1049"/>
      <dgm:spPr>
        <a:solidFill>
          <a:schemeClr val="bg2">
            <a:lumMod val="60000"/>
            <a:lumOff val="40000"/>
          </a:schemeClr>
        </a:solidFill>
      </dgm:spPr>
    </dgm:pt>
  </dgm:ptLst>
  <dgm:cxnLst>
    <dgm:cxn modelId="{9153E29F-D116-48D8-BFBF-94AC9E628E79}" type="presOf" srcId="{E422E313-B2D5-4610-875C-5916556F77B2}" destId="{5D95A5A9-C044-4AD5-B215-A5368D9B3537}" srcOrd="0" destOrd="0" presId="urn:microsoft.com/office/officeart/2005/8/layout/cycle8"/>
    <dgm:cxn modelId="{B1F0D4B4-0C3D-41EC-BA31-BF9F74D468E3}" type="presOf" srcId="{365900F4-A52B-4169-A282-F9E5DC6BFAF3}" destId="{D65A4EE0-7D2B-4998-88A7-2B56E1E491F3}" srcOrd="1" destOrd="0" presId="urn:microsoft.com/office/officeart/2005/8/layout/cycle8"/>
    <dgm:cxn modelId="{8634F1C6-5D59-4A9A-ACC7-90DF4F7E9AB6}" type="presOf" srcId="{F2DEF8C9-738D-49A0-AA3B-A7508000261B}" destId="{B86C4045-08F6-4D5A-A095-BF37C157EA10}" srcOrd="1" destOrd="0" presId="urn:microsoft.com/office/officeart/2005/8/layout/cycle8"/>
    <dgm:cxn modelId="{D5DADE9A-BD0A-4145-877C-FDF61383CE6F}" srcId="{0F98683D-CD62-4036-A4EF-673C10A5A475}" destId="{365900F4-A52B-4169-A282-F9E5DC6BFAF3}" srcOrd="4" destOrd="0" parTransId="{CA595D05-C8C7-43B2-9803-D8061B69245D}" sibTransId="{B59CEA1C-76B8-4635-BEC4-3D1AA57A78F2}"/>
    <dgm:cxn modelId="{6513A94C-BF95-4500-89F0-8E481A24C2A3}" type="presOf" srcId="{D560C39E-C459-4950-A956-C717472ABA68}" destId="{E8159230-31C8-4F32-9A89-11A1F8934A0D}" srcOrd="1" destOrd="0" presId="urn:microsoft.com/office/officeart/2005/8/layout/cycle8"/>
    <dgm:cxn modelId="{5F9DCE6D-1ED0-4DB2-A9B6-6EE136A44EC2}" type="presOf" srcId="{365900F4-A52B-4169-A282-F9E5DC6BFAF3}" destId="{5EF9ADD4-796B-4C22-B501-958A61EB3B9E}" srcOrd="0" destOrd="0" presId="urn:microsoft.com/office/officeart/2005/8/layout/cycle8"/>
    <dgm:cxn modelId="{CFABC700-8C47-4BA2-9DFB-42C3ABE093B5}" srcId="{0F98683D-CD62-4036-A4EF-673C10A5A475}" destId="{D560C39E-C459-4950-A956-C717472ABA68}" srcOrd="3" destOrd="0" parTransId="{D1516392-D056-44BD-9EEF-1941ED6D59C6}" sibTransId="{64776432-A5D7-4DA0-8BB0-B1B0B38D3DDB}"/>
    <dgm:cxn modelId="{6F9596DB-3BCE-43E6-8675-1088D1130D42}" srcId="{0F98683D-CD62-4036-A4EF-673C10A5A475}" destId="{5C889870-EB6F-49AC-A4C2-6911E2884BD8}" srcOrd="1" destOrd="0" parTransId="{CB9C81D4-AB8F-4BCD-A4A3-787EAFCD54D8}" sibTransId="{D171E7C4-D8ED-41B7-93C5-97F5D71D1250}"/>
    <dgm:cxn modelId="{88FD26E1-8FA0-4B8E-A17A-8480F7CBD0BE}" type="presOf" srcId="{0F98683D-CD62-4036-A4EF-673C10A5A475}" destId="{94DAC204-82F2-401E-81FC-252B232FBD0B}" srcOrd="0" destOrd="0" presId="urn:microsoft.com/office/officeart/2005/8/layout/cycle8"/>
    <dgm:cxn modelId="{80BCC900-6DF0-4549-8C6B-898989D19A1D}" type="presOf" srcId="{E422E313-B2D5-4610-875C-5916556F77B2}" destId="{DDE3BDDE-2D6F-498D-9CDA-EF4B7888291B}" srcOrd="1" destOrd="0" presId="urn:microsoft.com/office/officeart/2005/8/layout/cycle8"/>
    <dgm:cxn modelId="{2C1B0DB8-65E9-4F62-9226-F91B09ABDCFA}" srcId="{0F98683D-CD62-4036-A4EF-673C10A5A475}" destId="{F2DEF8C9-738D-49A0-AA3B-A7508000261B}" srcOrd="2" destOrd="0" parTransId="{EE126D61-BAB8-40AE-B9AC-499C1366ED2C}" sibTransId="{CB4A26D7-4381-47B1-B1C0-268E7BD1EAE2}"/>
    <dgm:cxn modelId="{21CEBEBA-75D7-43C5-8E46-389C412DB167}" srcId="{0F98683D-CD62-4036-A4EF-673C10A5A475}" destId="{E422E313-B2D5-4610-875C-5916556F77B2}" srcOrd="0" destOrd="0" parTransId="{9990F115-8253-4181-87B6-738724982158}" sibTransId="{DF15BB16-5EA6-4AD6-B08E-CA8415D5F057}"/>
    <dgm:cxn modelId="{1D8E95C7-D315-4BF0-91B3-BCC6519E02A1}" type="presOf" srcId="{D560C39E-C459-4950-A956-C717472ABA68}" destId="{6476B1FB-26E7-4829-9B41-4234687999EC}" srcOrd="0" destOrd="0" presId="urn:microsoft.com/office/officeart/2005/8/layout/cycle8"/>
    <dgm:cxn modelId="{55A1C241-D564-4E1E-8AA3-0DA74119F8A2}" type="presOf" srcId="{F2DEF8C9-738D-49A0-AA3B-A7508000261B}" destId="{C8AA0053-D226-445D-9028-B1857C24EF6B}" srcOrd="0" destOrd="0" presId="urn:microsoft.com/office/officeart/2005/8/layout/cycle8"/>
    <dgm:cxn modelId="{B702D520-4B4C-4276-A4B6-03FD7A01B091}" type="presOf" srcId="{5C889870-EB6F-49AC-A4C2-6911E2884BD8}" destId="{375DC036-A6C6-4BCC-9A55-728C449209AB}" srcOrd="0" destOrd="0" presId="urn:microsoft.com/office/officeart/2005/8/layout/cycle8"/>
    <dgm:cxn modelId="{2536F781-25E3-43F6-8C84-1DB03FA1305D}" type="presOf" srcId="{5C889870-EB6F-49AC-A4C2-6911E2884BD8}" destId="{92737CC0-D3EF-40F4-B07C-37532196EBE0}" srcOrd="1" destOrd="0" presId="urn:microsoft.com/office/officeart/2005/8/layout/cycle8"/>
    <dgm:cxn modelId="{A49E0A01-3E25-4D02-AF48-448EA6817E68}" type="presParOf" srcId="{94DAC204-82F2-401E-81FC-252B232FBD0B}" destId="{5D95A5A9-C044-4AD5-B215-A5368D9B3537}" srcOrd="0" destOrd="0" presId="urn:microsoft.com/office/officeart/2005/8/layout/cycle8"/>
    <dgm:cxn modelId="{8EBBA64B-7BAD-4BDD-B6A6-F9EEC1903DC4}" type="presParOf" srcId="{94DAC204-82F2-401E-81FC-252B232FBD0B}" destId="{37B78962-2FA5-4D79-A06A-6E62ACC9F654}" srcOrd="1" destOrd="0" presId="urn:microsoft.com/office/officeart/2005/8/layout/cycle8"/>
    <dgm:cxn modelId="{A31B3508-48CC-4C03-AD4D-7DA7F471FE97}" type="presParOf" srcId="{94DAC204-82F2-401E-81FC-252B232FBD0B}" destId="{74095ADE-83EE-4D44-A409-CCFB9D7CBAEE}" srcOrd="2" destOrd="0" presId="urn:microsoft.com/office/officeart/2005/8/layout/cycle8"/>
    <dgm:cxn modelId="{71EEE827-E49F-49A7-A2DF-F21531687694}" type="presParOf" srcId="{94DAC204-82F2-401E-81FC-252B232FBD0B}" destId="{DDE3BDDE-2D6F-498D-9CDA-EF4B7888291B}" srcOrd="3" destOrd="0" presId="urn:microsoft.com/office/officeart/2005/8/layout/cycle8"/>
    <dgm:cxn modelId="{EC4A7710-3394-411C-98E1-0D2582772F30}" type="presParOf" srcId="{94DAC204-82F2-401E-81FC-252B232FBD0B}" destId="{375DC036-A6C6-4BCC-9A55-728C449209AB}" srcOrd="4" destOrd="0" presId="urn:microsoft.com/office/officeart/2005/8/layout/cycle8"/>
    <dgm:cxn modelId="{9715D861-3679-4EB4-A156-16F2EC209982}" type="presParOf" srcId="{94DAC204-82F2-401E-81FC-252B232FBD0B}" destId="{D14AB332-889E-43B6-8A48-FF4C91DE2120}" srcOrd="5" destOrd="0" presId="urn:microsoft.com/office/officeart/2005/8/layout/cycle8"/>
    <dgm:cxn modelId="{CEE13A60-FEF1-44B5-9DB3-A17F26C3C3E6}" type="presParOf" srcId="{94DAC204-82F2-401E-81FC-252B232FBD0B}" destId="{0A71B8A6-E357-46E1-8757-4F74116EA42D}" srcOrd="6" destOrd="0" presId="urn:microsoft.com/office/officeart/2005/8/layout/cycle8"/>
    <dgm:cxn modelId="{6BB5264F-C647-4F6D-B892-D0983B90CD79}" type="presParOf" srcId="{94DAC204-82F2-401E-81FC-252B232FBD0B}" destId="{92737CC0-D3EF-40F4-B07C-37532196EBE0}" srcOrd="7" destOrd="0" presId="urn:microsoft.com/office/officeart/2005/8/layout/cycle8"/>
    <dgm:cxn modelId="{88257794-67B2-46A1-B6C2-66B57EA584B7}" type="presParOf" srcId="{94DAC204-82F2-401E-81FC-252B232FBD0B}" destId="{C8AA0053-D226-445D-9028-B1857C24EF6B}" srcOrd="8" destOrd="0" presId="urn:microsoft.com/office/officeart/2005/8/layout/cycle8"/>
    <dgm:cxn modelId="{775F48B3-8CF0-4872-A405-0D096766110B}" type="presParOf" srcId="{94DAC204-82F2-401E-81FC-252B232FBD0B}" destId="{8BFA2FA7-62A5-4774-B316-9BDBB5255FD7}" srcOrd="9" destOrd="0" presId="urn:microsoft.com/office/officeart/2005/8/layout/cycle8"/>
    <dgm:cxn modelId="{B85EA75E-537A-45F2-8C14-B12C22F4CC9F}" type="presParOf" srcId="{94DAC204-82F2-401E-81FC-252B232FBD0B}" destId="{7219D486-95DB-49BF-8B93-2F6606C242AA}" srcOrd="10" destOrd="0" presId="urn:microsoft.com/office/officeart/2005/8/layout/cycle8"/>
    <dgm:cxn modelId="{29FFFB7B-EE60-4FD8-88A2-2F211467FAC8}" type="presParOf" srcId="{94DAC204-82F2-401E-81FC-252B232FBD0B}" destId="{B86C4045-08F6-4D5A-A095-BF37C157EA10}" srcOrd="11" destOrd="0" presId="urn:microsoft.com/office/officeart/2005/8/layout/cycle8"/>
    <dgm:cxn modelId="{221D1ABB-99D1-446D-B33D-6F238554F897}" type="presParOf" srcId="{94DAC204-82F2-401E-81FC-252B232FBD0B}" destId="{6476B1FB-26E7-4829-9B41-4234687999EC}" srcOrd="12" destOrd="0" presId="urn:microsoft.com/office/officeart/2005/8/layout/cycle8"/>
    <dgm:cxn modelId="{DCE889F9-DFEA-491A-909F-AB4EB6F0FB4E}" type="presParOf" srcId="{94DAC204-82F2-401E-81FC-252B232FBD0B}" destId="{A594455C-F49A-4AAB-8330-CD904093BDAD}" srcOrd="13" destOrd="0" presId="urn:microsoft.com/office/officeart/2005/8/layout/cycle8"/>
    <dgm:cxn modelId="{E13BC417-5D17-468B-950F-C64DC0BD88D4}" type="presParOf" srcId="{94DAC204-82F2-401E-81FC-252B232FBD0B}" destId="{291DBA11-3DA4-4220-BB15-F12BCDB7CB08}" srcOrd="14" destOrd="0" presId="urn:microsoft.com/office/officeart/2005/8/layout/cycle8"/>
    <dgm:cxn modelId="{6CF8D44D-0FDB-4A81-8D0D-7BCE6076A8A7}" type="presParOf" srcId="{94DAC204-82F2-401E-81FC-252B232FBD0B}" destId="{E8159230-31C8-4F32-9A89-11A1F8934A0D}" srcOrd="15" destOrd="0" presId="urn:microsoft.com/office/officeart/2005/8/layout/cycle8"/>
    <dgm:cxn modelId="{593AB5DB-B1EC-48FE-A70E-EA1564A8FC2A}" type="presParOf" srcId="{94DAC204-82F2-401E-81FC-252B232FBD0B}" destId="{5EF9ADD4-796B-4C22-B501-958A61EB3B9E}" srcOrd="16" destOrd="0" presId="urn:microsoft.com/office/officeart/2005/8/layout/cycle8"/>
    <dgm:cxn modelId="{EDA6D7AD-EA14-447B-845F-2EAE05621EA5}" type="presParOf" srcId="{94DAC204-82F2-401E-81FC-252B232FBD0B}" destId="{7D802E34-8298-4B1F-9820-9C60DA06A1A4}" srcOrd="17" destOrd="0" presId="urn:microsoft.com/office/officeart/2005/8/layout/cycle8"/>
    <dgm:cxn modelId="{4CC726F6-9808-44BC-9F2D-204B90C3DC62}" type="presParOf" srcId="{94DAC204-82F2-401E-81FC-252B232FBD0B}" destId="{2DAFD4F1-2212-4B00-856E-87BA8D477588}" srcOrd="18" destOrd="0" presId="urn:microsoft.com/office/officeart/2005/8/layout/cycle8"/>
    <dgm:cxn modelId="{4DBA27B5-B2B4-4475-A177-3E3F4A45B289}" type="presParOf" srcId="{94DAC204-82F2-401E-81FC-252B232FBD0B}" destId="{D65A4EE0-7D2B-4998-88A7-2B56E1E491F3}" srcOrd="19" destOrd="0" presId="urn:microsoft.com/office/officeart/2005/8/layout/cycle8"/>
    <dgm:cxn modelId="{510C2FE9-7957-44CE-B356-DD145C375DBC}" type="presParOf" srcId="{94DAC204-82F2-401E-81FC-252B232FBD0B}" destId="{3B79D3EC-4417-44DB-97B1-326E619FB76F}" srcOrd="20" destOrd="0" presId="urn:microsoft.com/office/officeart/2005/8/layout/cycle8"/>
    <dgm:cxn modelId="{AD2677B7-4B3C-4CF3-95A6-737D870F0B09}" type="presParOf" srcId="{94DAC204-82F2-401E-81FC-252B232FBD0B}" destId="{DA57B580-AE69-4CF0-9080-3AD7092A698F}" srcOrd="21" destOrd="0" presId="urn:microsoft.com/office/officeart/2005/8/layout/cycle8"/>
    <dgm:cxn modelId="{56419A7E-C415-4517-9AC2-AAB6B6C35242}" type="presParOf" srcId="{94DAC204-82F2-401E-81FC-252B232FBD0B}" destId="{C0640D74-61F0-4886-973A-D755FB8AADDC}" srcOrd="22" destOrd="0" presId="urn:microsoft.com/office/officeart/2005/8/layout/cycle8"/>
    <dgm:cxn modelId="{E208568D-9DDF-4372-9ED2-A2FB3B58579B}" type="presParOf" srcId="{94DAC204-82F2-401E-81FC-252B232FBD0B}" destId="{1D878070-642B-4F3E-A24F-FB638A487312}" srcOrd="23" destOrd="0" presId="urn:microsoft.com/office/officeart/2005/8/layout/cycle8"/>
    <dgm:cxn modelId="{0D5415E1-7420-4114-BA0A-126A38D818BA}" type="presParOf" srcId="{94DAC204-82F2-401E-81FC-252B232FBD0B}" destId="{9BE15C1A-921E-4B54-A0E5-1DC637A7E015}" srcOrd="24" destOrd="0" presId="urn:microsoft.com/office/officeart/2005/8/layout/cycle8"/>
  </dgm:cxnLst>
  <dgm:bg/>
  <dgm:whole/>
</dgm:dataModel>
</file>

<file path=ppt/diagrams/data2.xml><?xml version="1.0" encoding="utf-8"?>
<dgm:dataModel xmlns:dgm="http://schemas.openxmlformats.org/drawingml/2006/diagram" xmlns:a="http://schemas.openxmlformats.org/drawingml/2006/main">
  <dgm:ptLst>
    <dgm:pt modelId="{C165056A-0677-412A-99F3-3F4814BC74B6}" type="doc">
      <dgm:prSet loTypeId="urn:microsoft.com/office/officeart/2005/8/layout/cycle8" loCatId="cycle" qsTypeId="urn:microsoft.com/office/officeart/2005/8/quickstyle/simple1" qsCatId="simple" csTypeId="urn:microsoft.com/office/officeart/2005/8/colors/accent1_2" csCatId="accent1" phldr="1"/>
      <dgm:spPr/>
    </dgm:pt>
    <dgm:pt modelId="{4D55E048-92B4-485D-8BCB-257AFB204F0E}">
      <dgm:prSet phldrT="[文本]"/>
      <dgm:spPr/>
      <dgm:t>
        <a:bodyPr/>
        <a:lstStyle/>
        <a:p>
          <a:r>
            <a:rPr lang="zh-CN" altLang="en-US" dirty="0" smtClean="0"/>
            <a:t>感悟</a:t>
          </a:r>
          <a:endParaRPr lang="zh-CN" altLang="en-US" dirty="0"/>
        </a:p>
      </dgm:t>
    </dgm:pt>
    <dgm:pt modelId="{3677691C-780B-4275-B004-8298257A87AF}" type="parTrans" cxnId="{A529BF4B-66D0-4941-8FC9-4F627C7A1B46}">
      <dgm:prSet/>
      <dgm:spPr/>
      <dgm:t>
        <a:bodyPr/>
        <a:lstStyle/>
        <a:p>
          <a:endParaRPr lang="zh-CN" altLang="en-US"/>
        </a:p>
      </dgm:t>
    </dgm:pt>
    <dgm:pt modelId="{69AE5285-86A8-41FA-A83B-946A9D9A64F9}" type="sibTrans" cxnId="{A529BF4B-66D0-4941-8FC9-4F627C7A1B46}">
      <dgm:prSet/>
      <dgm:spPr/>
      <dgm:t>
        <a:bodyPr/>
        <a:lstStyle/>
        <a:p>
          <a:endParaRPr lang="zh-CN" altLang="en-US"/>
        </a:p>
      </dgm:t>
    </dgm:pt>
    <dgm:pt modelId="{66DD82E7-91A7-4E3B-ACE0-C135FE0FBC8D}">
      <dgm:prSet phldrT="[文本]"/>
      <dgm:spPr/>
      <dgm:t>
        <a:bodyPr/>
        <a:lstStyle/>
        <a:p>
          <a:r>
            <a:rPr lang="zh-CN" altLang="en-US" dirty="0" smtClean="0"/>
            <a:t>实践</a:t>
          </a:r>
          <a:endParaRPr lang="zh-CN" altLang="en-US" dirty="0"/>
        </a:p>
      </dgm:t>
    </dgm:pt>
    <dgm:pt modelId="{9E9165B8-7BF6-4383-B54A-A892CC2978F1}" type="parTrans" cxnId="{EED82B37-3FAD-4EB1-9290-A08F87244434}">
      <dgm:prSet/>
      <dgm:spPr/>
      <dgm:t>
        <a:bodyPr/>
        <a:lstStyle/>
        <a:p>
          <a:endParaRPr lang="zh-CN" altLang="en-US"/>
        </a:p>
      </dgm:t>
    </dgm:pt>
    <dgm:pt modelId="{7EBB759F-4046-453F-912C-DE8677272533}" type="sibTrans" cxnId="{EED82B37-3FAD-4EB1-9290-A08F87244434}">
      <dgm:prSet/>
      <dgm:spPr/>
      <dgm:t>
        <a:bodyPr/>
        <a:lstStyle/>
        <a:p>
          <a:endParaRPr lang="zh-CN" altLang="en-US"/>
        </a:p>
      </dgm:t>
    </dgm:pt>
    <dgm:pt modelId="{B29D21DD-CC22-4D8C-A557-AB5207F30CD1}">
      <dgm:prSet phldrT="[文本]"/>
      <dgm:spPr/>
      <dgm:t>
        <a:bodyPr/>
        <a:lstStyle/>
        <a:p>
          <a:r>
            <a:rPr lang="zh-CN" altLang="en-US" dirty="0" smtClean="0"/>
            <a:t>观察</a:t>
          </a:r>
          <a:endParaRPr lang="zh-CN" altLang="en-US" dirty="0"/>
        </a:p>
      </dgm:t>
    </dgm:pt>
    <dgm:pt modelId="{8D10651C-5C0D-4336-9FE7-4F81C811DAA1}" type="parTrans" cxnId="{AB16CA43-0A72-4772-81CB-5E643E75FE31}">
      <dgm:prSet/>
      <dgm:spPr/>
      <dgm:t>
        <a:bodyPr/>
        <a:lstStyle/>
        <a:p>
          <a:endParaRPr lang="zh-CN" altLang="en-US"/>
        </a:p>
      </dgm:t>
    </dgm:pt>
    <dgm:pt modelId="{0A7205B3-ED26-4D78-99B3-EED92DB02451}" type="sibTrans" cxnId="{AB16CA43-0A72-4772-81CB-5E643E75FE31}">
      <dgm:prSet/>
      <dgm:spPr/>
      <dgm:t>
        <a:bodyPr/>
        <a:lstStyle/>
        <a:p>
          <a:endParaRPr lang="zh-CN" altLang="en-US"/>
        </a:p>
      </dgm:t>
    </dgm:pt>
    <dgm:pt modelId="{CD9B4B6A-347E-45D6-8F3A-97CDC0BF9E1F}">
      <dgm:prSet phldrT="[文本]"/>
      <dgm:spPr/>
      <dgm:t>
        <a:bodyPr/>
        <a:lstStyle/>
        <a:p>
          <a:r>
            <a:rPr lang="zh-CN" altLang="en-US" dirty="0" smtClean="0"/>
            <a:t>交流</a:t>
          </a:r>
          <a:endParaRPr lang="zh-CN" altLang="en-US" dirty="0"/>
        </a:p>
      </dgm:t>
    </dgm:pt>
    <dgm:pt modelId="{018E011C-E242-4C7F-9389-4FDC983A5F8C}" type="parTrans" cxnId="{4892CB92-05F2-4DA0-8C43-772A0CB862BE}">
      <dgm:prSet/>
      <dgm:spPr/>
      <dgm:t>
        <a:bodyPr/>
        <a:lstStyle/>
        <a:p>
          <a:endParaRPr lang="zh-CN" altLang="en-US"/>
        </a:p>
      </dgm:t>
    </dgm:pt>
    <dgm:pt modelId="{E2CD947C-0E8F-4040-9707-1BFFDE46E51C}" type="sibTrans" cxnId="{4892CB92-05F2-4DA0-8C43-772A0CB862BE}">
      <dgm:prSet/>
      <dgm:spPr/>
      <dgm:t>
        <a:bodyPr/>
        <a:lstStyle/>
        <a:p>
          <a:endParaRPr lang="zh-CN" altLang="en-US"/>
        </a:p>
      </dgm:t>
    </dgm:pt>
    <dgm:pt modelId="{C75B3A74-66E6-447C-8A21-977F610D2745}" type="pres">
      <dgm:prSet presAssocID="{C165056A-0677-412A-99F3-3F4814BC74B6}" presName="compositeShape" presStyleCnt="0">
        <dgm:presLayoutVars>
          <dgm:chMax val="7"/>
          <dgm:dir/>
          <dgm:resizeHandles val="exact"/>
        </dgm:presLayoutVars>
      </dgm:prSet>
      <dgm:spPr/>
    </dgm:pt>
    <dgm:pt modelId="{CAF1BC1A-A77B-423C-8942-093C5F8B7C2E}" type="pres">
      <dgm:prSet presAssocID="{C165056A-0677-412A-99F3-3F4814BC74B6}" presName="wedge1" presStyleLbl="node1" presStyleIdx="0" presStyleCnt="4"/>
      <dgm:spPr/>
      <dgm:t>
        <a:bodyPr/>
        <a:lstStyle/>
        <a:p>
          <a:endParaRPr lang="zh-CN" altLang="en-US"/>
        </a:p>
      </dgm:t>
    </dgm:pt>
    <dgm:pt modelId="{FFA91653-7FD7-47BE-9659-8FF70E4E9827}" type="pres">
      <dgm:prSet presAssocID="{C165056A-0677-412A-99F3-3F4814BC74B6}" presName="dummy1a" presStyleCnt="0"/>
      <dgm:spPr/>
    </dgm:pt>
    <dgm:pt modelId="{B530E8BD-B40C-4B83-84FF-8F93C097FFFB}" type="pres">
      <dgm:prSet presAssocID="{C165056A-0677-412A-99F3-3F4814BC74B6}" presName="dummy1b" presStyleCnt="0"/>
      <dgm:spPr/>
    </dgm:pt>
    <dgm:pt modelId="{A0B0FB96-0B46-49F3-AA37-4C5DD222992B}" type="pres">
      <dgm:prSet presAssocID="{C165056A-0677-412A-99F3-3F4814BC74B6}" presName="wedge1Tx" presStyleLbl="node1" presStyleIdx="0" presStyleCnt="4">
        <dgm:presLayoutVars>
          <dgm:chMax val="0"/>
          <dgm:chPref val="0"/>
          <dgm:bulletEnabled val="1"/>
        </dgm:presLayoutVars>
      </dgm:prSet>
      <dgm:spPr/>
      <dgm:t>
        <a:bodyPr/>
        <a:lstStyle/>
        <a:p>
          <a:endParaRPr lang="zh-CN" altLang="en-US"/>
        </a:p>
      </dgm:t>
    </dgm:pt>
    <dgm:pt modelId="{4D0869D2-26D6-4E99-95A1-02CD469FEB5B}" type="pres">
      <dgm:prSet presAssocID="{C165056A-0677-412A-99F3-3F4814BC74B6}" presName="wedge2" presStyleLbl="node1" presStyleIdx="1" presStyleCnt="4"/>
      <dgm:spPr/>
      <dgm:t>
        <a:bodyPr/>
        <a:lstStyle/>
        <a:p>
          <a:endParaRPr lang="zh-CN" altLang="en-US"/>
        </a:p>
      </dgm:t>
    </dgm:pt>
    <dgm:pt modelId="{6EA05591-B229-405A-8F14-31A43453E090}" type="pres">
      <dgm:prSet presAssocID="{C165056A-0677-412A-99F3-3F4814BC74B6}" presName="dummy2a" presStyleCnt="0"/>
      <dgm:spPr/>
    </dgm:pt>
    <dgm:pt modelId="{9678D4B8-4586-4793-9857-AA1614FBAADF}" type="pres">
      <dgm:prSet presAssocID="{C165056A-0677-412A-99F3-3F4814BC74B6}" presName="dummy2b" presStyleCnt="0"/>
      <dgm:spPr/>
    </dgm:pt>
    <dgm:pt modelId="{887F588D-5612-4315-AABD-0FAEDEC81FB6}" type="pres">
      <dgm:prSet presAssocID="{C165056A-0677-412A-99F3-3F4814BC74B6}" presName="wedge2Tx" presStyleLbl="node1" presStyleIdx="1" presStyleCnt="4">
        <dgm:presLayoutVars>
          <dgm:chMax val="0"/>
          <dgm:chPref val="0"/>
          <dgm:bulletEnabled val="1"/>
        </dgm:presLayoutVars>
      </dgm:prSet>
      <dgm:spPr/>
      <dgm:t>
        <a:bodyPr/>
        <a:lstStyle/>
        <a:p>
          <a:endParaRPr lang="zh-CN" altLang="en-US"/>
        </a:p>
      </dgm:t>
    </dgm:pt>
    <dgm:pt modelId="{5D65A652-7C02-4E1A-867E-2338AA82E0EF}" type="pres">
      <dgm:prSet presAssocID="{C165056A-0677-412A-99F3-3F4814BC74B6}" presName="wedge3" presStyleLbl="node1" presStyleIdx="2" presStyleCnt="4"/>
      <dgm:spPr/>
      <dgm:t>
        <a:bodyPr/>
        <a:lstStyle/>
        <a:p>
          <a:endParaRPr lang="zh-CN" altLang="en-US"/>
        </a:p>
      </dgm:t>
    </dgm:pt>
    <dgm:pt modelId="{C48BF74E-2C76-494D-8A8B-0CC0B07A6EA6}" type="pres">
      <dgm:prSet presAssocID="{C165056A-0677-412A-99F3-3F4814BC74B6}" presName="dummy3a" presStyleCnt="0"/>
      <dgm:spPr/>
    </dgm:pt>
    <dgm:pt modelId="{1CF3D82D-01EA-4DEA-82CA-35415BB1A568}" type="pres">
      <dgm:prSet presAssocID="{C165056A-0677-412A-99F3-3F4814BC74B6}" presName="dummy3b" presStyleCnt="0"/>
      <dgm:spPr/>
    </dgm:pt>
    <dgm:pt modelId="{2E2F57BD-EF67-437A-93CB-8F6693743BF0}" type="pres">
      <dgm:prSet presAssocID="{C165056A-0677-412A-99F3-3F4814BC74B6}" presName="wedge3Tx" presStyleLbl="node1" presStyleIdx="2" presStyleCnt="4">
        <dgm:presLayoutVars>
          <dgm:chMax val="0"/>
          <dgm:chPref val="0"/>
          <dgm:bulletEnabled val="1"/>
        </dgm:presLayoutVars>
      </dgm:prSet>
      <dgm:spPr/>
      <dgm:t>
        <a:bodyPr/>
        <a:lstStyle/>
        <a:p>
          <a:endParaRPr lang="zh-CN" altLang="en-US"/>
        </a:p>
      </dgm:t>
    </dgm:pt>
    <dgm:pt modelId="{D3C7E05E-09EB-4459-B17B-11119B5C3F2B}" type="pres">
      <dgm:prSet presAssocID="{C165056A-0677-412A-99F3-3F4814BC74B6}" presName="wedge4" presStyleLbl="node1" presStyleIdx="3" presStyleCnt="4"/>
      <dgm:spPr/>
      <dgm:t>
        <a:bodyPr/>
        <a:lstStyle/>
        <a:p>
          <a:endParaRPr lang="zh-CN" altLang="en-US"/>
        </a:p>
      </dgm:t>
    </dgm:pt>
    <dgm:pt modelId="{D6E91204-22A1-42BB-A3E0-289335A9E4DC}" type="pres">
      <dgm:prSet presAssocID="{C165056A-0677-412A-99F3-3F4814BC74B6}" presName="dummy4a" presStyleCnt="0"/>
      <dgm:spPr/>
    </dgm:pt>
    <dgm:pt modelId="{73A6F4AB-3C12-4983-9323-3967EB8A0E04}" type="pres">
      <dgm:prSet presAssocID="{C165056A-0677-412A-99F3-3F4814BC74B6}" presName="dummy4b" presStyleCnt="0"/>
      <dgm:spPr/>
    </dgm:pt>
    <dgm:pt modelId="{F8FCE2AB-52F8-4EBA-906E-ABA8D4580097}" type="pres">
      <dgm:prSet presAssocID="{C165056A-0677-412A-99F3-3F4814BC74B6}" presName="wedge4Tx" presStyleLbl="node1" presStyleIdx="3" presStyleCnt="4">
        <dgm:presLayoutVars>
          <dgm:chMax val="0"/>
          <dgm:chPref val="0"/>
          <dgm:bulletEnabled val="1"/>
        </dgm:presLayoutVars>
      </dgm:prSet>
      <dgm:spPr/>
      <dgm:t>
        <a:bodyPr/>
        <a:lstStyle/>
        <a:p>
          <a:endParaRPr lang="zh-CN" altLang="en-US"/>
        </a:p>
      </dgm:t>
    </dgm:pt>
    <dgm:pt modelId="{741F7E3F-1D8B-4444-BCF0-0E3343137D9F}" type="pres">
      <dgm:prSet presAssocID="{0A7205B3-ED26-4D78-99B3-EED92DB02451}" presName="arrowWedge1" presStyleLbl="fgSibTrans2D1" presStyleIdx="0" presStyleCnt="4"/>
      <dgm:spPr/>
    </dgm:pt>
    <dgm:pt modelId="{C4BEC28D-68E6-44B0-911F-814B105E93B1}" type="pres">
      <dgm:prSet presAssocID="{E2CD947C-0E8F-4040-9707-1BFFDE46E51C}" presName="arrowWedge2" presStyleLbl="fgSibTrans2D1" presStyleIdx="1" presStyleCnt="4"/>
      <dgm:spPr/>
    </dgm:pt>
    <dgm:pt modelId="{A9ACB720-0F1B-47B1-B624-F8832C5AB5FA}" type="pres">
      <dgm:prSet presAssocID="{69AE5285-86A8-41FA-A83B-946A9D9A64F9}" presName="arrowWedge3" presStyleLbl="fgSibTrans2D1" presStyleIdx="2" presStyleCnt="4"/>
      <dgm:spPr/>
    </dgm:pt>
    <dgm:pt modelId="{75B1F854-EF81-42C8-A2F6-EBFD9A68868E}" type="pres">
      <dgm:prSet presAssocID="{7EBB759F-4046-453F-912C-DE8677272533}" presName="arrowWedge4" presStyleLbl="fgSibTrans2D1" presStyleIdx="3" presStyleCnt="4"/>
      <dgm:spPr/>
    </dgm:pt>
  </dgm:ptLst>
  <dgm:cxnLst>
    <dgm:cxn modelId="{EE04A9FC-5A4B-4F13-9B42-CB7818FC0F00}" type="presOf" srcId="{66DD82E7-91A7-4E3B-ACE0-C135FE0FBC8D}" destId="{F8FCE2AB-52F8-4EBA-906E-ABA8D4580097}" srcOrd="1" destOrd="0" presId="urn:microsoft.com/office/officeart/2005/8/layout/cycle8"/>
    <dgm:cxn modelId="{4892CB92-05F2-4DA0-8C43-772A0CB862BE}" srcId="{C165056A-0677-412A-99F3-3F4814BC74B6}" destId="{CD9B4B6A-347E-45D6-8F3A-97CDC0BF9E1F}" srcOrd="1" destOrd="0" parTransId="{018E011C-E242-4C7F-9389-4FDC983A5F8C}" sibTransId="{E2CD947C-0E8F-4040-9707-1BFFDE46E51C}"/>
    <dgm:cxn modelId="{41513326-2587-4B59-821E-BDA9D52F82AC}" type="presOf" srcId="{B29D21DD-CC22-4D8C-A557-AB5207F30CD1}" destId="{CAF1BC1A-A77B-423C-8942-093C5F8B7C2E}" srcOrd="0" destOrd="0" presId="urn:microsoft.com/office/officeart/2005/8/layout/cycle8"/>
    <dgm:cxn modelId="{AB16CA43-0A72-4772-81CB-5E643E75FE31}" srcId="{C165056A-0677-412A-99F3-3F4814BC74B6}" destId="{B29D21DD-CC22-4D8C-A557-AB5207F30CD1}" srcOrd="0" destOrd="0" parTransId="{8D10651C-5C0D-4336-9FE7-4F81C811DAA1}" sibTransId="{0A7205B3-ED26-4D78-99B3-EED92DB02451}"/>
    <dgm:cxn modelId="{8DBCB68D-B41E-495E-A056-02C8CF509796}" type="presOf" srcId="{4D55E048-92B4-485D-8BCB-257AFB204F0E}" destId="{5D65A652-7C02-4E1A-867E-2338AA82E0EF}" srcOrd="0" destOrd="0" presId="urn:microsoft.com/office/officeart/2005/8/layout/cycle8"/>
    <dgm:cxn modelId="{37EB5718-CA3B-4348-B9D7-77A38C319575}" type="presOf" srcId="{4D55E048-92B4-485D-8BCB-257AFB204F0E}" destId="{2E2F57BD-EF67-437A-93CB-8F6693743BF0}" srcOrd="1" destOrd="0" presId="urn:microsoft.com/office/officeart/2005/8/layout/cycle8"/>
    <dgm:cxn modelId="{EED82B37-3FAD-4EB1-9290-A08F87244434}" srcId="{C165056A-0677-412A-99F3-3F4814BC74B6}" destId="{66DD82E7-91A7-4E3B-ACE0-C135FE0FBC8D}" srcOrd="3" destOrd="0" parTransId="{9E9165B8-7BF6-4383-B54A-A892CC2978F1}" sibTransId="{7EBB759F-4046-453F-912C-DE8677272533}"/>
    <dgm:cxn modelId="{88A17160-A3BA-4B97-8C54-F68B14649715}" type="presOf" srcId="{66DD82E7-91A7-4E3B-ACE0-C135FE0FBC8D}" destId="{D3C7E05E-09EB-4459-B17B-11119B5C3F2B}" srcOrd="0" destOrd="0" presId="urn:microsoft.com/office/officeart/2005/8/layout/cycle8"/>
    <dgm:cxn modelId="{4E14293E-51CE-4E81-B246-8E00D3A99F4B}" type="presOf" srcId="{CD9B4B6A-347E-45D6-8F3A-97CDC0BF9E1F}" destId="{4D0869D2-26D6-4E99-95A1-02CD469FEB5B}" srcOrd="0" destOrd="0" presId="urn:microsoft.com/office/officeart/2005/8/layout/cycle8"/>
    <dgm:cxn modelId="{A529BF4B-66D0-4941-8FC9-4F627C7A1B46}" srcId="{C165056A-0677-412A-99F3-3F4814BC74B6}" destId="{4D55E048-92B4-485D-8BCB-257AFB204F0E}" srcOrd="2" destOrd="0" parTransId="{3677691C-780B-4275-B004-8298257A87AF}" sibTransId="{69AE5285-86A8-41FA-A83B-946A9D9A64F9}"/>
    <dgm:cxn modelId="{B0BA2FD2-0968-4147-8D3E-118C8A1A39B7}" type="presOf" srcId="{C165056A-0677-412A-99F3-3F4814BC74B6}" destId="{C75B3A74-66E6-447C-8A21-977F610D2745}" srcOrd="0" destOrd="0" presId="urn:microsoft.com/office/officeart/2005/8/layout/cycle8"/>
    <dgm:cxn modelId="{468AA23F-83FD-49D3-88ED-1140717B6F57}" type="presOf" srcId="{CD9B4B6A-347E-45D6-8F3A-97CDC0BF9E1F}" destId="{887F588D-5612-4315-AABD-0FAEDEC81FB6}" srcOrd="1" destOrd="0" presId="urn:microsoft.com/office/officeart/2005/8/layout/cycle8"/>
    <dgm:cxn modelId="{5F7212B7-D133-446E-8C3B-6D9883FB3B1C}" type="presOf" srcId="{B29D21DD-CC22-4D8C-A557-AB5207F30CD1}" destId="{A0B0FB96-0B46-49F3-AA37-4C5DD222992B}" srcOrd="1" destOrd="0" presId="urn:microsoft.com/office/officeart/2005/8/layout/cycle8"/>
    <dgm:cxn modelId="{73F6757D-A3E3-400A-968F-0E71DB69FB4B}" type="presParOf" srcId="{C75B3A74-66E6-447C-8A21-977F610D2745}" destId="{CAF1BC1A-A77B-423C-8942-093C5F8B7C2E}" srcOrd="0" destOrd="0" presId="urn:microsoft.com/office/officeart/2005/8/layout/cycle8"/>
    <dgm:cxn modelId="{869C1954-6BC8-4A2C-BD03-609A8BA36981}" type="presParOf" srcId="{C75B3A74-66E6-447C-8A21-977F610D2745}" destId="{FFA91653-7FD7-47BE-9659-8FF70E4E9827}" srcOrd="1" destOrd="0" presId="urn:microsoft.com/office/officeart/2005/8/layout/cycle8"/>
    <dgm:cxn modelId="{B98A16A1-FE26-49D6-BB81-73A4D5072D76}" type="presParOf" srcId="{C75B3A74-66E6-447C-8A21-977F610D2745}" destId="{B530E8BD-B40C-4B83-84FF-8F93C097FFFB}" srcOrd="2" destOrd="0" presId="urn:microsoft.com/office/officeart/2005/8/layout/cycle8"/>
    <dgm:cxn modelId="{C872AE1D-FC17-4AFF-86BE-C5B200DBFBF0}" type="presParOf" srcId="{C75B3A74-66E6-447C-8A21-977F610D2745}" destId="{A0B0FB96-0B46-49F3-AA37-4C5DD222992B}" srcOrd="3" destOrd="0" presId="urn:microsoft.com/office/officeart/2005/8/layout/cycle8"/>
    <dgm:cxn modelId="{D8E7098E-F0C6-40C2-A3BF-DC868F92A7BE}" type="presParOf" srcId="{C75B3A74-66E6-447C-8A21-977F610D2745}" destId="{4D0869D2-26D6-4E99-95A1-02CD469FEB5B}" srcOrd="4" destOrd="0" presId="urn:microsoft.com/office/officeart/2005/8/layout/cycle8"/>
    <dgm:cxn modelId="{A3838ACB-0563-49BF-9BD3-697F578D06AD}" type="presParOf" srcId="{C75B3A74-66E6-447C-8A21-977F610D2745}" destId="{6EA05591-B229-405A-8F14-31A43453E090}" srcOrd="5" destOrd="0" presId="urn:microsoft.com/office/officeart/2005/8/layout/cycle8"/>
    <dgm:cxn modelId="{C8D697F9-8CAB-418B-96C5-C7EF8C0EBBEB}" type="presParOf" srcId="{C75B3A74-66E6-447C-8A21-977F610D2745}" destId="{9678D4B8-4586-4793-9857-AA1614FBAADF}" srcOrd="6" destOrd="0" presId="urn:microsoft.com/office/officeart/2005/8/layout/cycle8"/>
    <dgm:cxn modelId="{B8217B28-4E8D-472B-B884-8AD760CB1625}" type="presParOf" srcId="{C75B3A74-66E6-447C-8A21-977F610D2745}" destId="{887F588D-5612-4315-AABD-0FAEDEC81FB6}" srcOrd="7" destOrd="0" presId="urn:microsoft.com/office/officeart/2005/8/layout/cycle8"/>
    <dgm:cxn modelId="{030379D5-B09D-4B8D-93BA-649A43F8696B}" type="presParOf" srcId="{C75B3A74-66E6-447C-8A21-977F610D2745}" destId="{5D65A652-7C02-4E1A-867E-2338AA82E0EF}" srcOrd="8" destOrd="0" presId="urn:microsoft.com/office/officeart/2005/8/layout/cycle8"/>
    <dgm:cxn modelId="{13AD5735-3BE3-4743-ACB2-BC68FD709EE7}" type="presParOf" srcId="{C75B3A74-66E6-447C-8A21-977F610D2745}" destId="{C48BF74E-2C76-494D-8A8B-0CC0B07A6EA6}" srcOrd="9" destOrd="0" presId="urn:microsoft.com/office/officeart/2005/8/layout/cycle8"/>
    <dgm:cxn modelId="{BD991F28-5DC3-4B9C-8315-8EF60D425861}" type="presParOf" srcId="{C75B3A74-66E6-447C-8A21-977F610D2745}" destId="{1CF3D82D-01EA-4DEA-82CA-35415BB1A568}" srcOrd="10" destOrd="0" presId="urn:microsoft.com/office/officeart/2005/8/layout/cycle8"/>
    <dgm:cxn modelId="{ABBDECA1-42DC-46F6-BEB8-9A4817FB628B}" type="presParOf" srcId="{C75B3A74-66E6-447C-8A21-977F610D2745}" destId="{2E2F57BD-EF67-437A-93CB-8F6693743BF0}" srcOrd="11" destOrd="0" presId="urn:microsoft.com/office/officeart/2005/8/layout/cycle8"/>
    <dgm:cxn modelId="{9354C643-1E5D-489D-962C-7F7A32FFB214}" type="presParOf" srcId="{C75B3A74-66E6-447C-8A21-977F610D2745}" destId="{D3C7E05E-09EB-4459-B17B-11119B5C3F2B}" srcOrd="12" destOrd="0" presId="urn:microsoft.com/office/officeart/2005/8/layout/cycle8"/>
    <dgm:cxn modelId="{C83C2AC6-AE23-47DA-B991-DF15D54C1E03}" type="presParOf" srcId="{C75B3A74-66E6-447C-8A21-977F610D2745}" destId="{D6E91204-22A1-42BB-A3E0-289335A9E4DC}" srcOrd="13" destOrd="0" presId="urn:microsoft.com/office/officeart/2005/8/layout/cycle8"/>
    <dgm:cxn modelId="{80ED530C-EC77-444C-94C7-E920140F0F5A}" type="presParOf" srcId="{C75B3A74-66E6-447C-8A21-977F610D2745}" destId="{73A6F4AB-3C12-4983-9323-3967EB8A0E04}" srcOrd="14" destOrd="0" presId="urn:microsoft.com/office/officeart/2005/8/layout/cycle8"/>
    <dgm:cxn modelId="{B7B8AF94-20CB-4091-A2FA-E82DC0579411}" type="presParOf" srcId="{C75B3A74-66E6-447C-8A21-977F610D2745}" destId="{F8FCE2AB-52F8-4EBA-906E-ABA8D4580097}" srcOrd="15" destOrd="0" presId="urn:microsoft.com/office/officeart/2005/8/layout/cycle8"/>
    <dgm:cxn modelId="{41A45FFF-3BC1-41E2-AAE8-55C0EC3F5698}" type="presParOf" srcId="{C75B3A74-66E6-447C-8A21-977F610D2745}" destId="{741F7E3F-1D8B-4444-BCF0-0E3343137D9F}" srcOrd="16" destOrd="0" presId="urn:microsoft.com/office/officeart/2005/8/layout/cycle8"/>
    <dgm:cxn modelId="{B98C60D8-7AFD-4E00-8C50-3FDFE04FFFEB}" type="presParOf" srcId="{C75B3A74-66E6-447C-8A21-977F610D2745}" destId="{C4BEC28D-68E6-44B0-911F-814B105E93B1}" srcOrd="17" destOrd="0" presId="urn:microsoft.com/office/officeart/2005/8/layout/cycle8"/>
    <dgm:cxn modelId="{D5E14186-0D8F-48D4-8EB3-89829D529D58}" type="presParOf" srcId="{C75B3A74-66E6-447C-8A21-977F610D2745}" destId="{A9ACB720-0F1B-47B1-B624-F8832C5AB5FA}" srcOrd="18" destOrd="0" presId="urn:microsoft.com/office/officeart/2005/8/layout/cycle8"/>
    <dgm:cxn modelId="{7D7E0924-35C3-4CD4-8FA7-BE20C8661904}" type="presParOf" srcId="{C75B3A74-66E6-447C-8A21-977F610D2745}" destId="{75B1F854-EF81-42C8-A2F6-EBFD9A68868E}" srcOrd="19" destOrd="0" presId="urn:microsoft.com/office/officeart/2005/8/layout/cycle8"/>
  </dgm:cxnLst>
  <dgm:bg/>
  <dgm:whole/>
</dgm:dataModel>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210E83-8CAC-466A-B6A1-359A78BCE091}"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4954DD3-A58E-46CB-91F9-F42CD323B714}" type="datetimeFigureOut">
              <a:rPr lang="zh-CN" altLang="en-US" smtClean="0"/>
              <a:pPr/>
              <a:t>2013/12/18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210E83-8CAC-466A-B6A1-359A78BCE09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4954DD3-A58E-46CB-91F9-F42CD323B714}" type="datetimeFigureOut">
              <a:rPr lang="zh-CN" altLang="en-US" smtClean="0"/>
              <a:pPr/>
              <a:t>2013/12/18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1C210E83-8CAC-466A-B6A1-359A78BCE09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Excel___11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Cooper</a:t>
            </a:r>
            <a:r>
              <a:rPr lang="zh-CN" altLang="en-US" dirty="0" smtClean="0"/>
              <a:t>的</a:t>
            </a:r>
            <a:r>
              <a:rPr lang="zh-CN" altLang="en-US" dirty="0" smtClean="0"/>
              <a:t>定位和价值</a:t>
            </a:r>
            <a:r>
              <a:rPr lang="zh-CN" altLang="en-US" dirty="0" smtClean="0"/>
              <a:t/>
            </a:r>
            <a:br>
              <a:rPr lang="zh-CN" altLang="en-US" dirty="0" smtClean="0"/>
            </a:br>
            <a:endParaRPr lang="zh-CN" altLang="en-US" dirty="0"/>
          </a:p>
        </p:txBody>
      </p:sp>
      <p:sp>
        <p:nvSpPr>
          <p:cNvPr id="3" name="文本占位符 2"/>
          <p:cNvSpPr>
            <a:spLocks noGrp="1"/>
          </p:cNvSpPr>
          <p:nvPr>
            <p:ph type="body"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评价模型中已有的“土”政策</a:t>
            </a:r>
          </a:p>
        </p:txBody>
      </p:sp>
      <p:sp>
        <p:nvSpPr>
          <p:cNvPr id="3" name="内容占位符 2"/>
          <p:cNvSpPr>
            <a:spLocks noGrp="1"/>
          </p:cNvSpPr>
          <p:nvPr>
            <p:ph idx="1"/>
          </p:nvPr>
        </p:nvSpPr>
        <p:spPr/>
        <p:txBody>
          <a:bodyPr>
            <a:normAutofit fontScale="92500" lnSpcReduction="20000"/>
          </a:bodyPr>
          <a:lstStyle/>
          <a:p>
            <a:pPr>
              <a:defRPr/>
            </a:pPr>
            <a:r>
              <a:rPr lang="zh-CN" altLang="en-US" i="1" u="sng" dirty="0" smtClean="0">
                <a:solidFill>
                  <a:schemeClr val="tx1">
                    <a:lumMod val="75000"/>
                  </a:schemeClr>
                </a:solidFill>
              </a:rPr>
              <a:t>复用不应该表现为耦合性增加</a:t>
            </a:r>
            <a:r>
              <a:rPr lang="en-US" altLang="zh-CN" dirty="0" smtClean="0">
                <a:solidFill>
                  <a:schemeClr val="tx1">
                    <a:lumMod val="75000"/>
                  </a:schemeClr>
                </a:solidFill>
              </a:rPr>
              <a:t>——</a:t>
            </a:r>
            <a:r>
              <a:rPr lang="zh-CN" altLang="en-US" dirty="0" smtClean="0">
                <a:solidFill>
                  <a:schemeClr val="tx1">
                    <a:lumMod val="75000"/>
                  </a:schemeClr>
                </a:solidFill>
              </a:rPr>
              <a:t>最大耦合顺序差值</a:t>
            </a:r>
            <a:endParaRPr lang="en-US" altLang="zh-CN" dirty="0" smtClean="0">
              <a:solidFill>
                <a:schemeClr val="tx1">
                  <a:lumMod val="75000"/>
                </a:schemeClr>
              </a:solidFill>
            </a:endParaRPr>
          </a:p>
          <a:p>
            <a:pPr>
              <a:defRPr/>
            </a:pPr>
            <a:r>
              <a:rPr lang="zh-CN" altLang="en-US" i="1" dirty="0" smtClean="0">
                <a:solidFill>
                  <a:schemeClr val="tx1">
                    <a:lumMod val="75000"/>
                  </a:schemeClr>
                </a:solidFill>
              </a:rPr>
              <a:t>从产品线的角度上看，应该</a:t>
            </a:r>
            <a:r>
              <a:rPr lang="zh-CN" altLang="en-US" i="1" u="sng" dirty="0" smtClean="0">
                <a:solidFill>
                  <a:schemeClr val="tx1">
                    <a:lumMod val="75000"/>
                  </a:schemeClr>
                </a:solidFill>
              </a:rPr>
              <a:t>提高业务组件对平台组件依赖问题的严重程度</a:t>
            </a:r>
            <a:endParaRPr lang="en-US" altLang="zh-CN" i="1" u="sng" dirty="0" smtClean="0">
              <a:solidFill>
                <a:schemeClr val="tx1">
                  <a:lumMod val="75000"/>
                </a:schemeClr>
              </a:solidFill>
            </a:endParaRPr>
          </a:p>
          <a:p>
            <a:pPr>
              <a:defRPr/>
            </a:pPr>
            <a:r>
              <a:rPr lang="zh-CN" altLang="en-US" i="1" dirty="0" smtClean="0">
                <a:solidFill>
                  <a:schemeClr val="tx1">
                    <a:lumMod val="75000"/>
                  </a:schemeClr>
                </a:solidFill>
              </a:rPr>
              <a:t>从东软遇到的实际问题出发，应该</a:t>
            </a:r>
            <a:r>
              <a:rPr lang="zh-CN" altLang="en-US" i="1" u="sng" dirty="0" smtClean="0">
                <a:solidFill>
                  <a:schemeClr val="tx1">
                    <a:lumMod val="75000"/>
                  </a:schemeClr>
                </a:solidFill>
              </a:rPr>
              <a:t>反对公共耦合</a:t>
            </a:r>
            <a:r>
              <a:rPr lang="en-US" altLang="zh-CN" dirty="0" smtClean="0">
                <a:solidFill>
                  <a:schemeClr val="tx1">
                    <a:lumMod val="75000"/>
                  </a:schemeClr>
                </a:solidFill>
              </a:rPr>
              <a:t>——</a:t>
            </a:r>
            <a:r>
              <a:rPr lang="zh-CN" altLang="en-US" dirty="0" smtClean="0">
                <a:solidFill>
                  <a:schemeClr val="tx1">
                    <a:lumMod val="75000"/>
                  </a:schemeClr>
                </a:solidFill>
              </a:rPr>
              <a:t>增加类关系类型</a:t>
            </a:r>
            <a:r>
              <a:rPr lang="en-US" altLang="zh-CN" dirty="0" err="1" smtClean="0">
                <a:solidFill>
                  <a:schemeClr val="tx1">
                    <a:lumMod val="75000"/>
                  </a:schemeClr>
                </a:solidFill>
              </a:rPr>
              <a:t>TableRelation</a:t>
            </a:r>
            <a:endParaRPr lang="en-US" altLang="zh-CN" dirty="0" smtClean="0">
              <a:solidFill>
                <a:schemeClr val="tx1">
                  <a:lumMod val="75000"/>
                </a:schemeClr>
              </a:solidFill>
            </a:endParaRPr>
          </a:p>
          <a:p>
            <a:pPr>
              <a:defRPr/>
            </a:pPr>
            <a:r>
              <a:rPr lang="zh-CN" altLang="en-US" i="1" u="sng" dirty="0" smtClean="0">
                <a:solidFill>
                  <a:schemeClr val="tx1">
                    <a:lumMod val="75000"/>
                  </a:schemeClr>
                </a:solidFill>
              </a:rPr>
              <a:t>只有一个实现类的接口没有表现出抽象价值</a:t>
            </a:r>
            <a:r>
              <a:rPr lang="en-US" altLang="zh-CN" dirty="0" smtClean="0">
                <a:solidFill>
                  <a:schemeClr val="tx1">
                    <a:lumMod val="75000"/>
                  </a:schemeClr>
                </a:solidFill>
              </a:rPr>
              <a:t>——</a:t>
            </a:r>
            <a:r>
              <a:rPr lang="zh-CN" altLang="en-US" dirty="0" smtClean="0">
                <a:solidFill>
                  <a:schemeClr val="tx1">
                    <a:lumMod val="75000"/>
                  </a:schemeClr>
                </a:solidFill>
              </a:rPr>
              <a:t>抽象类资格评判器</a:t>
            </a:r>
          </a:p>
          <a:p>
            <a:pPr>
              <a:defRPr/>
            </a:pPr>
            <a:r>
              <a:rPr lang="zh-CN" altLang="en-US" dirty="0" smtClean="0">
                <a:solidFill>
                  <a:schemeClr val="tx1">
                    <a:lumMod val="75000"/>
                  </a:schemeClr>
                </a:solidFill>
              </a:rPr>
              <a:t>稳定性除了有关系的组件个数外，还应涉及耦合的强度</a:t>
            </a:r>
            <a:endParaRPr lang="en-US" altLang="zh-CN" dirty="0" smtClean="0">
              <a:solidFill>
                <a:schemeClr val="tx1">
                  <a:lumMod val="75000"/>
                </a:schemeClr>
              </a:solidFill>
            </a:endParaRPr>
          </a:p>
          <a:p>
            <a:pPr>
              <a:defRPr/>
            </a:pPr>
            <a:endParaRPr lang="zh-CN" altLang="en-US" dirty="0" smtClean="0">
              <a:solidFill>
                <a:schemeClr val="tx1">
                  <a:lumMod val="60000"/>
                  <a:lumOff val="40000"/>
                </a:schemeClr>
              </a:solidFill>
            </a:endParaRPr>
          </a:p>
          <a:p>
            <a:pPr>
              <a:defRPr/>
            </a:pPr>
            <a:endParaRPr lang="zh-CN" altLang="en-US" dirty="0" smtClean="0">
              <a:solidFill>
                <a:schemeClr val="tx1">
                  <a:lumMod val="60000"/>
                  <a:lumOff val="40000"/>
                </a:schemeClr>
              </a:solidFill>
            </a:endParaRPr>
          </a:p>
          <a:p>
            <a:pPr>
              <a:defRPr/>
            </a:pPr>
            <a:endParaRPr lang="zh-CN" altLang="en-US" dirty="0" smtClean="0">
              <a:solidFill>
                <a:schemeClr val="tx1">
                  <a:lumMod val="60000"/>
                  <a:lumOff val="40000"/>
                </a:schemeClr>
              </a:solidFill>
            </a:endParaRPr>
          </a:p>
          <a:p>
            <a:pPr>
              <a:defRPr/>
            </a:pPr>
            <a:endParaRPr lang="zh-CN" altLang="en-US" dirty="0" smtClean="0">
              <a:solidFill>
                <a:schemeClr val="tx1">
                  <a:lumMod val="60000"/>
                  <a:lumOff val="40000"/>
                </a:schemeClr>
              </a:solidFill>
            </a:endParaRPr>
          </a:p>
          <a:p>
            <a:pPr>
              <a:defRPr/>
            </a:pPr>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结构问题可视化</a:t>
            </a:r>
            <a:r>
              <a:rPr lang="en-US" altLang="zh-CN" dirty="0" smtClean="0"/>
              <a:t>/</a:t>
            </a:r>
            <a:r>
              <a:rPr lang="zh-CN" altLang="en-US" dirty="0" smtClean="0"/>
              <a:t>早发现</a:t>
            </a:r>
            <a:endParaRPr lang="zh-CN" altLang="en-US" dirty="0"/>
          </a:p>
        </p:txBody>
      </p:sp>
      <p:sp>
        <p:nvSpPr>
          <p:cNvPr id="48131" name="文本占位符 2"/>
          <p:cNvSpPr>
            <a:spLocks noGrp="1"/>
          </p:cNvSpPr>
          <p:nvPr>
            <p:ph type="body" idx="1"/>
          </p:nvPr>
        </p:nvSpPr>
        <p:spPr/>
        <p:txBody>
          <a:bodyPr/>
          <a:lstStyle/>
          <a:p>
            <a:r>
              <a:rPr lang="zh-CN" altLang="en-US" smtClean="0"/>
              <a:t>价值</a:t>
            </a:r>
            <a:r>
              <a:rPr lang="en-US" altLang="zh-CN" smtClean="0"/>
              <a:t>2</a:t>
            </a:r>
            <a:endParaRPr lang="zh-CN" altLang="en-US"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我们现存的问题</a:t>
            </a:r>
          </a:p>
        </p:txBody>
      </p:sp>
      <p:sp>
        <p:nvSpPr>
          <p:cNvPr id="4" name="TextBox 3"/>
          <p:cNvSpPr txBox="1"/>
          <p:nvPr/>
        </p:nvSpPr>
        <p:spPr>
          <a:xfrm>
            <a:off x="785813" y="1951038"/>
            <a:ext cx="7450137" cy="923925"/>
          </a:xfrm>
          <a:prstGeom prst="rect">
            <a:avLst/>
          </a:prstGeom>
          <a:noFill/>
          <a:ln>
            <a:solidFill>
              <a:schemeClr val="accent1">
                <a:lumMod val="50000"/>
              </a:schemeClr>
            </a:solidFill>
          </a:ln>
        </p:spPr>
        <p:txBody>
          <a:bodyPr>
            <a:spAutoFit/>
          </a:bodyPr>
          <a:lstStyle/>
          <a:p>
            <a:pPr>
              <a:defRPr/>
            </a:pPr>
            <a:r>
              <a:rPr lang="zh-CN" altLang="en-US" dirty="0"/>
              <a:t>部分研发的重要的软件系统的实现结构换乱，开发人员应付</a:t>
            </a:r>
            <a:r>
              <a:rPr lang="en-US" altLang="zh-CN" dirty="0"/>
              <a:t>/</a:t>
            </a:r>
            <a:r>
              <a:rPr lang="zh-CN" altLang="en-US" dirty="0"/>
              <a:t>抱怨，领导不了解</a:t>
            </a:r>
            <a:r>
              <a:rPr lang="en-US" altLang="zh-CN" dirty="0"/>
              <a:t>/</a:t>
            </a:r>
            <a:r>
              <a:rPr lang="zh-CN" altLang="en-US" dirty="0"/>
              <a:t>没重视，没有给提升结构质量足够的成本。没有一种呈现实际的实现结构的办法，使得大家没有共识</a:t>
            </a:r>
            <a:endParaRPr lang="en-US" altLang="zh-CN" dirty="0"/>
          </a:p>
        </p:txBody>
      </p:sp>
      <p:sp>
        <p:nvSpPr>
          <p:cNvPr id="6" name="矩形 5"/>
          <p:cNvSpPr/>
          <p:nvPr/>
        </p:nvSpPr>
        <p:spPr>
          <a:xfrm>
            <a:off x="785813" y="3643313"/>
            <a:ext cx="7429500" cy="646112"/>
          </a:xfrm>
          <a:prstGeom prst="rect">
            <a:avLst/>
          </a:prstGeom>
          <a:ln>
            <a:solidFill>
              <a:schemeClr val="accent1">
                <a:lumMod val="50000"/>
              </a:schemeClr>
            </a:solidFill>
          </a:ln>
        </p:spPr>
        <p:txBody>
          <a:bodyPr>
            <a:spAutoFit/>
          </a:bodyPr>
          <a:lstStyle/>
          <a:p>
            <a:pPr marL="0" lvl="1">
              <a:defRPr/>
            </a:pPr>
            <a:r>
              <a:rPr lang="zh-CN" altLang="en-US" dirty="0"/>
              <a:t>在产品和平台的研发中由于不重视结构问题，经常形成大一统的怪兽，很难拆解。使得它演化越来越困难，改进的成本越来越高</a:t>
            </a:r>
            <a:endParaRPr lang="en-US" altLang="zh-CN"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结构问题可视化</a:t>
            </a:r>
            <a:r>
              <a:rPr lang="en-US" altLang="zh-CN" smtClean="0"/>
              <a:t>/</a:t>
            </a:r>
            <a:r>
              <a:rPr lang="zh-CN" altLang="en-US" smtClean="0"/>
              <a:t>早发现</a:t>
            </a:r>
          </a:p>
        </p:txBody>
      </p:sp>
      <p:sp>
        <p:nvSpPr>
          <p:cNvPr id="4" name="矩形 3"/>
          <p:cNvSpPr/>
          <p:nvPr/>
        </p:nvSpPr>
        <p:spPr>
          <a:xfrm>
            <a:off x="582613" y="1130300"/>
            <a:ext cx="7743825" cy="646113"/>
          </a:xfrm>
          <a:prstGeom prst="rect">
            <a:avLst/>
          </a:prstGeom>
          <a:ln>
            <a:solidFill>
              <a:schemeClr val="accent1">
                <a:shade val="95000"/>
                <a:satMod val="105000"/>
              </a:schemeClr>
            </a:solidFill>
          </a:ln>
        </p:spPr>
        <p:txBody>
          <a:bodyPr>
            <a:spAutoFit/>
          </a:bodyPr>
          <a:lstStyle/>
          <a:p>
            <a:pPr>
              <a:defRPr/>
            </a:pPr>
            <a:r>
              <a:rPr lang="en-US" altLang="zh-CN" dirty="0"/>
              <a:t>Cooper</a:t>
            </a:r>
            <a:r>
              <a:rPr lang="zh-CN" altLang="en-US" dirty="0"/>
              <a:t>通过将软件结构中的问题可视化，让大家直观的看到，建立共识，来推进实际软件的结构质量的改进</a:t>
            </a:r>
            <a:endParaRPr lang="en-US" altLang="zh-CN" dirty="0"/>
          </a:p>
        </p:txBody>
      </p:sp>
      <p:pic>
        <p:nvPicPr>
          <p:cNvPr id="50180" name="Picture 2"/>
          <p:cNvPicPr>
            <a:picLocks noChangeAspect="1" noChangeArrowheads="1"/>
          </p:cNvPicPr>
          <p:nvPr/>
        </p:nvPicPr>
        <p:blipFill>
          <a:blip r:embed="rId2"/>
          <a:srcRect/>
          <a:stretch>
            <a:fillRect/>
          </a:stretch>
        </p:blipFill>
        <p:spPr bwMode="auto">
          <a:xfrm>
            <a:off x="5500688" y="2928938"/>
            <a:ext cx="3400425" cy="2643187"/>
          </a:xfrm>
          <a:prstGeom prst="rect">
            <a:avLst/>
          </a:prstGeom>
          <a:noFill/>
          <a:ln w="9525">
            <a:noFill/>
            <a:miter lim="800000"/>
            <a:headEnd/>
            <a:tailEnd/>
          </a:ln>
        </p:spPr>
      </p:pic>
      <p:sp>
        <p:nvSpPr>
          <p:cNvPr id="9" name="矩形 8"/>
          <p:cNvSpPr/>
          <p:nvPr/>
        </p:nvSpPr>
        <p:spPr>
          <a:xfrm>
            <a:off x="571500" y="1928813"/>
            <a:ext cx="7786688" cy="923925"/>
          </a:xfrm>
          <a:prstGeom prst="rect">
            <a:avLst/>
          </a:prstGeom>
          <a:ln>
            <a:solidFill>
              <a:schemeClr val="accent1">
                <a:shade val="95000"/>
                <a:satMod val="105000"/>
              </a:schemeClr>
            </a:solidFill>
          </a:ln>
        </p:spPr>
        <p:txBody>
          <a:bodyPr>
            <a:spAutoFit/>
          </a:bodyPr>
          <a:lstStyle/>
          <a:p>
            <a:pPr>
              <a:defRPr/>
            </a:pPr>
            <a:r>
              <a:rPr lang="zh-CN" altLang="en-US" dirty="0"/>
              <a:t>在产品和平台的研发中，通过将</a:t>
            </a:r>
            <a:r>
              <a:rPr lang="en-US" altLang="zh-CN" dirty="0"/>
              <a:t>Cooper</a:t>
            </a:r>
            <a:r>
              <a:rPr lang="zh-CN" altLang="en-US" dirty="0"/>
              <a:t>作为日常分析软件结构的工具，以及在架构评审时要求使用</a:t>
            </a:r>
            <a:r>
              <a:rPr lang="en-US" altLang="zh-CN" dirty="0"/>
              <a:t>Cooper</a:t>
            </a:r>
            <a:r>
              <a:rPr lang="zh-CN" altLang="en-US" dirty="0"/>
              <a:t>发现结构问题，能够让架构师尽早的管控结构问题</a:t>
            </a:r>
            <a:endParaRPr lang="en-US" altLang="zh-CN" dirty="0"/>
          </a:p>
        </p:txBody>
      </p:sp>
      <p:pic>
        <p:nvPicPr>
          <p:cNvPr id="50182" name="Picture 8"/>
          <p:cNvPicPr>
            <a:picLocks noChangeAspect="1" noChangeArrowheads="1"/>
          </p:cNvPicPr>
          <p:nvPr/>
        </p:nvPicPr>
        <p:blipFill>
          <a:blip r:embed="rId3"/>
          <a:srcRect/>
          <a:stretch>
            <a:fillRect/>
          </a:stretch>
        </p:blipFill>
        <p:spPr bwMode="auto">
          <a:xfrm>
            <a:off x="185738" y="3243263"/>
            <a:ext cx="5283200" cy="2357437"/>
          </a:xfrm>
          <a:prstGeom prst="rect">
            <a:avLst/>
          </a:prstGeom>
          <a:noFill/>
          <a:ln w="9525">
            <a:noFill/>
            <a:miter lim="800000"/>
            <a:headEnd/>
            <a:tailEnd/>
          </a:ln>
        </p:spPr>
      </p:pic>
      <p:sp>
        <p:nvSpPr>
          <p:cNvPr id="7" name="矩形 6"/>
          <p:cNvSpPr/>
          <p:nvPr/>
        </p:nvSpPr>
        <p:spPr>
          <a:xfrm>
            <a:off x="6715125" y="4500563"/>
            <a:ext cx="500063" cy="357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6286500" y="3500438"/>
            <a:ext cx="500063" cy="357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smtClean="0"/>
              <a:t>Cooper</a:t>
            </a:r>
            <a:r>
              <a:rPr lang="zh-CN" altLang="en-US" smtClean="0"/>
              <a:t>可以发现的结构问题</a:t>
            </a:r>
          </a:p>
        </p:txBody>
      </p:sp>
      <p:sp>
        <p:nvSpPr>
          <p:cNvPr id="51203" name="内容占位符 2"/>
          <p:cNvSpPr>
            <a:spLocks noGrp="1"/>
          </p:cNvSpPr>
          <p:nvPr>
            <p:ph idx="1"/>
          </p:nvPr>
        </p:nvSpPr>
        <p:spPr/>
        <p:txBody>
          <a:bodyPr>
            <a:normAutofit lnSpcReduction="10000"/>
          </a:bodyPr>
          <a:lstStyle/>
          <a:p>
            <a:r>
              <a:rPr lang="zh-CN" altLang="en-US" smtClean="0"/>
              <a:t>不合理的依赖关系</a:t>
            </a:r>
            <a:endParaRPr lang="en-US" altLang="zh-CN" smtClean="0"/>
          </a:p>
          <a:p>
            <a:pPr lvl="1"/>
            <a:r>
              <a:rPr lang="zh-CN" altLang="en-US" smtClean="0"/>
              <a:t>下层组件对上层组件的依赖</a:t>
            </a:r>
            <a:endParaRPr lang="en-US" altLang="zh-CN" smtClean="0"/>
          </a:p>
          <a:p>
            <a:pPr lvl="1"/>
            <a:r>
              <a:rPr lang="zh-CN" altLang="en-US" smtClean="0"/>
              <a:t>彼此</a:t>
            </a:r>
            <a:r>
              <a:rPr lang="en-US" altLang="zh-CN" smtClean="0"/>
              <a:t>/</a:t>
            </a:r>
            <a:r>
              <a:rPr lang="zh-CN" altLang="en-US" smtClean="0"/>
              <a:t>循环依赖</a:t>
            </a:r>
            <a:endParaRPr lang="en-US" altLang="zh-CN" smtClean="0"/>
          </a:p>
          <a:p>
            <a:pPr lvl="1"/>
            <a:r>
              <a:rPr lang="zh-CN" altLang="en-US" smtClean="0"/>
              <a:t>稳定的组件依赖了不稳定的组件</a:t>
            </a:r>
            <a:endParaRPr lang="en-US" altLang="zh-CN" smtClean="0"/>
          </a:p>
          <a:p>
            <a:pPr lvl="1"/>
            <a:r>
              <a:rPr lang="zh-CN" altLang="en-US" smtClean="0"/>
              <a:t>共享数据库表</a:t>
            </a:r>
            <a:endParaRPr lang="en-US" altLang="zh-CN" smtClean="0"/>
          </a:p>
          <a:p>
            <a:r>
              <a:rPr lang="zh-CN" altLang="en-US" smtClean="0"/>
              <a:t>低质量的组件</a:t>
            </a:r>
            <a:endParaRPr lang="en-US" altLang="zh-CN" smtClean="0"/>
          </a:p>
          <a:p>
            <a:pPr lvl="1"/>
            <a:r>
              <a:rPr lang="zh-CN" altLang="en-US" smtClean="0"/>
              <a:t>高耦合低内聚的组件</a:t>
            </a:r>
            <a:endParaRPr lang="en-US" altLang="zh-CN" smtClean="0"/>
          </a:p>
          <a:p>
            <a:pPr lvl="1"/>
            <a:r>
              <a:rPr lang="zh-CN" altLang="en-US" smtClean="0"/>
              <a:t>封装性差的组件</a:t>
            </a:r>
            <a:endParaRPr lang="en-US" altLang="zh-CN" smtClean="0"/>
          </a:p>
          <a:p>
            <a:pPr lvl="1"/>
            <a:r>
              <a:rPr lang="zh-CN" altLang="en-US" smtClean="0"/>
              <a:t>抽象性差的组件</a:t>
            </a:r>
            <a:endParaRPr lang="en-US" altLang="zh-CN" smtClean="0"/>
          </a:p>
          <a:p>
            <a:pPr lvl="1"/>
            <a:endParaRPr lang="en-US" altLang="zh-CN"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已有的实践</a:t>
            </a:r>
          </a:p>
        </p:txBody>
      </p:sp>
      <p:sp>
        <p:nvSpPr>
          <p:cNvPr id="52227" name="内容占位符 2"/>
          <p:cNvSpPr>
            <a:spLocks noGrp="1"/>
          </p:cNvSpPr>
          <p:nvPr>
            <p:ph idx="1"/>
          </p:nvPr>
        </p:nvSpPr>
        <p:spPr/>
        <p:txBody>
          <a:bodyPr/>
          <a:lstStyle/>
          <a:p>
            <a:r>
              <a:rPr lang="zh-CN" altLang="en-US" i="1" smtClean="0"/>
              <a:t>抽取平台</a:t>
            </a:r>
            <a:r>
              <a:rPr lang="zh-CN" altLang="en-US" smtClean="0"/>
              <a:t>时，给架构师提供领域业务组件依赖应用业务组件的类列表，帮助识别抽取任务和成本</a:t>
            </a:r>
            <a:endParaRPr lang="en-US" altLang="zh-CN" smtClean="0"/>
          </a:p>
          <a:p>
            <a:r>
              <a:rPr lang="zh-CN" altLang="en-US" i="1" smtClean="0"/>
              <a:t>研发产品</a:t>
            </a:r>
            <a:r>
              <a:rPr lang="zh-CN" altLang="en-US" smtClean="0"/>
              <a:t>时，时刻让架构师关注产品结构，避免形成“牵一发而动全身”的问题</a:t>
            </a:r>
            <a:endParaRPr lang="en-US" altLang="zh-CN" smtClean="0"/>
          </a:p>
          <a:p>
            <a:endParaRPr lang="en-US" altLang="zh-CN" smtClean="0"/>
          </a:p>
          <a:p>
            <a:endParaRPr lang="zh-CN" altLang="en-US"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3"/>
          <p:cNvPicPr>
            <a:picLocks noChangeAspect="1" noChangeArrowheads="1"/>
          </p:cNvPicPr>
          <p:nvPr/>
        </p:nvPicPr>
        <p:blipFill>
          <a:blip r:embed="rId2"/>
          <a:srcRect/>
          <a:stretch>
            <a:fillRect/>
          </a:stretch>
        </p:blipFill>
        <p:spPr bwMode="auto">
          <a:xfrm>
            <a:off x="0" y="4500563"/>
            <a:ext cx="2733675" cy="2357437"/>
          </a:xfrm>
          <a:prstGeom prst="rect">
            <a:avLst/>
          </a:prstGeom>
          <a:noFill/>
          <a:ln w="9525">
            <a:noFill/>
            <a:miter lim="800000"/>
            <a:headEnd/>
            <a:tailEnd/>
          </a:ln>
        </p:spPr>
      </p:pic>
      <p:sp>
        <p:nvSpPr>
          <p:cNvPr id="54277" name="标题 12"/>
          <p:cNvSpPr>
            <a:spLocks noGrp="1"/>
          </p:cNvSpPr>
          <p:nvPr>
            <p:ph type="title"/>
          </p:nvPr>
        </p:nvSpPr>
        <p:spPr/>
        <p:txBody>
          <a:bodyPr/>
          <a:lstStyle/>
          <a:p>
            <a:r>
              <a:rPr lang="zh-CN" altLang="en-US" sz="2800" smtClean="0"/>
              <a:t>研发产品时，时刻让架构师关注产品结构，避免形成“牵一发而动全身”的问题</a:t>
            </a:r>
          </a:p>
        </p:txBody>
      </p:sp>
      <p:sp>
        <p:nvSpPr>
          <p:cNvPr id="54275" name="内容占位符 2"/>
          <p:cNvSpPr>
            <a:spLocks noGrp="1"/>
          </p:cNvSpPr>
          <p:nvPr>
            <p:ph idx="1"/>
          </p:nvPr>
        </p:nvSpPr>
        <p:spPr>
          <a:xfrm>
            <a:off x="5572125" y="1285875"/>
            <a:ext cx="2214563" cy="571500"/>
          </a:xfrm>
        </p:spPr>
        <p:txBody>
          <a:bodyPr>
            <a:normAutofit fontScale="77500" lnSpcReduction="20000"/>
          </a:bodyPr>
          <a:lstStyle/>
          <a:p>
            <a:r>
              <a:rPr lang="en-US" altLang="zh-CN" smtClean="0"/>
              <a:t>Cooper</a:t>
            </a:r>
            <a:r>
              <a:rPr lang="zh-CN" altLang="en-US" smtClean="0"/>
              <a:t>自己</a:t>
            </a:r>
            <a:endParaRPr lang="en-US" altLang="zh-CN" smtClean="0"/>
          </a:p>
        </p:txBody>
      </p:sp>
      <p:grpSp>
        <p:nvGrpSpPr>
          <p:cNvPr id="2" name="组合 14"/>
          <p:cNvGrpSpPr>
            <a:grpSpLocks/>
          </p:cNvGrpSpPr>
          <p:nvPr/>
        </p:nvGrpSpPr>
        <p:grpSpPr bwMode="auto">
          <a:xfrm>
            <a:off x="1071563" y="1714500"/>
            <a:ext cx="7013575" cy="3227388"/>
            <a:chOff x="785813" y="2428875"/>
            <a:chExt cx="7013575" cy="3226852"/>
          </a:xfrm>
        </p:grpSpPr>
        <p:pic>
          <p:nvPicPr>
            <p:cNvPr id="54280" name="Picture 3"/>
            <p:cNvPicPr>
              <a:picLocks noChangeAspect="1" noChangeArrowheads="1"/>
            </p:cNvPicPr>
            <p:nvPr/>
          </p:nvPicPr>
          <p:blipFill>
            <a:blip r:embed="rId3"/>
            <a:srcRect/>
            <a:stretch>
              <a:fillRect/>
            </a:stretch>
          </p:blipFill>
          <p:spPr bwMode="auto">
            <a:xfrm>
              <a:off x="785813" y="2428875"/>
              <a:ext cx="2051050" cy="2786063"/>
            </a:xfrm>
            <a:prstGeom prst="rect">
              <a:avLst/>
            </a:prstGeom>
            <a:noFill/>
            <a:ln w="9525">
              <a:noFill/>
              <a:miter lim="800000"/>
              <a:headEnd/>
              <a:tailEnd/>
            </a:ln>
          </p:spPr>
        </p:pic>
        <p:pic>
          <p:nvPicPr>
            <p:cNvPr id="54281" name="Picture 3"/>
            <p:cNvPicPr>
              <a:picLocks noChangeAspect="1" noChangeArrowheads="1"/>
            </p:cNvPicPr>
            <p:nvPr/>
          </p:nvPicPr>
          <p:blipFill>
            <a:blip r:embed="rId4"/>
            <a:srcRect/>
            <a:stretch>
              <a:fillRect/>
            </a:stretch>
          </p:blipFill>
          <p:spPr bwMode="auto">
            <a:xfrm>
              <a:off x="3286125" y="2428875"/>
              <a:ext cx="1824038" cy="2643188"/>
            </a:xfrm>
            <a:prstGeom prst="rect">
              <a:avLst/>
            </a:prstGeom>
            <a:noFill/>
            <a:ln w="9525">
              <a:noFill/>
              <a:miter lim="800000"/>
              <a:headEnd/>
              <a:tailEnd/>
            </a:ln>
          </p:spPr>
        </p:pic>
        <p:pic>
          <p:nvPicPr>
            <p:cNvPr id="54282" name="Picture 5"/>
            <p:cNvPicPr>
              <a:picLocks noChangeAspect="1" noChangeArrowheads="1"/>
            </p:cNvPicPr>
            <p:nvPr/>
          </p:nvPicPr>
          <p:blipFill>
            <a:blip r:embed="rId5"/>
            <a:srcRect/>
            <a:stretch>
              <a:fillRect/>
            </a:stretch>
          </p:blipFill>
          <p:spPr bwMode="auto">
            <a:xfrm>
              <a:off x="5715000" y="2428875"/>
              <a:ext cx="2084388" cy="2736850"/>
            </a:xfrm>
            <a:prstGeom prst="rect">
              <a:avLst/>
            </a:prstGeom>
            <a:noFill/>
            <a:ln w="9525">
              <a:noFill/>
              <a:miter lim="800000"/>
              <a:headEnd/>
              <a:tailEnd/>
            </a:ln>
          </p:spPr>
        </p:pic>
        <p:sp>
          <p:nvSpPr>
            <p:cNvPr id="7" name="TextBox 6"/>
            <p:cNvSpPr txBox="1"/>
            <p:nvPr/>
          </p:nvSpPr>
          <p:spPr>
            <a:xfrm>
              <a:off x="1928813" y="5285900"/>
              <a:ext cx="5114925" cy="369827"/>
            </a:xfrm>
            <a:prstGeom prst="rect">
              <a:avLst/>
            </a:prstGeom>
            <a:noFill/>
          </p:spPr>
          <p:txBody>
            <a:bodyPr wrap="none">
              <a:spAutoFit/>
            </a:bodyPr>
            <a:lstStyle/>
            <a:p>
              <a:pPr>
                <a:defRPr/>
              </a:pPr>
              <a:r>
                <a:rPr lang="en-US" altLang="zh-CN" dirty="0">
                  <a:solidFill>
                    <a:schemeClr val="bg1">
                      <a:lumMod val="50000"/>
                    </a:schemeClr>
                  </a:solidFill>
                </a:rPr>
                <a:t>2010~~~~~~~~~~~~~~~~~~~~~~~~~~~~2013</a:t>
              </a:r>
              <a:endParaRPr lang="zh-CN" altLang="en-US" dirty="0">
                <a:solidFill>
                  <a:schemeClr val="bg1">
                    <a:lumMod val="50000"/>
                  </a:schemeClr>
                </a:solidFill>
              </a:endParaRPr>
            </a:p>
          </p:txBody>
        </p:sp>
        <p:cxnSp>
          <p:nvCxnSpPr>
            <p:cNvPr id="9" name="曲线连接符 8"/>
            <p:cNvCxnSpPr/>
            <p:nvPr/>
          </p:nvCxnSpPr>
          <p:spPr>
            <a:xfrm flipV="1">
              <a:off x="2071688" y="3785963"/>
              <a:ext cx="1857375" cy="71425"/>
            </a:xfrm>
            <a:prstGeom prst="curvedConnector3">
              <a:avLst>
                <a:gd name="adj1" fmla="val 1179"/>
              </a:avLst>
            </a:prstGeom>
            <a:ln w="317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a:off x="2071688" y="4071665"/>
              <a:ext cx="1714500" cy="71425"/>
            </a:xfrm>
            <a:prstGeom prst="curvedConnector3">
              <a:avLst>
                <a:gd name="adj1" fmla="val 223"/>
              </a:avLst>
            </a:prstGeom>
            <a:ln w="317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p:nvPr/>
          </p:nvCxnSpPr>
          <p:spPr>
            <a:xfrm>
              <a:off x="4572000" y="3214557"/>
              <a:ext cx="1643063" cy="71425"/>
            </a:xfrm>
            <a:prstGeom prst="curvedConnector3">
              <a:avLst>
                <a:gd name="adj1" fmla="val 50000"/>
              </a:avLst>
            </a:prstGeom>
            <a:ln w="317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p:nvPr/>
          </p:nvCxnSpPr>
          <p:spPr>
            <a:xfrm>
              <a:off x="4572000" y="3285983"/>
              <a:ext cx="2714625" cy="285703"/>
            </a:xfrm>
            <a:prstGeom prst="curvedConnector3">
              <a:avLst>
                <a:gd name="adj1" fmla="val 50000"/>
              </a:avLst>
            </a:prstGeom>
            <a:ln w="317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p:nvPr/>
          </p:nvCxnSpPr>
          <p:spPr>
            <a:xfrm flipV="1">
              <a:off x="4286250" y="2787590"/>
              <a:ext cx="2000250" cy="212690"/>
            </a:xfrm>
            <a:prstGeom prst="curvedConnector3">
              <a:avLst>
                <a:gd name="adj1" fmla="val 50000"/>
              </a:avLst>
            </a:prstGeom>
            <a:ln w="317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4278" name="TextBox 17"/>
          <p:cNvSpPr txBox="1">
            <a:spLocks noChangeArrowheads="1"/>
          </p:cNvSpPr>
          <p:nvPr/>
        </p:nvSpPr>
        <p:spPr bwMode="auto">
          <a:xfrm>
            <a:off x="2765425" y="5143500"/>
            <a:ext cx="6378575" cy="369888"/>
          </a:xfrm>
          <a:prstGeom prst="rect">
            <a:avLst/>
          </a:prstGeom>
          <a:noFill/>
          <a:ln w="9525">
            <a:noFill/>
            <a:miter lim="800000"/>
            <a:headEnd/>
            <a:tailEnd/>
          </a:ln>
        </p:spPr>
        <p:txBody>
          <a:bodyPr wrap="none">
            <a:spAutoFit/>
          </a:bodyPr>
          <a:lstStyle/>
          <a:p>
            <a:r>
              <a:rPr lang="zh-CN" altLang="en-US">
                <a:solidFill>
                  <a:schemeClr val="tx2"/>
                </a:solidFill>
              </a:rPr>
              <a:t>这是</a:t>
            </a:r>
            <a:r>
              <a:rPr lang="en-US" altLang="zh-CN">
                <a:solidFill>
                  <a:schemeClr val="tx2"/>
                </a:solidFill>
              </a:rPr>
              <a:t>JDK1.6</a:t>
            </a:r>
            <a:r>
              <a:rPr lang="zh-CN" altLang="en-US">
                <a:solidFill>
                  <a:schemeClr val="tx2"/>
                </a:solidFill>
              </a:rPr>
              <a:t>，避免</a:t>
            </a:r>
            <a:r>
              <a:rPr lang="en-US" altLang="zh-CN">
                <a:solidFill>
                  <a:schemeClr val="tx2"/>
                </a:solidFill>
              </a:rPr>
              <a:t>Cooper</a:t>
            </a:r>
            <a:r>
              <a:rPr lang="zh-CN" altLang="en-US">
                <a:solidFill>
                  <a:schemeClr val="tx2"/>
                </a:solidFill>
              </a:rPr>
              <a:t>成为这种结构的保证就是</a:t>
            </a:r>
            <a:r>
              <a:rPr lang="en-US" altLang="zh-CN">
                <a:solidFill>
                  <a:schemeClr val="tx2"/>
                </a:solidFill>
              </a:rPr>
              <a:t>Cooper</a:t>
            </a:r>
            <a:endParaRPr lang="zh-CN" altLang="en-US">
              <a:solidFill>
                <a:schemeClr val="tx2"/>
              </a:solidFill>
            </a:endParaRPr>
          </a:p>
        </p:txBody>
      </p:sp>
      <p:sp>
        <p:nvSpPr>
          <p:cNvPr id="18" name="圆角矩形 17"/>
          <p:cNvSpPr/>
          <p:nvPr/>
        </p:nvSpPr>
        <p:spPr>
          <a:xfrm>
            <a:off x="84138" y="5499100"/>
            <a:ext cx="1643062" cy="21431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辅助识别领域业务组件</a:t>
            </a:r>
            <a:endParaRPr lang="zh-CN" altLang="en-US" dirty="0"/>
          </a:p>
        </p:txBody>
      </p:sp>
      <p:sp>
        <p:nvSpPr>
          <p:cNvPr id="55299" name="文本占位符 2"/>
          <p:cNvSpPr>
            <a:spLocks noGrp="1"/>
          </p:cNvSpPr>
          <p:nvPr>
            <p:ph type="body" idx="1"/>
          </p:nvPr>
        </p:nvSpPr>
        <p:spPr/>
        <p:txBody>
          <a:bodyPr/>
          <a:lstStyle/>
          <a:p>
            <a:r>
              <a:rPr lang="zh-CN" altLang="en-US" smtClean="0"/>
              <a:t>价值</a:t>
            </a:r>
            <a:r>
              <a:rPr lang="en-US" altLang="zh-CN" smtClean="0"/>
              <a:t>3</a:t>
            </a:r>
            <a:endParaRPr lang="zh-CN" alt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我们现存的问题</a:t>
            </a:r>
          </a:p>
        </p:txBody>
      </p:sp>
      <p:sp>
        <p:nvSpPr>
          <p:cNvPr id="4" name="TextBox 3"/>
          <p:cNvSpPr txBox="1"/>
          <p:nvPr/>
        </p:nvSpPr>
        <p:spPr>
          <a:xfrm>
            <a:off x="714375" y="2643188"/>
            <a:ext cx="7450138" cy="923925"/>
          </a:xfrm>
          <a:prstGeom prst="rect">
            <a:avLst/>
          </a:prstGeom>
          <a:noFill/>
          <a:ln>
            <a:solidFill>
              <a:schemeClr val="accent1">
                <a:lumMod val="50000"/>
              </a:schemeClr>
            </a:solidFill>
          </a:ln>
        </p:spPr>
        <p:txBody>
          <a:bodyPr>
            <a:spAutoFit/>
          </a:bodyPr>
          <a:lstStyle/>
          <a:p>
            <a:pPr>
              <a:defRPr/>
            </a:pPr>
            <a:r>
              <a:rPr lang="zh-CN" altLang="en-US" dirty="0"/>
              <a:t>在实施软件产品线方法过程中，对应用工程中编写的领域逻辑缺少发现的机制和工具，使得部分属于领域工程的领域业务组件没有在领域工程组进行维护，削弱了软件产品线的生产力</a:t>
            </a:r>
            <a:endParaRPr lang="en-US" altLang="zh-CN"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辅助识别领域业务组件</a:t>
            </a:r>
          </a:p>
        </p:txBody>
      </p:sp>
      <p:sp>
        <p:nvSpPr>
          <p:cNvPr id="4" name="矩形 3"/>
          <p:cNvSpPr/>
          <p:nvPr/>
        </p:nvSpPr>
        <p:spPr>
          <a:xfrm>
            <a:off x="571500" y="1500188"/>
            <a:ext cx="7743825" cy="646112"/>
          </a:xfrm>
          <a:prstGeom prst="rect">
            <a:avLst/>
          </a:prstGeom>
          <a:ln>
            <a:solidFill>
              <a:schemeClr val="accent1">
                <a:shade val="95000"/>
                <a:satMod val="105000"/>
              </a:schemeClr>
            </a:solidFill>
          </a:ln>
        </p:spPr>
        <p:txBody>
          <a:bodyPr>
            <a:spAutoFit/>
          </a:bodyPr>
          <a:lstStyle/>
          <a:p>
            <a:pPr>
              <a:defRPr/>
            </a:pPr>
            <a:r>
              <a:rPr lang="en-US" altLang="zh-CN" dirty="0"/>
              <a:t>Cooper</a:t>
            </a:r>
            <a:r>
              <a:rPr lang="zh-CN" altLang="en-US" dirty="0"/>
              <a:t>通过计算业务组件的稳定性，辅助架构师判断该业务组件是否具有领域业务组件的资格</a:t>
            </a:r>
            <a:endParaRPr lang="en-US" altLang="zh-CN" dirty="0"/>
          </a:p>
        </p:txBody>
      </p:sp>
      <p:pic>
        <p:nvPicPr>
          <p:cNvPr id="57348" name="Picture 2"/>
          <p:cNvPicPr>
            <a:picLocks noChangeAspect="1" noChangeArrowheads="1"/>
          </p:cNvPicPr>
          <p:nvPr/>
        </p:nvPicPr>
        <p:blipFill>
          <a:blip r:embed="rId2"/>
          <a:srcRect/>
          <a:stretch>
            <a:fillRect/>
          </a:stretch>
        </p:blipFill>
        <p:spPr bwMode="auto">
          <a:xfrm>
            <a:off x="714375" y="2786063"/>
            <a:ext cx="7715250" cy="24368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Cooper</a:t>
            </a:r>
            <a:r>
              <a:rPr lang="zh-CN" altLang="en-US" dirty="0" smtClean="0"/>
              <a:t>的</a:t>
            </a:r>
            <a:r>
              <a:rPr lang="zh-CN" altLang="en-US" dirty="0" smtClean="0"/>
              <a:t>定位</a:t>
            </a:r>
            <a:endParaRPr lang="zh-CN" altLang="en-US" dirty="0"/>
          </a:p>
        </p:txBody>
      </p:sp>
      <p:sp>
        <p:nvSpPr>
          <p:cNvPr id="5" name="副标题 4"/>
          <p:cNvSpPr>
            <a:spLocks noGrp="1"/>
          </p:cNvSpPr>
          <p:nvPr>
            <p:ph type="subTitle" idx="1"/>
          </p:nvPr>
        </p:nvSpPr>
        <p:spPr/>
        <p:txBody>
          <a:bodyPr/>
          <a:lstStyle/>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自动生成结构调整建议</a:t>
            </a:r>
            <a:endParaRPr lang="zh-CN" altLang="en-US" dirty="0"/>
          </a:p>
        </p:txBody>
      </p:sp>
      <p:sp>
        <p:nvSpPr>
          <p:cNvPr id="59395" name="文本占位符 2"/>
          <p:cNvSpPr>
            <a:spLocks noGrp="1"/>
          </p:cNvSpPr>
          <p:nvPr>
            <p:ph type="body" idx="1"/>
          </p:nvPr>
        </p:nvSpPr>
        <p:spPr/>
        <p:txBody>
          <a:bodyPr/>
          <a:lstStyle/>
          <a:p>
            <a:r>
              <a:rPr lang="zh-CN" altLang="en-US" smtClean="0"/>
              <a:t>价值</a:t>
            </a:r>
            <a:r>
              <a:rPr lang="en-US" altLang="zh-CN" smtClean="0"/>
              <a:t>4</a:t>
            </a:r>
            <a:endParaRPr lang="zh-CN" altLang="en-US"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我们现存的问题</a:t>
            </a:r>
          </a:p>
        </p:txBody>
      </p:sp>
      <p:sp>
        <p:nvSpPr>
          <p:cNvPr id="4" name="TextBox 3"/>
          <p:cNvSpPr txBox="1"/>
          <p:nvPr/>
        </p:nvSpPr>
        <p:spPr>
          <a:xfrm>
            <a:off x="1285875" y="2643188"/>
            <a:ext cx="6600825" cy="646112"/>
          </a:xfrm>
          <a:prstGeom prst="rect">
            <a:avLst/>
          </a:prstGeom>
          <a:noFill/>
          <a:ln>
            <a:solidFill>
              <a:schemeClr val="accent1">
                <a:lumMod val="50000"/>
              </a:schemeClr>
            </a:solidFill>
          </a:ln>
        </p:spPr>
        <p:txBody>
          <a:bodyPr>
            <a:spAutoFit/>
          </a:bodyPr>
          <a:lstStyle/>
          <a:p>
            <a:pPr>
              <a:defRPr/>
            </a:pPr>
            <a:r>
              <a:rPr lang="zh-CN" altLang="en-US" dirty="0"/>
              <a:t>有些架构师想改进自己的系统结构，不知道怎么采用合适的步骤来做，成本不知道怎么估算</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自动生成结构调整建议</a:t>
            </a:r>
          </a:p>
        </p:txBody>
      </p:sp>
      <p:sp>
        <p:nvSpPr>
          <p:cNvPr id="5" name="矩形 4"/>
          <p:cNvSpPr/>
          <p:nvPr/>
        </p:nvSpPr>
        <p:spPr>
          <a:xfrm>
            <a:off x="642938" y="1250950"/>
            <a:ext cx="7500937" cy="1200150"/>
          </a:xfrm>
          <a:prstGeom prst="rect">
            <a:avLst/>
          </a:prstGeom>
          <a:ln>
            <a:solidFill>
              <a:schemeClr val="accent1">
                <a:shade val="95000"/>
                <a:satMod val="105000"/>
              </a:schemeClr>
            </a:solidFill>
          </a:ln>
        </p:spPr>
        <p:txBody>
          <a:bodyPr>
            <a:spAutoFit/>
          </a:bodyPr>
          <a:lstStyle/>
          <a:p>
            <a:pPr>
              <a:defRPr/>
            </a:pPr>
            <a:r>
              <a:rPr lang="zh-CN" altLang="en-US" dirty="0"/>
              <a:t>通过分析</a:t>
            </a:r>
            <a:r>
              <a:rPr lang="en-US" altLang="zh-CN" dirty="0"/>
              <a:t>Cooper</a:t>
            </a:r>
            <a:r>
              <a:rPr lang="zh-CN" altLang="en-US" dirty="0"/>
              <a:t>计算出的结构调整建议能够帮助架构师知道怎么改进软件结构</a:t>
            </a:r>
            <a:endParaRPr lang="en-US" altLang="zh-CN" dirty="0"/>
          </a:p>
          <a:p>
            <a:pPr>
              <a:defRPr/>
            </a:pPr>
            <a:r>
              <a:rPr lang="zh-CN" altLang="en-US" dirty="0"/>
              <a:t>通过大家不断地应用</a:t>
            </a:r>
            <a:r>
              <a:rPr lang="en-US" altLang="zh-CN" dirty="0"/>
              <a:t>Cooper</a:t>
            </a:r>
            <a:r>
              <a:rPr lang="zh-CN" altLang="en-US" dirty="0"/>
              <a:t>，积累丰富的知识库数据，通过数据提升结构调整建议的合理性</a:t>
            </a:r>
            <a:endParaRPr lang="en-US" altLang="zh-CN" dirty="0"/>
          </a:p>
        </p:txBody>
      </p:sp>
      <p:pic>
        <p:nvPicPr>
          <p:cNvPr id="61444" name="Picture 2"/>
          <p:cNvPicPr>
            <a:picLocks noChangeAspect="1" noChangeArrowheads="1"/>
          </p:cNvPicPr>
          <p:nvPr/>
        </p:nvPicPr>
        <p:blipFill>
          <a:blip r:embed="rId2"/>
          <a:srcRect/>
          <a:stretch>
            <a:fillRect/>
          </a:stretch>
        </p:blipFill>
        <p:spPr bwMode="auto">
          <a:xfrm>
            <a:off x="796925" y="2619375"/>
            <a:ext cx="7286625" cy="4238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结构调整虚拟执行</a:t>
            </a:r>
            <a:endParaRPr lang="zh-CN" altLang="en-US" dirty="0"/>
          </a:p>
        </p:txBody>
      </p:sp>
      <p:sp>
        <p:nvSpPr>
          <p:cNvPr id="62467" name="文本占位符 2"/>
          <p:cNvSpPr>
            <a:spLocks noGrp="1"/>
          </p:cNvSpPr>
          <p:nvPr>
            <p:ph type="body" idx="1"/>
          </p:nvPr>
        </p:nvSpPr>
        <p:spPr/>
        <p:txBody>
          <a:bodyPr/>
          <a:lstStyle/>
          <a:p>
            <a:r>
              <a:rPr lang="zh-CN" altLang="en-US" smtClean="0"/>
              <a:t>价值</a:t>
            </a:r>
            <a:r>
              <a:rPr lang="en-US" altLang="zh-CN" smtClean="0"/>
              <a:t>5</a:t>
            </a:r>
            <a:endParaRPr lang="zh-CN" alt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我们现存的问题</a:t>
            </a:r>
          </a:p>
        </p:txBody>
      </p:sp>
      <p:sp>
        <p:nvSpPr>
          <p:cNvPr id="4" name="TextBox 3"/>
          <p:cNvSpPr txBox="1"/>
          <p:nvPr/>
        </p:nvSpPr>
        <p:spPr>
          <a:xfrm>
            <a:off x="1285875" y="2643188"/>
            <a:ext cx="6600825" cy="646112"/>
          </a:xfrm>
          <a:prstGeom prst="rect">
            <a:avLst/>
          </a:prstGeom>
          <a:noFill/>
          <a:ln>
            <a:solidFill>
              <a:schemeClr val="accent1">
                <a:lumMod val="50000"/>
              </a:schemeClr>
            </a:solidFill>
          </a:ln>
        </p:spPr>
        <p:txBody>
          <a:bodyPr>
            <a:spAutoFit/>
          </a:bodyPr>
          <a:lstStyle/>
          <a:p>
            <a:pPr>
              <a:defRPr/>
            </a:pPr>
            <a:r>
              <a:rPr lang="zh-CN" altLang="en-US" dirty="0"/>
              <a:t>有些架构师想改进自己的系统结构，不知道对软件结构的调整是否向好的方向发展</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结构调整虚拟执行</a:t>
            </a:r>
          </a:p>
        </p:txBody>
      </p:sp>
      <p:sp>
        <p:nvSpPr>
          <p:cNvPr id="4" name="矩形 3"/>
          <p:cNvSpPr/>
          <p:nvPr/>
        </p:nvSpPr>
        <p:spPr>
          <a:xfrm>
            <a:off x="571500" y="1428750"/>
            <a:ext cx="7715250" cy="646113"/>
          </a:xfrm>
          <a:prstGeom prst="rect">
            <a:avLst/>
          </a:prstGeom>
          <a:ln>
            <a:solidFill>
              <a:schemeClr val="accent1">
                <a:shade val="95000"/>
                <a:satMod val="105000"/>
              </a:schemeClr>
            </a:solidFill>
          </a:ln>
        </p:spPr>
        <p:txBody>
          <a:bodyPr>
            <a:spAutoFit/>
          </a:bodyPr>
          <a:lstStyle/>
          <a:p>
            <a:pPr>
              <a:defRPr/>
            </a:pPr>
            <a:r>
              <a:rPr lang="zh-CN" altLang="en-US" dirty="0"/>
              <a:t>通过使用</a:t>
            </a:r>
            <a:r>
              <a:rPr lang="en-US" altLang="zh-CN" dirty="0"/>
              <a:t>Cooper</a:t>
            </a:r>
            <a:r>
              <a:rPr lang="zh-CN" altLang="en-US" dirty="0"/>
              <a:t>提供的结构调整虚拟执行器，能够使架构师模拟改进程序结构的效果，通过量化的数据比对来判断这种改进是否合理</a:t>
            </a:r>
            <a:endParaRPr lang="en-US" altLang="zh-CN" dirty="0"/>
          </a:p>
        </p:txBody>
      </p:sp>
      <p:pic>
        <p:nvPicPr>
          <p:cNvPr id="64516" name="Picture 3"/>
          <p:cNvPicPr>
            <a:picLocks noChangeAspect="1" noChangeArrowheads="1"/>
          </p:cNvPicPr>
          <p:nvPr/>
        </p:nvPicPr>
        <p:blipFill>
          <a:blip r:embed="rId2"/>
          <a:srcRect/>
          <a:stretch>
            <a:fillRect/>
          </a:stretch>
        </p:blipFill>
        <p:spPr bwMode="auto">
          <a:xfrm>
            <a:off x="500063" y="3071813"/>
            <a:ext cx="3865562" cy="2286000"/>
          </a:xfrm>
          <a:prstGeom prst="rect">
            <a:avLst/>
          </a:prstGeom>
          <a:noFill/>
          <a:ln w="9525">
            <a:noFill/>
            <a:miter lim="800000"/>
            <a:headEnd/>
            <a:tailEnd/>
          </a:ln>
        </p:spPr>
      </p:pic>
      <p:sp>
        <p:nvSpPr>
          <p:cNvPr id="64517" name="矩形 7"/>
          <p:cNvSpPr>
            <a:spLocks noChangeArrowheads="1"/>
          </p:cNvSpPr>
          <p:nvPr/>
        </p:nvSpPr>
        <p:spPr bwMode="auto">
          <a:xfrm>
            <a:off x="4714875" y="3027363"/>
            <a:ext cx="3857625" cy="2308225"/>
          </a:xfrm>
          <a:prstGeom prst="rect">
            <a:avLst/>
          </a:prstGeom>
          <a:noFill/>
          <a:ln w="9525">
            <a:solidFill>
              <a:schemeClr val="accent1"/>
            </a:solidFill>
            <a:miter lim="800000"/>
            <a:headEnd/>
            <a:tailEnd/>
          </a:ln>
        </p:spPr>
        <p:txBody>
          <a:bodyPr>
            <a:spAutoFit/>
          </a:bodyPr>
          <a:lstStyle/>
          <a:p>
            <a:r>
              <a:rPr lang="zh-CN" altLang="en-US" sz="1200"/>
              <a:t>关系个数下降，当前为</a:t>
            </a:r>
            <a:r>
              <a:rPr lang="en-US" altLang="zh-CN" sz="1200"/>
              <a:t>[72]</a:t>
            </a:r>
            <a:r>
              <a:rPr lang="zh-CN" altLang="en-US" sz="1200"/>
              <a:t>，之前为</a:t>
            </a:r>
            <a:r>
              <a:rPr lang="en-US" altLang="zh-CN" sz="1200"/>
              <a:t>[74]</a:t>
            </a:r>
            <a:r>
              <a:rPr lang="zh-CN" altLang="en-US" sz="1200"/>
              <a:t>。</a:t>
            </a:r>
          </a:p>
          <a:p>
            <a:r>
              <a:rPr lang="zh-CN" altLang="en-US" sz="1200"/>
              <a:t>关系个数与组件个数的比值下降，当前为</a:t>
            </a:r>
            <a:r>
              <a:rPr lang="en-US" altLang="zh-CN" sz="1200"/>
              <a:t>[3.789]</a:t>
            </a:r>
            <a:r>
              <a:rPr lang="zh-CN" altLang="en-US" sz="1200"/>
              <a:t>，之前为</a:t>
            </a:r>
            <a:r>
              <a:rPr lang="en-US" altLang="zh-CN" sz="1200"/>
              <a:t>[3.895]</a:t>
            </a:r>
            <a:r>
              <a:rPr lang="zh-CN" altLang="en-US" sz="1200"/>
              <a:t>。</a:t>
            </a:r>
          </a:p>
          <a:p>
            <a:r>
              <a:rPr lang="zh-CN" altLang="en-US" sz="1200">
                <a:solidFill>
                  <a:srgbClr val="00B050"/>
                </a:solidFill>
              </a:rPr>
              <a:t>总分升高</a:t>
            </a:r>
            <a:r>
              <a:rPr lang="zh-CN" altLang="en-US" sz="1200"/>
              <a:t>，当前为</a:t>
            </a:r>
            <a:r>
              <a:rPr lang="en-US" altLang="zh-CN" sz="1200"/>
              <a:t>[70.462]</a:t>
            </a:r>
            <a:r>
              <a:rPr lang="zh-CN" altLang="en-US" sz="1200"/>
              <a:t>，之前为</a:t>
            </a:r>
            <a:r>
              <a:rPr lang="en-US" altLang="zh-CN" sz="1200"/>
              <a:t>[68.463]</a:t>
            </a:r>
            <a:r>
              <a:rPr lang="zh-CN" altLang="en-US" sz="1200"/>
              <a:t>。</a:t>
            </a:r>
          </a:p>
          <a:p>
            <a:r>
              <a:rPr lang="zh-CN" altLang="en-US" sz="1200"/>
              <a:t>抽象程度合理性得分升高，当前为</a:t>
            </a:r>
            <a:r>
              <a:rPr lang="en-US" altLang="zh-CN" sz="1200"/>
              <a:t>[12.94]</a:t>
            </a:r>
            <a:r>
              <a:rPr lang="zh-CN" altLang="en-US" sz="1200"/>
              <a:t>，之前为</a:t>
            </a:r>
            <a:r>
              <a:rPr lang="en-US" altLang="zh-CN" sz="1200"/>
              <a:t>[12.88]</a:t>
            </a:r>
            <a:r>
              <a:rPr lang="zh-CN" altLang="en-US" sz="1200"/>
              <a:t>。</a:t>
            </a:r>
          </a:p>
          <a:p>
            <a:r>
              <a:rPr lang="zh-CN" altLang="en-US" sz="1200">
                <a:solidFill>
                  <a:srgbClr val="FF0000"/>
                </a:solidFill>
              </a:rPr>
              <a:t>内聚性得分下降</a:t>
            </a:r>
            <a:r>
              <a:rPr lang="zh-CN" altLang="en-US" sz="1200"/>
              <a:t>，当前为</a:t>
            </a:r>
            <a:r>
              <a:rPr lang="en-US" altLang="zh-CN" sz="1200"/>
              <a:t>[13.94]</a:t>
            </a:r>
            <a:r>
              <a:rPr lang="zh-CN" altLang="en-US" sz="1200"/>
              <a:t>，之前为</a:t>
            </a:r>
            <a:r>
              <a:rPr lang="en-US" altLang="zh-CN" sz="1200"/>
              <a:t>[13.98]</a:t>
            </a:r>
            <a:r>
              <a:rPr lang="zh-CN" altLang="en-US" sz="1200"/>
              <a:t>。</a:t>
            </a:r>
          </a:p>
          <a:p>
            <a:r>
              <a:rPr lang="zh-CN" altLang="en-US" sz="1200"/>
              <a:t>封装性得分下降，当前为</a:t>
            </a:r>
            <a:r>
              <a:rPr lang="en-US" altLang="zh-CN" sz="1200"/>
              <a:t>[14.86]</a:t>
            </a:r>
            <a:r>
              <a:rPr lang="zh-CN" altLang="en-US" sz="1200"/>
              <a:t>，之前为</a:t>
            </a:r>
            <a:r>
              <a:rPr lang="en-US" altLang="zh-CN" sz="1200"/>
              <a:t>[14.9]</a:t>
            </a:r>
            <a:r>
              <a:rPr lang="zh-CN" altLang="en-US" sz="1200"/>
              <a:t>。</a:t>
            </a:r>
          </a:p>
          <a:p>
            <a:r>
              <a:rPr lang="zh-CN" altLang="en-US" sz="1200">
                <a:solidFill>
                  <a:srgbClr val="00B050"/>
                </a:solidFill>
              </a:rPr>
              <a:t>关系合理性得分升高</a:t>
            </a:r>
            <a:r>
              <a:rPr lang="zh-CN" altLang="en-US" sz="1200"/>
              <a:t>，当前为</a:t>
            </a:r>
            <a:r>
              <a:rPr lang="en-US" altLang="zh-CN" sz="1200"/>
              <a:t>[28.722]</a:t>
            </a:r>
            <a:r>
              <a:rPr lang="zh-CN" altLang="en-US" sz="1200"/>
              <a:t>，之前为</a:t>
            </a:r>
            <a:r>
              <a:rPr lang="en-US" altLang="zh-CN" sz="1200"/>
              <a:t>[26.703]</a:t>
            </a:r>
            <a:r>
              <a:rPr lang="zh-CN" altLang="en-US" sz="1200"/>
              <a:t>。</a:t>
            </a:r>
          </a:p>
          <a:p>
            <a:r>
              <a:rPr lang="zh-CN" altLang="en-US" sz="1200">
                <a:solidFill>
                  <a:srgbClr val="FF0000"/>
                </a:solidFill>
              </a:rPr>
              <a:t>耦合值升高</a:t>
            </a:r>
            <a:r>
              <a:rPr lang="zh-CN" altLang="en-US" sz="1200"/>
              <a:t>，当前为</a:t>
            </a:r>
            <a:r>
              <a:rPr lang="en-US" altLang="zh-CN" sz="1200"/>
              <a:t>[18.074]</a:t>
            </a:r>
            <a:r>
              <a:rPr lang="zh-CN" altLang="en-US" sz="1200"/>
              <a:t>，之前为</a:t>
            </a:r>
            <a:r>
              <a:rPr lang="en-US" altLang="zh-CN" sz="1200"/>
              <a:t>[17.947]</a:t>
            </a:r>
            <a:r>
              <a:rPr lang="zh-CN" altLang="en-US" sz="1200"/>
              <a:t>。</a:t>
            </a:r>
          </a:p>
          <a:p>
            <a:r>
              <a:rPr lang="zh-CN" altLang="en-US" sz="1200">
                <a:solidFill>
                  <a:srgbClr val="FF0000"/>
                </a:solidFill>
              </a:rPr>
              <a:t>内聚值下降</a:t>
            </a:r>
            <a:r>
              <a:rPr lang="zh-CN" altLang="en-US" sz="1200"/>
              <a:t>，当前为</a:t>
            </a:r>
            <a:r>
              <a:rPr lang="en-US" altLang="zh-CN" sz="1200"/>
              <a:t>[14.526]</a:t>
            </a:r>
            <a:r>
              <a:rPr lang="zh-CN" altLang="en-US" sz="1200"/>
              <a:t>，之前为</a:t>
            </a:r>
            <a:r>
              <a:rPr lang="en-US" altLang="zh-CN" sz="1200"/>
              <a:t>[14.589]</a:t>
            </a:r>
            <a:r>
              <a:rPr lang="zh-CN" altLang="en-US" sz="1200"/>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关注程序细节内容的分析器</a:t>
            </a:r>
            <a:endParaRPr lang="zh-CN" altLang="en-US" dirty="0"/>
          </a:p>
        </p:txBody>
      </p:sp>
      <p:sp>
        <p:nvSpPr>
          <p:cNvPr id="65539" name="文本占位符 2"/>
          <p:cNvSpPr>
            <a:spLocks noGrp="1"/>
          </p:cNvSpPr>
          <p:nvPr>
            <p:ph type="body" idx="1"/>
          </p:nvPr>
        </p:nvSpPr>
        <p:spPr/>
        <p:txBody>
          <a:bodyPr/>
          <a:lstStyle/>
          <a:p>
            <a:r>
              <a:rPr lang="zh-CN" altLang="en-US" smtClean="0"/>
              <a:t>价值</a:t>
            </a:r>
            <a:r>
              <a:rPr lang="en-US" altLang="zh-CN" smtClean="0"/>
              <a:t>6</a:t>
            </a:r>
            <a:endParaRPr lang="zh-CN" altLang="en-US"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我们现存的问题</a:t>
            </a:r>
          </a:p>
        </p:txBody>
      </p:sp>
      <p:sp>
        <p:nvSpPr>
          <p:cNvPr id="5" name="TextBox 4"/>
          <p:cNvSpPr txBox="1"/>
          <p:nvPr/>
        </p:nvSpPr>
        <p:spPr>
          <a:xfrm>
            <a:off x="1285875" y="2643188"/>
            <a:ext cx="6600825" cy="646112"/>
          </a:xfrm>
          <a:prstGeom prst="rect">
            <a:avLst/>
          </a:prstGeom>
          <a:noFill/>
          <a:ln>
            <a:solidFill>
              <a:schemeClr val="accent1">
                <a:lumMod val="50000"/>
              </a:schemeClr>
            </a:solidFill>
          </a:ln>
        </p:spPr>
        <p:txBody>
          <a:bodyPr>
            <a:spAutoFit/>
          </a:bodyPr>
          <a:lstStyle/>
          <a:p>
            <a:pPr>
              <a:defRPr/>
            </a:pPr>
            <a:r>
              <a:rPr lang="zh-CN" altLang="en-US" dirty="0"/>
              <a:t>架构师在分析和改进软件结构时需要的信息有差别，采用一个统一的评价模型和问题发现机制是不够的</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关注程序细节内容的分析器</a:t>
            </a:r>
          </a:p>
        </p:txBody>
      </p:sp>
      <p:sp>
        <p:nvSpPr>
          <p:cNvPr id="67587" name="矩形 3"/>
          <p:cNvSpPr>
            <a:spLocks noChangeArrowheads="1"/>
          </p:cNvSpPr>
          <p:nvPr/>
        </p:nvSpPr>
        <p:spPr bwMode="auto">
          <a:xfrm>
            <a:off x="714375" y="1500188"/>
            <a:ext cx="7143750" cy="646112"/>
          </a:xfrm>
          <a:prstGeom prst="rect">
            <a:avLst/>
          </a:prstGeom>
          <a:noFill/>
          <a:ln w="9525">
            <a:solidFill>
              <a:schemeClr val="accent1"/>
            </a:solidFill>
            <a:miter lim="800000"/>
            <a:headEnd/>
            <a:tailEnd/>
          </a:ln>
        </p:spPr>
        <p:txBody>
          <a:bodyPr>
            <a:spAutoFit/>
          </a:bodyPr>
          <a:lstStyle/>
          <a:p>
            <a:r>
              <a:rPr lang="en-US" altLang="zh-CN"/>
              <a:t>Cooper</a:t>
            </a:r>
            <a:r>
              <a:rPr lang="zh-CN" altLang="en-US"/>
              <a:t>通过提供一个开放式的分析器框架来弥补我们在改进程序结构时需要的其他信息，以及用这种手段来积累大家的经验</a:t>
            </a:r>
          </a:p>
        </p:txBody>
      </p:sp>
      <p:sp>
        <p:nvSpPr>
          <p:cNvPr id="67588" name="矩形 4"/>
          <p:cNvSpPr>
            <a:spLocks noChangeArrowheads="1"/>
          </p:cNvSpPr>
          <p:nvPr/>
        </p:nvSpPr>
        <p:spPr bwMode="auto">
          <a:xfrm>
            <a:off x="714375" y="2306638"/>
            <a:ext cx="7143750" cy="646112"/>
          </a:xfrm>
          <a:prstGeom prst="rect">
            <a:avLst/>
          </a:prstGeom>
          <a:noFill/>
          <a:ln w="9525">
            <a:solidFill>
              <a:schemeClr val="accent1"/>
            </a:solidFill>
            <a:miter lim="800000"/>
            <a:headEnd/>
            <a:tailEnd/>
          </a:ln>
        </p:spPr>
        <p:txBody>
          <a:bodyPr>
            <a:spAutoFit/>
          </a:bodyPr>
          <a:lstStyle/>
          <a:p>
            <a:r>
              <a:rPr lang="en-US" altLang="zh-CN"/>
              <a:t>Cooper</a:t>
            </a:r>
            <a:r>
              <a:rPr lang="zh-CN" altLang="en-US"/>
              <a:t>默认提供了</a:t>
            </a:r>
            <a:r>
              <a:rPr lang="en-US" altLang="zh-CN"/>
              <a:t>25</a:t>
            </a:r>
            <a:r>
              <a:rPr lang="zh-CN" altLang="en-US"/>
              <a:t>种分析器，满足架构师在分析程序结构时需要的信息</a:t>
            </a:r>
          </a:p>
        </p:txBody>
      </p:sp>
      <p:pic>
        <p:nvPicPr>
          <p:cNvPr id="67589" name="Picture 3"/>
          <p:cNvPicPr>
            <a:picLocks noChangeAspect="1" noChangeArrowheads="1"/>
          </p:cNvPicPr>
          <p:nvPr/>
        </p:nvPicPr>
        <p:blipFill>
          <a:blip r:embed="rId2"/>
          <a:srcRect/>
          <a:stretch>
            <a:fillRect/>
          </a:stretch>
        </p:blipFill>
        <p:spPr bwMode="auto">
          <a:xfrm>
            <a:off x="1428750" y="3071813"/>
            <a:ext cx="2682875" cy="2643187"/>
          </a:xfrm>
          <a:prstGeom prst="rect">
            <a:avLst/>
          </a:prstGeom>
          <a:noFill/>
          <a:ln w="9525">
            <a:noFill/>
            <a:miter lim="800000"/>
            <a:headEnd/>
            <a:tailEnd/>
          </a:ln>
        </p:spPr>
      </p:pic>
      <p:pic>
        <p:nvPicPr>
          <p:cNvPr id="67590" name="Picture 4"/>
          <p:cNvPicPr>
            <a:picLocks noChangeAspect="1" noChangeArrowheads="1"/>
          </p:cNvPicPr>
          <p:nvPr/>
        </p:nvPicPr>
        <p:blipFill>
          <a:blip r:embed="rId3"/>
          <a:srcRect/>
          <a:stretch>
            <a:fillRect/>
          </a:stretch>
        </p:blipFill>
        <p:spPr bwMode="auto">
          <a:xfrm>
            <a:off x="4425950" y="3071813"/>
            <a:ext cx="2682875" cy="26431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t>已有的实践</a:t>
            </a:r>
          </a:p>
        </p:txBody>
      </p:sp>
      <p:sp>
        <p:nvSpPr>
          <p:cNvPr id="68611" name="内容占位符 2"/>
          <p:cNvSpPr>
            <a:spLocks noGrp="1"/>
          </p:cNvSpPr>
          <p:nvPr>
            <p:ph idx="1"/>
          </p:nvPr>
        </p:nvSpPr>
        <p:spPr>
          <a:xfrm>
            <a:off x="457200" y="1600200"/>
            <a:ext cx="7043738" cy="3773488"/>
          </a:xfrm>
        </p:spPr>
        <p:txBody>
          <a:bodyPr/>
          <a:lstStyle/>
          <a:p>
            <a:r>
              <a:rPr lang="en-US" altLang="zh-CN" dirty="0" smtClean="0"/>
              <a:t>SNS</a:t>
            </a:r>
            <a:endParaRPr lang="en-US" altLang="zh-CN" dirty="0" smtClean="0"/>
          </a:p>
          <a:p>
            <a:pPr lvl="1"/>
            <a:r>
              <a:rPr lang="zh-CN" altLang="en-US" sz="2000" dirty="0" smtClean="0"/>
              <a:t>在分析平台中对外提供的</a:t>
            </a:r>
            <a:r>
              <a:rPr lang="en-US" altLang="zh-CN" sz="2000" dirty="0" smtClean="0"/>
              <a:t>API</a:t>
            </a:r>
            <a:r>
              <a:rPr lang="zh-CN" altLang="en-US" sz="2000" dirty="0" smtClean="0"/>
              <a:t>那些是特定产品个性化的</a:t>
            </a:r>
            <a:r>
              <a:rPr lang="en-US" altLang="zh-CN" sz="2000" dirty="0" smtClean="0"/>
              <a:t>API</a:t>
            </a:r>
            <a:r>
              <a:rPr lang="zh-CN" altLang="en-US" sz="2000" dirty="0" smtClean="0"/>
              <a:t>时极大的提高了效率</a:t>
            </a:r>
            <a:endParaRPr lang="en-US" altLang="zh-CN" sz="2000" dirty="0" smtClean="0"/>
          </a:p>
          <a:p>
            <a:pPr lvl="1"/>
            <a:r>
              <a:rPr lang="zh-CN" altLang="en-US" sz="2000" dirty="0" smtClean="0"/>
              <a:t>在执行分析资源层的性能隐患时极大的提高了效率</a:t>
            </a:r>
          </a:p>
        </p:txBody>
      </p:sp>
      <p:pic>
        <p:nvPicPr>
          <p:cNvPr id="68612" name="Picture 2"/>
          <p:cNvPicPr>
            <a:picLocks noChangeAspect="1" noChangeArrowheads="1"/>
          </p:cNvPicPr>
          <p:nvPr/>
        </p:nvPicPr>
        <p:blipFill>
          <a:blip r:embed="rId2"/>
          <a:srcRect/>
          <a:stretch>
            <a:fillRect/>
          </a:stretch>
        </p:blipFill>
        <p:spPr bwMode="auto">
          <a:xfrm>
            <a:off x="214313" y="3500438"/>
            <a:ext cx="4397375" cy="2071687"/>
          </a:xfrm>
          <a:prstGeom prst="rect">
            <a:avLst/>
          </a:prstGeom>
          <a:noFill/>
          <a:ln w="9525">
            <a:noFill/>
            <a:miter lim="800000"/>
            <a:headEnd/>
            <a:tailEnd/>
          </a:ln>
        </p:spPr>
      </p:pic>
      <p:pic>
        <p:nvPicPr>
          <p:cNvPr id="68613" name="Picture 4"/>
          <p:cNvPicPr>
            <a:picLocks noChangeAspect="1" noChangeArrowheads="1"/>
          </p:cNvPicPr>
          <p:nvPr/>
        </p:nvPicPr>
        <p:blipFill>
          <a:blip r:embed="rId3"/>
          <a:srcRect/>
          <a:stretch>
            <a:fillRect/>
          </a:stretch>
        </p:blipFill>
        <p:spPr bwMode="auto">
          <a:xfrm>
            <a:off x="4786313" y="3500438"/>
            <a:ext cx="4017962" cy="20716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7" descr="t"/>
          <p:cNvPicPr>
            <a:picLocks noChangeAspect="1" noChangeArrowheads="1"/>
          </p:cNvPicPr>
          <p:nvPr/>
        </p:nvPicPr>
        <p:blipFill>
          <a:blip r:embed="rId2"/>
          <a:srcRect/>
          <a:stretch>
            <a:fillRect/>
          </a:stretch>
        </p:blipFill>
        <p:spPr bwMode="auto">
          <a:xfrm>
            <a:off x="6357938" y="214313"/>
            <a:ext cx="2311400" cy="1595437"/>
          </a:xfrm>
          <a:prstGeom prst="rect">
            <a:avLst/>
          </a:prstGeom>
          <a:noFill/>
          <a:ln w="9525">
            <a:noFill/>
            <a:miter lim="800000"/>
            <a:headEnd/>
            <a:tailEnd/>
          </a:ln>
        </p:spPr>
      </p:pic>
      <p:sp>
        <p:nvSpPr>
          <p:cNvPr id="31747" name="标题 1"/>
          <p:cNvSpPr>
            <a:spLocks noGrp="1"/>
          </p:cNvSpPr>
          <p:nvPr>
            <p:ph type="title"/>
          </p:nvPr>
        </p:nvSpPr>
        <p:spPr/>
        <p:txBody>
          <a:bodyPr/>
          <a:lstStyle/>
          <a:p>
            <a:r>
              <a:rPr lang="en-US" altLang="zh-CN" dirty="0" smtClean="0"/>
              <a:t>Cooper</a:t>
            </a:r>
            <a:r>
              <a:rPr lang="zh-CN" altLang="en-US" dirty="0" smtClean="0"/>
              <a:t>的定位</a:t>
            </a:r>
          </a:p>
        </p:txBody>
      </p:sp>
      <p:sp>
        <p:nvSpPr>
          <p:cNvPr id="2" name="矩形 3"/>
          <p:cNvSpPr>
            <a:spLocks noChangeArrowheads="1"/>
          </p:cNvSpPr>
          <p:nvPr/>
        </p:nvSpPr>
        <p:spPr bwMode="auto">
          <a:xfrm>
            <a:off x="1071563" y="1643063"/>
            <a:ext cx="6215062" cy="954087"/>
          </a:xfrm>
          <a:prstGeom prst="rect">
            <a:avLst/>
          </a:prstGeom>
          <a:noFill/>
          <a:ln w="9525">
            <a:noFill/>
            <a:miter lim="800000"/>
            <a:headEnd/>
            <a:tailEnd/>
          </a:ln>
        </p:spPr>
        <p:txBody>
          <a:bodyPr>
            <a:spAutoFit/>
          </a:bodyPr>
          <a:lstStyle/>
          <a:p>
            <a:pPr algn="ctr">
              <a:defRPr/>
            </a:pPr>
            <a:r>
              <a:rPr lang="zh-CN" altLang="en-US" sz="2800" dirty="0" smtClean="0">
                <a:latin typeface="仿宋" pitchFamily="49" charset="-122"/>
                <a:ea typeface="仿宋" pitchFamily="49" charset="-122"/>
              </a:rPr>
              <a:t>软件</a:t>
            </a:r>
            <a:r>
              <a:rPr lang="zh-CN" altLang="en-US" sz="2800" dirty="0">
                <a:latin typeface="仿宋" pitchFamily="49" charset="-122"/>
                <a:ea typeface="仿宋" pitchFamily="49" charset="-122"/>
              </a:rPr>
              <a:t>架构师</a:t>
            </a:r>
            <a:r>
              <a:rPr lang="zh-CN" altLang="en-US" sz="2800" dirty="0">
                <a:solidFill>
                  <a:schemeClr val="tx1">
                    <a:lumMod val="40000"/>
                    <a:lumOff val="60000"/>
                  </a:schemeClr>
                </a:solidFill>
                <a:latin typeface="仿宋" pitchFamily="49" charset="-122"/>
                <a:ea typeface="仿宋" pitchFamily="49" charset="-122"/>
              </a:rPr>
              <a:t>建立</a:t>
            </a:r>
            <a:r>
              <a:rPr lang="zh-CN" altLang="en-US" sz="2800" dirty="0">
                <a:latin typeface="仿宋" pitchFamily="49" charset="-122"/>
                <a:ea typeface="仿宋" pitchFamily="49" charset="-122"/>
              </a:rPr>
              <a:t>、分析和改进软件结构的核心工具</a:t>
            </a:r>
          </a:p>
        </p:txBody>
      </p:sp>
      <p:graphicFrame>
        <p:nvGraphicFramePr>
          <p:cNvPr id="4" name="图示 3"/>
          <p:cNvGraphicFramePr/>
          <p:nvPr/>
        </p:nvGraphicFramePr>
        <p:xfrm>
          <a:off x="2714612" y="3214686"/>
          <a:ext cx="3476628" cy="2317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750" name="TextBox 4"/>
          <p:cNvSpPr txBox="1">
            <a:spLocks noChangeArrowheads="1"/>
          </p:cNvSpPr>
          <p:nvPr/>
        </p:nvSpPr>
        <p:spPr bwMode="auto">
          <a:xfrm>
            <a:off x="5429250" y="3357563"/>
            <a:ext cx="3186113" cy="369887"/>
          </a:xfrm>
          <a:prstGeom prst="rect">
            <a:avLst/>
          </a:prstGeom>
          <a:solidFill>
            <a:schemeClr val="accent1"/>
          </a:solidFill>
          <a:ln w="25400">
            <a:solidFill>
              <a:schemeClr val="accent1"/>
            </a:solidFill>
            <a:miter lim="800000"/>
            <a:headEnd/>
            <a:tailEnd/>
          </a:ln>
        </p:spPr>
        <p:txBody>
          <a:bodyPr wrap="none">
            <a:spAutoFit/>
          </a:bodyPr>
          <a:lstStyle/>
          <a:p>
            <a:pPr algn="ctr"/>
            <a:r>
              <a:rPr lang="zh-CN" altLang="en-US"/>
              <a:t>提高对设计原则的遵从和思考</a:t>
            </a:r>
          </a:p>
        </p:txBody>
      </p:sp>
      <p:sp>
        <p:nvSpPr>
          <p:cNvPr id="31751" name="TextBox 5"/>
          <p:cNvSpPr txBox="1">
            <a:spLocks noChangeArrowheads="1"/>
          </p:cNvSpPr>
          <p:nvPr/>
        </p:nvSpPr>
        <p:spPr bwMode="auto">
          <a:xfrm>
            <a:off x="5786438" y="4214813"/>
            <a:ext cx="3186112" cy="369887"/>
          </a:xfrm>
          <a:prstGeom prst="rect">
            <a:avLst/>
          </a:prstGeom>
          <a:solidFill>
            <a:schemeClr val="accent1"/>
          </a:solidFill>
          <a:ln w="25400">
            <a:solidFill>
              <a:srgbClr val="FFC000"/>
            </a:solidFill>
            <a:miter lim="800000"/>
            <a:headEnd/>
            <a:tailEnd/>
          </a:ln>
        </p:spPr>
        <p:txBody>
          <a:bodyPr wrap="none">
            <a:spAutoFit/>
          </a:bodyPr>
          <a:lstStyle/>
          <a:p>
            <a:pPr algn="ctr"/>
            <a:r>
              <a:rPr lang="zh-CN" altLang="en-US"/>
              <a:t>评估架构设计和实现间的差异</a:t>
            </a:r>
          </a:p>
        </p:txBody>
      </p:sp>
      <p:sp>
        <p:nvSpPr>
          <p:cNvPr id="31752" name="TextBox 6"/>
          <p:cNvSpPr txBox="1">
            <a:spLocks noChangeArrowheads="1"/>
          </p:cNvSpPr>
          <p:nvPr/>
        </p:nvSpPr>
        <p:spPr bwMode="auto">
          <a:xfrm>
            <a:off x="141288" y="4344988"/>
            <a:ext cx="2954337" cy="369887"/>
          </a:xfrm>
          <a:prstGeom prst="rect">
            <a:avLst/>
          </a:prstGeom>
          <a:solidFill>
            <a:schemeClr val="accent1"/>
          </a:solidFill>
          <a:ln w="25400">
            <a:solidFill>
              <a:schemeClr val="accent1"/>
            </a:solidFill>
            <a:miter lim="800000"/>
            <a:headEnd/>
            <a:tailEnd/>
          </a:ln>
        </p:spPr>
        <p:txBody>
          <a:bodyPr>
            <a:spAutoFit/>
          </a:bodyPr>
          <a:lstStyle/>
          <a:p>
            <a:pPr algn="ctr"/>
            <a:r>
              <a:rPr lang="zh-CN" altLang="en-US" dirty="0"/>
              <a:t>提高</a:t>
            </a:r>
            <a:r>
              <a:rPr lang="zh-CN" altLang="en-US" dirty="0" smtClean="0"/>
              <a:t>架构评审的</a:t>
            </a:r>
            <a:r>
              <a:rPr lang="zh-CN" altLang="en-US" dirty="0"/>
              <a:t>深度和效率</a:t>
            </a:r>
          </a:p>
        </p:txBody>
      </p:sp>
      <p:sp>
        <p:nvSpPr>
          <p:cNvPr id="8" name="TextBox 7"/>
          <p:cNvSpPr txBox="1"/>
          <p:nvPr/>
        </p:nvSpPr>
        <p:spPr>
          <a:xfrm>
            <a:off x="4572000" y="2714625"/>
            <a:ext cx="3416300" cy="369888"/>
          </a:xfrm>
          <a:prstGeom prst="rect">
            <a:avLst/>
          </a:prstGeom>
          <a:noFill/>
          <a:ln>
            <a:solidFill>
              <a:schemeClr val="accent1"/>
            </a:solidFill>
          </a:ln>
        </p:spPr>
        <p:txBody>
          <a:bodyPr wrap="none">
            <a:spAutoFit/>
          </a:bodyPr>
          <a:lstStyle/>
          <a:p>
            <a:pPr>
              <a:defRPr/>
            </a:pPr>
            <a:r>
              <a:rPr lang="zh-CN" altLang="en-US" dirty="0">
                <a:solidFill>
                  <a:schemeClr val="tx1">
                    <a:lumMod val="40000"/>
                    <a:lumOff val="60000"/>
                  </a:schemeClr>
                </a:solidFill>
                <a:ea typeface="宋体" pitchFamily="2" charset="-122"/>
              </a:rPr>
              <a:t>根据架构模式创建初始软件结构</a:t>
            </a:r>
          </a:p>
        </p:txBody>
      </p:sp>
      <p:sp>
        <p:nvSpPr>
          <p:cNvPr id="9" name="TextBox 8"/>
          <p:cNvSpPr txBox="1"/>
          <p:nvPr/>
        </p:nvSpPr>
        <p:spPr>
          <a:xfrm>
            <a:off x="214313" y="3071813"/>
            <a:ext cx="3416300" cy="369887"/>
          </a:xfrm>
          <a:prstGeom prst="rect">
            <a:avLst/>
          </a:prstGeom>
          <a:noFill/>
          <a:ln>
            <a:solidFill>
              <a:schemeClr val="accent1"/>
            </a:solidFill>
          </a:ln>
        </p:spPr>
        <p:txBody>
          <a:bodyPr wrap="none">
            <a:spAutoFit/>
          </a:bodyPr>
          <a:lstStyle/>
          <a:p>
            <a:pPr>
              <a:defRPr/>
            </a:pPr>
            <a:r>
              <a:rPr lang="zh-CN" altLang="en-US" dirty="0">
                <a:solidFill>
                  <a:schemeClr val="tx1">
                    <a:lumMod val="40000"/>
                    <a:lumOff val="60000"/>
                  </a:schemeClr>
                </a:solidFill>
                <a:ea typeface="宋体" pitchFamily="2" charset="-122"/>
              </a:rPr>
              <a:t>总结架构模式补充到参考架构中</a:t>
            </a:r>
          </a:p>
        </p:txBody>
      </p:sp>
      <p:sp>
        <p:nvSpPr>
          <p:cNvPr id="10" name="TextBox 9"/>
          <p:cNvSpPr txBox="1"/>
          <p:nvPr/>
        </p:nvSpPr>
        <p:spPr>
          <a:xfrm>
            <a:off x="55563" y="5273675"/>
            <a:ext cx="3646487" cy="369888"/>
          </a:xfrm>
          <a:prstGeom prst="rect">
            <a:avLst/>
          </a:prstGeom>
          <a:noFill/>
          <a:ln>
            <a:solidFill>
              <a:schemeClr val="accent1"/>
            </a:solidFill>
          </a:ln>
        </p:spPr>
        <p:txBody>
          <a:bodyPr wrap="none">
            <a:spAutoFit/>
          </a:bodyPr>
          <a:lstStyle/>
          <a:p>
            <a:pPr>
              <a:defRPr/>
            </a:pPr>
            <a:r>
              <a:rPr lang="zh-CN" altLang="en-US" dirty="0">
                <a:solidFill>
                  <a:schemeClr val="tx1">
                    <a:lumMod val="40000"/>
                    <a:lumOff val="60000"/>
                  </a:schemeClr>
                </a:solidFill>
                <a:ea typeface="宋体" pitchFamily="2" charset="-122"/>
              </a:rPr>
              <a:t>丰富样本库并抽象成多种架构模式</a:t>
            </a:r>
          </a:p>
        </p:txBody>
      </p:sp>
      <p:sp>
        <p:nvSpPr>
          <p:cNvPr id="12" name="矩形 11"/>
          <p:cNvSpPr/>
          <p:nvPr/>
        </p:nvSpPr>
        <p:spPr>
          <a:xfrm>
            <a:off x="7358063" y="285750"/>
            <a:ext cx="428625" cy="1428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57" name="TextBox 6"/>
          <p:cNvSpPr txBox="1">
            <a:spLocks noChangeArrowheads="1"/>
          </p:cNvSpPr>
          <p:nvPr/>
        </p:nvSpPr>
        <p:spPr bwMode="auto">
          <a:xfrm>
            <a:off x="5572125" y="5143500"/>
            <a:ext cx="2262188" cy="369888"/>
          </a:xfrm>
          <a:prstGeom prst="rect">
            <a:avLst/>
          </a:prstGeom>
          <a:solidFill>
            <a:schemeClr val="accent1"/>
          </a:solidFill>
          <a:ln w="25400">
            <a:solidFill>
              <a:srgbClr val="FFC000"/>
            </a:solidFill>
            <a:miter lim="800000"/>
            <a:headEnd/>
            <a:tailEnd/>
          </a:ln>
        </p:spPr>
        <p:txBody>
          <a:bodyPr wrap="none">
            <a:spAutoFit/>
          </a:bodyPr>
          <a:lstStyle/>
          <a:p>
            <a:pPr algn="ctr"/>
            <a:r>
              <a:rPr lang="zh-CN" altLang="en-US"/>
              <a:t>评价软件结构的质量</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Cooper</a:t>
            </a:r>
            <a:r>
              <a:rPr lang="zh-CN" altLang="en-US" dirty="0" smtClean="0"/>
              <a:t>的六大价值</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定量的评价模型</a:t>
            </a:r>
            <a:endParaRPr lang="zh-CN" altLang="en-US" dirty="0"/>
          </a:p>
        </p:txBody>
      </p:sp>
      <p:sp>
        <p:nvSpPr>
          <p:cNvPr id="39939" name="文本占位符 2"/>
          <p:cNvSpPr>
            <a:spLocks noGrp="1"/>
          </p:cNvSpPr>
          <p:nvPr>
            <p:ph type="body" idx="1"/>
          </p:nvPr>
        </p:nvSpPr>
        <p:spPr/>
        <p:txBody>
          <a:bodyPr/>
          <a:lstStyle/>
          <a:p>
            <a:r>
              <a:rPr lang="zh-CN" altLang="en-US" smtClean="0"/>
              <a:t>价值</a:t>
            </a:r>
            <a:r>
              <a:rPr lang="en-US" altLang="zh-CN" smtClean="0"/>
              <a:t>1</a:t>
            </a:r>
            <a:endParaRPr lang="zh-CN" altLang="en-US"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我们现存的问题</a:t>
            </a:r>
          </a:p>
        </p:txBody>
      </p:sp>
      <p:sp>
        <p:nvSpPr>
          <p:cNvPr id="13" name="矩形 12"/>
          <p:cNvSpPr/>
          <p:nvPr/>
        </p:nvSpPr>
        <p:spPr>
          <a:xfrm>
            <a:off x="1928813" y="2643188"/>
            <a:ext cx="4500562" cy="646112"/>
          </a:xfrm>
          <a:prstGeom prst="rect">
            <a:avLst/>
          </a:prstGeom>
          <a:noFill/>
          <a:ln>
            <a:solidFill>
              <a:schemeClr val="accent1">
                <a:lumMod val="50000"/>
              </a:schemeClr>
            </a:solidFill>
          </a:ln>
        </p:spPr>
        <p:txBody>
          <a:bodyPr>
            <a:spAutoFit/>
          </a:bodyPr>
          <a:lstStyle/>
          <a:p>
            <a:pPr>
              <a:defRPr/>
            </a:pPr>
            <a:r>
              <a:rPr lang="zh-CN" altLang="en-US" dirty="0"/>
              <a:t>有些架构师想了解自己设计和研发的系统的结构怎么样，没有系统的指导和工具</a:t>
            </a:r>
            <a:endParaRPr lang="en-US" altLang="zh-CN"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构造评价模型的核心思想</a:t>
            </a:r>
          </a:p>
        </p:txBody>
      </p:sp>
      <p:sp>
        <p:nvSpPr>
          <p:cNvPr id="41987" name="TextBox 3"/>
          <p:cNvSpPr txBox="1">
            <a:spLocks noChangeArrowheads="1"/>
          </p:cNvSpPr>
          <p:nvPr/>
        </p:nvSpPr>
        <p:spPr bwMode="auto">
          <a:xfrm>
            <a:off x="1643063" y="1928813"/>
            <a:ext cx="5286375" cy="646112"/>
          </a:xfrm>
          <a:prstGeom prst="rect">
            <a:avLst/>
          </a:prstGeom>
          <a:noFill/>
          <a:ln w="9525">
            <a:solidFill>
              <a:schemeClr val="accent1"/>
            </a:solidFill>
            <a:miter lim="800000"/>
            <a:headEnd/>
            <a:tailEnd/>
          </a:ln>
        </p:spPr>
        <p:txBody>
          <a:bodyPr>
            <a:spAutoFit/>
          </a:bodyPr>
          <a:lstStyle/>
          <a:p>
            <a:r>
              <a:rPr lang="zh-CN" altLang="en-US"/>
              <a:t>架构决策时考虑的因素不是单一的，同样</a:t>
            </a:r>
            <a:r>
              <a:rPr lang="zh-CN" altLang="en-US" b="1"/>
              <a:t>评价软件结构考虑的方面也应该不是单一的</a:t>
            </a:r>
          </a:p>
        </p:txBody>
      </p:sp>
      <p:sp>
        <p:nvSpPr>
          <p:cNvPr id="41988" name="TextBox 4"/>
          <p:cNvSpPr txBox="1">
            <a:spLocks noChangeArrowheads="1"/>
          </p:cNvSpPr>
          <p:nvPr/>
        </p:nvSpPr>
        <p:spPr bwMode="auto">
          <a:xfrm>
            <a:off x="1500188" y="3214688"/>
            <a:ext cx="5715000" cy="646112"/>
          </a:xfrm>
          <a:prstGeom prst="rect">
            <a:avLst/>
          </a:prstGeom>
          <a:noFill/>
          <a:ln w="9525">
            <a:solidFill>
              <a:schemeClr val="accent1"/>
            </a:solidFill>
            <a:miter lim="800000"/>
            <a:headEnd/>
            <a:tailEnd/>
          </a:ln>
        </p:spPr>
        <p:txBody>
          <a:bodyPr>
            <a:spAutoFit/>
          </a:bodyPr>
          <a:lstStyle/>
          <a:p>
            <a:r>
              <a:rPr lang="zh-CN" altLang="en-US"/>
              <a:t>架构决策时考虑的因素很多时候是冲突的，同样</a:t>
            </a:r>
            <a:r>
              <a:rPr lang="zh-CN" altLang="en-US" b="1"/>
              <a:t>评价软件结构考虑的不同方面也应该是“此消彼长”的</a:t>
            </a:r>
          </a:p>
        </p:txBody>
      </p:sp>
      <p:sp>
        <p:nvSpPr>
          <p:cNvPr id="6" name="TextBox 5"/>
          <p:cNvSpPr txBox="1"/>
          <p:nvPr/>
        </p:nvSpPr>
        <p:spPr>
          <a:xfrm>
            <a:off x="1285875" y="4572000"/>
            <a:ext cx="6500813" cy="646113"/>
          </a:xfrm>
          <a:prstGeom prst="rect">
            <a:avLst/>
          </a:prstGeom>
          <a:noFill/>
        </p:spPr>
        <p:txBody>
          <a:bodyPr>
            <a:spAutoFit/>
          </a:bodyPr>
          <a:lstStyle/>
          <a:p>
            <a:pPr>
              <a:defRPr/>
            </a:pPr>
            <a:r>
              <a:rPr lang="zh-CN" altLang="en-US" dirty="0">
                <a:solidFill>
                  <a:schemeClr val="bg1">
                    <a:lumMod val="50000"/>
                  </a:schemeClr>
                </a:solidFill>
              </a:rPr>
              <a:t>在采用</a:t>
            </a:r>
            <a:r>
              <a:rPr lang="en-US" altLang="zh-CN" dirty="0">
                <a:solidFill>
                  <a:schemeClr val="bg1">
                    <a:lumMod val="50000"/>
                  </a:schemeClr>
                </a:solidFill>
              </a:rPr>
              <a:t>J2EE</a:t>
            </a:r>
            <a:r>
              <a:rPr lang="zh-CN" altLang="en-US" dirty="0">
                <a:solidFill>
                  <a:schemeClr val="bg1">
                    <a:lumMod val="50000"/>
                  </a:schemeClr>
                </a:solidFill>
              </a:rPr>
              <a:t>方案实现的企业管理软件中，按着技术类型组织组件的方式使得关系合理性提高，但一定会造成内聚性下降</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smtClean="0"/>
              <a:t>定量的评价模型</a:t>
            </a:r>
          </a:p>
        </p:txBody>
      </p:sp>
      <p:grpSp>
        <p:nvGrpSpPr>
          <p:cNvPr id="2" name="Group 15"/>
          <p:cNvGrpSpPr>
            <a:grpSpLocks/>
          </p:cNvGrpSpPr>
          <p:nvPr/>
        </p:nvGrpSpPr>
        <p:grpSpPr bwMode="auto">
          <a:xfrm>
            <a:off x="30163" y="1546225"/>
            <a:ext cx="4154487" cy="3751263"/>
            <a:chOff x="3456" y="718"/>
            <a:chExt cx="1728" cy="2160"/>
          </a:xfrm>
        </p:grpSpPr>
        <p:sp>
          <p:nvSpPr>
            <p:cNvPr id="1049" name="Freeform 19"/>
            <p:cNvSpPr>
              <a:spLocks/>
            </p:cNvSpPr>
            <p:nvPr/>
          </p:nvSpPr>
          <p:spPr bwMode="auto">
            <a:xfrm>
              <a:off x="4320" y="2014"/>
              <a:ext cx="864" cy="864"/>
            </a:xfrm>
            <a:custGeom>
              <a:avLst/>
              <a:gdLst>
                <a:gd name="T0" fmla="*/ 0 w 864"/>
                <a:gd name="T1" fmla="*/ 288 h 864"/>
                <a:gd name="T2" fmla="*/ 648 w 864"/>
                <a:gd name="T3" fmla="*/ 0 h 864"/>
                <a:gd name="T4" fmla="*/ 864 w 864"/>
                <a:gd name="T5" fmla="*/ 432 h 864"/>
                <a:gd name="T6" fmla="*/ 0 w 864"/>
                <a:gd name="T7" fmla="*/ 864 h 864"/>
                <a:gd name="T8" fmla="*/ 0 w 864"/>
                <a:gd name="T9" fmla="*/ 288 h 864"/>
                <a:gd name="T10" fmla="*/ 0 60000 65536"/>
                <a:gd name="T11" fmla="*/ 0 60000 65536"/>
                <a:gd name="T12" fmla="*/ 0 60000 65536"/>
                <a:gd name="T13" fmla="*/ 0 60000 65536"/>
                <a:gd name="T14" fmla="*/ 0 60000 65536"/>
                <a:gd name="T15" fmla="*/ 0 w 864"/>
                <a:gd name="T16" fmla="*/ 0 h 864"/>
                <a:gd name="T17" fmla="*/ 864 w 864"/>
                <a:gd name="T18" fmla="*/ 864 h 864"/>
              </a:gdLst>
              <a:ahLst/>
              <a:cxnLst>
                <a:cxn ang="T10">
                  <a:pos x="T0" y="T1"/>
                </a:cxn>
                <a:cxn ang="T11">
                  <a:pos x="T2" y="T3"/>
                </a:cxn>
                <a:cxn ang="T12">
                  <a:pos x="T4" y="T5"/>
                </a:cxn>
                <a:cxn ang="T13">
                  <a:pos x="T6" y="T7"/>
                </a:cxn>
                <a:cxn ang="T14">
                  <a:pos x="T8" y="T9"/>
                </a:cxn>
              </a:cxnLst>
              <a:rect l="T15" t="T16" r="T17" b="T18"/>
              <a:pathLst>
                <a:path w="864" h="864">
                  <a:moveTo>
                    <a:pt x="0" y="288"/>
                  </a:moveTo>
                  <a:lnTo>
                    <a:pt x="648" y="0"/>
                  </a:lnTo>
                  <a:lnTo>
                    <a:pt x="864" y="432"/>
                  </a:lnTo>
                  <a:lnTo>
                    <a:pt x="0" y="864"/>
                  </a:lnTo>
                  <a:lnTo>
                    <a:pt x="0" y="288"/>
                  </a:lnTo>
                  <a:close/>
                </a:path>
              </a:pathLst>
            </a:custGeom>
            <a:solidFill>
              <a:srgbClr val="969696"/>
            </a:solidFill>
            <a:ln w="9525">
              <a:noFill/>
              <a:round/>
              <a:headEnd/>
              <a:tailEnd/>
            </a:ln>
          </p:spPr>
          <p:txBody>
            <a:bodyPr/>
            <a:lstStyle/>
            <a:p>
              <a:endParaRPr lang="zh-CN" altLang="en-US"/>
            </a:p>
          </p:txBody>
        </p:sp>
        <p:sp>
          <p:nvSpPr>
            <p:cNvPr id="1050" name="Freeform 20"/>
            <p:cNvSpPr>
              <a:spLocks/>
            </p:cNvSpPr>
            <p:nvPr/>
          </p:nvSpPr>
          <p:spPr bwMode="auto">
            <a:xfrm>
              <a:off x="3456" y="2014"/>
              <a:ext cx="864" cy="864"/>
            </a:xfrm>
            <a:custGeom>
              <a:avLst/>
              <a:gdLst>
                <a:gd name="T0" fmla="*/ 864 w 864"/>
                <a:gd name="T1" fmla="*/ 288 h 864"/>
                <a:gd name="T2" fmla="*/ 216 w 864"/>
                <a:gd name="T3" fmla="*/ 0 h 864"/>
                <a:gd name="T4" fmla="*/ 0 w 864"/>
                <a:gd name="T5" fmla="*/ 432 h 864"/>
                <a:gd name="T6" fmla="*/ 864 w 864"/>
                <a:gd name="T7" fmla="*/ 864 h 864"/>
                <a:gd name="T8" fmla="*/ 864 w 864"/>
                <a:gd name="T9" fmla="*/ 288 h 864"/>
                <a:gd name="T10" fmla="*/ 0 60000 65536"/>
                <a:gd name="T11" fmla="*/ 0 60000 65536"/>
                <a:gd name="T12" fmla="*/ 0 60000 65536"/>
                <a:gd name="T13" fmla="*/ 0 60000 65536"/>
                <a:gd name="T14" fmla="*/ 0 60000 65536"/>
                <a:gd name="T15" fmla="*/ 0 w 864"/>
                <a:gd name="T16" fmla="*/ 0 h 864"/>
                <a:gd name="T17" fmla="*/ 864 w 864"/>
                <a:gd name="T18" fmla="*/ 864 h 864"/>
              </a:gdLst>
              <a:ahLst/>
              <a:cxnLst>
                <a:cxn ang="T10">
                  <a:pos x="T0" y="T1"/>
                </a:cxn>
                <a:cxn ang="T11">
                  <a:pos x="T2" y="T3"/>
                </a:cxn>
                <a:cxn ang="T12">
                  <a:pos x="T4" y="T5"/>
                </a:cxn>
                <a:cxn ang="T13">
                  <a:pos x="T6" y="T7"/>
                </a:cxn>
                <a:cxn ang="T14">
                  <a:pos x="T8" y="T9"/>
                </a:cxn>
              </a:cxnLst>
              <a:rect l="T15" t="T16" r="T17" b="T18"/>
              <a:pathLst>
                <a:path w="864" h="864">
                  <a:moveTo>
                    <a:pt x="864" y="288"/>
                  </a:moveTo>
                  <a:lnTo>
                    <a:pt x="216" y="0"/>
                  </a:lnTo>
                  <a:lnTo>
                    <a:pt x="0" y="432"/>
                  </a:lnTo>
                  <a:lnTo>
                    <a:pt x="864" y="864"/>
                  </a:lnTo>
                  <a:lnTo>
                    <a:pt x="864" y="288"/>
                  </a:lnTo>
                  <a:close/>
                </a:path>
              </a:pathLst>
            </a:custGeom>
            <a:solidFill>
              <a:srgbClr val="DDDDDD"/>
            </a:solidFill>
            <a:ln w="9525">
              <a:noFill/>
              <a:round/>
              <a:headEnd/>
              <a:tailEnd/>
            </a:ln>
          </p:spPr>
          <p:txBody>
            <a:bodyPr wrap="none" anchor="ctr"/>
            <a:lstStyle/>
            <a:p>
              <a:endParaRPr lang="zh-CN" altLang="en-US"/>
            </a:p>
          </p:txBody>
        </p:sp>
        <p:sp>
          <p:nvSpPr>
            <p:cNvPr id="10" name="Freeform 21"/>
            <p:cNvSpPr>
              <a:spLocks/>
            </p:cNvSpPr>
            <p:nvPr/>
          </p:nvSpPr>
          <p:spPr bwMode="auto">
            <a:xfrm>
              <a:off x="3672" y="1726"/>
              <a:ext cx="1296" cy="576"/>
            </a:xfrm>
            <a:custGeom>
              <a:avLst/>
              <a:gdLst>
                <a:gd name="T0" fmla="*/ 0 w 1296"/>
                <a:gd name="T1" fmla="*/ 288 h 576"/>
                <a:gd name="T2" fmla="*/ 648 w 1296"/>
                <a:gd name="T3" fmla="*/ 0 h 576"/>
                <a:gd name="T4" fmla="*/ 1296 w 1296"/>
                <a:gd name="T5" fmla="*/ 288 h 576"/>
                <a:gd name="T6" fmla="*/ 648 w 1296"/>
                <a:gd name="T7" fmla="*/ 576 h 576"/>
                <a:gd name="T8" fmla="*/ 0 w 1296"/>
                <a:gd name="T9" fmla="*/ 288 h 576"/>
                <a:gd name="T10" fmla="*/ 0 60000 65536"/>
                <a:gd name="T11" fmla="*/ 0 60000 65536"/>
                <a:gd name="T12" fmla="*/ 0 60000 65536"/>
                <a:gd name="T13" fmla="*/ 0 60000 65536"/>
                <a:gd name="T14" fmla="*/ 0 60000 65536"/>
                <a:gd name="T15" fmla="*/ 0 w 1296"/>
                <a:gd name="T16" fmla="*/ 0 h 576"/>
                <a:gd name="T17" fmla="*/ 1296 w 1296"/>
                <a:gd name="T18" fmla="*/ 576 h 576"/>
              </a:gdLst>
              <a:ahLst/>
              <a:cxnLst>
                <a:cxn ang="T10">
                  <a:pos x="T0" y="T1"/>
                </a:cxn>
                <a:cxn ang="T11">
                  <a:pos x="T2" y="T3"/>
                </a:cxn>
                <a:cxn ang="T12">
                  <a:pos x="T4" y="T5"/>
                </a:cxn>
                <a:cxn ang="T13">
                  <a:pos x="T6" y="T7"/>
                </a:cxn>
                <a:cxn ang="T14">
                  <a:pos x="T8" y="T9"/>
                </a:cxn>
              </a:cxnLst>
              <a:rect l="T15" t="T16" r="T17" b="T18"/>
              <a:pathLst>
                <a:path w="1296" h="576">
                  <a:moveTo>
                    <a:pt x="0" y="288"/>
                  </a:moveTo>
                  <a:lnTo>
                    <a:pt x="648" y="0"/>
                  </a:lnTo>
                  <a:lnTo>
                    <a:pt x="1296" y="288"/>
                  </a:lnTo>
                  <a:lnTo>
                    <a:pt x="648" y="576"/>
                  </a:lnTo>
                  <a:lnTo>
                    <a:pt x="0" y="288"/>
                  </a:lnTo>
                  <a:close/>
                </a:path>
              </a:pathLst>
            </a:custGeom>
            <a:solidFill>
              <a:schemeClr val="accent2">
                <a:lumMod val="75000"/>
              </a:schemeClr>
            </a:solidFill>
            <a:ln w="9525" cap="flat" cmpd="sng">
              <a:noFill/>
              <a:prstDash val="solid"/>
              <a:round/>
              <a:headEnd type="none" w="med" len="med"/>
              <a:tailEnd type="none" w="med" len="med"/>
            </a:ln>
          </p:spPr>
          <p:txBody>
            <a:bodyPr/>
            <a:lstStyle/>
            <a:p>
              <a:pPr>
                <a:defRPr/>
              </a:pPr>
              <a:endParaRPr lang="zh-CN" altLang="en-US"/>
            </a:p>
          </p:txBody>
        </p:sp>
        <p:sp>
          <p:nvSpPr>
            <p:cNvPr id="1052" name="Freeform 22"/>
            <p:cNvSpPr>
              <a:spLocks/>
            </p:cNvSpPr>
            <p:nvPr/>
          </p:nvSpPr>
          <p:spPr bwMode="auto">
            <a:xfrm>
              <a:off x="3744" y="1438"/>
              <a:ext cx="576" cy="720"/>
            </a:xfrm>
            <a:custGeom>
              <a:avLst/>
              <a:gdLst>
                <a:gd name="T0" fmla="*/ 216 w 576"/>
                <a:gd name="T1" fmla="*/ 0 h 720"/>
                <a:gd name="T2" fmla="*/ 576 w 576"/>
                <a:gd name="T3" fmla="*/ 144 h 720"/>
                <a:gd name="T4" fmla="*/ 576 w 576"/>
                <a:gd name="T5" fmla="*/ 720 h 720"/>
                <a:gd name="T6" fmla="*/ 0 w 576"/>
                <a:gd name="T7" fmla="*/ 432 h 720"/>
                <a:gd name="T8" fmla="*/ 216 w 576"/>
                <a:gd name="T9" fmla="*/ 0 h 720"/>
                <a:gd name="T10" fmla="*/ 0 60000 65536"/>
                <a:gd name="T11" fmla="*/ 0 60000 65536"/>
                <a:gd name="T12" fmla="*/ 0 60000 65536"/>
                <a:gd name="T13" fmla="*/ 0 60000 65536"/>
                <a:gd name="T14" fmla="*/ 0 60000 65536"/>
                <a:gd name="T15" fmla="*/ 0 w 576"/>
                <a:gd name="T16" fmla="*/ 0 h 720"/>
                <a:gd name="T17" fmla="*/ 576 w 576"/>
                <a:gd name="T18" fmla="*/ 720 h 720"/>
              </a:gdLst>
              <a:ahLst/>
              <a:cxnLst>
                <a:cxn ang="T10">
                  <a:pos x="T0" y="T1"/>
                </a:cxn>
                <a:cxn ang="T11">
                  <a:pos x="T2" y="T3"/>
                </a:cxn>
                <a:cxn ang="T12">
                  <a:pos x="T4" y="T5"/>
                </a:cxn>
                <a:cxn ang="T13">
                  <a:pos x="T6" y="T7"/>
                </a:cxn>
                <a:cxn ang="T14">
                  <a:pos x="T8" y="T9"/>
                </a:cxn>
              </a:cxnLst>
              <a:rect l="T15" t="T16" r="T17" b="T18"/>
              <a:pathLst>
                <a:path w="576" h="720">
                  <a:moveTo>
                    <a:pt x="216" y="0"/>
                  </a:moveTo>
                  <a:lnTo>
                    <a:pt x="576" y="144"/>
                  </a:lnTo>
                  <a:lnTo>
                    <a:pt x="576" y="720"/>
                  </a:lnTo>
                  <a:lnTo>
                    <a:pt x="0" y="432"/>
                  </a:lnTo>
                  <a:lnTo>
                    <a:pt x="216" y="0"/>
                  </a:lnTo>
                  <a:close/>
                </a:path>
              </a:pathLst>
            </a:custGeom>
            <a:solidFill>
              <a:srgbClr val="DDDDDD"/>
            </a:solidFill>
            <a:ln w="9525">
              <a:noFill/>
              <a:round/>
              <a:headEnd/>
              <a:tailEnd/>
            </a:ln>
          </p:spPr>
          <p:txBody>
            <a:bodyPr wrap="none" anchor="ctr"/>
            <a:lstStyle/>
            <a:p>
              <a:endParaRPr lang="zh-CN" altLang="en-US"/>
            </a:p>
          </p:txBody>
        </p:sp>
        <p:sp>
          <p:nvSpPr>
            <p:cNvPr id="1053" name="Freeform 23"/>
            <p:cNvSpPr>
              <a:spLocks/>
            </p:cNvSpPr>
            <p:nvPr/>
          </p:nvSpPr>
          <p:spPr bwMode="auto">
            <a:xfrm>
              <a:off x="4320" y="1438"/>
              <a:ext cx="576" cy="720"/>
            </a:xfrm>
            <a:custGeom>
              <a:avLst/>
              <a:gdLst>
                <a:gd name="T0" fmla="*/ 360 w 576"/>
                <a:gd name="T1" fmla="*/ 0 h 720"/>
                <a:gd name="T2" fmla="*/ 0 w 576"/>
                <a:gd name="T3" fmla="*/ 144 h 720"/>
                <a:gd name="T4" fmla="*/ 0 w 576"/>
                <a:gd name="T5" fmla="*/ 720 h 720"/>
                <a:gd name="T6" fmla="*/ 576 w 576"/>
                <a:gd name="T7" fmla="*/ 432 h 720"/>
                <a:gd name="T8" fmla="*/ 360 w 576"/>
                <a:gd name="T9" fmla="*/ 0 h 720"/>
                <a:gd name="T10" fmla="*/ 0 60000 65536"/>
                <a:gd name="T11" fmla="*/ 0 60000 65536"/>
                <a:gd name="T12" fmla="*/ 0 60000 65536"/>
                <a:gd name="T13" fmla="*/ 0 60000 65536"/>
                <a:gd name="T14" fmla="*/ 0 60000 65536"/>
                <a:gd name="T15" fmla="*/ 0 w 576"/>
                <a:gd name="T16" fmla="*/ 0 h 720"/>
                <a:gd name="T17" fmla="*/ 576 w 576"/>
                <a:gd name="T18" fmla="*/ 720 h 720"/>
              </a:gdLst>
              <a:ahLst/>
              <a:cxnLst>
                <a:cxn ang="T10">
                  <a:pos x="T0" y="T1"/>
                </a:cxn>
                <a:cxn ang="T11">
                  <a:pos x="T2" y="T3"/>
                </a:cxn>
                <a:cxn ang="T12">
                  <a:pos x="T4" y="T5"/>
                </a:cxn>
                <a:cxn ang="T13">
                  <a:pos x="T6" y="T7"/>
                </a:cxn>
                <a:cxn ang="T14">
                  <a:pos x="T8" y="T9"/>
                </a:cxn>
              </a:cxnLst>
              <a:rect l="T15" t="T16" r="T17" b="T18"/>
              <a:pathLst>
                <a:path w="576" h="720">
                  <a:moveTo>
                    <a:pt x="360" y="0"/>
                  </a:moveTo>
                  <a:lnTo>
                    <a:pt x="0" y="144"/>
                  </a:lnTo>
                  <a:lnTo>
                    <a:pt x="0" y="720"/>
                  </a:lnTo>
                  <a:lnTo>
                    <a:pt x="576" y="432"/>
                  </a:lnTo>
                  <a:lnTo>
                    <a:pt x="360" y="0"/>
                  </a:lnTo>
                  <a:close/>
                </a:path>
              </a:pathLst>
            </a:custGeom>
            <a:solidFill>
              <a:srgbClr val="969696"/>
            </a:solidFill>
            <a:ln w="9525">
              <a:noFill/>
              <a:round/>
              <a:headEnd/>
              <a:tailEnd/>
            </a:ln>
          </p:spPr>
          <p:txBody>
            <a:bodyPr/>
            <a:lstStyle/>
            <a:p>
              <a:endParaRPr lang="zh-CN" altLang="en-US"/>
            </a:p>
          </p:txBody>
        </p:sp>
        <p:sp>
          <p:nvSpPr>
            <p:cNvPr id="13" name="Freeform 24"/>
            <p:cNvSpPr>
              <a:spLocks/>
            </p:cNvSpPr>
            <p:nvPr/>
          </p:nvSpPr>
          <p:spPr bwMode="auto">
            <a:xfrm>
              <a:off x="3960" y="1294"/>
              <a:ext cx="720" cy="288"/>
            </a:xfrm>
            <a:custGeom>
              <a:avLst/>
              <a:gdLst>
                <a:gd name="T0" fmla="*/ 0 w 720"/>
                <a:gd name="T1" fmla="*/ 144 h 288"/>
                <a:gd name="T2" fmla="*/ 360 w 720"/>
                <a:gd name="T3" fmla="*/ 0 h 288"/>
                <a:gd name="T4" fmla="*/ 720 w 720"/>
                <a:gd name="T5" fmla="*/ 144 h 288"/>
                <a:gd name="T6" fmla="*/ 360 w 720"/>
                <a:gd name="T7" fmla="*/ 288 h 288"/>
                <a:gd name="T8" fmla="*/ 0 w 720"/>
                <a:gd name="T9" fmla="*/ 144 h 288"/>
                <a:gd name="T10" fmla="*/ 0 60000 65536"/>
                <a:gd name="T11" fmla="*/ 0 60000 65536"/>
                <a:gd name="T12" fmla="*/ 0 60000 65536"/>
                <a:gd name="T13" fmla="*/ 0 60000 65536"/>
                <a:gd name="T14" fmla="*/ 0 60000 65536"/>
                <a:gd name="T15" fmla="*/ 0 w 720"/>
                <a:gd name="T16" fmla="*/ 0 h 288"/>
                <a:gd name="T17" fmla="*/ 720 w 720"/>
                <a:gd name="T18" fmla="*/ 288 h 288"/>
              </a:gdLst>
              <a:ahLst/>
              <a:cxnLst>
                <a:cxn ang="T10">
                  <a:pos x="T0" y="T1"/>
                </a:cxn>
                <a:cxn ang="T11">
                  <a:pos x="T2" y="T3"/>
                </a:cxn>
                <a:cxn ang="T12">
                  <a:pos x="T4" y="T5"/>
                </a:cxn>
                <a:cxn ang="T13">
                  <a:pos x="T6" y="T7"/>
                </a:cxn>
                <a:cxn ang="T14">
                  <a:pos x="T8" y="T9"/>
                </a:cxn>
              </a:cxnLst>
              <a:rect l="T15" t="T16" r="T17" b="T18"/>
              <a:pathLst>
                <a:path w="720" h="288">
                  <a:moveTo>
                    <a:pt x="0" y="144"/>
                  </a:moveTo>
                  <a:lnTo>
                    <a:pt x="360" y="0"/>
                  </a:lnTo>
                  <a:lnTo>
                    <a:pt x="720" y="144"/>
                  </a:lnTo>
                  <a:lnTo>
                    <a:pt x="360" y="288"/>
                  </a:lnTo>
                  <a:lnTo>
                    <a:pt x="0" y="144"/>
                  </a:lnTo>
                  <a:close/>
                </a:path>
              </a:pathLst>
            </a:custGeom>
            <a:solidFill>
              <a:schemeClr val="accent2">
                <a:lumMod val="60000"/>
                <a:lumOff val="40000"/>
              </a:schemeClr>
            </a:solidFill>
            <a:ln w="9525" cap="flat" cmpd="sng">
              <a:noFill/>
              <a:prstDash val="solid"/>
              <a:round/>
              <a:headEnd type="none" w="med" len="med"/>
              <a:tailEnd type="none" w="med" len="med"/>
            </a:ln>
          </p:spPr>
          <p:txBody>
            <a:bodyPr/>
            <a:lstStyle/>
            <a:p>
              <a:pPr>
                <a:defRPr/>
              </a:pPr>
              <a:endParaRPr lang="zh-CN" altLang="en-US"/>
            </a:p>
          </p:txBody>
        </p:sp>
        <p:sp>
          <p:nvSpPr>
            <p:cNvPr id="1055" name="Freeform 25"/>
            <p:cNvSpPr>
              <a:spLocks/>
            </p:cNvSpPr>
            <p:nvPr/>
          </p:nvSpPr>
          <p:spPr bwMode="auto">
            <a:xfrm>
              <a:off x="4032" y="718"/>
              <a:ext cx="288" cy="720"/>
            </a:xfrm>
            <a:custGeom>
              <a:avLst/>
              <a:gdLst>
                <a:gd name="T0" fmla="*/ 288 w 288"/>
                <a:gd name="T1" fmla="*/ 0 h 720"/>
                <a:gd name="T2" fmla="*/ 288 w 288"/>
                <a:gd name="T3" fmla="*/ 720 h 720"/>
                <a:gd name="T4" fmla="*/ 0 w 288"/>
                <a:gd name="T5" fmla="*/ 576 h 720"/>
                <a:gd name="T6" fmla="*/ 288 w 288"/>
                <a:gd name="T7" fmla="*/ 0 h 720"/>
                <a:gd name="T8" fmla="*/ 0 60000 65536"/>
                <a:gd name="T9" fmla="*/ 0 60000 65536"/>
                <a:gd name="T10" fmla="*/ 0 60000 65536"/>
                <a:gd name="T11" fmla="*/ 0 60000 65536"/>
                <a:gd name="T12" fmla="*/ 0 w 288"/>
                <a:gd name="T13" fmla="*/ 0 h 720"/>
                <a:gd name="T14" fmla="*/ 288 w 288"/>
                <a:gd name="T15" fmla="*/ 720 h 720"/>
              </a:gdLst>
              <a:ahLst/>
              <a:cxnLst>
                <a:cxn ang="T8">
                  <a:pos x="T0" y="T1"/>
                </a:cxn>
                <a:cxn ang="T9">
                  <a:pos x="T2" y="T3"/>
                </a:cxn>
                <a:cxn ang="T10">
                  <a:pos x="T4" y="T5"/>
                </a:cxn>
                <a:cxn ang="T11">
                  <a:pos x="T6" y="T7"/>
                </a:cxn>
              </a:cxnLst>
              <a:rect l="T12" t="T13" r="T14" b="T15"/>
              <a:pathLst>
                <a:path w="288" h="720">
                  <a:moveTo>
                    <a:pt x="288" y="0"/>
                  </a:moveTo>
                  <a:lnTo>
                    <a:pt x="288" y="720"/>
                  </a:lnTo>
                  <a:lnTo>
                    <a:pt x="0" y="576"/>
                  </a:lnTo>
                  <a:lnTo>
                    <a:pt x="288" y="0"/>
                  </a:lnTo>
                  <a:close/>
                </a:path>
              </a:pathLst>
            </a:custGeom>
            <a:solidFill>
              <a:srgbClr val="3783FF"/>
            </a:solidFill>
            <a:ln w="9525">
              <a:noFill/>
              <a:round/>
              <a:headEnd/>
              <a:tailEnd/>
            </a:ln>
          </p:spPr>
          <p:txBody>
            <a:bodyPr/>
            <a:lstStyle/>
            <a:p>
              <a:endParaRPr lang="zh-CN" altLang="en-US"/>
            </a:p>
          </p:txBody>
        </p:sp>
        <p:sp>
          <p:nvSpPr>
            <p:cNvPr id="1056" name="Freeform 26"/>
            <p:cNvSpPr>
              <a:spLocks/>
            </p:cNvSpPr>
            <p:nvPr/>
          </p:nvSpPr>
          <p:spPr bwMode="auto">
            <a:xfrm>
              <a:off x="4320" y="718"/>
              <a:ext cx="288" cy="720"/>
            </a:xfrm>
            <a:custGeom>
              <a:avLst/>
              <a:gdLst>
                <a:gd name="T0" fmla="*/ 0 w 288"/>
                <a:gd name="T1" fmla="*/ 0 h 720"/>
                <a:gd name="T2" fmla="*/ 288 w 288"/>
                <a:gd name="T3" fmla="*/ 576 h 720"/>
                <a:gd name="T4" fmla="*/ 0 w 288"/>
                <a:gd name="T5" fmla="*/ 720 h 720"/>
                <a:gd name="T6" fmla="*/ 0 w 288"/>
                <a:gd name="T7" fmla="*/ 0 h 720"/>
                <a:gd name="T8" fmla="*/ 0 60000 65536"/>
                <a:gd name="T9" fmla="*/ 0 60000 65536"/>
                <a:gd name="T10" fmla="*/ 0 60000 65536"/>
                <a:gd name="T11" fmla="*/ 0 60000 65536"/>
                <a:gd name="T12" fmla="*/ 0 w 288"/>
                <a:gd name="T13" fmla="*/ 0 h 720"/>
                <a:gd name="T14" fmla="*/ 288 w 288"/>
                <a:gd name="T15" fmla="*/ 720 h 720"/>
              </a:gdLst>
              <a:ahLst/>
              <a:cxnLst>
                <a:cxn ang="T8">
                  <a:pos x="T0" y="T1"/>
                </a:cxn>
                <a:cxn ang="T9">
                  <a:pos x="T2" y="T3"/>
                </a:cxn>
                <a:cxn ang="T10">
                  <a:pos x="T4" y="T5"/>
                </a:cxn>
                <a:cxn ang="T11">
                  <a:pos x="T6" y="T7"/>
                </a:cxn>
              </a:cxnLst>
              <a:rect l="T12" t="T13" r="T14" b="T15"/>
              <a:pathLst>
                <a:path w="288" h="720">
                  <a:moveTo>
                    <a:pt x="0" y="0"/>
                  </a:moveTo>
                  <a:lnTo>
                    <a:pt x="288" y="576"/>
                  </a:lnTo>
                  <a:lnTo>
                    <a:pt x="0" y="720"/>
                  </a:lnTo>
                  <a:lnTo>
                    <a:pt x="0" y="0"/>
                  </a:lnTo>
                  <a:close/>
                </a:path>
              </a:pathLst>
            </a:custGeom>
            <a:solidFill>
              <a:srgbClr val="003EA2"/>
            </a:solidFill>
            <a:ln w="9525">
              <a:noFill/>
              <a:round/>
              <a:headEnd/>
              <a:tailEnd/>
            </a:ln>
          </p:spPr>
          <p:txBody>
            <a:bodyPr/>
            <a:lstStyle/>
            <a:p>
              <a:endParaRPr lang="zh-CN" altLang="en-US"/>
            </a:p>
          </p:txBody>
        </p:sp>
      </p:grpSp>
      <p:cxnSp>
        <p:nvCxnSpPr>
          <p:cNvPr id="19" name="直接连接符 18"/>
          <p:cNvCxnSpPr/>
          <p:nvPr/>
        </p:nvCxnSpPr>
        <p:spPr>
          <a:xfrm>
            <a:off x="3286125" y="4929188"/>
            <a:ext cx="357188" cy="214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031" idx="1"/>
          </p:cNvCxnSpPr>
          <p:nvPr/>
        </p:nvCxnSpPr>
        <p:spPr>
          <a:xfrm flipV="1">
            <a:off x="3287713" y="2676525"/>
            <a:ext cx="427037" cy="369888"/>
          </a:xfrm>
          <a:prstGeom prst="line">
            <a:avLst/>
          </a:prstGeom>
        </p:spPr>
        <p:style>
          <a:lnRef idx="1">
            <a:schemeClr val="accent1"/>
          </a:lnRef>
          <a:fillRef idx="0">
            <a:schemeClr val="accent1"/>
          </a:fillRef>
          <a:effectRef idx="0">
            <a:schemeClr val="accent1"/>
          </a:effectRef>
          <a:fontRef idx="minor">
            <a:schemeClr val="tx1"/>
          </a:fontRef>
        </p:style>
      </p:cxnSp>
      <p:sp>
        <p:nvSpPr>
          <p:cNvPr id="1031" name="矩形 20"/>
          <p:cNvSpPr>
            <a:spLocks noChangeArrowheads="1"/>
          </p:cNvSpPr>
          <p:nvPr/>
        </p:nvSpPr>
        <p:spPr bwMode="auto">
          <a:xfrm>
            <a:off x="3714750" y="2214563"/>
            <a:ext cx="1357313" cy="923925"/>
          </a:xfrm>
          <a:prstGeom prst="rect">
            <a:avLst/>
          </a:prstGeom>
          <a:noFill/>
          <a:ln w="9525">
            <a:noFill/>
            <a:miter lim="800000"/>
            <a:headEnd/>
            <a:tailEnd/>
          </a:ln>
        </p:spPr>
        <p:txBody>
          <a:bodyPr>
            <a:spAutoFit/>
          </a:bodyPr>
          <a:lstStyle/>
          <a:p>
            <a:r>
              <a:rPr lang="zh-CN" altLang="en-US" u="sng"/>
              <a:t>不同粒度软件元素的指标体系</a:t>
            </a:r>
          </a:p>
        </p:txBody>
      </p:sp>
      <p:cxnSp>
        <p:nvCxnSpPr>
          <p:cNvPr id="22" name="直接连接符 21"/>
          <p:cNvCxnSpPr/>
          <p:nvPr/>
        </p:nvCxnSpPr>
        <p:spPr>
          <a:xfrm flipV="1">
            <a:off x="2620963" y="1285875"/>
            <a:ext cx="1022350" cy="688975"/>
          </a:xfrm>
          <a:prstGeom prst="line">
            <a:avLst/>
          </a:prstGeom>
        </p:spPr>
        <p:style>
          <a:lnRef idx="1">
            <a:schemeClr val="accent1"/>
          </a:lnRef>
          <a:fillRef idx="0">
            <a:schemeClr val="accent1"/>
          </a:fillRef>
          <a:effectRef idx="0">
            <a:schemeClr val="accent1"/>
          </a:effectRef>
          <a:fontRef idx="minor">
            <a:schemeClr val="tx1"/>
          </a:fontRef>
        </p:style>
      </p:cxnSp>
      <p:sp>
        <p:nvSpPr>
          <p:cNvPr id="1033" name="TextBox 22"/>
          <p:cNvSpPr txBox="1">
            <a:spLocks noChangeArrowheads="1"/>
          </p:cNvSpPr>
          <p:nvPr/>
        </p:nvSpPr>
        <p:spPr bwMode="auto">
          <a:xfrm>
            <a:off x="3714750" y="1000125"/>
            <a:ext cx="2724150" cy="369888"/>
          </a:xfrm>
          <a:prstGeom prst="rect">
            <a:avLst/>
          </a:prstGeom>
          <a:noFill/>
          <a:ln w="9525">
            <a:noFill/>
            <a:miter lim="800000"/>
            <a:headEnd/>
            <a:tailEnd/>
          </a:ln>
        </p:spPr>
        <p:txBody>
          <a:bodyPr wrap="none">
            <a:spAutoFit/>
          </a:bodyPr>
          <a:lstStyle/>
          <a:p>
            <a:r>
              <a:rPr lang="zh-CN" altLang="en-US" u="sng"/>
              <a:t>软件系统的整体结构质量</a:t>
            </a:r>
          </a:p>
        </p:txBody>
      </p:sp>
      <p:sp>
        <p:nvSpPr>
          <p:cNvPr id="1034" name="TextBox 23"/>
          <p:cNvSpPr txBox="1">
            <a:spLocks noChangeArrowheads="1"/>
          </p:cNvSpPr>
          <p:nvPr/>
        </p:nvSpPr>
        <p:spPr bwMode="auto">
          <a:xfrm>
            <a:off x="2928938" y="5214938"/>
            <a:ext cx="2262187" cy="369887"/>
          </a:xfrm>
          <a:prstGeom prst="rect">
            <a:avLst/>
          </a:prstGeom>
          <a:noFill/>
          <a:ln w="9525">
            <a:noFill/>
            <a:miter lim="800000"/>
            <a:headEnd/>
            <a:tailEnd/>
          </a:ln>
        </p:spPr>
        <p:txBody>
          <a:bodyPr wrap="none">
            <a:spAutoFit/>
          </a:bodyPr>
          <a:lstStyle/>
          <a:p>
            <a:r>
              <a:rPr lang="zh-CN" altLang="en-US" u="sng"/>
              <a:t>业界认可的设计原则</a:t>
            </a:r>
          </a:p>
        </p:txBody>
      </p:sp>
      <p:sp>
        <p:nvSpPr>
          <p:cNvPr id="1035" name="TextBox 25"/>
          <p:cNvSpPr txBox="1">
            <a:spLocks noChangeArrowheads="1"/>
          </p:cNvSpPr>
          <p:nvPr/>
        </p:nvSpPr>
        <p:spPr bwMode="auto">
          <a:xfrm>
            <a:off x="3357563" y="5500688"/>
            <a:ext cx="1620837" cy="1662112"/>
          </a:xfrm>
          <a:prstGeom prst="rect">
            <a:avLst/>
          </a:prstGeom>
          <a:noFill/>
          <a:ln w="9525">
            <a:noFill/>
            <a:miter lim="800000"/>
            <a:headEnd/>
            <a:tailEnd/>
          </a:ln>
        </p:spPr>
        <p:txBody>
          <a:bodyPr wrap="none">
            <a:spAutoFit/>
          </a:bodyPr>
          <a:lstStyle/>
          <a:p>
            <a:r>
              <a:rPr lang="zh-CN" altLang="en-US" sz="1400">
                <a:latin typeface="仿宋" pitchFamily="49" charset="-122"/>
                <a:ea typeface="仿宋" pitchFamily="49" charset="-122"/>
              </a:rPr>
              <a:t>无环依赖原则</a:t>
            </a:r>
          </a:p>
          <a:p>
            <a:r>
              <a:rPr lang="zh-CN" altLang="en-US" sz="1400">
                <a:latin typeface="仿宋" pitchFamily="49" charset="-122"/>
                <a:ea typeface="仿宋" pitchFamily="49" charset="-122"/>
              </a:rPr>
              <a:t>稳定依赖原则</a:t>
            </a:r>
            <a:endParaRPr lang="en-US" altLang="zh-CN" sz="1400">
              <a:latin typeface="仿宋" pitchFamily="49" charset="-122"/>
              <a:ea typeface="仿宋" pitchFamily="49" charset="-122"/>
            </a:endParaRPr>
          </a:p>
          <a:p>
            <a:r>
              <a:rPr lang="zh-CN" altLang="en-US" sz="1400">
                <a:latin typeface="仿宋" pitchFamily="49" charset="-122"/>
                <a:ea typeface="仿宋" pitchFamily="49" charset="-122"/>
              </a:rPr>
              <a:t>稳定抽象等价原则</a:t>
            </a:r>
            <a:endParaRPr lang="en-US" altLang="zh-CN" sz="1400">
              <a:latin typeface="仿宋" pitchFamily="49" charset="-122"/>
              <a:ea typeface="仿宋" pitchFamily="49" charset="-122"/>
            </a:endParaRPr>
          </a:p>
          <a:p>
            <a:r>
              <a:rPr lang="zh-CN" altLang="en-US" sz="1400">
                <a:latin typeface="仿宋" pitchFamily="49" charset="-122"/>
                <a:ea typeface="仿宋" pitchFamily="49" charset="-122"/>
              </a:rPr>
              <a:t>高内聚低耦合原则</a:t>
            </a:r>
            <a:endParaRPr lang="en-US" altLang="zh-CN" sz="1400">
              <a:latin typeface="仿宋" pitchFamily="49" charset="-122"/>
              <a:ea typeface="仿宋" pitchFamily="49" charset="-122"/>
            </a:endParaRPr>
          </a:p>
          <a:p>
            <a:r>
              <a:rPr lang="zh-CN" altLang="en-US" sz="1400">
                <a:latin typeface="仿宋" pitchFamily="49" charset="-122"/>
                <a:ea typeface="仿宋" pitchFamily="49" charset="-122"/>
              </a:rPr>
              <a:t>重用原则</a:t>
            </a:r>
            <a:endParaRPr lang="en-US" altLang="zh-CN" sz="1400">
              <a:latin typeface="仿宋" pitchFamily="49" charset="-122"/>
              <a:ea typeface="仿宋" pitchFamily="49" charset="-122"/>
            </a:endParaRPr>
          </a:p>
          <a:p>
            <a:r>
              <a:rPr lang="zh-CN" altLang="en-US" sz="1400">
                <a:latin typeface="仿宋" pitchFamily="49" charset="-122"/>
                <a:ea typeface="仿宋" pitchFamily="49" charset="-122"/>
              </a:rPr>
              <a:t>隔离变化原则</a:t>
            </a:r>
          </a:p>
          <a:p>
            <a:endParaRPr lang="zh-CN" altLang="en-US"/>
          </a:p>
        </p:txBody>
      </p:sp>
      <p:graphicFrame>
        <p:nvGraphicFramePr>
          <p:cNvPr id="1026" name="图表 27"/>
          <p:cNvGraphicFramePr>
            <a:graphicFrameLocks/>
          </p:cNvGraphicFramePr>
          <p:nvPr/>
        </p:nvGraphicFramePr>
        <p:xfrm>
          <a:off x="5643563" y="0"/>
          <a:ext cx="3500437" cy="2143125"/>
        </p:xfrm>
        <a:graphic>
          <a:graphicData uri="http://schemas.openxmlformats.org/presentationml/2006/ole">
            <p:oleObj spid="_x0000_s1026" r:id="rId3" imgW="3145809" imgH="1786283" progId="">
              <p:embed/>
            </p:oleObj>
          </a:graphicData>
        </a:graphic>
      </p:graphicFrame>
      <p:pic>
        <p:nvPicPr>
          <p:cNvPr id="1036" name="对象 3"/>
          <p:cNvPicPr>
            <a:picLocks noChangeArrowheads="1"/>
          </p:cNvPicPr>
          <p:nvPr/>
        </p:nvPicPr>
        <p:blipFill>
          <a:blip r:embed="rId4"/>
          <a:srcRect l="-444" t="-1205" r="-444" b="-642"/>
          <a:stretch>
            <a:fillRect/>
          </a:stretch>
        </p:blipFill>
        <p:spPr bwMode="auto">
          <a:xfrm>
            <a:off x="5051425" y="2071688"/>
            <a:ext cx="4071938" cy="3071812"/>
          </a:xfrm>
          <a:prstGeom prst="rect">
            <a:avLst/>
          </a:prstGeom>
          <a:noFill/>
          <a:ln w="9525">
            <a:noFill/>
            <a:miter lim="800000"/>
            <a:headEnd/>
            <a:tailEnd/>
          </a:ln>
        </p:spPr>
      </p:pic>
      <p:graphicFrame>
        <p:nvGraphicFramePr>
          <p:cNvPr id="21" name="表格 20"/>
          <p:cNvGraphicFramePr>
            <a:graphicFrameLocks noGrp="1"/>
          </p:cNvGraphicFramePr>
          <p:nvPr/>
        </p:nvGraphicFramePr>
        <p:xfrm>
          <a:off x="8358188" y="142875"/>
          <a:ext cx="642942" cy="980329"/>
        </p:xfrm>
        <a:graphic>
          <a:graphicData uri="http://schemas.openxmlformats.org/drawingml/2006/table">
            <a:tbl>
              <a:tblPr firstRow="1" bandRow="1">
                <a:tableStyleId>{5C22544A-7EE6-4342-B048-85BDC9FD1C3A}</a:tableStyleId>
              </a:tblPr>
              <a:tblGrid>
                <a:gridCol w="642942"/>
              </a:tblGrid>
              <a:tr h="211388">
                <a:tc>
                  <a:txBody>
                    <a:bodyPr/>
                    <a:lstStyle/>
                    <a:p>
                      <a:pPr algn="ctr"/>
                      <a:r>
                        <a:rPr lang="zh-CN" altLang="en-US" sz="900" b="0" dirty="0" smtClean="0">
                          <a:solidFill>
                            <a:schemeClr val="bg2"/>
                          </a:solidFill>
                          <a:latin typeface="宋体" pitchFamily="2" charset="-122"/>
                          <a:ea typeface="宋体" pitchFamily="2" charset="-122"/>
                        </a:rPr>
                        <a:t>优</a:t>
                      </a:r>
                      <a:r>
                        <a:rPr lang="en-US" altLang="zh-CN" sz="900" b="0" dirty="0" smtClean="0">
                          <a:solidFill>
                            <a:schemeClr val="bg2"/>
                          </a:solidFill>
                          <a:latin typeface="宋体" pitchFamily="2" charset="-122"/>
                          <a:ea typeface="宋体" pitchFamily="2" charset="-122"/>
                        </a:rPr>
                        <a:t>90~100</a:t>
                      </a:r>
                      <a:endParaRPr lang="zh-CN" altLang="en-US" sz="900" b="0" dirty="0">
                        <a:solidFill>
                          <a:schemeClr val="bg2"/>
                        </a:solidFill>
                        <a:latin typeface="宋体" pitchFamily="2" charset="-122"/>
                        <a:ea typeface="宋体" pitchFamily="2" charset="-122"/>
                      </a:endParaRPr>
                    </a:p>
                  </a:txBody>
                  <a:tcPr>
                    <a:solidFill>
                      <a:srgbClr val="92D050"/>
                    </a:solidFill>
                  </a:tcPr>
                </a:tc>
              </a:tr>
              <a:tr h="294529">
                <a:tc>
                  <a:txBody>
                    <a:bodyPr/>
                    <a:lstStyle/>
                    <a:p>
                      <a:pPr algn="ctr"/>
                      <a:r>
                        <a:rPr lang="zh-CN" altLang="en-US" sz="900" b="0" dirty="0" smtClean="0">
                          <a:solidFill>
                            <a:schemeClr val="bg2"/>
                          </a:solidFill>
                          <a:latin typeface="宋体" pitchFamily="2" charset="-122"/>
                          <a:ea typeface="宋体" pitchFamily="2" charset="-122"/>
                        </a:rPr>
                        <a:t>良</a:t>
                      </a:r>
                      <a:r>
                        <a:rPr lang="en-US" altLang="zh-CN" sz="900" b="0" dirty="0" smtClean="0">
                          <a:solidFill>
                            <a:schemeClr val="bg2"/>
                          </a:solidFill>
                          <a:latin typeface="宋体" pitchFamily="2" charset="-122"/>
                          <a:ea typeface="宋体" pitchFamily="2" charset="-122"/>
                        </a:rPr>
                        <a:t>80~90</a:t>
                      </a:r>
                      <a:endParaRPr lang="zh-CN" altLang="en-US" sz="900" b="0" dirty="0">
                        <a:solidFill>
                          <a:schemeClr val="bg2"/>
                        </a:solidFill>
                        <a:latin typeface="宋体" pitchFamily="2" charset="-122"/>
                        <a:ea typeface="宋体" pitchFamily="2" charset="-122"/>
                      </a:endParaRPr>
                    </a:p>
                  </a:txBody>
                  <a:tcPr>
                    <a:solidFill>
                      <a:schemeClr val="bg2">
                        <a:lumMod val="40000"/>
                        <a:lumOff val="60000"/>
                      </a:schemeClr>
                    </a:solidFill>
                  </a:tcPr>
                </a:tc>
              </a:tr>
              <a:tr h="211388">
                <a:tc>
                  <a:txBody>
                    <a:bodyPr/>
                    <a:lstStyle/>
                    <a:p>
                      <a:pPr algn="ctr"/>
                      <a:r>
                        <a:rPr lang="zh-CN" altLang="en-US" sz="900" b="0" dirty="0" smtClean="0">
                          <a:solidFill>
                            <a:schemeClr val="bg2"/>
                          </a:solidFill>
                          <a:latin typeface="宋体" pitchFamily="2" charset="-122"/>
                          <a:ea typeface="宋体" pitchFamily="2" charset="-122"/>
                        </a:rPr>
                        <a:t>中</a:t>
                      </a:r>
                      <a:r>
                        <a:rPr lang="en-US" altLang="zh-CN" sz="900" b="0" dirty="0" smtClean="0">
                          <a:solidFill>
                            <a:schemeClr val="bg2"/>
                          </a:solidFill>
                          <a:latin typeface="宋体" pitchFamily="2" charset="-122"/>
                          <a:ea typeface="宋体" pitchFamily="2" charset="-122"/>
                        </a:rPr>
                        <a:t>60~80</a:t>
                      </a:r>
                      <a:endParaRPr lang="zh-CN" altLang="en-US" sz="900" b="0" dirty="0">
                        <a:solidFill>
                          <a:schemeClr val="bg2"/>
                        </a:solidFill>
                        <a:latin typeface="宋体" pitchFamily="2" charset="-122"/>
                        <a:ea typeface="宋体" pitchFamily="2" charset="-122"/>
                      </a:endParaRPr>
                    </a:p>
                  </a:txBody>
                  <a:tcPr/>
                </a:tc>
              </a:tr>
              <a:tr h="211388">
                <a:tc>
                  <a:txBody>
                    <a:bodyPr/>
                    <a:lstStyle/>
                    <a:p>
                      <a:pPr algn="ctr"/>
                      <a:r>
                        <a:rPr lang="zh-CN" altLang="en-US" sz="900" b="0" dirty="0" smtClean="0">
                          <a:solidFill>
                            <a:schemeClr val="bg2"/>
                          </a:solidFill>
                          <a:latin typeface="宋体" pitchFamily="2" charset="-122"/>
                          <a:ea typeface="宋体" pitchFamily="2" charset="-122"/>
                        </a:rPr>
                        <a:t>劣</a:t>
                      </a:r>
                      <a:r>
                        <a:rPr lang="en-US" altLang="zh-CN" sz="900" b="0" dirty="0" smtClean="0">
                          <a:solidFill>
                            <a:schemeClr val="bg2"/>
                          </a:solidFill>
                          <a:latin typeface="宋体" pitchFamily="2" charset="-122"/>
                          <a:ea typeface="宋体" pitchFamily="2" charset="-122"/>
                        </a:rPr>
                        <a:t>0~60</a:t>
                      </a:r>
                      <a:endParaRPr lang="zh-CN" altLang="en-US" sz="900" b="0" dirty="0">
                        <a:solidFill>
                          <a:schemeClr val="bg2"/>
                        </a:solidFill>
                        <a:latin typeface="宋体" pitchFamily="2" charset="-122"/>
                        <a:ea typeface="宋体" pitchFamily="2" charset="-122"/>
                      </a:endParaRPr>
                    </a:p>
                  </a:txBody>
                  <a:tcPr>
                    <a:solidFill>
                      <a:srgbClr val="FFCC99"/>
                    </a:solidFill>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评价模型是怎么演进来的</a:t>
            </a:r>
          </a:p>
        </p:txBody>
      </p:sp>
      <p:graphicFrame>
        <p:nvGraphicFramePr>
          <p:cNvPr id="4" name="图示 3"/>
          <p:cNvGraphicFramePr/>
          <p:nvPr/>
        </p:nvGraphicFramePr>
        <p:xfrm>
          <a:off x="2071670" y="1643050"/>
          <a:ext cx="5191140" cy="3603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012" name="TextBox 6"/>
          <p:cNvSpPr txBox="1">
            <a:spLocks noChangeArrowheads="1"/>
          </p:cNvSpPr>
          <p:nvPr/>
        </p:nvSpPr>
        <p:spPr bwMode="auto">
          <a:xfrm>
            <a:off x="571500" y="4143375"/>
            <a:ext cx="2032000" cy="369888"/>
          </a:xfrm>
          <a:prstGeom prst="rect">
            <a:avLst/>
          </a:prstGeom>
          <a:solidFill>
            <a:schemeClr val="accent1"/>
          </a:solidFill>
          <a:ln w="25400">
            <a:solidFill>
              <a:schemeClr val="accent1"/>
            </a:solidFill>
            <a:miter lim="800000"/>
            <a:headEnd/>
            <a:tailEnd/>
          </a:ln>
        </p:spPr>
        <p:txBody>
          <a:bodyPr wrap="none">
            <a:spAutoFit/>
          </a:bodyPr>
          <a:lstStyle/>
          <a:p>
            <a:pPr algn="ctr"/>
            <a:r>
              <a:rPr lang="zh-CN" altLang="en-US"/>
              <a:t>对方法体系的理解</a:t>
            </a:r>
          </a:p>
        </p:txBody>
      </p:sp>
      <p:sp>
        <p:nvSpPr>
          <p:cNvPr id="43013" name="TextBox 5"/>
          <p:cNvSpPr txBox="1">
            <a:spLocks noChangeArrowheads="1"/>
          </p:cNvSpPr>
          <p:nvPr/>
        </p:nvSpPr>
        <p:spPr bwMode="auto">
          <a:xfrm>
            <a:off x="5643563" y="1428750"/>
            <a:ext cx="2492375" cy="369888"/>
          </a:xfrm>
          <a:prstGeom prst="rect">
            <a:avLst/>
          </a:prstGeom>
          <a:solidFill>
            <a:schemeClr val="accent1"/>
          </a:solidFill>
          <a:ln w="25400">
            <a:solidFill>
              <a:schemeClr val="accent1"/>
            </a:solidFill>
            <a:miter lim="800000"/>
            <a:headEnd/>
            <a:tailEnd/>
          </a:ln>
        </p:spPr>
        <p:txBody>
          <a:bodyPr wrap="none">
            <a:spAutoFit/>
          </a:bodyPr>
          <a:lstStyle/>
          <a:p>
            <a:pPr algn="ctr"/>
            <a:r>
              <a:rPr lang="zh-CN" altLang="en-US"/>
              <a:t>开源项目的分析和跟踪</a:t>
            </a:r>
          </a:p>
        </p:txBody>
      </p:sp>
      <p:sp>
        <p:nvSpPr>
          <p:cNvPr id="43014" name="TextBox 4"/>
          <p:cNvSpPr txBox="1">
            <a:spLocks noChangeArrowheads="1"/>
          </p:cNvSpPr>
          <p:nvPr/>
        </p:nvSpPr>
        <p:spPr bwMode="auto">
          <a:xfrm>
            <a:off x="652463" y="1643063"/>
            <a:ext cx="2557462" cy="369887"/>
          </a:xfrm>
          <a:prstGeom prst="rect">
            <a:avLst/>
          </a:prstGeom>
          <a:solidFill>
            <a:schemeClr val="accent1"/>
          </a:solidFill>
          <a:ln w="25400">
            <a:solidFill>
              <a:schemeClr val="accent1"/>
            </a:solidFill>
            <a:miter lim="800000"/>
            <a:headEnd/>
            <a:tailEnd/>
          </a:ln>
        </p:spPr>
        <p:txBody>
          <a:bodyPr wrap="none">
            <a:spAutoFit/>
          </a:bodyPr>
          <a:lstStyle/>
          <a:p>
            <a:pPr algn="ctr"/>
            <a:r>
              <a:rPr lang="en-US" altLang="zh-CN"/>
              <a:t>Cooper</a:t>
            </a:r>
            <a:r>
              <a:rPr lang="zh-CN" altLang="en-US"/>
              <a:t>自己的研发经历</a:t>
            </a:r>
          </a:p>
        </p:txBody>
      </p:sp>
      <p:sp>
        <p:nvSpPr>
          <p:cNvPr id="43015" name="TextBox 3"/>
          <p:cNvSpPr txBox="1">
            <a:spLocks noChangeArrowheads="1"/>
          </p:cNvSpPr>
          <p:nvPr/>
        </p:nvSpPr>
        <p:spPr bwMode="auto">
          <a:xfrm>
            <a:off x="6357938" y="4214813"/>
            <a:ext cx="2786062" cy="369887"/>
          </a:xfrm>
          <a:prstGeom prst="rect">
            <a:avLst/>
          </a:prstGeom>
          <a:solidFill>
            <a:schemeClr val="accent1"/>
          </a:solidFill>
          <a:ln w="25400">
            <a:solidFill>
              <a:schemeClr val="accent1"/>
            </a:solidFill>
            <a:miter lim="800000"/>
            <a:headEnd/>
            <a:tailEnd/>
          </a:ln>
        </p:spPr>
        <p:txBody>
          <a:bodyPr>
            <a:spAutoFit/>
          </a:bodyPr>
          <a:lstStyle/>
          <a:p>
            <a:pPr algn="ctr"/>
            <a:r>
              <a:rPr lang="zh-CN" altLang="en-US"/>
              <a:t>架构审计中的交流和思考</a:t>
            </a:r>
          </a:p>
        </p:txBody>
      </p:sp>
      <p:sp>
        <p:nvSpPr>
          <p:cNvPr id="43016" name="TextBox 4"/>
          <p:cNvSpPr txBox="1">
            <a:spLocks noChangeArrowheads="1"/>
          </p:cNvSpPr>
          <p:nvPr/>
        </p:nvSpPr>
        <p:spPr bwMode="auto">
          <a:xfrm>
            <a:off x="0" y="2286000"/>
            <a:ext cx="2724150" cy="369888"/>
          </a:xfrm>
          <a:prstGeom prst="rect">
            <a:avLst/>
          </a:prstGeom>
          <a:solidFill>
            <a:schemeClr val="accent1"/>
          </a:solidFill>
          <a:ln w="25400">
            <a:solidFill>
              <a:schemeClr val="accent1"/>
            </a:solidFill>
            <a:miter lim="800000"/>
            <a:headEnd/>
            <a:tailEnd/>
          </a:ln>
        </p:spPr>
        <p:txBody>
          <a:bodyPr wrap="none">
            <a:spAutoFit/>
          </a:bodyPr>
          <a:lstStyle/>
          <a:p>
            <a:pPr algn="ctr"/>
            <a:r>
              <a:rPr lang="zh-CN" altLang="en-US"/>
              <a:t>对设计原则的遵从和思考</a:t>
            </a:r>
          </a:p>
        </p:txBody>
      </p:sp>
      <p:sp>
        <p:nvSpPr>
          <p:cNvPr id="43017" name="TextBox 13"/>
          <p:cNvSpPr txBox="1">
            <a:spLocks noChangeArrowheads="1"/>
          </p:cNvSpPr>
          <p:nvPr/>
        </p:nvSpPr>
        <p:spPr bwMode="auto">
          <a:xfrm>
            <a:off x="6500813" y="2214563"/>
            <a:ext cx="2492375" cy="369887"/>
          </a:xfrm>
          <a:prstGeom prst="rect">
            <a:avLst/>
          </a:prstGeom>
          <a:solidFill>
            <a:schemeClr val="accent1"/>
          </a:solidFill>
          <a:ln w="25400">
            <a:solidFill>
              <a:schemeClr val="accent1"/>
            </a:solidFill>
            <a:miter lim="800000"/>
            <a:headEnd/>
            <a:tailEnd/>
          </a:ln>
        </p:spPr>
        <p:txBody>
          <a:bodyPr wrap="none">
            <a:spAutoFit/>
          </a:bodyPr>
          <a:lstStyle/>
          <a:p>
            <a:pPr algn="ctr"/>
            <a:r>
              <a:rPr lang="zh-CN" altLang="en-US"/>
              <a:t>样本数据的积累和分析</a:t>
            </a:r>
          </a:p>
        </p:txBody>
      </p:sp>
      <p:sp>
        <p:nvSpPr>
          <p:cNvPr id="43018" name="TextBox 6"/>
          <p:cNvSpPr txBox="1">
            <a:spLocks noChangeArrowheads="1"/>
          </p:cNvSpPr>
          <p:nvPr/>
        </p:nvSpPr>
        <p:spPr bwMode="auto">
          <a:xfrm>
            <a:off x="1357313" y="4929188"/>
            <a:ext cx="2032000" cy="369887"/>
          </a:xfrm>
          <a:prstGeom prst="rect">
            <a:avLst/>
          </a:prstGeom>
          <a:solidFill>
            <a:schemeClr val="accent1"/>
          </a:solidFill>
          <a:ln w="25400">
            <a:noFill/>
            <a:miter lim="800000"/>
            <a:headEnd/>
            <a:tailEnd/>
          </a:ln>
        </p:spPr>
        <p:txBody>
          <a:bodyPr wrap="none">
            <a:spAutoFit/>
          </a:bodyPr>
          <a:lstStyle/>
          <a:p>
            <a:pPr algn="ctr"/>
            <a:r>
              <a:rPr lang="zh-CN" altLang="en-US"/>
              <a:t>对发展方向的思考</a:t>
            </a:r>
          </a:p>
        </p:txBody>
      </p:sp>
      <p:sp>
        <p:nvSpPr>
          <p:cNvPr id="43019" name="TextBox 3"/>
          <p:cNvSpPr txBox="1">
            <a:spLocks noChangeArrowheads="1"/>
          </p:cNvSpPr>
          <p:nvPr/>
        </p:nvSpPr>
        <p:spPr bwMode="auto">
          <a:xfrm>
            <a:off x="5929313" y="4929188"/>
            <a:ext cx="2928937" cy="369887"/>
          </a:xfrm>
          <a:prstGeom prst="rect">
            <a:avLst/>
          </a:prstGeom>
          <a:solidFill>
            <a:schemeClr val="accent1"/>
          </a:solidFill>
          <a:ln w="25400">
            <a:solidFill>
              <a:schemeClr val="accent1"/>
            </a:solidFill>
            <a:miter lim="800000"/>
            <a:headEnd/>
            <a:tailEnd/>
          </a:ln>
        </p:spPr>
        <p:txBody>
          <a:bodyPr>
            <a:spAutoFit/>
          </a:bodyPr>
          <a:lstStyle/>
          <a:p>
            <a:pPr algn="ctr"/>
            <a:r>
              <a:rPr lang="zh-CN" altLang="en-US"/>
              <a:t>方法学支持时的交流和吸纳</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8</TotalTime>
  <Words>1238</Words>
  <Application>Microsoft Office PowerPoint</Application>
  <PresentationFormat>全屏显示(4:3)</PresentationFormat>
  <Paragraphs>125</Paragraphs>
  <Slides>29</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29</vt:i4>
      </vt:variant>
    </vt:vector>
  </HeadingPairs>
  <TitlesOfParts>
    <vt:vector size="30" baseType="lpstr">
      <vt:lpstr>龙腾四海</vt:lpstr>
      <vt:lpstr>Cooper的定位和价值 </vt:lpstr>
      <vt:lpstr>Cooper的定位</vt:lpstr>
      <vt:lpstr>Cooper的定位</vt:lpstr>
      <vt:lpstr>Cooper的六大价值</vt:lpstr>
      <vt:lpstr>定量的评价模型</vt:lpstr>
      <vt:lpstr>我们现存的问题</vt:lpstr>
      <vt:lpstr>构造评价模型的核心思想</vt:lpstr>
      <vt:lpstr>定量的评价模型</vt:lpstr>
      <vt:lpstr>评价模型是怎么演进来的</vt:lpstr>
      <vt:lpstr>评价模型中已有的“土”政策</vt:lpstr>
      <vt:lpstr>结构问题可视化/早发现</vt:lpstr>
      <vt:lpstr>我们现存的问题</vt:lpstr>
      <vt:lpstr>结构问题可视化/早发现</vt:lpstr>
      <vt:lpstr>Cooper可以发现的结构问题</vt:lpstr>
      <vt:lpstr>已有的实践</vt:lpstr>
      <vt:lpstr>研发产品时，时刻让架构师关注产品结构，避免形成“牵一发而动全身”的问题</vt:lpstr>
      <vt:lpstr>辅助识别领域业务组件</vt:lpstr>
      <vt:lpstr>我们现存的问题</vt:lpstr>
      <vt:lpstr>辅助识别领域业务组件</vt:lpstr>
      <vt:lpstr>自动生成结构调整建议</vt:lpstr>
      <vt:lpstr>我们现存的问题</vt:lpstr>
      <vt:lpstr>自动生成结构调整建议</vt:lpstr>
      <vt:lpstr>结构调整虚拟执行</vt:lpstr>
      <vt:lpstr>我们现存的问题</vt:lpstr>
      <vt:lpstr>结构调整虚拟执行</vt:lpstr>
      <vt:lpstr>关注程序细节内容的分析器</vt:lpstr>
      <vt:lpstr>我们现存的问题</vt:lpstr>
      <vt:lpstr>关注程序细节内容的分析器</vt:lpstr>
      <vt:lpstr>已有的实践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Cooper的六大价值</dc:title>
  <dc:creator>user</dc:creator>
  <cp:lastModifiedBy>user</cp:lastModifiedBy>
  <cp:revision>8</cp:revision>
  <dcterms:created xsi:type="dcterms:W3CDTF">2013-06-28T08:09:09Z</dcterms:created>
  <dcterms:modified xsi:type="dcterms:W3CDTF">2013-12-18T00:50:56Z</dcterms:modified>
</cp:coreProperties>
</file>