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3">
  <p:sldMasterIdLst>
    <p:sldMasterId id="2147483648" r:id="rId1"/>
  </p:sldMasterIdLst>
  <p:notesMasterIdLst>
    <p:notesMasterId r:id="rId4"/>
  </p:notesMasterIdLst>
  <p:sldIdLst>
    <p:sldId id="957" r:id="rId3"/>
    <p:sldId id="958" r:id="rId5"/>
    <p:sldId id="969" r:id="rId6"/>
    <p:sldId id="984" r:id="rId7"/>
    <p:sldId id="1032" r:id="rId8"/>
    <p:sldId id="986" r:id="rId9"/>
    <p:sldId id="1033" r:id="rId10"/>
    <p:sldId id="1012" r:id="rId11"/>
    <p:sldId id="1035" r:id="rId12"/>
    <p:sldId id="1036" r:id="rId13"/>
    <p:sldId id="1037" r:id="rId14"/>
    <p:sldId id="1038" r:id="rId15"/>
    <p:sldId id="985" r:id="rId16"/>
    <p:sldId id="1034" r:id="rId17"/>
    <p:sldId id="1039" r:id="rId18"/>
    <p:sldId id="1040" r:id="rId19"/>
    <p:sldId id="1041" r:id="rId20"/>
    <p:sldId id="1042" r:id="rId21"/>
    <p:sldId id="1043" r:id="rId22"/>
    <p:sldId id="1044" r:id="rId23"/>
    <p:sldId id="1015" r:id="rId24"/>
    <p:sldId id="1017" r:id="rId25"/>
    <p:sldId id="1045" r:id="rId26"/>
    <p:sldId id="1046" r:id="rId27"/>
    <p:sldId id="1050" r:id="rId28"/>
    <p:sldId id="1047" r:id="rId29"/>
    <p:sldId id="1049" r:id="rId30"/>
    <p:sldId id="1051" r:id="rId31"/>
    <p:sldId id="1057" r:id="rId32"/>
    <p:sldId id="1052" r:id="rId33"/>
    <p:sldId id="1053" r:id="rId34"/>
    <p:sldId id="1058" r:id="rId35"/>
    <p:sldId id="1059" r:id="rId36"/>
    <p:sldId id="1060" r:id="rId37"/>
    <p:sldId id="1061" r:id="rId38"/>
    <p:sldId id="1062" r:id="rId39"/>
    <p:sldId id="1069" r:id="rId40"/>
    <p:sldId id="1063" r:id="rId41"/>
    <p:sldId id="1064" r:id="rId42"/>
    <p:sldId id="1065" r:id="rId43"/>
    <p:sldId id="1066" r:id="rId44"/>
    <p:sldId id="1070" r:id="rId45"/>
    <p:sldId id="1071" r:id="rId46"/>
  </p:sldIdLst>
  <p:sldSz cx="6858000" cy="51435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4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lc" initials="x" lastIdx="1" clrIdx="0"/>
  <p:cmAuthor id="2" name="Jin Sun" initials="J.S.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1418D"/>
    <a:srgbClr val="000066"/>
    <a:srgbClr val="0070C0"/>
    <a:srgbClr val="EA996F"/>
    <a:srgbClr val="F8CF1C"/>
    <a:srgbClr val="DAE3F4"/>
    <a:srgbClr val="99B822"/>
    <a:srgbClr val="00AF50"/>
    <a:srgbClr val="E9B200"/>
    <a:srgbClr val="91D1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79" autoAdjust="0"/>
    <p:restoredTop sz="93939" autoAdjust="0"/>
  </p:normalViewPr>
  <p:slideViewPr>
    <p:cSldViewPr snapToGrid="0" showGuides="1">
      <p:cViewPr>
        <p:scale>
          <a:sx n="150" d="100"/>
          <a:sy n="150" d="100"/>
        </p:scale>
        <p:origin x="3296" y="992"/>
      </p:cViewPr>
      <p:guideLst>
        <p:guide orient="horz" pos="1534"/>
        <p:guide pos="21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2022" y="-96"/>
      </p:cViewPr>
      <p:guideLst>
        <p:guide orient="horz" pos="2728"/>
        <p:guide pos="213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5FE5AC-A70F-482F-AF85-E1068425933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E71946-36CC-463A-AE34-5E5C87B1D0A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800" dirty="0"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71946-36CC-463A-AE34-5E5C87B1D0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zh-CN" sz="1800" dirty="0">
              <a:solidFill>
                <a:srgbClr val="FF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71946-36CC-463A-AE34-5E5C87B1D0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800" kern="1200" dirty="0">
              <a:solidFill>
                <a:srgbClr val="000000"/>
              </a:solidFill>
              <a:effectLst/>
              <a:latin typeface="宋体" panose="02010600030101010101" pitchFamily="2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E71946-36CC-463A-AE34-5E5C87B1D0A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41772"/>
            <a:ext cx="58293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01528"/>
            <a:ext cx="51435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2346B-0DAA-414D-B270-759C463AC98C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40570"/>
            <a:ext cx="3471863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AFD9C-B7E5-4CD3-9390-BD76AB041E70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42900"/>
            <a:ext cx="2211884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40570"/>
            <a:ext cx="3471863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43050"/>
            <a:ext cx="2211884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3826-8550-4E8A-9F23-D955F24CF555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49241-7FF8-42BF-93C7-7378B644E679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73844"/>
            <a:ext cx="1478756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73844"/>
            <a:ext cx="4350544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41DD5-F134-4BC2-84A3-33BDC602036F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Administrator\桌面\图片1 拷贝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1"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6"/>
          <p:cNvSpPr/>
          <p:nvPr userDrawn="1"/>
        </p:nvSpPr>
        <p:spPr>
          <a:xfrm>
            <a:off x="0" y="1357210"/>
            <a:ext cx="6858000" cy="3734827"/>
          </a:xfrm>
          <a:custGeom>
            <a:avLst/>
            <a:gdLst/>
            <a:ahLst/>
            <a:cxnLst/>
            <a:rect l="l" t="t" r="r" b="b"/>
            <a:pathLst>
              <a:path w="9144000" h="3734827">
                <a:moveTo>
                  <a:pt x="0" y="0"/>
                </a:moveTo>
                <a:cubicBezTo>
                  <a:pt x="1302987" y="886887"/>
                  <a:pt x="2876994" y="1404946"/>
                  <a:pt x="4572000" y="1404946"/>
                </a:cubicBezTo>
                <a:cubicBezTo>
                  <a:pt x="6267007" y="1404946"/>
                  <a:pt x="7841014" y="886887"/>
                  <a:pt x="9144000" y="0"/>
                </a:cubicBezTo>
                <a:lnTo>
                  <a:pt x="9144000" y="3734827"/>
                </a:lnTo>
                <a:lnTo>
                  <a:pt x="0" y="3734827"/>
                </a:lnTo>
                <a:close/>
              </a:path>
            </a:pathLst>
          </a:custGeom>
          <a:solidFill>
            <a:srgbClr val="89C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2" name="矩形 16"/>
          <p:cNvSpPr/>
          <p:nvPr userDrawn="1"/>
        </p:nvSpPr>
        <p:spPr>
          <a:xfrm>
            <a:off x="0" y="1408680"/>
            <a:ext cx="6858000" cy="3734827"/>
          </a:xfrm>
          <a:custGeom>
            <a:avLst/>
            <a:gdLst/>
            <a:ahLst/>
            <a:cxnLst/>
            <a:rect l="l" t="t" r="r" b="b"/>
            <a:pathLst>
              <a:path w="9144000" h="3734827">
                <a:moveTo>
                  <a:pt x="0" y="0"/>
                </a:moveTo>
                <a:cubicBezTo>
                  <a:pt x="1302987" y="886887"/>
                  <a:pt x="2876994" y="1404946"/>
                  <a:pt x="4572000" y="1404946"/>
                </a:cubicBezTo>
                <a:cubicBezTo>
                  <a:pt x="6267007" y="1404946"/>
                  <a:pt x="7841014" y="886887"/>
                  <a:pt x="9144000" y="0"/>
                </a:cubicBezTo>
                <a:lnTo>
                  <a:pt x="9144000" y="3734827"/>
                </a:lnTo>
                <a:lnTo>
                  <a:pt x="0" y="373482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Administrator\桌面\图片1 拷贝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1"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3" cstate="print"/>
          <a:srcRect l="53119" r="-1" b="20467"/>
          <a:stretch>
            <a:fillRect/>
          </a:stretch>
        </p:blipFill>
        <p:spPr bwMode="auto">
          <a:xfrm>
            <a:off x="3642852" y="0"/>
            <a:ext cx="3215148" cy="51435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C:\Documents and Settings\Administrator\桌面\图片1 拷贝.jp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1"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7"/>
          <p:cNvSpPr>
            <a:spLocks noGrp="1"/>
          </p:cNvSpPr>
          <p:nvPr>
            <p:ph type="body" sz="quarter" idx="10" hasCustomPrompt="1"/>
          </p:nvPr>
        </p:nvSpPr>
        <p:spPr>
          <a:xfrm>
            <a:off x="384023" y="527905"/>
            <a:ext cx="954606" cy="597510"/>
          </a:xfrm>
          <a:prstGeom prst="rect">
            <a:avLst/>
          </a:prstGeom>
        </p:spPr>
        <p:txBody>
          <a:bodyPr wrap="square" lIns="0" tIns="0" rIns="0" bIns="0" anchor="ctr"/>
          <a:lstStyle>
            <a:lvl1pPr marL="0" indent="0" algn="l">
              <a:buNone/>
              <a:defRPr sz="5625" b="1" i="0">
                <a:solidFill>
                  <a:schemeClr val="bg1">
                    <a:lumMod val="85000"/>
                  </a:schemeClr>
                </a:solidFill>
                <a:latin typeface="Raleway Black" panose="02010600030101010101" charset="0"/>
                <a:ea typeface="Raleway Black" panose="02010600030101010101" charset="0"/>
                <a:cs typeface="Raleway Black" panose="02010600030101010101" charset="0"/>
              </a:defRPr>
            </a:lvl1pPr>
          </a:lstStyle>
          <a:p>
            <a:pPr lvl="0" fontAlgn="auto"/>
            <a:r>
              <a:rPr lang="es-ES_tradnl" strike="noStrike" noProof="1"/>
              <a:t>01</a:t>
            </a:r>
            <a:endParaRPr lang="es-ES_tradnl" strike="noStrike" noProof="1"/>
          </a:p>
        </p:txBody>
      </p:sp>
      <p:sp>
        <p:nvSpPr>
          <p:cNvPr id="9" name="Marcador de texto 7"/>
          <p:cNvSpPr>
            <a:spLocks noGrp="1"/>
          </p:cNvSpPr>
          <p:nvPr>
            <p:ph type="body" sz="quarter" idx="11" hasCustomPrompt="1"/>
          </p:nvPr>
        </p:nvSpPr>
        <p:spPr>
          <a:xfrm>
            <a:off x="377428" y="842626"/>
            <a:ext cx="3051572" cy="423464"/>
          </a:xfrm>
          <a:prstGeom prst="rect">
            <a:avLst/>
          </a:prstGeom>
          <a:solidFill>
            <a:schemeClr val="bg1"/>
          </a:solidFill>
        </p:spPr>
        <p:txBody>
          <a:bodyPr vert="horz" lIns="0" tIns="72000" rIns="0" bIns="0" anchor="t"/>
          <a:lstStyle>
            <a:lvl1pPr marL="0" indent="0" algn="l">
              <a:buNone/>
              <a:defRPr sz="900" b="1" i="0">
                <a:solidFill>
                  <a:schemeClr val="tx1">
                    <a:lumMod val="85000"/>
                    <a:lumOff val="15000"/>
                  </a:schemeClr>
                </a:solidFill>
                <a:latin typeface="Raleway Black" panose="02010600030101010101" charset="0"/>
                <a:ea typeface="Raleway Black" panose="02010600030101010101" charset="0"/>
                <a:cs typeface="Raleway Black" panose="02010600030101010101" charset="0"/>
              </a:defRPr>
            </a:lvl1pPr>
          </a:lstStyle>
          <a:p>
            <a:pPr lvl="0" fontAlgn="auto"/>
            <a:r>
              <a:rPr lang="es-ES_tradnl" strike="noStrike" noProof="1"/>
              <a:t>ABOUT US </a:t>
            </a:r>
            <a:endParaRPr lang="es-ES_tradnl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2"/>
          </p:nvPr>
        </p:nvSpPr>
        <p:spPr>
          <a:xfrm>
            <a:off x="471488" y="4767263"/>
            <a:ext cx="1543050" cy="273844"/>
          </a:xfrm>
        </p:spPr>
        <p:txBody>
          <a:bodyPr/>
          <a:lstStyle/>
          <a:p>
            <a:pPr fontAlgn="auto"/>
            <a:fld id="{8DCD3899-95A6-41A9-8DBB-7A918069E1C1}" type="datetime1">
              <a:rPr lang="en-US" altLang="zh-CN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3"/>
          </p:nvPr>
        </p:nvSpPr>
        <p:spPr>
          <a:xfrm>
            <a:off x="2271713" y="4767263"/>
            <a:ext cx="2314575" cy="273844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4"/>
          </p:nvPr>
        </p:nvSpPr>
        <p:spPr>
          <a:xfrm>
            <a:off x="4843463" y="4767263"/>
            <a:ext cx="1543050" cy="273844"/>
          </a:xfrm>
        </p:spPr>
        <p:txBody>
          <a:bodyPr/>
          <a:lstStyle/>
          <a:p>
            <a:pPr fontAlgn="auto"/>
            <a:fld id="{2240CEC4-131A-46BD-8476-F2DA7A14BE27}" type="slidenum">
              <a:rPr lang="en-US" strike="noStrike" noProof="1" smtClean="0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D7FB3-FC01-473A-80CD-A2CBD31534F2}" type="datetime1">
              <a:rPr lang="en-US" altLang="zh-CN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9CA5-77F0-4A80-B6D6-1DB9F8CAE9E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282305"/>
            <a:ext cx="5915025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442099"/>
            <a:ext cx="5915025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25607-DF7C-416E-A910-131782FFD4BF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369219"/>
            <a:ext cx="291465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22BFF-97DC-4DC5-8678-AF512EE477C9}" type="datetime1">
              <a:rPr lang="en-US" altLang="zh-CN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73845"/>
            <a:ext cx="5915025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260872"/>
            <a:ext cx="2901255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878806"/>
            <a:ext cx="2901255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260872"/>
            <a:ext cx="2915543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878806"/>
            <a:ext cx="2915543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4C263-720E-4AE0-AD2D-0A8CF21F23C6}" type="datetime1">
              <a:rPr lang="en-US" altLang="zh-CN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54F7-F1AD-4C60-85B9-8BD593E9B541}" type="datetime1">
              <a:rPr lang="en-US" altLang="zh-CN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1DDC-85B6-4E7A-8D2F-0050012B4DA9}" type="datetime1">
              <a:rPr lang="en-US" altLang="zh-CN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grpSp>
        <p:nvGrpSpPr>
          <p:cNvPr id="5" name="组合 4"/>
          <p:cNvGrpSpPr/>
          <p:nvPr userDrawn="1"/>
        </p:nvGrpSpPr>
        <p:grpSpPr>
          <a:xfrm>
            <a:off x="121136" y="155042"/>
            <a:ext cx="85273" cy="540060"/>
            <a:chOff x="161510" y="141480"/>
            <a:chExt cx="180020" cy="855095"/>
          </a:xfrm>
        </p:grpSpPr>
        <p:sp>
          <p:nvSpPr>
            <p:cNvPr id="6" name="圆角矩形 5"/>
            <p:cNvSpPr/>
            <p:nvPr/>
          </p:nvSpPr>
          <p:spPr>
            <a:xfrm>
              <a:off x="161510" y="141480"/>
              <a:ext cx="180020" cy="180020"/>
            </a:xfrm>
            <a:prstGeom prst="roundRect">
              <a:avLst/>
            </a:prstGeom>
            <a:solidFill>
              <a:srgbClr val="00A1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7" name="圆角矩形 6"/>
            <p:cNvSpPr/>
            <p:nvPr/>
          </p:nvSpPr>
          <p:spPr>
            <a:xfrm>
              <a:off x="161510" y="366505"/>
              <a:ext cx="180020" cy="180020"/>
            </a:xfrm>
            <a:prstGeom prst="roundRect">
              <a:avLst/>
            </a:prstGeom>
            <a:solidFill>
              <a:srgbClr val="89CC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161510" y="591530"/>
              <a:ext cx="180020" cy="180020"/>
            </a:xfrm>
            <a:prstGeom prst="roundRect">
              <a:avLst/>
            </a:prstGeom>
            <a:solidFill>
              <a:srgbClr val="00AD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61510" y="816555"/>
              <a:ext cx="180020" cy="180020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pic>
        <p:nvPicPr>
          <p:cNvPr id="10" name="Picture 2" descr="C:\Users\Administrator\Desktop\灰色01副本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620"/>
            <a:ext cx="6859191" cy="514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对角圆角矩形 25"/>
          <p:cNvSpPr>
            <a:spLocks noChangeAspect="1"/>
          </p:cNvSpPr>
          <p:nvPr userDrawn="1"/>
        </p:nvSpPr>
        <p:spPr>
          <a:xfrm>
            <a:off x="5380355" y="194769"/>
            <a:ext cx="1147557" cy="299923"/>
          </a:xfrm>
          <a:prstGeom prst="round2DiagRect">
            <a:avLst>
              <a:gd name="adj1" fmla="val 32131"/>
              <a:gd name="adj2" fmla="val 0"/>
            </a:avLst>
          </a:prstGeom>
          <a:solidFill>
            <a:srgbClr val="0852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13" name="直接连接符 23"/>
          <p:cNvCxnSpPr/>
          <p:nvPr userDrawn="1"/>
        </p:nvCxnSpPr>
        <p:spPr>
          <a:xfrm>
            <a:off x="215611" y="478265"/>
            <a:ext cx="6177458" cy="0"/>
          </a:xfrm>
          <a:prstGeom prst="line">
            <a:avLst/>
          </a:prstGeom>
          <a:ln w="44450">
            <a:solidFill>
              <a:srgbClr val="0852A4"/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1"/>
          <p:cNvSpPr>
            <a:spLocks noChangeAspect="1" noChangeArrowheads="1"/>
          </p:cNvSpPr>
          <p:nvPr userDrawn="1"/>
        </p:nvSpPr>
        <p:spPr bwMode="auto">
          <a:xfrm>
            <a:off x="215611" y="171661"/>
            <a:ext cx="228600" cy="32316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500">
              <a:ea typeface="微软雅黑" panose="020B0503020204020204" pitchFamily="34" charset="-122"/>
            </a:endParaRPr>
          </a:p>
        </p:txBody>
      </p:sp>
      <p:sp>
        <p:nvSpPr>
          <p:cNvPr id="15" name="Rectangle 12"/>
          <p:cNvSpPr>
            <a:spLocks noChangeAspect="1" noChangeArrowheads="1"/>
          </p:cNvSpPr>
          <p:nvPr userDrawn="1"/>
        </p:nvSpPr>
        <p:spPr bwMode="auto">
          <a:xfrm>
            <a:off x="480918" y="171661"/>
            <a:ext cx="91440" cy="323165"/>
          </a:xfrm>
          <a:prstGeom prst="rect">
            <a:avLst/>
          </a:prstGeom>
          <a:solidFill>
            <a:srgbClr val="065CBA">
              <a:alpha val="70000"/>
            </a:srgb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500">
              <a:ea typeface="微软雅黑" panose="020B0503020204020204" pitchFamily="34" charset="-122"/>
            </a:endParaRPr>
          </a:p>
        </p:txBody>
      </p:sp>
      <p:sp>
        <p:nvSpPr>
          <p:cNvPr id="16" name="Rectangle 13"/>
          <p:cNvSpPr>
            <a:spLocks noChangeAspect="1" noChangeArrowheads="1"/>
          </p:cNvSpPr>
          <p:nvPr userDrawn="1"/>
        </p:nvSpPr>
        <p:spPr bwMode="auto">
          <a:xfrm flipH="1">
            <a:off x="622630" y="171661"/>
            <a:ext cx="44768" cy="323165"/>
          </a:xfrm>
          <a:prstGeom prst="rect">
            <a:avLst/>
          </a:prstGeom>
          <a:solidFill>
            <a:srgbClr val="0070C0">
              <a:alpha val="48000"/>
            </a:srgbClr>
          </a:solidFill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595959"/>
                </a:solidFill>
                <a:latin typeface="微软雅黑" panose="020B0503020204020204" pitchFamily="34" charset="-122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500"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92BF7-964C-4AB8-BF23-C54EBF7F2955}" type="datetime1">
              <a:rPr lang="en-US" altLang="zh-CN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10" name="Picture 2" descr="C:\Users\Administrator\Desktop\灰色01副本.jp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" y="-620"/>
            <a:ext cx="6859191" cy="5145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jpe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73845"/>
            <a:ext cx="5915025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369219"/>
            <a:ext cx="5915025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08C600-57EC-4CAD-8534-C65D1AF74489}" type="datetime1">
              <a:rPr lang="en-US" altLang="zh-CN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767264"/>
            <a:ext cx="23145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767264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pic>
        <p:nvPicPr>
          <p:cNvPr id="7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19" cstate="print"/>
          <a:srcRect b="20467"/>
          <a:stretch>
            <a:fillRect/>
          </a:stretch>
        </p:blipFill>
        <p:spPr bwMode="auto">
          <a:xfrm>
            <a:off x="0" y="0"/>
            <a:ext cx="6858000" cy="514350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0.png"/><Relationship Id="rId1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6.png"/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8.png"/><Relationship Id="rId1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78.png"/><Relationship Id="rId5" Type="http://schemas.openxmlformats.org/officeDocument/2006/relationships/tags" Target="../tags/tag2.xml"/><Relationship Id="rId4" Type="http://schemas.openxmlformats.org/officeDocument/2006/relationships/image" Target="../media/image77.png"/><Relationship Id="rId3" Type="http://schemas.openxmlformats.org/officeDocument/2006/relationships/tags" Target="../tags/tag1.xml"/><Relationship Id="rId2" Type="http://schemas.openxmlformats.org/officeDocument/2006/relationships/image" Target="../media/image76.png"/><Relationship Id="rId1" Type="http://schemas.openxmlformats.org/officeDocument/2006/relationships/image" Target="../media/image7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0.png"/><Relationship Id="rId1" Type="http://schemas.openxmlformats.org/officeDocument/2006/relationships/image" Target="../media/image79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3.png"/><Relationship Id="rId1" Type="http://schemas.openxmlformats.org/officeDocument/2006/relationships/image" Target="../media/image8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5.png"/><Relationship Id="rId1" Type="http://schemas.openxmlformats.org/officeDocument/2006/relationships/image" Target="../media/image8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6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black">
          <a:xfrm>
            <a:off x="368022" y="1173967"/>
            <a:ext cx="570992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9pPr>
          </a:lstStyle>
          <a:p>
            <a:pPr lvl="0" algn="r" eaLnBrk="1" hangingPunct="1">
              <a:defRPr/>
            </a:pPr>
            <a:r>
              <a:rPr lang="zh-CN" altLang="en-US" sz="2000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sz="2000" kern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第三章：</a:t>
            </a:r>
            <a:r>
              <a:rPr lang="zh-CN" altLang="en-US" sz="2000" kern="0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二维信号线性系统与图像处理</a:t>
            </a:r>
            <a:r>
              <a:rPr lang="zh-CN" altLang="en-US" sz="2000" kern="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20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6464483" y="1839592"/>
            <a:ext cx="0" cy="4738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4488040" y="2089007"/>
            <a:ext cx="2235819" cy="34290"/>
            <a:chOff x="4992858" y="2973184"/>
            <a:chExt cx="2981092" cy="45720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4992858" y="3018903"/>
              <a:ext cx="2981092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梯形 5"/>
            <p:cNvSpPr/>
            <p:nvPr/>
          </p:nvSpPr>
          <p:spPr>
            <a:xfrm>
              <a:off x="5399879" y="2973184"/>
              <a:ext cx="2234449" cy="45719"/>
            </a:xfrm>
            <a:prstGeom prst="trapezoid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 flipV="1">
            <a:off x="42345" y="561358"/>
            <a:ext cx="3175000" cy="10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264784" y="375931"/>
            <a:ext cx="0" cy="453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6501" y="138989"/>
            <a:ext cx="1664878" cy="425701"/>
          </a:xfrm>
          <a:prstGeom prst="rect">
            <a:avLst/>
          </a:prstGeom>
        </p:spPr>
      </p:pic>
      <p:sp>
        <p:nvSpPr>
          <p:cNvPr id="12" name="Rectangle 2"/>
          <p:cNvSpPr txBox="1">
            <a:spLocks noChangeArrowheads="1"/>
          </p:cNvSpPr>
          <p:nvPr/>
        </p:nvSpPr>
        <p:spPr bwMode="black">
          <a:xfrm>
            <a:off x="187189" y="3058355"/>
            <a:ext cx="6416040" cy="95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9pPr>
          </a:lstStyle>
          <a:p>
            <a:pPr lvl="0" eaLnBrk="1" hangingPunct="1">
              <a:lnSpc>
                <a:spcPct val="125000"/>
              </a:lnSpc>
              <a:defRPr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南京理工大学 计算机科学与工程学院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7847" y="197016"/>
            <a:ext cx="3507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00066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专业课程</a:t>
            </a:r>
            <a:endParaRPr lang="zh-CN" altLang="en-US" dirty="0">
              <a:solidFill>
                <a:srgbClr val="000066"/>
              </a:solidFill>
              <a:latin typeface="Times New Roman" panose="02020603050405020304" pitchFamily="18" charset="0"/>
              <a:ea typeface="华文细黑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>
          <a:xfrm>
            <a:off x="5314950" y="4869656"/>
            <a:ext cx="1543050" cy="273844"/>
          </a:xfrm>
        </p:spPr>
        <p:txBody>
          <a:bodyPr/>
          <a:lstStyle/>
          <a:p>
            <a:fld id="{48F63A3B-78C7-47BE-AE5E-E10140E04643}" type="slidenum">
              <a:rPr lang="en-US" smtClean="0">
                <a:solidFill>
                  <a:srgbClr val="E2E3E5"/>
                </a:solidFill>
              </a:rPr>
            </a:fld>
            <a:endParaRPr lang="en-US" dirty="0">
              <a:solidFill>
                <a:srgbClr val="E2E3E5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21911" y="2791034"/>
            <a:ext cx="626791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主讲教师：肖亮</a:t>
            </a:r>
            <a:endParaRPr lang="en-US" altLang="zh-CN" sz="1600" b="1" kern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rtl="0" eaLnBrk="1" fontAlgn="auto" latinLnBrk="0" hangingPunct="1">
              <a:spcAft>
                <a:spcPts val="120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          </a:t>
            </a:r>
            <a:endParaRPr lang="zh-CN" altLang="zh-CN" sz="1100" kern="100" dirty="0">
              <a:latin typeface="Times New Roman" panose="02020603050405020304" pitchFamily="18" charset="0"/>
            </a:endParaRPr>
          </a:p>
        </p:txBody>
      </p:sp>
      <p:sp>
        <p:nvSpPr>
          <p:cNvPr id="15" name="Rectangle 2"/>
          <p:cNvSpPr txBox="1">
            <a:spLocks noChangeArrowheads="1"/>
          </p:cNvSpPr>
          <p:nvPr/>
        </p:nvSpPr>
        <p:spPr bwMode="black">
          <a:xfrm>
            <a:off x="1047750" y="593162"/>
            <a:ext cx="4267200" cy="523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27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Verdana" panose="020B0604030504040204" charset="0"/>
              </a:defRPr>
            </a:lvl9pPr>
          </a:lstStyle>
          <a:p>
            <a:pPr lvl="0" algn="l" eaLnBrk="1" hangingPunct="1">
              <a:defRPr/>
            </a:pPr>
            <a:r>
              <a:rPr lang="en-US" altLang="zh-CN" sz="20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0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现代图象处理导论</a:t>
            </a:r>
            <a:r>
              <a:rPr lang="en-US" altLang="zh-CN" sz="2000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zh-CN" altLang="en-US" sz="2000" kern="0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07321" y="153445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系统重要性质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1759" y="193134"/>
            <a:ext cx="126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/>
              <p:cNvSpPr txBox="1"/>
              <p:nvPr/>
            </p:nvSpPr>
            <p:spPr bwMode="auto">
              <a:xfrm>
                <a:off x="512293" y="522777"/>
                <a:ext cx="5995244" cy="36522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203200" rIns="0" bIns="0"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p"/>
                  <a:defRPr sz="2800" kern="1200">
                    <a:solidFill>
                      <a:srgbClr val="0066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u"/>
                  <a:defRPr sz="2400" kern="120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spcBef>
                    <a:spcPts val="1600"/>
                  </a:spcBef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第二个简单推论表明，线性系统的零输入必然是零输出。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1600"/>
                  </a:spcBef>
                  <a:buNone/>
                  <a:defRPr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1600"/>
                  </a:spcBef>
                  <a:buNone/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例：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一个灰度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变换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𝒈</m:t>
                    </m:r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</m:oMath>
                </a14:m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=255-</a:t>
                </a:r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该变换是线性系统还是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非线性系统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，是平移不变系统还是平移可变系统？ 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 eaLnBrk="1" hangingPunct="1">
                  <a:spcBef>
                    <a:spcPts val="1600"/>
                  </a:spcBef>
                  <a:buNone/>
                  <a:defRPr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1600"/>
                  </a:spcBef>
                  <a:buNone/>
                  <a:defRPr/>
                </a:pP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">
                  <a:spcBef>
                    <a:spcPts val="1600"/>
                  </a:spcBef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1600"/>
                  </a:spcBef>
                  <a:buClr>
                    <a:schemeClr val="accent5">
                      <a:lumMod val="50000"/>
                    </a:schemeClr>
                  </a:buClr>
                  <a:buNone/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293" y="522777"/>
                <a:ext cx="5995244" cy="3652282"/>
              </a:xfrm>
              <a:prstGeom prst="rect">
                <a:avLst/>
              </a:prstGeom>
              <a:blipFill rotWithShape="1">
                <a:blip r:embed="rId1"/>
                <a:stretch>
                  <a:fillRect l="-8" t="-5" r="1" b="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988359" y="2439836"/>
                <a:ext cx="5519178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 smtClean="0">
                    <a:solidFill>
                      <a:srgbClr val="000066"/>
                    </a:solidFill>
                    <a:ea typeface="微软雅黑" panose="020B0503020204020204" pitchFamily="34" charset="-122"/>
                  </a:rPr>
                  <a:t>T[0]=255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b="0" i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 smtClean="0"/>
                  <a:t>			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非线性系统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e>
                      <m:sub>
                        <m:r>
                          <a:rPr lang="en-US" altLang="zh-CN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)]</m:t>
                    </m:r>
                  </m:oMath>
                </a14:m>
                <a:r>
                  <a:rPr lang="en-US" altLang="zh-CN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		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平移可变系统</a:t>
                </a:r>
                <a:endPara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en-US" altLang="zh-CN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en-US" altLang="zh-CN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255</a:t>
                </a:r>
                <a:r>
                  <a:rPr lang="en-US" altLang="zh-CN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-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𝒌</m:t>
                        </m:r>
                      </m:e>
                      <m:sub>
                        <m:r>
                          <a:rPr lang="en-US" altLang="zh-CN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endParaRPr lang="en-US" altLang="zh-CN" dirty="0" smtClean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59" y="2439836"/>
                <a:ext cx="5519178" cy="2031325"/>
              </a:xfrm>
              <a:prstGeom prst="rect">
                <a:avLst/>
              </a:prstGeom>
              <a:blipFill rotWithShape="1">
                <a:blip r:embed="rId2"/>
                <a:stretch>
                  <a:fillRect l="-5" t="-8" r="1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07321" y="153445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系统重要性质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1759" y="193134"/>
            <a:ext cx="126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平移不变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391269" y="592774"/>
            <a:ext cx="620938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eaLnBrk="1" hangingPunct="1">
              <a:spcBef>
                <a:spcPts val="1600"/>
              </a:spcBef>
              <a:defRPr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平移不变：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eaLnBrk="1" hangingPunct="1">
              <a:spcBef>
                <a:spcPts val="1600"/>
              </a:spcBef>
              <a:defRPr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eaLnBrk="1" hangingPunct="1">
              <a:spcBef>
                <a:spcPts val="1600"/>
              </a:spcBef>
              <a:defRPr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eaLnBrk="1" hangingPunct="1">
              <a:spcBef>
                <a:spcPts val="1600"/>
              </a:spcBef>
              <a:defRPr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eaLnBrk="1" hangingPunct="1">
              <a:spcBef>
                <a:spcPts val="1600"/>
              </a:spcBef>
              <a:defRPr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600"/>
              </a:spcBef>
              <a:buNone/>
              <a:defRPr/>
            </a:pP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系统对延迟输入图像（信号）得到等量的延迟输出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600"/>
              </a:spcBef>
              <a:buNone/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spcBef>
                <a:spcPts val="1600"/>
              </a:spcBef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n"/>
              <a:defRPr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600"/>
              </a:spcBef>
              <a:buClr>
                <a:schemeClr val="accent5">
                  <a:lumMod val="50000"/>
                </a:schemeClr>
              </a:buClr>
              <a:buNone/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632852" y="1660715"/>
                <a:ext cx="4982136" cy="829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𝒈</m:t>
                    </m:r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𝑻</m:t>
                        </m:r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[</m:t>
                        </m:r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)],</m:t>
                    </m:r>
                  </m:oMath>
                </a14:m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𝒈</m:t>
                        </m:r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𝒌</m:t>
                    </m:r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）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𝑻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 </m:t>
                    </m:r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𝒌</m:t>
                    </m:r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𝒍</m:t>
                    </m:r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)],</m:t>
                    </m:r>
                  </m:oMath>
                </a14:m>
                <a:endPara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52" y="1660715"/>
                <a:ext cx="4982136" cy="829945"/>
              </a:xfrm>
              <a:prstGeom prst="rect">
                <a:avLst/>
              </a:prstGeom>
              <a:blipFill rotWithShape="1">
                <a:blip r:embed="rId1"/>
                <a:stretch>
                  <a:fillRect l="-8" t="-23" r="6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07321" y="153445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系统重要性质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1759" y="218534"/>
            <a:ext cx="12688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线性平移不变</a:t>
            </a:r>
            <a:r>
              <a:rPr lang="zh-CN" altLang="en-US" sz="105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endParaRPr lang="zh-CN" altLang="en-US" sz="105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391269" y="592774"/>
            <a:ext cx="6209380" cy="361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eaLnBrk="1" hangingPunct="1">
              <a:spcBef>
                <a:spcPts val="1600"/>
              </a:spcBef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线性平移不变系统：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eaLnBrk="1" hangingPunct="1">
              <a:spcBef>
                <a:spcPts val="1600"/>
              </a:spcBef>
              <a:defRPr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eaLnBrk="1" hangingPunct="1">
              <a:spcBef>
                <a:spcPts val="1600"/>
              </a:spcBef>
              <a:defRPr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eaLnBrk="1" hangingPunct="1">
              <a:spcBef>
                <a:spcPts val="1600"/>
              </a:spcBef>
              <a:defRPr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 eaLnBrk="1" hangingPunct="1">
              <a:spcBef>
                <a:spcPts val="1600"/>
              </a:spcBef>
              <a:defRPr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spcBef>
                <a:spcPts val="1600"/>
              </a:spcBef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其他：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旋转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不变性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600"/>
              </a:spcBef>
              <a:buNone/>
              <a:defRPr/>
            </a:pP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尺度不变性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1600"/>
              </a:spcBef>
              <a:buClr>
                <a:schemeClr val="accent5">
                  <a:lumMod val="50000"/>
                </a:schemeClr>
              </a:buClr>
              <a:buNone/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3745" y="1320800"/>
            <a:ext cx="571182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一个系统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T(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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既是平移不变的，也是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线性的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称该系统是线性平移不变系统，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简称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Linear Shift Invariant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系统。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12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8485" y="182931"/>
            <a:ext cx="1270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卷积的导出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bject 3"/>
          <p:cNvSpPr txBox="1">
            <a:spLocks noChangeArrowheads="1"/>
          </p:cNvSpPr>
          <p:nvPr/>
        </p:nvSpPr>
        <p:spPr bwMode="auto">
          <a:xfrm>
            <a:off x="235585" y="896620"/>
            <a:ext cx="6205855" cy="504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>
                <a:solidFill>
                  <a:srgbClr val="0066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>
                <a:solidFill>
                  <a:srgbClr val="0033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脉冲响应（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Impulse Response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以脉冲为输入，测试系统的输出特性？</a:t>
            </a:r>
            <a:endParaRPr lang="zh-CN" altLang="en-US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4290" y="1653839"/>
            <a:ext cx="2254889" cy="91832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180" y="2918665"/>
            <a:ext cx="3704664" cy="99481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900954" y="1902754"/>
            <a:ext cx="902811" cy="307777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脉冲响应</a:t>
            </a:r>
            <a:endParaRPr lang="zh-CN" altLang="en-US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68182" y="4090017"/>
            <a:ext cx="2740660" cy="29148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 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系统的等效表示</a:t>
            </a:r>
            <a:endParaRPr lang="zh-CN" altLang="en-US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13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89374" y="110497"/>
            <a:ext cx="2143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3548" y="179624"/>
            <a:ext cx="1344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卷积的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导出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/>
              <p:cNvSpPr txBox="1"/>
              <p:nvPr/>
            </p:nvSpPr>
            <p:spPr bwMode="auto">
              <a:xfrm>
                <a:off x="453638" y="707074"/>
                <a:ext cx="6082629" cy="25032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203200" rIns="0" bIns="0"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p"/>
                  <a:defRPr sz="2800" kern="1200">
                    <a:solidFill>
                      <a:srgbClr val="0066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u"/>
                  <a:defRPr sz="2400" kern="120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spcBef>
                    <a:spcPts val="1600"/>
                  </a:spcBef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命题</a:t>
                </a:r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LSI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T(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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脉冲响应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1600" b="1" i="0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𝐡</m:t>
                    </m:r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则其输出</a:t>
                </a:r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g</a:t>
                </a:r>
                <a14:m>
                  <m:oMath xmlns:m="http://schemas.openxmlformats.org/officeDocument/2006/math"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" eaLnBrk="1" hangingPunct="1">
                  <a:spcBef>
                    <a:spcPts val="1600"/>
                  </a:spcBef>
                  <a:defRPr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" eaLnBrk="1" hangingPunct="1">
                  <a:spcBef>
                    <a:spcPts val="1600"/>
                  </a:spcBef>
                  <a:defRPr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">
                  <a:spcBef>
                    <a:spcPts val="1600"/>
                  </a:spcBef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证明：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1600"/>
                  </a:spcBef>
                  <a:buClr>
                    <a:schemeClr val="accent5">
                      <a:lumMod val="50000"/>
                    </a:schemeClr>
                  </a:buClr>
                  <a:buNone/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638" y="707074"/>
                <a:ext cx="6082629" cy="2503249"/>
              </a:xfrm>
              <a:prstGeom prst="rect">
                <a:avLst/>
              </a:prstGeom>
              <a:blipFill rotWithShape="1">
                <a:blip r:embed="rId1"/>
                <a:stretch>
                  <a:fillRect l="-4" t="-13" r="3" b="1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358" y="1521253"/>
            <a:ext cx="5668240" cy="80383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836" y="2693424"/>
            <a:ext cx="3189754" cy="5168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836" y="3139270"/>
            <a:ext cx="3561227" cy="166217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14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8485" y="182931"/>
            <a:ext cx="1270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卷积的导出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3463" y="973808"/>
            <a:ext cx="517039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indent="-342900" fontAlgn="base">
              <a:spcBef>
                <a:spcPts val="16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2D-LSI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系统稳定的充要条件是 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4671" y="1646916"/>
            <a:ext cx="3449169" cy="92885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136957" y="2985478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证明：留作习题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8485" y="182931"/>
            <a:ext cx="127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bject 3"/>
              <p:cNvSpPr txBox="1">
                <a:spLocks noChangeArrowheads="1"/>
              </p:cNvSpPr>
              <p:nvPr/>
            </p:nvSpPr>
            <p:spPr bwMode="auto">
              <a:xfrm>
                <a:off x="845209" y="1136604"/>
                <a:ext cx="5365927" cy="5174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12065" rIns="0" bIns="0">
                <a:spAutoFit/>
              </a:bodyPr>
              <a:lstStyle>
                <a:lvl1pPr marL="12700">
                  <a:spcBef>
                    <a:spcPct val="20000"/>
                  </a:spcBef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p"/>
                  <a:defRPr sz="2800">
                    <a:solidFill>
                      <a:srgbClr val="0066CC"/>
                    </a:solidFill>
                    <a:latin typeface="Book Antiqua" panose="0204060205030503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u"/>
                  <a:defRPr sz="2400">
                    <a:solidFill>
                      <a:srgbClr val="0033CC"/>
                    </a:solidFill>
                    <a:latin typeface="Book Antiqua" panose="0204060205030503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6600"/>
                  </a:buClr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9pPr>
              </a:lstStyle>
              <a:p>
                <a:pPr marL="298450" indent="-285750"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2D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和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2D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−∞&lt;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&lt;+</a:t>
                </a:r>
                <a14:m>
                  <m:oMath xmlns:m="http://schemas.openxmlformats.org/officeDocument/2006/math"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∞</m:t>
                    </m:r>
                  </m:oMath>
                </a14:m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=0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±</m:t>
                    </m:r>
                    <m:r>
                      <a:rPr lang="en-US" altLang="zh-CN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𝟏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  <m:r>
                      <a:rPr lang="en-US" altLang="zh-CN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±</m:t>
                    </m:r>
                    <m:r>
                      <a:rPr lang="en-US" altLang="zh-CN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𝟐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，</m:t>
                    </m:r>
                  </m:oMath>
                </a14:m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….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的卷积定义为：</a:t>
                </a:r>
                <a:endParaRPr lang="zh-CN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209" y="1136604"/>
                <a:ext cx="5365927" cy="517449"/>
              </a:xfrm>
              <a:prstGeom prst="rect">
                <a:avLst/>
              </a:prstGeom>
              <a:blipFill rotWithShape="1">
                <a:blip r:embed="rId1"/>
                <a:stretch>
                  <a:fillRect t="-1096" r="-2387" b="9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403" y="2106924"/>
            <a:ext cx="4891368" cy="7358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151403" y="3213623"/>
                <a:ext cx="475353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或简记为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𝒇</m:t>
                    </m:r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1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称为卷积核</a:t>
                </a:r>
                <a:endPara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403" y="3213623"/>
                <a:ext cx="4753537" cy="338554"/>
              </a:xfrm>
              <a:prstGeom prst="rect">
                <a:avLst/>
              </a:prstGeom>
              <a:blipFill rotWithShape="1">
                <a:blip r:embed="rId3"/>
                <a:stretch>
                  <a:fillRect l="-3" t="-154" r="2" b="1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16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8485" y="182931"/>
            <a:ext cx="127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bject 3"/>
          <p:cNvSpPr txBox="1">
            <a:spLocks noChangeArrowheads="1"/>
          </p:cNvSpPr>
          <p:nvPr/>
        </p:nvSpPr>
        <p:spPr bwMode="auto">
          <a:xfrm>
            <a:off x="818315" y="1129880"/>
            <a:ext cx="5365927" cy="3354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>
                <a:solidFill>
                  <a:srgbClr val="0066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>
                <a:solidFill>
                  <a:srgbClr val="0033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分配率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结合律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结合律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表明图像先与一个核卷积得到的结果，再卷积另一个核的结果等价于图像与两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个核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卷积后的复合核进行卷积。</a:t>
            </a:r>
            <a:endParaRPr lang="zh-CN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2417" y="1580590"/>
            <a:ext cx="3796832" cy="73681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17" y="2837875"/>
            <a:ext cx="3385858" cy="7348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17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8485" y="182931"/>
            <a:ext cx="127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bject 3"/>
          <p:cNvSpPr txBox="1">
            <a:spLocks noChangeArrowheads="1"/>
          </p:cNvSpPr>
          <p:nvPr/>
        </p:nvSpPr>
        <p:spPr bwMode="auto">
          <a:xfrm>
            <a:off x="845209" y="1136604"/>
            <a:ext cx="5365927" cy="207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>
                <a:solidFill>
                  <a:srgbClr val="0066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>
                <a:solidFill>
                  <a:srgbClr val="0033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卷积是线性算子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卷积是平移不变的</a:t>
            </a:r>
            <a:endParaRPr lang="zh-CN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21252" y="1572381"/>
            <a:ext cx="3164269" cy="1199527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252" y="3431534"/>
            <a:ext cx="3708403" cy="5562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8485" y="182931"/>
            <a:ext cx="127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object 3"/>
          <p:cNvSpPr txBox="1">
            <a:spLocks noChangeArrowheads="1"/>
          </p:cNvSpPr>
          <p:nvPr/>
        </p:nvSpPr>
        <p:spPr bwMode="auto">
          <a:xfrm>
            <a:off x="764527" y="1284110"/>
            <a:ext cx="5365927" cy="2305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>
                <a:solidFill>
                  <a:srgbClr val="0066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>
                <a:solidFill>
                  <a:srgbClr val="0033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</a:t>
            </a:r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3.3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当且仅当该系统可以写成卷积系统 则系统是线性平移不变系统。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  <a:buClrTx/>
              <a:buSzTx/>
              <a:buNone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证明：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命题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3.1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系统可以写成卷积形式。性质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表明，卷积是线性移不变 的。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  <a:buClrTx/>
              <a:buSzTx/>
              <a:buNone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 fontAlgn="base">
              <a:spcBef>
                <a:spcPts val="1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base">
              <a:spcBef>
                <a:spcPts val="1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9548" y="3475665"/>
            <a:ext cx="52309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表明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系统与卷积系统等价。因此卷积继承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系统的所有性质，例如因果性、稳定性和有界性等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68363" y="1017153"/>
            <a:ext cx="577287" cy="2758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75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内容提纲</a:t>
            </a:r>
            <a:endParaRPr lang="en-US" altLang="zh-CN" sz="2475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475" b="1" dirty="0">
                <a:solidFill>
                  <a:srgbClr val="CC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与目标</a:t>
            </a:r>
            <a:endParaRPr lang="zh-CN" altLang="en-US" sz="2475" b="1" dirty="0">
              <a:solidFill>
                <a:srgbClr val="CC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1482933" y="1017153"/>
            <a:ext cx="0" cy="25457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灯片编号占位符 3"/>
          <p:cNvSpPr>
            <a:spLocks noGrp="1"/>
          </p:cNvSpPr>
          <p:nvPr/>
        </p:nvSpPr>
        <p:spPr>
          <a:xfrm>
            <a:off x="5058018" y="4703501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585653" y="920427"/>
            <a:ext cx="50154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信号与系统基础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常用二维离散信号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系统重要性质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连续信号系统建模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图像处理应用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总结与拓展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</a:t>
            </a: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p"/>
            </a:pPr>
            <a:endParaRPr lang="en-US" altLang="zh-CN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59630" y="1415415"/>
            <a:ext cx="1374140" cy="225425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19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8485" y="182931"/>
            <a:ext cx="1270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及其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object 3"/>
              <p:cNvSpPr txBox="1">
                <a:spLocks noChangeArrowheads="1"/>
              </p:cNvSpPr>
              <p:nvPr/>
            </p:nvSpPr>
            <p:spPr bwMode="auto">
              <a:xfrm>
                <a:off x="845209" y="773535"/>
                <a:ext cx="5365927" cy="36259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12065" rIns="0" bIns="0">
                <a:spAutoFit/>
              </a:bodyPr>
              <a:lstStyle>
                <a:lvl1pPr marL="12700">
                  <a:spcBef>
                    <a:spcPct val="20000"/>
                  </a:spcBef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p"/>
                  <a:defRPr sz="2800">
                    <a:solidFill>
                      <a:srgbClr val="0066CC"/>
                    </a:solidFill>
                    <a:latin typeface="Book Antiqua" panose="0204060205030503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u"/>
                  <a:defRPr sz="2400">
                    <a:solidFill>
                      <a:srgbClr val="0033CC"/>
                    </a:solidFill>
                    <a:latin typeface="Book Antiqua" panose="0204060205030503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6600"/>
                  </a:buClr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9pPr>
              </a:lstStyle>
              <a:p>
                <a:pPr marL="298450" indent="-285750"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系统在复指数信号下：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Font typeface="Wingdings" panose="05000000000000000000" pitchFamily="2" charset="2"/>
                  <a:buChar char="n"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lang="zh-CN" altLang="en-US" sz="1600" b="1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令                                                        则</a:t>
                </a:r>
                <a:endParaRPr lang="en-US" altLang="zh-CN" sz="1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zh-CN" sz="1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zh-CN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lang="en-US" altLang="zh-CN" sz="1600" b="1" dirty="0" smtClean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fontAlgn="base">
                  <a:spcBef>
                    <a:spcPts val="100"/>
                  </a:spcBef>
                  <a:spcAft>
                    <a:spcPct val="0"/>
                  </a:spcAft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zh-CN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𝐻</m:t>
                    </m:r>
                    <m:d>
                      <m:dPr>
                        <m:ctrlPr>
                          <a:rPr lang="en-US" altLang="zh-CN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16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zh-CN" altLang="en-US" sz="16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16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为</m:t>
                    </m:r>
                  </m:oMath>
                </a14:m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LSI</a:t>
                </a:r>
                <a:r>
                  <a:rPr lang="zh-CN" altLang="en-US" sz="16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系统的频率响应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Frequency Response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2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5209" y="773535"/>
                <a:ext cx="5365927" cy="3625993"/>
              </a:xfrm>
              <a:prstGeom prst="rect">
                <a:avLst/>
              </a:prstGeom>
              <a:blipFill rotWithShape="1">
                <a:blip r:embed="rId1"/>
                <a:stretch>
                  <a:fillRect t="-143" r="-8" b="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338" y="1019736"/>
            <a:ext cx="4624383" cy="169793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38" y="2694459"/>
            <a:ext cx="3146655" cy="56171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536" y="3295546"/>
            <a:ext cx="4452535" cy="655623"/>
          </a:xfrm>
          <a:prstGeom prst="rect">
            <a:avLst/>
          </a:prstGeom>
          <a:gradFill>
            <a:gsLst>
              <a:gs pos="50000">
                <a:schemeClr val="accent2"/>
              </a:gs>
              <a:gs pos="0">
                <a:schemeClr val="accent2">
                  <a:lumMod val="25000"/>
                  <a:lumOff val="75000"/>
                </a:schemeClr>
              </a:gs>
              <a:gs pos="100000">
                <a:schemeClr val="accent2">
                  <a:lumMod val="85000"/>
                </a:schemeClr>
              </a:gs>
            </a:gsLst>
            <a:lin ang="5400000" scaled="1"/>
          </a:gradFill>
          <a:ln w="28575" cmpd="sng">
            <a:solidFill>
              <a:srgbClr val="FF0000"/>
            </a:solidFill>
            <a:prstDash val="soli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 bwMode="auto">
          <a:xfrm>
            <a:off x="594666" y="745880"/>
            <a:ext cx="5664940" cy="3642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eaLnBrk="1" hangingPunct="1">
              <a:spcBef>
                <a:spcPts val="1600"/>
              </a:spcBef>
              <a:defRPr/>
            </a:pPr>
            <a:r>
              <a:rPr lang="en-US" altLang="zh-CN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维有限卷积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en-US" altLang="zh-CN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维离散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若卷积核的支撑区间                             ，则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对于有限卷积，由于图像和卷积核只在有限区域内有值，因此求和运算只需在与支撑区 间重叠的区域上进行。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20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5491187" y="189307"/>
            <a:ext cx="105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有限卷积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2251" y="1617914"/>
            <a:ext cx="4465355" cy="6171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5623" y="2543377"/>
            <a:ext cx="1444717" cy="354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089" y="2987053"/>
            <a:ext cx="4569478" cy="615862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/>
          <p:nvPr/>
        </p:nvSpPr>
        <p:spPr bwMode="auto">
          <a:xfrm>
            <a:off x="540758" y="754157"/>
            <a:ext cx="5910844" cy="361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600"/>
              </a:spcBef>
              <a:defRPr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边界问题（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Boundary Problem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）处理方法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spcBef>
                <a:spcPts val="1600"/>
              </a:spcBef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重复图像边界上的行和列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spcBef>
                <a:spcPts val="1600"/>
              </a:spcBef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卷绕输入图像使其为周期信号，这种方法称为周期延拓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spcBef>
                <a:spcPts val="1600"/>
              </a:spcBef>
              <a:buFont typeface="+mj-lt"/>
              <a:buAutoNum type="arabicPeriod"/>
              <a:defRPr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spcBef>
                <a:spcPts val="1600"/>
              </a:spcBef>
              <a:buFont typeface="+mj-lt"/>
              <a:buAutoNum type="arabicPeriod"/>
              <a:defRPr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spcBef>
                <a:spcPts val="1600"/>
              </a:spcBef>
              <a:buFont typeface="+mj-lt"/>
              <a:buAutoNum type="arabicPeriod"/>
              <a:defRPr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spcBef>
                <a:spcPts val="1600"/>
              </a:spcBef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在输入图像外部进行零填充（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Zero Padding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）或者常数填充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">
              <a:spcBef>
                <a:spcPts val="1600"/>
              </a:spcBef>
              <a:buFont typeface="+mj-lt"/>
              <a:buAutoNum type="arabicPeriod"/>
              <a:defRPr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对图像边界附近的像素不进行处理，直接在内部进行计算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object 9"/>
          <p:cNvSpPr txBox="1">
            <a:spLocks noChangeArrowheads="1"/>
          </p:cNvSpPr>
          <p:nvPr/>
        </p:nvSpPr>
        <p:spPr bwMode="auto">
          <a:xfrm>
            <a:off x="1820473" y="1218053"/>
            <a:ext cx="115703" cy="560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7145" rIns="0" bIns="0">
            <a:spAutoFit/>
          </a:bodyPr>
          <a:lstStyle>
            <a:lvl1pPr marL="1270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>
                <a:solidFill>
                  <a:srgbClr val="0066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>
                <a:solidFill>
                  <a:srgbClr val="0033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fontAlgn="base">
              <a:lnSpc>
                <a:spcPts val="2165"/>
              </a:lnSpc>
              <a:spcBef>
                <a:spcPts val="1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Symbol" panose="05050102010706020507" pitchFamily="18" charset="2"/>
              </a:rPr>
              <a:t></a:t>
            </a:r>
            <a:endParaRPr lang="zh-CN" altLang="zh-CN" sz="1800">
              <a:solidFill>
                <a:srgbClr val="FFFFFF"/>
              </a:solidFill>
              <a:latin typeface="Symbol" panose="05050102010706020507" pitchFamily="18" charset="2"/>
            </a:endParaRPr>
          </a:p>
          <a:p>
            <a:pPr fontAlgn="base">
              <a:lnSpc>
                <a:spcPts val="2165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Symbol" panose="05050102010706020507" pitchFamily="18" charset="2"/>
              </a:rPr>
              <a:t></a:t>
            </a:r>
            <a:endParaRPr lang="zh-CN" altLang="zh-CN" sz="1800">
              <a:solidFill>
                <a:srgbClr val="FFFFFF"/>
              </a:solidFill>
              <a:latin typeface="Symbol" panose="05050102010706020507" pitchFamily="18" charset="2"/>
            </a:endParaRPr>
          </a:p>
        </p:txBody>
      </p:sp>
      <p:sp>
        <p:nvSpPr>
          <p:cNvPr id="19" name="object 14"/>
          <p:cNvSpPr txBox="1">
            <a:spLocks noChangeArrowheads="1"/>
          </p:cNvSpPr>
          <p:nvPr/>
        </p:nvSpPr>
        <p:spPr bwMode="auto">
          <a:xfrm>
            <a:off x="1820473" y="2190125"/>
            <a:ext cx="115703" cy="2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7145" rIns="0" bIns="0">
            <a:spAutoFit/>
          </a:bodyPr>
          <a:lstStyle>
            <a:lvl1pPr marL="1270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>
                <a:solidFill>
                  <a:srgbClr val="0066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>
                <a:solidFill>
                  <a:srgbClr val="0033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ts val="1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Symbol" panose="05050102010706020507" pitchFamily="18" charset="2"/>
              </a:rPr>
              <a:t></a:t>
            </a:r>
            <a:endParaRPr lang="zh-CN" altLang="zh-CN" sz="1800">
              <a:solidFill>
                <a:srgbClr val="FFFFFF"/>
              </a:solidFill>
              <a:latin typeface="Symbol" panose="05050102010706020507" pitchFamily="18" charset="2"/>
            </a:endParaRPr>
          </a:p>
        </p:txBody>
      </p:sp>
      <p:sp>
        <p:nvSpPr>
          <p:cNvPr id="24" name="object 19"/>
          <p:cNvSpPr txBox="1">
            <a:spLocks noChangeArrowheads="1"/>
          </p:cNvSpPr>
          <p:nvPr/>
        </p:nvSpPr>
        <p:spPr bwMode="auto">
          <a:xfrm>
            <a:off x="1820473" y="2640975"/>
            <a:ext cx="115703" cy="294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7145" rIns="0" bIns="0">
            <a:spAutoFit/>
          </a:bodyPr>
          <a:lstStyle>
            <a:lvl1pPr marL="1270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>
                <a:solidFill>
                  <a:srgbClr val="0066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>
                <a:solidFill>
                  <a:srgbClr val="0033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fontAlgn="base">
              <a:spcBef>
                <a:spcPts val="14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>
                <a:solidFill>
                  <a:srgbClr val="FFFFFF"/>
                </a:solidFill>
                <a:latin typeface="Symbol" panose="05050102010706020507" pitchFamily="18" charset="2"/>
              </a:rPr>
              <a:t></a:t>
            </a:r>
            <a:endParaRPr lang="zh-CN" altLang="zh-CN" sz="1800">
              <a:solidFill>
                <a:srgbClr val="FFFFFF"/>
              </a:solidFill>
              <a:latin typeface="Symbol" panose="05050102010706020507" pitchFamily="18" charset="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21</a:t>
            </a:r>
            <a:endParaRPr 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45920" y="2196792"/>
            <a:ext cx="49417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周期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延拓得到周期的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信号满足：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6176" y="2571644"/>
            <a:ext cx="3117196" cy="939242"/>
          </a:xfrm>
          <a:prstGeom prst="rect">
            <a:avLst/>
          </a:prstGeom>
        </p:spPr>
      </p:pic>
      <p:sp>
        <p:nvSpPr>
          <p:cNvPr id="25" name="文本框 24"/>
          <p:cNvSpPr txBox="1"/>
          <p:nvPr/>
        </p:nvSpPr>
        <p:spPr>
          <a:xfrm>
            <a:off x="5491187" y="189307"/>
            <a:ext cx="105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有限卷积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22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298234" y="208357"/>
            <a:ext cx="1585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卷积矩阵形式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2"/>
          <p:cNvSpPr txBox="1"/>
          <p:nvPr/>
        </p:nvSpPr>
        <p:spPr bwMode="auto">
          <a:xfrm>
            <a:off x="721573" y="487463"/>
            <a:ext cx="5664940" cy="319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维有限卷积的矩阵形式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首先将信号序列零填充为一个无限长序列的一个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lnSpc>
                <a:spcPct val="200000"/>
              </a:lnSpc>
              <a:spcBef>
                <a:spcPts val="1600"/>
              </a:spcBef>
              <a:buNone/>
              <a:defRPr/>
            </a:pP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err="1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）同样延拓，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表达为矩阵与向量形式</a:t>
            </a: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394" y="1271589"/>
            <a:ext cx="1886118" cy="5318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44" y="2243744"/>
            <a:ext cx="2351086" cy="6740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05" y="3199048"/>
            <a:ext cx="3711529" cy="16811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298234" y="208357"/>
            <a:ext cx="1585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卷积矩阵形式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2"/>
          <p:cNvSpPr txBox="1"/>
          <p:nvPr/>
        </p:nvSpPr>
        <p:spPr bwMode="auto">
          <a:xfrm>
            <a:off x="721573" y="487463"/>
            <a:ext cx="5664940" cy="31906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维有限卷积的矩阵形式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首先将信号序列零填充为一个无限长序列的一个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lnSpc>
                <a:spcPct val="200000"/>
              </a:lnSpc>
              <a:spcBef>
                <a:spcPts val="1600"/>
              </a:spcBef>
              <a:buNone/>
              <a:defRPr/>
            </a:pP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400" b="1" dirty="0" err="1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）同样延拓，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表达为矩阵与向量形式</a:t>
            </a: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9394" y="1271589"/>
            <a:ext cx="1886118" cy="53184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944" y="2243744"/>
            <a:ext cx="2351086" cy="67401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705" y="3302553"/>
            <a:ext cx="3711529" cy="1681163"/>
          </a:xfrm>
          <a:prstGeom prst="rect">
            <a:avLst/>
          </a:prstGeom>
          <a:ln w="28575" cmpd="sng">
            <a:solidFill>
              <a:schemeClr val="accent2"/>
            </a:solidFill>
            <a:prstDash val="solid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24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298234" y="208357"/>
            <a:ext cx="1585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卷积矩阵形式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object 2"/>
          <p:cNvSpPr txBox="1"/>
          <p:nvPr/>
        </p:nvSpPr>
        <p:spPr bwMode="auto">
          <a:xfrm>
            <a:off x="721573" y="487463"/>
            <a:ext cx="5664940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 startAt="2"/>
            </a:pPr>
            <a:r>
              <a:rPr lang="en-US" altLang="zh-CN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维卷积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>
              <a:spcBef>
                <a:spcPts val="1600"/>
              </a:spcBef>
              <a:defRPr/>
            </a:pPr>
            <a:r>
              <a:rPr lang="zh-CN" altLang="en-US" sz="1400" dirty="0"/>
              <a:t>将</a:t>
            </a:r>
            <a:r>
              <a:rPr lang="en-US" altLang="zh-CN" sz="1400" dirty="0"/>
              <a:t>2D</a:t>
            </a:r>
            <a:r>
              <a:rPr lang="zh-CN" altLang="en-US" sz="1400" dirty="0"/>
              <a:t>卷积运算转化为矩阵乘法，便于理论分析和算法实现。</a:t>
            </a:r>
            <a:endParaRPr lang="en-US" altLang="zh-CN" sz="1400" dirty="0"/>
          </a:p>
          <a:p>
            <a:pPr marL="812800" lvl="2">
              <a:spcBef>
                <a:spcPts val="1600"/>
              </a:spcBef>
              <a:defRPr/>
            </a:pPr>
            <a:r>
              <a:rPr lang="zh-CN" altLang="en-US" sz="1400" dirty="0"/>
              <a:t>适用于图像恢复、优化问题（如去模糊）。</a:t>
            </a:r>
            <a:endParaRPr lang="zh-CN" altLang="en-US" sz="1200" dirty="0"/>
          </a:p>
          <a:p>
            <a:pPr marL="412750" lvl="1">
              <a:spcBef>
                <a:spcPts val="1600"/>
              </a:spcBef>
              <a:defRPr/>
            </a:pP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思想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12800" lvl="2">
              <a:spcBef>
                <a:spcPts val="1600"/>
              </a:spcBef>
              <a:defRPr/>
            </a:pPr>
            <a:r>
              <a:rPr lang="zh-CN" altLang="en-US" sz="1400" dirty="0"/>
              <a:t>将图像和卷积核展开为向量</a:t>
            </a:r>
            <a:r>
              <a:rPr lang="zh-CN" altLang="en-US" sz="1400" dirty="0" smtClean="0"/>
              <a:t>。</a:t>
            </a:r>
            <a:endParaRPr lang="en-US" altLang="zh-CN" sz="1400" dirty="0" smtClean="0"/>
          </a:p>
          <a:p>
            <a:pPr marL="812800" lvl="2">
              <a:spcBef>
                <a:spcPts val="1600"/>
              </a:spcBef>
              <a:defRPr/>
            </a:pPr>
            <a:r>
              <a:rPr lang="zh-CN" altLang="en-US" sz="1400" dirty="0"/>
              <a:t>构造分块循环矩阵（</a:t>
            </a:r>
            <a:r>
              <a:rPr lang="en-US" altLang="zh-CN" sz="1400" dirty="0"/>
              <a:t>BCCB</a:t>
            </a:r>
            <a:r>
              <a:rPr lang="zh-CN" altLang="en-US" sz="1400" dirty="0"/>
              <a:t>）表示卷积运算</a:t>
            </a:r>
            <a:r>
              <a:rPr lang="zh-CN" altLang="en-US" sz="1400" dirty="0" smtClean="0"/>
              <a:t>。</a:t>
            </a:r>
            <a:endParaRPr lang="en-US" altLang="zh-CN" sz="1400" dirty="0"/>
          </a:p>
          <a:p>
            <a:pPr marL="812800" lvl="2">
              <a:spcBef>
                <a:spcPts val="1600"/>
              </a:spcBef>
              <a:defRPr/>
            </a:pPr>
            <a:endParaRPr lang="en-US" altLang="zh-CN" sz="10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74700" y="3771900"/>
            <a:ext cx="5461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图像矩阵 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展开为列向量 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与卷积运算表示为分块循环矩阵相乘 </a:t>
            </a:r>
            <a:r>
              <a:rPr lang="zh-CN" alt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→</a:t>
            </a:r>
            <a:r>
              <a:rPr lang="zh-CN" altLang="en-US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卷积过程的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矩阵与向量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4843463" y="4767264"/>
            <a:ext cx="1543050" cy="273844"/>
          </a:xfrm>
        </p:spPr>
        <p:txBody>
          <a:bodyPr/>
          <a:lstStyle/>
          <a:p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5298234" y="213437"/>
            <a:ext cx="15851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有限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卷积矩阵形式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bject 2"/>
              <p:cNvSpPr txBox="1"/>
              <p:nvPr/>
            </p:nvSpPr>
            <p:spPr bwMode="auto">
              <a:xfrm>
                <a:off x="721573" y="487463"/>
                <a:ext cx="5664940" cy="427809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203200" rIns="0" bIns="0"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p"/>
                  <a:defRPr sz="2800" kern="1200">
                    <a:solidFill>
                      <a:srgbClr val="0066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u"/>
                  <a:defRPr sz="2400" kern="120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18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步骤分解</a:t>
                </a:r>
                <a:endParaRPr lang="en-US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69900" lvl="1" indent="-342900">
                  <a:spcBef>
                    <a:spcPts val="1600"/>
                  </a:spcBef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零填充扩展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69900" lvl="1" indent="-342900">
                  <a:spcBef>
                    <a:spcPts val="1600"/>
                  </a:spcBef>
                  <a:buFont typeface="+mj-lt"/>
                  <a:buAutoNum type="arabicPeriod"/>
                  <a:defRPr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69900" lvl="1" indent="-342900">
                  <a:spcBef>
                    <a:spcPts val="1600"/>
                  </a:spcBef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构造列向量：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69900" lvl="1" indent="-342900">
                  <a:spcBef>
                    <a:spcPts val="1600"/>
                  </a:spcBef>
                  <a:buFont typeface="+mj-lt"/>
                  <a:buAutoNum type="arabicPeriod"/>
                  <a:defRPr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69900" lvl="1" indent="-342900">
                  <a:spcBef>
                    <a:spcPts val="1600"/>
                  </a:spcBef>
                  <a:buFont typeface="+mj-lt"/>
                  <a:buAutoNum type="arabicPeriod"/>
                  <a:defRPr/>
                </a:pP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分块循环矩阵 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sub>
                    </m:sSub>
                  </m:oMath>
                </a14:m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69900" lvl="1" indent="-342900">
                  <a:spcBef>
                    <a:spcPts val="1600"/>
                  </a:spcBef>
                  <a:buFont typeface="+mj-lt"/>
                  <a:buAutoNum type="arabicPeriod"/>
                  <a:defRPr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0" lvl="1" indent="0">
                  <a:spcBef>
                    <a:spcPts val="1600"/>
                  </a:spcBef>
                  <a:buNone/>
                  <a:defRPr/>
                </a:pPr>
                <a:b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</a:b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527050" lvl="2" indent="0">
                  <a:spcBef>
                    <a:spcPts val="1600"/>
                  </a:spcBef>
                  <a:buNone/>
                  <a:defRPr/>
                </a:pPr>
                <a:endParaRPr lang="zh-CN" altLang="zh-CN" sz="12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573" y="487463"/>
                <a:ext cx="5664940" cy="4278094"/>
              </a:xfrm>
              <a:prstGeom prst="rect">
                <a:avLst/>
              </a:prstGeom>
              <a:blipFill rotWithShape="1">
                <a:blip r:embed="rId1"/>
                <a:stretch>
                  <a:fillRect l="-4" t="-10" r="6" b="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155700" y="1479550"/>
                <a:ext cx="513715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输入图像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𝑭</m:t>
                    </m:r>
                    <m:r>
                      <a:rPr lang="en-US" altLang="zh-CN" sz="1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zh-CN" altLang="zh-CN" sz="1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zh-CN" altLang="zh-CN" sz="14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eqArrPr>
                              <m:e>
                                <m:r>
                                  <a:rPr lang="en-US" altLang="zh-CN" sz="14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𝒇</m:t>
                                </m:r>
                                <m:r>
                                  <a:rPr lang="en-US" altLang="zh-CN" sz="1400" b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1400" b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1400" b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)</m:t>
                                </m:r>
                              </m:e>
                            </m:eqArr>
                          </m:e>
                        </m:d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𝑨</m:t>
                        </m:r>
                        <m:r>
                          <a:rPr lang="en-US" altLang="zh-CN" sz="1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，卷积核矩阵</a:t>
                </a:r>
                <a14:m>
                  <m:oMath xmlns:m="http://schemas.openxmlformats.org/officeDocument/2006/math">
                    <m:r>
                      <a:rPr lang="en-US" altLang="zh-CN" sz="1400" b="1" i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𝑲</m:t>
                    </m:r>
                    <m:r>
                      <a:rPr lang="en-US" altLang="zh-CN" sz="1400" b="1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sSub>
                      <m:sSubPr>
                        <m:ctrlPr>
                          <a:rPr lang="zh-CN" altLang="zh-CN" sz="1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CN" altLang="zh-CN" sz="1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en-US" altLang="zh-CN" sz="1400" b="1" i="1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𝒉</m:t>
                            </m:r>
                            <m:d>
                              <m:dPr>
                                <m:ctrlPr>
                                  <a:rPr lang="zh-CN" altLang="zh-CN" sz="1400" b="1" i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zh-CN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1400" b="1"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zh-CN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𝒏</m:t>
                                    </m:r>
                                  </m:e>
                                  <m:sub>
                                    <m:r>
                                      <a:rPr lang="en-US" altLang="zh-CN" sz="1400" b="1" i="1"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</a:rPr>
                                      <m:t>𝟐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𝑪</m:t>
                        </m:r>
                        <m:r>
                          <a:rPr lang="en-US" altLang="zh-CN" sz="1400" b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×</m:t>
                        </m:r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，零填充扩展至</a:t>
                </a:r>
                <a:r>
                  <a:rPr lang="en-US" altLang="zh-CN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M×N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en-US" altLang="zh-CN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M≥A+C−1M≥A+C−1, N≥B+D−1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1400" dirty="0"/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00" y="1479550"/>
                <a:ext cx="5137150" cy="523220"/>
              </a:xfrm>
              <a:prstGeom prst="rect">
                <a:avLst/>
              </a:prstGeom>
              <a:blipFill rotWithShape="1">
                <a:blip r:embed="rId2"/>
                <a:stretch>
                  <a:fillRect b="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155700" y="2460880"/>
                <a:ext cx="50292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将扩展后的图像矩阵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𝑭</m:t>
                        </m:r>
                      </m:e>
                      <m:sub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按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行堆叠为列向量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400" b="1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1400" b="1" i="1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长度 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MN×1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）。</a:t>
                </a:r>
                <a:endParaRPr lang="zh-CN" altLang="en-US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700" y="2460880"/>
                <a:ext cx="5029200" cy="307777"/>
              </a:xfrm>
              <a:prstGeom prst="rect">
                <a:avLst/>
              </a:prstGeom>
              <a:blipFill rotWithShape="1">
                <a:blip r:embed="rId3"/>
                <a:stretch>
                  <a:fillRect t="-83" r="-1553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1206500" y="3346450"/>
                <a:ext cx="4978400" cy="8253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基于卷积核 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每一行，生成循环子矩阵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14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H</m:t>
                        </m:r>
                      </m:e>
                      <m:sub>
                        <m:r>
                          <a:rPr lang="en-US" altLang="zh-CN" sz="14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​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。</a:t>
                </a:r>
                <a:endParaRPr lang="zh-CN" altLang="en-US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组合子矩阵为分块循环矩阵：</a:t>
                </a:r>
                <a:endParaRPr lang="zh-CN" altLang="en-US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500" y="3346450"/>
                <a:ext cx="4978400" cy="825354"/>
              </a:xfrm>
              <a:prstGeom prst="rect">
                <a:avLst/>
              </a:prstGeom>
              <a:blipFill rotWithShape="1">
                <a:blip r:embed="rId4"/>
                <a:stretch>
                  <a:fillRect b="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00" y="3708913"/>
            <a:ext cx="2162175" cy="9274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26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9835" y="193117"/>
            <a:ext cx="120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可分离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/>
              <p:cNvSpPr txBox="1"/>
              <p:nvPr/>
            </p:nvSpPr>
            <p:spPr bwMode="auto">
              <a:xfrm>
                <a:off x="721573" y="487463"/>
                <a:ext cx="5664940" cy="385826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203200" rIns="0" bIns="0"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p"/>
                  <a:defRPr sz="2800" kern="1200">
                    <a:solidFill>
                      <a:srgbClr val="0066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u"/>
                  <a:defRPr sz="2400" kern="120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Font typeface="+mj-lt"/>
                  <a:buAutoNum type="arabicPeriod" startAt="3"/>
                </a:pPr>
                <a:r>
                  <a:rPr lang="zh-CN" altLang="en-US" sz="18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可分离卷积</a:t>
                </a:r>
                <a:endParaRPr lang="en-US" altLang="zh-CN" sz="18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12750" lvl="1">
                  <a:spcBef>
                    <a:spcPts val="1600"/>
                  </a:spcBef>
                  <a:defRPr/>
                </a:pP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卷积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核可分解为两个</a:t>
                </a:r>
                <a:r>
                  <a:rPr lang="en-US" altLang="zh-CN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1D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核的</a:t>
                </a:r>
                <a:r>
                  <a:rPr lang="zh-CN" altLang="en-US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乘积</a:t>
                </a:r>
                <a:endParaRPr lang="en-US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12750" lvl="1">
                  <a:spcBef>
                    <a:spcPts val="1600"/>
                  </a:spcBef>
                  <a:defRPr/>
                </a:pPr>
                <a:endParaRPr lang="en-US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12750" lvl="1">
                  <a:spcBef>
                    <a:spcPts val="1600"/>
                  </a:spcBef>
                  <a:defRPr/>
                </a:pP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示例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endParaRPr lang="en-US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12750" lvl="1">
                  <a:spcBef>
                    <a:spcPts val="1600"/>
                  </a:spcBef>
                  <a:defRPr/>
                </a:pPr>
                <a:endParaRPr lang="en-US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12750" lvl="1">
                  <a:spcBef>
                    <a:spcPts val="1600"/>
                  </a:spcBef>
                  <a:defRPr/>
                </a:pPr>
                <a:endParaRPr lang="en-US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12750" lvl="1">
                  <a:spcBef>
                    <a:spcPts val="1600"/>
                  </a:spcBef>
                  <a:defRPr/>
                </a:pPr>
                <a:endParaRPr lang="en-US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12750" lvl="1">
                  <a:spcBef>
                    <a:spcPts val="1600"/>
                  </a:spcBef>
                  <a:defRPr/>
                </a:pP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计算复杂度从 </a:t>
                </a:r>
                <a:r>
                  <a:rPr lang="en-US" altLang="zh-CN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</a:t>
                </a:r>
                <a14:m>
                  <m:oMath xmlns:m="http://schemas.openxmlformats.org/officeDocument/2006/math">
                    <m:r>
                      <a:rPr lang="en-US" altLang="zh-CN" sz="1400" b="1" i="0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𝐌𝐍</m:t>
                    </m:r>
                    <m:sSup>
                      <m:sSupPr>
                        <m:ctrlPr>
                          <a:rPr lang="en-US" altLang="zh-CN" sz="14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pPr>
                      <m:e>
                        <m:r>
                          <a:rPr lang="en-US" altLang="zh-CN" sz="14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𝑹</m:t>
                        </m:r>
                      </m:e>
                      <m:sup>
                        <m:r>
                          <a:rPr lang="en-US" altLang="zh-CN" sz="14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 </a:t>
                </a:r>
                <a:r>
                  <a:rPr lang="en-US" altLang="zh-CN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 </a:t>
                </a:r>
                <a:r>
                  <a:rPr lang="zh-CN" altLang="en-US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降至 </a:t>
                </a:r>
                <a:r>
                  <a:rPr lang="en-US" altLang="zh-CN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O(MNR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endParaRPr lang="en-US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12750" lvl="1">
                  <a:spcBef>
                    <a:spcPts val="1600"/>
                  </a:spcBef>
                  <a:defRPr/>
                </a:pPr>
                <a:endParaRPr lang="en-US" altLang="zh-CN" sz="14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573" y="487463"/>
                <a:ext cx="5664940" cy="3858260"/>
              </a:xfrm>
              <a:prstGeom prst="rect">
                <a:avLst/>
              </a:prstGeom>
              <a:blipFill rotWithShape="1">
                <a:blip r:embed="rId1"/>
                <a:stretch>
                  <a:fillRect l="-4" t="-11" r="6" b="1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8900" y="1437939"/>
            <a:ext cx="1403350" cy="41766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233" y="2315648"/>
            <a:ext cx="2768230" cy="1066717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34770" y="4145915"/>
            <a:ext cx="53568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【注意不是所有的二维卷积核可分离】</a:t>
            </a:r>
            <a:endParaRPr lang="zh-CN" altLang="en-US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27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9835" y="193117"/>
            <a:ext cx="120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可分离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327660" y="487680"/>
            <a:ext cx="6058535" cy="3424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可分离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卷积的典型场景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【思考：可分离</a:t>
            </a:r>
            <a:r>
              <a:rPr lang="zh-CN" altLang="en-US" sz="1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实现带来什么好处？】</a:t>
            </a:r>
            <a:endParaRPr lang="en-US" altLang="zh-CN" sz="1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高斯滤波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（可分离</a:t>
            </a:r>
            <a:r>
              <a:rPr lang="zh-CN" altLang="en-US" sz="14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实现）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79500" y="1488854"/>
            <a:ext cx="420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2D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高斯核 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水平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1D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 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× 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垂直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1D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高斯</a:t>
            </a:r>
            <a:endParaRPr lang="zh-CN" altLang="en-US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65349" y="1789018"/>
            <a:ext cx="1792129" cy="527819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5" y="2317115"/>
            <a:ext cx="5159375" cy="26498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28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9835" y="193117"/>
            <a:ext cx="120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可分离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487463"/>
            <a:ext cx="5664940" cy="3426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可分离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卷积的典型场景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Box</a:t>
            </a: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4043" y="1421487"/>
            <a:ext cx="3099512" cy="25370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857" y="1697786"/>
            <a:ext cx="2147888" cy="479498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2" y="2673219"/>
            <a:ext cx="2916237" cy="12409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9946" y="104707"/>
            <a:ext cx="26765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信号与系统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68071" y="227506"/>
            <a:ext cx="1215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</a:t>
            </a:r>
            <a:r>
              <a:rPr lang="zh-CN" altLang="en-US" sz="1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维离散信号</a:t>
            </a:r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灯片编号占位符 3"/>
          <p:cNvSpPr>
            <a:spLocks noGrp="1"/>
          </p:cNvSpPr>
          <p:nvPr/>
        </p:nvSpPr>
        <p:spPr>
          <a:xfrm>
            <a:off x="5054069" y="4764928"/>
            <a:ext cx="1543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US" sz="1200" b="1" dirty="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7420" y="1987820"/>
            <a:ext cx="3799915" cy="58414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90658" y="934774"/>
            <a:ext cx="1808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维离散信号序列 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459740" y="3232785"/>
                <a:ext cx="6144895" cy="5835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维数字图像，可以看作是上述无限信号的一部分。图像处理的基本任务通常是将上述信号进行处理，得到处理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结果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𝒈</m:t>
                        </m:r>
                        <m:r>
                          <a:rPr lang="en-US" altLang="zh-CN" sz="1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en-US" altLang="zh-CN" sz="1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lang="en-US" altLang="zh-CN" sz="1600" b="1" dirty="0">
                    <a:solidFill>
                      <a:srgbClr val="000066"/>
                    </a:solidFill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zh-CN" altLang="en-US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）</m:t>
                    </m:r>
                  </m:oMath>
                </a14:m>
                <a:endPara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40" y="3232785"/>
                <a:ext cx="6144895" cy="5835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29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705857" y="128728"/>
            <a:ext cx="2143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系统与卷积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9835" y="198197"/>
            <a:ext cx="12041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可分离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732316"/>
            <a:ext cx="566494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实现可分离卷积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核是否可分离 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通过秩或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SVD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分解核 → 得到 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H1H1​ 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 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H2H2​</a:t>
            </a: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顺序执行两次</a:t>
            </a: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1D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75135" y="2795117"/>
          <a:ext cx="5357815" cy="1288890"/>
        </p:xfrm>
        <a:graphic>
          <a:graphicData uri="http://schemas.openxmlformats.org/drawingml/2006/table">
            <a:tbl>
              <a:tblPr/>
              <a:tblGrid>
                <a:gridCol w="1764803"/>
                <a:gridCol w="1796506"/>
                <a:gridCol w="1796506"/>
              </a:tblGrid>
              <a:tr h="42963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404040"/>
                          </a:solidFill>
                          <a:effectLst/>
                        </a:rPr>
                        <a:t>类型</a:t>
                      </a:r>
                      <a:endParaRPr lang="zh-CN" altLang="en-US" sz="13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404040"/>
                          </a:solidFill>
                          <a:effectLst/>
                        </a:rPr>
                        <a:t>计算量</a:t>
                      </a:r>
                      <a:endParaRPr lang="zh-CN" altLang="en-US" sz="13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 dirty="0">
                          <a:solidFill>
                            <a:srgbClr val="404040"/>
                          </a:solidFill>
                          <a:effectLst/>
                        </a:rPr>
                        <a:t>内存占用</a:t>
                      </a:r>
                      <a:endParaRPr lang="zh-CN" altLang="en-US" sz="1300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6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标准</a:t>
                      </a:r>
                      <a:r>
                        <a:rPr lang="en-US" altLang="zh-CN" sz="1300">
                          <a:effectLst/>
                        </a:rPr>
                        <a:t>2</a:t>
                      </a:r>
                      <a:r>
                        <a:rPr lang="en-US" sz="1300">
                          <a:effectLst/>
                        </a:rPr>
                        <a:t>D</a:t>
                      </a:r>
                      <a:r>
                        <a:rPr lang="zh-CN" altLang="en-US" sz="1300">
                          <a:effectLst/>
                        </a:rPr>
                        <a:t>卷积</a:t>
                      </a:r>
                      <a:endParaRPr lang="zh-CN" altLang="en-US" sz="13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高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高</a:t>
                      </a:r>
                      <a:endParaRPr lang="zh-CN" alt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2963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可分离卷积</a:t>
                      </a:r>
                      <a:endParaRPr lang="zh-CN" altLang="en-US" sz="13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低</a:t>
                      </a:r>
                      <a:endParaRPr lang="zh-CN" alt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低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30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81931" y="1287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信号系统建模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8600" y="209947"/>
            <a:ext cx="147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单位冲激函数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31173"/>
            <a:ext cx="5664940" cy="4315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连续信号系统核心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概念</a:t>
            </a: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连续信号表示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连续冲激函数（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Dirac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函数）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79650" y="1428750"/>
            <a:ext cx="2208212" cy="49253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870" y="2358189"/>
            <a:ext cx="4623330" cy="8614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971550" y="3712553"/>
                <a:ext cx="5118100" cy="3766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筛选性</a:t>
                </a:r>
                <a14:m>
                  <m:oMath xmlns:m="http://schemas.openxmlformats.org/officeDocument/2006/math"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𝑓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zh-CN" altLang="en-US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zh-CN" altLang="en-US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)=</m:t>
                    </m:r>
                    <m:nary>
                      <m:naryPr>
                        <m:chr m:val="∬"/>
                        <m:subHide m:val="on"/>
                        <m:supHide m:val="on"/>
                        <m:ctrlPr>
                          <a:rPr lang="zh-CN" altLang="en-US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naryPr>
                      <m:sub/>
                      <m:sup/>
                      <m:e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1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dPr>
                          <m:e>
                            <m:r>
                              <a:rPr lang="zh-CN" altLang="en-US" sz="16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  <m:r>
                              <a:rPr lang="zh-CN" altLang="en-US" sz="16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,</m:t>
                            </m:r>
                            <m:r>
                              <a:rPr lang="zh-CN" altLang="en-US" sz="1600" b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𝑦</m:t>
                            </m:r>
                          </m:e>
                        </m:d>
                      </m:e>
                    </m:nary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𝛿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𝑥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en-US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e>
                      <m:sub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𝑦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−</m:t>
                    </m:r>
                    <m:sSub>
                      <m:sSubPr>
                        <m:ctrlPr>
                          <a:rPr lang="zh-CN" altLang="en-US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  <m:sub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0</m:t>
                        </m:r>
                      </m:sub>
                    </m:sSub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𝑑𝑥𝑑𝑦</m:t>
                    </m:r>
                  </m:oMath>
                </a14:m>
                <a:endPara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712553"/>
                <a:ext cx="5118100" cy="376642"/>
              </a:xfrm>
              <a:prstGeom prst="rect">
                <a:avLst/>
              </a:prstGeom>
              <a:blipFill rotWithShape="1">
                <a:blip r:embed="rId3"/>
                <a:stretch>
                  <a:fillRect t="-91" b="-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/>
              <p:cNvSpPr/>
              <p:nvPr/>
            </p:nvSpPr>
            <p:spPr>
              <a:xfrm>
                <a:off x="971550" y="4053031"/>
                <a:ext cx="288848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1600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可分离性</a:t>
                </a:r>
                <a14:m>
                  <m:oMath xmlns:m="http://schemas.openxmlformats.org/officeDocument/2006/math">
                    <m:r>
                      <a:rPr lang="zh-CN" altLang="en-US" sz="1600" b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：</m:t>
                    </m:r>
                    <m:d>
                      <m:dPr>
                        <m:begChr m:val=""/>
                        <m:ctrlPr>
                          <a:rPr lang="zh-CN" altLang="en-US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)=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)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𝛿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(</m:t>
                        </m:r>
                        <m:r>
                          <a:rPr lang="zh-CN" altLang="en-US" sz="1600" b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4053031"/>
                <a:ext cx="2888483" cy="338554"/>
              </a:xfrm>
              <a:prstGeom prst="rect">
                <a:avLst/>
              </a:prstGeom>
              <a:blipFill rotWithShape="1">
                <a:blip r:embed="rId4"/>
                <a:stretch>
                  <a:fillRect t="-136" r="17" b="-118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31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81931" y="1287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信号系统建模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8600" y="209947"/>
            <a:ext cx="147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单位冲激函数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31173"/>
            <a:ext cx="5664940" cy="3687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连续卷积与系统响应</a:t>
            </a: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连续卷积定义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冲激响应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与离散卷积对比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1870" y="1433676"/>
            <a:ext cx="4675187" cy="4921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971550" y="2311346"/>
            <a:ext cx="322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系统特性完全由 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h(</a:t>
            </a:r>
            <a:r>
              <a:rPr lang="en-US" altLang="zh-CN" sz="16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x,y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 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决定：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0" y="2649900"/>
            <a:ext cx="2049462" cy="502842"/>
          </a:xfrm>
          <a:prstGeom prst="rect">
            <a:avLst/>
          </a:prstGeom>
        </p:spPr>
      </p:pic>
      <p:graphicFrame>
        <p:nvGraphicFramePr>
          <p:cNvPr id="13" name="表格 12"/>
          <p:cNvGraphicFramePr>
            <a:graphicFrameLocks noGrp="1"/>
          </p:cNvGraphicFramePr>
          <p:nvPr/>
        </p:nvGraphicFramePr>
        <p:xfrm>
          <a:off x="581931" y="3601670"/>
          <a:ext cx="5915026" cy="1188720"/>
        </p:xfrm>
        <a:graphic>
          <a:graphicData uri="http://schemas.openxmlformats.org/drawingml/2006/table">
            <a:tbl>
              <a:tblPr/>
              <a:tblGrid>
                <a:gridCol w="1948342"/>
                <a:gridCol w="1983342"/>
                <a:gridCol w="1983342"/>
              </a:tblGrid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404040"/>
                          </a:solidFill>
                          <a:effectLst/>
                        </a:rPr>
                        <a:t>维度</a:t>
                      </a:r>
                      <a:endParaRPr lang="zh-CN" altLang="en-US" sz="13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404040"/>
                          </a:solidFill>
                          <a:effectLst/>
                        </a:rPr>
                        <a:t>离散形式</a:t>
                      </a:r>
                      <a:endParaRPr lang="zh-CN" altLang="en-US" sz="13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 dirty="0">
                          <a:solidFill>
                            <a:srgbClr val="404040"/>
                          </a:solidFill>
                          <a:effectLst/>
                        </a:rPr>
                        <a:t>连续形式</a:t>
                      </a:r>
                      <a:endParaRPr lang="zh-CN" altLang="en-US" sz="1300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求和</a:t>
                      </a:r>
                      <a:endParaRPr lang="zh-CN" altLang="en-US" sz="13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  <a:latin typeface="KaTeX_Main"/>
                        </a:rPr>
                        <a:t>∑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 smtClean="0">
                          <a:effectLst/>
                          <a:latin typeface="KaTeX_Main"/>
                        </a:rPr>
                        <a:t>∬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核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矩阵 </a:t>
                      </a:r>
                      <a:r>
                        <a:rPr lang="en-US" sz="1300" i="1" dirty="0" smtClean="0">
                          <a:effectLst/>
                          <a:latin typeface="KaTeX_Math"/>
                        </a:rPr>
                        <a:t>h</a:t>
                      </a:r>
                      <a:endParaRPr 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函数 </a:t>
                      </a:r>
                      <a:r>
                        <a:rPr lang="en-US" sz="1300" i="1" dirty="0" smtClean="0">
                          <a:effectLst/>
                          <a:latin typeface="KaTeX_Math"/>
                        </a:rPr>
                        <a:t>h</a:t>
                      </a:r>
                      <a:r>
                        <a:rPr lang="en-US" sz="1300" dirty="0" smtClean="0">
                          <a:effectLst/>
                          <a:latin typeface="KaTeX_Main"/>
                        </a:rPr>
                        <a:t>(</a:t>
                      </a:r>
                      <a:r>
                        <a:rPr lang="en-US" sz="1300" i="1" dirty="0" err="1" smtClean="0">
                          <a:effectLst/>
                          <a:latin typeface="KaTeX_Math"/>
                        </a:rPr>
                        <a:t>x</a:t>
                      </a:r>
                      <a:r>
                        <a:rPr lang="en-US" sz="1300" dirty="0" err="1" smtClean="0">
                          <a:effectLst/>
                          <a:latin typeface="KaTeX_Main"/>
                        </a:rPr>
                        <a:t>,</a:t>
                      </a:r>
                      <a:r>
                        <a:rPr lang="en-US" sz="1300" i="1" dirty="0" err="1" smtClean="0">
                          <a:effectLst/>
                          <a:latin typeface="KaTeX_Math"/>
                        </a:rPr>
                        <a:t>y</a:t>
                      </a:r>
                      <a:r>
                        <a:rPr lang="en-US" sz="1300" dirty="0">
                          <a:effectLst/>
                          <a:latin typeface="KaTeX_Main"/>
                        </a:rPr>
                        <a:t>)</a:t>
                      </a:r>
                      <a:endParaRPr 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4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32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81931" y="128728"/>
            <a:ext cx="2492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信号系统建模</a:t>
            </a:r>
            <a:endParaRPr lang="zh-CN" altLang="en-US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8600" y="209947"/>
            <a:ext cx="1473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11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单位冲激函数</a:t>
            </a:r>
            <a:endParaRPr lang="zh-CN" altLang="en-US" sz="11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31173"/>
            <a:ext cx="5664940" cy="371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卷积的微分性质：边缘检测的数学基础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导数与卷积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梯度与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拉普拉斯算子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梯度：</a:t>
            </a:r>
            <a:endParaRPr lang="en-US" altLang="zh-CN" sz="12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2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12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12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拉普拉斯：</a:t>
            </a: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12750" lvl="1">
              <a:spcBef>
                <a:spcPts val="1600"/>
              </a:spcBef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7000" lvl="1" indent="0">
              <a:spcBef>
                <a:spcPts val="1600"/>
              </a:spcBef>
              <a:buNone/>
              <a:defRPr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892" y="1632505"/>
            <a:ext cx="2741196" cy="61569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617840"/>
            <a:ext cx="2087562" cy="52683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9" y="3227921"/>
            <a:ext cx="2404501" cy="55806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33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99796" y="127036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系统的图像处理应用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4480" y="194707"/>
            <a:ext cx="1285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24823"/>
            <a:ext cx="5664940" cy="4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线性移不变系统（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）在图像处理中的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0436" y="1345434"/>
            <a:ext cx="1661663" cy="161644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622" y="1376229"/>
            <a:ext cx="1540716" cy="1557524"/>
          </a:xfrm>
          <a:prstGeom prst="rect">
            <a:avLst/>
          </a:prstGeom>
        </p:spPr>
      </p:pic>
      <p:pic>
        <p:nvPicPr>
          <p:cNvPr id="9218" name="Picture 2" descr="混合算法的图像去噪的matlab程序（主要讲述小波+NL-means的图像去噪）_由表1和表2可以看出,本方法的psnr值和ssim值均处于第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79" r="54011" b="7633"/>
          <a:stretch>
            <a:fillRect/>
          </a:stretch>
        </p:blipFill>
        <p:spPr bwMode="auto">
          <a:xfrm>
            <a:off x="1368409" y="2969917"/>
            <a:ext cx="1772550" cy="157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混合算法的图像去噪的matlab程序（主要讲述小波+NL-means的图像去噪）_由表1和表2可以看出,本方法的psnr值和ssim值均处于第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51" t="9079" r="4601" b="7633"/>
          <a:stretch>
            <a:fillRect/>
          </a:stretch>
        </p:blipFill>
        <p:spPr bwMode="auto">
          <a:xfrm>
            <a:off x="3664324" y="2995502"/>
            <a:ext cx="1586752" cy="1549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/>
          <p:cNvSpPr txBox="1"/>
          <p:nvPr/>
        </p:nvSpPr>
        <p:spPr>
          <a:xfrm>
            <a:off x="792333" y="1547735"/>
            <a:ext cx="461665" cy="15575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边缘检测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92333" y="3320962"/>
            <a:ext cx="461665" cy="158322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 smtClean="0"/>
              <a:t>去噪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34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99796" y="127036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系统的图像处理应用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9400" y="199787"/>
            <a:ext cx="1264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24823"/>
            <a:ext cx="5664940" cy="2140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平滑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滤波</a:t>
            </a: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典型核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+mj-lt"/>
              <a:buNone/>
            </a:pP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81635" y="1512245"/>
            <a:ext cx="1385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均值滤波：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1"/>
          <a:srcRect b="5577"/>
          <a:stretch>
            <a:fillRect/>
          </a:stretch>
        </p:blipFill>
        <p:spPr>
          <a:xfrm>
            <a:off x="2070846" y="1402417"/>
            <a:ext cx="1353767" cy="980424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872701" y="1527634"/>
            <a:ext cx="10732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高斯</a:t>
            </a:r>
            <a:r>
              <a:rPr lang="zh-CN" altLang="en-US" sz="1600" dirty="0" smtClean="0"/>
              <a:t>滤波：</a:t>
            </a:r>
            <a:endParaRPr lang="zh-CN" altLang="en-US" sz="16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2"/>
          <a:srcRect t="10356"/>
          <a:stretch>
            <a:fillRect/>
          </a:stretch>
        </p:blipFill>
        <p:spPr>
          <a:xfrm>
            <a:off x="5049369" y="1512245"/>
            <a:ext cx="824381" cy="50636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606" y="2821278"/>
            <a:ext cx="1938290" cy="1204883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195" y="2821277"/>
            <a:ext cx="1925964" cy="1204883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1209888" y="4218264"/>
            <a:ext cx="1349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 smtClean="0"/>
              <a:t>原图</a:t>
            </a:r>
            <a:endParaRPr lang="zh-CN" altLang="en-US" sz="1400" dirty="0"/>
          </a:p>
        </p:txBody>
      </p:sp>
      <p:sp>
        <p:nvSpPr>
          <p:cNvPr id="21" name="文本框 20"/>
          <p:cNvSpPr txBox="1"/>
          <p:nvPr>
            <p:custDataLst>
              <p:tags r:id="rId8"/>
            </p:custDataLst>
          </p:nvPr>
        </p:nvSpPr>
        <p:spPr>
          <a:xfrm>
            <a:off x="4042175" y="4213205"/>
            <a:ext cx="1349273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/>
              <a:t>高斯滤波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35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99796" y="127036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系统的图像处理应用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9560" y="194707"/>
            <a:ext cx="1346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24823"/>
            <a:ext cx="5664940" cy="250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提取：微分算子的卷积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一阶微分（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Sobel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算子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二阶微分（</a:t>
            </a: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Laplacian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2382" y="1686042"/>
            <a:ext cx="3103469" cy="93969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555" y="3236197"/>
            <a:ext cx="2054976" cy="107128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36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99796" y="127036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系统的图像处理应用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4480" y="199787"/>
            <a:ext cx="13614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24823"/>
            <a:ext cx="5664940" cy="2033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边缘增强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：高频成分的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突出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6547" y="1235448"/>
            <a:ext cx="3516406" cy="59938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00100" y="1929653"/>
            <a:ext cx="550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λ&gt;0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时锐化，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λ&lt;0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时平滑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37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99796" y="127036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系统的图像处理应用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69116" y="183051"/>
            <a:ext cx="147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图像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去卷积</a:t>
            </a:r>
            <a:endParaRPr lang="zh-CN" alt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24823"/>
            <a:ext cx="5664940" cy="2144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去模糊：卷积逆问题的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求解</a:t>
            </a: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直接逆滤波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8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维纳滤波</a:t>
            </a:r>
            <a:endParaRPr lang="en-US" altLang="zh-CN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6838" y="1556217"/>
            <a:ext cx="2214410" cy="702889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099" y="2965253"/>
            <a:ext cx="3417017" cy="123999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38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99796" y="127036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系统的图像处理应用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8600" y="209947"/>
            <a:ext cx="147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深度学习的</a:t>
            </a:r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卷积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544135"/>
            <a:ext cx="5664940" cy="2291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医学影像案例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MRI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去噪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各向异性高斯滤波（保留边缘）</a:t>
            </a:r>
            <a:endParaRPr lang="zh-CN" altLang="en-US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增强：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Laplacian</a:t>
            </a:r>
            <a:r>
              <a:rPr lang="zh-CN" altLang="en-US" sz="14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金字塔融合</a:t>
            </a:r>
            <a:endParaRPr lang="zh-CN" altLang="en-US" sz="1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None/>
            </a:pPr>
            <a:r>
              <a:rPr lang="en-US" altLang="zh-CN" sz="10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endParaRPr lang="en-US" altLang="zh-CN" sz="10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+mj-lt"/>
              <a:buAutoNum type="arabicPeriod"/>
            </a:pP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1034" y="2409545"/>
            <a:ext cx="1903543" cy="194730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687" y="2409545"/>
            <a:ext cx="1915565" cy="1929396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297641" y="4464424"/>
            <a:ext cx="143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噪声图像</a:t>
            </a:r>
            <a:endParaRPr lang="zh-CN" altLang="en-US" sz="1600" dirty="0"/>
          </a:p>
        </p:txBody>
      </p:sp>
      <p:sp>
        <p:nvSpPr>
          <p:cNvPr id="14" name="文本框 13"/>
          <p:cNvSpPr txBox="1"/>
          <p:nvPr/>
        </p:nvSpPr>
        <p:spPr>
          <a:xfrm>
            <a:off x="4127407" y="4464424"/>
            <a:ext cx="1432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去噪图像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3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Grp="1"/>
          </p:cNvGraphicFramePr>
          <p:nvPr/>
        </p:nvGraphicFramePr>
        <p:xfrm>
          <a:off x="878371" y="3097670"/>
          <a:ext cx="5979565" cy="368160"/>
        </p:xfrm>
        <a:graphic>
          <a:graphicData uri="http://schemas.openxmlformats.org/drawingml/2006/table">
            <a:tbl>
              <a:tblPr/>
              <a:tblGrid>
                <a:gridCol w="2053760"/>
                <a:gridCol w="1304365"/>
                <a:gridCol w="2621440"/>
              </a:tblGrid>
              <a:tr h="3681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rgbClr val="0066CC"/>
                          </a:solidFill>
                          <a:latin typeface="Book Antiqua" panose="0204060205030503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0033CC"/>
                          </a:solidFill>
                          <a:latin typeface="Book Antiqua" panose="0204060205030503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kern="1200" dirty="0" smtClean="0">
                          <a:solidFill>
                            <a:srgbClr val="0000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 smtClean="0">
                          <a:solidFill>
                            <a:srgbClr val="0000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维离散图像或信号</a:t>
                      </a:r>
                      <a:endParaRPr lang="zh-CN" altLang="zh-CN" sz="1600" b="1" kern="1200" dirty="0">
                        <a:solidFill>
                          <a:srgbClr val="0000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127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rgbClr val="0066CC"/>
                          </a:solidFill>
                          <a:latin typeface="Book Antiqua" panose="0204060205030503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0033CC"/>
                          </a:solidFill>
                          <a:latin typeface="Book Antiqua" panose="0204060205030503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100" b="1" kern="1200" dirty="0" smtClean="0">
                          <a:solidFill>
                            <a:srgbClr val="0000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离散信号处理系统</a:t>
                      </a:r>
                      <a:endParaRPr lang="zh-CN" altLang="zh-CN" sz="1100" b="1" kern="1200" dirty="0">
                        <a:solidFill>
                          <a:srgbClr val="0000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127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88900"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rgbClr val="0066CC"/>
                          </a:solidFill>
                          <a:latin typeface="Book Antiqua" panose="02040602050305030304" pitchFamily="18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006600"/>
                        </a:buClr>
                        <a:buSzPct val="90000"/>
                        <a:buFont typeface="Wingdings" panose="05000000000000000000" pitchFamily="2" charset="2"/>
                        <a:defRPr sz="2000">
                          <a:solidFill>
                            <a:srgbClr val="0033CC"/>
                          </a:solidFill>
                          <a:latin typeface="Book Antiqua" panose="02040602050305030304" pitchFamily="18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006600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Book Antiqua" panose="02040602050305030304" pitchFamily="18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华文中宋" panose="02010600040101010101" pitchFamily="2" charset="-122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889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5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1600" b="1" kern="1200" dirty="0" smtClean="0">
                          <a:solidFill>
                            <a:srgbClr val="0000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        </a:t>
                      </a:r>
                      <a:r>
                        <a:rPr lang="zh-CN" altLang="en-US" sz="1600" b="1" kern="1200" dirty="0" smtClean="0">
                          <a:solidFill>
                            <a:srgbClr val="000066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输出图像</a:t>
                      </a:r>
                      <a:endParaRPr lang="zh-CN" altLang="zh-CN" sz="1600" b="1" kern="1200" dirty="0">
                        <a:solidFill>
                          <a:srgbClr val="000066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0" marR="0" marT="127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9946" y="104707"/>
            <a:ext cx="2676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信号与系统基础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5369" y="230147"/>
            <a:ext cx="1264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离散信号处理系统</a:t>
            </a:r>
            <a:endParaRPr lang="zh-CN" altLang="en-US" sz="1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7809" y="768211"/>
            <a:ext cx="65074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一种常见的建模手段是将处理系统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看做典型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维离散信号处理系统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36023" y="1339950"/>
            <a:ext cx="3926260" cy="1226095"/>
          </a:xfrm>
          <a:prstGeom prst="rect">
            <a:avLst/>
          </a:prstGeom>
        </p:spPr>
      </p:pic>
      <p:sp>
        <p:nvSpPr>
          <p:cNvPr id="12" name="右箭头 11"/>
          <p:cNvSpPr/>
          <p:nvPr/>
        </p:nvSpPr>
        <p:spPr>
          <a:xfrm>
            <a:off x="2884394" y="2783541"/>
            <a:ext cx="1317812" cy="80944"/>
          </a:xfrm>
          <a:prstGeom prst="rightArrow">
            <a:avLst/>
          </a:prstGeom>
          <a:solidFill>
            <a:srgbClr val="000066"/>
          </a:solidFill>
          <a:ln>
            <a:solidFill>
              <a:srgbClr val="4141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29" y="3566210"/>
            <a:ext cx="2821641" cy="729735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39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599796" y="127036"/>
            <a:ext cx="3066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系统的图像处理应用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59400" y="199787"/>
            <a:ext cx="1376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24823"/>
            <a:ext cx="5664940" cy="4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7664" y="1899407"/>
          <a:ext cx="5304025" cy="1584960"/>
        </p:xfrm>
        <a:graphic>
          <a:graphicData uri="http://schemas.openxmlformats.org/drawingml/2006/table">
            <a:tbl>
              <a:tblPr/>
              <a:tblGrid>
                <a:gridCol w="1747085"/>
                <a:gridCol w="1778470"/>
                <a:gridCol w="1778470"/>
              </a:tblGrid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404040"/>
                          </a:solidFill>
                          <a:effectLst/>
                        </a:rPr>
                        <a:t>应用领域</a:t>
                      </a:r>
                      <a:endParaRPr lang="zh-CN" altLang="en-US" sz="13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43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404040"/>
                          </a:solidFill>
                          <a:effectLst/>
                        </a:rPr>
                        <a:t>典型核</a:t>
                      </a:r>
                      <a:endParaRPr lang="zh-CN" altLang="en-US" sz="13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43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 dirty="0">
                          <a:solidFill>
                            <a:srgbClr val="404040"/>
                          </a:solidFill>
                          <a:effectLst/>
                        </a:rPr>
                        <a:t>核心性质</a:t>
                      </a:r>
                      <a:endParaRPr lang="zh-CN" altLang="en-US" sz="1300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543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平滑滤波</a:t>
                      </a:r>
                      <a:endParaRPr lang="zh-CN" altLang="en-US" sz="13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543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高斯核</a:t>
                      </a:r>
                      <a:endParaRPr lang="zh-CN" alt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543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可分离性</a:t>
                      </a:r>
                      <a:endParaRPr lang="zh-CN" alt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5439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边缘检测</a:t>
                      </a:r>
                      <a:endParaRPr lang="zh-CN" altLang="en-US" sz="13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Sobel/Laplacian</a:t>
                      </a:r>
                      <a:endParaRPr 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微分算子近似</a:t>
                      </a:r>
                      <a:endParaRPr lang="zh-CN" alt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图像复原</a:t>
                      </a:r>
                      <a:endParaRPr lang="zh-CN" altLang="en-US" sz="13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点扩散函数估计</a:t>
                      </a:r>
                      <a:endParaRPr lang="zh-CN" alt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病态问题正则化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439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40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67781" y="133760"/>
            <a:ext cx="180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七、总结与扩展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8600" y="209947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理论总结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24823"/>
            <a:ext cx="5664940" cy="4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LSI</a:t>
            </a: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系统的核心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  <a:endParaRPr lang="en-US" altLang="zh-CN" sz="14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082" y="2441643"/>
            <a:ext cx="3805518" cy="21401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1594207" y="1634212"/>
            <a:ext cx="3623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400" dirty="0">
                <a:solidFill>
                  <a:srgbClr val="404040"/>
                </a:solidFill>
                <a:latin typeface="Arial" panose="020B0604020202020204" pitchFamily="34" charset="0"/>
                <a:ea typeface="quote-cjk-patch"/>
              </a:rPr>
              <a:t>平移不变性：</a:t>
            </a:r>
            <a:r>
              <a:rPr lang="zh-CN" altLang="zh-CN" sz="1400" b="1" dirty="0">
                <a:solidFill>
                  <a:srgbClr val="404040"/>
                </a:solidFill>
                <a:latin typeface="Arial Unicode MS" panose="020B0604020202020204" charset="-122"/>
                <a:ea typeface="Menlo"/>
              </a:rPr>
              <a:t>T[f(x-a,y-b)] = g(x-a,y-b)</a:t>
            </a:r>
            <a:r>
              <a:rPr lang="zh-CN" altLang="zh-CN" sz="1400" dirty="0"/>
              <a:t> 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1939379" y="1930062"/>
            <a:ext cx="2826415" cy="36933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quote-cjk-patch"/>
              </a:rPr>
              <a:t>卷积定理：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</a:rPr>
              <a:t>F(f⊗h) = F(f)・F(h</a:t>
            </a:r>
            <a:r>
              <a:rPr kumimoji="0" lang="zh-CN" altLang="zh-CN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</a:rPr>
              <a:t>)</a:t>
            </a:r>
            <a:r>
              <a:rPr kumimoji="0" lang="zh-CN" altLang="zh-CN" sz="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1658407" y="1326435"/>
            <a:ext cx="3494867" cy="30777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ea typeface="quote-cjk-patch"/>
              </a:rPr>
              <a:t>线性性：</a:t>
            </a:r>
            <a:r>
              <a:rPr kumimoji="0" lang="zh-CN" altLang="zh-CN" sz="1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Arial Unicode MS" panose="020B0604020202020204" charset="-122"/>
                <a:ea typeface="Menlo"/>
              </a:rPr>
              <a:t>T[αf₁+βf₂] = αT[f₁]+βT[f₂]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41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67781" y="133760"/>
            <a:ext cx="180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七、总结与扩展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08600" y="209947"/>
            <a:ext cx="147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核心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理论总结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bject 2"/>
          <p:cNvSpPr txBox="1"/>
          <p:nvPr/>
        </p:nvSpPr>
        <p:spPr bwMode="auto">
          <a:xfrm>
            <a:off x="721573" y="624823"/>
            <a:ext cx="5664940" cy="482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8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前沿</a:t>
            </a:r>
            <a:r>
              <a:rPr lang="zh-CN" altLang="en-US" sz="18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扩展</a:t>
            </a:r>
            <a:endParaRPr lang="zh-CN" altLang="en-US" sz="18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6999" y="1263885"/>
          <a:ext cx="5559514" cy="1584960"/>
        </p:xfrm>
        <a:graphic>
          <a:graphicData uri="http://schemas.openxmlformats.org/drawingml/2006/table">
            <a:tbl>
              <a:tblPr/>
              <a:tblGrid>
                <a:gridCol w="1831240"/>
                <a:gridCol w="1864137"/>
                <a:gridCol w="1864137"/>
              </a:tblGrid>
              <a:tr h="3962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404040"/>
                          </a:solidFill>
                          <a:effectLst/>
                        </a:rPr>
                        <a:t>特性</a:t>
                      </a:r>
                      <a:endParaRPr lang="zh-CN" altLang="en-US" sz="13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 dirty="0">
                          <a:solidFill>
                            <a:srgbClr val="404040"/>
                          </a:solidFill>
                          <a:effectLst/>
                        </a:rPr>
                        <a:t>传统</a:t>
                      </a:r>
                      <a:r>
                        <a:rPr lang="en-US" sz="1300" b="1" dirty="0">
                          <a:solidFill>
                            <a:srgbClr val="404040"/>
                          </a:solidFill>
                          <a:effectLst/>
                        </a:rPr>
                        <a:t>LSI</a:t>
                      </a:r>
                      <a:endParaRPr lang="en-US" sz="1300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b="1">
                          <a:solidFill>
                            <a:srgbClr val="404040"/>
                          </a:solidFill>
                          <a:effectLst/>
                        </a:rPr>
                        <a:t>深度学习</a:t>
                      </a:r>
                      <a:endParaRPr lang="zh-CN" altLang="en-US" sz="1300" b="1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</a:rPr>
                        <a:t>非线性</a:t>
                      </a:r>
                      <a:endParaRPr lang="zh-CN" altLang="en-US" sz="13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仅线性系统</a:t>
                      </a:r>
                      <a:endParaRPr lang="zh-CN" alt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effectLst/>
                        </a:rPr>
                        <a:t>ReLU/</a:t>
                      </a:r>
                      <a:r>
                        <a:rPr lang="zh-CN" altLang="en-US" sz="1300">
                          <a:effectLst/>
                        </a:rPr>
                        <a:t>激活函数</a:t>
                      </a:r>
                      <a:endParaRPr lang="zh-CN" alt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300" b="1" dirty="0">
                          <a:effectLst/>
                        </a:rPr>
                        <a:t>适应性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固定核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>
                          <a:effectLst/>
                        </a:rPr>
                        <a:t>可学习参数</a:t>
                      </a:r>
                      <a:endParaRPr lang="zh-CN" altLang="en-US" sz="130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zh-CN" altLang="en-US" sz="1300" b="1">
                          <a:effectLst/>
                        </a:rPr>
                        <a:t>计算单元</a:t>
                      </a:r>
                      <a:endParaRPr lang="zh-CN" altLang="en-US" sz="1300">
                        <a:effectLst/>
                      </a:endParaRPr>
                    </a:p>
                  </a:txBody>
                  <a:tcPr marR="95250" marT="95250" marB="9525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单层卷积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300" dirty="0">
                          <a:effectLst/>
                        </a:rPr>
                        <a:t>多层特征抽象</a:t>
                      </a:r>
                      <a:endParaRPr lang="zh-CN" altLang="en-US" sz="1300" dirty="0">
                        <a:effectLst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20482" name="Picture 2" descr="U-Net 3+: 全尺度的跳跃连接的 UNet-CSDN博客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0040" y="2848845"/>
            <a:ext cx="4473432" cy="166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/>
          <p:cNvSpPr txBox="1"/>
          <p:nvPr/>
        </p:nvSpPr>
        <p:spPr>
          <a:xfrm>
            <a:off x="1370040" y="4565270"/>
            <a:ext cx="44734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/>
              <a:t>例：</a:t>
            </a:r>
            <a:r>
              <a:rPr lang="en-US" altLang="zh-CN" sz="1600" dirty="0" err="1" smtClean="0"/>
              <a:t>Unet</a:t>
            </a:r>
            <a:r>
              <a:rPr lang="zh-CN" altLang="en-US" sz="1600" dirty="0" smtClean="0"/>
              <a:t>跳跃连接示意图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42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67781" y="133760"/>
            <a:ext cx="1808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总结与扩展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633818" y="2232212"/>
            <a:ext cx="40542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谢谢！</a:t>
            </a:r>
            <a:endParaRPr lang="zh-CN" altLang="en-US" sz="44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10755" y="205831"/>
            <a:ext cx="9228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结束语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459946" y="104707"/>
            <a:ext cx="26765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信号与系统基础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16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24889" y="214907"/>
            <a:ext cx="1264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系统特性关注点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53453" y="1033501"/>
            <a:ext cx="3429000" cy="24301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6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Questions:</a:t>
            </a:r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6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系统是否具有稳定性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系统是否具有记忆？ </a:t>
            </a: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系统是因果还是非因果的？ （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系统是线性还是非线性 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系统是否平移不变？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12656" y="95108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2-D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离散信号序列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6230" y="204895"/>
            <a:ext cx="1301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单位脉冲信号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2"/>
              <p:cNvSpPr txBox="1">
                <a:spLocks noChangeArrowheads="1"/>
              </p:cNvSpPr>
              <p:nvPr/>
            </p:nvSpPr>
            <p:spPr bwMode="auto">
              <a:xfrm>
                <a:off x="762389" y="744991"/>
                <a:ext cx="5455529" cy="35001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181610" rIns="0" bIns="0">
                <a:spAutoFit/>
              </a:bodyPr>
              <a:lstStyle>
                <a:lvl1pPr marL="12700">
                  <a:spcBef>
                    <a:spcPct val="20000"/>
                  </a:spcBef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p"/>
                  <a:defRPr sz="2800">
                    <a:solidFill>
                      <a:srgbClr val="0066CC"/>
                    </a:solidFill>
                    <a:latin typeface="Book Antiqua" panose="02040602050305030304" pitchFamily="18" charset="0"/>
                    <a:ea typeface="华文中宋" panose="0201060004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u"/>
                  <a:defRPr sz="2400">
                    <a:solidFill>
                      <a:srgbClr val="0033CC"/>
                    </a:solidFill>
                    <a:latin typeface="Book Antiqua" panose="02040602050305030304" pitchFamily="18" charset="0"/>
                    <a:ea typeface="华文中宋" panose="0201060004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6600"/>
                  </a:buClr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Book Antiqua" panose="02040602050305030304" pitchFamily="18" charset="0"/>
                    <a:ea typeface="华文中宋" panose="0201060004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</a:defRPr>
                </a:lvl9pPr>
              </a:lstStyle>
              <a:p>
                <a:pPr marL="298450" indent="-285750">
                  <a:lnSpc>
                    <a:spcPct val="120000"/>
                  </a:lnSpc>
                  <a:spcBef>
                    <a:spcPts val="1425"/>
                  </a:spcBef>
                  <a:buClrTx/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最简单的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信号：原点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单位脉冲信号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1425"/>
                  </a:spcBef>
                  <a:buClrTx/>
                  <a:buSzTx/>
                  <a:buNone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>
                  <a:lnSpc>
                    <a:spcPct val="120000"/>
                  </a:lnSpc>
                  <a:spcBef>
                    <a:spcPts val="1425"/>
                  </a:spcBef>
                  <a:buClrTx/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对于单位脉冲信号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平移：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得到平移处的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单位脉冲信号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1425"/>
                  </a:spcBef>
                  <a:buClrTx/>
                  <a:buSzTx/>
                  <a:buNone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>
                  <a:lnSpc>
                    <a:spcPct val="120000"/>
                  </a:lnSpc>
                  <a:spcBef>
                    <a:spcPts val="1425"/>
                  </a:spcBef>
                  <a:buClrTx/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容易证明单位脉冲信号是可分离信号，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即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>
                  <a:lnSpc>
                    <a:spcPct val="120000"/>
                  </a:lnSpc>
                  <a:spcBef>
                    <a:spcPts val="1425"/>
                  </a:spcBef>
                  <a:buClrTx/>
                  <a:buSzTx/>
                  <a:buFont typeface="Wingdings" panose="05000000000000000000" pitchFamily="2" charset="2"/>
                  <a:buChar char="n"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>
                  <a:spcBef>
                    <a:spcPts val="600"/>
                  </a:spcBef>
                  <a:buClrTx/>
                  <a:buSzTx/>
                  <a:buFont typeface="Wingdings" panose="05000000000000000000" pitchFamily="2" charset="2"/>
                  <a:buChar char="n"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𝜹</m:t>
                    </m:r>
                    <m:r>
                      <a:rPr lang="zh-CN" altLang="en-US" sz="1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（</m:t>
                    </m:r>
                    <m:r>
                      <m:rPr>
                        <m:sty m:val="p"/>
                      </m:rP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n</m:t>
                    </m:r>
                    <m:r>
                      <a:rPr lang="zh-CN" altLang="en-US" sz="1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）</m:t>
                    </m:r>
                  </m:oMath>
                </a14:m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维单位脉冲信号，又称为</a:t>
                </a:r>
                <a:r>
                  <a:rPr lang="en-US" altLang="zh-CN" sz="1600" b="1" dirty="0" err="1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Kronecker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函数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298450" indent="-285750">
                  <a:spcBef>
                    <a:spcPts val="600"/>
                  </a:spcBef>
                  <a:buClrTx/>
                  <a:buSzTx/>
                  <a:buFont typeface="Wingdings" panose="05000000000000000000" pitchFamily="2" charset="2"/>
                  <a:buChar char="n"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2389" y="744991"/>
                <a:ext cx="5455529" cy="3500189"/>
              </a:xfrm>
              <a:prstGeom prst="rect">
                <a:avLst/>
              </a:prstGeom>
              <a:blipFill rotWithShape="1">
                <a:blip r:embed="rId1"/>
                <a:stretch>
                  <a:fillRect l="-7" t="-4" r="-2875" b="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2"/>
          <p:cNvSpPr txBox="1"/>
          <p:nvPr/>
        </p:nvSpPr>
        <p:spPr bwMode="auto">
          <a:xfrm>
            <a:off x="420414" y="375659"/>
            <a:ext cx="1952992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eaLnBrk="1" hangingPunct="1">
              <a:spcBef>
                <a:spcPts val="1600"/>
              </a:spcBef>
              <a:defRPr/>
            </a:pP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维单位脉冲信号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766" y="1277067"/>
            <a:ext cx="2390129" cy="61693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3"/>
          <a:srcRect t="9669"/>
          <a:stretch>
            <a:fillRect/>
          </a:stretch>
        </p:blipFill>
        <p:spPr>
          <a:xfrm>
            <a:off x="1856952" y="2235836"/>
            <a:ext cx="3051281" cy="671129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832" y="3121510"/>
            <a:ext cx="2119873" cy="51963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5862" y="4036299"/>
            <a:ext cx="1725376" cy="6151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12656" y="95108"/>
            <a:ext cx="3150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常用的</a:t>
            </a:r>
            <a:r>
              <a:rPr lang="en-US" altLang="zh-CN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2-D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离散信号序列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91150" y="209975"/>
            <a:ext cx="13017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单位脉冲信号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bject 2"/>
          <p:cNvSpPr txBox="1">
            <a:spLocks noChangeArrowheads="1"/>
          </p:cNvSpPr>
          <p:nvPr/>
        </p:nvSpPr>
        <p:spPr bwMode="auto">
          <a:xfrm>
            <a:off x="720990" y="744991"/>
            <a:ext cx="5455529" cy="3328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81610" rIns="0" bIns="0">
            <a:spAutoFit/>
          </a:bodyPr>
          <a:lstStyle>
            <a:lvl1pPr marL="1270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>
                <a:solidFill>
                  <a:srgbClr val="0066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>
                <a:solidFill>
                  <a:srgbClr val="0033CC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rgbClr val="006600"/>
              </a:buClr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Book Antiqua" panose="02040602050305030304" pitchFamily="18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9pPr>
          </a:lstStyle>
          <a:p>
            <a:pPr marL="298450" indent="-285750">
              <a:lnSpc>
                <a:spcPct val="120000"/>
              </a:lnSpc>
              <a:spcBef>
                <a:spcPts val="1425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单位脉冲信号的 一个重要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性质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</a:t>
            </a:r>
            <a:r>
              <a:rPr lang="zh-CN" altLang="en-US" sz="16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信号的筛选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20000"/>
              </a:lnSpc>
              <a:spcBef>
                <a:spcPts val="1425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维信号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20000"/>
              </a:lnSpc>
              <a:spcBef>
                <a:spcPts val="1425"/>
              </a:spcBef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20000"/>
              </a:lnSpc>
              <a:spcBef>
                <a:spcPts val="1425"/>
              </a:spcBef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20000"/>
              </a:lnSpc>
              <a:spcBef>
                <a:spcPts val="1425"/>
              </a:spcBef>
              <a:buClrTx/>
              <a:buSzTx/>
              <a:buFont typeface="Wingdings" panose="05000000000000000000" pitchFamily="2" charset="2"/>
              <a:buChar char="n"/>
            </a:pP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维信号：</a:t>
            </a: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20000"/>
              </a:lnSpc>
              <a:spcBef>
                <a:spcPts val="1425"/>
              </a:spcBef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98450" indent="-285750">
              <a:lnSpc>
                <a:spcPct val="120000"/>
              </a:lnSpc>
              <a:spcBef>
                <a:spcPts val="1425"/>
              </a:spcBef>
              <a:buClrTx/>
              <a:buSzTx/>
              <a:buFont typeface="Wingdings" panose="05000000000000000000" pitchFamily="2" charset="2"/>
              <a:buChar char="n"/>
            </a:pPr>
            <a:endParaRPr lang="en-US" altLang="zh-CN" sz="1600" b="1" dirty="0" smtClean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object 2"/>
          <p:cNvSpPr txBox="1"/>
          <p:nvPr/>
        </p:nvSpPr>
        <p:spPr bwMode="auto">
          <a:xfrm>
            <a:off x="420414" y="375659"/>
            <a:ext cx="1952992" cy="4514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203200" rIns="0" bIns="0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p"/>
              <a:defRPr sz="2800" kern="1200">
                <a:solidFill>
                  <a:srgbClr val="0066CC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90000"/>
              <a:buFont typeface="Wingdings" panose="05000000000000000000" pitchFamily="2" charset="2"/>
              <a:buChar char="u"/>
              <a:defRPr sz="2400" kern="1200">
                <a:solidFill>
                  <a:srgbClr val="0033CC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eaLnBrk="1" hangingPunct="1">
              <a:spcBef>
                <a:spcPts val="1600"/>
              </a:spcBef>
              <a:defRPr/>
            </a:pPr>
            <a:r>
              <a:rPr lang="en-US" altLang="zh-CN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600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维单位脉冲信号</a:t>
            </a:r>
            <a:endParaRPr lang="zh-CN" altLang="en-US" sz="1600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87766" y="1841403"/>
            <a:ext cx="2135969" cy="644932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474" y="1343927"/>
            <a:ext cx="1474605" cy="34762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/>
          <a:srcRect l="496" b="4822"/>
          <a:stretch>
            <a:fillRect/>
          </a:stretch>
        </p:blipFill>
        <p:spPr>
          <a:xfrm>
            <a:off x="2380771" y="2766886"/>
            <a:ext cx="3728598" cy="4261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693" y="3485912"/>
            <a:ext cx="3968003" cy="80099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07321" y="153445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系统重要性质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44353" y="199611"/>
            <a:ext cx="1432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稳定性、因果性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/>
              <p:cNvSpPr txBox="1"/>
              <p:nvPr/>
            </p:nvSpPr>
            <p:spPr bwMode="auto">
              <a:xfrm>
                <a:off x="726140" y="586050"/>
                <a:ext cx="5514193" cy="42405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203200" rIns="0" bIns="0"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p"/>
                  <a:defRPr sz="2800" kern="1200">
                    <a:solidFill>
                      <a:srgbClr val="0066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u"/>
                  <a:defRPr sz="2400" kern="120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50000"/>
                  </a:lnSpc>
                  <a:spcBef>
                    <a:spcPts val="1600"/>
                  </a:spcBef>
                  <a:defRPr/>
                </a:pPr>
                <a:r>
                  <a:rPr lang="zh-CN" altLang="en-US" sz="16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稳定性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600"/>
                  </a:spcBef>
                  <a:buNone/>
                  <a:defRPr/>
                </a:pPr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输入图像是有界的，输出图像也是有界的，则称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系统</a:t>
                </a:r>
                <a14:m>
                  <m:oMath xmlns:m="http://schemas.openxmlformats.org/officeDocument/2006/math"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𝒈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600" b="1" i="1" smtClean="0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𝑻</m:t>
                    </m:r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[</m:t>
                    </m:r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𝑭</m:t>
                    </m:r>
                    <m:d>
                      <m:dPr>
                        <m:ctrlPr>
                          <a:rPr lang="en-US" altLang="zh-CN" sz="1600" b="1" i="1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1600" b="1" i="1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sz="1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𝒏</m:t>
                            </m:r>
                          </m:e>
                          <m:sub>
                            <m:r>
                              <a:rPr lang="en-US" altLang="zh-CN" sz="1600" b="1" i="1">
                                <a:solidFill>
                                  <a:srgbClr val="000066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]</m:t>
                    </m:r>
                    <m:r>
                      <a:rPr lang="zh-CN" altLang="en-US" sz="1600" b="1" i="1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是</m:t>
                    </m:r>
                  </m:oMath>
                </a14:m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稳定的。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>
                  <a:spcBef>
                    <a:spcPts val="1600"/>
                  </a:spcBef>
                  <a:defRPr/>
                </a:pPr>
                <a:r>
                  <a:rPr lang="zh-CN" altLang="en-US" sz="16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因果性：</a:t>
                </a:r>
                <a:endParaRPr lang="en-US" altLang="zh-CN" sz="1600" b="1" dirty="0" smtClean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1600"/>
                  </a:spcBef>
                  <a:buNone/>
                  <a:defRPr/>
                </a:pPr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一个系统对任意时刻（或位置）的输出只决定于现在和过去的 时刻（或位置）的输入有关，而和将来的时刻（或位置）无关，则称它是因果的。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1600"/>
                  </a:spcBef>
                  <a:buNone/>
                  <a:defRPr/>
                </a:pPr>
                <a:r>
                  <a:rPr lang="en-US" altLang="zh-CN" sz="14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lang="en-US" altLang="zh-CN" sz="14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</a:t>
                </a:r>
                <a:endParaRPr lang="en-US" altLang="zh-CN" sz="14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">
                  <a:spcBef>
                    <a:spcPts val="1600"/>
                  </a:spcBef>
                  <a:buClr>
                    <a:schemeClr val="accent5">
                      <a:lumMod val="50000"/>
                    </a:schemeClr>
                  </a:buClr>
                  <a:buFont typeface="Wingdings" panose="05000000000000000000" pitchFamily="2" charset="2"/>
                  <a:buChar char="n"/>
                  <a:defRPr/>
                </a:pP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spcBef>
                    <a:spcPts val="1600"/>
                  </a:spcBef>
                  <a:buClr>
                    <a:schemeClr val="accent5">
                      <a:lumMod val="50000"/>
                    </a:schemeClr>
                  </a:buClr>
                  <a:buNone/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6140" y="586050"/>
                <a:ext cx="5514193" cy="4240530"/>
              </a:xfrm>
              <a:prstGeom prst="rect">
                <a:avLst/>
              </a:prstGeom>
              <a:blipFill rotWithShape="1">
                <a:blip r:embed="rId1"/>
                <a:stretch>
                  <a:fillRect l="-6" t="-14" r="3" b="1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矩形 2"/>
          <p:cNvSpPr/>
          <p:nvPr/>
        </p:nvSpPr>
        <p:spPr>
          <a:xfrm>
            <a:off x="607321" y="153445"/>
            <a:ext cx="20313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b="1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b="1" dirty="0" smtClean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系统重要性质</a:t>
            </a:r>
            <a:endParaRPr lang="zh-CN" altLang="en-US" b="1" dirty="0">
              <a:solidFill>
                <a:srgbClr val="0000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1759" y="193134"/>
            <a:ext cx="12688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</a:t>
            </a:r>
            <a:endParaRPr lang="zh-CN" alt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2"/>
              <p:cNvSpPr txBox="1"/>
              <p:nvPr/>
            </p:nvSpPr>
            <p:spPr bwMode="auto">
              <a:xfrm>
                <a:off x="391269" y="592774"/>
                <a:ext cx="6209380" cy="40216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lIns="0" tIns="203200" rIns="0" bIns="0">
                <a:spAutoFit/>
              </a:bodyPr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p"/>
                  <a:defRPr sz="2800" kern="1200">
                    <a:solidFill>
                      <a:srgbClr val="0066CC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SzPct val="90000"/>
                  <a:buFont typeface="Wingdings" panose="05000000000000000000" pitchFamily="2" charset="2"/>
                  <a:buChar char="u"/>
                  <a:defRPr sz="2400" kern="1200">
                    <a:solidFill>
                      <a:srgbClr val="0033CC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rgbClr val="006600"/>
                  </a:buClr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l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ü"/>
                  <a:defRPr sz="2000" kern="1200">
                    <a:solidFill>
                      <a:schemeClr val="tx1"/>
                    </a:solidFill>
                    <a:latin typeface="+mn-ea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12700">
                  <a:lnSpc>
                    <a:spcPct val="150000"/>
                  </a:lnSpc>
                  <a:spcBef>
                    <a:spcPts val="1600"/>
                  </a:spcBef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线性：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如果一个系统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T(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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满足下式，则是线性的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：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600"/>
                  </a:spcBef>
                  <a:buNone/>
                  <a:defRPr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600"/>
                  </a:spcBef>
                  <a:buFont typeface="Wingdings" panose="05000000000000000000" pitchFamily="2" charset="2"/>
                  <a:buChar char="n"/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如果系统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T(</a:t>
                </a: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</a:t>
                </a:r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</a:t>
                </a: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是线性的，有两个简单推论：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600"/>
                  </a:spcBef>
                  <a:buFont typeface="+mj-lt"/>
                  <a:buAutoNum type="arabicPeriod"/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</m:t>
                    </m:r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𝟎</m:t>
                    </m:r>
                  </m:oMath>
                </a14:m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，则有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600"/>
                  </a:spcBef>
                  <a:buFont typeface="+mj-lt"/>
                  <a:buAutoNum type="arabicPeriod"/>
                  <a:defRPr/>
                </a:pP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12700">
                  <a:lnSpc>
                    <a:spcPct val="150000"/>
                  </a:lnSpc>
                  <a:spcBef>
                    <a:spcPts val="1600"/>
                  </a:spcBef>
                  <a:buFont typeface="+mj-lt"/>
                  <a:buAutoNum type="arabicPeriod"/>
                  <a:defRPr/>
                </a:pPr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zh-CN" altLang="en-US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𝜶</m:t>
                    </m:r>
                    <m:r>
                      <a:rPr lang="en-US" altLang="zh-CN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=−</m:t>
                    </m:r>
                    <m:r>
                      <a:rPr lang="zh-CN" altLang="en-US" sz="1600" b="1" i="1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𝜷</m:t>
                    </m:r>
                  </m:oMath>
                </a14:m>
                <a:r>
                  <a:rPr lang="zh-CN" altLang="en-US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 smtClean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=</m:t>
                        </m:r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𝒇</m:t>
                        </m:r>
                      </m:e>
                      <m:sub>
                        <m:r>
                          <a:rPr lang="en-US" altLang="zh-CN" sz="1600" b="1" i="1" dirty="0" smtClean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(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𝟏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,</m:t>
                    </m:r>
                    <m:sSub>
                      <m:sSubPr>
                        <m:ctrlP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sSubPr>
                      <m:e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𝒏</m:t>
                        </m:r>
                      </m:e>
                      <m:sub>
                        <m:r>
                          <a:rPr lang="en-US" altLang="zh-CN" sz="1600" b="1" i="1" dirty="0">
                            <a:solidFill>
                              <a:srgbClr val="000066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𝟐</m:t>
                        </m:r>
                      </m:sub>
                    </m:sSub>
                    <m:r>
                      <a:rPr lang="en-US" altLang="zh-CN" sz="1600" b="1" i="1" dirty="0">
                        <a:solidFill>
                          <a:srgbClr val="000066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)</m:t>
                    </m:r>
                  </m:oMath>
                </a14:m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endParaRPr lang="en-US" altLang="zh-CN" sz="1600" b="1" dirty="0" smtClean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1600"/>
                  </a:spcBef>
                  <a:buFont typeface="+mj-lt"/>
                  <a:buNone/>
                  <a:defRPr/>
                </a:pPr>
                <a:r>
                  <a:rPr lang="en-US" altLang="zh-CN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    </a:t>
                </a:r>
                <a:r>
                  <a:rPr lang="zh-CN" altLang="en-US" sz="1600" b="1" dirty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则可知</a:t>
                </a:r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T(</a:t>
                </a:r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Wingdings" panose="05000000000000000000" pitchFamily="2" charset="2"/>
                  </a:rPr>
                  <a:t>0</a:t>
                </a:r>
                <a:r>
                  <a:rPr lang="en-US" altLang="zh-CN" sz="1600" b="1" dirty="0" smtClean="0">
                    <a:solidFill>
                      <a:srgbClr val="000066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)=0</a:t>
                </a:r>
                <a:endParaRPr lang="en-US" altLang="zh-CN" sz="1600" b="1" dirty="0">
                  <a:solidFill>
                    <a:srgbClr val="000066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269" y="592774"/>
                <a:ext cx="6209380" cy="4021614"/>
              </a:xfrm>
              <a:prstGeom prst="rect">
                <a:avLst/>
              </a:prstGeom>
              <a:blipFill rotWithShape="1">
                <a:blip r:embed="rId1"/>
                <a:stretch>
                  <a:fillRect l="-2" t="-8" r="7" b="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321" y="1206846"/>
            <a:ext cx="5587916" cy="5801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330" y="2922885"/>
            <a:ext cx="3094504" cy="618901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42.68496062992125,&quot;left&quot;:29.491811023622045,&quot;top&quot;:217.74787401574804,&quot;width&quot;:473.3449606299212}"/>
</p:tagLst>
</file>

<file path=ppt/tags/tag2.xml><?xml version="1.0" encoding="utf-8"?>
<p:tagLst xmlns:p="http://schemas.openxmlformats.org/presentationml/2006/main">
  <p:tag name="KSO_WM_DIAGRAM_VIRTUALLY_FRAME" val="{&quot;height&quot;:142.68496062992125,&quot;left&quot;:29.491811023622045,&quot;top&quot;:217.74787401574804,&quot;width&quot;:473.3449606299212}"/>
</p:tagLst>
</file>

<file path=ppt/tags/tag3.xml><?xml version="1.0" encoding="utf-8"?>
<p:tagLst xmlns:p="http://schemas.openxmlformats.org/presentationml/2006/main">
  <p:tag name="KSO_WM_DIAGRAM_VIRTUALLY_FRAME" val="{&quot;height&quot;:142.68496062992125,&quot;left&quot;:29.491811023622045,&quot;top&quot;:217.74787401574804,&quot;width&quot;:473.3449606299212}"/>
</p:tagLst>
</file>

<file path=ppt/tags/tag4.xml><?xml version="1.0" encoding="utf-8"?>
<p:tagLst xmlns:p="http://schemas.openxmlformats.org/presentationml/2006/main">
  <p:tag name="KSO_WM_DIAGRAM_VIRTUALLY_FRAME" val="{&quot;height&quot;:142.68496062992125,&quot;left&quot;:29.491811023622045,&quot;top&quot;:217.74787401574804,&quot;width&quot;:473.3449606299212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4316</Words>
  <Application>WPS 演示</Application>
  <PresentationFormat>自定义</PresentationFormat>
  <Paragraphs>761</Paragraphs>
  <Slides>43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64" baseType="lpstr">
      <vt:lpstr>Arial</vt:lpstr>
      <vt:lpstr>宋体</vt:lpstr>
      <vt:lpstr>Wingdings</vt:lpstr>
      <vt:lpstr>微软雅黑</vt:lpstr>
      <vt:lpstr>Raleway Black</vt:lpstr>
      <vt:lpstr>Verdana</vt:lpstr>
      <vt:lpstr>Times New Roman</vt:lpstr>
      <vt:lpstr>华文细黑</vt:lpstr>
      <vt:lpstr>Cambria Math</vt:lpstr>
      <vt:lpstr>Book Antiqua</vt:lpstr>
      <vt:lpstr>华文中宋</vt:lpstr>
      <vt:lpstr>Calibri</vt:lpstr>
      <vt:lpstr>Arial Unicode MS</vt:lpstr>
      <vt:lpstr>Calibri Light</vt:lpstr>
      <vt:lpstr>Symbol</vt:lpstr>
      <vt:lpstr>KaTeX_Main</vt:lpstr>
      <vt:lpstr>Segoe Print</vt:lpstr>
      <vt:lpstr>KaTeX_Math</vt:lpstr>
      <vt:lpstr>quote-cjk-patch</vt:lpstr>
      <vt:lpstr>Menlo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中科遥感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中科遥感</dc:creator>
  <cp:lastModifiedBy>肖亮-南理工</cp:lastModifiedBy>
  <cp:revision>4478</cp:revision>
  <cp:lastPrinted>2022-11-14T03:00:00Z</cp:lastPrinted>
  <dcterms:created xsi:type="dcterms:W3CDTF">2021-03-21T02:20:00Z</dcterms:created>
  <dcterms:modified xsi:type="dcterms:W3CDTF">2025-08-20T01:45:53Z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82615633FE0048B492FDD8CA3FDE73D5_12</vt:lpwstr>
  </property>
</Properties>
</file>