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798" r:id="rId4"/>
    <p:sldId id="887" r:id="rId6"/>
    <p:sldId id="799" r:id="rId7"/>
    <p:sldId id="800" r:id="rId8"/>
    <p:sldId id="801" r:id="rId9"/>
    <p:sldId id="802" r:id="rId10"/>
    <p:sldId id="803" r:id="rId11"/>
    <p:sldId id="804" r:id="rId12"/>
    <p:sldId id="805" r:id="rId13"/>
    <p:sldId id="806" r:id="rId14"/>
    <p:sldId id="807" r:id="rId15"/>
    <p:sldId id="808" r:id="rId16"/>
    <p:sldId id="809" r:id="rId17"/>
    <p:sldId id="810" r:id="rId18"/>
    <p:sldId id="811" r:id="rId19"/>
    <p:sldId id="812" r:id="rId20"/>
    <p:sldId id="813" r:id="rId21"/>
    <p:sldId id="814" r:id="rId22"/>
    <p:sldId id="815" r:id="rId23"/>
    <p:sldId id="816" r:id="rId24"/>
    <p:sldId id="817" r:id="rId25"/>
    <p:sldId id="818" r:id="rId26"/>
    <p:sldId id="819" r:id="rId27"/>
    <p:sldId id="820" r:id="rId28"/>
    <p:sldId id="821" r:id="rId29"/>
    <p:sldId id="822" r:id="rId30"/>
    <p:sldId id="823" r:id="rId31"/>
    <p:sldId id="824" r:id="rId32"/>
    <p:sldId id="825" r:id="rId33"/>
    <p:sldId id="826" r:id="rId34"/>
    <p:sldId id="827" r:id="rId35"/>
    <p:sldId id="828" r:id="rId36"/>
    <p:sldId id="829" r:id="rId37"/>
    <p:sldId id="830" r:id="rId38"/>
    <p:sldId id="831" r:id="rId39"/>
    <p:sldId id="832" r:id="rId40"/>
    <p:sldId id="834" r:id="rId41"/>
    <p:sldId id="835" r:id="rId42"/>
    <p:sldId id="836" r:id="rId43"/>
    <p:sldId id="837" r:id="rId44"/>
    <p:sldId id="838" r:id="rId45"/>
    <p:sldId id="839" r:id="rId46"/>
    <p:sldId id="840" r:id="rId47"/>
    <p:sldId id="841" r:id="rId48"/>
    <p:sldId id="842" r:id="rId49"/>
    <p:sldId id="843" r:id="rId50"/>
    <p:sldId id="844" r:id="rId51"/>
    <p:sldId id="845" r:id="rId52"/>
    <p:sldId id="846" r:id="rId53"/>
    <p:sldId id="847" r:id="rId54"/>
    <p:sldId id="848" r:id="rId55"/>
    <p:sldId id="849" r:id="rId56"/>
    <p:sldId id="850" r:id="rId57"/>
    <p:sldId id="851" r:id="rId58"/>
    <p:sldId id="852" r:id="rId59"/>
    <p:sldId id="853" r:id="rId60"/>
    <p:sldId id="854" r:id="rId61"/>
    <p:sldId id="855" r:id="rId62"/>
    <p:sldId id="856" r:id="rId63"/>
    <p:sldId id="857" r:id="rId64"/>
    <p:sldId id="858" r:id="rId65"/>
    <p:sldId id="859" r:id="rId66"/>
    <p:sldId id="861" r:id="rId67"/>
    <p:sldId id="862" r:id="rId68"/>
    <p:sldId id="863" r:id="rId69"/>
    <p:sldId id="864" r:id="rId70"/>
    <p:sldId id="865" r:id="rId71"/>
    <p:sldId id="866" r:id="rId72"/>
    <p:sldId id="867" r:id="rId73"/>
    <p:sldId id="868" r:id="rId74"/>
    <p:sldId id="869" r:id="rId75"/>
    <p:sldId id="870" r:id="rId76"/>
    <p:sldId id="871" r:id="rId77"/>
    <p:sldId id="872" r:id="rId78"/>
    <p:sldId id="873" r:id="rId79"/>
    <p:sldId id="874" r:id="rId80"/>
    <p:sldId id="875" r:id="rId81"/>
    <p:sldId id="876" r:id="rId82"/>
    <p:sldId id="877" r:id="rId83"/>
    <p:sldId id="878" r:id="rId84"/>
    <p:sldId id="879" r:id="rId85"/>
    <p:sldId id="880" r:id="rId86"/>
    <p:sldId id="881" r:id="rId87"/>
    <p:sldId id="882" r:id="rId88"/>
    <p:sldId id="883" r:id="rId89"/>
    <p:sldId id="884" r:id="rId90"/>
    <p:sldId id="885" r:id="rId91"/>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sz="4000" b="1" i="0" u="none" kern="1200" baseline="0">
        <a:solidFill>
          <a:srgbClr val="0000FF"/>
        </a:solidFill>
        <a:latin typeface="黑体" panose="02010609060101010101" pitchFamily="49" charset="-122"/>
        <a:ea typeface="黑体" panose="02010609060101010101" pitchFamily="49" charset="-122"/>
        <a:cs typeface="+mn-cs"/>
      </a:defRPr>
    </a:lvl1pPr>
    <a:lvl2pPr marL="457200" lvl="1" indent="0" algn="l" defTabSz="914400" rtl="0" eaLnBrk="1" fontAlgn="base" latinLnBrk="0" hangingPunct="1">
      <a:lnSpc>
        <a:spcPct val="100000"/>
      </a:lnSpc>
      <a:spcBef>
        <a:spcPct val="0"/>
      </a:spcBef>
      <a:spcAft>
        <a:spcPct val="0"/>
      </a:spcAft>
      <a:buNone/>
      <a:defRPr sz="4000" b="1" i="0" u="none" kern="1200" baseline="0">
        <a:solidFill>
          <a:srgbClr val="0000FF"/>
        </a:solidFill>
        <a:latin typeface="黑体" panose="02010609060101010101" pitchFamily="49" charset="-122"/>
        <a:ea typeface="黑体" panose="020106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4000" b="1" i="0" u="none" kern="1200" baseline="0">
        <a:solidFill>
          <a:srgbClr val="0000FF"/>
        </a:solidFill>
        <a:latin typeface="黑体" panose="02010609060101010101" pitchFamily="49" charset="-122"/>
        <a:ea typeface="黑体" panose="020106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4000" b="1" i="0" u="none" kern="1200" baseline="0">
        <a:solidFill>
          <a:srgbClr val="0000FF"/>
        </a:solidFill>
        <a:latin typeface="黑体" panose="02010609060101010101" pitchFamily="49" charset="-122"/>
        <a:ea typeface="黑体" panose="020106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4000" b="1" i="0" u="none" kern="1200" baseline="0">
        <a:solidFill>
          <a:srgbClr val="0000FF"/>
        </a:solidFill>
        <a:latin typeface="黑体" panose="02010609060101010101" pitchFamily="49" charset="-122"/>
        <a:ea typeface="黑体" panose="02010609060101010101" pitchFamily="49" charset="-122"/>
        <a:cs typeface="+mn-cs"/>
      </a:defRPr>
    </a:lvl5pPr>
    <a:lvl6pPr marL="2286000" lvl="5" indent="0" algn="l" defTabSz="914400" rtl="0" eaLnBrk="1" fontAlgn="base" latinLnBrk="0" hangingPunct="1">
      <a:lnSpc>
        <a:spcPct val="100000"/>
      </a:lnSpc>
      <a:spcBef>
        <a:spcPct val="0"/>
      </a:spcBef>
      <a:spcAft>
        <a:spcPct val="0"/>
      </a:spcAft>
      <a:buNone/>
      <a:defRPr sz="4000" b="1" i="0" u="none" kern="1200" baseline="0">
        <a:solidFill>
          <a:srgbClr val="0000FF"/>
        </a:solidFill>
        <a:latin typeface="黑体" panose="02010609060101010101" pitchFamily="49" charset="-122"/>
        <a:ea typeface="黑体" panose="02010609060101010101" pitchFamily="49" charset="-122"/>
        <a:cs typeface="+mn-cs"/>
      </a:defRPr>
    </a:lvl6pPr>
    <a:lvl7pPr marL="2743200" lvl="6" indent="0" algn="l" defTabSz="914400" rtl="0" eaLnBrk="1" fontAlgn="base" latinLnBrk="0" hangingPunct="1">
      <a:lnSpc>
        <a:spcPct val="100000"/>
      </a:lnSpc>
      <a:spcBef>
        <a:spcPct val="0"/>
      </a:spcBef>
      <a:spcAft>
        <a:spcPct val="0"/>
      </a:spcAft>
      <a:buNone/>
      <a:defRPr sz="4000" b="1" i="0" u="none" kern="1200" baseline="0">
        <a:solidFill>
          <a:srgbClr val="0000FF"/>
        </a:solidFill>
        <a:latin typeface="黑体" panose="02010609060101010101" pitchFamily="49" charset="-122"/>
        <a:ea typeface="黑体" panose="02010609060101010101" pitchFamily="49" charset="-122"/>
        <a:cs typeface="+mn-cs"/>
      </a:defRPr>
    </a:lvl7pPr>
    <a:lvl8pPr marL="3200400" lvl="7" indent="0" algn="l" defTabSz="914400" rtl="0" eaLnBrk="1" fontAlgn="base" latinLnBrk="0" hangingPunct="1">
      <a:lnSpc>
        <a:spcPct val="100000"/>
      </a:lnSpc>
      <a:spcBef>
        <a:spcPct val="0"/>
      </a:spcBef>
      <a:spcAft>
        <a:spcPct val="0"/>
      </a:spcAft>
      <a:buNone/>
      <a:defRPr sz="4000" b="1" i="0" u="none" kern="1200" baseline="0">
        <a:solidFill>
          <a:srgbClr val="0000FF"/>
        </a:solidFill>
        <a:latin typeface="黑体" panose="02010609060101010101" pitchFamily="49" charset="-122"/>
        <a:ea typeface="黑体" panose="02010609060101010101" pitchFamily="49" charset="-122"/>
        <a:cs typeface="+mn-cs"/>
      </a:defRPr>
    </a:lvl8pPr>
    <a:lvl9pPr marL="3657600" lvl="8" indent="0" algn="l" defTabSz="914400" rtl="0" eaLnBrk="1" fontAlgn="base" latinLnBrk="0" hangingPunct="1">
      <a:lnSpc>
        <a:spcPct val="100000"/>
      </a:lnSpc>
      <a:spcBef>
        <a:spcPct val="0"/>
      </a:spcBef>
      <a:spcAft>
        <a:spcPct val="0"/>
      </a:spcAft>
      <a:buNone/>
      <a:defRPr sz="4000" b="1" i="0" u="none" kern="1200" baseline="0">
        <a:solidFill>
          <a:srgbClr val="0000FF"/>
        </a:solidFill>
        <a:latin typeface="黑体" panose="02010609060101010101" pitchFamily="49" charset="-122"/>
        <a:ea typeface="黑体" panose="02010609060101010101" pitchFamily="49" charset="-122"/>
        <a:cs typeface="+mn-cs"/>
      </a:defRPr>
    </a:lvl9pPr>
  </p:defaultTextStyle>
  <p:extLst>
    <p:ext uri="{EFAFB233-063F-42B5-8137-9DF3F51BA10A}">
      <p15:sldGuideLst xmlns:p15="http://schemas.microsoft.com/office/powerpoint/2012/main">
        <p15:guide id="1" orient="horz" pos="2024" userDrawn="1">
          <p15:clr>
            <a:srgbClr val="A4A3A4"/>
          </p15:clr>
        </p15:guide>
        <p15:guide id="2" pos="291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lc" initials="x" lastIdx="1" clrIdx="0"/>
  <p:cmAuthor id="2" name="Jin Sun" initials="J.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F0399"/>
    <a:srgbClr val="00FFCC"/>
    <a:srgbClr val="3399FF"/>
    <a:srgbClr val="660066"/>
    <a:srgbClr val="0000FF"/>
    <a:srgbClr val="FF9900"/>
    <a:srgbClr val="CC0066"/>
    <a:srgbClr val="FF33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843"/>
  </p:normalViewPr>
  <p:slideViewPr>
    <p:cSldViewPr showGuides="1">
      <p:cViewPr varScale="1">
        <p:scale>
          <a:sx n="153" d="100"/>
          <a:sy n="153" d="100"/>
        </p:scale>
        <p:origin x="1996" y="80"/>
      </p:cViewPr>
      <p:guideLst>
        <p:guide orient="horz" pos="2024"/>
        <p:guide pos="2911"/>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4638"/>
    </p:cViewPr>
  </p:sorterViewPr>
  <p:gridSpacing cx="72008" cy="72008"/>
</p:viewPr>
</file>

<file path=ppt/_rels/presentation.xml.rels><?xml version="1.0" encoding="UTF-8" standalone="yes"?>
<Relationships xmlns="http://schemas.openxmlformats.org/package/2006/relationships"><Relationship Id="rId95" Type="http://schemas.openxmlformats.org/officeDocument/2006/relationships/commentAuthors" Target="commentAuthors.xml"/><Relationship Id="rId94" Type="http://schemas.openxmlformats.org/officeDocument/2006/relationships/tableStyles" Target="tableStyles.xml"/><Relationship Id="rId93" Type="http://schemas.openxmlformats.org/officeDocument/2006/relationships/viewProps" Target="viewProps.xml"/><Relationship Id="rId92" Type="http://schemas.openxmlformats.org/officeDocument/2006/relationships/presProps" Target="presProps.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4" Type="http://schemas.openxmlformats.org/officeDocument/2006/relationships/image" Target="../media/image37.wmf"/><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8.vml.rels><?xml version="1.0" encoding="UTF-8" standalone="yes"?>
<Relationships xmlns="http://schemas.openxmlformats.org/package/2006/relationships"><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56.wmf"/><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8.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28.vml.rels><?xml version="1.0" encoding="UTF-8" standalone="yes"?>
<Relationships xmlns="http://schemas.openxmlformats.org/package/2006/relationships"><Relationship Id="rId4" Type="http://schemas.openxmlformats.org/officeDocument/2006/relationships/image" Target="../media/image87.wmf"/><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1.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93.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03.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05.wmf"/><Relationship Id="rId1" Type="http://schemas.openxmlformats.org/officeDocument/2006/relationships/image" Target="../media/image104.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06.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07.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09.wmf"/><Relationship Id="rId1" Type="http://schemas.openxmlformats.org/officeDocument/2006/relationships/image" Target="../media/image108.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40.vml.rels><?xml version="1.0" encoding="UTF-8" standalone="yes"?>
<Relationships xmlns="http://schemas.openxmlformats.org/package/2006/relationships"><Relationship Id="rId4" Type="http://schemas.openxmlformats.org/officeDocument/2006/relationships/image" Target="../media/image116.wmf"/><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17.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s>
</file>

<file path=ppt/drawings/_rels/vmlDrawing43.vml.rels><?xml version="1.0" encoding="UTF-8" standalone="yes"?>
<Relationships xmlns="http://schemas.openxmlformats.org/package/2006/relationships"><Relationship Id="rId6" Type="http://schemas.openxmlformats.org/officeDocument/2006/relationships/image" Target="../media/image126.wmf"/><Relationship Id="rId5" Type="http://schemas.openxmlformats.org/officeDocument/2006/relationships/image" Target="../media/image125.wmf"/><Relationship Id="rId4" Type="http://schemas.openxmlformats.org/officeDocument/2006/relationships/image" Target="../media/image124.wmf"/><Relationship Id="rId3" Type="http://schemas.openxmlformats.org/officeDocument/2006/relationships/image" Target="../media/image123.wmf"/><Relationship Id="rId2" Type="http://schemas.openxmlformats.org/officeDocument/2006/relationships/image" Target="../media/image122.wmf"/><Relationship Id="rId1" Type="http://schemas.openxmlformats.org/officeDocument/2006/relationships/image" Target="../media/image121.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s>
</file>

<file path=ppt/drawings/_rels/vmlDrawing45.vml.rels><?xml version="1.0" encoding="UTF-8" standalone="yes"?>
<Relationships xmlns="http://schemas.openxmlformats.org/package/2006/relationships"><Relationship Id="rId4" Type="http://schemas.openxmlformats.org/officeDocument/2006/relationships/image" Target="../media/image133.wmf"/><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135.wmf"/><Relationship Id="rId1" Type="http://schemas.openxmlformats.org/officeDocument/2006/relationships/image" Target="../media/image134.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37.wmf"/><Relationship Id="rId1" Type="http://schemas.openxmlformats.org/officeDocument/2006/relationships/image" Target="../media/image136.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38.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145.wmf"/><Relationship Id="rId1" Type="http://schemas.openxmlformats.org/officeDocument/2006/relationships/image" Target="../media/image14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4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spcBef>
                <a:spcPct val="0"/>
              </a:spcBef>
              <a:defRPr sz="1200" b="0">
                <a:solidFill>
                  <a:schemeClr val="tx1"/>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291"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spcBef>
                <a:spcPct val="0"/>
              </a:spcBef>
              <a:defRPr sz="1200" b="0">
                <a:solidFill>
                  <a:schemeClr val="tx1"/>
                </a:solidFill>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4"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294"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spcBef>
                <a:spcPct val="0"/>
              </a:spcBef>
              <a:defRPr sz="1200" b="0">
                <a:solidFill>
                  <a:schemeClr val="tx1"/>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b="0" smtClean="0">
                <a:solidFill>
                  <a:schemeClr val="tx1"/>
                </a:solidFill>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BA3F69D-A54D-4D02-B8AA-CB57CAFAE1CA}" type="slidenum">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4" name="灯片编号占位符 3"/>
          <p:cNvSpPr>
            <a:spLocks noGrp="1"/>
          </p:cNvSpPr>
          <p:nvPr>
            <p:ph type="sldNum" sz="quarter" idx="5"/>
          </p:nvPr>
        </p:nvSpPr>
        <p:spPr/>
        <p:txBody>
          <a:bodyPr/>
          <a:lstStyle/>
          <a:p>
            <a:fld id="{82E71946-36CC-463A-AE34-5E5C87B1D0A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800" kern="1200" dirty="0">
              <a:solidFill>
                <a:srgbClr val="000000"/>
              </a:solidFill>
              <a:effectLst/>
              <a:latin typeface="宋体" panose="02010600030101010101" pitchFamily="2" charset="-122"/>
              <a:ea typeface="微软雅黑" panose="020B0503020204020204"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2E71946-36CC-463A-AE34-5E5C87B1D0A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800" kern="1200" dirty="0">
              <a:solidFill>
                <a:srgbClr val="000000"/>
              </a:solidFill>
              <a:effectLst/>
              <a:latin typeface="宋体" panose="02010600030101010101" pitchFamily="2" charset="-122"/>
              <a:ea typeface="微软雅黑" panose="020B0503020204020204"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2E71946-36CC-463A-AE34-5E5C87B1D0A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800" kern="1200" dirty="0">
              <a:solidFill>
                <a:srgbClr val="000000"/>
              </a:solidFill>
              <a:effectLst/>
              <a:latin typeface="宋体" panose="02010600030101010101" pitchFamily="2" charset="-122"/>
              <a:ea typeface="微软雅黑" panose="020B0503020204020204"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2E71946-36CC-463A-AE34-5E5C87B1D0A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800" kern="1200" dirty="0">
              <a:solidFill>
                <a:srgbClr val="000000"/>
              </a:solidFill>
              <a:effectLst/>
              <a:latin typeface="宋体" panose="02010600030101010101" pitchFamily="2" charset="-122"/>
              <a:ea typeface="微软雅黑" panose="020B0503020204020204"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2E71946-36CC-463A-AE34-5E5C87B1D0A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800" kern="1200" dirty="0">
              <a:solidFill>
                <a:srgbClr val="000000"/>
              </a:solidFill>
              <a:effectLst/>
              <a:latin typeface="宋体" panose="02010600030101010101" pitchFamily="2" charset="-122"/>
              <a:ea typeface="微软雅黑" panose="020B0503020204020204"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2E71946-36CC-463A-AE34-5E5C87B1D0A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800" kern="1200" dirty="0">
              <a:solidFill>
                <a:srgbClr val="000000"/>
              </a:solidFill>
              <a:effectLst/>
              <a:latin typeface="宋体" panose="02010600030101010101" pitchFamily="2" charset="-122"/>
              <a:ea typeface="微软雅黑" panose="020B0503020204020204"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2E71946-36CC-463A-AE34-5E5C87B1D0A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800" kern="1200" dirty="0">
              <a:solidFill>
                <a:srgbClr val="000000"/>
              </a:solidFill>
              <a:effectLst/>
              <a:latin typeface="宋体" panose="02010600030101010101" pitchFamily="2" charset="-122"/>
              <a:ea typeface="微软雅黑" panose="020B0503020204020204"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2E71946-36CC-463A-AE34-5E5C87B1D0A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zh-CN" sz="1800" dirty="0">
              <a:solidFill>
                <a:srgbClr val="FF0000"/>
              </a:solidFill>
              <a:effectLst/>
              <a:latin typeface="宋体" panose="02010600030101010101" pitchFamily="2" charset="-122"/>
              <a:ea typeface="宋体" panose="02010600030101010101" pitchFamily="2" charset="-122"/>
              <a:cs typeface="宋体" panose="02010600030101010101" pitchFamily="2" charset="-122"/>
            </a:endParaRPr>
          </a:p>
        </p:txBody>
      </p:sp>
      <p:sp>
        <p:nvSpPr>
          <p:cNvPr id="4" name="灯片编号占位符 3"/>
          <p:cNvSpPr>
            <a:spLocks noGrp="1"/>
          </p:cNvSpPr>
          <p:nvPr>
            <p:ph type="sldNum" sz="quarter" idx="5"/>
          </p:nvPr>
        </p:nvSpPr>
        <p:spPr/>
        <p:txBody>
          <a:bodyPr/>
          <a:lstStyle/>
          <a:p>
            <a:fld id="{82E71946-36CC-463A-AE34-5E5C87B1D0A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800" kern="1200" dirty="0">
              <a:solidFill>
                <a:srgbClr val="000000"/>
              </a:solidFill>
              <a:effectLst/>
              <a:latin typeface="宋体" panose="02010600030101010101" pitchFamily="2" charset="-122"/>
              <a:ea typeface="微软雅黑" panose="020B0503020204020204"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2E71946-36CC-463A-AE34-5E5C87B1D0A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800" kern="1200" dirty="0">
              <a:solidFill>
                <a:srgbClr val="000000"/>
              </a:solidFill>
              <a:effectLst/>
              <a:latin typeface="宋体" panose="02010600030101010101" pitchFamily="2" charset="-122"/>
              <a:ea typeface="微软雅黑" panose="020B0503020204020204"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2E71946-36CC-463A-AE34-5E5C87B1D0A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800" kern="1200" dirty="0">
              <a:solidFill>
                <a:srgbClr val="000000"/>
              </a:solidFill>
              <a:effectLst/>
              <a:latin typeface="宋体" panose="02010600030101010101" pitchFamily="2" charset="-122"/>
              <a:ea typeface="微软雅黑" panose="020B0503020204020204"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2E71946-36CC-463A-AE34-5E5C87B1D0A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800" kern="1200" dirty="0">
              <a:solidFill>
                <a:srgbClr val="000000"/>
              </a:solidFill>
              <a:effectLst/>
              <a:latin typeface="宋体" panose="02010600030101010101" pitchFamily="2" charset="-122"/>
              <a:ea typeface="微软雅黑" panose="020B0503020204020204"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2E71946-36CC-463A-AE34-5E5C87B1D0A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800" kern="1200" dirty="0">
              <a:solidFill>
                <a:srgbClr val="000000"/>
              </a:solidFill>
              <a:effectLst/>
              <a:latin typeface="宋体" panose="02010600030101010101" pitchFamily="2" charset="-122"/>
              <a:ea typeface="微软雅黑" panose="020B0503020204020204"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2E71946-36CC-463A-AE34-5E5C87B1D0A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800" kern="1200" dirty="0">
              <a:solidFill>
                <a:srgbClr val="000000"/>
              </a:solidFill>
              <a:effectLst/>
              <a:latin typeface="宋体" panose="02010600030101010101" pitchFamily="2" charset="-122"/>
              <a:ea typeface="微软雅黑" panose="020B0503020204020204"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2E71946-36CC-463A-AE34-5E5C87B1D0A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bwMode="auto">
          <a:xfrm>
            <a:off x="533400" y="914400"/>
            <a:ext cx="7772400" cy="1143000"/>
          </a:xfrm>
          <a:prstGeom prst="rect">
            <a:avLst/>
          </a:prstGeom>
          <a:noFill/>
        </p:spPr>
        <p:txBody>
          <a:bodyPr vert="horz" wrap="square" lIns="91440" tIns="45720" rIns="91440" bIns="45720" numCol="1" anchor="ctr" anchorCtr="0" compatLnSpc="1"/>
          <a:lstStyle>
            <a:lvl1pPr>
              <a:defRPr/>
            </a:lvl1pPr>
          </a:lstStyle>
          <a:p>
            <a:pPr lvl="0" fontAlgn="base"/>
            <a:r>
              <a:rPr lang="zh-CN" altLang="en-US" strike="noStrike" noProof="0"/>
              <a:t>单击此处编辑母版标题样式</a:t>
            </a:r>
            <a:endParaRPr lang="zh-CN" altLang="en-US" strike="noStrike" noProof="0"/>
          </a:p>
        </p:txBody>
      </p:sp>
      <p:sp>
        <p:nvSpPr>
          <p:cNvPr id="7171" name="Rectangle 3"/>
          <p:cNvSpPr>
            <a:spLocks noGrp="1" noChangeArrowheads="1"/>
          </p:cNvSpPr>
          <p:nvPr>
            <p:ph type="subTitle" idx="1"/>
          </p:nvPr>
        </p:nvSpPr>
        <p:spPr bwMode="auto">
          <a:xfrm>
            <a:off x="609600" y="2286000"/>
            <a:ext cx="7924800" cy="4267200"/>
          </a:xfrm>
          <a:prstGeom prst="rect">
            <a:avLst/>
          </a:prstGeom>
          <a:noFill/>
        </p:spPr>
        <p:txBody>
          <a:bodyPr vert="horz" wrap="square" lIns="91440" tIns="45720" rIns="91440" bIns="45720" numCol="1" anchor="t" anchorCtr="0" compatLnSpc="1"/>
          <a:lstStyle>
            <a:lvl1pPr marL="287655" indent="-287655">
              <a:defRPr/>
            </a:lvl1pPr>
          </a:lstStyle>
          <a:p>
            <a:pPr lvl="0" fontAlgn="base"/>
            <a:r>
              <a:rPr lang="zh-CN" altLang="en-US" strike="noStrike" noProof="0"/>
              <a:t>单击此处编辑母版副标题样式</a:t>
            </a:r>
            <a:endParaRPr lang="zh-CN" altLang="en-US" strike="noStrike"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7"/>
            <a:ext cx="6858000" cy="16557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FF2346B-0DAA-414D-B270-759C463AC98C}" type="datetime1">
              <a:rPr lang="en-US" altLang="zh-CN"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618D7FB3-FC01-473A-80CD-A2CBD31534F2}" type="datetime1">
              <a:rPr lang="en-US" altLang="zh-CN"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B079CA5-77F0-4A80-B6D6-1DB9F8CAE9E1}"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5"/>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84625607-DF7C-416E-A910-131782FFD4BF}" type="datetime1">
              <a:rPr lang="en-US" altLang="zh-CN"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1" y="1825625"/>
            <a:ext cx="3886200" cy="435133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4629151" y="1825625"/>
            <a:ext cx="3886200" cy="435133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4C522BFF-97DC-4DC5-8678-AF512EE477C9}" type="datetime1">
              <a:rPr lang="en-US" altLang="zh-CN"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7"/>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1" y="2505075"/>
            <a:ext cx="3868340"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1" y="2505075"/>
            <a:ext cx="3887391"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3384C263-720E-4AE0-AD2D-0A8CF21F23C6}" type="datetime1">
              <a:rPr lang="en-US" altLang="zh-CN"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39454F7-F1AD-4C60-85B9-8BD593E9B541}" type="datetime1">
              <a:rPr lang="en-US" altLang="zh-CN"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491DDC-85B6-4E7A-8D2F-0050012B4DA9}" type="datetime1">
              <a:rPr lang="en-US" altLang="zh-CN"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dirty="0"/>
          </a:p>
        </p:txBody>
      </p:sp>
      <p:grpSp>
        <p:nvGrpSpPr>
          <p:cNvPr id="5" name="组合 4"/>
          <p:cNvGrpSpPr/>
          <p:nvPr userDrawn="1"/>
        </p:nvGrpSpPr>
        <p:grpSpPr>
          <a:xfrm>
            <a:off x="161515" y="206723"/>
            <a:ext cx="113697" cy="720080"/>
            <a:chOff x="161510" y="141480"/>
            <a:chExt cx="180020" cy="855095"/>
          </a:xfrm>
        </p:grpSpPr>
        <p:sp>
          <p:nvSpPr>
            <p:cNvPr id="6" name="圆角矩形 5"/>
            <p:cNvSpPr/>
            <p:nvPr/>
          </p:nvSpPr>
          <p:spPr>
            <a:xfrm>
              <a:off x="161510" y="141480"/>
              <a:ext cx="180020" cy="180020"/>
            </a:xfrm>
            <a:prstGeom prst="roundRect">
              <a:avLst/>
            </a:prstGeom>
            <a:solidFill>
              <a:srgbClr val="00A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 name="圆角矩形 6"/>
            <p:cNvSpPr/>
            <p:nvPr/>
          </p:nvSpPr>
          <p:spPr>
            <a:xfrm>
              <a:off x="161510" y="366505"/>
              <a:ext cx="180020" cy="180020"/>
            </a:xfrm>
            <a:prstGeom prst="roundRect">
              <a:avLst/>
            </a:prstGeom>
            <a:solidFill>
              <a:srgbClr val="89CC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圆角矩形 7"/>
            <p:cNvSpPr/>
            <p:nvPr/>
          </p:nvSpPr>
          <p:spPr>
            <a:xfrm>
              <a:off x="161510" y="591530"/>
              <a:ext cx="180020" cy="180020"/>
            </a:xfrm>
            <a:prstGeom prst="roundRect">
              <a:avLst/>
            </a:prstGeom>
            <a:solidFill>
              <a:srgbClr val="00A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圆角矩形 8"/>
            <p:cNvSpPr/>
            <p:nvPr/>
          </p:nvSpPr>
          <p:spPr>
            <a:xfrm>
              <a:off x="161510" y="816555"/>
              <a:ext cx="180020" cy="18002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pic>
        <p:nvPicPr>
          <p:cNvPr id="10" name="Picture 2" descr="C:\Users\Administrator\Desktop\灰色01副本.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 y="-827"/>
            <a:ext cx="9145588" cy="6861088"/>
          </a:xfrm>
          <a:prstGeom prst="rect">
            <a:avLst/>
          </a:prstGeom>
          <a:noFill/>
          <a:extLst>
            <a:ext uri="{909E8E84-426E-40DD-AFC4-6F175D3DCCD1}">
              <a14:hiddenFill xmlns:a14="http://schemas.microsoft.com/office/drawing/2010/main">
                <a:solidFill>
                  <a:srgbClr val="FFFFFF"/>
                </a:solidFill>
              </a14:hiddenFill>
            </a:ext>
          </a:extLst>
        </p:spPr>
      </p:pic>
      <p:sp>
        <p:nvSpPr>
          <p:cNvPr id="11" name="对角圆角矩形 25"/>
          <p:cNvSpPr>
            <a:spLocks noChangeAspect="1"/>
          </p:cNvSpPr>
          <p:nvPr userDrawn="1"/>
        </p:nvSpPr>
        <p:spPr>
          <a:xfrm>
            <a:off x="7173807" y="259692"/>
            <a:ext cx="1530076" cy="399897"/>
          </a:xfrm>
          <a:prstGeom prst="round2DiagRect">
            <a:avLst>
              <a:gd name="adj1" fmla="val 32131"/>
              <a:gd name="adj2" fmla="val 0"/>
            </a:avLst>
          </a:prstGeom>
          <a:solidFill>
            <a:srgbClr val="0852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13" name="直接连接符 23"/>
          <p:cNvCxnSpPr/>
          <p:nvPr userDrawn="1"/>
        </p:nvCxnSpPr>
        <p:spPr>
          <a:xfrm>
            <a:off x="287481" y="637687"/>
            <a:ext cx="8236611" cy="0"/>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14" name="Rectangle 11"/>
          <p:cNvSpPr>
            <a:spLocks noChangeAspect="1" noChangeArrowheads="1"/>
          </p:cNvSpPr>
          <p:nvPr userDrawn="1"/>
        </p:nvSpPr>
        <p:spPr bwMode="auto">
          <a:xfrm>
            <a:off x="287481" y="244935"/>
            <a:ext cx="304800" cy="398780"/>
          </a:xfrm>
          <a:prstGeom prst="rect">
            <a:avLst/>
          </a:prstGeom>
          <a:solidFill>
            <a:srgbClr val="0070C0"/>
          </a:solidFill>
          <a:ln>
            <a:noFill/>
          </a:ln>
        </p:spPr>
        <p:txBody>
          <a:bodyPr wrap="square" anchor="ctr">
            <a:spAutoFit/>
          </a:bodyPr>
          <a:lstStyle>
            <a:lvl1pPr eaLnBrk="0" hangingPunct="0">
              <a:defRPr sz="2000">
                <a:solidFill>
                  <a:srgbClr val="595959"/>
                </a:solidFill>
                <a:latin typeface="微软雅黑" panose="020B0503020204020204" charset="-122"/>
                <a:ea typeface="宋体" panose="02010600030101010101" pitchFamily="2" charset="-122"/>
              </a:defRPr>
            </a:lvl1pPr>
            <a:lvl2pPr marL="742950" indent="-285750" eaLnBrk="0" hangingPunct="0">
              <a:defRPr sz="2000">
                <a:solidFill>
                  <a:srgbClr val="595959"/>
                </a:solidFill>
                <a:latin typeface="微软雅黑" panose="020B0503020204020204" charset="-122"/>
                <a:ea typeface="宋体" panose="02010600030101010101" pitchFamily="2" charset="-122"/>
              </a:defRPr>
            </a:lvl2pPr>
            <a:lvl3pPr marL="1143000" indent="-228600" eaLnBrk="0" hangingPunct="0">
              <a:defRPr sz="2000">
                <a:solidFill>
                  <a:srgbClr val="595959"/>
                </a:solidFill>
                <a:latin typeface="微软雅黑" panose="020B0503020204020204" charset="-122"/>
                <a:ea typeface="宋体" panose="02010600030101010101" pitchFamily="2" charset="-122"/>
              </a:defRPr>
            </a:lvl3pPr>
            <a:lvl4pPr marL="1600200" indent="-228600" eaLnBrk="0" hangingPunct="0">
              <a:defRPr sz="2000">
                <a:solidFill>
                  <a:srgbClr val="595959"/>
                </a:solidFill>
                <a:latin typeface="微软雅黑" panose="020B0503020204020204" charset="-122"/>
                <a:ea typeface="宋体" panose="02010600030101010101" pitchFamily="2" charset="-122"/>
              </a:defRPr>
            </a:lvl4pPr>
            <a:lvl5pPr marL="2057400" indent="-228600" eaLnBrk="0" hangingPunct="0">
              <a:defRPr sz="2000">
                <a:solidFill>
                  <a:srgbClr val="595959"/>
                </a:solidFill>
                <a:latin typeface="微软雅黑" panose="020B050302020402020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charset="-122"/>
                <a:ea typeface="宋体" panose="02010600030101010101" pitchFamily="2" charset="-122"/>
              </a:defRPr>
            </a:lvl9pPr>
          </a:lstStyle>
          <a:p>
            <a:pPr eaLnBrk="1" hangingPunct="1"/>
            <a:endParaRPr lang="zh-CN" altLang="en-US">
              <a:ea typeface="微软雅黑" panose="020B0503020204020204" charset="-122"/>
            </a:endParaRPr>
          </a:p>
        </p:txBody>
      </p:sp>
      <p:sp>
        <p:nvSpPr>
          <p:cNvPr id="15" name="Rectangle 12"/>
          <p:cNvSpPr>
            <a:spLocks noChangeAspect="1" noChangeArrowheads="1"/>
          </p:cNvSpPr>
          <p:nvPr userDrawn="1"/>
        </p:nvSpPr>
        <p:spPr bwMode="auto">
          <a:xfrm>
            <a:off x="641224" y="244935"/>
            <a:ext cx="121920" cy="398780"/>
          </a:xfrm>
          <a:prstGeom prst="rect">
            <a:avLst/>
          </a:prstGeom>
          <a:solidFill>
            <a:srgbClr val="065CBA">
              <a:alpha val="70000"/>
            </a:srgbClr>
          </a:solidFill>
          <a:ln>
            <a:noFill/>
          </a:ln>
        </p:spPr>
        <p:txBody>
          <a:bodyPr wrap="square" anchor="ctr">
            <a:spAutoFit/>
          </a:bodyPr>
          <a:lstStyle>
            <a:lvl1pPr eaLnBrk="0" hangingPunct="0">
              <a:defRPr sz="2000">
                <a:solidFill>
                  <a:srgbClr val="595959"/>
                </a:solidFill>
                <a:latin typeface="微软雅黑" panose="020B0503020204020204" charset="-122"/>
                <a:ea typeface="宋体" panose="02010600030101010101" pitchFamily="2" charset="-122"/>
              </a:defRPr>
            </a:lvl1pPr>
            <a:lvl2pPr marL="742950" indent="-285750" eaLnBrk="0" hangingPunct="0">
              <a:defRPr sz="2000">
                <a:solidFill>
                  <a:srgbClr val="595959"/>
                </a:solidFill>
                <a:latin typeface="微软雅黑" panose="020B0503020204020204" charset="-122"/>
                <a:ea typeface="宋体" panose="02010600030101010101" pitchFamily="2" charset="-122"/>
              </a:defRPr>
            </a:lvl2pPr>
            <a:lvl3pPr marL="1143000" indent="-228600" eaLnBrk="0" hangingPunct="0">
              <a:defRPr sz="2000">
                <a:solidFill>
                  <a:srgbClr val="595959"/>
                </a:solidFill>
                <a:latin typeface="微软雅黑" panose="020B0503020204020204" charset="-122"/>
                <a:ea typeface="宋体" panose="02010600030101010101" pitchFamily="2" charset="-122"/>
              </a:defRPr>
            </a:lvl3pPr>
            <a:lvl4pPr marL="1600200" indent="-228600" eaLnBrk="0" hangingPunct="0">
              <a:defRPr sz="2000">
                <a:solidFill>
                  <a:srgbClr val="595959"/>
                </a:solidFill>
                <a:latin typeface="微软雅黑" panose="020B0503020204020204" charset="-122"/>
                <a:ea typeface="宋体" panose="02010600030101010101" pitchFamily="2" charset="-122"/>
              </a:defRPr>
            </a:lvl4pPr>
            <a:lvl5pPr marL="2057400" indent="-228600" eaLnBrk="0" hangingPunct="0">
              <a:defRPr sz="2000">
                <a:solidFill>
                  <a:srgbClr val="595959"/>
                </a:solidFill>
                <a:latin typeface="微软雅黑" panose="020B050302020402020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charset="-122"/>
                <a:ea typeface="宋体" panose="02010600030101010101" pitchFamily="2" charset="-122"/>
              </a:defRPr>
            </a:lvl9pPr>
          </a:lstStyle>
          <a:p>
            <a:pPr eaLnBrk="1" hangingPunct="1"/>
            <a:endParaRPr lang="zh-CN" altLang="en-US">
              <a:ea typeface="微软雅黑" panose="020B0503020204020204" charset="-122"/>
            </a:endParaRPr>
          </a:p>
        </p:txBody>
      </p:sp>
      <p:sp>
        <p:nvSpPr>
          <p:cNvPr id="16" name="Rectangle 13"/>
          <p:cNvSpPr>
            <a:spLocks noChangeAspect="1" noChangeArrowheads="1"/>
          </p:cNvSpPr>
          <p:nvPr userDrawn="1"/>
        </p:nvSpPr>
        <p:spPr bwMode="auto">
          <a:xfrm flipH="1">
            <a:off x="830173" y="244935"/>
            <a:ext cx="59691" cy="398780"/>
          </a:xfrm>
          <a:prstGeom prst="rect">
            <a:avLst/>
          </a:prstGeom>
          <a:solidFill>
            <a:srgbClr val="0070C0">
              <a:alpha val="48000"/>
            </a:srgbClr>
          </a:solidFill>
          <a:ln>
            <a:noFill/>
          </a:ln>
        </p:spPr>
        <p:txBody>
          <a:bodyPr wrap="square" anchor="ctr">
            <a:spAutoFit/>
          </a:bodyPr>
          <a:lstStyle>
            <a:lvl1pPr eaLnBrk="0" hangingPunct="0">
              <a:defRPr sz="2000">
                <a:solidFill>
                  <a:srgbClr val="595959"/>
                </a:solidFill>
                <a:latin typeface="微软雅黑" panose="020B0503020204020204" charset="-122"/>
                <a:ea typeface="宋体" panose="02010600030101010101" pitchFamily="2" charset="-122"/>
              </a:defRPr>
            </a:lvl1pPr>
            <a:lvl2pPr marL="742950" indent="-285750" eaLnBrk="0" hangingPunct="0">
              <a:defRPr sz="2000">
                <a:solidFill>
                  <a:srgbClr val="595959"/>
                </a:solidFill>
                <a:latin typeface="微软雅黑" panose="020B0503020204020204" charset="-122"/>
                <a:ea typeface="宋体" panose="02010600030101010101" pitchFamily="2" charset="-122"/>
              </a:defRPr>
            </a:lvl2pPr>
            <a:lvl3pPr marL="1143000" indent="-228600" eaLnBrk="0" hangingPunct="0">
              <a:defRPr sz="2000">
                <a:solidFill>
                  <a:srgbClr val="595959"/>
                </a:solidFill>
                <a:latin typeface="微软雅黑" panose="020B0503020204020204" charset="-122"/>
                <a:ea typeface="宋体" panose="02010600030101010101" pitchFamily="2" charset="-122"/>
              </a:defRPr>
            </a:lvl3pPr>
            <a:lvl4pPr marL="1600200" indent="-228600" eaLnBrk="0" hangingPunct="0">
              <a:defRPr sz="2000">
                <a:solidFill>
                  <a:srgbClr val="595959"/>
                </a:solidFill>
                <a:latin typeface="微软雅黑" panose="020B0503020204020204" charset="-122"/>
                <a:ea typeface="宋体" panose="02010600030101010101" pitchFamily="2" charset="-122"/>
              </a:defRPr>
            </a:lvl4pPr>
            <a:lvl5pPr marL="2057400" indent="-228600" eaLnBrk="0" hangingPunct="0">
              <a:defRPr sz="2000">
                <a:solidFill>
                  <a:srgbClr val="595959"/>
                </a:solidFill>
                <a:latin typeface="微软雅黑" panose="020B050302020402020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charset="-122"/>
                <a:ea typeface="宋体" panose="02010600030101010101" pitchFamily="2" charset="-122"/>
              </a:defRPr>
            </a:lvl9pPr>
          </a:lstStyle>
          <a:p>
            <a:pPr eaLnBrk="1" hangingPunct="1"/>
            <a:endParaRPr lang="zh-CN" altLang="en-US">
              <a:ea typeface="微软雅黑" panose="020B0503020204020204" charset="-122"/>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692BF7-964C-4AB8-BF23-C54EBF7F2955}" type="datetime1">
              <a:rPr lang="en-US" altLang="zh-CN"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dirty="0"/>
          </a:p>
        </p:txBody>
      </p:sp>
      <p:pic>
        <p:nvPicPr>
          <p:cNvPr id="10" name="Picture 2" descr="C:\Users\Administrator\Desktop\灰色01副本.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 y="-827"/>
            <a:ext cx="9145588" cy="68610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628650" y="1825625"/>
            <a:ext cx="7886700" cy="4351338"/>
          </a:xfrm>
          <a:prstGeom prst="rect">
            <a:avLst/>
          </a:prstGeo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9"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7"/>
            <a:ext cx="462915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29841" y="2057400"/>
            <a:ext cx="2949179"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781AFD9C-B7E5-4CD3-9390-BD76AB041E70}" type="datetime1">
              <a:rPr lang="en-US" altLang="zh-CN"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9"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7"/>
            <a:ext cx="4629151"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9"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593A3826-8550-4E8A-9F23-D955F24CF555}" type="datetime1">
              <a:rPr lang="en-US" altLang="zh-CN"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30E49241-7FF8-42BF-93C7-7378B644E679}" type="datetime1">
              <a:rPr lang="en-US" altLang="zh-CN"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1" y="365125"/>
            <a:ext cx="5800725" cy="581183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42141DD5-F134-4BC2-84A3-33BDC602036F}" type="datetime1">
              <a:rPr lang="en-US" altLang="zh-CN"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内容与标题">
    <p:spTree>
      <p:nvGrpSpPr>
        <p:cNvPr id="1" name=""/>
        <p:cNvGrpSpPr/>
        <p:nvPr/>
      </p:nvGrpSpPr>
      <p:grpSpPr>
        <a:xfrm>
          <a:off x="0" y="0"/>
          <a:ext cx="0" cy="0"/>
          <a:chOff x="0" y="0"/>
          <a:chExt cx="0" cy="0"/>
        </a:xfrm>
      </p:grpSpPr>
      <p:pic>
        <p:nvPicPr>
          <p:cNvPr id="2050" name="Picture 2" descr="C:\Documents and Settings\Administrator\桌面\图片1 拷贝.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9371"/>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6"/>
          <p:cNvSpPr/>
          <p:nvPr userDrawn="1"/>
        </p:nvSpPr>
        <p:spPr>
          <a:xfrm>
            <a:off x="0" y="1809613"/>
            <a:ext cx="9144000" cy="4979769"/>
          </a:xfrm>
          <a:custGeom>
            <a:avLst/>
            <a:gdLst/>
            <a:ahLst/>
            <a:cxnLst/>
            <a:rect l="l" t="t" r="r" b="b"/>
            <a:pathLst>
              <a:path w="9144000" h="3734827">
                <a:moveTo>
                  <a:pt x="0" y="0"/>
                </a:moveTo>
                <a:cubicBezTo>
                  <a:pt x="1302987" y="886887"/>
                  <a:pt x="2876994" y="1404946"/>
                  <a:pt x="4572000" y="1404946"/>
                </a:cubicBezTo>
                <a:cubicBezTo>
                  <a:pt x="6267007" y="1404946"/>
                  <a:pt x="7841014" y="886887"/>
                  <a:pt x="9144000" y="0"/>
                </a:cubicBezTo>
                <a:lnTo>
                  <a:pt x="9144000" y="3734827"/>
                </a:lnTo>
                <a:lnTo>
                  <a:pt x="0" y="3734827"/>
                </a:lnTo>
                <a:close/>
              </a:path>
            </a:pathLst>
          </a:custGeom>
          <a:solidFill>
            <a:srgbClr val="89CC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矩形 16"/>
          <p:cNvSpPr/>
          <p:nvPr userDrawn="1"/>
        </p:nvSpPr>
        <p:spPr>
          <a:xfrm>
            <a:off x="0" y="1878240"/>
            <a:ext cx="9144000" cy="4979769"/>
          </a:xfrm>
          <a:custGeom>
            <a:avLst/>
            <a:gdLst/>
            <a:ahLst/>
            <a:cxnLst/>
            <a:rect l="l" t="t" r="r" b="b"/>
            <a:pathLst>
              <a:path w="9144000" h="3734827">
                <a:moveTo>
                  <a:pt x="0" y="0"/>
                </a:moveTo>
                <a:cubicBezTo>
                  <a:pt x="1302987" y="886887"/>
                  <a:pt x="2876994" y="1404946"/>
                  <a:pt x="4572000" y="1404946"/>
                </a:cubicBezTo>
                <a:cubicBezTo>
                  <a:pt x="6267007" y="1404946"/>
                  <a:pt x="7841014" y="886887"/>
                  <a:pt x="9144000" y="0"/>
                </a:cubicBezTo>
                <a:lnTo>
                  <a:pt x="9144000" y="3734827"/>
                </a:lnTo>
                <a:lnTo>
                  <a:pt x="0" y="373482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图片与标题">
    <p:spTree>
      <p:nvGrpSpPr>
        <p:cNvPr id="1" name=""/>
        <p:cNvGrpSpPr/>
        <p:nvPr/>
      </p:nvGrpSpPr>
      <p:grpSpPr>
        <a:xfrm>
          <a:off x="0" y="0"/>
          <a:ext cx="0" cy="0"/>
          <a:chOff x="0" y="0"/>
          <a:chExt cx="0" cy="0"/>
        </a:xfrm>
      </p:grpSpPr>
      <p:pic>
        <p:nvPicPr>
          <p:cNvPr id="8" name="Picture 2" descr="C:\Documents and Settings\Administrator\桌面\图片1 拷贝.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9371"/>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Documents and Settings\yangweizhou\桌面\2.jpg"/>
          <p:cNvPicPr>
            <a:picLocks noChangeAspect="1" noChangeArrowheads="1"/>
          </p:cNvPicPr>
          <p:nvPr userDrawn="1"/>
        </p:nvPicPr>
        <p:blipFill rotWithShape="1">
          <a:blip r:embed="rId3" cstate="print"/>
          <a:srcRect l="53119" r="-1" b="20467"/>
          <a:stretch>
            <a:fillRect/>
          </a:stretch>
        </p:blipFill>
        <p:spPr bwMode="auto">
          <a:xfrm>
            <a:off x="4857136" y="0"/>
            <a:ext cx="4286864" cy="6858000"/>
          </a:xfrm>
          <a:prstGeom prst="rect">
            <a:avLst/>
          </a:prstGeom>
          <a:noFill/>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pic>
        <p:nvPicPr>
          <p:cNvPr id="8" name="Picture 2" descr="C:\Documents and Settings\Administrator\桌面\图片1 拷贝.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9371"/>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 title">
    <p:spTree>
      <p:nvGrpSpPr>
        <p:cNvPr id="1" name=""/>
        <p:cNvGrpSpPr/>
        <p:nvPr/>
      </p:nvGrpSpPr>
      <p:grpSpPr>
        <a:xfrm>
          <a:off x="0" y="0"/>
          <a:ext cx="0" cy="0"/>
          <a:chOff x="0" y="0"/>
          <a:chExt cx="0" cy="0"/>
        </a:xfrm>
      </p:grpSpPr>
      <p:sp>
        <p:nvSpPr>
          <p:cNvPr id="8" name="Marcador de texto 7"/>
          <p:cNvSpPr>
            <a:spLocks noGrp="1"/>
          </p:cNvSpPr>
          <p:nvPr>
            <p:ph type="body" sz="quarter" idx="10" hasCustomPrompt="1"/>
          </p:nvPr>
        </p:nvSpPr>
        <p:spPr>
          <a:xfrm>
            <a:off x="512031" y="703873"/>
            <a:ext cx="1272808" cy="796680"/>
          </a:xfrm>
          <a:prstGeom prst="rect">
            <a:avLst/>
          </a:prstGeom>
        </p:spPr>
        <p:txBody>
          <a:bodyPr wrap="square" lIns="0" tIns="0" rIns="0" bIns="0" anchor="ctr"/>
          <a:lstStyle>
            <a:lvl1pPr marL="0" indent="0" algn="l">
              <a:buNone/>
              <a:defRPr sz="7500" b="1" i="0">
                <a:solidFill>
                  <a:schemeClr val="bg1">
                    <a:lumMod val="85000"/>
                  </a:schemeClr>
                </a:solidFill>
                <a:latin typeface="Raleway Black" panose="02010600030101010101" charset="0"/>
                <a:ea typeface="Raleway Black" panose="02010600030101010101" charset="0"/>
                <a:cs typeface="Raleway Black" panose="02010600030101010101" charset="0"/>
              </a:defRPr>
            </a:lvl1pPr>
          </a:lstStyle>
          <a:p>
            <a:pPr lvl="0" fontAlgn="auto"/>
            <a:r>
              <a:rPr lang="es-ES_tradnl" strike="noStrike" noProof="1"/>
              <a:t>01</a:t>
            </a:r>
            <a:endParaRPr lang="es-ES_tradnl" strike="noStrike" noProof="1"/>
          </a:p>
        </p:txBody>
      </p:sp>
      <p:sp>
        <p:nvSpPr>
          <p:cNvPr id="9" name="Marcador de texto 7"/>
          <p:cNvSpPr>
            <a:spLocks noGrp="1"/>
          </p:cNvSpPr>
          <p:nvPr>
            <p:ph type="body" sz="quarter" idx="11" hasCustomPrompt="1"/>
          </p:nvPr>
        </p:nvSpPr>
        <p:spPr>
          <a:xfrm>
            <a:off x="503237" y="1123501"/>
            <a:ext cx="4068763" cy="564619"/>
          </a:xfrm>
          <a:prstGeom prst="rect">
            <a:avLst/>
          </a:prstGeom>
          <a:solidFill>
            <a:schemeClr val="bg1"/>
          </a:solidFill>
        </p:spPr>
        <p:txBody>
          <a:bodyPr vert="horz" lIns="0" tIns="72000" rIns="0" bIns="0" anchor="t"/>
          <a:lstStyle>
            <a:lvl1pPr marL="0" indent="0" algn="l">
              <a:buNone/>
              <a:defRPr sz="1200" b="1" i="0">
                <a:solidFill>
                  <a:schemeClr val="tx1">
                    <a:lumMod val="85000"/>
                    <a:lumOff val="15000"/>
                  </a:schemeClr>
                </a:solidFill>
                <a:latin typeface="Raleway Black" panose="02010600030101010101" charset="0"/>
                <a:ea typeface="Raleway Black" panose="02010600030101010101" charset="0"/>
                <a:cs typeface="Raleway Black" panose="02010600030101010101" charset="0"/>
              </a:defRPr>
            </a:lvl1pPr>
          </a:lstStyle>
          <a:p>
            <a:pPr lvl="0" fontAlgn="auto"/>
            <a:r>
              <a:rPr lang="es-ES_tradnl" strike="noStrike" noProof="1"/>
              <a:t>ABOUT US </a:t>
            </a:r>
            <a:endParaRPr lang="es-ES_tradnl" strike="noStrike" noProof="1"/>
          </a:p>
        </p:txBody>
      </p:sp>
      <p:sp>
        <p:nvSpPr>
          <p:cNvPr id="2" name="日期占位符 1"/>
          <p:cNvSpPr>
            <a:spLocks noGrp="1"/>
          </p:cNvSpPr>
          <p:nvPr>
            <p:ph type="dt" sz="half" idx="12"/>
          </p:nvPr>
        </p:nvSpPr>
        <p:spPr>
          <a:xfrm>
            <a:off x="628651" y="6356351"/>
            <a:ext cx="2057400" cy="365125"/>
          </a:xfrm>
        </p:spPr>
        <p:txBody>
          <a:bodyPr/>
          <a:lstStyle/>
          <a:p>
            <a:pPr fontAlgn="auto"/>
            <a:fld id="{8DCD3899-95A6-41A9-8DBB-7A918069E1C1}" type="datetime1">
              <a:rPr lang="en-US" altLang="zh-CN" strike="noStrike" noProof="1" smtClean="0">
                <a:latin typeface="+mn-lt"/>
                <a:ea typeface="+mn-ea"/>
                <a:cs typeface="+mn-cs"/>
              </a:rPr>
            </a:fld>
            <a:endParaRPr lang="en-US" strike="noStrike" noProof="1"/>
          </a:p>
        </p:txBody>
      </p:sp>
      <p:sp>
        <p:nvSpPr>
          <p:cNvPr id="3" name="页脚占位符 2"/>
          <p:cNvSpPr>
            <a:spLocks noGrp="1"/>
          </p:cNvSpPr>
          <p:nvPr>
            <p:ph type="ftr" sz="quarter" idx="13"/>
          </p:nvPr>
        </p:nvSpPr>
        <p:spPr>
          <a:xfrm>
            <a:off x="3028951" y="6356351"/>
            <a:ext cx="3086100" cy="365125"/>
          </a:xfrm>
        </p:spPr>
        <p:txBody>
          <a:bodyPr/>
          <a:lstStyle/>
          <a:p>
            <a:pPr fontAlgn="auto"/>
            <a:endParaRPr lang="en-US" strike="noStrike" noProof="1"/>
          </a:p>
        </p:txBody>
      </p:sp>
      <p:sp>
        <p:nvSpPr>
          <p:cNvPr id="4" name="灯片编号占位符 3"/>
          <p:cNvSpPr>
            <a:spLocks noGrp="1"/>
          </p:cNvSpPr>
          <p:nvPr>
            <p:ph type="sldNum" sz="quarter" idx="14"/>
          </p:nvPr>
        </p:nvSpPr>
        <p:spPr>
          <a:xfrm>
            <a:off x="6457951" y="6356351"/>
            <a:ext cx="2057400" cy="365125"/>
          </a:xfrm>
        </p:spPr>
        <p:txBody>
          <a:bodyPr/>
          <a:lstStyle/>
          <a:p>
            <a:pPr fontAlgn="auto"/>
            <a:fld id="{2240CEC4-131A-46BD-8476-F2DA7A14BE27}"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a:t>单击此处编辑母版文本样式</a:t>
            </a:r>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28650" y="1825625"/>
            <a:ext cx="3867150" cy="4351338"/>
          </a:xfrm>
          <a:prstGeom prst="rect">
            <a:avLst/>
          </a:prstGeo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内容占位符 3"/>
          <p:cNvSpPr>
            <a:spLocks noGrp="1"/>
          </p:cNvSpPr>
          <p:nvPr>
            <p:ph sz="half" idx="2"/>
          </p:nvPr>
        </p:nvSpPr>
        <p:spPr>
          <a:xfrm>
            <a:off x="4648200" y="1825625"/>
            <a:ext cx="3867150" cy="4351338"/>
          </a:xfrm>
          <a:prstGeom prst="rect">
            <a:avLst/>
          </a:prstGeo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630238" y="2505075"/>
            <a:ext cx="3868737" cy="3684588"/>
          </a:xfrm>
          <a:prstGeom prst="rect">
            <a:avLst/>
          </a:prstGeo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pPr fontAlgn="base"/>
            <a:r>
              <a:rPr lang="zh-CN" altLang="en-US" strike="noStrike" noProof="1"/>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0" Type="http://schemas.openxmlformats.org/officeDocument/2006/relationships/theme" Target="../theme/theme2.xml"/><Relationship Id="rId2" Type="http://schemas.openxmlformats.org/officeDocument/2006/relationships/slideLayout" Target="../slideLayouts/slideLayout13.xml"/><Relationship Id="rId19" Type="http://schemas.openxmlformats.org/officeDocument/2006/relationships/image" Target="../media/image4.jpeg"/><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6146" name="Rectangle 2"/>
          <p:cNvSpPr>
            <a:spLocks noChangeArrowheads="1"/>
          </p:cNvSpPr>
          <p:nvPr/>
        </p:nvSpPr>
        <p:spPr bwMode="auto">
          <a:xfrm>
            <a:off x="533400" y="762000"/>
            <a:ext cx="7772400" cy="1143000"/>
          </a:xfrm>
          <a:prstGeom prst="rect">
            <a:avLst/>
          </a:prstGeom>
          <a:noFill/>
          <a:ln>
            <a:noFill/>
          </a:ln>
          <a:effectLst/>
        </p:spPr>
        <p:txBody>
          <a:bodyPr anchor="ctr"/>
          <a:lstStyle>
            <a:lvl1pPr>
              <a:spcBef>
                <a:spcPct val="0"/>
              </a:spcBef>
              <a:defRPr sz="3200" b="1">
                <a:solidFill>
                  <a:srgbClr val="800000"/>
                </a:solidFill>
                <a:latin typeface="Times New Roman" panose="02020603050405020304" pitchFamily="18" charset="0"/>
                <a:ea typeface="宋体" panose="02010600030101010101" pitchFamily="2" charset="-122"/>
              </a:defRPr>
            </a:lvl1pPr>
            <a:lvl2pPr>
              <a:spcBef>
                <a:spcPct val="0"/>
              </a:spcBef>
              <a:defRPr sz="3200" b="1">
                <a:solidFill>
                  <a:srgbClr val="800000"/>
                </a:solidFill>
                <a:latin typeface="Times New Roman" panose="02020603050405020304" pitchFamily="18" charset="0"/>
                <a:ea typeface="宋体" panose="02010600030101010101" pitchFamily="2" charset="-122"/>
              </a:defRPr>
            </a:lvl2pPr>
            <a:lvl3pPr>
              <a:spcBef>
                <a:spcPct val="0"/>
              </a:spcBef>
              <a:defRPr sz="3200" b="1">
                <a:solidFill>
                  <a:srgbClr val="800000"/>
                </a:solidFill>
                <a:latin typeface="Times New Roman" panose="02020603050405020304" pitchFamily="18" charset="0"/>
                <a:ea typeface="宋体" panose="02010600030101010101" pitchFamily="2" charset="-122"/>
              </a:defRPr>
            </a:lvl3pPr>
            <a:lvl4pPr>
              <a:spcBef>
                <a:spcPct val="0"/>
              </a:spcBef>
              <a:defRPr sz="3200" b="1">
                <a:solidFill>
                  <a:srgbClr val="800000"/>
                </a:solidFill>
                <a:latin typeface="Times New Roman" panose="02020603050405020304" pitchFamily="18" charset="0"/>
                <a:ea typeface="宋体" panose="02010600030101010101" pitchFamily="2" charset="-122"/>
              </a:defRPr>
            </a:lvl4pPr>
            <a:lvl5pPr>
              <a:spcBef>
                <a:spcPct val="0"/>
              </a:spcBef>
              <a:defRPr sz="3200" b="1">
                <a:solidFill>
                  <a:srgbClr val="800000"/>
                </a:solidFill>
                <a:latin typeface="Times New Roman" panose="02020603050405020304" pitchFamily="18" charset="0"/>
                <a:ea typeface="宋体" panose="02010600030101010101" pitchFamily="2" charset="-122"/>
              </a:defRPr>
            </a:lvl5pPr>
            <a:lvl6pPr marL="457200" fontAlgn="base">
              <a:spcBef>
                <a:spcPct val="0"/>
              </a:spcBef>
              <a:spcAft>
                <a:spcPct val="0"/>
              </a:spcAft>
              <a:defRPr sz="3200" b="1">
                <a:solidFill>
                  <a:srgbClr val="800000"/>
                </a:solidFill>
                <a:latin typeface="Times New Roman" panose="02020603050405020304" pitchFamily="18" charset="0"/>
                <a:ea typeface="宋体" panose="02010600030101010101" pitchFamily="2" charset="-122"/>
              </a:defRPr>
            </a:lvl6pPr>
            <a:lvl7pPr marL="914400" fontAlgn="base">
              <a:spcBef>
                <a:spcPct val="0"/>
              </a:spcBef>
              <a:spcAft>
                <a:spcPct val="0"/>
              </a:spcAft>
              <a:defRPr sz="3200" b="1">
                <a:solidFill>
                  <a:srgbClr val="800000"/>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sz="3200" b="1">
                <a:solidFill>
                  <a:srgbClr val="800000"/>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sz="3200" b="1">
                <a:solidFill>
                  <a:srgbClr val="8000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rgbClr val="800000"/>
                </a:solidFill>
                <a:effectLst/>
                <a:uLnTx/>
                <a:uFillTx/>
                <a:latin typeface="Times New Roman" panose="02020603050405020304" pitchFamily="18" charset="0"/>
                <a:ea typeface="宋体" panose="02010600030101010101" pitchFamily="2" charset="-122"/>
                <a:cs typeface="+mn-cs"/>
              </a:rPr>
              <a:t>单击此处编辑母版标题样式</a:t>
            </a:r>
            <a:endParaRPr kumimoji="0" lang="zh-CN" altLang="en-US" sz="3200" b="1" i="0" u="none" strike="noStrike" kern="1200" cap="none" spc="0" normalizeH="0" baseline="0" noProof="0">
              <a:ln>
                <a:noFill/>
              </a:ln>
              <a:solidFill>
                <a:srgbClr val="800000"/>
              </a:solidFill>
              <a:effectLst/>
              <a:uLnTx/>
              <a:uFillTx/>
              <a:latin typeface="Times New Roman" panose="02020603050405020304" pitchFamily="18" charset="0"/>
              <a:ea typeface="宋体" panose="02010600030101010101" pitchFamily="2" charset="-122"/>
              <a:cs typeface="+mn-cs"/>
            </a:endParaRPr>
          </a:p>
        </p:txBody>
      </p:sp>
      <p:sp>
        <p:nvSpPr>
          <p:cNvPr id="6147" name="Rectangle 3"/>
          <p:cNvSpPr>
            <a:spLocks noChangeArrowheads="1"/>
          </p:cNvSpPr>
          <p:nvPr/>
        </p:nvSpPr>
        <p:spPr bwMode="auto">
          <a:xfrm>
            <a:off x="457200" y="2514600"/>
            <a:ext cx="8229600" cy="1752600"/>
          </a:xfrm>
          <a:prstGeom prst="rect">
            <a:avLst/>
          </a:prstGeom>
          <a:noFill/>
          <a:ln>
            <a:noFill/>
          </a:ln>
          <a:effectLst/>
        </p:spPr>
        <p:txBody>
          <a:bodyPr/>
          <a:lstStyle>
            <a:lvl1pPr marL="287655" indent="-287655">
              <a:buChar char="•"/>
              <a:defRPr sz="2800" b="1">
                <a:solidFill>
                  <a:schemeClr val="tx1"/>
                </a:solidFill>
                <a:latin typeface="Times New Roman" panose="02020603050405020304" pitchFamily="18" charset="0"/>
                <a:ea typeface="宋体" panose="02010600030101010101" pitchFamily="2" charset="-122"/>
              </a:defRPr>
            </a:lvl1pPr>
            <a:lvl2pPr marL="478155" algn="ctr">
              <a:defRPr sz="2800" b="1">
                <a:solidFill>
                  <a:schemeClr val="tx1"/>
                </a:solidFill>
                <a:latin typeface="Times New Roman" panose="02020603050405020304" pitchFamily="18" charset="0"/>
                <a:ea typeface="宋体" panose="02010600030101010101" pitchFamily="2" charset="-122"/>
              </a:defRPr>
            </a:lvl2pPr>
            <a:lvl3pPr algn="ctr">
              <a:defRPr sz="2800" b="1">
                <a:solidFill>
                  <a:schemeClr val="tx1"/>
                </a:solidFill>
                <a:latin typeface="Times New Roman" panose="02020603050405020304" pitchFamily="18" charset="0"/>
                <a:ea typeface="宋体" panose="02010600030101010101" pitchFamily="2" charset="-122"/>
              </a:defRPr>
            </a:lvl3pPr>
            <a:lvl4pPr algn="ctr">
              <a:defRPr sz="2800" b="1">
                <a:solidFill>
                  <a:schemeClr val="tx1"/>
                </a:solidFill>
                <a:latin typeface="Times New Roman" panose="02020603050405020304" pitchFamily="18" charset="0"/>
                <a:ea typeface="宋体" panose="02010600030101010101" pitchFamily="2" charset="-122"/>
              </a:defRPr>
            </a:lvl4pPr>
            <a:lvl5pPr algn="ctr">
              <a:defRPr sz="2800" b="1">
                <a:solidFill>
                  <a:schemeClr val="tx1"/>
                </a:solidFill>
                <a:latin typeface="Times New Roman" panose="02020603050405020304" pitchFamily="18" charset="0"/>
                <a:ea typeface="宋体" panose="02010600030101010101" pitchFamily="2" charset="-122"/>
              </a:defRPr>
            </a:lvl5pPr>
            <a:lvl6pPr algn="ctr" fontAlgn="base">
              <a:spcBef>
                <a:spcPct val="20000"/>
              </a:spcBef>
              <a:spcAft>
                <a:spcPct val="0"/>
              </a:spcAft>
              <a:defRPr sz="2800" b="1">
                <a:solidFill>
                  <a:schemeClr val="tx1"/>
                </a:solidFill>
                <a:latin typeface="Times New Roman" panose="02020603050405020304" pitchFamily="18" charset="0"/>
                <a:ea typeface="宋体" panose="02010600030101010101" pitchFamily="2" charset="-122"/>
              </a:defRPr>
            </a:lvl6pPr>
            <a:lvl7pPr algn="ctr" fontAlgn="base">
              <a:spcBef>
                <a:spcPct val="20000"/>
              </a:spcBef>
              <a:spcAft>
                <a:spcPct val="0"/>
              </a:spcAft>
              <a:defRPr sz="2800" b="1">
                <a:solidFill>
                  <a:schemeClr val="tx1"/>
                </a:solidFill>
                <a:latin typeface="Times New Roman" panose="02020603050405020304" pitchFamily="18" charset="0"/>
                <a:ea typeface="宋体" panose="02010600030101010101" pitchFamily="2" charset="-122"/>
              </a:defRPr>
            </a:lvl7pPr>
            <a:lvl8pPr algn="ctr" fontAlgn="base">
              <a:spcBef>
                <a:spcPct val="20000"/>
              </a:spcBef>
              <a:spcAft>
                <a:spcPct val="0"/>
              </a:spcAft>
              <a:defRPr sz="2800" b="1">
                <a:solidFill>
                  <a:schemeClr val="tx1"/>
                </a:solidFill>
                <a:latin typeface="Times New Roman" panose="02020603050405020304" pitchFamily="18" charset="0"/>
                <a:ea typeface="宋体" panose="02010600030101010101" pitchFamily="2" charset="-122"/>
              </a:defRPr>
            </a:lvl8pPr>
            <a:lvl9pPr algn="ctr" fontAlgn="base">
              <a:spcBef>
                <a:spcPct val="2000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marL="287655" marR="0" lvl="0" indent="-287655" algn="l" defTabSz="914400" rtl="0" eaLnBrk="1" fontAlgn="base" latinLnBrk="0" hangingPunct="1">
              <a:lnSpc>
                <a:spcPct val="100000"/>
              </a:lnSpc>
              <a:spcBef>
                <a:spcPct val="20000"/>
              </a:spcBef>
              <a:spcAft>
                <a:spcPct val="0"/>
              </a:spcAft>
              <a:buClrTx/>
              <a:buSzTx/>
              <a:buFontTx/>
              <a:buChar char="•"/>
              <a:defRPr/>
            </a:pPr>
            <a:r>
              <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单击此处编辑母版副标题样式</a:t>
            </a: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3200" b="1" kern="1200">
          <a:solidFill>
            <a:srgbClr val="800000"/>
          </a:solidFill>
          <a:latin typeface="+mj-lt"/>
          <a:ea typeface="+mj-ea"/>
          <a:cs typeface="+mj-cs"/>
        </a:defRPr>
      </a:lvl1pPr>
      <a:lvl2pPr algn="l" rtl="0" eaLnBrk="0" fontAlgn="base" hangingPunct="0">
        <a:spcBef>
          <a:spcPct val="0"/>
        </a:spcBef>
        <a:spcAft>
          <a:spcPct val="0"/>
        </a:spcAft>
        <a:defRPr sz="3200" b="1">
          <a:solidFill>
            <a:srgbClr val="800000"/>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3200" b="1">
          <a:solidFill>
            <a:srgbClr val="800000"/>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3200" b="1">
          <a:solidFill>
            <a:srgbClr val="800000"/>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3200" b="1">
          <a:solidFill>
            <a:srgbClr val="800000"/>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sz="3200" b="1">
          <a:solidFill>
            <a:srgbClr val="800000"/>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sz="3200" b="1">
          <a:solidFill>
            <a:srgbClr val="800000"/>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sz="3200" b="1">
          <a:solidFill>
            <a:srgbClr val="800000"/>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sz="3200" b="1">
          <a:solidFill>
            <a:srgbClr val="800000"/>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800" b="1"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800" b="1"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8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365127"/>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1" y="1825625"/>
            <a:ext cx="7886700" cy="4351339"/>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1" y="6356352"/>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08C600-57EC-4CAD-8534-C65D1AF74489}" type="datetime1">
              <a:rPr lang="en-US" altLang="zh-CN" smtClean="0"/>
            </a:fld>
            <a:endParaRPr lang="en-US" dirty="0"/>
          </a:p>
        </p:txBody>
      </p:sp>
      <p:sp>
        <p:nvSpPr>
          <p:cNvPr id="5" name="Footer Placeholder 4"/>
          <p:cNvSpPr>
            <a:spLocks noGrp="1"/>
          </p:cNvSpPr>
          <p:nvPr>
            <p:ph type="ftr" sz="quarter" idx="3"/>
          </p:nvPr>
        </p:nvSpPr>
        <p:spPr>
          <a:xfrm>
            <a:off x="3028951" y="6356352"/>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1" y="6356352"/>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dirty="0"/>
          </a:p>
        </p:txBody>
      </p:sp>
      <p:pic>
        <p:nvPicPr>
          <p:cNvPr id="7" name="Picture 2" descr="C:\Documents and Settings\yangweizhou\桌面\2.jpg"/>
          <p:cNvPicPr>
            <a:picLocks noChangeAspect="1" noChangeArrowheads="1"/>
          </p:cNvPicPr>
          <p:nvPr userDrawn="1"/>
        </p:nvPicPr>
        <p:blipFill rotWithShape="1">
          <a:blip r:embed="rId19" cstate="print"/>
          <a:srcRect b="20467"/>
          <a:stretch>
            <a:fillRect/>
          </a:stretch>
        </p:blipFill>
        <p:spPr bwMode="auto">
          <a:xfrm>
            <a:off x="0" y="0"/>
            <a:ext cx="9144000" cy="6858000"/>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9.xml"/><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vmlDrawing" Target="../drawings/vmlDrawing2.vml"/><Relationship Id="rId5" Type="http://schemas.openxmlformats.org/officeDocument/2006/relationships/slideLayout" Target="../slideLayouts/slideLayout18.xml"/><Relationship Id="rId4" Type="http://schemas.openxmlformats.org/officeDocument/2006/relationships/image" Target="../media/image12.wmf"/><Relationship Id="rId3" Type="http://schemas.openxmlformats.org/officeDocument/2006/relationships/oleObject" Target="../embeddings/oleObject4.bin"/><Relationship Id="rId2" Type="http://schemas.openxmlformats.org/officeDocument/2006/relationships/image" Target="../media/image11.wmf"/><Relationship Id="rId1"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vmlDrawing" Target="../drawings/vmlDrawing3.vml"/><Relationship Id="rId5" Type="http://schemas.openxmlformats.org/officeDocument/2006/relationships/slideLayout" Target="../slideLayouts/slideLayout18.xml"/><Relationship Id="rId4" Type="http://schemas.openxmlformats.org/officeDocument/2006/relationships/image" Target="../media/image14.wmf"/><Relationship Id="rId3" Type="http://schemas.openxmlformats.org/officeDocument/2006/relationships/oleObject" Target="../embeddings/oleObject6.bin"/><Relationship Id="rId2" Type="http://schemas.openxmlformats.org/officeDocument/2006/relationships/image" Target="../media/image13.wmf"/><Relationship Id="rId1"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vmlDrawing" Target="../drawings/vmlDrawing4.vml"/><Relationship Id="rId5" Type="http://schemas.openxmlformats.org/officeDocument/2006/relationships/slideLayout" Target="../slideLayouts/slideLayout18.xml"/><Relationship Id="rId4" Type="http://schemas.openxmlformats.org/officeDocument/2006/relationships/image" Target="../media/image16.wmf"/><Relationship Id="rId3" Type="http://schemas.openxmlformats.org/officeDocument/2006/relationships/oleObject" Target="../embeddings/oleObject8.bin"/><Relationship Id="rId2" Type="http://schemas.openxmlformats.org/officeDocument/2006/relationships/image" Target="../media/image15.wmf"/><Relationship Id="rId1"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image" Target="../media/image19.wmf"/><Relationship Id="rId7" Type="http://schemas.openxmlformats.org/officeDocument/2006/relationships/oleObject" Target="../embeddings/oleObject10.bin"/><Relationship Id="rId6" Type="http://schemas.openxmlformats.org/officeDocument/2006/relationships/image" Target="../media/image18.wmf"/><Relationship Id="rId5" Type="http://schemas.openxmlformats.org/officeDocument/2006/relationships/oleObject" Target="../embeddings/oleObject9.bin"/><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0" Type="http://schemas.openxmlformats.org/officeDocument/2006/relationships/vmlDrawing" Target="../drawings/vmlDrawing5.v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13.bin"/><Relationship Id="rId8" Type="http://schemas.openxmlformats.org/officeDocument/2006/relationships/image" Target="../media/image21.wmf"/><Relationship Id="rId7" Type="http://schemas.openxmlformats.org/officeDocument/2006/relationships/oleObject" Target="../embeddings/oleObject12.bin"/><Relationship Id="rId6" Type="http://schemas.openxmlformats.org/officeDocument/2006/relationships/image" Target="../media/image20.wmf"/><Relationship Id="rId5" Type="http://schemas.openxmlformats.org/officeDocument/2006/relationships/oleObject" Target="../embeddings/oleObject11.bin"/><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2" Type="http://schemas.openxmlformats.org/officeDocument/2006/relationships/vmlDrawing" Target="../drawings/vmlDrawing6.vml"/><Relationship Id="rId11" Type="http://schemas.openxmlformats.org/officeDocument/2006/relationships/slideLayout" Target="../slideLayouts/slideLayout18.xml"/><Relationship Id="rId10" Type="http://schemas.openxmlformats.org/officeDocument/2006/relationships/image" Target="../media/image22.wmf"/><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16.bin"/><Relationship Id="rId8" Type="http://schemas.openxmlformats.org/officeDocument/2006/relationships/image" Target="../media/image24.wmf"/><Relationship Id="rId7" Type="http://schemas.openxmlformats.org/officeDocument/2006/relationships/oleObject" Target="../embeddings/oleObject15.bin"/><Relationship Id="rId6" Type="http://schemas.openxmlformats.org/officeDocument/2006/relationships/image" Target="../media/image23.wmf"/><Relationship Id="rId5" Type="http://schemas.openxmlformats.org/officeDocument/2006/relationships/oleObject" Target="../embeddings/oleObject14.bin"/><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2" Type="http://schemas.openxmlformats.org/officeDocument/2006/relationships/vmlDrawing" Target="../drawings/vmlDrawing7.vml"/><Relationship Id="rId11" Type="http://schemas.openxmlformats.org/officeDocument/2006/relationships/slideLayout" Target="../slideLayouts/slideLayout18.xml"/><Relationship Id="rId10" Type="http://schemas.openxmlformats.org/officeDocument/2006/relationships/image" Target="../media/image25.wmf"/><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19.bin"/><Relationship Id="rId8" Type="http://schemas.openxmlformats.org/officeDocument/2006/relationships/image" Target="../media/image27.wmf"/><Relationship Id="rId7" Type="http://schemas.openxmlformats.org/officeDocument/2006/relationships/oleObject" Target="../embeddings/oleObject18.bin"/><Relationship Id="rId6" Type="http://schemas.openxmlformats.org/officeDocument/2006/relationships/image" Target="../media/image26.wmf"/><Relationship Id="rId5" Type="http://schemas.openxmlformats.org/officeDocument/2006/relationships/oleObject" Target="../embeddings/oleObject17.bin"/><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2" Type="http://schemas.openxmlformats.org/officeDocument/2006/relationships/vmlDrawing" Target="../drawings/vmlDrawing8.vml"/><Relationship Id="rId11" Type="http://schemas.openxmlformats.org/officeDocument/2006/relationships/slideLayout" Target="../slideLayouts/slideLayout18.xml"/><Relationship Id="rId10" Type="http://schemas.openxmlformats.org/officeDocument/2006/relationships/image" Target="../media/image28.wmf"/><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22.bin"/><Relationship Id="rId8" Type="http://schemas.openxmlformats.org/officeDocument/2006/relationships/image" Target="../media/image30.wmf"/><Relationship Id="rId7" Type="http://schemas.openxmlformats.org/officeDocument/2006/relationships/oleObject" Target="../embeddings/oleObject21.bin"/><Relationship Id="rId6" Type="http://schemas.openxmlformats.org/officeDocument/2006/relationships/image" Target="../media/image29.wmf"/><Relationship Id="rId5" Type="http://schemas.openxmlformats.org/officeDocument/2006/relationships/oleObject" Target="../embeddings/oleObject20.bin"/><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2" Type="http://schemas.openxmlformats.org/officeDocument/2006/relationships/vmlDrawing" Target="../drawings/vmlDrawing9.vml"/><Relationship Id="rId11" Type="http://schemas.openxmlformats.org/officeDocument/2006/relationships/slideLayout" Target="../slideLayouts/slideLayout18.xml"/><Relationship Id="rId10" Type="http://schemas.openxmlformats.org/officeDocument/2006/relationships/image" Target="../media/image31.wmf"/><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image" Target="../media/image33.wmf"/><Relationship Id="rId7" Type="http://schemas.openxmlformats.org/officeDocument/2006/relationships/oleObject" Target="../embeddings/oleObject24.bin"/><Relationship Id="rId6" Type="http://schemas.openxmlformats.org/officeDocument/2006/relationships/image" Target="../media/image32.wmf"/><Relationship Id="rId5" Type="http://schemas.openxmlformats.org/officeDocument/2006/relationships/oleObject" Target="../embeddings/oleObject23.bin"/><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0" Type="http://schemas.openxmlformats.org/officeDocument/2006/relationships/vmlDrawing" Target="../drawings/vmlDrawing10.v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27.bin"/><Relationship Id="rId8" Type="http://schemas.openxmlformats.org/officeDocument/2006/relationships/image" Target="../media/image35.wmf"/><Relationship Id="rId7" Type="http://schemas.openxmlformats.org/officeDocument/2006/relationships/oleObject" Target="../embeddings/oleObject26.bin"/><Relationship Id="rId6" Type="http://schemas.openxmlformats.org/officeDocument/2006/relationships/image" Target="../media/image34.wmf"/><Relationship Id="rId5" Type="http://schemas.openxmlformats.org/officeDocument/2006/relationships/oleObject" Target="../embeddings/oleObject25.bin"/><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4" Type="http://schemas.openxmlformats.org/officeDocument/2006/relationships/vmlDrawing" Target="../drawings/vmlDrawing11.vml"/><Relationship Id="rId13" Type="http://schemas.openxmlformats.org/officeDocument/2006/relationships/slideLayout" Target="../slideLayouts/slideLayout18.xml"/><Relationship Id="rId12" Type="http://schemas.openxmlformats.org/officeDocument/2006/relationships/image" Target="../media/image37.wmf"/><Relationship Id="rId11" Type="http://schemas.openxmlformats.org/officeDocument/2006/relationships/oleObject" Target="../embeddings/oleObject28.bin"/><Relationship Id="rId10" Type="http://schemas.openxmlformats.org/officeDocument/2006/relationships/image" Target="../media/image36.wmf"/><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38.png"/><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31.bin"/><Relationship Id="rId8" Type="http://schemas.openxmlformats.org/officeDocument/2006/relationships/image" Target="../media/image40.wmf"/><Relationship Id="rId7" Type="http://schemas.openxmlformats.org/officeDocument/2006/relationships/oleObject" Target="../embeddings/oleObject30.bin"/><Relationship Id="rId6" Type="http://schemas.openxmlformats.org/officeDocument/2006/relationships/image" Target="../media/image39.wmf"/><Relationship Id="rId5" Type="http://schemas.openxmlformats.org/officeDocument/2006/relationships/oleObject" Target="../embeddings/oleObject29.bin"/><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2" Type="http://schemas.openxmlformats.org/officeDocument/2006/relationships/vmlDrawing" Target="../drawings/vmlDrawing12.vml"/><Relationship Id="rId11" Type="http://schemas.openxmlformats.org/officeDocument/2006/relationships/slideLayout" Target="../slideLayouts/slideLayout18.xml"/><Relationship Id="rId10" Type="http://schemas.openxmlformats.org/officeDocument/2006/relationships/image" Target="../media/image41.wmf"/><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34.bin"/><Relationship Id="rId8" Type="http://schemas.openxmlformats.org/officeDocument/2006/relationships/image" Target="../media/image43.wmf"/><Relationship Id="rId7" Type="http://schemas.openxmlformats.org/officeDocument/2006/relationships/oleObject" Target="../embeddings/oleObject33.bin"/><Relationship Id="rId6" Type="http://schemas.openxmlformats.org/officeDocument/2006/relationships/image" Target="../media/image42.wmf"/><Relationship Id="rId5" Type="http://schemas.openxmlformats.org/officeDocument/2006/relationships/oleObject" Target="../embeddings/oleObject32.bin"/><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2" Type="http://schemas.openxmlformats.org/officeDocument/2006/relationships/vmlDrawing" Target="../drawings/vmlDrawing13.vml"/><Relationship Id="rId11" Type="http://schemas.openxmlformats.org/officeDocument/2006/relationships/slideLayout" Target="../slideLayouts/slideLayout18.xml"/><Relationship Id="rId10" Type="http://schemas.openxmlformats.org/officeDocument/2006/relationships/image" Target="../media/image44.wmf"/><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image" Target="../media/image46.wmf"/><Relationship Id="rId7" Type="http://schemas.openxmlformats.org/officeDocument/2006/relationships/oleObject" Target="../embeddings/oleObject36.bin"/><Relationship Id="rId6" Type="http://schemas.openxmlformats.org/officeDocument/2006/relationships/image" Target="../media/image45.wmf"/><Relationship Id="rId5" Type="http://schemas.openxmlformats.org/officeDocument/2006/relationships/oleObject" Target="../embeddings/oleObject35.bin"/><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0" Type="http://schemas.openxmlformats.org/officeDocument/2006/relationships/vmlDrawing" Target="../drawings/vmlDrawing14.vml"/><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39.bin"/><Relationship Id="rId8" Type="http://schemas.openxmlformats.org/officeDocument/2006/relationships/image" Target="../media/image48.wmf"/><Relationship Id="rId7" Type="http://schemas.openxmlformats.org/officeDocument/2006/relationships/oleObject" Target="../embeddings/oleObject38.bin"/><Relationship Id="rId6" Type="http://schemas.openxmlformats.org/officeDocument/2006/relationships/image" Target="../media/image47.wmf"/><Relationship Id="rId5" Type="http://schemas.openxmlformats.org/officeDocument/2006/relationships/oleObject" Target="../embeddings/oleObject37.bin"/><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2" Type="http://schemas.openxmlformats.org/officeDocument/2006/relationships/vmlDrawing" Target="../drawings/vmlDrawing15.vml"/><Relationship Id="rId11" Type="http://schemas.openxmlformats.org/officeDocument/2006/relationships/slideLayout" Target="../slideLayouts/slideLayout18.xml"/><Relationship Id="rId10" Type="http://schemas.openxmlformats.org/officeDocument/2006/relationships/image" Target="../media/image49.wmf"/><Relationship Id="rId1" Type="http://schemas.openxmlformats.org/officeDocument/2006/relationships/image" Target="../media/image17.png"/></Relationships>
</file>

<file path=ppt/slides/_rels/slide29.xml.rels><?xml version="1.0" encoding="UTF-8" standalone="yes"?>
<Relationships xmlns="http://schemas.openxmlformats.org/package/2006/relationships"><Relationship Id="rId8" Type="http://schemas.openxmlformats.org/officeDocument/2006/relationships/vmlDrawing" Target="../drawings/vmlDrawing16.vml"/><Relationship Id="rId7" Type="http://schemas.openxmlformats.org/officeDocument/2006/relationships/slideLayout" Target="../slideLayouts/slideLayout18.xml"/><Relationship Id="rId6" Type="http://schemas.openxmlformats.org/officeDocument/2006/relationships/image" Target="../media/image50.wmf"/><Relationship Id="rId5" Type="http://schemas.openxmlformats.org/officeDocument/2006/relationships/oleObject" Target="../embeddings/oleObject40.bin"/><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9.xml"/><Relationship Id="rId1" Type="http://schemas.openxmlformats.org/officeDocument/2006/relationships/image" Target="../media/image7.png"/></Relationships>
</file>

<file path=ppt/slides/_rels/slide30.xml.rels><?xml version="1.0" encoding="UTF-8" standalone="yes"?>
<Relationships xmlns="http://schemas.openxmlformats.org/package/2006/relationships"><Relationship Id="rId8" Type="http://schemas.openxmlformats.org/officeDocument/2006/relationships/vmlDrawing" Target="../drawings/vmlDrawing17.vml"/><Relationship Id="rId7" Type="http://schemas.openxmlformats.org/officeDocument/2006/relationships/slideLayout" Target="../slideLayouts/slideLayout18.xml"/><Relationship Id="rId6" Type="http://schemas.openxmlformats.org/officeDocument/2006/relationships/image" Target="../media/image51.wmf"/><Relationship Id="rId5" Type="http://schemas.openxmlformats.org/officeDocument/2006/relationships/oleObject" Target="../embeddings/oleObject41.bin"/><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image" Target="../media/image17.png"/></Relationships>
</file>

<file path=ppt/slides/_rels/slide31.xml.rels><?xml version="1.0" encoding="UTF-8" standalone="yes"?>
<Relationships xmlns="http://schemas.openxmlformats.org/package/2006/relationships"><Relationship Id="rId9" Type="http://schemas.openxmlformats.org/officeDocument/2006/relationships/oleObject" Target="../embeddings/oleObject44.bin"/><Relationship Id="rId8" Type="http://schemas.openxmlformats.org/officeDocument/2006/relationships/image" Target="../media/image54.wmf"/><Relationship Id="rId7" Type="http://schemas.openxmlformats.org/officeDocument/2006/relationships/oleObject" Target="../embeddings/oleObject43.bin"/><Relationship Id="rId6" Type="http://schemas.openxmlformats.org/officeDocument/2006/relationships/image" Target="../media/image53.wmf"/><Relationship Id="rId5" Type="http://schemas.openxmlformats.org/officeDocument/2006/relationships/oleObject" Target="../embeddings/oleObject42.bin"/><Relationship Id="rId4" Type="http://schemas.openxmlformats.org/officeDocument/2006/relationships/image" Target="../media/image52.png"/><Relationship Id="rId3" Type="http://schemas.openxmlformats.org/officeDocument/2006/relationships/tags" Target="../tags/tag47.xml"/><Relationship Id="rId2" Type="http://schemas.openxmlformats.org/officeDocument/2006/relationships/tags" Target="../tags/tag46.xml"/><Relationship Id="rId18" Type="http://schemas.openxmlformats.org/officeDocument/2006/relationships/vmlDrawing" Target="../drawings/vmlDrawing18.vml"/><Relationship Id="rId17" Type="http://schemas.openxmlformats.org/officeDocument/2006/relationships/slideLayout" Target="../slideLayouts/slideLayout18.xml"/><Relationship Id="rId16" Type="http://schemas.openxmlformats.org/officeDocument/2006/relationships/image" Target="../media/image58.wmf"/><Relationship Id="rId15" Type="http://schemas.openxmlformats.org/officeDocument/2006/relationships/oleObject" Target="../embeddings/oleObject47.bin"/><Relationship Id="rId14" Type="http://schemas.openxmlformats.org/officeDocument/2006/relationships/image" Target="../media/image57.wmf"/><Relationship Id="rId13" Type="http://schemas.openxmlformats.org/officeDocument/2006/relationships/oleObject" Target="../embeddings/oleObject46.bin"/><Relationship Id="rId12" Type="http://schemas.openxmlformats.org/officeDocument/2006/relationships/image" Target="../media/image56.wmf"/><Relationship Id="rId11" Type="http://schemas.openxmlformats.org/officeDocument/2006/relationships/oleObject" Target="../embeddings/oleObject45.bin"/><Relationship Id="rId10" Type="http://schemas.openxmlformats.org/officeDocument/2006/relationships/image" Target="../media/image55.wmf"/><Relationship Id="rId1" Type="http://schemas.openxmlformats.org/officeDocument/2006/relationships/image" Target="../media/image17.png"/></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59.png"/><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image" Target="../media/image17.png"/></Relationships>
</file>

<file path=ppt/slides/_rels/slide33.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image" Target="../media/image17.png"/></Relationships>
</file>

<file path=ppt/slides/_rels/slide34.xml.rels><?xml version="1.0" encoding="UTF-8" standalone="yes"?>
<Relationships xmlns="http://schemas.openxmlformats.org/package/2006/relationships"><Relationship Id="rId9" Type="http://schemas.openxmlformats.org/officeDocument/2006/relationships/oleObject" Target="../embeddings/oleObject50.bin"/><Relationship Id="rId8" Type="http://schemas.openxmlformats.org/officeDocument/2006/relationships/image" Target="../media/image61.wmf"/><Relationship Id="rId7" Type="http://schemas.openxmlformats.org/officeDocument/2006/relationships/oleObject" Target="../embeddings/oleObject49.bin"/><Relationship Id="rId6" Type="http://schemas.openxmlformats.org/officeDocument/2006/relationships/image" Target="../media/image60.wmf"/><Relationship Id="rId5" Type="http://schemas.openxmlformats.org/officeDocument/2006/relationships/oleObject" Target="../embeddings/oleObject48.bin"/><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2" Type="http://schemas.openxmlformats.org/officeDocument/2006/relationships/vmlDrawing" Target="../drawings/vmlDrawing19.vml"/><Relationship Id="rId11" Type="http://schemas.openxmlformats.org/officeDocument/2006/relationships/slideLayout" Target="../slideLayouts/slideLayout18.xml"/><Relationship Id="rId10" Type="http://schemas.openxmlformats.org/officeDocument/2006/relationships/image" Target="../media/image62.wmf"/><Relationship Id="rId1" Type="http://schemas.openxmlformats.org/officeDocument/2006/relationships/image" Target="../media/image17.png"/></Relationships>
</file>

<file path=ppt/slides/_rels/slide35.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image" Target="../media/image64.wmf"/><Relationship Id="rId7" Type="http://schemas.openxmlformats.org/officeDocument/2006/relationships/oleObject" Target="../embeddings/oleObject52.bin"/><Relationship Id="rId6" Type="http://schemas.openxmlformats.org/officeDocument/2006/relationships/image" Target="../media/image63.wmf"/><Relationship Id="rId5" Type="http://schemas.openxmlformats.org/officeDocument/2006/relationships/oleObject" Target="../embeddings/oleObject51.bin"/><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0" Type="http://schemas.openxmlformats.org/officeDocument/2006/relationships/vmlDrawing" Target="../drawings/vmlDrawing20.vml"/><Relationship Id="rId1" Type="http://schemas.openxmlformats.org/officeDocument/2006/relationships/image" Target="../media/image17.png"/></Relationships>
</file>

<file path=ppt/slides/_rels/slide36.xml.rels><?xml version="1.0" encoding="UTF-8" standalone="yes"?>
<Relationships xmlns="http://schemas.openxmlformats.org/package/2006/relationships"><Relationship Id="rId9" Type="http://schemas.openxmlformats.org/officeDocument/2006/relationships/oleObject" Target="../embeddings/oleObject55.bin"/><Relationship Id="rId8" Type="http://schemas.openxmlformats.org/officeDocument/2006/relationships/image" Target="../media/image66.wmf"/><Relationship Id="rId7" Type="http://schemas.openxmlformats.org/officeDocument/2006/relationships/oleObject" Target="../embeddings/oleObject54.bin"/><Relationship Id="rId6" Type="http://schemas.openxmlformats.org/officeDocument/2006/relationships/image" Target="../media/image65.wmf"/><Relationship Id="rId5" Type="http://schemas.openxmlformats.org/officeDocument/2006/relationships/oleObject" Target="../embeddings/oleObject53.bin"/><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2" Type="http://schemas.openxmlformats.org/officeDocument/2006/relationships/vmlDrawing" Target="../drawings/vmlDrawing21.vml"/><Relationship Id="rId11" Type="http://schemas.openxmlformats.org/officeDocument/2006/relationships/slideLayout" Target="../slideLayouts/slideLayout18.xml"/><Relationship Id="rId10" Type="http://schemas.openxmlformats.org/officeDocument/2006/relationships/image" Target="../media/image67.wmf"/><Relationship Id="rId1" Type="http://schemas.openxmlformats.org/officeDocument/2006/relationships/image" Target="../media/image17.png"/></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image" Target="../media/image17.png"/></Relationships>
</file>

<file path=ppt/slides/_rels/slide38.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image" Target="../media/image17.png"/></Relationships>
</file>

<file path=ppt/slides/_rels/slide3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68.png"/><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9" Type="http://schemas.openxmlformats.org/officeDocument/2006/relationships/image" Target="../media/image71.wmf"/><Relationship Id="rId8" Type="http://schemas.openxmlformats.org/officeDocument/2006/relationships/oleObject" Target="../embeddings/oleObject57.bin"/><Relationship Id="rId7" Type="http://schemas.openxmlformats.org/officeDocument/2006/relationships/image" Target="../media/image70.wmf"/><Relationship Id="rId6" Type="http://schemas.openxmlformats.org/officeDocument/2006/relationships/oleObject" Target="../embeddings/oleObject56.bin"/><Relationship Id="rId5" Type="http://schemas.openxmlformats.org/officeDocument/2006/relationships/image" Target="../media/image69.png"/><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1" Type="http://schemas.openxmlformats.org/officeDocument/2006/relationships/vmlDrawing" Target="../drawings/vmlDrawing22.vml"/><Relationship Id="rId10" Type="http://schemas.openxmlformats.org/officeDocument/2006/relationships/slideLayout" Target="../slideLayouts/slideLayout18.xml"/><Relationship Id="rId1" Type="http://schemas.openxmlformats.org/officeDocument/2006/relationships/image" Target="../media/image17.png"/></Relationships>
</file>

<file path=ppt/slides/_rels/slide41.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image" Target="../media/image74.png"/><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image" Target="../media/image17.png"/></Relationships>
</file>

<file path=ppt/slides/_rels/slide42.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image" Target="../media/image17.png"/></Relationships>
</file>

<file path=ppt/slides/_rels/slide43.xml.rels><?xml version="1.0" encoding="UTF-8" standalone="yes"?>
<Relationships xmlns="http://schemas.openxmlformats.org/package/2006/relationships"><Relationship Id="rId8" Type="http://schemas.openxmlformats.org/officeDocument/2006/relationships/vmlDrawing" Target="../drawings/vmlDrawing23.vml"/><Relationship Id="rId7" Type="http://schemas.openxmlformats.org/officeDocument/2006/relationships/slideLayout" Target="../slideLayouts/slideLayout18.xml"/><Relationship Id="rId6" Type="http://schemas.openxmlformats.org/officeDocument/2006/relationships/image" Target="../media/image75.wmf"/><Relationship Id="rId5" Type="http://schemas.openxmlformats.org/officeDocument/2006/relationships/oleObject" Target="../embeddings/oleObject58.bin"/><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image" Target="../media/image17.png"/></Relationships>
</file>

<file path=ppt/slides/_rels/slide44.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image" Target="../media/image17.png"/></Relationships>
</file>

<file path=ppt/slides/_rels/slide45.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image" Target="../media/image77.wmf"/><Relationship Id="rId7" Type="http://schemas.openxmlformats.org/officeDocument/2006/relationships/oleObject" Target="../embeddings/oleObject60.bin"/><Relationship Id="rId6" Type="http://schemas.openxmlformats.org/officeDocument/2006/relationships/image" Target="../media/image76.wmf"/><Relationship Id="rId5" Type="http://schemas.openxmlformats.org/officeDocument/2006/relationships/oleObject" Target="../embeddings/oleObject59.bin"/><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tags" Target="../tags/tag87.xml"/><Relationship Id="rId10" Type="http://schemas.openxmlformats.org/officeDocument/2006/relationships/vmlDrawing" Target="../drawings/vmlDrawing24.vml"/><Relationship Id="rId1" Type="http://schemas.openxmlformats.org/officeDocument/2006/relationships/image" Target="../media/image17.png"/></Relationships>
</file>

<file path=ppt/slides/_rels/slide46.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image" Target="../media/image79.wmf"/><Relationship Id="rId7" Type="http://schemas.openxmlformats.org/officeDocument/2006/relationships/oleObject" Target="../embeddings/oleObject62.bin"/><Relationship Id="rId6" Type="http://schemas.openxmlformats.org/officeDocument/2006/relationships/image" Target="../media/image78.wmf"/><Relationship Id="rId5" Type="http://schemas.openxmlformats.org/officeDocument/2006/relationships/oleObject" Target="../embeddings/oleObject61.bin"/><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0" Type="http://schemas.openxmlformats.org/officeDocument/2006/relationships/vmlDrawing" Target="../drawings/vmlDrawing25.vml"/><Relationship Id="rId1" Type="http://schemas.openxmlformats.org/officeDocument/2006/relationships/image" Target="../media/image17.png"/></Relationships>
</file>

<file path=ppt/slides/_rels/slide47.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image" Target="../media/image80.wmf"/><Relationship Id="rId7" Type="http://schemas.openxmlformats.org/officeDocument/2006/relationships/oleObject" Target="../embeddings/oleObject64.bin"/><Relationship Id="rId6" Type="http://schemas.openxmlformats.org/officeDocument/2006/relationships/image" Target="../media/image78.wmf"/><Relationship Id="rId5" Type="http://schemas.openxmlformats.org/officeDocument/2006/relationships/oleObject" Target="../embeddings/oleObject63.bin"/><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tags" Target="../tags/tag93.xml"/><Relationship Id="rId10" Type="http://schemas.openxmlformats.org/officeDocument/2006/relationships/vmlDrawing" Target="../drawings/vmlDrawing26.vml"/><Relationship Id="rId1" Type="http://schemas.openxmlformats.org/officeDocument/2006/relationships/image" Target="../media/image17.png"/></Relationships>
</file>

<file path=ppt/slides/_rels/slide48.xml.rels><?xml version="1.0" encoding="UTF-8" standalone="yes"?>
<Relationships xmlns="http://schemas.openxmlformats.org/package/2006/relationships"><Relationship Id="rId9" Type="http://schemas.openxmlformats.org/officeDocument/2006/relationships/oleObject" Target="../embeddings/oleObject67.bin"/><Relationship Id="rId8" Type="http://schemas.openxmlformats.org/officeDocument/2006/relationships/image" Target="../media/image82.wmf"/><Relationship Id="rId7" Type="http://schemas.openxmlformats.org/officeDocument/2006/relationships/oleObject" Target="../embeddings/oleObject66.bin"/><Relationship Id="rId6" Type="http://schemas.openxmlformats.org/officeDocument/2006/relationships/image" Target="../media/image81.wmf"/><Relationship Id="rId5" Type="http://schemas.openxmlformats.org/officeDocument/2006/relationships/oleObject" Target="../embeddings/oleObject65.bin"/><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2" Type="http://schemas.openxmlformats.org/officeDocument/2006/relationships/vmlDrawing" Target="../drawings/vmlDrawing27.vml"/><Relationship Id="rId11" Type="http://schemas.openxmlformats.org/officeDocument/2006/relationships/slideLayout" Target="../slideLayouts/slideLayout18.xml"/><Relationship Id="rId10" Type="http://schemas.openxmlformats.org/officeDocument/2006/relationships/image" Target="../media/image83.wmf"/><Relationship Id="rId1" Type="http://schemas.openxmlformats.org/officeDocument/2006/relationships/image" Target="../media/image17.png"/></Relationships>
</file>

<file path=ppt/slides/_rels/slide49.xml.rels><?xml version="1.0" encoding="UTF-8" standalone="yes"?>
<Relationships xmlns="http://schemas.openxmlformats.org/package/2006/relationships"><Relationship Id="rId9" Type="http://schemas.openxmlformats.org/officeDocument/2006/relationships/oleObject" Target="../embeddings/oleObject70.bin"/><Relationship Id="rId8" Type="http://schemas.openxmlformats.org/officeDocument/2006/relationships/image" Target="../media/image85.wmf"/><Relationship Id="rId7" Type="http://schemas.openxmlformats.org/officeDocument/2006/relationships/oleObject" Target="../embeddings/oleObject69.bin"/><Relationship Id="rId6" Type="http://schemas.openxmlformats.org/officeDocument/2006/relationships/image" Target="../media/image84.wmf"/><Relationship Id="rId5" Type="http://schemas.openxmlformats.org/officeDocument/2006/relationships/oleObject" Target="../embeddings/oleObject68.bin"/><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4" Type="http://schemas.openxmlformats.org/officeDocument/2006/relationships/vmlDrawing" Target="../drawings/vmlDrawing28.vml"/><Relationship Id="rId13" Type="http://schemas.openxmlformats.org/officeDocument/2006/relationships/slideLayout" Target="../slideLayouts/slideLayout18.xml"/><Relationship Id="rId12" Type="http://schemas.openxmlformats.org/officeDocument/2006/relationships/image" Target="../media/image87.wmf"/><Relationship Id="rId11" Type="http://schemas.openxmlformats.org/officeDocument/2006/relationships/oleObject" Target="../embeddings/oleObject71.bin"/><Relationship Id="rId10" Type="http://schemas.openxmlformats.org/officeDocument/2006/relationships/image" Target="../media/image86.wmf"/><Relationship Id="rId1"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8" Type="http://schemas.openxmlformats.org/officeDocument/2006/relationships/vmlDrawing" Target="../drawings/vmlDrawing29.vml"/><Relationship Id="rId7" Type="http://schemas.openxmlformats.org/officeDocument/2006/relationships/slideLayout" Target="../slideLayouts/slideLayout18.xml"/><Relationship Id="rId6" Type="http://schemas.openxmlformats.org/officeDocument/2006/relationships/image" Target="../media/image88.wmf"/><Relationship Id="rId5" Type="http://schemas.openxmlformats.org/officeDocument/2006/relationships/oleObject" Target="../embeddings/oleObject72.bin"/><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image" Target="../media/image17.png"/></Relationships>
</file>

<file path=ppt/slides/_rels/slide51.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image" Target="../media/image17.png"/></Relationships>
</file>

<file path=ppt/slides/_rels/slide52.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image" Target="../media/image92.wmf"/><Relationship Id="rId7" Type="http://schemas.openxmlformats.org/officeDocument/2006/relationships/oleObject" Target="../embeddings/oleObject74.bin"/><Relationship Id="rId6" Type="http://schemas.openxmlformats.org/officeDocument/2006/relationships/image" Target="../media/image91.wmf"/><Relationship Id="rId5" Type="http://schemas.openxmlformats.org/officeDocument/2006/relationships/oleObject" Target="../embeddings/oleObject73.bin"/><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0" Type="http://schemas.openxmlformats.org/officeDocument/2006/relationships/vmlDrawing" Target="../drawings/vmlDrawing30.vml"/><Relationship Id="rId1" Type="http://schemas.openxmlformats.org/officeDocument/2006/relationships/image" Target="../media/image17.png"/></Relationships>
</file>

<file path=ppt/slides/_rels/slide53.xml.rels><?xml version="1.0" encoding="UTF-8" standalone="yes"?>
<Relationships xmlns="http://schemas.openxmlformats.org/package/2006/relationships"><Relationship Id="rId9" Type="http://schemas.openxmlformats.org/officeDocument/2006/relationships/image" Target="../media/image95.png"/><Relationship Id="rId8" Type="http://schemas.openxmlformats.org/officeDocument/2006/relationships/image" Target="../media/image94.wmf"/><Relationship Id="rId7" Type="http://schemas.openxmlformats.org/officeDocument/2006/relationships/oleObject" Target="../embeddings/oleObject76.bin"/><Relationship Id="rId6" Type="http://schemas.openxmlformats.org/officeDocument/2006/relationships/image" Target="../media/image93.wmf"/><Relationship Id="rId5" Type="http://schemas.openxmlformats.org/officeDocument/2006/relationships/oleObject" Target="../embeddings/oleObject75.bin"/><Relationship Id="rId4" Type="http://schemas.openxmlformats.org/officeDocument/2006/relationships/tags" Target="../tags/tag113.xml"/><Relationship Id="rId3" Type="http://schemas.openxmlformats.org/officeDocument/2006/relationships/tags" Target="../tags/tag112.xml"/><Relationship Id="rId2" Type="http://schemas.openxmlformats.org/officeDocument/2006/relationships/tags" Target="../tags/tag111.xml"/><Relationship Id="rId11" Type="http://schemas.openxmlformats.org/officeDocument/2006/relationships/vmlDrawing" Target="../drawings/vmlDrawing31.vml"/><Relationship Id="rId10" Type="http://schemas.openxmlformats.org/officeDocument/2006/relationships/slideLayout" Target="../slideLayouts/slideLayout18.xml"/><Relationship Id="rId1" Type="http://schemas.openxmlformats.org/officeDocument/2006/relationships/image" Target="../media/image17.png"/></Relationships>
</file>

<file path=ppt/slides/_rels/slide5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96.png"/><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image" Target="../media/image17.png"/></Relationships>
</file>

<file path=ppt/slides/_rels/slide55.xml.rels><?xml version="1.0" encoding="UTF-8" standalone="yes"?>
<Relationships xmlns="http://schemas.openxmlformats.org/package/2006/relationships"><Relationship Id="rId9" Type="http://schemas.openxmlformats.org/officeDocument/2006/relationships/oleObject" Target="../embeddings/oleObject79.bin"/><Relationship Id="rId8" Type="http://schemas.openxmlformats.org/officeDocument/2006/relationships/image" Target="../media/image98.wmf"/><Relationship Id="rId7" Type="http://schemas.openxmlformats.org/officeDocument/2006/relationships/oleObject" Target="../embeddings/oleObject78.bin"/><Relationship Id="rId6" Type="http://schemas.openxmlformats.org/officeDocument/2006/relationships/image" Target="../media/image97.wmf"/><Relationship Id="rId5" Type="http://schemas.openxmlformats.org/officeDocument/2006/relationships/oleObject" Target="../embeddings/oleObject77.bin"/><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2" Type="http://schemas.openxmlformats.org/officeDocument/2006/relationships/vmlDrawing" Target="../drawings/vmlDrawing32.vml"/><Relationship Id="rId11" Type="http://schemas.openxmlformats.org/officeDocument/2006/relationships/slideLayout" Target="../slideLayouts/slideLayout18.xml"/><Relationship Id="rId10" Type="http://schemas.openxmlformats.org/officeDocument/2006/relationships/image" Target="../media/image99.wmf"/><Relationship Id="rId1" Type="http://schemas.openxmlformats.org/officeDocument/2006/relationships/image" Target="../media/image17.png"/></Relationships>
</file>

<file path=ppt/slides/_rels/slide56.xml.rels><?xml version="1.0" encoding="UTF-8" standalone="yes"?>
<Relationships xmlns="http://schemas.openxmlformats.org/package/2006/relationships"><Relationship Id="rId9" Type="http://schemas.openxmlformats.org/officeDocument/2006/relationships/image" Target="../media/image102.png"/><Relationship Id="rId8" Type="http://schemas.openxmlformats.org/officeDocument/2006/relationships/image" Target="../media/image101.wmf"/><Relationship Id="rId7" Type="http://schemas.openxmlformats.org/officeDocument/2006/relationships/oleObject" Target="../embeddings/oleObject81.bin"/><Relationship Id="rId6" Type="http://schemas.openxmlformats.org/officeDocument/2006/relationships/image" Target="../media/image100.wmf"/><Relationship Id="rId5" Type="http://schemas.openxmlformats.org/officeDocument/2006/relationships/oleObject" Target="../embeddings/oleObject80.bin"/><Relationship Id="rId4" Type="http://schemas.openxmlformats.org/officeDocument/2006/relationships/tags" Target="../tags/tag122.xml"/><Relationship Id="rId3" Type="http://schemas.openxmlformats.org/officeDocument/2006/relationships/tags" Target="../tags/tag121.xml"/><Relationship Id="rId2" Type="http://schemas.openxmlformats.org/officeDocument/2006/relationships/tags" Target="../tags/tag120.xml"/><Relationship Id="rId11" Type="http://schemas.openxmlformats.org/officeDocument/2006/relationships/vmlDrawing" Target="../drawings/vmlDrawing33.vml"/><Relationship Id="rId10" Type="http://schemas.openxmlformats.org/officeDocument/2006/relationships/slideLayout" Target="../slideLayouts/slideLayout18.xml"/><Relationship Id="rId1" Type="http://schemas.openxmlformats.org/officeDocument/2006/relationships/image" Target="../media/image17.png"/></Relationships>
</file>

<file path=ppt/slides/_rels/slide57.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125.xml"/><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image" Target="../media/image17.png"/></Relationships>
</file>

<file path=ppt/slides/_rels/slide58.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128.xml"/><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image" Target="../media/image17.png"/></Relationships>
</file>

<file path=ppt/slides/_rels/slide59.xml.rels><?xml version="1.0" encoding="UTF-8" standalone="yes"?>
<Relationships xmlns="http://schemas.openxmlformats.org/package/2006/relationships"><Relationship Id="rId8" Type="http://schemas.openxmlformats.org/officeDocument/2006/relationships/vmlDrawing" Target="../drawings/vmlDrawing34.vml"/><Relationship Id="rId7" Type="http://schemas.openxmlformats.org/officeDocument/2006/relationships/slideLayout" Target="../slideLayouts/slideLayout18.xml"/><Relationship Id="rId6" Type="http://schemas.openxmlformats.org/officeDocument/2006/relationships/image" Target="../media/image103.wmf"/><Relationship Id="rId5" Type="http://schemas.openxmlformats.org/officeDocument/2006/relationships/oleObject" Target="../embeddings/oleObject82.bin"/><Relationship Id="rId4" Type="http://schemas.openxmlformats.org/officeDocument/2006/relationships/tags" Target="../tags/tag131.xml"/><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134.xml"/><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image" Target="../media/image17.png"/></Relationships>
</file>

<file path=ppt/slides/_rels/slide61.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137.xml"/><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image" Target="../media/image17.png"/></Relationships>
</file>

<file path=ppt/slides/_rels/slide62.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140.xml"/><Relationship Id="rId3" Type="http://schemas.openxmlformats.org/officeDocument/2006/relationships/tags" Target="../tags/tag139.xml"/><Relationship Id="rId2" Type="http://schemas.openxmlformats.org/officeDocument/2006/relationships/tags" Target="../tags/tag138.xml"/><Relationship Id="rId1" Type="http://schemas.openxmlformats.org/officeDocument/2006/relationships/image" Target="../media/image17.png"/></Relationships>
</file>

<file path=ppt/slides/_rels/slide63.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143.xml"/><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image" Target="../media/image17.png"/></Relationships>
</file>

<file path=ppt/slides/_rels/slide64.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146.xml"/><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image" Target="../media/image17.png"/></Relationships>
</file>

<file path=ppt/slides/_rels/slide65.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oleObject" Target="../embeddings/oleObject85.bin"/><Relationship Id="rId7" Type="http://schemas.openxmlformats.org/officeDocument/2006/relationships/image" Target="../media/image105.wmf"/><Relationship Id="rId6" Type="http://schemas.openxmlformats.org/officeDocument/2006/relationships/oleObject" Target="../embeddings/oleObject84.bin"/><Relationship Id="rId5" Type="http://schemas.openxmlformats.org/officeDocument/2006/relationships/image" Target="../media/image104.wmf"/><Relationship Id="rId4" Type="http://schemas.openxmlformats.org/officeDocument/2006/relationships/oleObject" Target="../embeddings/oleObject83.bin"/><Relationship Id="rId3" Type="http://schemas.openxmlformats.org/officeDocument/2006/relationships/tags" Target="../tags/tag148.xml"/><Relationship Id="rId2" Type="http://schemas.openxmlformats.org/officeDocument/2006/relationships/tags" Target="../tags/tag147.xml"/><Relationship Id="rId10" Type="http://schemas.openxmlformats.org/officeDocument/2006/relationships/vmlDrawing" Target="../drawings/vmlDrawing35.vml"/><Relationship Id="rId1" Type="http://schemas.openxmlformats.org/officeDocument/2006/relationships/image" Target="../media/image17.png"/></Relationships>
</file>

<file path=ppt/slides/_rels/slide66.xml.rels><?xml version="1.0" encoding="UTF-8" standalone="yes"?>
<Relationships xmlns="http://schemas.openxmlformats.org/package/2006/relationships"><Relationship Id="rId7" Type="http://schemas.openxmlformats.org/officeDocument/2006/relationships/vmlDrawing" Target="../drawings/vmlDrawing36.vml"/><Relationship Id="rId6" Type="http://schemas.openxmlformats.org/officeDocument/2006/relationships/slideLayout" Target="../slideLayouts/slideLayout18.xml"/><Relationship Id="rId5" Type="http://schemas.openxmlformats.org/officeDocument/2006/relationships/image" Target="../media/image106.wmf"/><Relationship Id="rId4" Type="http://schemas.openxmlformats.org/officeDocument/2006/relationships/oleObject" Target="../embeddings/oleObject86.bin"/><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image" Target="../media/image17.png"/></Relationships>
</file>

<file path=ppt/slides/_rels/slide67.xml.rels><?xml version="1.0" encoding="UTF-8" standalone="yes"?>
<Relationships xmlns="http://schemas.openxmlformats.org/package/2006/relationships"><Relationship Id="rId7" Type="http://schemas.openxmlformats.org/officeDocument/2006/relationships/vmlDrawing" Target="../drawings/vmlDrawing37.vml"/><Relationship Id="rId6" Type="http://schemas.openxmlformats.org/officeDocument/2006/relationships/slideLayout" Target="../slideLayouts/slideLayout18.xml"/><Relationship Id="rId5" Type="http://schemas.openxmlformats.org/officeDocument/2006/relationships/image" Target="../media/image107.wmf"/><Relationship Id="rId4" Type="http://schemas.openxmlformats.org/officeDocument/2006/relationships/oleObject" Target="../embeddings/oleObject87.bin"/><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image" Target="../media/image17.png"/></Relationships>
</file>

<file path=ppt/slides/_rels/slide68.xml.rels><?xml version="1.0" encoding="UTF-8" standalone="yes"?>
<Relationships xmlns="http://schemas.openxmlformats.org/package/2006/relationships"><Relationship Id="rId9" Type="http://schemas.openxmlformats.org/officeDocument/2006/relationships/vmlDrawing" Target="../drawings/vmlDrawing38.vml"/><Relationship Id="rId8" Type="http://schemas.openxmlformats.org/officeDocument/2006/relationships/slideLayout" Target="../slideLayouts/slideLayout18.xml"/><Relationship Id="rId7" Type="http://schemas.openxmlformats.org/officeDocument/2006/relationships/image" Target="../media/image109.wmf"/><Relationship Id="rId6" Type="http://schemas.openxmlformats.org/officeDocument/2006/relationships/oleObject" Target="../embeddings/oleObject89.bin"/><Relationship Id="rId5" Type="http://schemas.openxmlformats.org/officeDocument/2006/relationships/image" Target="../media/image108.wmf"/><Relationship Id="rId4" Type="http://schemas.openxmlformats.org/officeDocument/2006/relationships/oleObject" Target="../embeddings/oleObject88.bin"/><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image" Target="../media/image17.png"/></Relationships>
</file>

<file path=ppt/slides/_rels/slide69.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9" Type="http://schemas.openxmlformats.org/officeDocument/2006/relationships/oleObject" Target="../embeddings/oleObject92.bin"/><Relationship Id="rId8" Type="http://schemas.openxmlformats.org/officeDocument/2006/relationships/image" Target="../media/image111.wmf"/><Relationship Id="rId7" Type="http://schemas.openxmlformats.org/officeDocument/2006/relationships/oleObject" Target="../embeddings/oleObject91.bin"/><Relationship Id="rId6" Type="http://schemas.openxmlformats.org/officeDocument/2006/relationships/image" Target="../media/image110.wmf"/><Relationship Id="rId5" Type="http://schemas.openxmlformats.org/officeDocument/2006/relationships/oleObject" Target="../embeddings/oleObject90.bin"/><Relationship Id="rId4" Type="http://schemas.openxmlformats.org/officeDocument/2006/relationships/tags" Target="../tags/tag159.xml"/><Relationship Id="rId3" Type="http://schemas.openxmlformats.org/officeDocument/2006/relationships/tags" Target="../tags/tag158.xml"/><Relationship Id="rId2" Type="http://schemas.openxmlformats.org/officeDocument/2006/relationships/tags" Target="../tags/tag157.xml"/><Relationship Id="rId12" Type="http://schemas.openxmlformats.org/officeDocument/2006/relationships/vmlDrawing" Target="../drawings/vmlDrawing39.vml"/><Relationship Id="rId11" Type="http://schemas.openxmlformats.org/officeDocument/2006/relationships/slideLayout" Target="../slideLayouts/slideLayout18.xml"/><Relationship Id="rId10" Type="http://schemas.openxmlformats.org/officeDocument/2006/relationships/image" Target="../media/image112.wmf"/><Relationship Id="rId1" Type="http://schemas.openxmlformats.org/officeDocument/2006/relationships/image" Target="../media/image17.png"/></Relationships>
</file>

<file path=ppt/slides/_rels/slide71.xml.rels><?xml version="1.0" encoding="UTF-8" standalone="yes"?>
<Relationships xmlns="http://schemas.openxmlformats.org/package/2006/relationships"><Relationship Id="rId9" Type="http://schemas.openxmlformats.org/officeDocument/2006/relationships/oleObject" Target="../embeddings/oleObject95.bin"/><Relationship Id="rId8" Type="http://schemas.openxmlformats.org/officeDocument/2006/relationships/image" Target="../media/image114.wmf"/><Relationship Id="rId7" Type="http://schemas.openxmlformats.org/officeDocument/2006/relationships/oleObject" Target="../embeddings/oleObject94.bin"/><Relationship Id="rId6" Type="http://schemas.openxmlformats.org/officeDocument/2006/relationships/image" Target="../media/image113.wmf"/><Relationship Id="rId5" Type="http://schemas.openxmlformats.org/officeDocument/2006/relationships/oleObject" Target="../embeddings/oleObject93.bin"/><Relationship Id="rId4" Type="http://schemas.openxmlformats.org/officeDocument/2006/relationships/tags" Target="../tags/tag162.xml"/><Relationship Id="rId3" Type="http://schemas.openxmlformats.org/officeDocument/2006/relationships/tags" Target="../tags/tag161.xml"/><Relationship Id="rId2" Type="http://schemas.openxmlformats.org/officeDocument/2006/relationships/tags" Target="../tags/tag160.xml"/><Relationship Id="rId15" Type="http://schemas.openxmlformats.org/officeDocument/2006/relationships/vmlDrawing" Target="../drawings/vmlDrawing40.vml"/><Relationship Id="rId14" Type="http://schemas.openxmlformats.org/officeDocument/2006/relationships/slideLayout" Target="../slideLayouts/slideLayout18.xml"/><Relationship Id="rId13" Type="http://schemas.openxmlformats.org/officeDocument/2006/relationships/oleObject" Target="../embeddings/oleObject97.bin"/><Relationship Id="rId12" Type="http://schemas.openxmlformats.org/officeDocument/2006/relationships/image" Target="../media/image116.wmf"/><Relationship Id="rId11" Type="http://schemas.openxmlformats.org/officeDocument/2006/relationships/oleObject" Target="../embeddings/oleObject96.bin"/><Relationship Id="rId10" Type="http://schemas.openxmlformats.org/officeDocument/2006/relationships/image" Target="../media/image115.wmf"/><Relationship Id="rId1" Type="http://schemas.openxmlformats.org/officeDocument/2006/relationships/image" Target="../media/image17.png"/></Relationships>
</file>

<file path=ppt/slides/_rels/slide72.xml.rels><?xml version="1.0" encoding="UTF-8" standalone="yes"?>
<Relationships xmlns="http://schemas.openxmlformats.org/package/2006/relationships"><Relationship Id="rId8" Type="http://schemas.openxmlformats.org/officeDocument/2006/relationships/vmlDrawing" Target="../drawings/vmlDrawing41.vml"/><Relationship Id="rId7" Type="http://schemas.openxmlformats.org/officeDocument/2006/relationships/slideLayout" Target="../slideLayouts/slideLayout18.xml"/><Relationship Id="rId6" Type="http://schemas.openxmlformats.org/officeDocument/2006/relationships/image" Target="../media/image117.wmf"/><Relationship Id="rId5" Type="http://schemas.openxmlformats.org/officeDocument/2006/relationships/oleObject" Target="../embeddings/oleObject98.bin"/><Relationship Id="rId4" Type="http://schemas.openxmlformats.org/officeDocument/2006/relationships/tags" Target="../tags/tag165.xml"/><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image" Target="../media/image17.png"/></Relationships>
</file>

<file path=ppt/slides/_rels/slide73.xml.rels><?xml version="1.0" encoding="UTF-8" standalone="yes"?>
<Relationships xmlns="http://schemas.openxmlformats.org/package/2006/relationships"><Relationship Id="rId9" Type="http://schemas.openxmlformats.org/officeDocument/2006/relationships/oleObject" Target="../embeddings/oleObject101.bin"/><Relationship Id="rId8" Type="http://schemas.openxmlformats.org/officeDocument/2006/relationships/image" Target="../media/image119.wmf"/><Relationship Id="rId7" Type="http://schemas.openxmlformats.org/officeDocument/2006/relationships/oleObject" Target="../embeddings/oleObject100.bin"/><Relationship Id="rId6" Type="http://schemas.openxmlformats.org/officeDocument/2006/relationships/image" Target="../media/image118.wmf"/><Relationship Id="rId5" Type="http://schemas.openxmlformats.org/officeDocument/2006/relationships/oleObject" Target="../embeddings/oleObject99.bin"/><Relationship Id="rId4" Type="http://schemas.openxmlformats.org/officeDocument/2006/relationships/tags" Target="../tags/tag168.xml"/><Relationship Id="rId3" Type="http://schemas.openxmlformats.org/officeDocument/2006/relationships/tags" Target="../tags/tag167.xml"/><Relationship Id="rId2" Type="http://schemas.openxmlformats.org/officeDocument/2006/relationships/tags" Target="../tags/tag166.xml"/><Relationship Id="rId12" Type="http://schemas.openxmlformats.org/officeDocument/2006/relationships/vmlDrawing" Target="../drawings/vmlDrawing42.vml"/><Relationship Id="rId11" Type="http://schemas.openxmlformats.org/officeDocument/2006/relationships/slideLayout" Target="../slideLayouts/slideLayout18.xml"/><Relationship Id="rId10" Type="http://schemas.openxmlformats.org/officeDocument/2006/relationships/image" Target="../media/image120.wmf"/><Relationship Id="rId1" Type="http://schemas.openxmlformats.org/officeDocument/2006/relationships/image" Target="../media/image17.png"/></Relationships>
</file>

<file path=ppt/slides/_rels/slide74.xml.rels><?xml version="1.0" encoding="UTF-8" standalone="yes"?>
<Relationships xmlns="http://schemas.openxmlformats.org/package/2006/relationships"><Relationship Id="rId9" Type="http://schemas.openxmlformats.org/officeDocument/2006/relationships/oleObject" Target="../embeddings/oleObject104.bin"/><Relationship Id="rId8" Type="http://schemas.openxmlformats.org/officeDocument/2006/relationships/image" Target="../media/image122.wmf"/><Relationship Id="rId7" Type="http://schemas.openxmlformats.org/officeDocument/2006/relationships/oleObject" Target="../embeddings/oleObject103.bin"/><Relationship Id="rId6" Type="http://schemas.openxmlformats.org/officeDocument/2006/relationships/image" Target="../media/image121.wmf"/><Relationship Id="rId5" Type="http://schemas.openxmlformats.org/officeDocument/2006/relationships/oleObject" Target="../embeddings/oleObject102.bin"/><Relationship Id="rId4" Type="http://schemas.openxmlformats.org/officeDocument/2006/relationships/tags" Target="../tags/tag171.xml"/><Relationship Id="rId3" Type="http://schemas.openxmlformats.org/officeDocument/2006/relationships/tags" Target="../tags/tag170.xml"/><Relationship Id="rId2" Type="http://schemas.openxmlformats.org/officeDocument/2006/relationships/tags" Target="../tags/tag169.xml"/><Relationship Id="rId18" Type="http://schemas.openxmlformats.org/officeDocument/2006/relationships/vmlDrawing" Target="../drawings/vmlDrawing43.vml"/><Relationship Id="rId17" Type="http://schemas.openxmlformats.org/officeDocument/2006/relationships/slideLayout" Target="../slideLayouts/slideLayout18.xml"/><Relationship Id="rId16" Type="http://schemas.openxmlformats.org/officeDocument/2006/relationships/image" Target="../media/image126.wmf"/><Relationship Id="rId15" Type="http://schemas.openxmlformats.org/officeDocument/2006/relationships/oleObject" Target="../embeddings/oleObject107.bin"/><Relationship Id="rId14" Type="http://schemas.openxmlformats.org/officeDocument/2006/relationships/image" Target="../media/image125.wmf"/><Relationship Id="rId13" Type="http://schemas.openxmlformats.org/officeDocument/2006/relationships/oleObject" Target="../embeddings/oleObject106.bin"/><Relationship Id="rId12" Type="http://schemas.openxmlformats.org/officeDocument/2006/relationships/image" Target="../media/image124.wmf"/><Relationship Id="rId11" Type="http://schemas.openxmlformats.org/officeDocument/2006/relationships/oleObject" Target="../embeddings/oleObject105.bin"/><Relationship Id="rId10" Type="http://schemas.openxmlformats.org/officeDocument/2006/relationships/image" Target="../media/image123.wmf"/><Relationship Id="rId1" Type="http://schemas.openxmlformats.org/officeDocument/2006/relationships/image" Target="../media/image17.png"/></Relationships>
</file>

<file path=ppt/slides/_rels/slide75.xml.rels><?xml version="1.0" encoding="UTF-8" standalone="yes"?>
<Relationships xmlns="http://schemas.openxmlformats.org/package/2006/relationships"><Relationship Id="rId9" Type="http://schemas.openxmlformats.org/officeDocument/2006/relationships/image" Target="../media/image129.wmf"/><Relationship Id="rId8" Type="http://schemas.openxmlformats.org/officeDocument/2006/relationships/oleObject" Target="../embeddings/oleObject110.bin"/><Relationship Id="rId7" Type="http://schemas.openxmlformats.org/officeDocument/2006/relationships/image" Target="../media/image128.wmf"/><Relationship Id="rId6" Type="http://schemas.openxmlformats.org/officeDocument/2006/relationships/oleObject" Target="../embeddings/oleObject109.bin"/><Relationship Id="rId5" Type="http://schemas.openxmlformats.org/officeDocument/2006/relationships/image" Target="../media/image127.wmf"/><Relationship Id="rId4" Type="http://schemas.openxmlformats.org/officeDocument/2006/relationships/oleObject" Target="../embeddings/oleObject108.bin"/><Relationship Id="rId3" Type="http://schemas.openxmlformats.org/officeDocument/2006/relationships/tags" Target="../tags/tag173.xml"/><Relationship Id="rId2" Type="http://schemas.openxmlformats.org/officeDocument/2006/relationships/tags" Target="../tags/tag172.xml"/><Relationship Id="rId11" Type="http://schemas.openxmlformats.org/officeDocument/2006/relationships/vmlDrawing" Target="../drawings/vmlDrawing44.vml"/><Relationship Id="rId10" Type="http://schemas.openxmlformats.org/officeDocument/2006/relationships/slideLayout" Target="../slideLayouts/slideLayout18.xml"/><Relationship Id="rId1" Type="http://schemas.openxmlformats.org/officeDocument/2006/relationships/image" Target="../media/image17.png"/></Relationships>
</file>

<file path=ppt/slides/_rels/slide76.xml.rels><?xml version="1.0" encoding="UTF-8" standalone="yes"?>
<Relationships xmlns="http://schemas.openxmlformats.org/package/2006/relationships"><Relationship Id="rId9" Type="http://schemas.openxmlformats.org/officeDocument/2006/relationships/image" Target="../media/image132.wmf"/><Relationship Id="rId8" Type="http://schemas.openxmlformats.org/officeDocument/2006/relationships/oleObject" Target="../embeddings/oleObject113.bin"/><Relationship Id="rId7" Type="http://schemas.openxmlformats.org/officeDocument/2006/relationships/image" Target="../media/image131.wmf"/><Relationship Id="rId6" Type="http://schemas.openxmlformats.org/officeDocument/2006/relationships/oleObject" Target="../embeddings/oleObject112.bin"/><Relationship Id="rId5" Type="http://schemas.openxmlformats.org/officeDocument/2006/relationships/image" Target="../media/image130.wmf"/><Relationship Id="rId4" Type="http://schemas.openxmlformats.org/officeDocument/2006/relationships/oleObject" Target="../embeddings/oleObject111.bin"/><Relationship Id="rId3" Type="http://schemas.openxmlformats.org/officeDocument/2006/relationships/tags" Target="../tags/tag175.xml"/><Relationship Id="rId2" Type="http://schemas.openxmlformats.org/officeDocument/2006/relationships/tags" Target="../tags/tag174.xml"/><Relationship Id="rId13" Type="http://schemas.openxmlformats.org/officeDocument/2006/relationships/vmlDrawing" Target="../drawings/vmlDrawing45.vml"/><Relationship Id="rId12" Type="http://schemas.openxmlformats.org/officeDocument/2006/relationships/slideLayout" Target="../slideLayouts/slideLayout18.xml"/><Relationship Id="rId11" Type="http://schemas.openxmlformats.org/officeDocument/2006/relationships/image" Target="../media/image133.wmf"/><Relationship Id="rId10" Type="http://schemas.openxmlformats.org/officeDocument/2006/relationships/oleObject" Target="../embeddings/oleObject114.bin"/><Relationship Id="rId1" Type="http://schemas.openxmlformats.org/officeDocument/2006/relationships/image" Target="../media/image17.png"/></Relationships>
</file>

<file path=ppt/slides/_rels/slide77.xml.rels><?xml version="1.0" encoding="UTF-8" standalone="yes"?>
<Relationships xmlns="http://schemas.openxmlformats.org/package/2006/relationships"><Relationship Id="rId9" Type="http://schemas.openxmlformats.org/officeDocument/2006/relationships/vmlDrawing" Target="../drawings/vmlDrawing46.vml"/><Relationship Id="rId8" Type="http://schemas.openxmlformats.org/officeDocument/2006/relationships/slideLayout" Target="../slideLayouts/slideLayout18.xml"/><Relationship Id="rId7" Type="http://schemas.openxmlformats.org/officeDocument/2006/relationships/image" Target="../media/image135.wmf"/><Relationship Id="rId6" Type="http://schemas.openxmlformats.org/officeDocument/2006/relationships/oleObject" Target="../embeddings/oleObject116.bin"/><Relationship Id="rId5" Type="http://schemas.openxmlformats.org/officeDocument/2006/relationships/image" Target="../media/image134.wmf"/><Relationship Id="rId4" Type="http://schemas.openxmlformats.org/officeDocument/2006/relationships/oleObject" Target="../embeddings/oleObject115.bin"/><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image" Target="../media/image17.png"/></Relationships>
</file>

<file path=ppt/slides/_rels/slide78.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image" Target="../media/image17.png"/></Relationships>
</file>

<file path=ppt/slides/_rels/slide79.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8.xml"/><Relationship Id="rId1" Type="http://schemas.openxmlformats.org/officeDocument/2006/relationships/image" Target="../media/image8.png"/></Relationships>
</file>

<file path=ppt/slides/_rels/slide80.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image" Target="../media/image17.png"/></Relationships>
</file>

<file path=ppt/slides/_rels/slide81.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186.xml"/><Relationship Id="rId7" Type="http://schemas.openxmlformats.org/officeDocument/2006/relationships/image" Target="../media/image137.wmf"/><Relationship Id="rId6" Type="http://schemas.openxmlformats.org/officeDocument/2006/relationships/oleObject" Target="../embeddings/oleObject118.bin"/><Relationship Id="rId5" Type="http://schemas.openxmlformats.org/officeDocument/2006/relationships/image" Target="../media/image136.wmf"/><Relationship Id="rId4" Type="http://schemas.openxmlformats.org/officeDocument/2006/relationships/oleObject" Target="../embeddings/oleObject117.bin"/><Relationship Id="rId3" Type="http://schemas.openxmlformats.org/officeDocument/2006/relationships/tags" Target="../tags/tag185.xml"/><Relationship Id="rId2" Type="http://schemas.openxmlformats.org/officeDocument/2006/relationships/tags" Target="../tags/tag184.xml"/><Relationship Id="rId10" Type="http://schemas.openxmlformats.org/officeDocument/2006/relationships/vmlDrawing" Target="../drawings/vmlDrawing47.vml"/><Relationship Id="rId1" Type="http://schemas.openxmlformats.org/officeDocument/2006/relationships/image" Target="../media/image17.png"/></Relationships>
</file>

<file path=ppt/slides/_rels/slide82.xml.rels><?xml version="1.0" encoding="UTF-8" standalone="yes"?>
<Relationships xmlns="http://schemas.openxmlformats.org/package/2006/relationships"><Relationship Id="rId9" Type="http://schemas.openxmlformats.org/officeDocument/2006/relationships/image" Target="../media/image142.png"/><Relationship Id="rId8" Type="http://schemas.openxmlformats.org/officeDocument/2006/relationships/image" Target="../media/image141.png"/><Relationship Id="rId7" Type="http://schemas.openxmlformats.org/officeDocument/2006/relationships/image" Target="../media/image140.png"/><Relationship Id="rId6" Type="http://schemas.openxmlformats.org/officeDocument/2006/relationships/image" Target="../media/image139.png"/><Relationship Id="rId5" Type="http://schemas.openxmlformats.org/officeDocument/2006/relationships/image" Target="../media/image138.wmf"/><Relationship Id="rId4" Type="http://schemas.openxmlformats.org/officeDocument/2006/relationships/oleObject" Target="../embeddings/oleObject119.bin"/><Relationship Id="rId3" Type="http://schemas.openxmlformats.org/officeDocument/2006/relationships/tags" Target="../tags/tag188.xml"/><Relationship Id="rId2" Type="http://schemas.openxmlformats.org/officeDocument/2006/relationships/tags" Target="../tags/tag187.xml"/><Relationship Id="rId12" Type="http://schemas.openxmlformats.org/officeDocument/2006/relationships/vmlDrawing" Target="../drawings/vmlDrawing48.vml"/><Relationship Id="rId11" Type="http://schemas.openxmlformats.org/officeDocument/2006/relationships/slideLayout" Target="../slideLayouts/slideLayout18.xml"/><Relationship Id="rId10" Type="http://schemas.openxmlformats.org/officeDocument/2006/relationships/image" Target="../media/image143.png"/><Relationship Id="rId1" Type="http://schemas.openxmlformats.org/officeDocument/2006/relationships/image" Target="../media/image17.png"/></Relationships>
</file>

<file path=ppt/slides/_rels/slide83.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image" Target="../media/image17.png"/></Relationships>
</file>

<file path=ppt/slides/_rels/slide84.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image" Target="../media/image17.png"/></Relationships>
</file>

<file path=ppt/slides/_rels/slide85.xml.rels><?xml version="1.0" encoding="UTF-8" standalone="yes"?>
<Relationships xmlns="http://schemas.openxmlformats.org/package/2006/relationships"><Relationship Id="rId9" Type="http://schemas.openxmlformats.org/officeDocument/2006/relationships/vmlDrawing" Target="../drawings/vmlDrawing49.vml"/><Relationship Id="rId8" Type="http://schemas.openxmlformats.org/officeDocument/2006/relationships/slideLayout" Target="../slideLayouts/slideLayout18.xml"/><Relationship Id="rId7" Type="http://schemas.openxmlformats.org/officeDocument/2006/relationships/image" Target="../media/image145.wmf"/><Relationship Id="rId6" Type="http://schemas.openxmlformats.org/officeDocument/2006/relationships/oleObject" Target="../embeddings/oleObject121.bin"/><Relationship Id="rId5" Type="http://schemas.openxmlformats.org/officeDocument/2006/relationships/image" Target="../media/image144.wmf"/><Relationship Id="rId4" Type="http://schemas.openxmlformats.org/officeDocument/2006/relationships/oleObject" Target="../embeddings/oleObject120.bin"/><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image" Target="../media/image17.png"/></Relationships>
</file>

<file path=ppt/slides/_rels/slide86.xml.rels><?xml version="1.0" encoding="UTF-8" standalone="yes"?>
<Relationships xmlns="http://schemas.openxmlformats.org/package/2006/relationships"><Relationship Id="rId7" Type="http://schemas.openxmlformats.org/officeDocument/2006/relationships/vmlDrawing" Target="../drawings/vmlDrawing50.vml"/><Relationship Id="rId6" Type="http://schemas.openxmlformats.org/officeDocument/2006/relationships/slideLayout" Target="../slideLayouts/slideLayout18.xml"/><Relationship Id="rId5" Type="http://schemas.openxmlformats.org/officeDocument/2006/relationships/image" Target="../media/image146.wmf"/><Relationship Id="rId4" Type="http://schemas.openxmlformats.org/officeDocument/2006/relationships/oleObject" Target="../embeddings/oleObject122.bin"/><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image" Target="../media/image17.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97.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vmlDrawing" Target="../drawings/vmlDrawing1.vml"/><Relationship Id="rId5" Type="http://schemas.openxmlformats.org/officeDocument/2006/relationships/slideLayout" Target="../slideLayouts/slideLayout18.xml"/><Relationship Id="rId4" Type="http://schemas.openxmlformats.org/officeDocument/2006/relationships/image" Target="../media/image10.wmf"/><Relationship Id="rId3" Type="http://schemas.openxmlformats.org/officeDocument/2006/relationships/oleObject" Target="../embeddings/oleObject2.bin"/><Relationship Id="rId2" Type="http://schemas.openxmlformats.org/officeDocument/2006/relationships/image" Target="../media/image9.w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black">
          <a:xfrm>
            <a:off x="208327" y="1578835"/>
            <a:ext cx="9143999" cy="9860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700" b="1">
                <a:solidFill>
                  <a:schemeClr val="tx1"/>
                </a:solidFill>
                <a:latin typeface="+mj-lt"/>
                <a:ea typeface="+mj-ea"/>
                <a:cs typeface="+mj-cs"/>
              </a:defRPr>
            </a:lvl1pPr>
            <a:lvl2pPr algn="ctr" rtl="0" eaLnBrk="0" fontAlgn="base" hangingPunct="0">
              <a:spcBef>
                <a:spcPct val="0"/>
              </a:spcBef>
              <a:spcAft>
                <a:spcPct val="0"/>
              </a:spcAft>
              <a:defRPr sz="2400">
                <a:solidFill>
                  <a:schemeClr val="bg1"/>
                </a:solidFill>
                <a:latin typeface="Verdana" panose="020B0604030504040204" charset="0"/>
              </a:defRPr>
            </a:lvl2pPr>
            <a:lvl3pPr algn="ctr" rtl="0" eaLnBrk="0" fontAlgn="base" hangingPunct="0">
              <a:spcBef>
                <a:spcPct val="0"/>
              </a:spcBef>
              <a:spcAft>
                <a:spcPct val="0"/>
              </a:spcAft>
              <a:defRPr sz="2400">
                <a:solidFill>
                  <a:schemeClr val="bg1"/>
                </a:solidFill>
                <a:latin typeface="Verdana" panose="020B0604030504040204" charset="0"/>
              </a:defRPr>
            </a:lvl3pPr>
            <a:lvl4pPr algn="ctr" rtl="0" eaLnBrk="0" fontAlgn="base" hangingPunct="0">
              <a:spcBef>
                <a:spcPct val="0"/>
              </a:spcBef>
              <a:spcAft>
                <a:spcPct val="0"/>
              </a:spcAft>
              <a:defRPr sz="2400">
                <a:solidFill>
                  <a:schemeClr val="bg1"/>
                </a:solidFill>
                <a:latin typeface="Verdana" panose="020B0604030504040204" charset="0"/>
              </a:defRPr>
            </a:lvl4pPr>
            <a:lvl5pPr algn="ctr" rtl="0" eaLnBrk="0" fontAlgn="base" hangingPunct="0">
              <a:spcBef>
                <a:spcPct val="0"/>
              </a:spcBef>
              <a:spcAft>
                <a:spcPct val="0"/>
              </a:spcAft>
              <a:defRPr sz="2400">
                <a:solidFill>
                  <a:schemeClr val="bg1"/>
                </a:solidFill>
                <a:latin typeface="Verdana" panose="020B0604030504040204" charset="0"/>
              </a:defRPr>
            </a:lvl5pPr>
            <a:lvl6pPr marL="342900" algn="ctr" rtl="0" eaLnBrk="1" fontAlgn="base" hangingPunct="1">
              <a:spcBef>
                <a:spcPct val="0"/>
              </a:spcBef>
              <a:spcAft>
                <a:spcPct val="0"/>
              </a:spcAft>
              <a:defRPr sz="2400">
                <a:solidFill>
                  <a:schemeClr val="bg1"/>
                </a:solidFill>
                <a:latin typeface="Verdana" panose="020B0604030504040204" charset="0"/>
              </a:defRPr>
            </a:lvl6pPr>
            <a:lvl7pPr marL="685800" algn="ctr" rtl="0" eaLnBrk="1" fontAlgn="base" hangingPunct="1">
              <a:spcBef>
                <a:spcPct val="0"/>
              </a:spcBef>
              <a:spcAft>
                <a:spcPct val="0"/>
              </a:spcAft>
              <a:defRPr sz="2400">
                <a:solidFill>
                  <a:schemeClr val="bg1"/>
                </a:solidFill>
                <a:latin typeface="Verdana" panose="020B0604030504040204" charset="0"/>
              </a:defRPr>
            </a:lvl7pPr>
            <a:lvl8pPr marL="1028700" algn="ctr" rtl="0" eaLnBrk="1" fontAlgn="base" hangingPunct="1">
              <a:spcBef>
                <a:spcPct val="0"/>
              </a:spcBef>
              <a:spcAft>
                <a:spcPct val="0"/>
              </a:spcAft>
              <a:defRPr sz="2400">
                <a:solidFill>
                  <a:schemeClr val="bg1"/>
                </a:solidFill>
                <a:latin typeface="Verdana" panose="020B0604030504040204" charset="0"/>
              </a:defRPr>
            </a:lvl8pPr>
            <a:lvl9pPr marL="1371600" algn="ctr" rtl="0" eaLnBrk="1" fontAlgn="base" hangingPunct="1">
              <a:spcBef>
                <a:spcPct val="0"/>
              </a:spcBef>
              <a:spcAft>
                <a:spcPct val="0"/>
              </a:spcAft>
              <a:defRPr sz="2400">
                <a:solidFill>
                  <a:schemeClr val="bg1"/>
                </a:solidFill>
                <a:latin typeface="Verdana" panose="020B0604030504040204" charset="0"/>
              </a:defRPr>
            </a:lvl9pPr>
          </a:lstStyle>
          <a:p>
            <a:pPr lvl="0" eaLnBrk="1" hangingPunct="1">
              <a:defRPr/>
            </a:pPr>
            <a:r>
              <a:rPr lang="zh-CN" altLang="en-US" sz="2665" kern="0" dirty="0">
                <a:solidFill>
                  <a:srgbClr val="000066"/>
                </a:solidFill>
                <a:latin typeface="微软雅黑" panose="020B0503020204020204" charset="-122"/>
                <a:ea typeface="微软雅黑" panose="020B0503020204020204" charset="-122"/>
              </a:rPr>
              <a:t>第七章：图像边缘增强与检测</a:t>
            </a:r>
            <a:endParaRPr lang="zh-CN" altLang="en-US" sz="2665" kern="0" dirty="0">
              <a:solidFill>
                <a:srgbClr val="000066"/>
              </a:solidFill>
              <a:latin typeface="微软雅黑" panose="020B0503020204020204" charset="-122"/>
              <a:ea typeface="微软雅黑" panose="020B0503020204020204" charset="-122"/>
            </a:endParaRPr>
          </a:p>
        </p:txBody>
      </p:sp>
      <p:cxnSp>
        <p:nvCxnSpPr>
          <p:cNvPr id="3" name="直接连接符 2"/>
          <p:cNvCxnSpPr/>
          <p:nvPr/>
        </p:nvCxnSpPr>
        <p:spPr>
          <a:xfrm>
            <a:off x="8565542" y="2302595"/>
            <a:ext cx="0" cy="631796"/>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930285" y="2635148"/>
            <a:ext cx="2981092" cy="45720"/>
            <a:chOff x="4992858" y="2973184"/>
            <a:chExt cx="2981092" cy="45720"/>
          </a:xfrm>
        </p:grpSpPr>
        <p:cxnSp>
          <p:nvCxnSpPr>
            <p:cNvPr id="5" name="直接连接符 4"/>
            <p:cNvCxnSpPr/>
            <p:nvPr/>
          </p:nvCxnSpPr>
          <p:spPr>
            <a:xfrm flipV="1">
              <a:off x="4992858" y="3018903"/>
              <a:ext cx="2981092" cy="1"/>
            </a:xfrm>
            <a:prstGeom prst="line">
              <a:avLst/>
            </a:prstGeom>
          </p:spPr>
          <p:style>
            <a:lnRef idx="1">
              <a:schemeClr val="accent1"/>
            </a:lnRef>
            <a:fillRef idx="0">
              <a:schemeClr val="accent1"/>
            </a:fillRef>
            <a:effectRef idx="0">
              <a:schemeClr val="accent1"/>
            </a:effectRef>
            <a:fontRef idx="minor">
              <a:schemeClr val="tx1"/>
            </a:fontRef>
          </p:style>
        </p:cxnSp>
        <p:sp>
          <p:nvSpPr>
            <p:cNvPr id="6" name="梯形 5"/>
            <p:cNvSpPr/>
            <p:nvPr/>
          </p:nvSpPr>
          <p:spPr>
            <a:xfrm>
              <a:off x="5399879" y="2973184"/>
              <a:ext cx="2234449" cy="45719"/>
            </a:xfrm>
            <a:prstGeom prst="trapezoi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lumMod val="50000"/>
                  </a:schemeClr>
                </a:solidFill>
              </a:endParaRPr>
            </a:p>
          </p:txBody>
        </p:sp>
      </p:grpSp>
      <p:cxnSp>
        <p:nvCxnSpPr>
          <p:cNvPr id="7" name="直接连接符 6"/>
          <p:cNvCxnSpPr/>
          <p:nvPr/>
        </p:nvCxnSpPr>
        <p:spPr>
          <a:xfrm flipV="1">
            <a:off x="340758" y="750636"/>
            <a:ext cx="4233333" cy="1348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37343" y="503400"/>
            <a:ext cx="0" cy="604507"/>
          </a:xfrm>
          <a:prstGeom prst="line">
            <a:avLst/>
          </a:prstGeom>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688668" y="185319"/>
            <a:ext cx="2219837" cy="567601"/>
          </a:xfrm>
          <a:prstGeom prst="rect">
            <a:avLst/>
          </a:prstGeom>
        </p:spPr>
      </p:pic>
      <p:sp>
        <p:nvSpPr>
          <p:cNvPr id="12" name="Rectangle 2"/>
          <p:cNvSpPr txBox="1">
            <a:spLocks noChangeArrowheads="1"/>
          </p:cNvSpPr>
          <p:nvPr/>
        </p:nvSpPr>
        <p:spPr bwMode="black">
          <a:xfrm>
            <a:off x="208327" y="4038184"/>
            <a:ext cx="8554720" cy="23639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700" b="1">
                <a:solidFill>
                  <a:schemeClr val="tx1"/>
                </a:solidFill>
                <a:latin typeface="+mj-lt"/>
                <a:ea typeface="+mj-ea"/>
                <a:cs typeface="+mj-cs"/>
              </a:defRPr>
            </a:lvl1pPr>
            <a:lvl2pPr algn="ctr" rtl="0" eaLnBrk="0" fontAlgn="base" hangingPunct="0">
              <a:spcBef>
                <a:spcPct val="0"/>
              </a:spcBef>
              <a:spcAft>
                <a:spcPct val="0"/>
              </a:spcAft>
              <a:defRPr sz="2400">
                <a:solidFill>
                  <a:schemeClr val="bg1"/>
                </a:solidFill>
                <a:latin typeface="Verdana" panose="020B0604030504040204" charset="0"/>
              </a:defRPr>
            </a:lvl2pPr>
            <a:lvl3pPr algn="ctr" rtl="0" eaLnBrk="0" fontAlgn="base" hangingPunct="0">
              <a:spcBef>
                <a:spcPct val="0"/>
              </a:spcBef>
              <a:spcAft>
                <a:spcPct val="0"/>
              </a:spcAft>
              <a:defRPr sz="2400">
                <a:solidFill>
                  <a:schemeClr val="bg1"/>
                </a:solidFill>
                <a:latin typeface="Verdana" panose="020B0604030504040204" charset="0"/>
              </a:defRPr>
            </a:lvl3pPr>
            <a:lvl4pPr algn="ctr" rtl="0" eaLnBrk="0" fontAlgn="base" hangingPunct="0">
              <a:spcBef>
                <a:spcPct val="0"/>
              </a:spcBef>
              <a:spcAft>
                <a:spcPct val="0"/>
              </a:spcAft>
              <a:defRPr sz="2400">
                <a:solidFill>
                  <a:schemeClr val="bg1"/>
                </a:solidFill>
                <a:latin typeface="Verdana" panose="020B0604030504040204" charset="0"/>
              </a:defRPr>
            </a:lvl4pPr>
            <a:lvl5pPr algn="ctr" rtl="0" eaLnBrk="0" fontAlgn="base" hangingPunct="0">
              <a:spcBef>
                <a:spcPct val="0"/>
              </a:spcBef>
              <a:spcAft>
                <a:spcPct val="0"/>
              </a:spcAft>
              <a:defRPr sz="2400">
                <a:solidFill>
                  <a:schemeClr val="bg1"/>
                </a:solidFill>
                <a:latin typeface="Verdana" panose="020B0604030504040204" charset="0"/>
              </a:defRPr>
            </a:lvl5pPr>
            <a:lvl6pPr marL="342900" algn="ctr" rtl="0" eaLnBrk="1" fontAlgn="base" hangingPunct="1">
              <a:spcBef>
                <a:spcPct val="0"/>
              </a:spcBef>
              <a:spcAft>
                <a:spcPct val="0"/>
              </a:spcAft>
              <a:defRPr sz="2400">
                <a:solidFill>
                  <a:schemeClr val="bg1"/>
                </a:solidFill>
                <a:latin typeface="Verdana" panose="020B0604030504040204" charset="0"/>
              </a:defRPr>
            </a:lvl6pPr>
            <a:lvl7pPr marL="685800" algn="ctr" rtl="0" eaLnBrk="1" fontAlgn="base" hangingPunct="1">
              <a:spcBef>
                <a:spcPct val="0"/>
              </a:spcBef>
              <a:spcAft>
                <a:spcPct val="0"/>
              </a:spcAft>
              <a:defRPr sz="2400">
                <a:solidFill>
                  <a:schemeClr val="bg1"/>
                </a:solidFill>
                <a:latin typeface="Verdana" panose="020B0604030504040204" charset="0"/>
              </a:defRPr>
            </a:lvl7pPr>
            <a:lvl8pPr marL="1028700" algn="ctr" rtl="0" eaLnBrk="1" fontAlgn="base" hangingPunct="1">
              <a:spcBef>
                <a:spcPct val="0"/>
              </a:spcBef>
              <a:spcAft>
                <a:spcPct val="0"/>
              </a:spcAft>
              <a:defRPr sz="2400">
                <a:solidFill>
                  <a:schemeClr val="bg1"/>
                </a:solidFill>
                <a:latin typeface="Verdana" panose="020B0604030504040204" charset="0"/>
              </a:defRPr>
            </a:lvl8pPr>
            <a:lvl9pPr marL="1371600" algn="ctr" rtl="0" eaLnBrk="1" fontAlgn="base" hangingPunct="1">
              <a:spcBef>
                <a:spcPct val="0"/>
              </a:spcBef>
              <a:spcAft>
                <a:spcPct val="0"/>
              </a:spcAft>
              <a:defRPr sz="2400">
                <a:solidFill>
                  <a:schemeClr val="bg1"/>
                </a:solidFill>
                <a:latin typeface="Verdana" panose="020B0604030504040204" charset="0"/>
              </a:defRPr>
            </a:lvl9pPr>
          </a:lstStyle>
          <a:p>
            <a:pPr lvl="0" eaLnBrk="1" hangingPunct="1">
              <a:lnSpc>
                <a:spcPct val="125000"/>
              </a:lnSpc>
              <a:defRPr/>
            </a:pPr>
            <a:endParaRPr lang="en-US" altLang="zh-CN" sz="1865" dirty="0" smtClean="0">
              <a:latin typeface="微软雅黑" panose="020B0503020204020204" charset="-122"/>
              <a:ea typeface="微软雅黑" panose="020B0503020204020204" charset="-122"/>
            </a:endParaRPr>
          </a:p>
          <a:p>
            <a:pPr lvl="0" eaLnBrk="1" hangingPunct="1">
              <a:lnSpc>
                <a:spcPct val="125000"/>
              </a:lnSpc>
              <a:defRPr/>
            </a:pPr>
            <a:r>
              <a:rPr lang="zh-CN" altLang="en-US" sz="1865" dirty="0" smtClean="0">
                <a:latin typeface="微软雅黑" panose="020B0503020204020204" charset="-122"/>
                <a:ea typeface="微软雅黑" panose="020B0503020204020204" charset="-122"/>
              </a:rPr>
              <a:t>南京理工大学 </a:t>
            </a:r>
            <a:r>
              <a:rPr lang="zh-CN" altLang="en-US" sz="1865" dirty="0">
                <a:latin typeface="微软雅黑" panose="020B0503020204020204" charset="-122"/>
                <a:ea typeface="微软雅黑" panose="020B0503020204020204" charset="-122"/>
              </a:rPr>
              <a:t>计算机科学与工程学院</a:t>
            </a:r>
            <a:endParaRPr lang="en-US" altLang="zh-CN" sz="1865" dirty="0">
              <a:latin typeface="微软雅黑" panose="020B0503020204020204" charset="-122"/>
              <a:ea typeface="微软雅黑" panose="020B0503020204020204" charset="-122"/>
            </a:endParaRPr>
          </a:p>
        </p:txBody>
      </p:sp>
      <p:sp>
        <p:nvSpPr>
          <p:cNvPr id="16" name="文本框 15"/>
          <p:cNvSpPr txBox="1"/>
          <p:nvPr/>
        </p:nvSpPr>
        <p:spPr>
          <a:xfrm>
            <a:off x="683568" y="288970"/>
            <a:ext cx="7470853" cy="461665"/>
          </a:xfrm>
          <a:prstGeom prst="rect">
            <a:avLst/>
          </a:prstGeom>
          <a:noFill/>
        </p:spPr>
        <p:txBody>
          <a:bodyPr wrap="square" rtlCol="0">
            <a:spAutoFit/>
          </a:bodyPr>
          <a:lstStyle/>
          <a:p>
            <a:r>
              <a:rPr lang="zh-CN" altLang="en-US" sz="2400" b="0" dirty="0">
                <a:solidFill>
                  <a:srgbClr val="000066"/>
                </a:solidFill>
                <a:latin typeface="Times New Roman" panose="02020603050405020304" pitchFamily="18" charset="0"/>
                <a:ea typeface="微软雅黑" panose="020B0503020204020204" charset="-122"/>
                <a:cs typeface="Times New Roman" panose="02020603050405020304" pitchFamily="18" charset="0"/>
              </a:rPr>
              <a:t>专业课程</a:t>
            </a:r>
            <a:endParaRPr lang="zh-CN" altLang="en-US" sz="2400" b="0" dirty="0">
              <a:solidFill>
                <a:srgbClr val="000066"/>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灯片编号占位符 9"/>
          <p:cNvSpPr>
            <a:spLocks noGrp="1"/>
          </p:cNvSpPr>
          <p:nvPr>
            <p:ph type="sldNum" sz="quarter" idx="12"/>
          </p:nvPr>
        </p:nvSpPr>
        <p:spPr>
          <a:xfrm>
            <a:off x="7086600" y="6492875"/>
            <a:ext cx="2057400" cy="365125"/>
          </a:xfrm>
        </p:spPr>
        <p:txBody>
          <a:bodyPr/>
          <a:lstStyle/>
          <a:p>
            <a:fld id="{48F63A3B-78C7-47BE-AE5E-E10140E04643}" type="slidenum">
              <a:rPr lang="en-US" sz="1600" smtClean="0">
                <a:solidFill>
                  <a:srgbClr val="E2E3E5"/>
                </a:solidFill>
              </a:rPr>
            </a:fld>
            <a:endParaRPr lang="en-US" sz="1600" dirty="0">
              <a:solidFill>
                <a:srgbClr val="E2E3E5"/>
              </a:solidFill>
            </a:endParaRPr>
          </a:p>
        </p:txBody>
      </p:sp>
      <p:sp>
        <p:nvSpPr>
          <p:cNvPr id="14" name="矩形 13"/>
          <p:cNvSpPr/>
          <p:nvPr/>
        </p:nvSpPr>
        <p:spPr>
          <a:xfrm>
            <a:off x="208327" y="3568887"/>
            <a:ext cx="8357215" cy="1385764"/>
          </a:xfrm>
          <a:prstGeom prst="rect">
            <a:avLst/>
          </a:prstGeom>
        </p:spPr>
        <p:txBody>
          <a:bodyPr wrap="square">
            <a:spAutoFit/>
          </a:bodyPr>
          <a:lstStyle/>
          <a:p>
            <a:pPr marL="0" marR="0" lvl="0" indent="0" algn="ctr" defTabSz="914400" rtl="0" eaLnBrk="1" fontAlgn="auto" latinLnBrk="0" hangingPunct="1">
              <a:spcAft>
                <a:spcPts val="1200"/>
              </a:spcAft>
              <a:buClrTx/>
              <a:buSzTx/>
              <a:buFontTx/>
              <a:buNone/>
              <a:defRPr/>
            </a:pPr>
            <a:r>
              <a:rPr kumimoji="0" lang="zh-CN" altLang="en-US" sz="2135" b="1"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主讲教师：肖</a:t>
            </a:r>
            <a:r>
              <a:rPr kumimoji="0" lang="zh-CN" altLang="en-US" sz="2135" b="1" i="0" u="none" strike="noStrike" kern="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rPr>
              <a:t>亮</a:t>
            </a:r>
            <a:endParaRPr kumimoji="0" lang="en-US" altLang="zh-CN" sz="2135" b="1" i="0" u="none" strike="noStrike" kern="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ctr" defTabSz="914400" rtl="0" eaLnBrk="1" fontAlgn="auto" latinLnBrk="0" hangingPunct="1">
              <a:spcAft>
                <a:spcPts val="1200"/>
              </a:spcAft>
              <a:buClrTx/>
              <a:buSzTx/>
              <a:buFontTx/>
              <a:buNone/>
              <a:defRPr/>
            </a:pPr>
            <a:endParaRPr lang="en-US" altLang="zh-CN" sz="2135" b="1" kern="0" dirty="0">
              <a:solidFill>
                <a:prstClr val="black"/>
              </a:solidFill>
              <a:latin typeface="微软雅黑" panose="020B0503020204020204" charset="-122"/>
              <a:ea typeface="微软雅黑" panose="020B0503020204020204" charset="-122"/>
            </a:endParaRPr>
          </a:p>
          <a:p>
            <a:pPr marL="0" marR="0" lvl="0" indent="0" defTabSz="914400" rtl="0" eaLnBrk="1" fontAlgn="auto" latinLnBrk="0" hangingPunct="1">
              <a:spcAft>
                <a:spcPts val="1200"/>
              </a:spcAft>
              <a:buClrTx/>
              <a:buSzTx/>
              <a:buFontTx/>
              <a:buNone/>
              <a:defRPr/>
            </a:pPr>
            <a:r>
              <a:rPr kumimoji="0" lang="zh-CN" altLang="en-US" sz="1800" b="1"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              </a:t>
            </a:r>
            <a:r>
              <a:rPr kumimoji="0" lang="zh-CN" altLang="en-US" sz="1800" b="1" i="0" u="none" strike="noStrike" kern="0" cap="none" spc="0" normalizeH="0" baseline="0" noProof="0" dirty="0" smtClean="0">
                <a:ln>
                  <a:noFill/>
                </a:ln>
                <a:solidFill>
                  <a:prstClr val="black"/>
                </a:solidFill>
                <a:effectLst/>
                <a:uLnTx/>
                <a:uFillTx/>
                <a:latin typeface="微软雅黑" panose="020B0503020204020204" charset="-122"/>
                <a:ea typeface="微软雅黑" panose="020B0503020204020204" charset="-122"/>
              </a:rPr>
              <a:t>             </a:t>
            </a:r>
            <a:r>
              <a:rPr kumimoji="0" lang="en-US" altLang="zh-CN" sz="1800" b="1" i="0" u="none" strike="noStrike" kern="0" cap="none" spc="0" normalizeH="0" baseline="0" noProof="0" dirty="0" smtClean="0">
                <a:ln>
                  <a:noFill/>
                </a:ln>
                <a:solidFill>
                  <a:prstClr val="black"/>
                </a:solidFill>
                <a:effectLst/>
                <a:uLnTx/>
                <a:uFillTx/>
                <a:latin typeface="微软雅黑" panose="020B0503020204020204" charset="-122"/>
                <a:ea typeface="微软雅黑" panose="020B0503020204020204" charset="-122"/>
              </a:rPr>
              <a:t>           </a:t>
            </a:r>
            <a:r>
              <a:rPr kumimoji="0" lang="zh-CN" altLang="en-US" sz="1800" b="1"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教学团队成员：</a:t>
            </a:r>
            <a:r>
              <a:rPr lang="zh-CN" altLang="en-US" sz="1800" kern="0" noProof="0" dirty="0">
                <a:ln>
                  <a:noFill/>
                </a:ln>
                <a:solidFill>
                  <a:prstClr val="black"/>
                </a:solidFill>
                <a:effectLst/>
                <a:uLnTx/>
                <a:uFillTx/>
                <a:latin typeface="Times New Roman" panose="02020603050405020304" pitchFamily="18" charset="0"/>
                <a:sym typeface="+mn-ea"/>
              </a:rPr>
              <a:t>杨劲翔、</a:t>
            </a:r>
            <a:r>
              <a:rPr kumimoji="0" lang="zh-CN" altLang="en-US" sz="1800" b="1"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 </a:t>
            </a:r>
            <a:r>
              <a:rPr kumimoji="0" lang="zh-CN" altLang="en-US" sz="1800" b="1" i="0" u="none" strike="noStrike" kern="0" cap="none" spc="0" normalizeH="0" baseline="0" noProof="0" dirty="0">
                <a:ln>
                  <a:noFill/>
                </a:ln>
                <a:solidFill>
                  <a:prstClr val="black"/>
                </a:solidFill>
                <a:effectLst/>
                <a:uLnTx/>
                <a:uFillTx/>
                <a:latin typeface="Times New Roman" panose="02020603050405020304" pitchFamily="18" charset="0"/>
              </a:rPr>
              <a:t>刘芳</a:t>
            </a:r>
            <a:endParaRPr lang="zh-CN" altLang="zh-CN" sz="1800" kern="100" dirty="0">
              <a:latin typeface="Times New Roman" panose="02020603050405020304" pitchFamily="18" charset="0"/>
            </a:endParaRPr>
          </a:p>
        </p:txBody>
      </p:sp>
      <p:sp>
        <p:nvSpPr>
          <p:cNvPr id="15" name="Rectangle 2"/>
          <p:cNvSpPr txBox="1">
            <a:spLocks noChangeArrowheads="1"/>
          </p:cNvSpPr>
          <p:nvPr/>
        </p:nvSpPr>
        <p:spPr bwMode="black">
          <a:xfrm>
            <a:off x="1187624" y="672835"/>
            <a:ext cx="3888432" cy="9860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700" b="1">
                <a:solidFill>
                  <a:schemeClr val="tx1"/>
                </a:solidFill>
                <a:latin typeface="+mj-lt"/>
                <a:ea typeface="+mj-ea"/>
                <a:cs typeface="+mj-cs"/>
              </a:defRPr>
            </a:lvl1pPr>
            <a:lvl2pPr algn="ctr" rtl="0" eaLnBrk="0" fontAlgn="base" hangingPunct="0">
              <a:spcBef>
                <a:spcPct val="0"/>
              </a:spcBef>
              <a:spcAft>
                <a:spcPct val="0"/>
              </a:spcAft>
              <a:defRPr sz="2400">
                <a:solidFill>
                  <a:schemeClr val="bg1"/>
                </a:solidFill>
                <a:latin typeface="Verdana" panose="020B0604030504040204" charset="0"/>
              </a:defRPr>
            </a:lvl2pPr>
            <a:lvl3pPr algn="ctr" rtl="0" eaLnBrk="0" fontAlgn="base" hangingPunct="0">
              <a:spcBef>
                <a:spcPct val="0"/>
              </a:spcBef>
              <a:spcAft>
                <a:spcPct val="0"/>
              </a:spcAft>
              <a:defRPr sz="2400">
                <a:solidFill>
                  <a:schemeClr val="bg1"/>
                </a:solidFill>
                <a:latin typeface="Verdana" panose="020B0604030504040204" charset="0"/>
              </a:defRPr>
            </a:lvl3pPr>
            <a:lvl4pPr algn="ctr" rtl="0" eaLnBrk="0" fontAlgn="base" hangingPunct="0">
              <a:spcBef>
                <a:spcPct val="0"/>
              </a:spcBef>
              <a:spcAft>
                <a:spcPct val="0"/>
              </a:spcAft>
              <a:defRPr sz="2400">
                <a:solidFill>
                  <a:schemeClr val="bg1"/>
                </a:solidFill>
                <a:latin typeface="Verdana" panose="020B0604030504040204" charset="0"/>
              </a:defRPr>
            </a:lvl4pPr>
            <a:lvl5pPr algn="ctr" rtl="0" eaLnBrk="0" fontAlgn="base" hangingPunct="0">
              <a:spcBef>
                <a:spcPct val="0"/>
              </a:spcBef>
              <a:spcAft>
                <a:spcPct val="0"/>
              </a:spcAft>
              <a:defRPr sz="2400">
                <a:solidFill>
                  <a:schemeClr val="bg1"/>
                </a:solidFill>
                <a:latin typeface="Verdana" panose="020B0604030504040204" charset="0"/>
              </a:defRPr>
            </a:lvl5pPr>
            <a:lvl6pPr marL="342900" algn="ctr" rtl="0" eaLnBrk="1" fontAlgn="base" hangingPunct="1">
              <a:spcBef>
                <a:spcPct val="0"/>
              </a:spcBef>
              <a:spcAft>
                <a:spcPct val="0"/>
              </a:spcAft>
              <a:defRPr sz="2400">
                <a:solidFill>
                  <a:schemeClr val="bg1"/>
                </a:solidFill>
                <a:latin typeface="Verdana" panose="020B0604030504040204" charset="0"/>
              </a:defRPr>
            </a:lvl6pPr>
            <a:lvl7pPr marL="685800" algn="ctr" rtl="0" eaLnBrk="1" fontAlgn="base" hangingPunct="1">
              <a:spcBef>
                <a:spcPct val="0"/>
              </a:spcBef>
              <a:spcAft>
                <a:spcPct val="0"/>
              </a:spcAft>
              <a:defRPr sz="2400">
                <a:solidFill>
                  <a:schemeClr val="bg1"/>
                </a:solidFill>
                <a:latin typeface="Verdana" panose="020B0604030504040204" charset="0"/>
              </a:defRPr>
            </a:lvl7pPr>
            <a:lvl8pPr marL="1028700" algn="ctr" rtl="0" eaLnBrk="1" fontAlgn="base" hangingPunct="1">
              <a:spcBef>
                <a:spcPct val="0"/>
              </a:spcBef>
              <a:spcAft>
                <a:spcPct val="0"/>
              </a:spcAft>
              <a:defRPr sz="2400">
                <a:solidFill>
                  <a:schemeClr val="bg1"/>
                </a:solidFill>
                <a:latin typeface="Verdana" panose="020B0604030504040204" charset="0"/>
              </a:defRPr>
            </a:lvl8pPr>
            <a:lvl9pPr marL="1371600" algn="ctr" rtl="0" eaLnBrk="1" fontAlgn="base" hangingPunct="1">
              <a:spcBef>
                <a:spcPct val="0"/>
              </a:spcBef>
              <a:spcAft>
                <a:spcPct val="0"/>
              </a:spcAft>
              <a:defRPr sz="2400">
                <a:solidFill>
                  <a:schemeClr val="bg1"/>
                </a:solidFill>
                <a:latin typeface="Verdana" panose="020B0604030504040204" charset="0"/>
              </a:defRPr>
            </a:lvl9pPr>
          </a:lstStyle>
          <a:p>
            <a:pPr lvl="0" eaLnBrk="1" hangingPunct="1">
              <a:defRPr/>
            </a:pPr>
            <a:r>
              <a:rPr lang="en-US" altLang="zh-CN" sz="2665" dirty="0">
                <a:solidFill>
                  <a:srgbClr val="000066"/>
                </a:solidFill>
                <a:latin typeface="微软雅黑" panose="020B0503020204020204" charset="-122"/>
                <a:ea typeface="微软雅黑" panose="020B0503020204020204" charset="-122"/>
              </a:rPr>
              <a:t>《</a:t>
            </a:r>
            <a:r>
              <a:rPr lang="zh-CN" altLang="en-US" sz="2665" dirty="0">
                <a:solidFill>
                  <a:srgbClr val="000066"/>
                </a:solidFill>
                <a:latin typeface="微软雅黑" panose="020B0503020204020204" charset="-122"/>
                <a:ea typeface="微软雅黑" panose="020B0503020204020204" charset="-122"/>
              </a:rPr>
              <a:t>现代图像处理学导论</a:t>
            </a:r>
            <a:r>
              <a:rPr lang="en-US" altLang="zh-CN" sz="2665" dirty="0">
                <a:solidFill>
                  <a:srgbClr val="000066"/>
                </a:solidFill>
                <a:latin typeface="微软雅黑" panose="020B0503020204020204" charset="-122"/>
                <a:ea typeface="微软雅黑" panose="020B0503020204020204" charset="-122"/>
              </a:rPr>
              <a:t>》</a:t>
            </a:r>
            <a:endParaRPr lang="zh-CN" altLang="en-US" sz="2665" kern="0" dirty="0">
              <a:solidFill>
                <a:srgbClr val="000066"/>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10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1000"/>
                                        <p:tgtEl>
                                          <p:spTgt spid="3"/>
                                        </p:tgtEl>
                                      </p:cBhvr>
                                    </p:animEffect>
                                  </p:childTnLst>
                                </p:cTn>
                              </p:par>
                              <p:par>
                                <p:cTn id="11" presetID="22" presetClass="entr" presetSubtype="8"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1000"/>
                                        <p:tgtEl>
                                          <p:spTgt spid="7"/>
                                        </p:tgtEl>
                                      </p:cBhvr>
                                    </p:animEffect>
                                  </p:childTnLst>
                                </p:cTn>
                              </p:par>
                              <p:par>
                                <p:cTn id="14" presetID="22" presetClass="entr" presetSubtype="1"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文本框 1"/>
          <p:cNvSpPr txBox="1"/>
          <p:nvPr/>
        </p:nvSpPr>
        <p:spPr>
          <a:xfrm>
            <a:off x="613261" y="139609"/>
            <a:ext cx="3568755" cy="420370"/>
          </a:xfrm>
          <a:prstGeom prst="rect">
            <a:avLst/>
          </a:prstGeom>
          <a:noFill/>
        </p:spPr>
        <p:txBody>
          <a:bodyPr wrap="square" rtlCol="0">
            <a:spAutoFit/>
          </a:bodyPr>
          <a:lstStyle/>
          <a:p>
            <a:pPr algn="ctr"/>
            <a:r>
              <a:rPr lang="zh-CN" altLang="en-US" sz="2135" b="1" dirty="0">
                <a:solidFill>
                  <a:srgbClr val="000000"/>
                </a:solidFill>
                <a:latin typeface="微软雅黑" panose="020B0503020204020204" charset="-122"/>
                <a:ea typeface="微软雅黑" panose="020B0503020204020204" charset="-122"/>
              </a:rPr>
              <a:t>一、</a:t>
            </a:r>
            <a:r>
              <a:rPr lang="zh-CN" altLang="en-US" sz="2135" b="1" dirty="0">
                <a:solidFill>
                  <a:srgbClr val="000066"/>
                </a:solidFill>
                <a:latin typeface="微软雅黑" panose="020B0503020204020204" charset="-122"/>
                <a:ea typeface="微软雅黑" panose="020B0503020204020204" charset="-122"/>
              </a:rPr>
              <a:t>边缘检测基本概念</a:t>
            </a:r>
            <a:endParaRPr lang="zh-CN" altLang="en-US" sz="2135" b="1" dirty="0">
              <a:solidFill>
                <a:srgbClr val="000066"/>
              </a:solidFill>
              <a:latin typeface="微软雅黑" panose="020B0503020204020204" charset="-122"/>
              <a:ea typeface="微软雅黑" panose="020B0503020204020204" charset="-122"/>
            </a:endParaRPr>
          </a:p>
        </p:txBody>
      </p:sp>
      <p:sp>
        <p:nvSpPr>
          <p:cNvPr id="3" name="文本框 2"/>
          <p:cNvSpPr txBox="1"/>
          <p:nvPr/>
        </p:nvSpPr>
        <p:spPr>
          <a:xfrm>
            <a:off x="7255933" y="252873"/>
            <a:ext cx="1410461" cy="420370"/>
          </a:xfrm>
          <a:prstGeom prst="rect">
            <a:avLst/>
          </a:prstGeom>
          <a:noFill/>
        </p:spPr>
        <p:txBody>
          <a:bodyPr wrap="square" rtlCol="0">
            <a:spAutoFit/>
          </a:bodyPr>
          <a:lstStyle/>
          <a:p>
            <a:r>
              <a:rPr lang="zh-CN" altLang="en-US" sz="2135" b="1" dirty="0">
                <a:solidFill>
                  <a:schemeClr val="bg1"/>
                </a:solidFill>
                <a:latin typeface="微软雅黑" panose="020B0503020204020204" charset="-122"/>
                <a:ea typeface="微软雅黑" panose="020B0503020204020204" charset="-122"/>
              </a:rPr>
              <a:t>图像概念</a:t>
            </a:r>
            <a:endParaRPr lang="zh-CN" altLang="en-US" sz="2135" b="1" dirty="0">
              <a:solidFill>
                <a:schemeClr val="bg1"/>
              </a:solidFill>
              <a:latin typeface="微软雅黑" panose="020B0503020204020204" charset="-122"/>
              <a:ea typeface="微软雅黑" panose="020B0503020204020204" charset="-122"/>
            </a:endParaRPr>
          </a:p>
        </p:txBody>
      </p:sp>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8</a:t>
            </a:r>
            <a:endParaRPr lang="en-US" sz="1600" b="1" dirty="0">
              <a:solidFill>
                <a:schemeClr val="tx1"/>
              </a:solidFill>
            </a:endParaRPr>
          </a:p>
        </p:txBody>
      </p:sp>
      <p:sp>
        <p:nvSpPr>
          <p:cNvPr id="4" name="矩形 3"/>
          <p:cNvSpPr/>
          <p:nvPr/>
        </p:nvSpPr>
        <p:spPr>
          <a:xfrm>
            <a:off x="251460" y="980440"/>
            <a:ext cx="8544699" cy="5856605"/>
          </a:xfrm>
          <a:prstGeom prst="rect">
            <a:avLst/>
          </a:prstGeom>
        </p:spPr>
        <p:txBody>
          <a:bodyPr wrap="square">
            <a:noAutofit/>
          </a:bodyPr>
          <a:lstStyle/>
          <a:p>
            <a:pPr>
              <a:lnSpc>
                <a:spcPct val="150000"/>
              </a:lnSpc>
            </a:pPr>
            <a:r>
              <a:rPr lang="zh-CN" altLang="en-US" sz="2800" b="0" dirty="0">
                <a:solidFill>
                  <a:schemeClr val="tx1"/>
                </a:solidFill>
                <a:latin typeface="+mn-lt"/>
                <a:ea typeface="+mn-ea"/>
              </a:rPr>
              <a:t>在第一个虚线左侧，存在由灰暗到明亮的变化过程；而在虚线右侧，存在由明亮到灰暗的变化过程。显然，最佳的边缘位置（灰度突变点）是灰度跃变区域中间拐点（斜率符号变化）</a:t>
            </a:r>
            <a:r>
              <a:rPr lang="en-US" altLang="zh-CN" sz="2800" b="0" dirty="0">
                <a:solidFill>
                  <a:schemeClr val="tx1"/>
                </a:solidFill>
                <a:latin typeface="+mn-lt"/>
                <a:ea typeface="+mn-ea"/>
              </a:rPr>
              <a:t>x0</a:t>
            </a:r>
            <a:r>
              <a:rPr lang="zh-CN" altLang="en-US" sz="2800" b="0" dirty="0">
                <a:solidFill>
                  <a:schemeClr val="tx1"/>
                </a:solidFill>
                <a:latin typeface="+mn-lt"/>
                <a:ea typeface="+mn-ea"/>
              </a:rPr>
              <a:t>和</a:t>
            </a:r>
            <a:r>
              <a:rPr lang="en-US" altLang="zh-CN" sz="2800" b="0" dirty="0">
                <a:solidFill>
                  <a:schemeClr val="tx1"/>
                </a:solidFill>
                <a:latin typeface="+mn-lt"/>
                <a:ea typeface="+mn-ea"/>
              </a:rPr>
              <a:t>x1</a:t>
            </a:r>
            <a:r>
              <a:rPr lang="zh-CN" altLang="en-US" sz="2800" b="0" dirty="0">
                <a:solidFill>
                  <a:schemeClr val="tx1"/>
                </a:solidFill>
                <a:latin typeface="+mn-lt"/>
                <a:ea typeface="+mn-ea"/>
              </a:rPr>
              <a:t>的位置。</a:t>
            </a:r>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文本框 1"/>
          <p:cNvSpPr txBox="1"/>
          <p:nvPr/>
        </p:nvSpPr>
        <p:spPr>
          <a:xfrm>
            <a:off x="613261" y="139609"/>
            <a:ext cx="3568755" cy="420370"/>
          </a:xfrm>
          <a:prstGeom prst="rect">
            <a:avLst/>
          </a:prstGeom>
          <a:noFill/>
        </p:spPr>
        <p:txBody>
          <a:bodyPr wrap="square" rtlCol="0">
            <a:spAutoFit/>
          </a:bodyPr>
          <a:lstStyle/>
          <a:p>
            <a:pPr algn="ctr"/>
            <a:r>
              <a:rPr lang="zh-CN" altLang="en-US" sz="2135" b="1" dirty="0">
                <a:solidFill>
                  <a:srgbClr val="000000"/>
                </a:solidFill>
                <a:latin typeface="微软雅黑" panose="020B0503020204020204" charset="-122"/>
                <a:ea typeface="微软雅黑" panose="020B0503020204020204" charset="-122"/>
              </a:rPr>
              <a:t>一、</a:t>
            </a:r>
            <a:r>
              <a:rPr lang="zh-CN" altLang="en-US" sz="2135" b="1" dirty="0">
                <a:solidFill>
                  <a:srgbClr val="000066"/>
                </a:solidFill>
                <a:latin typeface="微软雅黑" panose="020B0503020204020204" charset="-122"/>
                <a:ea typeface="微软雅黑" panose="020B0503020204020204" charset="-122"/>
              </a:rPr>
              <a:t>边缘检测基本概念</a:t>
            </a:r>
            <a:endParaRPr lang="zh-CN" altLang="en-US" sz="2135" b="1" dirty="0">
              <a:solidFill>
                <a:srgbClr val="000066"/>
              </a:solidFill>
              <a:latin typeface="微软雅黑" panose="020B0503020204020204" charset="-122"/>
              <a:ea typeface="微软雅黑" panose="020B0503020204020204" charset="-122"/>
            </a:endParaRPr>
          </a:p>
        </p:txBody>
      </p:sp>
      <p:sp>
        <p:nvSpPr>
          <p:cNvPr id="3" name="文本框 2"/>
          <p:cNvSpPr txBox="1"/>
          <p:nvPr/>
        </p:nvSpPr>
        <p:spPr>
          <a:xfrm>
            <a:off x="7255933" y="252873"/>
            <a:ext cx="1410461" cy="420370"/>
          </a:xfrm>
          <a:prstGeom prst="rect">
            <a:avLst/>
          </a:prstGeom>
          <a:noFill/>
        </p:spPr>
        <p:txBody>
          <a:bodyPr wrap="square" rtlCol="0">
            <a:spAutoFit/>
          </a:bodyPr>
          <a:lstStyle/>
          <a:p>
            <a:r>
              <a:rPr lang="zh-CN" altLang="en-US" sz="2135" b="1" dirty="0">
                <a:solidFill>
                  <a:schemeClr val="bg1"/>
                </a:solidFill>
                <a:latin typeface="微软雅黑" panose="020B0503020204020204" charset="-122"/>
                <a:ea typeface="微软雅黑" panose="020B0503020204020204" charset="-122"/>
              </a:rPr>
              <a:t>差分概念</a:t>
            </a:r>
            <a:endParaRPr lang="zh-CN" altLang="en-US" sz="2135" b="1" dirty="0">
              <a:solidFill>
                <a:schemeClr val="bg1"/>
              </a:solidFill>
              <a:latin typeface="微软雅黑" panose="020B0503020204020204" charset="-122"/>
              <a:ea typeface="微软雅黑" panose="020B0503020204020204" charset="-122"/>
            </a:endParaRPr>
          </a:p>
        </p:txBody>
      </p:sp>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9</a:t>
            </a:r>
            <a:endParaRPr lang="en-US" sz="1600" b="1" dirty="0">
              <a:solidFill>
                <a:schemeClr val="tx1"/>
              </a:solidFill>
            </a:endParaRPr>
          </a:p>
        </p:txBody>
      </p:sp>
      <p:sp>
        <p:nvSpPr>
          <p:cNvPr id="4" name="矩形 3"/>
          <p:cNvSpPr/>
          <p:nvPr/>
        </p:nvSpPr>
        <p:spPr>
          <a:xfrm>
            <a:off x="251460" y="980440"/>
            <a:ext cx="8741410" cy="5856605"/>
          </a:xfrm>
          <a:prstGeom prst="rect">
            <a:avLst/>
          </a:prstGeom>
        </p:spPr>
        <p:txBody>
          <a:bodyPr wrap="square">
            <a:noAutofit/>
          </a:bodyPr>
          <a:lstStyle/>
          <a:p>
            <a:r>
              <a:rPr lang="zh-CN" altLang="en-US" sz="2800" b="0" dirty="0">
                <a:solidFill>
                  <a:schemeClr val="tx1"/>
                </a:solidFill>
                <a:latin typeface="+mn-lt"/>
                <a:ea typeface="+mn-ea"/>
              </a:rPr>
              <a:t>对于</a:t>
            </a:r>
            <a:r>
              <a:rPr lang="en-US" altLang="zh-CN" sz="2800" b="0" dirty="0">
                <a:solidFill>
                  <a:schemeClr val="tx1"/>
                </a:solidFill>
                <a:latin typeface="+mn-lt"/>
                <a:ea typeface="+mn-ea"/>
              </a:rPr>
              <a:t>1D</a:t>
            </a:r>
            <a:r>
              <a:rPr lang="zh-CN" altLang="en-US" sz="2800" b="0" dirty="0">
                <a:solidFill>
                  <a:schemeClr val="tx1"/>
                </a:solidFill>
                <a:latin typeface="+mn-lt"/>
                <a:ea typeface="+mn-ea"/>
              </a:rPr>
              <a:t>离散信号，采取差分运算来近似导数。例如向后一阶差分和中心差分为</a:t>
            </a:r>
            <a:endParaRPr lang="zh-CN" altLang="en-US" sz="2800" b="0" dirty="0">
              <a:solidFill>
                <a:schemeClr val="tx1"/>
              </a:solidFill>
              <a:latin typeface="+mn-lt"/>
              <a:ea typeface="+mn-ea"/>
            </a:endParaRPr>
          </a:p>
          <a:p>
            <a:endParaRPr lang="en-US" altLang="zh-CN"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graphicFrame>
        <p:nvGraphicFramePr>
          <p:cNvPr id="5" name="对象 -2147480727"/>
          <p:cNvGraphicFramePr>
            <a:graphicFrameLocks noChangeAspect="1"/>
          </p:cNvGraphicFramePr>
          <p:nvPr/>
        </p:nvGraphicFramePr>
        <p:xfrm>
          <a:off x="3348355" y="2925445"/>
          <a:ext cx="2299335" cy="658495"/>
        </p:xfrm>
        <a:graphic>
          <a:graphicData uri="http://schemas.openxmlformats.org/presentationml/2006/ole">
            <mc:AlternateContent xmlns:mc="http://schemas.openxmlformats.org/markup-compatibility/2006">
              <mc:Choice xmlns:v="urn:schemas-microsoft-com:vml" Requires="v">
                <p:oleObj spid="_x0000_s2063" name="" r:id="rId1" imgW="735965" imgH="215900" progId="Equation.DSMT4">
                  <p:embed/>
                </p:oleObj>
              </mc:Choice>
              <mc:Fallback>
                <p:oleObj name="" r:id="rId1" imgW="735965" imgH="215900" progId="Equation.DSMT4">
                  <p:embed/>
                  <p:pic>
                    <p:nvPicPr>
                      <p:cNvPr id="0" name="图片 4"/>
                      <p:cNvPicPr/>
                      <p:nvPr/>
                    </p:nvPicPr>
                    <p:blipFill>
                      <a:blip r:embed="rId2"/>
                      <a:stretch>
                        <a:fillRect/>
                      </a:stretch>
                    </p:blipFill>
                    <p:spPr>
                      <a:xfrm>
                        <a:off x="3348355" y="2925445"/>
                        <a:ext cx="2299335" cy="658495"/>
                      </a:xfrm>
                      <a:prstGeom prst="rect">
                        <a:avLst/>
                      </a:prstGeom>
                      <a:noFill/>
                      <a:ln w="38100">
                        <a:noFill/>
                        <a:miter/>
                      </a:ln>
                    </p:spPr>
                  </p:pic>
                </p:oleObj>
              </mc:Fallback>
            </mc:AlternateContent>
          </a:graphicData>
        </a:graphic>
      </p:graphicFrame>
      <p:graphicFrame>
        <p:nvGraphicFramePr>
          <p:cNvPr id="7" name="对象 -2147480726"/>
          <p:cNvGraphicFramePr>
            <a:graphicFrameLocks noChangeAspect="1"/>
          </p:cNvGraphicFramePr>
          <p:nvPr/>
        </p:nvGraphicFramePr>
        <p:xfrm>
          <a:off x="3053715" y="3861435"/>
          <a:ext cx="3037205" cy="944245"/>
        </p:xfrm>
        <a:graphic>
          <a:graphicData uri="http://schemas.openxmlformats.org/presentationml/2006/ole">
            <mc:AlternateContent xmlns:mc="http://schemas.openxmlformats.org/markup-compatibility/2006">
              <mc:Choice xmlns:v="urn:schemas-microsoft-com:vml" Requires="v">
                <p:oleObj spid="_x0000_s2064" name="" r:id="rId3" imgW="1104900" imgH="342900" progId="Equation.DSMT4">
                  <p:embed/>
                </p:oleObj>
              </mc:Choice>
              <mc:Fallback>
                <p:oleObj name="" r:id="rId3" imgW="1104900" imgH="342900" progId="Equation.DSMT4">
                  <p:embed/>
                  <p:pic>
                    <p:nvPicPr>
                      <p:cNvPr id="0" name="图片 5"/>
                      <p:cNvPicPr/>
                      <p:nvPr/>
                    </p:nvPicPr>
                    <p:blipFill>
                      <a:blip r:embed="rId4"/>
                      <a:stretch>
                        <a:fillRect/>
                      </a:stretch>
                    </p:blipFill>
                    <p:spPr>
                      <a:xfrm>
                        <a:off x="3053715" y="3861435"/>
                        <a:ext cx="3037205" cy="944245"/>
                      </a:xfrm>
                      <a:prstGeom prst="rect">
                        <a:avLst/>
                      </a:prstGeom>
                      <a:noFill/>
                      <a:ln w="38100">
                        <a:noFill/>
                        <a:miter/>
                      </a:ln>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文本框 1"/>
          <p:cNvSpPr txBox="1"/>
          <p:nvPr/>
        </p:nvSpPr>
        <p:spPr>
          <a:xfrm>
            <a:off x="613261" y="139609"/>
            <a:ext cx="3568755" cy="420370"/>
          </a:xfrm>
          <a:prstGeom prst="rect">
            <a:avLst/>
          </a:prstGeom>
          <a:noFill/>
        </p:spPr>
        <p:txBody>
          <a:bodyPr wrap="square" rtlCol="0">
            <a:spAutoFit/>
          </a:bodyPr>
          <a:lstStyle/>
          <a:p>
            <a:pPr algn="ctr"/>
            <a:r>
              <a:rPr lang="zh-CN" altLang="en-US" sz="2135" b="1" dirty="0">
                <a:solidFill>
                  <a:srgbClr val="000000"/>
                </a:solidFill>
                <a:latin typeface="微软雅黑" panose="020B0503020204020204" charset="-122"/>
                <a:ea typeface="微软雅黑" panose="020B0503020204020204" charset="-122"/>
              </a:rPr>
              <a:t>一、</a:t>
            </a:r>
            <a:r>
              <a:rPr lang="zh-CN" altLang="en-US" sz="2135" b="1" dirty="0">
                <a:solidFill>
                  <a:srgbClr val="000066"/>
                </a:solidFill>
                <a:latin typeface="微软雅黑" panose="020B0503020204020204" charset="-122"/>
                <a:ea typeface="微软雅黑" panose="020B0503020204020204" charset="-122"/>
              </a:rPr>
              <a:t>边缘检测基本概念</a:t>
            </a:r>
            <a:endParaRPr lang="zh-CN" altLang="en-US" sz="2135" b="1" dirty="0">
              <a:solidFill>
                <a:srgbClr val="000066"/>
              </a:solidFill>
              <a:latin typeface="微软雅黑" panose="020B0503020204020204" charset="-122"/>
              <a:ea typeface="微软雅黑" panose="020B0503020204020204" charset="-122"/>
            </a:endParaRPr>
          </a:p>
        </p:txBody>
      </p:sp>
      <p:sp>
        <p:nvSpPr>
          <p:cNvPr id="3" name="文本框 2"/>
          <p:cNvSpPr txBox="1"/>
          <p:nvPr/>
        </p:nvSpPr>
        <p:spPr>
          <a:xfrm>
            <a:off x="7195820" y="252730"/>
            <a:ext cx="1600200" cy="420370"/>
          </a:xfrm>
          <a:prstGeom prst="rect">
            <a:avLst/>
          </a:prstGeom>
          <a:noFill/>
        </p:spPr>
        <p:txBody>
          <a:bodyPr wrap="square" rtlCol="0">
            <a:spAutoFit/>
          </a:bodyPr>
          <a:lstStyle/>
          <a:p>
            <a:r>
              <a:rPr lang="zh-CN" altLang="en-US" sz="2135" b="1" dirty="0">
                <a:solidFill>
                  <a:schemeClr val="bg1"/>
                </a:solidFill>
                <a:latin typeface="微软雅黑" panose="020B0503020204020204" charset="-122"/>
                <a:ea typeface="微软雅黑" panose="020B0503020204020204" charset="-122"/>
              </a:rPr>
              <a:t>差分到卷积</a:t>
            </a:r>
            <a:endParaRPr lang="zh-CN" altLang="en-US" sz="2135" b="1" dirty="0">
              <a:solidFill>
                <a:schemeClr val="bg1"/>
              </a:solidFill>
              <a:latin typeface="微软雅黑" panose="020B0503020204020204" charset="-122"/>
              <a:ea typeface="微软雅黑" panose="020B0503020204020204" charset="-122"/>
            </a:endParaRPr>
          </a:p>
        </p:txBody>
      </p:sp>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10</a:t>
            </a:r>
            <a:endParaRPr lang="en-US" sz="1600" b="1" dirty="0">
              <a:solidFill>
                <a:schemeClr val="tx1"/>
              </a:solidFill>
            </a:endParaRPr>
          </a:p>
        </p:txBody>
      </p:sp>
      <p:sp>
        <p:nvSpPr>
          <p:cNvPr id="4" name="矩形 3"/>
          <p:cNvSpPr/>
          <p:nvPr/>
        </p:nvSpPr>
        <p:spPr>
          <a:xfrm>
            <a:off x="251460" y="980440"/>
            <a:ext cx="8741410" cy="5856605"/>
          </a:xfrm>
          <a:prstGeom prst="rect">
            <a:avLst/>
          </a:prstGeom>
        </p:spPr>
        <p:txBody>
          <a:bodyPr wrap="square">
            <a:noAutofit/>
          </a:bodyPr>
          <a:lstStyle/>
          <a:p>
            <a:r>
              <a:rPr lang="zh-CN" altLang="en-US" sz="2800" b="0" dirty="0">
                <a:solidFill>
                  <a:schemeClr val="tx1"/>
                </a:solidFill>
                <a:latin typeface="+mn-lt"/>
                <a:ea typeface="+mn-ea"/>
              </a:rPr>
              <a:t>由此，可以构造</a:t>
            </a:r>
            <a:r>
              <a:rPr lang="en-US" altLang="zh-CN" sz="2800" b="0" dirty="0">
                <a:solidFill>
                  <a:schemeClr val="tx1"/>
                </a:solidFill>
                <a:latin typeface="+mn-lt"/>
                <a:ea typeface="+mn-ea"/>
              </a:rPr>
              <a:t>1D</a:t>
            </a:r>
            <a:r>
              <a:rPr lang="zh-CN" altLang="en-US" sz="2800" b="0" dirty="0">
                <a:solidFill>
                  <a:schemeClr val="tx1"/>
                </a:solidFill>
                <a:latin typeface="+mn-lt"/>
                <a:ea typeface="+mn-ea"/>
              </a:rPr>
              <a:t>卷积滤波器</a:t>
            </a:r>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graphicFrame>
        <p:nvGraphicFramePr>
          <p:cNvPr id="9" name="对象 -2147480725"/>
          <p:cNvGraphicFramePr>
            <a:graphicFrameLocks noChangeAspect="1"/>
          </p:cNvGraphicFramePr>
          <p:nvPr/>
        </p:nvGraphicFramePr>
        <p:xfrm>
          <a:off x="2195830" y="2348865"/>
          <a:ext cx="5069205" cy="675005"/>
        </p:xfrm>
        <a:graphic>
          <a:graphicData uri="http://schemas.openxmlformats.org/presentationml/2006/ole">
            <mc:AlternateContent xmlns:mc="http://schemas.openxmlformats.org/markup-compatibility/2006">
              <mc:Choice xmlns:v="urn:schemas-microsoft-com:vml" Requires="v">
                <p:oleObj spid="_x0000_s3087" name="" r:id="rId1" imgW="1600200" imgH="215900" progId="Equation.DSMT4">
                  <p:embed/>
                </p:oleObj>
              </mc:Choice>
              <mc:Fallback>
                <p:oleObj name="" r:id="rId1" imgW="1600200" imgH="215900" progId="Equation.DSMT4">
                  <p:embed/>
                  <p:pic>
                    <p:nvPicPr>
                      <p:cNvPr id="0" name="图片 3075"/>
                      <p:cNvPicPr/>
                      <p:nvPr/>
                    </p:nvPicPr>
                    <p:blipFill>
                      <a:blip r:embed="rId2"/>
                      <a:stretch>
                        <a:fillRect/>
                      </a:stretch>
                    </p:blipFill>
                    <p:spPr>
                      <a:xfrm>
                        <a:off x="2195830" y="2348865"/>
                        <a:ext cx="5069205" cy="675005"/>
                      </a:xfrm>
                      <a:prstGeom prst="rect">
                        <a:avLst/>
                      </a:prstGeom>
                      <a:noFill/>
                      <a:ln w="38100">
                        <a:noFill/>
                        <a:miter/>
                      </a:ln>
                    </p:spPr>
                  </p:pic>
                </p:oleObj>
              </mc:Fallback>
            </mc:AlternateContent>
          </a:graphicData>
        </a:graphic>
      </p:graphicFrame>
      <p:graphicFrame>
        <p:nvGraphicFramePr>
          <p:cNvPr id="10" name="对象 -2147480724"/>
          <p:cNvGraphicFramePr>
            <a:graphicFrameLocks noChangeAspect="1"/>
          </p:cNvGraphicFramePr>
          <p:nvPr/>
        </p:nvGraphicFramePr>
        <p:xfrm>
          <a:off x="1957705" y="3068955"/>
          <a:ext cx="5803900" cy="927735"/>
        </p:xfrm>
        <a:graphic>
          <a:graphicData uri="http://schemas.openxmlformats.org/presentationml/2006/ole">
            <mc:AlternateContent xmlns:mc="http://schemas.openxmlformats.org/markup-compatibility/2006">
              <mc:Choice xmlns:v="urn:schemas-microsoft-com:vml" Requires="v">
                <p:oleObj spid="_x0000_s3088" name="" r:id="rId3" imgW="2146300" imgH="342900" progId="Equation.DSMT4">
                  <p:embed/>
                </p:oleObj>
              </mc:Choice>
              <mc:Fallback>
                <p:oleObj name="" r:id="rId3" imgW="2146300" imgH="342900" progId="Equation.DSMT4">
                  <p:embed/>
                  <p:pic>
                    <p:nvPicPr>
                      <p:cNvPr id="0" name="图片 3"/>
                      <p:cNvPicPr/>
                      <p:nvPr/>
                    </p:nvPicPr>
                    <p:blipFill>
                      <a:blip r:embed="rId4"/>
                      <a:stretch>
                        <a:fillRect/>
                      </a:stretch>
                    </p:blipFill>
                    <p:spPr>
                      <a:xfrm>
                        <a:off x="1957705" y="3068955"/>
                        <a:ext cx="5803900" cy="927735"/>
                      </a:xfrm>
                      <a:prstGeom prst="rect">
                        <a:avLst/>
                      </a:prstGeom>
                      <a:noFill/>
                      <a:ln w="38100">
                        <a:noFill/>
                        <a:miter/>
                      </a:ln>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文本框 1"/>
          <p:cNvSpPr txBox="1"/>
          <p:nvPr/>
        </p:nvSpPr>
        <p:spPr>
          <a:xfrm>
            <a:off x="613261" y="139609"/>
            <a:ext cx="3568755" cy="420370"/>
          </a:xfrm>
          <a:prstGeom prst="rect">
            <a:avLst/>
          </a:prstGeom>
          <a:noFill/>
        </p:spPr>
        <p:txBody>
          <a:bodyPr wrap="square" rtlCol="0">
            <a:spAutoFit/>
          </a:bodyPr>
          <a:lstStyle/>
          <a:p>
            <a:pPr algn="ctr"/>
            <a:r>
              <a:rPr lang="zh-CN" altLang="en-US" sz="2135" b="1" dirty="0">
                <a:solidFill>
                  <a:srgbClr val="000000"/>
                </a:solidFill>
                <a:latin typeface="微软雅黑" panose="020B0503020204020204" charset="-122"/>
                <a:ea typeface="微软雅黑" panose="020B0503020204020204" charset="-122"/>
              </a:rPr>
              <a:t>一、</a:t>
            </a:r>
            <a:r>
              <a:rPr lang="zh-CN" altLang="en-US" sz="2135" b="1" dirty="0">
                <a:solidFill>
                  <a:srgbClr val="000066"/>
                </a:solidFill>
                <a:latin typeface="微软雅黑" panose="020B0503020204020204" charset="-122"/>
                <a:ea typeface="微软雅黑" panose="020B0503020204020204" charset="-122"/>
              </a:rPr>
              <a:t>边缘检测基本概念</a:t>
            </a:r>
            <a:endParaRPr lang="zh-CN" altLang="en-US" sz="2135" b="1" dirty="0">
              <a:solidFill>
                <a:srgbClr val="000066"/>
              </a:solidFill>
              <a:latin typeface="微软雅黑" panose="020B0503020204020204" charset="-122"/>
              <a:ea typeface="微软雅黑" panose="020B0503020204020204" charset="-122"/>
            </a:endParaRPr>
          </a:p>
        </p:txBody>
      </p:sp>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11</a:t>
            </a:r>
            <a:endParaRPr lang="en-US" sz="1600" b="1" dirty="0">
              <a:solidFill>
                <a:schemeClr val="tx1"/>
              </a:solidFill>
            </a:endParaRPr>
          </a:p>
        </p:txBody>
      </p:sp>
      <p:sp>
        <p:nvSpPr>
          <p:cNvPr id="4" name="矩形 3"/>
          <p:cNvSpPr/>
          <p:nvPr/>
        </p:nvSpPr>
        <p:spPr>
          <a:xfrm>
            <a:off x="251460" y="980440"/>
            <a:ext cx="8741410" cy="5856605"/>
          </a:xfrm>
          <a:prstGeom prst="rect">
            <a:avLst/>
          </a:prstGeom>
        </p:spPr>
        <p:txBody>
          <a:bodyPr wrap="square">
            <a:noAutofit/>
          </a:bodyPr>
          <a:lstStyle/>
          <a:p>
            <a:r>
              <a:rPr lang="zh-CN" altLang="en-US" sz="2800" b="0" dirty="0">
                <a:solidFill>
                  <a:schemeClr val="tx1"/>
                </a:solidFill>
                <a:latin typeface="+mn-lt"/>
                <a:ea typeface="+mn-ea"/>
              </a:rPr>
              <a:t>通常的做法是将维度翻转，即将</a:t>
            </a:r>
            <a:r>
              <a:rPr lang="en-US" altLang="zh-CN" sz="2800" b="0" dirty="0">
                <a:solidFill>
                  <a:schemeClr val="tx1"/>
                </a:solidFill>
                <a:latin typeface="+mn-lt"/>
                <a:ea typeface="+mn-ea"/>
              </a:rPr>
              <a:t>        </a:t>
            </a:r>
            <a:r>
              <a:rPr lang="zh-CN" altLang="en-US" sz="2800" b="0" dirty="0">
                <a:solidFill>
                  <a:schemeClr val="tx1"/>
                </a:solidFill>
                <a:latin typeface="+mn-lt"/>
                <a:ea typeface="+mn-ea"/>
              </a:rPr>
              <a:t>反转为</a:t>
            </a:r>
            <a:r>
              <a:rPr lang="en-US" altLang="zh-CN" sz="2800" b="0" dirty="0">
                <a:solidFill>
                  <a:schemeClr val="tx1"/>
                </a:solidFill>
                <a:latin typeface="+mn-lt"/>
                <a:ea typeface="+mn-ea"/>
              </a:rPr>
              <a:t>          </a:t>
            </a:r>
            <a:r>
              <a:rPr lang="zh-CN" altLang="en-US" sz="2800" b="0" dirty="0">
                <a:solidFill>
                  <a:schemeClr val="tx1"/>
                </a:solidFill>
                <a:latin typeface="+mn-lt"/>
                <a:ea typeface="+mn-ea"/>
              </a:rPr>
              <a:t>，放入到滤波器核的模板中，然后执行相关操作而不是卷积操作。</a:t>
            </a:r>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zh-CN" altLang="en-US" sz="2800" b="0" dirty="0">
                <a:solidFill>
                  <a:schemeClr val="tx1"/>
                </a:solidFill>
                <a:latin typeface="+mn-lt"/>
                <a:ea typeface="+mn-ea"/>
              </a:rPr>
              <a:t>这是因为离散卷积与相关算子之间的具有密切关系，使用交叉相关操作可能节省些许计算量。</a:t>
            </a:r>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graphicFrame>
        <p:nvGraphicFramePr>
          <p:cNvPr id="5" name="对象 -2147480723"/>
          <p:cNvGraphicFramePr>
            <a:graphicFrameLocks noChangeAspect="1"/>
          </p:cNvGraphicFramePr>
          <p:nvPr/>
        </p:nvGraphicFramePr>
        <p:xfrm>
          <a:off x="5219700" y="982980"/>
          <a:ext cx="731520" cy="571500"/>
        </p:xfrm>
        <a:graphic>
          <a:graphicData uri="http://schemas.openxmlformats.org/presentationml/2006/ole">
            <mc:AlternateContent xmlns:mc="http://schemas.openxmlformats.org/markup-compatibility/2006">
              <mc:Choice xmlns:v="urn:schemas-microsoft-com:vml" Requires="v">
                <p:oleObj spid="_x0000_s4111" name="" r:id="rId1" imgW="266065" imgH="215900" progId="Equation.DSMT4">
                  <p:embed/>
                </p:oleObj>
              </mc:Choice>
              <mc:Fallback>
                <p:oleObj name="" r:id="rId1" imgW="266065" imgH="215900" progId="Equation.DSMT4">
                  <p:embed/>
                  <p:pic>
                    <p:nvPicPr>
                      <p:cNvPr id="0" name="图片 4"/>
                      <p:cNvPicPr/>
                      <p:nvPr/>
                    </p:nvPicPr>
                    <p:blipFill>
                      <a:blip r:embed="rId2"/>
                      <a:stretch>
                        <a:fillRect/>
                      </a:stretch>
                    </p:blipFill>
                    <p:spPr>
                      <a:xfrm>
                        <a:off x="5219700" y="982980"/>
                        <a:ext cx="731520" cy="571500"/>
                      </a:xfrm>
                      <a:prstGeom prst="rect">
                        <a:avLst/>
                      </a:prstGeom>
                      <a:noFill/>
                      <a:ln w="38100">
                        <a:noFill/>
                        <a:miter/>
                      </a:ln>
                    </p:spPr>
                  </p:pic>
                </p:oleObj>
              </mc:Fallback>
            </mc:AlternateContent>
          </a:graphicData>
        </a:graphic>
      </p:graphicFrame>
      <p:graphicFrame>
        <p:nvGraphicFramePr>
          <p:cNvPr id="7" name="对象 -2147480722"/>
          <p:cNvGraphicFramePr>
            <a:graphicFrameLocks noChangeAspect="1"/>
          </p:cNvGraphicFramePr>
          <p:nvPr/>
        </p:nvGraphicFramePr>
        <p:xfrm>
          <a:off x="6948170" y="980440"/>
          <a:ext cx="911860" cy="564515"/>
        </p:xfrm>
        <a:graphic>
          <a:graphicData uri="http://schemas.openxmlformats.org/presentationml/2006/ole">
            <mc:AlternateContent xmlns:mc="http://schemas.openxmlformats.org/markup-compatibility/2006">
              <mc:Choice xmlns:v="urn:schemas-microsoft-com:vml" Requires="v">
                <p:oleObj spid="_x0000_s4112" name="" r:id="rId3" imgW="342900" imgH="215900" progId="Equation.DSMT4">
                  <p:embed/>
                </p:oleObj>
              </mc:Choice>
              <mc:Fallback>
                <p:oleObj name="" r:id="rId3" imgW="342900" imgH="215900" progId="Equation.DSMT4">
                  <p:embed/>
                  <p:pic>
                    <p:nvPicPr>
                      <p:cNvPr id="0" name="图片 5"/>
                      <p:cNvPicPr/>
                      <p:nvPr/>
                    </p:nvPicPr>
                    <p:blipFill>
                      <a:blip r:embed="rId4"/>
                      <a:stretch>
                        <a:fillRect/>
                      </a:stretch>
                    </p:blipFill>
                    <p:spPr>
                      <a:xfrm>
                        <a:off x="6948170" y="980440"/>
                        <a:ext cx="911860" cy="564515"/>
                      </a:xfrm>
                      <a:prstGeom prst="rect">
                        <a:avLst/>
                      </a:prstGeom>
                      <a:noFill/>
                      <a:ln w="38100">
                        <a:noFill/>
                        <a:miter/>
                      </a:ln>
                    </p:spPr>
                  </p:pic>
                </p:oleObj>
              </mc:Fallback>
            </mc:AlternateContent>
          </a:graphicData>
        </a:graphic>
      </p:graphicFrame>
      <p:sp>
        <p:nvSpPr>
          <p:cNvPr id="9" name="文本框 8"/>
          <p:cNvSpPr txBox="1"/>
          <p:nvPr/>
        </p:nvSpPr>
        <p:spPr>
          <a:xfrm>
            <a:off x="7195820" y="252730"/>
            <a:ext cx="1600200" cy="420370"/>
          </a:xfrm>
          <a:prstGeom prst="rect">
            <a:avLst/>
          </a:prstGeom>
          <a:noFill/>
        </p:spPr>
        <p:txBody>
          <a:bodyPr wrap="square" rtlCol="0">
            <a:spAutoFit/>
          </a:bodyPr>
          <a:lstStyle/>
          <a:p>
            <a:r>
              <a:rPr lang="zh-CN" altLang="en-US" sz="2135" b="1" dirty="0">
                <a:solidFill>
                  <a:schemeClr val="bg1"/>
                </a:solidFill>
                <a:latin typeface="微软雅黑" panose="020B0503020204020204" charset="-122"/>
                <a:ea typeface="微软雅黑" panose="020B0503020204020204" charset="-122"/>
              </a:rPr>
              <a:t>差分到卷积</a:t>
            </a:r>
            <a:endParaRPr lang="zh-CN" altLang="en-US" sz="2135" b="1"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文本框 1"/>
          <p:cNvSpPr txBox="1"/>
          <p:nvPr/>
        </p:nvSpPr>
        <p:spPr>
          <a:xfrm>
            <a:off x="613261" y="139609"/>
            <a:ext cx="3568755" cy="420370"/>
          </a:xfrm>
          <a:prstGeom prst="rect">
            <a:avLst/>
          </a:prstGeom>
          <a:noFill/>
        </p:spPr>
        <p:txBody>
          <a:bodyPr wrap="square" rtlCol="0">
            <a:spAutoFit/>
          </a:bodyPr>
          <a:lstStyle/>
          <a:p>
            <a:pPr algn="ctr"/>
            <a:r>
              <a:rPr lang="zh-CN" altLang="en-US" sz="2135" b="1" dirty="0">
                <a:solidFill>
                  <a:srgbClr val="000000"/>
                </a:solidFill>
                <a:latin typeface="微软雅黑" panose="020B0503020204020204" charset="-122"/>
                <a:ea typeface="微软雅黑" panose="020B0503020204020204" charset="-122"/>
              </a:rPr>
              <a:t>一、</a:t>
            </a:r>
            <a:r>
              <a:rPr lang="zh-CN" altLang="en-US" sz="2135" b="1" dirty="0">
                <a:solidFill>
                  <a:srgbClr val="000066"/>
                </a:solidFill>
                <a:latin typeface="微软雅黑" panose="020B0503020204020204" charset="-122"/>
                <a:ea typeface="微软雅黑" panose="020B0503020204020204" charset="-122"/>
              </a:rPr>
              <a:t>边缘检测基本概念</a:t>
            </a:r>
            <a:endParaRPr lang="zh-CN" altLang="en-US" sz="2135" b="1" dirty="0">
              <a:solidFill>
                <a:srgbClr val="000066"/>
              </a:solidFill>
              <a:latin typeface="微软雅黑" panose="020B0503020204020204" charset="-122"/>
              <a:ea typeface="微软雅黑" panose="020B0503020204020204" charset="-122"/>
            </a:endParaRPr>
          </a:p>
        </p:txBody>
      </p:sp>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12</a:t>
            </a:r>
            <a:endParaRPr lang="en-US" sz="1600" b="1" dirty="0">
              <a:solidFill>
                <a:schemeClr val="tx1"/>
              </a:solidFill>
            </a:endParaRPr>
          </a:p>
        </p:txBody>
      </p:sp>
      <p:sp>
        <p:nvSpPr>
          <p:cNvPr id="4" name="矩形 3"/>
          <p:cNvSpPr/>
          <p:nvPr/>
        </p:nvSpPr>
        <p:spPr>
          <a:xfrm>
            <a:off x="251460" y="980440"/>
            <a:ext cx="8741410" cy="5856605"/>
          </a:xfrm>
          <a:prstGeom prst="rect">
            <a:avLst/>
          </a:prstGeom>
        </p:spPr>
        <p:txBody>
          <a:bodyPr wrap="square">
            <a:noAutofit/>
          </a:bodyPr>
          <a:lstStyle/>
          <a:p>
            <a:r>
              <a:rPr lang="zh-CN" altLang="en-US" sz="2800" b="0" dirty="0">
                <a:solidFill>
                  <a:schemeClr val="tx1"/>
                </a:solidFill>
                <a:latin typeface="+mn-lt"/>
                <a:ea typeface="+mn-ea"/>
              </a:rPr>
              <a:t>实际上，对给定的基于梯度的边缘检测模板，卷积和相关响应结果只在符号上不同。</a:t>
            </a:r>
            <a:endParaRPr lang="zh-CN" altLang="en-US" sz="2800" b="0" dirty="0">
              <a:solidFill>
                <a:schemeClr val="tx1"/>
              </a:solidFill>
              <a:latin typeface="+mn-lt"/>
              <a:ea typeface="+mn-ea"/>
            </a:endParaRPr>
          </a:p>
          <a:p>
            <a:endParaRPr lang="en-US" altLang="zh-CN" sz="2800" b="0" dirty="0">
              <a:solidFill>
                <a:schemeClr val="tx1"/>
              </a:solidFill>
              <a:latin typeface="+mn-lt"/>
              <a:ea typeface="+mn-ea"/>
            </a:endParaRPr>
          </a:p>
          <a:p>
            <a:r>
              <a:rPr lang="zh-CN" altLang="en-US" sz="2800" b="0" dirty="0">
                <a:solidFill>
                  <a:schemeClr val="tx1"/>
                </a:solidFill>
                <a:latin typeface="+mn-lt"/>
                <a:ea typeface="+mn-ea"/>
              </a:rPr>
              <a:t>因此，滤波器既可以表示为交叉相关模板（旋转</a:t>
            </a:r>
            <a:r>
              <a:rPr lang="en-US" altLang="zh-CN" sz="2800" b="0" dirty="0">
                <a:solidFill>
                  <a:schemeClr val="tx1"/>
                </a:solidFill>
                <a:latin typeface="+mn-lt"/>
                <a:ea typeface="+mn-ea"/>
              </a:rPr>
              <a:t>180</a:t>
            </a:r>
            <a:r>
              <a:rPr lang="en-US" altLang="en-US" sz="2800" b="0" dirty="0">
                <a:solidFill>
                  <a:schemeClr val="tx1"/>
                </a:solidFill>
                <a:latin typeface="+mn-lt"/>
                <a:ea typeface="+mn-ea"/>
              </a:rPr>
              <a:t>°</a:t>
            </a:r>
            <a:r>
              <a:rPr lang="zh-CN" altLang="en-US" sz="2800" b="0" dirty="0">
                <a:solidFill>
                  <a:schemeClr val="tx1"/>
                </a:solidFill>
                <a:latin typeface="+mn-lt"/>
                <a:ea typeface="+mn-ea"/>
              </a:rPr>
              <a:t>将被省略</a:t>
            </a:r>
            <a:r>
              <a:rPr lang="en-US" altLang="zh-CN" sz="2800" b="0" dirty="0">
                <a:solidFill>
                  <a:schemeClr val="tx1"/>
                </a:solidFill>
                <a:latin typeface="+mn-lt"/>
                <a:ea typeface="+mn-ea"/>
              </a:rPr>
              <a:t>)</a:t>
            </a:r>
            <a:r>
              <a:rPr lang="zh-CN" altLang="en-US" sz="2800" b="0" dirty="0">
                <a:solidFill>
                  <a:schemeClr val="tx1"/>
                </a:solidFill>
                <a:latin typeface="+mn-lt"/>
                <a:ea typeface="+mn-ea"/>
              </a:rPr>
              <a:t>，也可以表示为卷积核模板（此时可能需要在外围填充</a:t>
            </a:r>
            <a:r>
              <a:rPr lang="en-US" altLang="zh-CN" sz="2800" b="0" dirty="0">
                <a:solidFill>
                  <a:schemeClr val="tx1"/>
                </a:solidFill>
                <a:latin typeface="+mn-lt"/>
                <a:ea typeface="+mn-ea"/>
              </a:rPr>
              <a:t>0</a:t>
            </a:r>
            <a:r>
              <a:rPr lang="zh-CN" altLang="en-US" sz="2800" b="0" dirty="0">
                <a:solidFill>
                  <a:schemeClr val="tx1"/>
                </a:solidFill>
                <a:latin typeface="+mn-lt"/>
                <a:ea typeface="+mn-ea"/>
              </a:rPr>
              <a:t>）。</a:t>
            </a:r>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文本框 4"/>
          <p:cNvSpPr txBox="1"/>
          <p:nvPr/>
        </p:nvSpPr>
        <p:spPr>
          <a:xfrm>
            <a:off x="7195820" y="252730"/>
            <a:ext cx="1600200" cy="420370"/>
          </a:xfrm>
          <a:prstGeom prst="rect">
            <a:avLst/>
          </a:prstGeom>
          <a:noFill/>
        </p:spPr>
        <p:txBody>
          <a:bodyPr wrap="square" rtlCol="0">
            <a:spAutoFit/>
          </a:bodyPr>
          <a:lstStyle/>
          <a:p>
            <a:r>
              <a:rPr lang="zh-CN" altLang="en-US" sz="2135" b="1" dirty="0">
                <a:solidFill>
                  <a:schemeClr val="bg1"/>
                </a:solidFill>
                <a:latin typeface="微软雅黑" panose="020B0503020204020204" charset="-122"/>
                <a:ea typeface="微软雅黑" panose="020B0503020204020204" charset="-122"/>
              </a:rPr>
              <a:t>差分到卷积</a:t>
            </a:r>
            <a:endParaRPr lang="zh-CN" altLang="en-US" sz="2135" b="1"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文本框 1"/>
          <p:cNvSpPr txBox="1"/>
          <p:nvPr/>
        </p:nvSpPr>
        <p:spPr>
          <a:xfrm>
            <a:off x="613261" y="139609"/>
            <a:ext cx="3568755" cy="420370"/>
          </a:xfrm>
          <a:prstGeom prst="rect">
            <a:avLst/>
          </a:prstGeom>
          <a:noFill/>
        </p:spPr>
        <p:txBody>
          <a:bodyPr wrap="square" rtlCol="0">
            <a:spAutoFit/>
          </a:bodyPr>
          <a:lstStyle/>
          <a:p>
            <a:pPr algn="ctr"/>
            <a:r>
              <a:rPr lang="zh-CN" altLang="en-US" sz="2135" b="1" dirty="0">
                <a:solidFill>
                  <a:srgbClr val="000000"/>
                </a:solidFill>
                <a:latin typeface="微软雅黑" panose="020B0503020204020204" charset="-122"/>
                <a:ea typeface="微软雅黑" panose="020B0503020204020204" charset="-122"/>
              </a:rPr>
              <a:t>一、</a:t>
            </a:r>
            <a:r>
              <a:rPr lang="zh-CN" altLang="en-US" sz="2135" b="1" dirty="0">
                <a:solidFill>
                  <a:srgbClr val="000066"/>
                </a:solidFill>
                <a:latin typeface="微软雅黑" panose="020B0503020204020204" charset="-122"/>
                <a:ea typeface="微软雅黑" panose="020B0503020204020204" charset="-122"/>
              </a:rPr>
              <a:t>边缘检测基本概念</a:t>
            </a:r>
            <a:endParaRPr lang="zh-CN" altLang="en-US" sz="2135" b="1" dirty="0">
              <a:solidFill>
                <a:srgbClr val="000066"/>
              </a:solidFill>
              <a:latin typeface="微软雅黑" panose="020B0503020204020204" charset="-122"/>
              <a:ea typeface="微软雅黑" panose="020B0503020204020204" charset="-122"/>
            </a:endParaRPr>
          </a:p>
        </p:txBody>
      </p:sp>
      <p:sp>
        <p:nvSpPr>
          <p:cNvPr id="3" name="文本框 2"/>
          <p:cNvSpPr txBox="1"/>
          <p:nvPr/>
        </p:nvSpPr>
        <p:spPr>
          <a:xfrm>
            <a:off x="7255933" y="252873"/>
            <a:ext cx="1410461" cy="420370"/>
          </a:xfrm>
          <a:prstGeom prst="rect">
            <a:avLst/>
          </a:prstGeom>
          <a:noFill/>
        </p:spPr>
        <p:txBody>
          <a:bodyPr wrap="square" rtlCol="0">
            <a:spAutoFit/>
          </a:bodyPr>
          <a:lstStyle/>
          <a:p>
            <a:r>
              <a:rPr lang="zh-CN" altLang="en-US" sz="2135" b="1" dirty="0">
                <a:solidFill>
                  <a:schemeClr val="bg1"/>
                </a:solidFill>
                <a:latin typeface="微软雅黑" panose="020B0503020204020204" charset="-122"/>
                <a:ea typeface="微软雅黑" panose="020B0503020204020204" charset="-122"/>
              </a:rPr>
              <a:t>检测错误</a:t>
            </a:r>
            <a:endParaRPr lang="zh-CN" altLang="en-US" sz="2135" b="1" dirty="0">
              <a:solidFill>
                <a:schemeClr val="bg1"/>
              </a:solidFill>
              <a:latin typeface="微软雅黑" panose="020B0503020204020204" charset="-122"/>
              <a:ea typeface="微软雅黑" panose="020B0503020204020204" charset="-122"/>
            </a:endParaRPr>
          </a:p>
        </p:txBody>
      </p:sp>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13</a:t>
            </a:r>
            <a:endParaRPr lang="en-US" sz="1600" b="1" dirty="0">
              <a:solidFill>
                <a:schemeClr val="tx1"/>
              </a:solidFill>
            </a:endParaRPr>
          </a:p>
        </p:txBody>
      </p:sp>
      <p:sp>
        <p:nvSpPr>
          <p:cNvPr id="4" name="矩形 3"/>
          <p:cNvSpPr/>
          <p:nvPr/>
        </p:nvSpPr>
        <p:spPr>
          <a:xfrm>
            <a:off x="251460" y="980440"/>
            <a:ext cx="8741410" cy="5856605"/>
          </a:xfrm>
          <a:prstGeom prst="rect">
            <a:avLst/>
          </a:prstGeom>
        </p:spPr>
        <p:txBody>
          <a:bodyPr wrap="square">
            <a:noAutofit/>
          </a:bodyPr>
          <a:lstStyle/>
          <a:p>
            <a:r>
              <a:rPr lang="zh-CN" altLang="en-US" sz="2800" b="0" dirty="0">
                <a:solidFill>
                  <a:schemeClr val="tx1"/>
                </a:solidFill>
                <a:latin typeface="+mn-lt"/>
                <a:ea typeface="+mn-ea"/>
              </a:rPr>
              <a:t>边缘检测错误</a:t>
            </a:r>
            <a:r>
              <a:rPr lang="zh-CN" altLang="en-US" sz="2800" dirty="0">
                <a:solidFill>
                  <a:schemeClr val="tx1"/>
                </a:solidFill>
                <a:latin typeface="+mn-lt"/>
                <a:ea typeface="+mn-ea"/>
              </a:rPr>
              <a:t>有两类错误：</a:t>
            </a:r>
            <a:endParaRPr lang="zh-CN" altLang="en-US" sz="2800" dirty="0">
              <a:solidFill>
                <a:schemeClr val="tx1"/>
              </a:solidFill>
              <a:latin typeface="+mn-lt"/>
              <a:ea typeface="+mn-ea"/>
            </a:endParaRPr>
          </a:p>
          <a:p>
            <a:r>
              <a:rPr lang="zh-CN" altLang="en-US" sz="2800" b="0" dirty="0">
                <a:solidFill>
                  <a:schemeClr val="tx1"/>
                </a:solidFill>
                <a:latin typeface="+mn-lt"/>
                <a:ea typeface="+mn-ea"/>
              </a:rPr>
              <a:t> </a:t>
            </a:r>
            <a:r>
              <a:rPr lang="en-US" altLang="zh-CN" sz="2800" b="0" dirty="0">
                <a:solidFill>
                  <a:schemeClr val="tx1"/>
                </a:solidFill>
                <a:latin typeface="+mn-lt"/>
                <a:ea typeface="+mn-ea"/>
              </a:rPr>
              <a:t>      </a:t>
            </a:r>
            <a:r>
              <a:rPr lang="zh-CN" altLang="en-US" sz="2800" b="0" dirty="0">
                <a:solidFill>
                  <a:srgbClr val="FF0000"/>
                </a:solidFill>
                <a:latin typeface="+mn-lt"/>
                <a:ea typeface="+mn-ea"/>
              </a:rPr>
              <a:t>假阳性（虚警）和假阴性（漏警）。</a:t>
            </a:r>
            <a:endParaRPr lang="zh-CN" altLang="en-US" sz="2800" b="0" dirty="0">
              <a:solidFill>
                <a:srgbClr val="FF0000"/>
              </a:solidFill>
              <a:latin typeface="+mn-lt"/>
              <a:ea typeface="+mn-ea"/>
            </a:endParaRPr>
          </a:p>
          <a:p>
            <a:endParaRPr lang="zh-CN" altLang="en-US" sz="2800" b="0" dirty="0">
              <a:solidFill>
                <a:srgbClr val="FF0000"/>
              </a:solidFill>
              <a:latin typeface="+mn-lt"/>
              <a:ea typeface="+mn-ea"/>
            </a:endParaRPr>
          </a:p>
          <a:p>
            <a:r>
              <a:rPr lang="zh-CN" altLang="en-US" sz="2800" b="0" dirty="0">
                <a:solidFill>
                  <a:schemeClr val="tx1"/>
                </a:solidFill>
                <a:latin typeface="+mn-lt"/>
                <a:ea typeface="+mn-ea"/>
              </a:rPr>
              <a:t>前者将非边缘像素被误分类为边缘像素，</a:t>
            </a:r>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zh-CN" altLang="en-US" sz="2800" b="0" dirty="0">
                <a:solidFill>
                  <a:schemeClr val="tx1"/>
                </a:solidFill>
                <a:latin typeface="+mn-lt"/>
                <a:ea typeface="+mn-ea"/>
              </a:rPr>
              <a:t>而后者则相反，它将真实边缘像素错误分类为背景像素。</a:t>
            </a:r>
            <a:endParaRPr lang="zh-CN" altLang="en-US" sz="2800" b="0" dirty="0">
              <a:solidFill>
                <a:schemeClr val="tx1"/>
              </a:solidFill>
              <a:latin typeface="+mn-lt"/>
              <a:ea typeface="+mn-ea"/>
            </a:endParaRPr>
          </a:p>
          <a:p>
            <a:endParaRPr lang="en-US" altLang="zh-CN" sz="2800" b="0" dirty="0">
              <a:solidFill>
                <a:schemeClr val="tx1"/>
              </a:solidFill>
              <a:latin typeface="+mn-lt"/>
              <a:ea typeface="+mn-ea"/>
            </a:endParaRPr>
          </a:p>
          <a:p>
            <a:r>
              <a:rPr lang="zh-CN" altLang="en-US" sz="2800" b="0" dirty="0">
                <a:solidFill>
                  <a:schemeClr val="tx1"/>
                </a:solidFill>
                <a:latin typeface="+mn-lt"/>
                <a:ea typeface="+mn-ea"/>
              </a:rPr>
              <a:t>两种类型的检测错误都会随着噪声的增加而增加，因此噪声抑制能力对于检测精度非常重要。</a:t>
            </a:r>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二、</a:t>
            </a:r>
            <a:r>
              <a:rPr lang="zh-CN" altLang="en-US" sz="2400" b="1" dirty="0">
                <a:solidFill>
                  <a:srgbClr val="000066"/>
                </a:solidFill>
                <a:latin typeface="微软雅黑" panose="020B0503020204020204" charset="-122"/>
                <a:ea typeface="微软雅黑" panose="020B0503020204020204" charset="-122"/>
              </a:rPr>
              <a:t>一阶微分边缘检测算子</a:t>
            </a:r>
            <a:endParaRPr lang="zh-CN" altLang="en-US" sz="2400" b="1" dirty="0">
              <a:solidFill>
                <a:srgbClr val="000066"/>
              </a:solidFill>
              <a:latin typeface="微软雅黑" panose="020B0503020204020204" charset="-122"/>
              <a:ea typeface="微软雅黑" panose="020B0503020204020204" charset="-122"/>
            </a:endParaRPr>
          </a:p>
        </p:txBody>
      </p:sp>
      <p:sp>
        <p:nvSpPr>
          <p:cNvPr id="4" name="文本框 3"/>
          <p:cNvSpPr txBox="1"/>
          <p:nvPr/>
        </p:nvSpPr>
        <p:spPr>
          <a:xfrm>
            <a:off x="7255933" y="252873"/>
            <a:ext cx="1410461" cy="420370"/>
          </a:xfrm>
          <a:prstGeom prst="rect">
            <a:avLst/>
          </a:prstGeom>
          <a:noFill/>
        </p:spPr>
        <p:txBody>
          <a:bodyPr wrap="square" rtlCol="0">
            <a:spAutoFit/>
          </a:bodyPr>
          <a:lstStyle/>
          <a:p>
            <a:r>
              <a:rPr lang="zh-CN" altLang="en-US" sz="2135" b="1" dirty="0">
                <a:solidFill>
                  <a:schemeClr val="bg1"/>
                </a:solidFill>
                <a:latin typeface="微软雅黑" panose="020B0503020204020204" charset="-122"/>
                <a:ea typeface="微软雅黑" panose="020B0503020204020204" charset="-122"/>
              </a:rPr>
              <a:t>一阶方法</a:t>
            </a:r>
            <a:endParaRPr lang="zh-CN" altLang="en-US" sz="2135" b="1" dirty="0">
              <a:solidFill>
                <a:schemeClr val="bg1"/>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2"/>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a:buFont typeface="Wingdings" panose="05000000000000000000" pitchFamily="2" charset="2"/>
              <a:buChar char="u"/>
            </a:pPr>
            <a:r>
              <a:rPr lang="zh-CN" altLang="en-US" sz="2135" b="1" dirty="0">
                <a:latin typeface="微软雅黑" panose="020B0503020204020204" charset="-122"/>
                <a:ea typeface="微软雅黑" panose="020B0503020204020204" charset="-122"/>
              </a:rPr>
              <a:t>边缘检测算子：</a:t>
            </a: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3"/>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zh-CN" altLang="en-US" sz="2135" b="1" dirty="0">
                <a:solidFill>
                  <a:srgbClr val="000066"/>
                </a:solidFill>
                <a:latin typeface="微软雅黑" panose="020B0503020204020204" charset="-122"/>
                <a:ea typeface="微软雅黑" panose="020B0503020204020204" charset="-122"/>
              </a:rPr>
              <a:t>一阶微分：连续到离散</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3954145"/>
          </a:xfrm>
          <a:prstGeom prst="rect">
            <a:avLst/>
          </a:prstGeom>
        </p:spPr>
        <p:txBody>
          <a:bodyPr wrap="square">
            <a:noAutofit/>
          </a:bodyPr>
          <a:lstStyle/>
          <a:p>
            <a:r>
              <a:rPr lang="zh-CN" altLang="en-US" sz="2800" b="0" dirty="0">
                <a:solidFill>
                  <a:schemeClr val="tx1"/>
                </a:solidFill>
                <a:latin typeface="+mn-lt"/>
                <a:ea typeface="+mn-ea"/>
              </a:rPr>
              <a:t>可以通过基于梯度算子或一阶方向偏导数的检测器计算图像灰度变化的梯度向量，并增强这些变化区域，然后通过阈值化操作确定边缘像素。</a:t>
            </a:r>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r>
              <a:rPr lang="zh-CN" altLang="en-US" sz="2800" b="0" dirty="0">
                <a:solidFill>
                  <a:schemeClr val="tx1"/>
                </a:solidFill>
                <a:latin typeface="+mn-lt"/>
                <a:ea typeface="+mn-ea"/>
              </a:rPr>
              <a:t>最后再将被确定为的边缘像素连接，形成包围目标区域的边界或边缘曲线。</a:t>
            </a:r>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14</a:t>
            </a:r>
            <a:endParaRPr lang="en-US" sz="1600" b="1"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二、</a:t>
            </a:r>
            <a:r>
              <a:rPr lang="zh-CN" altLang="en-US" sz="2400" b="1" dirty="0">
                <a:solidFill>
                  <a:srgbClr val="000066"/>
                </a:solidFill>
                <a:latin typeface="微软雅黑" panose="020B0503020204020204" charset="-122"/>
                <a:ea typeface="微软雅黑" panose="020B0503020204020204" charset="-122"/>
              </a:rPr>
              <a:t>一阶微分边缘检测算子</a:t>
            </a:r>
            <a:endParaRPr lang="zh-CN" altLang="en-US" sz="2400" b="1" dirty="0">
              <a:solidFill>
                <a:srgbClr val="000066"/>
              </a:solidFill>
              <a:latin typeface="微软雅黑" panose="020B0503020204020204" charset="-122"/>
              <a:ea typeface="微软雅黑" panose="020B0503020204020204" charset="-122"/>
            </a:endParaRPr>
          </a:p>
        </p:txBody>
      </p:sp>
      <p:sp>
        <p:nvSpPr>
          <p:cNvPr id="4" name="文本框 3"/>
          <p:cNvSpPr txBox="1"/>
          <p:nvPr/>
        </p:nvSpPr>
        <p:spPr>
          <a:xfrm>
            <a:off x="7255933" y="252873"/>
            <a:ext cx="1410461" cy="420370"/>
          </a:xfrm>
          <a:prstGeom prst="rect">
            <a:avLst/>
          </a:prstGeom>
          <a:noFill/>
        </p:spPr>
        <p:txBody>
          <a:bodyPr wrap="square" rtlCol="0">
            <a:spAutoFit/>
          </a:bodyPr>
          <a:lstStyle/>
          <a:p>
            <a:r>
              <a:rPr lang="zh-CN" altLang="en-US" sz="2135" dirty="0">
                <a:solidFill>
                  <a:schemeClr val="bg1"/>
                </a:solidFill>
                <a:latin typeface="微软雅黑" panose="020B0503020204020204" charset="-122"/>
                <a:ea typeface="微软雅黑" panose="020B0503020204020204" charset="-122"/>
                <a:sym typeface="+mn-ea"/>
              </a:rPr>
              <a:t>一阶方法</a:t>
            </a:r>
            <a:endParaRPr lang="zh-CN" altLang="en-US" sz="2135" dirty="0">
              <a:solidFill>
                <a:schemeClr val="bg1"/>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a:buFont typeface="Wingdings" panose="05000000000000000000" pitchFamily="2" charset="2"/>
              <a:buChar char="u"/>
            </a:pPr>
            <a:r>
              <a:rPr lang="zh-CN" altLang="en-US" sz="2135" b="1" dirty="0">
                <a:latin typeface="微软雅黑" panose="020B0503020204020204" charset="-122"/>
                <a:ea typeface="微软雅黑" panose="020B0503020204020204" charset="-122"/>
              </a:rPr>
              <a:t>概念：</a:t>
            </a: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zh-CN" altLang="en-US" sz="2135" b="1" dirty="0">
                <a:solidFill>
                  <a:srgbClr val="000066"/>
                </a:solidFill>
                <a:latin typeface="微软雅黑" panose="020B0503020204020204" charset="-122"/>
                <a:ea typeface="微软雅黑" panose="020B0503020204020204" charset="-122"/>
              </a:rPr>
              <a:t>一阶微分：连续到离散</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zh-CN" altLang="en-US" sz="2800" b="0" dirty="0">
                <a:solidFill>
                  <a:schemeClr val="tx1"/>
                </a:solidFill>
                <a:latin typeface="+mn-lt"/>
                <a:ea typeface="+mn-ea"/>
              </a:rPr>
              <a:t>设图像函数在</a:t>
            </a:r>
            <a:r>
              <a:rPr lang="en-US" altLang="zh-CN" sz="2800" b="0" dirty="0">
                <a:solidFill>
                  <a:schemeClr val="tx1"/>
                </a:solidFill>
                <a:latin typeface="+mn-lt"/>
                <a:ea typeface="+mn-ea"/>
              </a:rPr>
              <a:t>(x,y)</a:t>
            </a:r>
            <a:r>
              <a:rPr lang="zh-CN" altLang="en-US" sz="2800" b="0" dirty="0">
                <a:solidFill>
                  <a:schemeClr val="tx1"/>
                </a:solidFill>
                <a:latin typeface="+mn-lt"/>
                <a:ea typeface="+mn-ea"/>
              </a:rPr>
              <a:t>处是可微的，那么由微积分知识，函数在沿点</a:t>
            </a:r>
            <a:r>
              <a:rPr lang="en-US" altLang="zh-CN" sz="2800" b="0" dirty="0">
                <a:solidFill>
                  <a:schemeClr val="tx1"/>
                </a:solidFill>
                <a:latin typeface="+mn-lt"/>
                <a:ea typeface="+mn-ea"/>
              </a:rPr>
              <a:t>(x,y)</a:t>
            </a:r>
            <a:r>
              <a:rPr lang="zh-CN" altLang="en-US" sz="2800" b="0" dirty="0">
                <a:solidFill>
                  <a:schemeClr val="tx1"/>
                </a:solidFill>
                <a:latin typeface="+mn-lt"/>
                <a:ea typeface="+mn-ea"/>
              </a:rPr>
              <a:t>任一方向的方向导数存在，且有：</a:t>
            </a:r>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r>
              <a:rPr lang="zh-CN" altLang="en-US" sz="2800" b="0" dirty="0">
                <a:solidFill>
                  <a:schemeClr val="tx1"/>
                </a:solidFill>
                <a:latin typeface="+mn-lt"/>
                <a:ea typeface="+mn-ea"/>
              </a:rPr>
              <a:t>其中</a:t>
            </a:r>
            <a:r>
              <a:rPr lang="en-US" altLang="zh-CN" sz="2800" b="0" dirty="0">
                <a:solidFill>
                  <a:schemeClr val="tx1"/>
                </a:solidFill>
                <a:latin typeface="+mn-lt"/>
                <a:ea typeface="+mn-ea"/>
              </a:rPr>
              <a:t>θ</a:t>
            </a:r>
            <a:r>
              <a:rPr lang="zh-CN" altLang="en-US" sz="2800" b="0" dirty="0">
                <a:solidFill>
                  <a:schemeClr val="tx1"/>
                </a:solidFill>
                <a:latin typeface="+mn-lt"/>
                <a:ea typeface="+mn-ea"/>
              </a:rPr>
              <a:t>为</a:t>
            </a:r>
            <a:r>
              <a:rPr lang="en-US" altLang="zh-CN" sz="2800" b="0" dirty="0">
                <a:solidFill>
                  <a:schemeClr val="tx1"/>
                </a:solidFill>
                <a:latin typeface="+mn-lt"/>
                <a:ea typeface="+mn-ea"/>
              </a:rPr>
              <a:t>x</a:t>
            </a:r>
            <a:r>
              <a:rPr lang="zh-CN" altLang="en-US" sz="2800" b="0" dirty="0">
                <a:solidFill>
                  <a:schemeClr val="tx1"/>
                </a:solidFill>
                <a:latin typeface="+mn-lt"/>
                <a:ea typeface="+mn-ea"/>
              </a:rPr>
              <a:t>轴与</a:t>
            </a:r>
            <a:r>
              <a:rPr lang="en-US" altLang="zh-CN" sz="2800" b="0" dirty="0">
                <a:solidFill>
                  <a:schemeClr val="tx1"/>
                </a:solidFill>
                <a:latin typeface="+mn-lt"/>
                <a:ea typeface="+mn-ea"/>
              </a:rPr>
              <a:t>l</a:t>
            </a:r>
            <a:r>
              <a:rPr lang="zh-CN" altLang="en-US" sz="2800" b="0" dirty="0">
                <a:solidFill>
                  <a:schemeClr val="tx1"/>
                </a:solidFill>
                <a:latin typeface="+mn-lt"/>
                <a:ea typeface="+mn-ea"/>
              </a:rPr>
              <a:t>方向的夹角。这样，变化速率最大的方向为：</a:t>
            </a:r>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graphicFrame>
        <p:nvGraphicFramePr>
          <p:cNvPr id="5" name="对象 -2147480718"/>
          <p:cNvGraphicFramePr>
            <a:graphicFrameLocks noChangeAspect="1"/>
          </p:cNvGraphicFramePr>
          <p:nvPr/>
        </p:nvGraphicFramePr>
        <p:xfrm>
          <a:off x="3088005" y="3212465"/>
          <a:ext cx="2967990" cy="915670"/>
        </p:xfrm>
        <a:graphic>
          <a:graphicData uri="http://schemas.openxmlformats.org/presentationml/2006/ole">
            <mc:AlternateContent xmlns:mc="http://schemas.openxmlformats.org/markup-compatibility/2006">
              <mc:Choice xmlns:v="urn:schemas-microsoft-com:vml" Requires="v">
                <p:oleObj spid="_x0000_s5135" name="" r:id="rId5" imgW="1231265" imgH="381000" progId="Equation.DSMT4">
                  <p:embed/>
                </p:oleObj>
              </mc:Choice>
              <mc:Fallback>
                <p:oleObj name="" r:id="rId5" imgW="1231265" imgH="381000" progId="Equation.DSMT4">
                  <p:embed/>
                  <p:pic>
                    <p:nvPicPr>
                      <p:cNvPr id="0" name="图片 3075"/>
                      <p:cNvPicPr/>
                      <p:nvPr/>
                    </p:nvPicPr>
                    <p:blipFill>
                      <a:blip r:embed="rId6"/>
                      <a:stretch>
                        <a:fillRect/>
                      </a:stretch>
                    </p:blipFill>
                    <p:spPr>
                      <a:xfrm>
                        <a:off x="3088005" y="3212465"/>
                        <a:ext cx="2967990" cy="915670"/>
                      </a:xfrm>
                      <a:prstGeom prst="rect">
                        <a:avLst/>
                      </a:prstGeom>
                      <a:noFill/>
                      <a:ln w="38100">
                        <a:noFill/>
                        <a:miter/>
                      </a:ln>
                    </p:spPr>
                  </p:pic>
                </p:oleObj>
              </mc:Fallback>
            </mc:AlternateContent>
          </a:graphicData>
        </a:graphic>
      </p:graphicFrame>
      <p:graphicFrame>
        <p:nvGraphicFramePr>
          <p:cNvPr id="8" name="对象 -2147480714"/>
          <p:cNvGraphicFramePr>
            <a:graphicFrameLocks noChangeAspect="1"/>
          </p:cNvGraphicFramePr>
          <p:nvPr/>
        </p:nvGraphicFramePr>
        <p:xfrm>
          <a:off x="3131820" y="5085080"/>
          <a:ext cx="2845435" cy="1012190"/>
        </p:xfrm>
        <a:graphic>
          <a:graphicData uri="http://schemas.openxmlformats.org/presentationml/2006/ole">
            <mc:AlternateContent xmlns:mc="http://schemas.openxmlformats.org/markup-compatibility/2006">
              <mc:Choice xmlns:v="urn:schemas-microsoft-com:vml" Requires="v">
                <p:oleObj spid="_x0000_s5136" name="" r:id="rId7" imgW="1116965" imgH="393700" progId="Equation.DSMT4">
                  <p:embed/>
                </p:oleObj>
              </mc:Choice>
              <mc:Fallback>
                <p:oleObj name="" r:id="rId7" imgW="1116965" imgH="393700" progId="Equation.DSMT4">
                  <p:embed/>
                  <p:pic>
                    <p:nvPicPr>
                      <p:cNvPr id="0" name="图片 7"/>
                      <p:cNvPicPr/>
                      <p:nvPr/>
                    </p:nvPicPr>
                    <p:blipFill>
                      <a:blip r:embed="rId8"/>
                      <a:stretch>
                        <a:fillRect/>
                      </a:stretch>
                    </p:blipFill>
                    <p:spPr>
                      <a:xfrm>
                        <a:off x="3131820" y="5085080"/>
                        <a:ext cx="2845435" cy="1012190"/>
                      </a:xfrm>
                      <a:prstGeom prst="rect">
                        <a:avLst/>
                      </a:prstGeom>
                      <a:noFill/>
                      <a:ln w="38100">
                        <a:noFill/>
                        <a:miter/>
                      </a:ln>
                    </p:spPr>
                  </p:pic>
                </p:oleObj>
              </mc:Fallback>
            </mc:AlternateContent>
          </a:graphicData>
        </a:graphic>
      </p:graphicFrame>
      <p:sp>
        <p:nvSpPr>
          <p:cNvPr id="20" name="灯片编号占位符 3"/>
          <p:cNvSpPr>
            <a:spLocks noGrp="1"/>
          </p:cNvSpPr>
          <p:nvPr/>
        </p:nvSpPr>
        <p:spPr>
          <a:xfrm>
            <a:off x="6738759" y="6424992"/>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15</a:t>
            </a:r>
            <a:endParaRPr lang="en-US" sz="1600" b="1"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二、</a:t>
            </a:r>
            <a:r>
              <a:rPr lang="zh-CN" altLang="en-US" sz="2400" b="1" dirty="0">
                <a:solidFill>
                  <a:srgbClr val="000066"/>
                </a:solidFill>
                <a:latin typeface="微软雅黑" panose="020B0503020204020204" charset="-122"/>
                <a:ea typeface="微软雅黑" panose="020B0503020204020204" charset="-122"/>
              </a:rPr>
              <a:t>一阶微分边缘检测算子</a:t>
            </a:r>
            <a:endParaRPr lang="zh-CN" altLang="en-US" sz="2400" b="1" dirty="0">
              <a:solidFill>
                <a:srgbClr val="000066"/>
              </a:solidFill>
              <a:latin typeface="微软雅黑" panose="020B0503020204020204" charset="-122"/>
              <a:ea typeface="微软雅黑" panose="020B0503020204020204" charset="-122"/>
            </a:endParaRPr>
          </a:p>
        </p:txBody>
      </p:sp>
      <p:sp>
        <p:nvSpPr>
          <p:cNvPr id="4" name="文本框 3"/>
          <p:cNvSpPr txBox="1"/>
          <p:nvPr/>
        </p:nvSpPr>
        <p:spPr>
          <a:xfrm>
            <a:off x="7255933" y="252873"/>
            <a:ext cx="1410461" cy="749300"/>
          </a:xfrm>
          <a:prstGeom prst="rect">
            <a:avLst/>
          </a:prstGeom>
          <a:noFill/>
        </p:spPr>
        <p:txBody>
          <a:bodyPr wrap="square" rtlCol="0">
            <a:spAutoFit/>
          </a:bodyPr>
          <a:lstStyle/>
          <a:p>
            <a:r>
              <a:rPr lang="zh-CN" altLang="en-US" sz="2135" dirty="0">
                <a:solidFill>
                  <a:schemeClr val="bg1"/>
                </a:solidFill>
                <a:latin typeface="微软雅黑" panose="020B0503020204020204" charset="-122"/>
                <a:ea typeface="微软雅黑" panose="020B0503020204020204" charset="-122"/>
                <a:sym typeface="+mn-ea"/>
              </a:rPr>
              <a:t>一阶方法</a:t>
            </a:r>
            <a:r>
              <a:rPr lang="zh-CN" altLang="en-US" sz="2135" dirty="0">
                <a:solidFill>
                  <a:schemeClr val="bg1"/>
                </a:solidFill>
                <a:latin typeface="微软雅黑" panose="020B0503020204020204" charset="-122"/>
                <a:ea typeface="微软雅黑" panose="020B0503020204020204" charset="-122"/>
              </a:rPr>
              <a:t>集</a:t>
            </a:r>
            <a:endParaRPr lang="zh-CN" altLang="en-US" sz="2135" dirty="0">
              <a:solidFill>
                <a:schemeClr val="bg1"/>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a:buFont typeface="Wingdings" panose="05000000000000000000" pitchFamily="2" charset="2"/>
              <a:buChar char="u"/>
            </a:pPr>
            <a:r>
              <a:rPr lang="zh-CN" altLang="en-US" sz="2135" b="1" dirty="0">
                <a:latin typeface="微软雅黑" panose="020B0503020204020204" charset="-122"/>
                <a:ea typeface="微软雅黑" panose="020B0503020204020204" charset="-122"/>
              </a:rPr>
              <a:t>概念：</a:t>
            </a: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zh-CN" altLang="en-US" sz="2135" b="1" dirty="0">
                <a:solidFill>
                  <a:srgbClr val="000066"/>
                </a:solidFill>
                <a:latin typeface="微软雅黑" panose="020B0503020204020204" charset="-122"/>
                <a:ea typeface="微软雅黑" panose="020B0503020204020204" charset="-122"/>
              </a:rPr>
              <a:t>一阶微分：连续到离散</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zh-CN" altLang="en-US" sz="2800" b="0" dirty="0">
                <a:solidFill>
                  <a:schemeClr val="tx1"/>
                </a:solidFill>
                <a:latin typeface="+mn-lt"/>
                <a:ea typeface="+mn-ea"/>
              </a:rPr>
              <a:t>此时梯度算子定义为：</a:t>
            </a:r>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r>
              <a:rPr lang="zh-CN" altLang="en-US" sz="2800" b="0" dirty="0">
                <a:solidFill>
                  <a:schemeClr val="tx1"/>
                </a:solidFill>
                <a:latin typeface="+mn-lt"/>
                <a:ea typeface="+mn-ea"/>
              </a:rPr>
              <a:t>其梯度模的大小为：</a:t>
            </a:r>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r>
              <a:rPr lang="zh-CN" altLang="en-US" sz="2800" b="0" dirty="0">
                <a:solidFill>
                  <a:schemeClr val="tx1"/>
                </a:solidFill>
                <a:latin typeface="+mn-lt"/>
                <a:ea typeface="+mn-ea"/>
              </a:rPr>
              <a:t>或可近似为：</a:t>
            </a:r>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graphicFrame>
        <p:nvGraphicFramePr>
          <p:cNvPr id="5" name="对象 -2147480713"/>
          <p:cNvGraphicFramePr>
            <a:graphicFrameLocks noChangeAspect="1"/>
          </p:cNvGraphicFramePr>
          <p:nvPr/>
        </p:nvGraphicFramePr>
        <p:xfrm>
          <a:off x="3512185" y="2564765"/>
          <a:ext cx="2263140" cy="901065"/>
        </p:xfrm>
        <a:graphic>
          <a:graphicData uri="http://schemas.openxmlformats.org/presentationml/2006/ole">
            <mc:AlternateContent xmlns:mc="http://schemas.openxmlformats.org/markup-compatibility/2006">
              <mc:Choice xmlns:v="urn:schemas-microsoft-com:vml" Requires="v">
                <p:oleObj spid="_x0000_s6166" name="" r:id="rId5" imgW="1002665" imgH="393700" progId="Equation.DSMT4">
                  <p:embed/>
                </p:oleObj>
              </mc:Choice>
              <mc:Fallback>
                <p:oleObj name="" r:id="rId5" imgW="1002665" imgH="393700" progId="Equation.DSMT4">
                  <p:embed/>
                  <p:pic>
                    <p:nvPicPr>
                      <p:cNvPr id="0" name="图片 3075"/>
                      <p:cNvPicPr/>
                      <p:nvPr/>
                    </p:nvPicPr>
                    <p:blipFill>
                      <a:blip r:embed="rId6"/>
                      <a:stretch>
                        <a:fillRect/>
                      </a:stretch>
                    </p:blipFill>
                    <p:spPr>
                      <a:xfrm>
                        <a:off x="3512185" y="2564765"/>
                        <a:ext cx="2263140" cy="901065"/>
                      </a:xfrm>
                      <a:prstGeom prst="rect">
                        <a:avLst/>
                      </a:prstGeom>
                      <a:noFill/>
                      <a:ln w="38100">
                        <a:noFill/>
                        <a:miter/>
                      </a:ln>
                    </p:spPr>
                  </p:pic>
                </p:oleObj>
              </mc:Fallback>
            </mc:AlternateContent>
          </a:graphicData>
        </a:graphic>
      </p:graphicFrame>
      <p:graphicFrame>
        <p:nvGraphicFramePr>
          <p:cNvPr id="8" name="对象 -2147480712"/>
          <p:cNvGraphicFramePr>
            <a:graphicFrameLocks noChangeAspect="1"/>
          </p:cNvGraphicFramePr>
          <p:nvPr/>
        </p:nvGraphicFramePr>
        <p:xfrm>
          <a:off x="2555875" y="4076700"/>
          <a:ext cx="4211320" cy="678180"/>
        </p:xfrm>
        <a:graphic>
          <a:graphicData uri="http://schemas.openxmlformats.org/presentationml/2006/ole">
            <mc:AlternateContent xmlns:mc="http://schemas.openxmlformats.org/markup-compatibility/2006">
              <mc:Choice xmlns:v="urn:schemas-microsoft-com:vml" Requires="v">
                <p:oleObj spid="_x0000_s6167" name="" r:id="rId7" imgW="1739900" imgH="279400" progId="Equation.DSMT4">
                  <p:embed/>
                </p:oleObj>
              </mc:Choice>
              <mc:Fallback>
                <p:oleObj name="" r:id="rId7" imgW="1739900" imgH="279400" progId="Equation.DSMT4">
                  <p:embed/>
                  <p:pic>
                    <p:nvPicPr>
                      <p:cNvPr id="0" name="图片 10"/>
                      <p:cNvPicPr/>
                      <p:nvPr/>
                    </p:nvPicPr>
                    <p:blipFill>
                      <a:blip r:embed="rId8"/>
                      <a:stretch>
                        <a:fillRect/>
                      </a:stretch>
                    </p:blipFill>
                    <p:spPr>
                      <a:xfrm>
                        <a:off x="2555875" y="4076700"/>
                        <a:ext cx="4211320" cy="678180"/>
                      </a:xfrm>
                      <a:prstGeom prst="rect">
                        <a:avLst/>
                      </a:prstGeom>
                      <a:noFill/>
                      <a:ln w="38100">
                        <a:noFill/>
                        <a:miter/>
                      </a:ln>
                    </p:spPr>
                  </p:pic>
                </p:oleObj>
              </mc:Fallback>
            </mc:AlternateContent>
          </a:graphicData>
        </a:graphic>
      </p:graphicFrame>
      <p:graphicFrame>
        <p:nvGraphicFramePr>
          <p:cNvPr id="10" name="对象 -2147480711"/>
          <p:cNvGraphicFramePr>
            <a:graphicFrameLocks noChangeAspect="1"/>
          </p:cNvGraphicFramePr>
          <p:nvPr/>
        </p:nvGraphicFramePr>
        <p:xfrm>
          <a:off x="2771775" y="5300980"/>
          <a:ext cx="4061460" cy="605790"/>
        </p:xfrm>
        <a:graphic>
          <a:graphicData uri="http://schemas.openxmlformats.org/presentationml/2006/ole">
            <mc:AlternateContent xmlns:mc="http://schemas.openxmlformats.org/markup-compatibility/2006">
              <mc:Choice xmlns:v="urn:schemas-microsoft-com:vml" Requires="v">
                <p:oleObj spid="_x0000_s6168" name="" r:id="rId9" imgW="1422400" imgH="215900" progId="Equation.DSMT4">
                  <p:embed/>
                </p:oleObj>
              </mc:Choice>
              <mc:Fallback>
                <p:oleObj name="" r:id="rId9" imgW="1422400" imgH="215900" progId="Equation.DSMT4">
                  <p:embed/>
                  <p:pic>
                    <p:nvPicPr>
                      <p:cNvPr id="0" name="图片 11"/>
                      <p:cNvPicPr/>
                      <p:nvPr/>
                    </p:nvPicPr>
                    <p:blipFill>
                      <a:blip r:embed="rId10"/>
                      <a:stretch>
                        <a:fillRect/>
                      </a:stretch>
                    </p:blipFill>
                    <p:spPr>
                      <a:xfrm>
                        <a:off x="2771775" y="5300980"/>
                        <a:ext cx="4061460" cy="605790"/>
                      </a:xfrm>
                      <a:prstGeom prst="rect">
                        <a:avLst/>
                      </a:prstGeom>
                      <a:noFill/>
                      <a:ln w="38100">
                        <a:noFill/>
                        <a:miter/>
                      </a:ln>
                    </p:spPr>
                  </p:pic>
                </p:oleObj>
              </mc:Fallback>
            </mc:AlternateContent>
          </a:graphicData>
        </a:graphic>
      </p:graphicFrame>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16</a:t>
            </a:r>
            <a:endParaRPr lang="en-US" sz="1600" b="1" dirty="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二、</a:t>
            </a:r>
            <a:r>
              <a:rPr lang="zh-CN" altLang="en-US" sz="2400" b="1" dirty="0">
                <a:solidFill>
                  <a:srgbClr val="000066"/>
                </a:solidFill>
                <a:latin typeface="微软雅黑" panose="020B0503020204020204" charset="-122"/>
                <a:ea typeface="微软雅黑" panose="020B0503020204020204" charset="-122"/>
              </a:rPr>
              <a:t>一阶微分边缘检测算子</a:t>
            </a:r>
            <a:endParaRPr lang="zh-CN" altLang="en-US" sz="2400" b="1" dirty="0">
              <a:solidFill>
                <a:srgbClr val="000066"/>
              </a:solidFill>
              <a:latin typeface="微软雅黑" panose="020B0503020204020204" charset="-122"/>
              <a:ea typeface="微软雅黑" panose="020B0503020204020204" charset="-122"/>
            </a:endParaRPr>
          </a:p>
        </p:txBody>
      </p:sp>
      <p:sp>
        <p:nvSpPr>
          <p:cNvPr id="4" name="文本框 3"/>
          <p:cNvSpPr txBox="1"/>
          <p:nvPr/>
        </p:nvSpPr>
        <p:spPr>
          <a:xfrm>
            <a:off x="7255933" y="252873"/>
            <a:ext cx="1410461" cy="420370"/>
          </a:xfrm>
          <a:prstGeom prst="rect">
            <a:avLst/>
          </a:prstGeom>
          <a:noFill/>
        </p:spPr>
        <p:txBody>
          <a:bodyPr wrap="square" rtlCol="0">
            <a:spAutoFit/>
          </a:bodyPr>
          <a:lstStyle/>
          <a:p>
            <a:r>
              <a:rPr lang="zh-CN" altLang="en-US" sz="2135" dirty="0">
                <a:solidFill>
                  <a:schemeClr val="bg1"/>
                </a:solidFill>
                <a:latin typeface="微软雅黑" panose="020B0503020204020204" charset="-122"/>
                <a:ea typeface="微软雅黑" panose="020B0503020204020204" charset="-122"/>
                <a:sym typeface="+mn-ea"/>
              </a:rPr>
              <a:t>一阶方法</a:t>
            </a:r>
            <a:endParaRPr lang="zh-CN" altLang="en-US" sz="2135" dirty="0">
              <a:solidFill>
                <a:schemeClr val="bg1"/>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a:buFont typeface="Wingdings" panose="05000000000000000000" pitchFamily="2" charset="2"/>
              <a:buChar char="u"/>
            </a:pPr>
            <a:r>
              <a:rPr lang="zh-CN" altLang="en-US" sz="2135" b="1" dirty="0">
                <a:latin typeface="微软雅黑" panose="020B0503020204020204" charset="-122"/>
                <a:ea typeface="微软雅黑" panose="020B0503020204020204" charset="-122"/>
              </a:rPr>
              <a:t>向前一阶差分：</a:t>
            </a: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zh-CN" altLang="en-US" sz="2135" b="1" dirty="0">
                <a:solidFill>
                  <a:srgbClr val="000066"/>
                </a:solidFill>
                <a:latin typeface="微软雅黑" panose="020B0503020204020204" charset="-122"/>
                <a:ea typeface="微软雅黑" panose="020B0503020204020204" charset="-122"/>
              </a:rPr>
              <a:t>一阶微分：连续到离散</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r>
              <a:rPr lang="zh-CN" altLang="en-US" sz="2800" b="0" dirty="0">
                <a:solidFill>
                  <a:schemeClr val="tx1"/>
                </a:solidFill>
                <a:latin typeface="+mn-lt"/>
                <a:ea typeface="+mn-ea"/>
              </a:rPr>
              <a:t>向前一阶差分的滤波器核表示为：</a:t>
            </a:r>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r>
              <a:rPr lang="zh-CN" altLang="en-US" sz="2800" b="0" dirty="0">
                <a:solidFill>
                  <a:schemeClr val="tx1"/>
                </a:solidFill>
                <a:latin typeface="+mn-lt"/>
                <a:ea typeface="+mn-ea"/>
              </a:rPr>
              <a:t>其脉冲响应为：</a:t>
            </a:r>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graphicFrame>
        <p:nvGraphicFramePr>
          <p:cNvPr id="5" name="对象 -2147480710"/>
          <p:cNvGraphicFramePr>
            <a:graphicFrameLocks noChangeAspect="1"/>
          </p:cNvGraphicFramePr>
          <p:nvPr/>
        </p:nvGraphicFramePr>
        <p:xfrm>
          <a:off x="2411730" y="2735580"/>
          <a:ext cx="4707255" cy="621030"/>
        </p:xfrm>
        <a:graphic>
          <a:graphicData uri="http://schemas.openxmlformats.org/presentationml/2006/ole">
            <mc:AlternateContent xmlns:mc="http://schemas.openxmlformats.org/markup-compatibility/2006">
              <mc:Choice xmlns:v="urn:schemas-microsoft-com:vml" Requires="v">
                <p:oleObj spid="_x0000_s7190" name="" r:id="rId5" imgW="1816100" imgH="241300" progId="Equation.DSMT4">
                  <p:embed/>
                </p:oleObj>
              </mc:Choice>
              <mc:Fallback>
                <p:oleObj name="" r:id="rId5" imgW="1816100" imgH="241300" progId="Equation.DSMT4">
                  <p:embed/>
                  <p:pic>
                    <p:nvPicPr>
                      <p:cNvPr id="0" name="图片 3075"/>
                      <p:cNvPicPr/>
                      <p:nvPr/>
                    </p:nvPicPr>
                    <p:blipFill>
                      <a:blip r:embed="rId6"/>
                      <a:stretch>
                        <a:fillRect/>
                      </a:stretch>
                    </p:blipFill>
                    <p:spPr>
                      <a:xfrm>
                        <a:off x="2411730" y="2735580"/>
                        <a:ext cx="4707255" cy="621030"/>
                      </a:xfrm>
                      <a:prstGeom prst="rect">
                        <a:avLst/>
                      </a:prstGeom>
                      <a:noFill/>
                      <a:ln w="38100">
                        <a:noFill/>
                        <a:miter/>
                      </a:ln>
                    </p:spPr>
                  </p:pic>
                </p:oleObj>
              </mc:Fallback>
            </mc:AlternateContent>
          </a:graphicData>
        </a:graphic>
      </p:graphicFrame>
      <p:graphicFrame>
        <p:nvGraphicFramePr>
          <p:cNvPr id="8" name="对象 -2147480709"/>
          <p:cNvGraphicFramePr>
            <a:graphicFrameLocks noChangeAspect="1"/>
          </p:cNvGraphicFramePr>
          <p:nvPr/>
        </p:nvGraphicFramePr>
        <p:xfrm>
          <a:off x="2396490" y="3356610"/>
          <a:ext cx="4689475" cy="618490"/>
        </p:xfrm>
        <a:graphic>
          <a:graphicData uri="http://schemas.openxmlformats.org/presentationml/2006/ole">
            <mc:AlternateContent xmlns:mc="http://schemas.openxmlformats.org/markup-compatibility/2006">
              <mc:Choice xmlns:v="urn:schemas-microsoft-com:vml" Requires="v">
                <p:oleObj spid="_x0000_s7191" name="" r:id="rId7" imgW="1816100" imgH="241300" progId="Equation.DSMT4">
                  <p:embed/>
                </p:oleObj>
              </mc:Choice>
              <mc:Fallback>
                <p:oleObj name="" r:id="rId7" imgW="1816100" imgH="241300" progId="Equation.DSMT4">
                  <p:embed/>
                  <p:pic>
                    <p:nvPicPr>
                      <p:cNvPr id="0" name="图片 17"/>
                      <p:cNvPicPr/>
                      <p:nvPr/>
                    </p:nvPicPr>
                    <p:blipFill>
                      <a:blip r:embed="rId8"/>
                      <a:stretch>
                        <a:fillRect/>
                      </a:stretch>
                    </p:blipFill>
                    <p:spPr>
                      <a:xfrm>
                        <a:off x="2396490" y="3356610"/>
                        <a:ext cx="4689475" cy="618490"/>
                      </a:xfrm>
                      <a:prstGeom prst="rect">
                        <a:avLst/>
                      </a:prstGeom>
                      <a:noFill/>
                      <a:ln w="38100">
                        <a:noFill/>
                        <a:miter/>
                      </a:ln>
                    </p:spPr>
                  </p:pic>
                </p:oleObj>
              </mc:Fallback>
            </mc:AlternateContent>
          </a:graphicData>
        </a:graphic>
      </p:graphicFrame>
      <p:graphicFrame>
        <p:nvGraphicFramePr>
          <p:cNvPr id="10" name="对象 -2147480704"/>
          <p:cNvGraphicFramePr>
            <a:graphicFrameLocks noChangeAspect="1"/>
          </p:cNvGraphicFramePr>
          <p:nvPr/>
        </p:nvGraphicFramePr>
        <p:xfrm>
          <a:off x="2267585" y="4652645"/>
          <a:ext cx="4812665" cy="1029970"/>
        </p:xfrm>
        <a:graphic>
          <a:graphicData uri="http://schemas.openxmlformats.org/presentationml/2006/ole">
            <mc:AlternateContent xmlns:mc="http://schemas.openxmlformats.org/markup-compatibility/2006">
              <mc:Choice xmlns:v="urn:schemas-microsoft-com:vml" Requires="v">
                <p:oleObj spid="_x0000_s7192" name="" r:id="rId9" imgW="1968500" imgH="419100" progId="Equation.DSMT4">
                  <p:embed/>
                </p:oleObj>
              </mc:Choice>
              <mc:Fallback>
                <p:oleObj name="" r:id="rId9" imgW="1968500" imgH="419100" progId="Equation.DSMT4">
                  <p:embed/>
                  <p:pic>
                    <p:nvPicPr>
                      <p:cNvPr id="0" name="图片 18"/>
                      <p:cNvPicPr/>
                      <p:nvPr/>
                    </p:nvPicPr>
                    <p:blipFill>
                      <a:blip r:embed="rId10"/>
                      <a:stretch>
                        <a:fillRect/>
                      </a:stretch>
                    </p:blipFill>
                    <p:spPr>
                      <a:xfrm>
                        <a:off x="2267585" y="4652645"/>
                        <a:ext cx="4812665" cy="1029970"/>
                      </a:xfrm>
                      <a:prstGeom prst="rect">
                        <a:avLst/>
                      </a:prstGeom>
                      <a:noFill/>
                      <a:ln w="38100">
                        <a:noFill/>
                        <a:miter/>
                      </a:ln>
                    </p:spPr>
                  </p:pic>
                </p:oleObj>
              </mc:Fallback>
            </mc:AlternateContent>
          </a:graphicData>
        </a:graphic>
      </p:graphicFrame>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17</a:t>
            </a:r>
            <a:endParaRPr lang="en-US" sz="1600" b="1"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文本框 1"/>
          <p:cNvSpPr txBox="1"/>
          <p:nvPr/>
        </p:nvSpPr>
        <p:spPr>
          <a:xfrm>
            <a:off x="828040" y="188595"/>
            <a:ext cx="2362200" cy="420370"/>
          </a:xfrm>
          <a:prstGeom prst="rect">
            <a:avLst/>
          </a:prstGeom>
          <a:noFill/>
        </p:spPr>
        <p:txBody>
          <a:bodyPr wrap="square" rtlCol="0">
            <a:spAutoFit/>
          </a:bodyPr>
          <a:lstStyle/>
          <a:p>
            <a:pPr algn="ctr"/>
            <a:r>
              <a:rPr lang="zh-CN" altLang="en-US" sz="2135" b="1" dirty="0">
                <a:solidFill>
                  <a:srgbClr val="000000"/>
                </a:solidFill>
                <a:latin typeface="微软雅黑" panose="020B0503020204020204" charset="-122"/>
                <a:ea typeface="微软雅黑" panose="020B0503020204020204" charset="-122"/>
              </a:rPr>
              <a:t>一、</a:t>
            </a:r>
            <a:r>
              <a:rPr lang="zh-CN" altLang="en-US" sz="2135" b="1" dirty="0">
                <a:solidFill>
                  <a:srgbClr val="000066"/>
                </a:solidFill>
                <a:latin typeface="微软雅黑" panose="020B0503020204020204" charset="-122"/>
                <a:ea typeface="微软雅黑" panose="020B0503020204020204" charset="-122"/>
              </a:rPr>
              <a:t>问题</a:t>
            </a:r>
            <a:r>
              <a:rPr lang="zh-CN" altLang="en-US" sz="2135" b="1" dirty="0">
                <a:solidFill>
                  <a:srgbClr val="000066"/>
                </a:solidFill>
                <a:latin typeface="微软雅黑" panose="020B0503020204020204" charset="-122"/>
                <a:ea typeface="微软雅黑" panose="020B0503020204020204" charset="-122"/>
              </a:rPr>
              <a:t>引入</a:t>
            </a:r>
            <a:endParaRPr lang="zh-CN" altLang="en-US" sz="2135" b="1" dirty="0">
              <a:solidFill>
                <a:srgbClr val="000066"/>
              </a:solidFill>
              <a:latin typeface="微软雅黑" panose="020B0503020204020204" charset="-122"/>
              <a:ea typeface="微软雅黑" panose="020B0503020204020204" charset="-122"/>
            </a:endParaRPr>
          </a:p>
        </p:txBody>
      </p:sp>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2</a:t>
            </a:r>
            <a:endParaRPr lang="en-US" sz="1600" b="1" dirty="0">
              <a:solidFill>
                <a:schemeClr val="tx1"/>
              </a:solidFill>
            </a:endParaRPr>
          </a:p>
        </p:txBody>
      </p:sp>
      <p:sp>
        <p:nvSpPr>
          <p:cNvPr id="5" name="文本框 4"/>
          <p:cNvSpPr txBox="1"/>
          <p:nvPr/>
        </p:nvSpPr>
        <p:spPr>
          <a:xfrm>
            <a:off x="7236461" y="260350"/>
            <a:ext cx="1800036" cy="370840"/>
          </a:xfrm>
          <a:prstGeom prst="rect">
            <a:avLst/>
          </a:prstGeom>
          <a:noFill/>
        </p:spPr>
        <p:txBody>
          <a:bodyPr wrap="square" rtlCol="0" anchor="t">
            <a:noAutofit/>
          </a:bodyPr>
          <a:lstStyle/>
          <a:p>
            <a:r>
              <a:rPr lang="zh-CN" altLang="en-US" sz="2135" dirty="0">
                <a:solidFill>
                  <a:schemeClr val="bg1"/>
                </a:solidFill>
                <a:latin typeface="微软雅黑" panose="020B0503020204020204" charset="-122"/>
                <a:ea typeface="微软雅黑" panose="020B0503020204020204" charset="-122"/>
                <a:sym typeface="+mn-ea"/>
              </a:rPr>
              <a:t>基本</a:t>
            </a:r>
            <a:r>
              <a:rPr lang="zh-CN" altLang="en-US" sz="2135" dirty="0">
                <a:solidFill>
                  <a:schemeClr val="bg1"/>
                </a:solidFill>
                <a:latin typeface="微软雅黑" panose="020B0503020204020204" charset="-122"/>
                <a:ea typeface="微软雅黑" panose="020B0503020204020204" charset="-122"/>
                <a:sym typeface="+mn-ea"/>
              </a:rPr>
              <a:t>应用</a:t>
            </a:r>
            <a:endParaRPr lang="zh-CN" altLang="en-US" sz="2135" dirty="0">
              <a:solidFill>
                <a:schemeClr val="bg1"/>
              </a:solidFill>
              <a:latin typeface="微软雅黑" panose="020B0503020204020204" charset="-122"/>
              <a:ea typeface="微软雅黑" panose="020B0503020204020204" charset="-122"/>
              <a:sym typeface="+mn-ea"/>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71145" y="1700530"/>
            <a:ext cx="8524875" cy="4440555"/>
          </a:xfrm>
          <a:prstGeom prst="rect">
            <a:avLst/>
          </a:prstGeom>
        </p:spPr>
      </p:pic>
      <p:sp>
        <p:nvSpPr>
          <p:cNvPr id="3" name="文本框 2"/>
          <p:cNvSpPr txBox="1"/>
          <p:nvPr/>
        </p:nvSpPr>
        <p:spPr>
          <a:xfrm>
            <a:off x="574675" y="836295"/>
            <a:ext cx="8653780" cy="506730"/>
          </a:xfrm>
          <a:prstGeom prst="rect">
            <a:avLst/>
          </a:prstGeom>
          <a:noFill/>
        </p:spPr>
        <p:txBody>
          <a:bodyPr wrap="square" rtlCol="0" anchor="t">
            <a:spAutoFit/>
          </a:bodyPr>
          <a:p>
            <a:pPr marL="285750" indent="-285750">
              <a:lnSpc>
                <a:spcPct val="150000"/>
              </a:lnSpc>
              <a:buFont typeface="Wingdings" panose="05000000000000000000" pitchFamily="2" charset="2"/>
              <a:buChar char="p"/>
            </a:pPr>
            <a:r>
              <a:rPr lang="zh-CN" altLang="en-US" sz="1800" dirty="0">
                <a:solidFill>
                  <a:srgbClr val="000066"/>
                </a:solidFill>
                <a:latin typeface="微软雅黑" panose="020B0503020204020204" charset="-122"/>
                <a:ea typeface="微软雅黑" panose="020B0503020204020204" charset="-122"/>
                <a:sym typeface="+mn-ea"/>
              </a:rPr>
              <a:t>遥感是国家重大战略，如何提取和分析多尺度和多方向形态各异目标</a:t>
            </a:r>
            <a:endParaRPr lang="zh-CN" altLang="en-US" sz="1800" dirty="0">
              <a:solidFill>
                <a:srgbClr val="000066"/>
              </a:solidFill>
              <a:latin typeface="微软雅黑" panose="020B0503020204020204" charset="-122"/>
              <a:ea typeface="微软雅黑" panose="020B0503020204020204" charset="-122"/>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二、</a:t>
            </a:r>
            <a:r>
              <a:rPr lang="zh-CN" altLang="en-US" sz="2400" b="1" dirty="0">
                <a:solidFill>
                  <a:srgbClr val="000066"/>
                </a:solidFill>
                <a:latin typeface="微软雅黑" panose="020B0503020204020204" charset="-122"/>
                <a:ea typeface="微软雅黑" panose="020B0503020204020204" charset="-122"/>
              </a:rPr>
              <a:t>一阶微分边缘检测算子</a:t>
            </a:r>
            <a:endParaRPr lang="zh-CN" altLang="en-US" sz="2400" b="1" dirty="0">
              <a:solidFill>
                <a:srgbClr val="000066"/>
              </a:solidFill>
              <a:latin typeface="微软雅黑" panose="020B0503020204020204" charset="-122"/>
              <a:ea typeface="微软雅黑" panose="020B0503020204020204" charset="-122"/>
            </a:endParaRPr>
          </a:p>
        </p:txBody>
      </p:sp>
      <p:sp>
        <p:nvSpPr>
          <p:cNvPr id="4" name="文本框 3"/>
          <p:cNvSpPr txBox="1"/>
          <p:nvPr/>
        </p:nvSpPr>
        <p:spPr>
          <a:xfrm>
            <a:off x="7255933" y="252873"/>
            <a:ext cx="1410461" cy="420370"/>
          </a:xfrm>
          <a:prstGeom prst="rect">
            <a:avLst/>
          </a:prstGeom>
          <a:noFill/>
        </p:spPr>
        <p:txBody>
          <a:bodyPr wrap="square" rtlCol="0">
            <a:spAutoFit/>
          </a:bodyPr>
          <a:lstStyle/>
          <a:p>
            <a:r>
              <a:rPr lang="zh-CN" altLang="en-US" sz="2135" dirty="0">
                <a:solidFill>
                  <a:schemeClr val="bg1"/>
                </a:solidFill>
                <a:latin typeface="微软雅黑" panose="020B0503020204020204" charset="-122"/>
                <a:ea typeface="微软雅黑" panose="020B0503020204020204" charset="-122"/>
                <a:sym typeface="+mn-ea"/>
              </a:rPr>
              <a:t>一阶方法</a:t>
            </a:r>
            <a:endParaRPr lang="zh-CN" altLang="en-US" sz="2135" dirty="0">
              <a:solidFill>
                <a:schemeClr val="bg1"/>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a:buFont typeface="Wingdings" panose="05000000000000000000" pitchFamily="2" charset="2"/>
              <a:buChar char="u"/>
            </a:pPr>
            <a:r>
              <a:rPr lang="zh-CN" altLang="en-US" sz="2135" b="1" dirty="0">
                <a:latin typeface="微软雅黑" panose="020B0503020204020204" charset="-122"/>
                <a:ea typeface="微软雅黑" panose="020B0503020204020204" charset="-122"/>
              </a:rPr>
              <a:t>向后一阶差分：</a:t>
            </a: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zh-CN" altLang="en-US" sz="2135" b="1" dirty="0">
                <a:solidFill>
                  <a:srgbClr val="000066"/>
                </a:solidFill>
                <a:latin typeface="微软雅黑" panose="020B0503020204020204" charset="-122"/>
                <a:ea typeface="微软雅黑" panose="020B0503020204020204" charset="-122"/>
              </a:rPr>
              <a:t>一阶微分：连续到离散</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r>
              <a:rPr lang="zh-CN" altLang="en-US" sz="2800" b="0" dirty="0">
                <a:solidFill>
                  <a:schemeClr val="tx1"/>
                </a:solidFill>
                <a:latin typeface="+mn-lt"/>
                <a:ea typeface="+mn-ea"/>
              </a:rPr>
              <a:t>向后一阶差分的滤波器核表示为：</a:t>
            </a:r>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r>
              <a:rPr lang="zh-CN" altLang="en-US" sz="2800" b="0" dirty="0">
                <a:solidFill>
                  <a:schemeClr val="tx1"/>
                </a:solidFill>
                <a:latin typeface="+mn-lt"/>
                <a:ea typeface="+mn-ea"/>
              </a:rPr>
              <a:t>对应滤波器核的脉冲响应为：</a:t>
            </a:r>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graphicFrame>
        <p:nvGraphicFramePr>
          <p:cNvPr id="5" name="对象 -2147480097"/>
          <p:cNvGraphicFramePr>
            <a:graphicFrameLocks noChangeAspect="1"/>
          </p:cNvGraphicFramePr>
          <p:nvPr/>
        </p:nvGraphicFramePr>
        <p:xfrm>
          <a:off x="3202940" y="2780665"/>
          <a:ext cx="3091815" cy="542290"/>
        </p:xfrm>
        <a:graphic>
          <a:graphicData uri="http://schemas.openxmlformats.org/presentationml/2006/ole">
            <mc:AlternateContent xmlns:mc="http://schemas.openxmlformats.org/markup-compatibility/2006">
              <mc:Choice xmlns:v="urn:schemas-microsoft-com:vml" Requires="v">
                <p:oleObj spid="_x0000_s8214" name="" r:id="rId5" imgW="1205865" imgH="215900" progId="Equation.DSMT4">
                  <p:embed/>
                </p:oleObj>
              </mc:Choice>
              <mc:Fallback>
                <p:oleObj name="" r:id="rId5" imgW="1205865" imgH="215900" progId="Equation.DSMT4">
                  <p:embed/>
                  <p:pic>
                    <p:nvPicPr>
                      <p:cNvPr id="0" name="图片 3075"/>
                      <p:cNvPicPr/>
                      <p:nvPr/>
                    </p:nvPicPr>
                    <p:blipFill>
                      <a:blip r:embed="rId6"/>
                      <a:stretch>
                        <a:fillRect/>
                      </a:stretch>
                    </p:blipFill>
                    <p:spPr>
                      <a:xfrm>
                        <a:off x="3202940" y="2780665"/>
                        <a:ext cx="3091815" cy="542290"/>
                      </a:xfrm>
                      <a:prstGeom prst="rect">
                        <a:avLst/>
                      </a:prstGeom>
                      <a:noFill/>
                      <a:ln w="38100">
                        <a:noFill/>
                        <a:miter/>
                      </a:ln>
                    </p:spPr>
                  </p:pic>
                </p:oleObj>
              </mc:Fallback>
            </mc:AlternateContent>
          </a:graphicData>
        </a:graphic>
      </p:graphicFrame>
      <p:graphicFrame>
        <p:nvGraphicFramePr>
          <p:cNvPr id="8" name="对象 -2147480702"/>
          <p:cNvGraphicFramePr>
            <a:graphicFrameLocks noChangeAspect="1"/>
          </p:cNvGraphicFramePr>
          <p:nvPr/>
        </p:nvGraphicFramePr>
        <p:xfrm>
          <a:off x="3275965" y="3322955"/>
          <a:ext cx="3018155" cy="529590"/>
        </p:xfrm>
        <a:graphic>
          <a:graphicData uri="http://schemas.openxmlformats.org/presentationml/2006/ole">
            <mc:AlternateContent xmlns:mc="http://schemas.openxmlformats.org/markup-compatibility/2006">
              <mc:Choice xmlns:v="urn:schemas-microsoft-com:vml" Requires="v">
                <p:oleObj spid="_x0000_s8215" name="" r:id="rId7" imgW="1205865" imgH="215900" progId="Equation.DSMT4">
                  <p:embed/>
                </p:oleObj>
              </mc:Choice>
              <mc:Fallback>
                <p:oleObj name="" r:id="rId7" imgW="1205865" imgH="215900" progId="Equation.DSMT4">
                  <p:embed/>
                  <p:pic>
                    <p:nvPicPr>
                      <p:cNvPr id="0" name="图片 8"/>
                      <p:cNvPicPr/>
                      <p:nvPr/>
                    </p:nvPicPr>
                    <p:blipFill>
                      <a:blip r:embed="rId8"/>
                      <a:stretch>
                        <a:fillRect/>
                      </a:stretch>
                    </p:blipFill>
                    <p:spPr>
                      <a:xfrm>
                        <a:off x="3275965" y="3322955"/>
                        <a:ext cx="3018155" cy="529590"/>
                      </a:xfrm>
                      <a:prstGeom prst="rect">
                        <a:avLst/>
                      </a:prstGeom>
                      <a:noFill/>
                      <a:ln w="38100">
                        <a:noFill/>
                        <a:miter/>
                      </a:ln>
                    </p:spPr>
                  </p:pic>
                </p:oleObj>
              </mc:Fallback>
            </mc:AlternateContent>
          </a:graphicData>
        </a:graphic>
      </p:graphicFrame>
      <p:graphicFrame>
        <p:nvGraphicFramePr>
          <p:cNvPr id="10" name="对象 -2147480701"/>
          <p:cNvGraphicFramePr>
            <a:graphicFrameLocks noChangeAspect="1"/>
          </p:cNvGraphicFramePr>
          <p:nvPr/>
        </p:nvGraphicFramePr>
        <p:xfrm>
          <a:off x="2729865" y="4725035"/>
          <a:ext cx="4064635" cy="858520"/>
        </p:xfrm>
        <a:graphic>
          <a:graphicData uri="http://schemas.openxmlformats.org/presentationml/2006/ole">
            <mc:AlternateContent xmlns:mc="http://schemas.openxmlformats.org/markup-compatibility/2006">
              <mc:Choice xmlns:v="urn:schemas-microsoft-com:vml" Requires="v">
                <p:oleObj spid="_x0000_s8216" name="" r:id="rId9" imgW="1993900" imgH="419100" progId="Equation.DSMT4">
                  <p:embed/>
                </p:oleObj>
              </mc:Choice>
              <mc:Fallback>
                <p:oleObj name="" r:id="rId9" imgW="1993900" imgH="419100" progId="Equation.DSMT4">
                  <p:embed/>
                  <p:pic>
                    <p:nvPicPr>
                      <p:cNvPr id="0" name="图片 9"/>
                      <p:cNvPicPr/>
                      <p:nvPr/>
                    </p:nvPicPr>
                    <p:blipFill>
                      <a:blip r:embed="rId10"/>
                      <a:stretch>
                        <a:fillRect/>
                      </a:stretch>
                    </p:blipFill>
                    <p:spPr>
                      <a:xfrm>
                        <a:off x="2729865" y="4725035"/>
                        <a:ext cx="4064635" cy="858520"/>
                      </a:xfrm>
                      <a:prstGeom prst="rect">
                        <a:avLst/>
                      </a:prstGeom>
                      <a:noFill/>
                      <a:ln w="38100">
                        <a:noFill/>
                        <a:miter/>
                      </a:ln>
                    </p:spPr>
                  </p:pic>
                </p:oleObj>
              </mc:Fallback>
            </mc:AlternateContent>
          </a:graphicData>
        </a:graphic>
      </p:graphicFrame>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18</a:t>
            </a:r>
            <a:endParaRPr lang="en-US" sz="1600" b="1" dirty="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二、</a:t>
            </a:r>
            <a:r>
              <a:rPr lang="zh-CN" altLang="en-US" sz="2400" b="1" dirty="0">
                <a:solidFill>
                  <a:srgbClr val="000066"/>
                </a:solidFill>
                <a:latin typeface="微软雅黑" panose="020B0503020204020204" charset="-122"/>
                <a:ea typeface="微软雅黑" panose="020B0503020204020204" charset="-122"/>
              </a:rPr>
              <a:t>一阶微分边缘检测算子</a:t>
            </a:r>
            <a:endParaRPr lang="zh-CN" altLang="en-US" sz="2400" b="1" dirty="0">
              <a:solidFill>
                <a:srgbClr val="000066"/>
              </a:solidFill>
              <a:latin typeface="微软雅黑" panose="020B0503020204020204" charset="-122"/>
              <a:ea typeface="微软雅黑" panose="020B0503020204020204" charset="-122"/>
            </a:endParaRPr>
          </a:p>
        </p:txBody>
      </p:sp>
      <p:sp>
        <p:nvSpPr>
          <p:cNvPr id="4" name="文本框 3"/>
          <p:cNvSpPr txBox="1"/>
          <p:nvPr/>
        </p:nvSpPr>
        <p:spPr>
          <a:xfrm>
            <a:off x="7255933" y="252873"/>
            <a:ext cx="1410461" cy="420370"/>
          </a:xfrm>
          <a:prstGeom prst="rect">
            <a:avLst/>
          </a:prstGeom>
          <a:noFill/>
        </p:spPr>
        <p:txBody>
          <a:bodyPr wrap="square" rtlCol="0">
            <a:spAutoFit/>
          </a:bodyPr>
          <a:lstStyle/>
          <a:p>
            <a:r>
              <a:rPr lang="zh-CN" altLang="en-US" sz="2135" dirty="0">
                <a:solidFill>
                  <a:schemeClr val="bg1"/>
                </a:solidFill>
                <a:latin typeface="微软雅黑" panose="020B0503020204020204" charset="-122"/>
                <a:ea typeface="微软雅黑" panose="020B0503020204020204" charset="-122"/>
                <a:sym typeface="+mn-ea"/>
              </a:rPr>
              <a:t>一阶方法</a:t>
            </a:r>
            <a:endParaRPr lang="zh-CN" altLang="en-US" sz="2135" dirty="0">
              <a:solidFill>
                <a:schemeClr val="bg1"/>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a:buFont typeface="Wingdings" panose="05000000000000000000" pitchFamily="2" charset="2"/>
              <a:buChar char="u"/>
            </a:pPr>
            <a:r>
              <a:rPr lang="zh-CN" altLang="en-US" sz="2135" b="1" dirty="0">
                <a:latin typeface="微软雅黑" panose="020B0503020204020204" charset="-122"/>
                <a:ea typeface="微软雅黑" panose="020B0503020204020204" charset="-122"/>
              </a:rPr>
              <a:t>中心差分：</a:t>
            </a: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zh-CN" altLang="en-US" sz="2135" b="1" dirty="0">
                <a:solidFill>
                  <a:srgbClr val="000066"/>
                </a:solidFill>
                <a:latin typeface="微软雅黑" panose="020B0503020204020204" charset="-122"/>
                <a:ea typeface="微软雅黑" panose="020B0503020204020204" charset="-122"/>
              </a:rPr>
              <a:t>一阶微分：连续到离散</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r>
              <a:rPr lang="zh-CN" altLang="en-US" sz="2800" b="0" dirty="0">
                <a:solidFill>
                  <a:schemeClr val="tx1"/>
                </a:solidFill>
                <a:latin typeface="+mn-lt"/>
                <a:ea typeface="+mn-ea"/>
              </a:rPr>
              <a:t>中心差分的滤波器核表示为：</a:t>
            </a:r>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r>
              <a:rPr lang="zh-CN" altLang="en-US" sz="2800" b="0" dirty="0">
                <a:solidFill>
                  <a:schemeClr val="tx1"/>
                </a:solidFill>
                <a:latin typeface="+mn-lt"/>
                <a:ea typeface="+mn-ea"/>
              </a:rPr>
              <a:t>对应滤波器核的脉冲响应为：</a:t>
            </a:r>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graphicFrame>
        <p:nvGraphicFramePr>
          <p:cNvPr id="5" name="对象 -2147480700"/>
          <p:cNvGraphicFramePr>
            <a:graphicFrameLocks noChangeAspect="1"/>
          </p:cNvGraphicFramePr>
          <p:nvPr/>
        </p:nvGraphicFramePr>
        <p:xfrm>
          <a:off x="3203575" y="2644140"/>
          <a:ext cx="3214370" cy="701675"/>
        </p:xfrm>
        <a:graphic>
          <a:graphicData uri="http://schemas.openxmlformats.org/presentationml/2006/ole">
            <mc:AlternateContent xmlns:mc="http://schemas.openxmlformats.org/markup-compatibility/2006">
              <mc:Choice xmlns:v="urn:schemas-microsoft-com:vml" Requires="v">
                <p:oleObj spid="_x0000_s9238" name="" r:id="rId5" imgW="1574800" imgH="342900" progId="Equation.DSMT4">
                  <p:embed/>
                </p:oleObj>
              </mc:Choice>
              <mc:Fallback>
                <p:oleObj name="" r:id="rId5" imgW="1574800" imgH="342900" progId="Equation.DSMT4">
                  <p:embed/>
                  <p:pic>
                    <p:nvPicPr>
                      <p:cNvPr id="0" name="图片 3075"/>
                      <p:cNvPicPr/>
                      <p:nvPr/>
                    </p:nvPicPr>
                    <p:blipFill>
                      <a:blip r:embed="rId6"/>
                      <a:stretch>
                        <a:fillRect/>
                      </a:stretch>
                    </p:blipFill>
                    <p:spPr>
                      <a:xfrm>
                        <a:off x="3203575" y="2644140"/>
                        <a:ext cx="3214370" cy="701675"/>
                      </a:xfrm>
                      <a:prstGeom prst="rect">
                        <a:avLst/>
                      </a:prstGeom>
                      <a:noFill/>
                      <a:ln w="38100">
                        <a:noFill/>
                        <a:miter/>
                      </a:ln>
                    </p:spPr>
                  </p:pic>
                </p:oleObj>
              </mc:Fallback>
            </mc:AlternateContent>
          </a:graphicData>
        </a:graphic>
      </p:graphicFrame>
      <p:graphicFrame>
        <p:nvGraphicFramePr>
          <p:cNvPr id="8" name="对象 -2147480699"/>
          <p:cNvGraphicFramePr>
            <a:graphicFrameLocks noChangeAspect="1"/>
          </p:cNvGraphicFramePr>
          <p:nvPr/>
        </p:nvGraphicFramePr>
        <p:xfrm>
          <a:off x="3275965" y="3257550"/>
          <a:ext cx="3141980" cy="675640"/>
        </p:xfrm>
        <a:graphic>
          <a:graphicData uri="http://schemas.openxmlformats.org/presentationml/2006/ole">
            <mc:AlternateContent xmlns:mc="http://schemas.openxmlformats.org/markup-compatibility/2006">
              <mc:Choice xmlns:v="urn:schemas-microsoft-com:vml" Requires="v">
                <p:oleObj spid="_x0000_s9239" name="" r:id="rId7" imgW="1600200" imgH="342900" progId="Equation.DSMT4">
                  <p:embed/>
                </p:oleObj>
              </mc:Choice>
              <mc:Fallback>
                <p:oleObj name="" r:id="rId7" imgW="1600200" imgH="342900" progId="Equation.DSMT4">
                  <p:embed/>
                  <p:pic>
                    <p:nvPicPr>
                      <p:cNvPr id="0" name="图片 10"/>
                      <p:cNvPicPr/>
                      <p:nvPr/>
                    </p:nvPicPr>
                    <p:blipFill>
                      <a:blip r:embed="rId8"/>
                      <a:stretch>
                        <a:fillRect/>
                      </a:stretch>
                    </p:blipFill>
                    <p:spPr>
                      <a:xfrm>
                        <a:off x="3275965" y="3257550"/>
                        <a:ext cx="3141980" cy="675640"/>
                      </a:xfrm>
                      <a:prstGeom prst="rect">
                        <a:avLst/>
                      </a:prstGeom>
                      <a:noFill/>
                      <a:ln w="38100">
                        <a:noFill/>
                        <a:miter/>
                      </a:ln>
                    </p:spPr>
                  </p:pic>
                </p:oleObj>
              </mc:Fallback>
            </mc:AlternateContent>
          </a:graphicData>
        </a:graphic>
      </p:graphicFrame>
      <p:graphicFrame>
        <p:nvGraphicFramePr>
          <p:cNvPr id="10" name="对象 -2147480698"/>
          <p:cNvGraphicFramePr>
            <a:graphicFrameLocks noChangeAspect="1"/>
          </p:cNvGraphicFramePr>
          <p:nvPr/>
        </p:nvGraphicFramePr>
        <p:xfrm>
          <a:off x="2627630" y="4735195"/>
          <a:ext cx="5100320" cy="1282700"/>
        </p:xfrm>
        <a:graphic>
          <a:graphicData uri="http://schemas.openxmlformats.org/presentationml/2006/ole">
            <mc:AlternateContent xmlns:mc="http://schemas.openxmlformats.org/markup-compatibility/2006">
              <mc:Choice xmlns:v="urn:schemas-microsoft-com:vml" Requires="v">
                <p:oleObj spid="_x0000_s9240" name="" r:id="rId9" imgW="2552700" imgH="647700" progId="Equation.DSMT4">
                  <p:embed/>
                </p:oleObj>
              </mc:Choice>
              <mc:Fallback>
                <p:oleObj name="" r:id="rId9" imgW="2552700" imgH="647700" progId="Equation.DSMT4">
                  <p:embed/>
                  <p:pic>
                    <p:nvPicPr>
                      <p:cNvPr id="0" name="图片 11"/>
                      <p:cNvPicPr/>
                      <p:nvPr/>
                    </p:nvPicPr>
                    <p:blipFill>
                      <a:blip r:embed="rId10"/>
                      <a:stretch>
                        <a:fillRect/>
                      </a:stretch>
                    </p:blipFill>
                    <p:spPr>
                      <a:xfrm>
                        <a:off x="2627630" y="4735195"/>
                        <a:ext cx="5100320" cy="1282700"/>
                      </a:xfrm>
                      <a:prstGeom prst="rect">
                        <a:avLst/>
                      </a:prstGeom>
                      <a:noFill/>
                      <a:ln w="38100">
                        <a:noFill/>
                        <a:miter/>
                      </a:ln>
                    </p:spPr>
                  </p:pic>
                </p:oleObj>
              </mc:Fallback>
            </mc:AlternateContent>
          </a:graphicData>
        </a:graphic>
      </p:graphicFrame>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19</a:t>
            </a:r>
            <a:endParaRPr lang="en-US" sz="1600" b="1" dirty="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二、</a:t>
            </a:r>
            <a:r>
              <a:rPr lang="zh-CN" altLang="en-US" sz="2400" b="1" dirty="0">
                <a:solidFill>
                  <a:srgbClr val="000066"/>
                </a:solidFill>
                <a:latin typeface="微软雅黑" panose="020B0503020204020204" charset="-122"/>
                <a:ea typeface="微软雅黑" panose="020B0503020204020204" charset="-122"/>
              </a:rPr>
              <a:t>一阶微分边缘检测算子</a:t>
            </a:r>
            <a:endParaRPr lang="zh-CN" altLang="en-US" sz="2400" b="1" dirty="0">
              <a:solidFill>
                <a:srgbClr val="000066"/>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a:buFont typeface="Wingdings" panose="05000000000000000000" pitchFamily="2" charset="2"/>
              <a:buChar char="u"/>
            </a:pPr>
            <a:r>
              <a:rPr lang="zh-CN" altLang="en-US" sz="2135" b="1" dirty="0">
                <a:latin typeface="微软雅黑" panose="020B0503020204020204" charset="-122"/>
                <a:ea typeface="微软雅黑" panose="020B0503020204020204" charset="-122"/>
              </a:rPr>
              <a:t>概念：</a:t>
            </a: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zh-CN" altLang="en-US" sz="2135" b="1" dirty="0">
                <a:solidFill>
                  <a:srgbClr val="000066"/>
                </a:solidFill>
                <a:latin typeface="微软雅黑" panose="020B0503020204020204" charset="-122"/>
                <a:ea typeface="微软雅黑" panose="020B0503020204020204" charset="-122"/>
              </a:rPr>
              <a:t>梯度阈值处理与边缘细化</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r>
              <a:rPr lang="zh-CN" altLang="en-US" sz="2800" b="0" dirty="0">
                <a:solidFill>
                  <a:schemeClr val="tx1"/>
                </a:solidFill>
                <a:latin typeface="+mn-lt"/>
                <a:ea typeface="+mn-ea"/>
              </a:rPr>
              <a:t>利用差分格式可以设计不同的边缘检测模板或者卷积算子。利用差分格式上的系数，可以形成梯度核（</a:t>
            </a:r>
            <a:r>
              <a:rPr lang="en-US" altLang="zh-CN" sz="2800" b="0" dirty="0">
                <a:solidFill>
                  <a:schemeClr val="tx1"/>
                </a:solidFill>
                <a:latin typeface="+mn-lt"/>
                <a:ea typeface="+mn-ea"/>
              </a:rPr>
              <a:t>Gradient Kernel</a:t>
            </a:r>
            <a:r>
              <a:rPr lang="zh-CN" altLang="en-US" sz="2800" b="0" dirty="0">
                <a:solidFill>
                  <a:schemeClr val="tx1"/>
                </a:solidFill>
                <a:latin typeface="+mn-lt"/>
                <a:ea typeface="+mn-ea"/>
              </a:rPr>
              <a:t>），也称为模板（</a:t>
            </a:r>
            <a:r>
              <a:rPr lang="en-US" altLang="zh-CN" sz="2800" b="0" dirty="0">
                <a:solidFill>
                  <a:schemeClr val="tx1"/>
                </a:solidFill>
                <a:latin typeface="+mn-lt"/>
                <a:ea typeface="+mn-ea"/>
              </a:rPr>
              <a:t>Mask</a:t>
            </a:r>
            <a:r>
              <a:rPr lang="zh-CN" altLang="en-US" sz="2800" b="0" dirty="0">
                <a:solidFill>
                  <a:schemeClr val="tx1"/>
                </a:solidFill>
                <a:latin typeface="+mn-lt"/>
                <a:ea typeface="+mn-ea"/>
              </a:rPr>
              <a:t>）或者卷积核。</a:t>
            </a:r>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zh-CN" altLang="en-US" sz="2800" b="0" dirty="0">
                <a:solidFill>
                  <a:schemeClr val="tx1"/>
                </a:solidFill>
                <a:latin typeface="+mn-lt"/>
                <a:ea typeface="+mn-ea"/>
              </a:rPr>
              <a:t>水平方向和垂直方向的表示分别为：</a:t>
            </a:r>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graphicFrame>
        <p:nvGraphicFramePr>
          <p:cNvPr id="5" name="对象 -2147480696"/>
          <p:cNvGraphicFramePr>
            <a:graphicFrameLocks noChangeAspect="1"/>
          </p:cNvGraphicFramePr>
          <p:nvPr/>
        </p:nvGraphicFramePr>
        <p:xfrm>
          <a:off x="3851910" y="4580890"/>
          <a:ext cx="1967865" cy="554990"/>
        </p:xfrm>
        <a:graphic>
          <a:graphicData uri="http://schemas.openxmlformats.org/presentationml/2006/ole">
            <mc:AlternateContent xmlns:mc="http://schemas.openxmlformats.org/markup-compatibility/2006">
              <mc:Choice xmlns:v="urn:schemas-microsoft-com:vml" Requires="v">
                <p:oleObj spid="_x0000_s10255" name="" r:id="rId5" imgW="673100" imgH="190500" progId="Equation.DSMT4">
                  <p:embed/>
                </p:oleObj>
              </mc:Choice>
              <mc:Fallback>
                <p:oleObj name="" r:id="rId5" imgW="673100" imgH="190500" progId="Equation.DSMT4">
                  <p:embed/>
                  <p:pic>
                    <p:nvPicPr>
                      <p:cNvPr id="0" name="图片 3075"/>
                      <p:cNvPicPr/>
                      <p:nvPr/>
                    </p:nvPicPr>
                    <p:blipFill>
                      <a:blip r:embed="rId6"/>
                      <a:stretch>
                        <a:fillRect/>
                      </a:stretch>
                    </p:blipFill>
                    <p:spPr>
                      <a:xfrm>
                        <a:off x="3851910" y="4580890"/>
                        <a:ext cx="1967865" cy="554990"/>
                      </a:xfrm>
                      <a:prstGeom prst="rect">
                        <a:avLst/>
                      </a:prstGeom>
                      <a:noFill/>
                      <a:ln w="38100">
                        <a:noFill/>
                        <a:miter/>
                      </a:ln>
                    </p:spPr>
                  </p:pic>
                </p:oleObj>
              </mc:Fallback>
            </mc:AlternateContent>
          </a:graphicData>
        </a:graphic>
      </p:graphicFrame>
      <p:graphicFrame>
        <p:nvGraphicFramePr>
          <p:cNvPr id="8" name="对象 -2147480695"/>
          <p:cNvGraphicFramePr>
            <a:graphicFrameLocks noChangeAspect="1"/>
          </p:cNvGraphicFramePr>
          <p:nvPr/>
        </p:nvGraphicFramePr>
        <p:xfrm>
          <a:off x="3851910" y="5372735"/>
          <a:ext cx="1999615" cy="563880"/>
        </p:xfrm>
        <a:graphic>
          <a:graphicData uri="http://schemas.openxmlformats.org/presentationml/2006/ole">
            <mc:AlternateContent xmlns:mc="http://schemas.openxmlformats.org/markup-compatibility/2006">
              <mc:Choice xmlns:v="urn:schemas-microsoft-com:vml" Requires="v">
                <p:oleObj spid="_x0000_s10256" name="" r:id="rId7" imgW="673100" imgH="190500" progId="Equation.DSMT4">
                  <p:embed/>
                </p:oleObj>
              </mc:Choice>
              <mc:Fallback>
                <p:oleObj name="" r:id="rId7" imgW="673100" imgH="190500" progId="Equation.DSMT4">
                  <p:embed/>
                  <p:pic>
                    <p:nvPicPr>
                      <p:cNvPr id="0" name="图片 13"/>
                      <p:cNvPicPr/>
                      <p:nvPr/>
                    </p:nvPicPr>
                    <p:blipFill>
                      <a:blip r:embed="rId8"/>
                      <a:stretch>
                        <a:fillRect/>
                      </a:stretch>
                    </p:blipFill>
                    <p:spPr>
                      <a:xfrm>
                        <a:off x="3851910" y="5372735"/>
                        <a:ext cx="1999615" cy="563880"/>
                      </a:xfrm>
                      <a:prstGeom prst="rect">
                        <a:avLst/>
                      </a:prstGeom>
                      <a:noFill/>
                      <a:ln w="38100">
                        <a:noFill/>
                        <a:miter/>
                      </a:ln>
                    </p:spPr>
                  </p:pic>
                </p:oleObj>
              </mc:Fallback>
            </mc:AlternateContent>
          </a:graphicData>
        </a:graphic>
      </p:graphicFrame>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20</a:t>
            </a:r>
            <a:endParaRPr lang="en-US" sz="1600" b="1" dirty="0">
              <a:solidFill>
                <a:schemeClr val="tx1"/>
              </a:solidFill>
            </a:endParaRPr>
          </a:p>
        </p:txBody>
      </p:sp>
      <p:sp>
        <p:nvSpPr>
          <p:cNvPr id="11" name="文本框 10"/>
          <p:cNvSpPr txBox="1"/>
          <p:nvPr/>
        </p:nvSpPr>
        <p:spPr>
          <a:xfrm>
            <a:off x="7255933" y="252873"/>
            <a:ext cx="1410461" cy="420370"/>
          </a:xfrm>
          <a:prstGeom prst="rect">
            <a:avLst/>
          </a:prstGeom>
          <a:noFill/>
        </p:spPr>
        <p:txBody>
          <a:bodyPr wrap="square" rtlCol="0">
            <a:spAutoFit/>
          </a:bodyPr>
          <a:lstStyle/>
          <a:p>
            <a:r>
              <a:rPr lang="zh-CN" altLang="en-US" sz="2135" dirty="0">
                <a:solidFill>
                  <a:schemeClr val="bg1"/>
                </a:solidFill>
                <a:latin typeface="微软雅黑" panose="020B0503020204020204" charset="-122"/>
                <a:ea typeface="微软雅黑" panose="020B0503020204020204" charset="-122"/>
                <a:sym typeface="+mn-ea"/>
              </a:rPr>
              <a:t>一阶方法</a:t>
            </a:r>
            <a:endParaRPr lang="zh-CN" altLang="en-US" sz="2135"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二、</a:t>
            </a:r>
            <a:r>
              <a:rPr lang="zh-CN" altLang="en-US" sz="2400" b="1" dirty="0">
                <a:solidFill>
                  <a:srgbClr val="000066"/>
                </a:solidFill>
                <a:latin typeface="微软雅黑" panose="020B0503020204020204" charset="-122"/>
                <a:ea typeface="微软雅黑" panose="020B0503020204020204" charset="-122"/>
              </a:rPr>
              <a:t>一阶微分边缘检测算子</a:t>
            </a:r>
            <a:endParaRPr lang="zh-CN" altLang="en-US" sz="2400" b="1" dirty="0">
              <a:solidFill>
                <a:srgbClr val="000066"/>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a:buFont typeface="Wingdings" panose="05000000000000000000" pitchFamily="2" charset="2"/>
              <a:buChar char="u"/>
            </a:pPr>
            <a:r>
              <a:rPr lang="zh-CN" altLang="en-US" sz="2135" b="1" dirty="0">
                <a:latin typeface="微软雅黑" panose="020B0503020204020204" charset="-122"/>
                <a:ea typeface="微软雅黑" panose="020B0503020204020204" charset="-122"/>
              </a:rPr>
              <a:t>概念：</a:t>
            </a: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zh-CN" altLang="en-US" sz="2135" b="1" dirty="0">
                <a:solidFill>
                  <a:srgbClr val="000066"/>
                </a:solidFill>
                <a:latin typeface="微软雅黑" panose="020B0503020204020204" charset="-122"/>
                <a:ea typeface="微软雅黑" panose="020B0503020204020204" charset="-122"/>
              </a:rPr>
              <a:t>梯度阈值处理与边缘细化</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r>
              <a:rPr lang="zh-CN" altLang="en-US" sz="2800" b="0" dirty="0">
                <a:solidFill>
                  <a:schemeClr val="tx1"/>
                </a:solidFill>
                <a:latin typeface="+mn-lt"/>
                <a:ea typeface="+mn-ea"/>
              </a:rPr>
              <a:t>利用图像卷积或者图像与模板的点乘，可以计算离散梯度、梯度模和夹角，其离散梯度向量、离散梯度模、离散梯度绝对值模和夹角分别为：</a:t>
            </a:r>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graphicFrame>
        <p:nvGraphicFramePr>
          <p:cNvPr id="5" name="对象 -2147480694"/>
          <p:cNvGraphicFramePr>
            <a:graphicFrameLocks noChangeAspect="1"/>
          </p:cNvGraphicFramePr>
          <p:nvPr/>
        </p:nvGraphicFramePr>
        <p:xfrm>
          <a:off x="3275965" y="3644900"/>
          <a:ext cx="2512060" cy="612140"/>
        </p:xfrm>
        <a:graphic>
          <a:graphicData uri="http://schemas.openxmlformats.org/presentationml/2006/ole">
            <mc:AlternateContent xmlns:mc="http://schemas.openxmlformats.org/markup-compatibility/2006">
              <mc:Choice xmlns:v="urn:schemas-microsoft-com:vml" Requires="v">
                <p:oleObj spid="_x0000_s11293" name="" r:id="rId5" imgW="875665" imgH="215900" progId="Equation.DSMT4">
                  <p:embed/>
                </p:oleObj>
              </mc:Choice>
              <mc:Fallback>
                <p:oleObj name="" r:id="rId5" imgW="875665" imgH="215900" progId="Equation.DSMT4">
                  <p:embed/>
                  <p:pic>
                    <p:nvPicPr>
                      <p:cNvPr id="0" name="图片 3075"/>
                      <p:cNvPicPr/>
                      <p:nvPr/>
                    </p:nvPicPr>
                    <p:blipFill>
                      <a:blip r:embed="rId6"/>
                      <a:stretch>
                        <a:fillRect/>
                      </a:stretch>
                    </p:blipFill>
                    <p:spPr>
                      <a:xfrm>
                        <a:off x="3275965" y="3644900"/>
                        <a:ext cx="2512060" cy="612140"/>
                      </a:xfrm>
                      <a:prstGeom prst="rect">
                        <a:avLst/>
                      </a:prstGeom>
                      <a:noFill/>
                      <a:ln w="38100">
                        <a:noFill/>
                        <a:miter/>
                      </a:ln>
                    </p:spPr>
                  </p:pic>
                </p:oleObj>
              </mc:Fallback>
            </mc:AlternateContent>
          </a:graphicData>
        </a:graphic>
      </p:graphicFrame>
      <p:graphicFrame>
        <p:nvGraphicFramePr>
          <p:cNvPr id="8" name="对象 -2147480693"/>
          <p:cNvGraphicFramePr>
            <a:graphicFrameLocks noChangeAspect="1"/>
          </p:cNvGraphicFramePr>
          <p:nvPr/>
        </p:nvGraphicFramePr>
        <p:xfrm>
          <a:off x="2897505" y="4201160"/>
          <a:ext cx="3449320" cy="775970"/>
        </p:xfrm>
        <a:graphic>
          <a:graphicData uri="http://schemas.openxmlformats.org/presentationml/2006/ole">
            <mc:AlternateContent xmlns:mc="http://schemas.openxmlformats.org/markup-compatibility/2006">
              <mc:Choice xmlns:v="urn:schemas-microsoft-com:vml" Requires="v">
                <p:oleObj spid="_x0000_s11294" name="" r:id="rId7" imgW="1421765" imgH="317500" progId="Equation.DSMT4">
                  <p:embed/>
                </p:oleObj>
              </mc:Choice>
              <mc:Fallback>
                <p:oleObj name="" r:id="rId7" imgW="1421765" imgH="317500" progId="Equation.DSMT4">
                  <p:embed/>
                  <p:pic>
                    <p:nvPicPr>
                      <p:cNvPr id="0" name="图片 7"/>
                      <p:cNvPicPr/>
                      <p:nvPr/>
                    </p:nvPicPr>
                    <p:blipFill>
                      <a:blip r:embed="rId8"/>
                      <a:stretch>
                        <a:fillRect/>
                      </a:stretch>
                    </p:blipFill>
                    <p:spPr>
                      <a:xfrm>
                        <a:off x="2897505" y="4201160"/>
                        <a:ext cx="3449320" cy="775970"/>
                      </a:xfrm>
                      <a:prstGeom prst="rect">
                        <a:avLst/>
                      </a:prstGeom>
                      <a:noFill/>
                      <a:ln w="38100">
                        <a:noFill/>
                        <a:miter/>
                      </a:ln>
                    </p:spPr>
                  </p:pic>
                </p:oleObj>
              </mc:Fallback>
            </mc:AlternateContent>
          </a:graphicData>
        </a:graphic>
      </p:graphicFrame>
      <p:graphicFrame>
        <p:nvGraphicFramePr>
          <p:cNvPr id="10" name="对象 -2147480692"/>
          <p:cNvGraphicFramePr>
            <a:graphicFrameLocks noChangeAspect="1"/>
          </p:cNvGraphicFramePr>
          <p:nvPr/>
        </p:nvGraphicFramePr>
        <p:xfrm>
          <a:off x="3174365" y="5085080"/>
          <a:ext cx="2795270" cy="664845"/>
        </p:xfrm>
        <a:graphic>
          <a:graphicData uri="http://schemas.openxmlformats.org/presentationml/2006/ole">
            <mc:AlternateContent xmlns:mc="http://schemas.openxmlformats.org/markup-compatibility/2006">
              <mc:Choice xmlns:v="urn:schemas-microsoft-com:vml" Requires="v">
                <p:oleObj spid="_x0000_s11295" name="" r:id="rId9" imgW="1002665" imgH="241300" progId="Equation.DSMT4">
                  <p:embed/>
                </p:oleObj>
              </mc:Choice>
              <mc:Fallback>
                <p:oleObj name="" r:id="rId9" imgW="1002665" imgH="241300" progId="Equation.DSMT4">
                  <p:embed/>
                  <p:pic>
                    <p:nvPicPr>
                      <p:cNvPr id="0" name="图片 8"/>
                      <p:cNvPicPr/>
                      <p:nvPr/>
                    </p:nvPicPr>
                    <p:blipFill>
                      <a:blip r:embed="rId10"/>
                      <a:stretch>
                        <a:fillRect/>
                      </a:stretch>
                    </p:blipFill>
                    <p:spPr>
                      <a:xfrm>
                        <a:off x="3174365" y="5085080"/>
                        <a:ext cx="2795270" cy="664845"/>
                      </a:xfrm>
                      <a:prstGeom prst="rect">
                        <a:avLst/>
                      </a:prstGeom>
                      <a:noFill/>
                      <a:ln w="38100">
                        <a:noFill/>
                        <a:miter/>
                      </a:ln>
                    </p:spPr>
                  </p:pic>
                </p:oleObj>
              </mc:Fallback>
            </mc:AlternateContent>
          </a:graphicData>
        </a:graphic>
      </p:graphicFrame>
      <p:graphicFrame>
        <p:nvGraphicFramePr>
          <p:cNvPr id="12" name="对象 -2147480096"/>
          <p:cNvGraphicFramePr>
            <a:graphicFrameLocks noChangeAspect="1"/>
          </p:cNvGraphicFramePr>
          <p:nvPr/>
        </p:nvGraphicFramePr>
        <p:xfrm>
          <a:off x="3491865" y="5661025"/>
          <a:ext cx="2315210" cy="1089660"/>
        </p:xfrm>
        <a:graphic>
          <a:graphicData uri="http://schemas.openxmlformats.org/presentationml/2006/ole">
            <mc:AlternateContent xmlns:mc="http://schemas.openxmlformats.org/markup-compatibility/2006">
              <mc:Choice xmlns:v="urn:schemas-microsoft-com:vml" Requires="v">
                <p:oleObj spid="_x0000_s11296" name="" r:id="rId11" imgW="901065" imgH="419100" progId="Equation.DSMT4">
                  <p:embed/>
                </p:oleObj>
              </mc:Choice>
              <mc:Fallback>
                <p:oleObj name="" r:id="rId11" imgW="901065" imgH="419100" progId="Equation.DSMT4">
                  <p:embed/>
                  <p:pic>
                    <p:nvPicPr>
                      <p:cNvPr id="0" name="图片 9"/>
                      <p:cNvPicPr/>
                      <p:nvPr/>
                    </p:nvPicPr>
                    <p:blipFill>
                      <a:blip r:embed="rId12"/>
                      <a:stretch>
                        <a:fillRect/>
                      </a:stretch>
                    </p:blipFill>
                    <p:spPr>
                      <a:xfrm>
                        <a:off x="3491865" y="5661025"/>
                        <a:ext cx="2315210" cy="1089660"/>
                      </a:xfrm>
                      <a:prstGeom prst="rect">
                        <a:avLst/>
                      </a:prstGeom>
                      <a:noFill/>
                      <a:ln w="38100">
                        <a:noFill/>
                        <a:miter/>
                      </a:ln>
                    </p:spPr>
                  </p:pic>
                </p:oleObj>
              </mc:Fallback>
            </mc:AlternateContent>
          </a:graphicData>
        </a:graphic>
      </p:graphicFrame>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21</a:t>
            </a:r>
            <a:endParaRPr lang="en-US" sz="1600" b="1" dirty="0">
              <a:solidFill>
                <a:schemeClr val="tx1"/>
              </a:solidFill>
            </a:endParaRPr>
          </a:p>
        </p:txBody>
      </p:sp>
      <p:sp>
        <p:nvSpPr>
          <p:cNvPr id="16" name="文本框 15"/>
          <p:cNvSpPr txBox="1"/>
          <p:nvPr/>
        </p:nvSpPr>
        <p:spPr>
          <a:xfrm>
            <a:off x="7255933" y="252873"/>
            <a:ext cx="1410461" cy="420370"/>
          </a:xfrm>
          <a:prstGeom prst="rect">
            <a:avLst/>
          </a:prstGeom>
          <a:noFill/>
        </p:spPr>
        <p:txBody>
          <a:bodyPr wrap="square" rtlCol="0">
            <a:spAutoFit/>
          </a:bodyPr>
          <a:lstStyle/>
          <a:p>
            <a:r>
              <a:rPr lang="zh-CN" altLang="en-US" sz="2135" dirty="0">
                <a:solidFill>
                  <a:schemeClr val="bg1"/>
                </a:solidFill>
                <a:latin typeface="微软雅黑" panose="020B0503020204020204" charset="-122"/>
                <a:ea typeface="微软雅黑" panose="020B0503020204020204" charset="-122"/>
                <a:sym typeface="+mn-ea"/>
              </a:rPr>
              <a:t>一阶方法</a:t>
            </a:r>
            <a:endParaRPr lang="zh-CN" altLang="en-US" sz="2135"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二、</a:t>
            </a:r>
            <a:r>
              <a:rPr lang="zh-CN" altLang="en-US" sz="2400" b="1" dirty="0">
                <a:solidFill>
                  <a:srgbClr val="000066"/>
                </a:solidFill>
                <a:latin typeface="微软雅黑" panose="020B0503020204020204" charset="-122"/>
                <a:ea typeface="微软雅黑" panose="020B0503020204020204" charset="-122"/>
              </a:rPr>
              <a:t>一阶微分边缘检测算子</a:t>
            </a:r>
            <a:endParaRPr lang="zh-CN" altLang="en-US" sz="2400" b="1" dirty="0">
              <a:solidFill>
                <a:srgbClr val="000066"/>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a:buFont typeface="Wingdings" panose="05000000000000000000" pitchFamily="2" charset="2"/>
              <a:buChar char="u"/>
            </a:pPr>
            <a:r>
              <a:rPr lang="zh-CN" altLang="en-US" sz="2135" b="1" dirty="0">
                <a:latin typeface="微软雅黑" panose="020B0503020204020204" charset="-122"/>
                <a:ea typeface="微软雅黑" panose="020B0503020204020204" charset="-122"/>
              </a:rPr>
              <a:t>概念：</a:t>
            </a: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zh-CN" altLang="en-US" sz="2135" b="1" dirty="0">
                <a:solidFill>
                  <a:srgbClr val="000066"/>
                </a:solidFill>
                <a:latin typeface="微软雅黑" panose="020B0503020204020204" charset="-122"/>
                <a:ea typeface="微软雅黑" panose="020B0503020204020204" charset="-122"/>
              </a:rPr>
              <a:t>梯度阈值处理与边缘细化</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r>
              <a:rPr lang="zh-CN" altLang="en-US" sz="2800" b="0" dirty="0">
                <a:solidFill>
                  <a:schemeClr val="tx1"/>
                </a:solidFill>
                <a:latin typeface="+mn-lt"/>
                <a:ea typeface="+mn-ea"/>
              </a:rPr>
              <a:t>图</a:t>
            </a:r>
            <a:r>
              <a:rPr lang="en-US" altLang="zh-CN" sz="2800" b="0" dirty="0">
                <a:solidFill>
                  <a:schemeClr val="tx1"/>
                </a:solidFill>
                <a:latin typeface="+mn-lt"/>
                <a:ea typeface="+mn-ea"/>
              </a:rPr>
              <a:t>7.2</a:t>
            </a:r>
            <a:r>
              <a:rPr lang="zh-CN" altLang="en-US" sz="2800" b="0" dirty="0">
                <a:solidFill>
                  <a:schemeClr val="tx1"/>
                </a:solidFill>
                <a:latin typeface="+mn-lt"/>
                <a:ea typeface="+mn-ea"/>
              </a:rPr>
              <a:t>给出了一阶微分算子边缘检测的基本框图，图</a:t>
            </a:r>
            <a:r>
              <a:rPr lang="en-US" altLang="zh-CN" sz="2800" b="0" dirty="0">
                <a:solidFill>
                  <a:schemeClr val="tx1"/>
                </a:solidFill>
                <a:latin typeface="+mn-lt"/>
                <a:ea typeface="+mn-ea"/>
              </a:rPr>
              <a:t>7.3 </a:t>
            </a:r>
            <a:r>
              <a:rPr lang="zh-CN" altLang="en-US" sz="2800" b="0" dirty="0">
                <a:solidFill>
                  <a:schemeClr val="tx1"/>
                </a:solidFill>
                <a:latin typeface="+mn-lt"/>
                <a:ea typeface="+mn-ea"/>
              </a:rPr>
              <a:t>给出了一个基于</a:t>
            </a:r>
            <a:r>
              <a:rPr lang="en-US" altLang="zh-CN" sz="2800" b="0" dirty="0">
                <a:solidFill>
                  <a:schemeClr val="tx1"/>
                </a:solidFill>
                <a:latin typeface="+mn-lt"/>
                <a:ea typeface="+mn-ea"/>
              </a:rPr>
              <a:t>Sobel </a:t>
            </a:r>
            <a:r>
              <a:rPr lang="zh-CN" altLang="en-US" sz="2800" b="0" dirty="0">
                <a:solidFill>
                  <a:schemeClr val="tx1"/>
                </a:solidFill>
                <a:latin typeface="+mn-lt"/>
                <a:ea typeface="+mn-ea"/>
              </a:rPr>
              <a:t>算子对</a:t>
            </a:r>
            <a:r>
              <a:rPr lang="en-US" altLang="zh-CN" sz="2800" b="0" dirty="0">
                <a:solidFill>
                  <a:schemeClr val="tx1"/>
                </a:solidFill>
                <a:latin typeface="+mn-lt"/>
                <a:ea typeface="+mn-ea"/>
              </a:rPr>
              <a:t>“</a:t>
            </a:r>
            <a:r>
              <a:rPr lang="zh-CN" altLang="en-US" sz="2800" b="0" dirty="0">
                <a:solidFill>
                  <a:schemeClr val="tx1"/>
                </a:solidFill>
                <a:latin typeface="+mn-lt"/>
                <a:ea typeface="+mn-ea"/>
              </a:rPr>
              <a:t>摄影者（</a:t>
            </a:r>
            <a:r>
              <a:rPr lang="en-US" altLang="zh-CN" sz="2800" b="0" dirty="0">
                <a:solidFill>
                  <a:schemeClr val="tx1"/>
                </a:solidFill>
                <a:latin typeface="+mn-lt"/>
                <a:ea typeface="+mn-ea"/>
              </a:rPr>
              <a:t>Camerman</a:t>
            </a:r>
            <a:r>
              <a:rPr lang="zh-CN" altLang="en-US" sz="2800" b="0" dirty="0">
                <a:solidFill>
                  <a:schemeClr val="tx1"/>
                </a:solidFill>
                <a:latin typeface="+mn-lt"/>
                <a:ea typeface="+mn-ea"/>
              </a:rPr>
              <a:t>）</a:t>
            </a:r>
            <a:r>
              <a:rPr lang="en-US" altLang="zh-CN" sz="2800" b="0" dirty="0">
                <a:solidFill>
                  <a:schemeClr val="tx1"/>
                </a:solidFill>
                <a:latin typeface="+mn-lt"/>
                <a:ea typeface="+mn-ea"/>
              </a:rPr>
              <a:t>”</a:t>
            </a:r>
            <a:r>
              <a:rPr lang="zh-CN" altLang="en-US" sz="2800" b="0" dirty="0">
                <a:solidFill>
                  <a:schemeClr val="tx1"/>
                </a:solidFill>
                <a:latin typeface="+mn-lt"/>
                <a:ea typeface="+mn-ea"/>
              </a:rPr>
              <a:t>图像进行边缘检测的梯度阈值化和最终边缘细化结果。</a:t>
            </a:r>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pic>
        <p:nvPicPr>
          <p:cNvPr id="5" name="图片 4"/>
          <p:cNvPicPr>
            <a:picLocks noChangeAspect="1"/>
          </p:cNvPicPr>
          <p:nvPr/>
        </p:nvPicPr>
        <p:blipFill>
          <a:blip r:embed="rId5"/>
          <a:stretch>
            <a:fillRect/>
          </a:stretch>
        </p:blipFill>
        <p:spPr>
          <a:xfrm>
            <a:off x="775970" y="3789045"/>
            <a:ext cx="7692390" cy="2129155"/>
          </a:xfrm>
          <a:prstGeom prst="rect">
            <a:avLst/>
          </a:prstGeom>
        </p:spPr>
      </p:pic>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22</a:t>
            </a:r>
            <a:endParaRPr lang="en-US" sz="1600" b="1" dirty="0">
              <a:solidFill>
                <a:schemeClr val="tx1"/>
              </a:solidFill>
            </a:endParaRPr>
          </a:p>
        </p:txBody>
      </p:sp>
      <p:sp>
        <p:nvSpPr>
          <p:cNvPr id="7" name="文本框 6"/>
          <p:cNvSpPr txBox="1"/>
          <p:nvPr/>
        </p:nvSpPr>
        <p:spPr>
          <a:xfrm>
            <a:off x="7255933" y="252873"/>
            <a:ext cx="1410461" cy="420370"/>
          </a:xfrm>
          <a:prstGeom prst="rect">
            <a:avLst/>
          </a:prstGeom>
          <a:noFill/>
        </p:spPr>
        <p:txBody>
          <a:bodyPr wrap="square" rtlCol="0">
            <a:spAutoFit/>
          </a:bodyPr>
          <a:lstStyle/>
          <a:p>
            <a:r>
              <a:rPr lang="zh-CN" altLang="en-US" sz="2135" dirty="0">
                <a:solidFill>
                  <a:schemeClr val="bg1"/>
                </a:solidFill>
                <a:latin typeface="微软雅黑" panose="020B0503020204020204" charset="-122"/>
                <a:ea typeface="微软雅黑" panose="020B0503020204020204" charset="-122"/>
                <a:sym typeface="+mn-ea"/>
              </a:rPr>
              <a:t>一阶方法</a:t>
            </a:r>
            <a:endParaRPr lang="zh-CN" altLang="en-US" sz="2135"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二、</a:t>
            </a:r>
            <a:r>
              <a:rPr lang="zh-CN" altLang="en-US" sz="2400" b="1" dirty="0">
                <a:solidFill>
                  <a:srgbClr val="000066"/>
                </a:solidFill>
                <a:latin typeface="微软雅黑" panose="020B0503020204020204" charset="-122"/>
                <a:ea typeface="微软雅黑" panose="020B0503020204020204" charset="-122"/>
              </a:rPr>
              <a:t>一阶微分边缘检测算子</a:t>
            </a:r>
            <a:endParaRPr lang="zh-CN" altLang="en-US" sz="2400" b="1" dirty="0">
              <a:solidFill>
                <a:srgbClr val="000066"/>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a:buFont typeface="Wingdings" panose="05000000000000000000" pitchFamily="2" charset="2"/>
              <a:buChar char="u"/>
            </a:pPr>
            <a:r>
              <a:rPr lang="en-US" altLang="zh-CN" sz="2135" b="1" dirty="0">
                <a:latin typeface="微软雅黑" panose="020B0503020204020204" charset="-122"/>
                <a:ea typeface="微软雅黑" panose="020B0503020204020204" charset="-122"/>
              </a:rPr>
              <a:t>Roberts</a:t>
            </a:r>
            <a:r>
              <a:rPr lang="zh-CN" altLang="en-US" sz="2135" b="1" dirty="0">
                <a:latin typeface="微软雅黑" panose="020B0503020204020204" charset="-122"/>
                <a:ea typeface="微软雅黑" panose="020B0503020204020204" charset="-122"/>
              </a:rPr>
              <a:t>算子：</a:t>
            </a: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zh-CN" altLang="en-US" sz="2135" b="1" dirty="0">
                <a:solidFill>
                  <a:srgbClr val="000066"/>
                </a:solidFill>
                <a:latin typeface="微软雅黑" panose="020B0503020204020204" charset="-122"/>
                <a:ea typeface="微软雅黑" panose="020B0503020204020204" charset="-122"/>
              </a:rPr>
              <a:t>一阶微分检测的经典算子</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060575"/>
            <a:ext cx="8741410" cy="4333875"/>
          </a:xfrm>
          <a:prstGeom prst="rect">
            <a:avLst/>
          </a:prstGeom>
        </p:spPr>
        <p:txBody>
          <a:bodyPr wrap="square">
            <a:noAutofit/>
          </a:bodyPr>
          <a:lstStyle/>
          <a:p>
            <a:r>
              <a:rPr lang="zh-CN" altLang="en-US" sz="2800" b="0" dirty="0">
                <a:solidFill>
                  <a:schemeClr val="tx1"/>
                </a:solidFill>
                <a:latin typeface="+mn-lt"/>
                <a:ea typeface="+mn-ea"/>
              </a:rPr>
              <a:t>由罗伯特（</a:t>
            </a:r>
            <a:r>
              <a:rPr lang="en-US" altLang="zh-CN" sz="2800" b="0" dirty="0">
                <a:solidFill>
                  <a:schemeClr val="tx1"/>
                </a:solidFill>
                <a:latin typeface="+mn-lt"/>
                <a:ea typeface="+mn-ea"/>
              </a:rPr>
              <a:t>Roberts</a:t>
            </a:r>
            <a:r>
              <a:rPr lang="zh-CN" altLang="en-US" sz="2800" b="0" dirty="0">
                <a:solidFill>
                  <a:schemeClr val="tx1"/>
                </a:solidFill>
                <a:latin typeface="+mn-lt"/>
                <a:ea typeface="+mn-ea"/>
              </a:rPr>
              <a:t>）提出的算子是在</a:t>
            </a:r>
            <a:r>
              <a:rPr lang="en-US" altLang="zh-CN" sz="2800" b="0" dirty="0">
                <a:solidFill>
                  <a:schemeClr val="tx1"/>
                </a:solidFill>
                <a:latin typeface="+mn-lt"/>
                <a:ea typeface="+mn-ea"/>
              </a:rPr>
              <a:t>2*2</a:t>
            </a:r>
            <a:r>
              <a:rPr lang="zh-CN" altLang="en-US" sz="2800" b="0" dirty="0">
                <a:solidFill>
                  <a:schemeClr val="tx1"/>
                </a:solidFill>
                <a:latin typeface="+mn-lt"/>
                <a:ea typeface="+mn-ea"/>
              </a:rPr>
              <a:t>的邻域计算对角导数，图像点</a:t>
            </a:r>
            <a:r>
              <a:rPr lang="en-US" altLang="zh-CN" sz="2800" b="0" dirty="0">
                <a:solidFill>
                  <a:schemeClr val="tx1"/>
                </a:solidFill>
                <a:latin typeface="+mn-lt"/>
                <a:ea typeface="+mn-ea"/>
              </a:rPr>
              <a:t>(i,j)</a:t>
            </a:r>
            <a:r>
              <a:rPr lang="zh-CN" altLang="en-US" sz="2800" b="0" dirty="0">
                <a:solidFill>
                  <a:schemeClr val="tx1"/>
                </a:solidFill>
                <a:latin typeface="+mn-lt"/>
                <a:ea typeface="+mn-ea"/>
              </a:rPr>
              <a:t>的差分为：</a:t>
            </a:r>
            <a:endParaRPr lang="zh-CN" altLang="en-US"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r>
              <a:rPr lang="zh-CN" altLang="en-US" sz="2800" b="0" dirty="0">
                <a:solidFill>
                  <a:schemeClr val="tx1"/>
                </a:solidFill>
                <a:latin typeface="+mn-lt"/>
                <a:ea typeface="+mn-ea"/>
              </a:rPr>
              <a:t>对应的</a:t>
            </a:r>
            <a:r>
              <a:rPr lang="en-US" altLang="zh-CN" sz="2800" b="0" dirty="0">
                <a:solidFill>
                  <a:schemeClr val="tx1"/>
                </a:solidFill>
                <a:latin typeface="+mn-lt"/>
                <a:ea typeface="+mn-ea"/>
              </a:rPr>
              <a:t>Roberts</a:t>
            </a:r>
            <a:r>
              <a:rPr lang="zh-CN" altLang="en-US" sz="2800" b="0" dirty="0">
                <a:solidFill>
                  <a:schemeClr val="tx1"/>
                </a:solidFill>
                <a:latin typeface="+mn-lt"/>
                <a:ea typeface="+mn-ea"/>
              </a:rPr>
              <a:t>模板为：</a:t>
            </a:r>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graphicFrame>
        <p:nvGraphicFramePr>
          <p:cNvPr id="5" name="对象 -2147480095"/>
          <p:cNvGraphicFramePr>
            <a:graphicFrameLocks noChangeAspect="1"/>
          </p:cNvGraphicFramePr>
          <p:nvPr/>
        </p:nvGraphicFramePr>
        <p:xfrm>
          <a:off x="2987675" y="3140710"/>
          <a:ext cx="3682365" cy="560070"/>
        </p:xfrm>
        <a:graphic>
          <a:graphicData uri="http://schemas.openxmlformats.org/presentationml/2006/ole">
            <mc:AlternateContent xmlns:mc="http://schemas.openxmlformats.org/markup-compatibility/2006">
              <mc:Choice xmlns:v="urn:schemas-microsoft-com:vml" Requires="v">
                <p:oleObj spid="_x0000_s12310" name="" r:id="rId5" imgW="1396365" imgH="215900" progId="Equation.DSMT4">
                  <p:embed/>
                </p:oleObj>
              </mc:Choice>
              <mc:Fallback>
                <p:oleObj name="" r:id="rId5" imgW="1396365" imgH="215900" progId="Equation.DSMT4">
                  <p:embed/>
                  <p:pic>
                    <p:nvPicPr>
                      <p:cNvPr id="0" name="图片 3075"/>
                      <p:cNvPicPr/>
                      <p:nvPr/>
                    </p:nvPicPr>
                    <p:blipFill>
                      <a:blip r:embed="rId6"/>
                      <a:stretch>
                        <a:fillRect/>
                      </a:stretch>
                    </p:blipFill>
                    <p:spPr>
                      <a:xfrm>
                        <a:off x="2987675" y="3140710"/>
                        <a:ext cx="3682365" cy="560070"/>
                      </a:xfrm>
                      <a:prstGeom prst="rect">
                        <a:avLst/>
                      </a:prstGeom>
                      <a:noFill/>
                      <a:ln w="38100">
                        <a:noFill/>
                        <a:miter/>
                      </a:ln>
                    </p:spPr>
                  </p:pic>
                </p:oleObj>
              </mc:Fallback>
            </mc:AlternateContent>
          </a:graphicData>
        </a:graphic>
      </p:graphicFrame>
      <p:graphicFrame>
        <p:nvGraphicFramePr>
          <p:cNvPr id="8" name="对象 -2147480685"/>
          <p:cNvGraphicFramePr>
            <a:graphicFrameLocks noChangeAspect="1"/>
          </p:cNvGraphicFramePr>
          <p:nvPr/>
        </p:nvGraphicFramePr>
        <p:xfrm>
          <a:off x="2987675" y="3716655"/>
          <a:ext cx="3682365" cy="559435"/>
        </p:xfrm>
        <a:graphic>
          <a:graphicData uri="http://schemas.openxmlformats.org/presentationml/2006/ole">
            <mc:AlternateContent xmlns:mc="http://schemas.openxmlformats.org/markup-compatibility/2006">
              <mc:Choice xmlns:v="urn:schemas-microsoft-com:vml" Requires="v">
                <p:oleObj spid="_x0000_s12311" name="" r:id="rId7" imgW="1396365" imgH="215900" progId="Equation.DSMT4">
                  <p:embed/>
                </p:oleObj>
              </mc:Choice>
              <mc:Fallback>
                <p:oleObj name="" r:id="rId7" imgW="1396365" imgH="215900" progId="Equation.DSMT4">
                  <p:embed/>
                  <p:pic>
                    <p:nvPicPr>
                      <p:cNvPr id="0" name="图片 9"/>
                      <p:cNvPicPr/>
                      <p:nvPr/>
                    </p:nvPicPr>
                    <p:blipFill>
                      <a:blip r:embed="rId8"/>
                      <a:stretch>
                        <a:fillRect/>
                      </a:stretch>
                    </p:blipFill>
                    <p:spPr>
                      <a:xfrm>
                        <a:off x="2987675" y="3716655"/>
                        <a:ext cx="3682365" cy="559435"/>
                      </a:xfrm>
                      <a:prstGeom prst="rect">
                        <a:avLst/>
                      </a:prstGeom>
                      <a:noFill/>
                      <a:ln w="38100">
                        <a:noFill/>
                        <a:miter/>
                      </a:ln>
                    </p:spPr>
                  </p:pic>
                </p:oleObj>
              </mc:Fallback>
            </mc:AlternateContent>
          </a:graphicData>
        </a:graphic>
      </p:graphicFrame>
      <p:graphicFrame>
        <p:nvGraphicFramePr>
          <p:cNvPr id="10" name="对象 -2147480684"/>
          <p:cNvGraphicFramePr>
            <a:graphicFrameLocks noChangeAspect="1"/>
          </p:cNvGraphicFramePr>
          <p:nvPr/>
        </p:nvGraphicFramePr>
        <p:xfrm>
          <a:off x="3131820" y="4796790"/>
          <a:ext cx="3313430" cy="897890"/>
        </p:xfrm>
        <a:graphic>
          <a:graphicData uri="http://schemas.openxmlformats.org/presentationml/2006/ole">
            <mc:AlternateContent xmlns:mc="http://schemas.openxmlformats.org/markup-compatibility/2006">
              <mc:Choice xmlns:v="urn:schemas-microsoft-com:vml" Requires="v">
                <p:oleObj spid="_x0000_s12312" name="" r:id="rId9" imgW="1473200" imgH="393700" progId="Equation.DSMT4">
                  <p:embed/>
                </p:oleObj>
              </mc:Choice>
              <mc:Fallback>
                <p:oleObj name="" r:id="rId9" imgW="1473200" imgH="393700" progId="Equation.DSMT4">
                  <p:embed/>
                  <p:pic>
                    <p:nvPicPr>
                      <p:cNvPr id="0" name="图片 10"/>
                      <p:cNvPicPr/>
                      <p:nvPr/>
                    </p:nvPicPr>
                    <p:blipFill>
                      <a:blip r:embed="rId10"/>
                      <a:stretch>
                        <a:fillRect/>
                      </a:stretch>
                    </p:blipFill>
                    <p:spPr>
                      <a:xfrm>
                        <a:off x="3131820" y="4796790"/>
                        <a:ext cx="3313430" cy="897890"/>
                      </a:xfrm>
                      <a:prstGeom prst="rect">
                        <a:avLst/>
                      </a:prstGeom>
                      <a:noFill/>
                      <a:ln w="38100">
                        <a:noFill/>
                        <a:miter/>
                      </a:ln>
                    </p:spPr>
                  </p:pic>
                </p:oleObj>
              </mc:Fallback>
            </mc:AlternateContent>
          </a:graphicData>
        </a:graphic>
      </p:graphicFrame>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23</a:t>
            </a:r>
            <a:endParaRPr lang="en-US" sz="1600" b="1" dirty="0">
              <a:solidFill>
                <a:schemeClr val="tx1"/>
              </a:solidFill>
            </a:endParaRPr>
          </a:p>
        </p:txBody>
      </p:sp>
      <p:sp>
        <p:nvSpPr>
          <p:cNvPr id="12" name="文本框 11"/>
          <p:cNvSpPr txBox="1"/>
          <p:nvPr/>
        </p:nvSpPr>
        <p:spPr>
          <a:xfrm>
            <a:off x="7255933" y="252873"/>
            <a:ext cx="1410461" cy="420370"/>
          </a:xfrm>
          <a:prstGeom prst="rect">
            <a:avLst/>
          </a:prstGeom>
          <a:noFill/>
        </p:spPr>
        <p:txBody>
          <a:bodyPr wrap="square" rtlCol="0">
            <a:spAutoFit/>
          </a:bodyPr>
          <a:lstStyle/>
          <a:p>
            <a:r>
              <a:rPr lang="zh-CN" altLang="en-US" sz="2135" dirty="0">
                <a:solidFill>
                  <a:schemeClr val="bg1"/>
                </a:solidFill>
                <a:latin typeface="微软雅黑" panose="020B0503020204020204" charset="-122"/>
                <a:ea typeface="微软雅黑" panose="020B0503020204020204" charset="-122"/>
                <a:sym typeface="+mn-ea"/>
              </a:rPr>
              <a:t>一阶方法</a:t>
            </a:r>
            <a:endParaRPr lang="zh-CN" altLang="en-US" sz="2135"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二、</a:t>
            </a:r>
            <a:r>
              <a:rPr lang="zh-CN" altLang="en-US" sz="2400" b="1" dirty="0">
                <a:solidFill>
                  <a:srgbClr val="000066"/>
                </a:solidFill>
                <a:latin typeface="微软雅黑" panose="020B0503020204020204" charset="-122"/>
                <a:ea typeface="微软雅黑" panose="020B0503020204020204" charset="-122"/>
              </a:rPr>
              <a:t>一阶微分边缘检测算子</a:t>
            </a:r>
            <a:endParaRPr lang="zh-CN" altLang="en-US" sz="2400" b="1" dirty="0">
              <a:solidFill>
                <a:srgbClr val="000066"/>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a:buFont typeface="Wingdings" panose="05000000000000000000" pitchFamily="2" charset="2"/>
              <a:buChar char="u"/>
            </a:pPr>
            <a:r>
              <a:rPr lang="en-US" altLang="zh-CN" sz="2135" b="1" dirty="0">
                <a:latin typeface="微软雅黑" panose="020B0503020204020204" charset="-122"/>
                <a:ea typeface="微软雅黑" panose="020B0503020204020204" charset="-122"/>
              </a:rPr>
              <a:t>Prewitt</a:t>
            </a:r>
            <a:r>
              <a:rPr lang="zh-CN" altLang="en-US" sz="2135" b="1" dirty="0">
                <a:latin typeface="微软雅黑" panose="020B0503020204020204" charset="-122"/>
                <a:ea typeface="微软雅黑" panose="020B0503020204020204" charset="-122"/>
              </a:rPr>
              <a:t>算子：</a:t>
            </a: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zh-CN" altLang="en-US" sz="2135" dirty="0">
                <a:solidFill>
                  <a:srgbClr val="000066"/>
                </a:solidFill>
                <a:latin typeface="微软雅黑" panose="020B0503020204020204" charset="-122"/>
                <a:ea typeface="微软雅黑" panose="020B0503020204020204" charset="-122"/>
                <a:sym typeface="+mn-ea"/>
              </a:rPr>
              <a:t>一阶微分检测的经典算子</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r>
              <a:rPr lang="zh-CN" altLang="en-US" sz="2800" b="0" dirty="0">
                <a:solidFill>
                  <a:schemeClr val="tx1"/>
                </a:solidFill>
                <a:latin typeface="+mn-lt"/>
                <a:ea typeface="+mn-ea"/>
              </a:rPr>
              <a:t>普鲁伊特（</a:t>
            </a:r>
            <a:r>
              <a:rPr lang="en-US" altLang="zh-CN" sz="2800" b="0" dirty="0">
                <a:solidFill>
                  <a:schemeClr val="tx1"/>
                </a:solidFill>
                <a:latin typeface="+mn-lt"/>
                <a:ea typeface="+mn-ea"/>
              </a:rPr>
              <a:t>Prewitt</a:t>
            </a:r>
            <a:r>
              <a:rPr lang="zh-CN" altLang="en-US" sz="2800" b="0" dirty="0">
                <a:solidFill>
                  <a:schemeClr val="tx1"/>
                </a:solidFill>
                <a:latin typeface="+mn-lt"/>
                <a:ea typeface="+mn-ea"/>
              </a:rPr>
              <a:t>）提出计算偏导数估计值的方法如下：</a:t>
            </a:r>
            <a:endParaRPr lang="zh-CN" altLang="en-US"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zh-CN" altLang="en-US" sz="2800" b="0" dirty="0">
                <a:solidFill>
                  <a:schemeClr val="tx1"/>
                </a:solidFill>
                <a:latin typeface="+mn-lt"/>
                <a:ea typeface="+mn-ea"/>
              </a:rPr>
              <a:t>对应的</a:t>
            </a:r>
            <a:r>
              <a:rPr lang="en-US" altLang="zh-CN" sz="2800" b="0" dirty="0">
                <a:solidFill>
                  <a:schemeClr val="tx1"/>
                </a:solidFill>
                <a:latin typeface="+mn-lt"/>
                <a:ea typeface="+mn-ea"/>
              </a:rPr>
              <a:t>Prewitt</a:t>
            </a:r>
            <a:r>
              <a:rPr lang="zh-CN" altLang="en-US" sz="2800" b="0" dirty="0">
                <a:solidFill>
                  <a:schemeClr val="tx1"/>
                </a:solidFill>
                <a:latin typeface="+mn-lt"/>
                <a:ea typeface="+mn-ea"/>
              </a:rPr>
              <a:t>的模板表示为：</a:t>
            </a:r>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graphicFrame>
        <p:nvGraphicFramePr>
          <p:cNvPr id="5" name="对象 -2147480681"/>
          <p:cNvGraphicFramePr>
            <a:graphicFrameLocks noChangeAspect="1"/>
          </p:cNvGraphicFramePr>
          <p:nvPr/>
        </p:nvGraphicFramePr>
        <p:xfrm>
          <a:off x="2268220" y="2852420"/>
          <a:ext cx="4765675" cy="902335"/>
        </p:xfrm>
        <a:graphic>
          <a:graphicData uri="http://schemas.openxmlformats.org/presentationml/2006/ole">
            <mc:AlternateContent xmlns:mc="http://schemas.openxmlformats.org/markup-compatibility/2006">
              <mc:Choice xmlns:v="urn:schemas-microsoft-com:vml" Requires="v">
                <p:oleObj spid="_x0000_s13334" name="" r:id="rId5" imgW="2489200" imgH="469900" progId="Equation.DSMT4">
                  <p:embed/>
                </p:oleObj>
              </mc:Choice>
              <mc:Fallback>
                <p:oleObj name="" r:id="rId5" imgW="2489200" imgH="469900" progId="Equation.DSMT4">
                  <p:embed/>
                  <p:pic>
                    <p:nvPicPr>
                      <p:cNvPr id="0" name="图片 3075"/>
                      <p:cNvPicPr/>
                      <p:nvPr/>
                    </p:nvPicPr>
                    <p:blipFill>
                      <a:blip r:embed="rId6"/>
                      <a:stretch>
                        <a:fillRect/>
                      </a:stretch>
                    </p:blipFill>
                    <p:spPr>
                      <a:xfrm>
                        <a:off x="2268220" y="2852420"/>
                        <a:ext cx="4765675" cy="902335"/>
                      </a:xfrm>
                      <a:prstGeom prst="rect">
                        <a:avLst/>
                      </a:prstGeom>
                      <a:noFill/>
                      <a:ln w="38100">
                        <a:noFill/>
                        <a:miter/>
                      </a:ln>
                    </p:spPr>
                  </p:pic>
                </p:oleObj>
              </mc:Fallback>
            </mc:AlternateContent>
          </a:graphicData>
        </a:graphic>
      </p:graphicFrame>
      <p:graphicFrame>
        <p:nvGraphicFramePr>
          <p:cNvPr id="8" name="对象 -2147480680"/>
          <p:cNvGraphicFramePr>
            <a:graphicFrameLocks noChangeAspect="1"/>
          </p:cNvGraphicFramePr>
          <p:nvPr/>
        </p:nvGraphicFramePr>
        <p:xfrm>
          <a:off x="2383790" y="3860800"/>
          <a:ext cx="4534535" cy="858520"/>
        </p:xfrm>
        <a:graphic>
          <a:graphicData uri="http://schemas.openxmlformats.org/presentationml/2006/ole">
            <mc:AlternateContent xmlns:mc="http://schemas.openxmlformats.org/markup-compatibility/2006">
              <mc:Choice xmlns:v="urn:schemas-microsoft-com:vml" Requires="v">
                <p:oleObj spid="_x0000_s13335" name="" r:id="rId7" imgW="2489200" imgH="469900" progId="Equation.DSMT4">
                  <p:embed/>
                </p:oleObj>
              </mc:Choice>
              <mc:Fallback>
                <p:oleObj name="" r:id="rId7" imgW="2489200" imgH="469900" progId="Equation.DSMT4">
                  <p:embed/>
                  <p:pic>
                    <p:nvPicPr>
                      <p:cNvPr id="0" name="图片 11"/>
                      <p:cNvPicPr/>
                      <p:nvPr/>
                    </p:nvPicPr>
                    <p:blipFill>
                      <a:blip r:embed="rId8"/>
                      <a:stretch>
                        <a:fillRect/>
                      </a:stretch>
                    </p:blipFill>
                    <p:spPr>
                      <a:xfrm>
                        <a:off x="2383790" y="3860800"/>
                        <a:ext cx="4534535" cy="858520"/>
                      </a:xfrm>
                      <a:prstGeom prst="rect">
                        <a:avLst/>
                      </a:prstGeom>
                      <a:noFill/>
                      <a:ln w="38100">
                        <a:noFill/>
                        <a:miter/>
                      </a:ln>
                    </p:spPr>
                  </p:pic>
                </p:oleObj>
              </mc:Fallback>
            </mc:AlternateContent>
          </a:graphicData>
        </a:graphic>
      </p:graphicFrame>
      <p:graphicFrame>
        <p:nvGraphicFramePr>
          <p:cNvPr id="10" name="对象 -2147480679"/>
          <p:cNvGraphicFramePr>
            <a:graphicFrameLocks noChangeAspect="1"/>
          </p:cNvGraphicFramePr>
          <p:nvPr/>
        </p:nvGraphicFramePr>
        <p:xfrm>
          <a:off x="2915920" y="5444490"/>
          <a:ext cx="3665220" cy="1127760"/>
        </p:xfrm>
        <a:graphic>
          <a:graphicData uri="http://schemas.openxmlformats.org/presentationml/2006/ole">
            <mc:AlternateContent xmlns:mc="http://schemas.openxmlformats.org/markup-compatibility/2006">
              <mc:Choice xmlns:v="urn:schemas-microsoft-com:vml" Requires="v">
                <p:oleObj spid="_x0000_s13336" name="" r:id="rId9" imgW="1930400" imgH="596900" progId="Equation.DSMT4">
                  <p:embed/>
                </p:oleObj>
              </mc:Choice>
              <mc:Fallback>
                <p:oleObj name="" r:id="rId9" imgW="1930400" imgH="596900" progId="Equation.DSMT4">
                  <p:embed/>
                  <p:pic>
                    <p:nvPicPr>
                      <p:cNvPr id="0" name="图片 13"/>
                      <p:cNvPicPr/>
                      <p:nvPr/>
                    </p:nvPicPr>
                    <p:blipFill>
                      <a:blip r:embed="rId10"/>
                      <a:stretch>
                        <a:fillRect/>
                      </a:stretch>
                    </p:blipFill>
                    <p:spPr>
                      <a:xfrm>
                        <a:off x="2915920" y="5444490"/>
                        <a:ext cx="3665220" cy="1127760"/>
                      </a:xfrm>
                      <a:prstGeom prst="rect">
                        <a:avLst/>
                      </a:prstGeom>
                      <a:noFill/>
                      <a:ln w="38100">
                        <a:noFill/>
                        <a:miter/>
                      </a:ln>
                    </p:spPr>
                  </p:pic>
                </p:oleObj>
              </mc:Fallback>
            </mc:AlternateContent>
          </a:graphicData>
        </a:graphic>
      </p:graphicFrame>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24</a:t>
            </a:r>
            <a:endParaRPr lang="en-US" sz="1600" b="1" dirty="0">
              <a:solidFill>
                <a:schemeClr val="tx1"/>
              </a:solidFill>
            </a:endParaRPr>
          </a:p>
        </p:txBody>
      </p:sp>
      <p:sp>
        <p:nvSpPr>
          <p:cNvPr id="12" name="文本框 11"/>
          <p:cNvSpPr txBox="1"/>
          <p:nvPr/>
        </p:nvSpPr>
        <p:spPr>
          <a:xfrm>
            <a:off x="7255933" y="252873"/>
            <a:ext cx="1410461" cy="420370"/>
          </a:xfrm>
          <a:prstGeom prst="rect">
            <a:avLst/>
          </a:prstGeom>
          <a:noFill/>
        </p:spPr>
        <p:txBody>
          <a:bodyPr wrap="square" rtlCol="0">
            <a:spAutoFit/>
          </a:bodyPr>
          <a:lstStyle/>
          <a:p>
            <a:r>
              <a:rPr lang="zh-CN" altLang="en-US" sz="2135" dirty="0">
                <a:solidFill>
                  <a:schemeClr val="bg1"/>
                </a:solidFill>
                <a:latin typeface="微软雅黑" panose="020B0503020204020204" charset="-122"/>
                <a:ea typeface="微软雅黑" panose="020B0503020204020204" charset="-122"/>
                <a:sym typeface="+mn-ea"/>
              </a:rPr>
              <a:t>一阶方法</a:t>
            </a:r>
            <a:endParaRPr lang="zh-CN" altLang="en-US" sz="2135"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二、</a:t>
            </a:r>
            <a:r>
              <a:rPr lang="zh-CN" altLang="en-US" sz="2400" b="1" dirty="0">
                <a:solidFill>
                  <a:srgbClr val="000066"/>
                </a:solidFill>
                <a:latin typeface="微软雅黑" panose="020B0503020204020204" charset="-122"/>
                <a:ea typeface="微软雅黑" panose="020B0503020204020204" charset="-122"/>
              </a:rPr>
              <a:t>一阶微分边缘检测算子</a:t>
            </a:r>
            <a:endParaRPr lang="zh-CN" altLang="en-US" sz="2400" b="1" dirty="0">
              <a:solidFill>
                <a:srgbClr val="000066"/>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a:buFont typeface="Wingdings" panose="05000000000000000000" pitchFamily="2" charset="2"/>
              <a:buChar char="u"/>
            </a:pPr>
            <a:r>
              <a:rPr lang="en-US" altLang="zh-CN" sz="2135" b="1" dirty="0">
                <a:latin typeface="微软雅黑" panose="020B0503020204020204" charset="-122"/>
                <a:ea typeface="微软雅黑" panose="020B0503020204020204" charset="-122"/>
              </a:rPr>
              <a:t>Prewitt</a:t>
            </a:r>
            <a:r>
              <a:rPr lang="zh-CN" altLang="en-US" sz="2135" b="1" dirty="0">
                <a:latin typeface="微软雅黑" panose="020B0503020204020204" charset="-122"/>
                <a:ea typeface="微软雅黑" panose="020B0503020204020204" charset="-122"/>
              </a:rPr>
              <a:t>算子：</a:t>
            </a: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zh-CN" altLang="en-US" sz="2135" dirty="0">
                <a:solidFill>
                  <a:srgbClr val="000066"/>
                </a:solidFill>
                <a:latin typeface="微软雅黑" panose="020B0503020204020204" charset="-122"/>
                <a:ea typeface="微软雅黑" panose="020B0503020204020204" charset="-122"/>
                <a:sym typeface="+mn-ea"/>
              </a:rPr>
              <a:t>一阶微分检测的经典算子</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23215" y="2060575"/>
            <a:ext cx="8741410" cy="4333875"/>
          </a:xfrm>
          <a:prstGeom prst="rect">
            <a:avLst/>
          </a:prstGeom>
        </p:spPr>
        <p:txBody>
          <a:bodyPr wrap="square">
            <a:noAutofit/>
          </a:bodyPr>
          <a:lstStyle/>
          <a:p>
            <a:r>
              <a:rPr lang="en-US" altLang="zh-CN" sz="2800" b="0" dirty="0">
                <a:solidFill>
                  <a:schemeClr val="tx1"/>
                </a:solidFill>
                <a:latin typeface="+mn-lt"/>
                <a:ea typeface="+mn-ea"/>
              </a:rPr>
              <a:t>Prewitt</a:t>
            </a:r>
            <a:r>
              <a:rPr lang="zh-CN" altLang="en-US" sz="2800" b="0" dirty="0">
                <a:solidFill>
                  <a:schemeClr val="tx1"/>
                </a:solidFill>
                <a:latin typeface="+mn-lt"/>
                <a:ea typeface="+mn-ea"/>
              </a:rPr>
              <a:t>算子希望用一个简单的三样本平均值沿着正交方向平滑以减少噪声的影响。为此，先定义两个滤波器的脉冲响应：</a:t>
            </a:r>
            <a:endParaRPr lang="zh-CN" altLang="en-US" sz="2800" b="0" dirty="0">
              <a:solidFill>
                <a:schemeClr val="tx1"/>
              </a:solidFill>
              <a:latin typeface="+mn-lt"/>
              <a:ea typeface="+mn-ea"/>
            </a:endParaRPr>
          </a:p>
          <a:p>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r>
              <a:rPr lang="zh-CN" altLang="en-US" sz="2800" b="0" dirty="0">
                <a:solidFill>
                  <a:schemeClr val="tx1"/>
                </a:solidFill>
                <a:latin typeface="+mn-lt"/>
                <a:ea typeface="+mn-ea"/>
              </a:rPr>
              <a:t>可利用可分离滤波器的卷积或者向量外积得到一个二维滤波器：</a:t>
            </a:r>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graphicFrame>
        <p:nvGraphicFramePr>
          <p:cNvPr id="5" name="对象 -2147480678"/>
          <p:cNvGraphicFramePr>
            <a:graphicFrameLocks noChangeAspect="1"/>
          </p:cNvGraphicFramePr>
          <p:nvPr/>
        </p:nvGraphicFramePr>
        <p:xfrm>
          <a:off x="2339975" y="3500755"/>
          <a:ext cx="4742180" cy="532130"/>
        </p:xfrm>
        <a:graphic>
          <a:graphicData uri="http://schemas.openxmlformats.org/presentationml/2006/ole">
            <mc:AlternateContent xmlns:mc="http://schemas.openxmlformats.org/markup-compatibility/2006">
              <mc:Choice xmlns:v="urn:schemas-microsoft-com:vml" Requires="v">
                <p:oleObj spid="_x0000_s14351" name="" r:id="rId5" imgW="1892300" imgH="215900" progId="Equation.DSMT4">
                  <p:embed/>
                </p:oleObj>
              </mc:Choice>
              <mc:Fallback>
                <p:oleObj name="" r:id="rId5" imgW="1892300" imgH="215900" progId="Equation.DSMT4">
                  <p:embed/>
                  <p:pic>
                    <p:nvPicPr>
                      <p:cNvPr id="0" name="图片 3075"/>
                      <p:cNvPicPr/>
                      <p:nvPr/>
                    </p:nvPicPr>
                    <p:blipFill>
                      <a:blip r:embed="rId6"/>
                      <a:stretch>
                        <a:fillRect/>
                      </a:stretch>
                    </p:blipFill>
                    <p:spPr>
                      <a:xfrm>
                        <a:off x="2339975" y="3500755"/>
                        <a:ext cx="4742180" cy="532130"/>
                      </a:xfrm>
                      <a:prstGeom prst="rect">
                        <a:avLst/>
                      </a:prstGeom>
                      <a:noFill/>
                      <a:ln w="38100">
                        <a:noFill/>
                        <a:miter/>
                      </a:ln>
                    </p:spPr>
                  </p:pic>
                </p:oleObj>
              </mc:Fallback>
            </mc:AlternateContent>
          </a:graphicData>
        </a:graphic>
      </p:graphicFrame>
      <p:graphicFrame>
        <p:nvGraphicFramePr>
          <p:cNvPr id="8" name="对象 -2147480094"/>
          <p:cNvGraphicFramePr>
            <a:graphicFrameLocks noChangeAspect="1"/>
          </p:cNvGraphicFramePr>
          <p:nvPr/>
        </p:nvGraphicFramePr>
        <p:xfrm>
          <a:off x="2268220" y="5052060"/>
          <a:ext cx="4766945" cy="1342390"/>
        </p:xfrm>
        <a:graphic>
          <a:graphicData uri="http://schemas.openxmlformats.org/presentationml/2006/ole">
            <mc:AlternateContent xmlns:mc="http://schemas.openxmlformats.org/markup-compatibility/2006">
              <mc:Choice xmlns:v="urn:schemas-microsoft-com:vml" Requires="v">
                <p:oleObj spid="_x0000_s14352" name="" r:id="rId7" imgW="2108200" imgH="596900" progId="Equation.DSMT4">
                  <p:embed/>
                </p:oleObj>
              </mc:Choice>
              <mc:Fallback>
                <p:oleObj name="" r:id="rId7" imgW="2108200" imgH="596900" progId="Equation.DSMT4">
                  <p:embed/>
                  <p:pic>
                    <p:nvPicPr>
                      <p:cNvPr id="0" name="图片 8"/>
                      <p:cNvPicPr/>
                      <p:nvPr/>
                    </p:nvPicPr>
                    <p:blipFill>
                      <a:blip r:embed="rId8"/>
                      <a:stretch>
                        <a:fillRect/>
                      </a:stretch>
                    </p:blipFill>
                    <p:spPr>
                      <a:xfrm>
                        <a:off x="2268220" y="5052060"/>
                        <a:ext cx="4766945" cy="1342390"/>
                      </a:xfrm>
                      <a:prstGeom prst="rect">
                        <a:avLst/>
                      </a:prstGeom>
                      <a:noFill/>
                      <a:ln w="38100">
                        <a:noFill/>
                        <a:miter/>
                      </a:ln>
                    </p:spPr>
                  </p:pic>
                </p:oleObj>
              </mc:Fallback>
            </mc:AlternateContent>
          </a:graphicData>
        </a:graphic>
      </p:graphicFrame>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25</a:t>
            </a:r>
            <a:endParaRPr lang="en-US" sz="1600" b="1" dirty="0">
              <a:solidFill>
                <a:schemeClr val="tx1"/>
              </a:solidFill>
            </a:endParaRPr>
          </a:p>
        </p:txBody>
      </p:sp>
      <p:sp>
        <p:nvSpPr>
          <p:cNvPr id="10" name="文本框 9"/>
          <p:cNvSpPr txBox="1"/>
          <p:nvPr/>
        </p:nvSpPr>
        <p:spPr>
          <a:xfrm>
            <a:off x="7255933" y="252873"/>
            <a:ext cx="1410461" cy="420370"/>
          </a:xfrm>
          <a:prstGeom prst="rect">
            <a:avLst/>
          </a:prstGeom>
          <a:noFill/>
        </p:spPr>
        <p:txBody>
          <a:bodyPr wrap="square" rtlCol="0">
            <a:spAutoFit/>
          </a:bodyPr>
          <a:lstStyle/>
          <a:p>
            <a:r>
              <a:rPr lang="zh-CN" altLang="en-US" sz="2135" dirty="0">
                <a:solidFill>
                  <a:schemeClr val="bg1"/>
                </a:solidFill>
                <a:latin typeface="微软雅黑" panose="020B0503020204020204" charset="-122"/>
                <a:ea typeface="微软雅黑" panose="020B0503020204020204" charset="-122"/>
                <a:sym typeface="+mn-ea"/>
              </a:rPr>
              <a:t>一阶方法</a:t>
            </a:r>
            <a:endParaRPr lang="zh-CN" altLang="en-US" sz="2135"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二、</a:t>
            </a:r>
            <a:r>
              <a:rPr lang="zh-CN" altLang="en-US" sz="2400" b="1" dirty="0">
                <a:solidFill>
                  <a:srgbClr val="000066"/>
                </a:solidFill>
                <a:latin typeface="微软雅黑" panose="020B0503020204020204" charset="-122"/>
                <a:ea typeface="微软雅黑" panose="020B0503020204020204" charset="-122"/>
              </a:rPr>
              <a:t>一阶微分边缘检测算子</a:t>
            </a:r>
            <a:endParaRPr lang="zh-CN" altLang="en-US" sz="2400" b="1" dirty="0">
              <a:solidFill>
                <a:srgbClr val="000066"/>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a:buFont typeface="Wingdings" panose="05000000000000000000" pitchFamily="2" charset="2"/>
              <a:buChar char="u"/>
            </a:pPr>
            <a:r>
              <a:rPr lang="en-US" altLang="zh-CN" sz="2135" b="1" dirty="0">
                <a:latin typeface="微软雅黑" panose="020B0503020204020204" charset="-122"/>
                <a:ea typeface="微软雅黑" panose="020B0503020204020204" charset="-122"/>
              </a:rPr>
              <a:t>Sobel</a:t>
            </a:r>
            <a:r>
              <a:rPr lang="zh-CN" altLang="en-US" sz="2135" b="1" dirty="0">
                <a:latin typeface="微软雅黑" panose="020B0503020204020204" charset="-122"/>
                <a:ea typeface="微软雅黑" panose="020B0503020204020204" charset="-122"/>
              </a:rPr>
              <a:t>算子：</a:t>
            </a: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zh-CN" altLang="en-US" sz="2135" dirty="0">
                <a:solidFill>
                  <a:srgbClr val="000066"/>
                </a:solidFill>
                <a:latin typeface="微软雅黑" panose="020B0503020204020204" charset="-122"/>
                <a:ea typeface="微软雅黑" panose="020B0503020204020204" charset="-122"/>
                <a:sym typeface="+mn-ea"/>
              </a:rPr>
              <a:t>一阶微分检测的经典算子</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1844675"/>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1772920"/>
            <a:ext cx="8741410" cy="4333875"/>
          </a:xfrm>
          <a:prstGeom prst="rect">
            <a:avLst/>
          </a:prstGeom>
        </p:spPr>
        <p:txBody>
          <a:bodyPr wrap="square">
            <a:noAutofit/>
          </a:bodyPr>
          <a:lstStyle/>
          <a:p>
            <a:r>
              <a:rPr lang="zh-CN" altLang="en-US" sz="2800" b="0" dirty="0">
                <a:solidFill>
                  <a:schemeClr val="tx1"/>
                </a:solidFill>
                <a:latin typeface="+mn-lt"/>
                <a:ea typeface="+mn-ea"/>
              </a:rPr>
              <a:t>索贝尔提出了一种方向差分算子与局部加权平均相结合的方法。该算子是在以为中心的</a:t>
            </a:r>
            <a:r>
              <a:rPr lang="en-US" altLang="zh-CN" sz="2800" b="0" dirty="0">
                <a:solidFill>
                  <a:schemeClr val="tx1"/>
                </a:solidFill>
                <a:latin typeface="+mn-lt"/>
                <a:ea typeface="+mn-ea"/>
              </a:rPr>
              <a:t>3*3</a:t>
            </a:r>
            <a:r>
              <a:rPr lang="zh-CN" altLang="en-US" sz="2800" b="0" dirty="0">
                <a:solidFill>
                  <a:schemeClr val="tx1"/>
                </a:solidFill>
                <a:latin typeface="+mn-lt"/>
                <a:ea typeface="+mn-ea"/>
              </a:rPr>
              <a:t>邻域上计算水平方向和垂直方向的差分，即：</a:t>
            </a:r>
            <a:endParaRPr lang="zh-CN" altLang="en-US"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zh-CN" altLang="en-US" sz="2800" b="0" dirty="0">
                <a:solidFill>
                  <a:schemeClr val="tx1"/>
                </a:solidFill>
                <a:latin typeface="+mn-lt"/>
                <a:ea typeface="+mn-ea"/>
              </a:rPr>
              <a:t>对应的</a:t>
            </a:r>
            <a:r>
              <a:rPr lang="en-US" altLang="zh-CN" sz="2800" b="0" dirty="0">
                <a:solidFill>
                  <a:schemeClr val="tx1"/>
                </a:solidFill>
                <a:latin typeface="+mn-lt"/>
                <a:ea typeface="+mn-ea"/>
              </a:rPr>
              <a:t>Sobel</a:t>
            </a:r>
            <a:r>
              <a:rPr lang="zh-CN" altLang="en-US" sz="2800" b="0" dirty="0">
                <a:solidFill>
                  <a:schemeClr val="tx1"/>
                </a:solidFill>
                <a:latin typeface="+mn-lt"/>
                <a:ea typeface="+mn-ea"/>
              </a:rPr>
              <a:t>模板为：</a:t>
            </a:r>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graphicFrame>
        <p:nvGraphicFramePr>
          <p:cNvPr id="5" name="对象 -2147480669"/>
          <p:cNvGraphicFramePr>
            <a:graphicFrameLocks noChangeAspect="1"/>
          </p:cNvGraphicFramePr>
          <p:nvPr/>
        </p:nvGraphicFramePr>
        <p:xfrm>
          <a:off x="2195830" y="3068955"/>
          <a:ext cx="5452745" cy="1005205"/>
        </p:xfrm>
        <a:graphic>
          <a:graphicData uri="http://schemas.openxmlformats.org/presentationml/2006/ole">
            <mc:AlternateContent xmlns:mc="http://schemas.openxmlformats.org/markup-compatibility/2006">
              <mc:Choice xmlns:v="urn:schemas-microsoft-com:vml" Requires="v">
                <p:oleObj spid="_x0000_s15382" name="" r:id="rId5" imgW="2552700" imgH="469900" progId="Equation.DSMT4">
                  <p:embed/>
                </p:oleObj>
              </mc:Choice>
              <mc:Fallback>
                <p:oleObj name="" r:id="rId5" imgW="2552700" imgH="469900" progId="Equation.DSMT4">
                  <p:embed/>
                  <p:pic>
                    <p:nvPicPr>
                      <p:cNvPr id="0" name="图片 3075"/>
                      <p:cNvPicPr/>
                      <p:nvPr/>
                    </p:nvPicPr>
                    <p:blipFill>
                      <a:blip r:embed="rId6"/>
                      <a:stretch>
                        <a:fillRect/>
                      </a:stretch>
                    </p:blipFill>
                    <p:spPr>
                      <a:xfrm>
                        <a:off x="2195830" y="3068955"/>
                        <a:ext cx="5452745" cy="1005205"/>
                      </a:xfrm>
                      <a:prstGeom prst="rect">
                        <a:avLst/>
                      </a:prstGeom>
                      <a:noFill/>
                      <a:ln w="38100">
                        <a:noFill/>
                        <a:miter/>
                      </a:ln>
                    </p:spPr>
                  </p:pic>
                </p:oleObj>
              </mc:Fallback>
            </mc:AlternateContent>
          </a:graphicData>
        </a:graphic>
      </p:graphicFrame>
      <p:graphicFrame>
        <p:nvGraphicFramePr>
          <p:cNvPr id="8" name="对象 -2147480668"/>
          <p:cNvGraphicFramePr>
            <a:graphicFrameLocks noChangeAspect="1"/>
          </p:cNvGraphicFramePr>
          <p:nvPr/>
        </p:nvGraphicFramePr>
        <p:xfrm>
          <a:off x="2195830" y="4004945"/>
          <a:ext cx="5514340" cy="1016635"/>
        </p:xfrm>
        <a:graphic>
          <a:graphicData uri="http://schemas.openxmlformats.org/presentationml/2006/ole">
            <mc:AlternateContent xmlns:mc="http://schemas.openxmlformats.org/markup-compatibility/2006">
              <mc:Choice xmlns:v="urn:schemas-microsoft-com:vml" Requires="v">
                <p:oleObj spid="_x0000_s15383" name="" r:id="rId7" imgW="2552700" imgH="469900" progId="Equation.DSMT4">
                  <p:embed/>
                </p:oleObj>
              </mc:Choice>
              <mc:Fallback>
                <p:oleObj name="" r:id="rId7" imgW="2552700" imgH="469900" progId="Equation.DSMT4">
                  <p:embed/>
                  <p:pic>
                    <p:nvPicPr>
                      <p:cNvPr id="0" name="图片 10"/>
                      <p:cNvPicPr/>
                      <p:nvPr/>
                    </p:nvPicPr>
                    <p:blipFill>
                      <a:blip r:embed="rId8"/>
                      <a:stretch>
                        <a:fillRect/>
                      </a:stretch>
                    </p:blipFill>
                    <p:spPr>
                      <a:xfrm>
                        <a:off x="2195830" y="4004945"/>
                        <a:ext cx="5514340" cy="1016635"/>
                      </a:xfrm>
                      <a:prstGeom prst="rect">
                        <a:avLst/>
                      </a:prstGeom>
                      <a:noFill/>
                      <a:ln w="38100">
                        <a:noFill/>
                        <a:miter/>
                      </a:ln>
                    </p:spPr>
                  </p:pic>
                </p:oleObj>
              </mc:Fallback>
            </mc:AlternateContent>
          </a:graphicData>
        </a:graphic>
      </p:graphicFrame>
      <p:graphicFrame>
        <p:nvGraphicFramePr>
          <p:cNvPr id="10" name="对象 -2147480667"/>
          <p:cNvGraphicFramePr>
            <a:graphicFrameLocks noChangeAspect="1"/>
          </p:cNvGraphicFramePr>
          <p:nvPr/>
        </p:nvGraphicFramePr>
        <p:xfrm>
          <a:off x="2868295" y="5589270"/>
          <a:ext cx="3761105" cy="1129030"/>
        </p:xfrm>
        <a:graphic>
          <a:graphicData uri="http://schemas.openxmlformats.org/presentationml/2006/ole">
            <mc:AlternateContent xmlns:mc="http://schemas.openxmlformats.org/markup-compatibility/2006">
              <mc:Choice xmlns:v="urn:schemas-microsoft-com:vml" Requires="v">
                <p:oleObj spid="_x0000_s15384" name="" r:id="rId9" imgW="1981200" imgH="596900" progId="Equation.DSMT4">
                  <p:embed/>
                </p:oleObj>
              </mc:Choice>
              <mc:Fallback>
                <p:oleObj name="" r:id="rId9" imgW="1981200" imgH="596900" progId="Equation.DSMT4">
                  <p:embed/>
                  <p:pic>
                    <p:nvPicPr>
                      <p:cNvPr id="0" name="图片 11"/>
                      <p:cNvPicPr/>
                      <p:nvPr/>
                    </p:nvPicPr>
                    <p:blipFill>
                      <a:blip r:embed="rId10"/>
                      <a:stretch>
                        <a:fillRect/>
                      </a:stretch>
                    </p:blipFill>
                    <p:spPr>
                      <a:xfrm>
                        <a:off x="2868295" y="5589270"/>
                        <a:ext cx="3761105" cy="1129030"/>
                      </a:xfrm>
                      <a:prstGeom prst="rect">
                        <a:avLst/>
                      </a:prstGeom>
                      <a:noFill/>
                      <a:ln w="38100">
                        <a:noFill/>
                        <a:miter/>
                      </a:ln>
                    </p:spPr>
                  </p:pic>
                </p:oleObj>
              </mc:Fallback>
            </mc:AlternateContent>
          </a:graphicData>
        </a:graphic>
      </p:graphicFrame>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26</a:t>
            </a:r>
            <a:endParaRPr lang="en-US" sz="1600" b="1" dirty="0">
              <a:solidFill>
                <a:schemeClr val="tx1"/>
              </a:solidFill>
            </a:endParaRPr>
          </a:p>
        </p:txBody>
      </p:sp>
      <p:sp>
        <p:nvSpPr>
          <p:cNvPr id="12" name="文本框 11"/>
          <p:cNvSpPr txBox="1"/>
          <p:nvPr/>
        </p:nvSpPr>
        <p:spPr>
          <a:xfrm>
            <a:off x="7255933" y="252873"/>
            <a:ext cx="1410461" cy="420370"/>
          </a:xfrm>
          <a:prstGeom prst="rect">
            <a:avLst/>
          </a:prstGeom>
          <a:noFill/>
        </p:spPr>
        <p:txBody>
          <a:bodyPr wrap="square" rtlCol="0">
            <a:spAutoFit/>
          </a:bodyPr>
          <a:lstStyle/>
          <a:p>
            <a:r>
              <a:rPr lang="zh-CN" altLang="en-US" sz="2135" dirty="0">
                <a:solidFill>
                  <a:schemeClr val="bg1"/>
                </a:solidFill>
                <a:latin typeface="微软雅黑" panose="020B0503020204020204" charset="-122"/>
                <a:ea typeface="微软雅黑" panose="020B0503020204020204" charset="-122"/>
                <a:sym typeface="+mn-ea"/>
              </a:rPr>
              <a:t>一阶方法</a:t>
            </a:r>
            <a:endParaRPr lang="zh-CN" altLang="en-US" sz="2135"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二、</a:t>
            </a:r>
            <a:r>
              <a:rPr lang="zh-CN" altLang="en-US" sz="2400" b="1" dirty="0">
                <a:solidFill>
                  <a:srgbClr val="000066"/>
                </a:solidFill>
                <a:latin typeface="微软雅黑" panose="020B0503020204020204" charset="-122"/>
                <a:ea typeface="微软雅黑" panose="020B0503020204020204" charset="-122"/>
              </a:rPr>
              <a:t>一阶微分边缘检测算子</a:t>
            </a:r>
            <a:endParaRPr lang="zh-CN" altLang="en-US" sz="2400" b="1" dirty="0">
              <a:solidFill>
                <a:srgbClr val="000066"/>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a:buFont typeface="Wingdings" panose="05000000000000000000" pitchFamily="2" charset="2"/>
              <a:buChar char="u"/>
            </a:pPr>
            <a:r>
              <a:rPr lang="en-US" altLang="zh-CN" sz="2135" b="1" dirty="0">
                <a:latin typeface="微软雅黑" panose="020B0503020204020204" charset="-122"/>
                <a:ea typeface="微软雅黑" panose="020B0503020204020204" charset="-122"/>
              </a:rPr>
              <a:t>Frei-Chen</a:t>
            </a:r>
            <a:r>
              <a:rPr lang="zh-CN" altLang="en-US" sz="2135" b="1" dirty="0">
                <a:latin typeface="微软雅黑" panose="020B0503020204020204" charset="-122"/>
                <a:ea typeface="微软雅黑" panose="020B0503020204020204" charset="-122"/>
              </a:rPr>
              <a:t>算子：</a:t>
            </a: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zh-CN" altLang="en-US" sz="2135" dirty="0">
                <a:solidFill>
                  <a:srgbClr val="000066"/>
                </a:solidFill>
                <a:latin typeface="微软雅黑" panose="020B0503020204020204" charset="-122"/>
                <a:ea typeface="微软雅黑" panose="020B0503020204020204" charset="-122"/>
                <a:sym typeface="+mn-ea"/>
              </a:rPr>
              <a:t>一阶微分检测的经典算子</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r>
              <a:rPr lang="zh-CN" altLang="en-US" sz="2800" b="0" dirty="0">
                <a:solidFill>
                  <a:schemeClr val="tx1"/>
                </a:solidFill>
                <a:latin typeface="+mn-lt"/>
                <a:ea typeface="+mn-ea"/>
              </a:rPr>
              <a:t>如果考虑像素距离的影响，在对角、水平和垂直方向，设计与像素距离比值等量的梯度幅度响应，即可构造</a:t>
            </a:r>
            <a:r>
              <a:rPr lang="en-US" altLang="zh-CN" sz="2800" b="0" dirty="0">
                <a:solidFill>
                  <a:schemeClr val="tx1"/>
                </a:solidFill>
                <a:latin typeface="+mn-lt"/>
                <a:ea typeface="+mn-ea"/>
              </a:rPr>
              <a:t>Frei Chen</a:t>
            </a:r>
            <a:r>
              <a:rPr lang="zh-CN" altLang="en-US" sz="2800" b="0" dirty="0">
                <a:solidFill>
                  <a:schemeClr val="tx1"/>
                </a:solidFill>
                <a:latin typeface="+mn-lt"/>
                <a:ea typeface="+mn-ea"/>
              </a:rPr>
              <a:t>算子：</a:t>
            </a:r>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graphicFrame>
        <p:nvGraphicFramePr>
          <p:cNvPr id="5" name="对象 -2147480665"/>
          <p:cNvGraphicFramePr>
            <a:graphicFrameLocks noChangeAspect="1"/>
          </p:cNvGraphicFramePr>
          <p:nvPr/>
        </p:nvGraphicFramePr>
        <p:xfrm>
          <a:off x="2483485" y="3932555"/>
          <a:ext cx="5199380" cy="1468755"/>
        </p:xfrm>
        <a:graphic>
          <a:graphicData uri="http://schemas.openxmlformats.org/presentationml/2006/ole">
            <mc:AlternateContent xmlns:mc="http://schemas.openxmlformats.org/markup-compatibility/2006">
              <mc:Choice xmlns:v="urn:schemas-microsoft-com:vml" Requires="v">
                <p:oleObj spid="_x0000_s16392" name="" r:id="rId5" imgW="2273300" imgH="647700" progId="Equation.DSMT4">
                  <p:embed/>
                </p:oleObj>
              </mc:Choice>
              <mc:Fallback>
                <p:oleObj name="" r:id="rId5" imgW="2273300" imgH="647700" progId="Equation.DSMT4">
                  <p:embed/>
                  <p:pic>
                    <p:nvPicPr>
                      <p:cNvPr id="0" name="图片 3075"/>
                      <p:cNvPicPr/>
                      <p:nvPr/>
                    </p:nvPicPr>
                    <p:blipFill>
                      <a:blip r:embed="rId6"/>
                      <a:stretch>
                        <a:fillRect/>
                      </a:stretch>
                    </p:blipFill>
                    <p:spPr>
                      <a:xfrm>
                        <a:off x="2483485" y="3932555"/>
                        <a:ext cx="5199380" cy="1468755"/>
                      </a:xfrm>
                      <a:prstGeom prst="rect">
                        <a:avLst/>
                      </a:prstGeom>
                      <a:noFill/>
                      <a:ln w="38100">
                        <a:noFill/>
                        <a:miter/>
                      </a:ln>
                    </p:spPr>
                  </p:pic>
                </p:oleObj>
              </mc:Fallback>
            </mc:AlternateContent>
          </a:graphicData>
        </a:graphic>
      </p:graphicFrame>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27</a:t>
            </a:r>
            <a:endParaRPr lang="en-US" sz="1600" b="1" dirty="0">
              <a:solidFill>
                <a:schemeClr val="tx1"/>
              </a:solidFill>
            </a:endParaRPr>
          </a:p>
        </p:txBody>
      </p:sp>
      <p:sp>
        <p:nvSpPr>
          <p:cNvPr id="8" name="文本框 7"/>
          <p:cNvSpPr txBox="1"/>
          <p:nvPr/>
        </p:nvSpPr>
        <p:spPr>
          <a:xfrm>
            <a:off x="7255933" y="252873"/>
            <a:ext cx="1410461" cy="420370"/>
          </a:xfrm>
          <a:prstGeom prst="rect">
            <a:avLst/>
          </a:prstGeom>
          <a:noFill/>
        </p:spPr>
        <p:txBody>
          <a:bodyPr wrap="square" rtlCol="0">
            <a:spAutoFit/>
          </a:bodyPr>
          <a:lstStyle/>
          <a:p>
            <a:r>
              <a:rPr lang="zh-CN" altLang="en-US" sz="2135" dirty="0">
                <a:solidFill>
                  <a:schemeClr val="bg1"/>
                </a:solidFill>
                <a:latin typeface="微软雅黑" panose="020B0503020204020204" charset="-122"/>
                <a:ea typeface="微软雅黑" panose="020B0503020204020204" charset="-122"/>
                <a:sym typeface="+mn-ea"/>
              </a:rPr>
              <a:t>一阶方法</a:t>
            </a:r>
            <a:endParaRPr lang="zh-CN" altLang="en-US" sz="2135"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84366" y="1481934"/>
            <a:ext cx="769716" cy="3646170"/>
          </a:xfrm>
          <a:prstGeom prst="rect">
            <a:avLst/>
          </a:prstGeom>
          <a:noFill/>
        </p:spPr>
        <p:txBody>
          <a:bodyPr wrap="square" rtlCol="0">
            <a:spAutoFit/>
          </a:bodyPr>
          <a:lstStyle/>
          <a:p>
            <a:pPr algn="ctr"/>
            <a:r>
              <a:rPr lang="zh-CN" altLang="en-US" sz="3300" b="1" dirty="0">
                <a:solidFill>
                  <a:srgbClr val="CC0000"/>
                </a:solidFill>
                <a:latin typeface="微软雅黑" panose="020B0503020204020204" charset="-122"/>
                <a:ea typeface="微软雅黑" panose="020B0503020204020204" charset="-122"/>
              </a:rPr>
              <a:t>内容提纲</a:t>
            </a:r>
            <a:endParaRPr lang="en-US" altLang="zh-CN" sz="3300" b="1" dirty="0">
              <a:solidFill>
                <a:srgbClr val="CC0000"/>
              </a:solidFill>
              <a:latin typeface="微软雅黑" panose="020B0503020204020204" charset="-122"/>
              <a:ea typeface="微软雅黑" panose="020B0503020204020204" charset="-122"/>
            </a:endParaRPr>
          </a:p>
          <a:p>
            <a:pPr algn="ctr"/>
            <a:r>
              <a:rPr lang="zh-CN" altLang="en-US" sz="3300" b="1" dirty="0">
                <a:solidFill>
                  <a:srgbClr val="CC0000"/>
                </a:solidFill>
                <a:latin typeface="微软雅黑" panose="020B0503020204020204" charset="-122"/>
                <a:ea typeface="微软雅黑" panose="020B0503020204020204" charset="-122"/>
              </a:rPr>
              <a:t>与目标</a:t>
            </a:r>
            <a:endParaRPr lang="zh-CN" altLang="en-US" sz="3300" b="1" dirty="0">
              <a:solidFill>
                <a:srgbClr val="CC0000"/>
              </a:solidFill>
              <a:latin typeface="微软雅黑" panose="020B0503020204020204" charset="-122"/>
              <a:ea typeface="微软雅黑" panose="020B0503020204020204" charset="-122"/>
            </a:endParaRPr>
          </a:p>
        </p:txBody>
      </p:sp>
      <p:cxnSp>
        <p:nvCxnSpPr>
          <p:cNvPr id="8" name="直接连接符 7"/>
          <p:cNvCxnSpPr/>
          <p:nvPr/>
        </p:nvCxnSpPr>
        <p:spPr>
          <a:xfrm>
            <a:off x="3419964" y="1481934"/>
            <a:ext cx="0" cy="3394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灯片编号占位符 3"/>
          <p:cNvSpPr>
            <a:spLocks noGrp="1"/>
          </p:cNvSpPr>
          <p:nvPr/>
        </p:nvSpPr>
        <p:spPr>
          <a:xfrm>
            <a:off x="6744024" y="6271335"/>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1</a:t>
            </a:r>
            <a:endParaRPr lang="en-US" sz="1600" b="1" dirty="0">
              <a:solidFill>
                <a:schemeClr val="tx1"/>
              </a:solidFill>
            </a:endParaRPr>
          </a:p>
        </p:txBody>
      </p:sp>
      <p:sp>
        <p:nvSpPr>
          <p:cNvPr id="5" name="矩形 4"/>
          <p:cNvSpPr/>
          <p:nvPr/>
        </p:nvSpPr>
        <p:spPr>
          <a:xfrm>
            <a:off x="3420110" y="1124585"/>
            <a:ext cx="5221605" cy="4523105"/>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sz="2400" b="1" dirty="0">
                <a:solidFill>
                  <a:srgbClr val="000066"/>
                </a:solidFill>
                <a:latin typeface="微软雅黑" panose="020B0503020204020204" charset="-122"/>
                <a:ea typeface="微软雅黑" panose="020B0503020204020204" charset="-122"/>
              </a:rPr>
              <a:t>理解边缘检测的基本概念</a:t>
            </a:r>
            <a:endParaRPr lang="zh-CN" altLang="en-US" sz="2400" b="1" dirty="0">
              <a:solidFill>
                <a:srgbClr val="000066"/>
              </a:solidFill>
              <a:latin typeface="微软雅黑" panose="020B0503020204020204" charset="-122"/>
              <a:ea typeface="微软雅黑" panose="020B0503020204020204" charset="-122"/>
            </a:endParaRPr>
          </a:p>
          <a:p>
            <a:pPr marL="285750" indent="-285750">
              <a:lnSpc>
                <a:spcPct val="150000"/>
              </a:lnSpc>
              <a:buFont typeface="Wingdings" panose="05000000000000000000" pitchFamily="2" charset="2"/>
              <a:buChar char="p"/>
            </a:pPr>
            <a:r>
              <a:rPr lang="zh-CN" altLang="en-US" sz="2400" dirty="0">
                <a:solidFill>
                  <a:srgbClr val="000066"/>
                </a:solidFill>
                <a:latin typeface="微软雅黑" panose="020B0503020204020204" charset="-122"/>
                <a:ea typeface="微软雅黑" panose="020B0503020204020204" charset="-122"/>
                <a:sym typeface="+mn-ea"/>
              </a:rPr>
              <a:t>掌握一阶微分边缘检测算子</a:t>
            </a:r>
            <a:endParaRPr lang="zh-CN" altLang="en-US" sz="2400" b="1" dirty="0">
              <a:solidFill>
                <a:srgbClr val="000066"/>
              </a:solidFill>
              <a:latin typeface="微软雅黑" panose="020B0503020204020204" charset="-122"/>
              <a:ea typeface="微软雅黑" panose="020B0503020204020204" charset="-122"/>
            </a:endParaRPr>
          </a:p>
          <a:p>
            <a:pPr marL="285750" indent="-285750">
              <a:lnSpc>
                <a:spcPct val="150000"/>
              </a:lnSpc>
              <a:buFont typeface="Wingdings" panose="05000000000000000000" pitchFamily="2" charset="2"/>
              <a:buChar char="p"/>
            </a:pPr>
            <a:r>
              <a:rPr lang="zh-CN" altLang="en-US" sz="2400" dirty="0">
                <a:solidFill>
                  <a:srgbClr val="000066"/>
                </a:solidFill>
                <a:latin typeface="微软雅黑" panose="020B0503020204020204" charset="-122"/>
                <a:ea typeface="微软雅黑" panose="020B0503020204020204" charset="-122"/>
                <a:sym typeface="+mn-ea"/>
              </a:rPr>
              <a:t>掌握二阶阶微分边缘检测算子</a:t>
            </a:r>
            <a:endParaRPr lang="zh-CN" altLang="en-US" sz="2400" b="1" dirty="0">
              <a:solidFill>
                <a:srgbClr val="000066"/>
              </a:solidFill>
              <a:latin typeface="微软雅黑" panose="020B0503020204020204" charset="-122"/>
              <a:ea typeface="微软雅黑" panose="020B0503020204020204" charset="-122"/>
            </a:endParaRPr>
          </a:p>
          <a:p>
            <a:pPr marL="285750" indent="-285750">
              <a:lnSpc>
                <a:spcPct val="150000"/>
              </a:lnSpc>
              <a:buFont typeface="Wingdings" panose="05000000000000000000" pitchFamily="2" charset="2"/>
              <a:buChar char="p"/>
            </a:pPr>
            <a:r>
              <a:rPr lang="zh-CN" altLang="en-US" sz="2400" dirty="0">
                <a:solidFill>
                  <a:srgbClr val="000066"/>
                </a:solidFill>
                <a:latin typeface="微软雅黑" panose="020B0503020204020204" charset="-122"/>
                <a:ea typeface="微软雅黑" panose="020B0503020204020204" charset="-122"/>
                <a:sym typeface="+mn-ea"/>
              </a:rPr>
              <a:t>掌握</a:t>
            </a:r>
            <a:r>
              <a:rPr lang="en-US" altLang="zh-CN" sz="2400" dirty="0">
                <a:solidFill>
                  <a:srgbClr val="000066"/>
                </a:solidFill>
                <a:latin typeface="微软雅黑" panose="020B0503020204020204" charset="-122"/>
                <a:ea typeface="微软雅黑" panose="020B0503020204020204" charset="-122"/>
                <a:sym typeface="+mn-ea"/>
              </a:rPr>
              <a:t>LOG</a:t>
            </a:r>
            <a:r>
              <a:rPr lang="zh-CN" altLang="en-US" sz="2400" dirty="0">
                <a:solidFill>
                  <a:srgbClr val="000066"/>
                </a:solidFill>
                <a:latin typeface="微软雅黑" panose="020B0503020204020204" charset="-122"/>
                <a:ea typeface="微软雅黑" panose="020B0503020204020204" charset="-122"/>
                <a:sym typeface="+mn-ea"/>
              </a:rPr>
              <a:t>算子与视觉认知机理</a:t>
            </a:r>
            <a:endParaRPr lang="zh-CN" altLang="en-US" sz="2400" dirty="0">
              <a:solidFill>
                <a:srgbClr val="000066"/>
              </a:solidFill>
              <a:latin typeface="微软雅黑" panose="020B0503020204020204" charset="-122"/>
              <a:ea typeface="微软雅黑" panose="020B0503020204020204" charset="-122"/>
              <a:sym typeface="+mn-ea"/>
            </a:endParaRPr>
          </a:p>
          <a:p>
            <a:pPr marL="285750" indent="-285750">
              <a:lnSpc>
                <a:spcPct val="150000"/>
              </a:lnSpc>
              <a:buFont typeface="Wingdings" panose="05000000000000000000" pitchFamily="2" charset="2"/>
              <a:buChar char="p"/>
            </a:pPr>
            <a:r>
              <a:rPr lang="zh-CN" altLang="en-US" sz="2400" dirty="0">
                <a:solidFill>
                  <a:srgbClr val="000066"/>
                </a:solidFill>
                <a:latin typeface="微软雅黑" panose="020B0503020204020204" charset="-122"/>
                <a:ea typeface="微软雅黑" panose="020B0503020204020204" charset="-122"/>
                <a:sym typeface="+mn-ea"/>
              </a:rPr>
              <a:t>掌握</a:t>
            </a:r>
            <a:r>
              <a:rPr lang="en-US" altLang="zh-CN" sz="2400" dirty="0">
                <a:solidFill>
                  <a:srgbClr val="000066"/>
                </a:solidFill>
                <a:latin typeface="微软雅黑" panose="020B0503020204020204" charset="-122"/>
                <a:ea typeface="微软雅黑" panose="020B0503020204020204" charset="-122"/>
                <a:sym typeface="+mn-ea"/>
              </a:rPr>
              <a:t>Canny</a:t>
            </a:r>
            <a:r>
              <a:rPr lang="zh-CN" altLang="en-US" sz="2400" dirty="0">
                <a:solidFill>
                  <a:srgbClr val="000066"/>
                </a:solidFill>
                <a:latin typeface="微软雅黑" panose="020B0503020204020204" charset="-122"/>
                <a:ea typeface="微软雅黑" panose="020B0503020204020204" charset="-122"/>
                <a:sym typeface="+mn-ea"/>
              </a:rPr>
              <a:t>边缘检测计算理论</a:t>
            </a:r>
            <a:endParaRPr lang="zh-CN" altLang="en-US" sz="2400" dirty="0">
              <a:solidFill>
                <a:srgbClr val="000066"/>
              </a:solidFill>
              <a:latin typeface="微软雅黑" panose="020B0503020204020204" charset="-122"/>
              <a:ea typeface="微软雅黑" panose="020B0503020204020204" charset="-122"/>
              <a:sym typeface="+mn-ea"/>
            </a:endParaRPr>
          </a:p>
          <a:p>
            <a:pPr marL="285750" indent="-285750">
              <a:lnSpc>
                <a:spcPct val="150000"/>
              </a:lnSpc>
              <a:buFont typeface="Wingdings" panose="05000000000000000000" pitchFamily="2" charset="2"/>
              <a:buChar char="p"/>
            </a:pPr>
            <a:r>
              <a:rPr lang="zh-CN" altLang="en-US" sz="2400" dirty="0">
                <a:solidFill>
                  <a:srgbClr val="000066"/>
                </a:solidFill>
                <a:latin typeface="微软雅黑" panose="020B0503020204020204" charset="-122"/>
                <a:ea typeface="微软雅黑" panose="020B0503020204020204" charset="-122"/>
                <a:sym typeface="+mn-ea"/>
              </a:rPr>
              <a:t>理解彩色情形</a:t>
            </a:r>
            <a:endParaRPr lang="zh-CN" altLang="en-US" sz="2400" b="1" dirty="0">
              <a:solidFill>
                <a:srgbClr val="000066"/>
              </a:solidFill>
              <a:latin typeface="微软雅黑" panose="020B0503020204020204" charset="-122"/>
              <a:ea typeface="微软雅黑" panose="020B0503020204020204" charset="-122"/>
            </a:endParaRPr>
          </a:p>
          <a:p>
            <a:pPr marL="285750" indent="-285750">
              <a:lnSpc>
                <a:spcPct val="150000"/>
              </a:lnSpc>
              <a:buFont typeface="Wingdings" panose="05000000000000000000" pitchFamily="2" charset="2"/>
              <a:buChar char="p"/>
            </a:pPr>
            <a:r>
              <a:rPr lang="zh-CN" altLang="en-US" sz="2400" dirty="0">
                <a:solidFill>
                  <a:srgbClr val="000066"/>
                </a:solidFill>
                <a:latin typeface="微软雅黑" panose="020B0503020204020204" charset="-122"/>
                <a:ea typeface="微软雅黑" panose="020B0503020204020204" charset="-122"/>
                <a:sym typeface="+mn-ea"/>
              </a:rPr>
              <a:t>开源作业实战</a:t>
            </a:r>
            <a:endParaRPr lang="zh-CN" altLang="en-US" sz="2400" dirty="0">
              <a:solidFill>
                <a:srgbClr val="000066"/>
              </a:solidFill>
              <a:latin typeface="微软雅黑" panose="020B0503020204020204" charset="-122"/>
              <a:ea typeface="微软雅黑" panose="020B0503020204020204" charset="-122"/>
              <a:sym typeface="+mn-ea"/>
            </a:endParaRPr>
          </a:p>
          <a:p>
            <a:pPr marL="285750" indent="-285750">
              <a:lnSpc>
                <a:spcPct val="150000"/>
              </a:lnSpc>
              <a:buFont typeface="Wingdings" panose="05000000000000000000" pitchFamily="2" charset="2"/>
              <a:buChar char="p"/>
            </a:pPr>
            <a:endParaRPr lang="zh-CN" altLang="en-US" sz="2400" b="1" dirty="0">
              <a:solidFill>
                <a:srgbClr val="000066"/>
              </a:solidFill>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1"/>
          <a:stretch>
            <a:fillRect/>
          </a:stretch>
        </p:blipFill>
        <p:spPr>
          <a:xfrm>
            <a:off x="323850" y="1628775"/>
            <a:ext cx="2153285" cy="303847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三、</a:t>
            </a:r>
            <a:r>
              <a:rPr lang="zh-CN" altLang="en-US" sz="2400" b="1" dirty="0">
                <a:solidFill>
                  <a:srgbClr val="000066"/>
                </a:solidFill>
                <a:latin typeface="微软雅黑" panose="020B0503020204020204" charset="-122"/>
                <a:ea typeface="微软雅黑" panose="020B0503020204020204" charset="-122"/>
              </a:rPr>
              <a:t>二阶微分边缘检测算子</a:t>
            </a:r>
            <a:endParaRPr lang="zh-CN" altLang="en-US" sz="2400" b="1" dirty="0">
              <a:solidFill>
                <a:srgbClr val="000066"/>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a:buFont typeface="Wingdings" panose="05000000000000000000" pitchFamily="2" charset="2"/>
              <a:buChar char="u"/>
            </a:pPr>
            <a:r>
              <a:rPr lang="zh-CN" altLang="en-US" sz="2135" b="1" dirty="0">
                <a:latin typeface="微软雅黑" panose="020B0503020204020204" charset="-122"/>
                <a:ea typeface="微软雅黑" panose="020B0503020204020204" charset="-122"/>
              </a:rPr>
              <a:t>连续拉普拉斯算子：</a:t>
            </a: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zh-CN" altLang="en-US" sz="2135" b="1" dirty="0">
                <a:solidFill>
                  <a:srgbClr val="000066"/>
                </a:solidFill>
                <a:latin typeface="微软雅黑" panose="020B0503020204020204" charset="-122"/>
                <a:ea typeface="微软雅黑" panose="020B0503020204020204" charset="-122"/>
              </a:rPr>
              <a:t>连续拉普拉斯算子</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r>
              <a:rPr lang="zh-CN" altLang="en-US" sz="2800" b="0" dirty="0">
                <a:solidFill>
                  <a:schemeClr val="tx1"/>
                </a:solidFill>
                <a:latin typeface="+mn-lt"/>
                <a:ea typeface="+mn-ea"/>
              </a:rPr>
              <a:t>基于拉普拉斯算子的方法是二阶微分边缘检测算法中具有代表性方法之一，其中二元函数的的连续拉普拉斯算子定义为：</a:t>
            </a:r>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graphicFrame>
        <p:nvGraphicFramePr>
          <p:cNvPr id="5" name="对象 -2147480661"/>
          <p:cNvGraphicFramePr>
            <a:graphicFrameLocks noChangeAspect="1"/>
          </p:cNvGraphicFramePr>
          <p:nvPr/>
        </p:nvGraphicFramePr>
        <p:xfrm>
          <a:off x="2267585" y="3932555"/>
          <a:ext cx="4700905" cy="1072515"/>
        </p:xfrm>
        <a:graphic>
          <a:graphicData uri="http://schemas.openxmlformats.org/presentationml/2006/ole">
            <mc:AlternateContent xmlns:mc="http://schemas.openxmlformats.org/markup-compatibility/2006">
              <mc:Choice xmlns:v="urn:schemas-microsoft-com:vml" Requires="v">
                <p:oleObj spid="_x0000_s17416" name="" r:id="rId5" imgW="1752600" imgH="393700" progId="Equation.DSMT4">
                  <p:embed/>
                </p:oleObj>
              </mc:Choice>
              <mc:Fallback>
                <p:oleObj name="" r:id="rId5" imgW="1752600" imgH="393700" progId="Equation.DSMT4">
                  <p:embed/>
                  <p:pic>
                    <p:nvPicPr>
                      <p:cNvPr id="0" name="图片 3075"/>
                      <p:cNvPicPr/>
                      <p:nvPr/>
                    </p:nvPicPr>
                    <p:blipFill>
                      <a:blip r:embed="rId6"/>
                      <a:stretch>
                        <a:fillRect/>
                      </a:stretch>
                    </p:blipFill>
                    <p:spPr>
                      <a:xfrm>
                        <a:off x="2267585" y="3932555"/>
                        <a:ext cx="4700905" cy="1072515"/>
                      </a:xfrm>
                      <a:prstGeom prst="rect">
                        <a:avLst/>
                      </a:prstGeom>
                      <a:noFill/>
                      <a:ln w="38100">
                        <a:noFill/>
                        <a:miter/>
                      </a:ln>
                    </p:spPr>
                  </p:pic>
                </p:oleObj>
              </mc:Fallback>
            </mc:AlternateContent>
          </a:graphicData>
        </a:graphic>
      </p:graphicFrame>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28</a:t>
            </a:r>
            <a:endParaRPr lang="en-US" sz="1600" b="1" dirty="0">
              <a:solidFill>
                <a:schemeClr val="tx1"/>
              </a:solidFill>
            </a:endParaRPr>
          </a:p>
        </p:txBody>
      </p:sp>
      <p:sp>
        <p:nvSpPr>
          <p:cNvPr id="8" name="文本框 7"/>
          <p:cNvSpPr txBox="1"/>
          <p:nvPr/>
        </p:nvSpPr>
        <p:spPr>
          <a:xfrm>
            <a:off x="7255933" y="252873"/>
            <a:ext cx="1410461" cy="420370"/>
          </a:xfrm>
          <a:prstGeom prst="rect">
            <a:avLst/>
          </a:prstGeom>
          <a:noFill/>
        </p:spPr>
        <p:txBody>
          <a:bodyPr wrap="square" rtlCol="0">
            <a:spAutoFit/>
          </a:bodyPr>
          <a:lstStyle/>
          <a:p>
            <a:r>
              <a:rPr lang="zh-CN" altLang="en-US" sz="2135" dirty="0">
                <a:solidFill>
                  <a:schemeClr val="bg1"/>
                </a:solidFill>
                <a:latin typeface="微软雅黑" panose="020B0503020204020204" charset="-122"/>
                <a:ea typeface="微软雅黑" panose="020B0503020204020204" charset="-122"/>
                <a:sym typeface="+mn-ea"/>
              </a:rPr>
              <a:t>二阶方法</a:t>
            </a:r>
            <a:endParaRPr lang="zh-CN" altLang="en-US" sz="2135"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dirty="0">
                <a:solidFill>
                  <a:srgbClr val="000000"/>
                </a:solidFill>
                <a:latin typeface="微软雅黑" panose="020B0503020204020204" charset="-122"/>
                <a:ea typeface="微软雅黑" panose="020B0503020204020204" charset="-122"/>
                <a:sym typeface="+mn-ea"/>
              </a:rPr>
              <a:t>三、</a:t>
            </a:r>
            <a:r>
              <a:rPr lang="zh-CN" altLang="en-US" sz="2400" dirty="0">
                <a:solidFill>
                  <a:srgbClr val="000066"/>
                </a:solidFill>
                <a:latin typeface="微软雅黑" panose="020B0503020204020204" charset="-122"/>
                <a:ea typeface="微软雅黑" panose="020B0503020204020204" charset="-122"/>
                <a:sym typeface="+mn-ea"/>
              </a:rPr>
              <a:t>二阶微分边缘检测算子</a:t>
            </a:r>
            <a:endParaRPr lang="zh-CN" altLang="en-US" sz="2400" b="1" dirty="0">
              <a:solidFill>
                <a:srgbClr val="000066"/>
              </a:solidFill>
              <a:latin typeface="微软雅黑" panose="020B0503020204020204" charset="-122"/>
              <a:ea typeface="微软雅黑" panose="020B0503020204020204" charset="-122"/>
            </a:endParaRPr>
          </a:p>
        </p:txBody>
      </p:sp>
      <p:sp>
        <p:nvSpPr>
          <p:cNvPr id="15" name="object 2"/>
          <p:cNvSpPr txBox="1"/>
          <p:nvPr>
            <p:custDataLst>
              <p:tags r:id="rId3"/>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zh-CN" altLang="en-US" sz="2135" b="1" dirty="0">
                <a:solidFill>
                  <a:srgbClr val="000066"/>
                </a:solidFill>
                <a:latin typeface="微软雅黑" panose="020B0503020204020204" charset="-122"/>
                <a:ea typeface="微软雅黑" panose="020B0503020204020204" charset="-122"/>
              </a:rPr>
              <a:t>连续拉普拉斯算子</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pic>
        <p:nvPicPr>
          <p:cNvPr id="7" name="图片 6"/>
          <p:cNvPicPr>
            <a:picLocks noChangeAspect="1"/>
          </p:cNvPicPr>
          <p:nvPr/>
        </p:nvPicPr>
        <p:blipFill>
          <a:blip r:embed="rId4"/>
          <a:stretch>
            <a:fillRect/>
          </a:stretch>
        </p:blipFill>
        <p:spPr>
          <a:xfrm>
            <a:off x="2411730" y="4076700"/>
            <a:ext cx="4229100" cy="2647950"/>
          </a:xfrm>
          <a:prstGeom prst="rect">
            <a:avLst/>
          </a:prstGeom>
        </p:spPr>
      </p:pic>
      <p:graphicFrame>
        <p:nvGraphicFramePr>
          <p:cNvPr id="5" name="对象 -2147480653"/>
          <p:cNvGraphicFramePr>
            <a:graphicFrameLocks noChangeAspect="1"/>
          </p:cNvGraphicFramePr>
          <p:nvPr/>
        </p:nvGraphicFramePr>
        <p:xfrm>
          <a:off x="2771775" y="3404235"/>
          <a:ext cx="3495675" cy="672465"/>
        </p:xfrm>
        <a:graphic>
          <a:graphicData uri="http://schemas.openxmlformats.org/presentationml/2006/ole">
            <mc:AlternateContent xmlns:mc="http://schemas.openxmlformats.org/markup-compatibility/2006">
              <mc:Choice xmlns:v="urn:schemas-microsoft-com:vml" Requires="v">
                <p:oleObj spid="_x0000_s18475" name="" r:id="rId5" imgW="1091565" imgH="203200" progId="Equation.DSMT4">
                  <p:embed/>
                </p:oleObj>
              </mc:Choice>
              <mc:Fallback>
                <p:oleObj name="" r:id="rId5" imgW="1091565" imgH="203200" progId="Equation.DSMT4">
                  <p:embed/>
                  <p:pic>
                    <p:nvPicPr>
                      <p:cNvPr id="0" name="图片 3075"/>
                      <p:cNvPicPr/>
                      <p:nvPr/>
                    </p:nvPicPr>
                    <p:blipFill>
                      <a:blip r:embed="rId6"/>
                      <a:stretch>
                        <a:fillRect/>
                      </a:stretch>
                    </p:blipFill>
                    <p:spPr>
                      <a:xfrm>
                        <a:off x="2771775" y="3404235"/>
                        <a:ext cx="3495675" cy="672465"/>
                      </a:xfrm>
                      <a:prstGeom prst="rect">
                        <a:avLst/>
                      </a:prstGeom>
                      <a:noFill/>
                      <a:ln w="38100">
                        <a:noFill/>
                        <a:miter/>
                      </a:ln>
                    </p:spPr>
                  </p:pic>
                </p:oleObj>
              </mc:Fallback>
            </mc:AlternateContent>
          </a:graphicData>
        </a:graphic>
      </p:graphicFrame>
      <p:sp>
        <p:nvSpPr>
          <p:cNvPr id="23" name="矩形 22"/>
          <p:cNvSpPr/>
          <p:nvPr/>
        </p:nvSpPr>
        <p:spPr>
          <a:xfrm>
            <a:off x="251460" y="1268730"/>
            <a:ext cx="8741410" cy="4333875"/>
          </a:xfrm>
          <a:prstGeom prst="rect">
            <a:avLst/>
          </a:prstGeom>
        </p:spPr>
        <p:txBody>
          <a:bodyPr wrap="square">
            <a:noAutofit/>
          </a:bodyPr>
          <a:lstStyle/>
          <a:p>
            <a:r>
              <a:rPr lang="zh-CN" altLang="en-US" sz="2800" b="0" dirty="0">
                <a:solidFill>
                  <a:schemeClr val="tx1"/>
                </a:solidFill>
                <a:latin typeface="+mn-lt"/>
                <a:ea typeface="+mn-ea"/>
              </a:rPr>
              <a:t>如图</a:t>
            </a:r>
            <a:r>
              <a:rPr lang="en-US" altLang="zh-CN" sz="2800" b="0" dirty="0">
                <a:solidFill>
                  <a:schemeClr val="tx1"/>
                </a:solidFill>
                <a:latin typeface="+mn-lt"/>
                <a:ea typeface="+mn-ea"/>
              </a:rPr>
              <a:t>7.5 </a:t>
            </a:r>
            <a:r>
              <a:rPr lang="zh-CN" altLang="en-US" sz="2800" b="0" dirty="0">
                <a:solidFill>
                  <a:schemeClr val="tx1"/>
                </a:solidFill>
                <a:latin typeface="+mn-lt"/>
                <a:ea typeface="+mn-ea"/>
              </a:rPr>
              <a:t>所示，对连续可微图像</a:t>
            </a:r>
            <a:r>
              <a:rPr lang="en-US" altLang="zh-CN" sz="2800" b="0" dirty="0">
                <a:solidFill>
                  <a:schemeClr val="tx1"/>
                </a:solidFill>
                <a:latin typeface="+mn-lt"/>
                <a:ea typeface="+mn-ea"/>
              </a:rPr>
              <a:t>          </a:t>
            </a:r>
            <a:r>
              <a:rPr lang="zh-CN" altLang="en-US" sz="2800" b="0" dirty="0">
                <a:solidFill>
                  <a:schemeClr val="tx1"/>
                </a:solidFill>
                <a:latin typeface="+mn-lt"/>
                <a:ea typeface="+mn-ea"/>
              </a:rPr>
              <a:t>中的任意点</a:t>
            </a:r>
            <a:r>
              <a:rPr lang="en-US" altLang="zh-CN" sz="2800" b="0" dirty="0">
                <a:solidFill>
                  <a:schemeClr val="tx1"/>
                </a:solidFill>
                <a:latin typeface="+mn-lt"/>
                <a:ea typeface="+mn-ea"/>
              </a:rPr>
              <a:t>          </a:t>
            </a:r>
            <a:r>
              <a:rPr lang="zh-CN" altLang="en-US" sz="2800" b="0" dirty="0">
                <a:solidFill>
                  <a:schemeClr val="tx1"/>
                </a:solidFill>
                <a:latin typeface="+mn-lt"/>
                <a:ea typeface="+mn-ea"/>
              </a:rPr>
              <a:t>，</a:t>
            </a:r>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zh-CN" altLang="en-US" sz="2800" b="0" dirty="0">
                <a:solidFill>
                  <a:schemeClr val="tx1"/>
                </a:solidFill>
                <a:latin typeface="+mn-lt"/>
                <a:ea typeface="+mn-ea"/>
              </a:rPr>
              <a:t>且</a:t>
            </a:r>
            <a:r>
              <a:rPr lang="en-US" altLang="zh-CN" sz="2800" b="0" dirty="0">
                <a:solidFill>
                  <a:schemeClr val="tx1"/>
                </a:solidFill>
                <a:latin typeface="+mn-lt"/>
                <a:ea typeface="+mn-ea"/>
              </a:rPr>
              <a:t>                        </a:t>
            </a:r>
            <a:r>
              <a:rPr lang="zh-CN" altLang="en-US" sz="2800" b="0" dirty="0">
                <a:solidFill>
                  <a:schemeClr val="tx1"/>
                </a:solidFill>
                <a:latin typeface="+mn-lt"/>
                <a:ea typeface="+mn-ea"/>
              </a:rPr>
              <a:t>，建立图像梯度方向</a:t>
            </a:r>
            <a:r>
              <a:rPr lang="en-US" altLang="zh-CN" sz="2800" b="0" dirty="0">
                <a:solidFill>
                  <a:schemeClr val="tx1"/>
                </a:solidFill>
                <a:latin typeface="+mn-lt"/>
                <a:ea typeface="+mn-ea"/>
              </a:rPr>
              <a:t>                                    </a:t>
            </a:r>
            <a:r>
              <a:rPr lang="zh-CN" altLang="en-US" sz="2800" b="0" dirty="0">
                <a:solidFill>
                  <a:schemeClr val="tx1"/>
                </a:solidFill>
                <a:latin typeface="+mn-lt"/>
                <a:ea typeface="+mn-ea"/>
              </a:rPr>
              <a:t>，</a:t>
            </a:r>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zh-CN" altLang="en-US" sz="2800" b="0" dirty="0">
                <a:solidFill>
                  <a:schemeClr val="tx1"/>
                </a:solidFill>
                <a:latin typeface="+mn-lt"/>
                <a:ea typeface="+mn-ea"/>
              </a:rPr>
              <a:t>以及与梯度方向垂直的方向</a:t>
            </a:r>
            <a:r>
              <a:rPr lang="en-US" altLang="zh-CN" sz="2800" b="0" dirty="0">
                <a:solidFill>
                  <a:schemeClr val="tx1"/>
                </a:solidFill>
                <a:latin typeface="+mn-lt"/>
                <a:ea typeface="+mn-ea"/>
              </a:rPr>
              <a:t>                 </a:t>
            </a:r>
            <a:r>
              <a:rPr lang="zh-CN" altLang="en-US" sz="2800" b="0" dirty="0">
                <a:solidFill>
                  <a:schemeClr val="tx1"/>
                </a:solidFill>
                <a:latin typeface="+mn-lt"/>
                <a:ea typeface="+mn-ea"/>
              </a:rPr>
              <a:t>，则可以证明</a:t>
            </a:r>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graphicFrame>
        <p:nvGraphicFramePr>
          <p:cNvPr id="8" name="对象 -2147480658"/>
          <p:cNvGraphicFramePr>
            <a:graphicFrameLocks noChangeAspect="1"/>
          </p:cNvGraphicFramePr>
          <p:nvPr/>
        </p:nvGraphicFramePr>
        <p:xfrm>
          <a:off x="5076190" y="1348740"/>
          <a:ext cx="920115" cy="485775"/>
        </p:xfrm>
        <a:graphic>
          <a:graphicData uri="http://schemas.openxmlformats.org/presentationml/2006/ole">
            <mc:AlternateContent xmlns:mc="http://schemas.openxmlformats.org/markup-compatibility/2006">
              <mc:Choice xmlns:v="urn:schemas-microsoft-com:vml" Requires="v">
                <p:oleObj spid="_x0000_s18476" name="" r:id="rId7" imgW="405765" imgH="215900" progId="Equation.DSMT4">
                  <p:embed/>
                </p:oleObj>
              </mc:Choice>
              <mc:Fallback>
                <p:oleObj name="" r:id="rId7" imgW="405765" imgH="215900" progId="Equation.DSMT4">
                  <p:embed/>
                  <p:pic>
                    <p:nvPicPr>
                      <p:cNvPr id="0" name="图片 23"/>
                      <p:cNvPicPr/>
                      <p:nvPr/>
                    </p:nvPicPr>
                    <p:blipFill>
                      <a:blip r:embed="rId8"/>
                      <a:stretch>
                        <a:fillRect/>
                      </a:stretch>
                    </p:blipFill>
                    <p:spPr>
                      <a:xfrm>
                        <a:off x="5076190" y="1348740"/>
                        <a:ext cx="920115" cy="485775"/>
                      </a:xfrm>
                      <a:prstGeom prst="rect">
                        <a:avLst/>
                      </a:prstGeom>
                      <a:noFill/>
                      <a:ln w="38100">
                        <a:noFill/>
                        <a:miter/>
                      </a:ln>
                    </p:spPr>
                  </p:pic>
                </p:oleObj>
              </mc:Fallback>
            </mc:AlternateContent>
          </a:graphicData>
        </a:graphic>
      </p:graphicFrame>
      <p:graphicFrame>
        <p:nvGraphicFramePr>
          <p:cNvPr id="10" name="对象 -2147480657"/>
          <p:cNvGraphicFramePr>
            <a:graphicFrameLocks noChangeAspect="1"/>
          </p:cNvGraphicFramePr>
          <p:nvPr/>
        </p:nvGraphicFramePr>
        <p:xfrm>
          <a:off x="7740015" y="1309370"/>
          <a:ext cx="741045" cy="474980"/>
        </p:xfrm>
        <a:graphic>
          <a:graphicData uri="http://schemas.openxmlformats.org/presentationml/2006/ole">
            <mc:AlternateContent xmlns:mc="http://schemas.openxmlformats.org/markup-compatibility/2006">
              <mc:Choice xmlns:v="urn:schemas-microsoft-com:vml" Requires="v">
                <p:oleObj spid="_x0000_s18477" name="" r:id="rId9" imgW="330200" imgH="215900" progId="Equation.DSMT4">
                  <p:embed/>
                </p:oleObj>
              </mc:Choice>
              <mc:Fallback>
                <p:oleObj name="" r:id="rId9" imgW="330200" imgH="215900" progId="Equation.DSMT4">
                  <p:embed/>
                  <p:pic>
                    <p:nvPicPr>
                      <p:cNvPr id="0" name="图片 24"/>
                      <p:cNvPicPr/>
                      <p:nvPr/>
                    </p:nvPicPr>
                    <p:blipFill>
                      <a:blip r:embed="rId10"/>
                      <a:stretch>
                        <a:fillRect/>
                      </a:stretch>
                    </p:blipFill>
                    <p:spPr>
                      <a:xfrm>
                        <a:off x="7740015" y="1309370"/>
                        <a:ext cx="741045" cy="474980"/>
                      </a:xfrm>
                      <a:prstGeom prst="rect">
                        <a:avLst/>
                      </a:prstGeom>
                      <a:noFill/>
                      <a:ln w="38100">
                        <a:noFill/>
                        <a:miter/>
                      </a:ln>
                    </p:spPr>
                  </p:pic>
                </p:oleObj>
              </mc:Fallback>
            </mc:AlternateContent>
          </a:graphicData>
        </a:graphic>
      </p:graphicFrame>
      <p:graphicFrame>
        <p:nvGraphicFramePr>
          <p:cNvPr id="12" name="对象 -2147480656"/>
          <p:cNvGraphicFramePr>
            <a:graphicFrameLocks noChangeAspect="1"/>
          </p:cNvGraphicFramePr>
          <p:nvPr/>
        </p:nvGraphicFramePr>
        <p:xfrm>
          <a:off x="683260" y="2130425"/>
          <a:ext cx="1847215" cy="593725"/>
        </p:xfrm>
        <a:graphic>
          <a:graphicData uri="http://schemas.openxmlformats.org/presentationml/2006/ole">
            <mc:AlternateContent xmlns:mc="http://schemas.openxmlformats.org/markup-compatibility/2006">
              <mc:Choice xmlns:v="urn:schemas-microsoft-com:vml" Requires="v">
                <p:oleObj spid="_x0000_s18478" name="" r:id="rId11" imgW="736600" imgH="241300" progId="Equation.DSMT4">
                  <p:embed/>
                </p:oleObj>
              </mc:Choice>
              <mc:Fallback>
                <p:oleObj name="" r:id="rId11" imgW="736600" imgH="241300" progId="Equation.DSMT4">
                  <p:embed/>
                  <p:pic>
                    <p:nvPicPr>
                      <p:cNvPr id="0" name="图片 25"/>
                      <p:cNvPicPr/>
                      <p:nvPr/>
                    </p:nvPicPr>
                    <p:blipFill>
                      <a:blip r:embed="rId12"/>
                      <a:stretch>
                        <a:fillRect/>
                      </a:stretch>
                    </p:blipFill>
                    <p:spPr>
                      <a:xfrm>
                        <a:off x="683260" y="2130425"/>
                        <a:ext cx="1847215" cy="593725"/>
                      </a:xfrm>
                      <a:prstGeom prst="rect">
                        <a:avLst/>
                      </a:prstGeom>
                      <a:noFill/>
                      <a:ln w="38100">
                        <a:noFill/>
                        <a:miter/>
                      </a:ln>
                    </p:spPr>
                  </p:pic>
                </p:oleObj>
              </mc:Fallback>
            </mc:AlternateContent>
          </a:graphicData>
        </a:graphic>
      </p:graphicFrame>
      <p:graphicFrame>
        <p:nvGraphicFramePr>
          <p:cNvPr id="16" name="对象 -2147480092"/>
          <p:cNvGraphicFramePr>
            <a:graphicFrameLocks noChangeAspect="1"/>
          </p:cNvGraphicFramePr>
          <p:nvPr/>
        </p:nvGraphicFramePr>
        <p:xfrm>
          <a:off x="5996305" y="1955800"/>
          <a:ext cx="2428240" cy="942975"/>
        </p:xfrm>
        <a:graphic>
          <a:graphicData uri="http://schemas.openxmlformats.org/presentationml/2006/ole">
            <mc:AlternateContent xmlns:mc="http://schemas.openxmlformats.org/markup-compatibility/2006">
              <mc:Choice xmlns:v="urn:schemas-microsoft-com:vml" Requires="v">
                <p:oleObj spid="_x0000_s18479" name="" r:id="rId13" imgW="1091565" imgH="419100" progId="Equation.DSMT4">
                  <p:embed/>
                </p:oleObj>
              </mc:Choice>
              <mc:Fallback>
                <p:oleObj name="" r:id="rId13" imgW="1091565" imgH="419100" progId="Equation.DSMT4">
                  <p:embed/>
                  <p:pic>
                    <p:nvPicPr>
                      <p:cNvPr id="0" name="图片 26"/>
                      <p:cNvPicPr/>
                      <p:nvPr/>
                    </p:nvPicPr>
                    <p:blipFill>
                      <a:blip r:embed="rId14"/>
                      <a:stretch>
                        <a:fillRect/>
                      </a:stretch>
                    </p:blipFill>
                    <p:spPr>
                      <a:xfrm>
                        <a:off x="5996305" y="1955800"/>
                        <a:ext cx="2428240" cy="942975"/>
                      </a:xfrm>
                      <a:prstGeom prst="rect">
                        <a:avLst/>
                      </a:prstGeom>
                      <a:noFill/>
                      <a:ln w="38100">
                        <a:noFill/>
                        <a:miter/>
                      </a:ln>
                    </p:spPr>
                  </p:pic>
                </p:oleObj>
              </mc:Fallback>
            </mc:AlternateContent>
          </a:graphicData>
        </a:graphic>
      </p:graphicFrame>
      <p:graphicFrame>
        <p:nvGraphicFramePr>
          <p:cNvPr id="18" name="对象 -2147480091"/>
          <p:cNvGraphicFramePr>
            <a:graphicFrameLocks noChangeAspect="1"/>
          </p:cNvGraphicFramePr>
          <p:nvPr/>
        </p:nvGraphicFramePr>
        <p:xfrm>
          <a:off x="4572000" y="2924810"/>
          <a:ext cx="1303655" cy="645795"/>
        </p:xfrm>
        <a:graphic>
          <a:graphicData uri="http://schemas.openxmlformats.org/presentationml/2006/ole">
            <mc:AlternateContent xmlns:mc="http://schemas.openxmlformats.org/markup-compatibility/2006">
              <mc:Choice xmlns:v="urn:schemas-microsoft-com:vml" Requires="v">
                <p:oleObj spid="_x0000_s18480" name="" r:id="rId15" imgW="431800" imgH="215900" progId="Equation.DSMT4">
                  <p:embed/>
                </p:oleObj>
              </mc:Choice>
              <mc:Fallback>
                <p:oleObj name="" r:id="rId15" imgW="431800" imgH="215900" progId="Equation.DSMT4">
                  <p:embed/>
                  <p:pic>
                    <p:nvPicPr>
                      <p:cNvPr id="0" name="图片 27"/>
                      <p:cNvPicPr/>
                      <p:nvPr/>
                    </p:nvPicPr>
                    <p:blipFill>
                      <a:blip r:embed="rId16"/>
                      <a:stretch>
                        <a:fillRect/>
                      </a:stretch>
                    </p:blipFill>
                    <p:spPr>
                      <a:xfrm>
                        <a:off x="4572000" y="2924810"/>
                        <a:ext cx="1303655" cy="645795"/>
                      </a:xfrm>
                      <a:prstGeom prst="rect">
                        <a:avLst/>
                      </a:prstGeom>
                      <a:noFill/>
                      <a:ln w="38100">
                        <a:noFill/>
                        <a:miter/>
                      </a:ln>
                    </p:spPr>
                  </p:pic>
                </p:oleObj>
              </mc:Fallback>
            </mc:AlternateContent>
          </a:graphicData>
        </a:graphic>
      </p:graphicFrame>
      <p:sp>
        <p:nvSpPr>
          <p:cNvPr id="29"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29</a:t>
            </a:r>
            <a:endParaRPr lang="en-US" sz="1600" b="1" dirty="0">
              <a:solidFill>
                <a:schemeClr val="tx1"/>
              </a:solidFill>
            </a:endParaRPr>
          </a:p>
        </p:txBody>
      </p:sp>
      <p:sp>
        <p:nvSpPr>
          <p:cNvPr id="20" name="文本框 19"/>
          <p:cNvSpPr txBox="1"/>
          <p:nvPr/>
        </p:nvSpPr>
        <p:spPr>
          <a:xfrm>
            <a:off x="7255933" y="252873"/>
            <a:ext cx="1410461" cy="420370"/>
          </a:xfrm>
          <a:prstGeom prst="rect">
            <a:avLst/>
          </a:prstGeom>
          <a:noFill/>
        </p:spPr>
        <p:txBody>
          <a:bodyPr wrap="square" rtlCol="0">
            <a:spAutoFit/>
          </a:bodyPr>
          <a:lstStyle/>
          <a:p>
            <a:r>
              <a:rPr lang="zh-CN" altLang="en-US" sz="2135" dirty="0">
                <a:solidFill>
                  <a:schemeClr val="bg1"/>
                </a:solidFill>
                <a:latin typeface="微软雅黑" panose="020B0503020204020204" charset="-122"/>
                <a:ea typeface="微软雅黑" panose="020B0503020204020204" charset="-122"/>
                <a:sym typeface="+mn-ea"/>
              </a:rPr>
              <a:t>二阶方法</a:t>
            </a:r>
            <a:endParaRPr lang="zh-CN" altLang="en-US" sz="2135"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dirty="0">
                <a:solidFill>
                  <a:srgbClr val="000000"/>
                </a:solidFill>
                <a:latin typeface="微软雅黑" panose="020B0503020204020204" charset="-122"/>
                <a:ea typeface="微软雅黑" panose="020B0503020204020204" charset="-122"/>
                <a:sym typeface="+mn-ea"/>
              </a:rPr>
              <a:t>三、</a:t>
            </a:r>
            <a:r>
              <a:rPr lang="zh-CN" altLang="en-US" sz="2400" dirty="0">
                <a:solidFill>
                  <a:srgbClr val="000066"/>
                </a:solidFill>
                <a:latin typeface="微软雅黑" panose="020B0503020204020204" charset="-122"/>
                <a:ea typeface="微软雅黑" panose="020B0503020204020204" charset="-122"/>
                <a:sym typeface="+mn-ea"/>
              </a:rPr>
              <a:t>二阶微分边缘检测算子</a:t>
            </a:r>
            <a:endParaRPr lang="zh-CN" altLang="en-US" sz="2400" b="1" dirty="0">
              <a:solidFill>
                <a:srgbClr val="000066"/>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a:buFont typeface="Wingdings" panose="05000000000000000000" pitchFamily="2" charset="2"/>
              <a:buChar char="u"/>
            </a:pPr>
            <a:r>
              <a:rPr lang="zh-CN" altLang="en-US" sz="2135" b="1" dirty="0">
                <a:latin typeface="微软雅黑" panose="020B0503020204020204" charset="-122"/>
                <a:ea typeface="微软雅黑" panose="020B0503020204020204" charset="-122"/>
              </a:rPr>
              <a:t>局限性：</a:t>
            </a: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zh-CN" altLang="en-US" sz="2135" b="1" dirty="0">
                <a:solidFill>
                  <a:srgbClr val="000066"/>
                </a:solidFill>
                <a:latin typeface="微软雅黑" panose="020B0503020204020204" charset="-122"/>
                <a:ea typeface="微软雅黑" panose="020B0503020204020204" charset="-122"/>
              </a:rPr>
              <a:t>连续拉普拉斯算子</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251460" y="1844675"/>
            <a:ext cx="8741410" cy="4333875"/>
          </a:xfrm>
          <a:prstGeom prst="rect">
            <a:avLst/>
          </a:prstGeom>
        </p:spPr>
        <p:txBody>
          <a:bodyPr wrap="square">
            <a:noAutofit/>
          </a:bodyPr>
          <a:lstStyle/>
          <a:p>
            <a:r>
              <a:rPr lang="zh-CN" altLang="en-US" sz="2800" b="0" dirty="0">
                <a:solidFill>
                  <a:schemeClr val="tx1"/>
                </a:solidFill>
                <a:latin typeface="+mn-lt"/>
                <a:ea typeface="+mn-ea"/>
              </a:rPr>
              <a:t>第一个局限性是，零交叉点可能产生大量虚假边缘。如果图像满足一定的平滑度约束，仅仅基于连续拉普拉斯的过零点边缘检测器会产生闭合边缘轮廓。</a:t>
            </a:r>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pic>
        <p:nvPicPr>
          <p:cNvPr id="10" name="图片 9"/>
          <p:cNvPicPr>
            <a:picLocks noChangeAspect="1"/>
          </p:cNvPicPr>
          <p:nvPr/>
        </p:nvPicPr>
        <p:blipFill>
          <a:blip r:embed="rId5"/>
          <a:stretch>
            <a:fillRect/>
          </a:stretch>
        </p:blipFill>
        <p:spPr>
          <a:xfrm>
            <a:off x="2771775" y="3267710"/>
            <a:ext cx="4213225" cy="3463290"/>
          </a:xfrm>
          <a:prstGeom prst="rect">
            <a:avLst/>
          </a:prstGeom>
        </p:spPr>
      </p:pic>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30</a:t>
            </a:r>
            <a:endParaRPr lang="en-US" sz="1600" b="1" dirty="0">
              <a:solidFill>
                <a:schemeClr val="tx1"/>
              </a:solidFill>
            </a:endParaRPr>
          </a:p>
        </p:txBody>
      </p:sp>
      <p:sp>
        <p:nvSpPr>
          <p:cNvPr id="8" name="文本框 7"/>
          <p:cNvSpPr txBox="1"/>
          <p:nvPr/>
        </p:nvSpPr>
        <p:spPr>
          <a:xfrm>
            <a:off x="7255933" y="252873"/>
            <a:ext cx="1410461" cy="420370"/>
          </a:xfrm>
          <a:prstGeom prst="rect">
            <a:avLst/>
          </a:prstGeom>
          <a:noFill/>
        </p:spPr>
        <p:txBody>
          <a:bodyPr wrap="square" rtlCol="0">
            <a:spAutoFit/>
          </a:bodyPr>
          <a:lstStyle/>
          <a:p>
            <a:r>
              <a:rPr lang="zh-CN" altLang="en-US" sz="2135" dirty="0">
                <a:solidFill>
                  <a:schemeClr val="bg1"/>
                </a:solidFill>
                <a:latin typeface="微软雅黑" panose="020B0503020204020204" charset="-122"/>
                <a:ea typeface="微软雅黑" panose="020B0503020204020204" charset="-122"/>
                <a:sym typeface="+mn-ea"/>
              </a:rPr>
              <a:t>二阶方法</a:t>
            </a:r>
            <a:endParaRPr lang="zh-CN" altLang="en-US" sz="2135"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dirty="0">
                <a:solidFill>
                  <a:srgbClr val="000000"/>
                </a:solidFill>
                <a:latin typeface="微软雅黑" panose="020B0503020204020204" charset="-122"/>
                <a:ea typeface="微软雅黑" panose="020B0503020204020204" charset="-122"/>
                <a:sym typeface="+mn-ea"/>
              </a:rPr>
              <a:t>三、</a:t>
            </a:r>
            <a:r>
              <a:rPr lang="zh-CN" altLang="en-US" sz="2400" dirty="0">
                <a:solidFill>
                  <a:srgbClr val="000066"/>
                </a:solidFill>
                <a:latin typeface="微软雅黑" panose="020B0503020204020204" charset="-122"/>
                <a:ea typeface="微软雅黑" panose="020B0503020204020204" charset="-122"/>
                <a:sym typeface="+mn-ea"/>
              </a:rPr>
              <a:t>二阶微分边缘检测算子</a:t>
            </a:r>
            <a:endParaRPr lang="zh-CN" altLang="en-US" sz="2400" b="1" dirty="0">
              <a:solidFill>
                <a:srgbClr val="000066"/>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a:buFont typeface="Wingdings" panose="05000000000000000000" pitchFamily="2" charset="2"/>
              <a:buChar char="u"/>
            </a:pPr>
            <a:r>
              <a:rPr lang="zh-CN" altLang="en-US" sz="2135" b="1" dirty="0">
                <a:latin typeface="微软雅黑" panose="020B0503020204020204" charset="-122"/>
                <a:ea typeface="微软雅黑" panose="020B0503020204020204" charset="-122"/>
              </a:rPr>
              <a:t>局限性：</a:t>
            </a: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zh-CN" altLang="en-US" sz="2135" b="1" dirty="0">
                <a:solidFill>
                  <a:srgbClr val="000066"/>
                </a:solidFill>
                <a:latin typeface="微软雅黑" panose="020B0503020204020204" charset="-122"/>
                <a:ea typeface="微软雅黑" panose="020B0503020204020204" charset="-122"/>
              </a:rPr>
              <a:t>连续拉普拉斯算子</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505460" y="2386330"/>
            <a:ext cx="8741410" cy="4333875"/>
          </a:xfrm>
          <a:prstGeom prst="rect">
            <a:avLst/>
          </a:prstGeom>
        </p:spPr>
        <p:txBody>
          <a:bodyPr wrap="square">
            <a:noAutofit/>
          </a:bodyPr>
          <a:lstStyle/>
          <a:p>
            <a:r>
              <a:rPr lang="zh-CN" altLang="en-US" sz="2800" b="0" dirty="0">
                <a:solidFill>
                  <a:schemeClr val="tx1"/>
                </a:solidFill>
                <a:latin typeface="+mn-lt"/>
                <a:ea typeface="+mn-ea"/>
              </a:rPr>
              <a:t>第二个局限性是，拉普拉斯边缘检测器对噪声非常敏感。首先，公式（</a:t>
            </a:r>
            <a:r>
              <a:rPr lang="en-US" altLang="zh-CN" sz="2800" b="0" dirty="0">
                <a:solidFill>
                  <a:schemeClr val="tx1"/>
                </a:solidFill>
                <a:latin typeface="+mn-lt"/>
                <a:ea typeface="+mn-ea"/>
              </a:rPr>
              <a:t>7.33</a:t>
            </a:r>
            <a:r>
              <a:rPr lang="zh-CN" altLang="en-US" sz="2800" b="0" dirty="0">
                <a:solidFill>
                  <a:schemeClr val="tx1"/>
                </a:solidFill>
                <a:latin typeface="+mn-lt"/>
                <a:ea typeface="+mn-ea"/>
              </a:rPr>
              <a:t>）的二阶导数形式使拉普拉斯方程对噪声更加敏感。其次，噪声在无噪声图像中强度为常数的区域位置引入了变化，从而产生许多虚假边缘轮廓。第三，噪声改变了过零点的位置，使得沿边缘轮廓线产生位置误差。</a:t>
            </a:r>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31</a:t>
            </a:r>
            <a:endParaRPr lang="en-US" sz="1600" b="1" dirty="0">
              <a:solidFill>
                <a:schemeClr val="tx1"/>
              </a:solidFill>
            </a:endParaRPr>
          </a:p>
        </p:txBody>
      </p:sp>
      <p:sp>
        <p:nvSpPr>
          <p:cNvPr id="8" name="文本框 7"/>
          <p:cNvSpPr txBox="1"/>
          <p:nvPr/>
        </p:nvSpPr>
        <p:spPr>
          <a:xfrm>
            <a:off x="7255933" y="252873"/>
            <a:ext cx="1410461" cy="420370"/>
          </a:xfrm>
          <a:prstGeom prst="rect">
            <a:avLst/>
          </a:prstGeom>
          <a:noFill/>
        </p:spPr>
        <p:txBody>
          <a:bodyPr wrap="square" rtlCol="0">
            <a:spAutoFit/>
          </a:bodyPr>
          <a:lstStyle/>
          <a:p>
            <a:r>
              <a:rPr lang="zh-CN" altLang="en-US" sz="2135" dirty="0">
                <a:solidFill>
                  <a:schemeClr val="bg1"/>
                </a:solidFill>
                <a:latin typeface="微软雅黑" panose="020B0503020204020204" charset="-122"/>
                <a:ea typeface="微软雅黑" panose="020B0503020204020204" charset="-122"/>
                <a:sym typeface="+mn-ea"/>
              </a:rPr>
              <a:t>二阶方法</a:t>
            </a:r>
            <a:endParaRPr lang="zh-CN" altLang="en-US" sz="2135"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dirty="0">
                <a:solidFill>
                  <a:srgbClr val="000000"/>
                </a:solidFill>
                <a:latin typeface="微软雅黑" panose="020B0503020204020204" charset="-122"/>
                <a:ea typeface="微软雅黑" panose="020B0503020204020204" charset="-122"/>
                <a:sym typeface="+mn-ea"/>
              </a:rPr>
              <a:t>三、</a:t>
            </a:r>
            <a:r>
              <a:rPr lang="zh-CN" altLang="en-US" sz="2400" dirty="0">
                <a:solidFill>
                  <a:srgbClr val="000066"/>
                </a:solidFill>
                <a:latin typeface="微软雅黑" panose="020B0503020204020204" charset="-122"/>
                <a:ea typeface="微软雅黑" panose="020B0503020204020204" charset="-122"/>
                <a:sym typeface="+mn-ea"/>
              </a:rPr>
              <a:t>二阶微分边缘检测算子</a:t>
            </a:r>
            <a:endParaRPr lang="zh-CN" altLang="en-US" sz="2400" b="1" dirty="0">
              <a:solidFill>
                <a:srgbClr val="000066"/>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marL="0" indent="0">
              <a:buFont typeface="Wingdings" panose="05000000000000000000" pitchFamily="2" charset="2"/>
              <a:buNone/>
            </a:pP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zh-CN" altLang="en-US" sz="2135" b="1" dirty="0">
                <a:solidFill>
                  <a:srgbClr val="000066"/>
                </a:solidFill>
                <a:latin typeface="微软雅黑" panose="020B0503020204020204" charset="-122"/>
                <a:ea typeface="微软雅黑" panose="020B0503020204020204" charset="-122"/>
              </a:rPr>
              <a:t>离散拉普拉斯算子</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467360" y="1700530"/>
            <a:ext cx="8741410" cy="4333875"/>
          </a:xfrm>
          <a:prstGeom prst="rect">
            <a:avLst/>
          </a:prstGeom>
        </p:spPr>
        <p:txBody>
          <a:bodyPr wrap="square">
            <a:noAutofit/>
          </a:bodyPr>
          <a:lstStyle/>
          <a:p>
            <a:r>
              <a:rPr lang="zh-CN" altLang="en-US" sz="2800" b="0" dirty="0">
                <a:solidFill>
                  <a:schemeClr val="tx1"/>
                </a:solidFill>
                <a:latin typeface="+mn-lt"/>
                <a:ea typeface="+mn-ea"/>
              </a:rPr>
              <a:t>对于数字图像，其拉普拉斯算子可以利用二阶有限差分方法，即差分的差分，进行近似：</a:t>
            </a:r>
            <a:endParaRPr lang="zh-CN" altLang="en-US"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r>
              <a:rPr lang="zh-CN" altLang="en-US" sz="2800" b="0" dirty="0">
                <a:solidFill>
                  <a:schemeClr val="tx1"/>
                </a:solidFill>
                <a:latin typeface="+mn-lt"/>
                <a:ea typeface="+mn-ea"/>
              </a:rPr>
              <a:t>其中，二阶导数分别为</a:t>
            </a:r>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p:txBody>
      </p:sp>
      <p:graphicFrame>
        <p:nvGraphicFramePr>
          <p:cNvPr id="7" name="对象 -2147480649"/>
          <p:cNvGraphicFramePr>
            <a:graphicFrameLocks noChangeAspect="1"/>
          </p:cNvGraphicFramePr>
          <p:nvPr/>
        </p:nvGraphicFramePr>
        <p:xfrm>
          <a:off x="2059940" y="2708910"/>
          <a:ext cx="5024120" cy="524510"/>
        </p:xfrm>
        <a:graphic>
          <a:graphicData uri="http://schemas.openxmlformats.org/presentationml/2006/ole">
            <mc:AlternateContent xmlns:mc="http://schemas.openxmlformats.org/markup-compatibility/2006">
              <mc:Choice xmlns:v="urn:schemas-microsoft-com:vml" Requires="v">
                <p:oleObj spid="_x0000_s19478" name="" r:id="rId5" imgW="2032000" imgH="215900" progId="Equation.DSMT4">
                  <p:embed/>
                </p:oleObj>
              </mc:Choice>
              <mc:Fallback>
                <p:oleObj name="" r:id="rId5" imgW="2032000" imgH="215900" progId="Equation.DSMT4">
                  <p:embed/>
                  <p:pic>
                    <p:nvPicPr>
                      <p:cNvPr id="0" name="图片 3075"/>
                      <p:cNvPicPr/>
                      <p:nvPr/>
                    </p:nvPicPr>
                    <p:blipFill>
                      <a:blip r:embed="rId6"/>
                      <a:stretch>
                        <a:fillRect/>
                      </a:stretch>
                    </p:blipFill>
                    <p:spPr>
                      <a:xfrm>
                        <a:off x="2059940" y="2708910"/>
                        <a:ext cx="5024120" cy="524510"/>
                      </a:xfrm>
                      <a:prstGeom prst="rect">
                        <a:avLst/>
                      </a:prstGeom>
                      <a:noFill/>
                      <a:ln w="38100">
                        <a:noFill/>
                        <a:miter/>
                      </a:ln>
                    </p:spPr>
                  </p:pic>
                </p:oleObj>
              </mc:Fallback>
            </mc:AlternateContent>
          </a:graphicData>
        </a:graphic>
      </p:graphicFrame>
      <p:graphicFrame>
        <p:nvGraphicFramePr>
          <p:cNvPr id="9" name="对象 -2147480648"/>
          <p:cNvGraphicFramePr>
            <a:graphicFrameLocks noChangeAspect="1"/>
          </p:cNvGraphicFramePr>
          <p:nvPr/>
        </p:nvGraphicFramePr>
        <p:xfrm>
          <a:off x="1727835" y="3932555"/>
          <a:ext cx="5688965" cy="914400"/>
        </p:xfrm>
        <a:graphic>
          <a:graphicData uri="http://schemas.openxmlformats.org/presentationml/2006/ole">
            <mc:AlternateContent xmlns:mc="http://schemas.openxmlformats.org/markup-compatibility/2006">
              <mc:Choice xmlns:v="urn:schemas-microsoft-com:vml" Requires="v">
                <p:oleObj spid="_x0000_s19479" name="" r:id="rId7" imgW="2755900" imgH="444500" progId="Equation.DSMT4">
                  <p:embed/>
                </p:oleObj>
              </mc:Choice>
              <mc:Fallback>
                <p:oleObj name="" r:id="rId7" imgW="2755900" imgH="444500" progId="Equation.DSMT4">
                  <p:embed/>
                  <p:pic>
                    <p:nvPicPr>
                      <p:cNvPr id="0" name="图片 9"/>
                      <p:cNvPicPr/>
                      <p:nvPr/>
                    </p:nvPicPr>
                    <p:blipFill>
                      <a:blip r:embed="rId8"/>
                      <a:stretch>
                        <a:fillRect/>
                      </a:stretch>
                    </p:blipFill>
                    <p:spPr>
                      <a:xfrm>
                        <a:off x="1727835" y="3932555"/>
                        <a:ext cx="5688965" cy="914400"/>
                      </a:xfrm>
                      <a:prstGeom prst="rect">
                        <a:avLst/>
                      </a:prstGeom>
                      <a:noFill/>
                      <a:ln w="38100">
                        <a:noFill/>
                        <a:miter/>
                      </a:ln>
                    </p:spPr>
                  </p:pic>
                </p:oleObj>
              </mc:Fallback>
            </mc:AlternateContent>
          </a:graphicData>
        </a:graphic>
      </p:graphicFrame>
      <p:graphicFrame>
        <p:nvGraphicFramePr>
          <p:cNvPr id="11" name="对象 -2147480647"/>
          <p:cNvGraphicFramePr>
            <a:graphicFrameLocks noChangeAspect="1"/>
          </p:cNvGraphicFramePr>
          <p:nvPr/>
        </p:nvGraphicFramePr>
        <p:xfrm>
          <a:off x="1763395" y="5012690"/>
          <a:ext cx="5695950" cy="915035"/>
        </p:xfrm>
        <a:graphic>
          <a:graphicData uri="http://schemas.openxmlformats.org/presentationml/2006/ole">
            <mc:AlternateContent xmlns:mc="http://schemas.openxmlformats.org/markup-compatibility/2006">
              <mc:Choice xmlns:v="urn:schemas-microsoft-com:vml" Requires="v">
                <p:oleObj spid="_x0000_s19480" name="" r:id="rId9" imgW="2755900" imgH="444500" progId="Equation.DSMT4">
                  <p:embed/>
                </p:oleObj>
              </mc:Choice>
              <mc:Fallback>
                <p:oleObj name="" r:id="rId9" imgW="2755900" imgH="444500" progId="Equation.DSMT4">
                  <p:embed/>
                  <p:pic>
                    <p:nvPicPr>
                      <p:cNvPr id="0" name="图片 10"/>
                      <p:cNvPicPr/>
                      <p:nvPr/>
                    </p:nvPicPr>
                    <p:blipFill>
                      <a:blip r:embed="rId10"/>
                      <a:stretch>
                        <a:fillRect/>
                      </a:stretch>
                    </p:blipFill>
                    <p:spPr>
                      <a:xfrm>
                        <a:off x="1763395" y="5012690"/>
                        <a:ext cx="5695950" cy="915035"/>
                      </a:xfrm>
                      <a:prstGeom prst="rect">
                        <a:avLst/>
                      </a:prstGeom>
                      <a:noFill/>
                      <a:ln w="38100">
                        <a:noFill/>
                        <a:miter/>
                      </a:ln>
                    </p:spPr>
                  </p:pic>
                </p:oleObj>
              </mc:Fallback>
            </mc:AlternateContent>
          </a:graphicData>
        </a:graphic>
      </p:graphicFrame>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32</a:t>
            </a:r>
            <a:endParaRPr lang="en-US" sz="1600" b="1" dirty="0">
              <a:solidFill>
                <a:schemeClr val="tx1"/>
              </a:solidFill>
            </a:endParaRPr>
          </a:p>
        </p:txBody>
      </p:sp>
      <p:sp>
        <p:nvSpPr>
          <p:cNvPr id="14" name="文本框 13"/>
          <p:cNvSpPr txBox="1"/>
          <p:nvPr/>
        </p:nvSpPr>
        <p:spPr>
          <a:xfrm>
            <a:off x="7255933" y="252873"/>
            <a:ext cx="1410461" cy="420370"/>
          </a:xfrm>
          <a:prstGeom prst="rect">
            <a:avLst/>
          </a:prstGeom>
          <a:noFill/>
        </p:spPr>
        <p:txBody>
          <a:bodyPr wrap="square" rtlCol="0">
            <a:spAutoFit/>
          </a:bodyPr>
          <a:lstStyle/>
          <a:p>
            <a:r>
              <a:rPr lang="zh-CN" altLang="en-US" sz="2135" dirty="0">
                <a:solidFill>
                  <a:schemeClr val="bg1"/>
                </a:solidFill>
                <a:latin typeface="微软雅黑" panose="020B0503020204020204" charset="-122"/>
                <a:ea typeface="微软雅黑" panose="020B0503020204020204" charset="-122"/>
                <a:sym typeface="+mn-ea"/>
              </a:rPr>
              <a:t>二阶方法</a:t>
            </a:r>
            <a:endParaRPr lang="zh-CN" altLang="en-US" sz="2135"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dirty="0">
                <a:solidFill>
                  <a:srgbClr val="000000"/>
                </a:solidFill>
                <a:latin typeface="微软雅黑" panose="020B0503020204020204" charset="-122"/>
                <a:ea typeface="微软雅黑" panose="020B0503020204020204" charset="-122"/>
                <a:sym typeface="+mn-ea"/>
              </a:rPr>
              <a:t>三、</a:t>
            </a:r>
            <a:r>
              <a:rPr lang="zh-CN" altLang="en-US" sz="2400" dirty="0">
                <a:solidFill>
                  <a:srgbClr val="000066"/>
                </a:solidFill>
                <a:latin typeface="微软雅黑" panose="020B0503020204020204" charset="-122"/>
                <a:ea typeface="微软雅黑" panose="020B0503020204020204" charset="-122"/>
                <a:sym typeface="+mn-ea"/>
              </a:rPr>
              <a:t>二阶微分边缘检测算子</a:t>
            </a:r>
            <a:endParaRPr lang="zh-CN" altLang="en-US" sz="2400" b="1" dirty="0">
              <a:solidFill>
                <a:srgbClr val="000066"/>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marL="0" indent="0">
              <a:buFont typeface="Wingdings" panose="05000000000000000000" pitchFamily="2" charset="2"/>
              <a:buNone/>
            </a:pP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zh-CN" altLang="en-US" sz="2135" b="1" dirty="0">
                <a:solidFill>
                  <a:srgbClr val="000066"/>
                </a:solidFill>
                <a:latin typeface="微软雅黑" panose="020B0503020204020204" charset="-122"/>
                <a:ea typeface="微软雅黑" panose="020B0503020204020204" charset="-122"/>
              </a:rPr>
              <a:t>离散拉普拉斯算子</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467360" y="1916430"/>
            <a:ext cx="8741410" cy="4333875"/>
          </a:xfrm>
          <a:prstGeom prst="rect">
            <a:avLst/>
          </a:prstGeom>
        </p:spPr>
        <p:txBody>
          <a:bodyPr wrap="square">
            <a:noAutofit/>
          </a:bodyPr>
          <a:lstStyle/>
          <a:p>
            <a:r>
              <a:rPr lang="zh-CN" altLang="en-US" sz="2800" b="0" dirty="0">
                <a:solidFill>
                  <a:schemeClr val="tx1"/>
                </a:solidFill>
                <a:latin typeface="+mn-lt"/>
                <a:ea typeface="+mn-ea"/>
              </a:rPr>
              <a:t>可以整理为：</a:t>
            </a:r>
            <a:endParaRPr lang="zh-CN" altLang="en-US"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r>
              <a:rPr lang="zh-CN" altLang="en-US" sz="2800" b="0" dirty="0">
                <a:solidFill>
                  <a:schemeClr val="tx1"/>
                </a:solidFill>
                <a:latin typeface="+mn-lt"/>
                <a:ea typeface="+mn-ea"/>
              </a:rPr>
              <a:t>与此对应的局部相关运算模板表示为：</a:t>
            </a:r>
            <a:endParaRPr lang="zh-CN" altLang="en-US" sz="2800" b="0" dirty="0">
              <a:solidFill>
                <a:schemeClr val="tx1"/>
              </a:solidFill>
              <a:latin typeface="+mn-lt"/>
              <a:ea typeface="+mn-ea"/>
            </a:endParaRPr>
          </a:p>
        </p:txBody>
      </p:sp>
      <p:graphicFrame>
        <p:nvGraphicFramePr>
          <p:cNvPr id="7" name="对象 -2147480646"/>
          <p:cNvGraphicFramePr>
            <a:graphicFrameLocks noChangeAspect="1"/>
          </p:cNvGraphicFramePr>
          <p:nvPr/>
        </p:nvGraphicFramePr>
        <p:xfrm>
          <a:off x="683260" y="2564765"/>
          <a:ext cx="7627620" cy="497205"/>
        </p:xfrm>
        <a:graphic>
          <a:graphicData uri="http://schemas.openxmlformats.org/presentationml/2006/ole">
            <mc:AlternateContent xmlns:mc="http://schemas.openxmlformats.org/markup-compatibility/2006">
              <mc:Choice xmlns:v="urn:schemas-microsoft-com:vml" Requires="v">
                <p:oleObj spid="_x0000_s20495" name="" r:id="rId5" imgW="3263900" imgH="215900" progId="Equation.DSMT4">
                  <p:embed/>
                </p:oleObj>
              </mc:Choice>
              <mc:Fallback>
                <p:oleObj name="" r:id="rId5" imgW="3263900" imgH="215900" progId="Equation.DSMT4">
                  <p:embed/>
                  <p:pic>
                    <p:nvPicPr>
                      <p:cNvPr id="0" name="图片 11"/>
                      <p:cNvPicPr/>
                      <p:nvPr/>
                    </p:nvPicPr>
                    <p:blipFill>
                      <a:blip r:embed="rId6"/>
                      <a:stretch>
                        <a:fillRect/>
                      </a:stretch>
                    </p:blipFill>
                    <p:spPr>
                      <a:xfrm>
                        <a:off x="683260" y="2564765"/>
                        <a:ext cx="7627620" cy="497205"/>
                      </a:xfrm>
                      <a:prstGeom prst="rect">
                        <a:avLst/>
                      </a:prstGeom>
                      <a:noFill/>
                      <a:ln w="38100">
                        <a:noFill/>
                        <a:miter/>
                      </a:ln>
                    </p:spPr>
                  </p:pic>
                </p:oleObj>
              </mc:Fallback>
            </mc:AlternateContent>
          </a:graphicData>
        </a:graphic>
      </p:graphicFrame>
      <p:graphicFrame>
        <p:nvGraphicFramePr>
          <p:cNvPr id="9" name="对象 -2147480645"/>
          <p:cNvGraphicFramePr>
            <a:graphicFrameLocks noChangeAspect="1"/>
          </p:cNvGraphicFramePr>
          <p:nvPr/>
        </p:nvGraphicFramePr>
        <p:xfrm>
          <a:off x="2267585" y="3932555"/>
          <a:ext cx="4852035" cy="1231265"/>
        </p:xfrm>
        <a:graphic>
          <a:graphicData uri="http://schemas.openxmlformats.org/presentationml/2006/ole">
            <mc:AlternateContent xmlns:mc="http://schemas.openxmlformats.org/markup-compatibility/2006">
              <mc:Choice xmlns:v="urn:schemas-microsoft-com:vml" Requires="v">
                <p:oleObj spid="_x0000_s20496" name="" r:id="rId7" imgW="2336800" imgH="596900" progId="Equation.DSMT4">
                  <p:embed/>
                </p:oleObj>
              </mc:Choice>
              <mc:Fallback>
                <p:oleObj name="" r:id="rId7" imgW="2336800" imgH="596900" progId="Equation.DSMT4">
                  <p:embed/>
                  <p:pic>
                    <p:nvPicPr>
                      <p:cNvPr id="0" name="图片 13"/>
                      <p:cNvPicPr/>
                      <p:nvPr/>
                    </p:nvPicPr>
                    <p:blipFill>
                      <a:blip r:embed="rId8"/>
                      <a:stretch>
                        <a:fillRect/>
                      </a:stretch>
                    </p:blipFill>
                    <p:spPr>
                      <a:xfrm>
                        <a:off x="2267585" y="3932555"/>
                        <a:ext cx="4852035" cy="1231265"/>
                      </a:xfrm>
                      <a:prstGeom prst="rect">
                        <a:avLst/>
                      </a:prstGeom>
                      <a:noFill/>
                      <a:ln w="38100">
                        <a:noFill/>
                        <a:miter/>
                      </a:ln>
                    </p:spPr>
                  </p:pic>
                </p:oleObj>
              </mc:Fallback>
            </mc:AlternateContent>
          </a:graphicData>
        </a:graphic>
      </p:graphicFrame>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33</a:t>
            </a:r>
            <a:endParaRPr lang="en-US" sz="1600" b="1" dirty="0">
              <a:solidFill>
                <a:schemeClr val="tx1"/>
              </a:solidFill>
            </a:endParaRPr>
          </a:p>
        </p:txBody>
      </p:sp>
      <p:sp>
        <p:nvSpPr>
          <p:cNvPr id="11" name="文本框 10"/>
          <p:cNvSpPr txBox="1"/>
          <p:nvPr/>
        </p:nvSpPr>
        <p:spPr>
          <a:xfrm>
            <a:off x="7255933" y="252873"/>
            <a:ext cx="1410461" cy="420370"/>
          </a:xfrm>
          <a:prstGeom prst="rect">
            <a:avLst/>
          </a:prstGeom>
          <a:noFill/>
        </p:spPr>
        <p:txBody>
          <a:bodyPr wrap="square" rtlCol="0">
            <a:spAutoFit/>
          </a:bodyPr>
          <a:lstStyle/>
          <a:p>
            <a:r>
              <a:rPr lang="zh-CN" altLang="en-US" sz="2135" dirty="0">
                <a:solidFill>
                  <a:schemeClr val="bg1"/>
                </a:solidFill>
                <a:latin typeface="微软雅黑" panose="020B0503020204020204" charset="-122"/>
                <a:ea typeface="微软雅黑" panose="020B0503020204020204" charset="-122"/>
                <a:sym typeface="+mn-ea"/>
              </a:rPr>
              <a:t>二阶方法</a:t>
            </a:r>
            <a:endParaRPr lang="zh-CN" altLang="en-US" sz="2135"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dirty="0">
                <a:solidFill>
                  <a:srgbClr val="000000"/>
                </a:solidFill>
                <a:latin typeface="微软雅黑" panose="020B0503020204020204" charset="-122"/>
                <a:ea typeface="微软雅黑" panose="020B0503020204020204" charset="-122"/>
                <a:sym typeface="+mn-ea"/>
              </a:rPr>
              <a:t>三、</a:t>
            </a:r>
            <a:r>
              <a:rPr lang="zh-CN" altLang="en-US" sz="2400" dirty="0">
                <a:solidFill>
                  <a:srgbClr val="000066"/>
                </a:solidFill>
                <a:latin typeface="微软雅黑" panose="020B0503020204020204" charset="-122"/>
                <a:ea typeface="微软雅黑" panose="020B0503020204020204" charset="-122"/>
                <a:sym typeface="+mn-ea"/>
              </a:rPr>
              <a:t>二阶微分边缘检测算子</a:t>
            </a:r>
            <a:endParaRPr lang="zh-CN" altLang="en-US" sz="2400" b="1" dirty="0">
              <a:solidFill>
                <a:srgbClr val="000066"/>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marL="0" indent="0">
              <a:buFont typeface="Wingdings" panose="05000000000000000000" pitchFamily="2" charset="2"/>
              <a:buNone/>
            </a:pP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zh-CN" altLang="en-US" sz="2135" b="1" dirty="0">
                <a:solidFill>
                  <a:srgbClr val="000066"/>
                </a:solidFill>
                <a:latin typeface="微软雅黑" panose="020B0503020204020204" charset="-122"/>
                <a:ea typeface="微软雅黑" panose="020B0503020204020204" charset="-122"/>
              </a:rPr>
              <a:t>离散拉普拉斯算子</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467360" y="1615440"/>
            <a:ext cx="8741410" cy="4333875"/>
          </a:xfrm>
          <a:prstGeom prst="rect">
            <a:avLst/>
          </a:prstGeom>
        </p:spPr>
        <p:txBody>
          <a:bodyPr wrap="square">
            <a:noAutofit/>
          </a:bodyPr>
          <a:lstStyle/>
          <a:p>
            <a:r>
              <a:rPr lang="zh-CN" altLang="en-US" sz="2800" b="0" dirty="0">
                <a:solidFill>
                  <a:schemeClr val="tx1"/>
                </a:solidFill>
                <a:latin typeface="+mn-lt"/>
                <a:ea typeface="+mn-ea"/>
              </a:rPr>
              <a:t>三种常用的变形的拉普拉斯滤波器：</a:t>
            </a:r>
            <a:endParaRPr lang="zh-CN" altLang="en-US" sz="2800" b="0" dirty="0">
              <a:solidFill>
                <a:schemeClr val="tx1"/>
              </a:solidFill>
              <a:latin typeface="+mn-lt"/>
              <a:ea typeface="+mn-ea"/>
            </a:endParaRPr>
          </a:p>
        </p:txBody>
      </p:sp>
      <p:graphicFrame>
        <p:nvGraphicFramePr>
          <p:cNvPr id="7" name="对象 -2147480644"/>
          <p:cNvGraphicFramePr>
            <a:graphicFrameLocks noChangeAspect="1"/>
          </p:cNvGraphicFramePr>
          <p:nvPr/>
        </p:nvGraphicFramePr>
        <p:xfrm>
          <a:off x="1619885" y="2204720"/>
          <a:ext cx="1884680" cy="1506220"/>
        </p:xfrm>
        <a:graphic>
          <a:graphicData uri="http://schemas.openxmlformats.org/presentationml/2006/ole">
            <mc:AlternateContent xmlns:mc="http://schemas.openxmlformats.org/markup-compatibility/2006">
              <mc:Choice xmlns:v="urn:schemas-microsoft-com:vml" Requires="v">
                <p:oleObj spid="_x0000_s21526" name="" r:id="rId5" imgW="736600" imgH="596900" progId="Equation.DSMT4">
                  <p:embed/>
                </p:oleObj>
              </mc:Choice>
              <mc:Fallback>
                <p:oleObj name="" r:id="rId5" imgW="736600" imgH="596900" progId="Equation.DSMT4">
                  <p:embed/>
                  <p:pic>
                    <p:nvPicPr>
                      <p:cNvPr id="0" name="图片 3075"/>
                      <p:cNvPicPr/>
                      <p:nvPr/>
                    </p:nvPicPr>
                    <p:blipFill>
                      <a:blip r:embed="rId6"/>
                      <a:stretch>
                        <a:fillRect/>
                      </a:stretch>
                    </p:blipFill>
                    <p:spPr>
                      <a:xfrm>
                        <a:off x="1619885" y="2204720"/>
                        <a:ext cx="1884680" cy="1506220"/>
                      </a:xfrm>
                      <a:prstGeom prst="rect">
                        <a:avLst/>
                      </a:prstGeom>
                      <a:noFill/>
                      <a:ln w="38100">
                        <a:noFill/>
                        <a:miter/>
                      </a:ln>
                    </p:spPr>
                  </p:pic>
                </p:oleObj>
              </mc:Fallback>
            </mc:AlternateContent>
          </a:graphicData>
        </a:graphic>
      </p:graphicFrame>
      <p:graphicFrame>
        <p:nvGraphicFramePr>
          <p:cNvPr id="9" name="对象 -2147480093"/>
          <p:cNvGraphicFramePr>
            <a:graphicFrameLocks noChangeAspect="1"/>
          </p:cNvGraphicFramePr>
          <p:nvPr/>
        </p:nvGraphicFramePr>
        <p:xfrm>
          <a:off x="1757680" y="4254500"/>
          <a:ext cx="1746885" cy="1694815"/>
        </p:xfrm>
        <a:graphic>
          <a:graphicData uri="http://schemas.openxmlformats.org/presentationml/2006/ole">
            <mc:AlternateContent xmlns:mc="http://schemas.openxmlformats.org/markup-compatibility/2006">
              <mc:Choice xmlns:v="urn:schemas-microsoft-com:vml" Requires="v">
                <p:oleObj spid="_x0000_s21527" name="" r:id="rId7" imgW="609600" imgH="596900" progId="Equation.DSMT4">
                  <p:embed/>
                </p:oleObj>
              </mc:Choice>
              <mc:Fallback>
                <p:oleObj name="" r:id="rId7" imgW="609600" imgH="596900" progId="Equation.DSMT4">
                  <p:embed/>
                  <p:pic>
                    <p:nvPicPr>
                      <p:cNvPr id="0" name="图片 11"/>
                      <p:cNvPicPr/>
                      <p:nvPr/>
                    </p:nvPicPr>
                    <p:blipFill>
                      <a:blip r:embed="rId8"/>
                      <a:stretch>
                        <a:fillRect/>
                      </a:stretch>
                    </p:blipFill>
                    <p:spPr>
                      <a:xfrm>
                        <a:off x="1757680" y="4254500"/>
                        <a:ext cx="1746885" cy="1694815"/>
                      </a:xfrm>
                      <a:prstGeom prst="rect">
                        <a:avLst/>
                      </a:prstGeom>
                      <a:noFill/>
                      <a:ln w="38100">
                        <a:noFill/>
                        <a:miter/>
                      </a:ln>
                    </p:spPr>
                  </p:pic>
                </p:oleObj>
              </mc:Fallback>
            </mc:AlternateContent>
          </a:graphicData>
        </a:graphic>
      </p:graphicFrame>
      <p:graphicFrame>
        <p:nvGraphicFramePr>
          <p:cNvPr id="11" name="对象 -2147480642"/>
          <p:cNvGraphicFramePr>
            <a:graphicFrameLocks noChangeAspect="1"/>
          </p:cNvGraphicFramePr>
          <p:nvPr/>
        </p:nvGraphicFramePr>
        <p:xfrm>
          <a:off x="4427855" y="2276475"/>
          <a:ext cx="3806825" cy="3527425"/>
        </p:xfrm>
        <a:graphic>
          <a:graphicData uri="http://schemas.openxmlformats.org/presentationml/2006/ole">
            <mc:AlternateContent xmlns:mc="http://schemas.openxmlformats.org/markup-compatibility/2006">
              <mc:Choice xmlns:v="urn:schemas-microsoft-com:vml" Requires="v">
                <p:oleObj spid="_x0000_s21528" name="" r:id="rId9" imgW="1879600" imgH="1739900" progId="Equation.DSMT4">
                  <p:embed/>
                </p:oleObj>
              </mc:Choice>
              <mc:Fallback>
                <p:oleObj name="" r:id="rId9" imgW="1879600" imgH="1739900" progId="Equation.DSMT4">
                  <p:embed/>
                  <p:pic>
                    <p:nvPicPr>
                      <p:cNvPr id="0" name="图片 13"/>
                      <p:cNvPicPr/>
                      <p:nvPr/>
                    </p:nvPicPr>
                    <p:blipFill>
                      <a:blip r:embed="rId10"/>
                      <a:stretch>
                        <a:fillRect/>
                      </a:stretch>
                    </p:blipFill>
                    <p:spPr>
                      <a:xfrm>
                        <a:off x="4427855" y="2276475"/>
                        <a:ext cx="3806825" cy="3527425"/>
                      </a:xfrm>
                      <a:prstGeom prst="rect">
                        <a:avLst/>
                      </a:prstGeom>
                      <a:noFill/>
                      <a:ln w="38100">
                        <a:noFill/>
                        <a:miter/>
                      </a:ln>
                    </p:spPr>
                  </p:pic>
                </p:oleObj>
              </mc:Fallback>
            </mc:AlternateContent>
          </a:graphicData>
        </a:graphic>
      </p:graphicFrame>
      <p:sp>
        <p:nvSpPr>
          <p:cNvPr id="18" name="文本框 17"/>
          <p:cNvSpPr txBox="1"/>
          <p:nvPr/>
        </p:nvSpPr>
        <p:spPr>
          <a:xfrm>
            <a:off x="1979930" y="3644900"/>
            <a:ext cx="1625600" cy="521970"/>
          </a:xfrm>
          <a:prstGeom prst="rect">
            <a:avLst/>
          </a:prstGeom>
          <a:noFill/>
        </p:spPr>
        <p:txBody>
          <a:bodyPr wrap="square" rtlCol="0">
            <a:spAutoFit/>
          </a:bodyPr>
          <a:lstStyle/>
          <a:p>
            <a:r>
              <a:rPr lang="zh-CN" altLang="en-US" sz="2800" b="0" dirty="0">
                <a:solidFill>
                  <a:schemeClr val="tx1"/>
                </a:solidFill>
                <a:latin typeface="+mn-lt"/>
                <a:ea typeface="+mn-ea"/>
              </a:rPr>
              <a:t>（a）</a:t>
            </a:r>
            <a:endParaRPr lang="zh-CN" altLang="en-US" sz="2800" b="0" dirty="0">
              <a:solidFill>
                <a:schemeClr val="tx1"/>
              </a:solidFill>
              <a:latin typeface="+mn-lt"/>
              <a:ea typeface="+mn-ea"/>
            </a:endParaRPr>
          </a:p>
        </p:txBody>
      </p:sp>
      <p:sp>
        <p:nvSpPr>
          <p:cNvPr id="19" name="文本框 18"/>
          <p:cNvSpPr txBox="1"/>
          <p:nvPr/>
        </p:nvSpPr>
        <p:spPr>
          <a:xfrm>
            <a:off x="2123440" y="5949315"/>
            <a:ext cx="1336675" cy="521970"/>
          </a:xfrm>
          <a:prstGeom prst="rect">
            <a:avLst/>
          </a:prstGeom>
          <a:noFill/>
        </p:spPr>
        <p:txBody>
          <a:bodyPr wrap="square" rtlCol="0">
            <a:spAutoFit/>
          </a:bodyPr>
          <a:lstStyle/>
          <a:p>
            <a:r>
              <a:rPr lang="zh-CN" altLang="en-US" sz="2800" b="0" dirty="0">
                <a:solidFill>
                  <a:schemeClr val="tx1"/>
                </a:solidFill>
                <a:latin typeface="+mn-lt"/>
                <a:ea typeface="+mn-ea"/>
              </a:rPr>
              <a:t>（</a:t>
            </a:r>
            <a:r>
              <a:rPr lang="en-US" altLang="zh-CN" sz="2800" b="0" dirty="0">
                <a:solidFill>
                  <a:schemeClr val="tx1"/>
                </a:solidFill>
                <a:latin typeface="+mn-lt"/>
                <a:ea typeface="+mn-ea"/>
              </a:rPr>
              <a:t>b</a:t>
            </a:r>
            <a:r>
              <a:rPr lang="zh-CN" altLang="en-US" sz="2800" b="0" dirty="0">
                <a:solidFill>
                  <a:schemeClr val="tx1"/>
                </a:solidFill>
                <a:latin typeface="+mn-lt"/>
                <a:ea typeface="+mn-ea"/>
              </a:rPr>
              <a:t>）</a:t>
            </a:r>
            <a:endParaRPr lang="zh-CN" altLang="en-US" sz="2800" b="0" dirty="0">
              <a:solidFill>
                <a:schemeClr val="tx1"/>
              </a:solidFill>
              <a:latin typeface="+mn-lt"/>
              <a:ea typeface="+mn-ea"/>
            </a:endParaRPr>
          </a:p>
        </p:txBody>
      </p:sp>
      <p:sp>
        <p:nvSpPr>
          <p:cNvPr id="20" name="文本框 19"/>
          <p:cNvSpPr txBox="1"/>
          <p:nvPr/>
        </p:nvSpPr>
        <p:spPr>
          <a:xfrm>
            <a:off x="5782310" y="5949315"/>
            <a:ext cx="1097915" cy="521970"/>
          </a:xfrm>
          <a:prstGeom prst="rect">
            <a:avLst/>
          </a:prstGeom>
          <a:noFill/>
        </p:spPr>
        <p:txBody>
          <a:bodyPr wrap="square" rtlCol="0">
            <a:spAutoFit/>
          </a:bodyPr>
          <a:lstStyle/>
          <a:p>
            <a:r>
              <a:rPr lang="zh-CN" altLang="en-US" sz="2800" b="0" dirty="0">
                <a:solidFill>
                  <a:schemeClr val="tx1"/>
                </a:solidFill>
                <a:latin typeface="+mn-lt"/>
                <a:ea typeface="+mn-ea"/>
              </a:rPr>
              <a:t>（</a:t>
            </a:r>
            <a:r>
              <a:rPr lang="en-US" altLang="zh-CN" sz="2800" b="0" dirty="0">
                <a:solidFill>
                  <a:schemeClr val="tx1"/>
                </a:solidFill>
                <a:latin typeface="+mn-lt"/>
                <a:ea typeface="+mn-ea"/>
              </a:rPr>
              <a:t>c</a:t>
            </a:r>
            <a:r>
              <a:rPr lang="zh-CN" altLang="en-US" sz="2800" b="0" dirty="0">
                <a:solidFill>
                  <a:schemeClr val="tx1"/>
                </a:solidFill>
                <a:latin typeface="+mn-lt"/>
                <a:ea typeface="+mn-ea"/>
              </a:rPr>
              <a:t>）</a:t>
            </a:r>
            <a:endParaRPr lang="zh-CN" altLang="en-US" sz="2800" b="0" dirty="0">
              <a:solidFill>
                <a:schemeClr val="tx1"/>
              </a:solidFill>
              <a:latin typeface="+mn-lt"/>
              <a:ea typeface="+mn-ea"/>
            </a:endParaRPr>
          </a:p>
        </p:txBody>
      </p:sp>
      <p:sp>
        <p:nvSpPr>
          <p:cNvPr id="21"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34</a:t>
            </a:r>
            <a:endParaRPr lang="en-US" sz="1600" b="1" dirty="0">
              <a:solidFill>
                <a:schemeClr val="tx1"/>
              </a:solidFill>
            </a:endParaRPr>
          </a:p>
        </p:txBody>
      </p:sp>
      <p:sp>
        <p:nvSpPr>
          <p:cNvPr id="14" name="文本框 13"/>
          <p:cNvSpPr txBox="1"/>
          <p:nvPr/>
        </p:nvSpPr>
        <p:spPr>
          <a:xfrm>
            <a:off x="7255933" y="252873"/>
            <a:ext cx="1410461" cy="420370"/>
          </a:xfrm>
          <a:prstGeom prst="rect">
            <a:avLst/>
          </a:prstGeom>
          <a:noFill/>
        </p:spPr>
        <p:txBody>
          <a:bodyPr wrap="square" rtlCol="0">
            <a:spAutoFit/>
          </a:bodyPr>
          <a:lstStyle/>
          <a:p>
            <a:r>
              <a:rPr lang="zh-CN" altLang="en-US" sz="2135" dirty="0">
                <a:solidFill>
                  <a:schemeClr val="bg1"/>
                </a:solidFill>
                <a:latin typeface="微软雅黑" panose="020B0503020204020204" charset="-122"/>
                <a:ea typeface="微软雅黑" panose="020B0503020204020204" charset="-122"/>
                <a:sym typeface="+mn-ea"/>
              </a:rPr>
              <a:t>二阶方法</a:t>
            </a:r>
            <a:endParaRPr lang="zh-CN" altLang="en-US" sz="2135"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dirty="0">
                <a:solidFill>
                  <a:srgbClr val="000000"/>
                </a:solidFill>
                <a:latin typeface="微软雅黑" panose="020B0503020204020204" charset="-122"/>
                <a:ea typeface="微软雅黑" panose="020B0503020204020204" charset="-122"/>
                <a:sym typeface="+mn-ea"/>
              </a:rPr>
              <a:t>三、</a:t>
            </a:r>
            <a:r>
              <a:rPr lang="zh-CN" altLang="en-US" sz="2400" dirty="0">
                <a:solidFill>
                  <a:srgbClr val="000066"/>
                </a:solidFill>
                <a:latin typeface="微软雅黑" panose="020B0503020204020204" charset="-122"/>
                <a:ea typeface="微软雅黑" panose="020B0503020204020204" charset="-122"/>
                <a:sym typeface="+mn-ea"/>
              </a:rPr>
              <a:t>二阶微分边缘检测算子</a:t>
            </a:r>
            <a:endParaRPr lang="zh-CN" altLang="en-US" sz="2400" b="1" dirty="0">
              <a:solidFill>
                <a:srgbClr val="000066"/>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marL="0" indent="0">
              <a:buFont typeface="Wingdings" panose="05000000000000000000" pitchFamily="2" charset="2"/>
              <a:buNone/>
            </a:pP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zh-CN" altLang="en-US" sz="2135" b="1" dirty="0">
                <a:solidFill>
                  <a:srgbClr val="000066"/>
                </a:solidFill>
                <a:latin typeface="微软雅黑" panose="020B0503020204020204" charset="-122"/>
                <a:ea typeface="微软雅黑" panose="020B0503020204020204" charset="-122"/>
              </a:rPr>
              <a:t>离散拉普拉斯算子</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505460" y="2386330"/>
            <a:ext cx="8741410" cy="4333875"/>
          </a:xfrm>
          <a:prstGeom prst="rect">
            <a:avLst/>
          </a:prstGeom>
        </p:spPr>
        <p:txBody>
          <a:bodyPr wrap="square">
            <a:noAutofit/>
          </a:bodyPr>
          <a:lstStyle/>
          <a:p>
            <a:r>
              <a:rPr lang="zh-CN" altLang="en-US" sz="2800" b="0" dirty="0">
                <a:solidFill>
                  <a:schemeClr val="tx1"/>
                </a:solidFill>
                <a:latin typeface="+mn-lt"/>
                <a:ea typeface="+mn-ea"/>
              </a:rPr>
              <a:t>从上述模板可看出，</a:t>
            </a:r>
            <a:r>
              <a:rPr lang="zh-CN" altLang="en-US" sz="2800" dirty="0">
                <a:solidFill>
                  <a:srgbClr val="FF0000"/>
                </a:solidFill>
                <a:latin typeface="+mn-lt"/>
                <a:ea typeface="+mn-ea"/>
              </a:rPr>
              <a:t>二阶微分算子模板元素有正有负</a:t>
            </a:r>
            <a:r>
              <a:rPr lang="zh-CN" altLang="en-US" sz="2800" b="0" dirty="0">
                <a:solidFill>
                  <a:schemeClr val="tx1"/>
                </a:solidFill>
                <a:latin typeface="+mn-lt"/>
                <a:ea typeface="+mn-ea"/>
              </a:rPr>
              <a:t>，所有元素的和为</a:t>
            </a:r>
            <a:r>
              <a:rPr lang="en-US" altLang="zh-CN" sz="2800" b="0" dirty="0">
                <a:solidFill>
                  <a:schemeClr val="tx1"/>
                </a:solidFill>
                <a:latin typeface="+mn-lt"/>
                <a:ea typeface="+mn-ea"/>
              </a:rPr>
              <a:t>0</a:t>
            </a:r>
            <a:r>
              <a:rPr lang="zh-CN" altLang="en-US" sz="2800" b="0" dirty="0">
                <a:solidFill>
                  <a:schemeClr val="tx1"/>
                </a:solidFill>
                <a:latin typeface="+mn-lt"/>
                <a:ea typeface="+mn-ea"/>
              </a:rPr>
              <a:t>。</a:t>
            </a:r>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zh-CN" altLang="en-US" sz="2800" dirty="0">
                <a:solidFill>
                  <a:srgbClr val="FF0000"/>
                </a:solidFill>
                <a:latin typeface="+mn-lt"/>
                <a:ea typeface="+mn-ea"/>
              </a:rPr>
              <a:t>与一阶微分相比，二阶微分算子对噪声比较敏感，可能会放大噪声。</a:t>
            </a:r>
            <a:endParaRPr lang="zh-CN" altLang="en-US" sz="2800" dirty="0">
              <a:solidFill>
                <a:srgbClr val="FF0000"/>
              </a:solidFill>
              <a:latin typeface="+mn-lt"/>
              <a:ea typeface="+mn-ea"/>
            </a:endParaRPr>
          </a:p>
          <a:p>
            <a:endParaRPr lang="zh-CN" altLang="en-US" sz="2800" dirty="0">
              <a:solidFill>
                <a:srgbClr val="FF0000"/>
              </a:solidFill>
              <a:latin typeface="+mn-lt"/>
              <a:ea typeface="+mn-ea"/>
            </a:endParaRPr>
          </a:p>
          <a:p>
            <a:endParaRPr lang="zh-CN" altLang="en-US" sz="2800" dirty="0">
              <a:solidFill>
                <a:srgbClr val="FF0000"/>
              </a:solidFill>
              <a:latin typeface="+mn-lt"/>
              <a:ea typeface="+mn-ea"/>
            </a:endParaRPr>
          </a:p>
          <a:p>
            <a:r>
              <a:rPr lang="zh-CN" altLang="en-US" sz="2800" dirty="0">
                <a:solidFill>
                  <a:schemeClr val="accent1"/>
                </a:solidFill>
                <a:effectLst>
                  <a:outerShdw blurRad="38100" dist="25400" dir="5400000" algn="ctr" rotWithShape="0">
                    <a:srgbClr val="6E747A">
                      <a:alpha val="43000"/>
                    </a:srgbClr>
                  </a:outerShdw>
                </a:effectLst>
                <a:latin typeface="+mn-lt"/>
                <a:ea typeface="+mn-ea"/>
              </a:rPr>
              <a:t>问题：边缘检测算子是低通还是高通算子？</a:t>
            </a:r>
            <a:endParaRPr lang="zh-CN" altLang="en-US" sz="2800" dirty="0">
              <a:solidFill>
                <a:schemeClr val="accent1"/>
              </a:solidFill>
              <a:effectLst>
                <a:outerShdw blurRad="38100" dist="25400" dir="5400000" algn="ctr" rotWithShape="0">
                  <a:srgbClr val="6E747A">
                    <a:alpha val="43000"/>
                  </a:srgbClr>
                </a:outerShdw>
              </a:effectLst>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35</a:t>
            </a:r>
            <a:endParaRPr lang="en-US" sz="1600" b="1" dirty="0">
              <a:solidFill>
                <a:schemeClr val="tx1"/>
              </a:solidFill>
            </a:endParaRPr>
          </a:p>
        </p:txBody>
      </p:sp>
      <p:sp>
        <p:nvSpPr>
          <p:cNvPr id="8" name="文本框 7"/>
          <p:cNvSpPr txBox="1"/>
          <p:nvPr/>
        </p:nvSpPr>
        <p:spPr>
          <a:xfrm>
            <a:off x="7255933" y="252873"/>
            <a:ext cx="1410461" cy="420370"/>
          </a:xfrm>
          <a:prstGeom prst="rect">
            <a:avLst/>
          </a:prstGeom>
          <a:noFill/>
        </p:spPr>
        <p:txBody>
          <a:bodyPr wrap="square" rtlCol="0">
            <a:spAutoFit/>
          </a:bodyPr>
          <a:lstStyle/>
          <a:p>
            <a:r>
              <a:rPr lang="zh-CN" altLang="en-US" sz="2135" dirty="0">
                <a:solidFill>
                  <a:schemeClr val="bg1"/>
                </a:solidFill>
                <a:latin typeface="微软雅黑" panose="020B0503020204020204" charset="-122"/>
                <a:ea typeface="微软雅黑" panose="020B0503020204020204" charset="-122"/>
                <a:sym typeface="+mn-ea"/>
              </a:rPr>
              <a:t>二阶方法</a:t>
            </a:r>
            <a:endParaRPr lang="zh-CN" altLang="en-US" sz="2135"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dirty="0">
                <a:solidFill>
                  <a:srgbClr val="000000"/>
                </a:solidFill>
                <a:latin typeface="微软雅黑" panose="020B0503020204020204" charset="-122"/>
                <a:ea typeface="微软雅黑" panose="020B0503020204020204" charset="-122"/>
                <a:sym typeface="+mn-ea"/>
              </a:rPr>
              <a:t>三、</a:t>
            </a:r>
            <a:r>
              <a:rPr lang="zh-CN" altLang="en-US" sz="2400" dirty="0">
                <a:solidFill>
                  <a:srgbClr val="000066"/>
                </a:solidFill>
                <a:latin typeface="微软雅黑" panose="020B0503020204020204" charset="-122"/>
                <a:ea typeface="微软雅黑" panose="020B0503020204020204" charset="-122"/>
                <a:sym typeface="+mn-ea"/>
              </a:rPr>
              <a:t>二阶微分边缘检测算子</a:t>
            </a:r>
            <a:endParaRPr lang="zh-CN" altLang="en-US" sz="2400" b="1" dirty="0">
              <a:solidFill>
                <a:srgbClr val="000066"/>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a:buFont typeface="Wingdings" panose="05000000000000000000" pitchFamily="2" charset="2"/>
              <a:buChar char="u"/>
            </a:pPr>
            <a:r>
              <a:rPr lang="zh-CN" altLang="en-US" sz="2135" b="1" dirty="0">
                <a:latin typeface="微软雅黑" panose="020B0503020204020204" charset="-122"/>
                <a:ea typeface="微软雅黑" panose="020B0503020204020204" charset="-122"/>
              </a:rPr>
              <a:t>阈值化操作：</a:t>
            </a: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zh-CN" altLang="en-US" sz="2135" b="1" dirty="0">
                <a:solidFill>
                  <a:srgbClr val="000066"/>
                </a:solidFill>
                <a:latin typeface="微软雅黑" panose="020B0503020204020204" charset="-122"/>
                <a:ea typeface="微软雅黑" panose="020B0503020204020204" charset="-122"/>
              </a:rPr>
              <a:t>离散拉普拉斯算子</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505460" y="2386330"/>
            <a:ext cx="8741410" cy="4333875"/>
          </a:xfrm>
          <a:prstGeom prst="rect">
            <a:avLst/>
          </a:prstGeom>
        </p:spPr>
        <p:txBody>
          <a:bodyPr wrap="square">
            <a:noAutofit/>
          </a:bodyPr>
          <a:lstStyle/>
          <a:p>
            <a:r>
              <a:rPr lang="zh-CN" altLang="en-US" sz="2800" b="0" dirty="0">
                <a:solidFill>
                  <a:schemeClr val="tx1"/>
                </a:solidFill>
                <a:latin typeface="+mn-lt"/>
                <a:ea typeface="+mn-ea"/>
              </a:rPr>
              <a:t>一种常用的方法是，如果图像局部灰度方差超过特定阈值（如在双峰直方图的谷底选取阈值），则将过零点分类为边缘点。</a:t>
            </a:r>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r>
              <a:rPr lang="zh-CN" altLang="en-US" sz="2800" b="0" dirty="0">
                <a:solidFill>
                  <a:schemeClr val="tx1"/>
                </a:solidFill>
                <a:latin typeface="+mn-lt"/>
                <a:ea typeface="+mn-ea"/>
              </a:rPr>
              <a:t>另一种方法是通过对拉普拉斯输出在过零点处的梯度大小或斜率进行阈值化来选择强边。</a:t>
            </a:r>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p:txBody>
      </p:sp>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36</a:t>
            </a:r>
            <a:endParaRPr lang="en-US" sz="1600" b="1" dirty="0">
              <a:solidFill>
                <a:schemeClr val="tx1"/>
              </a:solidFill>
            </a:endParaRPr>
          </a:p>
        </p:txBody>
      </p:sp>
      <p:sp>
        <p:nvSpPr>
          <p:cNvPr id="8" name="文本框 7"/>
          <p:cNvSpPr txBox="1"/>
          <p:nvPr/>
        </p:nvSpPr>
        <p:spPr>
          <a:xfrm>
            <a:off x="7255933" y="252873"/>
            <a:ext cx="1410461" cy="420370"/>
          </a:xfrm>
          <a:prstGeom prst="rect">
            <a:avLst/>
          </a:prstGeom>
          <a:noFill/>
        </p:spPr>
        <p:txBody>
          <a:bodyPr wrap="square" rtlCol="0">
            <a:spAutoFit/>
          </a:bodyPr>
          <a:lstStyle/>
          <a:p>
            <a:r>
              <a:rPr lang="zh-CN" altLang="en-US" sz="2135" dirty="0">
                <a:solidFill>
                  <a:schemeClr val="bg1"/>
                </a:solidFill>
                <a:latin typeface="微软雅黑" panose="020B0503020204020204" charset="-122"/>
                <a:ea typeface="微软雅黑" panose="020B0503020204020204" charset="-122"/>
                <a:sym typeface="+mn-ea"/>
              </a:rPr>
              <a:t>二阶方法</a:t>
            </a:r>
            <a:endParaRPr lang="zh-CN" altLang="en-US" sz="2135"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dirty="0">
                <a:solidFill>
                  <a:srgbClr val="000000"/>
                </a:solidFill>
                <a:latin typeface="微软雅黑" panose="020B0503020204020204" charset="-122"/>
                <a:ea typeface="微软雅黑" panose="020B0503020204020204" charset="-122"/>
                <a:sym typeface="+mn-ea"/>
              </a:rPr>
              <a:t>三、</a:t>
            </a:r>
            <a:r>
              <a:rPr lang="zh-CN" altLang="en-US" sz="2400" dirty="0">
                <a:solidFill>
                  <a:srgbClr val="000066"/>
                </a:solidFill>
                <a:latin typeface="微软雅黑" panose="020B0503020204020204" charset="-122"/>
                <a:ea typeface="微软雅黑" panose="020B0503020204020204" charset="-122"/>
                <a:sym typeface="+mn-ea"/>
              </a:rPr>
              <a:t>二阶微分边缘检测算子</a:t>
            </a:r>
            <a:endParaRPr lang="zh-CN" altLang="en-US" sz="2400" b="1" dirty="0">
              <a:solidFill>
                <a:srgbClr val="000066"/>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a:buFont typeface="Wingdings" panose="05000000000000000000" pitchFamily="2" charset="2"/>
              <a:buChar char="u"/>
            </a:pPr>
            <a:r>
              <a:rPr lang="zh-CN" altLang="en-US" sz="2135" b="1" dirty="0">
                <a:latin typeface="微软雅黑" panose="020B0503020204020204" charset="-122"/>
                <a:ea typeface="微软雅黑" panose="020B0503020204020204" charset="-122"/>
              </a:rPr>
              <a:t>阈值化操作：</a:t>
            </a: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zh-CN" altLang="en-US" sz="2135" b="1" dirty="0">
                <a:solidFill>
                  <a:srgbClr val="000066"/>
                </a:solidFill>
                <a:latin typeface="微软雅黑" panose="020B0503020204020204" charset="-122"/>
                <a:ea typeface="微软雅黑" panose="020B0503020204020204" charset="-122"/>
              </a:rPr>
              <a:t>离散拉普拉斯算子</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505460" y="2386330"/>
            <a:ext cx="8741410" cy="4333875"/>
          </a:xfrm>
          <a:prstGeom prst="rect">
            <a:avLst/>
          </a:prstGeom>
        </p:spPr>
        <p:txBody>
          <a:bodyPr wrap="square">
            <a:noAutofit/>
          </a:bodyPr>
          <a:lstStyle/>
          <a:p>
            <a:r>
              <a:rPr lang="zh-CN" altLang="en-US" sz="2800" b="0" dirty="0">
                <a:solidFill>
                  <a:schemeClr val="tx1"/>
                </a:solidFill>
                <a:latin typeface="+mn-lt"/>
                <a:ea typeface="+mn-ea"/>
              </a:rPr>
              <a:t>图</a:t>
            </a:r>
            <a:r>
              <a:rPr lang="en-US" altLang="zh-CN" sz="2800" b="0" dirty="0">
                <a:solidFill>
                  <a:schemeClr val="tx1"/>
                </a:solidFill>
                <a:latin typeface="+mn-lt"/>
                <a:ea typeface="+mn-ea"/>
              </a:rPr>
              <a:t>7.8 </a:t>
            </a:r>
            <a:r>
              <a:rPr lang="zh-CN" altLang="en-US" sz="2800" b="0" dirty="0">
                <a:solidFill>
                  <a:schemeClr val="tx1"/>
                </a:solidFill>
                <a:latin typeface="+mn-lt"/>
                <a:ea typeface="+mn-ea"/>
              </a:rPr>
              <a:t>给出一种局域局部方差估计的检测框架</a:t>
            </a:r>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p:txBody>
      </p:sp>
      <p:pic>
        <p:nvPicPr>
          <p:cNvPr id="7" name="图片 6"/>
          <p:cNvPicPr>
            <a:picLocks noChangeAspect="1"/>
          </p:cNvPicPr>
          <p:nvPr/>
        </p:nvPicPr>
        <p:blipFill>
          <a:blip r:embed="rId5"/>
          <a:stretch>
            <a:fillRect/>
          </a:stretch>
        </p:blipFill>
        <p:spPr>
          <a:xfrm>
            <a:off x="556260" y="3068955"/>
            <a:ext cx="8044180" cy="3213100"/>
          </a:xfrm>
          <a:prstGeom prst="rect">
            <a:avLst/>
          </a:prstGeom>
        </p:spPr>
      </p:pic>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37</a:t>
            </a:r>
            <a:endParaRPr lang="en-US" sz="1600" b="1" dirty="0">
              <a:solidFill>
                <a:schemeClr val="tx1"/>
              </a:solidFill>
            </a:endParaRPr>
          </a:p>
        </p:txBody>
      </p:sp>
      <p:sp>
        <p:nvSpPr>
          <p:cNvPr id="8" name="文本框 7"/>
          <p:cNvSpPr txBox="1"/>
          <p:nvPr/>
        </p:nvSpPr>
        <p:spPr>
          <a:xfrm>
            <a:off x="7255933" y="252873"/>
            <a:ext cx="1410461" cy="420370"/>
          </a:xfrm>
          <a:prstGeom prst="rect">
            <a:avLst/>
          </a:prstGeom>
          <a:noFill/>
        </p:spPr>
        <p:txBody>
          <a:bodyPr wrap="square" rtlCol="0">
            <a:spAutoFit/>
          </a:bodyPr>
          <a:lstStyle/>
          <a:p>
            <a:r>
              <a:rPr lang="zh-CN" altLang="en-US" sz="2135" dirty="0">
                <a:solidFill>
                  <a:schemeClr val="bg1"/>
                </a:solidFill>
                <a:latin typeface="微软雅黑" panose="020B0503020204020204" charset="-122"/>
                <a:ea typeface="微软雅黑" panose="020B0503020204020204" charset="-122"/>
                <a:sym typeface="+mn-ea"/>
              </a:rPr>
              <a:t>二阶方法</a:t>
            </a:r>
            <a:endParaRPr lang="zh-CN" altLang="en-US" sz="2135"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文本框 1"/>
          <p:cNvSpPr txBox="1"/>
          <p:nvPr/>
        </p:nvSpPr>
        <p:spPr>
          <a:xfrm>
            <a:off x="613261" y="139609"/>
            <a:ext cx="3568755" cy="420370"/>
          </a:xfrm>
          <a:prstGeom prst="rect">
            <a:avLst/>
          </a:prstGeom>
          <a:noFill/>
        </p:spPr>
        <p:txBody>
          <a:bodyPr wrap="square" rtlCol="0">
            <a:spAutoFit/>
          </a:bodyPr>
          <a:lstStyle/>
          <a:p>
            <a:pPr algn="ctr"/>
            <a:r>
              <a:rPr lang="zh-CN" altLang="en-US" sz="2135" b="1" dirty="0">
                <a:solidFill>
                  <a:srgbClr val="000000"/>
                </a:solidFill>
                <a:latin typeface="微软雅黑" panose="020B0503020204020204" charset="-122"/>
                <a:ea typeface="微软雅黑" panose="020B0503020204020204" charset="-122"/>
              </a:rPr>
              <a:t>一、</a:t>
            </a:r>
            <a:r>
              <a:rPr lang="zh-CN" altLang="en-US" sz="2135" b="1" dirty="0">
                <a:solidFill>
                  <a:srgbClr val="000066"/>
                </a:solidFill>
                <a:latin typeface="微软雅黑" panose="020B0503020204020204" charset="-122"/>
                <a:ea typeface="微软雅黑" panose="020B0503020204020204" charset="-122"/>
              </a:rPr>
              <a:t>边缘检测基本概念</a:t>
            </a:r>
            <a:endParaRPr lang="zh-CN" altLang="en-US" sz="2135" b="1" dirty="0">
              <a:solidFill>
                <a:srgbClr val="000066"/>
              </a:solidFill>
              <a:latin typeface="微软雅黑" panose="020B0503020204020204" charset="-122"/>
              <a:ea typeface="微软雅黑" panose="020B0503020204020204" charset="-122"/>
            </a:endParaRPr>
          </a:p>
        </p:txBody>
      </p:sp>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2</a:t>
            </a:r>
            <a:endParaRPr lang="en-US" sz="1600" b="1" dirty="0">
              <a:solidFill>
                <a:schemeClr val="tx1"/>
              </a:solidFill>
            </a:endParaRPr>
          </a:p>
        </p:txBody>
      </p:sp>
      <p:sp>
        <p:nvSpPr>
          <p:cNvPr id="4" name="矩形 3"/>
          <p:cNvSpPr/>
          <p:nvPr/>
        </p:nvSpPr>
        <p:spPr>
          <a:xfrm>
            <a:off x="179512" y="1628800"/>
            <a:ext cx="8208864" cy="3970318"/>
          </a:xfrm>
          <a:prstGeom prst="rect">
            <a:avLst/>
          </a:prstGeom>
        </p:spPr>
        <p:txBody>
          <a:bodyPr wrap="square">
            <a:spAutoFit/>
          </a:bodyPr>
          <a:lstStyle/>
          <a:p>
            <a:pPr>
              <a:lnSpc>
                <a:spcPct val="150000"/>
              </a:lnSpc>
            </a:pPr>
            <a:r>
              <a:rPr lang="zh-CN" altLang="en-US" sz="2800" b="0" dirty="0" smtClean="0">
                <a:solidFill>
                  <a:schemeClr val="tx1"/>
                </a:solidFill>
                <a:latin typeface="+mn-lt"/>
                <a:ea typeface="+mn-ea"/>
              </a:rPr>
              <a:t>         当</a:t>
            </a:r>
            <a:r>
              <a:rPr lang="zh-CN" altLang="en-US" sz="2800" b="0" dirty="0">
                <a:solidFill>
                  <a:schemeClr val="tx1"/>
                </a:solidFill>
                <a:latin typeface="+mn-lt"/>
                <a:ea typeface="+mn-ea"/>
              </a:rPr>
              <a:t>三维场景投影到二维图像平面时，图像的边缘与“物理边缘”的含义有些不同</a:t>
            </a:r>
            <a:r>
              <a:rPr lang="zh-CN" altLang="en-US" sz="2800" b="0" dirty="0" smtClean="0">
                <a:solidFill>
                  <a:schemeClr val="tx1"/>
                </a:solidFill>
                <a:latin typeface="+mn-lt"/>
                <a:ea typeface="+mn-ea"/>
              </a:rPr>
              <a:t>。</a:t>
            </a:r>
            <a:endParaRPr lang="en-US" altLang="zh-CN" sz="2800" b="0" dirty="0" smtClean="0">
              <a:solidFill>
                <a:schemeClr val="tx1"/>
              </a:solidFill>
              <a:latin typeface="+mn-lt"/>
              <a:ea typeface="+mn-ea"/>
            </a:endParaRPr>
          </a:p>
          <a:p>
            <a:pPr>
              <a:lnSpc>
                <a:spcPct val="150000"/>
              </a:lnSpc>
            </a:pPr>
            <a:endParaRPr lang="zh-CN" altLang="en-US" sz="2800" b="0" dirty="0">
              <a:solidFill>
                <a:schemeClr val="tx1"/>
              </a:solidFill>
              <a:latin typeface="+mn-lt"/>
              <a:ea typeface="+mn-ea"/>
            </a:endParaRPr>
          </a:p>
          <a:p>
            <a:pPr>
              <a:lnSpc>
                <a:spcPct val="150000"/>
              </a:lnSpc>
            </a:pPr>
            <a:r>
              <a:rPr lang="zh-CN" altLang="en-US" sz="2800" b="0" dirty="0">
                <a:solidFill>
                  <a:schemeClr val="tx1"/>
                </a:solidFill>
                <a:latin typeface="+mn-lt"/>
                <a:ea typeface="+mn-ea"/>
              </a:rPr>
              <a:t>一般而言，“物理边缘”通常具有两种类型：</a:t>
            </a:r>
            <a:endParaRPr lang="zh-CN" altLang="en-US" sz="2800" b="0" dirty="0">
              <a:solidFill>
                <a:schemeClr val="tx1"/>
              </a:solidFill>
              <a:latin typeface="+mn-lt"/>
              <a:ea typeface="+mn-ea"/>
            </a:endParaRPr>
          </a:p>
          <a:p>
            <a:pPr>
              <a:lnSpc>
                <a:spcPct val="150000"/>
              </a:lnSpc>
            </a:pPr>
            <a:r>
              <a:rPr lang="zh-CN" altLang="en-US" sz="2800" b="0" dirty="0">
                <a:solidFill>
                  <a:schemeClr val="tx1"/>
                </a:solidFill>
                <a:latin typeface="+mn-lt"/>
                <a:ea typeface="+mn-ea"/>
              </a:rPr>
              <a:t>（1）物理表面的局部方向发生突变的点集；</a:t>
            </a:r>
            <a:endParaRPr lang="zh-CN" altLang="en-US" sz="2800" b="0" dirty="0">
              <a:solidFill>
                <a:schemeClr val="tx1"/>
              </a:solidFill>
              <a:latin typeface="+mn-lt"/>
              <a:ea typeface="+mn-ea"/>
            </a:endParaRPr>
          </a:p>
          <a:p>
            <a:pPr>
              <a:lnSpc>
                <a:spcPct val="150000"/>
              </a:lnSpc>
            </a:pPr>
            <a:r>
              <a:rPr lang="zh-CN" altLang="en-US" sz="2800" b="0" dirty="0">
                <a:solidFill>
                  <a:schemeClr val="tx1"/>
                </a:solidFill>
                <a:latin typeface="+mn-lt"/>
                <a:ea typeface="+mn-ea"/>
              </a:rPr>
              <a:t>（2）描述两个或多个材质不同的物理表面的分界线。</a:t>
            </a:r>
            <a:endParaRPr lang="zh-CN" altLang="en-US" sz="2800" b="0" dirty="0">
              <a:solidFill>
                <a:schemeClr val="tx1"/>
              </a:solidFill>
              <a:latin typeface="+mn-lt"/>
              <a:ea typeface="+mn-ea"/>
            </a:endParaRPr>
          </a:p>
        </p:txBody>
      </p:sp>
      <p:sp>
        <p:nvSpPr>
          <p:cNvPr id="5" name="文本框 4"/>
          <p:cNvSpPr txBox="1"/>
          <p:nvPr/>
        </p:nvSpPr>
        <p:spPr>
          <a:xfrm>
            <a:off x="7236461" y="260350"/>
            <a:ext cx="1800036" cy="370840"/>
          </a:xfrm>
          <a:prstGeom prst="rect">
            <a:avLst/>
          </a:prstGeom>
          <a:noFill/>
        </p:spPr>
        <p:txBody>
          <a:bodyPr wrap="square" rtlCol="0" anchor="t">
            <a:noAutofit/>
          </a:bodyPr>
          <a:lstStyle/>
          <a:p>
            <a:r>
              <a:rPr lang="zh-CN" altLang="en-US" sz="2135" dirty="0">
                <a:solidFill>
                  <a:schemeClr val="bg1"/>
                </a:solidFill>
                <a:latin typeface="微软雅黑" panose="020B0503020204020204" charset="-122"/>
                <a:ea typeface="微软雅黑" panose="020B0503020204020204" charset="-122"/>
                <a:sym typeface="+mn-ea"/>
              </a:rPr>
              <a:t>基本概念</a:t>
            </a:r>
            <a:endParaRPr lang="zh-CN" altLang="en-US" sz="2135" dirty="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四、</a:t>
            </a:r>
            <a:r>
              <a:rPr lang="en-US" altLang="zh-CN" sz="2400" b="1" dirty="0">
                <a:solidFill>
                  <a:srgbClr val="000066"/>
                </a:solidFill>
                <a:latin typeface="微软雅黑" panose="020B0503020204020204" charset="-122"/>
                <a:ea typeface="微软雅黑" panose="020B0503020204020204" charset="-122"/>
              </a:rPr>
              <a:t>LOG</a:t>
            </a:r>
            <a:r>
              <a:rPr lang="zh-CN" altLang="en-US" sz="2400" b="1" dirty="0">
                <a:solidFill>
                  <a:srgbClr val="000066"/>
                </a:solidFill>
                <a:latin typeface="微软雅黑" panose="020B0503020204020204" charset="-122"/>
                <a:ea typeface="微软雅黑" panose="020B0503020204020204" charset="-122"/>
              </a:rPr>
              <a:t>算子与视觉认知机理</a:t>
            </a:r>
            <a:endParaRPr lang="zh-CN" altLang="en-US" sz="2400" b="1" dirty="0">
              <a:solidFill>
                <a:srgbClr val="000066"/>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a:buFont typeface="Wingdings" panose="05000000000000000000" pitchFamily="2" charset="2"/>
              <a:buChar char="u"/>
            </a:pPr>
            <a:r>
              <a:rPr lang="en-US" altLang="zh-CN" sz="2135" b="1" dirty="0">
                <a:latin typeface="微软雅黑" panose="020B0503020204020204" charset="-122"/>
                <a:ea typeface="微软雅黑" panose="020B0503020204020204" charset="-122"/>
              </a:rPr>
              <a:t>LOG</a:t>
            </a:r>
            <a:r>
              <a:rPr lang="zh-CN" altLang="en-US" sz="2135" b="1" dirty="0">
                <a:latin typeface="微软雅黑" panose="020B0503020204020204" charset="-122"/>
                <a:ea typeface="微软雅黑" panose="020B0503020204020204" charset="-122"/>
              </a:rPr>
              <a:t>算子的基本原理：</a:t>
            </a: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en-US" altLang="zh-CN" sz="2135" b="1" dirty="0">
                <a:solidFill>
                  <a:srgbClr val="000066"/>
                </a:solidFill>
                <a:latin typeface="微软雅黑" panose="020B0503020204020204" charset="-122"/>
                <a:ea typeface="微软雅黑" panose="020B0503020204020204" charset="-122"/>
              </a:rPr>
              <a:t>LOG</a:t>
            </a:r>
            <a:r>
              <a:rPr lang="zh-CN" altLang="en-US" sz="2135" b="1" dirty="0">
                <a:solidFill>
                  <a:srgbClr val="000066"/>
                </a:solidFill>
                <a:latin typeface="微软雅黑" panose="020B0503020204020204" charset="-122"/>
                <a:ea typeface="微软雅黑" panose="020B0503020204020204" charset="-122"/>
              </a:rPr>
              <a:t>算子的基本原理</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251460" y="1916430"/>
            <a:ext cx="8995410" cy="4333875"/>
          </a:xfrm>
          <a:prstGeom prst="rect">
            <a:avLst/>
          </a:prstGeom>
        </p:spPr>
        <p:txBody>
          <a:bodyPr wrap="square">
            <a:noAutofit/>
          </a:bodyPr>
          <a:lstStyle/>
          <a:p>
            <a:r>
              <a:rPr lang="zh-CN" altLang="en-US" sz="2800" b="0" dirty="0">
                <a:solidFill>
                  <a:schemeClr val="tx1"/>
                </a:solidFill>
                <a:latin typeface="+mn-lt"/>
                <a:ea typeface="+mn-ea"/>
              </a:rPr>
              <a:t>由于拉普拉斯算子对噪声敏感性，结合图像平滑克服噪声的影响。通过一高斯函数先作卷积，然后求取拉普拉斯算子</a:t>
            </a:r>
            <a:r>
              <a:rPr lang="zh-CN" altLang="en-US" sz="2800" b="0" dirty="0">
                <a:ln w="22225">
                  <a:solidFill>
                    <a:schemeClr val="accent2"/>
                  </a:solidFill>
                  <a:prstDash val="solid"/>
                </a:ln>
                <a:solidFill>
                  <a:schemeClr val="accent2">
                    <a:lumMod val="40000"/>
                    <a:lumOff val="60000"/>
                  </a:schemeClr>
                </a:solidFill>
                <a:effectLst/>
                <a:latin typeface="+mn-lt"/>
                <a:ea typeface="+mn-ea"/>
              </a:rPr>
              <a:t>（板书证明）</a:t>
            </a:r>
            <a:r>
              <a:rPr lang="zh-CN" altLang="en-US" sz="2800" b="0" dirty="0">
                <a:solidFill>
                  <a:schemeClr val="tx1"/>
                </a:solidFill>
                <a:latin typeface="+mn-lt"/>
                <a:ea typeface="+mn-ea"/>
              </a:rPr>
              <a:t>：</a:t>
            </a:r>
            <a:endParaRPr lang="zh-CN" altLang="en-US" sz="2800" b="0" dirty="0">
              <a:solidFill>
                <a:schemeClr val="tx1"/>
              </a:solidFill>
              <a:latin typeface="+mn-lt"/>
              <a:ea typeface="+mn-ea"/>
            </a:endParaRPr>
          </a:p>
          <a:p>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p:txBody>
      </p:sp>
      <p:pic>
        <p:nvPicPr>
          <p:cNvPr id="9" name="图片 8"/>
          <p:cNvPicPr>
            <a:picLocks noChangeAspect="1"/>
          </p:cNvPicPr>
          <p:nvPr/>
        </p:nvPicPr>
        <p:blipFill>
          <a:blip r:embed="rId5"/>
          <a:stretch>
            <a:fillRect/>
          </a:stretch>
        </p:blipFill>
        <p:spPr>
          <a:xfrm>
            <a:off x="431800" y="4652645"/>
            <a:ext cx="4558665" cy="514985"/>
          </a:xfrm>
          <a:prstGeom prst="rect">
            <a:avLst/>
          </a:prstGeom>
        </p:spPr>
      </p:pic>
      <p:graphicFrame>
        <p:nvGraphicFramePr>
          <p:cNvPr id="7" name="对象 -2147480635"/>
          <p:cNvGraphicFramePr>
            <a:graphicFrameLocks noChangeAspect="1"/>
          </p:cNvGraphicFramePr>
          <p:nvPr/>
        </p:nvGraphicFramePr>
        <p:xfrm>
          <a:off x="1766570" y="3716655"/>
          <a:ext cx="5965190" cy="596265"/>
        </p:xfrm>
        <a:graphic>
          <a:graphicData uri="http://schemas.openxmlformats.org/presentationml/2006/ole">
            <mc:AlternateContent xmlns:mc="http://schemas.openxmlformats.org/markup-compatibility/2006">
              <mc:Choice xmlns:v="urn:schemas-microsoft-com:vml" Requires="v">
                <p:oleObj spid="_x0000_s22543" name="" r:id="rId6" imgW="2387600" imgH="241300" progId="Equation.DSMT4">
                  <p:embed/>
                </p:oleObj>
              </mc:Choice>
              <mc:Fallback>
                <p:oleObj name="" r:id="rId6" imgW="2387600" imgH="241300" progId="Equation.DSMT4">
                  <p:embed/>
                  <p:pic>
                    <p:nvPicPr>
                      <p:cNvPr id="0" name="图片 3075"/>
                      <p:cNvPicPr/>
                      <p:nvPr/>
                    </p:nvPicPr>
                    <p:blipFill>
                      <a:blip r:embed="rId7"/>
                      <a:stretch>
                        <a:fillRect/>
                      </a:stretch>
                    </p:blipFill>
                    <p:spPr>
                      <a:xfrm>
                        <a:off x="1766570" y="3716655"/>
                        <a:ext cx="5965190" cy="596265"/>
                      </a:xfrm>
                      <a:prstGeom prst="rect">
                        <a:avLst/>
                      </a:prstGeom>
                      <a:noFill/>
                      <a:ln w="38100">
                        <a:noFill/>
                        <a:miter/>
                      </a:ln>
                    </p:spPr>
                  </p:pic>
                </p:oleObj>
              </mc:Fallback>
            </mc:AlternateContent>
          </a:graphicData>
        </a:graphic>
      </p:graphicFrame>
      <p:graphicFrame>
        <p:nvGraphicFramePr>
          <p:cNvPr id="10" name="对象 -2147480633"/>
          <p:cNvGraphicFramePr>
            <a:graphicFrameLocks noChangeAspect="1"/>
          </p:cNvGraphicFramePr>
          <p:nvPr/>
        </p:nvGraphicFramePr>
        <p:xfrm>
          <a:off x="1331595" y="5507355"/>
          <a:ext cx="7026275" cy="894080"/>
        </p:xfrm>
        <a:graphic>
          <a:graphicData uri="http://schemas.openxmlformats.org/presentationml/2006/ole">
            <mc:AlternateContent xmlns:mc="http://schemas.openxmlformats.org/markup-compatibility/2006">
              <mc:Choice xmlns:v="urn:schemas-microsoft-com:vml" Requires="v">
                <p:oleObj spid="_x0000_s22544" name="" r:id="rId8" imgW="3314700" imgH="419100" progId="Equation.DSMT4">
                  <p:embed/>
                </p:oleObj>
              </mc:Choice>
              <mc:Fallback>
                <p:oleObj name="" r:id="rId8" imgW="3314700" imgH="419100" progId="Equation.DSMT4">
                  <p:embed/>
                  <p:pic>
                    <p:nvPicPr>
                      <p:cNvPr id="0" name="图片 10"/>
                      <p:cNvPicPr/>
                      <p:nvPr/>
                    </p:nvPicPr>
                    <p:blipFill>
                      <a:blip r:embed="rId9"/>
                      <a:stretch>
                        <a:fillRect/>
                      </a:stretch>
                    </p:blipFill>
                    <p:spPr>
                      <a:xfrm>
                        <a:off x="1331595" y="5507355"/>
                        <a:ext cx="7026275" cy="894080"/>
                      </a:xfrm>
                      <a:prstGeom prst="rect">
                        <a:avLst/>
                      </a:prstGeom>
                      <a:noFill/>
                      <a:ln w="38100">
                        <a:noFill/>
                        <a:miter/>
                      </a:ln>
                    </p:spPr>
                  </p:pic>
                </p:oleObj>
              </mc:Fallback>
            </mc:AlternateContent>
          </a:graphicData>
        </a:graphic>
      </p:graphicFrame>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38</a:t>
            </a:r>
            <a:endParaRPr lang="en-US" sz="1600" b="1" dirty="0">
              <a:solidFill>
                <a:schemeClr val="tx1"/>
              </a:solidFill>
            </a:endParaRPr>
          </a:p>
        </p:txBody>
      </p:sp>
      <p:sp>
        <p:nvSpPr>
          <p:cNvPr id="12" name="文本框 11"/>
          <p:cNvSpPr txBox="1"/>
          <p:nvPr/>
        </p:nvSpPr>
        <p:spPr>
          <a:xfrm>
            <a:off x="7255933" y="252873"/>
            <a:ext cx="1410461" cy="420370"/>
          </a:xfrm>
          <a:prstGeom prst="rect">
            <a:avLst/>
          </a:prstGeom>
          <a:noFill/>
        </p:spPr>
        <p:txBody>
          <a:bodyPr wrap="square" rtlCol="0">
            <a:spAutoFit/>
          </a:bodyPr>
          <a:lstStyle/>
          <a:p>
            <a:r>
              <a:rPr lang="zh-CN" altLang="en-US" sz="2135" dirty="0">
                <a:solidFill>
                  <a:schemeClr val="bg1"/>
                </a:solidFill>
                <a:latin typeface="微软雅黑" panose="020B0503020204020204" charset="-122"/>
                <a:ea typeface="微软雅黑" panose="020B0503020204020204" charset="-122"/>
                <a:sym typeface="+mn-ea"/>
              </a:rPr>
              <a:t>二阶方法</a:t>
            </a:r>
            <a:endParaRPr lang="zh-CN" altLang="en-US" sz="2135"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四、</a:t>
            </a:r>
            <a:r>
              <a:rPr lang="en-US" altLang="zh-CN" sz="2400" b="1" dirty="0">
                <a:solidFill>
                  <a:srgbClr val="000066"/>
                </a:solidFill>
                <a:latin typeface="微软雅黑" panose="020B0503020204020204" charset="-122"/>
                <a:ea typeface="微软雅黑" panose="020B0503020204020204" charset="-122"/>
              </a:rPr>
              <a:t>LOG</a:t>
            </a:r>
            <a:r>
              <a:rPr lang="zh-CN" altLang="en-US" sz="2400" b="1" dirty="0">
                <a:solidFill>
                  <a:srgbClr val="000066"/>
                </a:solidFill>
                <a:latin typeface="微软雅黑" panose="020B0503020204020204" charset="-122"/>
                <a:ea typeface="微软雅黑" panose="020B0503020204020204" charset="-122"/>
              </a:rPr>
              <a:t>算子与视觉认知机理</a:t>
            </a:r>
            <a:endParaRPr lang="zh-CN" altLang="en-US" sz="2400" b="1" dirty="0">
              <a:solidFill>
                <a:srgbClr val="000066"/>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a:buFont typeface="Wingdings" panose="05000000000000000000" pitchFamily="2" charset="2"/>
              <a:buChar char="u"/>
            </a:pPr>
            <a:r>
              <a:rPr lang="en-US" altLang="zh-CN" sz="2135" b="1" dirty="0">
                <a:latin typeface="微软雅黑" panose="020B0503020204020204" charset="-122"/>
                <a:ea typeface="微软雅黑" panose="020B0503020204020204" charset="-122"/>
              </a:rPr>
              <a:t>LOG</a:t>
            </a:r>
            <a:r>
              <a:rPr lang="zh-CN" altLang="en-US" sz="2135" b="1" dirty="0">
                <a:latin typeface="微软雅黑" panose="020B0503020204020204" charset="-122"/>
                <a:ea typeface="微软雅黑" panose="020B0503020204020204" charset="-122"/>
              </a:rPr>
              <a:t>算子的基本原理：</a:t>
            </a: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en-US" altLang="zh-CN" sz="2135" b="1" dirty="0">
                <a:solidFill>
                  <a:srgbClr val="000066"/>
                </a:solidFill>
                <a:latin typeface="微软雅黑" panose="020B0503020204020204" charset="-122"/>
                <a:ea typeface="微软雅黑" panose="020B0503020204020204" charset="-122"/>
              </a:rPr>
              <a:t>LOG</a:t>
            </a:r>
            <a:r>
              <a:rPr lang="zh-CN" altLang="en-US" sz="2135" b="1" dirty="0">
                <a:solidFill>
                  <a:srgbClr val="000066"/>
                </a:solidFill>
                <a:latin typeface="微软雅黑" panose="020B0503020204020204" charset="-122"/>
                <a:ea typeface="微软雅黑" panose="020B0503020204020204" charset="-122"/>
              </a:rPr>
              <a:t>算子的基本原理</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505460" y="1844675"/>
            <a:ext cx="8741410" cy="4333875"/>
          </a:xfrm>
          <a:prstGeom prst="rect">
            <a:avLst/>
          </a:prstGeom>
        </p:spPr>
        <p:txBody>
          <a:bodyPr wrap="square">
            <a:noAutofit/>
          </a:bodyPr>
          <a:lstStyle/>
          <a:p>
            <a:r>
              <a:rPr lang="zh-CN" altLang="en-US" sz="2800" b="0" dirty="0">
                <a:solidFill>
                  <a:schemeClr val="tx1"/>
                </a:solidFill>
                <a:latin typeface="+mn-lt"/>
                <a:ea typeface="+mn-ea"/>
              </a:rPr>
              <a:t>分别给出高斯函数、高斯函数的一阶导数、高斯函数的二阶导数的函数图形</a:t>
            </a:r>
            <a:endParaRPr lang="zh-CN" altLang="en-US"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p:txBody>
      </p:sp>
      <p:pic>
        <p:nvPicPr>
          <p:cNvPr id="7" name="图片 6"/>
          <p:cNvPicPr>
            <a:picLocks noChangeAspect="1"/>
          </p:cNvPicPr>
          <p:nvPr/>
        </p:nvPicPr>
        <p:blipFill>
          <a:blip r:embed="rId5"/>
          <a:stretch>
            <a:fillRect/>
          </a:stretch>
        </p:blipFill>
        <p:spPr>
          <a:xfrm>
            <a:off x="556260" y="3042920"/>
            <a:ext cx="2367280" cy="2512695"/>
          </a:xfrm>
          <a:prstGeom prst="rect">
            <a:avLst/>
          </a:prstGeom>
        </p:spPr>
      </p:pic>
      <p:pic>
        <p:nvPicPr>
          <p:cNvPr id="11" name="图片 10"/>
          <p:cNvPicPr>
            <a:picLocks noChangeAspect="1"/>
          </p:cNvPicPr>
          <p:nvPr/>
        </p:nvPicPr>
        <p:blipFill>
          <a:blip r:embed="rId6"/>
          <a:stretch>
            <a:fillRect/>
          </a:stretch>
        </p:blipFill>
        <p:spPr>
          <a:xfrm>
            <a:off x="3223895" y="2996565"/>
            <a:ext cx="2691130" cy="2679700"/>
          </a:xfrm>
          <a:prstGeom prst="rect">
            <a:avLst/>
          </a:prstGeom>
        </p:spPr>
      </p:pic>
      <p:pic>
        <p:nvPicPr>
          <p:cNvPr id="12" name="图片 11"/>
          <p:cNvPicPr>
            <a:picLocks noChangeAspect="1"/>
          </p:cNvPicPr>
          <p:nvPr/>
        </p:nvPicPr>
        <p:blipFill>
          <a:blip r:embed="rId7"/>
          <a:stretch>
            <a:fillRect/>
          </a:stretch>
        </p:blipFill>
        <p:spPr>
          <a:xfrm>
            <a:off x="6215380" y="3020060"/>
            <a:ext cx="2830830" cy="2656205"/>
          </a:xfrm>
          <a:prstGeom prst="rect">
            <a:avLst/>
          </a:prstGeom>
        </p:spPr>
      </p:pic>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39</a:t>
            </a:r>
            <a:endParaRPr lang="en-US" sz="1600" b="1" dirty="0">
              <a:solidFill>
                <a:schemeClr val="tx1"/>
              </a:solidFill>
            </a:endParaRPr>
          </a:p>
        </p:txBody>
      </p:sp>
      <p:sp>
        <p:nvSpPr>
          <p:cNvPr id="8" name="文本框 7"/>
          <p:cNvSpPr txBox="1"/>
          <p:nvPr/>
        </p:nvSpPr>
        <p:spPr>
          <a:xfrm>
            <a:off x="7255933" y="252873"/>
            <a:ext cx="1410461" cy="420370"/>
          </a:xfrm>
          <a:prstGeom prst="rect">
            <a:avLst/>
          </a:prstGeom>
          <a:noFill/>
        </p:spPr>
        <p:txBody>
          <a:bodyPr wrap="square" rtlCol="0">
            <a:spAutoFit/>
          </a:bodyPr>
          <a:lstStyle/>
          <a:p>
            <a:r>
              <a:rPr lang="en-US" altLang="zh-CN" sz="2135" dirty="0">
                <a:solidFill>
                  <a:schemeClr val="bg1"/>
                </a:solidFill>
                <a:latin typeface="微软雅黑" panose="020B0503020204020204" charset="-122"/>
                <a:ea typeface="微软雅黑" panose="020B0503020204020204" charset="-122"/>
                <a:sym typeface="+mn-ea"/>
              </a:rPr>
              <a:t>LOG</a:t>
            </a:r>
            <a:r>
              <a:rPr lang="zh-CN" altLang="en-US" sz="2135" dirty="0">
                <a:solidFill>
                  <a:schemeClr val="bg1"/>
                </a:solidFill>
                <a:latin typeface="微软雅黑" panose="020B0503020204020204" charset="-122"/>
                <a:ea typeface="微软雅黑" panose="020B0503020204020204" charset="-122"/>
                <a:sym typeface="+mn-ea"/>
              </a:rPr>
              <a:t>方法</a:t>
            </a:r>
            <a:endParaRPr lang="zh-CN" altLang="en-US" sz="2135"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四、</a:t>
            </a:r>
            <a:r>
              <a:rPr lang="en-US" altLang="zh-CN" sz="2400" b="1" dirty="0">
                <a:solidFill>
                  <a:srgbClr val="000066"/>
                </a:solidFill>
                <a:latin typeface="微软雅黑" panose="020B0503020204020204" charset="-122"/>
                <a:ea typeface="微软雅黑" panose="020B0503020204020204" charset="-122"/>
              </a:rPr>
              <a:t>LOG</a:t>
            </a:r>
            <a:r>
              <a:rPr lang="zh-CN" altLang="en-US" sz="2400" b="1" dirty="0">
                <a:solidFill>
                  <a:srgbClr val="000066"/>
                </a:solidFill>
                <a:latin typeface="微软雅黑" panose="020B0503020204020204" charset="-122"/>
                <a:ea typeface="微软雅黑" panose="020B0503020204020204" charset="-122"/>
              </a:rPr>
              <a:t>算子与视觉认知机理</a:t>
            </a:r>
            <a:endParaRPr lang="zh-CN" altLang="en-US" sz="2400" b="1" dirty="0">
              <a:solidFill>
                <a:srgbClr val="000066"/>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a:buFont typeface="Wingdings" panose="05000000000000000000" pitchFamily="2" charset="2"/>
              <a:buChar char="u"/>
            </a:pPr>
            <a:r>
              <a:rPr lang="en-US" altLang="zh-CN" sz="2135" b="1" dirty="0">
                <a:latin typeface="微软雅黑" panose="020B0503020204020204" charset="-122"/>
                <a:ea typeface="微软雅黑" panose="020B0503020204020204" charset="-122"/>
              </a:rPr>
              <a:t>LOG</a:t>
            </a:r>
            <a:r>
              <a:rPr lang="zh-CN" altLang="en-US" sz="2135" b="1" dirty="0">
                <a:latin typeface="微软雅黑" panose="020B0503020204020204" charset="-122"/>
                <a:ea typeface="微软雅黑" panose="020B0503020204020204" charset="-122"/>
              </a:rPr>
              <a:t>算子的基本原理：</a:t>
            </a: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en-US" altLang="zh-CN" sz="2135" b="1" dirty="0">
                <a:solidFill>
                  <a:srgbClr val="000066"/>
                </a:solidFill>
                <a:latin typeface="微软雅黑" panose="020B0503020204020204" charset="-122"/>
                <a:ea typeface="微软雅黑" panose="020B0503020204020204" charset="-122"/>
              </a:rPr>
              <a:t>LOG</a:t>
            </a:r>
            <a:r>
              <a:rPr lang="zh-CN" altLang="en-US" sz="2135" b="1" dirty="0">
                <a:solidFill>
                  <a:srgbClr val="000066"/>
                </a:solidFill>
                <a:latin typeface="微软雅黑" panose="020B0503020204020204" charset="-122"/>
                <a:ea typeface="微软雅黑" panose="020B0503020204020204" charset="-122"/>
              </a:rPr>
              <a:t>算子的基本原理</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467995" y="1916430"/>
            <a:ext cx="8741410" cy="4333875"/>
          </a:xfrm>
          <a:prstGeom prst="rect">
            <a:avLst/>
          </a:prstGeom>
        </p:spPr>
        <p:txBody>
          <a:bodyPr wrap="square">
            <a:noAutofit/>
          </a:bodyPr>
          <a:lstStyle/>
          <a:p>
            <a:r>
              <a:rPr lang="zh-CN" altLang="en-US" sz="2800" b="0" dirty="0">
                <a:ln w="22225">
                  <a:solidFill>
                    <a:schemeClr val="accent2"/>
                  </a:solidFill>
                  <a:prstDash val="solid"/>
                </a:ln>
                <a:solidFill>
                  <a:schemeClr val="accent2">
                    <a:lumMod val="40000"/>
                    <a:lumOff val="60000"/>
                  </a:schemeClr>
                </a:solidFill>
                <a:effectLst/>
                <a:latin typeface="+mn-lt"/>
                <a:ea typeface="+mn-ea"/>
              </a:rPr>
              <a:t>期望</a:t>
            </a:r>
            <a:r>
              <a:rPr lang="zh-CN" altLang="en-US" sz="2800" b="0" dirty="0">
                <a:solidFill>
                  <a:schemeClr val="tx1"/>
                </a:solidFill>
                <a:latin typeface="+mn-lt"/>
                <a:ea typeface="+mn-ea"/>
              </a:rPr>
              <a:t>检测图像边缘奇异性的微分检测器具有如下优良性质：</a:t>
            </a:r>
            <a:endParaRPr lang="zh-CN" altLang="en-US" sz="2800" b="0" dirty="0">
              <a:solidFill>
                <a:schemeClr val="tx1"/>
              </a:solidFill>
              <a:latin typeface="+mn-lt"/>
              <a:ea typeface="+mn-ea"/>
            </a:endParaRPr>
          </a:p>
          <a:p>
            <a:pPr marL="457200" indent="-457200">
              <a:buFont typeface="Wingdings" panose="05000000000000000000" charset="0"/>
              <a:buChar char="l"/>
            </a:pPr>
            <a:r>
              <a:rPr lang="zh-CN" altLang="en-US" sz="2800" b="0" dirty="0">
                <a:solidFill>
                  <a:schemeClr val="tx1"/>
                </a:solidFill>
                <a:latin typeface="+mn-lt"/>
                <a:ea typeface="+mn-ea"/>
              </a:rPr>
              <a:t>能够对图像进行一阶和二阶微分算子的计算，并且对噪声鲁棒；</a:t>
            </a:r>
            <a:endParaRPr lang="zh-CN" altLang="en-US" sz="2800" b="0" dirty="0">
              <a:solidFill>
                <a:schemeClr val="tx1"/>
              </a:solidFill>
              <a:latin typeface="+mn-lt"/>
              <a:ea typeface="+mn-ea"/>
            </a:endParaRPr>
          </a:p>
          <a:p>
            <a:pPr marL="457200" indent="-457200">
              <a:buFont typeface="Wingdings" panose="05000000000000000000" charset="0"/>
              <a:buChar char="l"/>
            </a:pPr>
            <a:r>
              <a:rPr lang="zh-CN" altLang="en-US" sz="2800" b="0" dirty="0">
                <a:solidFill>
                  <a:schemeClr val="tx1"/>
                </a:solidFill>
                <a:latin typeface="+mn-lt"/>
                <a:ea typeface="+mn-ea"/>
              </a:rPr>
              <a:t>具有多尺度分析和调节机制，能够在所需要的尺度进行边缘估计，使得较大尺度的滤波器能够检测图像的模糊边缘，在较小尺度上定位图像细节或小尺度边缘奇异性。</a:t>
            </a:r>
            <a:endParaRPr lang="en-US" altLang="zh-CN" sz="2800" b="0" dirty="0">
              <a:solidFill>
                <a:schemeClr val="tx1"/>
              </a:solidFill>
              <a:latin typeface="+mn-lt"/>
              <a:ea typeface="+mn-ea"/>
            </a:endParaRPr>
          </a:p>
        </p:txBody>
      </p:sp>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40</a:t>
            </a:r>
            <a:endParaRPr lang="en-US" sz="1600" b="1" dirty="0">
              <a:solidFill>
                <a:schemeClr val="tx1"/>
              </a:solidFill>
            </a:endParaRPr>
          </a:p>
        </p:txBody>
      </p:sp>
      <p:sp>
        <p:nvSpPr>
          <p:cNvPr id="8" name="文本框 7"/>
          <p:cNvSpPr txBox="1"/>
          <p:nvPr/>
        </p:nvSpPr>
        <p:spPr>
          <a:xfrm>
            <a:off x="7255933" y="252873"/>
            <a:ext cx="1410461" cy="420370"/>
          </a:xfrm>
          <a:prstGeom prst="rect">
            <a:avLst/>
          </a:prstGeom>
          <a:noFill/>
        </p:spPr>
        <p:txBody>
          <a:bodyPr wrap="square" rtlCol="0">
            <a:spAutoFit/>
          </a:bodyPr>
          <a:lstStyle/>
          <a:p>
            <a:r>
              <a:rPr lang="en-US" altLang="zh-CN" sz="2135" dirty="0">
                <a:solidFill>
                  <a:schemeClr val="bg1"/>
                </a:solidFill>
                <a:latin typeface="微软雅黑" panose="020B0503020204020204" charset="-122"/>
                <a:ea typeface="微软雅黑" panose="020B0503020204020204" charset="-122"/>
                <a:sym typeface="+mn-ea"/>
              </a:rPr>
              <a:t>LOG</a:t>
            </a:r>
            <a:r>
              <a:rPr lang="zh-CN" altLang="en-US" sz="2135" dirty="0">
                <a:solidFill>
                  <a:schemeClr val="bg1"/>
                </a:solidFill>
                <a:latin typeface="微软雅黑" panose="020B0503020204020204" charset="-122"/>
                <a:ea typeface="微软雅黑" panose="020B0503020204020204" charset="-122"/>
                <a:sym typeface="+mn-ea"/>
              </a:rPr>
              <a:t>方法</a:t>
            </a:r>
            <a:endParaRPr lang="zh-CN" altLang="en-US" sz="2135"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四、</a:t>
            </a:r>
            <a:r>
              <a:rPr lang="en-US" altLang="zh-CN" sz="2400" b="1" dirty="0">
                <a:solidFill>
                  <a:srgbClr val="000066"/>
                </a:solidFill>
                <a:latin typeface="微软雅黑" panose="020B0503020204020204" charset="-122"/>
                <a:ea typeface="微软雅黑" panose="020B0503020204020204" charset="-122"/>
              </a:rPr>
              <a:t>LOG</a:t>
            </a:r>
            <a:r>
              <a:rPr lang="zh-CN" altLang="en-US" sz="2400" b="1" dirty="0">
                <a:solidFill>
                  <a:srgbClr val="000066"/>
                </a:solidFill>
                <a:latin typeface="微软雅黑" panose="020B0503020204020204" charset="-122"/>
                <a:ea typeface="微软雅黑" panose="020B0503020204020204" charset="-122"/>
              </a:rPr>
              <a:t>算子与视觉认知机理</a:t>
            </a:r>
            <a:endParaRPr lang="zh-CN" altLang="en-US" sz="2400" b="1" dirty="0">
              <a:solidFill>
                <a:srgbClr val="000066"/>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a:buFont typeface="Wingdings" panose="05000000000000000000" pitchFamily="2" charset="2"/>
              <a:buChar char="u"/>
            </a:pPr>
            <a:r>
              <a:rPr lang="en-US" altLang="zh-CN" sz="2135" b="1" dirty="0">
                <a:latin typeface="微软雅黑" panose="020B0503020204020204" charset="-122"/>
                <a:ea typeface="微软雅黑" panose="020B0503020204020204" charset="-122"/>
              </a:rPr>
              <a:t>LOG</a:t>
            </a:r>
            <a:r>
              <a:rPr lang="zh-CN" altLang="en-US" sz="2135" b="1" dirty="0">
                <a:latin typeface="微软雅黑" panose="020B0503020204020204" charset="-122"/>
                <a:ea typeface="微软雅黑" panose="020B0503020204020204" charset="-122"/>
              </a:rPr>
              <a:t>算子的基本原理：</a:t>
            </a: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en-US" altLang="zh-CN" sz="2135" b="1" dirty="0">
                <a:solidFill>
                  <a:srgbClr val="000066"/>
                </a:solidFill>
                <a:latin typeface="微软雅黑" panose="020B0503020204020204" charset="-122"/>
                <a:ea typeface="微软雅黑" panose="020B0503020204020204" charset="-122"/>
              </a:rPr>
              <a:t>LOG</a:t>
            </a:r>
            <a:r>
              <a:rPr lang="zh-CN" altLang="en-US" sz="2135" b="1" dirty="0">
                <a:solidFill>
                  <a:srgbClr val="000066"/>
                </a:solidFill>
                <a:latin typeface="微软雅黑" panose="020B0503020204020204" charset="-122"/>
                <a:ea typeface="微软雅黑" panose="020B0503020204020204" charset="-122"/>
              </a:rPr>
              <a:t>算子的基本原理</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505460" y="2386330"/>
            <a:ext cx="8741410" cy="4333875"/>
          </a:xfrm>
          <a:prstGeom prst="rect">
            <a:avLst/>
          </a:prstGeom>
        </p:spPr>
        <p:txBody>
          <a:bodyPr wrap="square">
            <a:noAutofit/>
          </a:bodyPr>
          <a:lstStyle/>
          <a:p>
            <a:r>
              <a:rPr lang="zh-CN" altLang="en-US" sz="2800" b="0" dirty="0">
                <a:solidFill>
                  <a:schemeClr val="tx1"/>
                </a:solidFill>
                <a:latin typeface="+mn-lt"/>
                <a:ea typeface="+mn-ea"/>
              </a:rPr>
              <a:t>由于</a:t>
            </a:r>
            <a:r>
              <a:rPr lang="zh-CN" altLang="en-US" sz="2800" b="0" dirty="0">
                <a:ln w="22225">
                  <a:solidFill>
                    <a:schemeClr val="accent2"/>
                  </a:solidFill>
                  <a:prstDash val="solid"/>
                </a:ln>
                <a:solidFill>
                  <a:schemeClr val="accent2">
                    <a:lumMod val="40000"/>
                    <a:lumOff val="60000"/>
                  </a:schemeClr>
                </a:solidFill>
                <a:effectLst/>
                <a:latin typeface="+mn-lt"/>
                <a:ea typeface="+mn-ea"/>
              </a:rPr>
              <a:t>图像函数的二阶导数出现的零交叉点</a:t>
            </a:r>
            <a:r>
              <a:rPr lang="zh-CN" altLang="en-US" sz="2800" b="0" dirty="0">
                <a:solidFill>
                  <a:schemeClr val="tx1"/>
                </a:solidFill>
                <a:latin typeface="+mn-lt"/>
                <a:ea typeface="+mn-ea"/>
              </a:rPr>
              <a:t>是图像中的边缘点，因此边缘点的集合可以表示为</a:t>
            </a:r>
            <a:endParaRPr lang="zh-CN" altLang="en-US"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p:txBody>
      </p:sp>
      <p:graphicFrame>
        <p:nvGraphicFramePr>
          <p:cNvPr id="7" name="对象 -2147480629"/>
          <p:cNvGraphicFramePr>
            <a:graphicFrameLocks noChangeAspect="1"/>
          </p:cNvGraphicFramePr>
          <p:nvPr/>
        </p:nvGraphicFramePr>
        <p:xfrm>
          <a:off x="1907540" y="3788410"/>
          <a:ext cx="5478145" cy="1275715"/>
        </p:xfrm>
        <a:graphic>
          <a:graphicData uri="http://schemas.openxmlformats.org/presentationml/2006/ole">
            <mc:AlternateContent xmlns:mc="http://schemas.openxmlformats.org/markup-compatibility/2006">
              <mc:Choice xmlns:v="urn:schemas-microsoft-com:vml" Requires="v">
                <p:oleObj spid="_x0000_s23560" name="" r:id="rId5" imgW="2336800" imgH="546100" progId="Equation.DSMT4">
                  <p:embed/>
                </p:oleObj>
              </mc:Choice>
              <mc:Fallback>
                <p:oleObj name="" r:id="rId5" imgW="2336800" imgH="546100" progId="Equation.DSMT4">
                  <p:embed/>
                  <p:pic>
                    <p:nvPicPr>
                      <p:cNvPr id="0" name="图片 3075"/>
                      <p:cNvPicPr/>
                      <p:nvPr/>
                    </p:nvPicPr>
                    <p:blipFill>
                      <a:blip r:embed="rId6"/>
                      <a:stretch>
                        <a:fillRect/>
                      </a:stretch>
                    </p:blipFill>
                    <p:spPr>
                      <a:xfrm>
                        <a:off x="1907540" y="3788410"/>
                        <a:ext cx="5478145" cy="1275715"/>
                      </a:xfrm>
                      <a:prstGeom prst="rect">
                        <a:avLst/>
                      </a:prstGeom>
                      <a:noFill/>
                      <a:ln w="38100">
                        <a:noFill/>
                        <a:miter/>
                      </a:ln>
                    </p:spPr>
                  </p:pic>
                </p:oleObj>
              </mc:Fallback>
            </mc:AlternateContent>
          </a:graphicData>
        </a:graphic>
      </p:graphicFrame>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41</a:t>
            </a:r>
            <a:endParaRPr lang="en-US" sz="1600" b="1" dirty="0">
              <a:solidFill>
                <a:schemeClr val="tx1"/>
              </a:solidFill>
            </a:endParaRPr>
          </a:p>
        </p:txBody>
      </p:sp>
      <p:sp>
        <p:nvSpPr>
          <p:cNvPr id="9" name="文本框 8"/>
          <p:cNvSpPr txBox="1"/>
          <p:nvPr/>
        </p:nvSpPr>
        <p:spPr>
          <a:xfrm>
            <a:off x="7255933" y="252873"/>
            <a:ext cx="1410461" cy="420370"/>
          </a:xfrm>
          <a:prstGeom prst="rect">
            <a:avLst/>
          </a:prstGeom>
          <a:noFill/>
        </p:spPr>
        <p:txBody>
          <a:bodyPr wrap="square" rtlCol="0">
            <a:spAutoFit/>
          </a:bodyPr>
          <a:lstStyle/>
          <a:p>
            <a:r>
              <a:rPr lang="en-US" altLang="zh-CN" sz="2135" dirty="0">
                <a:solidFill>
                  <a:schemeClr val="bg1"/>
                </a:solidFill>
                <a:latin typeface="微软雅黑" panose="020B0503020204020204" charset="-122"/>
                <a:ea typeface="微软雅黑" panose="020B0503020204020204" charset="-122"/>
                <a:sym typeface="+mn-ea"/>
              </a:rPr>
              <a:t>LOG</a:t>
            </a:r>
            <a:r>
              <a:rPr lang="zh-CN" altLang="en-US" sz="2135" dirty="0">
                <a:solidFill>
                  <a:schemeClr val="bg1"/>
                </a:solidFill>
                <a:latin typeface="微软雅黑" panose="020B0503020204020204" charset="-122"/>
                <a:ea typeface="微软雅黑" panose="020B0503020204020204" charset="-122"/>
                <a:sym typeface="+mn-ea"/>
              </a:rPr>
              <a:t>方法</a:t>
            </a:r>
            <a:endParaRPr lang="zh-CN" altLang="en-US" sz="2135"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四、</a:t>
            </a:r>
            <a:r>
              <a:rPr lang="en-US" altLang="zh-CN" sz="2400" b="1" dirty="0">
                <a:solidFill>
                  <a:srgbClr val="000066"/>
                </a:solidFill>
                <a:latin typeface="微软雅黑" panose="020B0503020204020204" charset="-122"/>
                <a:ea typeface="微软雅黑" panose="020B0503020204020204" charset="-122"/>
              </a:rPr>
              <a:t>LOG</a:t>
            </a:r>
            <a:r>
              <a:rPr lang="zh-CN" altLang="en-US" sz="2400" b="1" dirty="0">
                <a:solidFill>
                  <a:srgbClr val="000066"/>
                </a:solidFill>
                <a:latin typeface="微软雅黑" panose="020B0503020204020204" charset="-122"/>
                <a:ea typeface="微软雅黑" panose="020B0503020204020204" charset="-122"/>
              </a:rPr>
              <a:t>算子与视觉认知机理</a:t>
            </a:r>
            <a:endParaRPr lang="zh-CN" altLang="en-US" sz="2400" b="1" dirty="0">
              <a:solidFill>
                <a:srgbClr val="000066"/>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a:buFont typeface="Wingdings" panose="05000000000000000000" pitchFamily="2" charset="2"/>
              <a:buChar char="u"/>
            </a:pPr>
            <a:r>
              <a:rPr lang="en-US" altLang="zh-CN" sz="2135" b="1" dirty="0">
                <a:latin typeface="微软雅黑" panose="020B0503020204020204" charset="-122"/>
                <a:ea typeface="微软雅黑" panose="020B0503020204020204" charset="-122"/>
              </a:rPr>
              <a:t>LOG</a:t>
            </a:r>
            <a:r>
              <a:rPr lang="zh-CN" altLang="en-US" sz="2135" b="1" dirty="0">
                <a:latin typeface="微软雅黑" panose="020B0503020204020204" charset="-122"/>
                <a:ea typeface="微软雅黑" panose="020B0503020204020204" charset="-122"/>
              </a:rPr>
              <a:t>算子的基本原理：</a:t>
            </a: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en-US" altLang="zh-CN" sz="2135" b="1" dirty="0">
                <a:solidFill>
                  <a:srgbClr val="000066"/>
                </a:solidFill>
                <a:latin typeface="微软雅黑" panose="020B0503020204020204" charset="-122"/>
                <a:ea typeface="微软雅黑" panose="020B0503020204020204" charset="-122"/>
              </a:rPr>
              <a:t>LOG</a:t>
            </a:r>
            <a:r>
              <a:rPr lang="zh-CN" altLang="en-US" sz="2135" b="1" dirty="0">
                <a:solidFill>
                  <a:srgbClr val="000066"/>
                </a:solidFill>
                <a:latin typeface="微软雅黑" panose="020B0503020204020204" charset="-122"/>
                <a:ea typeface="微软雅黑" panose="020B0503020204020204" charset="-122"/>
              </a:rPr>
              <a:t>算子的基本原理</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505460" y="2386330"/>
            <a:ext cx="8741410" cy="4333875"/>
          </a:xfrm>
          <a:prstGeom prst="rect">
            <a:avLst/>
          </a:prstGeom>
        </p:spPr>
        <p:txBody>
          <a:bodyPr wrap="square">
            <a:noAutofit/>
          </a:bodyPr>
          <a:lstStyle/>
          <a:p>
            <a:r>
              <a:rPr lang="zh-CN" altLang="en-US" sz="2800" b="0" dirty="0">
                <a:solidFill>
                  <a:schemeClr val="tx1"/>
                </a:solidFill>
                <a:latin typeface="+mn-lt"/>
                <a:ea typeface="+mn-ea"/>
              </a:rPr>
              <a:t>从上式可看出，一方面</a:t>
            </a:r>
            <a:r>
              <a:rPr lang="en-US" altLang="zh-CN" sz="2800" b="0" dirty="0">
                <a:solidFill>
                  <a:schemeClr val="tx1"/>
                </a:solidFill>
                <a:latin typeface="+mn-lt"/>
                <a:ea typeface="+mn-ea"/>
              </a:rPr>
              <a:t>LOG</a:t>
            </a:r>
            <a:r>
              <a:rPr lang="zh-CN" altLang="en-US" sz="2800" b="0" dirty="0">
                <a:solidFill>
                  <a:schemeClr val="tx1"/>
                </a:solidFill>
                <a:latin typeface="+mn-lt"/>
                <a:ea typeface="+mn-ea"/>
              </a:rPr>
              <a:t>滤波器是采取高斯函数先对图像进行平滑滤波，然后使二阶微分为零，提取图像边缘点。</a:t>
            </a:r>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zh-CN" altLang="en-US" sz="2800" b="0" dirty="0">
                <a:solidFill>
                  <a:schemeClr val="tx1"/>
                </a:solidFill>
                <a:latin typeface="+mn-lt"/>
                <a:ea typeface="+mn-ea"/>
              </a:rPr>
              <a:t>由于高斯函数的多尺度特性和低通滤波特性，使得可以消除尺度小于高斯函数尺度的图像变化和噪声。因此，</a:t>
            </a:r>
            <a:r>
              <a:rPr lang="en-US" altLang="zh-CN" sz="2800" b="0" dirty="0">
                <a:solidFill>
                  <a:schemeClr val="tx1"/>
                </a:solidFill>
                <a:latin typeface="+mn-lt"/>
                <a:ea typeface="+mn-ea"/>
              </a:rPr>
              <a:t>LOG</a:t>
            </a:r>
            <a:r>
              <a:rPr lang="zh-CN" altLang="en-US" sz="2800" b="0" dirty="0">
                <a:solidFill>
                  <a:schemeClr val="tx1"/>
                </a:solidFill>
                <a:latin typeface="+mn-lt"/>
                <a:ea typeface="+mn-ea"/>
              </a:rPr>
              <a:t>算子是满足上述条件的最佳算子。</a:t>
            </a:r>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42</a:t>
            </a:r>
            <a:endParaRPr lang="en-US" sz="1600" b="1" dirty="0">
              <a:solidFill>
                <a:schemeClr val="tx1"/>
              </a:solidFill>
            </a:endParaRPr>
          </a:p>
        </p:txBody>
      </p:sp>
      <p:sp>
        <p:nvSpPr>
          <p:cNvPr id="8" name="文本框 7"/>
          <p:cNvSpPr txBox="1"/>
          <p:nvPr/>
        </p:nvSpPr>
        <p:spPr>
          <a:xfrm>
            <a:off x="7255933" y="252873"/>
            <a:ext cx="1410461" cy="420370"/>
          </a:xfrm>
          <a:prstGeom prst="rect">
            <a:avLst/>
          </a:prstGeom>
          <a:noFill/>
        </p:spPr>
        <p:txBody>
          <a:bodyPr wrap="square" rtlCol="0">
            <a:spAutoFit/>
          </a:bodyPr>
          <a:lstStyle/>
          <a:p>
            <a:r>
              <a:rPr lang="en-US" altLang="zh-CN" sz="2135" dirty="0">
                <a:solidFill>
                  <a:schemeClr val="bg1"/>
                </a:solidFill>
                <a:latin typeface="微软雅黑" panose="020B0503020204020204" charset="-122"/>
                <a:ea typeface="微软雅黑" panose="020B0503020204020204" charset="-122"/>
                <a:sym typeface="+mn-ea"/>
              </a:rPr>
              <a:t>LOG</a:t>
            </a:r>
            <a:r>
              <a:rPr lang="zh-CN" altLang="en-US" sz="2135" dirty="0">
                <a:solidFill>
                  <a:schemeClr val="bg1"/>
                </a:solidFill>
                <a:latin typeface="微软雅黑" panose="020B0503020204020204" charset="-122"/>
                <a:ea typeface="微软雅黑" panose="020B0503020204020204" charset="-122"/>
                <a:sym typeface="+mn-ea"/>
              </a:rPr>
              <a:t>方法</a:t>
            </a:r>
            <a:endParaRPr lang="zh-CN" altLang="en-US" sz="2135"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四、</a:t>
            </a:r>
            <a:r>
              <a:rPr lang="en-US" altLang="zh-CN" sz="2400" b="1" dirty="0">
                <a:solidFill>
                  <a:srgbClr val="000066"/>
                </a:solidFill>
                <a:latin typeface="微软雅黑" panose="020B0503020204020204" charset="-122"/>
                <a:ea typeface="微软雅黑" panose="020B0503020204020204" charset="-122"/>
              </a:rPr>
              <a:t>LOG</a:t>
            </a:r>
            <a:r>
              <a:rPr lang="zh-CN" altLang="en-US" sz="2400" b="1" dirty="0">
                <a:solidFill>
                  <a:srgbClr val="000066"/>
                </a:solidFill>
                <a:latin typeface="微软雅黑" panose="020B0503020204020204" charset="-122"/>
                <a:ea typeface="微软雅黑" panose="020B0503020204020204" charset="-122"/>
              </a:rPr>
              <a:t>算子与视觉认知机理</a:t>
            </a:r>
            <a:endParaRPr lang="zh-CN" altLang="en-US" sz="2400" b="1" dirty="0">
              <a:solidFill>
                <a:srgbClr val="000066"/>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a:buFont typeface="Wingdings" panose="05000000000000000000" pitchFamily="2" charset="2"/>
              <a:buChar char="u"/>
            </a:pPr>
            <a:r>
              <a:rPr lang="zh-CN" altLang="en-US" sz="2135" b="1" dirty="0">
                <a:latin typeface="微软雅黑" panose="020B0503020204020204" charset="-122"/>
                <a:ea typeface="微软雅黑" panose="020B0503020204020204" charset="-122"/>
              </a:rPr>
              <a:t>概念：</a:t>
            </a: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en-US" altLang="zh-CN" sz="2135" b="1" dirty="0">
                <a:solidFill>
                  <a:srgbClr val="000066"/>
                </a:solidFill>
                <a:latin typeface="微软雅黑" panose="020B0503020204020204" charset="-122"/>
                <a:ea typeface="微软雅黑" panose="020B0503020204020204" charset="-122"/>
              </a:rPr>
              <a:t>LOG</a:t>
            </a:r>
            <a:r>
              <a:rPr lang="zh-CN" altLang="en-US" sz="2135" b="1" dirty="0">
                <a:solidFill>
                  <a:srgbClr val="000066"/>
                </a:solidFill>
                <a:latin typeface="微软雅黑" panose="020B0503020204020204" charset="-122"/>
                <a:ea typeface="微软雅黑" panose="020B0503020204020204" charset="-122"/>
              </a:rPr>
              <a:t>算子的基本原理</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323850" y="2132330"/>
            <a:ext cx="8554085" cy="4333875"/>
          </a:xfrm>
          <a:prstGeom prst="rect">
            <a:avLst/>
          </a:prstGeom>
        </p:spPr>
        <p:txBody>
          <a:bodyPr wrap="square">
            <a:noAutofit/>
          </a:bodyPr>
          <a:lstStyle/>
          <a:p>
            <a:r>
              <a:rPr lang="en-US" altLang="zh-CN" sz="2800" b="0" dirty="0">
                <a:solidFill>
                  <a:schemeClr val="tx1"/>
                </a:solidFill>
                <a:latin typeface="+mn-lt"/>
                <a:ea typeface="+mn-ea"/>
              </a:rPr>
              <a:t>        </a:t>
            </a:r>
            <a:r>
              <a:rPr lang="zh-CN" altLang="en-US" sz="2800" b="0" dirty="0">
                <a:solidFill>
                  <a:schemeClr val="tx1"/>
                </a:solidFill>
                <a:latin typeface="+mn-lt"/>
                <a:ea typeface="+mn-ea"/>
              </a:rPr>
              <a:t>算子的结果是类似</a:t>
            </a:r>
            <a:r>
              <a:rPr lang="en-US" altLang="zh-CN" sz="2800" b="0" dirty="0">
                <a:solidFill>
                  <a:schemeClr val="tx1"/>
                </a:solidFill>
                <a:latin typeface="+mn-lt"/>
                <a:ea typeface="+mn-ea"/>
              </a:rPr>
              <a:t>“</a:t>
            </a:r>
            <a:r>
              <a:rPr lang="zh-CN" altLang="en-US" sz="2800" b="0" dirty="0">
                <a:solidFill>
                  <a:schemeClr val="tx1"/>
                </a:solidFill>
                <a:latin typeface="+mn-lt"/>
                <a:ea typeface="+mn-ea"/>
              </a:rPr>
              <a:t>墨西哥草帽</a:t>
            </a:r>
            <a:r>
              <a:rPr lang="en-US" altLang="zh-CN" sz="2800" b="0" dirty="0">
                <a:solidFill>
                  <a:schemeClr val="tx1"/>
                </a:solidFill>
                <a:latin typeface="+mn-lt"/>
                <a:ea typeface="+mn-ea"/>
              </a:rPr>
              <a:t>”</a:t>
            </a:r>
            <a:r>
              <a:rPr lang="zh-CN" altLang="en-US" sz="2800" b="0" dirty="0">
                <a:solidFill>
                  <a:schemeClr val="tx1"/>
                </a:solidFill>
                <a:latin typeface="+mn-lt"/>
                <a:ea typeface="+mn-ea"/>
              </a:rPr>
              <a:t>的函数，具有无限长拖尾。在实际计算中，应该取足够大的支撑区间。</a:t>
            </a:r>
            <a:endParaRPr lang="zh-CN" altLang="en-US" sz="2800" b="0" dirty="0">
              <a:solidFill>
                <a:schemeClr val="tx1"/>
              </a:solidFill>
              <a:latin typeface="+mn-lt"/>
              <a:ea typeface="+mn-ea"/>
            </a:endParaRPr>
          </a:p>
          <a:p>
            <a:r>
              <a:rPr lang="zh-CN" altLang="en-US" sz="2800" b="0" dirty="0">
                <a:solidFill>
                  <a:schemeClr val="tx1"/>
                </a:solidFill>
                <a:latin typeface="+mn-lt"/>
                <a:ea typeface="+mn-ea"/>
              </a:rPr>
              <a:t>与前面的高斯滤波类似，取</a:t>
            </a:r>
            <a:r>
              <a:rPr lang="en-US" altLang="zh-CN" sz="2800" b="0" dirty="0">
                <a:solidFill>
                  <a:schemeClr val="tx1"/>
                </a:solidFill>
                <a:latin typeface="+mn-lt"/>
                <a:ea typeface="+mn-ea"/>
              </a:rPr>
              <a:t>        </a:t>
            </a:r>
            <a:r>
              <a:rPr lang="zh-CN" altLang="en-US" sz="2800" b="0" dirty="0">
                <a:solidFill>
                  <a:schemeClr val="tx1"/>
                </a:solidFill>
                <a:latin typeface="+mn-lt"/>
                <a:ea typeface="+mn-ea"/>
              </a:rPr>
              <a:t>的窗口进行截断，建立</a:t>
            </a:r>
            <a:r>
              <a:rPr lang="en-US" altLang="zh-CN" sz="2800" b="0" dirty="0">
                <a:solidFill>
                  <a:schemeClr val="tx1"/>
                </a:solidFill>
                <a:latin typeface="+mn-lt"/>
                <a:ea typeface="+mn-ea"/>
              </a:rPr>
              <a:t>R*R</a:t>
            </a:r>
            <a:r>
              <a:rPr lang="zh-CN" altLang="en-US" sz="2800" b="0" dirty="0">
                <a:solidFill>
                  <a:schemeClr val="tx1"/>
                </a:solidFill>
                <a:latin typeface="+mn-lt"/>
                <a:ea typeface="+mn-ea"/>
              </a:rPr>
              <a:t>大小的卷积模板可以得到较好的边缘检测结果。</a:t>
            </a:r>
            <a:endParaRPr lang="zh-CN" altLang="en-US"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r>
              <a:rPr lang="en-US" altLang="zh-CN" sz="2800" b="0" dirty="0">
                <a:solidFill>
                  <a:schemeClr val="tx1"/>
                </a:solidFill>
                <a:latin typeface="+mn-lt"/>
                <a:ea typeface="+mn-ea"/>
              </a:rPr>
              <a:t>	   </a:t>
            </a:r>
            <a:r>
              <a:rPr lang="zh-CN" altLang="en-US" sz="2800" b="0" dirty="0">
                <a:solidFill>
                  <a:schemeClr val="tx1"/>
                </a:solidFill>
                <a:latin typeface="+mn-lt"/>
                <a:ea typeface="+mn-ea"/>
              </a:rPr>
              <a:t>拓展：</a:t>
            </a:r>
            <a:r>
              <a:rPr lang="en-US" altLang="zh-CN" sz="2800" b="0" dirty="0">
                <a:solidFill>
                  <a:schemeClr val="tx1"/>
                </a:solidFill>
                <a:latin typeface="+mn-lt"/>
                <a:ea typeface="+mn-ea"/>
              </a:rPr>
              <a:t> </a:t>
            </a:r>
            <a:r>
              <a:rPr lang="en-US" altLang="zh-CN" sz="2800" b="0" dirty="0">
                <a:ln w="22225">
                  <a:solidFill>
                    <a:schemeClr val="accent2"/>
                  </a:solidFill>
                  <a:prstDash val="solid"/>
                </a:ln>
                <a:solidFill>
                  <a:schemeClr val="accent2">
                    <a:lumMod val="40000"/>
                    <a:lumOff val="60000"/>
                  </a:schemeClr>
                </a:solidFill>
                <a:effectLst/>
                <a:latin typeface="+mn-lt"/>
                <a:ea typeface="+mn-ea"/>
                <a:sym typeface="+mn-ea"/>
              </a:rPr>
              <a:t>“</a:t>
            </a:r>
            <a:r>
              <a:rPr lang="zh-CN" altLang="en-US" sz="2800" b="0" dirty="0">
                <a:ln w="22225">
                  <a:solidFill>
                    <a:schemeClr val="accent2"/>
                  </a:solidFill>
                  <a:prstDash val="solid"/>
                </a:ln>
                <a:solidFill>
                  <a:schemeClr val="accent2">
                    <a:lumMod val="40000"/>
                    <a:lumOff val="60000"/>
                  </a:schemeClr>
                </a:solidFill>
                <a:effectLst/>
                <a:latin typeface="+mn-lt"/>
                <a:ea typeface="+mn-ea"/>
                <a:sym typeface="+mn-ea"/>
              </a:rPr>
              <a:t>高斯函数的二阶导数</a:t>
            </a:r>
            <a:r>
              <a:rPr lang="en-US" altLang="zh-CN" sz="2800" b="0" dirty="0">
                <a:ln w="22225">
                  <a:solidFill>
                    <a:schemeClr val="accent2"/>
                  </a:solidFill>
                  <a:prstDash val="solid"/>
                </a:ln>
                <a:solidFill>
                  <a:schemeClr val="accent2">
                    <a:lumMod val="40000"/>
                    <a:lumOff val="60000"/>
                  </a:schemeClr>
                </a:solidFill>
                <a:effectLst/>
                <a:latin typeface="+mn-lt"/>
                <a:ea typeface="+mn-ea"/>
                <a:sym typeface="+mn-ea"/>
              </a:rPr>
              <a:t>” </a:t>
            </a:r>
            <a:r>
              <a:rPr lang="zh-CN" altLang="en-US" sz="2800" b="0" dirty="0">
                <a:ln w="22225">
                  <a:solidFill>
                    <a:schemeClr val="accent2"/>
                  </a:solidFill>
                  <a:prstDash val="solid"/>
                </a:ln>
                <a:solidFill>
                  <a:schemeClr val="accent2">
                    <a:lumMod val="40000"/>
                    <a:lumOff val="60000"/>
                  </a:schemeClr>
                </a:solidFill>
                <a:effectLst/>
                <a:latin typeface="+mn-lt"/>
                <a:ea typeface="+mn-ea"/>
                <a:sym typeface="+mn-ea"/>
              </a:rPr>
              <a:t>与墨西哥小波</a:t>
            </a:r>
            <a:r>
              <a:rPr lang="en-US" altLang="zh-CN" sz="2800" b="0" dirty="0">
                <a:ln w="22225">
                  <a:solidFill>
                    <a:schemeClr val="accent2"/>
                  </a:solidFill>
                  <a:prstDash val="solid"/>
                </a:ln>
                <a:solidFill>
                  <a:schemeClr val="accent2">
                    <a:lumMod val="40000"/>
                    <a:lumOff val="60000"/>
                  </a:schemeClr>
                </a:solidFill>
                <a:effectLst/>
                <a:latin typeface="+mn-lt"/>
                <a:ea typeface="+mn-ea"/>
              </a:rPr>
              <a:t>     </a:t>
            </a:r>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p:txBody>
      </p:sp>
      <p:graphicFrame>
        <p:nvGraphicFramePr>
          <p:cNvPr id="7" name="对象 -2147480627"/>
          <p:cNvGraphicFramePr>
            <a:graphicFrameLocks noChangeAspect="1"/>
          </p:cNvGraphicFramePr>
          <p:nvPr/>
        </p:nvGraphicFramePr>
        <p:xfrm>
          <a:off x="179705" y="2132330"/>
          <a:ext cx="811530" cy="511175"/>
        </p:xfrm>
        <a:graphic>
          <a:graphicData uri="http://schemas.openxmlformats.org/presentationml/2006/ole">
            <mc:AlternateContent xmlns:mc="http://schemas.openxmlformats.org/markup-compatibility/2006">
              <mc:Choice xmlns:v="urn:schemas-microsoft-com:vml" Requires="v">
                <p:oleObj spid="_x0000_s24591" name="" r:id="rId5" imgW="330200" imgH="203200" progId="Equation.DSMT4">
                  <p:embed/>
                </p:oleObj>
              </mc:Choice>
              <mc:Fallback>
                <p:oleObj name="" r:id="rId5" imgW="330200" imgH="203200" progId="Equation.DSMT4">
                  <p:embed/>
                  <p:pic>
                    <p:nvPicPr>
                      <p:cNvPr id="0" name="图片 3075"/>
                      <p:cNvPicPr/>
                      <p:nvPr/>
                    </p:nvPicPr>
                    <p:blipFill>
                      <a:blip r:embed="rId6"/>
                      <a:stretch>
                        <a:fillRect/>
                      </a:stretch>
                    </p:blipFill>
                    <p:spPr>
                      <a:xfrm>
                        <a:off x="179705" y="2132330"/>
                        <a:ext cx="811530" cy="511175"/>
                      </a:xfrm>
                      <a:prstGeom prst="rect">
                        <a:avLst/>
                      </a:prstGeom>
                      <a:noFill/>
                      <a:ln w="38100">
                        <a:noFill/>
                        <a:miter/>
                      </a:ln>
                    </p:spPr>
                  </p:pic>
                </p:oleObj>
              </mc:Fallback>
            </mc:AlternateContent>
          </a:graphicData>
        </a:graphic>
      </p:graphicFrame>
      <p:graphicFrame>
        <p:nvGraphicFramePr>
          <p:cNvPr id="9" name="对象 -2147480626"/>
          <p:cNvGraphicFramePr>
            <a:graphicFrameLocks noChangeAspect="1"/>
          </p:cNvGraphicFramePr>
          <p:nvPr/>
        </p:nvGraphicFramePr>
        <p:xfrm>
          <a:off x="4637405" y="3068955"/>
          <a:ext cx="623570" cy="363855"/>
        </p:xfrm>
        <a:graphic>
          <a:graphicData uri="http://schemas.openxmlformats.org/presentationml/2006/ole">
            <mc:AlternateContent xmlns:mc="http://schemas.openxmlformats.org/markup-compatibility/2006">
              <mc:Choice xmlns:v="urn:schemas-microsoft-com:vml" Requires="v">
                <p:oleObj spid="_x0000_s24592" name="" r:id="rId7" imgW="405765" imgH="152400" progId="Equation.DSMT4">
                  <p:embed/>
                </p:oleObj>
              </mc:Choice>
              <mc:Fallback>
                <p:oleObj name="" r:id="rId7" imgW="405765" imgH="152400" progId="Equation.DSMT4">
                  <p:embed/>
                  <p:pic>
                    <p:nvPicPr>
                      <p:cNvPr id="0" name="图片 2"/>
                      <p:cNvPicPr/>
                      <p:nvPr/>
                    </p:nvPicPr>
                    <p:blipFill>
                      <a:blip r:embed="rId8"/>
                      <a:stretch>
                        <a:fillRect/>
                      </a:stretch>
                    </p:blipFill>
                    <p:spPr>
                      <a:xfrm>
                        <a:off x="4637405" y="3068955"/>
                        <a:ext cx="623570" cy="363855"/>
                      </a:xfrm>
                      <a:prstGeom prst="rect">
                        <a:avLst/>
                      </a:prstGeom>
                      <a:noFill/>
                      <a:ln w="38100">
                        <a:noFill/>
                        <a:miter/>
                      </a:ln>
                    </p:spPr>
                  </p:pic>
                </p:oleObj>
              </mc:Fallback>
            </mc:AlternateContent>
          </a:graphicData>
        </a:graphic>
      </p:graphicFrame>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43</a:t>
            </a:r>
            <a:endParaRPr lang="en-US" sz="1600" b="1" dirty="0">
              <a:solidFill>
                <a:schemeClr val="tx1"/>
              </a:solidFill>
            </a:endParaRPr>
          </a:p>
        </p:txBody>
      </p:sp>
      <p:sp>
        <p:nvSpPr>
          <p:cNvPr id="12" name="文本框 11"/>
          <p:cNvSpPr txBox="1"/>
          <p:nvPr/>
        </p:nvSpPr>
        <p:spPr>
          <a:xfrm>
            <a:off x="7255933" y="252873"/>
            <a:ext cx="1410461" cy="420370"/>
          </a:xfrm>
          <a:prstGeom prst="rect">
            <a:avLst/>
          </a:prstGeom>
          <a:noFill/>
        </p:spPr>
        <p:txBody>
          <a:bodyPr wrap="square" rtlCol="0">
            <a:spAutoFit/>
          </a:bodyPr>
          <a:lstStyle/>
          <a:p>
            <a:r>
              <a:rPr lang="en-US" altLang="zh-CN" sz="2135" dirty="0">
                <a:solidFill>
                  <a:schemeClr val="bg1"/>
                </a:solidFill>
                <a:latin typeface="微软雅黑" panose="020B0503020204020204" charset="-122"/>
                <a:ea typeface="微软雅黑" panose="020B0503020204020204" charset="-122"/>
                <a:sym typeface="+mn-ea"/>
              </a:rPr>
              <a:t>LOG</a:t>
            </a:r>
            <a:r>
              <a:rPr lang="zh-CN" altLang="en-US" sz="2135" dirty="0">
                <a:solidFill>
                  <a:schemeClr val="bg1"/>
                </a:solidFill>
                <a:latin typeface="微软雅黑" panose="020B0503020204020204" charset="-122"/>
                <a:ea typeface="微软雅黑" panose="020B0503020204020204" charset="-122"/>
                <a:sym typeface="+mn-ea"/>
              </a:rPr>
              <a:t>方法</a:t>
            </a:r>
            <a:endParaRPr lang="zh-CN" altLang="en-US" sz="2135"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四、</a:t>
            </a:r>
            <a:r>
              <a:rPr lang="en-US" altLang="zh-CN" sz="2400" b="1" dirty="0">
                <a:solidFill>
                  <a:srgbClr val="000066"/>
                </a:solidFill>
                <a:latin typeface="微软雅黑" panose="020B0503020204020204" charset="-122"/>
                <a:ea typeface="微软雅黑" panose="020B0503020204020204" charset="-122"/>
              </a:rPr>
              <a:t>LOG</a:t>
            </a:r>
            <a:r>
              <a:rPr lang="zh-CN" altLang="en-US" sz="2400" b="1" dirty="0">
                <a:solidFill>
                  <a:srgbClr val="000066"/>
                </a:solidFill>
                <a:latin typeface="微软雅黑" panose="020B0503020204020204" charset="-122"/>
                <a:ea typeface="微软雅黑" panose="020B0503020204020204" charset="-122"/>
              </a:rPr>
              <a:t>算子与视觉认知机理</a:t>
            </a:r>
            <a:endParaRPr lang="zh-CN" altLang="en-US" sz="2400" b="1" dirty="0">
              <a:solidFill>
                <a:srgbClr val="000066"/>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a:buFont typeface="Wingdings" panose="05000000000000000000" pitchFamily="2" charset="2"/>
              <a:buChar char="u"/>
            </a:pPr>
            <a:r>
              <a:rPr lang="zh-CN" altLang="en-US" sz="2135" b="1" dirty="0">
                <a:latin typeface="微软雅黑" panose="020B0503020204020204" charset="-122"/>
                <a:ea typeface="微软雅黑" panose="020B0503020204020204" charset="-122"/>
              </a:rPr>
              <a:t>计算过程：</a:t>
            </a: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en-US" altLang="zh-CN" sz="2135" b="1" dirty="0">
                <a:solidFill>
                  <a:srgbClr val="000066"/>
                </a:solidFill>
                <a:latin typeface="微软雅黑" panose="020B0503020204020204" charset="-122"/>
                <a:ea typeface="微软雅黑" panose="020B0503020204020204" charset="-122"/>
              </a:rPr>
              <a:t>LOG</a:t>
            </a:r>
            <a:r>
              <a:rPr lang="zh-CN" altLang="en-US" sz="2135" b="1" dirty="0">
                <a:solidFill>
                  <a:srgbClr val="000066"/>
                </a:solidFill>
                <a:latin typeface="微软雅黑" panose="020B0503020204020204" charset="-122"/>
                <a:ea typeface="微软雅黑" panose="020B0503020204020204" charset="-122"/>
              </a:rPr>
              <a:t>算子的基本原理</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505460" y="2386330"/>
            <a:ext cx="8741410" cy="4333875"/>
          </a:xfrm>
          <a:prstGeom prst="rect">
            <a:avLst/>
          </a:prstGeom>
        </p:spPr>
        <p:txBody>
          <a:bodyPr wrap="square">
            <a:noAutofit/>
          </a:bodyPr>
          <a:lstStyle/>
          <a:p>
            <a:r>
              <a:rPr lang="zh-CN" altLang="en-US" sz="2800" b="0" dirty="0">
                <a:solidFill>
                  <a:schemeClr val="tx1"/>
                </a:solidFill>
                <a:latin typeface="+mn-lt"/>
                <a:ea typeface="+mn-ea"/>
              </a:rPr>
              <a:t>为了减少卷积运算的计算量，通常采取两个不同带宽的高斯函数的差（</a:t>
            </a:r>
            <a:r>
              <a:rPr lang="en-US" altLang="zh-CN" sz="2800" b="0" dirty="0">
                <a:solidFill>
                  <a:schemeClr val="tx1"/>
                </a:solidFill>
                <a:latin typeface="+mn-lt"/>
                <a:ea typeface="+mn-ea"/>
              </a:rPr>
              <a:t>Difference of two Gaussian Functions-DOG</a:t>
            </a:r>
            <a:r>
              <a:rPr lang="zh-CN" altLang="en-US" sz="2800" b="0" dirty="0">
                <a:solidFill>
                  <a:schemeClr val="tx1"/>
                </a:solidFill>
                <a:latin typeface="+mn-lt"/>
                <a:ea typeface="+mn-ea"/>
              </a:rPr>
              <a:t>）来近似</a:t>
            </a:r>
            <a:endParaRPr lang="zh-CN" altLang="en-US"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p:txBody>
      </p:sp>
      <p:graphicFrame>
        <p:nvGraphicFramePr>
          <p:cNvPr id="10" name="对象 -2147480624"/>
          <p:cNvGraphicFramePr>
            <a:graphicFrameLocks noChangeAspect="1"/>
          </p:cNvGraphicFramePr>
          <p:nvPr/>
        </p:nvGraphicFramePr>
        <p:xfrm>
          <a:off x="2700020" y="3284855"/>
          <a:ext cx="798830" cy="502285"/>
        </p:xfrm>
        <a:graphic>
          <a:graphicData uri="http://schemas.openxmlformats.org/presentationml/2006/ole">
            <mc:AlternateContent xmlns:mc="http://schemas.openxmlformats.org/markup-compatibility/2006">
              <mc:Choice xmlns:v="urn:schemas-microsoft-com:vml" Requires="v">
                <p:oleObj spid="_x0000_s25615" name="" r:id="rId5" imgW="330200" imgH="203200" progId="Equation.DSMT4">
                  <p:embed/>
                </p:oleObj>
              </mc:Choice>
              <mc:Fallback>
                <p:oleObj name="" r:id="rId5" imgW="330200" imgH="203200" progId="Equation.DSMT4">
                  <p:embed/>
                  <p:pic>
                    <p:nvPicPr>
                      <p:cNvPr id="0" name="图片 3075"/>
                      <p:cNvPicPr/>
                      <p:nvPr/>
                    </p:nvPicPr>
                    <p:blipFill>
                      <a:blip r:embed="rId6"/>
                      <a:stretch>
                        <a:fillRect/>
                      </a:stretch>
                    </p:blipFill>
                    <p:spPr>
                      <a:xfrm>
                        <a:off x="2700020" y="3284855"/>
                        <a:ext cx="798830" cy="502285"/>
                      </a:xfrm>
                      <a:prstGeom prst="rect">
                        <a:avLst/>
                      </a:prstGeom>
                      <a:noFill/>
                      <a:ln w="38100">
                        <a:noFill/>
                        <a:miter/>
                      </a:ln>
                    </p:spPr>
                  </p:pic>
                </p:oleObj>
              </mc:Fallback>
            </mc:AlternateContent>
          </a:graphicData>
        </a:graphic>
      </p:graphicFrame>
      <p:graphicFrame>
        <p:nvGraphicFramePr>
          <p:cNvPr id="12" name="对象 -2147480623"/>
          <p:cNvGraphicFramePr>
            <a:graphicFrameLocks noChangeAspect="1"/>
          </p:cNvGraphicFramePr>
          <p:nvPr/>
        </p:nvGraphicFramePr>
        <p:xfrm>
          <a:off x="1762760" y="3861435"/>
          <a:ext cx="6339205" cy="1605915"/>
        </p:xfrm>
        <a:graphic>
          <a:graphicData uri="http://schemas.openxmlformats.org/presentationml/2006/ole">
            <mc:AlternateContent xmlns:mc="http://schemas.openxmlformats.org/markup-compatibility/2006">
              <mc:Choice xmlns:v="urn:schemas-microsoft-com:vml" Requires="v">
                <p:oleObj spid="_x0000_s25616" name="" r:id="rId7" imgW="2540000" imgH="647700" progId="Equation.DSMT4">
                  <p:embed/>
                </p:oleObj>
              </mc:Choice>
              <mc:Fallback>
                <p:oleObj name="" r:id="rId7" imgW="2540000" imgH="647700" progId="Equation.DSMT4">
                  <p:embed/>
                  <p:pic>
                    <p:nvPicPr>
                      <p:cNvPr id="0" name="图片 1"/>
                      <p:cNvPicPr/>
                      <p:nvPr/>
                    </p:nvPicPr>
                    <p:blipFill>
                      <a:blip r:embed="rId8"/>
                      <a:stretch>
                        <a:fillRect/>
                      </a:stretch>
                    </p:blipFill>
                    <p:spPr>
                      <a:xfrm>
                        <a:off x="1762760" y="3861435"/>
                        <a:ext cx="6339205" cy="1605915"/>
                      </a:xfrm>
                      <a:prstGeom prst="rect">
                        <a:avLst/>
                      </a:prstGeom>
                      <a:noFill/>
                      <a:ln w="38100">
                        <a:noFill/>
                        <a:miter/>
                      </a:ln>
                    </p:spPr>
                  </p:pic>
                </p:oleObj>
              </mc:Fallback>
            </mc:AlternateContent>
          </a:graphicData>
        </a:graphic>
      </p:graphicFrame>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44</a:t>
            </a:r>
            <a:endParaRPr lang="en-US" sz="1600" b="1" dirty="0">
              <a:solidFill>
                <a:schemeClr val="tx1"/>
              </a:solidFill>
            </a:endParaRPr>
          </a:p>
        </p:txBody>
      </p:sp>
      <p:sp>
        <p:nvSpPr>
          <p:cNvPr id="9" name="文本框 8"/>
          <p:cNvSpPr txBox="1"/>
          <p:nvPr/>
        </p:nvSpPr>
        <p:spPr>
          <a:xfrm>
            <a:off x="7255933" y="252873"/>
            <a:ext cx="1410461" cy="420370"/>
          </a:xfrm>
          <a:prstGeom prst="rect">
            <a:avLst/>
          </a:prstGeom>
          <a:noFill/>
        </p:spPr>
        <p:txBody>
          <a:bodyPr wrap="square" rtlCol="0">
            <a:spAutoFit/>
          </a:bodyPr>
          <a:lstStyle/>
          <a:p>
            <a:r>
              <a:rPr lang="en-US" altLang="zh-CN" sz="2135" dirty="0">
                <a:solidFill>
                  <a:schemeClr val="bg1"/>
                </a:solidFill>
                <a:latin typeface="微软雅黑" panose="020B0503020204020204" charset="-122"/>
                <a:ea typeface="微软雅黑" panose="020B0503020204020204" charset="-122"/>
                <a:sym typeface="+mn-ea"/>
              </a:rPr>
              <a:t>LOG</a:t>
            </a:r>
            <a:r>
              <a:rPr lang="zh-CN" altLang="en-US" sz="2135" dirty="0">
                <a:solidFill>
                  <a:schemeClr val="bg1"/>
                </a:solidFill>
                <a:latin typeface="微软雅黑" panose="020B0503020204020204" charset="-122"/>
                <a:ea typeface="微软雅黑" panose="020B0503020204020204" charset="-122"/>
                <a:sym typeface="+mn-ea"/>
              </a:rPr>
              <a:t>方法</a:t>
            </a:r>
            <a:endParaRPr lang="zh-CN" altLang="en-US" sz="2135"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四、</a:t>
            </a:r>
            <a:r>
              <a:rPr lang="en-US" altLang="zh-CN" sz="2400" b="1" dirty="0">
                <a:solidFill>
                  <a:srgbClr val="000066"/>
                </a:solidFill>
                <a:latin typeface="微软雅黑" panose="020B0503020204020204" charset="-122"/>
                <a:ea typeface="微软雅黑" panose="020B0503020204020204" charset="-122"/>
              </a:rPr>
              <a:t>LOG</a:t>
            </a:r>
            <a:r>
              <a:rPr lang="zh-CN" altLang="en-US" sz="2400" b="1" dirty="0">
                <a:solidFill>
                  <a:srgbClr val="000066"/>
                </a:solidFill>
                <a:latin typeface="微软雅黑" panose="020B0503020204020204" charset="-122"/>
                <a:ea typeface="微软雅黑" panose="020B0503020204020204" charset="-122"/>
              </a:rPr>
              <a:t>算子与视觉认知机理</a:t>
            </a:r>
            <a:endParaRPr lang="zh-CN" altLang="en-US" sz="2400" b="1" dirty="0">
              <a:solidFill>
                <a:srgbClr val="000066"/>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a:buFont typeface="Wingdings" panose="05000000000000000000" pitchFamily="2" charset="2"/>
              <a:buChar char="u"/>
            </a:pPr>
            <a:r>
              <a:rPr lang="zh-CN" altLang="en-US" sz="2135" b="1" dirty="0">
                <a:latin typeface="微软雅黑" panose="020B0503020204020204" charset="-122"/>
                <a:ea typeface="微软雅黑" panose="020B0503020204020204" charset="-122"/>
              </a:rPr>
              <a:t>计算过程：</a:t>
            </a: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en-US" altLang="zh-CN" sz="2135" b="1" dirty="0">
                <a:solidFill>
                  <a:srgbClr val="000066"/>
                </a:solidFill>
                <a:latin typeface="微软雅黑" panose="020B0503020204020204" charset="-122"/>
                <a:ea typeface="微软雅黑" panose="020B0503020204020204" charset="-122"/>
              </a:rPr>
              <a:t>LOG</a:t>
            </a:r>
            <a:r>
              <a:rPr lang="zh-CN" altLang="en-US" sz="2135" b="1" dirty="0">
                <a:solidFill>
                  <a:srgbClr val="000066"/>
                </a:solidFill>
                <a:latin typeface="微软雅黑" panose="020B0503020204020204" charset="-122"/>
                <a:ea typeface="微软雅黑" panose="020B0503020204020204" charset="-122"/>
              </a:rPr>
              <a:t>算子的基本原理</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179705" y="2060575"/>
            <a:ext cx="8741410" cy="4333875"/>
          </a:xfrm>
          <a:prstGeom prst="rect">
            <a:avLst/>
          </a:prstGeom>
        </p:spPr>
        <p:txBody>
          <a:bodyPr wrap="square">
            <a:noAutofit/>
          </a:bodyPr>
          <a:lstStyle/>
          <a:p>
            <a:r>
              <a:rPr lang="zh-CN" altLang="en-US" sz="2800" b="0" dirty="0">
                <a:solidFill>
                  <a:schemeClr val="tx1"/>
                </a:solidFill>
                <a:latin typeface="+mn-lt"/>
                <a:ea typeface="+mn-ea"/>
              </a:rPr>
              <a:t>另一种快速计算</a:t>
            </a:r>
            <a:r>
              <a:rPr lang="en-US" altLang="zh-CN" sz="2800" b="0" dirty="0">
                <a:solidFill>
                  <a:schemeClr val="tx1"/>
                </a:solidFill>
                <a:latin typeface="+mn-lt"/>
                <a:ea typeface="+mn-ea"/>
              </a:rPr>
              <a:t>        </a:t>
            </a:r>
            <a:r>
              <a:rPr lang="zh-CN" altLang="en-US" sz="2800" b="0" dirty="0">
                <a:solidFill>
                  <a:schemeClr val="tx1"/>
                </a:solidFill>
                <a:latin typeface="+mn-lt"/>
                <a:ea typeface="+mn-ea"/>
              </a:rPr>
              <a:t>的方法是充分利用高斯函数的可分离结构，对卷积进行行</a:t>
            </a:r>
            <a:r>
              <a:rPr lang="en-US" altLang="zh-CN" sz="2800" b="0" dirty="0">
                <a:solidFill>
                  <a:schemeClr val="tx1"/>
                </a:solidFill>
                <a:latin typeface="+mn-lt"/>
                <a:ea typeface="+mn-ea"/>
              </a:rPr>
              <a:t>-</a:t>
            </a:r>
            <a:r>
              <a:rPr lang="zh-CN" altLang="en-US" sz="2800" b="0" dirty="0">
                <a:solidFill>
                  <a:schemeClr val="tx1"/>
                </a:solidFill>
                <a:latin typeface="+mn-lt"/>
                <a:ea typeface="+mn-ea"/>
              </a:rPr>
              <a:t>列可分离实现。</a:t>
            </a:r>
            <a:endParaRPr lang="zh-CN" altLang="en-US" sz="2800" b="0" dirty="0">
              <a:solidFill>
                <a:schemeClr val="tx1"/>
              </a:solidFill>
              <a:latin typeface="+mn-lt"/>
              <a:ea typeface="+mn-ea"/>
            </a:endParaRPr>
          </a:p>
          <a:p>
            <a:r>
              <a:rPr lang="zh-CN" altLang="en-US" sz="2800" b="0" dirty="0">
                <a:solidFill>
                  <a:schemeClr val="tx1"/>
                </a:solidFill>
                <a:latin typeface="+mn-lt"/>
                <a:ea typeface="+mn-ea"/>
              </a:rPr>
              <a:t>本质上可以看作是一种基于多尺度墨西哥小波的边缘检测算法。</a:t>
            </a:r>
            <a:endParaRPr lang="zh-CN" altLang="en-US"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p:txBody>
      </p:sp>
      <p:graphicFrame>
        <p:nvGraphicFramePr>
          <p:cNvPr id="7" name="对象 -2147480624"/>
          <p:cNvGraphicFramePr>
            <a:graphicFrameLocks noChangeAspect="1"/>
          </p:cNvGraphicFramePr>
          <p:nvPr/>
        </p:nvGraphicFramePr>
        <p:xfrm>
          <a:off x="2700020" y="2060575"/>
          <a:ext cx="798830" cy="502285"/>
        </p:xfrm>
        <a:graphic>
          <a:graphicData uri="http://schemas.openxmlformats.org/presentationml/2006/ole">
            <mc:AlternateContent xmlns:mc="http://schemas.openxmlformats.org/markup-compatibility/2006">
              <mc:Choice xmlns:v="urn:schemas-microsoft-com:vml" Requires="v">
                <p:oleObj spid="_x0000_s26639" name="" r:id="rId5" imgW="330200" imgH="203200" progId="Equation.DSMT4">
                  <p:embed/>
                </p:oleObj>
              </mc:Choice>
              <mc:Fallback>
                <p:oleObj name="" r:id="rId5" imgW="330200" imgH="203200" progId="Equation.DSMT4">
                  <p:embed/>
                  <p:pic>
                    <p:nvPicPr>
                      <p:cNvPr id="0" name="图片 3075"/>
                      <p:cNvPicPr/>
                      <p:nvPr/>
                    </p:nvPicPr>
                    <p:blipFill>
                      <a:blip r:embed="rId6"/>
                      <a:stretch>
                        <a:fillRect/>
                      </a:stretch>
                    </p:blipFill>
                    <p:spPr>
                      <a:xfrm>
                        <a:off x="2700020" y="2060575"/>
                        <a:ext cx="798830" cy="502285"/>
                      </a:xfrm>
                      <a:prstGeom prst="rect">
                        <a:avLst/>
                      </a:prstGeom>
                      <a:noFill/>
                      <a:ln w="38100">
                        <a:noFill/>
                        <a:miter/>
                      </a:ln>
                    </p:spPr>
                  </p:pic>
                </p:oleObj>
              </mc:Fallback>
            </mc:AlternateContent>
          </a:graphicData>
        </a:graphic>
      </p:graphicFrame>
      <p:graphicFrame>
        <p:nvGraphicFramePr>
          <p:cNvPr id="9" name="对象 -2147480618"/>
          <p:cNvGraphicFramePr>
            <a:graphicFrameLocks noChangeAspect="1"/>
          </p:cNvGraphicFramePr>
          <p:nvPr/>
        </p:nvGraphicFramePr>
        <p:xfrm>
          <a:off x="776605" y="4076700"/>
          <a:ext cx="7590790" cy="965835"/>
        </p:xfrm>
        <a:graphic>
          <a:graphicData uri="http://schemas.openxmlformats.org/presentationml/2006/ole">
            <mc:AlternateContent xmlns:mc="http://schemas.openxmlformats.org/markup-compatibility/2006">
              <mc:Choice xmlns:v="urn:schemas-microsoft-com:vml" Requires="v">
                <p:oleObj spid="_x0000_s26640" name="" r:id="rId7" imgW="3314700" imgH="419100" progId="Equation.DSMT4">
                  <p:embed/>
                </p:oleObj>
              </mc:Choice>
              <mc:Fallback>
                <p:oleObj name="" r:id="rId7" imgW="3314700" imgH="419100" progId="Equation.DSMT4">
                  <p:embed/>
                  <p:pic>
                    <p:nvPicPr>
                      <p:cNvPr id="0" name="图片 4"/>
                      <p:cNvPicPr/>
                      <p:nvPr/>
                    </p:nvPicPr>
                    <p:blipFill>
                      <a:blip r:embed="rId8"/>
                      <a:stretch>
                        <a:fillRect/>
                      </a:stretch>
                    </p:blipFill>
                    <p:spPr>
                      <a:xfrm>
                        <a:off x="776605" y="4076700"/>
                        <a:ext cx="7590790" cy="965835"/>
                      </a:xfrm>
                      <a:prstGeom prst="rect">
                        <a:avLst/>
                      </a:prstGeom>
                      <a:noFill/>
                      <a:ln w="38100">
                        <a:noFill/>
                        <a:miter/>
                      </a:ln>
                    </p:spPr>
                  </p:pic>
                </p:oleObj>
              </mc:Fallback>
            </mc:AlternateContent>
          </a:graphicData>
        </a:graphic>
      </p:graphicFrame>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45</a:t>
            </a:r>
            <a:endParaRPr lang="en-US" sz="1600" b="1" dirty="0">
              <a:solidFill>
                <a:schemeClr val="tx1"/>
              </a:solidFill>
            </a:endParaRPr>
          </a:p>
        </p:txBody>
      </p:sp>
      <p:sp>
        <p:nvSpPr>
          <p:cNvPr id="11" name="文本框 10"/>
          <p:cNvSpPr txBox="1"/>
          <p:nvPr/>
        </p:nvSpPr>
        <p:spPr>
          <a:xfrm>
            <a:off x="7255933" y="252873"/>
            <a:ext cx="1410461" cy="420370"/>
          </a:xfrm>
          <a:prstGeom prst="rect">
            <a:avLst/>
          </a:prstGeom>
          <a:noFill/>
        </p:spPr>
        <p:txBody>
          <a:bodyPr wrap="square" rtlCol="0">
            <a:spAutoFit/>
          </a:bodyPr>
          <a:lstStyle/>
          <a:p>
            <a:r>
              <a:rPr lang="en-US" altLang="zh-CN" sz="2135" dirty="0">
                <a:solidFill>
                  <a:schemeClr val="bg1"/>
                </a:solidFill>
                <a:latin typeface="微软雅黑" panose="020B0503020204020204" charset="-122"/>
                <a:ea typeface="微软雅黑" panose="020B0503020204020204" charset="-122"/>
                <a:sym typeface="+mn-ea"/>
              </a:rPr>
              <a:t>LOG</a:t>
            </a:r>
            <a:r>
              <a:rPr lang="zh-CN" altLang="en-US" sz="2135" dirty="0">
                <a:solidFill>
                  <a:schemeClr val="bg1"/>
                </a:solidFill>
                <a:latin typeface="微软雅黑" panose="020B0503020204020204" charset="-122"/>
                <a:ea typeface="微软雅黑" panose="020B0503020204020204" charset="-122"/>
                <a:sym typeface="+mn-ea"/>
              </a:rPr>
              <a:t>方法</a:t>
            </a:r>
            <a:endParaRPr lang="zh-CN" altLang="en-US" sz="2135"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四、</a:t>
            </a:r>
            <a:r>
              <a:rPr lang="en-US" altLang="zh-CN" sz="2400" b="1" dirty="0">
                <a:solidFill>
                  <a:srgbClr val="000066"/>
                </a:solidFill>
                <a:latin typeface="微软雅黑" panose="020B0503020204020204" charset="-122"/>
                <a:ea typeface="微软雅黑" panose="020B0503020204020204" charset="-122"/>
              </a:rPr>
              <a:t>LOG</a:t>
            </a:r>
            <a:r>
              <a:rPr lang="zh-CN" altLang="en-US" sz="2400" b="1" dirty="0">
                <a:solidFill>
                  <a:srgbClr val="000066"/>
                </a:solidFill>
                <a:latin typeface="微软雅黑" panose="020B0503020204020204" charset="-122"/>
                <a:ea typeface="微软雅黑" panose="020B0503020204020204" charset="-122"/>
              </a:rPr>
              <a:t>算子与视觉认知机理</a:t>
            </a:r>
            <a:endParaRPr lang="zh-CN" altLang="en-US" sz="2400" b="1" dirty="0">
              <a:solidFill>
                <a:srgbClr val="000066"/>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a:buFont typeface="Wingdings" panose="05000000000000000000" pitchFamily="2" charset="2"/>
              <a:buChar char="u"/>
            </a:pPr>
            <a:r>
              <a:rPr lang="zh-CN" altLang="en-US" sz="2135" b="1" dirty="0">
                <a:latin typeface="微软雅黑" panose="020B0503020204020204" charset="-122"/>
                <a:ea typeface="微软雅黑" panose="020B0503020204020204" charset="-122"/>
              </a:rPr>
              <a:t>计算过程：</a:t>
            </a: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en-US" altLang="zh-CN" sz="2135" b="1" dirty="0">
                <a:solidFill>
                  <a:srgbClr val="000066"/>
                </a:solidFill>
                <a:latin typeface="微软雅黑" panose="020B0503020204020204" charset="-122"/>
                <a:ea typeface="微软雅黑" panose="020B0503020204020204" charset="-122"/>
              </a:rPr>
              <a:t>LOG</a:t>
            </a:r>
            <a:r>
              <a:rPr lang="zh-CN" altLang="en-US" sz="2135" b="1" dirty="0">
                <a:solidFill>
                  <a:srgbClr val="000066"/>
                </a:solidFill>
                <a:latin typeface="微软雅黑" panose="020B0503020204020204" charset="-122"/>
                <a:ea typeface="微软雅黑" panose="020B0503020204020204" charset="-122"/>
              </a:rPr>
              <a:t>算子的基本原理</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505460" y="2386330"/>
            <a:ext cx="8741410" cy="4333875"/>
          </a:xfrm>
          <a:prstGeom prst="rect">
            <a:avLst/>
          </a:prstGeom>
        </p:spPr>
        <p:txBody>
          <a:bodyPr wrap="square">
            <a:noAutofit/>
          </a:bodyPr>
          <a:lstStyle/>
          <a:p>
            <a:r>
              <a:rPr lang="zh-CN" altLang="en-US" sz="2800" b="0" dirty="0">
                <a:solidFill>
                  <a:schemeClr val="tx1"/>
                </a:solidFill>
                <a:latin typeface="+mn-lt"/>
                <a:ea typeface="+mn-ea"/>
              </a:rPr>
              <a:t>令</a:t>
            </a:r>
            <a:endParaRPr lang="zh-CN" altLang="en-US"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r>
              <a:rPr lang="zh-CN" altLang="en-US" sz="2800" b="0" dirty="0">
                <a:solidFill>
                  <a:schemeClr val="tx1"/>
                </a:solidFill>
                <a:latin typeface="+mn-lt"/>
                <a:ea typeface="+mn-ea"/>
              </a:rPr>
              <a:t>则可将</a:t>
            </a:r>
            <a:r>
              <a:rPr lang="en-US" altLang="zh-CN" sz="2800" b="0" dirty="0">
                <a:solidFill>
                  <a:schemeClr val="tx1"/>
                </a:solidFill>
                <a:latin typeface="+mn-lt"/>
                <a:ea typeface="+mn-ea"/>
              </a:rPr>
              <a:t>       </a:t>
            </a:r>
            <a:r>
              <a:rPr lang="zh-CN" altLang="en-US" sz="2800" b="0" dirty="0">
                <a:solidFill>
                  <a:schemeClr val="tx1"/>
                </a:solidFill>
                <a:latin typeface="+mn-lt"/>
                <a:ea typeface="+mn-ea"/>
              </a:rPr>
              <a:t>等价地写成可分离形式</a:t>
            </a:r>
            <a:endParaRPr lang="zh-CN" altLang="en-US" sz="2800" b="0" dirty="0">
              <a:solidFill>
                <a:schemeClr val="tx1"/>
              </a:solidFill>
              <a:latin typeface="+mn-lt"/>
              <a:ea typeface="+mn-ea"/>
            </a:endParaRPr>
          </a:p>
          <a:p>
            <a:endParaRPr lang="en-US" altLang="zh-CN"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p:txBody>
      </p:sp>
      <p:graphicFrame>
        <p:nvGraphicFramePr>
          <p:cNvPr id="10" name="对象 -2147480617"/>
          <p:cNvGraphicFramePr>
            <a:graphicFrameLocks noChangeAspect="1"/>
          </p:cNvGraphicFramePr>
          <p:nvPr/>
        </p:nvGraphicFramePr>
        <p:xfrm>
          <a:off x="1115695" y="2068830"/>
          <a:ext cx="4556760" cy="2010410"/>
        </p:xfrm>
        <a:graphic>
          <a:graphicData uri="http://schemas.openxmlformats.org/presentationml/2006/ole">
            <mc:AlternateContent xmlns:mc="http://schemas.openxmlformats.org/markup-compatibility/2006">
              <mc:Choice xmlns:v="urn:schemas-microsoft-com:vml" Requires="v">
                <p:oleObj spid="_x0000_s27670" name="" r:id="rId5" imgW="1866900" imgH="825500" progId="Equation.DSMT4">
                  <p:embed/>
                </p:oleObj>
              </mc:Choice>
              <mc:Fallback>
                <p:oleObj name="" r:id="rId5" imgW="1866900" imgH="825500" progId="Equation.DSMT4">
                  <p:embed/>
                  <p:pic>
                    <p:nvPicPr>
                      <p:cNvPr id="0" name="图片 3"/>
                      <p:cNvPicPr/>
                      <p:nvPr/>
                    </p:nvPicPr>
                    <p:blipFill>
                      <a:blip r:embed="rId6"/>
                      <a:stretch>
                        <a:fillRect/>
                      </a:stretch>
                    </p:blipFill>
                    <p:spPr>
                      <a:xfrm>
                        <a:off x="1115695" y="2068830"/>
                        <a:ext cx="4556760" cy="2010410"/>
                      </a:xfrm>
                      <a:prstGeom prst="rect">
                        <a:avLst/>
                      </a:prstGeom>
                      <a:noFill/>
                      <a:ln w="38100">
                        <a:noFill/>
                        <a:miter/>
                      </a:ln>
                    </p:spPr>
                  </p:pic>
                </p:oleObj>
              </mc:Fallback>
            </mc:AlternateContent>
          </a:graphicData>
        </a:graphic>
      </p:graphicFrame>
      <p:graphicFrame>
        <p:nvGraphicFramePr>
          <p:cNvPr id="12" name="对象 -2147480616"/>
          <p:cNvGraphicFramePr>
            <a:graphicFrameLocks noChangeAspect="1"/>
          </p:cNvGraphicFramePr>
          <p:nvPr/>
        </p:nvGraphicFramePr>
        <p:xfrm>
          <a:off x="1619885" y="4149090"/>
          <a:ext cx="779780" cy="490855"/>
        </p:xfrm>
        <a:graphic>
          <a:graphicData uri="http://schemas.openxmlformats.org/presentationml/2006/ole">
            <mc:AlternateContent xmlns:mc="http://schemas.openxmlformats.org/markup-compatibility/2006">
              <mc:Choice xmlns:v="urn:schemas-microsoft-com:vml" Requires="v">
                <p:oleObj spid="_x0000_s27671" name="" r:id="rId7" imgW="330200" imgH="203200" progId="Equation.DSMT4">
                  <p:embed/>
                </p:oleObj>
              </mc:Choice>
              <mc:Fallback>
                <p:oleObj name="" r:id="rId7" imgW="330200" imgH="203200" progId="Equation.DSMT4">
                  <p:embed/>
                  <p:pic>
                    <p:nvPicPr>
                      <p:cNvPr id="0" name="图片 8"/>
                      <p:cNvPicPr/>
                      <p:nvPr/>
                    </p:nvPicPr>
                    <p:blipFill>
                      <a:blip r:embed="rId8"/>
                      <a:stretch>
                        <a:fillRect/>
                      </a:stretch>
                    </p:blipFill>
                    <p:spPr>
                      <a:xfrm>
                        <a:off x="1619885" y="4149090"/>
                        <a:ext cx="779780" cy="490855"/>
                      </a:xfrm>
                      <a:prstGeom prst="rect">
                        <a:avLst/>
                      </a:prstGeom>
                      <a:noFill/>
                      <a:ln w="38100">
                        <a:noFill/>
                        <a:miter/>
                      </a:ln>
                    </p:spPr>
                  </p:pic>
                </p:oleObj>
              </mc:Fallback>
            </mc:AlternateContent>
          </a:graphicData>
        </a:graphic>
      </p:graphicFrame>
      <p:graphicFrame>
        <p:nvGraphicFramePr>
          <p:cNvPr id="16" name="对象 -2147480615"/>
          <p:cNvGraphicFramePr>
            <a:graphicFrameLocks noChangeAspect="1"/>
          </p:cNvGraphicFramePr>
          <p:nvPr/>
        </p:nvGraphicFramePr>
        <p:xfrm>
          <a:off x="1979930" y="4941570"/>
          <a:ext cx="5770245" cy="784860"/>
        </p:xfrm>
        <a:graphic>
          <a:graphicData uri="http://schemas.openxmlformats.org/presentationml/2006/ole">
            <mc:AlternateContent xmlns:mc="http://schemas.openxmlformats.org/markup-compatibility/2006">
              <mc:Choice xmlns:v="urn:schemas-microsoft-com:vml" Requires="v">
                <p:oleObj spid="_x0000_s27672" name="" r:id="rId9" imgW="1562100" imgH="215900" progId="Equation.DSMT4">
                  <p:embed/>
                </p:oleObj>
              </mc:Choice>
              <mc:Fallback>
                <p:oleObj name="" r:id="rId9" imgW="1562100" imgH="215900" progId="Equation.DSMT4">
                  <p:embed/>
                  <p:pic>
                    <p:nvPicPr>
                      <p:cNvPr id="0" name="图片 9"/>
                      <p:cNvPicPr/>
                      <p:nvPr/>
                    </p:nvPicPr>
                    <p:blipFill>
                      <a:blip r:embed="rId10"/>
                      <a:stretch>
                        <a:fillRect/>
                      </a:stretch>
                    </p:blipFill>
                    <p:spPr>
                      <a:xfrm>
                        <a:off x="1979930" y="4941570"/>
                        <a:ext cx="5770245" cy="784860"/>
                      </a:xfrm>
                      <a:prstGeom prst="rect">
                        <a:avLst/>
                      </a:prstGeom>
                      <a:noFill/>
                      <a:ln w="38100">
                        <a:noFill/>
                        <a:miter/>
                      </a:ln>
                    </p:spPr>
                  </p:pic>
                </p:oleObj>
              </mc:Fallback>
            </mc:AlternateContent>
          </a:graphicData>
        </a:graphic>
      </p:graphicFrame>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46</a:t>
            </a:r>
            <a:endParaRPr lang="en-US" sz="1600" b="1" dirty="0">
              <a:solidFill>
                <a:schemeClr val="tx1"/>
              </a:solidFill>
            </a:endParaRPr>
          </a:p>
        </p:txBody>
      </p:sp>
      <p:sp>
        <p:nvSpPr>
          <p:cNvPr id="11" name="文本框 10"/>
          <p:cNvSpPr txBox="1"/>
          <p:nvPr/>
        </p:nvSpPr>
        <p:spPr>
          <a:xfrm>
            <a:off x="7255933" y="252873"/>
            <a:ext cx="1410461" cy="420370"/>
          </a:xfrm>
          <a:prstGeom prst="rect">
            <a:avLst/>
          </a:prstGeom>
          <a:noFill/>
        </p:spPr>
        <p:txBody>
          <a:bodyPr wrap="square" rtlCol="0">
            <a:spAutoFit/>
          </a:bodyPr>
          <a:lstStyle/>
          <a:p>
            <a:r>
              <a:rPr lang="en-US" altLang="zh-CN" sz="2135" dirty="0">
                <a:solidFill>
                  <a:schemeClr val="bg1"/>
                </a:solidFill>
                <a:latin typeface="微软雅黑" panose="020B0503020204020204" charset="-122"/>
                <a:ea typeface="微软雅黑" panose="020B0503020204020204" charset="-122"/>
                <a:sym typeface="+mn-ea"/>
              </a:rPr>
              <a:t>LOG</a:t>
            </a:r>
            <a:r>
              <a:rPr lang="zh-CN" altLang="en-US" sz="2135" dirty="0">
                <a:solidFill>
                  <a:schemeClr val="bg1"/>
                </a:solidFill>
                <a:latin typeface="微软雅黑" panose="020B0503020204020204" charset="-122"/>
                <a:ea typeface="微软雅黑" panose="020B0503020204020204" charset="-122"/>
                <a:sym typeface="+mn-ea"/>
              </a:rPr>
              <a:t>方法</a:t>
            </a:r>
            <a:endParaRPr lang="zh-CN" altLang="en-US" sz="2135"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四、</a:t>
            </a:r>
            <a:r>
              <a:rPr lang="en-US" altLang="zh-CN" sz="2400" b="1" dirty="0">
                <a:solidFill>
                  <a:srgbClr val="000066"/>
                </a:solidFill>
                <a:latin typeface="微软雅黑" panose="020B0503020204020204" charset="-122"/>
                <a:ea typeface="微软雅黑" panose="020B0503020204020204" charset="-122"/>
              </a:rPr>
              <a:t>LOG</a:t>
            </a:r>
            <a:r>
              <a:rPr lang="zh-CN" altLang="en-US" sz="2400" b="1" dirty="0">
                <a:solidFill>
                  <a:srgbClr val="000066"/>
                </a:solidFill>
                <a:latin typeface="微软雅黑" panose="020B0503020204020204" charset="-122"/>
                <a:ea typeface="微软雅黑" panose="020B0503020204020204" charset="-122"/>
              </a:rPr>
              <a:t>算子与视觉认知机理</a:t>
            </a:r>
            <a:endParaRPr lang="zh-CN" altLang="en-US" sz="2400" b="1" dirty="0">
              <a:solidFill>
                <a:srgbClr val="000066"/>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a:buFont typeface="Wingdings" panose="05000000000000000000" pitchFamily="2" charset="2"/>
              <a:buChar char="u"/>
            </a:pPr>
            <a:r>
              <a:rPr lang="zh-CN" altLang="en-US" sz="2135" b="1" dirty="0">
                <a:latin typeface="微软雅黑" panose="020B0503020204020204" charset="-122"/>
                <a:ea typeface="微软雅黑" panose="020B0503020204020204" charset="-122"/>
              </a:rPr>
              <a:t>可分离滤波器的效果等价：</a:t>
            </a: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688340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en-US" altLang="zh-CN" sz="2135" b="1" dirty="0">
                <a:solidFill>
                  <a:srgbClr val="000066"/>
                </a:solidFill>
                <a:latin typeface="微软雅黑" panose="020B0503020204020204" charset="-122"/>
                <a:ea typeface="微软雅黑" panose="020B0503020204020204" charset="-122"/>
              </a:rPr>
              <a:t>LOG</a:t>
            </a:r>
            <a:r>
              <a:rPr lang="zh-CN" altLang="en-US" sz="2135" b="1" dirty="0">
                <a:solidFill>
                  <a:srgbClr val="000066"/>
                </a:solidFill>
                <a:latin typeface="微软雅黑" panose="020B0503020204020204" charset="-122"/>
                <a:ea typeface="微软雅黑" panose="020B0503020204020204" charset="-122"/>
              </a:rPr>
              <a:t>算子的基本原理</a:t>
            </a:r>
            <a:r>
              <a:rPr lang="zh-CN" altLang="en-US" sz="2135" b="1" dirty="0">
                <a:solidFill>
                  <a:srgbClr val="FF0000"/>
                </a:solidFill>
                <a:latin typeface="微软雅黑" panose="020B0503020204020204" charset="-122"/>
                <a:ea typeface="微软雅黑" panose="020B0503020204020204" charset="-122"/>
              </a:rPr>
              <a:t>【可拓展到二维可分离小波】</a:t>
            </a:r>
            <a:endParaRPr lang="zh-CN" altLang="en-US" sz="2135" b="1" dirty="0">
              <a:solidFill>
                <a:srgbClr val="FF0000"/>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505460" y="2132330"/>
            <a:ext cx="8741410" cy="4333875"/>
          </a:xfrm>
          <a:prstGeom prst="rect">
            <a:avLst/>
          </a:prstGeom>
        </p:spPr>
        <p:txBody>
          <a:bodyPr wrap="square">
            <a:noAutofit/>
          </a:bodyPr>
          <a:lstStyle/>
          <a:p>
            <a:r>
              <a:rPr lang="zh-CN" altLang="en-US" sz="2800" b="0" dirty="0">
                <a:solidFill>
                  <a:schemeClr val="tx1"/>
                </a:solidFill>
                <a:latin typeface="+mn-lt"/>
                <a:ea typeface="+mn-ea"/>
              </a:rPr>
              <a:t>其中，</a:t>
            </a:r>
            <a:endParaRPr lang="zh-CN" altLang="en-US"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r>
              <a:rPr lang="zh-CN" altLang="en-US" sz="2800" b="0" dirty="0">
                <a:solidFill>
                  <a:schemeClr val="tx1"/>
                </a:solidFill>
                <a:latin typeface="+mn-lt"/>
                <a:ea typeface="+mn-ea"/>
              </a:rPr>
              <a:t>对于一个的</a:t>
            </a:r>
            <a:r>
              <a:rPr lang="en-US" altLang="zh-CN" sz="2800" b="0" dirty="0">
                <a:solidFill>
                  <a:schemeClr val="tx1"/>
                </a:solidFill>
                <a:latin typeface="+mn-lt"/>
                <a:ea typeface="+mn-ea"/>
              </a:rPr>
              <a:t>LOG </a:t>
            </a:r>
            <a:r>
              <a:rPr lang="zh-CN" altLang="en-US" sz="2800" b="0" dirty="0">
                <a:solidFill>
                  <a:schemeClr val="tx1"/>
                </a:solidFill>
                <a:latin typeface="+mn-lt"/>
                <a:ea typeface="+mn-ea"/>
              </a:rPr>
              <a:t>滤波器，可按照以下方式得到行和列可分离的滤波器：</a:t>
            </a:r>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zh-CN" altLang="en-US" sz="2800" b="0" dirty="0">
                <a:solidFill>
                  <a:schemeClr val="tx1"/>
                </a:solidFill>
                <a:latin typeface="+mn-lt"/>
                <a:ea typeface="+mn-ea"/>
              </a:rPr>
              <a:t>行滤波器：</a:t>
            </a:r>
            <a:endParaRPr lang="zh-CN" altLang="en-US" sz="2800" b="0" dirty="0">
              <a:solidFill>
                <a:schemeClr val="tx1"/>
              </a:solidFill>
              <a:latin typeface="+mn-lt"/>
              <a:ea typeface="+mn-ea"/>
            </a:endParaRPr>
          </a:p>
          <a:p>
            <a:r>
              <a:rPr lang="zh-CN" altLang="en-US" sz="2800" b="0" dirty="0">
                <a:solidFill>
                  <a:schemeClr val="tx1"/>
                </a:solidFill>
                <a:latin typeface="+mn-lt"/>
                <a:ea typeface="+mn-ea"/>
              </a:rPr>
              <a:t>列滤波器：</a:t>
            </a:r>
            <a:endParaRPr lang="en-US" altLang="zh-CN" sz="2800" b="0" dirty="0">
              <a:solidFill>
                <a:schemeClr val="tx1"/>
              </a:solidFill>
              <a:latin typeface="+mn-lt"/>
              <a:ea typeface="+mn-ea"/>
            </a:endParaRPr>
          </a:p>
        </p:txBody>
      </p:sp>
      <p:graphicFrame>
        <p:nvGraphicFramePr>
          <p:cNvPr id="7" name="对象 -2147480614"/>
          <p:cNvGraphicFramePr>
            <a:graphicFrameLocks noChangeAspect="1"/>
          </p:cNvGraphicFramePr>
          <p:nvPr/>
        </p:nvGraphicFramePr>
        <p:xfrm>
          <a:off x="2484120" y="2259330"/>
          <a:ext cx="3746500" cy="639445"/>
        </p:xfrm>
        <a:graphic>
          <a:graphicData uri="http://schemas.openxmlformats.org/presentationml/2006/ole">
            <mc:AlternateContent xmlns:mc="http://schemas.openxmlformats.org/markup-compatibility/2006">
              <mc:Choice xmlns:v="urn:schemas-microsoft-com:vml" Requires="v">
                <p:oleObj spid="_x0000_s28701" name="" r:id="rId5" imgW="1243965" imgH="215900" progId="Equation.DSMT4">
                  <p:embed/>
                </p:oleObj>
              </mc:Choice>
              <mc:Fallback>
                <p:oleObj name="" r:id="rId5" imgW="1243965" imgH="215900" progId="Equation.DSMT4">
                  <p:embed/>
                  <p:pic>
                    <p:nvPicPr>
                      <p:cNvPr id="0" name="图片 3075"/>
                      <p:cNvPicPr/>
                      <p:nvPr/>
                    </p:nvPicPr>
                    <p:blipFill>
                      <a:blip r:embed="rId6"/>
                      <a:stretch>
                        <a:fillRect/>
                      </a:stretch>
                    </p:blipFill>
                    <p:spPr>
                      <a:xfrm>
                        <a:off x="2484120" y="2259330"/>
                        <a:ext cx="3746500" cy="639445"/>
                      </a:xfrm>
                      <a:prstGeom prst="rect">
                        <a:avLst/>
                      </a:prstGeom>
                      <a:noFill/>
                      <a:ln w="38100">
                        <a:noFill/>
                        <a:miter/>
                      </a:ln>
                    </p:spPr>
                  </p:pic>
                </p:oleObj>
              </mc:Fallback>
            </mc:AlternateContent>
          </a:graphicData>
        </a:graphic>
      </p:graphicFrame>
      <p:graphicFrame>
        <p:nvGraphicFramePr>
          <p:cNvPr id="9" name="对象 -2147480613"/>
          <p:cNvGraphicFramePr>
            <a:graphicFrameLocks noChangeAspect="1"/>
          </p:cNvGraphicFramePr>
          <p:nvPr/>
        </p:nvGraphicFramePr>
        <p:xfrm>
          <a:off x="2489200" y="2975610"/>
          <a:ext cx="3677285" cy="628015"/>
        </p:xfrm>
        <a:graphic>
          <a:graphicData uri="http://schemas.openxmlformats.org/presentationml/2006/ole">
            <mc:AlternateContent xmlns:mc="http://schemas.openxmlformats.org/markup-compatibility/2006">
              <mc:Choice xmlns:v="urn:schemas-microsoft-com:vml" Requires="v">
                <p:oleObj spid="_x0000_s28702" name="" r:id="rId7" imgW="1243965" imgH="215900" progId="Equation.DSMT4">
                  <p:embed/>
                </p:oleObj>
              </mc:Choice>
              <mc:Fallback>
                <p:oleObj name="" r:id="rId7" imgW="1243965" imgH="215900" progId="Equation.DSMT4">
                  <p:embed/>
                  <p:pic>
                    <p:nvPicPr>
                      <p:cNvPr id="0" name="图片 5"/>
                      <p:cNvPicPr/>
                      <p:nvPr/>
                    </p:nvPicPr>
                    <p:blipFill>
                      <a:blip r:embed="rId8"/>
                      <a:stretch>
                        <a:fillRect/>
                      </a:stretch>
                    </p:blipFill>
                    <p:spPr>
                      <a:xfrm>
                        <a:off x="2489200" y="2975610"/>
                        <a:ext cx="3677285" cy="628015"/>
                      </a:xfrm>
                      <a:prstGeom prst="rect">
                        <a:avLst/>
                      </a:prstGeom>
                      <a:noFill/>
                      <a:ln w="38100">
                        <a:noFill/>
                        <a:miter/>
                      </a:ln>
                    </p:spPr>
                  </p:pic>
                </p:oleObj>
              </mc:Fallback>
            </mc:AlternateContent>
          </a:graphicData>
        </a:graphic>
      </p:graphicFrame>
      <p:graphicFrame>
        <p:nvGraphicFramePr>
          <p:cNvPr id="11" name="对象 -2147480610"/>
          <p:cNvGraphicFramePr>
            <a:graphicFrameLocks noChangeAspect="1"/>
          </p:cNvGraphicFramePr>
          <p:nvPr/>
        </p:nvGraphicFramePr>
        <p:xfrm>
          <a:off x="2267585" y="5372735"/>
          <a:ext cx="5125720" cy="437515"/>
        </p:xfrm>
        <a:graphic>
          <a:graphicData uri="http://schemas.openxmlformats.org/presentationml/2006/ole">
            <mc:AlternateContent xmlns:mc="http://schemas.openxmlformats.org/markup-compatibility/2006">
              <mc:Choice xmlns:v="urn:schemas-microsoft-com:vml" Requires="v">
                <p:oleObj spid="_x0000_s28703" name="" r:id="rId9" imgW="2235200" imgH="190500" progId="Equation.DSMT4">
                  <p:embed/>
                </p:oleObj>
              </mc:Choice>
              <mc:Fallback>
                <p:oleObj name="" r:id="rId9" imgW="2235200" imgH="190500" progId="Equation.DSMT4">
                  <p:embed/>
                  <p:pic>
                    <p:nvPicPr>
                      <p:cNvPr id="0" name="图片 19"/>
                      <p:cNvPicPr/>
                      <p:nvPr/>
                    </p:nvPicPr>
                    <p:blipFill>
                      <a:blip r:embed="rId10"/>
                      <a:stretch>
                        <a:fillRect/>
                      </a:stretch>
                    </p:blipFill>
                    <p:spPr>
                      <a:xfrm>
                        <a:off x="2267585" y="5372735"/>
                        <a:ext cx="5125720" cy="437515"/>
                      </a:xfrm>
                      <a:prstGeom prst="rect">
                        <a:avLst/>
                      </a:prstGeom>
                      <a:noFill/>
                      <a:ln w="38100">
                        <a:noFill/>
                        <a:miter/>
                      </a:ln>
                    </p:spPr>
                  </p:pic>
                </p:oleObj>
              </mc:Fallback>
            </mc:AlternateContent>
          </a:graphicData>
        </a:graphic>
      </p:graphicFrame>
      <p:graphicFrame>
        <p:nvGraphicFramePr>
          <p:cNvPr id="14" name="对象 -2147480608"/>
          <p:cNvGraphicFramePr>
            <a:graphicFrameLocks noChangeAspect="1"/>
          </p:cNvGraphicFramePr>
          <p:nvPr/>
        </p:nvGraphicFramePr>
        <p:xfrm>
          <a:off x="2267585" y="5876925"/>
          <a:ext cx="6652260" cy="426085"/>
        </p:xfrm>
        <a:graphic>
          <a:graphicData uri="http://schemas.openxmlformats.org/presentationml/2006/ole">
            <mc:AlternateContent xmlns:mc="http://schemas.openxmlformats.org/markup-compatibility/2006">
              <mc:Choice xmlns:v="urn:schemas-microsoft-com:vml" Requires="v">
                <p:oleObj spid="_x0000_s28704" name="" r:id="rId11" imgW="2971800" imgH="190500" progId="Equation.DSMT4">
                  <p:embed/>
                </p:oleObj>
              </mc:Choice>
              <mc:Fallback>
                <p:oleObj name="" r:id="rId11" imgW="2971800" imgH="190500" progId="Equation.DSMT4">
                  <p:embed/>
                  <p:pic>
                    <p:nvPicPr>
                      <p:cNvPr id="0" name="图片 20"/>
                      <p:cNvPicPr/>
                      <p:nvPr/>
                    </p:nvPicPr>
                    <p:blipFill>
                      <a:blip r:embed="rId12"/>
                      <a:stretch>
                        <a:fillRect/>
                      </a:stretch>
                    </p:blipFill>
                    <p:spPr>
                      <a:xfrm>
                        <a:off x="2267585" y="5876925"/>
                        <a:ext cx="6652260" cy="426085"/>
                      </a:xfrm>
                      <a:prstGeom prst="rect">
                        <a:avLst/>
                      </a:prstGeom>
                      <a:noFill/>
                      <a:ln w="38100">
                        <a:noFill/>
                        <a:miter/>
                      </a:ln>
                    </p:spPr>
                  </p:pic>
                </p:oleObj>
              </mc:Fallback>
            </mc:AlternateContent>
          </a:graphicData>
        </a:graphic>
      </p:graphicFrame>
      <p:sp>
        <p:nvSpPr>
          <p:cNvPr id="22"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47</a:t>
            </a:r>
            <a:endParaRPr lang="en-US" sz="1600" b="1" dirty="0">
              <a:solidFill>
                <a:schemeClr val="tx1"/>
              </a:solidFill>
            </a:endParaRPr>
          </a:p>
        </p:txBody>
      </p:sp>
      <p:sp>
        <p:nvSpPr>
          <p:cNvPr id="17" name="文本框 16"/>
          <p:cNvSpPr txBox="1"/>
          <p:nvPr/>
        </p:nvSpPr>
        <p:spPr>
          <a:xfrm>
            <a:off x="7255933" y="252873"/>
            <a:ext cx="1410461" cy="420370"/>
          </a:xfrm>
          <a:prstGeom prst="rect">
            <a:avLst/>
          </a:prstGeom>
          <a:noFill/>
        </p:spPr>
        <p:txBody>
          <a:bodyPr wrap="square" rtlCol="0">
            <a:spAutoFit/>
          </a:bodyPr>
          <a:lstStyle/>
          <a:p>
            <a:r>
              <a:rPr lang="en-US" altLang="zh-CN" sz="2135" dirty="0">
                <a:solidFill>
                  <a:schemeClr val="bg1"/>
                </a:solidFill>
                <a:latin typeface="微软雅黑" panose="020B0503020204020204" charset="-122"/>
                <a:ea typeface="微软雅黑" panose="020B0503020204020204" charset="-122"/>
                <a:sym typeface="+mn-ea"/>
              </a:rPr>
              <a:t>LOG</a:t>
            </a:r>
            <a:r>
              <a:rPr lang="zh-CN" altLang="en-US" sz="2135" dirty="0">
                <a:solidFill>
                  <a:schemeClr val="bg1"/>
                </a:solidFill>
                <a:latin typeface="微软雅黑" panose="020B0503020204020204" charset="-122"/>
                <a:ea typeface="微软雅黑" panose="020B0503020204020204" charset="-122"/>
                <a:sym typeface="+mn-ea"/>
              </a:rPr>
              <a:t>方法</a:t>
            </a:r>
            <a:endParaRPr lang="zh-CN" altLang="en-US" sz="2135"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文本框 1"/>
          <p:cNvSpPr txBox="1"/>
          <p:nvPr/>
        </p:nvSpPr>
        <p:spPr>
          <a:xfrm>
            <a:off x="613261" y="139609"/>
            <a:ext cx="3568755" cy="420370"/>
          </a:xfrm>
          <a:prstGeom prst="rect">
            <a:avLst/>
          </a:prstGeom>
          <a:noFill/>
        </p:spPr>
        <p:txBody>
          <a:bodyPr wrap="square" rtlCol="0">
            <a:spAutoFit/>
          </a:bodyPr>
          <a:lstStyle/>
          <a:p>
            <a:pPr algn="ctr"/>
            <a:r>
              <a:rPr lang="zh-CN" altLang="en-US" sz="2135" b="1" dirty="0">
                <a:solidFill>
                  <a:srgbClr val="000000"/>
                </a:solidFill>
                <a:latin typeface="微软雅黑" panose="020B0503020204020204" charset="-122"/>
                <a:ea typeface="微软雅黑" panose="020B0503020204020204" charset="-122"/>
              </a:rPr>
              <a:t>一、</a:t>
            </a:r>
            <a:r>
              <a:rPr lang="zh-CN" altLang="en-US" sz="2135" b="1" dirty="0">
                <a:solidFill>
                  <a:srgbClr val="000066"/>
                </a:solidFill>
                <a:latin typeface="微软雅黑" panose="020B0503020204020204" charset="-122"/>
                <a:ea typeface="微软雅黑" panose="020B0503020204020204" charset="-122"/>
              </a:rPr>
              <a:t>边缘检测基本概念</a:t>
            </a:r>
            <a:endParaRPr lang="zh-CN" altLang="en-US" sz="2135" b="1" dirty="0">
              <a:solidFill>
                <a:srgbClr val="000066"/>
              </a:solidFill>
              <a:latin typeface="微软雅黑" panose="020B0503020204020204" charset="-122"/>
              <a:ea typeface="微软雅黑" panose="020B0503020204020204" charset="-122"/>
            </a:endParaRPr>
          </a:p>
        </p:txBody>
      </p:sp>
      <p:sp>
        <p:nvSpPr>
          <p:cNvPr id="3" name="文本框 2"/>
          <p:cNvSpPr txBox="1"/>
          <p:nvPr/>
        </p:nvSpPr>
        <p:spPr>
          <a:xfrm>
            <a:off x="7255933" y="252873"/>
            <a:ext cx="1410461" cy="420370"/>
          </a:xfrm>
          <a:prstGeom prst="rect">
            <a:avLst/>
          </a:prstGeom>
          <a:noFill/>
        </p:spPr>
        <p:txBody>
          <a:bodyPr wrap="square" rtlCol="0">
            <a:spAutoFit/>
          </a:bodyPr>
          <a:lstStyle/>
          <a:p>
            <a:r>
              <a:rPr lang="zh-CN" altLang="en-US" sz="2135" b="1" dirty="0">
                <a:solidFill>
                  <a:schemeClr val="bg1"/>
                </a:solidFill>
                <a:latin typeface="微软雅黑" panose="020B0503020204020204" charset="-122"/>
                <a:ea typeface="微软雅黑" panose="020B0503020204020204" charset="-122"/>
              </a:rPr>
              <a:t>基本概念</a:t>
            </a:r>
            <a:endParaRPr lang="zh-CN" altLang="en-US" sz="2135" b="1" dirty="0">
              <a:solidFill>
                <a:schemeClr val="bg1"/>
              </a:solidFill>
              <a:latin typeface="微软雅黑" panose="020B0503020204020204" charset="-122"/>
              <a:ea typeface="微软雅黑" panose="020B0503020204020204" charset="-122"/>
            </a:endParaRPr>
          </a:p>
        </p:txBody>
      </p:sp>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3</a:t>
            </a:r>
            <a:endParaRPr lang="en-US" sz="1600" b="1" dirty="0">
              <a:solidFill>
                <a:schemeClr val="tx1"/>
              </a:solidFill>
            </a:endParaRPr>
          </a:p>
        </p:txBody>
      </p:sp>
      <p:sp>
        <p:nvSpPr>
          <p:cNvPr id="4" name="矩形 3"/>
          <p:cNvSpPr/>
          <p:nvPr/>
        </p:nvSpPr>
        <p:spPr>
          <a:xfrm>
            <a:off x="251460" y="980440"/>
            <a:ext cx="8741410" cy="5856605"/>
          </a:xfrm>
          <a:prstGeom prst="rect">
            <a:avLst/>
          </a:prstGeom>
        </p:spPr>
        <p:txBody>
          <a:bodyPr wrap="square">
            <a:noAutofit/>
          </a:bodyPr>
          <a:lstStyle/>
          <a:p>
            <a:r>
              <a:rPr lang="zh-CN" altLang="en-US" sz="2800" b="0" dirty="0">
                <a:solidFill>
                  <a:schemeClr val="tx1"/>
                </a:solidFill>
                <a:latin typeface="+mn-lt"/>
                <a:ea typeface="+mn-ea"/>
              </a:rPr>
              <a:t>但是，当三维场景投影到二维图像平面时，图像的边缘与</a:t>
            </a:r>
            <a:r>
              <a:rPr lang="en-US" altLang="zh-CN" sz="2800" b="0" dirty="0">
                <a:solidFill>
                  <a:schemeClr val="tx1"/>
                </a:solidFill>
                <a:latin typeface="+mn-lt"/>
                <a:ea typeface="+mn-ea"/>
              </a:rPr>
              <a:t>“</a:t>
            </a:r>
            <a:r>
              <a:rPr lang="zh-CN" altLang="en-US" sz="2800" b="0" dirty="0">
                <a:solidFill>
                  <a:schemeClr val="tx1"/>
                </a:solidFill>
                <a:latin typeface="+mn-lt"/>
                <a:ea typeface="+mn-ea"/>
              </a:rPr>
              <a:t>物理边缘</a:t>
            </a:r>
            <a:r>
              <a:rPr lang="en-US" altLang="zh-CN" sz="2800" b="0" dirty="0">
                <a:solidFill>
                  <a:schemeClr val="tx1"/>
                </a:solidFill>
                <a:latin typeface="+mn-lt"/>
                <a:ea typeface="+mn-ea"/>
              </a:rPr>
              <a:t>”</a:t>
            </a:r>
            <a:r>
              <a:rPr lang="zh-CN" altLang="en-US" sz="2800" b="0" dirty="0">
                <a:solidFill>
                  <a:schemeClr val="tx1"/>
                </a:solidFill>
                <a:latin typeface="+mn-lt"/>
                <a:ea typeface="+mn-ea"/>
              </a:rPr>
              <a:t>的含义有些不同。</a:t>
            </a:r>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zh-CN" altLang="en-US" sz="2800" b="0" dirty="0">
                <a:solidFill>
                  <a:schemeClr val="tx1"/>
                </a:solidFill>
                <a:latin typeface="+mn-lt"/>
                <a:ea typeface="+mn-ea"/>
              </a:rPr>
              <a:t>虽然精确的定义取决于具体的应用环境，但通常可以将边缘定义为边界或轮廓。</a:t>
            </a:r>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zh-CN" altLang="en-US" sz="2800" b="0" dirty="0">
                <a:solidFill>
                  <a:schemeClr val="tx1"/>
                </a:solidFill>
                <a:latin typeface="+mn-lt"/>
                <a:ea typeface="+mn-ea"/>
              </a:rPr>
              <a:t>该边界或轮廓根据一些感兴趣的特征，分离出相对特征差别明显的相邻图像区域。</a:t>
            </a:r>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四、</a:t>
            </a:r>
            <a:r>
              <a:rPr lang="en-US" altLang="zh-CN" sz="2400" b="1" dirty="0">
                <a:solidFill>
                  <a:srgbClr val="000066"/>
                </a:solidFill>
                <a:latin typeface="微软雅黑" panose="020B0503020204020204" charset="-122"/>
                <a:ea typeface="微软雅黑" panose="020B0503020204020204" charset="-122"/>
              </a:rPr>
              <a:t>LOG</a:t>
            </a:r>
            <a:r>
              <a:rPr lang="zh-CN" altLang="en-US" sz="2400" b="1" dirty="0">
                <a:solidFill>
                  <a:srgbClr val="000066"/>
                </a:solidFill>
                <a:latin typeface="微软雅黑" panose="020B0503020204020204" charset="-122"/>
                <a:ea typeface="微软雅黑" panose="020B0503020204020204" charset="-122"/>
              </a:rPr>
              <a:t>算子与视觉认知机理</a:t>
            </a:r>
            <a:endParaRPr lang="zh-CN" altLang="en-US" sz="2400" b="1" dirty="0">
              <a:solidFill>
                <a:srgbClr val="000066"/>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a:buFont typeface="Wingdings" panose="05000000000000000000" pitchFamily="2" charset="2"/>
              <a:buChar char="u"/>
            </a:pPr>
            <a:r>
              <a:rPr lang="zh-CN" altLang="en-US" sz="2135" b="1" dirty="0">
                <a:latin typeface="微软雅黑" panose="020B0503020204020204" charset="-122"/>
                <a:ea typeface="微软雅黑" panose="020B0503020204020204" charset="-122"/>
              </a:rPr>
              <a:t>算法复杂度：</a:t>
            </a: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en-US" altLang="zh-CN" sz="2135" b="1" dirty="0">
                <a:solidFill>
                  <a:srgbClr val="000066"/>
                </a:solidFill>
                <a:latin typeface="微软雅黑" panose="020B0503020204020204" charset="-122"/>
                <a:ea typeface="微软雅黑" panose="020B0503020204020204" charset="-122"/>
              </a:rPr>
              <a:t>LOG</a:t>
            </a:r>
            <a:r>
              <a:rPr lang="zh-CN" altLang="en-US" sz="2135" b="1" dirty="0">
                <a:solidFill>
                  <a:srgbClr val="000066"/>
                </a:solidFill>
                <a:latin typeface="微软雅黑" panose="020B0503020204020204" charset="-122"/>
                <a:ea typeface="微软雅黑" panose="020B0503020204020204" charset="-122"/>
              </a:rPr>
              <a:t>算子的基本原理</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505460" y="2386330"/>
            <a:ext cx="8741410" cy="4333875"/>
          </a:xfrm>
          <a:prstGeom prst="rect">
            <a:avLst/>
          </a:prstGeom>
        </p:spPr>
        <p:txBody>
          <a:bodyPr wrap="square">
            <a:noAutofit/>
          </a:bodyPr>
          <a:lstStyle/>
          <a:p>
            <a:r>
              <a:rPr lang="zh-CN" altLang="en-US" sz="2800" b="0" dirty="0">
                <a:solidFill>
                  <a:schemeClr val="tx1"/>
                </a:solidFill>
                <a:latin typeface="+mn-lt"/>
                <a:ea typeface="+mn-ea"/>
              </a:rPr>
              <a:t>如果图像大小是</a:t>
            </a:r>
            <a:r>
              <a:rPr lang="en-US" altLang="zh-CN" sz="2800" b="0" dirty="0">
                <a:solidFill>
                  <a:schemeClr val="tx1"/>
                </a:solidFill>
                <a:latin typeface="+mn-lt"/>
                <a:ea typeface="+mn-ea"/>
              </a:rPr>
              <a:t>M*N</a:t>
            </a:r>
            <a:r>
              <a:rPr lang="zh-CN" altLang="en-US" sz="2800" b="0" dirty="0">
                <a:solidFill>
                  <a:schemeClr val="tx1"/>
                </a:solidFill>
                <a:latin typeface="+mn-lt"/>
                <a:ea typeface="+mn-ea"/>
              </a:rPr>
              <a:t>，滤波器的大小是</a:t>
            </a:r>
            <a:r>
              <a:rPr lang="en-US" altLang="zh-CN" sz="2800" b="0" dirty="0">
                <a:solidFill>
                  <a:schemeClr val="tx1"/>
                </a:solidFill>
                <a:latin typeface="+mn-lt"/>
                <a:ea typeface="+mn-ea"/>
              </a:rPr>
              <a:t>R*R</a:t>
            </a:r>
            <a:r>
              <a:rPr lang="zh-CN" altLang="en-US" sz="2800" b="0" dirty="0">
                <a:solidFill>
                  <a:schemeClr val="tx1"/>
                </a:solidFill>
                <a:latin typeface="+mn-lt"/>
                <a:ea typeface="+mn-ea"/>
              </a:rPr>
              <a:t>，则</a:t>
            </a:r>
            <a:r>
              <a:rPr lang="en-US" altLang="zh-CN" sz="2800" b="0" dirty="0">
                <a:solidFill>
                  <a:schemeClr val="tx1"/>
                </a:solidFill>
                <a:latin typeface="+mn-lt"/>
                <a:ea typeface="+mn-ea"/>
              </a:rPr>
              <a:t>LOG</a:t>
            </a:r>
            <a:r>
              <a:rPr lang="zh-CN" altLang="en-US" sz="2800" b="0" dirty="0">
                <a:solidFill>
                  <a:schemeClr val="tx1"/>
                </a:solidFill>
                <a:latin typeface="+mn-lt"/>
                <a:ea typeface="+mn-ea"/>
              </a:rPr>
              <a:t>可分离实现的算法复杂度是</a:t>
            </a:r>
            <a:endParaRPr lang="zh-CN" altLang="en-US"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p:txBody>
      </p:sp>
      <p:graphicFrame>
        <p:nvGraphicFramePr>
          <p:cNvPr id="10" name="对象 -2147480605"/>
          <p:cNvGraphicFramePr>
            <a:graphicFrameLocks noChangeAspect="1"/>
          </p:cNvGraphicFramePr>
          <p:nvPr/>
        </p:nvGraphicFramePr>
        <p:xfrm>
          <a:off x="3625850" y="3500755"/>
          <a:ext cx="1492885" cy="629920"/>
        </p:xfrm>
        <a:graphic>
          <a:graphicData uri="http://schemas.openxmlformats.org/presentationml/2006/ole">
            <mc:AlternateContent xmlns:mc="http://schemas.openxmlformats.org/markup-compatibility/2006">
              <mc:Choice xmlns:v="urn:schemas-microsoft-com:vml" Requires="v">
                <p:oleObj spid="_x0000_s29704" name="" r:id="rId5" imgW="520700" imgH="215900" progId="Equation.DSMT4">
                  <p:embed/>
                </p:oleObj>
              </mc:Choice>
              <mc:Fallback>
                <p:oleObj name="" r:id="rId5" imgW="520700" imgH="215900" progId="Equation.DSMT4">
                  <p:embed/>
                  <p:pic>
                    <p:nvPicPr>
                      <p:cNvPr id="0" name="图片 3"/>
                      <p:cNvPicPr/>
                      <p:nvPr/>
                    </p:nvPicPr>
                    <p:blipFill>
                      <a:blip r:embed="rId6"/>
                      <a:stretch>
                        <a:fillRect/>
                      </a:stretch>
                    </p:blipFill>
                    <p:spPr>
                      <a:xfrm>
                        <a:off x="3625850" y="3500755"/>
                        <a:ext cx="1492885" cy="629920"/>
                      </a:xfrm>
                      <a:prstGeom prst="rect">
                        <a:avLst/>
                      </a:prstGeom>
                      <a:noFill/>
                      <a:ln w="38100">
                        <a:noFill/>
                        <a:miter/>
                      </a:ln>
                    </p:spPr>
                  </p:pic>
                </p:oleObj>
              </mc:Fallback>
            </mc:AlternateContent>
          </a:graphicData>
        </a:graphic>
      </p:graphicFrame>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48</a:t>
            </a:r>
            <a:endParaRPr lang="en-US" sz="1600" b="1" dirty="0">
              <a:solidFill>
                <a:schemeClr val="tx1"/>
              </a:solidFill>
            </a:endParaRPr>
          </a:p>
        </p:txBody>
      </p:sp>
      <p:sp>
        <p:nvSpPr>
          <p:cNvPr id="8" name="文本框 7"/>
          <p:cNvSpPr txBox="1"/>
          <p:nvPr/>
        </p:nvSpPr>
        <p:spPr>
          <a:xfrm>
            <a:off x="7255933" y="252873"/>
            <a:ext cx="1410461" cy="420370"/>
          </a:xfrm>
          <a:prstGeom prst="rect">
            <a:avLst/>
          </a:prstGeom>
          <a:noFill/>
        </p:spPr>
        <p:txBody>
          <a:bodyPr wrap="square" rtlCol="0">
            <a:spAutoFit/>
          </a:bodyPr>
          <a:lstStyle/>
          <a:p>
            <a:r>
              <a:rPr lang="en-US" altLang="zh-CN" sz="2135" dirty="0">
                <a:solidFill>
                  <a:schemeClr val="bg1"/>
                </a:solidFill>
                <a:latin typeface="微软雅黑" panose="020B0503020204020204" charset="-122"/>
                <a:ea typeface="微软雅黑" panose="020B0503020204020204" charset="-122"/>
                <a:sym typeface="+mn-ea"/>
              </a:rPr>
              <a:t>LOG</a:t>
            </a:r>
            <a:r>
              <a:rPr lang="zh-CN" altLang="en-US" sz="2135" dirty="0">
                <a:solidFill>
                  <a:schemeClr val="bg1"/>
                </a:solidFill>
                <a:latin typeface="微软雅黑" panose="020B0503020204020204" charset="-122"/>
                <a:ea typeface="微软雅黑" panose="020B0503020204020204" charset="-122"/>
                <a:sym typeface="+mn-ea"/>
              </a:rPr>
              <a:t>方法</a:t>
            </a:r>
            <a:endParaRPr lang="zh-CN" altLang="en-US" sz="2135"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四、</a:t>
            </a:r>
            <a:r>
              <a:rPr lang="en-US" altLang="zh-CN" sz="2400" b="1" dirty="0">
                <a:solidFill>
                  <a:srgbClr val="000066"/>
                </a:solidFill>
                <a:latin typeface="微软雅黑" panose="020B0503020204020204" charset="-122"/>
                <a:ea typeface="微软雅黑" panose="020B0503020204020204" charset="-122"/>
              </a:rPr>
              <a:t>LOG</a:t>
            </a:r>
            <a:r>
              <a:rPr lang="zh-CN" altLang="en-US" sz="2400" b="1" dirty="0">
                <a:solidFill>
                  <a:srgbClr val="000066"/>
                </a:solidFill>
                <a:latin typeface="微软雅黑" panose="020B0503020204020204" charset="-122"/>
                <a:ea typeface="微软雅黑" panose="020B0503020204020204" charset="-122"/>
              </a:rPr>
              <a:t>算子与视觉认知机理</a:t>
            </a:r>
            <a:endParaRPr lang="zh-CN" altLang="en-US" sz="2400" b="1" dirty="0">
              <a:solidFill>
                <a:srgbClr val="000066"/>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marL="0" indent="0">
              <a:buFont typeface="Wingdings" panose="05000000000000000000" pitchFamily="2" charset="2"/>
              <a:buNone/>
            </a:pP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en-US" altLang="zh-CN" sz="2135" b="1" dirty="0">
                <a:solidFill>
                  <a:srgbClr val="000066"/>
                </a:solidFill>
                <a:latin typeface="微软雅黑" panose="020B0503020204020204" charset="-122"/>
                <a:ea typeface="微软雅黑" panose="020B0503020204020204" charset="-122"/>
              </a:rPr>
              <a:t>LOG</a:t>
            </a:r>
            <a:r>
              <a:rPr lang="zh-CN" altLang="en-US" sz="2135" b="1" dirty="0">
                <a:solidFill>
                  <a:srgbClr val="000066"/>
                </a:solidFill>
                <a:latin typeface="微软雅黑" panose="020B0503020204020204" charset="-122"/>
                <a:ea typeface="微软雅黑" panose="020B0503020204020204" charset="-122"/>
              </a:rPr>
              <a:t>滤波器的计算实现</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505460" y="1412875"/>
            <a:ext cx="8741410" cy="4333875"/>
          </a:xfrm>
          <a:prstGeom prst="rect">
            <a:avLst/>
          </a:prstGeom>
        </p:spPr>
        <p:txBody>
          <a:bodyPr wrap="square">
            <a:noAutofit/>
          </a:bodyPr>
          <a:lstStyle/>
          <a:p>
            <a:r>
              <a:rPr lang="zh-CN" altLang="en-US" sz="2800" b="0" dirty="0">
                <a:solidFill>
                  <a:schemeClr val="tx1"/>
                </a:solidFill>
                <a:latin typeface="+mn-lt"/>
                <a:ea typeface="+mn-ea"/>
              </a:rPr>
              <a:t>图</a:t>
            </a:r>
            <a:r>
              <a:rPr lang="en-US" altLang="zh-CN" sz="2800" b="0" dirty="0">
                <a:solidFill>
                  <a:schemeClr val="tx1"/>
                </a:solidFill>
                <a:latin typeface="+mn-lt"/>
                <a:ea typeface="+mn-ea"/>
              </a:rPr>
              <a:t> 7.10 </a:t>
            </a:r>
            <a:r>
              <a:rPr lang="zh-CN" altLang="en-US" sz="2800" b="0" dirty="0">
                <a:solidFill>
                  <a:schemeClr val="tx1"/>
                </a:solidFill>
                <a:latin typeface="+mn-lt"/>
                <a:ea typeface="+mn-ea"/>
              </a:rPr>
              <a:t>给出了</a:t>
            </a:r>
            <a:r>
              <a:rPr lang="en-US" altLang="zh-CN" sz="2800" b="0" dirty="0">
                <a:solidFill>
                  <a:schemeClr val="tx1"/>
                </a:solidFill>
                <a:latin typeface="+mn-lt"/>
                <a:ea typeface="+mn-ea"/>
              </a:rPr>
              <a:t>LOG </a:t>
            </a:r>
            <a:r>
              <a:rPr lang="zh-CN" altLang="en-US" sz="2800" b="0" dirty="0">
                <a:solidFill>
                  <a:schemeClr val="tx1"/>
                </a:solidFill>
                <a:latin typeface="+mn-lt"/>
                <a:ea typeface="+mn-ea"/>
              </a:rPr>
              <a:t>算子检测例子，当时作了梯度阈值化处理，其余均显示了所有零交叉点。</a:t>
            </a:r>
            <a:endParaRPr lang="zh-CN" altLang="en-US"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p:txBody>
      </p:sp>
      <p:pic>
        <p:nvPicPr>
          <p:cNvPr id="7" name="图片 6"/>
          <p:cNvPicPr>
            <a:picLocks noChangeAspect="1"/>
          </p:cNvPicPr>
          <p:nvPr/>
        </p:nvPicPr>
        <p:blipFill>
          <a:blip r:embed="rId5"/>
          <a:stretch>
            <a:fillRect/>
          </a:stretch>
        </p:blipFill>
        <p:spPr>
          <a:xfrm>
            <a:off x="2339975" y="2259330"/>
            <a:ext cx="4192905" cy="2238375"/>
          </a:xfrm>
          <a:prstGeom prst="rect">
            <a:avLst/>
          </a:prstGeom>
        </p:spPr>
      </p:pic>
      <p:pic>
        <p:nvPicPr>
          <p:cNvPr id="8" name="图片 7"/>
          <p:cNvPicPr>
            <a:picLocks noChangeAspect="1"/>
          </p:cNvPicPr>
          <p:nvPr/>
        </p:nvPicPr>
        <p:blipFill>
          <a:blip r:embed="rId6"/>
          <a:stretch>
            <a:fillRect/>
          </a:stretch>
        </p:blipFill>
        <p:spPr>
          <a:xfrm>
            <a:off x="2284730" y="4509135"/>
            <a:ext cx="4248150" cy="2205990"/>
          </a:xfrm>
          <a:prstGeom prst="rect">
            <a:avLst/>
          </a:prstGeom>
        </p:spPr>
      </p:pic>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49</a:t>
            </a:r>
            <a:endParaRPr lang="en-US" sz="1600" b="1" dirty="0">
              <a:solidFill>
                <a:schemeClr val="tx1"/>
              </a:solidFill>
            </a:endParaRPr>
          </a:p>
        </p:txBody>
      </p:sp>
      <p:sp>
        <p:nvSpPr>
          <p:cNvPr id="9" name="文本框 8"/>
          <p:cNvSpPr txBox="1"/>
          <p:nvPr/>
        </p:nvSpPr>
        <p:spPr>
          <a:xfrm>
            <a:off x="7255933" y="252873"/>
            <a:ext cx="1410461" cy="420370"/>
          </a:xfrm>
          <a:prstGeom prst="rect">
            <a:avLst/>
          </a:prstGeom>
          <a:noFill/>
        </p:spPr>
        <p:txBody>
          <a:bodyPr wrap="square" rtlCol="0">
            <a:spAutoFit/>
          </a:bodyPr>
          <a:lstStyle/>
          <a:p>
            <a:r>
              <a:rPr lang="en-US" altLang="zh-CN" sz="2135" dirty="0">
                <a:solidFill>
                  <a:schemeClr val="bg1"/>
                </a:solidFill>
                <a:latin typeface="微软雅黑" panose="020B0503020204020204" charset="-122"/>
                <a:ea typeface="微软雅黑" panose="020B0503020204020204" charset="-122"/>
                <a:sym typeface="+mn-ea"/>
              </a:rPr>
              <a:t>LOG</a:t>
            </a:r>
            <a:r>
              <a:rPr lang="zh-CN" altLang="en-US" sz="2135" dirty="0">
                <a:solidFill>
                  <a:schemeClr val="bg1"/>
                </a:solidFill>
                <a:latin typeface="微软雅黑" panose="020B0503020204020204" charset="-122"/>
                <a:ea typeface="微软雅黑" panose="020B0503020204020204" charset="-122"/>
                <a:sym typeface="+mn-ea"/>
              </a:rPr>
              <a:t>方法</a:t>
            </a:r>
            <a:endParaRPr lang="zh-CN" altLang="en-US" sz="2135"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四、</a:t>
            </a:r>
            <a:r>
              <a:rPr lang="en-US" altLang="zh-CN" sz="2400" b="1" dirty="0">
                <a:solidFill>
                  <a:srgbClr val="000066"/>
                </a:solidFill>
                <a:latin typeface="微软雅黑" panose="020B0503020204020204" charset="-122"/>
                <a:ea typeface="微软雅黑" panose="020B0503020204020204" charset="-122"/>
              </a:rPr>
              <a:t>LOG</a:t>
            </a:r>
            <a:r>
              <a:rPr lang="zh-CN" altLang="en-US" sz="2400" b="1" dirty="0">
                <a:solidFill>
                  <a:srgbClr val="000066"/>
                </a:solidFill>
                <a:latin typeface="微软雅黑" panose="020B0503020204020204" charset="-122"/>
                <a:ea typeface="微软雅黑" panose="020B0503020204020204" charset="-122"/>
              </a:rPr>
              <a:t>算子与视觉认知机理</a:t>
            </a:r>
            <a:endParaRPr lang="zh-CN" altLang="en-US" sz="2400" b="1" dirty="0">
              <a:solidFill>
                <a:srgbClr val="000066"/>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marL="0" indent="0">
              <a:buFont typeface="Wingdings" panose="05000000000000000000" pitchFamily="2" charset="2"/>
              <a:buNone/>
            </a:pP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zh-CN" altLang="en-US" sz="2135" b="1" dirty="0">
                <a:solidFill>
                  <a:srgbClr val="000066"/>
                </a:solidFill>
                <a:latin typeface="微软雅黑" panose="020B0503020204020204" charset="-122"/>
                <a:ea typeface="微软雅黑" panose="020B0503020204020204" charset="-122"/>
              </a:rPr>
              <a:t>马尔</a:t>
            </a:r>
            <a:r>
              <a:rPr lang="en-US" altLang="zh-CN" sz="2135" b="1" dirty="0">
                <a:solidFill>
                  <a:srgbClr val="000066"/>
                </a:solidFill>
                <a:latin typeface="微软雅黑" panose="020B0503020204020204" charset="-122"/>
                <a:ea typeface="微软雅黑" panose="020B0503020204020204" charset="-122"/>
              </a:rPr>
              <a:t>-</a:t>
            </a:r>
            <a:r>
              <a:rPr lang="zh-CN" altLang="en-US" sz="2135" b="1" dirty="0">
                <a:solidFill>
                  <a:srgbClr val="000066"/>
                </a:solidFill>
                <a:latin typeface="微软雅黑" panose="020B0503020204020204" charset="-122"/>
                <a:ea typeface="微软雅黑" panose="020B0503020204020204" charset="-122"/>
              </a:rPr>
              <a:t>海尔德斯理论</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505460" y="2386330"/>
            <a:ext cx="8741410" cy="4333875"/>
          </a:xfrm>
          <a:prstGeom prst="rect">
            <a:avLst/>
          </a:prstGeom>
        </p:spPr>
        <p:txBody>
          <a:bodyPr wrap="square">
            <a:noAutofit/>
          </a:bodyPr>
          <a:lstStyle/>
          <a:p>
            <a:r>
              <a:rPr lang="en-US" altLang="zh-CN" sz="2800" b="0" dirty="0">
                <a:solidFill>
                  <a:schemeClr val="tx1"/>
                </a:solidFill>
                <a:latin typeface="+mn-lt"/>
                <a:ea typeface="+mn-ea"/>
              </a:rPr>
              <a:t>Marr</a:t>
            </a:r>
            <a:r>
              <a:rPr lang="zh-CN" altLang="en-US" sz="2800" b="0" dirty="0">
                <a:solidFill>
                  <a:schemeClr val="tx1"/>
                </a:solidFill>
                <a:latin typeface="+mn-lt"/>
                <a:ea typeface="+mn-ea"/>
              </a:rPr>
              <a:t>和</a:t>
            </a:r>
            <a:r>
              <a:rPr lang="en-US" altLang="zh-CN" sz="2800" b="0" dirty="0">
                <a:solidFill>
                  <a:schemeClr val="tx1"/>
                </a:solidFill>
                <a:latin typeface="+mn-lt"/>
                <a:ea typeface="+mn-ea"/>
              </a:rPr>
              <a:t>Hildreth</a:t>
            </a:r>
            <a:r>
              <a:rPr lang="zh-CN" altLang="en-US" sz="2800" b="0" dirty="0">
                <a:solidFill>
                  <a:schemeClr val="tx1"/>
                </a:solidFill>
                <a:latin typeface="+mn-lt"/>
                <a:ea typeface="+mn-ea"/>
              </a:rPr>
              <a:t>采取</a:t>
            </a:r>
            <a:r>
              <a:rPr lang="en-US" altLang="zh-CN" sz="2800" b="0" dirty="0">
                <a:solidFill>
                  <a:schemeClr val="tx1"/>
                </a:solidFill>
                <a:latin typeface="+mn-lt"/>
                <a:ea typeface="+mn-ea"/>
              </a:rPr>
              <a:t>LOG</a:t>
            </a:r>
            <a:r>
              <a:rPr lang="zh-CN" altLang="en-US" sz="2800" b="0" dirty="0">
                <a:solidFill>
                  <a:schemeClr val="tx1"/>
                </a:solidFill>
                <a:latin typeface="+mn-lt"/>
                <a:ea typeface="+mn-ea"/>
              </a:rPr>
              <a:t>算子进行边缘提取，形成初始简图，其中</a:t>
            </a:r>
            <a:r>
              <a:rPr lang="en-US" altLang="zh-CN" sz="2800" b="0" dirty="0">
                <a:solidFill>
                  <a:schemeClr val="tx1"/>
                </a:solidFill>
                <a:latin typeface="+mn-lt"/>
                <a:ea typeface="+mn-ea"/>
              </a:rPr>
              <a:t>LOG</a:t>
            </a:r>
            <a:r>
              <a:rPr lang="zh-CN" altLang="en-US" sz="2800" b="0" dirty="0">
                <a:solidFill>
                  <a:schemeClr val="tx1"/>
                </a:solidFill>
                <a:latin typeface="+mn-lt"/>
                <a:ea typeface="+mn-ea"/>
              </a:rPr>
              <a:t>算子中的参数</a:t>
            </a:r>
            <a:r>
              <a:rPr lang="en-US" altLang="zh-CN" sz="2800" b="0" dirty="0">
                <a:solidFill>
                  <a:schemeClr val="tx1"/>
                </a:solidFill>
                <a:latin typeface="+mn-lt"/>
                <a:ea typeface="+mn-ea"/>
              </a:rPr>
              <a:t>    </a:t>
            </a:r>
            <a:r>
              <a:rPr lang="zh-CN" altLang="en-US" sz="2800" b="0" dirty="0">
                <a:solidFill>
                  <a:schemeClr val="tx1"/>
                </a:solidFill>
                <a:latin typeface="+mn-lt"/>
                <a:ea typeface="+mn-ea"/>
              </a:rPr>
              <a:t>取</a:t>
            </a:r>
            <a:r>
              <a:rPr lang="en-US" altLang="zh-CN" sz="2800" b="0" dirty="0">
                <a:solidFill>
                  <a:schemeClr val="tx1"/>
                </a:solidFill>
                <a:latin typeface="+mn-lt"/>
                <a:ea typeface="+mn-ea"/>
              </a:rPr>
              <a:t>4</a:t>
            </a:r>
            <a:r>
              <a:rPr lang="zh-CN" altLang="en-US" sz="2800" b="0" dirty="0">
                <a:solidFill>
                  <a:schemeClr val="tx1"/>
                </a:solidFill>
                <a:latin typeface="+mn-lt"/>
                <a:ea typeface="+mn-ea"/>
              </a:rPr>
              <a:t>个或</a:t>
            </a:r>
            <a:r>
              <a:rPr lang="en-US" altLang="zh-CN" sz="2800" b="0" dirty="0">
                <a:solidFill>
                  <a:schemeClr val="tx1"/>
                </a:solidFill>
                <a:latin typeface="+mn-lt"/>
                <a:ea typeface="+mn-ea"/>
              </a:rPr>
              <a:t>5</a:t>
            </a:r>
            <a:r>
              <a:rPr lang="zh-CN" altLang="en-US" sz="2800" b="0" dirty="0">
                <a:solidFill>
                  <a:schemeClr val="tx1"/>
                </a:solidFill>
                <a:latin typeface="+mn-lt"/>
                <a:ea typeface="+mn-ea"/>
              </a:rPr>
              <a:t>个不同的值。</a:t>
            </a:r>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zh-CN" altLang="en-US" sz="2800" b="0" dirty="0">
                <a:solidFill>
                  <a:schemeClr val="tx1"/>
                </a:solidFill>
                <a:latin typeface="+mn-lt"/>
                <a:ea typeface="+mn-ea"/>
              </a:rPr>
              <a:t>参数</a:t>
            </a:r>
            <a:r>
              <a:rPr lang="en-US" altLang="zh-CN" sz="2800" b="0" dirty="0">
                <a:solidFill>
                  <a:schemeClr val="tx1"/>
                </a:solidFill>
                <a:latin typeface="+mn-lt"/>
                <a:ea typeface="+mn-ea"/>
              </a:rPr>
              <a:t>     </a:t>
            </a:r>
            <a:r>
              <a:rPr lang="zh-CN" altLang="en-US" sz="2800" b="0" dirty="0">
                <a:solidFill>
                  <a:schemeClr val="tx1"/>
                </a:solidFill>
                <a:latin typeface="+mn-lt"/>
                <a:ea typeface="+mn-ea"/>
              </a:rPr>
              <a:t>取较大的值时，</a:t>
            </a:r>
            <a:r>
              <a:rPr lang="en-US" altLang="zh-CN" sz="2800" b="0" dirty="0">
                <a:solidFill>
                  <a:schemeClr val="tx1"/>
                </a:solidFill>
                <a:latin typeface="+mn-lt"/>
                <a:ea typeface="+mn-ea"/>
              </a:rPr>
              <a:t>LOG</a:t>
            </a:r>
            <a:r>
              <a:rPr lang="zh-CN" altLang="en-US" sz="2800" b="0" dirty="0">
                <a:solidFill>
                  <a:schemeClr val="tx1"/>
                </a:solidFill>
                <a:latin typeface="+mn-lt"/>
                <a:ea typeface="+mn-ea"/>
              </a:rPr>
              <a:t>滤波器能检测较宽的边缘；对于较小的值，能够集中检测小细节。</a:t>
            </a:r>
            <a:endParaRPr lang="zh-CN" altLang="en-US"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p:txBody>
      </p:sp>
      <p:graphicFrame>
        <p:nvGraphicFramePr>
          <p:cNvPr id="9" name="对象 -2147480598"/>
          <p:cNvGraphicFramePr>
            <a:graphicFrameLocks noChangeAspect="1"/>
          </p:cNvGraphicFramePr>
          <p:nvPr/>
        </p:nvGraphicFramePr>
        <p:xfrm>
          <a:off x="4705350" y="2852420"/>
          <a:ext cx="537210" cy="467360"/>
        </p:xfrm>
        <a:graphic>
          <a:graphicData uri="http://schemas.openxmlformats.org/presentationml/2006/ole">
            <mc:AlternateContent xmlns:mc="http://schemas.openxmlformats.org/markup-compatibility/2006">
              <mc:Choice xmlns:v="urn:schemas-microsoft-com:vml" Requires="v">
                <p:oleObj spid="_x0000_s30735" name="" r:id="rId5" imgW="139700" imgH="127000" progId="Equation.DSMT4">
                  <p:embed/>
                </p:oleObj>
              </mc:Choice>
              <mc:Fallback>
                <p:oleObj name="" r:id="rId5" imgW="139700" imgH="127000" progId="Equation.DSMT4">
                  <p:embed/>
                  <p:pic>
                    <p:nvPicPr>
                      <p:cNvPr id="0" name="图片 5"/>
                      <p:cNvPicPr/>
                      <p:nvPr/>
                    </p:nvPicPr>
                    <p:blipFill>
                      <a:blip r:embed="rId6"/>
                      <a:stretch>
                        <a:fillRect/>
                      </a:stretch>
                    </p:blipFill>
                    <p:spPr>
                      <a:xfrm>
                        <a:off x="4705350" y="2852420"/>
                        <a:ext cx="537210" cy="467360"/>
                      </a:xfrm>
                      <a:prstGeom prst="rect">
                        <a:avLst/>
                      </a:prstGeom>
                      <a:noFill/>
                      <a:ln w="38100">
                        <a:noFill/>
                        <a:miter/>
                      </a:ln>
                    </p:spPr>
                  </p:pic>
                </p:oleObj>
              </mc:Fallback>
            </mc:AlternateContent>
          </a:graphicData>
        </a:graphic>
      </p:graphicFrame>
      <p:graphicFrame>
        <p:nvGraphicFramePr>
          <p:cNvPr id="11" name="对象 -2147480598"/>
          <p:cNvGraphicFramePr>
            <a:graphicFrameLocks noChangeAspect="1"/>
          </p:cNvGraphicFramePr>
          <p:nvPr/>
        </p:nvGraphicFramePr>
        <p:xfrm>
          <a:off x="1259840" y="3644900"/>
          <a:ext cx="537210" cy="467360"/>
        </p:xfrm>
        <a:graphic>
          <a:graphicData uri="http://schemas.openxmlformats.org/presentationml/2006/ole">
            <mc:AlternateContent xmlns:mc="http://schemas.openxmlformats.org/markup-compatibility/2006">
              <mc:Choice xmlns:v="urn:schemas-microsoft-com:vml" Requires="v">
                <p:oleObj spid="_x0000_s30736" name="" r:id="rId7" imgW="139700" imgH="127000" progId="Equation.DSMT4">
                  <p:embed/>
                </p:oleObj>
              </mc:Choice>
              <mc:Fallback>
                <p:oleObj name="" r:id="rId7" imgW="139700" imgH="127000" progId="Equation.DSMT4">
                  <p:embed/>
                  <p:pic>
                    <p:nvPicPr>
                      <p:cNvPr id="0" name="图片 5"/>
                      <p:cNvPicPr/>
                      <p:nvPr/>
                    </p:nvPicPr>
                    <p:blipFill>
                      <a:blip r:embed="rId8"/>
                      <a:stretch>
                        <a:fillRect/>
                      </a:stretch>
                    </p:blipFill>
                    <p:spPr>
                      <a:xfrm>
                        <a:off x="1259840" y="3644900"/>
                        <a:ext cx="537210" cy="467360"/>
                      </a:xfrm>
                      <a:prstGeom prst="rect">
                        <a:avLst/>
                      </a:prstGeom>
                      <a:noFill/>
                      <a:ln w="38100">
                        <a:noFill/>
                        <a:miter/>
                      </a:ln>
                    </p:spPr>
                  </p:pic>
                </p:oleObj>
              </mc:Fallback>
            </mc:AlternateContent>
          </a:graphicData>
        </a:graphic>
      </p:graphicFrame>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50</a:t>
            </a:r>
            <a:endParaRPr lang="en-US" sz="1600" b="1" dirty="0">
              <a:solidFill>
                <a:schemeClr val="tx1"/>
              </a:solidFill>
            </a:endParaRPr>
          </a:p>
        </p:txBody>
      </p:sp>
      <p:sp>
        <p:nvSpPr>
          <p:cNvPr id="10" name="文本框 9"/>
          <p:cNvSpPr txBox="1"/>
          <p:nvPr/>
        </p:nvSpPr>
        <p:spPr>
          <a:xfrm>
            <a:off x="7255933" y="252873"/>
            <a:ext cx="1410461" cy="420370"/>
          </a:xfrm>
          <a:prstGeom prst="rect">
            <a:avLst/>
          </a:prstGeom>
          <a:noFill/>
        </p:spPr>
        <p:txBody>
          <a:bodyPr wrap="square" rtlCol="0">
            <a:spAutoFit/>
          </a:bodyPr>
          <a:lstStyle/>
          <a:p>
            <a:r>
              <a:rPr lang="en-US" altLang="zh-CN" sz="2135" dirty="0">
                <a:solidFill>
                  <a:schemeClr val="bg1"/>
                </a:solidFill>
                <a:latin typeface="微软雅黑" panose="020B0503020204020204" charset="-122"/>
                <a:ea typeface="微软雅黑" panose="020B0503020204020204" charset="-122"/>
                <a:sym typeface="+mn-ea"/>
              </a:rPr>
              <a:t>LOG</a:t>
            </a:r>
            <a:r>
              <a:rPr lang="zh-CN" altLang="en-US" sz="2135" dirty="0">
                <a:solidFill>
                  <a:schemeClr val="bg1"/>
                </a:solidFill>
                <a:latin typeface="微软雅黑" panose="020B0503020204020204" charset="-122"/>
                <a:ea typeface="微软雅黑" panose="020B0503020204020204" charset="-122"/>
                <a:sym typeface="+mn-ea"/>
              </a:rPr>
              <a:t>方法</a:t>
            </a:r>
            <a:endParaRPr lang="zh-CN" altLang="en-US" sz="2135"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四、</a:t>
            </a:r>
            <a:r>
              <a:rPr lang="en-US" altLang="zh-CN" sz="2400" b="1" dirty="0">
                <a:solidFill>
                  <a:srgbClr val="000066"/>
                </a:solidFill>
                <a:latin typeface="微软雅黑" panose="020B0503020204020204" charset="-122"/>
                <a:ea typeface="微软雅黑" panose="020B0503020204020204" charset="-122"/>
              </a:rPr>
              <a:t>LOG</a:t>
            </a:r>
            <a:r>
              <a:rPr lang="zh-CN" altLang="en-US" sz="2400" b="1" dirty="0">
                <a:solidFill>
                  <a:srgbClr val="000066"/>
                </a:solidFill>
                <a:latin typeface="微软雅黑" panose="020B0503020204020204" charset="-122"/>
                <a:ea typeface="微软雅黑" panose="020B0503020204020204" charset="-122"/>
              </a:rPr>
              <a:t>算子与视觉认知机理</a:t>
            </a:r>
            <a:endParaRPr lang="zh-CN" altLang="en-US" sz="2400" b="1" dirty="0">
              <a:solidFill>
                <a:srgbClr val="000066"/>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marL="0" indent="0">
              <a:buFont typeface="Wingdings" panose="05000000000000000000" pitchFamily="2" charset="2"/>
              <a:buNone/>
            </a:pP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zh-CN" altLang="en-US" sz="2135" b="1" dirty="0">
                <a:solidFill>
                  <a:srgbClr val="000066"/>
                </a:solidFill>
                <a:latin typeface="微软雅黑" panose="020B0503020204020204" charset="-122"/>
                <a:ea typeface="微软雅黑" panose="020B0503020204020204" charset="-122"/>
              </a:rPr>
              <a:t>马尔</a:t>
            </a:r>
            <a:r>
              <a:rPr lang="en-US" altLang="zh-CN" sz="2135" b="1" dirty="0">
                <a:solidFill>
                  <a:srgbClr val="000066"/>
                </a:solidFill>
                <a:latin typeface="微软雅黑" panose="020B0503020204020204" charset="-122"/>
                <a:ea typeface="微软雅黑" panose="020B0503020204020204" charset="-122"/>
              </a:rPr>
              <a:t>-</a:t>
            </a:r>
            <a:r>
              <a:rPr lang="zh-CN" altLang="en-US" sz="2135" b="1" dirty="0">
                <a:solidFill>
                  <a:srgbClr val="000066"/>
                </a:solidFill>
                <a:latin typeface="微软雅黑" panose="020B0503020204020204" charset="-122"/>
                <a:ea typeface="微软雅黑" panose="020B0503020204020204" charset="-122"/>
              </a:rPr>
              <a:t>海尔德斯理论</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431800" y="1280795"/>
            <a:ext cx="8741410" cy="4333875"/>
          </a:xfrm>
          <a:prstGeom prst="rect">
            <a:avLst/>
          </a:prstGeom>
        </p:spPr>
        <p:txBody>
          <a:bodyPr wrap="square">
            <a:noAutofit/>
          </a:bodyPr>
          <a:lstStyle/>
          <a:p>
            <a:r>
              <a:rPr lang="zh-CN" altLang="en-US" sz="2800" b="0" dirty="0">
                <a:solidFill>
                  <a:schemeClr val="tx1"/>
                </a:solidFill>
                <a:latin typeface="+mn-lt"/>
                <a:ea typeface="+mn-ea"/>
              </a:rPr>
              <a:t>如果对</a:t>
            </a:r>
            <a:r>
              <a:rPr lang="en-US" altLang="zh-CN" sz="2800" b="0" dirty="0">
                <a:solidFill>
                  <a:schemeClr val="tx1"/>
                </a:solidFill>
                <a:latin typeface="+mn-lt"/>
                <a:ea typeface="+mn-ea"/>
              </a:rPr>
              <a:t>                   </a:t>
            </a:r>
            <a:r>
              <a:rPr lang="zh-CN" altLang="en-US" sz="2800" b="0" dirty="0">
                <a:solidFill>
                  <a:schemeClr val="tx1"/>
                </a:solidFill>
                <a:latin typeface="+mn-lt"/>
                <a:ea typeface="+mn-ea"/>
              </a:rPr>
              <a:t>进行傅里叶变换</a:t>
            </a:r>
            <a:r>
              <a:rPr lang="en-US" altLang="zh-CN" sz="2800" b="0" dirty="0">
                <a:solidFill>
                  <a:schemeClr val="tx1"/>
                </a:solidFill>
                <a:latin typeface="+mn-lt"/>
                <a:ea typeface="+mn-ea"/>
              </a:rPr>
              <a:t>                        </a:t>
            </a:r>
            <a:r>
              <a:rPr lang="zh-CN" altLang="en-US" sz="2800" b="0" dirty="0">
                <a:solidFill>
                  <a:schemeClr val="tx1"/>
                </a:solidFill>
                <a:latin typeface="+mn-lt"/>
                <a:ea typeface="+mn-ea"/>
              </a:rPr>
              <a:t>，其频谱响应函数是一个带通滤波器。</a:t>
            </a:r>
            <a:endParaRPr lang="zh-CN" altLang="en-US"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p:txBody>
      </p:sp>
      <p:graphicFrame>
        <p:nvGraphicFramePr>
          <p:cNvPr id="7" name="对象 -2147480594"/>
          <p:cNvGraphicFramePr>
            <a:graphicFrameLocks noChangeAspect="1"/>
          </p:cNvGraphicFramePr>
          <p:nvPr/>
        </p:nvGraphicFramePr>
        <p:xfrm>
          <a:off x="1547495" y="1268730"/>
          <a:ext cx="1556385" cy="521970"/>
        </p:xfrm>
        <a:graphic>
          <a:graphicData uri="http://schemas.openxmlformats.org/presentationml/2006/ole">
            <mc:AlternateContent xmlns:mc="http://schemas.openxmlformats.org/markup-compatibility/2006">
              <mc:Choice xmlns:v="urn:schemas-microsoft-com:vml" Requires="v">
                <p:oleObj spid="_x0000_s31759" name="" r:id="rId5" imgW="634365" imgH="215900" progId="Equation.DSMT4">
                  <p:embed/>
                </p:oleObj>
              </mc:Choice>
              <mc:Fallback>
                <p:oleObj name="" r:id="rId5" imgW="634365" imgH="215900" progId="Equation.DSMT4">
                  <p:embed/>
                  <p:pic>
                    <p:nvPicPr>
                      <p:cNvPr id="0" name="图片 3075"/>
                      <p:cNvPicPr/>
                      <p:nvPr/>
                    </p:nvPicPr>
                    <p:blipFill>
                      <a:blip r:embed="rId6"/>
                      <a:stretch>
                        <a:fillRect/>
                      </a:stretch>
                    </p:blipFill>
                    <p:spPr>
                      <a:xfrm>
                        <a:off x="1547495" y="1268730"/>
                        <a:ext cx="1556385" cy="521970"/>
                      </a:xfrm>
                      <a:prstGeom prst="rect">
                        <a:avLst/>
                      </a:prstGeom>
                      <a:noFill/>
                      <a:ln w="38100">
                        <a:noFill/>
                        <a:miter/>
                      </a:ln>
                    </p:spPr>
                  </p:pic>
                </p:oleObj>
              </mc:Fallback>
            </mc:AlternateContent>
          </a:graphicData>
        </a:graphic>
      </p:graphicFrame>
      <p:graphicFrame>
        <p:nvGraphicFramePr>
          <p:cNvPr id="9" name="对象 -2147480593"/>
          <p:cNvGraphicFramePr>
            <a:graphicFrameLocks noChangeAspect="1"/>
          </p:cNvGraphicFramePr>
          <p:nvPr/>
        </p:nvGraphicFramePr>
        <p:xfrm>
          <a:off x="5579745" y="1280795"/>
          <a:ext cx="2089150" cy="575945"/>
        </p:xfrm>
        <a:graphic>
          <a:graphicData uri="http://schemas.openxmlformats.org/presentationml/2006/ole">
            <mc:AlternateContent xmlns:mc="http://schemas.openxmlformats.org/markup-compatibility/2006">
              <mc:Choice xmlns:v="urn:schemas-microsoft-com:vml" Requires="v">
                <p:oleObj spid="_x0000_s31760" name="" r:id="rId7" imgW="862965" imgH="241300" progId="Equation.DSMT4">
                  <p:embed/>
                </p:oleObj>
              </mc:Choice>
              <mc:Fallback>
                <p:oleObj name="" r:id="rId7" imgW="862965" imgH="241300" progId="Equation.DSMT4">
                  <p:embed/>
                  <p:pic>
                    <p:nvPicPr>
                      <p:cNvPr id="0" name="图片 3"/>
                      <p:cNvPicPr/>
                      <p:nvPr/>
                    </p:nvPicPr>
                    <p:blipFill>
                      <a:blip r:embed="rId8"/>
                      <a:stretch>
                        <a:fillRect/>
                      </a:stretch>
                    </p:blipFill>
                    <p:spPr>
                      <a:xfrm>
                        <a:off x="5579745" y="1280795"/>
                        <a:ext cx="2089150" cy="575945"/>
                      </a:xfrm>
                      <a:prstGeom prst="rect">
                        <a:avLst/>
                      </a:prstGeom>
                      <a:noFill/>
                      <a:ln w="38100">
                        <a:noFill/>
                        <a:miter/>
                      </a:ln>
                    </p:spPr>
                  </p:pic>
                </p:oleObj>
              </mc:Fallback>
            </mc:AlternateContent>
          </a:graphicData>
        </a:graphic>
      </p:graphicFrame>
      <p:pic>
        <p:nvPicPr>
          <p:cNvPr id="16" name="图片 15"/>
          <p:cNvPicPr>
            <a:picLocks noChangeAspect="1"/>
          </p:cNvPicPr>
          <p:nvPr/>
        </p:nvPicPr>
        <p:blipFill>
          <a:blip r:embed="rId9"/>
          <a:stretch>
            <a:fillRect/>
          </a:stretch>
        </p:blipFill>
        <p:spPr>
          <a:xfrm>
            <a:off x="755650" y="2348865"/>
            <a:ext cx="7975600" cy="3882390"/>
          </a:xfrm>
          <a:prstGeom prst="rect">
            <a:avLst/>
          </a:prstGeom>
        </p:spPr>
      </p:pic>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51</a:t>
            </a:r>
            <a:endParaRPr lang="en-US" sz="1600" b="1" dirty="0">
              <a:solidFill>
                <a:schemeClr val="tx1"/>
              </a:solidFill>
            </a:endParaRPr>
          </a:p>
        </p:txBody>
      </p:sp>
      <p:sp>
        <p:nvSpPr>
          <p:cNvPr id="11" name="文本框 10"/>
          <p:cNvSpPr txBox="1"/>
          <p:nvPr/>
        </p:nvSpPr>
        <p:spPr>
          <a:xfrm>
            <a:off x="7255933" y="252873"/>
            <a:ext cx="1410461" cy="420370"/>
          </a:xfrm>
          <a:prstGeom prst="rect">
            <a:avLst/>
          </a:prstGeom>
          <a:noFill/>
        </p:spPr>
        <p:txBody>
          <a:bodyPr wrap="square" rtlCol="0">
            <a:spAutoFit/>
          </a:bodyPr>
          <a:lstStyle/>
          <a:p>
            <a:r>
              <a:rPr lang="en-US" altLang="zh-CN" sz="2135" dirty="0">
                <a:solidFill>
                  <a:schemeClr val="bg1"/>
                </a:solidFill>
                <a:latin typeface="微软雅黑" panose="020B0503020204020204" charset="-122"/>
                <a:ea typeface="微软雅黑" panose="020B0503020204020204" charset="-122"/>
                <a:sym typeface="+mn-ea"/>
              </a:rPr>
              <a:t>LOG</a:t>
            </a:r>
            <a:r>
              <a:rPr lang="zh-CN" altLang="en-US" sz="2135" dirty="0">
                <a:solidFill>
                  <a:schemeClr val="bg1"/>
                </a:solidFill>
                <a:latin typeface="微软雅黑" panose="020B0503020204020204" charset="-122"/>
                <a:ea typeface="微软雅黑" panose="020B0503020204020204" charset="-122"/>
                <a:sym typeface="+mn-ea"/>
              </a:rPr>
              <a:t>方法</a:t>
            </a:r>
            <a:endParaRPr lang="zh-CN" altLang="en-US" sz="2135"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四、</a:t>
            </a:r>
            <a:r>
              <a:rPr lang="en-US" altLang="zh-CN" sz="2400" b="1" dirty="0">
                <a:solidFill>
                  <a:srgbClr val="000066"/>
                </a:solidFill>
                <a:latin typeface="微软雅黑" panose="020B0503020204020204" charset="-122"/>
                <a:ea typeface="微软雅黑" panose="020B0503020204020204" charset="-122"/>
              </a:rPr>
              <a:t>LOG</a:t>
            </a:r>
            <a:r>
              <a:rPr lang="zh-CN" altLang="en-US" sz="2400" b="1" dirty="0">
                <a:solidFill>
                  <a:srgbClr val="000066"/>
                </a:solidFill>
                <a:latin typeface="微软雅黑" panose="020B0503020204020204" charset="-122"/>
                <a:ea typeface="微软雅黑" panose="020B0503020204020204" charset="-122"/>
              </a:rPr>
              <a:t>算子与视觉认知机理</a:t>
            </a:r>
            <a:endParaRPr lang="zh-CN" altLang="en-US" sz="2400" b="1" dirty="0">
              <a:solidFill>
                <a:srgbClr val="000066"/>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marL="0" indent="0">
              <a:buFont typeface="Wingdings" panose="05000000000000000000" pitchFamily="2" charset="2"/>
              <a:buNone/>
            </a:pP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4807585"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en-US" altLang="zh-CN" sz="2135" b="1" dirty="0">
                <a:solidFill>
                  <a:srgbClr val="000066"/>
                </a:solidFill>
                <a:latin typeface="微软雅黑" panose="020B0503020204020204" charset="-122"/>
                <a:ea typeface="微软雅黑" panose="020B0503020204020204" charset="-122"/>
              </a:rPr>
              <a:t>LOG</a:t>
            </a:r>
            <a:r>
              <a:rPr lang="zh-CN" altLang="en-US" sz="2135" b="1" dirty="0">
                <a:solidFill>
                  <a:srgbClr val="000066"/>
                </a:solidFill>
                <a:latin typeface="微软雅黑" panose="020B0503020204020204" charset="-122"/>
                <a:ea typeface="微软雅黑" panose="020B0503020204020204" charset="-122"/>
              </a:rPr>
              <a:t>与人工神经网络结构的解释</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505460" y="1340485"/>
            <a:ext cx="8741410" cy="4333875"/>
          </a:xfrm>
          <a:prstGeom prst="rect">
            <a:avLst/>
          </a:prstGeom>
        </p:spPr>
        <p:txBody>
          <a:bodyPr wrap="square">
            <a:noAutofit/>
          </a:bodyPr>
          <a:lstStyle/>
          <a:p>
            <a:r>
              <a:rPr lang="zh-CN" altLang="en-US" sz="2800" b="0" dirty="0">
                <a:solidFill>
                  <a:schemeClr val="tx1"/>
                </a:solidFill>
                <a:latin typeface="+mn-lt"/>
                <a:ea typeface="+mn-ea"/>
              </a:rPr>
              <a:t>图</a:t>
            </a:r>
            <a:r>
              <a:rPr lang="en-US" altLang="zh-CN" sz="2800" b="0" dirty="0">
                <a:solidFill>
                  <a:schemeClr val="tx1"/>
                </a:solidFill>
                <a:latin typeface="+mn-lt"/>
                <a:ea typeface="+mn-ea"/>
              </a:rPr>
              <a:t>7.13</a:t>
            </a:r>
            <a:r>
              <a:rPr lang="zh-CN" altLang="en-US" sz="2800" b="0" dirty="0">
                <a:solidFill>
                  <a:schemeClr val="tx1"/>
                </a:solidFill>
                <a:latin typeface="+mn-lt"/>
                <a:ea typeface="+mn-ea"/>
              </a:rPr>
              <a:t>给出了</a:t>
            </a:r>
            <a:r>
              <a:rPr lang="en-US" altLang="zh-CN" sz="2800" b="0" dirty="0">
                <a:solidFill>
                  <a:schemeClr val="tx1"/>
                </a:solidFill>
                <a:latin typeface="+mn-lt"/>
                <a:ea typeface="+mn-ea"/>
              </a:rPr>
              <a:t>ANN</a:t>
            </a:r>
            <a:r>
              <a:rPr lang="zh-CN" altLang="en-US" sz="2800" b="0" dirty="0">
                <a:solidFill>
                  <a:schemeClr val="tx1"/>
                </a:solidFill>
                <a:latin typeface="+mn-lt"/>
                <a:ea typeface="+mn-ea"/>
              </a:rPr>
              <a:t>对</a:t>
            </a:r>
            <a:r>
              <a:rPr lang="en-US" altLang="zh-CN" sz="2800" b="0" dirty="0">
                <a:solidFill>
                  <a:schemeClr val="tx1"/>
                </a:solidFill>
                <a:latin typeface="+mn-lt"/>
                <a:ea typeface="+mn-ea"/>
              </a:rPr>
              <a:t>1D</a:t>
            </a:r>
            <a:r>
              <a:rPr lang="zh-CN" altLang="en-US" sz="2800" b="0" dirty="0">
                <a:solidFill>
                  <a:schemeClr val="tx1"/>
                </a:solidFill>
                <a:latin typeface="+mn-lt"/>
                <a:ea typeface="+mn-ea"/>
              </a:rPr>
              <a:t>阶跃刺激信号的感知机制。神经元阵列用于感知不同阶跃边缘信号，第</a:t>
            </a:r>
            <a:r>
              <a:rPr lang="en-US" altLang="zh-CN" sz="2800" b="0" dirty="0">
                <a:solidFill>
                  <a:schemeClr val="tx1"/>
                </a:solidFill>
                <a:latin typeface="+mn-lt"/>
                <a:ea typeface="+mn-ea"/>
              </a:rPr>
              <a:t>1</a:t>
            </a:r>
            <a:r>
              <a:rPr lang="zh-CN" altLang="en-US" sz="2800" b="0" dirty="0">
                <a:solidFill>
                  <a:schemeClr val="tx1"/>
                </a:solidFill>
                <a:latin typeface="+mn-lt"/>
                <a:ea typeface="+mn-ea"/>
              </a:rPr>
              <a:t>层的细胞对第</a:t>
            </a:r>
            <a:r>
              <a:rPr lang="en-US" altLang="zh-CN" sz="2800" b="0" dirty="0">
                <a:solidFill>
                  <a:schemeClr val="tx1"/>
                </a:solidFill>
                <a:latin typeface="+mn-lt"/>
                <a:ea typeface="+mn-ea"/>
              </a:rPr>
              <a:t>2</a:t>
            </a:r>
            <a:r>
              <a:rPr lang="zh-CN" altLang="en-US" sz="2800" b="0" dirty="0">
                <a:solidFill>
                  <a:schemeClr val="tx1"/>
                </a:solidFill>
                <a:latin typeface="+mn-lt"/>
                <a:ea typeface="+mn-ea"/>
              </a:rPr>
              <a:t>层的神经元产生激励信号。</a:t>
            </a:r>
            <a:endParaRPr lang="zh-CN" altLang="en-US"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p:txBody>
      </p:sp>
      <p:pic>
        <p:nvPicPr>
          <p:cNvPr id="9" name="图片 8"/>
          <p:cNvPicPr>
            <a:picLocks noChangeAspect="1"/>
          </p:cNvPicPr>
          <p:nvPr/>
        </p:nvPicPr>
        <p:blipFill>
          <a:blip r:embed="rId5"/>
          <a:stretch>
            <a:fillRect/>
          </a:stretch>
        </p:blipFill>
        <p:spPr>
          <a:xfrm>
            <a:off x="2843530" y="2700020"/>
            <a:ext cx="3878580" cy="4018280"/>
          </a:xfrm>
          <a:prstGeom prst="rect">
            <a:avLst/>
          </a:prstGeom>
        </p:spPr>
      </p:pic>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52</a:t>
            </a:r>
            <a:endParaRPr lang="en-US" sz="1600" b="1" dirty="0">
              <a:solidFill>
                <a:schemeClr val="tx1"/>
              </a:solidFill>
            </a:endParaRPr>
          </a:p>
        </p:txBody>
      </p:sp>
      <p:sp>
        <p:nvSpPr>
          <p:cNvPr id="8" name="文本框 7"/>
          <p:cNvSpPr txBox="1"/>
          <p:nvPr/>
        </p:nvSpPr>
        <p:spPr>
          <a:xfrm>
            <a:off x="7255933" y="252873"/>
            <a:ext cx="1410461" cy="420370"/>
          </a:xfrm>
          <a:prstGeom prst="rect">
            <a:avLst/>
          </a:prstGeom>
          <a:noFill/>
        </p:spPr>
        <p:txBody>
          <a:bodyPr wrap="square" rtlCol="0">
            <a:spAutoFit/>
          </a:bodyPr>
          <a:lstStyle/>
          <a:p>
            <a:r>
              <a:rPr lang="en-US" altLang="zh-CN" sz="2135" dirty="0">
                <a:solidFill>
                  <a:schemeClr val="bg1"/>
                </a:solidFill>
                <a:latin typeface="微软雅黑" panose="020B0503020204020204" charset="-122"/>
                <a:ea typeface="微软雅黑" panose="020B0503020204020204" charset="-122"/>
                <a:sym typeface="+mn-ea"/>
              </a:rPr>
              <a:t>LOG</a:t>
            </a:r>
            <a:r>
              <a:rPr lang="zh-CN" altLang="en-US" sz="2135" dirty="0">
                <a:solidFill>
                  <a:schemeClr val="bg1"/>
                </a:solidFill>
                <a:latin typeface="微软雅黑" panose="020B0503020204020204" charset="-122"/>
                <a:ea typeface="微软雅黑" panose="020B0503020204020204" charset="-122"/>
                <a:sym typeface="+mn-ea"/>
              </a:rPr>
              <a:t>方法</a:t>
            </a:r>
            <a:endParaRPr lang="zh-CN" altLang="en-US" sz="2135"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四、</a:t>
            </a:r>
            <a:r>
              <a:rPr lang="en-US" altLang="zh-CN" sz="2400" b="1" dirty="0">
                <a:solidFill>
                  <a:srgbClr val="000066"/>
                </a:solidFill>
                <a:latin typeface="微软雅黑" panose="020B0503020204020204" charset="-122"/>
                <a:ea typeface="微软雅黑" panose="020B0503020204020204" charset="-122"/>
              </a:rPr>
              <a:t>LOG</a:t>
            </a:r>
            <a:r>
              <a:rPr lang="zh-CN" altLang="en-US" sz="2400" b="1" dirty="0">
                <a:solidFill>
                  <a:srgbClr val="000066"/>
                </a:solidFill>
                <a:latin typeface="微软雅黑" panose="020B0503020204020204" charset="-122"/>
                <a:ea typeface="微软雅黑" panose="020B0503020204020204" charset="-122"/>
              </a:rPr>
              <a:t>算子与视觉认知机理</a:t>
            </a:r>
            <a:endParaRPr lang="zh-CN" altLang="en-US" sz="2400" b="1" dirty="0">
              <a:solidFill>
                <a:srgbClr val="000066"/>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marL="0" indent="0">
              <a:buFont typeface="Wingdings" panose="05000000000000000000" pitchFamily="2" charset="2"/>
              <a:buNone/>
            </a:pP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4807585"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en-US" altLang="zh-CN" sz="2135" b="1" dirty="0">
                <a:solidFill>
                  <a:srgbClr val="000066"/>
                </a:solidFill>
                <a:latin typeface="微软雅黑" panose="020B0503020204020204" charset="-122"/>
                <a:ea typeface="微软雅黑" panose="020B0503020204020204" charset="-122"/>
              </a:rPr>
              <a:t>LOG</a:t>
            </a:r>
            <a:r>
              <a:rPr lang="zh-CN" altLang="en-US" sz="2135" b="1" dirty="0">
                <a:solidFill>
                  <a:srgbClr val="000066"/>
                </a:solidFill>
                <a:latin typeface="微软雅黑" panose="020B0503020204020204" charset="-122"/>
                <a:ea typeface="微软雅黑" panose="020B0503020204020204" charset="-122"/>
              </a:rPr>
              <a:t>与人工神经网络结构的解释</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505460" y="1412875"/>
            <a:ext cx="8741410" cy="4333875"/>
          </a:xfrm>
          <a:prstGeom prst="rect">
            <a:avLst/>
          </a:prstGeom>
        </p:spPr>
        <p:txBody>
          <a:bodyPr wrap="square">
            <a:noAutofit/>
          </a:bodyPr>
          <a:lstStyle/>
          <a:p>
            <a:r>
              <a:rPr lang="zh-CN" altLang="en-US" sz="2800" b="0" dirty="0">
                <a:solidFill>
                  <a:schemeClr val="tx1"/>
                </a:solidFill>
                <a:latin typeface="+mn-lt"/>
                <a:ea typeface="+mn-ea"/>
              </a:rPr>
              <a:t>第</a:t>
            </a:r>
            <a:r>
              <a:rPr lang="en-US" altLang="zh-CN" sz="2800" b="0" dirty="0">
                <a:solidFill>
                  <a:schemeClr val="tx1"/>
                </a:solidFill>
                <a:latin typeface="+mn-lt"/>
                <a:ea typeface="+mn-ea"/>
              </a:rPr>
              <a:t>1</a:t>
            </a:r>
            <a:r>
              <a:rPr lang="zh-CN" altLang="en-US" sz="2800" b="0" dirty="0">
                <a:solidFill>
                  <a:schemeClr val="tx1"/>
                </a:solidFill>
                <a:latin typeface="+mn-lt"/>
                <a:ea typeface="+mn-ea"/>
              </a:rPr>
              <a:t>层的每个神经元</a:t>
            </a:r>
            <a:r>
              <a:rPr lang="en-US" altLang="zh-CN" sz="2800" b="0" dirty="0">
                <a:solidFill>
                  <a:schemeClr val="tx1"/>
                </a:solidFill>
                <a:latin typeface="+mn-lt"/>
                <a:ea typeface="+mn-ea"/>
              </a:rPr>
              <a:t>i</a:t>
            </a:r>
            <a:r>
              <a:rPr lang="zh-CN" altLang="en-US" sz="2800" b="0" dirty="0">
                <a:solidFill>
                  <a:schemeClr val="tx1"/>
                </a:solidFill>
                <a:latin typeface="+mn-lt"/>
                <a:ea typeface="+mn-ea"/>
              </a:rPr>
              <a:t>与第</a:t>
            </a:r>
            <a:r>
              <a:rPr lang="en-US" altLang="zh-CN" sz="2800" b="0" dirty="0">
                <a:solidFill>
                  <a:schemeClr val="tx1"/>
                </a:solidFill>
                <a:latin typeface="+mn-lt"/>
                <a:ea typeface="+mn-ea"/>
              </a:rPr>
              <a:t>2</a:t>
            </a:r>
            <a:r>
              <a:rPr lang="zh-CN" altLang="en-US" sz="2800" b="0" dirty="0">
                <a:solidFill>
                  <a:schemeClr val="tx1"/>
                </a:solidFill>
                <a:latin typeface="+mn-lt"/>
                <a:ea typeface="+mn-ea"/>
              </a:rPr>
              <a:t>层的神经元</a:t>
            </a:r>
            <a:r>
              <a:rPr lang="en-US" altLang="zh-CN" sz="2800" b="0" dirty="0">
                <a:solidFill>
                  <a:schemeClr val="tx1"/>
                </a:solidFill>
                <a:latin typeface="+mn-lt"/>
                <a:ea typeface="+mn-ea"/>
              </a:rPr>
              <a:t>j</a:t>
            </a:r>
            <a:r>
              <a:rPr lang="zh-CN" altLang="en-US" sz="2800" b="0" dirty="0">
                <a:solidFill>
                  <a:schemeClr val="tx1"/>
                </a:solidFill>
                <a:latin typeface="+mn-lt"/>
                <a:ea typeface="+mn-ea"/>
              </a:rPr>
              <a:t>之间建立连接关系，其连接权值为</a:t>
            </a:r>
            <a:r>
              <a:rPr lang="en-US" altLang="zh-CN" sz="2800" b="0" dirty="0">
                <a:solidFill>
                  <a:schemeClr val="tx1"/>
                </a:solidFill>
                <a:latin typeface="+mn-lt"/>
                <a:ea typeface="+mn-ea"/>
              </a:rPr>
              <a:t>     </a:t>
            </a:r>
            <a:r>
              <a:rPr lang="zh-CN" altLang="en-US" sz="2800" b="0" dirty="0">
                <a:solidFill>
                  <a:schemeClr val="tx1"/>
                </a:solidFill>
                <a:latin typeface="+mn-lt"/>
                <a:ea typeface="+mn-ea"/>
              </a:rPr>
              <a:t>，权值将与激励信号相乘，神经元</a:t>
            </a:r>
            <a:r>
              <a:rPr lang="en-US" altLang="zh-CN" sz="2800" b="0" dirty="0">
                <a:solidFill>
                  <a:schemeClr val="tx1"/>
                </a:solidFill>
                <a:latin typeface="+mn-lt"/>
                <a:ea typeface="+mn-ea"/>
              </a:rPr>
              <a:t>j</a:t>
            </a:r>
            <a:r>
              <a:rPr lang="zh-CN" altLang="en-US" sz="2800" b="0" dirty="0">
                <a:solidFill>
                  <a:schemeClr val="tx1"/>
                </a:solidFill>
                <a:latin typeface="+mn-lt"/>
                <a:ea typeface="+mn-ea"/>
              </a:rPr>
              <a:t>的输出为</a:t>
            </a:r>
            <a:r>
              <a:rPr lang="en-US" altLang="zh-CN" sz="2800" b="0" dirty="0">
                <a:solidFill>
                  <a:schemeClr val="tx1"/>
                </a:solidFill>
                <a:latin typeface="+mn-lt"/>
                <a:ea typeface="+mn-ea"/>
              </a:rPr>
              <a:t>:</a:t>
            </a:r>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r>
              <a:rPr lang="en-US" altLang="zh-CN" sz="2800" b="0" dirty="0">
                <a:solidFill>
                  <a:schemeClr val="tx1"/>
                </a:solidFill>
                <a:latin typeface="+mn-lt"/>
                <a:ea typeface="+mn-ea"/>
              </a:rPr>
              <a:t>    </a:t>
            </a:r>
            <a:r>
              <a:rPr lang="zh-CN" altLang="en-US" sz="2800" b="0" dirty="0">
                <a:solidFill>
                  <a:schemeClr val="tx1"/>
                </a:solidFill>
                <a:latin typeface="+mn-lt"/>
                <a:ea typeface="+mn-ea"/>
              </a:rPr>
              <a:t>为第</a:t>
            </a:r>
            <a:r>
              <a:rPr lang="en-US" altLang="zh-CN" sz="2800" b="0" dirty="0">
                <a:solidFill>
                  <a:schemeClr val="tx1"/>
                </a:solidFill>
                <a:latin typeface="+mn-lt"/>
                <a:ea typeface="+mn-ea"/>
              </a:rPr>
              <a:t>1</a:t>
            </a:r>
            <a:r>
              <a:rPr lang="zh-CN" altLang="en-US" sz="2800" b="0" dirty="0">
                <a:solidFill>
                  <a:schemeClr val="tx1"/>
                </a:solidFill>
                <a:latin typeface="+mn-lt"/>
                <a:ea typeface="+mn-ea"/>
              </a:rPr>
              <a:t>层神经元的输出，</a:t>
            </a:r>
            <a:r>
              <a:rPr lang="en-US" altLang="zh-CN" sz="2800" b="0" dirty="0">
                <a:solidFill>
                  <a:schemeClr val="tx1"/>
                </a:solidFill>
                <a:latin typeface="+mn-lt"/>
                <a:ea typeface="+mn-ea"/>
              </a:rPr>
              <a:t>N</a:t>
            </a:r>
            <a:r>
              <a:rPr lang="zh-CN" altLang="en-US" sz="2800" b="0" dirty="0">
                <a:solidFill>
                  <a:schemeClr val="tx1"/>
                </a:solidFill>
                <a:latin typeface="+mn-lt"/>
                <a:ea typeface="+mn-ea"/>
              </a:rPr>
              <a:t>是第</a:t>
            </a:r>
            <a:r>
              <a:rPr lang="en-US" altLang="zh-CN" sz="2800" b="0" dirty="0">
                <a:solidFill>
                  <a:schemeClr val="tx1"/>
                </a:solidFill>
                <a:latin typeface="+mn-lt"/>
                <a:ea typeface="+mn-ea"/>
              </a:rPr>
              <a:t>1</a:t>
            </a:r>
            <a:r>
              <a:rPr lang="zh-CN" altLang="en-US" sz="2800" b="0" dirty="0">
                <a:solidFill>
                  <a:schemeClr val="tx1"/>
                </a:solidFill>
                <a:latin typeface="+mn-lt"/>
                <a:ea typeface="+mn-ea"/>
              </a:rPr>
              <a:t>层神经元的个数。连接权值有正有负，体现了第</a:t>
            </a:r>
            <a:r>
              <a:rPr lang="en-US" altLang="zh-CN" sz="2800" b="0" dirty="0">
                <a:solidFill>
                  <a:schemeClr val="tx1"/>
                </a:solidFill>
                <a:latin typeface="+mn-lt"/>
                <a:ea typeface="+mn-ea"/>
              </a:rPr>
              <a:t>2</a:t>
            </a:r>
            <a:r>
              <a:rPr lang="zh-CN" altLang="en-US" sz="2800" b="0" dirty="0">
                <a:solidFill>
                  <a:schemeClr val="tx1"/>
                </a:solidFill>
                <a:latin typeface="+mn-lt"/>
                <a:ea typeface="+mn-ea"/>
              </a:rPr>
              <a:t>层的神经元</a:t>
            </a:r>
            <a:r>
              <a:rPr lang="en-US" altLang="zh-CN" sz="2800" b="0" dirty="0">
                <a:solidFill>
                  <a:schemeClr val="tx1"/>
                </a:solidFill>
                <a:latin typeface="+mn-lt"/>
                <a:ea typeface="+mn-ea"/>
              </a:rPr>
              <a:t>j</a:t>
            </a:r>
            <a:r>
              <a:rPr lang="zh-CN" altLang="en-US" sz="2800" b="0" dirty="0">
                <a:solidFill>
                  <a:schemeClr val="tx1"/>
                </a:solidFill>
                <a:latin typeface="+mn-lt"/>
                <a:ea typeface="+mn-ea"/>
              </a:rPr>
              <a:t>对第</a:t>
            </a:r>
            <a:r>
              <a:rPr lang="en-US" altLang="zh-CN" sz="2800" b="0" dirty="0">
                <a:solidFill>
                  <a:schemeClr val="tx1"/>
                </a:solidFill>
                <a:latin typeface="+mn-lt"/>
                <a:ea typeface="+mn-ea"/>
              </a:rPr>
              <a:t>1</a:t>
            </a:r>
            <a:r>
              <a:rPr lang="zh-CN" altLang="en-US" sz="2800" b="0" dirty="0">
                <a:solidFill>
                  <a:schemeClr val="tx1"/>
                </a:solidFill>
                <a:latin typeface="+mn-lt"/>
                <a:ea typeface="+mn-ea"/>
              </a:rPr>
              <a:t>层的每个神经元</a:t>
            </a:r>
            <a:r>
              <a:rPr lang="en-US" altLang="zh-CN" sz="2800" b="0" dirty="0">
                <a:solidFill>
                  <a:schemeClr val="tx1"/>
                </a:solidFill>
                <a:latin typeface="+mn-lt"/>
                <a:ea typeface="+mn-ea"/>
              </a:rPr>
              <a:t>i</a:t>
            </a:r>
            <a:r>
              <a:rPr lang="zh-CN" altLang="en-US" sz="2800" b="0" dirty="0">
                <a:solidFill>
                  <a:schemeClr val="tx1"/>
                </a:solidFill>
                <a:latin typeface="+mn-lt"/>
                <a:ea typeface="+mn-ea"/>
              </a:rPr>
              <a:t>之间的刺激响应。</a:t>
            </a:r>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zh-CN" altLang="en-US" sz="2800" b="0" dirty="0">
                <a:solidFill>
                  <a:schemeClr val="tx1"/>
                </a:solidFill>
                <a:latin typeface="+mn-lt"/>
                <a:ea typeface="+mn-ea"/>
              </a:rPr>
              <a:t>正值表示输入信号需要激励的，负值表示需要抑制。</a:t>
            </a:r>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p:txBody>
      </p:sp>
      <p:graphicFrame>
        <p:nvGraphicFramePr>
          <p:cNvPr id="7" name="对象 -2147480590"/>
          <p:cNvGraphicFramePr>
            <a:graphicFrameLocks noChangeAspect="1"/>
          </p:cNvGraphicFramePr>
          <p:nvPr/>
        </p:nvGraphicFramePr>
        <p:xfrm>
          <a:off x="3378200" y="1795780"/>
          <a:ext cx="574040" cy="629285"/>
        </p:xfrm>
        <a:graphic>
          <a:graphicData uri="http://schemas.openxmlformats.org/presentationml/2006/ole">
            <mc:AlternateContent xmlns:mc="http://schemas.openxmlformats.org/markup-compatibility/2006">
              <mc:Choice xmlns:v="urn:schemas-microsoft-com:vml" Requires="v">
                <p:oleObj spid="_x0000_s32790" name="" r:id="rId5" imgW="190500" imgH="203200" progId="Equation.DSMT4">
                  <p:embed/>
                </p:oleObj>
              </mc:Choice>
              <mc:Fallback>
                <p:oleObj name="" r:id="rId5" imgW="190500" imgH="203200" progId="Equation.DSMT4">
                  <p:embed/>
                  <p:pic>
                    <p:nvPicPr>
                      <p:cNvPr id="0" name="图片 3075"/>
                      <p:cNvPicPr/>
                      <p:nvPr/>
                    </p:nvPicPr>
                    <p:blipFill>
                      <a:blip r:embed="rId6"/>
                      <a:stretch>
                        <a:fillRect/>
                      </a:stretch>
                    </p:blipFill>
                    <p:spPr>
                      <a:xfrm>
                        <a:off x="3378200" y="1795780"/>
                        <a:ext cx="574040" cy="629285"/>
                      </a:xfrm>
                      <a:prstGeom prst="rect">
                        <a:avLst/>
                      </a:prstGeom>
                      <a:noFill/>
                      <a:ln w="38100">
                        <a:noFill/>
                        <a:miter/>
                      </a:ln>
                    </p:spPr>
                  </p:pic>
                </p:oleObj>
              </mc:Fallback>
            </mc:AlternateContent>
          </a:graphicData>
        </a:graphic>
      </p:graphicFrame>
      <p:graphicFrame>
        <p:nvGraphicFramePr>
          <p:cNvPr id="9" name="对象 -2147480588"/>
          <p:cNvGraphicFramePr>
            <a:graphicFrameLocks noChangeAspect="1"/>
          </p:cNvGraphicFramePr>
          <p:nvPr/>
        </p:nvGraphicFramePr>
        <p:xfrm>
          <a:off x="3853815" y="2636520"/>
          <a:ext cx="1790700" cy="943610"/>
        </p:xfrm>
        <a:graphic>
          <a:graphicData uri="http://schemas.openxmlformats.org/presentationml/2006/ole">
            <mc:AlternateContent xmlns:mc="http://schemas.openxmlformats.org/markup-compatibility/2006">
              <mc:Choice xmlns:v="urn:schemas-microsoft-com:vml" Requires="v">
                <p:oleObj spid="_x0000_s32791" name="" r:id="rId7" imgW="698500" imgH="368300" progId="Equation.DSMT4">
                  <p:embed/>
                </p:oleObj>
              </mc:Choice>
              <mc:Fallback>
                <p:oleObj name="" r:id="rId7" imgW="698500" imgH="368300" progId="Equation.DSMT4">
                  <p:embed/>
                  <p:pic>
                    <p:nvPicPr>
                      <p:cNvPr id="0" name="图片 1"/>
                      <p:cNvPicPr/>
                      <p:nvPr/>
                    </p:nvPicPr>
                    <p:blipFill>
                      <a:blip r:embed="rId8"/>
                      <a:stretch>
                        <a:fillRect/>
                      </a:stretch>
                    </p:blipFill>
                    <p:spPr>
                      <a:xfrm>
                        <a:off x="3853815" y="2636520"/>
                        <a:ext cx="1790700" cy="943610"/>
                      </a:xfrm>
                      <a:prstGeom prst="rect">
                        <a:avLst/>
                      </a:prstGeom>
                      <a:noFill/>
                      <a:ln w="38100">
                        <a:noFill/>
                        <a:miter/>
                      </a:ln>
                    </p:spPr>
                  </p:pic>
                </p:oleObj>
              </mc:Fallback>
            </mc:AlternateContent>
          </a:graphicData>
        </a:graphic>
      </p:graphicFrame>
      <p:graphicFrame>
        <p:nvGraphicFramePr>
          <p:cNvPr id="11" name="对象 -2147480587"/>
          <p:cNvGraphicFramePr>
            <a:graphicFrameLocks noChangeAspect="1"/>
          </p:cNvGraphicFramePr>
          <p:nvPr/>
        </p:nvGraphicFramePr>
        <p:xfrm>
          <a:off x="505460" y="3500755"/>
          <a:ext cx="473075" cy="636270"/>
        </p:xfrm>
        <a:graphic>
          <a:graphicData uri="http://schemas.openxmlformats.org/presentationml/2006/ole">
            <mc:AlternateContent xmlns:mc="http://schemas.openxmlformats.org/markup-compatibility/2006">
              <mc:Choice xmlns:v="urn:schemas-microsoft-com:vml" Requires="v">
                <p:oleObj spid="_x0000_s32792" name="" r:id="rId9" imgW="139700" imgH="190500" progId="Equation.DSMT4">
                  <p:embed/>
                </p:oleObj>
              </mc:Choice>
              <mc:Fallback>
                <p:oleObj name="" r:id="rId9" imgW="139700" imgH="190500" progId="Equation.DSMT4">
                  <p:embed/>
                  <p:pic>
                    <p:nvPicPr>
                      <p:cNvPr id="0" name="图片 2"/>
                      <p:cNvPicPr/>
                      <p:nvPr/>
                    </p:nvPicPr>
                    <p:blipFill>
                      <a:blip r:embed="rId10"/>
                      <a:stretch>
                        <a:fillRect/>
                      </a:stretch>
                    </p:blipFill>
                    <p:spPr>
                      <a:xfrm>
                        <a:off x="505460" y="3500755"/>
                        <a:ext cx="473075" cy="636270"/>
                      </a:xfrm>
                      <a:prstGeom prst="rect">
                        <a:avLst/>
                      </a:prstGeom>
                      <a:noFill/>
                      <a:ln w="38100">
                        <a:noFill/>
                        <a:miter/>
                      </a:ln>
                    </p:spPr>
                  </p:pic>
                </p:oleObj>
              </mc:Fallback>
            </mc:AlternateContent>
          </a:graphicData>
        </a:graphic>
      </p:graphicFrame>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53</a:t>
            </a:r>
            <a:endParaRPr lang="en-US" sz="1600" b="1" dirty="0">
              <a:solidFill>
                <a:schemeClr val="tx1"/>
              </a:solidFill>
            </a:endParaRPr>
          </a:p>
        </p:txBody>
      </p:sp>
      <p:sp>
        <p:nvSpPr>
          <p:cNvPr id="14" name="文本框 13"/>
          <p:cNvSpPr txBox="1"/>
          <p:nvPr/>
        </p:nvSpPr>
        <p:spPr>
          <a:xfrm>
            <a:off x="7255933" y="252873"/>
            <a:ext cx="1410461" cy="420370"/>
          </a:xfrm>
          <a:prstGeom prst="rect">
            <a:avLst/>
          </a:prstGeom>
          <a:noFill/>
        </p:spPr>
        <p:txBody>
          <a:bodyPr wrap="square" rtlCol="0">
            <a:spAutoFit/>
          </a:bodyPr>
          <a:lstStyle/>
          <a:p>
            <a:r>
              <a:rPr lang="en-US" altLang="zh-CN" sz="2135" dirty="0">
                <a:solidFill>
                  <a:schemeClr val="bg1"/>
                </a:solidFill>
                <a:latin typeface="微软雅黑" panose="020B0503020204020204" charset="-122"/>
                <a:ea typeface="微软雅黑" panose="020B0503020204020204" charset="-122"/>
                <a:sym typeface="+mn-ea"/>
              </a:rPr>
              <a:t>LOG</a:t>
            </a:r>
            <a:r>
              <a:rPr lang="zh-CN" altLang="en-US" sz="2135" dirty="0">
                <a:solidFill>
                  <a:schemeClr val="bg1"/>
                </a:solidFill>
                <a:latin typeface="微软雅黑" panose="020B0503020204020204" charset="-122"/>
                <a:ea typeface="微软雅黑" panose="020B0503020204020204" charset="-122"/>
                <a:sym typeface="+mn-ea"/>
              </a:rPr>
              <a:t>方法</a:t>
            </a:r>
            <a:endParaRPr lang="zh-CN" altLang="en-US" sz="2135"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四、</a:t>
            </a:r>
            <a:r>
              <a:rPr lang="en-US" altLang="zh-CN" sz="2400" b="1" dirty="0">
                <a:solidFill>
                  <a:srgbClr val="000066"/>
                </a:solidFill>
                <a:latin typeface="微软雅黑" panose="020B0503020204020204" charset="-122"/>
                <a:ea typeface="微软雅黑" panose="020B0503020204020204" charset="-122"/>
              </a:rPr>
              <a:t>LOG</a:t>
            </a:r>
            <a:r>
              <a:rPr lang="zh-CN" altLang="en-US" sz="2400" b="1" dirty="0">
                <a:solidFill>
                  <a:srgbClr val="000066"/>
                </a:solidFill>
                <a:latin typeface="微软雅黑" panose="020B0503020204020204" charset="-122"/>
                <a:ea typeface="微软雅黑" panose="020B0503020204020204" charset="-122"/>
              </a:rPr>
              <a:t>算子与视觉认知机理</a:t>
            </a:r>
            <a:endParaRPr lang="zh-CN" altLang="en-US" sz="2400" b="1" dirty="0">
              <a:solidFill>
                <a:srgbClr val="000066"/>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marL="0" indent="0">
              <a:buFont typeface="Wingdings" panose="05000000000000000000" pitchFamily="2" charset="2"/>
              <a:buNone/>
            </a:pP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4807585"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en-US" altLang="zh-CN" sz="2135" b="1" dirty="0">
                <a:solidFill>
                  <a:srgbClr val="000066"/>
                </a:solidFill>
                <a:latin typeface="微软雅黑" panose="020B0503020204020204" charset="-122"/>
                <a:ea typeface="微软雅黑" panose="020B0503020204020204" charset="-122"/>
              </a:rPr>
              <a:t>LOG</a:t>
            </a:r>
            <a:r>
              <a:rPr lang="zh-CN" altLang="en-US" sz="2135" b="1" dirty="0">
                <a:solidFill>
                  <a:srgbClr val="000066"/>
                </a:solidFill>
                <a:latin typeface="微软雅黑" panose="020B0503020204020204" charset="-122"/>
                <a:ea typeface="微软雅黑" panose="020B0503020204020204" charset="-122"/>
              </a:rPr>
              <a:t>与人工神经网络结构的解释</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505460" y="1412875"/>
            <a:ext cx="8741410" cy="4333875"/>
          </a:xfrm>
          <a:prstGeom prst="rect">
            <a:avLst/>
          </a:prstGeom>
        </p:spPr>
        <p:txBody>
          <a:bodyPr wrap="square">
            <a:noAutofit/>
          </a:bodyPr>
          <a:lstStyle/>
          <a:p>
            <a:r>
              <a:rPr lang="zh-CN" altLang="en-US" sz="2800" b="0" dirty="0">
                <a:solidFill>
                  <a:schemeClr val="tx1"/>
                </a:solidFill>
                <a:latin typeface="+mn-lt"/>
                <a:ea typeface="+mn-ea"/>
              </a:rPr>
              <a:t>如图</a:t>
            </a:r>
            <a:r>
              <a:rPr lang="en-US" altLang="zh-CN" sz="2800" b="0" dirty="0">
                <a:solidFill>
                  <a:schemeClr val="tx1"/>
                </a:solidFill>
                <a:latin typeface="+mn-lt"/>
                <a:ea typeface="+mn-ea"/>
              </a:rPr>
              <a:t> 7.12 </a:t>
            </a:r>
            <a:r>
              <a:rPr lang="zh-CN" altLang="en-US" sz="2800" b="0" dirty="0">
                <a:solidFill>
                  <a:schemeClr val="tx1"/>
                </a:solidFill>
                <a:latin typeface="+mn-lt"/>
                <a:ea typeface="+mn-ea"/>
              </a:rPr>
              <a:t>，采取简单的权值模板结构</a:t>
            </a:r>
            <a:r>
              <a:rPr lang="en-US" altLang="zh-CN" sz="2800" b="0" dirty="0">
                <a:solidFill>
                  <a:schemeClr val="tx1"/>
                </a:solidFill>
                <a:latin typeface="+mn-lt"/>
                <a:ea typeface="+mn-ea"/>
              </a:rPr>
              <a:t>             </a:t>
            </a:r>
            <a:r>
              <a:rPr lang="zh-CN" altLang="en-US" sz="2800" b="0" dirty="0">
                <a:solidFill>
                  <a:schemeClr val="tx1"/>
                </a:solidFill>
                <a:latin typeface="+mn-lt"/>
                <a:ea typeface="+mn-ea"/>
              </a:rPr>
              <a:t>时，对第</a:t>
            </a:r>
            <a:r>
              <a:rPr lang="en-US" altLang="zh-CN" sz="2800" b="0" dirty="0">
                <a:solidFill>
                  <a:schemeClr val="tx1"/>
                </a:solidFill>
                <a:latin typeface="+mn-lt"/>
                <a:ea typeface="+mn-ea"/>
              </a:rPr>
              <a:t>2</a:t>
            </a:r>
            <a:r>
              <a:rPr lang="zh-CN" altLang="en-US" sz="2800" b="0" dirty="0">
                <a:solidFill>
                  <a:schemeClr val="tx1"/>
                </a:solidFill>
                <a:latin typeface="+mn-lt"/>
                <a:ea typeface="+mn-ea"/>
              </a:rPr>
              <a:t>层每个神经元</a:t>
            </a:r>
            <a:r>
              <a:rPr lang="en-US" altLang="zh-CN" sz="2800" b="0" dirty="0">
                <a:solidFill>
                  <a:schemeClr val="tx1"/>
                </a:solidFill>
                <a:latin typeface="+mn-lt"/>
                <a:ea typeface="+mn-ea"/>
              </a:rPr>
              <a:t>j</a:t>
            </a:r>
            <a:r>
              <a:rPr lang="zh-CN" altLang="en-US" sz="2800" b="0" dirty="0">
                <a:solidFill>
                  <a:schemeClr val="tx1"/>
                </a:solidFill>
                <a:latin typeface="+mn-lt"/>
                <a:ea typeface="+mn-ea"/>
              </a:rPr>
              <a:t>，其输出是</a:t>
            </a:r>
            <a:r>
              <a:rPr lang="en-US" altLang="zh-CN" sz="2800" b="0" dirty="0">
                <a:solidFill>
                  <a:schemeClr val="tx1"/>
                </a:solidFill>
                <a:latin typeface="+mn-lt"/>
                <a:ea typeface="+mn-ea"/>
              </a:rPr>
              <a:t>                 </a:t>
            </a:r>
            <a:r>
              <a:rPr lang="zh-CN" altLang="en-US" sz="2800" b="0" dirty="0">
                <a:solidFill>
                  <a:schemeClr val="tx1"/>
                </a:solidFill>
                <a:latin typeface="+mn-lt"/>
                <a:ea typeface="+mn-ea"/>
              </a:rPr>
              <a:t>。</a:t>
            </a:r>
            <a:endParaRPr lang="zh-CN" altLang="en-US" sz="2800" b="0" dirty="0">
              <a:solidFill>
                <a:schemeClr val="tx1"/>
              </a:solidFill>
              <a:latin typeface="+mn-lt"/>
              <a:ea typeface="+mn-ea"/>
            </a:endParaRPr>
          </a:p>
          <a:p>
            <a:r>
              <a:rPr lang="zh-CN" altLang="en-US" sz="2800" b="0" dirty="0">
                <a:solidFill>
                  <a:schemeClr val="tx1"/>
                </a:solidFill>
                <a:latin typeface="+mn-lt"/>
                <a:ea typeface="+mn-ea"/>
              </a:rPr>
              <a:t>这时权值为</a:t>
            </a:r>
            <a:r>
              <a:rPr lang="en-US" altLang="zh-CN" sz="2800" b="0" dirty="0">
                <a:solidFill>
                  <a:schemeClr val="tx1"/>
                </a:solidFill>
                <a:latin typeface="+mn-lt"/>
                <a:ea typeface="+mn-ea"/>
              </a:rPr>
              <a:t>2</a:t>
            </a:r>
            <a:r>
              <a:rPr lang="zh-CN" altLang="en-US" sz="2800" b="0" dirty="0">
                <a:solidFill>
                  <a:schemeClr val="tx1"/>
                </a:solidFill>
                <a:latin typeface="+mn-lt"/>
                <a:ea typeface="+mn-ea"/>
              </a:rPr>
              <a:t>用于中间的输入，而对于要抑制的输入</a:t>
            </a:r>
            <a:r>
              <a:rPr lang="en-US" altLang="zh-CN" sz="2800" b="0" dirty="0">
                <a:solidFill>
                  <a:schemeClr val="tx1"/>
                </a:solidFill>
                <a:latin typeface="+mn-lt"/>
                <a:ea typeface="+mn-ea"/>
              </a:rPr>
              <a:t>a,c</a:t>
            </a:r>
            <a:r>
              <a:rPr lang="zh-CN" altLang="en-US" sz="2800" b="0" dirty="0">
                <a:solidFill>
                  <a:schemeClr val="tx1"/>
                </a:solidFill>
                <a:latin typeface="+mn-lt"/>
                <a:ea typeface="+mn-ea"/>
              </a:rPr>
              <a:t>都赋予权值为</a:t>
            </a:r>
            <a:r>
              <a:rPr lang="en-US" altLang="zh-CN" sz="2800" b="0" dirty="0">
                <a:solidFill>
                  <a:schemeClr val="tx1"/>
                </a:solidFill>
                <a:latin typeface="+mn-lt"/>
                <a:ea typeface="+mn-ea"/>
              </a:rPr>
              <a:t>-1</a:t>
            </a:r>
            <a:r>
              <a:rPr lang="zh-CN" altLang="en-US" sz="2800" b="0" dirty="0">
                <a:solidFill>
                  <a:schemeClr val="tx1"/>
                </a:solidFill>
                <a:latin typeface="+mn-lt"/>
                <a:ea typeface="+mn-ea"/>
              </a:rPr>
              <a:t>。</a:t>
            </a:r>
            <a:endParaRPr lang="zh-CN" altLang="en-US"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p:txBody>
      </p:sp>
      <p:graphicFrame>
        <p:nvGraphicFramePr>
          <p:cNvPr id="9" name="对象 8"/>
          <p:cNvGraphicFramePr>
            <a:graphicFrameLocks noChangeAspect="1"/>
          </p:cNvGraphicFramePr>
          <p:nvPr/>
        </p:nvGraphicFramePr>
        <p:xfrm>
          <a:off x="6372225" y="1487805"/>
          <a:ext cx="1020445" cy="446405"/>
        </p:xfrm>
        <a:graphic>
          <a:graphicData uri="http://schemas.openxmlformats.org/presentationml/2006/ole">
            <mc:AlternateContent xmlns:mc="http://schemas.openxmlformats.org/markup-compatibility/2006">
              <mc:Choice xmlns:v="urn:schemas-microsoft-com:vml" Requires="v">
                <p:oleObj spid="_x0000_s33807" name="" r:id="rId5" imgW="520065" imgH="177800" progId="Equation.DSMT4">
                  <p:embed/>
                </p:oleObj>
              </mc:Choice>
              <mc:Fallback>
                <p:oleObj name="" r:id="rId5" imgW="520065" imgH="177800" progId="Equation.DSMT4">
                  <p:embed/>
                  <p:pic>
                    <p:nvPicPr>
                      <p:cNvPr id="0" name="图片 2"/>
                      <p:cNvPicPr/>
                      <p:nvPr/>
                    </p:nvPicPr>
                    <p:blipFill>
                      <a:blip r:embed="rId6"/>
                      <a:stretch>
                        <a:fillRect/>
                      </a:stretch>
                    </p:blipFill>
                    <p:spPr>
                      <a:xfrm>
                        <a:off x="6372225" y="1487805"/>
                        <a:ext cx="1020445" cy="446405"/>
                      </a:xfrm>
                      <a:prstGeom prst="rect">
                        <a:avLst/>
                      </a:prstGeom>
                      <a:noFill/>
                      <a:ln w="38100">
                        <a:noFill/>
                        <a:miter/>
                      </a:ln>
                    </p:spPr>
                  </p:pic>
                </p:oleObj>
              </mc:Fallback>
            </mc:AlternateContent>
          </a:graphicData>
        </a:graphic>
      </p:graphicFrame>
      <p:graphicFrame>
        <p:nvGraphicFramePr>
          <p:cNvPr id="16" name="对象 -2147480581"/>
          <p:cNvGraphicFramePr>
            <a:graphicFrameLocks noChangeAspect="1"/>
          </p:cNvGraphicFramePr>
          <p:nvPr/>
        </p:nvGraphicFramePr>
        <p:xfrm>
          <a:off x="4572000" y="1934210"/>
          <a:ext cx="1388110" cy="380365"/>
        </p:xfrm>
        <a:graphic>
          <a:graphicData uri="http://schemas.openxmlformats.org/presentationml/2006/ole">
            <mc:AlternateContent xmlns:mc="http://schemas.openxmlformats.org/markup-compatibility/2006">
              <mc:Choice xmlns:v="urn:schemas-microsoft-com:vml" Requires="v">
                <p:oleObj spid="_x0000_s33808" name="" r:id="rId7" imgW="609600" imgH="165100" progId="Equation.DSMT4">
                  <p:embed/>
                </p:oleObj>
              </mc:Choice>
              <mc:Fallback>
                <p:oleObj name="" r:id="rId7" imgW="609600" imgH="165100" progId="Equation.DSMT4">
                  <p:embed/>
                  <p:pic>
                    <p:nvPicPr>
                      <p:cNvPr id="0" name="图片 3"/>
                      <p:cNvPicPr/>
                      <p:nvPr/>
                    </p:nvPicPr>
                    <p:blipFill>
                      <a:blip r:embed="rId8"/>
                      <a:stretch>
                        <a:fillRect/>
                      </a:stretch>
                    </p:blipFill>
                    <p:spPr>
                      <a:xfrm>
                        <a:off x="4572000" y="1934210"/>
                        <a:ext cx="1388110" cy="380365"/>
                      </a:xfrm>
                      <a:prstGeom prst="rect">
                        <a:avLst/>
                      </a:prstGeom>
                      <a:noFill/>
                      <a:ln w="38100">
                        <a:noFill/>
                        <a:miter/>
                      </a:ln>
                    </p:spPr>
                  </p:pic>
                </p:oleObj>
              </mc:Fallback>
            </mc:AlternateContent>
          </a:graphicData>
        </a:graphic>
      </p:graphicFrame>
      <p:pic>
        <p:nvPicPr>
          <p:cNvPr id="18" name="图片 17"/>
          <p:cNvPicPr>
            <a:picLocks noChangeAspect="1"/>
          </p:cNvPicPr>
          <p:nvPr/>
        </p:nvPicPr>
        <p:blipFill>
          <a:blip r:embed="rId9"/>
          <a:stretch>
            <a:fillRect/>
          </a:stretch>
        </p:blipFill>
        <p:spPr>
          <a:xfrm>
            <a:off x="1814830" y="3140710"/>
            <a:ext cx="5243830" cy="3161030"/>
          </a:xfrm>
          <a:prstGeom prst="rect">
            <a:avLst/>
          </a:prstGeom>
        </p:spPr>
      </p:pic>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54</a:t>
            </a:r>
            <a:endParaRPr lang="en-US" sz="1600" b="1" dirty="0">
              <a:solidFill>
                <a:schemeClr val="tx1"/>
              </a:solidFill>
            </a:endParaRPr>
          </a:p>
        </p:txBody>
      </p:sp>
      <p:sp>
        <p:nvSpPr>
          <p:cNvPr id="10" name="文本框 9"/>
          <p:cNvSpPr txBox="1"/>
          <p:nvPr/>
        </p:nvSpPr>
        <p:spPr>
          <a:xfrm>
            <a:off x="7255933" y="252873"/>
            <a:ext cx="1410461" cy="420370"/>
          </a:xfrm>
          <a:prstGeom prst="rect">
            <a:avLst/>
          </a:prstGeom>
          <a:noFill/>
        </p:spPr>
        <p:txBody>
          <a:bodyPr wrap="square" rtlCol="0">
            <a:spAutoFit/>
          </a:bodyPr>
          <a:lstStyle/>
          <a:p>
            <a:r>
              <a:rPr lang="en-US" altLang="zh-CN" sz="2135" dirty="0">
                <a:solidFill>
                  <a:schemeClr val="bg1"/>
                </a:solidFill>
                <a:latin typeface="微软雅黑" panose="020B0503020204020204" charset="-122"/>
                <a:ea typeface="微软雅黑" panose="020B0503020204020204" charset="-122"/>
                <a:sym typeface="+mn-ea"/>
              </a:rPr>
              <a:t>LOG</a:t>
            </a:r>
            <a:r>
              <a:rPr lang="zh-CN" altLang="en-US" sz="2135" dirty="0">
                <a:solidFill>
                  <a:schemeClr val="bg1"/>
                </a:solidFill>
                <a:latin typeface="微软雅黑" panose="020B0503020204020204" charset="-122"/>
                <a:ea typeface="微软雅黑" panose="020B0503020204020204" charset="-122"/>
                <a:sym typeface="+mn-ea"/>
              </a:rPr>
              <a:t>方法</a:t>
            </a:r>
            <a:endParaRPr lang="zh-CN" altLang="en-US" sz="2135"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四、</a:t>
            </a:r>
            <a:r>
              <a:rPr lang="en-US" altLang="zh-CN" sz="2400" b="1" dirty="0">
                <a:solidFill>
                  <a:srgbClr val="000066"/>
                </a:solidFill>
                <a:latin typeface="微软雅黑" panose="020B0503020204020204" charset="-122"/>
                <a:ea typeface="微软雅黑" panose="020B0503020204020204" charset="-122"/>
              </a:rPr>
              <a:t>LOG</a:t>
            </a:r>
            <a:r>
              <a:rPr lang="zh-CN" altLang="en-US" sz="2400" b="1" dirty="0">
                <a:solidFill>
                  <a:srgbClr val="000066"/>
                </a:solidFill>
                <a:latin typeface="微软雅黑" panose="020B0503020204020204" charset="-122"/>
                <a:ea typeface="微软雅黑" panose="020B0503020204020204" charset="-122"/>
              </a:rPr>
              <a:t>算子与视觉认知机理</a:t>
            </a:r>
            <a:endParaRPr lang="zh-CN" altLang="en-US" sz="2400" b="1" dirty="0">
              <a:solidFill>
                <a:srgbClr val="000066"/>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marL="0" indent="0">
              <a:buFont typeface="Wingdings" panose="05000000000000000000" pitchFamily="2" charset="2"/>
              <a:buNone/>
            </a:pP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4807585"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en-US" altLang="zh-CN" sz="2135" b="1" dirty="0">
                <a:solidFill>
                  <a:srgbClr val="000066"/>
                </a:solidFill>
                <a:latin typeface="微软雅黑" panose="020B0503020204020204" charset="-122"/>
                <a:ea typeface="微软雅黑" panose="020B0503020204020204" charset="-122"/>
              </a:rPr>
              <a:t>LOG</a:t>
            </a:r>
            <a:r>
              <a:rPr lang="zh-CN" altLang="en-US" sz="2135" b="1" dirty="0">
                <a:solidFill>
                  <a:srgbClr val="000066"/>
                </a:solidFill>
                <a:latin typeface="微软雅黑" panose="020B0503020204020204" charset="-122"/>
                <a:ea typeface="微软雅黑" panose="020B0503020204020204" charset="-122"/>
              </a:rPr>
              <a:t>与人工神经网络结构的解释</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251460" y="2132330"/>
            <a:ext cx="8741410" cy="4333875"/>
          </a:xfrm>
          <a:prstGeom prst="rect">
            <a:avLst/>
          </a:prstGeom>
        </p:spPr>
        <p:txBody>
          <a:bodyPr wrap="square">
            <a:noAutofit/>
          </a:bodyPr>
          <a:lstStyle/>
          <a:p>
            <a:r>
              <a:rPr lang="zh-CN" altLang="en-US" sz="2800" dirty="0">
                <a:ln w="22225">
                  <a:solidFill>
                    <a:schemeClr val="accent2"/>
                  </a:solidFill>
                  <a:prstDash val="solid"/>
                </a:ln>
                <a:solidFill>
                  <a:schemeClr val="accent2">
                    <a:lumMod val="40000"/>
                    <a:lumOff val="60000"/>
                  </a:schemeClr>
                </a:solidFill>
                <a:effectLst/>
                <a:latin typeface="+mn-lt"/>
                <a:ea typeface="+mn-ea"/>
              </a:rPr>
              <a:t>心理学家马赫</a:t>
            </a:r>
            <a:r>
              <a:rPr lang="zh-CN" altLang="en-US" sz="2800" b="0" dirty="0">
                <a:solidFill>
                  <a:schemeClr val="tx1"/>
                </a:solidFill>
                <a:latin typeface="+mn-lt"/>
                <a:ea typeface="+mn-ea"/>
              </a:rPr>
              <a:t>注意到，人类在感知两个区域之间的边缘时，就好像把边缘拉出来以夸大亮度的差异。</a:t>
            </a:r>
            <a:endParaRPr lang="zh-CN" altLang="en-US" sz="2800" b="0" dirty="0">
              <a:solidFill>
                <a:schemeClr val="tx1"/>
              </a:solidFill>
              <a:latin typeface="+mn-lt"/>
              <a:ea typeface="+mn-ea"/>
            </a:endParaRPr>
          </a:p>
          <a:p>
            <a:r>
              <a:rPr lang="zh-CN" altLang="en-US" sz="2800" b="0" dirty="0">
                <a:solidFill>
                  <a:schemeClr val="tx1"/>
                </a:solidFill>
                <a:latin typeface="+mn-lt"/>
                <a:ea typeface="+mn-ea"/>
              </a:rPr>
              <a:t>该结构和模板在两个神经元之间的边缘处产生零交叉，其中一个产生正输出，另一个产生负输出。</a:t>
            </a:r>
            <a:endParaRPr lang="zh-CN" altLang="en-US" sz="2800" b="0" dirty="0">
              <a:solidFill>
                <a:schemeClr val="tx1"/>
              </a:solidFill>
              <a:latin typeface="+mn-lt"/>
              <a:ea typeface="+mn-ea"/>
            </a:endParaRPr>
          </a:p>
          <a:p>
            <a:endParaRPr lang="en-US" altLang="zh-CN"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p:txBody>
      </p:sp>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55</a:t>
            </a:r>
            <a:endParaRPr lang="en-US" sz="1600" b="1" dirty="0">
              <a:solidFill>
                <a:schemeClr val="tx1"/>
              </a:solidFill>
            </a:endParaRPr>
          </a:p>
        </p:txBody>
      </p:sp>
      <p:sp>
        <p:nvSpPr>
          <p:cNvPr id="8" name="文本框 7"/>
          <p:cNvSpPr txBox="1"/>
          <p:nvPr/>
        </p:nvSpPr>
        <p:spPr>
          <a:xfrm>
            <a:off x="7255933" y="252873"/>
            <a:ext cx="1410461" cy="420370"/>
          </a:xfrm>
          <a:prstGeom prst="rect">
            <a:avLst/>
          </a:prstGeom>
          <a:noFill/>
        </p:spPr>
        <p:txBody>
          <a:bodyPr wrap="square" rtlCol="0">
            <a:spAutoFit/>
          </a:bodyPr>
          <a:lstStyle/>
          <a:p>
            <a:r>
              <a:rPr lang="en-US" altLang="zh-CN" sz="2135" dirty="0">
                <a:solidFill>
                  <a:schemeClr val="bg1"/>
                </a:solidFill>
                <a:latin typeface="微软雅黑" panose="020B0503020204020204" charset="-122"/>
                <a:ea typeface="微软雅黑" panose="020B0503020204020204" charset="-122"/>
                <a:sym typeface="+mn-ea"/>
              </a:rPr>
              <a:t>LOG</a:t>
            </a:r>
            <a:r>
              <a:rPr lang="zh-CN" altLang="en-US" sz="2135" dirty="0">
                <a:solidFill>
                  <a:schemeClr val="bg1"/>
                </a:solidFill>
                <a:latin typeface="微软雅黑" panose="020B0503020204020204" charset="-122"/>
                <a:ea typeface="微软雅黑" panose="020B0503020204020204" charset="-122"/>
                <a:sym typeface="+mn-ea"/>
              </a:rPr>
              <a:t>方法</a:t>
            </a:r>
            <a:endParaRPr lang="zh-CN" altLang="en-US" sz="2135"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四、</a:t>
            </a:r>
            <a:r>
              <a:rPr lang="en-US" altLang="zh-CN" sz="2400" b="1" dirty="0">
                <a:solidFill>
                  <a:srgbClr val="000066"/>
                </a:solidFill>
                <a:latin typeface="微软雅黑" panose="020B0503020204020204" charset="-122"/>
                <a:ea typeface="微软雅黑" panose="020B0503020204020204" charset="-122"/>
              </a:rPr>
              <a:t>LOG</a:t>
            </a:r>
            <a:r>
              <a:rPr lang="zh-CN" altLang="en-US" sz="2400" b="1" dirty="0">
                <a:solidFill>
                  <a:srgbClr val="000066"/>
                </a:solidFill>
                <a:latin typeface="微软雅黑" panose="020B0503020204020204" charset="-122"/>
                <a:ea typeface="微软雅黑" panose="020B0503020204020204" charset="-122"/>
              </a:rPr>
              <a:t>算子与视觉认知机理</a:t>
            </a:r>
            <a:endParaRPr lang="zh-CN" altLang="en-US" sz="2400" b="1" dirty="0">
              <a:solidFill>
                <a:srgbClr val="000066"/>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marL="0" indent="0">
              <a:buFont typeface="Wingdings" panose="05000000000000000000" pitchFamily="2" charset="2"/>
              <a:buNone/>
            </a:pP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4807585"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en-US" altLang="zh-CN" sz="2135" b="1" dirty="0">
                <a:solidFill>
                  <a:srgbClr val="000066"/>
                </a:solidFill>
                <a:latin typeface="微软雅黑" panose="020B0503020204020204" charset="-122"/>
                <a:ea typeface="微软雅黑" panose="020B0503020204020204" charset="-122"/>
              </a:rPr>
              <a:t>LOG</a:t>
            </a:r>
            <a:r>
              <a:rPr lang="zh-CN" altLang="en-US" sz="2135" b="1" dirty="0">
                <a:solidFill>
                  <a:srgbClr val="000066"/>
                </a:solidFill>
                <a:latin typeface="微软雅黑" panose="020B0503020204020204" charset="-122"/>
                <a:ea typeface="微软雅黑" panose="020B0503020204020204" charset="-122"/>
              </a:rPr>
              <a:t>与人工神经网络结构的解释</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323215" y="2132330"/>
            <a:ext cx="8741410" cy="4333875"/>
          </a:xfrm>
          <a:prstGeom prst="rect">
            <a:avLst/>
          </a:prstGeom>
        </p:spPr>
        <p:txBody>
          <a:bodyPr wrap="square">
            <a:noAutofit/>
          </a:bodyPr>
          <a:lstStyle/>
          <a:p>
            <a:r>
              <a:rPr lang="zh-CN" altLang="en-US" sz="2800" dirty="0">
                <a:solidFill>
                  <a:srgbClr val="FF0000"/>
                </a:solidFill>
                <a:latin typeface="+mn-lt"/>
                <a:ea typeface="+mn-ea"/>
              </a:rPr>
              <a:t>马赫带效应</a:t>
            </a:r>
            <a:r>
              <a:rPr lang="zh-CN" altLang="en-US" sz="2800" b="0" dirty="0">
                <a:solidFill>
                  <a:schemeClr val="tx1"/>
                </a:solidFill>
                <a:latin typeface="+mn-lt"/>
                <a:ea typeface="+mn-ea"/>
              </a:rPr>
              <a:t>能改变连接面的感知形状，在通过被遮挡面显示多面体目标的计算机图形系统中，这种现象尤其明显。</a:t>
            </a:r>
            <a:endParaRPr lang="zh-CN" altLang="en-US" sz="2800" b="0" dirty="0">
              <a:solidFill>
                <a:schemeClr val="tx1"/>
              </a:solidFill>
              <a:latin typeface="+mn-lt"/>
              <a:ea typeface="+mn-ea"/>
            </a:endParaRPr>
          </a:p>
          <a:p>
            <a:endParaRPr lang="en-US" altLang="zh-CN" sz="2800" b="0" dirty="0">
              <a:solidFill>
                <a:schemeClr val="tx1"/>
              </a:solidFill>
              <a:latin typeface="+mn-lt"/>
              <a:ea typeface="+mn-ea"/>
            </a:endParaRPr>
          </a:p>
          <a:p>
            <a:r>
              <a:rPr lang="zh-CN" altLang="en-US" sz="2800" b="0" dirty="0">
                <a:solidFill>
                  <a:schemeClr val="tx1"/>
                </a:solidFill>
                <a:latin typeface="+mn-lt"/>
                <a:ea typeface="+mn-ea"/>
              </a:rPr>
              <a:t>进一步，这种模板结构可以定义任意模板，并且可以推广至二维图像信号感知。</a:t>
            </a:r>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p:txBody>
      </p:sp>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56</a:t>
            </a:r>
            <a:endParaRPr lang="en-US" sz="1600" b="1" dirty="0">
              <a:solidFill>
                <a:schemeClr val="tx1"/>
              </a:solidFill>
            </a:endParaRPr>
          </a:p>
        </p:txBody>
      </p:sp>
      <p:sp>
        <p:nvSpPr>
          <p:cNvPr id="8" name="文本框 7"/>
          <p:cNvSpPr txBox="1"/>
          <p:nvPr/>
        </p:nvSpPr>
        <p:spPr>
          <a:xfrm>
            <a:off x="7255933" y="252873"/>
            <a:ext cx="1410461" cy="420370"/>
          </a:xfrm>
          <a:prstGeom prst="rect">
            <a:avLst/>
          </a:prstGeom>
          <a:noFill/>
        </p:spPr>
        <p:txBody>
          <a:bodyPr wrap="square" rtlCol="0">
            <a:spAutoFit/>
          </a:bodyPr>
          <a:lstStyle/>
          <a:p>
            <a:r>
              <a:rPr lang="en-US" altLang="zh-CN" sz="2135" dirty="0">
                <a:solidFill>
                  <a:schemeClr val="bg1"/>
                </a:solidFill>
                <a:latin typeface="微软雅黑" panose="020B0503020204020204" charset="-122"/>
                <a:ea typeface="微软雅黑" panose="020B0503020204020204" charset="-122"/>
                <a:sym typeface="+mn-ea"/>
              </a:rPr>
              <a:t>LOG</a:t>
            </a:r>
            <a:r>
              <a:rPr lang="zh-CN" altLang="en-US" sz="2135" dirty="0">
                <a:solidFill>
                  <a:schemeClr val="bg1"/>
                </a:solidFill>
                <a:latin typeface="微软雅黑" panose="020B0503020204020204" charset="-122"/>
                <a:ea typeface="微软雅黑" panose="020B0503020204020204" charset="-122"/>
                <a:sym typeface="+mn-ea"/>
              </a:rPr>
              <a:t>方法</a:t>
            </a:r>
            <a:endParaRPr lang="zh-CN" altLang="en-US" sz="2135"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四、</a:t>
            </a:r>
            <a:r>
              <a:rPr lang="en-US" altLang="zh-CN" sz="2400" b="1" dirty="0">
                <a:solidFill>
                  <a:srgbClr val="000066"/>
                </a:solidFill>
                <a:latin typeface="微软雅黑" panose="020B0503020204020204" charset="-122"/>
                <a:ea typeface="微软雅黑" panose="020B0503020204020204" charset="-122"/>
              </a:rPr>
              <a:t>LOG</a:t>
            </a:r>
            <a:r>
              <a:rPr lang="zh-CN" altLang="en-US" sz="2400" b="1" dirty="0">
                <a:solidFill>
                  <a:srgbClr val="000066"/>
                </a:solidFill>
                <a:latin typeface="微软雅黑" panose="020B0503020204020204" charset="-122"/>
                <a:ea typeface="微软雅黑" panose="020B0503020204020204" charset="-122"/>
              </a:rPr>
              <a:t>算子与视觉认知机理</a:t>
            </a:r>
            <a:endParaRPr lang="zh-CN" altLang="en-US" sz="2400" b="1" dirty="0">
              <a:solidFill>
                <a:srgbClr val="000066"/>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marL="0" indent="0">
              <a:buFont typeface="Wingdings" panose="05000000000000000000" pitchFamily="2" charset="2"/>
              <a:buNone/>
            </a:pP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4807585"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en-US" altLang="zh-CN" sz="2135" b="1" dirty="0">
                <a:solidFill>
                  <a:srgbClr val="000066"/>
                </a:solidFill>
                <a:latin typeface="微软雅黑" panose="020B0503020204020204" charset="-122"/>
                <a:ea typeface="微软雅黑" panose="020B0503020204020204" charset="-122"/>
              </a:rPr>
              <a:t>LOG</a:t>
            </a:r>
            <a:r>
              <a:rPr lang="zh-CN" altLang="en-US" sz="2135" b="1" dirty="0">
                <a:solidFill>
                  <a:srgbClr val="000066"/>
                </a:solidFill>
                <a:latin typeface="微软雅黑" panose="020B0503020204020204" charset="-122"/>
                <a:ea typeface="微软雅黑" panose="020B0503020204020204" charset="-122"/>
              </a:rPr>
              <a:t>与人工神经网络结构的解释</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323215" y="1916430"/>
            <a:ext cx="8741410" cy="4333875"/>
          </a:xfrm>
          <a:prstGeom prst="rect">
            <a:avLst/>
          </a:prstGeom>
        </p:spPr>
        <p:txBody>
          <a:bodyPr wrap="square">
            <a:noAutofit/>
          </a:bodyPr>
          <a:lstStyle/>
          <a:p>
            <a:r>
              <a:rPr lang="zh-CN" altLang="en-US" sz="2800" b="0" dirty="0">
                <a:solidFill>
                  <a:schemeClr val="tx1"/>
                </a:solidFill>
                <a:latin typeface="+mn-lt"/>
                <a:ea typeface="+mn-ea"/>
              </a:rPr>
              <a:t>由于视网膜具有</a:t>
            </a:r>
            <a:r>
              <a:rPr lang="zh-CN" altLang="en-US" sz="2800" dirty="0">
                <a:solidFill>
                  <a:srgbClr val="FF0000"/>
                </a:solidFill>
                <a:latin typeface="+mn-lt"/>
                <a:ea typeface="+mn-ea"/>
              </a:rPr>
              <a:t>局部感受野（</a:t>
            </a:r>
            <a:r>
              <a:rPr lang="en-US" altLang="zh-CN" sz="2800" dirty="0">
                <a:solidFill>
                  <a:srgbClr val="FF0000"/>
                </a:solidFill>
                <a:latin typeface="+mn-lt"/>
                <a:ea typeface="+mn-ea"/>
              </a:rPr>
              <a:t>Receptive Field</a:t>
            </a:r>
            <a:r>
              <a:rPr lang="zh-CN" altLang="en-US" sz="2800" dirty="0">
                <a:solidFill>
                  <a:srgbClr val="FF0000"/>
                </a:solidFill>
                <a:latin typeface="+mn-lt"/>
                <a:ea typeface="+mn-ea"/>
              </a:rPr>
              <a:t>）</a:t>
            </a:r>
            <a:r>
              <a:rPr lang="zh-CN" altLang="en-US" sz="2800" b="0" dirty="0">
                <a:solidFill>
                  <a:schemeClr val="tx1"/>
                </a:solidFill>
                <a:latin typeface="+mn-lt"/>
                <a:ea typeface="+mn-ea"/>
              </a:rPr>
              <a:t>机制，可以将与集算层的神经元</a:t>
            </a:r>
            <a:r>
              <a:rPr lang="en-US" altLang="zh-CN" sz="2800" b="0" dirty="0">
                <a:solidFill>
                  <a:schemeClr val="tx1"/>
                </a:solidFill>
                <a:latin typeface="+mn-lt"/>
                <a:ea typeface="+mn-ea"/>
              </a:rPr>
              <a:t>j</a:t>
            </a:r>
            <a:r>
              <a:rPr lang="zh-CN" altLang="en-US" sz="2800" b="0" dirty="0">
                <a:solidFill>
                  <a:schemeClr val="tx1"/>
                </a:solidFill>
                <a:latin typeface="+mn-lt"/>
                <a:ea typeface="+mn-ea"/>
              </a:rPr>
              <a:t>连接的神经元集合组成一个局部感受野。</a:t>
            </a:r>
            <a:endParaRPr lang="zh-CN" altLang="en-US" sz="2800" b="0" dirty="0">
              <a:solidFill>
                <a:schemeClr val="tx1"/>
              </a:solidFill>
              <a:latin typeface="+mn-lt"/>
              <a:ea typeface="+mn-ea"/>
            </a:endParaRPr>
          </a:p>
          <a:p>
            <a:endParaRPr lang="en-US" altLang="zh-CN" sz="2800" b="0" dirty="0">
              <a:solidFill>
                <a:schemeClr val="tx1"/>
              </a:solidFill>
              <a:latin typeface="+mn-lt"/>
              <a:ea typeface="+mn-ea"/>
            </a:endParaRPr>
          </a:p>
          <a:p>
            <a:r>
              <a:rPr lang="zh-CN" altLang="en-US" sz="2800" b="0" dirty="0">
                <a:solidFill>
                  <a:schemeClr val="tx1"/>
                </a:solidFill>
                <a:latin typeface="+mn-lt"/>
                <a:ea typeface="+mn-ea"/>
              </a:rPr>
              <a:t>利用二阶导数进行边缘检测，相当于每个感受野有一个中心神经元，它们相对神经元有正的权值</a:t>
            </a:r>
            <a:r>
              <a:rPr lang="en-US" altLang="zh-CN" sz="2800" b="0" dirty="0">
                <a:solidFill>
                  <a:schemeClr val="tx1"/>
                </a:solidFill>
                <a:latin typeface="+mn-lt"/>
                <a:ea typeface="+mn-ea"/>
              </a:rPr>
              <a:t>        </a:t>
            </a:r>
            <a:r>
              <a:rPr lang="zh-CN" altLang="en-US" sz="2800" b="0" dirty="0">
                <a:solidFill>
                  <a:schemeClr val="tx1"/>
                </a:solidFill>
                <a:latin typeface="+mn-lt"/>
                <a:ea typeface="+mn-ea"/>
              </a:rPr>
              <a:t>，还有负值的周围神经元集合。</a:t>
            </a:r>
            <a:endParaRPr lang="zh-CN" altLang="en-US"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p:txBody>
      </p:sp>
      <p:graphicFrame>
        <p:nvGraphicFramePr>
          <p:cNvPr id="7" name="对象 -2147480577"/>
          <p:cNvGraphicFramePr>
            <a:graphicFrameLocks noChangeAspect="1"/>
          </p:cNvGraphicFramePr>
          <p:nvPr/>
        </p:nvGraphicFramePr>
        <p:xfrm>
          <a:off x="6804025" y="4004945"/>
          <a:ext cx="615950" cy="675640"/>
        </p:xfrm>
        <a:graphic>
          <a:graphicData uri="http://schemas.openxmlformats.org/presentationml/2006/ole">
            <mc:AlternateContent xmlns:mc="http://schemas.openxmlformats.org/markup-compatibility/2006">
              <mc:Choice xmlns:v="urn:schemas-microsoft-com:vml" Requires="v">
                <p:oleObj spid="_x0000_s34824" name="" r:id="rId5" imgW="190500" imgH="203200" progId="Equation.DSMT4">
                  <p:embed/>
                </p:oleObj>
              </mc:Choice>
              <mc:Fallback>
                <p:oleObj name="" r:id="rId5" imgW="190500" imgH="203200" progId="Equation.DSMT4">
                  <p:embed/>
                  <p:pic>
                    <p:nvPicPr>
                      <p:cNvPr id="0" name="图片 3075"/>
                      <p:cNvPicPr/>
                      <p:nvPr/>
                    </p:nvPicPr>
                    <p:blipFill>
                      <a:blip r:embed="rId6"/>
                      <a:stretch>
                        <a:fillRect/>
                      </a:stretch>
                    </p:blipFill>
                    <p:spPr>
                      <a:xfrm>
                        <a:off x="6804025" y="4004945"/>
                        <a:ext cx="615950" cy="675640"/>
                      </a:xfrm>
                      <a:prstGeom prst="rect">
                        <a:avLst/>
                      </a:prstGeom>
                      <a:noFill/>
                      <a:ln w="38100">
                        <a:noFill/>
                        <a:miter/>
                      </a:ln>
                    </p:spPr>
                  </p:pic>
                </p:oleObj>
              </mc:Fallback>
            </mc:AlternateContent>
          </a:graphicData>
        </a:graphic>
      </p:graphicFrame>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57</a:t>
            </a:r>
            <a:endParaRPr lang="en-US" sz="1600" b="1" dirty="0">
              <a:solidFill>
                <a:schemeClr val="tx1"/>
              </a:solidFill>
            </a:endParaRPr>
          </a:p>
        </p:txBody>
      </p:sp>
      <p:sp>
        <p:nvSpPr>
          <p:cNvPr id="9" name="文本框 8"/>
          <p:cNvSpPr txBox="1"/>
          <p:nvPr/>
        </p:nvSpPr>
        <p:spPr>
          <a:xfrm>
            <a:off x="7255933" y="252873"/>
            <a:ext cx="1410461" cy="420370"/>
          </a:xfrm>
          <a:prstGeom prst="rect">
            <a:avLst/>
          </a:prstGeom>
          <a:noFill/>
        </p:spPr>
        <p:txBody>
          <a:bodyPr wrap="square" rtlCol="0">
            <a:spAutoFit/>
          </a:bodyPr>
          <a:lstStyle/>
          <a:p>
            <a:r>
              <a:rPr lang="en-US" altLang="zh-CN" sz="2135" dirty="0">
                <a:solidFill>
                  <a:schemeClr val="bg1"/>
                </a:solidFill>
                <a:latin typeface="微软雅黑" panose="020B0503020204020204" charset="-122"/>
                <a:ea typeface="微软雅黑" panose="020B0503020204020204" charset="-122"/>
                <a:sym typeface="+mn-ea"/>
              </a:rPr>
              <a:t>LOG</a:t>
            </a:r>
            <a:r>
              <a:rPr lang="zh-CN" altLang="en-US" sz="2135" dirty="0">
                <a:solidFill>
                  <a:schemeClr val="bg1"/>
                </a:solidFill>
                <a:latin typeface="微软雅黑" panose="020B0503020204020204" charset="-122"/>
                <a:ea typeface="微软雅黑" panose="020B0503020204020204" charset="-122"/>
                <a:sym typeface="+mn-ea"/>
              </a:rPr>
              <a:t>方法</a:t>
            </a:r>
            <a:endParaRPr lang="zh-CN" altLang="en-US" sz="2135"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文本框 1"/>
          <p:cNvSpPr txBox="1"/>
          <p:nvPr/>
        </p:nvSpPr>
        <p:spPr>
          <a:xfrm>
            <a:off x="613261" y="139609"/>
            <a:ext cx="3568755" cy="420370"/>
          </a:xfrm>
          <a:prstGeom prst="rect">
            <a:avLst/>
          </a:prstGeom>
          <a:noFill/>
        </p:spPr>
        <p:txBody>
          <a:bodyPr wrap="square" rtlCol="0">
            <a:spAutoFit/>
          </a:bodyPr>
          <a:lstStyle/>
          <a:p>
            <a:pPr algn="ctr"/>
            <a:r>
              <a:rPr lang="zh-CN" altLang="en-US" sz="2135" b="1" dirty="0">
                <a:solidFill>
                  <a:srgbClr val="000000"/>
                </a:solidFill>
                <a:latin typeface="微软雅黑" panose="020B0503020204020204" charset="-122"/>
                <a:ea typeface="微软雅黑" panose="020B0503020204020204" charset="-122"/>
              </a:rPr>
              <a:t>一、</a:t>
            </a:r>
            <a:r>
              <a:rPr lang="zh-CN" altLang="en-US" sz="2135" b="1" dirty="0">
                <a:solidFill>
                  <a:srgbClr val="000066"/>
                </a:solidFill>
                <a:latin typeface="微软雅黑" panose="020B0503020204020204" charset="-122"/>
                <a:ea typeface="微软雅黑" panose="020B0503020204020204" charset="-122"/>
              </a:rPr>
              <a:t>边缘检测基本概念</a:t>
            </a:r>
            <a:endParaRPr lang="zh-CN" altLang="en-US" sz="2135" b="1" dirty="0">
              <a:solidFill>
                <a:srgbClr val="000066"/>
              </a:solidFill>
              <a:latin typeface="微软雅黑" panose="020B0503020204020204" charset="-122"/>
              <a:ea typeface="微软雅黑" panose="020B0503020204020204" charset="-122"/>
            </a:endParaRPr>
          </a:p>
        </p:txBody>
      </p:sp>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4</a:t>
            </a:r>
            <a:endParaRPr lang="en-US" sz="1600" b="1" dirty="0">
              <a:solidFill>
                <a:schemeClr val="tx1"/>
              </a:solidFill>
            </a:endParaRPr>
          </a:p>
        </p:txBody>
      </p:sp>
      <p:sp>
        <p:nvSpPr>
          <p:cNvPr id="4" name="矩形 3"/>
          <p:cNvSpPr/>
          <p:nvPr/>
        </p:nvSpPr>
        <p:spPr>
          <a:xfrm>
            <a:off x="251460" y="980440"/>
            <a:ext cx="8424996" cy="5856605"/>
          </a:xfrm>
          <a:prstGeom prst="rect">
            <a:avLst/>
          </a:prstGeom>
        </p:spPr>
        <p:txBody>
          <a:bodyPr wrap="square">
            <a:noAutofit/>
          </a:bodyPr>
          <a:lstStyle/>
          <a:p>
            <a:r>
              <a:rPr lang="zh-CN" altLang="en-US" sz="2800" b="0" dirty="0">
                <a:solidFill>
                  <a:schemeClr val="tx1"/>
                </a:solidFill>
                <a:latin typeface="+mn-lt"/>
                <a:ea typeface="+mn-ea"/>
              </a:rPr>
              <a:t>大多数情况下，特征包括灰度、亮度，甚至纹理、颜色等。</a:t>
            </a:r>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zh-CN" altLang="en-US" sz="2800" b="0" dirty="0">
                <a:solidFill>
                  <a:schemeClr val="tx1"/>
                </a:solidFill>
                <a:latin typeface="+mn-lt"/>
                <a:ea typeface="+mn-ea"/>
              </a:rPr>
              <a:t>例如，儿童对于积木世界的理解，根据不同积木的形状、结构朝向以及积木的颜色，通过视觉与触觉的联合认知，搭建复杂的三维积木模型。</a:t>
            </a:r>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文本框 4"/>
          <p:cNvSpPr txBox="1"/>
          <p:nvPr/>
        </p:nvSpPr>
        <p:spPr>
          <a:xfrm>
            <a:off x="7236461" y="260350"/>
            <a:ext cx="1907540" cy="370840"/>
          </a:xfrm>
          <a:prstGeom prst="rect">
            <a:avLst/>
          </a:prstGeom>
          <a:noFill/>
        </p:spPr>
        <p:txBody>
          <a:bodyPr wrap="square" rtlCol="0" anchor="t">
            <a:noAutofit/>
          </a:bodyPr>
          <a:lstStyle/>
          <a:p>
            <a:r>
              <a:rPr lang="zh-CN" altLang="en-US" sz="2135" dirty="0">
                <a:solidFill>
                  <a:schemeClr val="bg1"/>
                </a:solidFill>
                <a:latin typeface="微软雅黑" panose="020B0503020204020204" charset="-122"/>
                <a:ea typeface="微软雅黑" panose="020B0503020204020204" charset="-122"/>
                <a:sym typeface="+mn-ea"/>
              </a:rPr>
              <a:t>基本概念</a:t>
            </a:r>
            <a:endParaRPr lang="zh-CN" altLang="en-US" sz="2135" dirty="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四、</a:t>
            </a:r>
            <a:r>
              <a:rPr lang="en-US" altLang="zh-CN" sz="2400" b="1" dirty="0">
                <a:solidFill>
                  <a:srgbClr val="000066"/>
                </a:solidFill>
                <a:latin typeface="微软雅黑" panose="020B0503020204020204" charset="-122"/>
                <a:ea typeface="微软雅黑" panose="020B0503020204020204" charset="-122"/>
              </a:rPr>
              <a:t>LOG</a:t>
            </a:r>
            <a:r>
              <a:rPr lang="zh-CN" altLang="en-US" sz="2400" b="1" dirty="0">
                <a:solidFill>
                  <a:srgbClr val="000066"/>
                </a:solidFill>
                <a:latin typeface="微软雅黑" panose="020B0503020204020204" charset="-122"/>
                <a:ea typeface="微软雅黑" panose="020B0503020204020204" charset="-122"/>
              </a:rPr>
              <a:t>算子与视觉认知机理</a:t>
            </a:r>
            <a:endParaRPr lang="zh-CN" altLang="en-US" sz="2400" b="1" dirty="0">
              <a:solidFill>
                <a:srgbClr val="000066"/>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marL="0" indent="0">
              <a:buFont typeface="Wingdings" panose="05000000000000000000" pitchFamily="2" charset="2"/>
              <a:buNone/>
            </a:pP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4807585"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en-US" altLang="zh-CN" sz="2135" b="1" dirty="0">
                <a:solidFill>
                  <a:srgbClr val="000066"/>
                </a:solidFill>
                <a:latin typeface="微软雅黑" panose="020B0503020204020204" charset="-122"/>
                <a:ea typeface="微软雅黑" panose="020B0503020204020204" charset="-122"/>
              </a:rPr>
              <a:t>LOG</a:t>
            </a:r>
            <a:r>
              <a:rPr lang="zh-CN" altLang="en-US" sz="2135" b="1" dirty="0">
                <a:solidFill>
                  <a:srgbClr val="000066"/>
                </a:solidFill>
                <a:latin typeface="微软雅黑" panose="020B0503020204020204" charset="-122"/>
                <a:ea typeface="微软雅黑" panose="020B0503020204020204" charset="-122"/>
              </a:rPr>
              <a:t>与人工神经网络结构的解释</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505460" y="2386330"/>
            <a:ext cx="8741410" cy="4333875"/>
          </a:xfrm>
          <a:prstGeom prst="rect">
            <a:avLst/>
          </a:prstGeom>
        </p:spPr>
        <p:txBody>
          <a:bodyPr wrap="square">
            <a:noAutofit/>
          </a:bodyPr>
          <a:lstStyle/>
          <a:p>
            <a:r>
              <a:rPr lang="zh-CN" altLang="en-US" sz="2800" b="0" dirty="0">
                <a:solidFill>
                  <a:schemeClr val="tx1"/>
                </a:solidFill>
                <a:latin typeface="+mn-lt"/>
                <a:ea typeface="+mn-ea"/>
              </a:rPr>
              <a:t>视网膜神经元</a:t>
            </a:r>
            <a:r>
              <a:rPr lang="en-US" altLang="zh-CN" sz="2800" b="0" dirty="0">
                <a:solidFill>
                  <a:schemeClr val="tx1"/>
                </a:solidFill>
                <a:latin typeface="+mn-lt"/>
                <a:ea typeface="+mn-ea"/>
              </a:rPr>
              <a:t>b</a:t>
            </a:r>
            <a:r>
              <a:rPr lang="zh-CN" altLang="en-US" sz="2800" b="0" dirty="0">
                <a:solidFill>
                  <a:schemeClr val="tx1"/>
                </a:solidFill>
                <a:latin typeface="+mn-lt"/>
                <a:ea typeface="+mn-ea"/>
              </a:rPr>
              <a:t>和</a:t>
            </a:r>
            <a:r>
              <a:rPr lang="en-US" altLang="zh-CN" sz="2800" b="0" dirty="0">
                <a:solidFill>
                  <a:schemeClr val="tx1"/>
                </a:solidFill>
                <a:latin typeface="+mn-lt"/>
                <a:ea typeface="+mn-ea"/>
              </a:rPr>
              <a:t>c</a:t>
            </a:r>
            <a:r>
              <a:rPr lang="zh-CN" altLang="en-US" sz="2800" b="0" dirty="0">
                <a:solidFill>
                  <a:schemeClr val="tx1"/>
                </a:solidFill>
                <a:latin typeface="+mn-lt"/>
                <a:ea typeface="+mn-ea"/>
              </a:rPr>
              <a:t>在集算神经元</a:t>
            </a:r>
            <a:r>
              <a:rPr lang="en-US" altLang="zh-CN" sz="2800" b="0" dirty="0">
                <a:solidFill>
                  <a:schemeClr val="tx1"/>
                </a:solidFill>
                <a:latin typeface="+mn-lt"/>
                <a:ea typeface="+mn-ea"/>
              </a:rPr>
              <a:t>A</a:t>
            </a:r>
            <a:r>
              <a:rPr lang="zh-CN" altLang="en-US" sz="2800" b="0" dirty="0">
                <a:solidFill>
                  <a:schemeClr val="tx1"/>
                </a:solidFill>
                <a:latin typeface="+mn-lt"/>
                <a:ea typeface="+mn-ea"/>
              </a:rPr>
              <a:t>的感受野的中心，视网膜神经元</a:t>
            </a:r>
            <a:r>
              <a:rPr lang="en-US" altLang="zh-CN" sz="2800" b="0" dirty="0">
                <a:solidFill>
                  <a:schemeClr val="tx1"/>
                </a:solidFill>
                <a:latin typeface="+mn-lt"/>
                <a:ea typeface="+mn-ea"/>
              </a:rPr>
              <a:t> a</a:t>
            </a:r>
            <a:r>
              <a:rPr lang="zh-CN" altLang="en-US" sz="2800" b="0" dirty="0">
                <a:solidFill>
                  <a:schemeClr val="tx1"/>
                </a:solidFill>
                <a:latin typeface="+mn-lt"/>
                <a:ea typeface="+mn-ea"/>
              </a:rPr>
              <a:t>和</a:t>
            </a:r>
            <a:r>
              <a:rPr lang="en-US" altLang="zh-CN" sz="2800" b="0" dirty="0">
                <a:solidFill>
                  <a:schemeClr val="tx1"/>
                </a:solidFill>
                <a:latin typeface="+mn-lt"/>
                <a:ea typeface="+mn-ea"/>
              </a:rPr>
              <a:t>d </a:t>
            </a:r>
            <a:r>
              <a:rPr lang="zh-CN" altLang="en-US" sz="2800" b="0" dirty="0">
                <a:solidFill>
                  <a:schemeClr val="tx1"/>
                </a:solidFill>
                <a:latin typeface="+mn-lt"/>
                <a:ea typeface="+mn-ea"/>
              </a:rPr>
              <a:t>分布在周围，提供抑制性输入。</a:t>
            </a:r>
            <a:endParaRPr lang="zh-CN" altLang="en-US" sz="2800" b="0" dirty="0">
              <a:solidFill>
                <a:schemeClr val="tx1"/>
              </a:solidFill>
              <a:latin typeface="+mn-lt"/>
              <a:ea typeface="+mn-ea"/>
            </a:endParaRPr>
          </a:p>
          <a:p>
            <a:endParaRPr lang="en-US" altLang="zh-CN" sz="2800" b="0" dirty="0">
              <a:solidFill>
                <a:schemeClr val="tx1"/>
              </a:solidFill>
              <a:latin typeface="+mn-lt"/>
              <a:ea typeface="+mn-ea"/>
            </a:endParaRPr>
          </a:p>
          <a:p>
            <a:r>
              <a:rPr lang="zh-CN" altLang="en-US" sz="2800" b="0" dirty="0">
                <a:solidFill>
                  <a:schemeClr val="tx1"/>
                </a:solidFill>
                <a:latin typeface="+mn-lt"/>
                <a:ea typeface="+mn-ea"/>
              </a:rPr>
              <a:t>神经元</a:t>
            </a:r>
            <a:r>
              <a:rPr lang="en-US" altLang="zh-CN" sz="2800" b="0" dirty="0">
                <a:solidFill>
                  <a:schemeClr val="tx1"/>
                </a:solidFill>
                <a:latin typeface="+mn-lt"/>
                <a:ea typeface="+mn-ea"/>
              </a:rPr>
              <a:t>d</a:t>
            </a:r>
            <a:r>
              <a:rPr lang="zh-CN" altLang="en-US" sz="2800" b="0" dirty="0">
                <a:solidFill>
                  <a:schemeClr val="tx1"/>
                </a:solidFill>
                <a:latin typeface="+mn-lt"/>
                <a:ea typeface="+mn-ea"/>
              </a:rPr>
              <a:t>在集算神经元</a:t>
            </a:r>
            <a:r>
              <a:rPr lang="en-US" altLang="zh-CN" sz="2800" b="0" dirty="0">
                <a:solidFill>
                  <a:schemeClr val="tx1"/>
                </a:solidFill>
                <a:latin typeface="+mn-lt"/>
                <a:ea typeface="+mn-ea"/>
              </a:rPr>
              <a:t>B</a:t>
            </a:r>
            <a:r>
              <a:rPr lang="zh-CN" altLang="en-US" sz="2800" b="0" dirty="0">
                <a:solidFill>
                  <a:schemeClr val="tx1"/>
                </a:solidFill>
                <a:latin typeface="+mn-lt"/>
                <a:ea typeface="+mn-ea"/>
              </a:rPr>
              <a:t>的感受野的中心，神经元</a:t>
            </a:r>
            <a:r>
              <a:rPr lang="en-US" altLang="zh-CN" sz="2800" b="0" dirty="0">
                <a:solidFill>
                  <a:schemeClr val="tx1"/>
                </a:solidFill>
                <a:latin typeface="+mn-lt"/>
                <a:ea typeface="+mn-ea"/>
              </a:rPr>
              <a:t>c</a:t>
            </a:r>
            <a:r>
              <a:rPr lang="zh-CN" altLang="en-US" sz="2800" b="0" dirty="0">
                <a:solidFill>
                  <a:schemeClr val="tx1"/>
                </a:solidFill>
                <a:latin typeface="+mn-lt"/>
                <a:ea typeface="+mn-ea"/>
              </a:rPr>
              <a:t>分布在周围。中心权值与周边权值之和应该为</a:t>
            </a:r>
            <a:r>
              <a:rPr lang="en-US" altLang="zh-CN" sz="2800" b="0" dirty="0">
                <a:solidFill>
                  <a:schemeClr val="tx1"/>
                </a:solidFill>
                <a:latin typeface="+mn-lt"/>
                <a:ea typeface="+mn-ea"/>
              </a:rPr>
              <a:t>0</a:t>
            </a:r>
            <a:r>
              <a:rPr lang="zh-CN" altLang="en-US" sz="2800" b="0" dirty="0">
                <a:solidFill>
                  <a:schemeClr val="tx1"/>
                </a:solidFill>
                <a:latin typeface="+mn-lt"/>
                <a:ea typeface="+mn-ea"/>
              </a:rPr>
              <a:t>，这样集算神经在恒值区域上就会有中性输出。</a:t>
            </a:r>
            <a:endParaRPr lang="zh-CN" altLang="en-US"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p:txBody>
      </p:sp>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58</a:t>
            </a:r>
            <a:endParaRPr lang="en-US" sz="1600" b="1" dirty="0">
              <a:solidFill>
                <a:schemeClr val="tx1"/>
              </a:solidFill>
            </a:endParaRPr>
          </a:p>
        </p:txBody>
      </p:sp>
      <p:sp>
        <p:nvSpPr>
          <p:cNvPr id="8" name="文本框 7"/>
          <p:cNvSpPr txBox="1"/>
          <p:nvPr/>
        </p:nvSpPr>
        <p:spPr>
          <a:xfrm>
            <a:off x="7255933" y="252873"/>
            <a:ext cx="1410461" cy="420370"/>
          </a:xfrm>
          <a:prstGeom prst="rect">
            <a:avLst/>
          </a:prstGeom>
          <a:noFill/>
        </p:spPr>
        <p:txBody>
          <a:bodyPr wrap="square" rtlCol="0">
            <a:spAutoFit/>
          </a:bodyPr>
          <a:lstStyle/>
          <a:p>
            <a:r>
              <a:rPr lang="en-US" altLang="zh-CN" sz="2135" dirty="0">
                <a:solidFill>
                  <a:schemeClr val="bg1"/>
                </a:solidFill>
                <a:latin typeface="微软雅黑" panose="020B0503020204020204" charset="-122"/>
                <a:ea typeface="微软雅黑" panose="020B0503020204020204" charset="-122"/>
                <a:sym typeface="+mn-ea"/>
              </a:rPr>
              <a:t>LOG</a:t>
            </a:r>
            <a:r>
              <a:rPr lang="zh-CN" altLang="en-US" sz="2135" dirty="0">
                <a:solidFill>
                  <a:schemeClr val="bg1"/>
                </a:solidFill>
                <a:latin typeface="微软雅黑" panose="020B0503020204020204" charset="-122"/>
                <a:ea typeface="微软雅黑" panose="020B0503020204020204" charset="-122"/>
                <a:sym typeface="+mn-ea"/>
              </a:rPr>
              <a:t>方法</a:t>
            </a:r>
            <a:endParaRPr lang="zh-CN" altLang="en-US" sz="2135"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四、</a:t>
            </a:r>
            <a:r>
              <a:rPr lang="en-US" altLang="zh-CN" sz="2400" b="1" dirty="0">
                <a:solidFill>
                  <a:srgbClr val="000066"/>
                </a:solidFill>
                <a:latin typeface="微软雅黑" panose="020B0503020204020204" charset="-122"/>
                <a:ea typeface="微软雅黑" panose="020B0503020204020204" charset="-122"/>
              </a:rPr>
              <a:t>LOG</a:t>
            </a:r>
            <a:r>
              <a:rPr lang="zh-CN" altLang="en-US" sz="2400" b="1" dirty="0">
                <a:solidFill>
                  <a:srgbClr val="000066"/>
                </a:solidFill>
                <a:latin typeface="微软雅黑" panose="020B0503020204020204" charset="-122"/>
                <a:ea typeface="微软雅黑" panose="020B0503020204020204" charset="-122"/>
              </a:rPr>
              <a:t>算子与视觉认知机理</a:t>
            </a:r>
            <a:endParaRPr lang="zh-CN" altLang="en-US" sz="2400" b="1" dirty="0">
              <a:solidFill>
                <a:srgbClr val="000066"/>
              </a:solidFill>
              <a:latin typeface="微软雅黑" panose="020B0503020204020204" charset="-122"/>
              <a:ea typeface="微软雅黑" panose="020B0503020204020204" charset="-122"/>
            </a:endParaRPr>
          </a:p>
        </p:txBody>
      </p:sp>
      <p:sp>
        <p:nvSpPr>
          <p:cNvPr id="4" name="文本框 3"/>
          <p:cNvSpPr txBox="1"/>
          <p:nvPr/>
        </p:nvSpPr>
        <p:spPr>
          <a:xfrm>
            <a:off x="7255933" y="252873"/>
            <a:ext cx="1410461" cy="420370"/>
          </a:xfrm>
          <a:prstGeom prst="rect">
            <a:avLst/>
          </a:prstGeom>
          <a:noFill/>
        </p:spPr>
        <p:txBody>
          <a:bodyPr wrap="square" rtlCol="0">
            <a:spAutoFit/>
          </a:bodyPr>
          <a:lstStyle/>
          <a:p>
            <a:r>
              <a:rPr lang="zh-CN" altLang="en-US" sz="2135" b="1" dirty="0">
                <a:solidFill>
                  <a:schemeClr val="bg1"/>
                </a:solidFill>
                <a:latin typeface="微软雅黑" panose="020B0503020204020204" charset="-122"/>
                <a:ea typeface="微软雅黑" panose="020B0503020204020204" charset="-122"/>
              </a:rPr>
              <a:t>图像采集</a:t>
            </a:r>
            <a:endParaRPr lang="zh-CN" altLang="en-US" sz="2135" b="1" dirty="0">
              <a:solidFill>
                <a:schemeClr val="bg1"/>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marL="0" indent="0">
              <a:buFont typeface="Wingdings" panose="05000000000000000000" pitchFamily="2" charset="2"/>
              <a:buNone/>
            </a:pP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4807585"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en-US" altLang="zh-CN" sz="2135" b="1" dirty="0">
                <a:solidFill>
                  <a:srgbClr val="000066"/>
                </a:solidFill>
                <a:latin typeface="微软雅黑" panose="020B0503020204020204" charset="-122"/>
                <a:ea typeface="微软雅黑" panose="020B0503020204020204" charset="-122"/>
              </a:rPr>
              <a:t>LOG</a:t>
            </a:r>
            <a:r>
              <a:rPr lang="zh-CN" altLang="en-US" sz="2135" b="1" dirty="0">
                <a:solidFill>
                  <a:srgbClr val="000066"/>
                </a:solidFill>
                <a:latin typeface="微软雅黑" panose="020B0503020204020204" charset="-122"/>
                <a:ea typeface="微软雅黑" panose="020B0503020204020204" charset="-122"/>
              </a:rPr>
              <a:t>与人工神经网络结构的解释</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323215" y="2204720"/>
            <a:ext cx="8741410" cy="4333875"/>
          </a:xfrm>
          <a:prstGeom prst="rect">
            <a:avLst/>
          </a:prstGeom>
        </p:spPr>
        <p:txBody>
          <a:bodyPr wrap="square">
            <a:noAutofit/>
          </a:bodyPr>
          <a:lstStyle/>
          <a:p>
            <a:r>
              <a:rPr lang="zh-CN" altLang="en-US" sz="2800" b="0" dirty="0">
                <a:solidFill>
                  <a:schemeClr val="tx1"/>
                </a:solidFill>
                <a:latin typeface="+mn-lt"/>
                <a:ea typeface="+mn-ea"/>
              </a:rPr>
              <a:t>因为中心和周边区域上都是圆形的，所以当直线型区域边界以任意角度接近中心区域时，其输出都不是中性的。</a:t>
            </a:r>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zh-CN" altLang="en-US" sz="2800" b="0" dirty="0">
                <a:solidFill>
                  <a:schemeClr val="tx1"/>
                </a:solidFill>
                <a:latin typeface="+mn-lt"/>
                <a:ea typeface="+mn-ea"/>
              </a:rPr>
              <a:t>因此，每个集算神经元都是各向同性感知的。</a:t>
            </a:r>
            <a:endParaRPr lang="zh-CN" altLang="en-US" sz="2800" b="0" dirty="0">
              <a:solidFill>
                <a:schemeClr val="tx1"/>
              </a:solidFill>
              <a:latin typeface="+mn-lt"/>
              <a:ea typeface="+mn-ea"/>
            </a:endParaRPr>
          </a:p>
          <a:p>
            <a:endParaRPr lang="en-US" altLang="zh-CN"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p:txBody>
      </p:sp>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59</a:t>
            </a:r>
            <a:endParaRPr lang="en-US" sz="1600" b="1" dirty="0">
              <a:solidFill>
                <a:schemeClr val="tx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四、</a:t>
            </a:r>
            <a:r>
              <a:rPr lang="en-US" altLang="zh-CN" sz="2400" b="1" dirty="0">
                <a:solidFill>
                  <a:srgbClr val="000066"/>
                </a:solidFill>
                <a:latin typeface="微软雅黑" panose="020B0503020204020204" charset="-122"/>
                <a:ea typeface="微软雅黑" panose="020B0503020204020204" charset="-122"/>
              </a:rPr>
              <a:t>LOG</a:t>
            </a:r>
            <a:r>
              <a:rPr lang="zh-CN" altLang="en-US" sz="2400" b="1" dirty="0">
                <a:solidFill>
                  <a:srgbClr val="000066"/>
                </a:solidFill>
                <a:latin typeface="微软雅黑" panose="020B0503020204020204" charset="-122"/>
                <a:ea typeface="微软雅黑" panose="020B0503020204020204" charset="-122"/>
              </a:rPr>
              <a:t>算子与视觉认知机理</a:t>
            </a:r>
            <a:endParaRPr lang="zh-CN" altLang="en-US" sz="2400" b="1" dirty="0">
              <a:solidFill>
                <a:srgbClr val="000066"/>
              </a:solidFill>
              <a:latin typeface="微软雅黑" panose="020B0503020204020204" charset="-122"/>
              <a:ea typeface="微软雅黑" panose="020B0503020204020204" charset="-122"/>
            </a:endParaRPr>
          </a:p>
        </p:txBody>
      </p:sp>
      <p:sp>
        <p:nvSpPr>
          <p:cNvPr id="4" name="文本框 3"/>
          <p:cNvSpPr txBox="1"/>
          <p:nvPr/>
        </p:nvSpPr>
        <p:spPr>
          <a:xfrm>
            <a:off x="7255933" y="252873"/>
            <a:ext cx="1410461" cy="420370"/>
          </a:xfrm>
          <a:prstGeom prst="rect">
            <a:avLst/>
          </a:prstGeom>
          <a:noFill/>
        </p:spPr>
        <p:txBody>
          <a:bodyPr wrap="square" rtlCol="0">
            <a:spAutoFit/>
          </a:bodyPr>
          <a:lstStyle/>
          <a:p>
            <a:r>
              <a:rPr lang="zh-CN" altLang="en-US" sz="2135" b="1" dirty="0">
                <a:solidFill>
                  <a:schemeClr val="bg1"/>
                </a:solidFill>
                <a:latin typeface="微软雅黑" panose="020B0503020204020204" charset="-122"/>
                <a:ea typeface="微软雅黑" panose="020B0503020204020204" charset="-122"/>
              </a:rPr>
              <a:t>图像采集</a:t>
            </a:r>
            <a:endParaRPr lang="zh-CN" altLang="en-US" sz="2135" b="1" dirty="0">
              <a:solidFill>
                <a:schemeClr val="bg1"/>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marL="0" indent="0">
              <a:buFont typeface="Wingdings" panose="05000000000000000000" pitchFamily="2" charset="2"/>
              <a:buNone/>
            </a:pP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4807585"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en-US" altLang="zh-CN" sz="2135" b="1" dirty="0">
                <a:solidFill>
                  <a:srgbClr val="000066"/>
                </a:solidFill>
                <a:latin typeface="微软雅黑" panose="020B0503020204020204" charset="-122"/>
                <a:ea typeface="微软雅黑" panose="020B0503020204020204" charset="-122"/>
              </a:rPr>
              <a:t>LOG</a:t>
            </a:r>
            <a:r>
              <a:rPr lang="zh-CN" altLang="en-US" sz="2135" b="1" dirty="0">
                <a:solidFill>
                  <a:srgbClr val="000066"/>
                </a:solidFill>
                <a:latin typeface="微软雅黑" panose="020B0503020204020204" charset="-122"/>
                <a:ea typeface="微软雅黑" panose="020B0503020204020204" charset="-122"/>
              </a:rPr>
              <a:t>与人工神经网络结构的解释</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251460" y="1988820"/>
            <a:ext cx="8741410" cy="4333875"/>
          </a:xfrm>
          <a:prstGeom prst="rect">
            <a:avLst/>
          </a:prstGeom>
        </p:spPr>
        <p:txBody>
          <a:bodyPr wrap="square">
            <a:noAutofit/>
          </a:bodyPr>
          <a:lstStyle/>
          <a:p>
            <a:r>
              <a:rPr lang="zh-CN" altLang="en-US" sz="2800" b="0" dirty="0">
                <a:solidFill>
                  <a:schemeClr val="tx1"/>
                </a:solidFill>
                <a:latin typeface="+mn-lt"/>
                <a:ea typeface="+mn-ea"/>
              </a:rPr>
              <a:t>另外，如果与背景颜色不同的小区域在感受野中心，集算神经元也会产生响应，因此该神经元也能看作是点检测算子。</a:t>
            </a:r>
            <a:endParaRPr lang="zh-CN" altLang="en-US" sz="2800" b="0" dirty="0">
              <a:solidFill>
                <a:schemeClr val="tx1"/>
              </a:solidFill>
              <a:latin typeface="+mn-lt"/>
              <a:ea typeface="+mn-ea"/>
            </a:endParaRPr>
          </a:p>
          <a:p>
            <a:endParaRPr lang="en-US" altLang="zh-CN" sz="2800" b="0" dirty="0">
              <a:solidFill>
                <a:schemeClr val="tx1"/>
              </a:solidFill>
              <a:latin typeface="+mn-lt"/>
              <a:ea typeface="+mn-ea"/>
            </a:endParaRPr>
          </a:p>
          <a:p>
            <a:r>
              <a:rPr lang="zh-CN" altLang="en-US" sz="2800" b="0" dirty="0">
                <a:solidFill>
                  <a:schemeClr val="tx1"/>
                </a:solidFill>
                <a:latin typeface="+mn-lt"/>
                <a:ea typeface="+mn-ea"/>
              </a:rPr>
              <a:t>小尺寸的感受野能够检测到小区域的边结构和高曲率点，大尺寸的感受野具有明显的平滑效应，因此只对较光滑的大区域的边界产生响应。</a:t>
            </a:r>
            <a:endParaRPr lang="zh-CN" altLang="en-US" sz="2800" b="0" dirty="0">
              <a:solidFill>
                <a:schemeClr val="tx1"/>
              </a:solidFill>
              <a:latin typeface="+mn-lt"/>
              <a:ea typeface="+mn-ea"/>
            </a:endParaRPr>
          </a:p>
          <a:p>
            <a:endParaRPr lang="en-US" altLang="zh-CN"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p:txBody>
      </p:sp>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60</a:t>
            </a:r>
            <a:endParaRPr lang="en-US" sz="1600" b="1" dirty="0">
              <a:solidFill>
                <a:schemeClr val="tx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五、</a:t>
            </a:r>
            <a:r>
              <a:rPr lang="en-US" altLang="zh-CN" sz="2400" b="1" dirty="0">
                <a:solidFill>
                  <a:srgbClr val="000066"/>
                </a:solidFill>
                <a:latin typeface="微软雅黑" panose="020B0503020204020204" charset="-122"/>
                <a:ea typeface="微软雅黑" panose="020B0503020204020204" charset="-122"/>
              </a:rPr>
              <a:t>Canny</a:t>
            </a:r>
            <a:r>
              <a:rPr lang="zh-CN" altLang="en-US" sz="2400" b="1" dirty="0">
                <a:solidFill>
                  <a:srgbClr val="000066"/>
                </a:solidFill>
                <a:latin typeface="微软雅黑" panose="020B0503020204020204" charset="-122"/>
                <a:ea typeface="微软雅黑" panose="020B0503020204020204" charset="-122"/>
              </a:rPr>
              <a:t>边缘检测计算理论</a:t>
            </a:r>
            <a:endParaRPr lang="zh-CN" altLang="en-US" sz="2400" b="1" dirty="0">
              <a:solidFill>
                <a:srgbClr val="000066"/>
              </a:solidFill>
              <a:latin typeface="微软雅黑" panose="020B0503020204020204" charset="-122"/>
              <a:ea typeface="微软雅黑" panose="020B0503020204020204" charset="-122"/>
            </a:endParaRPr>
          </a:p>
        </p:txBody>
      </p:sp>
      <p:sp>
        <p:nvSpPr>
          <p:cNvPr id="4" name="文本框 3"/>
          <p:cNvSpPr txBox="1"/>
          <p:nvPr/>
        </p:nvSpPr>
        <p:spPr>
          <a:xfrm>
            <a:off x="7164705" y="260350"/>
            <a:ext cx="1593850" cy="420370"/>
          </a:xfrm>
          <a:prstGeom prst="rect">
            <a:avLst/>
          </a:prstGeom>
          <a:noFill/>
        </p:spPr>
        <p:txBody>
          <a:bodyPr wrap="square" rtlCol="0">
            <a:spAutoFit/>
          </a:bodyPr>
          <a:lstStyle/>
          <a:p>
            <a:r>
              <a:rPr lang="en-US" altLang="zh-CN" sz="2135" b="1" dirty="0">
                <a:solidFill>
                  <a:schemeClr val="bg1"/>
                </a:solidFill>
                <a:latin typeface="微软雅黑" panose="020B0503020204020204" charset="-122"/>
                <a:ea typeface="微软雅黑" panose="020B0503020204020204" charset="-122"/>
              </a:rPr>
              <a:t>Canny</a:t>
            </a:r>
            <a:r>
              <a:rPr lang="zh-CN" altLang="en-US" sz="2135" b="1" dirty="0">
                <a:solidFill>
                  <a:schemeClr val="bg1"/>
                </a:solidFill>
                <a:latin typeface="微软雅黑" panose="020B0503020204020204" charset="-122"/>
                <a:ea typeface="微软雅黑" panose="020B0503020204020204" charset="-122"/>
              </a:rPr>
              <a:t>算子</a:t>
            </a:r>
            <a:endParaRPr lang="zh-CN" altLang="en-US" sz="2135" b="1" dirty="0">
              <a:solidFill>
                <a:schemeClr val="bg1"/>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a:buFont typeface="Wingdings" panose="05000000000000000000" pitchFamily="2" charset="2"/>
              <a:buChar char="u"/>
            </a:pPr>
            <a:r>
              <a:rPr lang="en-US" altLang="zh-CN" sz="2135" b="1" dirty="0">
                <a:latin typeface="微软雅黑" panose="020B0503020204020204" charset="-122"/>
                <a:ea typeface="微软雅黑" panose="020B0503020204020204" charset="-122"/>
              </a:rPr>
              <a:t>Canny</a:t>
            </a:r>
            <a:r>
              <a:rPr lang="zh-CN" altLang="en-US" sz="2135" b="1" dirty="0">
                <a:latin typeface="微软雅黑" panose="020B0503020204020204" charset="-122"/>
                <a:ea typeface="微软雅黑" panose="020B0503020204020204" charset="-122"/>
              </a:rPr>
              <a:t>边缘检测算子：</a:t>
            </a: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zh-CN" altLang="en-US" sz="2135" b="1" dirty="0">
                <a:solidFill>
                  <a:srgbClr val="000066"/>
                </a:solidFill>
                <a:latin typeface="微软雅黑" panose="020B0503020204020204" charset="-122"/>
                <a:ea typeface="微软雅黑" panose="020B0503020204020204" charset="-122"/>
              </a:rPr>
              <a:t>基本概念</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107315" y="2060575"/>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378460" y="2204720"/>
            <a:ext cx="8741410" cy="4333875"/>
          </a:xfrm>
          <a:prstGeom prst="rect">
            <a:avLst/>
          </a:prstGeom>
        </p:spPr>
        <p:txBody>
          <a:bodyPr wrap="square">
            <a:noAutofit/>
          </a:bodyPr>
          <a:lstStyle/>
          <a:p>
            <a:pPr algn="just"/>
            <a:r>
              <a:rPr lang="zh-CN" altLang="en-US" sz="2800" b="0" dirty="0">
                <a:solidFill>
                  <a:schemeClr val="tx1"/>
                </a:solidFill>
                <a:latin typeface="+mn-lt"/>
                <a:ea typeface="+mn-ea"/>
              </a:rPr>
              <a:t>在原理上，</a:t>
            </a:r>
            <a:r>
              <a:rPr lang="en-US" altLang="zh-CN" sz="2800" b="0" dirty="0">
                <a:solidFill>
                  <a:schemeClr val="tx1"/>
                </a:solidFill>
                <a:latin typeface="+mn-lt"/>
                <a:ea typeface="+mn-ea"/>
              </a:rPr>
              <a:t>Canny</a:t>
            </a:r>
            <a:r>
              <a:rPr lang="zh-CN" altLang="en-US" sz="2800" b="0" dirty="0">
                <a:solidFill>
                  <a:schemeClr val="tx1"/>
                </a:solidFill>
                <a:latin typeface="+mn-lt"/>
                <a:ea typeface="+mn-ea"/>
              </a:rPr>
              <a:t>算子与</a:t>
            </a:r>
            <a:r>
              <a:rPr lang="en-US" altLang="zh-CN" sz="2800" b="0" dirty="0">
                <a:solidFill>
                  <a:schemeClr val="tx1"/>
                </a:solidFill>
                <a:latin typeface="+mn-lt"/>
                <a:ea typeface="+mn-ea"/>
              </a:rPr>
              <a:t>LOG</a:t>
            </a:r>
            <a:r>
              <a:rPr lang="zh-CN" altLang="en-US" sz="2800" b="0" dirty="0">
                <a:solidFill>
                  <a:schemeClr val="tx1"/>
                </a:solidFill>
                <a:latin typeface="+mn-lt"/>
                <a:ea typeface="+mn-ea"/>
              </a:rPr>
              <a:t>算子基本相同，即利用一阶导数的最大值，这和</a:t>
            </a:r>
            <a:r>
              <a:rPr lang="en-US" altLang="zh-CN" sz="2800" b="0" dirty="0">
                <a:solidFill>
                  <a:schemeClr val="tx1"/>
                </a:solidFill>
                <a:latin typeface="+mn-lt"/>
                <a:ea typeface="+mn-ea"/>
              </a:rPr>
              <a:t>LOG</a:t>
            </a:r>
            <a:r>
              <a:rPr lang="zh-CN" altLang="en-US" sz="2800" b="0" dirty="0">
                <a:solidFill>
                  <a:schemeClr val="tx1"/>
                </a:solidFill>
                <a:latin typeface="+mn-lt"/>
                <a:ea typeface="+mn-ea"/>
              </a:rPr>
              <a:t>算子的零交叉点是一致的。</a:t>
            </a:r>
            <a:endParaRPr lang="zh-CN" altLang="en-US" sz="2800" b="0" dirty="0">
              <a:solidFill>
                <a:schemeClr val="tx1"/>
              </a:solidFill>
              <a:latin typeface="+mn-lt"/>
              <a:ea typeface="+mn-ea"/>
            </a:endParaRPr>
          </a:p>
          <a:p>
            <a:pPr algn="just"/>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pPr algn="just"/>
            <a:endParaRPr lang="en-US" altLang="zh-CN" sz="2800" b="0" dirty="0">
              <a:solidFill>
                <a:schemeClr val="tx1"/>
              </a:solidFill>
              <a:latin typeface="+mn-lt"/>
              <a:ea typeface="+mn-ea"/>
            </a:endParaRPr>
          </a:p>
          <a:p>
            <a:pPr algn="just"/>
            <a:r>
              <a:rPr lang="zh-CN" altLang="en-US" sz="2800" b="0" dirty="0">
                <a:solidFill>
                  <a:schemeClr val="tx1"/>
                </a:solidFill>
                <a:latin typeface="+mn-lt"/>
                <a:ea typeface="+mn-ea"/>
              </a:rPr>
              <a:t>然而，在二维情况下，</a:t>
            </a:r>
            <a:r>
              <a:rPr lang="en-US" altLang="zh-CN" sz="2800" b="0" dirty="0">
                <a:solidFill>
                  <a:schemeClr val="tx1"/>
                </a:solidFill>
                <a:latin typeface="+mn-lt"/>
                <a:ea typeface="+mn-ea"/>
              </a:rPr>
              <a:t>Canny </a:t>
            </a:r>
            <a:r>
              <a:rPr lang="zh-CN" altLang="en-US" sz="2800" b="0" dirty="0">
                <a:solidFill>
                  <a:schemeClr val="tx1"/>
                </a:solidFill>
                <a:latin typeface="+mn-lt"/>
                <a:ea typeface="+mn-ea"/>
              </a:rPr>
              <a:t>算子的方向性使得边缘检测的和定位性能优于</a:t>
            </a:r>
            <a:r>
              <a:rPr lang="en-US" altLang="zh-CN" sz="2800" b="0" dirty="0">
                <a:solidFill>
                  <a:schemeClr val="tx1"/>
                </a:solidFill>
                <a:latin typeface="+mn-lt"/>
                <a:ea typeface="+mn-ea"/>
              </a:rPr>
              <a:t>LOG</a:t>
            </a:r>
            <a:r>
              <a:rPr lang="zh-CN" altLang="en-US" sz="2800" b="0" dirty="0">
                <a:solidFill>
                  <a:schemeClr val="tx1"/>
                </a:solidFill>
                <a:latin typeface="+mn-lt"/>
                <a:ea typeface="+mn-ea"/>
              </a:rPr>
              <a:t>算子，能够更好地估计边缘强度，而且形成边缘强度与边缘方向两个指示量，为后续非极大值抑制和边缘连接等后续处理提供依据。</a:t>
            </a:r>
            <a:endParaRPr lang="zh-CN" altLang="en-US" sz="2800" b="0" dirty="0">
              <a:solidFill>
                <a:schemeClr val="tx1"/>
              </a:solidFill>
              <a:latin typeface="+mn-lt"/>
              <a:ea typeface="+mn-ea"/>
            </a:endParaRPr>
          </a:p>
        </p:txBody>
      </p:sp>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61</a:t>
            </a:r>
            <a:endParaRPr lang="en-US" sz="1600" b="1" dirty="0">
              <a:solidFill>
                <a:schemeClr val="tx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五、</a:t>
            </a:r>
            <a:r>
              <a:rPr lang="en-US" altLang="zh-CN" sz="2400" b="1" dirty="0">
                <a:solidFill>
                  <a:srgbClr val="000066"/>
                </a:solidFill>
                <a:latin typeface="微软雅黑" panose="020B0503020204020204" charset="-122"/>
                <a:ea typeface="微软雅黑" panose="020B0503020204020204" charset="-122"/>
              </a:rPr>
              <a:t>Canny</a:t>
            </a:r>
            <a:r>
              <a:rPr lang="zh-CN" altLang="en-US" sz="2400" b="1" dirty="0">
                <a:solidFill>
                  <a:srgbClr val="000066"/>
                </a:solidFill>
                <a:latin typeface="微软雅黑" panose="020B0503020204020204" charset="-122"/>
                <a:ea typeface="微软雅黑" panose="020B0503020204020204" charset="-122"/>
              </a:rPr>
              <a:t>边缘检测计算理论</a:t>
            </a:r>
            <a:endParaRPr lang="zh-CN" altLang="en-US" sz="2400" b="1" dirty="0">
              <a:solidFill>
                <a:srgbClr val="000066"/>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a:buFont typeface="Wingdings" panose="05000000000000000000" pitchFamily="2" charset="2"/>
              <a:buChar char="u"/>
            </a:pPr>
            <a:r>
              <a:rPr lang="zh-CN" altLang="en-US" sz="2135" b="1" dirty="0">
                <a:latin typeface="微软雅黑" panose="020B0503020204020204" charset="-122"/>
                <a:ea typeface="微软雅黑" panose="020B0503020204020204" charset="-122"/>
              </a:rPr>
              <a:t>评价边缘检测性能优劣的三个准则：</a:t>
            </a: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zh-CN" altLang="en-US" sz="2135" b="1" dirty="0">
                <a:solidFill>
                  <a:srgbClr val="000066"/>
                </a:solidFill>
                <a:latin typeface="微软雅黑" panose="020B0503020204020204" charset="-122"/>
                <a:ea typeface="微软雅黑" panose="020B0503020204020204" charset="-122"/>
              </a:rPr>
              <a:t>基本概念</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179705" y="2132330"/>
            <a:ext cx="8741410" cy="4333875"/>
          </a:xfrm>
          <a:prstGeom prst="rect">
            <a:avLst/>
          </a:prstGeom>
        </p:spPr>
        <p:txBody>
          <a:bodyPr wrap="square">
            <a:noAutofit/>
          </a:bodyPr>
          <a:lstStyle/>
          <a:p>
            <a:pPr algn="just"/>
            <a:r>
              <a:rPr lang="zh-CN" altLang="en-US" sz="2800" b="0" dirty="0">
                <a:solidFill>
                  <a:schemeClr val="tx1"/>
                </a:solidFill>
                <a:latin typeface="+mn-lt"/>
                <a:ea typeface="+mn-ea"/>
              </a:rPr>
              <a:t>（</a:t>
            </a:r>
            <a:r>
              <a:rPr lang="en-US" altLang="zh-CN" sz="2800" b="0" dirty="0">
                <a:solidFill>
                  <a:schemeClr val="tx1"/>
                </a:solidFill>
                <a:latin typeface="+mn-lt"/>
                <a:ea typeface="+mn-ea"/>
              </a:rPr>
              <a:t>1</a:t>
            </a:r>
            <a:r>
              <a:rPr lang="zh-CN" altLang="en-US" sz="2800" b="0" dirty="0">
                <a:solidFill>
                  <a:schemeClr val="tx1"/>
                </a:solidFill>
                <a:latin typeface="+mn-lt"/>
                <a:ea typeface="+mn-ea"/>
              </a:rPr>
              <a:t>）高信噪比，即将非边缘点判定为边缘点的概率要低，而将边缘点判别为非边缘点的概率要低；</a:t>
            </a:r>
            <a:endParaRPr lang="zh-CN" altLang="en-US" sz="2800" b="0" dirty="0">
              <a:solidFill>
                <a:schemeClr val="tx1"/>
              </a:solidFill>
              <a:latin typeface="+mn-lt"/>
              <a:ea typeface="+mn-ea"/>
            </a:endParaRPr>
          </a:p>
          <a:p>
            <a:pPr algn="just"/>
            <a:r>
              <a:rPr lang="zh-CN" altLang="en-US" sz="2800" b="0" dirty="0">
                <a:solidFill>
                  <a:schemeClr val="tx1"/>
                </a:solidFill>
                <a:latin typeface="+mn-lt"/>
                <a:ea typeface="+mn-ea"/>
              </a:rPr>
              <a:t>（</a:t>
            </a:r>
            <a:r>
              <a:rPr lang="en-US" altLang="zh-CN" sz="2800" b="0" dirty="0">
                <a:solidFill>
                  <a:schemeClr val="tx1"/>
                </a:solidFill>
                <a:latin typeface="+mn-lt"/>
                <a:ea typeface="+mn-ea"/>
              </a:rPr>
              <a:t>2</a:t>
            </a:r>
            <a:r>
              <a:rPr lang="zh-CN" altLang="en-US" sz="2800" b="0" dirty="0">
                <a:solidFill>
                  <a:schemeClr val="tx1"/>
                </a:solidFill>
                <a:latin typeface="+mn-lt"/>
                <a:ea typeface="+mn-ea"/>
              </a:rPr>
              <a:t>）良好的边缘局部定位性能，即检测出的边缘点要尽可能的在实际边缘的中心；</a:t>
            </a:r>
            <a:endParaRPr lang="zh-CN" altLang="en-US" sz="2800" b="0" dirty="0">
              <a:solidFill>
                <a:schemeClr val="tx1"/>
              </a:solidFill>
              <a:latin typeface="+mn-lt"/>
              <a:ea typeface="+mn-ea"/>
            </a:endParaRPr>
          </a:p>
          <a:p>
            <a:pPr algn="just"/>
            <a:r>
              <a:rPr lang="zh-CN" altLang="en-US" sz="2800" b="0" dirty="0">
                <a:solidFill>
                  <a:schemeClr val="tx1"/>
                </a:solidFill>
                <a:latin typeface="+mn-lt"/>
                <a:ea typeface="+mn-ea"/>
              </a:rPr>
              <a:t>（</a:t>
            </a:r>
            <a:r>
              <a:rPr lang="en-US" altLang="zh-CN" sz="2800" b="0" dirty="0">
                <a:solidFill>
                  <a:schemeClr val="tx1"/>
                </a:solidFill>
                <a:latin typeface="+mn-lt"/>
                <a:ea typeface="+mn-ea"/>
              </a:rPr>
              <a:t>3</a:t>
            </a:r>
            <a:r>
              <a:rPr lang="zh-CN" altLang="en-US" sz="2800" b="0" dirty="0">
                <a:solidFill>
                  <a:schemeClr val="tx1"/>
                </a:solidFill>
                <a:latin typeface="+mn-lt"/>
                <a:ea typeface="+mn-ea"/>
              </a:rPr>
              <a:t>）较少的错误响应，即单一边缘仅有唯一的响应，或单个边缘产生多个响应的概率要低，同时虚假边缘响应还会得到最大值抑制。</a:t>
            </a:r>
            <a:endParaRPr lang="zh-CN" altLang="en-US" sz="2800" b="0" dirty="0">
              <a:solidFill>
                <a:schemeClr val="tx1"/>
              </a:solidFill>
              <a:latin typeface="+mn-lt"/>
              <a:ea typeface="+mn-ea"/>
            </a:endParaRPr>
          </a:p>
          <a:p>
            <a:pPr algn="just"/>
            <a:endParaRPr lang="en-US" altLang="zh-CN" sz="2800" b="0" dirty="0">
              <a:solidFill>
                <a:schemeClr val="tx1"/>
              </a:solidFill>
              <a:latin typeface="+mn-lt"/>
              <a:ea typeface="+mn-ea"/>
            </a:endParaRPr>
          </a:p>
        </p:txBody>
      </p:sp>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62</a:t>
            </a:r>
            <a:endParaRPr lang="en-US" sz="1600" b="1" dirty="0">
              <a:solidFill>
                <a:schemeClr val="tx1"/>
              </a:solidFill>
            </a:endParaRPr>
          </a:p>
        </p:txBody>
      </p:sp>
      <p:sp>
        <p:nvSpPr>
          <p:cNvPr id="7" name="文本框 6"/>
          <p:cNvSpPr txBox="1"/>
          <p:nvPr/>
        </p:nvSpPr>
        <p:spPr>
          <a:xfrm>
            <a:off x="7164705" y="260350"/>
            <a:ext cx="1593850" cy="420370"/>
          </a:xfrm>
          <a:prstGeom prst="rect">
            <a:avLst/>
          </a:prstGeom>
          <a:noFill/>
        </p:spPr>
        <p:txBody>
          <a:bodyPr wrap="square" rtlCol="0">
            <a:spAutoFit/>
          </a:bodyPr>
          <a:lstStyle/>
          <a:p>
            <a:r>
              <a:rPr lang="en-US" altLang="zh-CN" sz="2135" b="1" dirty="0">
                <a:solidFill>
                  <a:schemeClr val="bg1"/>
                </a:solidFill>
                <a:latin typeface="微软雅黑" panose="020B0503020204020204" charset="-122"/>
                <a:ea typeface="微软雅黑" panose="020B0503020204020204" charset="-122"/>
              </a:rPr>
              <a:t>Canny</a:t>
            </a:r>
            <a:r>
              <a:rPr lang="zh-CN" altLang="en-US" sz="2135" b="1" dirty="0">
                <a:solidFill>
                  <a:schemeClr val="bg1"/>
                </a:solidFill>
                <a:latin typeface="微软雅黑" panose="020B0503020204020204" charset="-122"/>
                <a:ea typeface="微软雅黑" panose="020B0503020204020204" charset="-122"/>
              </a:rPr>
              <a:t>算子</a:t>
            </a:r>
            <a:endParaRPr lang="zh-CN" altLang="en-US" sz="2135" b="1"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五、</a:t>
            </a:r>
            <a:r>
              <a:rPr lang="en-US" altLang="zh-CN" sz="2400" b="1" dirty="0">
                <a:solidFill>
                  <a:srgbClr val="000066"/>
                </a:solidFill>
                <a:latin typeface="微软雅黑" panose="020B0503020204020204" charset="-122"/>
                <a:ea typeface="微软雅黑" panose="020B0503020204020204" charset="-122"/>
              </a:rPr>
              <a:t>Canny</a:t>
            </a:r>
            <a:r>
              <a:rPr lang="zh-CN" altLang="en-US" sz="2400" b="1" dirty="0">
                <a:solidFill>
                  <a:srgbClr val="000066"/>
                </a:solidFill>
                <a:latin typeface="微软雅黑" panose="020B0503020204020204" charset="-122"/>
                <a:ea typeface="微软雅黑" panose="020B0503020204020204" charset="-122"/>
              </a:rPr>
              <a:t>边缘检测计算理论</a:t>
            </a:r>
            <a:endParaRPr lang="zh-CN" altLang="en-US" sz="2400" b="1" dirty="0">
              <a:solidFill>
                <a:srgbClr val="000066"/>
              </a:solidFill>
              <a:latin typeface="微软雅黑" panose="020B0503020204020204" charset="-122"/>
              <a:ea typeface="微软雅黑" panose="020B0503020204020204" charset="-122"/>
            </a:endParaRPr>
          </a:p>
        </p:txBody>
      </p:sp>
      <p:sp>
        <p:nvSpPr>
          <p:cNvPr id="15" name="object 2"/>
          <p:cNvSpPr txBox="1"/>
          <p:nvPr>
            <p:custDataLst>
              <p:tags r:id="rId3"/>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zh-CN" altLang="en-US" sz="2135" b="1" dirty="0">
                <a:solidFill>
                  <a:srgbClr val="000066"/>
                </a:solidFill>
                <a:latin typeface="微软雅黑" panose="020B0503020204020204" charset="-122"/>
                <a:ea typeface="微软雅黑" panose="020B0503020204020204" charset="-122"/>
              </a:rPr>
              <a:t>基本概念</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323215" y="1844675"/>
            <a:ext cx="8741410" cy="4333875"/>
          </a:xfrm>
          <a:prstGeom prst="rect">
            <a:avLst/>
          </a:prstGeom>
        </p:spPr>
        <p:txBody>
          <a:bodyPr wrap="square">
            <a:noAutofit/>
          </a:bodyPr>
          <a:lstStyle/>
          <a:p>
            <a:r>
              <a:rPr lang="zh-CN" altLang="en-US" sz="2800" b="0" dirty="0">
                <a:solidFill>
                  <a:schemeClr val="tx1"/>
                </a:solidFill>
                <a:latin typeface="+mn-lt"/>
                <a:ea typeface="+mn-ea"/>
              </a:rPr>
              <a:t>一个滤波器函数</a:t>
            </a:r>
            <a:r>
              <a:rPr lang="en-US" altLang="zh-CN" sz="2800" b="0" dirty="0">
                <a:solidFill>
                  <a:schemeClr val="tx1"/>
                </a:solidFill>
                <a:latin typeface="+mn-lt"/>
                <a:ea typeface="+mn-ea"/>
              </a:rPr>
              <a:t>G(x)</a:t>
            </a:r>
            <a:r>
              <a:rPr lang="zh-CN" altLang="en-US" sz="2800" b="0" dirty="0">
                <a:solidFill>
                  <a:schemeClr val="tx1"/>
                </a:solidFill>
                <a:latin typeface="+mn-lt"/>
                <a:ea typeface="+mn-ea"/>
              </a:rPr>
              <a:t>如果能够使下式取得最大值，那么它就具有最大的信噪比</a:t>
            </a:r>
            <a:endParaRPr lang="zh-CN" altLang="en-US"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r>
              <a:rPr lang="zh-CN" altLang="en-US" sz="2800" b="0" dirty="0">
                <a:solidFill>
                  <a:schemeClr val="tx1"/>
                </a:solidFill>
                <a:latin typeface="+mn-lt"/>
                <a:ea typeface="+mn-ea"/>
              </a:rPr>
              <a:t>其中</a:t>
            </a:r>
            <a:r>
              <a:rPr lang="en-US" altLang="zh-CN" sz="2800" b="0" dirty="0">
                <a:solidFill>
                  <a:schemeClr val="tx1"/>
                </a:solidFill>
                <a:latin typeface="+mn-lt"/>
                <a:ea typeface="+mn-ea"/>
              </a:rPr>
              <a:t>     </a:t>
            </a:r>
            <a:r>
              <a:rPr lang="zh-CN" altLang="en-US" sz="2800" b="0" dirty="0">
                <a:solidFill>
                  <a:schemeClr val="tx1"/>
                </a:solidFill>
                <a:latin typeface="+mn-lt"/>
                <a:ea typeface="+mn-ea"/>
              </a:rPr>
              <a:t>是高斯加性噪声的标准差。对于一幅图像而言，噪声标准差往往是常量，去掉上式中的</a:t>
            </a:r>
            <a:r>
              <a:rPr lang="en-US" altLang="zh-CN" sz="2800" b="0" dirty="0">
                <a:solidFill>
                  <a:schemeClr val="tx1"/>
                </a:solidFill>
                <a:latin typeface="+mn-lt"/>
                <a:ea typeface="+mn-ea"/>
              </a:rPr>
              <a:t>      </a:t>
            </a:r>
            <a:r>
              <a:rPr lang="zh-CN" altLang="en-US" sz="2800" b="0" dirty="0">
                <a:solidFill>
                  <a:schemeClr val="tx1"/>
                </a:solidFill>
                <a:latin typeface="+mn-lt"/>
                <a:ea typeface="+mn-ea"/>
              </a:rPr>
              <a:t>并不影响最大信噪比准则</a:t>
            </a:r>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p:txBody>
      </p:sp>
      <p:graphicFrame>
        <p:nvGraphicFramePr>
          <p:cNvPr id="7" name="对象 -2147480573"/>
          <p:cNvGraphicFramePr>
            <a:graphicFrameLocks noChangeAspect="1"/>
          </p:cNvGraphicFramePr>
          <p:nvPr/>
        </p:nvGraphicFramePr>
        <p:xfrm>
          <a:off x="2771775" y="2697480"/>
          <a:ext cx="3302635" cy="1395730"/>
        </p:xfrm>
        <a:graphic>
          <a:graphicData uri="http://schemas.openxmlformats.org/presentationml/2006/ole">
            <mc:AlternateContent xmlns:mc="http://schemas.openxmlformats.org/markup-compatibility/2006">
              <mc:Choice xmlns:v="urn:schemas-microsoft-com:vml" Requires="v">
                <p:oleObj spid="_x0000_s35862" name="" r:id="rId4" imgW="1371600" imgH="584200" progId="Equation.DSMT4">
                  <p:embed/>
                </p:oleObj>
              </mc:Choice>
              <mc:Fallback>
                <p:oleObj name="" r:id="rId4" imgW="1371600" imgH="584200" progId="Equation.DSMT4">
                  <p:embed/>
                  <p:pic>
                    <p:nvPicPr>
                      <p:cNvPr id="0" name="图片 3075"/>
                      <p:cNvPicPr/>
                      <p:nvPr/>
                    </p:nvPicPr>
                    <p:blipFill>
                      <a:blip r:embed="rId5"/>
                      <a:stretch>
                        <a:fillRect/>
                      </a:stretch>
                    </p:blipFill>
                    <p:spPr>
                      <a:xfrm>
                        <a:off x="2771775" y="2697480"/>
                        <a:ext cx="3302635" cy="1395730"/>
                      </a:xfrm>
                      <a:prstGeom prst="rect">
                        <a:avLst/>
                      </a:prstGeom>
                      <a:noFill/>
                      <a:ln w="38100">
                        <a:noFill/>
                        <a:miter/>
                      </a:ln>
                    </p:spPr>
                  </p:pic>
                </p:oleObj>
              </mc:Fallback>
            </mc:AlternateContent>
          </a:graphicData>
        </a:graphic>
      </p:graphicFrame>
      <p:graphicFrame>
        <p:nvGraphicFramePr>
          <p:cNvPr id="8" name="对象 -2147480572"/>
          <p:cNvGraphicFramePr>
            <a:graphicFrameLocks noChangeAspect="1"/>
          </p:cNvGraphicFramePr>
          <p:nvPr/>
        </p:nvGraphicFramePr>
        <p:xfrm>
          <a:off x="1043305" y="3860800"/>
          <a:ext cx="606425" cy="688975"/>
        </p:xfrm>
        <a:graphic>
          <a:graphicData uri="http://schemas.openxmlformats.org/presentationml/2006/ole">
            <mc:AlternateContent xmlns:mc="http://schemas.openxmlformats.org/markup-compatibility/2006">
              <mc:Choice xmlns:v="urn:schemas-microsoft-com:vml" Requires="v">
                <p:oleObj spid="_x0000_s35863" name="" r:id="rId6" imgW="165100" imgH="190500" progId="Equation.DSMT4">
                  <p:embed/>
                </p:oleObj>
              </mc:Choice>
              <mc:Fallback>
                <p:oleObj name="" r:id="rId6" imgW="165100" imgH="190500" progId="Equation.DSMT4">
                  <p:embed/>
                  <p:pic>
                    <p:nvPicPr>
                      <p:cNvPr id="0" name="图片 1"/>
                      <p:cNvPicPr/>
                      <p:nvPr/>
                    </p:nvPicPr>
                    <p:blipFill>
                      <a:blip r:embed="rId7"/>
                      <a:stretch>
                        <a:fillRect/>
                      </a:stretch>
                    </p:blipFill>
                    <p:spPr>
                      <a:xfrm>
                        <a:off x="1043305" y="3860800"/>
                        <a:ext cx="606425" cy="688975"/>
                      </a:xfrm>
                      <a:prstGeom prst="rect">
                        <a:avLst/>
                      </a:prstGeom>
                      <a:noFill/>
                      <a:ln w="38100">
                        <a:noFill/>
                        <a:miter/>
                      </a:ln>
                    </p:spPr>
                  </p:pic>
                </p:oleObj>
              </mc:Fallback>
            </mc:AlternateContent>
          </a:graphicData>
        </a:graphic>
      </p:graphicFrame>
      <p:graphicFrame>
        <p:nvGraphicFramePr>
          <p:cNvPr id="10" name="对象 -2147480572"/>
          <p:cNvGraphicFramePr>
            <a:graphicFrameLocks noChangeAspect="1"/>
          </p:cNvGraphicFramePr>
          <p:nvPr/>
        </p:nvGraphicFramePr>
        <p:xfrm>
          <a:off x="6443980" y="4220845"/>
          <a:ext cx="606425" cy="688975"/>
        </p:xfrm>
        <a:graphic>
          <a:graphicData uri="http://schemas.openxmlformats.org/presentationml/2006/ole">
            <mc:AlternateContent xmlns:mc="http://schemas.openxmlformats.org/markup-compatibility/2006">
              <mc:Choice xmlns:v="urn:schemas-microsoft-com:vml" Requires="v">
                <p:oleObj spid="_x0000_s35864" name="" r:id="rId8" imgW="165100" imgH="190500" progId="Equation.DSMT4">
                  <p:embed/>
                </p:oleObj>
              </mc:Choice>
              <mc:Fallback>
                <p:oleObj name="" r:id="rId8" imgW="165100" imgH="190500" progId="Equation.DSMT4">
                  <p:embed/>
                  <p:pic>
                    <p:nvPicPr>
                      <p:cNvPr id="0" name="图片 1"/>
                      <p:cNvPicPr/>
                      <p:nvPr/>
                    </p:nvPicPr>
                    <p:blipFill>
                      <a:blip r:embed="rId7"/>
                      <a:stretch>
                        <a:fillRect/>
                      </a:stretch>
                    </p:blipFill>
                    <p:spPr>
                      <a:xfrm>
                        <a:off x="6443980" y="4220845"/>
                        <a:ext cx="606425" cy="688975"/>
                      </a:xfrm>
                      <a:prstGeom prst="rect">
                        <a:avLst/>
                      </a:prstGeom>
                      <a:noFill/>
                      <a:ln w="38100">
                        <a:noFill/>
                        <a:miter/>
                      </a:ln>
                    </p:spPr>
                  </p:pic>
                </p:oleObj>
              </mc:Fallback>
            </mc:AlternateContent>
          </a:graphicData>
        </a:graphic>
      </p:graphicFrame>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63</a:t>
            </a:r>
            <a:endParaRPr lang="en-US" sz="1600" b="1" dirty="0">
              <a:solidFill>
                <a:schemeClr val="tx1"/>
              </a:solidFill>
            </a:endParaRPr>
          </a:p>
        </p:txBody>
      </p:sp>
      <p:sp>
        <p:nvSpPr>
          <p:cNvPr id="12" name="文本框 11"/>
          <p:cNvSpPr txBox="1"/>
          <p:nvPr/>
        </p:nvSpPr>
        <p:spPr>
          <a:xfrm>
            <a:off x="7164705" y="260350"/>
            <a:ext cx="1593850" cy="420370"/>
          </a:xfrm>
          <a:prstGeom prst="rect">
            <a:avLst/>
          </a:prstGeom>
          <a:noFill/>
        </p:spPr>
        <p:txBody>
          <a:bodyPr wrap="square" rtlCol="0">
            <a:spAutoFit/>
          </a:bodyPr>
          <a:lstStyle/>
          <a:p>
            <a:r>
              <a:rPr lang="en-US" altLang="zh-CN" sz="2135" b="1" dirty="0">
                <a:solidFill>
                  <a:schemeClr val="bg1"/>
                </a:solidFill>
                <a:latin typeface="微软雅黑" panose="020B0503020204020204" charset="-122"/>
                <a:ea typeface="微软雅黑" panose="020B0503020204020204" charset="-122"/>
              </a:rPr>
              <a:t>Canny</a:t>
            </a:r>
            <a:r>
              <a:rPr lang="zh-CN" altLang="en-US" sz="2135" b="1" dirty="0">
                <a:solidFill>
                  <a:schemeClr val="bg1"/>
                </a:solidFill>
                <a:latin typeface="微软雅黑" panose="020B0503020204020204" charset="-122"/>
                <a:ea typeface="微软雅黑" panose="020B0503020204020204" charset="-122"/>
              </a:rPr>
              <a:t>算子</a:t>
            </a:r>
            <a:endParaRPr lang="zh-CN" altLang="en-US" sz="2135" b="1"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五、</a:t>
            </a:r>
            <a:r>
              <a:rPr lang="en-US" altLang="zh-CN" sz="2400" b="1" dirty="0">
                <a:solidFill>
                  <a:srgbClr val="000066"/>
                </a:solidFill>
                <a:latin typeface="微软雅黑" panose="020B0503020204020204" charset="-122"/>
                <a:ea typeface="微软雅黑" panose="020B0503020204020204" charset="-122"/>
              </a:rPr>
              <a:t>Canny</a:t>
            </a:r>
            <a:r>
              <a:rPr lang="zh-CN" altLang="en-US" sz="2400" b="1" dirty="0">
                <a:solidFill>
                  <a:srgbClr val="000066"/>
                </a:solidFill>
                <a:latin typeface="微软雅黑" panose="020B0503020204020204" charset="-122"/>
                <a:ea typeface="微软雅黑" panose="020B0503020204020204" charset="-122"/>
              </a:rPr>
              <a:t>边缘检测计算理论</a:t>
            </a:r>
            <a:endParaRPr lang="zh-CN" altLang="en-US" sz="2400" b="1" dirty="0">
              <a:solidFill>
                <a:srgbClr val="000066"/>
              </a:solidFill>
              <a:latin typeface="微软雅黑" panose="020B0503020204020204" charset="-122"/>
              <a:ea typeface="微软雅黑" panose="020B0503020204020204" charset="-122"/>
            </a:endParaRPr>
          </a:p>
        </p:txBody>
      </p:sp>
      <p:sp>
        <p:nvSpPr>
          <p:cNvPr id="15" name="object 2"/>
          <p:cNvSpPr txBox="1"/>
          <p:nvPr>
            <p:custDataLst>
              <p:tags r:id="rId3"/>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zh-CN" altLang="en-US" sz="2135" b="1" dirty="0">
                <a:solidFill>
                  <a:srgbClr val="000066"/>
                </a:solidFill>
                <a:latin typeface="微软雅黑" panose="020B0503020204020204" charset="-122"/>
                <a:ea typeface="微软雅黑" panose="020B0503020204020204" charset="-122"/>
              </a:rPr>
              <a:t>基本概念</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505460" y="2386330"/>
            <a:ext cx="8741410" cy="4333875"/>
          </a:xfrm>
          <a:prstGeom prst="rect">
            <a:avLst/>
          </a:prstGeom>
        </p:spPr>
        <p:txBody>
          <a:bodyPr wrap="square">
            <a:noAutofit/>
          </a:bodyPr>
          <a:lstStyle/>
          <a:p>
            <a:r>
              <a:rPr lang="en-US" altLang="zh-CN" sz="2800" b="0" dirty="0">
                <a:solidFill>
                  <a:schemeClr val="tx1"/>
                </a:solidFill>
                <a:latin typeface="+mn-lt"/>
                <a:ea typeface="+mn-ea"/>
              </a:rPr>
              <a:t>Canny</a:t>
            </a:r>
            <a:r>
              <a:rPr lang="zh-CN" altLang="en-US" sz="2800" b="0" dirty="0">
                <a:solidFill>
                  <a:schemeClr val="tx1"/>
                </a:solidFill>
                <a:latin typeface="+mn-lt"/>
                <a:ea typeface="+mn-ea"/>
              </a:rPr>
              <a:t>的准则</a:t>
            </a:r>
            <a:r>
              <a:rPr lang="en-US" altLang="zh-CN" sz="2800" b="0" dirty="0">
                <a:solidFill>
                  <a:schemeClr val="tx1"/>
                </a:solidFill>
                <a:latin typeface="+mn-lt"/>
                <a:ea typeface="+mn-ea"/>
              </a:rPr>
              <a:t>2</a:t>
            </a:r>
            <a:r>
              <a:rPr lang="zh-CN" altLang="en-US" sz="2800" b="0" dirty="0">
                <a:solidFill>
                  <a:schemeClr val="tx1"/>
                </a:solidFill>
                <a:latin typeface="+mn-lt"/>
                <a:ea typeface="+mn-ea"/>
              </a:rPr>
              <a:t>要求，如果滤波器函数</a:t>
            </a:r>
            <a:r>
              <a:rPr lang="en-US" altLang="zh-CN" sz="2800" b="0" dirty="0">
                <a:solidFill>
                  <a:schemeClr val="tx1"/>
                </a:solidFill>
                <a:latin typeface="+mn-lt"/>
                <a:ea typeface="+mn-ea"/>
              </a:rPr>
              <a:t>G(x)</a:t>
            </a:r>
            <a:r>
              <a:rPr lang="zh-CN" altLang="en-US" sz="2800" b="0" dirty="0">
                <a:solidFill>
                  <a:schemeClr val="tx1"/>
                </a:solidFill>
                <a:latin typeface="+mn-lt"/>
                <a:ea typeface="+mn-ea"/>
              </a:rPr>
              <a:t>的一阶导数和二阶导数可以使得下式取得最大值，那么检测边缘与实际位置的偏差最小，即</a:t>
            </a:r>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p:txBody>
      </p:sp>
      <p:graphicFrame>
        <p:nvGraphicFramePr>
          <p:cNvPr id="6" name="对象 -2147480569"/>
          <p:cNvGraphicFramePr>
            <a:graphicFrameLocks noChangeAspect="1"/>
          </p:cNvGraphicFramePr>
          <p:nvPr/>
        </p:nvGraphicFramePr>
        <p:xfrm>
          <a:off x="2987675" y="3860800"/>
          <a:ext cx="3611880" cy="1494790"/>
        </p:xfrm>
        <a:graphic>
          <a:graphicData uri="http://schemas.openxmlformats.org/presentationml/2006/ole">
            <mc:AlternateContent xmlns:mc="http://schemas.openxmlformats.org/markup-compatibility/2006">
              <mc:Choice xmlns:v="urn:schemas-microsoft-com:vml" Requires="v">
                <p:oleObj spid="_x0000_s36872" name="" r:id="rId4" imgW="1409065" imgH="584200" progId="Equation.DSMT4">
                  <p:embed/>
                </p:oleObj>
              </mc:Choice>
              <mc:Fallback>
                <p:oleObj name="" r:id="rId4" imgW="1409065" imgH="584200" progId="Equation.DSMT4">
                  <p:embed/>
                  <p:pic>
                    <p:nvPicPr>
                      <p:cNvPr id="0" name="图片 6"/>
                      <p:cNvPicPr/>
                      <p:nvPr/>
                    </p:nvPicPr>
                    <p:blipFill>
                      <a:blip r:embed="rId5"/>
                      <a:stretch>
                        <a:fillRect/>
                      </a:stretch>
                    </p:blipFill>
                    <p:spPr>
                      <a:xfrm>
                        <a:off x="2987675" y="3860800"/>
                        <a:ext cx="3611880" cy="1494790"/>
                      </a:xfrm>
                      <a:prstGeom prst="rect">
                        <a:avLst/>
                      </a:prstGeom>
                      <a:noFill/>
                      <a:ln w="38100">
                        <a:noFill/>
                        <a:miter/>
                      </a:ln>
                    </p:spPr>
                  </p:pic>
                </p:oleObj>
              </mc:Fallback>
            </mc:AlternateContent>
          </a:graphicData>
        </a:graphic>
      </p:graphicFrame>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64</a:t>
            </a:r>
            <a:endParaRPr lang="en-US" sz="1600" b="1" dirty="0">
              <a:solidFill>
                <a:schemeClr val="tx1"/>
              </a:solidFill>
            </a:endParaRPr>
          </a:p>
        </p:txBody>
      </p:sp>
      <p:sp>
        <p:nvSpPr>
          <p:cNvPr id="8" name="文本框 7"/>
          <p:cNvSpPr txBox="1"/>
          <p:nvPr/>
        </p:nvSpPr>
        <p:spPr>
          <a:xfrm>
            <a:off x="7164705" y="260350"/>
            <a:ext cx="1593850" cy="420370"/>
          </a:xfrm>
          <a:prstGeom prst="rect">
            <a:avLst/>
          </a:prstGeom>
          <a:noFill/>
        </p:spPr>
        <p:txBody>
          <a:bodyPr wrap="square" rtlCol="0">
            <a:spAutoFit/>
          </a:bodyPr>
          <a:lstStyle/>
          <a:p>
            <a:r>
              <a:rPr lang="en-US" altLang="zh-CN" sz="2135" b="1" dirty="0">
                <a:solidFill>
                  <a:schemeClr val="bg1"/>
                </a:solidFill>
                <a:latin typeface="微软雅黑" panose="020B0503020204020204" charset="-122"/>
                <a:ea typeface="微软雅黑" panose="020B0503020204020204" charset="-122"/>
              </a:rPr>
              <a:t>Canny</a:t>
            </a:r>
            <a:r>
              <a:rPr lang="zh-CN" altLang="en-US" sz="2135" b="1" dirty="0">
                <a:solidFill>
                  <a:schemeClr val="bg1"/>
                </a:solidFill>
                <a:latin typeface="微软雅黑" panose="020B0503020204020204" charset="-122"/>
                <a:ea typeface="微软雅黑" panose="020B0503020204020204" charset="-122"/>
              </a:rPr>
              <a:t>算子</a:t>
            </a:r>
            <a:endParaRPr lang="zh-CN" altLang="en-US" sz="2135" b="1"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五、</a:t>
            </a:r>
            <a:r>
              <a:rPr lang="en-US" altLang="zh-CN" sz="2400" b="1" dirty="0">
                <a:solidFill>
                  <a:srgbClr val="000066"/>
                </a:solidFill>
                <a:latin typeface="微软雅黑" panose="020B0503020204020204" charset="-122"/>
                <a:ea typeface="微软雅黑" panose="020B0503020204020204" charset="-122"/>
              </a:rPr>
              <a:t>Canny</a:t>
            </a:r>
            <a:r>
              <a:rPr lang="zh-CN" altLang="en-US" sz="2400" b="1" dirty="0">
                <a:solidFill>
                  <a:srgbClr val="000066"/>
                </a:solidFill>
                <a:latin typeface="微软雅黑" panose="020B0503020204020204" charset="-122"/>
                <a:ea typeface="微软雅黑" panose="020B0503020204020204" charset="-122"/>
              </a:rPr>
              <a:t>边缘检测计算理论</a:t>
            </a:r>
            <a:endParaRPr lang="zh-CN" altLang="en-US" sz="2400" b="1" dirty="0">
              <a:solidFill>
                <a:srgbClr val="000066"/>
              </a:solidFill>
              <a:latin typeface="微软雅黑" panose="020B0503020204020204" charset="-122"/>
              <a:ea typeface="微软雅黑" panose="020B0503020204020204" charset="-122"/>
            </a:endParaRPr>
          </a:p>
        </p:txBody>
      </p:sp>
      <p:sp>
        <p:nvSpPr>
          <p:cNvPr id="15" name="object 2"/>
          <p:cNvSpPr txBox="1"/>
          <p:nvPr>
            <p:custDataLst>
              <p:tags r:id="rId3"/>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zh-CN" altLang="en-US" sz="2135" b="1" dirty="0">
                <a:solidFill>
                  <a:srgbClr val="000066"/>
                </a:solidFill>
                <a:latin typeface="微软雅黑" panose="020B0503020204020204" charset="-122"/>
                <a:ea typeface="微软雅黑" panose="020B0503020204020204" charset="-122"/>
              </a:rPr>
              <a:t>基本概念</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505460" y="2386330"/>
            <a:ext cx="8741410" cy="4333875"/>
          </a:xfrm>
          <a:prstGeom prst="rect">
            <a:avLst/>
          </a:prstGeom>
        </p:spPr>
        <p:txBody>
          <a:bodyPr wrap="square">
            <a:noAutofit/>
          </a:bodyPr>
          <a:lstStyle/>
          <a:p>
            <a:r>
              <a:rPr lang="en-US" altLang="zh-CN" sz="2800" b="0" dirty="0">
                <a:solidFill>
                  <a:schemeClr val="tx1"/>
                </a:solidFill>
                <a:latin typeface="+mn-lt"/>
                <a:ea typeface="+mn-ea"/>
              </a:rPr>
              <a:t>Canny </a:t>
            </a:r>
            <a:r>
              <a:rPr lang="zh-CN" altLang="en-US" sz="2800" b="0" dirty="0">
                <a:solidFill>
                  <a:schemeClr val="tx1"/>
                </a:solidFill>
                <a:latin typeface="+mn-lt"/>
                <a:ea typeface="+mn-ea"/>
              </a:rPr>
              <a:t>的准则</a:t>
            </a:r>
            <a:r>
              <a:rPr lang="en-US" altLang="zh-CN" sz="2800" b="0" dirty="0">
                <a:solidFill>
                  <a:schemeClr val="tx1"/>
                </a:solidFill>
                <a:latin typeface="+mn-lt"/>
                <a:ea typeface="+mn-ea"/>
              </a:rPr>
              <a:t>3</a:t>
            </a:r>
            <a:r>
              <a:rPr lang="zh-CN" altLang="en-US" sz="2800" b="0" dirty="0">
                <a:solidFill>
                  <a:schemeClr val="tx1"/>
                </a:solidFill>
                <a:latin typeface="+mn-lt"/>
                <a:ea typeface="+mn-ea"/>
              </a:rPr>
              <a:t>表明，信号与滤波器</a:t>
            </a:r>
            <a:r>
              <a:rPr lang="en-US" altLang="zh-CN" sz="2800" b="0" dirty="0">
                <a:solidFill>
                  <a:schemeClr val="tx1"/>
                </a:solidFill>
                <a:latin typeface="+mn-lt"/>
                <a:ea typeface="+mn-ea"/>
              </a:rPr>
              <a:t>G(x)</a:t>
            </a:r>
            <a:r>
              <a:rPr lang="zh-CN" altLang="en-US" sz="2800" b="0" dirty="0">
                <a:solidFill>
                  <a:schemeClr val="tx1"/>
                </a:solidFill>
                <a:latin typeface="+mn-lt"/>
                <a:ea typeface="+mn-ea"/>
              </a:rPr>
              <a:t>的卷积结果应该包含最少的假虚警，要想达到此目的，函数</a:t>
            </a:r>
            <a:r>
              <a:rPr lang="en-US" altLang="zh-CN" sz="2800" b="0" dirty="0">
                <a:solidFill>
                  <a:schemeClr val="tx1"/>
                </a:solidFill>
                <a:latin typeface="+mn-lt"/>
                <a:ea typeface="+mn-ea"/>
              </a:rPr>
              <a:t>G(x)</a:t>
            </a:r>
            <a:r>
              <a:rPr lang="zh-CN" altLang="en-US" sz="2800" b="0" dirty="0">
                <a:solidFill>
                  <a:schemeClr val="tx1"/>
                </a:solidFill>
                <a:latin typeface="+mn-lt"/>
                <a:ea typeface="+mn-ea"/>
              </a:rPr>
              <a:t>的一阶导数和二阶导数需要使得下式取得最大值，即</a:t>
            </a:r>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p:txBody>
      </p:sp>
      <p:graphicFrame>
        <p:nvGraphicFramePr>
          <p:cNvPr id="7" name="对象 -2147480566"/>
          <p:cNvGraphicFramePr>
            <a:graphicFrameLocks noChangeAspect="1"/>
          </p:cNvGraphicFramePr>
          <p:nvPr/>
        </p:nvGraphicFramePr>
        <p:xfrm>
          <a:off x="2700020" y="4004945"/>
          <a:ext cx="3759200" cy="1517015"/>
        </p:xfrm>
        <a:graphic>
          <a:graphicData uri="http://schemas.openxmlformats.org/presentationml/2006/ole">
            <mc:AlternateContent xmlns:mc="http://schemas.openxmlformats.org/markup-compatibility/2006">
              <mc:Choice xmlns:v="urn:schemas-microsoft-com:vml" Requires="v">
                <p:oleObj spid="_x0000_s37896" name="" r:id="rId4" imgW="1524000" imgH="622300" progId="Equation.DSMT4">
                  <p:embed/>
                </p:oleObj>
              </mc:Choice>
              <mc:Fallback>
                <p:oleObj name="" r:id="rId4" imgW="1524000" imgH="622300" progId="Equation.DSMT4">
                  <p:embed/>
                  <p:pic>
                    <p:nvPicPr>
                      <p:cNvPr id="0" name="图片 3075"/>
                      <p:cNvPicPr/>
                      <p:nvPr/>
                    </p:nvPicPr>
                    <p:blipFill>
                      <a:blip r:embed="rId5"/>
                      <a:stretch>
                        <a:fillRect/>
                      </a:stretch>
                    </p:blipFill>
                    <p:spPr>
                      <a:xfrm>
                        <a:off x="2700020" y="4004945"/>
                        <a:ext cx="3759200" cy="1517015"/>
                      </a:xfrm>
                      <a:prstGeom prst="rect">
                        <a:avLst/>
                      </a:prstGeom>
                      <a:noFill/>
                      <a:ln w="38100">
                        <a:noFill/>
                        <a:miter/>
                      </a:ln>
                    </p:spPr>
                  </p:pic>
                </p:oleObj>
              </mc:Fallback>
            </mc:AlternateContent>
          </a:graphicData>
        </a:graphic>
      </p:graphicFrame>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65</a:t>
            </a:r>
            <a:endParaRPr lang="en-US" sz="1600" b="1" dirty="0">
              <a:solidFill>
                <a:schemeClr val="tx1"/>
              </a:solidFill>
            </a:endParaRPr>
          </a:p>
        </p:txBody>
      </p:sp>
      <p:sp>
        <p:nvSpPr>
          <p:cNvPr id="8" name="文本框 7"/>
          <p:cNvSpPr txBox="1"/>
          <p:nvPr/>
        </p:nvSpPr>
        <p:spPr>
          <a:xfrm>
            <a:off x="7164705" y="260350"/>
            <a:ext cx="1593850" cy="420370"/>
          </a:xfrm>
          <a:prstGeom prst="rect">
            <a:avLst/>
          </a:prstGeom>
          <a:noFill/>
        </p:spPr>
        <p:txBody>
          <a:bodyPr wrap="square" rtlCol="0">
            <a:spAutoFit/>
          </a:bodyPr>
          <a:lstStyle/>
          <a:p>
            <a:r>
              <a:rPr lang="en-US" altLang="zh-CN" sz="2135" b="1" dirty="0">
                <a:solidFill>
                  <a:schemeClr val="bg1"/>
                </a:solidFill>
                <a:latin typeface="微软雅黑" panose="020B0503020204020204" charset="-122"/>
                <a:ea typeface="微软雅黑" panose="020B0503020204020204" charset="-122"/>
              </a:rPr>
              <a:t>Canny</a:t>
            </a:r>
            <a:r>
              <a:rPr lang="zh-CN" altLang="en-US" sz="2135" b="1" dirty="0">
                <a:solidFill>
                  <a:schemeClr val="bg1"/>
                </a:solidFill>
                <a:latin typeface="微软雅黑" panose="020B0503020204020204" charset="-122"/>
                <a:ea typeface="微软雅黑" panose="020B0503020204020204" charset="-122"/>
              </a:rPr>
              <a:t>算子</a:t>
            </a:r>
            <a:endParaRPr lang="zh-CN" altLang="en-US" sz="2135" b="1"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五、</a:t>
            </a:r>
            <a:r>
              <a:rPr lang="en-US" altLang="zh-CN" sz="2400" b="1" dirty="0">
                <a:solidFill>
                  <a:srgbClr val="000066"/>
                </a:solidFill>
                <a:latin typeface="微软雅黑" panose="020B0503020204020204" charset="-122"/>
                <a:ea typeface="微软雅黑" panose="020B0503020204020204" charset="-122"/>
              </a:rPr>
              <a:t>Canny</a:t>
            </a:r>
            <a:r>
              <a:rPr lang="zh-CN" altLang="en-US" sz="2400" b="1" dirty="0">
                <a:solidFill>
                  <a:srgbClr val="000066"/>
                </a:solidFill>
                <a:latin typeface="微软雅黑" panose="020B0503020204020204" charset="-122"/>
                <a:ea typeface="微软雅黑" panose="020B0503020204020204" charset="-122"/>
              </a:rPr>
              <a:t>边缘检测计算理论</a:t>
            </a:r>
            <a:endParaRPr lang="zh-CN" altLang="en-US" sz="2400" b="1" dirty="0">
              <a:solidFill>
                <a:srgbClr val="000066"/>
              </a:solidFill>
              <a:latin typeface="微软雅黑" panose="020B0503020204020204" charset="-122"/>
              <a:ea typeface="微软雅黑" panose="020B0503020204020204" charset="-122"/>
            </a:endParaRPr>
          </a:p>
        </p:txBody>
      </p:sp>
      <p:sp>
        <p:nvSpPr>
          <p:cNvPr id="15" name="object 2"/>
          <p:cNvSpPr txBox="1"/>
          <p:nvPr>
            <p:custDataLst>
              <p:tags r:id="rId3"/>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zh-CN" altLang="en-US" sz="2135" b="1" dirty="0">
                <a:solidFill>
                  <a:srgbClr val="000066"/>
                </a:solidFill>
                <a:latin typeface="微软雅黑" panose="020B0503020204020204" charset="-122"/>
                <a:ea typeface="微软雅黑" panose="020B0503020204020204" charset="-122"/>
              </a:rPr>
              <a:t>基本概念</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179705" y="2204720"/>
            <a:ext cx="8741410" cy="4333875"/>
          </a:xfrm>
          <a:prstGeom prst="rect">
            <a:avLst/>
          </a:prstGeom>
        </p:spPr>
        <p:txBody>
          <a:bodyPr wrap="square">
            <a:noAutofit/>
          </a:bodyPr>
          <a:lstStyle/>
          <a:p>
            <a:r>
              <a:rPr lang="zh-CN" altLang="en-US" sz="2800" b="0" dirty="0">
                <a:solidFill>
                  <a:schemeClr val="tx1"/>
                </a:solidFill>
                <a:latin typeface="+mn-lt"/>
                <a:ea typeface="+mn-ea"/>
              </a:rPr>
              <a:t>综上所述，要想最优边缘增强滤波器满足上述三个指标，需要使下面三项取得最大值</a:t>
            </a:r>
            <a:endParaRPr lang="zh-CN" altLang="en-US"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r>
              <a:rPr lang="zh-CN" altLang="en-US" sz="2800" b="0" dirty="0">
                <a:solidFill>
                  <a:schemeClr val="tx1"/>
                </a:solidFill>
                <a:latin typeface="+mn-lt"/>
                <a:ea typeface="+mn-ea"/>
              </a:rPr>
              <a:t>也即</a:t>
            </a:r>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p:txBody>
      </p:sp>
      <p:graphicFrame>
        <p:nvGraphicFramePr>
          <p:cNvPr id="6" name="对象 -2147480565"/>
          <p:cNvGraphicFramePr>
            <a:graphicFrameLocks noChangeAspect="1"/>
          </p:cNvGraphicFramePr>
          <p:nvPr/>
        </p:nvGraphicFramePr>
        <p:xfrm>
          <a:off x="1743710" y="3356610"/>
          <a:ext cx="6395085" cy="781050"/>
        </p:xfrm>
        <a:graphic>
          <a:graphicData uri="http://schemas.openxmlformats.org/presentationml/2006/ole">
            <mc:AlternateContent xmlns:mc="http://schemas.openxmlformats.org/markup-compatibility/2006">
              <mc:Choice xmlns:v="urn:schemas-microsoft-com:vml" Requires="v">
                <p:oleObj spid="_x0000_s38927" name="" r:id="rId4" imgW="1955800" imgH="241300" progId="Equation.DSMT4">
                  <p:embed/>
                </p:oleObj>
              </mc:Choice>
              <mc:Fallback>
                <p:oleObj name="" r:id="rId4" imgW="1955800" imgH="241300" progId="Equation.DSMT4">
                  <p:embed/>
                  <p:pic>
                    <p:nvPicPr>
                      <p:cNvPr id="0" name="图片 2"/>
                      <p:cNvPicPr/>
                      <p:nvPr/>
                    </p:nvPicPr>
                    <p:blipFill>
                      <a:blip r:embed="rId5"/>
                      <a:stretch>
                        <a:fillRect/>
                      </a:stretch>
                    </p:blipFill>
                    <p:spPr>
                      <a:xfrm>
                        <a:off x="1743710" y="3356610"/>
                        <a:ext cx="6395085" cy="781050"/>
                      </a:xfrm>
                      <a:prstGeom prst="rect">
                        <a:avLst/>
                      </a:prstGeom>
                      <a:noFill/>
                      <a:ln w="38100">
                        <a:noFill/>
                        <a:miter/>
                      </a:ln>
                    </p:spPr>
                  </p:pic>
                </p:oleObj>
              </mc:Fallback>
            </mc:AlternateContent>
          </a:graphicData>
        </a:graphic>
      </p:graphicFrame>
      <p:graphicFrame>
        <p:nvGraphicFramePr>
          <p:cNvPr id="9" name="对象 -2147480564"/>
          <p:cNvGraphicFramePr>
            <a:graphicFrameLocks noChangeAspect="1"/>
          </p:cNvGraphicFramePr>
          <p:nvPr/>
        </p:nvGraphicFramePr>
        <p:xfrm>
          <a:off x="1467485" y="5013325"/>
          <a:ext cx="7181850" cy="753745"/>
        </p:xfrm>
        <a:graphic>
          <a:graphicData uri="http://schemas.openxmlformats.org/presentationml/2006/ole">
            <mc:AlternateContent xmlns:mc="http://schemas.openxmlformats.org/markup-compatibility/2006">
              <mc:Choice xmlns:v="urn:schemas-microsoft-com:vml" Requires="v">
                <p:oleObj spid="_x0000_s38928" name="" r:id="rId6" imgW="2667000" imgH="279400" progId="Equation.DSMT4">
                  <p:embed/>
                </p:oleObj>
              </mc:Choice>
              <mc:Fallback>
                <p:oleObj name="" r:id="rId6" imgW="2667000" imgH="279400" progId="Equation.DSMT4">
                  <p:embed/>
                  <p:pic>
                    <p:nvPicPr>
                      <p:cNvPr id="0" name="图片 3"/>
                      <p:cNvPicPr/>
                      <p:nvPr/>
                    </p:nvPicPr>
                    <p:blipFill>
                      <a:blip r:embed="rId7"/>
                      <a:stretch>
                        <a:fillRect/>
                      </a:stretch>
                    </p:blipFill>
                    <p:spPr>
                      <a:xfrm>
                        <a:off x="1467485" y="5013325"/>
                        <a:ext cx="7181850" cy="753745"/>
                      </a:xfrm>
                      <a:prstGeom prst="rect">
                        <a:avLst/>
                      </a:prstGeom>
                      <a:noFill/>
                      <a:ln w="38100">
                        <a:noFill/>
                        <a:miter/>
                      </a:ln>
                    </p:spPr>
                  </p:pic>
                </p:oleObj>
              </mc:Fallback>
            </mc:AlternateContent>
          </a:graphicData>
        </a:graphic>
      </p:graphicFrame>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66</a:t>
            </a:r>
            <a:endParaRPr lang="en-US" sz="1600" b="1" dirty="0">
              <a:solidFill>
                <a:schemeClr val="tx1"/>
              </a:solidFill>
            </a:endParaRPr>
          </a:p>
        </p:txBody>
      </p:sp>
      <p:sp>
        <p:nvSpPr>
          <p:cNvPr id="10" name="文本框 9"/>
          <p:cNvSpPr txBox="1"/>
          <p:nvPr/>
        </p:nvSpPr>
        <p:spPr>
          <a:xfrm>
            <a:off x="7164705" y="260350"/>
            <a:ext cx="1593850" cy="420370"/>
          </a:xfrm>
          <a:prstGeom prst="rect">
            <a:avLst/>
          </a:prstGeom>
          <a:noFill/>
        </p:spPr>
        <p:txBody>
          <a:bodyPr wrap="square" rtlCol="0">
            <a:spAutoFit/>
          </a:bodyPr>
          <a:lstStyle/>
          <a:p>
            <a:r>
              <a:rPr lang="en-US" altLang="zh-CN" sz="2135" b="1" dirty="0">
                <a:solidFill>
                  <a:schemeClr val="bg1"/>
                </a:solidFill>
                <a:latin typeface="微软雅黑" panose="020B0503020204020204" charset="-122"/>
                <a:ea typeface="微软雅黑" panose="020B0503020204020204" charset="-122"/>
              </a:rPr>
              <a:t>Canny</a:t>
            </a:r>
            <a:r>
              <a:rPr lang="zh-CN" altLang="en-US" sz="2135" b="1" dirty="0">
                <a:solidFill>
                  <a:schemeClr val="bg1"/>
                </a:solidFill>
                <a:latin typeface="微软雅黑" panose="020B0503020204020204" charset="-122"/>
                <a:ea typeface="微软雅黑" panose="020B0503020204020204" charset="-122"/>
              </a:rPr>
              <a:t>算子</a:t>
            </a:r>
            <a:endParaRPr lang="zh-CN" altLang="en-US" sz="2135" b="1"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五、</a:t>
            </a:r>
            <a:r>
              <a:rPr lang="en-US" altLang="zh-CN" sz="2400" b="1" dirty="0">
                <a:solidFill>
                  <a:srgbClr val="000066"/>
                </a:solidFill>
                <a:latin typeface="微软雅黑" panose="020B0503020204020204" charset="-122"/>
                <a:ea typeface="微软雅黑" panose="020B0503020204020204" charset="-122"/>
              </a:rPr>
              <a:t>Canny</a:t>
            </a:r>
            <a:r>
              <a:rPr lang="zh-CN" altLang="en-US" sz="2400" b="1" dirty="0">
                <a:solidFill>
                  <a:srgbClr val="000066"/>
                </a:solidFill>
                <a:latin typeface="微软雅黑" panose="020B0503020204020204" charset="-122"/>
                <a:ea typeface="微软雅黑" panose="020B0503020204020204" charset="-122"/>
              </a:rPr>
              <a:t>边缘检测计算理论</a:t>
            </a:r>
            <a:endParaRPr lang="zh-CN" altLang="en-US" sz="2400" b="1" dirty="0">
              <a:solidFill>
                <a:srgbClr val="000066"/>
              </a:solidFill>
              <a:latin typeface="微软雅黑" panose="020B0503020204020204" charset="-122"/>
              <a:ea typeface="微软雅黑" panose="020B0503020204020204" charset="-122"/>
            </a:endParaRPr>
          </a:p>
        </p:txBody>
      </p:sp>
      <p:sp>
        <p:nvSpPr>
          <p:cNvPr id="15" name="object 2"/>
          <p:cNvSpPr txBox="1"/>
          <p:nvPr>
            <p:custDataLst>
              <p:tags r:id="rId3"/>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zh-CN" altLang="en-US" sz="2135" b="1" dirty="0">
                <a:solidFill>
                  <a:srgbClr val="000066"/>
                </a:solidFill>
                <a:latin typeface="微软雅黑" panose="020B0503020204020204" charset="-122"/>
                <a:ea typeface="微软雅黑" panose="020B0503020204020204" charset="-122"/>
              </a:rPr>
              <a:t>基本概念</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179705" y="1628775"/>
            <a:ext cx="8741410" cy="5030470"/>
          </a:xfrm>
          <a:prstGeom prst="rect">
            <a:avLst/>
          </a:prstGeom>
        </p:spPr>
        <p:txBody>
          <a:bodyPr wrap="square">
            <a:noAutofit/>
          </a:bodyPr>
          <a:lstStyle/>
          <a:p>
            <a:pPr algn="just"/>
            <a:r>
              <a:rPr lang="zh-CN" altLang="en-US" sz="2800" b="0" dirty="0">
                <a:solidFill>
                  <a:schemeClr val="tx1"/>
                </a:solidFill>
                <a:latin typeface="+mn-lt"/>
                <a:ea typeface="+mn-ea"/>
              </a:rPr>
              <a:t>基于上述三个准则，</a:t>
            </a:r>
            <a:r>
              <a:rPr lang="en-US" altLang="zh-CN" sz="2800" b="0" dirty="0">
                <a:solidFill>
                  <a:schemeClr val="tx1"/>
                </a:solidFill>
                <a:latin typeface="+mn-lt"/>
                <a:ea typeface="+mn-ea"/>
              </a:rPr>
              <a:t>Canny</a:t>
            </a:r>
            <a:r>
              <a:rPr lang="zh-CN" altLang="en-US" sz="2800" b="0" dirty="0">
                <a:solidFill>
                  <a:schemeClr val="tx1"/>
                </a:solidFill>
                <a:latin typeface="+mn-lt"/>
                <a:ea typeface="+mn-ea"/>
              </a:rPr>
              <a:t>首次提出将此三个准则用数学模型的方法，优化设计边缘检测算子。他采取高斯函数导数来设计边缘检测算子。</a:t>
            </a:r>
            <a:endParaRPr lang="zh-CN" altLang="en-US" sz="2800" b="0" dirty="0">
              <a:solidFill>
                <a:schemeClr val="tx1"/>
              </a:solidFill>
              <a:latin typeface="+mn-lt"/>
              <a:ea typeface="+mn-ea"/>
            </a:endParaRPr>
          </a:p>
          <a:p>
            <a:pPr algn="just"/>
            <a:endParaRPr lang="zh-CN" altLang="en-US" sz="2800" b="0" dirty="0">
              <a:solidFill>
                <a:schemeClr val="tx1"/>
              </a:solidFill>
              <a:latin typeface="+mn-lt"/>
              <a:ea typeface="+mn-ea"/>
            </a:endParaRPr>
          </a:p>
          <a:p>
            <a:pPr algn="just"/>
            <a:r>
              <a:rPr lang="zh-CN" altLang="en-US" sz="2800" b="0" dirty="0">
                <a:solidFill>
                  <a:schemeClr val="tx1"/>
                </a:solidFill>
                <a:latin typeface="+mn-lt"/>
                <a:ea typeface="+mn-ea"/>
              </a:rPr>
              <a:t>对于二维图像，采取若干方向的模板分别对图像进行卷积，遴选最可能的边缘方向。</a:t>
            </a:r>
            <a:endParaRPr lang="zh-CN" altLang="en-US" sz="2800" b="0" dirty="0">
              <a:solidFill>
                <a:schemeClr val="tx1"/>
              </a:solidFill>
              <a:latin typeface="+mn-lt"/>
              <a:ea typeface="+mn-ea"/>
            </a:endParaRPr>
          </a:p>
          <a:p>
            <a:pPr algn="just"/>
            <a:endParaRPr lang="zh-CN" altLang="en-US" sz="2800" b="0" dirty="0">
              <a:solidFill>
                <a:schemeClr val="tx1"/>
              </a:solidFill>
              <a:latin typeface="+mn-lt"/>
              <a:ea typeface="+mn-ea"/>
            </a:endParaRPr>
          </a:p>
          <a:p>
            <a:pPr algn="just"/>
            <a:r>
              <a:rPr lang="zh-CN" altLang="en-US" sz="2800" b="0" dirty="0">
                <a:solidFill>
                  <a:schemeClr val="tx1"/>
                </a:solidFill>
                <a:latin typeface="+mn-lt"/>
                <a:ea typeface="+mn-ea"/>
              </a:rPr>
              <a:t>对于一维阶跃边缘，最优边缘检测器的形状与高斯函数在任一方向上的方向导数一致，然后与图像的卷积，因此选取高斯函数的一阶导数作为阶跃边缘的次最优边缘检测算子。</a:t>
            </a:r>
            <a:endParaRPr lang="en-US" altLang="zh-CN" sz="2800" b="0" dirty="0">
              <a:solidFill>
                <a:schemeClr val="tx1"/>
              </a:solidFill>
              <a:latin typeface="+mn-lt"/>
              <a:ea typeface="+mn-ea"/>
            </a:endParaRPr>
          </a:p>
        </p:txBody>
      </p:sp>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67</a:t>
            </a:r>
            <a:endParaRPr lang="en-US" sz="1600" b="1" dirty="0">
              <a:solidFill>
                <a:schemeClr val="tx1"/>
              </a:solidFill>
            </a:endParaRPr>
          </a:p>
        </p:txBody>
      </p:sp>
      <p:sp>
        <p:nvSpPr>
          <p:cNvPr id="6" name="文本框 5"/>
          <p:cNvSpPr txBox="1"/>
          <p:nvPr/>
        </p:nvSpPr>
        <p:spPr>
          <a:xfrm>
            <a:off x="7164705" y="260350"/>
            <a:ext cx="1593850" cy="420370"/>
          </a:xfrm>
          <a:prstGeom prst="rect">
            <a:avLst/>
          </a:prstGeom>
          <a:noFill/>
        </p:spPr>
        <p:txBody>
          <a:bodyPr wrap="square" rtlCol="0">
            <a:spAutoFit/>
          </a:bodyPr>
          <a:lstStyle/>
          <a:p>
            <a:r>
              <a:rPr lang="en-US" altLang="zh-CN" sz="2135" b="1" dirty="0">
                <a:solidFill>
                  <a:schemeClr val="bg1"/>
                </a:solidFill>
                <a:latin typeface="微软雅黑" panose="020B0503020204020204" charset="-122"/>
                <a:ea typeface="微软雅黑" panose="020B0503020204020204" charset="-122"/>
              </a:rPr>
              <a:t>Canny</a:t>
            </a:r>
            <a:r>
              <a:rPr lang="zh-CN" altLang="en-US" sz="2135" b="1" dirty="0">
                <a:solidFill>
                  <a:schemeClr val="bg1"/>
                </a:solidFill>
                <a:latin typeface="微软雅黑" panose="020B0503020204020204" charset="-122"/>
                <a:ea typeface="微软雅黑" panose="020B0503020204020204" charset="-122"/>
              </a:rPr>
              <a:t>算子</a:t>
            </a:r>
            <a:endParaRPr lang="zh-CN" altLang="en-US" sz="2135" b="1"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文本框 1"/>
          <p:cNvSpPr txBox="1"/>
          <p:nvPr/>
        </p:nvSpPr>
        <p:spPr>
          <a:xfrm>
            <a:off x="613261" y="139609"/>
            <a:ext cx="3568755" cy="420370"/>
          </a:xfrm>
          <a:prstGeom prst="rect">
            <a:avLst/>
          </a:prstGeom>
          <a:noFill/>
        </p:spPr>
        <p:txBody>
          <a:bodyPr wrap="square" rtlCol="0">
            <a:spAutoFit/>
          </a:bodyPr>
          <a:lstStyle/>
          <a:p>
            <a:pPr algn="ctr"/>
            <a:r>
              <a:rPr lang="zh-CN" altLang="en-US" sz="2135" b="1" dirty="0">
                <a:solidFill>
                  <a:srgbClr val="000000"/>
                </a:solidFill>
                <a:latin typeface="微软雅黑" panose="020B0503020204020204" charset="-122"/>
                <a:ea typeface="微软雅黑" panose="020B0503020204020204" charset="-122"/>
              </a:rPr>
              <a:t>一、</a:t>
            </a:r>
            <a:r>
              <a:rPr lang="zh-CN" altLang="en-US" sz="2135" b="1" dirty="0">
                <a:solidFill>
                  <a:srgbClr val="000066"/>
                </a:solidFill>
                <a:latin typeface="微软雅黑" panose="020B0503020204020204" charset="-122"/>
                <a:ea typeface="微软雅黑" panose="020B0503020204020204" charset="-122"/>
              </a:rPr>
              <a:t>边缘检测基本概念</a:t>
            </a:r>
            <a:endParaRPr lang="zh-CN" altLang="en-US" sz="2135" b="1" dirty="0">
              <a:solidFill>
                <a:srgbClr val="000066"/>
              </a:solidFill>
              <a:latin typeface="微软雅黑" panose="020B0503020204020204" charset="-122"/>
              <a:ea typeface="微软雅黑" panose="020B0503020204020204" charset="-122"/>
            </a:endParaRPr>
          </a:p>
        </p:txBody>
      </p:sp>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5</a:t>
            </a:r>
            <a:endParaRPr lang="en-US" sz="1600" b="1" dirty="0">
              <a:solidFill>
                <a:schemeClr val="tx1"/>
              </a:solidFill>
            </a:endParaRPr>
          </a:p>
        </p:txBody>
      </p:sp>
      <p:sp>
        <p:nvSpPr>
          <p:cNvPr id="4" name="矩形 3"/>
          <p:cNvSpPr/>
          <p:nvPr/>
        </p:nvSpPr>
        <p:spPr>
          <a:xfrm>
            <a:off x="251460" y="980440"/>
            <a:ext cx="8741410" cy="5856605"/>
          </a:xfrm>
          <a:prstGeom prst="rect">
            <a:avLst/>
          </a:prstGeom>
        </p:spPr>
        <p:txBody>
          <a:bodyPr wrap="square">
            <a:noAutofit/>
          </a:bodyPr>
          <a:lstStyle/>
          <a:p>
            <a:r>
              <a:rPr lang="zh-CN" altLang="en-US" sz="2800" b="0" dirty="0">
                <a:solidFill>
                  <a:schemeClr val="tx1"/>
                </a:solidFill>
                <a:latin typeface="+mn-lt"/>
                <a:ea typeface="+mn-ea"/>
              </a:rPr>
              <a:t>一类边缘检测方法的基本原理是将边缘建模为强度信息的跃变区域，例如基于连续函数的导数或梯度等设计微分检测器。</a:t>
            </a:r>
            <a:endParaRPr lang="zh-CN" altLang="en-US" sz="2800" b="0" dirty="0">
              <a:solidFill>
                <a:schemeClr val="tx1"/>
              </a:solidFill>
              <a:latin typeface="+mn-lt"/>
              <a:ea typeface="+mn-ea"/>
            </a:endParaRPr>
          </a:p>
          <a:p>
            <a:endParaRPr lang="zh-CN" altLang="en-US" sz="2800" b="0" dirty="0">
              <a:solidFill>
                <a:schemeClr val="tx1"/>
              </a:solidFill>
              <a:latin typeface="+mn-lt"/>
              <a:ea typeface="+mn-ea"/>
              <a:sym typeface="+mn-ea"/>
            </a:endParaRPr>
          </a:p>
          <a:p>
            <a:r>
              <a:rPr lang="zh-CN" altLang="en-US" sz="2800" b="0" dirty="0">
                <a:solidFill>
                  <a:srgbClr val="FF0000"/>
                </a:solidFill>
                <a:latin typeface="+mn-lt"/>
                <a:ea typeface="+mn-ea"/>
                <a:sym typeface="+mn-ea"/>
              </a:rPr>
              <a:t>确定边缘点</a:t>
            </a:r>
            <a:r>
              <a:rPr lang="zh-CN" altLang="en-US" sz="2800" b="0" dirty="0">
                <a:solidFill>
                  <a:srgbClr val="FF0000"/>
                </a:solidFill>
                <a:latin typeface="+mn-lt"/>
                <a:ea typeface="+mn-ea"/>
              </a:rPr>
              <a:t>基本方法：</a:t>
            </a:r>
            <a:endParaRPr lang="zh-CN" altLang="en-US" sz="2800" b="0" dirty="0">
              <a:solidFill>
                <a:srgbClr val="FF0000"/>
              </a:solidFill>
              <a:latin typeface="+mn-lt"/>
              <a:ea typeface="+mn-ea"/>
            </a:endParaRPr>
          </a:p>
          <a:p>
            <a:endParaRPr lang="zh-CN" altLang="en-US" sz="2800" b="0" dirty="0">
              <a:solidFill>
                <a:schemeClr val="tx1"/>
              </a:solidFill>
              <a:latin typeface="+mn-lt"/>
              <a:ea typeface="+mn-ea"/>
            </a:endParaRPr>
          </a:p>
          <a:p>
            <a:pPr marL="457200" indent="-457200">
              <a:buFont typeface="Wingdings" panose="05000000000000000000" charset="0"/>
              <a:buChar char="l"/>
            </a:pPr>
            <a:r>
              <a:rPr lang="zh-CN" altLang="en-US" sz="2800" b="0" dirty="0">
                <a:solidFill>
                  <a:schemeClr val="tx1"/>
                </a:solidFill>
                <a:latin typeface="+mn-lt"/>
                <a:ea typeface="+mn-ea"/>
              </a:rPr>
              <a:t> 通过局部梯度模的最大值</a:t>
            </a:r>
            <a:endParaRPr lang="zh-CN" altLang="en-US" sz="2800" b="0" dirty="0">
              <a:solidFill>
                <a:schemeClr val="tx1"/>
              </a:solidFill>
              <a:latin typeface="+mn-lt"/>
              <a:ea typeface="+mn-ea"/>
            </a:endParaRPr>
          </a:p>
          <a:p>
            <a:pPr>
              <a:buFont typeface="Wingdings" panose="05000000000000000000" charset="0"/>
            </a:pPr>
            <a:r>
              <a:rPr lang="en-US" altLang="zh-CN" sz="2800" b="0" dirty="0">
                <a:solidFill>
                  <a:schemeClr val="tx1"/>
                </a:solidFill>
                <a:latin typeface="+mn-lt"/>
                <a:ea typeface="+mn-ea"/>
              </a:rPr>
              <a:t>     </a:t>
            </a:r>
            <a:r>
              <a:rPr lang="zh-CN" altLang="en-US" sz="2800" b="0" dirty="0">
                <a:solidFill>
                  <a:schemeClr val="tx1"/>
                </a:solidFill>
                <a:latin typeface="+mn-lt"/>
                <a:ea typeface="+mn-ea"/>
              </a:rPr>
              <a:t>（一阶方法）</a:t>
            </a:r>
            <a:endParaRPr lang="zh-CN" altLang="en-US" sz="2800" b="0" dirty="0">
              <a:solidFill>
                <a:schemeClr val="tx1"/>
              </a:solidFill>
              <a:latin typeface="+mn-lt"/>
              <a:ea typeface="+mn-ea"/>
            </a:endParaRPr>
          </a:p>
          <a:p>
            <a:pPr>
              <a:buFont typeface="Wingdings" panose="05000000000000000000" charset="0"/>
            </a:pPr>
            <a:endParaRPr lang="zh-CN" altLang="en-US" sz="2800" b="0" dirty="0">
              <a:solidFill>
                <a:schemeClr val="tx1"/>
              </a:solidFill>
              <a:latin typeface="+mn-lt"/>
              <a:ea typeface="+mn-ea"/>
            </a:endParaRPr>
          </a:p>
          <a:p>
            <a:pPr marL="457200" indent="-457200">
              <a:buFont typeface="Wingdings" panose="05000000000000000000" charset="0"/>
              <a:buChar char="l"/>
            </a:pPr>
            <a:r>
              <a:rPr lang="zh-CN" altLang="en-US" sz="2800" b="0" dirty="0">
                <a:solidFill>
                  <a:schemeClr val="tx1"/>
                </a:solidFill>
                <a:latin typeface="+mn-lt"/>
                <a:ea typeface="+mn-ea"/>
              </a:rPr>
              <a:t>局部二阶导数的零交叉点（</a:t>
            </a:r>
            <a:r>
              <a:rPr lang="en-US" altLang="zh-CN" sz="2800" b="0" dirty="0">
                <a:solidFill>
                  <a:schemeClr val="tx1"/>
                </a:solidFill>
                <a:latin typeface="+mn-lt"/>
                <a:ea typeface="+mn-ea"/>
              </a:rPr>
              <a:t>Zero Crossing Points</a:t>
            </a:r>
            <a:r>
              <a:rPr lang="zh-CN" altLang="en-US" sz="2800" b="0" dirty="0">
                <a:solidFill>
                  <a:schemeClr val="tx1"/>
                </a:solidFill>
                <a:latin typeface="+mn-lt"/>
                <a:ea typeface="+mn-ea"/>
              </a:rPr>
              <a:t>）（二阶方法）</a:t>
            </a:r>
            <a:endParaRPr lang="en-US" altLang="zh-CN" sz="2800" b="0" dirty="0">
              <a:solidFill>
                <a:schemeClr val="tx1"/>
              </a:solidFill>
              <a:latin typeface="+mn-lt"/>
              <a:ea typeface="+mn-ea"/>
            </a:endParaRPr>
          </a:p>
        </p:txBody>
      </p:sp>
      <p:sp>
        <p:nvSpPr>
          <p:cNvPr id="5" name="文本框 4"/>
          <p:cNvSpPr txBox="1"/>
          <p:nvPr/>
        </p:nvSpPr>
        <p:spPr>
          <a:xfrm>
            <a:off x="7236461" y="260350"/>
            <a:ext cx="1872044" cy="370840"/>
          </a:xfrm>
          <a:prstGeom prst="rect">
            <a:avLst/>
          </a:prstGeom>
          <a:noFill/>
        </p:spPr>
        <p:txBody>
          <a:bodyPr wrap="square" rtlCol="0" anchor="t">
            <a:noAutofit/>
          </a:bodyPr>
          <a:lstStyle/>
          <a:p>
            <a:r>
              <a:rPr lang="zh-CN" altLang="en-US" sz="2135" dirty="0">
                <a:solidFill>
                  <a:schemeClr val="bg1"/>
                </a:solidFill>
                <a:latin typeface="微软雅黑" panose="020B0503020204020204" charset="-122"/>
                <a:ea typeface="微软雅黑" panose="020B0503020204020204" charset="-122"/>
                <a:sym typeface="+mn-ea"/>
              </a:rPr>
              <a:t>基本概念</a:t>
            </a:r>
            <a:endParaRPr lang="zh-CN" altLang="en-US" sz="2135" dirty="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五、</a:t>
            </a:r>
            <a:r>
              <a:rPr lang="en-US" altLang="zh-CN" sz="2400" b="1" dirty="0">
                <a:solidFill>
                  <a:srgbClr val="000066"/>
                </a:solidFill>
                <a:latin typeface="微软雅黑" panose="020B0503020204020204" charset="-122"/>
                <a:ea typeface="微软雅黑" panose="020B0503020204020204" charset="-122"/>
              </a:rPr>
              <a:t>Canny</a:t>
            </a:r>
            <a:r>
              <a:rPr lang="zh-CN" altLang="en-US" sz="2400" b="1" dirty="0">
                <a:solidFill>
                  <a:srgbClr val="000066"/>
                </a:solidFill>
                <a:latin typeface="微软雅黑" panose="020B0503020204020204" charset="-122"/>
                <a:ea typeface="微软雅黑" panose="020B0503020204020204" charset="-122"/>
              </a:rPr>
              <a:t>边缘检测计算理论</a:t>
            </a:r>
            <a:endParaRPr lang="zh-CN" altLang="en-US" sz="2400" b="1" dirty="0">
              <a:solidFill>
                <a:srgbClr val="000066"/>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a:buFont typeface="Wingdings" panose="05000000000000000000" pitchFamily="2" charset="2"/>
              <a:buChar char="u"/>
            </a:pPr>
            <a:r>
              <a:rPr lang="en-US" altLang="zh-CN" sz="2135" b="1" dirty="0">
                <a:latin typeface="微软雅黑" panose="020B0503020204020204" charset="-122"/>
                <a:ea typeface="微软雅黑" panose="020B0503020204020204" charset="-122"/>
              </a:rPr>
              <a:t>Canny</a:t>
            </a:r>
            <a:r>
              <a:rPr lang="zh-CN" altLang="en-US" sz="2135" b="1" dirty="0">
                <a:latin typeface="微软雅黑" panose="020B0503020204020204" charset="-122"/>
                <a:ea typeface="微软雅黑" panose="020B0503020204020204" charset="-122"/>
              </a:rPr>
              <a:t>算子的推导过程：</a:t>
            </a: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zh-CN" altLang="en-US" sz="2135" b="1" dirty="0">
                <a:solidFill>
                  <a:srgbClr val="000066"/>
                </a:solidFill>
                <a:latin typeface="微软雅黑" panose="020B0503020204020204" charset="-122"/>
                <a:ea typeface="微软雅黑" panose="020B0503020204020204" charset="-122"/>
              </a:rPr>
              <a:t>基本概念</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395605" y="2060575"/>
            <a:ext cx="8741410" cy="4333875"/>
          </a:xfrm>
          <a:prstGeom prst="rect">
            <a:avLst/>
          </a:prstGeom>
        </p:spPr>
        <p:txBody>
          <a:bodyPr wrap="square">
            <a:noAutofit/>
          </a:bodyPr>
          <a:lstStyle/>
          <a:p>
            <a:r>
              <a:rPr lang="zh-CN" altLang="en-US" sz="2800" b="0" dirty="0">
                <a:solidFill>
                  <a:schemeClr val="tx1"/>
                </a:solidFill>
                <a:latin typeface="+mn-lt"/>
                <a:ea typeface="+mn-ea"/>
              </a:rPr>
              <a:t>对于二维高斯函数</a:t>
            </a:r>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r>
              <a:rPr lang="zh-CN" altLang="en-US" sz="2800" b="0" dirty="0">
                <a:solidFill>
                  <a:schemeClr val="tx1"/>
                </a:solidFill>
                <a:latin typeface="+mn-lt"/>
                <a:ea typeface="+mn-ea"/>
              </a:rPr>
              <a:t>在</a:t>
            </a:r>
            <a:r>
              <a:rPr lang="en-US" altLang="zh-CN" sz="2800" b="0" dirty="0">
                <a:solidFill>
                  <a:schemeClr val="tx1"/>
                </a:solidFill>
                <a:latin typeface="+mn-lt"/>
                <a:ea typeface="+mn-ea"/>
              </a:rPr>
              <a:t>                             </a:t>
            </a:r>
            <a:r>
              <a:rPr lang="zh-CN" altLang="en-US" sz="2800" b="0" dirty="0">
                <a:solidFill>
                  <a:schemeClr val="tx1"/>
                </a:solidFill>
                <a:latin typeface="+mn-lt"/>
                <a:ea typeface="+mn-ea"/>
              </a:rPr>
              <a:t>方向上的一阶方向导数为</a:t>
            </a:r>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p:txBody>
      </p:sp>
      <p:graphicFrame>
        <p:nvGraphicFramePr>
          <p:cNvPr id="7" name="对象 -2147480563"/>
          <p:cNvGraphicFramePr>
            <a:graphicFrameLocks noChangeAspect="1"/>
          </p:cNvGraphicFramePr>
          <p:nvPr/>
        </p:nvGraphicFramePr>
        <p:xfrm>
          <a:off x="2771775" y="2380615"/>
          <a:ext cx="4154805" cy="1007745"/>
        </p:xfrm>
        <a:graphic>
          <a:graphicData uri="http://schemas.openxmlformats.org/presentationml/2006/ole">
            <mc:AlternateContent xmlns:mc="http://schemas.openxmlformats.org/markup-compatibility/2006">
              <mc:Choice xmlns:v="urn:schemas-microsoft-com:vml" Requires="v">
                <p:oleObj spid="_x0000_s39958" name="" r:id="rId5" imgW="1739900" imgH="419100" progId="Equation.DSMT4">
                  <p:embed/>
                </p:oleObj>
              </mc:Choice>
              <mc:Fallback>
                <p:oleObj name="" r:id="rId5" imgW="1739900" imgH="419100" progId="Equation.DSMT4">
                  <p:embed/>
                  <p:pic>
                    <p:nvPicPr>
                      <p:cNvPr id="0" name="图片 3075"/>
                      <p:cNvPicPr/>
                      <p:nvPr/>
                    </p:nvPicPr>
                    <p:blipFill>
                      <a:blip r:embed="rId6"/>
                      <a:stretch>
                        <a:fillRect/>
                      </a:stretch>
                    </p:blipFill>
                    <p:spPr>
                      <a:xfrm>
                        <a:off x="2771775" y="2380615"/>
                        <a:ext cx="4154805" cy="1007745"/>
                      </a:xfrm>
                      <a:prstGeom prst="rect">
                        <a:avLst/>
                      </a:prstGeom>
                      <a:noFill/>
                      <a:ln w="38100">
                        <a:noFill/>
                        <a:miter/>
                      </a:ln>
                    </p:spPr>
                  </p:pic>
                </p:oleObj>
              </mc:Fallback>
            </mc:AlternateContent>
          </a:graphicData>
        </a:graphic>
      </p:graphicFrame>
      <p:graphicFrame>
        <p:nvGraphicFramePr>
          <p:cNvPr id="9" name="对象 -2147480562"/>
          <p:cNvGraphicFramePr>
            <a:graphicFrameLocks noChangeAspect="1"/>
          </p:cNvGraphicFramePr>
          <p:nvPr/>
        </p:nvGraphicFramePr>
        <p:xfrm>
          <a:off x="828040" y="3284855"/>
          <a:ext cx="2346960" cy="576580"/>
        </p:xfrm>
        <a:graphic>
          <a:graphicData uri="http://schemas.openxmlformats.org/presentationml/2006/ole">
            <mc:AlternateContent xmlns:mc="http://schemas.openxmlformats.org/markup-compatibility/2006">
              <mc:Choice xmlns:v="urn:schemas-microsoft-com:vml" Requires="v">
                <p:oleObj spid="_x0000_s39959" name="" r:id="rId7" imgW="862965" imgH="215900" progId="Equation.DSMT4">
                  <p:embed/>
                </p:oleObj>
              </mc:Choice>
              <mc:Fallback>
                <p:oleObj name="" r:id="rId7" imgW="862965" imgH="215900" progId="Equation.DSMT4">
                  <p:embed/>
                  <p:pic>
                    <p:nvPicPr>
                      <p:cNvPr id="0" name="图片 1"/>
                      <p:cNvPicPr/>
                      <p:nvPr/>
                    </p:nvPicPr>
                    <p:blipFill>
                      <a:blip r:embed="rId8"/>
                      <a:stretch>
                        <a:fillRect/>
                      </a:stretch>
                    </p:blipFill>
                    <p:spPr>
                      <a:xfrm>
                        <a:off x="828040" y="3284855"/>
                        <a:ext cx="2346960" cy="576580"/>
                      </a:xfrm>
                      <a:prstGeom prst="rect">
                        <a:avLst/>
                      </a:prstGeom>
                      <a:noFill/>
                      <a:ln w="38100">
                        <a:noFill/>
                        <a:miter/>
                      </a:ln>
                    </p:spPr>
                  </p:pic>
                </p:oleObj>
              </mc:Fallback>
            </mc:AlternateContent>
          </a:graphicData>
        </a:graphic>
      </p:graphicFrame>
      <p:graphicFrame>
        <p:nvGraphicFramePr>
          <p:cNvPr id="11" name="对象 -2147480561"/>
          <p:cNvGraphicFramePr>
            <a:graphicFrameLocks noChangeAspect="1"/>
          </p:cNvGraphicFramePr>
          <p:nvPr/>
        </p:nvGraphicFramePr>
        <p:xfrm>
          <a:off x="1133475" y="4292600"/>
          <a:ext cx="6977380" cy="892175"/>
        </p:xfrm>
        <a:graphic>
          <a:graphicData uri="http://schemas.openxmlformats.org/presentationml/2006/ole">
            <mc:AlternateContent xmlns:mc="http://schemas.openxmlformats.org/markup-compatibility/2006">
              <mc:Choice xmlns:v="urn:schemas-microsoft-com:vml" Requires="v">
                <p:oleObj spid="_x0000_s39960" name="" r:id="rId9" imgW="3124200" imgH="393700" progId="Equation.DSMT4">
                  <p:embed/>
                </p:oleObj>
              </mc:Choice>
              <mc:Fallback>
                <p:oleObj name="" r:id="rId9" imgW="3124200" imgH="393700" progId="Equation.DSMT4">
                  <p:embed/>
                  <p:pic>
                    <p:nvPicPr>
                      <p:cNvPr id="0" name="图片 2"/>
                      <p:cNvPicPr/>
                      <p:nvPr/>
                    </p:nvPicPr>
                    <p:blipFill>
                      <a:blip r:embed="rId10"/>
                      <a:stretch>
                        <a:fillRect/>
                      </a:stretch>
                    </p:blipFill>
                    <p:spPr>
                      <a:xfrm>
                        <a:off x="1133475" y="4292600"/>
                        <a:ext cx="6977380" cy="892175"/>
                      </a:xfrm>
                      <a:prstGeom prst="rect">
                        <a:avLst/>
                      </a:prstGeom>
                      <a:noFill/>
                      <a:ln w="38100">
                        <a:noFill/>
                        <a:miter/>
                      </a:ln>
                    </p:spPr>
                  </p:pic>
                </p:oleObj>
              </mc:Fallback>
            </mc:AlternateContent>
          </a:graphicData>
        </a:graphic>
      </p:graphicFrame>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68</a:t>
            </a:r>
            <a:endParaRPr lang="en-US" sz="1600" b="1" dirty="0">
              <a:solidFill>
                <a:schemeClr val="tx1"/>
              </a:solidFill>
            </a:endParaRPr>
          </a:p>
        </p:txBody>
      </p:sp>
      <p:sp>
        <p:nvSpPr>
          <p:cNvPr id="14" name="文本框 13"/>
          <p:cNvSpPr txBox="1"/>
          <p:nvPr/>
        </p:nvSpPr>
        <p:spPr>
          <a:xfrm>
            <a:off x="7164705" y="260350"/>
            <a:ext cx="1593850" cy="420370"/>
          </a:xfrm>
          <a:prstGeom prst="rect">
            <a:avLst/>
          </a:prstGeom>
          <a:noFill/>
        </p:spPr>
        <p:txBody>
          <a:bodyPr wrap="square" rtlCol="0">
            <a:spAutoFit/>
          </a:bodyPr>
          <a:lstStyle/>
          <a:p>
            <a:r>
              <a:rPr lang="en-US" altLang="zh-CN" sz="2135" b="1" dirty="0">
                <a:solidFill>
                  <a:schemeClr val="bg1"/>
                </a:solidFill>
                <a:latin typeface="微软雅黑" panose="020B0503020204020204" charset="-122"/>
                <a:ea typeface="微软雅黑" panose="020B0503020204020204" charset="-122"/>
              </a:rPr>
              <a:t>Canny</a:t>
            </a:r>
            <a:r>
              <a:rPr lang="zh-CN" altLang="en-US" sz="2135" b="1" dirty="0">
                <a:solidFill>
                  <a:schemeClr val="bg1"/>
                </a:solidFill>
                <a:latin typeface="微软雅黑" panose="020B0503020204020204" charset="-122"/>
                <a:ea typeface="微软雅黑" panose="020B0503020204020204" charset="-122"/>
              </a:rPr>
              <a:t>算子</a:t>
            </a:r>
            <a:endParaRPr lang="zh-CN" altLang="en-US" sz="2135" b="1"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五、</a:t>
            </a:r>
            <a:r>
              <a:rPr lang="en-US" altLang="zh-CN" sz="2400" b="1" dirty="0">
                <a:solidFill>
                  <a:srgbClr val="000066"/>
                </a:solidFill>
                <a:latin typeface="微软雅黑" panose="020B0503020204020204" charset="-122"/>
                <a:ea typeface="微软雅黑" panose="020B0503020204020204" charset="-122"/>
              </a:rPr>
              <a:t>Canny</a:t>
            </a:r>
            <a:r>
              <a:rPr lang="zh-CN" altLang="en-US" sz="2400" b="1" dirty="0">
                <a:solidFill>
                  <a:srgbClr val="000066"/>
                </a:solidFill>
                <a:latin typeface="微软雅黑" panose="020B0503020204020204" charset="-122"/>
                <a:ea typeface="微软雅黑" panose="020B0503020204020204" charset="-122"/>
              </a:rPr>
              <a:t>边缘检测计算理论</a:t>
            </a:r>
            <a:endParaRPr lang="zh-CN" altLang="en-US" sz="2400" b="1" dirty="0">
              <a:solidFill>
                <a:srgbClr val="000066"/>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a:buFont typeface="Wingdings" panose="05000000000000000000" pitchFamily="2" charset="2"/>
              <a:buChar char="u"/>
            </a:pPr>
            <a:r>
              <a:rPr lang="en-US" altLang="zh-CN" sz="2135" b="1" dirty="0">
                <a:latin typeface="微软雅黑" panose="020B0503020204020204" charset="-122"/>
                <a:ea typeface="微软雅黑" panose="020B0503020204020204" charset="-122"/>
              </a:rPr>
              <a:t>Canny</a:t>
            </a:r>
            <a:r>
              <a:rPr lang="zh-CN" altLang="en-US" sz="2135" b="1" dirty="0">
                <a:latin typeface="微软雅黑" panose="020B0503020204020204" charset="-122"/>
                <a:ea typeface="微软雅黑" panose="020B0503020204020204" charset="-122"/>
              </a:rPr>
              <a:t>算子的推导过程：</a:t>
            </a: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zh-CN" altLang="en-US" sz="2135" b="1" dirty="0">
                <a:solidFill>
                  <a:srgbClr val="000066"/>
                </a:solidFill>
                <a:latin typeface="微软雅黑" panose="020B0503020204020204" charset="-122"/>
                <a:ea typeface="微软雅黑" panose="020B0503020204020204" charset="-122"/>
              </a:rPr>
              <a:t>基本概念</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323215" y="1988820"/>
            <a:ext cx="8741410" cy="4333875"/>
          </a:xfrm>
          <a:prstGeom prst="rect">
            <a:avLst/>
          </a:prstGeom>
        </p:spPr>
        <p:txBody>
          <a:bodyPr wrap="square">
            <a:noAutofit/>
          </a:bodyPr>
          <a:lstStyle/>
          <a:p>
            <a:r>
              <a:rPr lang="zh-CN" altLang="en-US" sz="2800" b="0" dirty="0">
                <a:solidFill>
                  <a:schemeClr val="tx1"/>
                </a:solidFill>
                <a:latin typeface="+mn-lt"/>
                <a:ea typeface="+mn-ea"/>
              </a:rPr>
              <a:t>将图像与</a:t>
            </a:r>
            <a:r>
              <a:rPr lang="en-US" altLang="zh-CN" sz="2800" b="0" dirty="0">
                <a:solidFill>
                  <a:schemeClr val="tx1"/>
                </a:solidFill>
                <a:latin typeface="+mn-lt"/>
                <a:ea typeface="+mn-ea"/>
              </a:rPr>
              <a:t>                  </a:t>
            </a:r>
            <a:r>
              <a:rPr lang="zh-CN" altLang="en-US" sz="2800" b="0" dirty="0">
                <a:solidFill>
                  <a:schemeClr val="tx1"/>
                </a:solidFill>
                <a:latin typeface="+mn-lt"/>
                <a:ea typeface="+mn-ea"/>
              </a:rPr>
              <a:t>作卷积，同时改变</a:t>
            </a:r>
            <a:r>
              <a:rPr lang="en-US" altLang="zh-CN" sz="2800" b="0" dirty="0">
                <a:solidFill>
                  <a:schemeClr val="tx1"/>
                </a:solidFill>
                <a:latin typeface="+mn-lt"/>
                <a:ea typeface="+mn-ea"/>
              </a:rPr>
              <a:t>    </a:t>
            </a:r>
            <a:r>
              <a:rPr lang="zh-CN" altLang="en-US" sz="2800" b="0" dirty="0">
                <a:solidFill>
                  <a:schemeClr val="tx1"/>
                </a:solidFill>
                <a:latin typeface="+mn-lt"/>
                <a:ea typeface="+mn-ea"/>
              </a:rPr>
              <a:t>的方向，</a:t>
            </a:r>
            <a:endParaRPr lang="zh-CN" altLang="en-US" sz="2800" b="0" dirty="0">
              <a:solidFill>
                <a:schemeClr val="tx1"/>
              </a:solidFill>
              <a:latin typeface="+mn-lt"/>
              <a:ea typeface="+mn-ea"/>
            </a:endParaRPr>
          </a:p>
          <a:p>
            <a:r>
              <a:rPr lang="zh-CN" altLang="en-US" sz="2800" b="0" dirty="0">
                <a:solidFill>
                  <a:schemeClr val="tx1"/>
                </a:solidFill>
                <a:latin typeface="+mn-lt"/>
                <a:ea typeface="+mn-ea"/>
              </a:rPr>
              <a:t>则</a:t>
            </a:r>
            <a:r>
              <a:rPr lang="en-US" altLang="zh-CN" sz="2800" b="0" dirty="0">
                <a:solidFill>
                  <a:schemeClr val="tx1"/>
                </a:solidFill>
                <a:latin typeface="+mn-lt"/>
                <a:ea typeface="+mn-ea"/>
              </a:rPr>
              <a:t>                                  </a:t>
            </a:r>
            <a:r>
              <a:rPr lang="zh-CN" altLang="en-US" sz="2800" b="0" dirty="0">
                <a:solidFill>
                  <a:schemeClr val="tx1"/>
                </a:solidFill>
                <a:latin typeface="+mn-lt"/>
                <a:ea typeface="+mn-ea"/>
              </a:rPr>
              <a:t>取得极大值的方向</a:t>
            </a:r>
            <a:r>
              <a:rPr lang="en-US" altLang="zh-CN" sz="2800" b="0" dirty="0">
                <a:solidFill>
                  <a:schemeClr val="tx1"/>
                </a:solidFill>
                <a:latin typeface="+mn-lt"/>
                <a:ea typeface="+mn-ea"/>
              </a:rPr>
              <a:t>    </a:t>
            </a:r>
            <a:r>
              <a:rPr lang="zh-CN" altLang="en-US" sz="2800" b="0" dirty="0">
                <a:solidFill>
                  <a:schemeClr val="tx1"/>
                </a:solidFill>
                <a:latin typeface="+mn-lt"/>
                <a:ea typeface="+mn-ea"/>
              </a:rPr>
              <a:t>就是正交于检测边缘的方向，即满足：</a:t>
            </a:r>
            <a:endParaRPr lang="zh-CN" altLang="en-US" sz="2800" b="0" dirty="0">
              <a:solidFill>
                <a:schemeClr val="tx1"/>
              </a:solidFill>
              <a:latin typeface="+mn-lt"/>
              <a:ea typeface="+mn-ea"/>
            </a:endParaRPr>
          </a:p>
        </p:txBody>
      </p:sp>
      <p:graphicFrame>
        <p:nvGraphicFramePr>
          <p:cNvPr id="12" name="对象 -2147480560"/>
          <p:cNvGraphicFramePr>
            <a:graphicFrameLocks noChangeAspect="1"/>
          </p:cNvGraphicFramePr>
          <p:nvPr/>
        </p:nvGraphicFramePr>
        <p:xfrm>
          <a:off x="1763395" y="1988820"/>
          <a:ext cx="1538605" cy="531495"/>
        </p:xfrm>
        <a:graphic>
          <a:graphicData uri="http://schemas.openxmlformats.org/presentationml/2006/ole">
            <mc:AlternateContent xmlns:mc="http://schemas.openxmlformats.org/markup-compatibility/2006">
              <mc:Choice xmlns:v="urn:schemas-microsoft-com:vml" Requires="v">
                <p:oleObj spid="_x0000_s40996" name="" r:id="rId5" imgW="622300" imgH="215900" progId="Equation.DSMT4">
                  <p:embed/>
                </p:oleObj>
              </mc:Choice>
              <mc:Fallback>
                <p:oleObj name="" r:id="rId5" imgW="622300" imgH="215900" progId="Equation.DSMT4">
                  <p:embed/>
                  <p:pic>
                    <p:nvPicPr>
                      <p:cNvPr id="0" name="图片 6"/>
                      <p:cNvPicPr/>
                      <p:nvPr/>
                    </p:nvPicPr>
                    <p:blipFill>
                      <a:blip r:embed="rId6"/>
                      <a:stretch>
                        <a:fillRect/>
                      </a:stretch>
                    </p:blipFill>
                    <p:spPr>
                      <a:xfrm>
                        <a:off x="1763395" y="1988820"/>
                        <a:ext cx="1538605" cy="531495"/>
                      </a:xfrm>
                      <a:prstGeom prst="rect">
                        <a:avLst/>
                      </a:prstGeom>
                      <a:noFill/>
                      <a:ln w="38100">
                        <a:noFill/>
                        <a:miter/>
                      </a:ln>
                    </p:spPr>
                  </p:pic>
                </p:oleObj>
              </mc:Fallback>
            </mc:AlternateContent>
          </a:graphicData>
        </a:graphic>
      </p:graphicFrame>
      <p:graphicFrame>
        <p:nvGraphicFramePr>
          <p:cNvPr id="16" name="对象 -2147480559"/>
          <p:cNvGraphicFramePr>
            <a:graphicFrameLocks noChangeAspect="1"/>
          </p:cNvGraphicFramePr>
          <p:nvPr/>
        </p:nvGraphicFramePr>
        <p:xfrm>
          <a:off x="6156325" y="2053590"/>
          <a:ext cx="280035" cy="466725"/>
        </p:xfrm>
        <a:graphic>
          <a:graphicData uri="http://schemas.openxmlformats.org/presentationml/2006/ole">
            <mc:AlternateContent xmlns:mc="http://schemas.openxmlformats.org/markup-compatibility/2006">
              <mc:Choice xmlns:v="urn:schemas-microsoft-com:vml" Requires="v">
                <p:oleObj spid="_x0000_s40997" name="" r:id="rId7" imgW="88900" imgH="152400" progId="Equation.DSMT4">
                  <p:embed/>
                </p:oleObj>
              </mc:Choice>
              <mc:Fallback>
                <p:oleObj name="" r:id="rId7" imgW="88900" imgH="152400" progId="Equation.DSMT4">
                  <p:embed/>
                  <p:pic>
                    <p:nvPicPr>
                      <p:cNvPr id="0" name="图片 7"/>
                      <p:cNvPicPr/>
                      <p:nvPr/>
                    </p:nvPicPr>
                    <p:blipFill>
                      <a:blip r:embed="rId8"/>
                      <a:stretch>
                        <a:fillRect/>
                      </a:stretch>
                    </p:blipFill>
                    <p:spPr>
                      <a:xfrm>
                        <a:off x="6156325" y="2053590"/>
                        <a:ext cx="280035" cy="466725"/>
                      </a:xfrm>
                      <a:prstGeom prst="rect">
                        <a:avLst/>
                      </a:prstGeom>
                      <a:noFill/>
                      <a:ln w="38100">
                        <a:noFill/>
                        <a:miter/>
                      </a:ln>
                    </p:spPr>
                  </p:pic>
                </p:oleObj>
              </mc:Fallback>
            </mc:AlternateContent>
          </a:graphicData>
        </a:graphic>
      </p:graphicFrame>
      <p:graphicFrame>
        <p:nvGraphicFramePr>
          <p:cNvPr id="20" name="对象 -2147480558"/>
          <p:cNvGraphicFramePr>
            <a:graphicFrameLocks noChangeAspect="1"/>
          </p:cNvGraphicFramePr>
          <p:nvPr/>
        </p:nvGraphicFramePr>
        <p:xfrm>
          <a:off x="755650" y="2421890"/>
          <a:ext cx="2771140" cy="544830"/>
        </p:xfrm>
        <a:graphic>
          <a:graphicData uri="http://schemas.openxmlformats.org/presentationml/2006/ole">
            <mc:AlternateContent xmlns:mc="http://schemas.openxmlformats.org/markup-compatibility/2006">
              <mc:Choice xmlns:v="urn:schemas-microsoft-com:vml" Requires="v">
                <p:oleObj spid="_x0000_s40998" name="" r:id="rId9" imgW="1078865" imgH="215900" progId="Equation.DSMT4">
                  <p:embed/>
                </p:oleObj>
              </mc:Choice>
              <mc:Fallback>
                <p:oleObj name="" r:id="rId9" imgW="1078865" imgH="215900" progId="Equation.DSMT4">
                  <p:embed/>
                  <p:pic>
                    <p:nvPicPr>
                      <p:cNvPr id="0" name="图片 8"/>
                      <p:cNvPicPr/>
                      <p:nvPr/>
                    </p:nvPicPr>
                    <p:blipFill>
                      <a:blip r:embed="rId10"/>
                      <a:stretch>
                        <a:fillRect/>
                      </a:stretch>
                    </p:blipFill>
                    <p:spPr>
                      <a:xfrm>
                        <a:off x="755650" y="2421890"/>
                        <a:ext cx="2771140" cy="544830"/>
                      </a:xfrm>
                      <a:prstGeom prst="rect">
                        <a:avLst/>
                      </a:prstGeom>
                      <a:noFill/>
                      <a:ln w="38100">
                        <a:noFill/>
                        <a:miter/>
                      </a:ln>
                    </p:spPr>
                  </p:pic>
                </p:oleObj>
              </mc:Fallback>
            </mc:AlternateContent>
          </a:graphicData>
        </a:graphic>
      </p:graphicFrame>
      <p:graphicFrame>
        <p:nvGraphicFramePr>
          <p:cNvPr id="22" name="对象 -2147480556"/>
          <p:cNvGraphicFramePr>
            <a:graphicFrameLocks noChangeAspect="1"/>
          </p:cNvGraphicFramePr>
          <p:nvPr/>
        </p:nvGraphicFramePr>
        <p:xfrm>
          <a:off x="2771775" y="3615690"/>
          <a:ext cx="3808730" cy="1031875"/>
        </p:xfrm>
        <a:graphic>
          <a:graphicData uri="http://schemas.openxmlformats.org/presentationml/2006/ole">
            <mc:AlternateContent xmlns:mc="http://schemas.openxmlformats.org/markup-compatibility/2006">
              <mc:Choice xmlns:v="urn:schemas-microsoft-com:vml" Requires="v">
                <p:oleObj spid="_x0000_s40999" name="" r:id="rId11" imgW="1473200" imgH="393700" progId="Equation.DSMT4">
                  <p:embed/>
                </p:oleObj>
              </mc:Choice>
              <mc:Fallback>
                <p:oleObj name="" r:id="rId11" imgW="1473200" imgH="393700" progId="Equation.DSMT4">
                  <p:embed/>
                  <p:pic>
                    <p:nvPicPr>
                      <p:cNvPr id="0" name="图片 11"/>
                      <p:cNvPicPr/>
                      <p:nvPr/>
                    </p:nvPicPr>
                    <p:blipFill>
                      <a:blip r:embed="rId12"/>
                      <a:stretch>
                        <a:fillRect/>
                      </a:stretch>
                    </p:blipFill>
                    <p:spPr>
                      <a:xfrm>
                        <a:off x="2771775" y="3615690"/>
                        <a:ext cx="3808730" cy="1031875"/>
                      </a:xfrm>
                      <a:prstGeom prst="rect">
                        <a:avLst/>
                      </a:prstGeom>
                      <a:noFill/>
                      <a:ln w="38100">
                        <a:noFill/>
                        <a:miter/>
                      </a:ln>
                    </p:spPr>
                  </p:pic>
                </p:oleObj>
              </mc:Fallback>
            </mc:AlternateContent>
          </a:graphicData>
        </a:graphic>
      </p:graphicFrame>
      <p:graphicFrame>
        <p:nvGraphicFramePr>
          <p:cNvPr id="24" name="对象 -2147480559"/>
          <p:cNvGraphicFramePr>
            <a:graphicFrameLocks noChangeAspect="1"/>
          </p:cNvGraphicFramePr>
          <p:nvPr/>
        </p:nvGraphicFramePr>
        <p:xfrm>
          <a:off x="6372225" y="2449195"/>
          <a:ext cx="280035" cy="466725"/>
        </p:xfrm>
        <a:graphic>
          <a:graphicData uri="http://schemas.openxmlformats.org/presentationml/2006/ole">
            <mc:AlternateContent xmlns:mc="http://schemas.openxmlformats.org/markup-compatibility/2006">
              <mc:Choice xmlns:v="urn:schemas-microsoft-com:vml" Requires="v">
                <p:oleObj spid="_x0000_s41000" name="" r:id="rId13" imgW="88900" imgH="152400" progId="Equation.DSMT4">
                  <p:embed/>
                </p:oleObj>
              </mc:Choice>
              <mc:Fallback>
                <p:oleObj name="" r:id="rId13" imgW="88900" imgH="152400" progId="Equation.DSMT4">
                  <p:embed/>
                  <p:pic>
                    <p:nvPicPr>
                      <p:cNvPr id="0" name="图片 7"/>
                      <p:cNvPicPr/>
                      <p:nvPr/>
                    </p:nvPicPr>
                    <p:blipFill>
                      <a:blip r:embed="rId8"/>
                      <a:stretch>
                        <a:fillRect/>
                      </a:stretch>
                    </p:blipFill>
                    <p:spPr>
                      <a:xfrm>
                        <a:off x="6372225" y="2449195"/>
                        <a:ext cx="280035" cy="466725"/>
                      </a:xfrm>
                      <a:prstGeom prst="rect">
                        <a:avLst/>
                      </a:prstGeom>
                      <a:noFill/>
                      <a:ln w="38100">
                        <a:noFill/>
                        <a:miter/>
                      </a:ln>
                    </p:spPr>
                  </p:pic>
                </p:oleObj>
              </mc:Fallback>
            </mc:AlternateContent>
          </a:graphicData>
        </a:graphic>
      </p:graphicFrame>
      <p:sp>
        <p:nvSpPr>
          <p:cNvPr id="26"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69</a:t>
            </a:r>
            <a:endParaRPr lang="en-US" sz="1600" b="1" dirty="0">
              <a:solidFill>
                <a:schemeClr val="tx1"/>
              </a:solidFill>
            </a:endParaRPr>
          </a:p>
        </p:txBody>
      </p:sp>
      <p:sp>
        <p:nvSpPr>
          <p:cNvPr id="14" name="文本框 13"/>
          <p:cNvSpPr txBox="1"/>
          <p:nvPr/>
        </p:nvSpPr>
        <p:spPr>
          <a:xfrm>
            <a:off x="7164705" y="260350"/>
            <a:ext cx="1593850" cy="420370"/>
          </a:xfrm>
          <a:prstGeom prst="rect">
            <a:avLst/>
          </a:prstGeom>
          <a:noFill/>
        </p:spPr>
        <p:txBody>
          <a:bodyPr wrap="square" rtlCol="0">
            <a:spAutoFit/>
          </a:bodyPr>
          <a:lstStyle/>
          <a:p>
            <a:r>
              <a:rPr lang="en-US" altLang="zh-CN" sz="2135" b="1" dirty="0">
                <a:solidFill>
                  <a:schemeClr val="bg1"/>
                </a:solidFill>
                <a:latin typeface="微软雅黑" panose="020B0503020204020204" charset="-122"/>
                <a:ea typeface="微软雅黑" panose="020B0503020204020204" charset="-122"/>
              </a:rPr>
              <a:t>Canny</a:t>
            </a:r>
            <a:r>
              <a:rPr lang="zh-CN" altLang="en-US" sz="2135" b="1" dirty="0">
                <a:solidFill>
                  <a:schemeClr val="bg1"/>
                </a:solidFill>
                <a:latin typeface="微软雅黑" panose="020B0503020204020204" charset="-122"/>
                <a:ea typeface="微软雅黑" panose="020B0503020204020204" charset="-122"/>
              </a:rPr>
              <a:t>算子</a:t>
            </a:r>
            <a:endParaRPr lang="zh-CN" altLang="en-US" sz="2135" b="1"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五、</a:t>
            </a:r>
            <a:r>
              <a:rPr lang="en-US" altLang="zh-CN" sz="2400" b="1" dirty="0">
                <a:solidFill>
                  <a:srgbClr val="000066"/>
                </a:solidFill>
                <a:latin typeface="微软雅黑" panose="020B0503020204020204" charset="-122"/>
                <a:ea typeface="微软雅黑" panose="020B0503020204020204" charset="-122"/>
              </a:rPr>
              <a:t>Canny</a:t>
            </a:r>
            <a:r>
              <a:rPr lang="zh-CN" altLang="en-US" sz="2400" b="1" dirty="0">
                <a:solidFill>
                  <a:srgbClr val="000066"/>
                </a:solidFill>
                <a:latin typeface="微软雅黑" panose="020B0503020204020204" charset="-122"/>
                <a:ea typeface="微软雅黑" panose="020B0503020204020204" charset="-122"/>
              </a:rPr>
              <a:t>边缘检测计算理论</a:t>
            </a:r>
            <a:endParaRPr lang="zh-CN" altLang="en-US" sz="2400" b="1" dirty="0">
              <a:solidFill>
                <a:srgbClr val="000066"/>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a:buFont typeface="Wingdings" panose="05000000000000000000" pitchFamily="2" charset="2"/>
              <a:buChar char="u"/>
            </a:pPr>
            <a:r>
              <a:rPr lang="en-US" altLang="zh-CN" sz="2135" b="1" dirty="0">
                <a:latin typeface="微软雅黑" panose="020B0503020204020204" charset="-122"/>
                <a:ea typeface="微软雅黑" panose="020B0503020204020204" charset="-122"/>
              </a:rPr>
              <a:t>Canny</a:t>
            </a:r>
            <a:r>
              <a:rPr lang="zh-CN" altLang="en-US" sz="2135" b="1" dirty="0">
                <a:latin typeface="微软雅黑" panose="020B0503020204020204" charset="-122"/>
                <a:ea typeface="微软雅黑" panose="020B0503020204020204" charset="-122"/>
              </a:rPr>
              <a:t>算子的推导过程：</a:t>
            </a: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zh-CN" altLang="en-US" sz="2135" b="1" dirty="0">
                <a:solidFill>
                  <a:srgbClr val="000066"/>
                </a:solidFill>
                <a:latin typeface="微软雅黑" panose="020B0503020204020204" charset="-122"/>
                <a:ea typeface="微软雅黑" panose="020B0503020204020204" charset="-122"/>
              </a:rPr>
              <a:t>基本概念</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505460" y="2386330"/>
            <a:ext cx="8741410" cy="4333875"/>
          </a:xfrm>
          <a:prstGeom prst="rect">
            <a:avLst/>
          </a:prstGeom>
        </p:spPr>
        <p:txBody>
          <a:bodyPr wrap="square">
            <a:noAutofit/>
          </a:bodyPr>
          <a:lstStyle/>
          <a:p>
            <a:r>
              <a:rPr lang="zh-CN" altLang="en-US" sz="2800" b="0" dirty="0">
                <a:solidFill>
                  <a:schemeClr val="tx1"/>
                </a:solidFill>
                <a:latin typeface="+mn-lt"/>
                <a:ea typeface="+mn-ea"/>
              </a:rPr>
              <a:t>将</a:t>
            </a:r>
            <a:r>
              <a:rPr lang="en-US" altLang="zh-CN" sz="2800" b="0" dirty="0">
                <a:solidFill>
                  <a:schemeClr val="tx1"/>
                </a:solidFill>
                <a:latin typeface="+mn-lt"/>
                <a:ea typeface="+mn-ea"/>
              </a:rPr>
              <a:t> </a:t>
            </a:r>
            <a:r>
              <a:rPr lang="zh-CN" altLang="en-US" sz="2800" b="0" dirty="0">
                <a:solidFill>
                  <a:schemeClr val="tx1"/>
                </a:solidFill>
                <a:latin typeface="+mn-lt"/>
                <a:ea typeface="+mn-ea"/>
              </a:rPr>
              <a:t>上面两个公式进行结合，可得</a:t>
            </a:r>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p:txBody>
      </p:sp>
      <p:graphicFrame>
        <p:nvGraphicFramePr>
          <p:cNvPr id="7" name="对象 -2147480555"/>
          <p:cNvGraphicFramePr>
            <a:graphicFrameLocks noChangeAspect="1"/>
          </p:cNvGraphicFramePr>
          <p:nvPr/>
        </p:nvGraphicFramePr>
        <p:xfrm>
          <a:off x="1259840" y="3212465"/>
          <a:ext cx="7176770" cy="1291590"/>
        </p:xfrm>
        <a:graphic>
          <a:graphicData uri="http://schemas.openxmlformats.org/presentationml/2006/ole">
            <mc:AlternateContent xmlns:mc="http://schemas.openxmlformats.org/markup-compatibility/2006">
              <mc:Choice xmlns:v="urn:schemas-microsoft-com:vml" Requires="v">
                <p:oleObj spid="_x0000_s41992" name="" r:id="rId5" imgW="3175000" imgH="571500" progId="Equation.DSMT4">
                  <p:embed/>
                </p:oleObj>
              </mc:Choice>
              <mc:Fallback>
                <p:oleObj name="" r:id="rId5" imgW="3175000" imgH="571500" progId="Equation.DSMT4">
                  <p:embed/>
                  <p:pic>
                    <p:nvPicPr>
                      <p:cNvPr id="0" name="图片 3075"/>
                      <p:cNvPicPr/>
                      <p:nvPr/>
                    </p:nvPicPr>
                    <p:blipFill>
                      <a:blip r:embed="rId6"/>
                      <a:stretch>
                        <a:fillRect/>
                      </a:stretch>
                    </p:blipFill>
                    <p:spPr>
                      <a:xfrm>
                        <a:off x="1259840" y="3212465"/>
                        <a:ext cx="7176770" cy="1291590"/>
                      </a:xfrm>
                      <a:prstGeom prst="rect">
                        <a:avLst/>
                      </a:prstGeom>
                      <a:noFill/>
                      <a:ln w="38100">
                        <a:noFill/>
                        <a:miter/>
                      </a:ln>
                    </p:spPr>
                  </p:pic>
                </p:oleObj>
              </mc:Fallback>
            </mc:AlternateContent>
          </a:graphicData>
        </a:graphic>
      </p:graphicFrame>
      <p:sp>
        <p:nvSpPr>
          <p:cNvPr id="9"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70</a:t>
            </a:r>
            <a:endParaRPr lang="en-US" sz="1600" b="1" dirty="0">
              <a:solidFill>
                <a:schemeClr val="tx1"/>
              </a:solidFill>
            </a:endParaRPr>
          </a:p>
        </p:txBody>
      </p:sp>
      <p:sp>
        <p:nvSpPr>
          <p:cNvPr id="10" name="文本框 9"/>
          <p:cNvSpPr txBox="1"/>
          <p:nvPr/>
        </p:nvSpPr>
        <p:spPr>
          <a:xfrm>
            <a:off x="7164705" y="260350"/>
            <a:ext cx="1593850" cy="420370"/>
          </a:xfrm>
          <a:prstGeom prst="rect">
            <a:avLst/>
          </a:prstGeom>
          <a:noFill/>
        </p:spPr>
        <p:txBody>
          <a:bodyPr wrap="square" rtlCol="0">
            <a:spAutoFit/>
          </a:bodyPr>
          <a:lstStyle/>
          <a:p>
            <a:r>
              <a:rPr lang="en-US" altLang="zh-CN" sz="2135" b="1" dirty="0">
                <a:solidFill>
                  <a:schemeClr val="bg1"/>
                </a:solidFill>
                <a:latin typeface="微软雅黑" panose="020B0503020204020204" charset="-122"/>
                <a:ea typeface="微软雅黑" panose="020B0503020204020204" charset="-122"/>
              </a:rPr>
              <a:t>Canny</a:t>
            </a:r>
            <a:r>
              <a:rPr lang="zh-CN" altLang="en-US" sz="2135" b="1" dirty="0">
                <a:solidFill>
                  <a:schemeClr val="bg1"/>
                </a:solidFill>
                <a:latin typeface="微软雅黑" panose="020B0503020204020204" charset="-122"/>
                <a:ea typeface="微软雅黑" panose="020B0503020204020204" charset="-122"/>
              </a:rPr>
              <a:t>算子</a:t>
            </a:r>
            <a:endParaRPr lang="zh-CN" altLang="en-US" sz="2135" b="1"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五、</a:t>
            </a:r>
            <a:r>
              <a:rPr lang="en-US" altLang="zh-CN" sz="2400" b="1" dirty="0">
                <a:solidFill>
                  <a:srgbClr val="000066"/>
                </a:solidFill>
                <a:latin typeface="微软雅黑" panose="020B0503020204020204" charset="-122"/>
                <a:ea typeface="微软雅黑" panose="020B0503020204020204" charset="-122"/>
              </a:rPr>
              <a:t>Canny</a:t>
            </a:r>
            <a:r>
              <a:rPr lang="zh-CN" altLang="en-US" sz="2400" b="1" dirty="0">
                <a:solidFill>
                  <a:srgbClr val="000066"/>
                </a:solidFill>
                <a:latin typeface="微软雅黑" panose="020B0503020204020204" charset="-122"/>
                <a:ea typeface="微软雅黑" panose="020B0503020204020204" charset="-122"/>
              </a:rPr>
              <a:t>边缘检测计算理论</a:t>
            </a:r>
            <a:endParaRPr lang="zh-CN" altLang="en-US" sz="2400" b="1" dirty="0">
              <a:solidFill>
                <a:srgbClr val="000066"/>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a:buFont typeface="Wingdings" panose="05000000000000000000" pitchFamily="2" charset="2"/>
              <a:buChar char="u"/>
            </a:pPr>
            <a:r>
              <a:rPr lang="en-US" altLang="zh-CN" sz="2135" b="1" dirty="0">
                <a:latin typeface="微软雅黑" panose="020B0503020204020204" charset="-122"/>
                <a:ea typeface="微软雅黑" panose="020B0503020204020204" charset="-122"/>
              </a:rPr>
              <a:t>Canny</a:t>
            </a:r>
            <a:r>
              <a:rPr lang="zh-CN" altLang="en-US" sz="2135" b="1" dirty="0">
                <a:latin typeface="微软雅黑" panose="020B0503020204020204" charset="-122"/>
                <a:ea typeface="微软雅黑" panose="020B0503020204020204" charset="-122"/>
              </a:rPr>
              <a:t>算子的推导过程：</a:t>
            </a: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zh-CN" altLang="en-US" sz="2135" b="1" dirty="0">
                <a:solidFill>
                  <a:srgbClr val="000066"/>
                </a:solidFill>
                <a:latin typeface="微软雅黑" panose="020B0503020204020204" charset="-122"/>
                <a:ea typeface="微软雅黑" panose="020B0503020204020204" charset="-122"/>
              </a:rPr>
              <a:t>基本概念</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505460" y="2386330"/>
            <a:ext cx="8741410" cy="4333875"/>
          </a:xfrm>
          <a:prstGeom prst="rect">
            <a:avLst/>
          </a:prstGeom>
        </p:spPr>
        <p:txBody>
          <a:bodyPr wrap="square">
            <a:noAutofit/>
          </a:bodyPr>
          <a:lstStyle/>
          <a:p>
            <a:r>
              <a:rPr lang="zh-CN" altLang="en-US" sz="2800" b="0" dirty="0">
                <a:solidFill>
                  <a:schemeClr val="tx1"/>
                </a:solidFill>
                <a:latin typeface="+mn-lt"/>
                <a:ea typeface="+mn-ea"/>
              </a:rPr>
              <a:t>进而有</a:t>
            </a:r>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p:txBody>
      </p:sp>
      <p:graphicFrame>
        <p:nvGraphicFramePr>
          <p:cNvPr id="8" name="对象 -2147480554"/>
          <p:cNvGraphicFramePr>
            <a:graphicFrameLocks noChangeAspect="1"/>
          </p:cNvGraphicFramePr>
          <p:nvPr/>
        </p:nvGraphicFramePr>
        <p:xfrm>
          <a:off x="3181985" y="2492375"/>
          <a:ext cx="2779395" cy="1481455"/>
        </p:xfrm>
        <a:graphic>
          <a:graphicData uri="http://schemas.openxmlformats.org/presentationml/2006/ole">
            <mc:AlternateContent xmlns:mc="http://schemas.openxmlformats.org/markup-compatibility/2006">
              <mc:Choice xmlns:v="urn:schemas-microsoft-com:vml" Requires="v">
                <p:oleObj spid="_x0000_s43030" name="" r:id="rId5" imgW="1358265" imgH="723900" progId="Equation.DSMT4">
                  <p:embed/>
                </p:oleObj>
              </mc:Choice>
              <mc:Fallback>
                <p:oleObj name="" r:id="rId5" imgW="1358265" imgH="723900" progId="Equation.DSMT4">
                  <p:embed/>
                  <p:pic>
                    <p:nvPicPr>
                      <p:cNvPr id="0" name="图片 2"/>
                      <p:cNvPicPr/>
                      <p:nvPr/>
                    </p:nvPicPr>
                    <p:blipFill>
                      <a:blip r:embed="rId6"/>
                      <a:stretch>
                        <a:fillRect/>
                      </a:stretch>
                    </p:blipFill>
                    <p:spPr>
                      <a:xfrm>
                        <a:off x="3181985" y="2492375"/>
                        <a:ext cx="2779395" cy="1481455"/>
                      </a:xfrm>
                      <a:prstGeom prst="rect">
                        <a:avLst/>
                      </a:prstGeom>
                      <a:noFill/>
                      <a:ln w="38100">
                        <a:noFill/>
                        <a:miter/>
                      </a:ln>
                    </p:spPr>
                  </p:pic>
                </p:oleObj>
              </mc:Fallback>
            </mc:AlternateContent>
          </a:graphicData>
        </a:graphic>
      </p:graphicFrame>
      <p:graphicFrame>
        <p:nvGraphicFramePr>
          <p:cNvPr id="10" name="对象 -2147480553"/>
          <p:cNvGraphicFramePr>
            <a:graphicFrameLocks noChangeAspect="1"/>
          </p:cNvGraphicFramePr>
          <p:nvPr/>
        </p:nvGraphicFramePr>
        <p:xfrm>
          <a:off x="2932430" y="4076700"/>
          <a:ext cx="3278505" cy="1320165"/>
        </p:xfrm>
        <a:graphic>
          <a:graphicData uri="http://schemas.openxmlformats.org/presentationml/2006/ole">
            <mc:AlternateContent xmlns:mc="http://schemas.openxmlformats.org/markup-compatibility/2006">
              <mc:Choice xmlns:v="urn:schemas-microsoft-com:vml" Requires="v">
                <p:oleObj spid="_x0000_s43031" name="" r:id="rId7" imgW="1473200" imgH="596900" progId="Equation.DSMT4">
                  <p:embed/>
                </p:oleObj>
              </mc:Choice>
              <mc:Fallback>
                <p:oleObj name="" r:id="rId7" imgW="1473200" imgH="596900" progId="Equation.DSMT4">
                  <p:embed/>
                  <p:pic>
                    <p:nvPicPr>
                      <p:cNvPr id="0" name="图片 3"/>
                      <p:cNvPicPr/>
                      <p:nvPr/>
                    </p:nvPicPr>
                    <p:blipFill>
                      <a:blip r:embed="rId8"/>
                      <a:stretch>
                        <a:fillRect/>
                      </a:stretch>
                    </p:blipFill>
                    <p:spPr>
                      <a:xfrm>
                        <a:off x="2932430" y="4076700"/>
                        <a:ext cx="3278505" cy="1320165"/>
                      </a:xfrm>
                      <a:prstGeom prst="rect">
                        <a:avLst/>
                      </a:prstGeom>
                      <a:noFill/>
                      <a:ln w="38100">
                        <a:noFill/>
                        <a:miter/>
                      </a:ln>
                    </p:spPr>
                  </p:pic>
                </p:oleObj>
              </mc:Fallback>
            </mc:AlternateContent>
          </a:graphicData>
        </a:graphic>
      </p:graphicFrame>
      <p:graphicFrame>
        <p:nvGraphicFramePr>
          <p:cNvPr id="12" name="对象 -2147480552"/>
          <p:cNvGraphicFramePr>
            <a:graphicFrameLocks noChangeAspect="1"/>
          </p:cNvGraphicFramePr>
          <p:nvPr/>
        </p:nvGraphicFramePr>
        <p:xfrm>
          <a:off x="2988310" y="5445125"/>
          <a:ext cx="3222625" cy="1229360"/>
        </p:xfrm>
        <a:graphic>
          <a:graphicData uri="http://schemas.openxmlformats.org/presentationml/2006/ole">
            <mc:AlternateContent xmlns:mc="http://schemas.openxmlformats.org/markup-compatibility/2006">
              <mc:Choice xmlns:v="urn:schemas-microsoft-com:vml" Requires="v">
                <p:oleObj spid="_x0000_s43032" name="" r:id="rId9" imgW="1497965" imgH="571500" progId="Equation.DSMT4">
                  <p:embed/>
                </p:oleObj>
              </mc:Choice>
              <mc:Fallback>
                <p:oleObj name="" r:id="rId9" imgW="1497965" imgH="571500" progId="Equation.DSMT4">
                  <p:embed/>
                  <p:pic>
                    <p:nvPicPr>
                      <p:cNvPr id="0" name="图片 4"/>
                      <p:cNvPicPr/>
                      <p:nvPr/>
                    </p:nvPicPr>
                    <p:blipFill>
                      <a:blip r:embed="rId10"/>
                      <a:stretch>
                        <a:fillRect/>
                      </a:stretch>
                    </p:blipFill>
                    <p:spPr>
                      <a:xfrm>
                        <a:off x="2988310" y="5445125"/>
                        <a:ext cx="3222625" cy="1229360"/>
                      </a:xfrm>
                      <a:prstGeom prst="rect">
                        <a:avLst/>
                      </a:prstGeom>
                      <a:noFill/>
                      <a:ln w="38100">
                        <a:noFill/>
                        <a:miter/>
                      </a:ln>
                    </p:spPr>
                  </p:pic>
                </p:oleObj>
              </mc:Fallback>
            </mc:AlternateContent>
          </a:graphicData>
        </a:graphic>
      </p:graphicFrame>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71</a:t>
            </a:r>
            <a:endParaRPr lang="en-US" sz="1600" b="1" dirty="0">
              <a:solidFill>
                <a:schemeClr val="tx1"/>
              </a:solidFill>
            </a:endParaRPr>
          </a:p>
        </p:txBody>
      </p:sp>
      <p:sp>
        <p:nvSpPr>
          <p:cNvPr id="14" name="文本框 13"/>
          <p:cNvSpPr txBox="1"/>
          <p:nvPr/>
        </p:nvSpPr>
        <p:spPr>
          <a:xfrm>
            <a:off x="7164705" y="260350"/>
            <a:ext cx="1593850" cy="420370"/>
          </a:xfrm>
          <a:prstGeom prst="rect">
            <a:avLst/>
          </a:prstGeom>
          <a:noFill/>
        </p:spPr>
        <p:txBody>
          <a:bodyPr wrap="square" rtlCol="0">
            <a:spAutoFit/>
          </a:bodyPr>
          <a:lstStyle/>
          <a:p>
            <a:r>
              <a:rPr lang="en-US" altLang="zh-CN" sz="2135" b="1" dirty="0">
                <a:solidFill>
                  <a:schemeClr val="bg1"/>
                </a:solidFill>
                <a:latin typeface="微软雅黑" panose="020B0503020204020204" charset="-122"/>
                <a:ea typeface="微软雅黑" panose="020B0503020204020204" charset="-122"/>
              </a:rPr>
              <a:t>Canny</a:t>
            </a:r>
            <a:r>
              <a:rPr lang="zh-CN" altLang="en-US" sz="2135" b="1" dirty="0">
                <a:solidFill>
                  <a:schemeClr val="bg1"/>
                </a:solidFill>
                <a:latin typeface="微软雅黑" panose="020B0503020204020204" charset="-122"/>
                <a:ea typeface="微软雅黑" panose="020B0503020204020204" charset="-122"/>
              </a:rPr>
              <a:t>算子</a:t>
            </a:r>
            <a:endParaRPr lang="zh-CN" altLang="en-US" sz="2135" b="1"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五、</a:t>
            </a:r>
            <a:r>
              <a:rPr lang="en-US" altLang="zh-CN" sz="2400" b="1" dirty="0">
                <a:solidFill>
                  <a:srgbClr val="000066"/>
                </a:solidFill>
                <a:latin typeface="微软雅黑" panose="020B0503020204020204" charset="-122"/>
                <a:ea typeface="微软雅黑" panose="020B0503020204020204" charset="-122"/>
              </a:rPr>
              <a:t>Canny</a:t>
            </a:r>
            <a:r>
              <a:rPr lang="zh-CN" altLang="en-US" sz="2400" b="1" dirty="0">
                <a:solidFill>
                  <a:srgbClr val="000066"/>
                </a:solidFill>
                <a:latin typeface="微软雅黑" panose="020B0503020204020204" charset="-122"/>
                <a:ea typeface="微软雅黑" panose="020B0503020204020204" charset="-122"/>
              </a:rPr>
              <a:t>边缘检测计算理论</a:t>
            </a:r>
            <a:endParaRPr lang="zh-CN" altLang="en-US" sz="2400" b="1" dirty="0">
              <a:solidFill>
                <a:srgbClr val="000066"/>
              </a:solidFill>
              <a:latin typeface="微软雅黑" panose="020B0503020204020204" charset="-122"/>
              <a:ea typeface="微软雅黑" panose="020B0503020204020204" charset="-122"/>
            </a:endParaRPr>
          </a:p>
        </p:txBody>
      </p:sp>
      <p:sp>
        <p:nvSpPr>
          <p:cNvPr id="6" name="Rectangle 5"/>
          <p:cNvSpPr>
            <a:spLocks noChangeArrowheads="1"/>
          </p:cNvSpPr>
          <p:nvPr>
            <p:custDataLst>
              <p:tags r:id="rId3"/>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a:buFont typeface="Wingdings" panose="05000000000000000000" pitchFamily="2" charset="2"/>
              <a:buChar char="u"/>
            </a:pPr>
            <a:r>
              <a:rPr lang="en-US" altLang="zh-CN" sz="2135" b="1" dirty="0">
                <a:latin typeface="微软雅黑" panose="020B0503020204020204" charset="-122"/>
                <a:ea typeface="微软雅黑" panose="020B0503020204020204" charset="-122"/>
              </a:rPr>
              <a:t>Canny</a:t>
            </a:r>
            <a:r>
              <a:rPr lang="zh-CN" altLang="en-US" sz="2135" b="1" dirty="0">
                <a:latin typeface="微软雅黑" panose="020B0503020204020204" charset="-122"/>
                <a:ea typeface="微软雅黑" panose="020B0503020204020204" charset="-122"/>
              </a:rPr>
              <a:t>算子的推导过程：</a:t>
            </a:r>
            <a:endParaRPr lang="zh-CN" altLang="en-US" sz="2135" b="1" dirty="0">
              <a:latin typeface="微软雅黑" panose="020B0503020204020204" charset="-122"/>
              <a:ea typeface="微软雅黑" panose="020B0503020204020204" charset="-122"/>
            </a:endParaRPr>
          </a:p>
        </p:txBody>
      </p:sp>
      <p:sp>
        <p:nvSpPr>
          <p:cNvPr id="15" name="object 2"/>
          <p:cNvSpPr txBox="1"/>
          <p:nvPr>
            <p:custDataLst>
              <p:tags r:id="rId4"/>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zh-CN" altLang="en-US" sz="2135" b="1" dirty="0">
                <a:solidFill>
                  <a:srgbClr val="000066"/>
                </a:solidFill>
                <a:latin typeface="微软雅黑" panose="020B0503020204020204" charset="-122"/>
                <a:ea typeface="微软雅黑" panose="020B0503020204020204" charset="-122"/>
              </a:rPr>
              <a:t>基本概念</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505460" y="1916430"/>
            <a:ext cx="8741410" cy="4333875"/>
          </a:xfrm>
          <a:prstGeom prst="rect">
            <a:avLst/>
          </a:prstGeom>
        </p:spPr>
        <p:txBody>
          <a:bodyPr wrap="square">
            <a:noAutofit/>
          </a:bodyPr>
          <a:lstStyle/>
          <a:p>
            <a:r>
              <a:rPr lang="zh-CN" altLang="en-US" sz="2800" b="0" dirty="0">
                <a:solidFill>
                  <a:schemeClr val="tx1"/>
                </a:solidFill>
                <a:latin typeface="+mn-lt"/>
                <a:ea typeface="+mn-ea"/>
              </a:rPr>
              <a:t>因此满足</a:t>
            </a:r>
            <a:r>
              <a:rPr lang="en-US" altLang="zh-CN" sz="2800" b="0" dirty="0">
                <a:solidFill>
                  <a:schemeClr val="tx1"/>
                </a:solidFill>
                <a:latin typeface="+mn-lt"/>
                <a:ea typeface="+mn-ea"/>
              </a:rPr>
              <a:t>                                          </a:t>
            </a:r>
            <a:r>
              <a:rPr lang="zh-CN" altLang="en-US" sz="2800" b="0" dirty="0">
                <a:solidFill>
                  <a:schemeClr val="tx1"/>
                </a:solidFill>
                <a:latin typeface="+mn-lt"/>
                <a:ea typeface="+mn-ea"/>
              </a:rPr>
              <a:t>条件的方向</a:t>
            </a:r>
            <a:r>
              <a:rPr lang="en-US" altLang="zh-CN" sz="2800" b="0" dirty="0">
                <a:solidFill>
                  <a:schemeClr val="tx1"/>
                </a:solidFill>
                <a:latin typeface="+mn-lt"/>
                <a:ea typeface="+mn-ea"/>
              </a:rPr>
              <a:t>   </a:t>
            </a:r>
            <a:r>
              <a:rPr lang="zh-CN" altLang="en-US" sz="2800" b="0" dirty="0">
                <a:solidFill>
                  <a:schemeClr val="tx1"/>
                </a:solidFill>
                <a:latin typeface="+mn-lt"/>
                <a:ea typeface="+mn-ea"/>
              </a:rPr>
              <a:t>为：</a:t>
            </a:r>
            <a:endParaRPr lang="zh-CN" altLang="en-US"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zh-CN" altLang="en-US" sz="2800" b="0" dirty="0">
                <a:solidFill>
                  <a:schemeClr val="tx1"/>
                </a:solidFill>
                <a:latin typeface="+mn-lt"/>
                <a:ea typeface="+mn-ea"/>
              </a:rPr>
              <a:t>在该方向上</a:t>
            </a:r>
            <a:r>
              <a:rPr lang="en-US" altLang="zh-CN" sz="2800" b="0" dirty="0">
                <a:solidFill>
                  <a:schemeClr val="tx1"/>
                </a:solidFill>
                <a:latin typeface="+mn-lt"/>
                <a:ea typeface="+mn-ea"/>
              </a:rPr>
              <a:t>                                    </a:t>
            </a:r>
            <a:r>
              <a:rPr lang="zh-CN" altLang="en-US" sz="2800" b="0" dirty="0">
                <a:solidFill>
                  <a:schemeClr val="tx1"/>
                </a:solidFill>
                <a:latin typeface="+mn-lt"/>
                <a:ea typeface="+mn-ea"/>
              </a:rPr>
              <a:t>具有最大的输出响应，此时边缘强度和边缘方向分别为</a:t>
            </a:r>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p:txBody>
      </p:sp>
      <p:graphicFrame>
        <p:nvGraphicFramePr>
          <p:cNvPr id="7" name="对象 -2147480551"/>
          <p:cNvGraphicFramePr>
            <a:graphicFrameLocks noChangeAspect="1"/>
          </p:cNvGraphicFramePr>
          <p:nvPr/>
        </p:nvGraphicFramePr>
        <p:xfrm>
          <a:off x="1907540" y="1831340"/>
          <a:ext cx="3507105" cy="949960"/>
        </p:xfrm>
        <a:graphic>
          <a:graphicData uri="http://schemas.openxmlformats.org/presentationml/2006/ole">
            <mc:AlternateContent xmlns:mc="http://schemas.openxmlformats.org/markup-compatibility/2006">
              <mc:Choice xmlns:v="urn:schemas-microsoft-com:vml" Requires="v">
                <p:oleObj spid="_x0000_s44075" name="" r:id="rId5" imgW="1473200" imgH="393700" progId="Equation.DSMT4">
                  <p:embed/>
                </p:oleObj>
              </mc:Choice>
              <mc:Fallback>
                <p:oleObj name="" r:id="rId5" imgW="1473200" imgH="393700" progId="Equation.DSMT4">
                  <p:embed/>
                  <p:pic>
                    <p:nvPicPr>
                      <p:cNvPr id="0" name="图片 3075"/>
                      <p:cNvPicPr/>
                      <p:nvPr/>
                    </p:nvPicPr>
                    <p:blipFill>
                      <a:blip r:embed="rId6"/>
                      <a:stretch>
                        <a:fillRect/>
                      </a:stretch>
                    </p:blipFill>
                    <p:spPr>
                      <a:xfrm>
                        <a:off x="1907540" y="1831340"/>
                        <a:ext cx="3507105" cy="949960"/>
                      </a:xfrm>
                      <a:prstGeom prst="rect">
                        <a:avLst/>
                      </a:prstGeom>
                      <a:noFill/>
                      <a:ln w="38100">
                        <a:noFill/>
                        <a:miter/>
                      </a:ln>
                    </p:spPr>
                  </p:pic>
                </p:oleObj>
              </mc:Fallback>
            </mc:AlternateContent>
          </a:graphicData>
        </a:graphic>
      </p:graphicFrame>
      <p:graphicFrame>
        <p:nvGraphicFramePr>
          <p:cNvPr id="16" name="对象 -2147480550"/>
          <p:cNvGraphicFramePr>
            <a:graphicFrameLocks noChangeAspect="1"/>
          </p:cNvGraphicFramePr>
          <p:nvPr/>
        </p:nvGraphicFramePr>
        <p:xfrm>
          <a:off x="7164070" y="1950720"/>
          <a:ext cx="292735" cy="488315"/>
        </p:xfrm>
        <a:graphic>
          <a:graphicData uri="http://schemas.openxmlformats.org/presentationml/2006/ole">
            <mc:AlternateContent xmlns:mc="http://schemas.openxmlformats.org/markup-compatibility/2006">
              <mc:Choice xmlns:v="urn:schemas-microsoft-com:vml" Requires="v">
                <p:oleObj spid="_x0000_s44076" name="" r:id="rId7" imgW="88900" imgH="152400" progId="Equation.DSMT4">
                  <p:embed/>
                </p:oleObj>
              </mc:Choice>
              <mc:Fallback>
                <p:oleObj name="" r:id="rId7" imgW="88900" imgH="152400" progId="Equation.DSMT4">
                  <p:embed/>
                  <p:pic>
                    <p:nvPicPr>
                      <p:cNvPr id="0" name="图片 7"/>
                      <p:cNvPicPr/>
                      <p:nvPr/>
                    </p:nvPicPr>
                    <p:blipFill>
                      <a:blip r:embed="rId8"/>
                      <a:stretch>
                        <a:fillRect/>
                      </a:stretch>
                    </p:blipFill>
                    <p:spPr>
                      <a:xfrm>
                        <a:off x="7164070" y="1950720"/>
                        <a:ext cx="292735" cy="488315"/>
                      </a:xfrm>
                      <a:prstGeom prst="rect">
                        <a:avLst/>
                      </a:prstGeom>
                      <a:noFill/>
                      <a:ln w="38100">
                        <a:noFill/>
                        <a:miter/>
                      </a:ln>
                    </p:spPr>
                  </p:pic>
                </p:oleObj>
              </mc:Fallback>
            </mc:AlternateContent>
          </a:graphicData>
        </a:graphic>
      </p:graphicFrame>
      <p:graphicFrame>
        <p:nvGraphicFramePr>
          <p:cNvPr id="18" name="对象 -2147480549"/>
          <p:cNvGraphicFramePr>
            <a:graphicFrameLocks noChangeAspect="1"/>
          </p:cNvGraphicFramePr>
          <p:nvPr/>
        </p:nvGraphicFramePr>
        <p:xfrm>
          <a:off x="2987675" y="2924810"/>
          <a:ext cx="3105785" cy="1020445"/>
        </p:xfrm>
        <a:graphic>
          <a:graphicData uri="http://schemas.openxmlformats.org/presentationml/2006/ole">
            <mc:AlternateContent xmlns:mc="http://schemas.openxmlformats.org/markup-compatibility/2006">
              <mc:Choice xmlns:v="urn:schemas-microsoft-com:vml" Requires="v">
                <p:oleObj spid="_x0000_s44077" name="" r:id="rId9" imgW="1282700" imgH="419100" progId="Equation.DSMT4">
                  <p:embed/>
                </p:oleObj>
              </mc:Choice>
              <mc:Fallback>
                <p:oleObj name="" r:id="rId9" imgW="1282700" imgH="419100" progId="Equation.DSMT4">
                  <p:embed/>
                  <p:pic>
                    <p:nvPicPr>
                      <p:cNvPr id="0" name="图片 8"/>
                      <p:cNvPicPr/>
                      <p:nvPr/>
                    </p:nvPicPr>
                    <p:blipFill>
                      <a:blip r:embed="rId10"/>
                      <a:stretch>
                        <a:fillRect/>
                      </a:stretch>
                    </p:blipFill>
                    <p:spPr>
                      <a:xfrm>
                        <a:off x="2987675" y="2924810"/>
                        <a:ext cx="3105785" cy="1020445"/>
                      </a:xfrm>
                      <a:prstGeom prst="rect">
                        <a:avLst/>
                      </a:prstGeom>
                      <a:noFill/>
                      <a:ln w="38100">
                        <a:noFill/>
                        <a:miter/>
                      </a:ln>
                    </p:spPr>
                  </p:pic>
                </p:oleObj>
              </mc:Fallback>
            </mc:AlternateContent>
          </a:graphicData>
        </a:graphic>
      </p:graphicFrame>
      <p:graphicFrame>
        <p:nvGraphicFramePr>
          <p:cNvPr id="20" name="对象 -2147480547"/>
          <p:cNvGraphicFramePr>
            <a:graphicFrameLocks noChangeAspect="1"/>
          </p:cNvGraphicFramePr>
          <p:nvPr/>
        </p:nvGraphicFramePr>
        <p:xfrm>
          <a:off x="2483485" y="4008120"/>
          <a:ext cx="2861310" cy="629285"/>
        </p:xfrm>
        <a:graphic>
          <a:graphicData uri="http://schemas.openxmlformats.org/presentationml/2006/ole">
            <mc:AlternateContent xmlns:mc="http://schemas.openxmlformats.org/markup-compatibility/2006">
              <mc:Choice xmlns:v="urn:schemas-microsoft-com:vml" Requires="v">
                <p:oleObj spid="_x0000_s44078" name="" r:id="rId11" imgW="1091565" imgH="241300" progId="Equation.DSMT4">
                  <p:embed/>
                </p:oleObj>
              </mc:Choice>
              <mc:Fallback>
                <p:oleObj name="" r:id="rId11" imgW="1091565" imgH="241300" progId="Equation.DSMT4">
                  <p:embed/>
                  <p:pic>
                    <p:nvPicPr>
                      <p:cNvPr id="0" name="图片 10"/>
                      <p:cNvPicPr/>
                      <p:nvPr/>
                    </p:nvPicPr>
                    <p:blipFill>
                      <a:blip r:embed="rId12"/>
                      <a:stretch>
                        <a:fillRect/>
                      </a:stretch>
                    </p:blipFill>
                    <p:spPr>
                      <a:xfrm>
                        <a:off x="2483485" y="4008120"/>
                        <a:ext cx="2861310" cy="629285"/>
                      </a:xfrm>
                      <a:prstGeom prst="rect">
                        <a:avLst/>
                      </a:prstGeom>
                      <a:noFill/>
                      <a:ln w="38100">
                        <a:noFill/>
                        <a:miter/>
                      </a:ln>
                    </p:spPr>
                  </p:pic>
                </p:oleObj>
              </mc:Fallback>
            </mc:AlternateContent>
          </a:graphicData>
        </a:graphic>
      </p:graphicFrame>
      <p:graphicFrame>
        <p:nvGraphicFramePr>
          <p:cNvPr id="22" name="对象 -2147480548"/>
          <p:cNvGraphicFramePr>
            <a:graphicFrameLocks noChangeAspect="1"/>
          </p:cNvGraphicFramePr>
          <p:nvPr/>
        </p:nvGraphicFramePr>
        <p:xfrm>
          <a:off x="3060065" y="5085080"/>
          <a:ext cx="3203575" cy="629920"/>
        </p:xfrm>
        <a:graphic>
          <a:graphicData uri="http://schemas.openxmlformats.org/presentationml/2006/ole">
            <mc:AlternateContent xmlns:mc="http://schemas.openxmlformats.org/markup-compatibility/2006">
              <mc:Choice xmlns:v="urn:schemas-microsoft-com:vml" Requires="v">
                <p:oleObj spid="_x0000_s44079" name="" r:id="rId13" imgW="1078865" imgH="215900" progId="Equation.DSMT4">
                  <p:embed/>
                </p:oleObj>
              </mc:Choice>
              <mc:Fallback>
                <p:oleObj name="" r:id="rId13" imgW="1078865" imgH="215900" progId="Equation.DSMT4">
                  <p:embed/>
                  <p:pic>
                    <p:nvPicPr>
                      <p:cNvPr id="0" name="图片 9"/>
                      <p:cNvPicPr/>
                      <p:nvPr/>
                    </p:nvPicPr>
                    <p:blipFill>
                      <a:blip r:embed="rId14"/>
                      <a:stretch>
                        <a:fillRect/>
                      </a:stretch>
                    </p:blipFill>
                    <p:spPr>
                      <a:xfrm>
                        <a:off x="3060065" y="5085080"/>
                        <a:ext cx="3203575" cy="629920"/>
                      </a:xfrm>
                      <a:prstGeom prst="rect">
                        <a:avLst/>
                      </a:prstGeom>
                      <a:noFill/>
                      <a:ln w="38100">
                        <a:noFill/>
                        <a:miter/>
                      </a:ln>
                    </p:spPr>
                  </p:pic>
                </p:oleObj>
              </mc:Fallback>
            </mc:AlternateContent>
          </a:graphicData>
        </a:graphic>
      </p:graphicFrame>
      <p:graphicFrame>
        <p:nvGraphicFramePr>
          <p:cNvPr id="24" name="对象 -2147480546"/>
          <p:cNvGraphicFramePr>
            <a:graphicFrameLocks noChangeAspect="1"/>
          </p:cNvGraphicFramePr>
          <p:nvPr/>
        </p:nvGraphicFramePr>
        <p:xfrm>
          <a:off x="2915920" y="5715000"/>
          <a:ext cx="3343910" cy="1098550"/>
        </p:xfrm>
        <a:graphic>
          <a:graphicData uri="http://schemas.openxmlformats.org/presentationml/2006/ole">
            <mc:AlternateContent xmlns:mc="http://schemas.openxmlformats.org/markup-compatibility/2006">
              <mc:Choice xmlns:v="urn:schemas-microsoft-com:vml" Requires="v">
                <p:oleObj spid="_x0000_s44080" name="" r:id="rId15" imgW="1282700" imgH="419100" progId="Equation.DSMT4">
                  <p:embed/>
                </p:oleObj>
              </mc:Choice>
              <mc:Fallback>
                <p:oleObj name="" r:id="rId15" imgW="1282700" imgH="419100" progId="Equation.DSMT4">
                  <p:embed/>
                  <p:pic>
                    <p:nvPicPr>
                      <p:cNvPr id="0" name="图片 11"/>
                      <p:cNvPicPr/>
                      <p:nvPr/>
                    </p:nvPicPr>
                    <p:blipFill>
                      <a:blip r:embed="rId16"/>
                      <a:stretch>
                        <a:fillRect/>
                      </a:stretch>
                    </p:blipFill>
                    <p:spPr>
                      <a:xfrm>
                        <a:off x="2915920" y="5715000"/>
                        <a:ext cx="3343910" cy="1098550"/>
                      </a:xfrm>
                      <a:prstGeom prst="rect">
                        <a:avLst/>
                      </a:prstGeom>
                      <a:noFill/>
                      <a:ln w="38100">
                        <a:noFill/>
                        <a:miter/>
                      </a:ln>
                    </p:spPr>
                  </p:pic>
                </p:oleObj>
              </mc:Fallback>
            </mc:AlternateContent>
          </a:graphicData>
        </a:graphic>
      </p:graphicFrame>
      <p:sp>
        <p:nvSpPr>
          <p:cNvPr id="26"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72</a:t>
            </a:r>
            <a:endParaRPr lang="en-US" sz="1600" b="1" dirty="0">
              <a:solidFill>
                <a:schemeClr val="tx1"/>
              </a:solidFill>
            </a:endParaRPr>
          </a:p>
        </p:txBody>
      </p:sp>
      <p:sp>
        <p:nvSpPr>
          <p:cNvPr id="17" name="文本框 16"/>
          <p:cNvSpPr txBox="1"/>
          <p:nvPr/>
        </p:nvSpPr>
        <p:spPr>
          <a:xfrm>
            <a:off x="7164705" y="260350"/>
            <a:ext cx="1593850" cy="420370"/>
          </a:xfrm>
          <a:prstGeom prst="rect">
            <a:avLst/>
          </a:prstGeom>
          <a:noFill/>
        </p:spPr>
        <p:txBody>
          <a:bodyPr wrap="square" rtlCol="0">
            <a:spAutoFit/>
          </a:bodyPr>
          <a:lstStyle/>
          <a:p>
            <a:r>
              <a:rPr lang="en-US" altLang="zh-CN" sz="2135" b="1" dirty="0">
                <a:solidFill>
                  <a:schemeClr val="bg1"/>
                </a:solidFill>
                <a:latin typeface="微软雅黑" panose="020B0503020204020204" charset="-122"/>
                <a:ea typeface="微软雅黑" panose="020B0503020204020204" charset="-122"/>
              </a:rPr>
              <a:t>Canny</a:t>
            </a:r>
            <a:r>
              <a:rPr lang="zh-CN" altLang="en-US" sz="2135" b="1" dirty="0">
                <a:solidFill>
                  <a:schemeClr val="bg1"/>
                </a:solidFill>
                <a:latin typeface="微软雅黑" panose="020B0503020204020204" charset="-122"/>
                <a:ea typeface="微软雅黑" panose="020B0503020204020204" charset="-122"/>
              </a:rPr>
              <a:t>算子</a:t>
            </a:r>
            <a:endParaRPr lang="zh-CN" altLang="en-US" sz="2135" b="1"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五、</a:t>
            </a:r>
            <a:r>
              <a:rPr lang="en-US" altLang="zh-CN" sz="2400" b="1" dirty="0">
                <a:solidFill>
                  <a:srgbClr val="000066"/>
                </a:solidFill>
                <a:latin typeface="微软雅黑" panose="020B0503020204020204" charset="-122"/>
                <a:ea typeface="微软雅黑" panose="020B0503020204020204" charset="-122"/>
              </a:rPr>
              <a:t>Canny</a:t>
            </a:r>
            <a:r>
              <a:rPr lang="zh-CN" altLang="en-US" sz="2400" b="1" dirty="0">
                <a:solidFill>
                  <a:srgbClr val="000066"/>
                </a:solidFill>
                <a:latin typeface="微软雅黑" panose="020B0503020204020204" charset="-122"/>
                <a:ea typeface="微软雅黑" panose="020B0503020204020204" charset="-122"/>
              </a:rPr>
              <a:t>边缘检测计算理论</a:t>
            </a:r>
            <a:endParaRPr lang="zh-CN" altLang="en-US" sz="2400" b="1" dirty="0">
              <a:solidFill>
                <a:srgbClr val="000066"/>
              </a:solidFill>
              <a:latin typeface="微软雅黑" panose="020B0503020204020204" charset="-122"/>
              <a:ea typeface="微软雅黑" panose="020B0503020204020204" charset="-122"/>
            </a:endParaRPr>
          </a:p>
        </p:txBody>
      </p:sp>
      <p:sp>
        <p:nvSpPr>
          <p:cNvPr id="15" name="object 2"/>
          <p:cNvSpPr txBox="1"/>
          <p:nvPr>
            <p:custDataLst>
              <p:tags r:id="rId3"/>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zh-CN" altLang="en-US" sz="2135" b="1" dirty="0">
                <a:solidFill>
                  <a:srgbClr val="000066"/>
                </a:solidFill>
                <a:latin typeface="微软雅黑" panose="020B0503020204020204" charset="-122"/>
                <a:ea typeface="微软雅黑" panose="020B0503020204020204" charset="-122"/>
              </a:rPr>
              <a:t>基本概念</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179705" y="1700530"/>
            <a:ext cx="8741410" cy="4333875"/>
          </a:xfrm>
          <a:prstGeom prst="rect">
            <a:avLst/>
          </a:prstGeom>
        </p:spPr>
        <p:txBody>
          <a:bodyPr wrap="square">
            <a:noAutofit/>
          </a:bodyPr>
          <a:lstStyle/>
          <a:p>
            <a:r>
              <a:rPr lang="en-US" altLang="zh-CN" sz="2800" b="0" dirty="0">
                <a:solidFill>
                  <a:schemeClr val="tx1"/>
                </a:solidFill>
                <a:latin typeface="+mn-lt"/>
                <a:ea typeface="+mn-ea"/>
              </a:rPr>
              <a:t>Canny</a:t>
            </a:r>
            <a:r>
              <a:rPr lang="zh-CN" altLang="en-US" sz="2800" b="0" dirty="0">
                <a:solidFill>
                  <a:schemeClr val="tx1"/>
                </a:solidFill>
                <a:latin typeface="+mn-lt"/>
                <a:ea typeface="+mn-ea"/>
              </a:rPr>
              <a:t>算子的实现可采取与</a:t>
            </a:r>
            <a:r>
              <a:rPr lang="en-US" altLang="zh-CN" sz="2800" b="0" dirty="0">
                <a:solidFill>
                  <a:schemeClr val="tx1"/>
                </a:solidFill>
                <a:latin typeface="+mn-lt"/>
                <a:ea typeface="+mn-ea"/>
              </a:rPr>
              <a:t>LOG</a:t>
            </a:r>
            <a:r>
              <a:rPr lang="zh-CN" altLang="en-US" sz="2800" b="0" dirty="0">
                <a:solidFill>
                  <a:schemeClr val="tx1"/>
                </a:solidFill>
                <a:latin typeface="+mn-lt"/>
                <a:ea typeface="+mn-ea"/>
              </a:rPr>
              <a:t>算子类似的可分离方法，即把</a:t>
            </a:r>
            <a:r>
              <a:rPr lang="en-US" altLang="zh-CN" sz="2800" b="0" dirty="0">
                <a:solidFill>
                  <a:schemeClr val="tx1"/>
                </a:solidFill>
                <a:latin typeface="+mn-lt"/>
                <a:ea typeface="+mn-ea"/>
              </a:rPr>
              <a:t>                   </a:t>
            </a:r>
            <a:r>
              <a:rPr lang="zh-CN" altLang="en-US" sz="2800" b="0" dirty="0">
                <a:solidFill>
                  <a:schemeClr val="tx1"/>
                </a:solidFill>
                <a:latin typeface="+mn-lt"/>
                <a:ea typeface="+mn-ea"/>
              </a:rPr>
              <a:t>的二维滤波卷积模板分解为两个一维的行</a:t>
            </a:r>
            <a:r>
              <a:rPr lang="en-US" altLang="zh-CN" sz="2800" b="0" dirty="0">
                <a:solidFill>
                  <a:schemeClr val="tx1"/>
                </a:solidFill>
                <a:latin typeface="+mn-lt"/>
                <a:ea typeface="+mn-ea"/>
              </a:rPr>
              <a:t>-</a:t>
            </a:r>
            <a:r>
              <a:rPr lang="zh-CN" altLang="en-US" sz="2800" b="0" dirty="0">
                <a:solidFill>
                  <a:schemeClr val="tx1"/>
                </a:solidFill>
                <a:latin typeface="+mn-lt"/>
                <a:ea typeface="+mn-ea"/>
              </a:rPr>
              <a:t>列滤波器，具体如下：</a:t>
            </a:r>
            <a:endParaRPr lang="zh-CN" altLang="en-US" sz="2800" b="0" dirty="0">
              <a:solidFill>
                <a:schemeClr val="tx1"/>
              </a:solidFill>
              <a:latin typeface="+mn-lt"/>
              <a:ea typeface="+mn-ea"/>
            </a:endParaRPr>
          </a:p>
          <a:p>
            <a:endParaRPr lang="en-US" altLang="zh-CN"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p:txBody>
      </p:sp>
      <p:graphicFrame>
        <p:nvGraphicFramePr>
          <p:cNvPr id="8" name="对象 -2147480543"/>
          <p:cNvGraphicFramePr>
            <a:graphicFrameLocks noChangeAspect="1"/>
          </p:cNvGraphicFramePr>
          <p:nvPr/>
        </p:nvGraphicFramePr>
        <p:xfrm>
          <a:off x="971550" y="2132330"/>
          <a:ext cx="1465580" cy="535305"/>
        </p:xfrm>
        <a:graphic>
          <a:graphicData uri="http://schemas.openxmlformats.org/presentationml/2006/ole">
            <mc:AlternateContent xmlns:mc="http://schemas.openxmlformats.org/markup-compatibility/2006">
              <mc:Choice xmlns:v="urn:schemas-microsoft-com:vml" Requires="v">
                <p:oleObj spid="_x0000_s45078" name="" r:id="rId4" imgW="583565" imgH="215900" progId="Equation.DSMT4">
                  <p:embed/>
                </p:oleObj>
              </mc:Choice>
              <mc:Fallback>
                <p:oleObj name="" r:id="rId4" imgW="583565" imgH="215900" progId="Equation.DSMT4">
                  <p:embed/>
                  <p:pic>
                    <p:nvPicPr>
                      <p:cNvPr id="0" name="图片 12"/>
                      <p:cNvPicPr/>
                      <p:nvPr/>
                    </p:nvPicPr>
                    <p:blipFill>
                      <a:blip r:embed="rId5"/>
                      <a:stretch>
                        <a:fillRect/>
                      </a:stretch>
                    </p:blipFill>
                    <p:spPr>
                      <a:xfrm>
                        <a:off x="971550" y="2132330"/>
                        <a:ext cx="1465580" cy="535305"/>
                      </a:xfrm>
                      <a:prstGeom prst="rect">
                        <a:avLst/>
                      </a:prstGeom>
                      <a:noFill/>
                      <a:ln w="38100">
                        <a:noFill/>
                        <a:miter/>
                      </a:ln>
                    </p:spPr>
                  </p:pic>
                </p:oleObj>
              </mc:Fallback>
            </mc:AlternateContent>
          </a:graphicData>
        </a:graphic>
      </p:graphicFrame>
      <p:graphicFrame>
        <p:nvGraphicFramePr>
          <p:cNvPr id="10" name="对象 -2147480542"/>
          <p:cNvGraphicFramePr>
            <a:graphicFrameLocks noChangeAspect="1"/>
          </p:cNvGraphicFramePr>
          <p:nvPr/>
        </p:nvGraphicFramePr>
        <p:xfrm>
          <a:off x="1758315" y="3284855"/>
          <a:ext cx="5583555" cy="895985"/>
        </p:xfrm>
        <a:graphic>
          <a:graphicData uri="http://schemas.openxmlformats.org/presentationml/2006/ole">
            <mc:AlternateContent xmlns:mc="http://schemas.openxmlformats.org/markup-compatibility/2006">
              <mc:Choice xmlns:v="urn:schemas-microsoft-com:vml" Requires="v">
                <p:oleObj spid="_x0000_s45079" name="" r:id="rId6" imgW="2628900" imgH="419100" progId="Equation.DSMT4">
                  <p:embed/>
                </p:oleObj>
              </mc:Choice>
              <mc:Fallback>
                <p:oleObj name="" r:id="rId6" imgW="2628900" imgH="419100" progId="Equation.DSMT4">
                  <p:embed/>
                  <p:pic>
                    <p:nvPicPr>
                      <p:cNvPr id="0" name="图片 13"/>
                      <p:cNvPicPr/>
                      <p:nvPr/>
                    </p:nvPicPr>
                    <p:blipFill>
                      <a:blip r:embed="rId7"/>
                      <a:stretch>
                        <a:fillRect/>
                      </a:stretch>
                    </p:blipFill>
                    <p:spPr>
                      <a:xfrm>
                        <a:off x="1758315" y="3284855"/>
                        <a:ext cx="5583555" cy="895985"/>
                      </a:xfrm>
                      <a:prstGeom prst="rect">
                        <a:avLst/>
                      </a:prstGeom>
                      <a:noFill/>
                      <a:ln w="38100">
                        <a:noFill/>
                        <a:miter/>
                      </a:ln>
                    </p:spPr>
                  </p:pic>
                </p:oleObj>
              </mc:Fallback>
            </mc:AlternateContent>
          </a:graphicData>
        </a:graphic>
      </p:graphicFrame>
      <p:graphicFrame>
        <p:nvGraphicFramePr>
          <p:cNvPr id="11" name="对象 -2147480541"/>
          <p:cNvGraphicFramePr>
            <a:graphicFrameLocks noChangeAspect="1"/>
          </p:cNvGraphicFramePr>
          <p:nvPr/>
        </p:nvGraphicFramePr>
        <p:xfrm>
          <a:off x="1835785" y="4436745"/>
          <a:ext cx="5464175" cy="874395"/>
        </p:xfrm>
        <a:graphic>
          <a:graphicData uri="http://schemas.openxmlformats.org/presentationml/2006/ole">
            <mc:AlternateContent xmlns:mc="http://schemas.openxmlformats.org/markup-compatibility/2006">
              <mc:Choice xmlns:v="urn:schemas-microsoft-com:vml" Requires="v">
                <p:oleObj spid="_x0000_s45080" name="" r:id="rId8" imgW="2641600" imgH="419100" progId="Equation.DSMT4">
                  <p:embed/>
                </p:oleObj>
              </mc:Choice>
              <mc:Fallback>
                <p:oleObj name="" r:id="rId8" imgW="2641600" imgH="419100" progId="Equation.DSMT4">
                  <p:embed/>
                  <p:pic>
                    <p:nvPicPr>
                      <p:cNvPr id="0" name="图片 14"/>
                      <p:cNvPicPr/>
                      <p:nvPr/>
                    </p:nvPicPr>
                    <p:blipFill>
                      <a:blip r:embed="rId9"/>
                      <a:stretch>
                        <a:fillRect/>
                      </a:stretch>
                    </p:blipFill>
                    <p:spPr>
                      <a:xfrm>
                        <a:off x="1835785" y="4436745"/>
                        <a:ext cx="5464175" cy="874395"/>
                      </a:xfrm>
                      <a:prstGeom prst="rect">
                        <a:avLst/>
                      </a:prstGeom>
                      <a:noFill/>
                      <a:ln w="38100">
                        <a:noFill/>
                        <a:miter/>
                      </a:ln>
                    </p:spPr>
                  </p:pic>
                </p:oleObj>
              </mc:Fallback>
            </mc:AlternateContent>
          </a:graphicData>
        </a:graphic>
      </p:graphicFrame>
      <p:sp>
        <p:nvSpPr>
          <p:cNvPr id="26"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73</a:t>
            </a:r>
            <a:endParaRPr lang="en-US" sz="1600" b="1" dirty="0">
              <a:solidFill>
                <a:schemeClr val="tx1"/>
              </a:solidFill>
            </a:endParaRPr>
          </a:p>
        </p:txBody>
      </p:sp>
      <p:sp>
        <p:nvSpPr>
          <p:cNvPr id="12" name="文本框 11"/>
          <p:cNvSpPr txBox="1"/>
          <p:nvPr/>
        </p:nvSpPr>
        <p:spPr>
          <a:xfrm>
            <a:off x="7164705" y="260350"/>
            <a:ext cx="1593850" cy="420370"/>
          </a:xfrm>
          <a:prstGeom prst="rect">
            <a:avLst/>
          </a:prstGeom>
          <a:noFill/>
        </p:spPr>
        <p:txBody>
          <a:bodyPr wrap="square" rtlCol="0">
            <a:spAutoFit/>
          </a:bodyPr>
          <a:lstStyle/>
          <a:p>
            <a:r>
              <a:rPr lang="en-US" altLang="zh-CN" sz="2135" b="1" dirty="0">
                <a:solidFill>
                  <a:schemeClr val="bg1"/>
                </a:solidFill>
                <a:latin typeface="微软雅黑" panose="020B0503020204020204" charset="-122"/>
                <a:ea typeface="微软雅黑" panose="020B0503020204020204" charset="-122"/>
              </a:rPr>
              <a:t>Canny</a:t>
            </a:r>
            <a:r>
              <a:rPr lang="zh-CN" altLang="en-US" sz="2135" b="1" dirty="0">
                <a:solidFill>
                  <a:schemeClr val="bg1"/>
                </a:solidFill>
                <a:latin typeface="微软雅黑" panose="020B0503020204020204" charset="-122"/>
                <a:ea typeface="微软雅黑" panose="020B0503020204020204" charset="-122"/>
              </a:rPr>
              <a:t>算子</a:t>
            </a:r>
            <a:endParaRPr lang="zh-CN" altLang="en-US" sz="2135" b="1"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五、</a:t>
            </a:r>
            <a:r>
              <a:rPr lang="en-US" altLang="zh-CN" sz="2400" b="1" dirty="0">
                <a:solidFill>
                  <a:srgbClr val="000066"/>
                </a:solidFill>
                <a:latin typeface="微软雅黑" panose="020B0503020204020204" charset="-122"/>
                <a:ea typeface="微软雅黑" panose="020B0503020204020204" charset="-122"/>
              </a:rPr>
              <a:t>Canny</a:t>
            </a:r>
            <a:r>
              <a:rPr lang="zh-CN" altLang="en-US" sz="2400" b="1" dirty="0">
                <a:solidFill>
                  <a:srgbClr val="000066"/>
                </a:solidFill>
                <a:latin typeface="微软雅黑" panose="020B0503020204020204" charset="-122"/>
                <a:ea typeface="微软雅黑" panose="020B0503020204020204" charset="-122"/>
              </a:rPr>
              <a:t>边缘检测计算理论</a:t>
            </a:r>
            <a:endParaRPr lang="zh-CN" altLang="en-US" sz="2400" b="1" dirty="0">
              <a:solidFill>
                <a:srgbClr val="000066"/>
              </a:solidFill>
              <a:latin typeface="微软雅黑" panose="020B0503020204020204" charset="-122"/>
              <a:ea typeface="微软雅黑" panose="020B0503020204020204" charset="-122"/>
            </a:endParaRPr>
          </a:p>
        </p:txBody>
      </p:sp>
      <p:sp>
        <p:nvSpPr>
          <p:cNvPr id="15" name="object 2"/>
          <p:cNvSpPr txBox="1"/>
          <p:nvPr>
            <p:custDataLst>
              <p:tags r:id="rId3"/>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zh-CN" altLang="en-US" sz="2135" b="1" dirty="0">
                <a:solidFill>
                  <a:srgbClr val="000066"/>
                </a:solidFill>
                <a:latin typeface="微软雅黑" panose="020B0503020204020204" charset="-122"/>
                <a:ea typeface="微软雅黑" panose="020B0503020204020204" charset="-122"/>
              </a:rPr>
              <a:t>基本概念</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467360" y="1772920"/>
            <a:ext cx="8741410" cy="4333875"/>
          </a:xfrm>
          <a:prstGeom prst="rect">
            <a:avLst/>
          </a:prstGeom>
        </p:spPr>
        <p:txBody>
          <a:bodyPr wrap="square">
            <a:noAutofit/>
          </a:bodyPr>
          <a:lstStyle/>
          <a:p>
            <a:r>
              <a:rPr lang="zh-CN" altLang="en-US" sz="2800" b="0" dirty="0">
                <a:solidFill>
                  <a:schemeClr val="tx1"/>
                </a:solidFill>
                <a:latin typeface="+mn-lt"/>
                <a:ea typeface="+mn-ea"/>
              </a:rPr>
              <a:t>其中，</a:t>
            </a:r>
            <a:r>
              <a:rPr lang="en-US" altLang="zh-CN" sz="2800" b="0" dirty="0">
                <a:solidFill>
                  <a:schemeClr val="tx1"/>
                </a:solidFill>
                <a:latin typeface="+mn-lt"/>
                <a:ea typeface="+mn-ea"/>
              </a:rPr>
              <a:t>k</a:t>
            </a:r>
            <a:r>
              <a:rPr lang="zh-CN" altLang="en-US" sz="2800" b="0" dirty="0">
                <a:solidFill>
                  <a:schemeClr val="tx1"/>
                </a:solidFill>
                <a:latin typeface="+mn-lt"/>
                <a:ea typeface="+mn-ea"/>
              </a:rPr>
              <a:t>为常数，且有：</a:t>
            </a:r>
            <a:endParaRPr lang="zh-CN" altLang="en-US"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zh-CN" altLang="en-US" sz="2800" b="0" dirty="0">
                <a:solidFill>
                  <a:schemeClr val="tx1"/>
                </a:solidFill>
                <a:latin typeface="+mn-lt"/>
                <a:ea typeface="+mn-ea"/>
              </a:rPr>
              <a:t>分别与图像</a:t>
            </a:r>
            <a:r>
              <a:rPr lang="en-US" altLang="zh-CN" sz="2800" b="0" dirty="0">
                <a:solidFill>
                  <a:schemeClr val="tx1"/>
                </a:solidFill>
                <a:latin typeface="+mn-lt"/>
                <a:ea typeface="+mn-ea"/>
              </a:rPr>
              <a:t>I(x,y)</a:t>
            </a:r>
            <a:r>
              <a:rPr lang="zh-CN" altLang="en-US" sz="2800" b="0" dirty="0">
                <a:solidFill>
                  <a:schemeClr val="tx1"/>
                </a:solidFill>
                <a:latin typeface="+mn-lt"/>
                <a:ea typeface="+mn-ea"/>
              </a:rPr>
              <a:t>作行和列分离卷积，得到两个方向的输出</a:t>
            </a:r>
            <a:endParaRPr lang="zh-CN" altLang="en-US"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p:txBody>
      </p:sp>
      <p:graphicFrame>
        <p:nvGraphicFramePr>
          <p:cNvPr id="6" name="对象 -2147480539"/>
          <p:cNvGraphicFramePr>
            <a:graphicFrameLocks noChangeAspect="1"/>
          </p:cNvGraphicFramePr>
          <p:nvPr/>
        </p:nvGraphicFramePr>
        <p:xfrm>
          <a:off x="3060065" y="2259330"/>
          <a:ext cx="2891790" cy="949960"/>
        </p:xfrm>
        <a:graphic>
          <a:graphicData uri="http://schemas.openxmlformats.org/presentationml/2006/ole">
            <mc:AlternateContent xmlns:mc="http://schemas.openxmlformats.org/markup-compatibility/2006">
              <mc:Choice xmlns:v="urn:schemas-microsoft-com:vml" Requires="v">
                <p:oleObj spid="_x0000_s46109" name="" r:id="rId4" imgW="1282700" imgH="419100" progId="Equation.DSMT4">
                  <p:embed/>
                </p:oleObj>
              </mc:Choice>
              <mc:Fallback>
                <p:oleObj name="" r:id="rId4" imgW="1282700" imgH="419100" progId="Equation.DSMT4">
                  <p:embed/>
                  <p:pic>
                    <p:nvPicPr>
                      <p:cNvPr id="0" name="图片 3075"/>
                      <p:cNvPicPr/>
                      <p:nvPr/>
                    </p:nvPicPr>
                    <p:blipFill>
                      <a:blip r:embed="rId5"/>
                      <a:stretch>
                        <a:fillRect/>
                      </a:stretch>
                    </p:blipFill>
                    <p:spPr>
                      <a:xfrm>
                        <a:off x="3060065" y="2259330"/>
                        <a:ext cx="2891790" cy="949960"/>
                      </a:xfrm>
                      <a:prstGeom prst="rect">
                        <a:avLst/>
                      </a:prstGeom>
                      <a:noFill/>
                      <a:ln w="38100">
                        <a:noFill/>
                        <a:miter/>
                      </a:ln>
                    </p:spPr>
                  </p:pic>
                </p:oleObj>
              </mc:Fallback>
            </mc:AlternateContent>
          </a:graphicData>
        </a:graphic>
      </p:graphicFrame>
      <p:graphicFrame>
        <p:nvGraphicFramePr>
          <p:cNvPr id="8" name="对象 -2147480538"/>
          <p:cNvGraphicFramePr>
            <a:graphicFrameLocks noChangeAspect="1"/>
          </p:cNvGraphicFramePr>
          <p:nvPr/>
        </p:nvGraphicFramePr>
        <p:xfrm>
          <a:off x="3060065" y="3284855"/>
          <a:ext cx="2954020" cy="990600"/>
        </p:xfrm>
        <a:graphic>
          <a:graphicData uri="http://schemas.openxmlformats.org/presentationml/2006/ole">
            <mc:AlternateContent xmlns:mc="http://schemas.openxmlformats.org/markup-compatibility/2006">
              <mc:Choice xmlns:v="urn:schemas-microsoft-com:vml" Requires="v">
                <p:oleObj spid="_x0000_s46110" name="" r:id="rId6" imgW="1257300" imgH="419100" progId="Equation.DSMT4">
                  <p:embed/>
                </p:oleObj>
              </mc:Choice>
              <mc:Fallback>
                <p:oleObj name="" r:id="rId6" imgW="1257300" imgH="419100" progId="Equation.DSMT4">
                  <p:embed/>
                  <p:pic>
                    <p:nvPicPr>
                      <p:cNvPr id="0" name="图片 4"/>
                      <p:cNvPicPr/>
                      <p:nvPr/>
                    </p:nvPicPr>
                    <p:blipFill>
                      <a:blip r:embed="rId7"/>
                      <a:stretch>
                        <a:fillRect/>
                      </a:stretch>
                    </p:blipFill>
                    <p:spPr>
                      <a:xfrm>
                        <a:off x="3060065" y="3284855"/>
                        <a:ext cx="2954020" cy="990600"/>
                      </a:xfrm>
                      <a:prstGeom prst="rect">
                        <a:avLst/>
                      </a:prstGeom>
                      <a:noFill/>
                      <a:ln w="38100">
                        <a:noFill/>
                        <a:miter/>
                      </a:ln>
                    </p:spPr>
                  </p:pic>
                </p:oleObj>
              </mc:Fallback>
            </mc:AlternateContent>
          </a:graphicData>
        </a:graphic>
      </p:graphicFrame>
      <p:graphicFrame>
        <p:nvGraphicFramePr>
          <p:cNvPr id="17" name="对象 -2147480536"/>
          <p:cNvGraphicFramePr>
            <a:graphicFrameLocks noChangeAspect="1"/>
          </p:cNvGraphicFramePr>
          <p:nvPr/>
        </p:nvGraphicFramePr>
        <p:xfrm>
          <a:off x="1975485" y="5157470"/>
          <a:ext cx="2185670" cy="949325"/>
        </p:xfrm>
        <a:graphic>
          <a:graphicData uri="http://schemas.openxmlformats.org/presentationml/2006/ole">
            <mc:AlternateContent xmlns:mc="http://schemas.openxmlformats.org/markup-compatibility/2006">
              <mc:Choice xmlns:v="urn:schemas-microsoft-com:vml" Requires="v">
                <p:oleObj spid="_x0000_s46111" name="" r:id="rId8" imgW="850900" imgH="368300" progId="Equation.DSMT4">
                  <p:embed/>
                </p:oleObj>
              </mc:Choice>
              <mc:Fallback>
                <p:oleObj name="" r:id="rId8" imgW="850900" imgH="368300" progId="Equation.DSMT4">
                  <p:embed/>
                  <p:pic>
                    <p:nvPicPr>
                      <p:cNvPr id="0" name="图片 5"/>
                      <p:cNvPicPr/>
                      <p:nvPr/>
                    </p:nvPicPr>
                    <p:blipFill>
                      <a:blip r:embed="rId9"/>
                      <a:stretch>
                        <a:fillRect/>
                      </a:stretch>
                    </p:blipFill>
                    <p:spPr>
                      <a:xfrm>
                        <a:off x="1975485" y="5157470"/>
                        <a:ext cx="2185670" cy="949325"/>
                      </a:xfrm>
                      <a:prstGeom prst="rect">
                        <a:avLst/>
                      </a:prstGeom>
                      <a:noFill/>
                      <a:ln w="38100">
                        <a:noFill/>
                        <a:miter/>
                      </a:ln>
                    </p:spPr>
                  </p:pic>
                </p:oleObj>
              </mc:Fallback>
            </mc:AlternateContent>
          </a:graphicData>
        </a:graphic>
      </p:graphicFrame>
      <p:graphicFrame>
        <p:nvGraphicFramePr>
          <p:cNvPr id="19" name="对象 -2147480535"/>
          <p:cNvGraphicFramePr>
            <a:graphicFrameLocks noChangeAspect="1"/>
          </p:cNvGraphicFramePr>
          <p:nvPr/>
        </p:nvGraphicFramePr>
        <p:xfrm>
          <a:off x="4716145" y="5180330"/>
          <a:ext cx="2037080" cy="955675"/>
        </p:xfrm>
        <a:graphic>
          <a:graphicData uri="http://schemas.openxmlformats.org/presentationml/2006/ole">
            <mc:AlternateContent xmlns:mc="http://schemas.openxmlformats.org/markup-compatibility/2006">
              <mc:Choice xmlns:v="urn:schemas-microsoft-com:vml" Requires="v">
                <p:oleObj spid="_x0000_s46112" name="" r:id="rId10" imgW="850265" imgH="393700" progId="Equation.DSMT4">
                  <p:embed/>
                </p:oleObj>
              </mc:Choice>
              <mc:Fallback>
                <p:oleObj name="" r:id="rId10" imgW="850265" imgH="393700" progId="Equation.DSMT4">
                  <p:embed/>
                  <p:pic>
                    <p:nvPicPr>
                      <p:cNvPr id="0" name="图片 6"/>
                      <p:cNvPicPr/>
                      <p:nvPr/>
                    </p:nvPicPr>
                    <p:blipFill>
                      <a:blip r:embed="rId11"/>
                      <a:stretch>
                        <a:fillRect/>
                      </a:stretch>
                    </p:blipFill>
                    <p:spPr>
                      <a:xfrm>
                        <a:off x="4716145" y="5180330"/>
                        <a:ext cx="2037080" cy="955675"/>
                      </a:xfrm>
                      <a:prstGeom prst="rect">
                        <a:avLst/>
                      </a:prstGeom>
                      <a:noFill/>
                      <a:ln w="38100">
                        <a:noFill/>
                        <a:miter/>
                      </a:ln>
                    </p:spPr>
                  </p:pic>
                </p:oleObj>
              </mc:Fallback>
            </mc:AlternateContent>
          </a:graphicData>
        </a:graphic>
      </p:graphicFrame>
      <p:sp>
        <p:nvSpPr>
          <p:cNvPr id="21"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74</a:t>
            </a:r>
            <a:endParaRPr lang="en-US" sz="1600" b="1" dirty="0">
              <a:solidFill>
                <a:schemeClr val="tx1"/>
              </a:solidFill>
            </a:endParaRPr>
          </a:p>
        </p:txBody>
      </p:sp>
      <p:sp>
        <p:nvSpPr>
          <p:cNvPr id="12" name="文本框 11"/>
          <p:cNvSpPr txBox="1"/>
          <p:nvPr/>
        </p:nvSpPr>
        <p:spPr>
          <a:xfrm>
            <a:off x="7164705" y="260350"/>
            <a:ext cx="1593850" cy="420370"/>
          </a:xfrm>
          <a:prstGeom prst="rect">
            <a:avLst/>
          </a:prstGeom>
          <a:noFill/>
        </p:spPr>
        <p:txBody>
          <a:bodyPr wrap="square" rtlCol="0">
            <a:spAutoFit/>
          </a:bodyPr>
          <a:lstStyle/>
          <a:p>
            <a:r>
              <a:rPr lang="en-US" altLang="zh-CN" sz="2135" b="1" dirty="0">
                <a:solidFill>
                  <a:schemeClr val="bg1"/>
                </a:solidFill>
                <a:latin typeface="微软雅黑" panose="020B0503020204020204" charset="-122"/>
                <a:ea typeface="微软雅黑" panose="020B0503020204020204" charset="-122"/>
              </a:rPr>
              <a:t>Canny</a:t>
            </a:r>
            <a:r>
              <a:rPr lang="zh-CN" altLang="en-US" sz="2135" b="1" dirty="0">
                <a:solidFill>
                  <a:schemeClr val="bg1"/>
                </a:solidFill>
                <a:latin typeface="微软雅黑" panose="020B0503020204020204" charset="-122"/>
                <a:ea typeface="微软雅黑" panose="020B0503020204020204" charset="-122"/>
              </a:rPr>
              <a:t>算子</a:t>
            </a:r>
            <a:endParaRPr lang="zh-CN" altLang="en-US" sz="2135" b="1"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五、</a:t>
            </a:r>
            <a:r>
              <a:rPr lang="en-US" altLang="zh-CN" sz="2400" b="1" dirty="0">
                <a:solidFill>
                  <a:srgbClr val="000066"/>
                </a:solidFill>
                <a:latin typeface="微软雅黑" panose="020B0503020204020204" charset="-122"/>
                <a:ea typeface="微软雅黑" panose="020B0503020204020204" charset="-122"/>
              </a:rPr>
              <a:t>Canny</a:t>
            </a:r>
            <a:r>
              <a:rPr lang="zh-CN" altLang="en-US" sz="2400" b="1" dirty="0">
                <a:solidFill>
                  <a:srgbClr val="000066"/>
                </a:solidFill>
                <a:latin typeface="微软雅黑" panose="020B0503020204020204" charset="-122"/>
                <a:ea typeface="微软雅黑" panose="020B0503020204020204" charset="-122"/>
              </a:rPr>
              <a:t>边缘检测计算理论</a:t>
            </a:r>
            <a:endParaRPr lang="zh-CN" altLang="en-US" sz="2400" b="1" dirty="0">
              <a:solidFill>
                <a:srgbClr val="000066"/>
              </a:solidFill>
              <a:latin typeface="微软雅黑" panose="020B0503020204020204" charset="-122"/>
              <a:ea typeface="微软雅黑" panose="020B0503020204020204" charset="-122"/>
            </a:endParaRPr>
          </a:p>
        </p:txBody>
      </p:sp>
      <p:sp>
        <p:nvSpPr>
          <p:cNvPr id="15" name="object 2"/>
          <p:cNvSpPr txBox="1"/>
          <p:nvPr>
            <p:custDataLst>
              <p:tags r:id="rId3"/>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zh-CN" altLang="en-US" sz="2135" b="1" dirty="0">
                <a:solidFill>
                  <a:srgbClr val="000066"/>
                </a:solidFill>
                <a:latin typeface="微软雅黑" panose="020B0503020204020204" charset="-122"/>
                <a:ea typeface="微软雅黑" panose="020B0503020204020204" charset="-122"/>
              </a:rPr>
              <a:t>基本概念</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505460" y="2386330"/>
            <a:ext cx="8741410" cy="4333875"/>
          </a:xfrm>
          <a:prstGeom prst="rect">
            <a:avLst/>
          </a:prstGeom>
        </p:spPr>
        <p:txBody>
          <a:bodyPr wrap="square">
            <a:noAutofit/>
          </a:bodyPr>
          <a:lstStyle/>
          <a:p>
            <a:r>
              <a:rPr lang="zh-CN" altLang="en-US" sz="2800" b="0" dirty="0">
                <a:solidFill>
                  <a:schemeClr val="tx1"/>
                </a:solidFill>
                <a:latin typeface="+mn-lt"/>
                <a:ea typeface="+mn-ea"/>
              </a:rPr>
              <a:t>利用两个方向的梯度分量，可以计算下列两项：</a:t>
            </a:r>
            <a:endParaRPr lang="zh-CN" altLang="en-US" sz="2800" b="0" dirty="0">
              <a:solidFill>
                <a:schemeClr val="tx1"/>
              </a:solidFill>
              <a:latin typeface="+mn-lt"/>
              <a:ea typeface="+mn-ea"/>
            </a:endParaRPr>
          </a:p>
          <a:p>
            <a:r>
              <a:rPr lang="zh-CN" altLang="en-US" sz="2800" b="0" dirty="0">
                <a:solidFill>
                  <a:schemeClr val="tx1"/>
                </a:solidFill>
                <a:latin typeface="+mn-lt"/>
                <a:ea typeface="+mn-ea"/>
              </a:rPr>
              <a:t>边缘强度</a:t>
            </a:r>
            <a:r>
              <a:rPr lang="en-US" altLang="zh-CN" sz="2800" b="0" dirty="0">
                <a:solidFill>
                  <a:schemeClr val="tx1"/>
                </a:solidFill>
                <a:latin typeface="+mn-lt"/>
                <a:ea typeface="+mn-ea"/>
              </a:rPr>
              <a:t>:</a:t>
            </a:r>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r>
              <a:rPr lang="zh-CN" altLang="en-US" sz="2800" b="0" dirty="0">
                <a:solidFill>
                  <a:schemeClr val="tx1"/>
                </a:solidFill>
                <a:latin typeface="+mn-lt"/>
                <a:ea typeface="+mn-ea"/>
              </a:rPr>
              <a:t>与边缘垂直的方向（法向）</a:t>
            </a:r>
            <a:r>
              <a:rPr lang="en-US" altLang="zh-CN" sz="2800" b="0" dirty="0">
                <a:solidFill>
                  <a:schemeClr val="tx1"/>
                </a:solidFill>
                <a:latin typeface="+mn-lt"/>
                <a:ea typeface="+mn-ea"/>
              </a:rPr>
              <a:t>:</a:t>
            </a:r>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p:txBody>
      </p:sp>
      <p:graphicFrame>
        <p:nvGraphicFramePr>
          <p:cNvPr id="8" name="对象 -2147480534"/>
          <p:cNvGraphicFramePr>
            <a:graphicFrameLocks noChangeAspect="1"/>
          </p:cNvGraphicFramePr>
          <p:nvPr/>
        </p:nvGraphicFramePr>
        <p:xfrm>
          <a:off x="2195830" y="3212465"/>
          <a:ext cx="5238115" cy="921385"/>
        </p:xfrm>
        <a:graphic>
          <a:graphicData uri="http://schemas.openxmlformats.org/presentationml/2006/ole">
            <mc:AlternateContent xmlns:mc="http://schemas.openxmlformats.org/markup-compatibility/2006">
              <mc:Choice xmlns:v="urn:schemas-microsoft-com:vml" Requires="v">
                <p:oleObj spid="_x0000_s47119" name="" r:id="rId4" imgW="1548765" imgH="266700" progId="Equation.DSMT4">
                  <p:embed/>
                </p:oleObj>
              </mc:Choice>
              <mc:Fallback>
                <p:oleObj name="" r:id="rId4" imgW="1548765" imgH="266700" progId="Equation.DSMT4">
                  <p:embed/>
                  <p:pic>
                    <p:nvPicPr>
                      <p:cNvPr id="0" name="图片 8"/>
                      <p:cNvPicPr/>
                      <p:nvPr/>
                    </p:nvPicPr>
                    <p:blipFill>
                      <a:blip r:embed="rId5"/>
                      <a:stretch>
                        <a:fillRect/>
                      </a:stretch>
                    </p:blipFill>
                    <p:spPr>
                      <a:xfrm>
                        <a:off x="2195830" y="3212465"/>
                        <a:ext cx="5238115" cy="921385"/>
                      </a:xfrm>
                      <a:prstGeom prst="rect">
                        <a:avLst/>
                      </a:prstGeom>
                      <a:noFill/>
                      <a:ln w="38100">
                        <a:noFill/>
                        <a:miter/>
                      </a:ln>
                    </p:spPr>
                  </p:pic>
                </p:oleObj>
              </mc:Fallback>
            </mc:AlternateContent>
          </a:graphicData>
        </a:graphic>
      </p:graphicFrame>
      <p:graphicFrame>
        <p:nvGraphicFramePr>
          <p:cNvPr id="10" name="对象 -2147480533"/>
          <p:cNvGraphicFramePr>
            <a:graphicFrameLocks noChangeAspect="1"/>
          </p:cNvGraphicFramePr>
          <p:nvPr/>
        </p:nvGraphicFramePr>
        <p:xfrm>
          <a:off x="2772410" y="5085080"/>
          <a:ext cx="3576320" cy="1239520"/>
        </p:xfrm>
        <a:graphic>
          <a:graphicData uri="http://schemas.openxmlformats.org/presentationml/2006/ole">
            <mc:AlternateContent xmlns:mc="http://schemas.openxmlformats.org/markup-compatibility/2006">
              <mc:Choice xmlns:v="urn:schemas-microsoft-com:vml" Requires="v">
                <p:oleObj spid="_x0000_s47120" name="" r:id="rId6" imgW="1219200" imgH="419100" progId="Equation.DSMT4">
                  <p:embed/>
                </p:oleObj>
              </mc:Choice>
              <mc:Fallback>
                <p:oleObj name="" r:id="rId6" imgW="1219200" imgH="419100" progId="Equation.DSMT4">
                  <p:embed/>
                  <p:pic>
                    <p:nvPicPr>
                      <p:cNvPr id="0" name="图片 9"/>
                      <p:cNvPicPr/>
                      <p:nvPr/>
                    </p:nvPicPr>
                    <p:blipFill>
                      <a:blip r:embed="rId7"/>
                      <a:stretch>
                        <a:fillRect/>
                      </a:stretch>
                    </p:blipFill>
                    <p:spPr>
                      <a:xfrm>
                        <a:off x="2772410" y="5085080"/>
                        <a:ext cx="3576320" cy="1239520"/>
                      </a:xfrm>
                      <a:prstGeom prst="rect">
                        <a:avLst/>
                      </a:prstGeom>
                      <a:noFill/>
                      <a:ln w="38100">
                        <a:noFill/>
                        <a:miter/>
                      </a:ln>
                    </p:spPr>
                  </p:pic>
                </p:oleObj>
              </mc:Fallback>
            </mc:AlternateContent>
          </a:graphicData>
        </a:graphic>
      </p:graphicFrame>
      <p:sp>
        <p:nvSpPr>
          <p:cNvPr id="12"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75</a:t>
            </a:r>
            <a:endParaRPr lang="en-US" sz="1600" b="1" dirty="0">
              <a:solidFill>
                <a:schemeClr val="tx1"/>
              </a:solidFill>
            </a:endParaRPr>
          </a:p>
        </p:txBody>
      </p:sp>
      <p:sp>
        <p:nvSpPr>
          <p:cNvPr id="9" name="文本框 8"/>
          <p:cNvSpPr txBox="1"/>
          <p:nvPr/>
        </p:nvSpPr>
        <p:spPr>
          <a:xfrm>
            <a:off x="7164705" y="260350"/>
            <a:ext cx="1593850" cy="420370"/>
          </a:xfrm>
          <a:prstGeom prst="rect">
            <a:avLst/>
          </a:prstGeom>
          <a:noFill/>
        </p:spPr>
        <p:txBody>
          <a:bodyPr wrap="square" rtlCol="0">
            <a:spAutoFit/>
          </a:bodyPr>
          <a:lstStyle/>
          <a:p>
            <a:r>
              <a:rPr lang="en-US" altLang="zh-CN" sz="2135" b="1" dirty="0">
                <a:solidFill>
                  <a:schemeClr val="bg1"/>
                </a:solidFill>
                <a:latin typeface="微软雅黑" panose="020B0503020204020204" charset="-122"/>
                <a:ea typeface="微软雅黑" panose="020B0503020204020204" charset="-122"/>
              </a:rPr>
              <a:t>Canny</a:t>
            </a:r>
            <a:r>
              <a:rPr lang="zh-CN" altLang="en-US" sz="2135" b="1" dirty="0">
                <a:solidFill>
                  <a:schemeClr val="bg1"/>
                </a:solidFill>
                <a:latin typeface="微软雅黑" panose="020B0503020204020204" charset="-122"/>
                <a:ea typeface="微软雅黑" panose="020B0503020204020204" charset="-122"/>
              </a:rPr>
              <a:t>算子</a:t>
            </a:r>
            <a:endParaRPr lang="zh-CN" altLang="en-US" sz="2135" b="1"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五、</a:t>
            </a:r>
            <a:r>
              <a:rPr lang="en-US" altLang="zh-CN" sz="2400" b="1" dirty="0">
                <a:solidFill>
                  <a:srgbClr val="000066"/>
                </a:solidFill>
                <a:latin typeface="微软雅黑" panose="020B0503020204020204" charset="-122"/>
                <a:ea typeface="微软雅黑" panose="020B0503020204020204" charset="-122"/>
              </a:rPr>
              <a:t>Canny</a:t>
            </a:r>
            <a:r>
              <a:rPr lang="zh-CN" altLang="en-US" sz="2400" b="1" dirty="0">
                <a:solidFill>
                  <a:srgbClr val="000066"/>
                </a:solidFill>
                <a:latin typeface="微软雅黑" panose="020B0503020204020204" charset="-122"/>
                <a:ea typeface="微软雅黑" panose="020B0503020204020204" charset="-122"/>
              </a:rPr>
              <a:t>边缘检测计算理论</a:t>
            </a:r>
            <a:endParaRPr lang="zh-CN" altLang="en-US" sz="2400" b="1" dirty="0">
              <a:solidFill>
                <a:srgbClr val="000066"/>
              </a:solidFill>
              <a:latin typeface="微软雅黑" panose="020B0503020204020204" charset="-122"/>
              <a:ea typeface="微软雅黑" panose="020B0503020204020204" charset="-122"/>
            </a:endParaRPr>
          </a:p>
        </p:txBody>
      </p:sp>
      <p:sp>
        <p:nvSpPr>
          <p:cNvPr id="15" name="object 2"/>
          <p:cNvSpPr txBox="1"/>
          <p:nvPr>
            <p:custDataLst>
              <p:tags r:id="rId3"/>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zh-CN" altLang="en-US" sz="2135" b="1" dirty="0">
                <a:solidFill>
                  <a:srgbClr val="000066"/>
                </a:solidFill>
                <a:latin typeface="微软雅黑" panose="020B0503020204020204" charset="-122"/>
                <a:ea typeface="微软雅黑" panose="020B0503020204020204" charset="-122"/>
              </a:rPr>
              <a:t>基本概念</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251460" y="2060575"/>
            <a:ext cx="8741410" cy="4333875"/>
          </a:xfrm>
          <a:prstGeom prst="rect">
            <a:avLst/>
          </a:prstGeom>
        </p:spPr>
        <p:txBody>
          <a:bodyPr wrap="square">
            <a:noAutofit/>
          </a:bodyPr>
          <a:lstStyle/>
          <a:p>
            <a:r>
              <a:rPr lang="zh-CN" altLang="en-US" sz="2800" b="0" dirty="0">
                <a:solidFill>
                  <a:schemeClr val="tx1"/>
                </a:solidFill>
                <a:latin typeface="+mn-lt"/>
                <a:ea typeface="+mn-ea"/>
              </a:rPr>
              <a:t>当一个像素满足如下三个准则时，判定该像素为边缘点：</a:t>
            </a:r>
            <a:endParaRPr lang="zh-CN" altLang="en-US" sz="2800" b="0" dirty="0">
              <a:solidFill>
                <a:schemeClr val="tx1"/>
              </a:solidFill>
              <a:latin typeface="+mn-lt"/>
              <a:ea typeface="+mn-ea"/>
            </a:endParaRPr>
          </a:p>
          <a:p>
            <a:r>
              <a:rPr lang="zh-CN" altLang="en-US" sz="2800" b="0" dirty="0">
                <a:solidFill>
                  <a:schemeClr val="tx1"/>
                </a:solidFill>
                <a:latin typeface="+mn-lt"/>
                <a:ea typeface="+mn-ea"/>
              </a:rPr>
              <a:t>（</a:t>
            </a:r>
            <a:r>
              <a:rPr lang="en-US" altLang="zh-CN" sz="2800" b="0" dirty="0">
                <a:solidFill>
                  <a:schemeClr val="tx1"/>
                </a:solidFill>
                <a:latin typeface="+mn-lt"/>
                <a:ea typeface="+mn-ea"/>
              </a:rPr>
              <a:t>1</a:t>
            </a:r>
            <a:r>
              <a:rPr lang="zh-CN" altLang="en-US" sz="2800" b="0" dirty="0">
                <a:solidFill>
                  <a:schemeClr val="tx1"/>
                </a:solidFill>
                <a:latin typeface="+mn-lt"/>
                <a:ea typeface="+mn-ea"/>
              </a:rPr>
              <a:t>）该像素的边缘强度大于沿该像素梯度方向的两个相邻像素的边缘强度；</a:t>
            </a:r>
            <a:endParaRPr lang="zh-CN" altLang="en-US" sz="2800" b="0" dirty="0">
              <a:solidFill>
                <a:schemeClr val="tx1"/>
              </a:solidFill>
              <a:latin typeface="+mn-lt"/>
              <a:ea typeface="+mn-ea"/>
            </a:endParaRPr>
          </a:p>
          <a:p>
            <a:r>
              <a:rPr lang="zh-CN" altLang="en-US" sz="2800" b="0" dirty="0">
                <a:solidFill>
                  <a:schemeClr val="tx1"/>
                </a:solidFill>
                <a:latin typeface="+mn-lt"/>
                <a:ea typeface="+mn-ea"/>
              </a:rPr>
              <a:t>（</a:t>
            </a:r>
            <a:r>
              <a:rPr lang="en-US" altLang="zh-CN" sz="2800" b="0" dirty="0">
                <a:solidFill>
                  <a:schemeClr val="tx1"/>
                </a:solidFill>
                <a:latin typeface="+mn-lt"/>
                <a:ea typeface="+mn-ea"/>
              </a:rPr>
              <a:t>2</a:t>
            </a:r>
            <a:r>
              <a:rPr lang="zh-CN" altLang="en-US" sz="2800" b="0" dirty="0">
                <a:solidFill>
                  <a:schemeClr val="tx1"/>
                </a:solidFill>
                <a:latin typeface="+mn-lt"/>
                <a:ea typeface="+mn-ea"/>
              </a:rPr>
              <a:t>）与该像素梯度方向上相邻两点的方向差小于</a:t>
            </a:r>
            <a:r>
              <a:rPr lang="en-US" altLang="zh-CN" sz="2800" b="0" dirty="0">
                <a:solidFill>
                  <a:schemeClr val="tx1"/>
                </a:solidFill>
                <a:latin typeface="+mn-lt"/>
                <a:ea typeface="+mn-ea"/>
              </a:rPr>
              <a:t>45</a:t>
            </a:r>
            <a:r>
              <a:rPr lang="en-US" altLang="en-US" sz="2800" b="0" dirty="0">
                <a:solidFill>
                  <a:schemeClr val="tx1"/>
                </a:solidFill>
                <a:latin typeface="+mn-lt"/>
                <a:ea typeface="+mn-ea"/>
              </a:rPr>
              <a:t>°</a:t>
            </a:r>
            <a:r>
              <a:rPr lang="zh-CN" altLang="en-US" sz="2800" b="0" dirty="0">
                <a:solidFill>
                  <a:schemeClr val="tx1"/>
                </a:solidFill>
                <a:latin typeface="+mn-lt"/>
                <a:ea typeface="+mn-ea"/>
              </a:rPr>
              <a:t>；</a:t>
            </a:r>
            <a:endParaRPr lang="zh-CN" altLang="en-US" sz="2800" b="0" dirty="0">
              <a:solidFill>
                <a:schemeClr val="tx1"/>
              </a:solidFill>
              <a:latin typeface="+mn-lt"/>
              <a:ea typeface="+mn-ea"/>
            </a:endParaRPr>
          </a:p>
          <a:p>
            <a:r>
              <a:rPr lang="zh-CN" altLang="en-US" sz="2800" b="0" dirty="0">
                <a:solidFill>
                  <a:schemeClr val="tx1"/>
                </a:solidFill>
                <a:latin typeface="+mn-lt"/>
                <a:ea typeface="+mn-ea"/>
              </a:rPr>
              <a:t>（</a:t>
            </a:r>
            <a:r>
              <a:rPr lang="en-US" altLang="zh-CN" sz="2800" b="0" dirty="0">
                <a:solidFill>
                  <a:schemeClr val="tx1"/>
                </a:solidFill>
                <a:latin typeface="+mn-lt"/>
                <a:ea typeface="+mn-ea"/>
              </a:rPr>
              <a:t>3</a:t>
            </a:r>
            <a:r>
              <a:rPr lang="zh-CN" altLang="en-US" sz="2800" b="0" dirty="0">
                <a:solidFill>
                  <a:schemeClr val="tx1"/>
                </a:solidFill>
                <a:latin typeface="+mn-lt"/>
                <a:ea typeface="+mn-ea"/>
              </a:rPr>
              <a:t>）以该像素为中心的邻域中的边缘强度可基于双阈值进行判别。</a:t>
            </a:r>
            <a:endParaRPr lang="zh-CN" altLang="en-US" sz="2800" b="0" dirty="0">
              <a:solidFill>
                <a:schemeClr val="tx1"/>
              </a:solidFill>
              <a:latin typeface="+mn-lt"/>
              <a:ea typeface="+mn-ea"/>
            </a:endParaRPr>
          </a:p>
          <a:p>
            <a:endParaRPr lang="en-US" altLang="zh-CN"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p:txBody>
      </p:sp>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76</a:t>
            </a:r>
            <a:endParaRPr lang="en-US" sz="1600" b="1" dirty="0">
              <a:solidFill>
                <a:schemeClr val="tx1"/>
              </a:solidFill>
            </a:endParaRPr>
          </a:p>
        </p:txBody>
      </p:sp>
      <p:sp>
        <p:nvSpPr>
          <p:cNvPr id="6" name="文本框 5"/>
          <p:cNvSpPr txBox="1"/>
          <p:nvPr/>
        </p:nvSpPr>
        <p:spPr>
          <a:xfrm>
            <a:off x="7164705" y="260350"/>
            <a:ext cx="1593850" cy="420370"/>
          </a:xfrm>
          <a:prstGeom prst="rect">
            <a:avLst/>
          </a:prstGeom>
          <a:noFill/>
        </p:spPr>
        <p:txBody>
          <a:bodyPr wrap="square" rtlCol="0">
            <a:spAutoFit/>
          </a:bodyPr>
          <a:lstStyle/>
          <a:p>
            <a:r>
              <a:rPr lang="en-US" altLang="zh-CN" sz="2135" b="1" dirty="0">
                <a:solidFill>
                  <a:schemeClr val="bg1"/>
                </a:solidFill>
                <a:latin typeface="微软雅黑" panose="020B0503020204020204" charset="-122"/>
                <a:ea typeface="微软雅黑" panose="020B0503020204020204" charset="-122"/>
              </a:rPr>
              <a:t>Canny</a:t>
            </a:r>
            <a:r>
              <a:rPr lang="zh-CN" altLang="en-US" sz="2135" b="1" dirty="0">
                <a:solidFill>
                  <a:schemeClr val="bg1"/>
                </a:solidFill>
                <a:latin typeface="微软雅黑" panose="020B0503020204020204" charset="-122"/>
                <a:ea typeface="微软雅黑" panose="020B0503020204020204" charset="-122"/>
              </a:rPr>
              <a:t>算子</a:t>
            </a:r>
            <a:endParaRPr lang="zh-CN" altLang="en-US" sz="2135" b="1"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五、</a:t>
            </a:r>
            <a:r>
              <a:rPr lang="en-US" altLang="zh-CN" sz="2400" b="1" dirty="0">
                <a:solidFill>
                  <a:srgbClr val="000066"/>
                </a:solidFill>
                <a:latin typeface="微软雅黑" panose="020B0503020204020204" charset="-122"/>
                <a:ea typeface="微软雅黑" panose="020B0503020204020204" charset="-122"/>
              </a:rPr>
              <a:t>Canny</a:t>
            </a:r>
            <a:r>
              <a:rPr lang="zh-CN" altLang="en-US" sz="2400" b="1" dirty="0">
                <a:solidFill>
                  <a:srgbClr val="000066"/>
                </a:solidFill>
                <a:latin typeface="微软雅黑" panose="020B0503020204020204" charset="-122"/>
                <a:ea typeface="微软雅黑" panose="020B0503020204020204" charset="-122"/>
              </a:rPr>
              <a:t>边缘检测计算理论</a:t>
            </a:r>
            <a:endParaRPr lang="zh-CN" altLang="en-US" sz="2400" b="1" dirty="0">
              <a:solidFill>
                <a:srgbClr val="000066"/>
              </a:solidFill>
              <a:latin typeface="微软雅黑" panose="020B0503020204020204" charset="-122"/>
              <a:ea typeface="微软雅黑" panose="020B0503020204020204" charset="-122"/>
            </a:endParaRPr>
          </a:p>
        </p:txBody>
      </p:sp>
      <p:sp>
        <p:nvSpPr>
          <p:cNvPr id="15" name="object 2"/>
          <p:cNvSpPr txBox="1"/>
          <p:nvPr>
            <p:custDataLst>
              <p:tags r:id="rId3"/>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zh-CN" altLang="en-US" sz="2135" b="1" dirty="0">
                <a:solidFill>
                  <a:srgbClr val="000066"/>
                </a:solidFill>
                <a:latin typeface="微软雅黑" panose="020B0503020204020204" charset="-122"/>
                <a:ea typeface="微软雅黑" panose="020B0503020204020204" charset="-122"/>
              </a:rPr>
              <a:t>基本概念</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179705" y="2259330"/>
            <a:ext cx="8741410" cy="4333875"/>
          </a:xfrm>
          <a:prstGeom prst="rect">
            <a:avLst/>
          </a:prstGeom>
        </p:spPr>
        <p:txBody>
          <a:bodyPr wrap="square">
            <a:noAutofit/>
          </a:bodyPr>
          <a:lstStyle/>
          <a:p>
            <a:r>
              <a:rPr lang="zh-CN" altLang="en-US" sz="2800" b="0" dirty="0">
                <a:solidFill>
                  <a:schemeClr val="tx1"/>
                </a:solidFill>
                <a:latin typeface="+mn-lt"/>
                <a:ea typeface="+mn-ea"/>
              </a:rPr>
              <a:t>此外，如果（</a:t>
            </a:r>
            <a:r>
              <a:rPr lang="en-US" altLang="zh-CN" sz="2800" b="0" dirty="0">
                <a:solidFill>
                  <a:schemeClr val="tx1"/>
                </a:solidFill>
                <a:latin typeface="+mn-lt"/>
                <a:ea typeface="+mn-ea"/>
              </a:rPr>
              <a:t>1</a:t>
            </a:r>
            <a:r>
              <a:rPr lang="zh-CN" altLang="en-US" sz="2800" b="0" dirty="0">
                <a:solidFill>
                  <a:schemeClr val="tx1"/>
                </a:solidFill>
                <a:latin typeface="+mn-lt"/>
                <a:ea typeface="+mn-ea"/>
              </a:rPr>
              <a:t>）和（</a:t>
            </a:r>
            <a:r>
              <a:rPr lang="en-US" altLang="zh-CN" sz="2800" b="0" dirty="0">
                <a:solidFill>
                  <a:schemeClr val="tx1"/>
                </a:solidFill>
                <a:latin typeface="+mn-lt"/>
                <a:ea typeface="+mn-ea"/>
              </a:rPr>
              <a:t>2</a:t>
            </a:r>
            <a:r>
              <a:rPr lang="zh-CN" altLang="en-US" sz="2800" b="0" dirty="0">
                <a:solidFill>
                  <a:schemeClr val="tx1"/>
                </a:solidFill>
                <a:latin typeface="+mn-lt"/>
                <a:ea typeface="+mn-ea"/>
              </a:rPr>
              <a:t>）同时被满足，那么在梯度方向上的两个相邻像素就从候选边缘点中取消，条件（</a:t>
            </a:r>
            <a:r>
              <a:rPr lang="en-US" altLang="zh-CN" sz="2800" b="0" dirty="0">
                <a:solidFill>
                  <a:schemeClr val="tx1"/>
                </a:solidFill>
                <a:latin typeface="+mn-lt"/>
                <a:ea typeface="+mn-ea"/>
              </a:rPr>
              <a:t>3</a:t>
            </a:r>
            <a:r>
              <a:rPr lang="zh-CN" altLang="en-US" sz="2800" b="0" dirty="0">
                <a:solidFill>
                  <a:schemeClr val="tx1"/>
                </a:solidFill>
                <a:latin typeface="+mn-lt"/>
                <a:ea typeface="+mn-ea"/>
              </a:rPr>
              <a:t>）相当于用区域中梯度最大值组成的阈值图像与边缘点进行匹配，这一过程能够消除虚假的边缘点。</a:t>
            </a:r>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p:txBody>
      </p:sp>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77</a:t>
            </a:r>
            <a:endParaRPr lang="en-US" sz="1600" b="1" dirty="0">
              <a:solidFill>
                <a:schemeClr val="tx1"/>
              </a:solidFill>
            </a:endParaRPr>
          </a:p>
        </p:txBody>
      </p:sp>
      <p:sp>
        <p:nvSpPr>
          <p:cNvPr id="6" name="文本框 5"/>
          <p:cNvSpPr txBox="1"/>
          <p:nvPr/>
        </p:nvSpPr>
        <p:spPr>
          <a:xfrm>
            <a:off x="7164705" y="260350"/>
            <a:ext cx="1593850" cy="420370"/>
          </a:xfrm>
          <a:prstGeom prst="rect">
            <a:avLst/>
          </a:prstGeom>
          <a:noFill/>
        </p:spPr>
        <p:txBody>
          <a:bodyPr wrap="square" rtlCol="0">
            <a:spAutoFit/>
          </a:bodyPr>
          <a:lstStyle/>
          <a:p>
            <a:r>
              <a:rPr lang="en-US" altLang="zh-CN" sz="2135" b="1" dirty="0">
                <a:solidFill>
                  <a:schemeClr val="bg1"/>
                </a:solidFill>
                <a:latin typeface="微软雅黑" panose="020B0503020204020204" charset="-122"/>
                <a:ea typeface="微软雅黑" panose="020B0503020204020204" charset="-122"/>
              </a:rPr>
              <a:t>Canny</a:t>
            </a:r>
            <a:r>
              <a:rPr lang="zh-CN" altLang="en-US" sz="2135" b="1" dirty="0">
                <a:solidFill>
                  <a:schemeClr val="bg1"/>
                </a:solidFill>
                <a:latin typeface="微软雅黑" panose="020B0503020204020204" charset="-122"/>
                <a:ea typeface="微软雅黑" panose="020B0503020204020204" charset="-122"/>
              </a:rPr>
              <a:t>算子</a:t>
            </a:r>
            <a:endParaRPr lang="zh-CN" altLang="en-US" sz="2135" b="1"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文本框 1"/>
          <p:cNvSpPr txBox="1"/>
          <p:nvPr/>
        </p:nvSpPr>
        <p:spPr>
          <a:xfrm>
            <a:off x="613261" y="139609"/>
            <a:ext cx="3568755" cy="420370"/>
          </a:xfrm>
          <a:prstGeom prst="rect">
            <a:avLst/>
          </a:prstGeom>
          <a:noFill/>
        </p:spPr>
        <p:txBody>
          <a:bodyPr wrap="square" rtlCol="0">
            <a:spAutoFit/>
          </a:bodyPr>
          <a:lstStyle/>
          <a:p>
            <a:pPr algn="ctr"/>
            <a:r>
              <a:rPr lang="zh-CN" altLang="en-US" sz="2135" b="1" dirty="0">
                <a:solidFill>
                  <a:srgbClr val="000000"/>
                </a:solidFill>
                <a:latin typeface="微软雅黑" panose="020B0503020204020204" charset="-122"/>
                <a:ea typeface="微软雅黑" panose="020B0503020204020204" charset="-122"/>
              </a:rPr>
              <a:t>一、</a:t>
            </a:r>
            <a:r>
              <a:rPr lang="zh-CN" altLang="en-US" sz="2135" b="1" dirty="0">
                <a:solidFill>
                  <a:srgbClr val="000066"/>
                </a:solidFill>
                <a:latin typeface="微软雅黑" panose="020B0503020204020204" charset="-122"/>
                <a:ea typeface="微软雅黑" panose="020B0503020204020204" charset="-122"/>
              </a:rPr>
              <a:t>边缘检测基本概念</a:t>
            </a:r>
            <a:endParaRPr lang="zh-CN" altLang="en-US" sz="2135" b="1" dirty="0">
              <a:solidFill>
                <a:srgbClr val="000066"/>
              </a:solidFill>
              <a:latin typeface="微软雅黑" panose="020B0503020204020204" charset="-122"/>
              <a:ea typeface="微软雅黑" panose="020B0503020204020204" charset="-122"/>
            </a:endParaRPr>
          </a:p>
        </p:txBody>
      </p:sp>
      <p:sp>
        <p:nvSpPr>
          <p:cNvPr id="3" name="文本框 2"/>
          <p:cNvSpPr txBox="1"/>
          <p:nvPr/>
        </p:nvSpPr>
        <p:spPr>
          <a:xfrm>
            <a:off x="7098665" y="252730"/>
            <a:ext cx="1567815" cy="420370"/>
          </a:xfrm>
          <a:prstGeom prst="rect">
            <a:avLst/>
          </a:prstGeom>
          <a:noFill/>
        </p:spPr>
        <p:txBody>
          <a:bodyPr wrap="square" rtlCol="0">
            <a:spAutoFit/>
          </a:bodyPr>
          <a:lstStyle/>
          <a:p>
            <a:r>
              <a:rPr lang="zh-CN" altLang="en-US" sz="2135" b="1" dirty="0">
                <a:solidFill>
                  <a:schemeClr val="bg1"/>
                </a:solidFill>
                <a:latin typeface="微软雅黑" panose="020B0503020204020204" charset="-122"/>
                <a:ea typeface="微软雅黑" panose="020B0503020204020204" charset="-122"/>
              </a:rPr>
              <a:t>导数与梯度</a:t>
            </a:r>
            <a:endParaRPr lang="zh-CN" altLang="en-US" sz="2135" b="1" dirty="0">
              <a:solidFill>
                <a:schemeClr val="bg1"/>
              </a:solidFill>
              <a:latin typeface="微软雅黑" panose="020B0503020204020204" charset="-122"/>
              <a:ea typeface="微软雅黑" panose="020B0503020204020204" charset="-122"/>
            </a:endParaRPr>
          </a:p>
        </p:txBody>
      </p:sp>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6</a:t>
            </a:r>
            <a:endParaRPr lang="en-US" sz="1600" b="1" dirty="0">
              <a:solidFill>
                <a:schemeClr val="tx1"/>
              </a:solidFill>
            </a:endParaRPr>
          </a:p>
        </p:txBody>
      </p:sp>
      <p:sp>
        <p:nvSpPr>
          <p:cNvPr id="4" name="矩形 3"/>
          <p:cNvSpPr/>
          <p:nvPr/>
        </p:nvSpPr>
        <p:spPr>
          <a:xfrm>
            <a:off x="251460" y="980440"/>
            <a:ext cx="8741410" cy="5856605"/>
          </a:xfrm>
          <a:prstGeom prst="rect">
            <a:avLst/>
          </a:prstGeom>
        </p:spPr>
        <p:txBody>
          <a:bodyPr wrap="square">
            <a:noAutofit/>
          </a:bodyPr>
          <a:lstStyle/>
          <a:p>
            <a:r>
              <a:rPr lang="zh-CN" altLang="en-US" sz="2800" b="0" dirty="0">
                <a:solidFill>
                  <a:schemeClr val="tx1"/>
                </a:solidFill>
                <a:latin typeface="+mn-lt"/>
                <a:ea typeface="+mn-ea"/>
              </a:rPr>
              <a:t>设有</a:t>
            </a:r>
            <a:r>
              <a:rPr lang="en-US" altLang="zh-CN" sz="2800" b="0" dirty="0">
                <a:solidFill>
                  <a:schemeClr val="tx1"/>
                </a:solidFill>
                <a:latin typeface="+mn-lt"/>
                <a:ea typeface="+mn-ea"/>
              </a:rPr>
              <a:t>1D</a:t>
            </a:r>
            <a:r>
              <a:rPr lang="zh-CN" altLang="en-US" sz="2800" b="0" dirty="0">
                <a:solidFill>
                  <a:schemeClr val="tx1"/>
                </a:solidFill>
                <a:latin typeface="+mn-lt"/>
                <a:ea typeface="+mn-ea"/>
              </a:rPr>
              <a:t>连续可微的函数</a:t>
            </a:r>
            <a:r>
              <a:rPr lang="en-US" altLang="zh-CN" sz="2800" b="0" dirty="0">
                <a:solidFill>
                  <a:schemeClr val="tx1"/>
                </a:solidFill>
                <a:latin typeface="+mn-lt"/>
                <a:ea typeface="+mn-ea"/>
              </a:rPr>
              <a:t>I(x)</a:t>
            </a:r>
            <a:r>
              <a:rPr lang="zh-CN" altLang="en-US" sz="2800" b="0" dirty="0">
                <a:solidFill>
                  <a:schemeClr val="tx1"/>
                </a:solidFill>
                <a:latin typeface="+mn-lt"/>
                <a:ea typeface="+mn-ea"/>
              </a:rPr>
              <a:t>，如果函数是可微的，并对求一阶导数和二阶导数，就可以分别得到其一阶导数函数（图</a:t>
            </a:r>
            <a:r>
              <a:rPr lang="en-US" altLang="zh-CN" sz="2800" b="0" dirty="0">
                <a:solidFill>
                  <a:schemeClr val="tx1"/>
                </a:solidFill>
                <a:latin typeface="+mn-lt"/>
                <a:ea typeface="+mn-ea"/>
              </a:rPr>
              <a:t>7.1</a:t>
            </a:r>
            <a:r>
              <a:rPr lang="zh-CN" altLang="en-US" sz="2800" b="0" dirty="0">
                <a:solidFill>
                  <a:schemeClr val="tx1"/>
                </a:solidFill>
                <a:latin typeface="+mn-lt"/>
                <a:ea typeface="+mn-ea"/>
              </a:rPr>
              <a:t>中）和二阶导数函数（图</a:t>
            </a:r>
            <a:r>
              <a:rPr lang="en-US" altLang="zh-CN" sz="2800" b="0" dirty="0">
                <a:solidFill>
                  <a:schemeClr val="tx1"/>
                </a:solidFill>
                <a:latin typeface="+mn-lt"/>
                <a:ea typeface="+mn-ea"/>
              </a:rPr>
              <a:t>7.1 </a:t>
            </a:r>
            <a:r>
              <a:rPr lang="zh-CN" altLang="en-US" sz="2800" b="0" dirty="0">
                <a:solidFill>
                  <a:schemeClr val="tx1"/>
                </a:solidFill>
                <a:latin typeface="+mn-lt"/>
                <a:ea typeface="+mn-ea"/>
              </a:rPr>
              <a:t>下）。</a:t>
            </a:r>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pic>
        <p:nvPicPr>
          <p:cNvPr id="5" name="图片 4"/>
          <p:cNvPicPr>
            <a:picLocks noChangeAspect="1"/>
          </p:cNvPicPr>
          <p:nvPr/>
        </p:nvPicPr>
        <p:blipFill>
          <a:blip r:embed="rId1"/>
          <a:stretch>
            <a:fillRect/>
          </a:stretch>
        </p:blipFill>
        <p:spPr>
          <a:xfrm>
            <a:off x="2046605" y="2492375"/>
            <a:ext cx="5209540" cy="3860165"/>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五、</a:t>
            </a:r>
            <a:r>
              <a:rPr lang="en-US" altLang="zh-CN" sz="2400" b="1" dirty="0">
                <a:solidFill>
                  <a:srgbClr val="000066"/>
                </a:solidFill>
                <a:latin typeface="微软雅黑" panose="020B0503020204020204" charset="-122"/>
                <a:ea typeface="微软雅黑" panose="020B0503020204020204" charset="-122"/>
              </a:rPr>
              <a:t>Canny</a:t>
            </a:r>
            <a:r>
              <a:rPr lang="zh-CN" altLang="en-US" sz="2400" b="1" dirty="0">
                <a:solidFill>
                  <a:srgbClr val="000066"/>
                </a:solidFill>
                <a:latin typeface="微软雅黑" panose="020B0503020204020204" charset="-122"/>
                <a:ea typeface="微软雅黑" panose="020B0503020204020204" charset="-122"/>
              </a:rPr>
              <a:t>边缘检测计算理论</a:t>
            </a:r>
            <a:endParaRPr lang="zh-CN" altLang="en-US" sz="2400" b="1" dirty="0">
              <a:solidFill>
                <a:srgbClr val="000066"/>
              </a:solidFill>
              <a:latin typeface="微软雅黑" panose="020B0503020204020204" charset="-122"/>
              <a:ea typeface="微软雅黑" panose="020B0503020204020204" charset="-122"/>
            </a:endParaRPr>
          </a:p>
        </p:txBody>
      </p:sp>
      <p:sp>
        <p:nvSpPr>
          <p:cNvPr id="15" name="object 2"/>
          <p:cNvSpPr txBox="1"/>
          <p:nvPr>
            <p:custDataLst>
              <p:tags r:id="rId3"/>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zh-CN" altLang="en-US" sz="2135" b="1" dirty="0">
                <a:solidFill>
                  <a:srgbClr val="000066"/>
                </a:solidFill>
                <a:latin typeface="微软雅黑" panose="020B0503020204020204" charset="-122"/>
                <a:ea typeface="微软雅黑" panose="020B0503020204020204" charset="-122"/>
              </a:rPr>
              <a:t>基本概念</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251460" y="2132330"/>
            <a:ext cx="8741410" cy="4333875"/>
          </a:xfrm>
          <a:prstGeom prst="rect">
            <a:avLst/>
          </a:prstGeom>
        </p:spPr>
        <p:txBody>
          <a:bodyPr wrap="square">
            <a:noAutofit/>
          </a:bodyPr>
          <a:lstStyle/>
          <a:p>
            <a:r>
              <a:rPr lang="zh-CN" altLang="en-US" sz="2800" b="0" dirty="0">
                <a:solidFill>
                  <a:schemeClr val="tx1"/>
                </a:solidFill>
                <a:latin typeface="+mn-lt"/>
                <a:ea typeface="+mn-ea"/>
              </a:rPr>
              <a:t>为了对候选边缘像素进行最终边缘确定和虚假边缘点剔除，需要将这些候选像素进行遴选生成一个边缘图，</a:t>
            </a:r>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Canny</a:t>
            </a:r>
            <a:r>
              <a:rPr lang="zh-CN" altLang="en-US" sz="2800" b="0" dirty="0">
                <a:solidFill>
                  <a:schemeClr val="tx1"/>
                </a:solidFill>
                <a:latin typeface="+mn-lt"/>
                <a:ea typeface="+mn-ea"/>
              </a:rPr>
              <a:t>采取梯度幅度的滞后自适应选定阈值并进行处理。</a:t>
            </a:r>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p:txBody>
      </p:sp>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78</a:t>
            </a:r>
            <a:endParaRPr lang="en-US" sz="1600" b="1" dirty="0">
              <a:solidFill>
                <a:schemeClr val="tx1"/>
              </a:solidFill>
            </a:endParaRPr>
          </a:p>
        </p:txBody>
      </p:sp>
      <p:sp>
        <p:nvSpPr>
          <p:cNvPr id="6" name="文本框 5"/>
          <p:cNvSpPr txBox="1"/>
          <p:nvPr/>
        </p:nvSpPr>
        <p:spPr>
          <a:xfrm>
            <a:off x="7164705" y="260350"/>
            <a:ext cx="1593850" cy="420370"/>
          </a:xfrm>
          <a:prstGeom prst="rect">
            <a:avLst/>
          </a:prstGeom>
          <a:noFill/>
        </p:spPr>
        <p:txBody>
          <a:bodyPr wrap="square" rtlCol="0">
            <a:spAutoFit/>
          </a:bodyPr>
          <a:lstStyle/>
          <a:p>
            <a:r>
              <a:rPr lang="en-US" altLang="zh-CN" sz="2135" b="1" dirty="0">
                <a:solidFill>
                  <a:schemeClr val="bg1"/>
                </a:solidFill>
                <a:latin typeface="微软雅黑" panose="020B0503020204020204" charset="-122"/>
                <a:ea typeface="微软雅黑" panose="020B0503020204020204" charset="-122"/>
              </a:rPr>
              <a:t>Canny</a:t>
            </a:r>
            <a:r>
              <a:rPr lang="zh-CN" altLang="en-US" sz="2135" b="1" dirty="0">
                <a:solidFill>
                  <a:schemeClr val="bg1"/>
                </a:solidFill>
                <a:latin typeface="微软雅黑" panose="020B0503020204020204" charset="-122"/>
                <a:ea typeface="微软雅黑" panose="020B0503020204020204" charset="-122"/>
              </a:rPr>
              <a:t>算子</a:t>
            </a:r>
            <a:endParaRPr lang="zh-CN" altLang="en-US" sz="2135" b="1"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五、</a:t>
            </a:r>
            <a:r>
              <a:rPr lang="en-US" altLang="zh-CN" sz="2400" b="1" dirty="0">
                <a:solidFill>
                  <a:srgbClr val="000066"/>
                </a:solidFill>
                <a:latin typeface="微软雅黑" panose="020B0503020204020204" charset="-122"/>
                <a:ea typeface="微软雅黑" panose="020B0503020204020204" charset="-122"/>
              </a:rPr>
              <a:t>Canny</a:t>
            </a:r>
            <a:r>
              <a:rPr lang="zh-CN" altLang="en-US" sz="2400" b="1" dirty="0">
                <a:solidFill>
                  <a:srgbClr val="000066"/>
                </a:solidFill>
                <a:latin typeface="微软雅黑" panose="020B0503020204020204" charset="-122"/>
                <a:ea typeface="微软雅黑" panose="020B0503020204020204" charset="-122"/>
              </a:rPr>
              <a:t>边缘检测计算理论</a:t>
            </a:r>
            <a:endParaRPr lang="zh-CN" altLang="en-US" sz="2400" b="1" dirty="0">
              <a:solidFill>
                <a:srgbClr val="000066"/>
              </a:solidFill>
              <a:latin typeface="微软雅黑" panose="020B0503020204020204" charset="-122"/>
              <a:ea typeface="微软雅黑" panose="020B0503020204020204" charset="-122"/>
            </a:endParaRPr>
          </a:p>
        </p:txBody>
      </p:sp>
      <p:sp>
        <p:nvSpPr>
          <p:cNvPr id="15" name="object 2"/>
          <p:cNvSpPr txBox="1"/>
          <p:nvPr>
            <p:custDataLst>
              <p:tags r:id="rId3"/>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zh-CN" altLang="en-US" sz="2135" b="1" dirty="0">
                <a:solidFill>
                  <a:srgbClr val="000066"/>
                </a:solidFill>
                <a:latin typeface="微软雅黑" panose="020B0503020204020204" charset="-122"/>
                <a:ea typeface="微软雅黑" panose="020B0503020204020204" charset="-122"/>
              </a:rPr>
              <a:t>基本概念</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251460" y="1844675"/>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zh-CN" altLang="en-US" sz="2800" b="0" dirty="0">
                <a:solidFill>
                  <a:schemeClr val="tx1"/>
                </a:solidFill>
                <a:latin typeface="+mn-lt"/>
                <a:ea typeface="+mn-ea"/>
              </a:rPr>
              <a:t>即一个高阀值</a:t>
            </a:r>
            <a:r>
              <a:rPr lang="en-US" altLang="zh-CN" sz="2800" b="0" dirty="0">
                <a:solidFill>
                  <a:schemeClr val="tx1"/>
                </a:solidFill>
                <a:latin typeface="+mn-lt"/>
                <a:ea typeface="+mn-ea"/>
              </a:rPr>
              <a:t>    </a:t>
            </a:r>
            <a:r>
              <a:rPr lang="zh-CN" altLang="en-US" sz="2800" b="0" dirty="0">
                <a:solidFill>
                  <a:schemeClr val="tx1"/>
                </a:solidFill>
                <a:latin typeface="+mn-lt"/>
                <a:ea typeface="+mn-ea"/>
              </a:rPr>
              <a:t>和一个低阀值</a:t>
            </a:r>
            <a:r>
              <a:rPr lang="en-US" altLang="zh-CN" sz="2800" b="0" dirty="0">
                <a:solidFill>
                  <a:schemeClr val="tx1"/>
                </a:solidFill>
                <a:latin typeface="+mn-lt"/>
                <a:ea typeface="+mn-ea"/>
              </a:rPr>
              <a:t>     </a:t>
            </a:r>
            <a:r>
              <a:rPr lang="zh-CN" altLang="en-US" sz="2800" b="0" dirty="0">
                <a:solidFill>
                  <a:schemeClr val="tx1"/>
                </a:solidFill>
                <a:latin typeface="+mn-lt"/>
                <a:ea typeface="+mn-ea"/>
              </a:rPr>
              <a:t>，来区分边缘像素，且高阈值通常是低阈值的两到三倍。</a:t>
            </a:r>
            <a:endParaRPr lang="zh-CN" altLang="en-US" sz="2800" b="0" dirty="0">
              <a:solidFill>
                <a:schemeClr val="tx1"/>
              </a:solidFill>
              <a:latin typeface="+mn-lt"/>
              <a:ea typeface="+mn-ea"/>
            </a:endParaRPr>
          </a:p>
          <a:p>
            <a:r>
              <a:rPr lang="zh-CN" altLang="en-US" sz="2800" b="0" dirty="0">
                <a:solidFill>
                  <a:schemeClr val="tx1"/>
                </a:solidFill>
                <a:latin typeface="+mn-lt"/>
                <a:ea typeface="+mn-ea"/>
              </a:rPr>
              <a:t>如果边缘像素点梯度值大于高阀值，则被认为是强边缘点。</a:t>
            </a:r>
            <a:endParaRPr lang="zh-CN" altLang="en-US" sz="2800" b="0" dirty="0">
              <a:solidFill>
                <a:schemeClr val="tx1"/>
              </a:solidFill>
              <a:latin typeface="+mn-lt"/>
              <a:ea typeface="+mn-ea"/>
            </a:endParaRPr>
          </a:p>
          <a:p>
            <a:r>
              <a:rPr lang="zh-CN" altLang="en-US" sz="2800" b="0" dirty="0">
                <a:solidFill>
                  <a:schemeClr val="tx1"/>
                </a:solidFill>
                <a:latin typeface="+mn-lt"/>
                <a:ea typeface="+mn-ea"/>
              </a:rPr>
              <a:t>如果边缘梯度值小于高阀值，大于低阀值，则标记为弱边缘点，而小于低阀值的点则被抑制掉。</a:t>
            </a:r>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p:txBody>
      </p:sp>
      <p:graphicFrame>
        <p:nvGraphicFramePr>
          <p:cNvPr id="6" name="对象 -2147480531"/>
          <p:cNvGraphicFramePr>
            <a:graphicFrameLocks noChangeAspect="1"/>
          </p:cNvGraphicFramePr>
          <p:nvPr/>
        </p:nvGraphicFramePr>
        <p:xfrm>
          <a:off x="2411730" y="2204720"/>
          <a:ext cx="500380" cy="568325"/>
        </p:xfrm>
        <a:graphic>
          <a:graphicData uri="http://schemas.openxmlformats.org/presentationml/2006/ole">
            <mc:AlternateContent xmlns:mc="http://schemas.openxmlformats.org/markup-compatibility/2006">
              <mc:Choice xmlns:v="urn:schemas-microsoft-com:vml" Requires="v">
                <p:oleObj spid="_x0000_s48143" name="" r:id="rId4" imgW="165100" imgH="190500" progId="Equation.DSMT4">
                  <p:embed/>
                </p:oleObj>
              </mc:Choice>
              <mc:Fallback>
                <p:oleObj name="" r:id="rId4" imgW="165100" imgH="190500" progId="Equation.DSMT4">
                  <p:embed/>
                  <p:pic>
                    <p:nvPicPr>
                      <p:cNvPr id="0" name="图片 3075"/>
                      <p:cNvPicPr/>
                      <p:nvPr/>
                    </p:nvPicPr>
                    <p:blipFill>
                      <a:blip r:embed="rId5"/>
                      <a:stretch>
                        <a:fillRect/>
                      </a:stretch>
                    </p:blipFill>
                    <p:spPr>
                      <a:xfrm>
                        <a:off x="2411730" y="2204720"/>
                        <a:ext cx="500380" cy="568325"/>
                      </a:xfrm>
                      <a:prstGeom prst="rect">
                        <a:avLst/>
                      </a:prstGeom>
                      <a:noFill/>
                      <a:ln w="38100">
                        <a:noFill/>
                        <a:miter/>
                      </a:ln>
                    </p:spPr>
                  </p:pic>
                </p:oleObj>
              </mc:Fallback>
            </mc:AlternateContent>
          </a:graphicData>
        </a:graphic>
      </p:graphicFrame>
      <p:graphicFrame>
        <p:nvGraphicFramePr>
          <p:cNvPr id="8" name="对象 -2147480530"/>
          <p:cNvGraphicFramePr>
            <a:graphicFrameLocks noChangeAspect="1"/>
          </p:cNvGraphicFramePr>
          <p:nvPr/>
        </p:nvGraphicFramePr>
        <p:xfrm>
          <a:off x="4859655" y="2251075"/>
          <a:ext cx="488950" cy="521970"/>
        </p:xfrm>
        <a:graphic>
          <a:graphicData uri="http://schemas.openxmlformats.org/presentationml/2006/ole">
            <mc:AlternateContent xmlns:mc="http://schemas.openxmlformats.org/markup-compatibility/2006">
              <mc:Choice xmlns:v="urn:schemas-microsoft-com:vml" Requires="v">
                <p:oleObj spid="_x0000_s48144" name="" r:id="rId6" imgW="152400" imgH="190500" progId="Equation.DSMT4">
                  <p:embed/>
                </p:oleObj>
              </mc:Choice>
              <mc:Fallback>
                <p:oleObj name="" r:id="rId6" imgW="152400" imgH="190500" progId="Equation.DSMT4">
                  <p:embed/>
                  <p:pic>
                    <p:nvPicPr>
                      <p:cNvPr id="0" name="图片 1"/>
                      <p:cNvPicPr/>
                      <p:nvPr/>
                    </p:nvPicPr>
                    <p:blipFill>
                      <a:blip r:embed="rId7"/>
                      <a:stretch>
                        <a:fillRect/>
                      </a:stretch>
                    </p:blipFill>
                    <p:spPr>
                      <a:xfrm>
                        <a:off x="4859655" y="2251075"/>
                        <a:ext cx="488950" cy="521970"/>
                      </a:xfrm>
                      <a:prstGeom prst="rect">
                        <a:avLst/>
                      </a:prstGeom>
                      <a:noFill/>
                      <a:ln w="38100">
                        <a:noFill/>
                        <a:miter/>
                      </a:ln>
                    </p:spPr>
                  </p:pic>
                </p:oleObj>
              </mc:Fallback>
            </mc:AlternateContent>
          </a:graphicData>
        </a:graphic>
      </p:graphicFrame>
      <p:sp>
        <p:nvSpPr>
          <p:cNvPr id="10" name="Rectangle 5"/>
          <p:cNvSpPr>
            <a:spLocks noChangeArrowheads="1"/>
          </p:cNvSpPr>
          <p:nvPr>
            <p:custDataLst>
              <p:tags r:id="rId8"/>
            </p:custDataLst>
          </p:nvPr>
        </p:nvSpPr>
        <p:spPr bwMode="auto">
          <a:xfrm>
            <a:off x="431801" y="1280501"/>
            <a:ext cx="7162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rgbClr val="006600"/>
              </a:buClr>
              <a:buSzPct val="90000"/>
              <a:buFont typeface="Wingdings" panose="05000000000000000000" pitchFamily="2" charset="2"/>
              <a:buChar char="p"/>
              <a:defRPr sz="2800">
                <a:solidFill>
                  <a:srgbClr val="0066CC"/>
                </a:solidFill>
                <a:latin typeface="Book Antiqua" panose="02040602050305030304" pitchFamily="18" charset="0"/>
                <a:ea typeface="华文中宋" panose="02010600040101010101" pitchFamily="2" charset="-122"/>
              </a:defRPr>
            </a:lvl1pPr>
            <a:lvl2pPr marL="914400" indent="-457200">
              <a:spcBef>
                <a:spcPct val="20000"/>
              </a:spcBef>
              <a:buClr>
                <a:srgbClr val="006600"/>
              </a:buClr>
              <a:buSzPct val="90000"/>
              <a:buFont typeface="Wingdings" panose="05000000000000000000" pitchFamily="2" charset="2"/>
              <a:buChar char="u"/>
              <a:defRPr sz="2400">
                <a:solidFill>
                  <a:srgbClr val="0033CC"/>
                </a:solidFill>
                <a:latin typeface="Book Antiqua" panose="02040602050305030304" pitchFamily="18" charset="0"/>
                <a:ea typeface="华文中宋" panose="02010600040101010101" pitchFamily="2" charset="-122"/>
              </a:defRPr>
            </a:lvl2pPr>
            <a:lvl3pPr marL="1143000" indent="-228600">
              <a:spcBef>
                <a:spcPct val="20000"/>
              </a:spcBef>
              <a:buClr>
                <a:srgbClr val="006600"/>
              </a:buClr>
              <a:buFont typeface="Wingdings" panose="05000000000000000000" pitchFamily="2" charset="2"/>
              <a:buChar char="l"/>
              <a:defRPr sz="2000">
                <a:solidFill>
                  <a:schemeClr val="tx1"/>
                </a:solidFill>
                <a:latin typeface="Book Antiqua" panose="02040602050305030304" pitchFamily="18" charset="0"/>
                <a:ea typeface="华文中宋" panose="02010600040101010101" pitchFamily="2" charset="-122"/>
              </a:defRPr>
            </a:lvl3pPr>
            <a:lvl4pPr marL="1600200" indent="-228600">
              <a:spcBef>
                <a:spcPct val="20000"/>
              </a:spcBef>
              <a:buFont typeface="Wingdings" panose="05000000000000000000" pitchFamily="2" charset="2"/>
              <a:buChar char="l"/>
              <a:defRPr sz="2000">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华文中宋" panose="02010600040101010101" pitchFamily="2" charset="-122"/>
                <a:ea typeface="华文中宋" panose="02010600040101010101" pitchFamily="2" charset="-122"/>
              </a:defRPr>
            </a:lvl9pPr>
          </a:lstStyle>
          <a:p>
            <a:pPr>
              <a:buFont typeface="Wingdings" panose="05000000000000000000" pitchFamily="2" charset="2"/>
              <a:buChar char="u"/>
            </a:pPr>
            <a:r>
              <a:rPr lang="zh-CN" altLang="en-US" sz="2135" b="1" dirty="0">
                <a:latin typeface="微软雅黑" panose="020B0503020204020204" charset="-122"/>
                <a:ea typeface="微软雅黑" panose="020B0503020204020204" charset="-122"/>
              </a:rPr>
              <a:t>通过估计图像噪声确定双阈值：</a:t>
            </a:r>
            <a:endParaRPr lang="zh-CN" altLang="en-US" sz="2135" b="1" dirty="0">
              <a:latin typeface="微软雅黑" panose="020B0503020204020204" charset="-122"/>
              <a:ea typeface="微软雅黑" panose="020B0503020204020204" charset="-122"/>
            </a:endParaRPr>
          </a:p>
        </p:txBody>
      </p:sp>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79</a:t>
            </a:r>
            <a:endParaRPr lang="en-US" sz="1600" b="1" dirty="0">
              <a:solidFill>
                <a:schemeClr val="tx1"/>
              </a:solidFill>
            </a:endParaRPr>
          </a:p>
        </p:txBody>
      </p:sp>
      <p:sp>
        <p:nvSpPr>
          <p:cNvPr id="11" name="文本框 10"/>
          <p:cNvSpPr txBox="1"/>
          <p:nvPr/>
        </p:nvSpPr>
        <p:spPr>
          <a:xfrm>
            <a:off x="7164705" y="260350"/>
            <a:ext cx="1593850" cy="420370"/>
          </a:xfrm>
          <a:prstGeom prst="rect">
            <a:avLst/>
          </a:prstGeom>
          <a:noFill/>
        </p:spPr>
        <p:txBody>
          <a:bodyPr wrap="square" rtlCol="0">
            <a:spAutoFit/>
          </a:bodyPr>
          <a:lstStyle/>
          <a:p>
            <a:r>
              <a:rPr lang="en-US" altLang="zh-CN" sz="2135" b="1" dirty="0">
                <a:solidFill>
                  <a:schemeClr val="bg1"/>
                </a:solidFill>
                <a:latin typeface="微软雅黑" panose="020B0503020204020204" charset="-122"/>
                <a:ea typeface="微软雅黑" panose="020B0503020204020204" charset="-122"/>
              </a:rPr>
              <a:t>Canny</a:t>
            </a:r>
            <a:r>
              <a:rPr lang="zh-CN" altLang="en-US" sz="2135" b="1" dirty="0">
                <a:solidFill>
                  <a:schemeClr val="bg1"/>
                </a:solidFill>
                <a:latin typeface="微软雅黑" panose="020B0503020204020204" charset="-122"/>
                <a:ea typeface="微软雅黑" panose="020B0503020204020204" charset="-122"/>
              </a:rPr>
              <a:t>算子</a:t>
            </a:r>
            <a:endParaRPr lang="zh-CN" altLang="en-US" sz="2135" b="1"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五、</a:t>
            </a:r>
            <a:r>
              <a:rPr lang="en-US" altLang="zh-CN" sz="2400" b="1" dirty="0">
                <a:solidFill>
                  <a:srgbClr val="000066"/>
                </a:solidFill>
                <a:latin typeface="微软雅黑" panose="020B0503020204020204" charset="-122"/>
                <a:ea typeface="微软雅黑" panose="020B0503020204020204" charset="-122"/>
              </a:rPr>
              <a:t>Canny</a:t>
            </a:r>
            <a:r>
              <a:rPr lang="zh-CN" altLang="en-US" sz="2400" b="1" dirty="0">
                <a:solidFill>
                  <a:srgbClr val="000066"/>
                </a:solidFill>
                <a:latin typeface="微软雅黑" panose="020B0503020204020204" charset="-122"/>
                <a:ea typeface="微软雅黑" panose="020B0503020204020204" charset="-122"/>
              </a:rPr>
              <a:t>边缘检测计算理论</a:t>
            </a:r>
            <a:endParaRPr lang="zh-CN" altLang="en-US" sz="2400" b="1" dirty="0">
              <a:solidFill>
                <a:srgbClr val="000066"/>
              </a:solidFill>
              <a:latin typeface="微软雅黑" panose="020B0503020204020204" charset="-122"/>
              <a:ea typeface="微软雅黑" panose="020B0503020204020204" charset="-122"/>
            </a:endParaRPr>
          </a:p>
        </p:txBody>
      </p:sp>
      <p:sp>
        <p:nvSpPr>
          <p:cNvPr id="15" name="object 2"/>
          <p:cNvSpPr txBox="1"/>
          <p:nvPr>
            <p:custDataLst>
              <p:tags r:id="rId3"/>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zh-CN" altLang="en-US" sz="2135" b="1" dirty="0">
                <a:solidFill>
                  <a:srgbClr val="000066"/>
                </a:solidFill>
                <a:latin typeface="微软雅黑" panose="020B0503020204020204" charset="-122"/>
                <a:ea typeface="微软雅黑" panose="020B0503020204020204" charset="-122"/>
              </a:rPr>
              <a:t>基本概念</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278130" y="1376680"/>
            <a:ext cx="8741410" cy="4333875"/>
          </a:xfrm>
          <a:prstGeom prst="rect">
            <a:avLst/>
          </a:prstGeom>
        </p:spPr>
        <p:txBody>
          <a:bodyPr wrap="square">
            <a:noAutofit/>
          </a:bodyPr>
          <a:lstStyle/>
          <a:p>
            <a:r>
              <a:rPr lang="zh-CN" altLang="en-US" sz="2800" b="0" dirty="0">
                <a:solidFill>
                  <a:schemeClr val="tx1"/>
                </a:solidFill>
                <a:latin typeface="+mn-lt"/>
                <a:ea typeface="+mn-ea"/>
              </a:rPr>
              <a:t>图</a:t>
            </a:r>
            <a:r>
              <a:rPr lang="en-US" altLang="zh-CN" sz="2800" b="0" dirty="0">
                <a:solidFill>
                  <a:schemeClr val="tx1"/>
                </a:solidFill>
                <a:latin typeface="+mn-lt"/>
                <a:ea typeface="+mn-ea"/>
              </a:rPr>
              <a:t>7.14</a:t>
            </a:r>
            <a:r>
              <a:rPr lang="zh-CN" altLang="en-US" sz="2800" b="0" dirty="0">
                <a:solidFill>
                  <a:schemeClr val="tx1"/>
                </a:solidFill>
                <a:latin typeface="+mn-lt"/>
                <a:ea typeface="+mn-ea"/>
              </a:rPr>
              <a:t>给出了不同尺度</a:t>
            </a:r>
            <a:r>
              <a:rPr lang="en-US" altLang="zh-CN" sz="2800" b="0" dirty="0">
                <a:solidFill>
                  <a:schemeClr val="tx1"/>
                </a:solidFill>
                <a:latin typeface="+mn-lt"/>
                <a:ea typeface="+mn-ea"/>
              </a:rPr>
              <a:t>Canny </a:t>
            </a:r>
            <a:r>
              <a:rPr lang="zh-CN" altLang="en-US" sz="2800" b="0" dirty="0">
                <a:solidFill>
                  <a:schemeClr val="tx1"/>
                </a:solidFill>
                <a:latin typeface="+mn-lt"/>
                <a:ea typeface="+mn-ea"/>
              </a:rPr>
              <a:t>检测的边缘结果，其中</a:t>
            </a:r>
            <a:r>
              <a:rPr lang="en-US" altLang="zh-CN" sz="2800" b="0" dirty="0">
                <a:solidFill>
                  <a:schemeClr val="tx1"/>
                </a:solidFill>
                <a:latin typeface="+mn-lt"/>
                <a:ea typeface="+mn-ea"/>
              </a:rPr>
              <a:t>                       </a:t>
            </a:r>
            <a:r>
              <a:rPr lang="zh-CN" altLang="en-US" sz="2800" b="0" dirty="0">
                <a:solidFill>
                  <a:schemeClr val="tx1"/>
                </a:solidFill>
                <a:latin typeface="+mn-lt"/>
                <a:ea typeface="+mn-ea"/>
              </a:rPr>
              <a:t>。</a:t>
            </a:r>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p:txBody>
      </p:sp>
      <p:graphicFrame>
        <p:nvGraphicFramePr>
          <p:cNvPr id="10" name="对象 -2147480529"/>
          <p:cNvGraphicFramePr>
            <a:graphicFrameLocks noChangeAspect="1"/>
          </p:cNvGraphicFramePr>
          <p:nvPr/>
        </p:nvGraphicFramePr>
        <p:xfrm>
          <a:off x="683260" y="1864995"/>
          <a:ext cx="1814195" cy="447040"/>
        </p:xfrm>
        <a:graphic>
          <a:graphicData uri="http://schemas.openxmlformats.org/presentationml/2006/ole">
            <mc:AlternateContent xmlns:mc="http://schemas.openxmlformats.org/markup-compatibility/2006">
              <mc:Choice xmlns:v="urn:schemas-microsoft-com:vml" Requires="v">
                <p:oleObj spid="_x0000_s49160" name="" r:id="rId4" imgW="774065" imgH="190500" progId="Equation.DSMT4">
                  <p:embed/>
                </p:oleObj>
              </mc:Choice>
              <mc:Fallback>
                <p:oleObj name="" r:id="rId4" imgW="774065" imgH="190500" progId="Equation.DSMT4">
                  <p:embed/>
                  <p:pic>
                    <p:nvPicPr>
                      <p:cNvPr id="0" name="图片 4"/>
                      <p:cNvPicPr/>
                      <p:nvPr/>
                    </p:nvPicPr>
                    <p:blipFill>
                      <a:blip r:embed="rId5"/>
                      <a:stretch>
                        <a:fillRect/>
                      </a:stretch>
                    </p:blipFill>
                    <p:spPr>
                      <a:xfrm>
                        <a:off x="683260" y="1864995"/>
                        <a:ext cx="1814195" cy="447040"/>
                      </a:xfrm>
                      <a:prstGeom prst="rect">
                        <a:avLst/>
                      </a:prstGeom>
                      <a:noFill/>
                      <a:ln w="38100">
                        <a:noFill/>
                        <a:miter/>
                      </a:ln>
                    </p:spPr>
                  </p:pic>
                </p:oleObj>
              </mc:Fallback>
            </mc:AlternateContent>
          </a:graphicData>
        </a:graphic>
      </p:graphicFrame>
      <p:pic>
        <p:nvPicPr>
          <p:cNvPr id="12" name="图片 11"/>
          <p:cNvPicPr>
            <a:picLocks noChangeAspect="1"/>
          </p:cNvPicPr>
          <p:nvPr/>
        </p:nvPicPr>
        <p:blipFill>
          <a:blip r:embed="rId6"/>
          <a:stretch>
            <a:fillRect/>
          </a:stretch>
        </p:blipFill>
        <p:spPr>
          <a:xfrm>
            <a:off x="3131820" y="1844675"/>
            <a:ext cx="5092065" cy="4963795"/>
          </a:xfrm>
          <a:prstGeom prst="rect">
            <a:avLst/>
          </a:prstGeom>
        </p:spPr>
      </p:pic>
      <p:sp>
        <p:nvSpPr>
          <p:cNvPr id="27" name="文本框 26"/>
          <p:cNvSpPr txBox="1"/>
          <p:nvPr/>
        </p:nvSpPr>
        <p:spPr>
          <a:xfrm>
            <a:off x="1115695" y="3391853"/>
            <a:ext cx="5080000" cy="460375"/>
          </a:xfrm>
          <a:prstGeom prst="rect">
            <a:avLst/>
          </a:prstGeom>
        </p:spPr>
        <p:txBody>
          <a:bodyPr>
            <a:spAutoFit/>
          </a:bodyPr>
          <a:lstStyle/>
          <a:p>
            <a:pPr algn="just" defTabSz="266700">
              <a:lnSpc>
                <a:spcPct val="150000"/>
              </a:lnSpc>
              <a:spcAft>
                <a:spcPts val="200"/>
              </a:spcAft>
            </a:pPr>
            <a:r>
              <a:rPr lang="en-US" altLang="zh-CN" sz="1600">
                <a:solidFill>
                  <a:srgbClr val="000000"/>
                </a:solidFill>
                <a:latin typeface="Times New Roman" panose="02020603050405020304"/>
                <a:ea typeface="Times New Roman" panose="02020603050405020304"/>
              </a:rPr>
              <a:t>(</a:t>
            </a:r>
            <a:r>
              <a:rPr lang="en-US" altLang="zh-CN" sz="1600">
                <a:solidFill>
                  <a:srgbClr val="000000"/>
                </a:solidFill>
                <a:latin typeface="Times New Roman" panose="02020603050405020304"/>
                <a:ea typeface="宋体" panose="02010600030101010101" pitchFamily="2" charset="-122"/>
              </a:rPr>
              <a:t>a) </a:t>
            </a:r>
            <a:endParaRPr lang="en-US" altLang="zh-CN" sz="1600">
              <a:solidFill>
                <a:srgbClr val="000000"/>
              </a:solidFill>
              <a:latin typeface="Times New Roman" panose="02020603050405020304"/>
              <a:ea typeface="宋体" panose="02010600030101010101" pitchFamily="2" charset="-122"/>
            </a:endParaRPr>
          </a:p>
        </p:txBody>
      </p:sp>
      <p:pic>
        <p:nvPicPr>
          <p:cNvPr id="28" name="图片 27"/>
          <p:cNvPicPr/>
          <p:nvPr/>
        </p:nvPicPr>
        <p:blipFill>
          <a:blip r:embed="rId7"/>
          <a:stretch>
            <a:fillRect/>
          </a:stretch>
        </p:blipFill>
        <p:spPr>
          <a:xfrm>
            <a:off x="1475740" y="3573145"/>
            <a:ext cx="597535" cy="278130"/>
          </a:xfrm>
          <a:prstGeom prst="rect">
            <a:avLst/>
          </a:prstGeom>
        </p:spPr>
      </p:pic>
      <p:sp>
        <p:nvSpPr>
          <p:cNvPr id="29" name="文本框 28"/>
          <p:cNvSpPr txBox="1"/>
          <p:nvPr/>
        </p:nvSpPr>
        <p:spPr>
          <a:xfrm>
            <a:off x="1115695" y="4004945"/>
            <a:ext cx="5080000" cy="460375"/>
          </a:xfrm>
          <a:prstGeom prst="rect">
            <a:avLst/>
          </a:prstGeom>
        </p:spPr>
        <p:txBody>
          <a:bodyPr>
            <a:spAutoFit/>
          </a:bodyPr>
          <a:lstStyle/>
          <a:p>
            <a:pPr algn="just" defTabSz="266700">
              <a:lnSpc>
                <a:spcPct val="150000"/>
              </a:lnSpc>
              <a:spcAft>
                <a:spcPts val="200"/>
              </a:spcAft>
            </a:pPr>
            <a:r>
              <a:rPr lang="en-US" altLang="zh-CN" sz="1600">
                <a:solidFill>
                  <a:srgbClr val="000000"/>
                </a:solidFill>
                <a:latin typeface="Times New Roman" panose="02020603050405020304"/>
                <a:ea typeface="Times New Roman" panose="02020603050405020304"/>
              </a:rPr>
              <a:t>(</a:t>
            </a:r>
            <a:r>
              <a:rPr lang="en-US" altLang="zh-CN" sz="1600">
                <a:solidFill>
                  <a:srgbClr val="000000"/>
                </a:solidFill>
                <a:latin typeface="Times New Roman" panose="02020603050405020304"/>
                <a:ea typeface="宋体" panose="02010600030101010101" pitchFamily="2" charset="-122"/>
              </a:rPr>
              <a:t>b</a:t>
            </a:r>
            <a:r>
              <a:rPr lang="en-US" altLang="zh-CN" sz="1600">
                <a:solidFill>
                  <a:srgbClr val="000000"/>
                </a:solidFill>
                <a:latin typeface="Times New Roman" panose="02020603050405020304"/>
                <a:ea typeface="Times New Roman" panose="02020603050405020304"/>
              </a:rPr>
              <a:t>)</a:t>
            </a:r>
            <a:r>
              <a:rPr lang="en-US" altLang="zh-CN" sz="1600">
                <a:solidFill>
                  <a:srgbClr val="000000"/>
                </a:solidFill>
                <a:latin typeface="Times New Roman" panose="02020603050405020304"/>
                <a:ea typeface="宋体" panose="02010600030101010101" pitchFamily="2" charset="-122"/>
              </a:rPr>
              <a:t> </a:t>
            </a:r>
            <a:endParaRPr lang="en-US" altLang="zh-CN" sz="1600">
              <a:solidFill>
                <a:srgbClr val="000000"/>
              </a:solidFill>
              <a:latin typeface="Times New Roman" panose="02020603050405020304"/>
              <a:ea typeface="宋体" panose="02010600030101010101" pitchFamily="2" charset="-122"/>
            </a:endParaRPr>
          </a:p>
        </p:txBody>
      </p:sp>
      <p:pic>
        <p:nvPicPr>
          <p:cNvPr id="30" name="图片 29"/>
          <p:cNvPicPr/>
          <p:nvPr/>
        </p:nvPicPr>
        <p:blipFill>
          <a:blip r:embed="rId8"/>
          <a:stretch>
            <a:fillRect/>
          </a:stretch>
        </p:blipFill>
        <p:spPr>
          <a:xfrm>
            <a:off x="1475740" y="4163060"/>
            <a:ext cx="499745" cy="258445"/>
          </a:xfrm>
          <a:prstGeom prst="rect">
            <a:avLst/>
          </a:prstGeom>
        </p:spPr>
      </p:pic>
      <p:sp>
        <p:nvSpPr>
          <p:cNvPr id="31" name="文本框 30"/>
          <p:cNvSpPr txBox="1"/>
          <p:nvPr/>
        </p:nvSpPr>
        <p:spPr>
          <a:xfrm>
            <a:off x="1115695" y="4627563"/>
            <a:ext cx="5080000" cy="460375"/>
          </a:xfrm>
          <a:prstGeom prst="rect">
            <a:avLst/>
          </a:prstGeom>
        </p:spPr>
        <p:txBody>
          <a:bodyPr>
            <a:spAutoFit/>
          </a:bodyPr>
          <a:lstStyle/>
          <a:p>
            <a:pPr algn="just" defTabSz="266700">
              <a:lnSpc>
                <a:spcPct val="150000"/>
              </a:lnSpc>
              <a:spcAft>
                <a:spcPts val="200"/>
              </a:spcAft>
            </a:pPr>
            <a:r>
              <a:rPr lang="en-US" altLang="zh-CN" sz="1600">
                <a:solidFill>
                  <a:srgbClr val="000000"/>
                </a:solidFill>
                <a:latin typeface="Times New Roman" panose="02020603050405020304"/>
                <a:ea typeface="宋体" panose="02010600030101010101" pitchFamily="2" charset="-122"/>
              </a:rPr>
              <a:t>(c) </a:t>
            </a:r>
            <a:endParaRPr lang="en-US" altLang="zh-CN" sz="1600">
              <a:solidFill>
                <a:srgbClr val="000000"/>
              </a:solidFill>
              <a:latin typeface="Times New Roman" panose="02020603050405020304"/>
              <a:ea typeface="宋体" panose="02010600030101010101" pitchFamily="2" charset="-122"/>
            </a:endParaRPr>
          </a:p>
        </p:txBody>
      </p:sp>
      <p:pic>
        <p:nvPicPr>
          <p:cNvPr id="32" name="图片 31"/>
          <p:cNvPicPr/>
          <p:nvPr/>
        </p:nvPicPr>
        <p:blipFill>
          <a:blip r:embed="rId9"/>
          <a:stretch>
            <a:fillRect/>
          </a:stretch>
        </p:blipFill>
        <p:spPr>
          <a:xfrm>
            <a:off x="1475740" y="4828540"/>
            <a:ext cx="499745" cy="226695"/>
          </a:xfrm>
          <a:prstGeom prst="rect">
            <a:avLst/>
          </a:prstGeom>
        </p:spPr>
      </p:pic>
      <p:sp>
        <p:nvSpPr>
          <p:cNvPr id="33" name="文本框 32"/>
          <p:cNvSpPr txBox="1"/>
          <p:nvPr/>
        </p:nvSpPr>
        <p:spPr>
          <a:xfrm>
            <a:off x="1115695" y="5250180"/>
            <a:ext cx="5080000" cy="460375"/>
          </a:xfrm>
          <a:prstGeom prst="rect">
            <a:avLst/>
          </a:prstGeom>
        </p:spPr>
        <p:txBody>
          <a:bodyPr>
            <a:spAutoFit/>
          </a:bodyPr>
          <a:lstStyle/>
          <a:p>
            <a:pPr algn="just" defTabSz="266700">
              <a:lnSpc>
                <a:spcPct val="150000"/>
              </a:lnSpc>
              <a:spcAft>
                <a:spcPts val="200"/>
              </a:spcAft>
            </a:pPr>
            <a:r>
              <a:rPr lang="en-US" altLang="zh-CN" sz="1600">
                <a:solidFill>
                  <a:srgbClr val="000000"/>
                </a:solidFill>
                <a:latin typeface="Times New Roman" panose="02020603050405020304"/>
                <a:ea typeface="宋体" panose="02010600030101010101" pitchFamily="2" charset="-122"/>
              </a:rPr>
              <a:t>(d) </a:t>
            </a:r>
            <a:endParaRPr lang="en-US" altLang="zh-CN" sz="1600">
              <a:solidFill>
                <a:srgbClr val="000000"/>
              </a:solidFill>
              <a:latin typeface="Times New Roman" panose="02020603050405020304"/>
              <a:ea typeface="宋体" panose="02010600030101010101" pitchFamily="2" charset="-122"/>
            </a:endParaRPr>
          </a:p>
        </p:txBody>
      </p:sp>
      <p:pic>
        <p:nvPicPr>
          <p:cNvPr id="34" name="图片 33"/>
          <p:cNvPicPr/>
          <p:nvPr/>
        </p:nvPicPr>
        <p:blipFill>
          <a:blip r:embed="rId10"/>
          <a:stretch>
            <a:fillRect/>
          </a:stretch>
        </p:blipFill>
        <p:spPr>
          <a:xfrm>
            <a:off x="1475740" y="5362575"/>
            <a:ext cx="433070" cy="258445"/>
          </a:xfrm>
          <a:prstGeom prst="rect">
            <a:avLst/>
          </a:prstGeom>
        </p:spPr>
      </p:pic>
      <p:sp>
        <p:nvSpPr>
          <p:cNvPr id="35"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80</a:t>
            </a:r>
            <a:endParaRPr lang="en-US" sz="1600" b="1" dirty="0">
              <a:solidFill>
                <a:schemeClr val="tx1"/>
              </a:solidFill>
            </a:endParaRPr>
          </a:p>
        </p:txBody>
      </p:sp>
      <p:sp>
        <p:nvSpPr>
          <p:cNvPr id="7" name="文本框 6"/>
          <p:cNvSpPr txBox="1"/>
          <p:nvPr/>
        </p:nvSpPr>
        <p:spPr>
          <a:xfrm>
            <a:off x="7164705" y="260350"/>
            <a:ext cx="1593850" cy="420370"/>
          </a:xfrm>
          <a:prstGeom prst="rect">
            <a:avLst/>
          </a:prstGeom>
          <a:noFill/>
        </p:spPr>
        <p:txBody>
          <a:bodyPr wrap="square" rtlCol="0">
            <a:spAutoFit/>
          </a:bodyPr>
          <a:lstStyle/>
          <a:p>
            <a:r>
              <a:rPr lang="en-US" altLang="zh-CN" sz="2135" b="1" dirty="0">
                <a:solidFill>
                  <a:schemeClr val="bg1"/>
                </a:solidFill>
                <a:latin typeface="微软雅黑" panose="020B0503020204020204" charset="-122"/>
                <a:ea typeface="微软雅黑" panose="020B0503020204020204" charset="-122"/>
              </a:rPr>
              <a:t>Canny</a:t>
            </a:r>
            <a:r>
              <a:rPr lang="zh-CN" altLang="en-US" sz="2135" b="1" dirty="0">
                <a:solidFill>
                  <a:schemeClr val="bg1"/>
                </a:solidFill>
                <a:latin typeface="微软雅黑" panose="020B0503020204020204" charset="-122"/>
                <a:ea typeface="微软雅黑" panose="020B0503020204020204" charset="-122"/>
              </a:rPr>
              <a:t>算子</a:t>
            </a:r>
            <a:endParaRPr lang="zh-CN" altLang="en-US" sz="2135" b="1"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六、</a:t>
            </a:r>
            <a:r>
              <a:rPr lang="zh-CN" altLang="en-US" sz="2400" b="1" dirty="0">
                <a:solidFill>
                  <a:srgbClr val="000066"/>
                </a:solidFill>
                <a:latin typeface="微软雅黑" panose="020B0503020204020204" charset="-122"/>
                <a:ea typeface="微软雅黑" panose="020B0503020204020204" charset="-122"/>
              </a:rPr>
              <a:t>彩色图像的边缘检测</a:t>
            </a:r>
            <a:endParaRPr lang="zh-CN" altLang="en-US" sz="2400" b="1" dirty="0">
              <a:solidFill>
                <a:srgbClr val="000066"/>
              </a:solidFill>
              <a:latin typeface="微软雅黑" panose="020B0503020204020204" charset="-122"/>
              <a:ea typeface="微软雅黑" panose="020B0503020204020204" charset="-122"/>
            </a:endParaRPr>
          </a:p>
        </p:txBody>
      </p:sp>
      <p:sp>
        <p:nvSpPr>
          <p:cNvPr id="15" name="object 2"/>
          <p:cNvSpPr txBox="1"/>
          <p:nvPr>
            <p:custDataLst>
              <p:tags r:id="rId3"/>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zh-CN" altLang="en-US" sz="2135" b="1" dirty="0">
                <a:solidFill>
                  <a:srgbClr val="000066"/>
                </a:solidFill>
                <a:latin typeface="微软雅黑" panose="020B0503020204020204" charset="-122"/>
                <a:ea typeface="微软雅黑" panose="020B0503020204020204" charset="-122"/>
              </a:rPr>
              <a:t>基本概念</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323215" y="1772920"/>
            <a:ext cx="8741410" cy="4333875"/>
          </a:xfrm>
          <a:prstGeom prst="rect">
            <a:avLst/>
          </a:prstGeom>
        </p:spPr>
        <p:txBody>
          <a:bodyPr wrap="square">
            <a:noAutofit/>
          </a:bodyPr>
          <a:lstStyle/>
          <a:p>
            <a:r>
              <a:rPr lang="en-US" altLang="zh-CN" sz="2800" b="0" dirty="0">
                <a:solidFill>
                  <a:schemeClr val="tx1"/>
                </a:solidFill>
                <a:latin typeface="+mn-lt"/>
                <a:ea typeface="+mn-ea"/>
              </a:rPr>
              <a:t>     </a:t>
            </a:r>
            <a:r>
              <a:rPr lang="zh-CN" altLang="en-US" sz="2800" b="0" dirty="0">
                <a:solidFill>
                  <a:schemeClr val="tx1"/>
                </a:solidFill>
                <a:latin typeface="+mn-lt"/>
                <a:ea typeface="+mn-ea"/>
              </a:rPr>
              <a:t>彩色图像（甚至多通道图像）由于包含更多的颜色</a:t>
            </a:r>
            <a:r>
              <a:rPr lang="en-US" altLang="zh-CN" sz="2800" b="0" dirty="0">
                <a:solidFill>
                  <a:schemeClr val="tx1"/>
                </a:solidFill>
                <a:latin typeface="+mn-lt"/>
                <a:ea typeface="+mn-ea"/>
              </a:rPr>
              <a:t>/</a:t>
            </a:r>
            <a:r>
              <a:rPr lang="zh-CN" altLang="en-US" sz="2800" b="0" dirty="0">
                <a:solidFill>
                  <a:schemeClr val="tx1"/>
                </a:solidFill>
                <a:latin typeface="+mn-lt"/>
                <a:ea typeface="+mn-ea"/>
              </a:rPr>
              <a:t>光谱通道信息，其边缘检测问题相对于灰度图像更具有挑战性。</a:t>
            </a:r>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p:txBody>
      </p:sp>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81</a:t>
            </a:r>
            <a:endParaRPr lang="en-US" sz="1600" b="1" dirty="0">
              <a:solidFill>
                <a:schemeClr val="tx1"/>
              </a:solidFill>
            </a:endParaRPr>
          </a:p>
        </p:txBody>
      </p:sp>
      <p:sp>
        <p:nvSpPr>
          <p:cNvPr id="6" name="文本框 5"/>
          <p:cNvSpPr txBox="1"/>
          <p:nvPr/>
        </p:nvSpPr>
        <p:spPr>
          <a:xfrm>
            <a:off x="7298630" y="260350"/>
            <a:ext cx="1593850" cy="420370"/>
          </a:xfrm>
          <a:prstGeom prst="rect">
            <a:avLst/>
          </a:prstGeom>
          <a:noFill/>
        </p:spPr>
        <p:txBody>
          <a:bodyPr wrap="square" rtlCol="0">
            <a:spAutoFit/>
          </a:bodyPr>
          <a:lstStyle/>
          <a:p>
            <a:r>
              <a:rPr lang="zh-CN" altLang="en-US" sz="2135" b="1" dirty="0">
                <a:solidFill>
                  <a:schemeClr val="bg1"/>
                </a:solidFill>
                <a:latin typeface="微软雅黑" panose="020B0503020204020204" charset="-122"/>
                <a:ea typeface="微软雅黑" panose="020B0503020204020204" charset="-122"/>
              </a:rPr>
              <a:t>彩色情形</a:t>
            </a:r>
            <a:endParaRPr lang="zh-CN" altLang="en-US" sz="2135" b="1"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六、</a:t>
            </a:r>
            <a:r>
              <a:rPr lang="zh-CN" altLang="en-US" sz="2400" b="1" dirty="0">
                <a:solidFill>
                  <a:srgbClr val="000066"/>
                </a:solidFill>
                <a:latin typeface="微软雅黑" panose="020B0503020204020204" charset="-122"/>
                <a:ea typeface="微软雅黑" panose="020B0503020204020204" charset="-122"/>
              </a:rPr>
              <a:t>彩色图像的边缘检测</a:t>
            </a:r>
            <a:endParaRPr lang="zh-CN" altLang="en-US" sz="2400" b="1" dirty="0">
              <a:solidFill>
                <a:srgbClr val="000066"/>
              </a:solidFill>
              <a:latin typeface="微软雅黑" panose="020B0503020204020204" charset="-122"/>
              <a:ea typeface="微软雅黑" panose="020B0503020204020204" charset="-122"/>
            </a:endParaRPr>
          </a:p>
        </p:txBody>
      </p:sp>
      <p:sp>
        <p:nvSpPr>
          <p:cNvPr id="15" name="object 2"/>
          <p:cNvSpPr txBox="1"/>
          <p:nvPr>
            <p:custDataLst>
              <p:tags r:id="rId3"/>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zh-CN" altLang="en-US" sz="2135" b="1" dirty="0">
                <a:solidFill>
                  <a:srgbClr val="000066"/>
                </a:solidFill>
                <a:latin typeface="微软雅黑" panose="020B0503020204020204" charset="-122"/>
                <a:ea typeface="微软雅黑" panose="020B0503020204020204" charset="-122"/>
              </a:rPr>
              <a:t>基本概念</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179705" y="1700530"/>
            <a:ext cx="8741410" cy="4333875"/>
          </a:xfrm>
          <a:prstGeom prst="rect">
            <a:avLst/>
          </a:prstGeom>
        </p:spPr>
        <p:txBody>
          <a:bodyPr wrap="square">
            <a:noAutofit/>
          </a:bodyPr>
          <a:lstStyle/>
          <a:p>
            <a:pPr algn="just"/>
            <a:r>
              <a:rPr lang="zh-CN" altLang="en-US" sz="2800" b="0" dirty="0">
                <a:solidFill>
                  <a:schemeClr val="tx1"/>
                </a:solidFill>
                <a:latin typeface="+mn-lt"/>
                <a:ea typeface="+mn-ea"/>
              </a:rPr>
              <a:t>一种直接的方法是按照彩色图像的亮度成分进行边缘检测，而忽略色度信息。</a:t>
            </a:r>
            <a:endParaRPr lang="zh-CN" altLang="en-US" sz="2800" b="0" dirty="0">
              <a:solidFill>
                <a:schemeClr val="tx1"/>
              </a:solidFill>
              <a:latin typeface="+mn-lt"/>
              <a:ea typeface="+mn-ea"/>
            </a:endParaRPr>
          </a:p>
          <a:p>
            <a:pPr algn="just"/>
            <a:endParaRPr lang="zh-CN" altLang="en-US" sz="2800" b="0" dirty="0">
              <a:solidFill>
                <a:schemeClr val="tx1"/>
              </a:solidFill>
              <a:latin typeface="+mn-lt"/>
              <a:ea typeface="+mn-ea"/>
            </a:endParaRPr>
          </a:p>
          <a:p>
            <a:pPr algn="just"/>
            <a:r>
              <a:rPr lang="zh-CN" altLang="en-US" sz="2800" b="0" dirty="0">
                <a:solidFill>
                  <a:schemeClr val="tx1"/>
                </a:solidFill>
                <a:latin typeface="+mn-lt"/>
                <a:ea typeface="+mn-ea"/>
              </a:rPr>
              <a:t>在这种框架下，需要采取颜色空间变换如</a:t>
            </a:r>
            <a:r>
              <a:rPr lang="en-US" altLang="zh-CN" sz="2800" b="0" dirty="0">
                <a:solidFill>
                  <a:schemeClr val="tx1"/>
                </a:solidFill>
                <a:latin typeface="+mn-lt"/>
                <a:ea typeface="+mn-ea"/>
              </a:rPr>
              <a:t>YIQ</a:t>
            </a:r>
            <a:r>
              <a:rPr lang="zh-CN" altLang="en-US" sz="2800" b="0" dirty="0">
                <a:solidFill>
                  <a:schemeClr val="tx1"/>
                </a:solidFill>
                <a:latin typeface="+mn-lt"/>
                <a:ea typeface="+mn-ea"/>
              </a:rPr>
              <a:t>、</a:t>
            </a:r>
            <a:r>
              <a:rPr lang="en-US" altLang="zh-CN" sz="2800" b="0" dirty="0">
                <a:solidFill>
                  <a:schemeClr val="tx1"/>
                </a:solidFill>
                <a:latin typeface="+mn-lt"/>
                <a:ea typeface="+mn-ea"/>
              </a:rPr>
              <a:t>HSL</a:t>
            </a:r>
            <a:r>
              <a:rPr lang="zh-CN" altLang="en-US" sz="2800" b="0" dirty="0">
                <a:solidFill>
                  <a:schemeClr val="tx1"/>
                </a:solidFill>
                <a:latin typeface="+mn-lt"/>
                <a:ea typeface="+mn-ea"/>
              </a:rPr>
              <a:t>、</a:t>
            </a:r>
            <a:r>
              <a:rPr lang="en-US" altLang="zh-CN" sz="2800" b="0" dirty="0">
                <a:solidFill>
                  <a:schemeClr val="tx1"/>
                </a:solidFill>
                <a:latin typeface="+mn-lt"/>
                <a:ea typeface="+mn-ea"/>
              </a:rPr>
              <a:t>CLELUV</a:t>
            </a:r>
            <a:r>
              <a:rPr lang="zh-CN" altLang="en-US" sz="2800" b="0" dirty="0">
                <a:solidFill>
                  <a:schemeClr val="tx1"/>
                </a:solidFill>
                <a:latin typeface="+mn-lt"/>
                <a:ea typeface="+mn-ea"/>
              </a:rPr>
              <a:t>、</a:t>
            </a:r>
            <a:r>
              <a:rPr lang="en-US" altLang="zh-CN" sz="2800" b="0" dirty="0">
                <a:solidFill>
                  <a:schemeClr val="tx1"/>
                </a:solidFill>
                <a:latin typeface="+mn-lt"/>
                <a:ea typeface="+mn-ea"/>
              </a:rPr>
              <a:t>CLELAB</a:t>
            </a:r>
            <a:r>
              <a:rPr lang="zh-CN" altLang="en-US" sz="2800" b="0" dirty="0">
                <a:solidFill>
                  <a:schemeClr val="tx1"/>
                </a:solidFill>
                <a:latin typeface="+mn-lt"/>
                <a:ea typeface="+mn-ea"/>
              </a:rPr>
              <a:t>等，提取彩色图像的亮度图像。</a:t>
            </a:r>
            <a:endParaRPr lang="zh-CN" altLang="en-US" sz="2800" b="0" dirty="0">
              <a:solidFill>
                <a:schemeClr val="tx1"/>
              </a:solidFill>
              <a:latin typeface="+mn-lt"/>
              <a:ea typeface="+mn-ea"/>
            </a:endParaRPr>
          </a:p>
          <a:p>
            <a:pPr algn="just"/>
            <a:endParaRPr lang="zh-CN" altLang="en-US" sz="2800" b="0" dirty="0">
              <a:solidFill>
                <a:schemeClr val="tx1"/>
              </a:solidFill>
              <a:latin typeface="+mn-lt"/>
              <a:ea typeface="+mn-ea"/>
            </a:endParaRPr>
          </a:p>
          <a:p>
            <a:pPr algn="just"/>
            <a:r>
              <a:rPr lang="zh-CN" altLang="en-US" sz="2800" b="0" dirty="0">
                <a:solidFill>
                  <a:schemeClr val="tx1"/>
                </a:solidFill>
                <a:latin typeface="+mn-lt"/>
                <a:ea typeface="+mn-ea"/>
              </a:rPr>
              <a:t>这种仅对亮度图像进行边缘检测的方法，容易造成边缘的丢失，因为亮度图像并不包含完全的图像边缘。因此基于亮度成分并不是彩色图像最为合适的边缘检测方法。</a:t>
            </a:r>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pPr algn="just"/>
            <a:endParaRPr lang="en-US" altLang="zh-CN" sz="2800" b="0" dirty="0">
              <a:solidFill>
                <a:schemeClr val="tx1"/>
              </a:solidFill>
              <a:latin typeface="+mn-lt"/>
              <a:ea typeface="+mn-ea"/>
            </a:endParaRPr>
          </a:p>
        </p:txBody>
      </p:sp>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82</a:t>
            </a:r>
            <a:endParaRPr lang="en-US" sz="1600" b="1" dirty="0">
              <a:solidFill>
                <a:schemeClr val="tx1"/>
              </a:solidFill>
            </a:endParaRPr>
          </a:p>
        </p:txBody>
      </p:sp>
      <p:sp>
        <p:nvSpPr>
          <p:cNvPr id="6" name="文本框 5"/>
          <p:cNvSpPr txBox="1"/>
          <p:nvPr/>
        </p:nvSpPr>
        <p:spPr>
          <a:xfrm>
            <a:off x="7298630" y="260350"/>
            <a:ext cx="1593850" cy="420370"/>
          </a:xfrm>
          <a:prstGeom prst="rect">
            <a:avLst/>
          </a:prstGeom>
          <a:noFill/>
        </p:spPr>
        <p:txBody>
          <a:bodyPr wrap="square" rtlCol="0">
            <a:spAutoFit/>
          </a:bodyPr>
          <a:lstStyle/>
          <a:p>
            <a:r>
              <a:rPr lang="zh-CN" altLang="en-US" sz="2135" b="1" dirty="0">
                <a:solidFill>
                  <a:schemeClr val="bg1"/>
                </a:solidFill>
                <a:latin typeface="微软雅黑" panose="020B0503020204020204" charset="-122"/>
                <a:ea typeface="微软雅黑" panose="020B0503020204020204" charset="-122"/>
              </a:rPr>
              <a:t>彩色情形</a:t>
            </a:r>
            <a:endParaRPr lang="zh-CN" altLang="en-US" sz="2135" b="1"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六、</a:t>
            </a:r>
            <a:r>
              <a:rPr lang="zh-CN" altLang="en-US" sz="2400" b="1" dirty="0">
                <a:solidFill>
                  <a:srgbClr val="000066"/>
                </a:solidFill>
                <a:latin typeface="微软雅黑" panose="020B0503020204020204" charset="-122"/>
                <a:ea typeface="微软雅黑" panose="020B0503020204020204" charset="-122"/>
              </a:rPr>
              <a:t>彩色图像的边缘检测</a:t>
            </a:r>
            <a:endParaRPr lang="zh-CN" altLang="en-US" sz="2400" b="1" dirty="0">
              <a:solidFill>
                <a:srgbClr val="000066"/>
              </a:solidFill>
              <a:latin typeface="微软雅黑" panose="020B0503020204020204" charset="-122"/>
              <a:ea typeface="微软雅黑" panose="020B0503020204020204" charset="-122"/>
            </a:endParaRPr>
          </a:p>
        </p:txBody>
      </p:sp>
      <p:sp>
        <p:nvSpPr>
          <p:cNvPr id="15" name="object 2"/>
          <p:cNvSpPr txBox="1"/>
          <p:nvPr>
            <p:custDataLst>
              <p:tags r:id="rId3"/>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zh-CN" altLang="en-US" sz="2135" b="1" dirty="0">
                <a:solidFill>
                  <a:srgbClr val="000066"/>
                </a:solidFill>
                <a:latin typeface="微软雅黑" panose="020B0503020204020204" charset="-122"/>
                <a:ea typeface="微软雅黑" panose="020B0503020204020204" charset="-122"/>
              </a:rPr>
              <a:t>基本概念</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251460" y="1556385"/>
            <a:ext cx="8741410" cy="4333875"/>
          </a:xfrm>
          <a:prstGeom prst="rect">
            <a:avLst/>
          </a:prstGeom>
        </p:spPr>
        <p:txBody>
          <a:bodyPr wrap="square">
            <a:noAutofit/>
          </a:bodyPr>
          <a:lstStyle/>
          <a:p>
            <a:r>
              <a:rPr lang="zh-CN" altLang="en-US" sz="2800" b="0" dirty="0">
                <a:solidFill>
                  <a:schemeClr val="tx1"/>
                </a:solidFill>
                <a:latin typeface="+mn-lt"/>
                <a:ea typeface="+mn-ea"/>
              </a:rPr>
              <a:t>另一种方法是分别对每个颜色分量应用所需的边缘检测方法，并构造累积边缘图。如果将彩色图像建模为向量值函数，即</a:t>
            </a:r>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a:p>
            <a:r>
              <a:rPr lang="zh-CN" altLang="en-US" sz="2800" b="0" dirty="0">
                <a:solidFill>
                  <a:schemeClr val="tx1"/>
                </a:solidFill>
                <a:latin typeface="+mn-lt"/>
                <a:ea typeface="+mn-ea"/>
              </a:rPr>
              <a:t>一种梯度的估计方法为：</a:t>
            </a:r>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en-US" altLang="zh-CN" sz="2800" b="0" dirty="0">
              <a:solidFill>
                <a:schemeClr val="tx1"/>
              </a:solidFill>
              <a:latin typeface="+mn-lt"/>
              <a:ea typeface="+mn-ea"/>
            </a:endParaRPr>
          </a:p>
        </p:txBody>
      </p:sp>
      <p:graphicFrame>
        <p:nvGraphicFramePr>
          <p:cNvPr id="6" name="对象 -2147480524"/>
          <p:cNvGraphicFramePr>
            <a:graphicFrameLocks noChangeAspect="1"/>
          </p:cNvGraphicFramePr>
          <p:nvPr/>
        </p:nvGraphicFramePr>
        <p:xfrm>
          <a:off x="3347720" y="2708910"/>
          <a:ext cx="2544445" cy="1484630"/>
        </p:xfrm>
        <a:graphic>
          <a:graphicData uri="http://schemas.openxmlformats.org/presentationml/2006/ole">
            <mc:AlternateContent xmlns:mc="http://schemas.openxmlformats.org/markup-compatibility/2006">
              <mc:Choice xmlns:v="urn:schemas-microsoft-com:vml" Requires="v">
                <p:oleObj spid="_x0000_s50191" name="" r:id="rId4" imgW="1054100" imgH="622300" progId="Equation.DSMT4">
                  <p:embed/>
                </p:oleObj>
              </mc:Choice>
              <mc:Fallback>
                <p:oleObj name="" r:id="rId4" imgW="1054100" imgH="622300" progId="Equation.DSMT4">
                  <p:embed/>
                  <p:pic>
                    <p:nvPicPr>
                      <p:cNvPr id="0" name="图片 3075"/>
                      <p:cNvPicPr/>
                      <p:nvPr/>
                    </p:nvPicPr>
                    <p:blipFill>
                      <a:blip r:embed="rId5"/>
                      <a:stretch>
                        <a:fillRect/>
                      </a:stretch>
                    </p:blipFill>
                    <p:spPr>
                      <a:xfrm>
                        <a:off x="3347720" y="2708910"/>
                        <a:ext cx="2544445" cy="1484630"/>
                      </a:xfrm>
                      <a:prstGeom prst="rect">
                        <a:avLst/>
                      </a:prstGeom>
                      <a:noFill/>
                      <a:ln w="38100">
                        <a:noFill/>
                        <a:miter/>
                      </a:ln>
                    </p:spPr>
                  </p:pic>
                </p:oleObj>
              </mc:Fallback>
            </mc:AlternateContent>
          </a:graphicData>
        </a:graphic>
      </p:graphicFrame>
      <p:graphicFrame>
        <p:nvGraphicFramePr>
          <p:cNvPr id="8" name="对象 -2147480522"/>
          <p:cNvGraphicFramePr>
            <a:graphicFrameLocks noChangeAspect="1"/>
          </p:cNvGraphicFramePr>
          <p:nvPr/>
        </p:nvGraphicFramePr>
        <p:xfrm>
          <a:off x="2411730" y="4869180"/>
          <a:ext cx="4672965" cy="581660"/>
        </p:xfrm>
        <a:graphic>
          <a:graphicData uri="http://schemas.openxmlformats.org/presentationml/2006/ole">
            <mc:AlternateContent xmlns:mc="http://schemas.openxmlformats.org/markup-compatibility/2006">
              <mc:Choice xmlns:v="urn:schemas-microsoft-com:vml" Requires="v">
                <p:oleObj spid="_x0000_s50192" name="" r:id="rId6" imgW="1917700" imgH="241300" progId="Equation.DSMT4">
                  <p:embed/>
                </p:oleObj>
              </mc:Choice>
              <mc:Fallback>
                <p:oleObj name="" r:id="rId6" imgW="1917700" imgH="241300" progId="Equation.DSMT4">
                  <p:embed/>
                  <p:pic>
                    <p:nvPicPr>
                      <p:cNvPr id="0" name="图片 1"/>
                      <p:cNvPicPr/>
                      <p:nvPr/>
                    </p:nvPicPr>
                    <p:blipFill>
                      <a:blip r:embed="rId7"/>
                      <a:stretch>
                        <a:fillRect/>
                      </a:stretch>
                    </p:blipFill>
                    <p:spPr>
                      <a:xfrm>
                        <a:off x="2411730" y="4869180"/>
                        <a:ext cx="4672965" cy="581660"/>
                      </a:xfrm>
                      <a:prstGeom prst="rect">
                        <a:avLst/>
                      </a:prstGeom>
                      <a:noFill/>
                      <a:ln w="38100">
                        <a:noFill/>
                        <a:miter/>
                      </a:ln>
                    </p:spPr>
                  </p:pic>
                </p:oleObj>
              </mc:Fallback>
            </mc:AlternateContent>
          </a:graphicData>
        </a:graphic>
      </p:graphicFrame>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83</a:t>
            </a:r>
            <a:endParaRPr lang="en-US" sz="1600" b="1" dirty="0">
              <a:solidFill>
                <a:schemeClr val="tx1"/>
              </a:solidFill>
            </a:endParaRPr>
          </a:p>
        </p:txBody>
      </p:sp>
      <p:sp>
        <p:nvSpPr>
          <p:cNvPr id="10" name="文本框 9"/>
          <p:cNvSpPr txBox="1"/>
          <p:nvPr/>
        </p:nvSpPr>
        <p:spPr>
          <a:xfrm>
            <a:off x="7308304" y="260350"/>
            <a:ext cx="1593850" cy="420370"/>
          </a:xfrm>
          <a:prstGeom prst="rect">
            <a:avLst/>
          </a:prstGeom>
          <a:noFill/>
        </p:spPr>
        <p:txBody>
          <a:bodyPr wrap="square" rtlCol="0">
            <a:spAutoFit/>
          </a:bodyPr>
          <a:lstStyle/>
          <a:p>
            <a:r>
              <a:rPr lang="zh-CN" altLang="en-US" sz="2135" b="1" dirty="0">
                <a:solidFill>
                  <a:schemeClr val="bg1"/>
                </a:solidFill>
                <a:latin typeface="微软雅黑" panose="020B0503020204020204" charset="-122"/>
                <a:ea typeface="微软雅黑" panose="020B0503020204020204" charset="-122"/>
              </a:rPr>
              <a:t>彩色情形</a:t>
            </a:r>
            <a:endParaRPr lang="zh-CN" altLang="en-US" sz="2135" b="1"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894080" y="144145"/>
            <a:ext cx="4348480"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六、</a:t>
            </a:r>
            <a:r>
              <a:rPr lang="zh-CN" altLang="en-US" sz="2400" b="1" dirty="0">
                <a:solidFill>
                  <a:srgbClr val="000066"/>
                </a:solidFill>
                <a:latin typeface="微软雅黑" panose="020B0503020204020204" charset="-122"/>
                <a:ea typeface="微软雅黑" panose="020B0503020204020204" charset="-122"/>
              </a:rPr>
              <a:t>彩色图像的边缘检测</a:t>
            </a:r>
            <a:endParaRPr lang="zh-CN" altLang="en-US" sz="2400" b="1" dirty="0">
              <a:solidFill>
                <a:srgbClr val="000066"/>
              </a:solidFill>
              <a:latin typeface="微软雅黑" panose="020B0503020204020204" charset="-122"/>
              <a:ea typeface="微软雅黑" panose="020B0503020204020204" charset="-122"/>
            </a:endParaRPr>
          </a:p>
        </p:txBody>
      </p:sp>
      <p:sp>
        <p:nvSpPr>
          <p:cNvPr id="15" name="object 2"/>
          <p:cNvSpPr txBox="1"/>
          <p:nvPr>
            <p:custDataLst>
              <p:tags r:id="rId3"/>
            </p:custDataLst>
          </p:nvPr>
        </p:nvSpPr>
        <p:spPr bwMode="auto">
          <a:xfrm>
            <a:off x="556260" y="607060"/>
            <a:ext cx="3388360"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270933" rIns="0" bIns="0">
            <a:spAutoFit/>
          </a:bodyPr>
          <a:lstStyle>
            <a:lvl1pPr marL="342900" indent="-342900" algn="l" rtl="0" fontAlgn="base">
              <a:spcBef>
                <a:spcPct val="20000"/>
              </a:spcBef>
              <a:spcAft>
                <a:spcPct val="0"/>
              </a:spcAft>
              <a:buClr>
                <a:srgbClr val="006600"/>
              </a:buClr>
              <a:buSzPct val="90000"/>
              <a:buFont typeface="Wingdings" panose="05000000000000000000" pitchFamily="2" charset="2"/>
              <a:buChar char="p"/>
              <a:defRPr sz="2800" kern="1200">
                <a:solidFill>
                  <a:srgbClr val="0066CC"/>
                </a:solidFill>
                <a:latin typeface="+mn-lt"/>
                <a:ea typeface="+mn-ea"/>
                <a:cs typeface="+mn-cs"/>
              </a:defRPr>
            </a:lvl1pPr>
            <a:lvl2pPr marL="742950" indent="-285750" algn="l" rtl="0" fontAlgn="base">
              <a:spcBef>
                <a:spcPct val="20000"/>
              </a:spcBef>
              <a:spcAft>
                <a:spcPct val="0"/>
              </a:spcAft>
              <a:buClr>
                <a:srgbClr val="006600"/>
              </a:buClr>
              <a:buSzPct val="90000"/>
              <a:buFont typeface="Wingdings" panose="05000000000000000000" pitchFamily="2" charset="2"/>
              <a:buChar char="u"/>
              <a:defRPr sz="2400" kern="1200">
                <a:solidFill>
                  <a:srgbClr val="0033CC"/>
                </a:solidFill>
                <a:latin typeface="+mn-lt"/>
                <a:ea typeface="+mn-ea"/>
                <a:cs typeface="+mn-cs"/>
              </a:defRPr>
            </a:lvl2pPr>
            <a:lvl3pPr marL="1143000" indent="-228600" algn="l" rtl="0" fontAlgn="base">
              <a:spcBef>
                <a:spcPct val="20000"/>
              </a:spcBef>
              <a:spcAft>
                <a:spcPct val="0"/>
              </a:spcAft>
              <a:buClr>
                <a:srgbClr val="006600"/>
              </a:buClr>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l"/>
              <a:defRPr sz="2000" kern="1200">
                <a:solidFill>
                  <a:schemeClr val="tx1"/>
                </a:solidFill>
                <a:latin typeface="+mn-ea"/>
                <a:ea typeface="+mn-ea"/>
                <a:cs typeface="+mn-cs"/>
              </a:defRPr>
            </a:lvl4pPr>
            <a:lvl5pPr marL="2057400" indent="-228600" algn="l" rtl="0" fontAlgn="base">
              <a:spcBef>
                <a:spcPct val="20000"/>
              </a:spcBef>
              <a:spcAft>
                <a:spcPct val="0"/>
              </a:spcAft>
              <a:buFont typeface="Wingdings" panose="05000000000000000000" pitchFamily="2" charset="2"/>
              <a:buChar char="ü"/>
              <a:defRPr sz="20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eaLnBrk="1" hangingPunct="1">
              <a:spcBef>
                <a:spcPts val="1600"/>
              </a:spcBef>
              <a:defRPr/>
            </a:pPr>
            <a:r>
              <a:rPr lang="zh-CN" altLang="en-US" sz="2135" b="1" dirty="0">
                <a:solidFill>
                  <a:srgbClr val="000066"/>
                </a:solidFill>
                <a:latin typeface="微软雅黑" panose="020B0503020204020204" charset="-122"/>
                <a:ea typeface="微软雅黑" panose="020B0503020204020204" charset="-122"/>
              </a:rPr>
              <a:t>基本概念</a:t>
            </a:r>
            <a:endParaRPr lang="zh-CN" altLang="en-US" sz="2135" b="1" dirty="0">
              <a:solidFill>
                <a:srgbClr val="000066"/>
              </a:solidFill>
              <a:latin typeface="微软雅黑" panose="020B0503020204020204" charset="-122"/>
              <a:ea typeface="微软雅黑" panose="020B0503020204020204" charset="-122"/>
            </a:endParaRPr>
          </a:p>
        </p:txBody>
      </p:sp>
      <p:sp>
        <p:nvSpPr>
          <p:cNvPr id="2" name="矩形 1"/>
          <p:cNvSpPr/>
          <p:nvPr/>
        </p:nvSpPr>
        <p:spPr>
          <a:xfrm>
            <a:off x="251460" y="2132330"/>
            <a:ext cx="8741410" cy="4333875"/>
          </a:xfrm>
          <a:prstGeom prst="rect">
            <a:avLst/>
          </a:prstGeom>
        </p:spPr>
        <p:txBody>
          <a:bodyPr wrap="square">
            <a:noAutofit/>
          </a:bodyPr>
          <a:lstStyle/>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a:p>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13" name="矩形 12"/>
          <p:cNvSpPr/>
          <p:nvPr/>
        </p:nvSpPr>
        <p:spPr>
          <a:xfrm>
            <a:off x="378460" y="2259330"/>
            <a:ext cx="8741410" cy="4333875"/>
          </a:xfrm>
          <a:prstGeom prst="rect">
            <a:avLst/>
          </a:prstGeom>
        </p:spPr>
        <p:txBody>
          <a:bodyPr wrap="square">
            <a:noAutofit/>
          </a:bodyPr>
          <a:lstStyle/>
          <a:p>
            <a:endParaRPr lang="zh-CN" altLang="en-US" sz="2800" b="0" dirty="0">
              <a:solidFill>
                <a:schemeClr val="tx1"/>
              </a:solidFill>
              <a:latin typeface="+mn-lt"/>
              <a:ea typeface="+mn-ea"/>
            </a:endParaRPr>
          </a:p>
          <a:p>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sp>
        <p:nvSpPr>
          <p:cNvPr id="5" name="矩形 4"/>
          <p:cNvSpPr/>
          <p:nvPr/>
        </p:nvSpPr>
        <p:spPr>
          <a:xfrm>
            <a:off x="251460" y="1556385"/>
            <a:ext cx="8741410" cy="4333875"/>
          </a:xfrm>
          <a:prstGeom prst="rect">
            <a:avLst/>
          </a:prstGeom>
        </p:spPr>
        <p:txBody>
          <a:bodyPr wrap="square">
            <a:noAutofit/>
          </a:bodyPr>
          <a:lstStyle/>
          <a:p>
            <a:r>
              <a:rPr lang="zh-CN" altLang="en-US" sz="2800" b="0" dirty="0">
                <a:solidFill>
                  <a:schemeClr val="tx1"/>
                </a:solidFill>
                <a:latin typeface="+mn-lt"/>
                <a:ea typeface="+mn-ea"/>
              </a:rPr>
              <a:t>利用矢量的方法检测彩色图像的边缘，虽然通常计算效率较低，往往有更好的理论依据。颜色空间中给定像素的颜色向量与其相邻像素之间的欧几里德距离可以作为边缘检测器的一句。</a:t>
            </a:r>
            <a:endParaRPr lang="zh-CN" altLang="en-US" sz="2800" b="0" dirty="0">
              <a:solidFill>
                <a:schemeClr val="tx1"/>
              </a:solidFill>
              <a:latin typeface="+mn-lt"/>
              <a:ea typeface="+mn-ea"/>
            </a:endParaRPr>
          </a:p>
          <a:p>
            <a:endParaRPr lang="zh-CN" altLang="en-US" sz="2800" b="0" dirty="0">
              <a:solidFill>
                <a:schemeClr val="tx1"/>
              </a:solidFill>
              <a:latin typeface="+mn-lt"/>
              <a:ea typeface="+mn-ea"/>
            </a:endParaRPr>
          </a:p>
          <a:p>
            <a:r>
              <a:rPr lang="zh-CN" altLang="en-US" sz="2800" b="0" dirty="0">
                <a:solidFill>
                  <a:schemeClr val="tx1"/>
                </a:solidFill>
                <a:latin typeface="+mn-lt"/>
                <a:ea typeface="+mn-ea"/>
              </a:rPr>
              <a:t>对于</a:t>
            </a:r>
            <a:r>
              <a:rPr lang="en-US" altLang="zh-CN" sz="2800" b="0" dirty="0">
                <a:solidFill>
                  <a:schemeClr val="tx1"/>
                </a:solidFill>
                <a:latin typeface="+mn-lt"/>
                <a:ea typeface="+mn-ea"/>
              </a:rPr>
              <a:t>RGB</a:t>
            </a:r>
            <a:r>
              <a:rPr lang="zh-CN" altLang="en-US" sz="2800" b="0" dirty="0">
                <a:solidFill>
                  <a:schemeClr val="tx1"/>
                </a:solidFill>
                <a:latin typeface="+mn-lt"/>
                <a:ea typeface="+mn-ea"/>
              </a:rPr>
              <a:t>图像，向量梯度的大小如下</a:t>
            </a:r>
            <a:r>
              <a:rPr lang="en-US" altLang="zh-CN" sz="2800" b="0" dirty="0">
                <a:solidFill>
                  <a:schemeClr val="tx1"/>
                </a:solidFill>
                <a:latin typeface="+mn-lt"/>
                <a:ea typeface="+mn-ea"/>
              </a:rPr>
              <a:t> </a:t>
            </a:r>
            <a:r>
              <a:rPr lang="zh-CN" altLang="en-US" sz="2800" b="0" dirty="0">
                <a:solidFill>
                  <a:schemeClr val="tx1"/>
                </a:solidFill>
                <a:latin typeface="+mn-lt"/>
                <a:ea typeface="+mn-ea"/>
              </a:rPr>
              <a:t>：</a:t>
            </a:r>
            <a:endParaRPr lang="zh-CN" altLang="en-US" sz="2800" b="0" dirty="0">
              <a:solidFill>
                <a:schemeClr val="tx1"/>
              </a:solidFill>
              <a:latin typeface="+mn-lt"/>
              <a:ea typeface="+mn-ea"/>
            </a:endParaRPr>
          </a:p>
        </p:txBody>
      </p:sp>
      <p:graphicFrame>
        <p:nvGraphicFramePr>
          <p:cNvPr id="9" name="对象 -2147480519"/>
          <p:cNvGraphicFramePr>
            <a:graphicFrameLocks noChangeAspect="1"/>
          </p:cNvGraphicFramePr>
          <p:nvPr/>
        </p:nvGraphicFramePr>
        <p:xfrm>
          <a:off x="1907540" y="4436745"/>
          <a:ext cx="5581015" cy="763270"/>
        </p:xfrm>
        <a:graphic>
          <a:graphicData uri="http://schemas.openxmlformats.org/presentationml/2006/ole">
            <mc:AlternateContent xmlns:mc="http://schemas.openxmlformats.org/markup-compatibility/2006">
              <mc:Choice xmlns:v="urn:schemas-microsoft-com:vml" Requires="v">
                <p:oleObj spid="_x0000_s51208" name="" r:id="rId4" imgW="2184400" imgH="292100" progId="Equation.DSMT4">
                  <p:embed/>
                </p:oleObj>
              </mc:Choice>
              <mc:Fallback>
                <p:oleObj name="" r:id="rId4" imgW="2184400" imgH="292100" progId="Equation.DSMT4">
                  <p:embed/>
                  <p:pic>
                    <p:nvPicPr>
                      <p:cNvPr id="0" name="图片 4"/>
                      <p:cNvPicPr/>
                      <p:nvPr/>
                    </p:nvPicPr>
                    <p:blipFill>
                      <a:blip r:embed="rId5"/>
                      <a:stretch>
                        <a:fillRect/>
                      </a:stretch>
                    </p:blipFill>
                    <p:spPr>
                      <a:xfrm>
                        <a:off x="1907540" y="4436745"/>
                        <a:ext cx="5581015" cy="763270"/>
                      </a:xfrm>
                      <a:prstGeom prst="rect">
                        <a:avLst/>
                      </a:prstGeom>
                      <a:noFill/>
                      <a:ln w="38100">
                        <a:noFill/>
                        <a:miter/>
                      </a:ln>
                    </p:spPr>
                  </p:pic>
                </p:oleObj>
              </mc:Fallback>
            </mc:AlternateContent>
          </a:graphicData>
        </a:graphic>
      </p:graphicFrame>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84</a:t>
            </a:r>
            <a:endParaRPr lang="en-US" sz="1600" b="1" dirty="0">
              <a:solidFill>
                <a:schemeClr val="tx1"/>
              </a:solidFill>
            </a:endParaRPr>
          </a:p>
        </p:txBody>
      </p:sp>
      <p:sp>
        <p:nvSpPr>
          <p:cNvPr id="7" name="文本框 6"/>
          <p:cNvSpPr txBox="1"/>
          <p:nvPr/>
        </p:nvSpPr>
        <p:spPr>
          <a:xfrm>
            <a:off x="7308304" y="260350"/>
            <a:ext cx="1593850" cy="420370"/>
          </a:xfrm>
          <a:prstGeom prst="rect">
            <a:avLst/>
          </a:prstGeom>
          <a:noFill/>
        </p:spPr>
        <p:txBody>
          <a:bodyPr wrap="square" rtlCol="0">
            <a:spAutoFit/>
          </a:bodyPr>
          <a:lstStyle/>
          <a:p>
            <a:r>
              <a:rPr lang="zh-CN" altLang="en-US" sz="2135" b="1" dirty="0">
                <a:solidFill>
                  <a:schemeClr val="bg1"/>
                </a:solidFill>
                <a:latin typeface="微软雅黑" panose="020B0503020204020204" charset="-122"/>
                <a:ea typeface="微软雅黑" panose="020B0503020204020204" charset="-122"/>
              </a:rPr>
              <a:t>彩色情形</a:t>
            </a:r>
            <a:endParaRPr lang="zh-CN" altLang="en-US" sz="2135" b="1"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8F63A3B-78C7-47BE-AE5E-E10140E04643}" type="slidenum">
              <a:rPr lang="en-US" dirty="0"/>
            </a:fld>
            <a:endParaRPr lang="en-US" dirty="0"/>
          </a:p>
        </p:txBody>
      </p:sp>
      <p:sp>
        <p:nvSpPr>
          <p:cNvPr id="3" name="矩形 2"/>
          <p:cNvSpPr/>
          <p:nvPr>
            <p:custDataLst>
              <p:tags r:id="rId1"/>
            </p:custDataLst>
          </p:nvPr>
        </p:nvSpPr>
        <p:spPr>
          <a:xfrm>
            <a:off x="539750" y="188595"/>
            <a:ext cx="3456186" cy="460375"/>
          </a:xfrm>
          <a:prstGeom prst="rect">
            <a:avLst/>
          </a:prstGeom>
        </p:spPr>
        <p:txBody>
          <a:bodyPr wrap="square">
            <a:spAutoFit/>
          </a:bodyPr>
          <a:lstStyle/>
          <a:p>
            <a:pPr algn="ctr"/>
            <a:r>
              <a:rPr lang="zh-CN" altLang="en-US" sz="2400" b="1" dirty="0">
                <a:solidFill>
                  <a:srgbClr val="000000"/>
                </a:solidFill>
                <a:latin typeface="微软雅黑" panose="020B0503020204020204" charset="-122"/>
                <a:ea typeface="微软雅黑" panose="020B0503020204020204" charset="-122"/>
              </a:rPr>
              <a:t>七、开源</a:t>
            </a:r>
            <a:r>
              <a:rPr lang="zh-CN" altLang="en-US" sz="2400" b="1" dirty="0">
                <a:solidFill>
                  <a:srgbClr val="000066"/>
                </a:solidFill>
                <a:latin typeface="微软雅黑" panose="020B0503020204020204" charset="-122"/>
                <a:ea typeface="微软雅黑" panose="020B0503020204020204" charset="-122"/>
              </a:rPr>
              <a:t>作业</a:t>
            </a:r>
            <a:r>
              <a:rPr lang="zh-CN" altLang="en-US" sz="2400" b="1" dirty="0" smtClean="0">
                <a:solidFill>
                  <a:srgbClr val="000066"/>
                </a:solidFill>
                <a:latin typeface="微软雅黑" panose="020B0503020204020204" charset="-122"/>
                <a:ea typeface="微软雅黑" panose="020B0503020204020204" charset="-122"/>
              </a:rPr>
              <a:t>实战</a:t>
            </a:r>
            <a:endParaRPr lang="zh-CN" altLang="en-US" sz="2400" b="1" dirty="0">
              <a:solidFill>
                <a:srgbClr val="000066"/>
              </a:solidFill>
              <a:latin typeface="微软雅黑" panose="020B0503020204020204" charset="-122"/>
              <a:ea typeface="微软雅黑" panose="020B0503020204020204" charset="-122"/>
            </a:endParaRPr>
          </a:p>
        </p:txBody>
      </p:sp>
      <p:sp>
        <p:nvSpPr>
          <p:cNvPr id="7" name="文本框 6"/>
          <p:cNvSpPr txBox="1"/>
          <p:nvPr/>
        </p:nvSpPr>
        <p:spPr>
          <a:xfrm>
            <a:off x="7154614" y="260350"/>
            <a:ext cx="1593850" cy="420370"/>
          </a:xfrm>
          <a:prstGeom prst="rect">
            <a:avLst/>
          </a:prstGeom>
          <a:noFill/>
        </p:spPr>
        <p:txBody>
          <a:bodyPr wrap="square" rtlCol="0">
            <a:spAutoFit/>
          </a:bodyPr>
          <a:lstStyle/>
          <a:p>
            <a:pPr algn="ctr"/>
            <a:r>
              <a:rPr lang="zh-CN" altLang="en-US" sz="2135" b="1" dirty="0">
                <a:solidFill>
                  <a:schemeClr val="bg1"/>
                </a:solidFill>
                <a:latin typeface="微软雅黑" panose="020B0503020204020204" charset="-122"/>
                <a:ea typeface="微软雅黑" panose="020B0503020204020204" charset="-122"/>
              </a:rPr>
              <a:t>实战</a:t>
            </a:r>
            <a:endParaRPr lang="zh-CN" altLang="en-US" sz="2135" b="1" dirty="0">
              <a:solidFill>
                <a:schemeClr val="bg1"/>
              </a:solidFill>
              <a:latin typeface="微软雅黑" panose="020B0503020204020204" charset="-122"/>
              <a:ea typeface="微软雅黑" panose="020B0503020204020204" charset="-122"/>
            </a:endParaRPr>
          </a:p>
        </p:txBody>
      </p:sp>
      <p:sp>
        <p:nvSpPr>
          <p:cNvPr id="4" name="文本框 3"/>
          <p:cNvSpPr txBox="1"/>
          <p:nvPr/>
        </p:nvSpPr>
        <p:spPr>
          <a:xfrm>
            <a:off x="539750" y="1772816"/>
            <a:ext cx="8136706" cy="1815882"/>
          </a:xfrm>
          <a:prstGeom prst="rect">
            <a:avLst/>
          </a:prstGeom>
          <a:noFill/>
        </p:spPr>
        <p:txBody>
          <a:bodyPr wrap="square" rtlCol="0">
            <a:spAutoFit/>
          </a:bodyPr>
          <a:lstStyle/>
          <a:p>
            <a:r>
              <a:rPr lang="zh-CN" altLang="en-US" sz="2800" b="0" dirty="0" smtClean="0">
                <a:solidFill>
                  <a:schemeClr val="tx1"/>
                </a:solidFill>
                <a:latin typeface="+mn-ea"/>
                <a:ea typeface="+mn-ea"/>
              </a:rPr>
              <a:t>利用</a:t>
            </a:r>
            <a:r>
              <a:rPr lang="en-US" altLang="zh-CN" sz="2800" b="0" dirty="0" err="1" smtClean="0">
                <a:solidFill>
                  <a:schemeClr val="tx1"/>
                </a:solidFill>
                <a:latin typeface="+mn-ea"/>
                <a:ea typeface="+mn-ea"/>
              </a:rPr>
              <a:t>sobel</a:t>
            </a:r>
            <a:r>
              <a:rPr lang="zh-CN" altLang="en-US" sz="2800" b="0" dirty="0" smtClean="0">
                <a:solidFill>
                  <a:schemeClr val="tx1"/>
                </a:solidFill>
                <a:latin typeface="+mn-ea"/>
                <a:ea typeface="+mn-ea"/>
              </a:rPr>
              <a:t>、</a:t>
            </a:r>
            <a:r>
              <a:rPr lang="en-US" altLang="zh-CN" sz="2800" b="0" dirty="0" err="1" smtClean="0">
                <a:solidFill>
                  <a:schemeClr val="tx1"/>
                </a:solidFill>
                <a:latin typeface="+mn-ea"/>
                <a:ea typeface="+mn-ea"/>
              </a:rPr>
              <a:t>robert</a:t>
            </a:r>
            <a:r>
              <a:rPr lang="zh-CN" altLang="en-US" sz="2800" b="0" dirty="0" smtClean="0">
                <a:solidFill>
                  <a:schemeClr val="tx1"/>
                </a:solidFill>
                <a:latin typeface="+mn-ea"/>
                <a:ea typeface="+mn-ea"/>
              </a:rPr>
              <a:t>、</a:t>
            </a:r>
            <a:r>
              <a:rPr lang="en-US" altLang="zh-CN" sz="2800" b="0" dirty="0" smtClean="0">
                <a:solidFill>
                  <a:schemeClr val="tx1"/>
                </a:solidFill>
                <a:latin typeface="+mn-ea"/>
                <a:ea typeface="+mn-ea"/>
              </a:rPr>
              <a:t>Laplacian</a:t>
            </a:r>
            <a:r>
              <a:rPr lang="zh-CN" altLang="en-US" sz="2800" b="0" dirty="0" smtClean="0">
                <a:solidFill>
                  <a:schemeClr val="tx1"/>
                </a:solidFill>
                <a:latin typeface="+mn-ea"/>
                <a:ea typeface="+mn-ea"/>
              </a:rPr>
              <a:t>等一阶和二阶算子，提取图像的边缘特征</a:t>
            </a:r>
            <a:endParaRPr lang="en-US" altLang="zh-CN" sz="2800" b="0" dirty="0" smtClean="0">
              <a:solidFill>
                <a:schemeClr val="tx1"/>
              </a:solidFill>
              <a:latin typeface="+mn-ea"/>
              <a:ea typeface="+mn-ea"/>
            </a:endParaRPr>
          </a:p>
          <a:p>
            <a:endParaRPr lang="en-US" altLang="zh-CN" sz="2800" b="0" dirty="0" smtClean="0">
              <a:solidFill>
                <a:schemeClr val="tx1"/>
              </a:solidFill>
              <a:latin typeface="+mn-ea"/>
              <a:ea typeface="+mn-ea"/>
            </a:endParaRPr>
          </a:p>
          <a:p>
            <a:r>
              <a:rPr lang="zh-CN" altLang="en-US" sz="2800" b="0" dirty="0" smtClean="0">
                <a:solidFill>
                  <a:schemeClr val="tx1"/>
                </a:solidFill>
                <a:latin typeface="+mn-ea"/>
                <a:ea typeface="+mn-ea"/>
              </a:rPr>
              <a:t>（见教材</a:t>
            </a:r>
            <a:r>
              <a:rPr lang="en-US" altLang="zh-CN" sz="2800" b="0" dirty="0" smtClean="0">
                <a:solidFill>
                  <a:schemeClr val="tx1"/>
                </a:solidFill>
                <a:latin typeface="+mn-ea"/>
                <a:ea typeface="+mn-ea"/>
              </a:rPr>
              <a:t>10.4.1</a:t>
            </a:r>
            <a:r>
              <a:rPr lang="zh-CN" altLang="en-US" sz="2800" b="0" dirty="0" smtClean="0">
                <a:solidFill>
                  <a:schemeClr val="tx1"/>
                </a:solidFill>
                <a:latin typeface="+mn-ea"/>
                <a:ea typeface="+mn-ea"/>
              </a:rPr>
              <a:t>和</a:t>
            </a:r>
            <a:r>
              <a:rPr lang="en-US" altLang="zh-CN" sz="2800" b="0" dirty="0" smtClean="0">
                <a:solidFill>
                  <a:schemeClr val="tx1"/>
                </a:solidFill>
                <a:latin typeface="+mn-ea"/>
                <a:ea typeface="+mn-ea"/>
              </a:rPr>
              <a:t>10.4.2</a:t>
            </a:r>
            <a:r>
              <a:rPr lang="zh-CN" altLang="en-US" sz="2800" b="0" dirty="0" smtClean="0">
                <a:solidFill>
                  <a:schemeClr val="tx1"/>
                </a:solidFill>
                <a:latin typeface="+mn-ea"/>
                <a:ea typeface="+mn-ea"/>
              </a:rPr>
              <a:t>）</a:t>
            </a:r>
            <a:endParaRPr lang="zh-CN" altLang="en-US" sz="2800" b="0" dirty="0">
              <a:solidFill>
                <a:schemeClr val="tx1"/>
              </a:solidFill>
              <a:latin typeface="+mn-ea"/>
              <a:ea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文本框 1"/>
          <p:cNvSpPr txBox="1"/>
          <p:nvPr/>
        </p:nvSpPr>
        <p:spPr>
          <a:xfrm>
            <a:off x="613261" y="139609"/>
            <a:ext cx="3568755" cy="420370"/>
          </a:xfrm>
          <a:prstGeom prst="rect">
            <a:avLst/>
          </a:prstGeom>
          <a:noFill/>
        </p:spPr>
        <p:txBody>
          <a:bodyPr wrap="square" rtlCol="0">
            <a:spAutoFit/>
          </a:bodyPr>
          <a:lstStyle/>
          <a:p>
            <a:pPr algn="ctr"/>
            <a:r>
              <a:rPr lang="zh-CN" altLang="en-US" sz="2135" b="1" dirty="0">
                <a:solidFill>
                  <a:srgbClr val="000000"/>
                </a:solidFill>
                <a:latin typeface="微软雅黑" panose="020B0503020204020204" charset="-122"/>
                <a:ea typeface="微软雅黑" panose="020B0503020204020204" charset="-122"/>
              </a:rPr>
              <a:t>一、</a:t>
            </a:r>
            <a:r>
              <a:rPr lang="zh-CN" altLang="en-US" sz="2135" b="1" dirty="0">
                <a:solidFill>
                  <a:srgbClr val="000066"/>
                </a:solidFill>
                <a:latin typeface="微软雅黑" panose="020B0503020204020204" charset="-122"/>
                <a:ea typeface="微软雅黑" panose="020B0503020204020204" charset="-122"/>
              </a:rPr>
              <a:t>边缘检测基本概念</a:t>
            </a:r>
            <a:endParaRPr lang="zh-CN" altLang="en-US" sz="2135" b="1" dirty="0">
              <a:solidFill>
                <a:srgbClr val="000066"/>
              </a:solidFill>
              <a:latin typeface="微软雅黑" panose="020B0503020204020204" charset="-122"/>
              <a:ea typeface="微软雅黑" panose="020B0503020204020204" charset="-122"/>
            </a:endParaRPr>
          </a:p>
        </p:txBody>
      </p:sp>
      <p:sp>
        <p:nvSpPr>
          <p:cNvPr id="20" name="灯片编号占位符 3"/>
          <p:cNvSpPr>
            <a:spLocks noGrp="1"/>
          </p:cNvSpPr>
          <p:nvPr/>
        </p:nvSpPr>
        <p:spPr>
          <a:xfrm>
            <a:off x="6738759" y="6353237"/>
            <a:ext cx="2057400" cy="365125"/>
          </a:xfrm>
          <a:prstGeom prst="rect">
            <a:avLst/>
          </a:prstGeom>
        </p:spPr>
        <p:txBody>
          <a:bodyPr vert="horz" lIns="121920" tIns="60960" rIns="121920" bIns="6096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solidFill>
              </a:rPr>
              <a:t>7</a:t>
            </a:r>
            <a:endParaRPr lang="en-US" sz="1600" b="1" dirty="0">
              <a:solidFill>
                <a:schemeClr val="tx1"/>
              </a:solidFill>
            </a:endParaRPr>
          </a:p>
        </p:txBody>
      </p:sp>
      <p:sp>
        <p:nvSpPr>
          <p:cNvPr id="4" name="矩形 3"/>
          <p:cNvSpPr/>
          <p:nvPr/>
        </p:nvSpPr>
        <p:spPr>
          <a:xfrm>
            <a:off x="251460" y="980440"/>
            <a:ext cx="8741410" cy="2779395"/>
          </a:xfrm>
          <a:prstGeom prst="rect">
            <a:avLst/>
          </a:prstGeom>
        </p:spPr>
        <p:txBody>
          <a:bodyPr wrap="square">
            <a:noAutofit/>
          </a:bodyPr>
          <a:lstStyle/>
          <a:p>
            <a:r>
              <a:rPr lang="zh-CN" altLang="en-US" sz="2800" b="0" dirty="0">
                <a:solidFill>
                  <a:schemeClr val="tx1"/>
                </a:solidFill>
                <a:latin typeface="+mn-lt"/>
                <a:ea typeface="+mn-ea"/>
              </a:rPr>
              <a:t>由图可见，</a:t>
            </a:r>
            <a:r>
              <a:rPr lang="en-US" altLang="zh-CN" sz="2800" b="0" dirty="0">
                <a:solidFill>
                  <a:schemeClr val="tx1"/>
                </a:solidFill>
                <a:latin typeface="+mn-lt"/>
                <a:ea typeface="+mn-ea"/>
              </a:rPr>
              <a:t>      </a:t>
            </a:r>
            <a:r>
              <a:rPr lang="zh-CN" altLang="en-US" sz="2800" b="0" dirty="0">
                <a:solidFill>
                  <a:schemeClr val="tx1"/>
                </a:solidFill>
                <a:latin typeface="+mn-lt"/>
                <a:ea typeface="+mn-ea"/>
              </a:rPr>
              <a:t>幅度的最大值</a:t>
            </a:r>
            <a:r>
              <a:rPr lang="en-US" altLang="zh-CN" sz="2800" b="0" dirty="0">
                <a:solidFill>
                  <a:schemeClr val="tx1"/>
                </a:solidFill>
                <a:latin typeface="+mn-lt"/>
                <a:ea typeface="+mn-ea"/>
              </a:rPr>
              <a:t>/</a:t>
            </a:r>
            <a:r>
              <a:rPr lang="zh-CN" altLang="en-US" sz="2800" b="0" dirty="0">
                <a:solidFill>
                  <a:schemeClr val="tx1"/>
                </a:solidFill>
                <a:latin typeface="+mn-lt"/>
                <a:ea typeface="+mn-ea"/>
              </a:rPr>
              <a:t>最小值对应了虚线位置，而</a:t>
            </a:r>
            <a:r>
              <a:rPr lang="en-US" altLang="zh-CN" sz="2800" b="0" dirty="0">
                <a:solidFill>
                  <a:schemeClr val="tx1"/>
                </a:solidFill>
                <a:latin typeface="+mn-lt"/>
                <a:ea typeface="+mn-ea"/>
              </a:rPr>
              <a:t>        </a:t>
            </a:r>
            <a:r>
              <a:rPr lang="zh-CN" altLang="en-US" sz="2800" b="0" dirty="0">
                <a:solidFill>
                  <a:schemeClr val="tx1"/>
                </a:solidFill>
                <a:latin typeface="+mn-lt"/>
                <a:ea typeface="+mn-ea"/>
              </a:rPr>
              <a:t>在零交叉点（正负号改变的位置）处也能够指示亮度突变点。</a:t>
            </a:r>
            <a:r>
              <a:rPr lang="en-US" altLang="zh-CN" sz="2800" b="0" dirty="0">
                <a:solidFill>
                  <a:schemeClr val="tx1"/>
                </a:solidFill>
                <a:latin typeface="+mn-lt"/>
                <a:ea typeface="+mn-ea"/>
              </a:rPr>
              <a:t>                </a:t>
            </a:r>
            <a:endParaRPr lang="en-US" altLang="zh-CN" sz="2800" b="0" dirty="0">
              <a:solidFill>
                <a:schemeClr val="tx1"/>
              </a:solidFill>
              <a:latin typeface="+mn-lt"/>
              <a:ea typeface="+mn-ea"/>
            </a:endParaRPr>
          </a:p>
        </p:txBody>
      </p:sp>
      <p:graphicFrame>
        <p:nvGraphicFramePr>
          <p:cNvPr id="6" name="对象 -2147480729"/>
          <p:cNvGraphicFramePr>
            <a:graphicFrameLocks noChangeAspect="1"/>
          </p:cNvGraphicFramePr>
          <p:nvPr/>
        </p:nvGraphicFramePr>
        <p:xfrm>
          <a:off x="1835785" y="980440"/>
          <a:ext cx="804545" cy="513080"/>
        </p:xfrm>
        <a:graphic>
          <a:graphicData uri="http://schemas.openxmlformats.org/presentationml/2006/ole">
            <mc:AlternateContent xmlns:mc="http://schemas.openxmlformats.org/markup-compatibility/2006">
              <mc:Choice xmlns:v="urn:schemas-microsoft-com:vml" Requires="v">
                <p:oleObj spid="_x0000_s1039" name="" r:id="rId1" imgW="292100" imgH="190500" progId="Equation.DSMT4">
                  <p:embed/>
                </p:oleObj>
              </mc:Choice>
              <mc:Fallback>
                <p:oleObj name="" r:id="rId1" imgW="292100" imgH="190500" progId="Equation.DSMT4">
                  <p:embed/>
                  <p:pic>
                    <p:nvPicPr>
                      <p:cNvPr id="0" name="图片 3075"/>
                      <p:cNvPicPr/>
                      <p:nvPr/>
                    </p:nvPicPr>
                    <p:blipFill>
                      <a:blip r:embed="rId2"/>
                      <a:stretch>
                        <a:fillRect/>
                      </a:stretch>
                    </p:blipFill>
                    <p:spPr>
                      <a:xfrm>
                        <a:off x="1835785" y="980440"/>
                        <a:ext cx="804545" cy="513080"/>
                      </a:xfrm>
                      <a:prstGeom prst="rect">
                        <a:avLst/>
                      </a:prstGeom>
                      <a:noFill/>
                      <a:ln w="38100">
                        <a:noFill/>
                        <a:miter/>
                      </a:ln>
                    </p:spPr>
                  </p:pic>
                </p:oleObj>
              </mc:Fallback>
            </mc:AlternateContent>
          </a:graphicData>
        </a:graphic>
      </p:graphicFrame>
      <p:graphicFrame>
        <p:nvGraphicFramePr>
          <p:cNvPr id="7" name="对象 -2147480728"/>
          <p:cNvGraphicFramePr>
            <a:graphicFrameLocks noChangeAspect="1"/>
          </p:cNvGraphicFramePr>
          <p:nvPr/>
        </p:nvGraphicFramePr>
        <p:xfrm>
          <a:off x="613410" y="1412875"/>
          <a:ext cx="810260" cy="481330"/>
        </p:xfrm>
        <a:graphic>
          <a:graphicData uri="http://schemas.openxmlformats.org/presentationml/2006/ole">
            <mc:AlternateContent xmlns:mc="http://schemas.openxmlformats.org/markup-compatibility/2006">
              <mc:Choice xmlns:v="urn:schemas-microsoft-com:vml" Requires="v">
                <p:oleObj spid="_x0000_s1040" name="" r:id="rId3" imgW="317500" imgH="190500" progId="Equation.DSMT4">
                  <p:embed/>
                </p:oleObj>
              </mc:Choice>
              <mc:Fallback>
                <p:oleObj name="" r:id="rId3" imgW="317500" imgH="190500" progId="Equation.DSMT4">
                  <p:embed/>
                  <p:pic>
                    <p:nvPicPr>
                      <p:cNvPr id="0" name="图片 1"/>
                      <p:cNvPicPr/>
                      <p:nvPr/>
                    </p:nvPicPr>
                    <p:blipFill>
                      <a:blip r:embed="rId4"/>
                      <a:stretch>
                        <a:fillRect/>
                      </a:stretch>
                    </p:blipFill>
                    <p:spPr>
                      <a:xfrm>
                        <a:off x="613410" y="1412875"/>
                        <a:ext cx="810260" cy="481330"/>
                      </a:xfrm>
                      <a:prstGeom prst="rect">
                        <a:avLst/>
                      </a:prstGeom>
                      <a:noFill/>
                      <a:ln w="38100">
                        <a:noFill/>
                        <a:miter/>
                      </a:ln>
                    </p:spPr>
                  </p:pic>
                </p:oleObj>
              </mc:Fallback>
            </mc:AlternateContent>
          </a:graphicData>
        </a:graphic>
      </p:graphicFrame>
      <p:sp>
        <p:nvSpPr>
          <p:cNvPr id="9" name="文本框 8"/>
          <p:cNvSpPr txBox="1"/>
          <p:nvPr/>
        </p:nvSpPr>
        <p:spPr>
          <a:xfrm>
            <a:off x="7098665" y="252730"/>
            <a:ext cx="1567815" cy="420370"/>
          </a:xfrm>
          <a:prstGeom prst="rect">
            <a:avLst/>
          </a:prstGeom>
          <a:noFill/>
        </p:spPr>
        <p:txBody>
          <a:bodyPr wrap="square" rtlCol="0">
            <a:spAutoFit/>
          </a:bodyPr>
          <a:lstStyle/>
          <a:p>
            <a:r>
              <a:rPr lang="zh-CN" altLang="en-US" sz="2135" b="1" dirty="0">
                <a:solidFill>
                  <a:schemeClr val="bg1"/>
                </a:solidFill>
                <a:latin typeface="微软雅黑" panose="020B0503020204020204" charset="-122"/>
                <a:ea typeface="微软雅黑" panose="020B0503020204020204" charset="-122"/>
              </a:rPr>
              <a:t>导数与梯度</a:t>
            </a:r>
            <a:endParaRPr lang="zh-CN" altLang="en-US" sz="2135" b="1"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tags/tag1.xml><?xml version="1.0" encoding="utf-8"?>
<p:tagLst xmlns:p="http://schemas.openxmlformats.org/presentationml/2006/main">
  <p:tag name="KSO_WM_DIAGRAM_VIRTUALLY_FRAME" val="{&quot;height&quot;:157.9253805774278,&quot;left&quot;:32.42162729658794,&quot;top&quot;:11.35,&quot;width&quot;:565.5784776902887}"/>
</p:tagLst>
</file>

<file path=ppt/tags/tag10.xml><?xml version="1.0" encoding="utf-8"?>
<p:tagLst xmlns:p="http://schemas.openxmlformats.org/presentationml/2006/main">
  <p:tag name="KSO_WM_DIAGRAM_VIRTUALLY_FRAME" val="{&quot;height&quot;:157.9253805774278,&quot;left&quot;:32.42162729658794,&quot;top&quot;:11.35,&quot;width&quot;:565.5784776902887}"/>
</p:tagLst>
</file>

<file path=ppt/tags/tag100.xml><?xml version="1.0" encoding="utf-8"?>
<p:tagLst xmlns:p="http://schemas.openxmlformats.org/presentationml/2006/main">
  <p:tag name="KSO_WM_DIAGRAM_VIRTUALLY_FRAME" val="{&quot;height&quot;:157.9253805774278,&quot;left&quot;:32.42162729658794,&quot;top&quot;:11.35,&quot;width&quot;:565.5784776902887}"/>
</p:tagLst>
</file>

<file path=ppt/tags/tag101.xml><?xml version="1.0" encoding="utf-8"?>
<p:tagLst xmlns:p="http://schemas.openxmlformats.org/presentationml/2006/main">
  <p:tag name="KSO_WM_DIAGRAM_VIRTUALLY_FRAME" val="{&quot;height&quot;:157.9253805774278,&quot;left&quot;:32.42162729658794,&quot;top&quot;:11.35,&quot;width&quot;:565.5784776902887}"/>
</p:tagLst>
</file>

<file path=ppt/tags/tag102.xml><?xml version="1.0" encoding="utf-8"?>
<p:tagLst xmlns:p="http://schemas.openxmlformats.org/presentationml/2006/main">
  <p:tag name="KSO_WM_DIAGRAM_VIRTUALLY_FRAME" val="{&quot;height&quot;:157.9253805774278,&quot;left&quot;:32.42162729658794,&quot;top&quot;:11.35,&quot;width&quot;:565.5784776902887}"/>
</p:tagLst>
</file>

<file path=ppt/tags/tag103.xml><?xml version="1.0" encoding="utf-8"?>
<p:tagLst xmlns:p="http://schemas.openxmlformats.org/presentationml/2006/main">
  <p:tag name="KSO_WM_DIAGRAM_VIRTUALLY_FRAME" val="{&quot;height&quot;:157.9253805774278,&quot;left&quot;:32.42162729658794,&quot;top&quot;:11.35,&quot;width&quot;:565.5784776902887}"/>
</p:tagLst>
</file>

<file path=ppt/tags/tag104.xml><?xml version="1.0" encoding="utf-8"?>
<p:tagLst xmlns:p="http://schemas.openxmlformats.org/presentationml/2006/main">
  <p:tag name="KSO_WM_DIAGRAM_VIRTUALLY_FRAME" val="{&quot;height&quot;:157.9253805774278,&quot;left&quot;:32.42162729658794,&quot;top&quot;:11.35,&quot;width&quot;:565.5784776902887}"/>
</p:tagLst>
</file>

<file path=ppt/tags/tag105.xml><?xml version="1.0" encoding="utf-8"?>
<p:tagLst xmlns:p="http://schemas.openxmlformats.org/presentationml/2006/main">
  <p:tag name="KSO_WM_DIAGRAM_VIRTUALLY_FRAME" val="{&quot;height&quot;:157.9253805774278,&quot;left&quot;:32.42162729658794,&quot;top&quot;:11.35,&quot;width&quot;:565.5784776902887}"/>
</p:tagLst>
</file>

<file path=ppt/tags/tag106.xml><?xml version="1.0" encoding="utf-8"?>
<p:tagLst xmlns:p="http://schemas.openxmlformats.org/presentationml/2006/main">
  <p:tag name="KSO_WM_DIAGRAM_VIRTUALLY_FRAME" val="{&quot;height&quot;:157.9253805774278,&quot;left&quot;:32.42162729658794,&quot;top&quot;:11.35,&quot;width&quot;:565.5784776902887}"/>
</p:tagLst>
</file>

<file path=ppt/tags/tag107.xml><?xml version="1.0" encoding="utf-8"?>
<p:tagLst xmlns:p="http://schemas.openxmlformats.org/presentationml/2006/main">
  <p:tag name="KSO_WM_DIAGRAM_VIRTUALLY_FRAME" val="{&quot;height&quot;:157.9253805774278,&quot;left&quot;:32.42162729658794,&quot;top&quot;:11.35,&quot;width&quot;:565.5784776902887}"/>
</p:tagLst>
</file>

<file path=ppt/tags/tag108.xml><?xml version="1.0" encoding="utf-8"?>
<p:tagLst xmlns:p="http://schemas.openxmlformats.org/presentationml/2006/main">
  <p:tag name="KSO_WM_DIAGRAM_VIRTUALLY_FRAME" val="{&quot;height&quot;:157.9253805774278,&quot;left&quot;:32.42162729658794,&quot;top&quot;:11.35,&quot;width&quot;:565.5784776902887}"/>
</p:tagLst>
</file>

<file path=ppt/tags/tag109.xml><?xml version="1.0" encoding="utf-8"?>
<p:tagLst xmlns:p="http://schemas.openxmlformats.org/presentationml/2006/main">
  <p:tag name="KSO_WM_DIAGRAM_VIRTUALLY_FRAME" val="{&quot;height&quot;:157.9253805774278,&quot;left&quot;:32.42162729658794,&quot;top&quot;:11.35,&quot;width&quot;:565.5784776902887}"/>
</p:tagLst>
</file>

<file path=ppt/tags/tag11.xml><?xml version="1.0" encoding="utf-8"?>
<p:tagLst xmlns:p="http://schemas.openxmlformats.org/presentationml/2006/main">
  <p:tag name="KSO_WM_DIAGRAM_VIRTUALLY_FRAME" val="{&quot;height&quot;:157.9253805774278,&quot;left&quot;:32.42162729658794,&quot;top&quot;:11.35,&quot;width&quot;:565.5784776902887}"/>
</p:tagLst>
</file>

<file path=ppt/tags/tag110.xml><?xml version="1.0" encoding="utf-8"?>
<p:tagLst xmlns:p="http://schemas.openxmlformats.org/presentationml/2006/main">
  <p:tag name="KSO_WM_DIAGRAM_VIRTUALLY_FRAME" val="{&quot;height&quot;:157.9253805774278,&quot;left&quot;:32.42162729658794,&quot;top&quot;:11.35,&quot;width&quot;:565.5784776902887}"/>
</p:tagLst>
</file>

<file path=ppt/tags/tag111.xml><?xml version="1.0" encoding="utf-8"?>
<p:tagLst xmlns:p="http://schemas.openxmlformats.org/presentationml/2006/main">
  <p:tag name="KSO_WM_DIAGRAM_VIRTUALLY_FRAME" val="{&quot;height&quot;:157.9253805774278,&quot;left&quot;:32.42162729658794,&quot;top&quot;:11.35,&quot;width&quot;:565.5784776902887}"/>
</p:tagLst>
</file>

<file path=ppt/tags/tag112.xml><?xml version="1.0" encoding="utf-8"?>
<p:tagLst xmlns:p="http://schemas.openxmlformats.org/presentationml/2006/main">
  <p:tag name="KSO_WM_DIAGRAM_VIRTUALLY_FRAME" val="{&quot;height&quot;:157.9253805774278,&quot;left&quot;:32.42162729658794,&quot;top&quot;:11.35,&quot;width&quot;:565.5784776902887}"/>
</p:tagLst>
</file>

<file path=ppt/tags/tag113.xml><?xml version="1.0" encoding="utf-8"?>
<p:tagLst xmlns:p="http://schemas.openxmlformats.org/presentationml/2006/main">
  <p:tag name="KSO_WM_DIAGRAM_VIRTUALLY_FRAME" val="{&quot;height&quot;:157.9253805774278,&quot;left&quot;:32.42162729658794,&quot;top&quot;:11.35,&quot;width&quot;:565.5784776902887}"/>
</p:tagLst>
</file>

<file path=ppt/tags/tag114.xml><?xml version="1.0" encoding="utf-8"?>
<p:tagLst xmlns:p="http://schemas.openxmlformats.org/presentationml/2006/main">
  <p:tag name="KSO_WM_DIAGRAM_VIRTUALLY_FRAME" val="{&quot;height&quot;:157.9253805774278,&quot;left&quot;:32.42162729658794,&quot;top&quot;:11.35,&quot;width&quot;:565.5784776902887}"/>
</p:tagLst>
</file>

<file path=ppt/tags/tag115.xml><?xml version="1.0" encoding="utf-8"?>
<p:tagLst xmlns:p="http://schemas.openxmlformats.org/presentationml/2006/main">
  <p:tag name="KSO_WM_DIAGRAM_VIRTUALLY_FRAME" val="{&quot;height&quot;:157.9253805774278,&quot;left&quot;:32.42162729658794,&quot;top&quot;:11.35,&quot;width&quot;:565.5784776902887}"/>
</p:tagLst>
</file>

<file path=ppt/tags/tag116.xml><?xml version="1.0" encoding="utf-8"?>
<p:tagLst xmlns:p="http://schemas.openxmlformats.org/presentationml/2006/main">
  <p:tag name="KSO_WM_DIAGRAM_VIRTUALLY_FRAME" val="{&quot;height&quot;:157.9253805774278,&quot;left&quot;:32.42162729658794,&quot;top&quot;:11.35,&quot;width&quot;:565.5784776902887}"/>
</p:tagLst>
</file>

<file path=ppt/tags/tag117.xml><?xml version="1.0" encoding="utf-8"?>
<p:tagLst xmlns:p="http://schemas.openxmlformats.org/presentationml/2006/main">
  <p:tag name="KSO_WM_DIAGRAM_VIRTUALLY_FRAME" val="{&quot;height&quot;:157.9253805774278,&quot;left&quot;:32.42162729658794,&quot;top&quot;:11.35,&quot;width&quot;:565.5784776902887}"/>
</p:tagLst>
</file>

<file path=ppt/tags/tag118.xml><?xml version="1.0" encoding="utf-8"?>
<p:tagLst xmlns:p="http://schemas.openxmlformats.org/presentationml/2006/main">
  <p:tag name="KSO_WM_DIAGRAM_VIRTUALLY_FRAME" val="{&quot;height&quot;:157.9253805774278,&quot;left&quot;:32.42162729658794,&quot;top&quot;:11.35,&quot;width&quot;:565.5784776902887}"/>
</p:tagLst>
</file>

<file path=ppt/tags/tag119.xml><?xml version="1.0" encoding="utf-8"?>
<p:tagLst xmlns:p="http://schemas.openxmlformats.org/presentationml/2006/main">
  <p:tag name="KSO_WM_DIAGRAM_VIRTUALLY_FRAME" val="{&quot;height&quot;:157.9253805774278,&quot;left&quot;:32.42162729658794,&quot;top&quot;:11.35,&quot;width&quot;:565.5784776902887}"/>
</p:tagLst>
</file>

<file path=ppt/tags/tag12.xml><?xml version="1.0" encoding="utf-8"?>
<p:tagLst xmlns:p="http://schemas.openxmlformats.org/presentationml/2006/main">
  <p:tag name="KSO_WM_DIAGRAM_VIRTUALLY_FRAME" val="{&quot;height&quot;:157.9253805774278,&quot;left&quot;:32.42162729658794,&quot;top&quot;:11.35,&quot;width&quot;:565.5784776902887}"/>
</p:tagLst>
</file>

<file path=ppt/tags/tag120.xml><?xml version="1.0" encoding="utf-8"?>
<p:tagLst xmlns:p="http://schemas.openxmlformats.org/presentationml/2006/main">
  <p:tag name="KSO_WM_DIAGRAM_VIRTUALLY_FRAME" val="{&quot;height&quot;:157.9253805774278,&quot;left&quot;:32.42162729658794,&quot;top&quot;:11.35,&quot;width&quot;:565.5784776902887}"/>
</p:tagLst>
</file>

<file path=ppt/tags/tag121.xml><?xml version="1.0" encoding="utf-8"?>
<p:tagLst xmlns:p="http://schemas.openxmlformats.org/presentationml/2006/main">
  <p:tag name="KSO_WM_DIAGRAM_VIRTUALLY_FRAME" val="{&quot;height&quot;:157.9253805774278,&quot;left&quot;:32.42162729658794,&quot;top&quot;:11.35,&quot;width&quot;:565.5784776902887}"/>
</p:tagLst>
</file>

<file path=ppt/tags/tag122.xml><?xml version="1.0" encoding="utf-8"?>
<p:tagLst xmlns:p="http://schemas.openxmlformats.org/presentationml/2006/main">
  <p:tag name="KSO_WM_DIAGRAM_VIRTUALLY_FRAME" val="{&quot;height&quot;:157.9253805774278,&quot;left&quot;:32.42162729658794,&quot;top&quot;:11.35,&quot;width&quot;:565.5784776902887}"/>
</p:tagLst>
</file>

<file path=ppt/tags/tag123.xml><?xml version="1.0" encoding="utf-8"?>
<p:tagLst xmlns:p="http://schemas.openxmlformats.org/presentationml/2006/main">
  <p:tag name="KSO_WM_DIAGRAM_VIRTUALLY_FRAME" val="{&quot;height&quot;:157.9253805774278,&quot;left&quot;:32.42162729658794,&quot;top&quot;:11.35,&quot;width&quot;:565.5784776902887}"/>
</p:tagLst>
</file>

<file path=ppt/tags/tag124.xml><?xml version="1.0" encoding="utf-8"?>
<p:tagLst xmlns:p="http://schemas.openxmlformats.org/presentationml/2006/main">
  <p:tag name="KSO_WM_DIAGRAM_VIRTUALLY_FRAME" val="{&quot;height&quot;:157.9253805774278,&quot;left&quot;:32.42162729658794,&quot;top&quot;:11.35,&quot;width&quot;:565.5784776902887}"/>
</p:tagLst>
</file>

<file path=ppt/tags/tag125.xml><?xml version="1.0" encoding="utf-8"?>
<p:tagLst xmlns:p="http://schemas.openxmlformats.org/presentationml/2006/main">
  <p:tag name="KSO_WM_DIAGRAM_VIRTUALLY_FRAME" val="{&quot;height&quot;:157.9253805774278,&quot;left&quot;:32.42162729658794,&quot;top&quot;:11.35,&quot;width&quot;:565.5784776902887}"/>
</p:tagLst>
</file>

<file path=ppt/tags/tag126.xml><?xml version="1.0" encoding="utf-8"?>
<p:tagLst xmlns:p="http://schemas.openxmlformats.org/presentationml/2006/main">
  <p:tag name="KSO_WM_DIAGRAM_VIRTUALLY_FRAME" val="{&quot;height&quot;:157.9253805774278,&quot;left&quot;:32.42162729658794,&quot;top&quot;:11.35,&quot;width&quot;:565.5784776902887}"/>
</p:tagLst>
</file>

<file path=ppt/tags/tag127.xml><?xml version="1.0" encoding="utf-8"?>
<p:tagLst xmlns:p="http://schemas.openxmlformats.org/presentationml/2006/main">
  <p:tag name="KSO_WM_DIAGRAM_VIRTUALLY_FRAME" val="{&quot;height&quot;:157.9253805774278,&quot;left&quot;:32.42162729658794,&quot;top&quot;:11.35,&quot;width&quot;:565.5784776902887}"/>
</p:tagLst>
</file>

<file path=ppt/tags/tag128.xml><?xml version="1.0" encoding="utf-8"?>
<p:tagLst xmlns:p="http://schemas.openxmlformats.org/presentationml/2006/main">
  <p:tag name="KSO_WM_DIAGRAM_VIRTUALLY_FRAME" val="{&quot;height&quot;:157.9253805774278,&quot;left&quot;:32.42162729658794,&quot;top&quot;:11.35,&quot;width&quot;:565.5784776902887}"/>
</p:tagLst>
</file>

<file path=ppt/tags/tag129.xml><?xml version="1.0" encoding="utf-8"?>
<p:tagLst xmlns:p="http://schemas.openxmlformats.org/presentationml/2006/main">
  <p:tag name="KSO_WM_DIAGRAM_VIRTUALLY_FRAME" val="{&quot;height&quot;:157.9253805774278,&quot;left&quot;:32.42162729658794,&quot;top&quot;:11.35,&quot;width&quot;:565.5784776902887}"/>
</p:tagLst>
</file>

<file path=ppt/tags/tag13.xml><?xml version="1.0" encoding="utf-8"?>
<p:tagLst xmlns:p="http://schemas.openxmlformats.org/presentationml/2006/main">
  <p:tag name="KSO_WM_DIAGRAM_VIRTUALLY_FRAME" val="{&quot;height&quot;:157.9253805774278,&quot;left&quot;:32.42162729658794,&quot;top&quot;:11.35,&quot;width&quot;:565.5784776902887}"/>
</p:tagLst>
</file>

<file path=ppt/tags/tag130.xml><?xml version="1.0" encoding="utf-8"?>
<p:tagLst xmlns:p="http://schemas.openxmlformats.org/presentationml/2006/main">
  <p:tag name="KSO_WM_DIAGRAM_VIRTUALLY_FRAME" val="{&quot;height&quot;:157.9253805774278,&quot;left&quot;:32.42162729658794,&quot;top&quot;:11.35,&quot;width&quot;:565.5784776902887}"/>
</p:tagLst>
</file>

<file path=ppt/tags/tag131.xml><?xml version="1.0" encoding="utf-8"?>
<p:tagLst xmlns:p="http://schemas.openxmlformats.org/presentationml/2006/main">
  <p:tag name="KSO_WM_DIAGRAM_VIRTUALLY_FRAME" val="{&quot;height&quot;:157.9253805774278,&quot;left&quot;:32.42162729658794,&quot;top&quot;:11.35,&quot;width&quot;:565.5784776902887}"/>
</p:tagLst>
</file>

<file path=ppt/tags/tag132.xml><?xml version="1.0" encoding="utf-8"?>
<p:tagLst xmlns:p="http://schemas.openxmlformats.org/presentationml/2006/main">
  <p:tag name="KSO_WM_DIAGRAM_VIRTUALLY_FRAME" val="{&quot;height&quot;:157.9253805774278,&quot;left&quot;:32.42162729658794,&quot;top&quot;:11.35,&quot;width&quot;:565.5784776902887}"/>
</p:tagLst>
</file>

<file path=ppt/tags/tag133.xml><?xml version="1.0" encoding="utf-8"?>
<p:tagLst xmlns:p="http://schemas.openxmlformats.org/presentationml/2006/main">
  <p:tag name="KSO_WM_DIAGRAM_VIRTUALLY_FRAME" val="{&quot;height&quot;:157.9253805774278,&quot;left&quot;:32.42162729658794,&quot;top&quot;:11.35,&quot;width&quot;:565.5784776902887}"/>
</p:tagLst>
</file>

<file path=ppt/tags/tag134.xml><?xml version="1.0" encoding="utf-8"?>
<p:tagLst xmlns:p="http://schemas.openxmlformats.org/presentationml/2006/main">
  <p:tag name="KSO_WM_DIAGRAM_VIRTUALLY_FRAME" val="{&quot;height&quot;:157.9253805774278,&quot;left&quot;:32.42162729658794,&quot;top&quot;:11.35,&quot;width&quot;:565.5784776902887}"/>
</p:tagLst>
</file>

<file path=ppt/tags/tag135.xml><?xml version="1.0" encoding="utf-8"?>
<p:tagLst xmlns:p="http://schemas.openxmlformats.org/presentationml/2006/main">
  <p:tag name="KSO_WM_DIAGRAM_VIRTUALLY_FRAME" val="{&quot;height&quot;:157.9253805774278,&quot;left&quot;:32.42162729658794,&quot;top&quot;:11.35,&quot;width&quot;:565.5784776902887}"/>
</p:tagLst>
</file>

<file path=ppt/tags/tag136.xml><?xml version="1.0" encoding="utf-8"?>
<p:tagLst xmlns:p="http://schemas.openxmlformats.org/presentationml/2006/main">
  <p:tag name="KSO_WM_DIAGRAM_VIRTUALLY_FRAME" val="{&quot;height&quot;:157.9253805774278,&quot;left&quot;:32.42162729658794,&quot;top&quot;:11.35,&quot;width&quot;:565.5784776902887}"/>
</p:tagLst>
</file>

<file path=ppt/tags/tag137.xml><?xml version="1.0" encoding="utf-8"?>
<p:tagLst xmlns:p="http://schemas.openxmlformats.org/presentationml/2006/main">
  <p:tag name="KSO_WM_DIAGRAM_VIRTUALLY_FRAME" val="{&quot;height&quot;:157.9253805774278,&quot;left&quot;:32.42162729658794,&quot;top&quot;:11.35,&quot;width&quot;:565.5784776902887}"/>
</p:tagLst>
</file>

<file path=ppt/tags/tag138.xml><?xml version="1.0" encoding="utf-8"?>
<p:tagLst xmlns:p="http://schemas.openxmlformats.org/presentationml/2006/main">
  <p:tag name="KSO_WM_DIAGRAM_VIRTUALLY_FRAME" val="{&quot;height&quot;:157.9253805774278,&quot;left&quot;:32.42162729658794,&quot;top&quot;:11.35,&quot;width&quot;:565.5784776902887}"/>
</p:tagLst>
</file>

<file path=ppt/tags/tag139.xml><?xml version="1.0" encoding="utf-8"?>
<p:tagLst xmlns:p="http://schemas.openxmlformats.org/presentationml/2006/main">
  <p:tag name="KSO_WM_DIAGRAM_VIRTUALLY_FRAME" val="{&quot;height&quot;:157.9253805774278,&quot;left&quot;:32.42162729658794,&quot;top&quot;:11.35,&quot;width&quot;:565.5784776902887}"/>
</p:tagLst>
</file>

<file path=ppt/tags/tag14.xml><?xml version="1.0" encoding="utf-8"?>
<p:tagLst xmlns:p="http://schemas.openxmlformats.org/presentationml/2006/main">
  <p:tag name="KSO_WM_DIAGRAM_VIRTUALLY_FRAME" val="{&quot;height&quot;:157.9253805774278,&quot;left&quot;:32.42162729658794,&quot;top&quot;:11.35,&quot;width&quot;:565.5784776902887}"/>
</p:tagLst>
</file>

<file path=ppt/tags/tag140.xml><?xml version="1.0" encoding="utf-8"?>
<p:tagLst xmlns:p="http://schemas.openxmlformats.org/presentationml/2006/main">
  <p:tag name="KSO_WM_DIAGRAM_VIRTUALLY_FRAME" val="{&quot;height&quot;:157.9253805774278,&quot;left&quot;:32.42162729658794,&quot;top&quot;:11.35,&quot;width&quot;:565.5784776902887}"/>
</p:tagLst>
</file>

<file path=ppt/tags/tag141.xml><?xml version="1.0" encoding="utf-8"?>
<p:tagLst xmlns:p="http://schemas.openxmlformats.org/presentationml/2006/main">
  <p:tag name="KSO_WM_DIAGRAM_VIRTUALLY_FRAME" val="{&quot;height&quot;:157.9253805774278,&quot;left&quot;:32.42162729658794,&quot;top&quot;:11.35,&quot;width&quot;:565.5784776902887}"/>
</p:tagLst>
</file>

<file path=ppt/tags/tag142.xml><?xml version="1.0" encoding="utf-8"?>
<p:tagLst xmlns:p="http://schemas.openxmlformats.org/presentationml/2006/main">
  <p:tag name="KSO_WM_DIAGRAM_VIRTUALLY_FRAME" val="{&quot;height&quot;:157.9253805774278,&quot;left&quot;:32.42162729658794,&quot;top&quot;:11.35,&quot;width&quot;:565.5784776902887}"/>
</p:tagLst>
</file>

<file path=ppt/tags/tag143.xml><?xml version="1.0" encoding="utf-8"?>
<p:tagLst xmlns:p="http://schemas.openxmlformats.org/presentationml/2006/main">
  <p:tag name="KSO_WM_DIAGRAM_VIRTUALLY_FRAME" val="{&quot;height&quot;:157.9253805774278,&quot;left&quot;:32.42162729658794,&quot;top&quot;:11.35,&quot;width&quot;:565.5784776902887}"/>
</p:tagLst>
</file>

<file path=ppt/tags/tag144.xml><?xml version="1.0" encoding="utf-8"?>
<p:tagLst xmlns:p="http://schemas.openxmlformats.org/presentationml/2006/main">
  <p:tag name="KSO_WM_DIAGRAM_VIRTUALLY_FRAME" val="{&quot;height&quot;:157.9253805774278,&quot;left&quot;:32.42162729658794,&quot;top&quot;:11.35,&quot;width&quot;:565.5784776902887}"/>
</p:tagLst>
</file>

<file path=ppt/tags/tag145.xml><?xml version="1.0" encoding="utf-8"?>
<p:tagLst xmlns:p="http://schemas.openxmlformats.org/presentationml/2006/main">
  <p:tag name="KSO_WM_DIAGRAM_VIRTUALLY_FRAME" val="{&quot;height&quot;:157.9253805774278,&quot;left&quot;:32.42162729658794,&quot;top&quot;:11.35,&quot;width&quot;:565.5784776902887}"/>
</p:tagLst>
</file>

<file path=ppt/tags/tag146.xml><?xml version="1.0" encoding="utf-8"?>
<p:tagLst xmlns:p="http://schemas.openxmlformats.org/presentationml/2006/main">
  <p:tag name="KSO_WM_DIAGRAM_VIRTUALLY_FRAME" val="{&quot;height&quot;:157.9253805774278,&quot;left&quot;:32.42162729658794,&quot;top&quot;:11.35,&quot;width&quot;:565.5784776902887}"/>
</p:tagLst>
</file>

<file path=ppt/tags/tag147.xml><?xml version="1.0" encoding="utf-8"?>
<p:tagLst xmlns:p="http://schemas.openxmlformats.org/presentationml/2006/main">
  <p:tag name="KSO_WM_DIAGRAM_VIRTUALLY_FRAME" val="{&quot;height&quot;:157.9253805774278,&quot;left&quot;:32.42162729658794,&quot;top&quot;:11.35,&quot;width&quot;:565.5784776902887}"/>
</p:tagLst>
</file>

<file path=ppt/tags/tag148.xml><?xml version="1.0" encoding="utf-8"?>
<p:tagLst xmlns:p="http://schemas.openxmlformats.org/presentationml/2006/main">
  <p:tag name="KSO_WM_DIAGRAM_VIRTUALLY_FRAME" val="{&quot;height&quot;:157.9253805774278,&quot;left&quot;:32.42162729658794,&quot;top&quot;:11.35,&quot;width&quot;:565.5784776902887}"/>
</p:tagLst>
</file>

<file path=ppt/tags/tag149.xml><?xml version="1.0" encoding="utf-8"?>
<p:tagLst xmlns:p="http://schemas.openxmlformats.org/presentationml/2006/main">
  <p:tag name="KSO_WM_DIAGRAM_VIRTUALLY_FRAME" val="{&quot;height&quot;:157.9253805774278,&quot;left&quot;:32.42162729658794,&quot;top&quot;:11.35,&quot;width&quot;:565.5784776902887}"/>
</p:tagLst>
</file>

<file path=ppt/tags/tag15.xml><?xml version="1.0" encoding="utf-8"?>
<p:tagLst xmlns:p="http://schemas.openxmlformats.org/presentationml/2006/main">
  <p:tag name="KSO_WM_DIAGRAM_VIRTUALLY_FRAME" val="{&quot;height&quot;:157.9253805774278,&quot;left&quot;:32.42162729658794,&quot;top&quot;:11.35,&quot;width&quot;:565.5784776902887}"/>
</p:tagLst>
</file>

<file path=ppt/tags/tag150.xml><?xml version="1.0" encoding="utf-8"?>
<p:tagLst xmlns:p="http://schemas.openxmlformats.org/presentationml/2006/main">
  <p:tag name="KSO_WM_DIAGRAM_VIRTUALLY_FRAME" val="{&quot;height&quot;:157.9253805774278,&quot;left&quot;:32.42162729658794,&quot;top&quot;:11.35,&quot;width&quot;:565.5784776902887}"/>
</p:tagLst>
</file>

<file path=ppt/tags/tag151.xml><?xml version="1.0" encoding="utf-8"?>
<p:tagLst xmlns:p="http://schemas.openxmlformats.org/presentationml/2006/main">
  <p:tag name="KSO_WM_DIAGRAM_VIRTUALLY_FRAME" val="{&quot;height&quot;:157.9253805774278,&quot;left&quot;:32.42162729658794,&quot;top&quot;:11.35,&quot;width&quot;:565.5784776902887}"/>
</p:tagLst>
</file>

<file path=ppt/tags/tag152.xml><?xml version="1.0" encoding="utf-8"?>
<p:tagLst xmlns:p="http://schemas.openxmlformats.org/presentationml/2006/main">
  <p:tag name="KSO_WM_DIAGRAM_VIRTUALLY_FRAME" val="{&quot;height&quot;:157.9253805774278,&quot;left&quot;:32.42162729658794,&quot;top&quot;:11.35,&quot;width&quot;:565.5784776902887}"/>
</p:tagLst>
</file>

<file path=ppt/tags/tag153.xml><?xml version="1.0" encoding="utf-8"?>
<p:tagLst xmlns:p="http://schemas.openxmlformats.org/presentationml/2006/main">
  <p:tag name="KSO_WM_DIAGRAM_VIRTUALLY_FRAME" val="{&quot;height&quot;:157.9253805774278,&quot;left&quot;:32.42162729658794,&quot;top&quot;:11.35,&quot;width&quot;:565.5784776902887}"/>
</p:tagLst>
</file>

<file path=ppt/tags/tag154.xml><?xml version="1.0" encoding="utf-8"?>
<p:tagLst xmlns:p="http://schemas.openxmlformats.org/presentationml/2006/main">
  <p:tag name="KSO_WM_DIAGRAM_VIRTUALLY_FRAME" val="{&quot;height&quot;:157.9253805774278,&quot;left&quot;:32.42162729658794,&quot;top&quot;:11.35,&quot;width&quot;:565.5784776902887}"/>
</p:tagLst>
</file>

<file path=ppt/tags/tag155.xml><?xml version="1.0" encoding="utf-8"?>
<p:tagLst xmlns:p="http://schemas.openxmlformats.org/presentationml/2006/main">
  <p:tag name="KSO_WM_DIAGRAM_VIRTUALLY_FRAME" val="{&quot;height&quot;:157.9253805774278,&quot;left&quot;:32.42162729658794,&quot;top&quot;:11.35,&quot;width&quot;:565.5784776902887}"/>
</p:tagLst>
</file>

<file path=ppt/tags/tag156.xml><?xml version="1.0" encoding="utf-8"?>
<p:tagLst xmlns:p="http://schemas.openxmlformats.org/presentationml/2006/main">
  <p:tag name="KSO_WM_DIAGRAM_VIRTUALLY_FRAME" val="{&quot;height&quot;:157.9253805774278,&quot;left&quot;:32.42162729658794,&quot;top&quot;:11.35,&quot;width&quot;:565.5784776902887}"/>
</p:tagLst>
</file>

<file path=ppt/tags/tag157.xml><?xml version="1.0" encoding="utf-8"?>
<p:tagLst xmlns:p="http://schemas.openxmlformats.org/presentationml/2006/main">
  <p:tag name="KSO_WM_DIAGRAM_VIRTUALLY_FRAME" val="{&quot;height&quot;:157.9253805774278,&quot;left&quot;:32.42162729658794,&quot;top&quot;:11.35,&quot;width&quot;:565.5784776902887}"/>
</p:tagLst>
</file>

<file path=ppt/tags/tag158.xml><?xml version="1.0" encoding="utf-8"?>
<p:tagLst xmlns:p="http://schemas.openxmlformats.org/presentationml/2006/main">
  <p:tag name="KSO_WM_DIAGRAM_VIRTUALLY_FRAME" val="{&quot;height&quot;:157.9253805774278,&quot;left&quot;:32.42162729658794,&quot;top&quot;:11.35,&quot;width&quot;:565.5784776902887}"/>
</p:tagLst>
</file>

<file path=ppt/tags/tag159.xml><?xml version="1.0" encoding="utf-8"?>
<p:tagLst xmlns:p="http://schemas.openxmlformats.org/presentationml/2006/main">
  <p:tag name="KSO_WM_DIAGRAM_VIRTUALLY_FRAME" val="{&quot;height&quot;:157.9253805774278,&quot;left&quot;:32.42162729658794,&quot;top&quot;:11.35,&quot;width&quot;:565.5784776902887}"/>
</p:tagLst>
</file>

<file path=ppt/tags/tag16.xml><?xml version="1.0" encoding="utf-8"?>
<p:tagLst xmlns:p="http://schemas.openxmlformats.org/presentationml/2006/main">
  <p:tag name="KSO_WM_DIAGRAM_VIRTUALLY_FRAME" val="{&quot;height&quot;:157.9253805774278,&quot;left&quot;:32.42162729658794,&quot;top&quot;:11.35,&quot;width&quot;:565.5784776902887}"/>
</p:tagLst>
</file>

<file path=ppt/tags/tag160.xml><?xml version="1.0" encoding="utf-8"?>
<p:tagLst xmlns:p="http://schemas.openxmlformats.org/presentationml/2006/main">
  <p:tag name="KSO_WM_DIAGRAM_VIRTUALLY_FRAME" val="{&quot;height&quot;:157.9253805774278,&quot;left&quot;:32.42162729658794,&quot;top&quot;:11.35,&quot;width&quot;:565.5784776902887}"/>
</p:tagLst>
</file>

<file path=ppt/tags/tag161.xml><?xml version="1.0" encoding="utf-8"?>
<p:tagLst xmlns:p="http://schemas.openxmlformats.org/presentationml/2006/main">
  <p:tag name="KSO_WM_DIAGRAM_VIRTUALLY_FRAME" val="{&quot;height&quot;:157.9253805774278,&quot;left&quot;:32.42162729658794,&quot;top&quot;:11.35,&quot;width&quot;:565.5784776902887}"/>
</p:tagLst>
</file>

<file path=ppt/tags/tag162.xml><?xml version="1.0" encoding="utf-8"?>
<p:tagLst xmlns:p="http://schemas.openxmlformats.org/presentationml/2006/main">
  <p:tag name="KSO_WM_DIAGRAM_VIRTUALLY_FRAME" val="{&quot;height&quot;:157.9253805774278,&quot;left&quot;:32.42162729658794,&quot;top&quot;:11.35,&quot;width&quot;:565.5784776902887}"/>
</p:tagLst>
</file>

<file path=ppt/tags/tag163.xml><?xml version="1.0" encoding="utf-8"?>
<p:tagLst xmlns:p="http://schemas.openxmlformats.org/presentationml/2006/main">
  <p:tag name="KSO_WM_DIAGRAM_VIRTUALLY_FRAME" val="{&quot;height&quot;:157.9253805774278,&quot;left&quot;:32.42162729658794,&quot;top&quot;:11.35,&quot;width&quot;:565.5784776902887}"/>
</p:tagLst>
</file>

<file path=ppt/tags/tag164.xml><?xml version="1.0" encoding="utf-8"?>
<p:tagLst xmlns:p="http://schemas.openxmlformats.org/presentationml/2006/main">
  <p:tag name="KSO_WM_DIAGRAM_VIRTUALLY_FRAME" val="{&quot;height&quot;:157.9253805774278,&quot;left&quot;:32.42162729658794,&quot;top&quot;:11.35,&quot;width&quot;:565.5784776902887}"/>
</p:tagLst>
</file>

<file path=ppt/tags/tag165.xml><?xml version="1.0" encoding="utf-8"?>
<p:tagLst xmlns:p="http://schemas.openxmlformats.org/presentationml/2006/main">
  <p:tag name="KSO_WM_DIAGRAM_VIRTUALLY_FRAME" val="{&quot;height&quot;:157.9253805774278,&quot;left&quot;:32.42162729658794,&quot;top&quot;:11.35,&quot;width&quot;:565.5784776902887}"/>
</p:tagLst>
</file>

<file path=ppt/tags/tag166.xml><?xml version="1.0" encoding="utf-8"?>
<p:tagLst xmlns:p="http://schemas.openxmlformats.org/presentationml/2006/main">
  <p:tag name="KSO_WM_DIAGRAM_VIRTUALLY_FRAME" val="{&quot;height&quot;:157.9253805774278,&quot;left&quot;:32.42162729658794,&quot;top&quot;:11.35,&quot;width&quot;:565.5784776902887}"/>
</p:tagLst>
</file>

<file path=ppt/tags/tag167.xml><?xml version="1.0" encoding="utf-8"?>
<p:tagLst xmlns:p="http://schemas.openxmlformats.org/presentationml/2006/main">
  <p:tag name="KSO_WM_DIAGRAM_VIRTUALLY_FRAME" val="{&quot;height&quot;:157.9253805774278,&quot;left&quot;:32.42162729658794,&quot;top&quot;:11.35,&quot;width&quot;:565.5784776902887}"/>
</p:tagLst>
</file>

<file path=ppt/tags/tag168.xml><?xml version="1.0" encoding="utf-8"?>
<p:tagLst xmlns:p="http://schemas.openxmlformats.org/presentationml/2006/main">
  <p:tag name="KSO_WM_DIAGRAM_VIRTUALLY_FRAME" val="{&quot;height&quot;:157.9253805774278,&quot;left&quot;:32.42162729658794,&quot;top&quot;:11.35,&quot;width&quot;:565.5784776902887}"/>
</p:tagLst>
</file>

<file path=ppt/tags/tag169.xml><?xml version="1.0" encoding="utf-8"?>
<p:tagLst xmlns:p="http://schemas.openxmlformats.org/presentationml/2006/main">
  <p:tag name="KSO_WM_DIAGRAM_VIRTUALLY_FRAME" val="{&quot;height&quot;:157.9253805774278,&quot;left&quot;:32.42162729658794,&quot;top&quot;:11.35,&quot;width&quot;:565.5784776902887}"/>
</p:tagLst>
</file>

<file path=ppt/tags/tag17.xml><?xml version="1.0" encoding="utf-8"?>
<p:tagLst xmlns:p="http://schemas.openxmlformats.org/presentationml/2006/main">
  <p:tag name="KSO_WM_DIAGRAM_VIRTUALLY_FRAME" val="{&quot;height&quot;:157.9253805774278,&quot;left&quot;:32.42162729658794,&quot;top&quot;:11.35,&quot;width&quot;:565.5784776902887}"/>
</p:tagLst>
</file>

<file path=ppt/tags/tag170.xml><?xml version="1.0" encoding="utf-8"?>
<p:tagLst xmlns:p="http://schemas.openxmlformats.org/presentationml/2006/main">
  <p:tag name="KSO_WM_DIAGRAM_VIRTUALLY_FRAME" val="{&quot;height&quot;:157.9253805774278,&quot;left&quot;:32.42162729658794,&quot;top&quot;:11.35,&quot;width&quot;:565.5784776902887}"/>
</p:tagLst>
</file>

<file path=ppt/tags/tag171.xml><?xml version="1.0" encoding="utf-8"?>
<p:tagLst xmlns:p="http://schemas.openxmlformats.org/presentationml/2006/main">
  <p:tag name="KSO_WM_DIAGRAM_VIRTUALLY_FRAME" val="{&quot;height&quot;:157.9253805774278,&quot;left&quot;:32.42162729658794,&quot;top&quot;:11.35,&quot;width&quot;:565.5784776902887}"/>
</p:tagLst>
</file>

<file path=ppt/tags/tag172.xml><?xml version="1.0" encoding="utf-8"?>
<p:tagLst xmlns:p="http://schemas.openxmlformats.org/presentationml/2006/main">
  <p:tag name="KSO_WM_DIAGRAM_VIRTUALLY_FRAME" val="{&quot;height&quot;:157.9253805774278,&quot;left&quot;:32.42162729658794,&quot;top&quot;:11.35,&quot;width&quot;:565.5784776902887}"/>
</p:tagLst>
</file>

<file path=ppt/tags/tag173.xml><?xml version="1.0" encoding="utf-8"?>
<p:tagLst xmlns:p="http://schemas.openxmlformats.org/presentationml/2006/main">
  <p:tag name="KSO_WM_DIAGRAM_VIRTUALLY_FRAME" val="{&quot;height&quot;:157.9253805774278,&quot;left&quot;:32.42162729658794,&quot;top&quot;:11.35,&quot;width&quot;:565.5784776902887}"/>
</p:tagLst>
</file>

<file path=ppt/tags/tag174.xml><?xml version="1.0" encoding="utf-8"?>
<p:tagLst xmlns:p="http://schemas.openxmlformats.org/presentationml/2006/main">
  <p:tag name="KSO_WM_DIAGRAM_VIRTUALLY_FRAME" val="{&quot;height&quot;:157.9253805774278,&quot;left&quot;:32.42162729658794,&quot;top&quot;:11.35,&quot;width&quot;:565.5784776902887}"/>
</p:tagLst>
</file>

<file path=ppt/tags/tag175.xml><?xml version="1.0" encoding="utf-8"?>
<p:tagLst xmlns:p="http://schemas.openxmlformats.org/presentationml/2006/main">
  <p:tag name="KSO_WM_DIAGRAM_VIRTUALLY_FRAME" val="{&quot;height&quot;:157.9253805774278,&quot;left&quot;:32.42162729658794,&quot;top&quot;:11.35,&quot;width&quot;:565.5784776902887}"/>
</p:tagLst>
</file>

<file path=ppt/tags/tag176.xml><?xml version="1.0" encoding="utf-8"?>
<p:tagLst xmlns:p="http://schemas.openxmlformats.org/presentationml/2006/main">
  <p:tag name="KSO_WM_DIAGRAM_VIRTUALLY_FRAME" val="{&quot;height&quot;:157.9253805774278,&quot;left&quot;:32.42162729658794,&quot;top&quot;:11.35,&quot;width&quot;:565.5784776902887}"/>
</p:tagLst>
</file>

<file path=ppt/tags/tag177.xml><?xml version="1.0" encoding="utf-8"?>
<p:tagLst xmlns:p="http://schemas.openxmlformats.org/presentationml/2006/main">
  <p:tag name="KSO_WM_DIAGRAM_VIRTUALLY_FRAME" val="{&quot;height&quot;:157.9253805774278,&quot;left&quot;:32.42162729658794,&quot;top&quot;:11.35,&quot;width&quot;:565.5784776902887}"/>
</p:tagLst>
</file>

<file path=ppt/tags/tag178.xml><?xml version="1.0" encoding="utf-8"?>
<p:tagLst xmlns:p="http://schemas.openxmlformats.org/presentationml/2006/main">
  <p:tag name="KSO_WM_DIAGRAM_VIRTUALLY_FRAME" val="{&quot;height&quot;:157.9253805774278,&quot;left&quot;:32.42162729658794,&quot;top&quot;:11.35,&quot;width&quot;:565.5784776902887}"/>
</p:tagLst>
</file>

<file path=ppt/tags/tag179.xml><?xml version="1.0" encoding="utf-8"?>
<p:tagLst xmlns:p="http://schemas.openxmlformats.org/presentationml/2006/main">
  <p:tag name="KSO_WM_DIAGRAM_VIRTUALLY_FRAME" val="{&quot;height&quot;:157.9253805774278,&quot;left&quot;:32.42162729658794,&quot;top&quot;:11.35,&quot;width&quot;:565.5784776902887}"/>
</p:tagLst>
</file>

<file path=ppt/tags/tag18.xml><?xml version="1.0" encoding="utf-8"?>
<p:tagLst xmlns:p="http://schemas.openxmlformats.org/presentationml/2006/main">
  <p:tag name="KSO_WM_DIAGRAM_VIRTUALLY_FRAME" val="{&quot;height&quot;:157.9253805774278,&quot;left&quot;:32.42162729658794,&quot;top&quot;:11.35,&quot;width&quot;:565.5784776902887}"/>
</p:tagLst>
</file>

<file path=ppt/tags/tag180.xml><?xml version="1.0" encoding="utf-8"?>
<p:tagLst xmlns:p="http://schemas.openxmlformats.org/presentationml/2006/main">
  <p:tag name="KSO_WM_DIAGRAM_VIRTUALLY_FRAME" val="{&quot;height&quot;:157.9253805774278,&quot;left&quot;:32.42162729658794,&quot;top&quot;:11.35,&quot;width&quot;:565.5784776902887}"/>
</p:tagLst>
</file>

<file path=ppt/tags/tag181.xml><?xml version="1.0" encoding="utf-8"?>
<p:tagLst xmlns:p="http://schemas.openxmlformats.org/presentationml/2006/main">
  <p:tag name="KSO_WM_DIAGRAM_VIRTUALLY_FRAME" val="{&quot;height&quot;:157.9253805774278,&quot;left&quot;:32.42162729658794,&quot;top&quot;:11.35,&quot;width&quot;:565.5784776902887}"/>
</p:tagLst>
</file>

<file path=ppt/tags/tag182.xml><?xml version="1.0" encoding="utf-8"?>
<p:tagLst xmlns:p="http://schemas.openxmlformats.org/presentationml/2006/main">
  <p:tag name="KSO_WM_DIAGRAM_VIRTUALLY_FRAME" val="{&quot;height&quot;:157.9253805774278,&quot;left&quot;:32.42162729658794,&quot;top&quot;:11.35,&quot;width&quot;:565.5784776902887}"/>
</p:tagLst>
</file>

<file path=ppt/tags/tag183.xml><?xml version="1.0" encoding="utf-8"?>
<p:tagLst xmlns:p="http://schemas.openxmlformats.org/presentationml/2006/main">
  <p:tag name="KSO_WM_DIAGRAM_VIRTUALLY_FRAME" val="{&quot;height&quot;:157.9253805774278,&quot;left&quot;:32.42162729658794,&quot;top&quot;:11.35,&quot;width&quot;:565.5784776902887}"/>
</p:tagLst>
</file>

<file path=ppt/tags/tag184.xml><?xml version="1.0" encoding="utf-8"?>
<p:tagLst xmlns:p="http://schemas.openxmlformats.org/presentationml/2006/main">
  <p:tag name="KSO_WM_DIAGRAM_VIRTUALLY_FRAME" val="{&quot;height&quot;:157.9253805774278,&quot;left&quot;:32.42162729658794,&quot;top&quot;:11.35,&quot;width&quot;:565.5784776902887}"/>
</p:tagLst>
</file>

<file path=ppt/tags/tag185.xml><?xml version="1.0" encoding="utf-8"?>
<p:tagLst xmlns:p="http://schemas.openxmlformats.org/presentationml/2006/main">
  <p:tag name="KSO_WM_DIAGRAM_VIRTUALLY_FRAME" val="{&quot;height&quot;:157.9253805774278,&quot;left&quot;:32.42162729658794,&quot;top&quot;:11.35,&quot;width&quot;:565.5784776902887}"/>
</p:tagLst>
</file>

<file path=ppt/tags/tag186.xml><?xml version="1.0" encoding="utf-8"?>
<p:tagLst xmlns:p="http://schemas.openxmlformats.org/presentationml/2006/main">
  <p:tag name="KSO_WM_DIAGRAM_VIRTUALLY_FRAME" val="{&quot;height&quot;:157.9253805774278,&quot;left&quot;:32.42162729658794,&quot;top&quot;:11.35,&quot;width&quot;:565.5784776902887}"/>
</p:tagLst>
</file>

<file path=ppt/tags/tag187.xml><?xml version="1.0" encoding="utf-8"?>
<p:tagLst xmlns:p="http://schemas.openxmlformats.org/presentationml/2006/main">
  <p:tag name="KSO_WM_DIAGRAM_VIRTUALLY_FRAME" val="{&quot;height&quot;:157.9253805774278,&quot;left&quot;:32.42162729658794,&quot;top&quot;:11.35,&quot;width&quot;:565.5784776902887}"/>
</p:tagLst>
</file>

<file path=ppt/tags/tag188.xml><?xml version="1.0" encoding="utf-8"?>
<p:tagLst xmlns:p="http://schemas.openxmlformats.org/presentationml/2006/main">
  <p:tag name="KSO_WM_DIAGRAM_VIRTUALLY_FRAME" val="{&quot;height&quot;:157.9253805774278,&quot;left&quot;:32.42162729658794,&quot;top&quot;:11.35,&quot;width&quot;:565.5784776902887}"/>
</p:tagLst>
</file>

<file path=ppt/tags/tag189.xml><?xml version="1.0" encoding="utf-8"?>
<p:tagLst xmlns:p="http://schemas.openxmlformats.org/presentationml/2006/main">
  <p:tag name="KSO_WM_DIAGRAM_VIRTUALLY_FRAME" val="{&quot;height&quot;:157.9253805774278,&quot;left&quot;:32.42162729658794,&quot;top&quot;:11.35,&quot;width&quot;:565.5784776902887}"/>
</p:tagLst>
</file>

<file path=ppt/tags/tag19.xml><?xml version="1.0" encoding="utf-8"?>
<p:tagLst xmlns:p="http://schemas.openxmlformats.org/presentationml/2006/main">
  <p:tag name="KSO_WM_DIAGRAM_VIRTUALLY_FRAME" val="{&quot;height&quot;:157.9253805774278,&quot;left&quot;:32.42162729658794,&quot;top&quot;:11.35,&quot;width&quot;:565.5784776902887}"/>
</p:tagLst>
</file>

<file path=ppt/tags/tag190.xml><?xml version="1.0" encoding="utf-8"?>
<p:tagLst xmlns:p="http://schemas.openxmlformats.org/presentationml/2006/main">
  <p:tag name="KSO_WM_DIAGRAM_VIRTUALLY_FRAME" val="{&quot;height&quot;:157.9253805774278,&quot;left&quot;:32.42162729658794,&quot;top&quot;:11.35,&quot;width&quot;:565.5784776902887}"/>
</p:tagLst>
</file>

<file path=ppt/tags/tag191.xml><?xml version="1.0" encoding="utf-8"?>
<p:tagLst xmlns:p="http://schemas.openxmlformats.org/presentationml/2006/main">
  <p:tag name="KSO_WM_DIAGRAM_VIRTUALLY_FRAME" val="{&quot;height&quot;:157.9253805774278,&quot;left&quot;:32.42162729658794,&quot;top&quot;:11.35,&quot;width&quot;:565.5784776902887}"/>
</p:tagLst>
</file>

<file path=ppt/tags/tag192.xml><?xml version="1.0" encoding="utf-8"?>
<p:tagLst xmlns:p="http://schemas.openxmlformats.org/presentationml/2006/main">
  <p:tag name="KSO_WM_DIAGRAM_VIRTUALLY_FRAME" val="{&quot;height&quot;:157.9253805774278,&quot;left&quot;:32.42162729658794,&quot;top&quot;:11.35,&quot;width&quot;:565.5784776902887}"/>
</p:tagLst>
</file>

<file path=ppt/tags/tag193.xml><?xml version="1.0" encoding="utf-8"?>
<p:tagLst xmlns:p="http://schemas.openxmlformats.org/presentationml/2006/main">
  <p:tag name="KSO_WM_DIAGRAM_VIRTUALLY_FRAME" val="{&quot;height&quot;:157.9253805774278,&quot;left&quot;:32.42162729658794,&quot;top&quot;:11.35,&quot;width&quot;:565.5784776902887}"/>
</p:tagLst>
</file>

<file path=ppt/tags/tag194.xml><?xml version="1.0" encoding="utf-8"?>
<p:tagLst xmlns:p="http://schemas.openxmlformats.org/presentationml/2006/main">
  <p:tag name="KSO_WM_DIAGRAM_VIRTUALLY_FRAME" val="{&quot;height&quot;:157.9253805774278,&quot;left&quot;:32.42162729658794,&quot;top&quot;:11.35,&quot;width&quot;:565.5784776902887}"/>
</p:tagLst>
</file>

<file path=ppt/tags/tag195.xml><?xml version="1.0" encoding="utf-8"?>
<p:tagLst xmlns:p="http://schemas.openxmlformats.org/presentationml/2006/main">
  <p:tag name="KSO_WM_DIAGRAM_VIRTUALLY_FRAME" val="{&quot;height&quot;:157.9253805774278,&quot;left&quot;:32.42162729658794,&quot;top&quot;:11.35,&quot;width&quot;:565.5784776902887}"/>
</p:tagLst>
</file>

<file path=ppt/tags/tag196.xml><?xml version="1.0" encoding="utf-8"?>
<p:tagLst xmlns:p="http://schemas.openxmlformats.org/presentationml/2006/main">
  <p:tag name="KSO_WM_DIAGRAM_VIRTUALLY_FRAME" val="{&quot;height&quot;:157.9253805774278,&quot;left&quot;:32.42162729658794,&quot;top&quot;:11.35,&quot;width&quot;:565.5784776902887}"/>
</p:tagLst>
</file>

<file path=ppt/tags/tag197.xml><?xml version="1.0" encoding="utf-8"?>
<p:tagLst xmlns:p="http://schemas.openxmlformats.org/presentationml/2006/main">
  <p:tag name="KSO_WM_DIAGRAM_VIRTUALLY_FRAME" val="{&quot;height&quot;:157.9253805774278,&quot;left&quot;:32.42162729658794,&quot;top&quot;:11.35,&quot;width&quot;:565.5784776902887}"/>
</p:tagLst>
</file>

<file path=ppt/tags/tag2.xml><?xml version="1.0" encoding="utf-8"?>
<p:tagLst xmlns:p="http://schemas.openxmlformats.org/presentationml/2006/main">
  <p:tag name="KSO_WM_DIAGRAM_VIRTUALLY_FRAME" val="{&quot;height&quot;:157.9253805774278,&quot;left&quot;:32.42162729658794,&quot;top&quot;:11.35,&quot;width&quot;:565.5784776902887}"/>
</p:tagLst>
</file>

<file path=ppt/tags/tag20.xml><?xml version="1.0" encoding="utf-8"?>
<p:tagLst xmlns:p="http://schemas.openxmlformats.org/presentationml/2006/main">
  <p:tag name="KSO_WM_DIAGRAM_VIRTUALLY_FRAME" val="{&quot;height&quot;:157.9253805774278,&quot;left&quot;:32.42162729658794,&quot;top&quot;:11.35,&quot;width&quot;:565.5784776902887}"/>
</p:tagLst>
</file>

<file path=ppt/tags/tag21.xml><?xml version="1.0" encoding="utf-8"?>
<p:tagLst xmlns:p="http://schemas.openxmlformats.org/presentationml/2006/main">
  <p:tag name="KSO_WM_DIAGRAM_VIRTUALLY_FRAME" val="{&quot;height&quot;:157.9253805774278,&quot;left&quot;:32.42162729658794,&quot;top&quot;:11.35,&quot;width&quot;:565.5784776902887}"/>
</p:tagLst>
</file>

<file path=ppt/tags/tag22.xml><?xml version="1.0" encoding="utf-8"?>
<p:tagLst xmlns:p="http://schemas.openxmlformats.org/presentationml/2006/main">
  <p:tag name="KSO_WM_DIAGRAM_VIRTUALLY_FRAME" val="{&quot;height&quot;:157.9253805774278,&quot;left&quot;:32.42162729658794,&quot;top&quot;:11.35,&quot;width&quot;:565.5784776902887}"/>
</p:tagLst>
</file>

<file path=ppt/tags/tag23.xml><?xml version="1.0" encoding="utf-8"?>
<p:tagLst xmlns:p="http://schemas.openxmlformats.org/presentationml/2006/main">
  <p:tag name="KSO_WM_DIAGRAM_VIRTUALLY_FRAME" val="{&quot;height&quot;:157.9253805774278,&quot;left&quot;:32.42162729658794,&quot;top&quot;:11.35,&quot;width&quot;:565.5784776902887}"/>
</p:tagLst>
</file>

<file path=ppt/tags/tag24.xml><?xml version="1.0" encoding="utf-8"?>
<p:tagLst xmlns:p="http://schemas.openxmlformats.org/presentationml/2006/main">
  <p:tag name="KSO_WM_DIAGRAM_VIRTUALLY_FRAME" val="{&quot;height&quot;:157.9253805774278,&quot;left&quot;:32.42162729658794,&quot;top&quot;:11.35,&quot;width&quot;:565.5784776902887}"/>
</p:tagLst>
</file>

<file path=ppt/tags/tag25.xml><?xml version="1.0" encoding="utf-8"?>
<p:tagLst xmlns:p="http://schemas.openxmlformats.org/presentationml/2006/main">
  <p:tag name="KSO_WM_DIAGRAM_VIRTUALLY_FRAME" val="{&quot;height&quot;:157.9253805774278,&quot;left&quot;:32.42162729658794,&quot;top&quot;:11.35,&quot;width&quot;:565.5784776902887}"/>
</p:tagLst>
</file>

<file path=ppt/tags/tag26.xml><?xml version="1.0" encoding="utf-8"?>
<p:tagLst xmlns:p="http://schemas.openxmlformats.org/presentationml/2006/main">
  <p:tag name="KSO_WM_DIAGRAM_VIRTUALLY_FRAME" val="{&quot;height&quot;:157.9253805774278,&quot;left&quot;:32.42162729658794,&quot;top&quot;:11.35,&quot;width&quot;:565.5784776902887}"/>
</p:tagLst>
</file>

<file path=ppt/tags/tag27.xml><?xml version="1.0" encoding="utf-8"?>
<p:tagLst xmlns:p="http://schemas.openxmlformats.org/presentationml/2006/main">
  <p:tag name="KSO_WM_DIAGRAM_VIRTUALLY_FRAME" val="{&quot;height&quot;:157.9253805774278,&quot;left&quot;:32.42162729658794,&quot;top&quot;:11.35,&quot;width&quot;:565.5784776902887}"/>
</p:tagLst>
</file>

<file path=ppt/tags/tag28.xml><?xml version="1.0" encoding="utf-8"?>
<p:tagLst xmlns:p="http://schemas.openxmlformats.org/presentationml/2006/main">
  <p:tag name="KSO_WM_DIAGRAM_VIRTUALLY_FRAME" val="{&quot;height&quot;:157.9253805774278,&quot;left&quot;:32.42162729658794,&quot;top&quot;:11.35,&quot;width&quot;:565.5784776902887}"/>
</p:tagLst>
</file>

<file path=ppt/tags/tag29.xml><?xml version="1.0" encoding="utf-8"?>
<p:tagLst xmlns:p="http://schemas.openxmlformats.org/presentationml/2006/main">
  <p:tag name="KSO_WM_DIAGRAM_VIRTUALLY_FRAME" val="{&quot;height&quot;:157.9253805774278,&quot;left&quot;:32.42162729658794,&quot;top&quot;:11.35,&quot;width&quot;:565.5784776902887}"/>
</p:tagLst>
</file>

<file path=ppt/tags/tag3.xml><?xml version="1.0" encoding="utf-8"?>
<p:tagLst xmlns:p="http://schemas.openxmlformats.org/presentationml/2006/main">
  <p:tag name="KSO_WM_DIAGRAM_VIRTUALLY_FRAME" val="{&quot;height&quot;:157.9253805774278,&quot;left&quot;:32.42162729658794,&quot;top&quot;:11.35,&quot;width&quot;:565.5784776902887}"/>
</p:tagLst>
</file>

<file path=ppt/tags/tag30.xml><?xml version="1.0" encoding="utf-8"?>
<p:tagLst xmlns:p="http://schemas.openxmlformats.org/presentationml/2006/main">
  <p:tag name="KSO_WM_DIAGRAM_VIRTUALLY_FRAME" val="{&quot;height&quot;:157.9253805774278,&quot;left&quot;:32.42162729658794,&quot;top&quot;:11.35,&quot;width&quot;:565.5784776902887}"/>
</p:tagLst>
</file>

<file path=ppt/tags/tag31.xml><?xml version="1.0" encoding="utf-8"?>
<p:tagLst xmlns:p="http://schemas.openxmlformats.org/presentationml/2006/main">
  <p:tag name="KSO_WM_DIAGRAM_VIRTUALLY_FRAME" val="{&quot;height&quot;:157.9253805774278,&quot;left&quot;:32.42162729658794,&quot;top&quot;:11.35,&quot;width&quot;:565.5784776902887}"/>
</p:tagLst>
</file>

<file path=ppt/tags/tag32.xml><?xml version="1.0" encoding="utf-8"?>
<p:tagLst xmlns:p="http://schemas.openxmlformats.org/presentationml/2006/main">
  <p:tag name="KSO_WM_DIAGRAM_VIRTUALLY_FRAME" val="{&quot;height&quot;:157.9253805774278,&quot;left&quot;:32.42162729658794,&quot;top&quot;:11.35,&quot;width&quot;:565.5784776902887}"/>
</p:tagLst>
</file>

<file path=ppt/tags/tag33.xml><?xml version="1.0" encoding="utf-8"?>
<p:tagLst xmlns:p="http://schemas.openxmlformats.org/presentationml/2006/main">
  <p:tag name="KSO_WM_DIAGRAM_VIRTUALLY_FRAME" val="{&quot;height&quot;:157.9253805774278,&quot;left&quot;:32.42162729658794,&quot;top&quot;:11.35,&quot;width&quot;:565.5784776902887}"/>
</p:tagLst>
</file>

<file path=ppt/tags/tag34.xml><?xml version="1.0" encoding="utf-8"?>
<p:tagLst xmlns:p="http://schemas.openxmlformats.org/presentationml/2006/main">
  <p:tag name="KSO_WM_DIAGRAM_VIRTUALLY_FRAME" val="{&quot;height&quot;:157.9253805774278,&quot;left&quot;:32.42162729658794,&quot;top&quot;:11.35,&quot;width&quot;:565.5784776902887}"/>
</p:tagLst>
</file>

<file path=ppt/tags/tag35.xml><?xml version="1.0" encoding="utf-8"?>
<p:tagLst xmlns:p="http://schemas.openxmlformats.org/presentationml/2006/main">
  <p:tag name="KSO_WM_DIAGRAM_VIRTUALLY_FRAME" val="{&quot;height&quot;:157.9253805774278,&quot;left&quot;:32.42162729658794,&quot;top&quot;:11.35,&quot;width&quot;:565.5784776902887}"/>
</p:tagLst>
</file>

<file path=ppt/tags/tag36.xml><?xml version="1.0" encoding="utf-8"?>
<p:tagLst xmlns:p="http://schemas.openxmlformats.org/presentationml/2006/main">
  <p:tag name="KSO_WM_DIAGRAM_VIRTUALLY_FRAME" val="{&quot;height&quot;:157.9253805774278,&quot;left&quot;:32.42162729658794,&quot;top&quot;:11.35,&quot;width&quot;:565.5784776902887}"/>
</p:tagLst>
</file>

<file path=ppt/tags/tag37.xml><?xml version="1.0" encoding="utf-8"?>
<p:tagLst xmlns:p="http://schemas.openxmlformats.org/presentationml/2006/main">
  <p:tag name="KSO_WM_DIAGRAM_VIRTUALLY_FRAME" val="{&quot;height&quot;:157.9253805774278,&quot;left&quot;:32.42162729658794,&quot;top&quot;:11.35,&quot;width&quot;:565.5784776902887}"/>
</p:tagLst>
</file>

<file path=ppt/tags/tag38.xml><?xml version="1.0" encoding="utf-8"?>
<p:tagLst xmlns:p="http://schemas.openxmlformats.org/presentationml/2006/main">
  <p:tag name="KSO_WM_DIAGRAM_VIRTUALLY_FRAME" val="{&quot;height&quot;:157.9253805774278,&quot;left&quot;:32.42162729658794,&quot;top&quot;:11.35,&quot;width&quot;:565.5784776902887}"/>
</p:tagLst>
</file>

<file path=ppt/tags/tag39.xml><?xml version="1.0" encoding="utf-8"?>
<p:tagLst xmlns:p="http://schemas.openxmlformats.org/presentationml/2006/main">
  <p:tag name="KSO_WM_DIAGRAM_VIRTUALLY_FRAME" val="{&quot;height&quot;:157.9253805774278,&quot;left&quot;:32.42162729658794,&quot;top&quot;:11.35,&quot;width&quot;:565.5784776902887}"/>
</p:tagLst>
</file>

<file path=ppt/tags/tag4.xml><?xml version="1.0" encoding="utf-8"?>
<p:tagLst xmlns:p="http://schemas.openxmlformats.org/presentationml/2006/main">
  <p:tag name="KSO_WM_DIAGRAM_VIRTUALLY_FRAME" val="{&quot;height&quot;:157.9253805774278,&quot;left&quot;:32.42162729658794,&quot;top&quot;:11.35,&quot;width&quot;:565.5784776902887}"/>
</p:tagLst>
</file>

<file path=ppt/tags/tag40.xml><?xml version="1.0" encoding="utf-8"?>
<p:tagLst xmlns:p="http://schemas.openxmlformats.org/presentationml/2006/main">
  <p:tag name="KSO_WM_DIAGRAM_VIRTUALLY_FRAME" val="{&quot;height&quot;:157.9253805774278,&quot;left&quot;:32.42162729658794,&quot;top&quot;:11.35,&quot;width&quot;:565.5784776902887}"/>
</p:tagLst>
</file>

<file path=ppt/tags/tag41.xml><?xml version="1.0" encoding="utf-8"?>
<p:tagLst xmlns:p="http://schemas.openxmlformats.org/presentationml/2006/main">
  <p:tag name="KSO_WM_DIAGRAM_VIRTUALLY_FRAME" val="{&quot;height&quot;:157.9253805774278,&quot;left&quot;:32.42162729658794,&quot;top&quot;:11.35,&quot;width&quot;:565.5784776902887}"/>
</p:tagLst>
</file>

<file path=ppt/tags/tag42.xml><?xml version="1.0" encoding="utf-8"?>
<p:tagLst xmlns:p="http://schemas.openxmlformats.org/presentationml/2006/main">
  <p:tag name="KSO_WM_DIAGRAM_VIRTUALLY_FRAME" val="{&quot;height&quot;:157.9253805774278,&quot;left&quot;:32.42162729658794,&quot;top&quot;:11.35,&quot;width&quot;:565.5784776902887}"/>
</p:tagLst>
</file>

<file path=ppt/tags/tag43.xml><?xml version="1.0" encoding="utf-8"?>
<p:tagLst xmlns:p="http://schemas.openxmlformats.org/presentationml/2006/main">
  <p:tag name="KSO_WM_DIAGRAM_VIRTUALLY_FRAME" val="{&quot;height&quot;:157.9253805774278,&quot;left&quot;:32.42162729658794,&quot;top&quot;:11.35,&quot;width&quot;:565.5784776902887}"/>
</p:tagLst>
</file>

<file path=ppt/tags/tag44.xml><?xml version="1.0" encoding="utf-8"?>
<p:tagLst xmlns:p="http://schemas.openxmlformats.org/presentationml/2006/main">
  <p:tag name="KSO_WM_DIAGRAM_VIRTUALLY_FRAME" val="{&quot;height&quot;:157.9253805774278,&quot;left&quot;:32.42162729658794,&quot;top&quot;:11.35,&quot;width&quot;:565.5784776902887}"/>
</p:tagLst>
</file>

<file path=ppt/tags/tag45.xml><?xml version="1.0" encoding="utf-8"?>
<p:tagLst xmlns:p="http://schemas.openxmlformats.org/presentationml/2006/main">
  <p:tag name="KSO_WM_DIAGRAM_VIRTUALLY_FRAME" val="{&quot;height&quot;:157.9253805774278,&quot;left&quot;:32.42162729658794,&quot;top&quot;:11.35,&quot;width&quot;:565.5784776902887}"/>
</p:tagLst>
</file>

<file path=ppt/tags/tag46.xml><?xml version="1.0" encoding="utf-8"?>
<p:tagLst xmlns:p="http://schemas.openxmlformats.org/presentationml/2006/main">
  <p:tag name="KSO_WM_DIAGRAM_VIRTUALLY_FRAME" val="{&quot;height&quot;:157.9253805774278,&quot;left&quot;:32.42162729658794,&quot;top&quot;:11.35,&quot;width&quot;:565.5784776902887}"/>
</p:tagLst>
</file>

<file path=ppt/tags/tag47.xml><?xml version="1.0" encoding="utf-8"?>
<p:tagLst xmlns:p="http://schemas.openxmlformats.org/presentationml/2006/main">
  <p:tag name="KSO_WM_DIAGRAM_VIRTUALLY_FRAME" val="{&quot;height&quot;:157.9253805774278,&quot;left&quot;:32.42162729658794,&quot;top&quot;:11.35,&quot;width&quot;:565.5784776902887}"/>
</p:tagLst>
</file>

<file path=ppt/tags/tag48.xml><?xml version="1.0" encoding="utf-8"?>
<p:tagLst xmlns:p="http://schemas.openxmlformats.org/presentationml/2006/main">
  <p:tag name="KSO_WM_DIAGRAM_VIRTUALLY_FRAME" val="{&quot;height&quot;:157.9253805774278,&quot;left&quot;:32.42162729658794,&quot;top&quot;:11.35,&quot;width&quot;:565.5784776902887}"/>
</p:tagLst>
</file>

<file path=ppt/tags/tag49.xml><?xml version="1.0" encoding="utf-8"?>
<p:tagLst xmlns:p="http://schemas.openxmlformats.org/presentationml/2006/main">
  <p:tag name="KSO_WM_DIAGRAM_VIRTUALLY_FRAME" val="{&quot;height&quot;:157.9253805774278,&quot;left&quot;:32.42162729658794,&quot;top&quot;:11.35,&quot;width&quot;:565.5784776902887}"/>
</p:tagLst>
</file>

<file path=ppt/tags/tag5.xml><?xml version="1.0" encoding="utf-8"?>
<p:tagLst xmlns:p="http://schemas.openxmlformats.org/presentationml/2006/main">
  <p:tag name="KSO_WM_DIAGRAM_VIRTUALLY_FRAME" val="{&quot;height&quot;:157.9253805774278,&quot;left&quot;:32.42162729658794,&quot;top&quot;:11.35,&quot;width&quot;:565.5784776902887}"/>
</p:tagLst>
</file>

<file path=ppt/tags/tag50.xml><?xml version="1.0" encoding="utf-8"?>
<p:tagLst xmlns:p="http://schemas.openxmlformats.org/presentationml/2006/main">
  <p:tag name="KSO_WM_DIAGRAM_VIRTUALLY_FRAME" val="{&quot;height&quot;:157.9253805774278,&quot;left&quot;:32.42162729658794,&quot;top&quot;:11.35,&quot;width&quot;:565.5784776902887}"/>
</p:tagLst>
</file>

<file path=ppt/tags/tag51.xml><?xml version="1.0" encoding="utf-8"?>
<p:tagLst xmlns:p="http://schemas.openxmlformats.org/presentationml/2006/main">
  <p:tag name="KSO_WM_DIAGRAM_VIRTUALLY_FRAME" val="{&quot;height&quot;:157.9253805774278,&quot;left&quot;:32.42162729658794,&quot;top&quot;:11.35,&quot;width&quot;:565.5784776902887}"/>
</p:tagLst>
</file>

<file path=ppt/tags/tag52.xml><?xml version="1.0" encoding="utf-8"?>
<p:tagLst xmlns:p="http://schemas.openxmlformats.org/presentationml/2006/main">
  <p:tag name="KSO_WM_DIAGRAM_VIRTUALLY_FRAME" val="{&quot;height&quot;:157.9253805774278,&quot;left&quot;:32.42162729658794,&quot;top&quot;:11.35,&quot;width&quot;:565.5784776902887}"/>
</p:tagLst>
</file>

<file path=ppt/tags/tag53.xml><?xml version="1.0" encoding="utf-8"?>
<p:tagLst xmlns:p="http://schemas.openxmlformats.org/presentationml/2006/main">
  <p:tag name="KSO_WM_DIAGRAM_VIRTUALLY_FRAME" val="{&quot;height&quot;:157.9253805774278,&quot;left&quot;:32.42162729658794,&quot;top&quot;:11.35,&quot;width&quot;:565.5784776902887}"/>
</p:tagLst>
</file>

<file path=ppt/tags/tag54.xml><?xml version="1.0" encoding="utf-8"?>
<p:tagLst xmlns:p="http://schemas.openxmlformats.org/presentationml/2006/main">
  <p:tag name="KSO_WM_DIAGRAM_VIRTUALLY_FRAME" val="{&quot;height&quot;:157.9253805774278,&quot;left&quot;:32.42162729658794,&quot;top&quot;:11.35,&quot;width&quot;:565.5784776902887}"/>
</p:tagLst>
</file>

<file path=ppt/tags/tag55.xml><?xml version="1.0" encoding="utf-8"?>
<p:tagLst xmlns:p="http://schemas.openxmlformats.org/presentationml/2006/main">
  <p:tag name="KSO_WM_DIAGRAM_VIRTUALLY_FRAME" val="{&quot;height&quot;:157.9253805774278,&quot;left&quot;:32.42162729658794,&quot;top&quot;:11.35,&quot;width&quot;:565.5784776902887}"/>
</p:tagLst>
</file>

<file path=ppt/tags/tag56.xml><?xml version="1.0" encoding="utf-8"?>
<p:tagLst xmlns:p="http://schemas.openxmlformats.org/presentationml/2006/main">
  <p:tag name="KSO_WM_DIAGRAM_VIRTUALLY_FRAME" val="{&quot;height&quot;:157.9253805774278,&quot;left&quot;:32.42162729658794,&quot;top&quot;:11.35,&quot;width&quot;:565.5784776902887}"/>
</p:tagLst>
</file>

<file path=ppt/tags/tag57.xml><?xml version="1.0" encoding="utf-8"?>
<p:tagLst xmlns:p="http://schemas.openxmlformats.org/presentationml/2006/main">
  <p:tag name="KSO_WM_DIAGRAM_VIRTUALLY_FRAME" val="{&quot;height&quot;:157.9253805774278,&quot;left&quot;:32.42162729658794,&quot;top&quot;:11.35,&quot;width&quot;:565.5784776902887}"/>
</p:tagLst>
</file>

<file path=ppt/tags/tag58.xml><?xml version="1.0" encoding="utf-8"?>
<p:tagLst xmlns:p="http://schemas.openxmlformats.org/presentationml/2006/main">
  <p:tag name="KSO_WM_DIAGRAM_VIRTUALLY_FRAME" val="{&quot;height&quot;:157.9253805774278,&quot;left&quot;:32.42162729658794,&quot;top&quot;:11.35,&quot;width&quot;:565.5784776902887}"/>
</p:tagLst>
</file>

<file path=ppt/tags/tag59.xml><?xml version="1.0" encoding="utf-8"?>
<p:tagLst xmlns:p="http://schemas.openxmlformats.org/presentationml/2006/main">
  <p:tag name="KSO_WM_DIAGRAM_VIRTUALLY_FRAME" val="{&quot;height&quot;:157.9253805774278,&quot;left&quot;:32.42162729658794,&quot;top&quot;:11.35,&quot;width&quot;:565.5784776902887}"/>
</p:tagLst>
</file>

<file path=ppt/tags/tag6.xml><?xml version="1.0" encoding="utf-8"?>
<p:tagLst xmlns:p="http://schemas.openxmlformats.org/presentationml/2006/main">
  <p:tag name="KSO_WM_DIAGRAM_VIRTUALLY_FRAME" val="{&quot;height&quot;:157.9253805774278,&quot;left&quot;:32.42162729658794,&quot;top&quot;:11.35,&quot;width&quot;:565.5784776902887}"/>
</p:tagLst>
</file>

<file path=ppt/tags/tag60.xml><?xml version="1.0" encoding="utf-8"?>
<p:tagLst xmlns:p="http://schemas.openxmlformats.org/presentationml/2006/main">
  <p:tag name="KSO_WM_DIAGRAM_VIRTUALLY_FRAME" val="{&quot;height&quot;:157.9253805774278,&quot;left&quot;:32.42162729658794,&quot;top&quot;:11.35,&quot;width&quot;:565.5784776902887}"/>
</p:tagLst>
</file>

<file path=ppt/tags/tag61.xml><?xml version="1.0" encoding="utf-8"?>
<p:tagLst xmlns:p="http://schemas.openxmlformats.org/presentationml/2006/main">
  <p:tag name="KSO_WM_DIAGRAM_VIRTUALLY_FRAME" val="{&quot;height&quot;:157.9253805774278,&quot;left&quot;:32.42162729658794,&quot;top&quot;:11.35,&quot;width&quot;:565.5784776902887}"/>
</p:tagLst>
</file>

<file path=ppt/tags/tag62.xml><?xml version="1.0" encoding="utf-8"?>
<p:tagLst xmlns:p="http://schemas.openxmlformats.org/presentationml/2006/main">
  <p:tag name="KSO_WM_DIAGRAM_VIRTUALLY_FRAME" val="{&quot;height&quot;:157.9253805774278,&quot;left&quot;:32.42162729658794,&quot;top&quot;:11.35,&quot;width&quot;:565.5784776902887}"/>
</p:tagLst>
</file>

<file path=ppt/tags/tag63.xml><?xml version="1.0" encoding="utf-8"?>
<p:tagLst xmlns:p="http://schemas.openxmlformats.org/presentationml/2006/main">
  <p:tag name="KSO_WM_DIAGRAM_VIRTUALLY_FRAME" val="{&quot;height&quot;:157.9253805774278,&quot;left&quot;:32.42162729658794,&quot;top&quot;:11.35,&quot;width&quot;:565.5784776902887}"/>
</p:tagLst>
</file>

<file path=ppt/tags/tag64.xml><?xml version="1.0" encoding="utf-8"?>
<p:tagLst xmlns:p="http://schemas.openxmlformats.org/presentationml/2006/main">
  <p:tag name="KSO_WM_DIAGRAM_VIRTUALLY_FRAME" val="{&quot;height&quot;:157.9253805774278,&quot;left&quot;:32.42162729658794,&quot;top&quot;:11.35,&quot;width&quot;:565.5784776902887}"/>
</p:tagLst>
</file>

<file path=ppt/tags/tag65.xml><?xml version="1.0" encoding="utf-8"?>
<p:tagLst xmlns:p="http://schemas.openxmlformats.org/presentationml/2006/main">
  <p:tag name="KSO_WM_DIAGRAM_VIRTUALLY_FRAME" val="{&quot;height&quot;:157.9253805774278,&quot;left&quot;:32.42162729658794,&quot;top&quot;:11.35,&quot;width&quot;:565.5784776902887}"/>
</p:tagLst>
</file>

<file path=ppt/tags/tag66.xml><?xml version="1.0" encoding="utf-8"?>
<p:tagLst xmlns:p="http://schemas.openxmlformats.org/presentationml/2006/main">
  <p:tag name="KSO_WM_DIAGRAM_VIRTUALLY_FRAME" val="{&quot;height&quot;:157.9253805774278,&quot;left&quot;:32.42162729658794,&quot;top&quot;:11.35,&quot;width&quot;:565.5784776902887}"/>
</p:tagLst>
</file>

<file path=ppt/tags/tag67.xml><?xml version="1.0" encoding="utf-8"?>
<p:tagLst xmlns:p="http://schemas.openxmlformats.org/presentationml/2006/main">
  <p:tag name="KSO_WM_DIAGRAM_VIRTUALLY_FRAME" val="{&quot;height&quot;:157.9253805774278,&quot;left&quot;:32.42162729658794,&quot;top&quot;:11.35,&quot;width&quot;:565.5784776902887}"/>
</p:tagLst>
</file>

<file path=ppt/tags/tag68.xml><?xml version="1.0" encoding="utf-8"?>
<p:tagLst xmlns:p="http://schemas.openxmlformats.org/presentationml/2006/main">
  <p:tag name="KSO_WM_DIAGRAM_VIRTUALLY_FRAME" val="{&quot;height&quot;:157.9253805774278,&quot;left&quot;:32.42162729658794,&quot;top&quot;:11.35,&quot;width&quot;:565.5784776902887}"/>
</p:tagLst>
</file>

<file path=ppt/tags/tag69.xml><?xml version="1.0" encoding="utf-8"?>
<p:tagLst xmlns:p="http://schemas.openxmlformats.org/presentationml/2006/main">
  <p:tag name="KSO_WM_DIAGRAM_VIRTUALLY_FRAME" val="{&quot;height&quot;:157.9253805774278,&quot;left&quot;:32.42162729658794,&quot;top&quot;:11.35,&quot;width&quot;:565.5784776902887}"/>
</p:tagLst>
</file>

<file path=ppt/tags/tag7.xml><?xml version="1.0" encoding="utf-8"?>
<p:tagLst xmlns:p="http://schemas.openxmlformats.org/presentationml/2006/main">
  <p:tag name="KSO_WM_DIAGRAM_VIRTUALLY_FRAME" val="{&quot;height&quot;:157.9253805774278,&quot;left&quot;:32.42162729658794,&quot;top&quot;:11.35,&quot;width&quot;:565.5784776902887}"/>
</p:tagLst>
</file>

<file path=ppt/tags/tag70.xml><?xml version="1.0" encoding="utf-8"?>
<p:tagLst xmlns:p="http://schemas.openxmlformats.org/presentationml/2006/main">
  <p:tag name="KSO_WM_DIAGRAM_VIRTUALLY_FRAME" val="{&quot;height&quot;:157.9253805774278,&quot;left&quot;:32.42162729658794,&quot;top&quot;:11.35,&quot;width&quot;:565.5784776902887}"/>
</p:tagLst>
</file>

<file path=ppt/tags/tag71.xml><?xml version="1.0" encoding="utf-8"?>
<p:tagLst xmlns:p="http://schemas.openxmlformats.org/presentationml/2006/main">
  <p:tag name="KSO_WM_DIAGRAM_VIRTUALLY_FRAME" val="{&quot;height&quot;:157.9253805774278,&quot;left&quot;:32.42162729658794,&quot;top&quot;:11.35,&quot;width&quot;:565.5784776902887}"/>
</p:tagLst>
</file>

<file path=ppt/tags/tag72.xml><?xml version="1.0" encoding="utf-8"?>
<p:tagLst xmlns:p="http://schemas.openxmlformats.org/presentationml/2006/main">
  <p:tag name="KSO_WM_DIAGRAM_VIRTUALLY_FRAME" val="{&quot;height&quot;:157.9253805774278,&quot;left&quot;:32.42162729658794,&quot;top&quot;:11.35,&quot;width&quot;:565.5784776902887}"/>
</p:tagLst>
</file>

<file path=ppt/tags/tag73.xml><?xml version="1.0" encoding="utf-8"?>
<p:tagLst xmlns:p="http://schemas.openxmlformats.org/presentationml/2006/main">
  <p:tag name="KSO_WM_DIAGRAM_VIRTUALLY_FRAME" val="{&quot;height&quot;:157.9253805774278,&quot;left&quot;:32.42162729658794,&quot;top&quot;:11.35,&quot;width&quot;:565.5784776902887}"/>
</p:tagLst>
</file>

<file path=ppt/tags/tag74.xml><?xml version="1.0" encoding="utf-8"?>
<p:tagLst xmlns:p="http://schemas.openxmlformats.org/presentationml/2006/main">
  <p:tag name="KSO_WM_DIAGRAM_VIRTUALLY_FRAME" val="{&quot;height&quot;:157.9253805774278,&quot;left&quot;:32.42162729658794,&quot;top&quot;:11.35,&quot;width&quot;:565.5784776902887}"/>
</p:tagLst>
</file>

<file path=ppt/tags/tag75.xml><?xml version="1.0" encoding="utf-8"?>
<p:tagLst xmlns:p="http://schemas.openxmlformats.org/presentationml/2006/main">
  <p:tag name="KSO_WM_DIAGRAM_VIRTUALLY_FRAME" val="{&quot;height&quot;:157.9253805774278,&quot;left&quot;:32.42162729658794,&quot;top&quot;:11.35,&quot;width&quot;:565.5784776902887}"/>
</p:tagLst>
</file>

<file path=ppt/tags/tag76.xml><?xml version="1.0" encoding="utf-8"?>
<p:tagLst xmlns:p="http://schemas.openxmlformats.org/presentationml/2006/main">
  <p:tag name="KSO_WM_DIAGRAM_VIRTUALLY_FRAME" val="{&quot;height&quot;:157.9253805774278,&quot;left&quot;:32.42162729658794,&quot;top&quot;:11.35,&quot;width&quot;:565.5784776902887}"/>
</p:tagLst>
</file>

<file path=ppt/tags/tag77.xml><?xml version="1.0" encoding="utf-8"?>
<p:tagLst xmlns:p="http://schemas.openxmlformats.org/presentationml/2006/main">
  <p:tag name="KSO_WM_DIAGRAM_VIRTUALLY_FRAME" val="{&quot;height&quot;:157.9253805774278,&quot;left&quot;:32.42162729658794,&quot;top&quot;:11.35,&quot;width&quot;:565.5784776902887}"/>
</p:tagLst>
</file>

<file path=ppt/tags/tag78.xml><?xml version="1.0" encoding="utf-8"?>
<p:tagLst xmlns:p="http://schemas.openxmlformats.org/presentationml/2006/main">
  <p:tag name="KSO_WM_DIAGRAM_VIRTUALLY_FRAME" val="{&quot;height&quot;:157.9253805774278,&quot;left&quot;:32.42162729658794,&quot;top&quot;:11.35,&quot;width&quot;:565.5784776902887}"/>
</p:tagLst>
</file>

<file path=ppt/tags/tag79.xml><?xml version="1.0" encoding="utf-8"?>
<p:tagLst xmlns:p="http://schemas.openxmlformats.org/presentationml/2006/main">
  <p:tag name="KSO_WM_DIAGRAM_VIRTUALLY_FRAME" val="{&quot;height&quot;:157.9253805774278,&quot;left&quot;:32.42162729658794,&quot;top&quot;:11.35,&quot;width&quot;:565.5784776902887}"/>
</p:tagLst>
</file>

<file path=ppt/tags/tag8.xml><?xml version="1.0" encoding="utf-8"?>
<p:tagLst xmlns:p="http://schemas.openxmlformats.org/presentationml/2006/main">
  <p:tag name="KSO_WM_DIAGRAM_VIRTUALLY_FRAME" val="{&quot;height&quot;:157.9253805774278,&quot;left&quot;:32.42162729658794,&quot;top&quot;:11.35,&quot;width&quot;:565.5784776902887}"/>
</p:tagLst>
</file>

<file path=ppt/tags/tag80.xml><?xml version="1.0" encoding="utf-8"?>
<p:tagLst xmlns:p="http://schemas.openxmlformats.org/presentationml/2006/main">
  <p:tag name="KSO_WM_DIAGRAM_VIRTUALLY_FRAME" val="{&quot;height&quot;:157.9253805774278,&quot;left&quot;:32.42162729658794,&quot;top&quot;:11.35,&quot;width&quot;:565.5784776902887}"/>
</p:tagLst>
</file>

<file path=ppt/tags/tag81.xml><?xml version="1.0" encoding="utf-8"?>
<p:tagLst xmlns:p="http://schemas.openxmlformats.org/presentationml/2006/main">
  <p:tag name="KSO_WM_DIAGRAM_VIRTUALLY_FRAME" val="{&quot;height&quot;:157.9253805774278,&quot;left&quot;:32.42162729658794,&quot;top&quot;:11.35,&quot;width&quot;:565.5784776902887}"/>
</p:tagLst>
</file>

<file path=ppt/tags/tag82.xml><?xml version="1.0" encoding="utf-8"?>
<p:tagLst xmlns:p="http://schemas.openxmlformats.org/presentationml/2006/main">
  <p:tag name="KSO_WM_DIAGRAM_VIRTUALLY_FRAME" val="{&quot;height&quot;:157.9253805774278,&quot;left&quot;:32.42162729658794,&quot;top&quot;:11.35,&quot;width&quot;:565.5784776902887}"/>
</p:tagLst>
</file>

<file path=ppt/tags/tag83.xml><?xml version="1.0" encoding="utf-8"?>
<p:tagLst xmlns:p="http://schemas.openxmlformats.org/presentationml/2006/main">
  <p:tag name="KSO_WM_DIAGRAM_VIRTUALLY_FRAME" val="{&quot;height&quot;:157.9253805774278,&quot;left&quot;:32.42162729658794,&quot;top&quot;:11.35,&quot;width&quot;:565.5784776902887}"/>
</p:tagLst>
</file>

<file path=ppt/tags/tag84.xml><?xml version="1.0" encoding="utf-8"?>
<p:tagLst xmlns:p="http://schemas.openxmlformats.org/presentationml/2006/main">
  <p:tag name="KSO_WM_DIAGRAM_VIRTUALLY_FRAME" val="{&quot;height&quot;:157.9253805774278,&quot;left&quot;:32.42162729658794,&quot;top&quot;:11.35,&quot;width&quot;:565.5784776902887}"/>
</p:tagLst>
</file>

<file path=ppt/tags/tag85.xml><?xml version="1.0" encoding="utf-8"?>
<p:tagLst xmlns:p="http://schemas.openxmlformats.org/presentationml/2006/main">
  <p:tag name="KSO_WM_DIAGRAM_VIRTUALLY_FRAME" val="{&quot;height&quot;:157.9253805774278,&quot;left&quot;:32.42162729658794,&quot;top&quot;:11.35,&quot;width&quot;:565.5784776902887}"/>
</p:tagLst>
</file>

<file path=ppt/tags/tag86.xml><?xml version="1.0" encoding="utf-8"?>
<p:tagLst xmlns:p="http://schemas.openxmlformats.org/presentationml/2006/main">
  <p:tag name="KSO_WM_DIAGRAM_VIRTUALLY_FRAME" val="{&quot;height&quot;:157.9253805774278,&quot;left&quot;:32.42162729658794,&quot;top&quot;:11.35,&quot;width&quot;:565.5784776902887}"/>
</p:tagLst>
</file>

<file path=ppt/tags/tag87.xml><?xml version="1.0" encoding="utf-8"?>
<p:tagLst xmlns:p="http://schemas.openxmlformats.org/presentationml/2006/main">
  <p:tag name="KSO_WM_DIAGRAM_VIRTUALLY_FRAME" val="{&quot;height&quot;:157.9253805774278,&quot;left&quot;:32.42162729658794,&quot;top&quot;:11.35,&quot;width&quot;:565.5784776902887}"/>
</p:tagLst>
</file>

<file path=ppt/tags/tag88.xml><?xml version="1.0" encoding="utf-8"?>
<p:tagLst xmlns:p="http://schemas.openxmlformats.org/presentationml/2006/main">
  <p:tag name="KSO_WM_DIAGRAM_VIRTUALLY_FRAME" val="{&quot;height&quot;:157.9253805774278,&quot;left&quot;:32.42162729658794,&quot;top&quot;:11.35,&quot;width&quot;:565.5784776902887}"/>
</p:tagLst>
</file>

<file path=ppt/tags/tag89.xml><?xml version="1.0" encoding="utf-8"?>
<p:tagLst xmlns:p="http://schemas.openxmlformats.org/presentationml/2006/main">
  <p:tag name="KSO_WM_DIAGRAM_VIRTUALLY_FRAME" val="{&quot;height&quot;:157.9253805774278,&quot;left&quot;:32.42162729658794,&quot;top&quot;:11.35,&quot;width&quot;:565.5784776902887}"/>
</p:tagLst>
</file>

<file path=ppt/tags/tag9.xml><?xml version="1.0" encoding="utf-8"?>
<p:tagLst xmlns:p="http://schemas.openxmlformats.org/presentationml/2006/main">
  <p:tag name="KSO_WM_DIAGRAM_VIRTUALLY_FRAME" val="{&quot;height&quot;:157.9253805774278,&quot;left&quot;:32.42162729658794,&quot;top&quot;:11.35,&quot;width&quot;:565.5784776902887}"/>
</p:tagLst>
</file>

<file path=ppt/tags/tag90.xml><?xml version="1.0" encoding="utf-8"?>
<p:tagLst xmlns:p="http://schemas.openxmlformats.org/presentationml/2006/main">
  <p:tag name="KSO_WM_DIAGRAM_VIRTUALLY_FRAME" val="{&quot;height&quot;:157.9253805774278,&quot;left&quot;:32.42162729658794,&quot;top&quot;:11.35,&quot;width&quot;:565.5784776902887}"/>
</p:tagLst>
</file>

<file path=ppt/tags/tag91.xml><?xml version="1.0" encoding="utf-8"?>
<p:tagLst xmlns:p="http://schemas.openxmlformats.org/presentationml/2006/main">
  <p:tag name="KSO_WM_DIAGRAM_VIRTUALLY_FRAME" val="{&quot;height&quot;:157.9253805774278,&quot;left&quot;:32.42162729658794,&quot;top&quot;:11.35,&quot;width&quot;:565.5784776902887}"/>
</p:tagLst>
</file>

<file path=ppt/tags/tag92.xml><?xml version="1.0" encoding="utf-8"?>
<p:tagLst xmlns:p="http://schemas.openxmlformats.org/presentationml/2006/main">
  <p:tag name="KSO_WM_DIAGRAM_VIRTUALLY_FRAME" val="{&quot;height&quot;:157.9253805774278,&quot;left&quot;:32.42162729658794,&quot;top&quot;:11.35,&quot;width&quot;:565.5784776902887}"/>
</p:tagLst>
</file>

<file path=ppt/tags/tag93.xml><?xml version="1.0" encoding="utf-8"?>
<p:tagLst xmlns:p="http://schemas.openxmlformats.org/presentationml/2006/main">
  <p:tag name="KSO_WM_DIAGRAM_VIRTUALLY_FRAME" val="{&quot;height&quot;:157.9253805774278,&quot;left&quot;:32.42162729658794,&quot;top&quot;:11.35,&quot;width&quot;:565.5784776902887}"/>
</p:tagLst>
</file>

<file path=ppt/tags/tag94.xml><?xml version="1.0" encoding="utf-8"?>
<p:tagLst xmlns:p="http://schemas.openxmlformats.org/presentationml/2006/main">
  <p:tag name="KSO_WM_DIAGRAM_VIRTUALLY_FRAME" val="{&quot;height&quot;:157.9253805774278,&quot;left&quot;:32.42162729658794,&quot;top&quot;:11.35,&quot;width&quot;:565.5784776902887}"/>
</p:tagLst>
</file>

<file path=ppt/tags/tag95.xml><?xml version="1.0" encoding="utf-8"?>
<p:tagLst xmlns:p="http://schemas.openxmlformats.org/presentationml/2006/main">
  <p:tag name="KSO_WM_DIAGRAM_VIRTUALLY_FRAME" val="{&quot;height&quot;:157.9253805774278,&quot;left&quot;:32.42162729658794,&quot;top&quot;:11.35,&quot;width&quot;:565.5784776902887}"/>
</p:tagLst>
</file>

<file path=ppt/tags/tag96.xml><?xml version="1.0" encoding="utf-8"?>
<p:tagLst xmlns:p="http://schemas.openxmlformats.org/presentationml/2006/main">
  <p:tag name="KSO_WM_DIAGRAM_VIRTUALLY_FRAME" val="{&quot;height&quot;:157.9253805774278,&quot;left&quot;:32.42162729658794,&quot;top&quot;:11.35,&quot;width&quot;:565.5784776902887}"/>
</p:tagLst>
</file>

<file path=ppt/tags/tag97.xml><?xml version="1.0" encoding="utf-8"?>
<p:tagLst xmlns:p="http://schemas.openxmlformats.org/presentationml/2006/main">
  <p:tag name="KSO_WM_DIAGRAM_VIRTUALLY_FRAME" val="{&quot;height&quot;:157.9253805774278,&quot;left&quot;:32.42162729658794,&quot;top&quot;:11.35,&quot;width&quot;:565.5784776902887}"/>
</p:tagLst>
</file>

<file path=ppt/tags/tag98.xml><?xml version="1.0" encoding="utf-8"?>
<p:tagLst xmlns:p="http://schemas.openxmlformats.org/presentationml/2006/main">
  <p:tag name="KSO_WM_DIAGRAM_VIRTUALLY_FRAME" val="{&quot;height&quot;:157.9253805774278,&quot;left&quot;:32.42162729658794,&quot;top&quot;:11.35,&quot;width&quot;:565.5784776902887}"/>
</p:tagLst>
</file>

<file path=ppt/tags/tag99.xml><?xml version="1.0" encoding="utf-8"?>
<p:tagLst xmlns:p="http://schemas.openxmlformats.org/presentationml/2006/main">
  <p:tag name="KSO_WM_DIAGRAM_VIRTUALLY_FRAME" val="{&quot;height&quot;:157.9253805774278,&quot;left&quot;:32.42162729658794,&quot;top&quot;:11.35,&quot;width&quot;:565.5784776902887}"/>
</p:tagLst>
</file>

<file path=ppt/theme/theme1.xml><?xml version="1.0" encoding="utf-8"?>
<a:theme xmlns:a="http://schemas.openxmlformats.org/drawingml/2006/main" name="教材母版">
  <a:themeElements>
    <a:clrScheme name="教材母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教材母版">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20000"/>
          </a:spcBef>
          <a:spcAft>
            <a:spcPct val="0"/>
          </a:spcAft>
          <a:buClrTx/>
          <a:buSzTx/>
          <a:buFontTx/>
          <a:buNone/>
          <a:defRPr kumimoji="0" lang="en-US" altLang="zh-CN" sz="4000" b="1" i="0" u="none" strike="noStrike" cap="none" normalizeH="0" baseline="0" smtClean="0">
            <a:ln>
              <a:noFill/>
            </a:ln>
            <a:solidFill>
              <a:srgbClr val="0000FF"/>
            </a:solidFill>
            <a:effectLst/>
            <a:latin typeface="黑体" panose="02010609060101010101" pitchFamily="49" charset="-122"/>
            <a:ea typeface="黑体" panose="02010609060101010101"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20000"/>
          </a:spcBef>
          <a:spcAft>
            <a:spcPct val="0"/>
          </a:spcAft>
          <a:buClrTx/>
          <a:buSzTx/>
          <a:buFontTx/>
          <a:buNone/>
          <a:defRPr kumimoji="0" lang="en-US" altLang="zh-CN" sz="4000" b="1" i="0" u="none" strike="noStrike" cap="none" normalizeH="0" baseline="0" smtClean="0">
            <a:ln>
              <a:noFill/>
            </a:ln>
            <a:solidFill>
              <a:srgbClr val="0000FF"/>
            </a:solidFill>
            <a:effectLst/>
            <a:latin typeface="黑体" panose="02010609060101010101" pitchFamily="49" charset="-122"/>
            <a:ea typeface="黑体" panose="02010609060101010101" pitchFamily="49" charset="-122"/>
          </a:defRPr>
        </a:defPPr>
      </a:lstStyle>
    </a:lnDef>
  </a:objectDefaults>
  <a:extraClrSchemeLst>
    <a:extraClrScheme>
      <a:clrScheme name="教材母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教材母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教材母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教材母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教材母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教材母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教材母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17412</Words>
  <Application>WPS 演示</Application>
  <PresentationFormat>全屏显示(4:3)</PresentationFormat>
  <Paragraphs>1752</Paragraphs>
  <Slides>87</Slides>
  <Notes>14</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122</vt:i4>
      </vt:variant>
      <vt:variant>
        <vt:lpstr>幻灯片标题</vt:lpstr>
      </vt:variant>
      <vt:variant>
        <vt:i4>87</vt:i4>
      </vt:variant>
    </vt:vector>
  </HeadingPairs>
  <TitlesOfParts>
    <vt:vector size="227" baseType="lpstr">
      <vt:lpstr>Arial</vt:lpstr>
      <vt:lpstr>宋体</vt:lpstr>
      <vt:lpstr>Wingdings</vt:lpstr>
      <vt:lpstr>黑体</vt:lpstr>
      <vt:lpstr>Times New Roman</vt:lpstr>
      <vt:lpstr>微软雅黑</vt:lpstr>
      <vt:lpstr>Raleway Black</vt:lpstr>
      <vt:lpstr>Verdana</vt:lpstr>
      <vt:lpstr>华文细黑</vt:lpstr>
      <vt:lpstr>Wingdings</vt:lpstr>
      <vt:lpstr>Calibri</vt:lpstr>
      <vt:lpstr>Arial Unicode MS</vt:lpstr>
      <vt:lpstr>Calibri Light</vt:lpstr>
      <vt:lpstr>Book Antiqua</vt:lpstr>
      <vt:lpstr>华文中宋</vt:lpstr>
      <vt:lpstr>Times New Roman</vt:lpstr>
      <vt:lpstr>教材母版</vt:lpstr>
      <vt:lpstr>Office 主题</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xiaoliang</dc:creator>
  <cp:lastModifiedBy>肖亮-南理工</cp:lastModifiedBy>
  <cp:revision>2459</cp:revision>
  <dcterms:created xsi:type="dcterms:W3CDTF">2025-07-02T07:21:00Z</dcterms:created>
  <dcterms:modified xsi:type="dcterms:W3CDTF">2025-08-20T02:39:09Z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F9DACBD76C4D41CCA67877EE9F0A01BA_13</vt:lpwstr>
  </property>
  <property fmtid="{D5CDD505-2E9C-101B-9397-08002B2CF9AE}" pid="3" name="KSOProductBuildVer">
    <vt:lpwstr>2052-12.1.0.21915</vt:lpwstr>
  </property>
</Properties>
</file>