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7" r:id="rId5"/>
    <p:sldId id="301" r:id="rId6"/>
    <p:sldId id="303" r:id="rId7"/>
    <p:sldId id="286" r:id="rId8"/>
    <p:sldId id="307" r:id="rId9"/>
    <p:sldId id="306" r:id="rId10"/>
    <p:sldId id="308" r:id="rId11"/>
    <p:sldId id="300" r:id="rId12"/>
    <p:sldId id="289" r:id="rId13"/>
    <p:sldId id="293" r:id="rId14"/>
    <p:sldId id="298" r:id="rId15"/>
    <p:sldId id="3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810" autoAdjust="0"/>
  </p:normalViewPr>
  <p:slideViewPr>
    <p:cSldViewPr snapToGrid="0" showGuides="1">
      <p:cViewPr varScale="1">
        <p:scale>
          <a:sx n="42" d="100"/>
          <a:sy n="42" d="100"/>
        </p:scale>
        <p:origin x="72" y="74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Picture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6991350" cy="4967287"/>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9/9/2023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9/9/2023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smtClean="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smtClean="0"/>
              <a:t>Click to edit Master title style</a:t>
            </a:r>
            <a:endParaRPr lang="en-US"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smtClean="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smtClean="0"/>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smtClean="0"/>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smtClean="0"/>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smtClean="0"/>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smtClean="0"/>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smtClean="0"/>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38.xml"/><Relationship Id="rId6" Type="http://schemas.openxmlformats.org/officeDocument/2006/relationships/image" Target="../media/image10.png"/><Relationship Id="rId5" Type="http://schemas.openxmlformats.org/officeDocument/2006/relationships/image" Target="../media/image13.svg"/><Relationship Id="rId4" Type="http://schemas.openxmlformats.org/officeDocument/2006/relationships/image" Target="../media/image9.png"/><Relationship Id="rId9"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43.xml"/><Relationship Id="rId5" Type="http://schemas.openxmlformats.org/officeDocument/2006/relationships/image" Target="../media/image15.jpeg"/><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hyperlink" Target="https://zindi.africa/competitions/customer-churn-prediction-challenge-for-azubian" TargetMode="Externa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xmlns=""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a:off x="8549640" y="3442184"/>
            <a:ext cx="3473083" cy="3415815"/>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365761" y="30935"/>
            <a:ext cx="11826239" cy="2446881"/>
          </a:xfrm>
        </p:spPr>
        <p:txBody>
          <a:bodyPr>
            <a:normAutofit fontScale="90000"/>
          </a:bodyPr>
          <a:lstStyle/>
          <a:p>
            <a:r>
              <a:rPr lang="en-US" dirty="0" smtClean="0">
                <a:solidFill>
                  <a:srgbClr val="002060"/>
                </a:solidFill>
                <a:latin typeface="Algerian" panose="04020705040A02060702" pitchFamily="82" charset="0"/>
              </a:rPr>
              <a:t>AZUBI AFRICA</a:t>
            </a:r>
            <a:br>
              <a:rPr lang="en-US" dirty="0" smtClean="0">
                <a:solidFill>
                  <a:srgbClr val="002060"/>
                </a:solidFill>
                <a:latin typeface="Algerian" panose="04020705040A02060702" pitchFamily="82" charset="0"/>
              </a:rPr>
            </a:br>
            <a:r>
              <a:rPr lang="en-US" dirty="0" smtClean="0">
                <a:solidFill>
                  <a:srgbClr val="002060"/>
                </a:solidFill>
                <a:latin typeface="Algerian" panose="04020705040A02060702" pitchFamily="82" charset="0"/>
              </a:rPr>
              <a:t>DATA ANALYTICS PROFESSIONAL  COHORT 2 </a:t>
            </a:r>
            <a:endParaRPr lang="en-US" dirty="0">
              <a:solidFill>
                <a:srgbClr val="002060"/>
              </a:solidFill>
              <a:latin typeface="Algerian" panose="04020705040A02060702" pitchFamily="82" charset="0"/>
            </a:endParaRP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574765" y="2769326"/>
            <a:ext cx="9627325" cy="4088673"/>
          </a:xfrm>
        </p:spPr>
        <p:txBody>
          <a:bodyPr>
            <a:noAutofit/>
          </a:bodyPr>
          <a:lstStyle/>
          <a:p>
            <a:r>
              <a:rPr lang="en-US" sz="6000" dirty="0" smtClean="0">
                <a:latin typeface="Algerian" panose="04020705040A02060702" pitchFamily="82" charset="0"/>
              </a:rPr>
              <a:t>TEAM ZURICH </a:t>
            </a:r>
            <a:endParaRPr lang="en-US" sz="6000" dirty="0">
              <a:latin typeface="Algerian" panose="04020705040A02060702" pitchFamily="82" charset="0"/>
            </a:endParaRPr>
          </a:p>
          <a:p>
            <a:r>
              <a:rPr lang="en-US" sz="6000" dirty="0" smtClean="0">
                <a:latin typeface="Algerian" panose="04020705040A02060702" pitchFamily="82" charset="0"/>
              </a:rPr>
              <a:t>CAPSTONE PROJECT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87" y="5424847"/>
            <a:ext cx="2071367" cy="1482138"/>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xmlns=""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xmlns=""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xmlns=""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xmlns=""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10</a:t>
            </a:fld>
            <a:endParaRPr lang="en-US" dirty="0"/>
          </a:p>
        </p:txBody>
      </p:sp>
    </p:spTree>
    <p:extLst>
      <p:ext uri="{BB962C8B-B14F-4D97-AF65-F5344CB8AC3E}">
        <p14:creationId xmlns:p14="http://schemas.microsoft.com/office/powerpoint/2010/main" val="116306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Title Slide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11</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xmlns=""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12</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xmlns=""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55810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246136" y="190968"/>
            <a:ext cx="5272764" cy="1224955"/>
          </a:xfrm>
        </p:spPr>
        <p:txBody>
          <a:bodyPr/>
          <a:lstStyle/>
          <a:p>
            <a:r>
              <a:rPr lang="en-US" sz="5400" dirty="0" smtClean="0">
                <a:solidFill>
                  <a:srgbClr val="002060"/>
                </a:solidFill>
                <a:latin typeface="Algerian" panose="04020705040A02060702" pitchFamily="82" charset="0"/>
              </a:rPr>
              <a:t>PROJECT TOPIC</a:t>
            </a:r>
            <a:endParaRPr lang="en-US" sz="5400" dirty="0">
              <a:solidFill>
                <a:srgbClr val="002060"/>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061166" y="1914491"/>
            <a:ext cx="5948362" cy="2812254"/>
          </a:xfrm>
        </p:spPr>
        <p:txBody>
          <a:bodyPr>
            <a:normAutofit/>
          </a:bodyPr>
          <a:lstStyle/>
          <a:p>
            <a:r>
              <a:rPr lang="en-US" sz="3600" b="1" dirty="0" smtClean="0">
                <a:solidFill>
                  <a:schemeClr val="tx1">
                    <a:lumMod val="50000"/>
                  </a:schemeClr>
                </a:solidFill>
                <a:latin typeface="Times New Roman" panose="02020603050405020304" pitchFamily="18" charset="0"/>
                <a:cs typeface="Times New Roman" panose="02020603050405020304" pitchFamily="18" charset="0"/>
              </a:rPr>
              <a:t>PREDICTING CUSTOMER CHURN</a:t>
            </a:r>
            <a:endParaRPr lang="en-US" sz="3600" b="1"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2" name="Picture 1"/>
          <p:cNvPicPr>
            <a:picLocks noChangeAspect="1"/>
          </p:cNvPicPr>
          <p:nvPr/>
        </p:nvPicPr>
        <p:blipFill>
          <a:blip r:embed="rId2"/>
          <a:stretch>
            <a:fillRect/>
          </a:stretch>
        </p:blipFill>
        <p:spPr>
          <a:xfrm>
            <a:off x="1" y="5252794"/>
            <a:ext cx="2011680" cy="1732100"/>
          </a:xfrm>
          <a:prstGeom prst="rect">
            <a:avLst/>
          </a:prstGeom>
        </p:spPr>
      </p:pic>
      <p:pic>
        <p:nvPicPr>
          <p:cNvPr id="13" name="Picture 12"/>
          <p:cNvPicPr>
            <a:picLocks noChangeAspect="1"/>
          </p:cNvPicPr>
          <p:nvPr/>
        </p:nvPicPr>
        <p:blipFill>
          <a:blip r:embed="rId3"/>
          <a:stretch>
            <a:fillRect/>
          </a:stretch>
        </p:blipFill>
        <p:spPr>
          <a:xfrm>
            <a:off x="884438" y="0"/>
            <a:ext cx="4261473" cy="5151566"/>
          </a:xfrm>
          <a:prstGeom prst="rect">
            <a:avLst/>
          </a:prstGeom>
        </p:spPr>
      </p:pic>
    </p:spTree>
    <p:extLst>
      <p:ext uri="{BB962C8B-B14F-4D97-AF65-F5344CB8AC3E}">
        <p14:creationId xmlns:p14="http://schemas.microsoft.com/office/powerpoint/2010/main" val="195040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246136" y="190968"/>
            <a:ext cx="5272764" cy="1224955"/>
          </a:xfrm>
        </p:spPr>
        <p:txBody>
          <a:bodyPr/>
          <a:lstStyle/>
          <a:p>
            <a:r>
              <a:rPr lang="en-US" sz="5400" dirty="0" smtClean="0">
                <a:solidFill>
                  <a:srgbClr val="002060"/>
                </a:solidFill>
                <a:latin typeface="Algerian" panose="04020705040A02060702" pitchFamily="82" charset="0"/>
              </a:rPr>
              <a:t>PROJECT TOPIC</a:t>
            </a:r>
            <a:endParaRPr lang="en-US" sz="5400" dirty="0">
              <a:solidFill>
                <a:srgbClr val="002060"/>
              </a:solidFill>
              <a:latin typeface="Algerian" panose="04020705040A02060702" pitchFamily="82" charset="0"/>
            </a:endParaRP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145911" y="1914490"/>
            <a:ext cx="7046089" cy="4261227"/>
          </a:xfrm>
        </p:spPr>
        <p:txBody>
          <a:bodyPr>
            <a:normAutofit/>
          </a:bodyPr>
          <a:lstStyle/>
          <a:p>
            <a:r>
              <a:rPr lang="en-US" sz="3200" b="1" dirty="0">
                <a:latin typeface="Arial Black" panose="020B0A04020102020204" pitchFamily="34" charset="0"/>
              </a:rPr>
              <a:t>Elvis </a:t>
            </a:r>
            <a:r>
              <a:rPr lang="en-US" sz="3200" b="1" dirty="0" err="1">
                <a:latin typeface="Arial Black" panose="020B0A04020102020204" pitchFamily="34" charset="0"/>
              </a:rPr>
              <a:t>Darko</a:t>
            </a:r>
            <a:r>
              <a:rPr lang="en-US" sz="3200" b="1" dirty="0">
                <a:latin typeface="Arial Black" panose="020B0A04020102020204" pitchFamily="34" charset="0"/>
              </a:rPr>
              <a:t>   - </a:t>
            </a:r>
            <a:r>
              <a:rPr lang="en-US" sz="3200" b="1" dirty="0" smtClean="0">
                <a:latin typeface="Arial Black" panose="020B0A04020102020204" pitchFamily="34" charset="0"/>
              </a:rPr>
              <a:t>Ghana </a:t>
            </a:r>
            <a:r>
              <a:rPr lang="en-US" sz="3200" b="1" smtClean="0">
                <a:latin typeface="Arial Black" panose="020B0A04020102020204" pitchFamily="34" charset="0"/>
              </a:rPr>
              <a:t>- Lead</a:t>
            </a:r>
            <a:endParaRPr lang="en-US" sz="3200" b="1" dirty="0">
              <a:latin typeface="Arial Black" panose="020B0A04020102020204" pitchFamily="34" charset="0"/>
            </a:endParaRPr>
          </a:p>
          <a:p>
            <a:r>
              <a:rPr lang="en-US" sz="3200" b="1" dirty="0">
                <a:latin typeface="Arial Black" panose="020B0A04020102020204" pitchFamily="34" charset="0"/>
              </a:rPr>
              <a:t>Faith </a:t>
            </a:r>
            <a:r>
              <a:rPr lang="en-US" sz="3200" b="1" dirty="0" err="1">
                <a:latin typeface="Arial Black" panose="020B0A04020102020204" pitchFamily="34" charset="0"/>
              </a:rPr>
              <a:t>Berida</a:t>
            </a:r>
            <a:r>
              <a:rPr lang="en-US" sz="3200" b="1" dirty="0">
                <a:latin typeface="Arial Black" panose="020B0A04020102020204" pitchFamily="34" charset="0"/>
              </a:rPr>
              <a:t>  - Nigeria</a:t>
            </a:r>
          </a:p>
          <a:p>
            <a:r>
              <a:rPr lang="en-US" sz="3200" b="1" dirty="0">
                <a:latin typeface="Arial Black" panose="020B0A04020102020204" pitchFamily="34" charset="0"/>
              </a:rPr>
              <a:t>Richmond E.Y. Abake – Ghana</a:t>
            </a:r>
          </a:p>
          <a:p>
            <a:r>
              <a:rPr lang="en-US" sz="3200" b="1" dirty="0">
                <a:latin typeface="Arial Black" panose="020B0A04020102020204" pitchFamily="34" charset="0"/>
              </a:rPr>
              <a:t>Joseph </a:t>
            </a:r>
            <a:r>
              <a:rPr lang="en-US" sz="3200" b="1" dirty="0" err="1">
                <a:latin typeface="Arial Black" panose="020B0A04020102020204" pitchFamily="34" charset="0"/>
              </a:rPr>
              <a:t>Gikubu</a:t>
            </a:r>
            <a:r>
              <a:rPr lang="en-US" sz="3200" b="1" dirty="0">
                <a:latin typeface="Arial Black" panose="020B0A04020102020204" pitchFamily="34" charset="0"/>
              </a:rPr>
              <a:t> – Kenya</a:t>
            </a:r>
          </a:p>
          <a:p>
            <a:r>
              <a:rPr lang="en-US" sz="3200" b="1" dirty="0">
                <a:latin typeface="Arial Black" panose="020B0A04020102020204" pitchFamily="34" charset="0"/>
              </a:rPr>
              <a:t>Richmond </a:t>
            </a:r>
            <a:r>
              <a:rPr lang="en-US" sz="3200" b="1" dirty="0" err="1">
                <a:latin typeface="Arial Black" panose="020B0A04020102020204" pitchFamily="34" charset="0"/>
              </a:rPr>
              <a:t>Tetteh</a:t>
            </a:r>
            <a:r>
              <a:rPr lang="en-US" sz="3200" b="1" dirty="0">
                <a:latin typeface="Arial Black" panose="020B0A04020102020204" pitchFamily="34" charset="0"/>
              </a:rPr>
              <a:t> – Ghana</a:t>
            </a:r>
          </a:p>
          <a:p>
            <a:r>
              <a:rPr lang="en-US" sz="3200" b="1" dirty="0">
                <a:latin typeface="Arial Black" panose="020B0A04020102020204" pitchFamily="34" charset="0"/>
              </a:rPr>
              <a:t>Marie Grace </a:t>
            </a:r>
            <a:r>
              <a:rPr lang="en-US" sz="3200" b="1" dirty="0" err="1">
                <a:latin typeface="Arial Black" panose="020B0A04020102020204" pitchFamily="34" charset="0"/>
              </a:rPr>
              <a:t>Kagagu</a:t>
            </a:r>
            <a:endParaRPr lang="en-US" sz="3200" b="1"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2" name="Picture 1"/>
          <p:cNvPicPr>
            <a:picLocks noChangeAspect="1"/>
          </p:cNvPicPr>
          <p:nvPr/>
        </p:nvPicPr>
        <p:blipFill>
          <a:blip r:embed="rId2"/>
          <a:stretch>
            <a:fillRect/>
          </a:stretch>
        </p:blipFill>
        <p:spPr>
          <a:xfrm>
            <a:off x="1" y="5252794"/>
            <a:ext cx="2011680" cy="1732100"/>
          </a:xfrm>
          <a:prstGeom prst="rect">
            <a:avLst/>
          </a:prstGeom>
        </p:spPr>
      </p:pic>
      <p:pic>
        <p:nvPicPr>
          <p:cNvPr id="13" name="Picture 12"/>
          <p:cNvPicPr>
            <a:picLocks noChangeAspect="1"/>
          </p:cNvPicPr>
          <p:nvPr/>
        </p:nvPicPr>
        <p:blipFill>
          <a:blip r:embed="rId3"/>
          <a:stretch>
            <a:fillRect/>
          </a:stretch>
        </p:blipFill>
        <p:spPr>
          <a:xfrm>
            <a:off x="884438" y="0"/>
            <a:ext cx="4261473" cy="5151566"/>
          </a:xfrm>
          <a:prstGeom prst="rect">
            <a:avLst/>
          </a:prstGeom>
        </p:spPr>
      </p:pic>
    </p:spTree>
    <p:extLst>
      <p:ext uri="{BB962C8B-B14F-4D97-AF65-F5344CB8AC3E}">
        <p14:creationId xmlns:p14="http://schemas.microsoft.com/office/powerpoint/2010/main" val="3441302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a:bodyPr>
          <a:lstStyle/>
          <a:p>
            <a:r>
              <a:rPr lang="en-US" sz="4400" dirty="0" smtClean="0">
                <a:solidFill>
                  <a:srgbClr val="002060"/>
                </a:solidFill>
              </a:rPr>
              <a:t>INTRODUCTION </a:t>
            </a:r>
            <a:endParaRPr lang="en-US" sz="4400" dirty="0">
              <a:solidFill>
                <a:srgbClr val="002060"/>
              </a:solidFill>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4</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140677" y="2263774"/>
            <a:ext cx="11751285" cy="4107188"/>
          </a:xfrm>
        </p:spPr>
        <p:txBody>
          <a:bodyPr>
            <a:normAutofit fontScale="92500" lnSpcReduction="10000"/>
          </a:bodyPr>
          <a:lstStyle/>
          <a:p>
            <a:pPr algn="just"/>
            <a:r>
              <a:rPr lang="en-US" sz="4400" dirty="0">
                <a:solidFill>
                  <a:schemeClr val="tx1">
                    <a:lumMod val="50000"/>
                  </a:schemeClr>
                </a:solidFill>
                <a:latin typeface="Times New Roman" panose="02020603050405020304" pitchFamily="18" charset="0"/>
                <a:cs typeface="Times New Roman" panose="02020603050405020304" pitchFamily="18" charset="0"/>
              </a:rPr>
              <a:t>This project is for an African telecommunications company that provides customers with airtime and mobile data bundles. </a:t>
            </a:r>
            <a:endParaRPr lang="en-US" sz="4400" dirty="0" smtClean="0">
              <a:solidFill>
                <a:schemeClr val="tx1">
                  <a:lumMod val="50000"/>
                </a:schemeClr>
              </a:solidFill>
              <a:latin typeface="Times New Roman" panose="02020603050405020304" pitchFamily="18" charset="0"/>
              <a:cs typeface="Times New Roman" panose="02020603050405020304" pitchFamily="18" charset="0"/>
            </a:endParaRPr>
          </a:p>
          <a:p>
            <a:pPr algn="just"/>
            <a:endParaRPr lang="en-US" sz="4400" dirty="0" smtClean="0">
              <a:solidFill>
                <a:schemeClr val="tx1">
                  <a:lumMod val="50000"/>
                </a:schemeClr>
              </a:solidFill>
              <a:latin typeface="Times New Roman" panose="02020603050405020304" pitchFamily="18" charset="0"/>
              <a:cs typeface="Times New Roman" panose="02020603050405020304" pitchFamily="18" charset="0"/>
            </a:endParaRPr>
          </a:p>
          <a:p>
            <a:pPr algn="just"/>
            <a:r>
              <a:rPr lang="en-US" sz="4400" dirty="0" smtClean="0">
                <a:solidFill>
                  <a:schemeClr val="tx1">
                    <a:lumMod val="50000"/>
                  </a:schemeClr>
                </a:solidFill>
                <a:latin typeface="Times New Roman" panose="02020603050405020304" pitchFamily="18" charset="0"/>
                <a:cs typeface="Times New Roman" panose="02020603050405020304" pitchFamily="18" charset="0"/>
              </a:rPr>
              <a:t>The project would help will </a:t>
            </a:r>
            <a:r>
              <a:rPr lang="en-US" sz="4400" dirty="0">
                <a:solidFill>
                  <a:schemeClr val="tx1">
                    <a:lumMod val="50000"/>
                  </a:schemeClr>
                </a:solidFill>
                <a:latin typeface="Times New Roman" panose="02020603050405020304" pitchFamily="18" charset="0"/>
                <a:cs typeface="Times New Roman" panose="02020603050405020304" pitchFamily="18" charset="0"/>
              </a:rPr>
              <a:t>help this telecom company to better serve their customers by understanding which customers are at risk of leaving.</a:t>
            </a:r>
          </a:p>
        </p:txBody>
      </p:sp>
    </p:spTree>
    <p:extLst>
      <p:ext uri="{BB962C8B-B14F-4D97-AF65-F5344CB8AC3E}">
        <p14:creationId xmlns:p14="http://schemas.microsoft.com/office/powerpoint/2010/main" val="115496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a:bodyPr>
          <a:lstStyle/>
          <a:p>
            <a:r>
              <a:rPr lang="en-US" sz="4400" dirty="0" smtClean="0">
                <a:solidFill>
                  <a:srgbClr val="002060"/>
                </a:solidFill>
              </a:rPr>
              <a:t>OBJECTIVES </a:t>
            </a:r>
            <a:endParaRPr lang="en-US" sz="4400" dirty="0">
              <a:solidFill>
                <a:srgbClr val="002060"/>
              </a:solidFill>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140677" y="2263774"/>
            <a:ext cx="11751285" cy="4107188"/>
          </a:xfrm>
        </p:spPr>
        <p:txBody>
          <a:bodyPr>
            <a:normAutofit/>
          </a:bodyPr>
          <a:lstStyle/>
          <a:p>
            <a:pPr algn="just"/>
            <a:r>
              <a:rPr lang="en-US" sz="4400" dirty="0">
                <a:solidFill>
                  <a:schemeClr val="tx1">
                    <a:lumMod val="50000"/>
                  </a:schemeClr>
                </a:solidFill>
                <a:latin typeface="Times New Roman" panose="02020603050405020304" pitchFamily="18" charset="0"/>
                <a:cs typeface="Times New Roman" panose="02020603050405020304" pitchFamily="18" charset="0"/>
              </a:rPr>
              <a:t>D</a:t>
            </a:r>
            <a:r>
              <a:rPr lang="en-US" sz="4400" dirty="0" smtClean="0">
                <a:solidFill>
                  <a:schemeClr val="tx1">
                    <a:lumMod val="50000"/>
                  </a:schemeClr>
                </a:solidFill>
                <a:latin typeface="Times New Roman" panose="02020603050405020304" pitchFamily="18" charset="0"/>
                <a:cs typeface="Times New Roman" panose="02020603050405020304" pitchFamily="18" charset="0"/>
              </a:rPr>
              <a:t>evelop </a:t>
            </a:r>
            <a:r>
              <a:rPr lang="en-US" sz="4400" dirty="0">
                <a:solidFill>
                  <a:schemeClr val="tx1">
                    <a:lumMod val="50000"/>
                  </a:schemeClr>
                </a:solidFill>
                <a:latin typeface="Times New Roman" panose="02020603050405020304" pitchFamily="18" charset="0"/>
                <a:cs typeface="Times New Roman" panose="02020603050405020304" pitchFamily="18" charset="0"/>
              </a:rPr>
              <a:t>a predictive model that determines the likelihood for a customer to churn - to stop purchasing airtime and data from the </a:t>
            </a:r>
            <a:r>
              <a:rPr lang="en-US" sz="4400" dirty="0" smtClean="0">
                <a:solidFill>
                  <a:schemeClr val="tx1">
                    <a:lumMod val="50000"/>
                  </a:schemeClr>
                </a:solidFill>
                <a:latin typeface="Times New Roman" panose="02020603050405020304" pitchFamily="18" charset="0"/>
                <a:cs typeface="Times New Roman" panose="02020603050405020304" pitchFamily="18" charset="0"/>
              </a:rPr>
              <a:t>telco company.</a:t>
            </a:r>
            <a:endParaRPr lang="en-US" sz="4400" dirty="0">
              <a:solidFill>
                <a:schemeClr val="tx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58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a:t>
            </a:r>
            <a:endParaRPr lang="en-US" dirty="0"/>
          </a:p>
        </p:txBody>
      </p:sp>
      <p:sp>
        <p:nvSpPr>
          <p:cNvPr id="3" name="Slide Number Placeholder 2"/>
          <p:cNvSpPr>
            <a:spLocks noGrp="1"/>
          </p:cNvSpPr>
          <p:nvPr>
            <p:ph type="sldNum" sz="quarter" idx="12"/>
          </p:nvPr>
        </p:nvSpPr>
        <p:spPr/>
        <p:txBody>
          <a:bodyPr/>
          <a:lstStyle/>
          <a:p>
            <a:fld id="{03DC2DEF-D2FE-4B45-ABA4-9F153FD1C98A}" type="slidenum">
              <a:rPr lang="en-US" smtClean="0"/>
              <a:t>6</a:t>
            </a:fld>
            <a:endParaRPr lang="en-US" dirty="0"/>
          </a:p>
        </p:txBody>
      </p:sp>
      <p:sp>
        <p:nvSpPr>
          <p:cNvPr id="7" name="Content Placeholder 6"/>
          <p:cNvSpPr>
            <a:spLocks noGrp="1"/>
          </p:cNvSpPr>
          <p:nvPr>
            <p:ph sz="half" idx="2"/>
          </p:nvPr>
        </p:nvSpPr>
        <p:spPr>
          <a:xfrm>
            <a:off x="637808" y="2822261"/>
            <a:ext cx="11254154" cy="1953455"/>
          </a:xfrm>
        </p:spPr>
        <p:txBody>
          <a:bodyPr/>
          <a:lstStyle/>
          <a:p>
            <a:r>
              <a:rPr lang="en-US" dirty="0" smtClean="0">
                <a:solidFill>
                  <a:schemeClr val="tx2">
                    <a:lumMod val="50000"/>
                  </a:schemeClr>
                </a:solidFill>
                <a:latin typeface="Times New Roman" panose="02020603050405020304" pitchFamily="18" charset="0"/>
                <a:cs typeface="Times New Roman" panose="02020603050405020304" pitchFamily="18" charset="0"/>
              </a:rPr>
              <a:t>Our Dataset is a Telco data which was obtained from a </a:t>
            </a:r>
            <a:r>
              <a:rPr lang="en-US" dirty="0" err="1" smtClean="0">
                <a:solidFill>
                  <a:schemeClr val="tx2">
                    <a:lumMod val="50000"/>
                  </a:schemeClr>
                </a:solidFill>
                <a:latin typeface="Times New Roman" panose="02020603050405020304" pitchFamily="18" charset="0"/>
                <a:cs typeface="Times New Roman" panose="02020603050405020304" pitchFamily="18" charset="0"/>
              </a:rPr>
              <a:t>Zindi</a:t>
            </a:r>
            <a:r>
              <a:rPr lang="en-US" dirty="0" smtClean="0">
                <a:solidFill>
                  <a:schemeClr val="tx2">
                    <a:lumMod val="50000"/>
                  </a:schemeClr>
                </a:solidFill>
                <a:latin typeface="Times New Roman" panose="02020603050405020304" pitchFamily="18" charset="0"/>
                <a:cs typeface="Times New Roman" panose="02020603050405020304" pitchFamily="18" charset="0"/>
              </a:rPr>
              <a:t> challenge  known as the  </a:t>
            </a:r>
            <a:r>
              <a:rPr lang="en-US" dirty="0" err="1" smtClean="0">
                <a:solidFill>
                  <a:schemeClr val="tx2">
                    <a:lumMod val="50000"/>
                  </a:schemeClr>
                </a:solidFill>
                <a:latin typeface="Times New Roman" panose="02020603050405020304" pitchFamily="18" charset="0"/>
                <a:cs typeface="Times New Roman" panose="02020603050405020304" pitchFamily="18" charset="0"/>
                <a:hlinkClick r:id="rId2"/>
              </a:rPr>
              <a:t>The_Azubian</a:t>
            </a:r>
            <a:r>
              <a:rPr lang="en-US" dirty="0" smtClean="0">
                <a:solidFill>
                  <a:schemeClr val="tx2">
                    <a:lumMod val="5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9362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DATA EXPLORATION</a:t>
            </a:r>
            <a:endParaRPr lang="en-US" dirty="0">
              <a:solidFill>
                <a:srgbClr val="002060"/>
              </a:solidFill>
            </a:endParaRPr>
          </a:p>
        </p:txBody>
      </p:sp>
      <p:sp>
        <p:nvSpPr>
          <p:cNvPr id="3" name="Slide Number Placeholder 2"/>
          <p:cNvSpPr>
            <a:spLocks noGrp="1"/>
          </p:cNvSpPr>
          <p:nvPr>
            <p:ph type="sldNum" sz="quarter" idx="12"/>
          </p:nvPr>
        </p:nvSpPr>
        <p:spPr/>
        <p:txBody>
          <a:bodyPr/>
          <a:lstStyle/>
          <a:p>
            <a:fld id="{03DC2DEF-D2FE-4B45-ABA4-9F153FD1C98A}" type="slidenum">
              <a:rPr lang="en-US" smtClean="0"/>
              <a:t>7</a:t>
            </a:fld>
            <a:endParaRPr lang="en-US" dirty="0"/>
          </a:p>
        </p:txBody>
      </p:sp>
      <p:sp>
        <p:nvSpPr>
          <p:cNvPr id="5" name="Content Placeholder 4"/>
          <p:cNvSpPr>
            <a:spLocks noGrp="1"/>
          </p:cNvSpPr>
          <p:nvPr>
            <p:ph sz="quarter" idx="4"/>
          </p:nvPr>
        </p:nvSpPr>
        <p:spPr>
          <a:xfrm>
            <a:off x="502103" y="2834829"/>
            <a:ext cx="11520487" cy="3747149"/>
          </a:xfrm>
        </p:spPr>
        <p:txBody>
          <a:bodyPr>
            <a:normAutofit/>
          </a:bodyPr>
          <a:lstStyle/>
          <a:p>
            <a:r>
              <a:rPr lang="en-US" sz="3600" dirty="0" smtClean="0">
                <a:latin typeface="Times New Roman" panose="02020603050405020304" pitchFamily="18" charset="0"/>
                <a:cs typeface="Times New Roman" panose="02020603050405020304" pitchFamily="18" charset="0"/>
              </a:rPr>
              <a:t>To gain insight into our dataset we performed an Exploratory Data Analysis on our data.</a:t>
            </a:r>
          </a:p>
          <a:p>
            <a:r>
              <a:rPr lang="en-US" sz="3600" dirty="0" smtClean="0">
                <a:latin typeface="Times New Roman" panose="02020603050405020304" pitchFamily="18" charset="0"/>
                <a:cs typeface="Times New Roman" panose="02020603050405020304" pitchFamily="18" charset="0"/>
              </a:rPr>
              <a:t>Shape:1077024 rows and 19 columns.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067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pPr algn="ctr"/>
            <a:r>
              <a:rPr lang="en-US" dirty="0" smtClean="0">
                <a:solidFill>
                  <a:srgbClr val="002060"/>
                </a:solidFill>
                <a:latin typeface="Times New Roman" panose="02020603050405020304" pitchFamily="18" charset="0"/>
                <a:cs typeface="Times New Roman" panose="02020603050405020304" pitchFamily="18" charset="0"/>
              </a:rPr>
              <a:t>UNIVARIATE ANALYSIS</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8</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xmlns="" val="1"/>
              </a:ext>
            </a:extLst>
          </p:cNvPr>
          <p:cNvGraphicFramePr>
            <a:graphicFrameLocks noGrp="1"/>
          </p:cNvGraphicFramePr>
          <p:nvPr>
            <p:ph type="chart" sz="quarter" idx="13"/>
            <p:extLst>
              <p:ext uri="{D42A27DB-BD31-4B8C-83A1-F6EECF244321}">
                <p14:modId xmlns:p14="http://schemas.microsoft.com/office/powerpoint/2010/main" val="1423158110"/>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90002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70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p:txBody>
          <a:bodyPr/>
          <a:lstStyle/>
          <a:p>
            <a:r>
              <a:rPr lang="en-US" dirty="0"/>
              <a:t>Lorem ipsum dolor sit amet ipsum</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xmlns=""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xmlns=""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9</a:t>
            </a:fld>
            <a:endParaRPr lang="en-US" dirty="0"/>
          </a:p>
        </p:txBody>
      </p:sp>
    </p:spTree>
    <p:extLst>
      <p:ext uri="{BB962C8B-B14F-4D97-AF65-F5344CB8AC3E}">
        <p14:creationId xmlns:p14="http://schemas.microsoft.com/office/powerpoint/2010/main" val="3149670743"/>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60C99C-4D9A-4DAB-AA53-E488AEBCAE1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E1B6A5B5-1BEC-4EEA-9356-9BFD758ACB72}">
  <ds:schemaRefs>
    <ds:schemaRef ds:uri="http://schemas.microsoft.com/sharepoint/v3/contenttype/forms"/>
  </ds:schemaRefs>
</ds:datastoreItem>
</file>

<file path=customXml/itemProps3.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292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Black</vt:lpstr>
      <vt:lpstr>Calibri</vt:lpstr>
      <vt:lpstr>Calibri Light</vt:lpstr>
      <vt:lpstr>Times New Roman</vt:lpstr>
      <vt:lpstr>Office Theme</vt:lpstr>
      <vt:lpstr>AZUBI AFRICA DATA ANALYTICS PROFESSIONAL  COHORT 2 </vt:lpstr>
      <vt:lpstr>PROJECT TOPIC</vt:lpstr>
      <vt:lpstr>PROJECT TOPIC</vt:lpstr>
      <vt:lpstr>INTRODUCTION </vt:lpstr>
      <vt:lpstr>OBJECTIVES </vt:lpstr>
      <vt:lpstr>DATA SOURCE</vt:lpstr>
      <vt:lpstr>DATA EXPLORATION</vt:lpstr>
      <vt:lpstr>UNIVARIATE ANALYSIS</vt:lpstr>
      <vt:lpstr>Lorem ipsum dolor sit amet ipsum</vt:lpstr>
      <vt:lpstr>Slide Title</vt:lpstr>
      <vt:lpstr>Title Slide</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2023-09-06T17:38:01Z</dcterms:created>
  <dcterms:modified xsi:type="dcterms:W3CDTF">2023-09-09T09:47:29Z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