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6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7" r:id="rId5"/>
    <p:sldId id="301" r:id="rId6"/>
    <p:sldId id="303" r:id="rId7"/>
    <p:sldId id="286" r:id="rId8"/>
    <p:sldId id="324" r:id="rId9"/>
    <p:sldId id="307" r:id="rId10"/>
    <p:sldId id="306" r:id="rId11"/>
    <p:sldId id="308" r:id="rId12"/>
    <p:sldId id="300" r:id="rId13"/>
    <p:sldId id="311" r:id="rId14"/>
    <p:sldId id="312" r:id="rId15"/>
    <p:sldId id="313" r:id="rId16"/>
    <p:sldId id="315" r:id="rId17"/>
    <p:sldId id="316" r:id="rId18"/>
    <p:sldId id="318" r:id="rId19"/>
    <p:sldId id="319" r:id="rId20"/>
    <p:sldId id="320" r:id="rId21"/>
    <p:sldId id="289" r:id="rId22"/>
    <p:sldId id="329" r:id="rId23"/>
    <p:sldId id="327" r:id="rId24"/>
    <p:sldId id="325" r:id="rId25"/>
    <p:sldId id="328" r:id="rId26"/>
    <p:sldId id="330" r:id="rId27"/>
    <p:sldId id="32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1-4D21-A6E0-75AB23CDD3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1-4D21-A6E0-75AB23CDD3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1-4D21-A6E0-75AB23CDD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9432768"/>
        <c:axId val="1101095584"/>
      </c:barChart>
      <c:catAx>
        <c:axId val="78943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095584"/>
        <c:crosses val="autoZero"/>
        <c:auto val="1"/>
        <c:lblAlgn val="ctr"/>
        <c:lblOffset val="100"/>
        <c:noMultiLvlLbl val="0"/>
      </c:catAx>
      <c:valAx>
        <c:axId val="110109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43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1-4D21-A6E0-75AB23CDD3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1-4D21-A6E0-75AB23CDD3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1-4D21-A6E0-75AB23CDD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9432768"/>
        <c:axId val="1101095584"/>
      </c:barChart>
      <c:catAx>
        <c:axId val="78943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095584"/>
        <c:crosses val="autoZero"/>
        <c:auto val="1"/>
        <c:lblAlgn val="ctr"/>
        <c:lblOffset val="100"/>
        <c:noMultiLvlLbl val="0"/>
      </c:catAx>
      <c:valAx>
        <c:axId val="1101095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43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94414526522057E-2"/>
          <c:y val="3.1460634346273934E-2"/>
          <c:w val="0.95700558547347792"/>
          <c:h val="0.827482889553190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1-4D21-A6E0-75AB23CDD3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1-4D21-A6E0-75AB23CDD3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1-4D21-A6E0-75AB23CDD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9432768"/>
        <c:axId val="1101095584"/>
      </c:barChart>
      <c:catAx>
        <c:axId val="78943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095584"/>
        <c:crosses val="autoZero"/>
        <c:auto val="1"/>
        <c:lblAlgn val="ctr"/>
        <c:lblOffset val="100"/>
        <c:noMultiLvlLbl val="0"/>
      </c:catAx>
      <c:valAx>
        <c:axId val="1101095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43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94414526522057E-2"/>
          <c:y val="3.1460634346273934E-2"/>
          <c:w val="0.95700558547347792"/>
          <c:h val="0.827482889553190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1-4D21-A6E0-75AB23CDD3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1-4D21-A6E0-75AB23CDD3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1-4D21-A6E0-75AB23CDD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9432768"/>
        <c:axId val="1101095584"/>
      </c:barChart>
      <c:catAx>
        <c:axId val="78943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095584"/>
        <c:crosses val="autoZero"/>
        <c:auto val="1"/>
        <c:lblAlgn val="ctr"/>
        <c:lblOffset val="100"/>
        <c:noMultiLvlLbl val="0"/>
      </c:catAx>
      <c:valAx>
        <c:axId val="1101095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43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94414526522057E-2"/>
          <c:y val="3.1460634346273934E-2"/>
          <c:w val="0.95700558547347792"/>
          <c:h val="0.827482889553190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1-4D21-A6E0-75AB23CDD3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1-4D21-A6E0-75AB23CDD3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1-4D21-A6E0-75AB23CDD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9432768"/>
        <c:axId val="1101095584"/>
      </c:barChart>
      <c:catAx>
        <c:axId val="78943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095584"/>
        <c:crosses val="autoZero"/>
        <c:auto val="1"/>
        <c:lblAlgn val="ctr"/>
        <c:lblOffset val="100"/>
        <c:noMultiLvlLbl val="0"/>
      </c:catAx>
      <c:valAx>
        <c:axId val="1101095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43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94414526522057E-2"/>
          <c:y val="3.1460634346273934E-2"/>
          <c:w val="0.95700558547347792"/>
          <c:h val="0.827482889553190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1-4D21-A6E0-75AB23CDD3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1-4D21-A6E0-75AB23CDD3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1-4D21-A6E0-75AB23CDD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9432768"/>
        <c:axId val="1101095584"/>
      </c:barChart>
      <c:catAx>
        <c:axId val="78943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095584"/>
        <c:crosses val="autoZero"/>
        <c:auto val="1"/>
        <c:lblAlgn val="ctr"/>
        <c:lblOffset val="100"/>
        <c:noMultiLvlLbl val="0"/>
      </c:catAx>
      <c:valAx>
        <c:axId val="1101095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43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94414526522057E-2"/>
          <c:y val="3.1460634346273934E-2"/>
          <c:w val="0.95700558547347792"/>
          <c:h val="0.827482889553190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1-4D21-A6E0-75AB23CDD3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1-4D21-A6E0-75AB23CDD3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1-4D21-A6E0-75AB23CDD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9432768"/>
        <c:axId val="1101095584"/>
      </c:barChart>
      <c:catAx>
        <c:axId val="78943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095584"/>
        <c:crosses val="autoZero"/>
        <c:auto val="1"/>
        <c:lblAlgn val="ctr"/>
        <c:lblOffset val="100"/>
        <c:noMultiLvlLbl val="0"/>
      </c:catAx>
      <c:valAx>
        <c:axId val="1101095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43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94414526522057E-2"/>
          <c:y val="3.1460634346273934E-2"/>
          <c:w val="0.95700558547347792"/>
          <c:h val="0.827482889553190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1-4D21-A6E0-75AB23CDD3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1-4D21-A6E0-75AB23CDD3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1-4D21-A6E0-75AB23CDD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9432768"/>
        <c:axId val="1101095584"/>
      </c:barChart>
      <c:catAx>
        <c:axId val="78943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095584"/>
        <c:crosses val="autoZero"/>
        <c:auto val="1"/>
        <c:lblAlgn val="ctr"/>
        <c:lblOffset val="100"/>
        <c:noMultiLvlLbl val="0"/>
      </c:catAx>
      <c:valAx>
        <c:axId val="1101095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43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991350" cy="4967287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991350" cy="4967287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991350" cy="49672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4" name="Picture 3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991350" cy="4967286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4" name="Picture 3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112073" cy="5050732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112073" cy="5050732"/>
        </a:xfrm>
        <a:prstGeom xmlns:a="http://schemas.openxmlformats.org/drawingml/2006/main" prst="rect">
          <a:avLst/>
        </a:prstGeom>
      </cdr:spPr>
    </cdr:pic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0.05084</cdr:x>
      <cdr:y>0.13052</cdr:y>
    </cdr:from>
    <cdr:to>
      <cdr:x>0.9731</cdr:x>
      <cdr:y>0.97466</cdr:y>
    </cdr:to>
    <cdr:pic>
      <cdr:nvPicPr>
        <cdr:cNvPr id="3" name="Picture 2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61600" y="659220"/>
          <a:ext cx="6559180" cy="4263542"/>
        </a:xfrm>
        <a:prstGeom xmlns:a="http://schemas.openxmlformats.org/drawingml/2006/main" prst="rect">
          <a:avLst/>
        </a:prstGeom>
      </cdr:spPr>
    </cdr:pic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112073" cy="505073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zindi.africa/competitions/customer-churn-prediction-challenge-for-azubian" TargetMode="Externa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49640" y="3442184"/>
            <a:ext cx="3473083" cy="341581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1" y="30935"/>
            <a:ext cx="11826239" cy="244688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</a:rPr>
              <a:t>AZUBI AFRICA</a:t>
            </a:r>
            <a:b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</a:rPr>
              <a:t>DATA ANALYTICS PROFESSIONAL  COHORT 2 </a:t>
            </a:r>
            <a:endParaRPr lang="en-US" dirty="0">
              <a:solidFill>
                <a:srgbClr val="00206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765" y="2769326"/>
            <a:ext cx="9627325" cy="4088673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Footlight MT Light" panose="0204060206030A020304" pitchFamily="18" charset="0"/>
              </a:rPr>
              <a:t>TEAM ZURICH </a:t>
            </a:r>
            <a:endParaRPr lang="en-US" sz="4000" dirty="0">
              <a:latin typeface="Footlight MT Light" panose="0204060206030A020304" pitchFamily="18" charset="0"/>
            </a:endParaRPr>
          </a:p>
          <a:p>
            <a:r>
              <a:rPr lang="en-US" sz="4000" dirty="0" smtClean="0">
                <a:latin typeface="Footlight MT Light" panose="0204060206030A020304" pitchFamily="18" charset="0"/>
              </a:rPr>
              <a:t>CAPSTONE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7" y="5424847"/>
            <a:ext cx="2071367" cy="14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UNIVARIATE ANALYSIS</a:t>
            </a:r>
            <a:endParaRPr lang="en-US" dirty="0">
              <a:solidFill>
                <a:srgbClr val="00206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21" name="Chart Placeholder 20">
            <a:extLst>
              <a:ext uri="{FF2B5EF4-FFF2-40B4-BE49-F238E27FC236}">
                <a16:creationId xmlns:a16="http://schemas.microsoft.com/office/drawing/2014/main" id="{D8DD12A5-FE18-4970-8B30-E368D9BD86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689014163"/>
              </p:ext>
            </p:extLst>
          </p:nvPr>
        </p:nvGraphicFramePr>
        <p:xfrm>
          <a:off x="4900613" y="1233488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Counts based on customers’ tenure.</a:t>
            </a:r>
          </a:p>
          <a:p>
            <a:r>
              <a:rPr lang="en-US" dirty="0"/>
              <a:t>K &gt; 24 month 1021853 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18-21 month 22494 </a:t>
            </a:r>
            <a:endParaRPr lang="en-US" dirty="0" smtClean="0"/>
          </a:p>
          <a:p>
            <a:r>
              <a:rPr lang="en-US" dirty="0" smtClean="0"/>
              <a:t>H </a:t>
            </a:r>
            <a:r>
              <a:rPr lang="en-US" dirty="0"/>
              <a:t>15-18 month 12913 </a:t>
            </a:r>
            <a:endParaRPr lang="en-US" dirty="0" smtClean="0"/>
          </a:p>
          <a:p>
            <a:r>
              <a:rPr lang="en-US" dirty="0" smtClean="0"/>
              <a:t>G </a:t>
            </a:r>
            <a:r>
              <a:rPr lang="en-US" dirty="0"/>
              <a:t>12-15 month 7520 </a:t>
            </a:r>
            <a:endParaRPr lang="en-US" dirty="0" smtClean="0"/>
          </a:p>
          <a:p>
            <a:r>
              <a:rPr lang="en-US" dirty="0" smtClean="0"/>
              <a:t>J </a:t>
            </a:r>
            <a:r>
              <a:rPr lang="en-US" dirty="0"/>
              <a:t>21-24 month 6324 </a:t>
            </a:r>
            <a:endParaRPr lang="en-US" dirty="0" smtClean="0"/>
          </a:p>
          <a:p>
            <a:r>
              <a:rPr lang="en-US" dirty="0" smtClean="0"/>
              <a:t>F </a:t>
            </a:r>
            <a:r>
              <a:rPr lang="en-US" dirty="0"/>
              <a:t>9-12 month 4604 </a:t>
            </a:r>
            <a:endParaRPr lang="en-US" dirty="0" smtClean="0"/>
          </a:p>
          <a:p>
            <a:r>
              <a:rPr lang="en-US" dirty="0" smtClean="0"/>
              <a:t>E </a:t>
            </a:r>
            <a:r>
              <a:rPr lang="en-US" dirty="0"/>
              <a:t>6-9 month 929 </a:t>
            </a:r>
            <a:endParaRPr lang="en-US" dirty="0" smtClean="0"/>
          </a:p>
          <a:p>
            <a:r>
              <a:rPr lang="en-US" dirty="0" smtClean="0"/>
              <a:t>D </a:t>
            </a:r>
            <a:r>
              <a:rPr lang="en-US" dirty="0"/>
              <a:t>3-6 month 387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7926"/>
            <a:ext cx="2011854" cy="1731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777452"/>
            <a:ext cx="7291387" cy="44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7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UNIVARIATE ANALYSIS</a:t>
            </a:r>
            <a:endParaRPr lang="en-US" dirty="0">
              <a:solidFill>
                <a:srgbClr val="00206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21" name="Chart Placeholder 20">
            <a:extLst>
              <a:ext uri="{FF2B5EF4-FFF2-40B4-BE49-F238E27FC236}">
                <a16:creationId xmlns:a16="http://schemas.microsoft.com/office/drawing/2014/main" id="{D8DD12A5-FE18-4970-8B30-E368D9BD86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899091351"/>
              </p:ext>
            </p:extLst>
          </p:nvPr>
        </p:nvGraphicFramePr>
        <p:xfrm>
          <a:off x="4905374" y="1316933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of Top 20 Packages.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7926"/>
            <a:ext cx="2011854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1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MULTIVARIATE ANALYSIS</a:t>
            </a:r>
            <a:endParaRPr lang="en-US" dirty="0">
              <a:solidFill>
                <a:srgbClr val="00206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21" name="Chart Placeholder 20">
            <a:extLst>
              <a:ext uri="{FF2B5EF4-FFF2-40B4-BE49-F238E27FC236}">
                <a16:creationId xmlns:a16="http://schemas.microsoft.com/office/drawing/2014/main" id="{D8DD12A5-FE18-4970-8B30-E368D9BD86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311514964"/>
              </p:ext>
            </p:extLst>
          </p:nvPr>
        </p:nvGraphicFramePr>
        <p:xfrm>
          <a:off x="4905374" y="1316933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churn status by Customers who have being with the company for more than two </a:t>
            </a:r>
            <a:r>
              <a:rPr lang="en-US" dirty="0" smtClean="0"/>
              <a:t>years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For customers who have been with the company for more than twenty-four (24) months, 834740 people remained, and 187113 Churned.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7926"/>
            <a:ext cx="2011854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1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MULTIVARIATE ANALYSIS</a:t>
            </a:r>
            <a:endParaRPr lang="en-US" dirty="0">
              <a:solidFill>
                <a:srgbClr val="00206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21" name="Chart Placeholder 20">
            <a:extLst>
              <a:ext uri="{FF2B5EF4-FFF2-40B4-BE49-F238E27FC236}">
                <a16:creationId xmlns:a16="http://schemas.microsoft.com/office/drawing/2014/main" id="{D8DD12A5-FE18-4970-8B30-E368D9BD86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440941315"/>
              </p:ext>
            </p:extLst>
          </p:nvPr>
        </p:nvGraphicFramePr>
        <p:xfrm>
          <a:off x="4784651" y="1233489"/>
          <a:ext cx="7112073" cy="5050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</a:t>
            </a:r>
            <a:r>
              <a:rPr lang="en-US" dirty="0" smtClean="0"/>
              <a:t>customer churn </a:t>
            </a:r>
            <a:r>
              <a:rPr lang="en-US" dirty="0"/>
              <a:t>status by </a:t>
            </a:r>
            <a:r>
              <a:rPr lang="en-US" dirty="0" smtClean="0"/>
              <a:t>tenure.</a:t>
            </a:r>
          </a:p>
          <a:p>
            <a:endParaRPr lang="en-US" dirty="0"/>
          </a:p>
          <a:p>
            <a:r>
              <a:rPr lang="en-US" b="1" dirty="0"/>
              <a:t>NOTE :</a:t>
            </a:r>
            <a:r>
              <a:rPr lang="en-US" dirty="0"/>
              <a:t> For customers who have been with the company for between 18 to 21 months, 16308 people remained and 6186 stopped using provided services.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7926"/>
            <a:ext cx="2011854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0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MULTIVARIATE ANALYSIS</a:t>
            </a:r>
            <a:endParaRPr lang="en-US" dirty="0">
              <a:solidFill>
                <a:srgbClr val="00206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21" name="Chart Placeholder 20">
            <a:extLst>
              <a:ext uri="{FF2B5EF4-FFF2-40B4-BE49-F238E27FC236}">
                <a16:creationId xmlns:a16="http://schemas.microsoft.com/office/drawing/2014/main" id="{D8DD12A5-FE18-4970-8B30-E368D9BD86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231987833"/>
              </p:ext>
            </p:extLst>
          </p:nvPr>
        </p:nvGraphicFramePr>
        <p:xfrm>
          <a:off x="4784651" y="1233489"/>
          <a:ext cx="7112073" cy="5050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</a:t>
            </a:r>
            <a:r>
              <a:rPr lang="en-US" dirty="0" smtClean="0"/>
              <a:t>customer churn </a:t>
            </a:r>
            <a:r>
              <a:rPr lang="en-US" dirty="0"/>
              <a:t>status by </a:t>
            </a:r>
            <a:r>
              <a:rPr lang="en-US" dirty="0" smtClean="0"/>
              <a:t>tenure.</a:t>
            </a:r>
          </a:p>
          <a:p>
            <a:endParaRPr lang="en-US" dirty="0"/>
          </a:p>
          <a:p>
            <a:r>
              <a:rPr lang="en-US" b="1" dirty="0"/>
              <a:t>NOTE :</a:t>
            </a:r>
            <a:r>
              <a:rPr lang="en-US" dirty="0"/>
              <a:t> For customers who have been with the company for between 3 to 6 months, 333 people remained and 54 stopped using provided </a:t>
            </a:r>
            <a:r>
              <a:rPr lang="en-US" dirty="0" smtClean="0"/>
              <a:t>services.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7926"/>
            <a:ext cx="2011854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9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</a:rPr>
              <a:t>FEATURE ENGINEERING &amp; PROCESSING</a:t>
            </a:r>
            <a:endParaRPr lang="en-US" dirty="0">
              <a:solidFill>
                <a:srgbClr val="00206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02103" y="2834829"/>
            <a:ext cx="11520487" cy="37471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that will not be relevant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modeling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REGION, TOP_PACK, and MRG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missing values for the numerical columns with their means (averages)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SimpleImputer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duplicates in the data. So there will be no need to compute for duplicated values.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features to help in building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697"/>
            <a:ext cx="1807535" cy="15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4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FEATURE CREATION</a:t>
            </a:r>
            <a:endParaRPr lang="en-US" dirty="0">
              <a:solidFill>
                <a:srgbClr val="00206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21" name="Chart Placeholder 20">
            <a:extLst>
              <a:ext uri="{FF2B5EF4-FFF2-40B4-BE49-F238E27FC236}">
                <a16:creationId xmlns:a16="http://schemas.microsoft.com/office/drawing/2014/main" id="{D8DD12A5-FE18-4970-8B30-E368D9BD86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957154496"/>
              </p:ext>
            </p:extLst>
          </p:nvPr>
        </p:nvGraphicFramePr>
        <p:xfrm>
          <a:off x="4784651" y="1233489"/>
          <a:ext cx="7112073" cy="5050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new features were created on both the train and test data to enhance our model building and evaluation.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7926"/>
            <a:ext cx="2011854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7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MODEL BUILDING &amp; EVALUATION</a:t>
            </a:r>
            <a:endParaRPr lang="en-US" dirty="0">
              <a:solidFill>
                <a:srgbClr val="00206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21" name="Chart Placeholder 20">
            <a:extLst>
              <a:ext uri="{FF2B5EF4-FFF2-40B4-BE49-F238E27FC236}">
                <a16:creationId xmlns:a16="http://schemas.microsoft.com/office/drawing/2014/main" id="{D8DD12A5-FE18-4970-8B30-E368D9BD86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793549429"/>
              </p:ext>
            </p:extLst>
          </p:nvPr>
        </p:nvGraphicFramePr>
        <p:xfrm>
          <a:off x="4784651" y="1450975"/>
          <a:ext cx="7017489" cy="4833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Classifier.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Naïve Bayes Classifier.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Classifier.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7926"/>
            <a:ext cx="2011854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59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4518025"/>
            <a:ext cx="5372100" cy="711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Lorem ipsum dolor sit amet ipsum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678" y="384038"/>
            <a:ext cx="7026362" cy="7112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MODEL BUILDING &amp;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9" y="-1"/>
            <a:ext cx="1857153" cy="7396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6" y="1566244"/>
            <a:ext cx="10617957" cy="501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678" y="384038"/>
            <a:ext cx="7026362" cy="711200"/>
          </a:xfrm>
        </p:spPr>
        <p:txBody>
          <a:bodyPr/>
          <a:lstStyle/>
          <a:p>
            <a:r>
              <a:rPr lang="en-US" sz="3600" dirty="0" smtClean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MODEL BUILDING &amp; EVALUATION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(HYPER PARAMETER TUNNING)</a:t>
            </a:r>
            <a:endParaRPr lang="en-US" sz="3600" dirty="0">
              <a:solidFill>
                <a:srgbClr val="00206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9" y="-1"/>
            <a:ext cx="1857153" cy="739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07" y="1910687"/>
            <a:ext cx="8718946" cy="36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1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136" y="190968"/>
            <a:ext cx="5272764" cy="1224955"/>
          </a:xfrm>
        </p:spPr>
        <p:txBody>
          <a:bodyPr/>
          <a:lstStyle/>
          <a:p>
            <a:r>
              <a:rPr lang="en-US" sz="3600" dirty="0" smtClean="0">
                <a:solidFill>
                  <a:srgbClr val="002060"/>
                </a:solidFill>
                <a:latin typeface="Footlight MT Light" panose="0204060206030A020304" pitchFamily="18" charset="0"/>
              </a:rPr>
              <a:t>PROJECT TOPIC</a:t>
            </a:r>
            <a:endParaRPr lang="en-US" sz="3600" dirty="0">
              <a:solidFill>
                <a:srgbClr val="00206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166" y="1914491"/>
            <a:ext cx="5948362" cy="281225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CUSTOMER CHURN</a:t>
            </a:r>
            <a:endParaRPr lang="en-US" sz="3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252794"/>
            <a:ext cx="2011680" cy="1732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38" y="0"/>
            <a:ext cx="4261473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4518025"/>
            <a:ext cx="5372100" cy="711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Lorem ipsum dolor sit amet ipsum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74135" y="47221"/>
            <a:ext cx="5372096" cy="711200"/>
          </a:xfrm>
        </p:spPr>
        <p:txBody>
          <a:bodyPr/>
          <a:lstStyle/>
          <a:p>
            <a:r>
              <a:rPr lang="en-US" sz="3600" dirty="0" smtClean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DEPLOYMENT</a:t>
            </a:r>
            <a:endParaRPr lang="en-US" sz="3600" dirty="0">
              <a:solidFill>
                <a:srgbClr val="00206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9" y="-1"/>
            <a:ext cx="1857153" cy="739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7" y="795181"/>
            <a:ext cx="11653468" cy="60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67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74135" y="47221"/>
            <a:ext cx="5372096" cy="711200"/>
          </a:xfrm>
        </p:spPr>
        <p:txBody>
          <a:bodyPr/>
          <a:lstStyle/>
          <a:p>
            <a:r>
              <a:rPr lang="en-US" sz="3600" dirty="0" smtClean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DEPLOYMENT</a:t>
            </a:r>
            <a:endParaRPr lang="en-US" sz="3600" dirty="0">
              <a:solidFill>
                <a:srgbClr val="00206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9" y="-1"/>
            <a:ext cx="1857153" cy="739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78" y="1039164"/>
            <a:ext cx="9219912" cy="60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69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74135" y="47221"/>
            <a:ext cx="5372096" cy="711200"/>
          </a:xfrm>
        </p:spPr>
        <p:txBody>
          <a:bodyPr/>
          <a:lstStyle/>
          <a:p>
            <a:r>
              <a:rPr lang="en-US" sz="3600" dirty="0" smtClean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DEPLOYMENT</a:t>
            </a:r>
            <a:endParaRPr lang="en-US" sz="3600" dirty="0">
              <a:solidFill>
                <a:srgbClr val="00206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9" y="-1"/>
            <a:ext cx="1857153" cy="739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" y="1774208"/>
            <a:ext cx="11759429" cy="508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80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</a:rPr>
              <a:t>APPRECIATION </a:t>
            </a:r>
            <a:endParaRPr lang="en-US" dirty="0">
              <a:solidFill>
                <a:srgbClr val="00206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371475" y="2413590"/>
            <a:ext cx="11132287" cy="326419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churn is not just about retaining customers; it's about delivering exceptional service, tailored solutions, and personalized experiences. Our data-driven approach ensures that we can offer precisely that, fostering stronger and more enduring relationships.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move forward, let us remember that every piece of data is a key to understanding, every insight is an opportunity to act, and every customer is a valued partner on this journey. Together, we have the tools and knowledge to not only predict churn but to avoid it altogether.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697"/>
            <a:ext cx="1648047" cy="14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3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</a:rPr>
              <a:t>CONCLUSION </a:t>
            </a:r>
            <a:endParaRPr lang="en-US" dirty="0">
              <a:solidFill>
                <a:srgbClr val="00206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371475" y="2413590"/>
            <a:ext cx="11132287" cy="326419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extend our heartfelt thanks to the entire team at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Azubi Africa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their dedication and expertise, which contributed significantly to the success of our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GetiNNotized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GmbH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acknowledge the exceptional work of our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Engineers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guidance of the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Trainers as well as the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areer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eam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Azubi Africa. 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here today as a result of your support and look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to future collaborations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697"/>
            <a:ext cx="1648047" cy="14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0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136" y="190968"/>
            <a:ext cx="5272764" cy="1224955"/>
          </a:xfrm>
        </p:spPr>
        <p:txBody>
          <a:bodyPr/>
          <a:lstStyle/>
          <a:p>
            <a:r>
              <a:rPr lang="en-US" sz="4400" dirty="0" smtClean="0">
                <a:solidFill>
                  <a:srgbClr val="002060"/>
                </a:solidFill>
                <a:latin typeface="Footlight MT Light" panose="0204060206030A020304" pitchFamily="18" charset="0"/>
              </a:rPr>
              <a:t>PROJECT TEAM</a:t>
            </a:r>
            <a:endParaRPr lang="en-US" sz="4400" dirty="0">
              <a:solidFill>
                <a:srgbClr val="00206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911" y="1914490"/>
            <a:ext cx="7046089" cy="426122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Elvis </a:t>
            </a:r>
            <a:r>
              <a:rPr lang="en-US" sz="3200" b="1" dirty="0" err="1">
                <a:latin typeface="Arial Black" panose="020B0A04020102020204" pitchFamily="34" charset="0"/>
              </a:rPr>
              <a:t>Darko</a:t>
            </a:r>
            <a:r>
              <a:rPr lang="en-US" sz="3200" b="1" dirty="0">
                <a:latin typeface="Arial Black" panose="020B0A04020102020204" pitchFamily="34" charset="0"/>
              </a:rPr>
              <a:t>   - </a:t>
            </a:r>
            <a:r>
              <a:rPr lang="en-US" sz="3200" b="1" dirty="0" smtClean="0">
                <a:latin typeface="Arial Black" panose="020B0A04020102020204" pitchFamily="34" charset="0"/>
              </a:rPr>
              <a:t>Ghana - Lead</a:t>
            </a:r>
            <a:endParaRPr lang="en-US" sz="3200" b="1" dirty="0">
              <a:latin typeface="Arial Black" panose="020B0A04020102020204" pitchFamily="34" charset="0"/>
            </a:endParaRPr>
          </a:p>
          <a:p>
            <a:r>
              <a:rPr lang="en-US" sz="3200" b="1" dirty="0">
                <a:latin typeface="Arial Black" panose="020B0A04020102020204" pitchFamily="34" charset="0"/>
              </a:rPr>
              <a:t>Faith </a:t>
            </a:r>
            <a:r>
              <a:rPr lang="en-US" sz="3200" b="1" dirty="0" err="1">
                <a:latin typeface="Arial Black" panose="020B0A04020102020204" pitchFamily="34" charset="0"/>
              </a:rPr>
              <a:t>Berida</a:t>
            </a:r>
            <a:r>
              <a:rPr lang="en-US" sz="3200" b="1" dirty="0">
                <a:latin typeface="Arial Black" panose="020B0A04020102020204" pitchFamily="34" charset="0"/>
              </a:rPr>
              <a:t>  - Nigeria</a:t>
            </a:r>
          </a:p>
          <a:p>
            <a:r>
              <a:rPr lang="en-US" sz="3200" b="1" dirty="0">
                <a:latin typeface="Arial Black" panose="020B0A04020102020204" pitchFamily="34" charset="0"/>
              </a:rPr>
              <a:t>Richmond E.Y. Abake – Ghana</a:t>
            </a:r>
          </a:p>
          <a:p>
            <a:r>
              <a:rPr lang="en-US" sz="3200" b="1" dirty="0">
                <a:latin typeface="Arial Black" panose="020B0A04020102020204" pitchFamily="34" charset="0"/>
              </a:rPr>
              <a:t>Joseph </a:t>
            </a:r>
            <a:r>
              <a:rPr lang="en-US" sz="3200" b="1" dirty="0" err="1">
                <a:latin typeface="Arial Black" panose="020B0A04020102020204" pitchFamily="34" charset="0"/>
              </a:rPr>
              <a:t>Gikubu</a:t>
            </a:r>
            <a:r>
              <a:rPr lang="en-US" sz="3200" b="1" dirty="0">
                <a:latin typeface="Arial Black" panose="020B0A04020102020204" pitchFamily="34" charset="0"/>
              </a:rPr>
              <a:t> – Kenya</a:t>
            </a:r>
          </a:p>
          <a:p>
            <a:r>
              <a:rPr lang="en-US" sz="3200" b="1" dirty="0">
                <a:latin typeface="Arial Black" panose="020B0A04020102020204" pitchFamily="34" charset="0"/>
              </a:rPr>
              <a:t>Richmond </a:t>
            </a:r>
            <a:r>
              <a:rPr lang="en-US" sz="3200" b="1" dirty="0" err="1">
                <a:latin typeface="Arial Black" panose="020B0A04020102020204" pitchFamily="34" charset="0"/>
              </a:rPr>
              <a:t>Tetteh</a:t>
            </a:r>
            <a:r>
              <a:rPr lang="en-US" sz="3200" b="1" dirty="0">
                <a:latin typeface="Arial Black" panose="020B0A04020102020204" pitchFamily="34" charset="0"/>
              </a:rPr>
              <a:t> – Ghana</a:t>
            </a:r>
          </a:p>
          <a:p>
            <a:r>
              <a:rPr lang="en-US" sz="3200" b="1" dirty="0">
                <a:latin typeface="Arial Black" panose="020B0A04020102020204" pitchFamily="34" charset="0"/>
              </a:rPr>
              <a:t>Marie Grace </a:t>
            </a:r>
            <a:r>
              <a:rPr lang="en-US" sz="3200" b="1" dirty="0" err="1" smtClean="0">
                <a:latin typeface="Arial Black" panose="020B0A04020102020204" pitchFamily="34" charset="0"/>
              </a:rPr>
              <a:t>Kagaju</a:t>
            </a:r>
            <a:r>
              <a:rPr lang="en-US" sz="3200" b="1" dirty="0" smtClean="0">
                <a:latin typeface="Arial Black" panose="020B0A04020102020204" pitchFamily="34" charset="0"/>
              </a:rPr>
              <a:t> - Rwanda</a:t>
            </a: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252794"/>
            <a:ext cx="2011680" cy="1732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38" y="0"/>
            <a:ext cx="4261473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0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</a:rPr>
              <a:t>OUTLINE</a:t>
            </a:r>
            <a:endParaRPr lang="en-US" dirty="0">
              <a:solidFill>
                <a:srgbClr val="00206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677" y="2263774"/>
            <a:ext cx="11751285" cy="4107188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pPr algn="just"/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Objective.</a:t>
            </a:r>
          </a:p>
          <a:p>
            <a:pPr algn="just"/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Source.</a:t>
            </a:r>
          </a:p>
          <a:p>
            <a:pPr algn="just"/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Exploration.</a:t>
            </a:r>
          </a:p>
          <a:p>
            <a:pPr algn="just"/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and Processing.</a:t>
            </a:r>
          </a:p>
          <a:p>
            <a:pPr algn="just"/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Building.</a:t>
            </a:r>
          </a:p>
          <a:p>
            <a:pPr algn="just"/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344"/>
            <a:ext cx="2011854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Footlight MT Light" panose="0204060206030A020304" pitchFamily="18" charset="0"/>
              </a:rPr>
              <a:t>INTRODUCTION </a:t>
            </a:r>
            <a:endParaRPr lang="en-US" sz="4400" dirty="0">
              <a:solidFill>
                <a:srgbClr val="00206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677" y="2263774"/>
            <a:ext cx="11751285" cy="4107188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churn is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customers who have discontinued or terminated their services divided by the total number of customers at the beginning of a specific period. It represents the rate at which subscribers or users of telecom services decide to switch to a different provider, cancel their subscriptions, or altogether stop using the services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would help this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to better serve 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by understanding which customers are at risk of leaving.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344"/>
            <a:ext cx="2011854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Footlight MT Light" panose="0204060206030A020304" pitchFamily="18" charset="0"/>
              </a:rPr>
              <a:t>OBJECTIVES</a:t>
            </a:r>
            <a:r>
              <a:rPr lang="en-US" sz="44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endParaRPr lang="en-US" sz="44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677" y="2263774"/>
            <a:ext cx="11751285" cy="4107188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evelop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predictive model that determines the likelihood for a customer to churn - to stop purchasing airtime and data from the 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Expresso Telecommunications Company.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048"/>
            <a:ext cx="2011854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8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</a:rPr>
              <a:t>DATA SOURCE</a:t>
            </a:r>
            <a:endParaRPr lang="en-US" dirty="0">
              <a:solidFill>
                <a:srgbClr val="00206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7808" y="2822261"/>
            <a:ext cx="11254154" cy="19534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Dataset is a Telco data which was obtained from a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Zindi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challenge  known as the 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The_Azubian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796"/>
            <a:ext cx="2011854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2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</a:rPr>
              <a:t>DATA EXPLORATION</a:t>
            </a:r>
            <a:endParaRPr lang="en-US" dirty="0">
              <a:solidFill>
                <a:srgbClr val="00206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02103" y="2834829"/>
            <a:ext cx="11520487" cy="37471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performed an Exploratory Data Analysis on our dataset to gain insight into our dataset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Using the CRISP-DM approach.</a:t>
            </a:r>
          </a:p>
          <a:p>
            <a:endParaRPr lang="en-US" sz="32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859"/>
            <a:ext cx="2011854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7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UNIVARIATE ANALYSIS</a:t>
            </a:r>
            <a:endParaRPr lang="en-US" dirty="0">
              <a:solidFill>
                <a:srgbClr val="00206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21" name="Chart Placeholder 20">
            <a:extLst>
              <a:ext uri="{FF2B5EF4-FFF2-40B4-BE49-F238E27FC236}">
                <a16:creationId xmlns:a16="http://schemas.microsoft.com/office/drawing/2014/main" id="{D8DD12A5-FE18-4970-8B30-E368D9BD86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423158110"/>
              </p:ext>
            </p:extLst>
          </p:nvPr>
        </p:nvGraphicFramePr>
        <p:xfrm>
          <a:off x="4900613" y="1233488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Counts based on customers’ regions.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five cities with the highest concentration of customers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DAKAR - 256259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THIES - 90171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SAINT LOUIS - 59895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LOUGA - 49679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KAOLACK - 48498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7926"/>
            <a:ext cx="2011854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60C99C-4D9A-4DAB-AA53-E488AEBCAE16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710</Words>
  <Application>Microsoft Office PowerPoint</Application>
  <PresentationFormat>Widescreen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Algerian</vt:lpstr>
      <vt:lpstr>Arial</vt:lpstr>
      <vt:lpstr>Arial Black</vt:lpstr>
      <vt:lpstr>Calibri</vt:lpstr>
      <vt:lpstr>Calibri Light</vt:lpstr>
      <vt:lpstr>Footlight MT Light</vt:lpstr>
      <vt:lpstr>Times New Roman</vt:lpstr>
      <vt:lpstr>Office Theme</vt:lpstr>
      <vt:lpstr>AZUBI AFRICA DATA ANALYTICS PROFESSIONAL  COHORT 2 </vt:lpstr>
      <vt:lpstr>PROJECT TOPIC</vt:lpstr>
      <vt:lpstr>PROJECT TEAM</vt:lpstr>
      <vt:lpstr>OUTLINE</vt:lpstr>
      <vt:lpstr>INTRODUCTION </vt:lpstr>
      <vt:lpstr>OBJECTIVES </vt:lpstr>
      <vt:lpstr>DATA SOURCE</vt:lpstr>
      <vt:lpstr>DATA EXPLORATION</vt:lpstr>
      <vt:lpstr>UNIVARIATE ANALYSIS</vt:lpstr>
      <vt:lpstr>UNIVARIATE ANALYSIS</vt:lpstr>
      <vt:lpstr>UNIVARIATE ANALYSIS</vt:lpstr>
      <vt:lpstr>MULTIVARIATE ANALYSIS</vt:lpstr>
      <vt:lpstr>MULTIVARIATE ANALYSIS</vt:lpstr>
      <vt:lpstr>MULTIVARIATE ANALYSIS</vt:lpstr>
      <vt:lpstr>FEATURE ENGINEERING &amp; PROCESSING</vt:lpstr>
      <vt:lpstr>FEATURE CREATION</vt:lpstr>
      <vt:lpstr>MODEL BUILDING &amp; EVALUATION</vt:lpstr>
      <vt:lpstr>Lorem ipsum dolor sit amet ipsum</vt:lpstr>
      <vt:lpstr>PowerPoint Presentation</vt:lpstr>
      <vt:lpstr>Lorem ipsum dolor sit amet ipsum</vt:lpstr>
      <vt:lpstr>PowerPoint Presentation</vt:lpstr>
      <vt:lpstr>PowerPoint Presentation</vt:lpstr>
      <vt:lpstr>APPRECIATION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2023-09-06T17:38:01Z</dcterms:created>
  <dcterms:modified xsi:type="dcterms:W3CDTF">2023-09-13T08:31:53Z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