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  <p:sldId id="277" r:id="rId22"/>
    <p:sldId id="278" r:id="rId23"/>
    <p:sldId id="279" r:id="rId24"/>
    <p:sldId id="260" r:id="rId25"/>
    <p:sldId id="281" r:id="rId26"/>
    <p:sldId id="282" r:id="rId27"/>
    <p:sldId id="283" r:id="rId28"/>
    <p:sldId id="284" r:id="rId29"/>
    <p:sldId id="285" r:id="rId30"/>
    <p:sldId id="288" r:id="rId31"/>
    <p:sldId id="286" r:id="rId32"/>
    <p:sldId id="287" r:id="rId33"/>
    <p:sldId id="290" r:id="rId34"/>
    <p:sldId id="289" r:id="rId3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C00000"/>
                </a:solidFill>
                <a:latin typeface="Algerian" pitchFamily="82" charset="0"/>
              </a:rPr>
              <a:t>SHA 256 VHDL</a:t>
            </a:r>
          </a:p>
        </p:txBody>
      </p:sp>
    </p:spTree>
    <p:extLst>
      <p:ext uri="{BB962C8B-B14F-4D97-AF65-F5344CB8AC3E}">
        <p14:creationId xmlns:p14="http://schemas.microsoft.com/office/powerpoint/2010/main" val="333804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Barrel Shifter</a:t>
            </a:r>
          </a:p>
        </p:txBody>
      </p:sp>
      <p:pic>
        <p:nvPicPr>
          <p:cNvPr id="8194" name="Picture 2" descr="C:\Users\nives\OneDrive\Desktop\ALD\sha256vhdl\presentation_pictures\code - shi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6" y="2144420"/>
            <a:ext cx="8331771" cy="31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Barrel Shifter</a:t>
            </a:r>
          </a:p>
        </p:txBody>
      </p:sp>
      <p:pic>
        <p:nvPicPr>
          <p:cNvPr id="9218" name="Picture 2" descr="C:\Users\nives\OneDrive\Desktop\ALD\sha256vhdl\presentation_pictures\sim - shi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21500"/>
            <a:ext cx="7943319" cy="40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3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Sequential Components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 includes the following sequential units, implemented with processes:</a:t>
            </a:r>
          </a:p>
          <a:p>
            <a:r>
              <a:rPr lang="en-US" dirty="0"/>
              <a:t>Register File</a:t>
            </a:r>
          </a:p>
          <a:p>
            <a:r>
              <a:rPr lang="en-US" dirty="0"/>
              <a:t>Shift Register</a:t>
            </a:r>
          </a:p>
          <a:p>
            <a:r>
              <a:rPr lang="en-US" dirty="0"/>
              <a:t>Ripple Counter</a:t>
            </a:r>
          </a:p>
          <a:p>
            <a:r>
              <a:rPr lang="en-US" dirty="0" err="1"/>
              <a:t>Debouncer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3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Register File</a:t>
            </a:r>
          </a:p>
        </p:txBody>
      </p:sp>
      <p:pic>
        <p:nvPicPr>
          <p:cNvPr id="10242" name="Picture 2" descr="C:\Users\nives\OneDrive\Desktop\ALD\sha256vhdl\presentation_pictures\code - register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4114"/>
            <a:ext cx="5616624" cy="2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nives\OneDrive\Desktop\ALD\sha256vhdl\presentation_pictures\code - regist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51437"/>
            <a:ext cx="4373736" cy="27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3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Register File</a:t>
            </a:r>
          </a:p>
        </p:txBody>
      </p:sp>
      <p:pic>
        <p:nvPicPr>
          <p:cNvPr id="11266" name="Picture 2" descr="C:\Users\nives\OneDrive\Desktop\ALD\sha256vhdl\presentation_pictures\sim - 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756103" cy="39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7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Shift Register</a:t>
            </a:r>
          </a:p>
        </p:txBody>
      </p:sp>
      <p:pic>
        <p:nvPicPr>
          <p:cNvPr id="12291" name="Picture 3" descr="C:\Users\nives\OneDrive\Desktop\ALD\sha256vhdl\presentation_pictures\code - shift reg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6" y="3068960"/>
            <a:ext cx="8336343" cy="36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nives\OneDrive\Desktop\ALD\sha256vhdl\presentation_pictures\code - shift reg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60"/>
            <a:ext cx="5697557" cy="285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2627784" y="3212976"/>
            <a:ext cx="72008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75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Shift Register</a:t>
            </a:r>
          </a:p>
        </p:txBody>
      </p:sp>
      <p:pic>
        <p:nvPicPr>
          <p:cNvPr id="13314" name="Picture 2" descr="C:\Users\nives\OneDrive\Desktop\ALD\sha256vhdl\presentation_pictures\sim - shift 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818586" cy="39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4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Counter</a:t>
            </a:r>
          </a:p>
        </p:txBody>
      </p:sp>
      <p:pic>
        <p:nvPicPr>
          <p:cNvPr id="14339" name="Picture 3" descr="C:\Users\nives\OneDrive\Desktop\ALD\sha256vhdl\presentation_pictures\code - counte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453095"/>
            <a:ext cx="7272809" cy="42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nives\OneDrive\Desktop\ALD\sha256vhdl\presentation_pictures\code - count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4009"/>
            <a:ext cx="3632595" cy="23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4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Counter</a:t>
            </a:r>
          </a:p>
        </p:txBody>
      </p:sp>
      <p:pic>
        <p:nvPicPr>
          <p:cNvPr id="15362" name="Picture 2" descr="C:\Users\nives\OneDrive\Desktop\ALD\sha256vhdl\presentation_pictures\sim - cou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125668" cy="411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nives\OneDrive\Desktop\ALD\sha256vhdl\presentation_pictures\sim - count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69" y="4077072"/>
            <a:ext cx="5173396" cy="250418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9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Debouncer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debouncer</a:t>
            </a:r>
            <a:r>
              <a:rPr lang="en-US" sz="2800" dirty="0"/>
              <a:t> is needed to clean noise on buttons. I have copied its code from the logic network course.</a:t>
            </a:r>
          </a:p>
        </p:txBody>
      </p:sp>
      <p:pic>
        <p:nvPicPr>
          <p:cNvPr id="16386" name="Picture 2" descr="C:\Users\nives\OneDrive\Desktop\ALD\sha256vhdl\presentation_pictures\sim - debou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896944" cy="3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0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Combinatorial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Some basic combinatorial components have been implemented with the data flow paradigm:</a:t>
                </a:r>
              </a:p>
              <a:p>
                <a:r>
                  <a:rPr lang="en-US" dirty="0"/>
                  <a:t>SHA Functions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𝑀𝑎𝑗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𝐶h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Ripple Carry Adder</a:t>
                </a:r>
              </a:p>
              <a:p>
                <a:r>
                  <a:rPr lang="en-US" dirty="0"/>
                  <a:t>3-2 Compressor</a:t>
                </a:r>
              </a:p>
              <a:p>
                <a:r>
                  <a:rPr lang="en-US" dirty="0"/>
                  <a:t>Hierarchical Comparator</a:t>
                </a:r>
              </a:p>
              <a:p>
                <a:r>
                  <a:rPr lang="en-US" dirty="0"/>
                  <a:t>Barrel Shifter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4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0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Complex Components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previous units are used to build more articulated entities, in the structural view:</a:t>
            </a:r>
          </a:p>
          <a:p>
            <a:r>
              <a:rPr lang="en-US" dirty="0"/>
              <a:t>Next Block Calculator</a:t>
            </a:r>
          </a:p>
          <a:p>
            <a:r>
              <a:rPr lang="en-US" dirty="0"/>
              <a:t>Register Update</a:t>
            </a:r>
          </a:p>
          <a:p>
            <a:r>
              <a:rPr lang="en-US" dirty="0"/>
              <a:t>Difficulty Decoder</a:t>
            </a:r>
          </a:p>
        </p:txBody>
      </p:sp>
    </p:spTree>
    <p:extLst>
      <p:ext uri="{BB962C8B-B14F-4D97-AF65-F5344CB8AC3E}">
        <p14:creationId xmlns:p14="http://schemas.microsoft.com/office/powerpoint/2010/main" val="403763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 Block Calculator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973B79-8A24-7B97-DA1E-BCED34E5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3" y="2924944"/>
            <a:ext cx="8044080" cy="931683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Computes the </a:t>
            </a:r>
            <a:r>
              <a:rPr lang="en-US" sz="2800" dirty="0" err="1"/>
              <a:t>w</a:t>
            </a:r>
            <a:r>
              <a:rPr lang="en-US" sz="2800" baseline="-25000" dirty="0" err="1"/>
              <a:t>i</a:t>
            </a:r>
            <a:r>
              <a:rPr lang="en-US" sz="2800" dirty="0"/>
              <a:t> required at every round of the block routine. The first 16 are the split of the input block, the next are generated with the following formula: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F3CFA89-8ECF-6D59-D5E4-A272A7491554}"/>
              </a:ext>
            </a:extLst>
          </p:cNvPr>
          <p:cNvSpPr txBox="1">
            <a:spLocks/>
          </p:cNvSpPr>
          <p:nvPr/>
        </p:nvSpPr>
        <p:spPr>
          <a:xfrm>
            <a:off x="457200" y="4005065"/>
            <a:ext cx="8229600" cy="202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It is implemented with a shift register and a dedicated combinatorial component that extract and sum the proper previous-words from its parallel out. At cycle </a:t>
            </a:r>
            <a:r>
              <a:rPr lang="en-US" sz="2800" dirty="0" err="1"/>
              <a:t>i</a:t>
            </a:r>
            <a:r>
              <a:rPr lang="en-US" sz="2800" dirty="0"/>
              <a:t>, the serial out of the register will be </a:t>
            </a:r>
            <a:r>
              <a:rPr lang="en-US" sz="2800" dirty="0" err="1"/>
              <a:t>w</a:t>
            </a:r>
            <a:r>
              <a:rPr lang="en-US" sz="2800" baseline="-25000" dirty="0" err="1"/>
              <a:t>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44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Register Update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Performs the update of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abcdefgh</a:t>
            </a:r>
            <a:r>
              <a:rPr lang="en-US" sz="2800" dirty="0"/>
              <a:t> registers at every round, as follows:</a:t>
            </a:r>
          </a:p>
        </p:txBody>
      </p:sp>
      <p:pic>
        <p:nvPicPr>
          <p:cNvPr id="6" name="Immagine 5" descr="Immagine che contiene testo, Carattere, algebra&#10;&#10;Descrizione generata automaticamente">
            <a:extLst>
              <a:ext uri="{FF2B5EF4-FFF2-40B4-BE49-F238E27FC236}">
                <a16:creationId xmlns:a16="http://schemas.microsoft.com/office/drawing/2014/main" id="{BF02326C-A9B9-D6C3-1770-637B65FE2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27311"/>
            <a:ext cx="8640960" cy="130574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5B02D68-A61C-1933-799C-429ABD63E5A7}"/>
              </a:ext>
            </a:extLst>
          </p:cNvPr>
          <p:cNvSpPr txBox="1">
            <a:spLocks/>
          </p:cNvSpPr>
          <p:nvPr/>
        </p:nvSpPr>
        <p:spPr>
          <a:xfrm>
            <a:off x="457200" y="4365104"/>
            <a:ext cx="8229600" cy="156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It is a purely combinatorial component and given the conspicuous number of addition it requires a cascade of compressors to be efficient.</a:t>
            </a:r>
          </a:p>
        </p:txBody>
      </p:sp>
    </p:spTree>
    <p:extLst>
      <p:ext uri="{BB962C8B-B14F-4D97-AF65-F5344CB8AC3E}">
        <p14:creationId xmlns:p14="http://schemas.microsoft.com/office/powerpoint/2010/main" val="217963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Difficulty Decoder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94081"/>
            <a:ext cx="8229600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Difficulty is the threshold below which the transaction hash must stay to be considered valid. It is stored into a pseudo floating point encoding and this components aim to expand it to a pure binary number usable by the comparator.</a:t>
            </a:r>
          </a:p>
        </p:txBody>
      </p:sp>
      <p:pic>
        <p:nvPicPr>
          <p:cNvPr id="6" name="Immagine 5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27CDF424-7F43-FD6A-CF39-4C47C3A9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" y="4293096"/>
            <a:ext cx="833410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Project Level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the main entities of the project, composed by a Datapath and a FSM:</a:t>
            </a:r>
          </a:p>
          <a:p>
            <a:r>
              <a:rPr lang="en-US" dirty="0"/>
              <a:t>Block Routine (Datapath + FSM)</a:t>
            </a:r>
          </a:p>
          <a:p>
            <a:r>
              <a:rPr lang="en-US" dirty="0"/>
              <a:t>Bitcoin Miner (Datapath + FSM)</a:t>
            </a:r>
          </a:p>
          <a:p>
            <a:r>
              <a:rPr lang="en-US" dirty="0"/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381854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Block Routine</a:t>
            </a:r>
          </a:p>
        </p:txBody>
      </p:sp>
      <p:pic>
        <p:nvPicPr>
          <p:cNvPr id="7" name="Immagine 6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A7AF9B44-1925-1DE1-FF2E-9367A979D4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738"/>
            <a:ext cx="9144000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5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Block Routine</a:t>
            </a:r>
          </a:p>
        </p:txBody>
      </p:sp>
      <p:pic>
        <p:nvPicPr>
          <p:cNvPr id="5" name="Immagine 4" descr="Immagine che contiene testo, diagramma, Parallelo, Piano&#10;&#10;Descrizione generata automaticamente">
            <a:extLst>
              <a:ext uri="{FF2B5EF4-FFF2-40B4-BE49-F238E27FC236}">
                <a16:creationId xmlns:a16="http://schemas.microsoft.com/office/drawing/2014/main" id="{AD1ACBD3-2E35-6586-2273-0550A611D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07" y="1175779"/>
            <a:ext cx="5626786" cy="56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Bitcoin Miner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inputs are pure binary big endian numbers, reversed and rearranged to form a header: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41DBF9-BC3E-0705-97DA-839AD3F69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2564904"/>
            <a:ext cx="7848872" cy="202685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6EED968-9143-948C-9C60-0A568A2FBA8C}"/>
              </a:ext>
            </a:extLst>
          </p:cNvPr>
          <p:cNvSpPr txBox="1">
            <a:spLocks/>
          </p:cNvSpPr>
          <p:nvPr/>
        </p:nvSpPr>
        <p:spPr>
          <a:xfrm>
            <a:off x="457200" y="5047061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The Nonce is the value to be mined with brute force, so the user does not insert it but the initial value of the search.</a:t>
            </a:r>
          </a:p>
        </p:txBody>
      </p:sp>
    </p:spTree>
    <p:extLst>
      <p:ext uri="{BB962C8B-B14F-4D97-AF65-F5344CB8AC3E}">
        <p14:creationId xmlns:p14="http://schemas.microsoft.com/office/powerpoint/2010/main" val="41428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Bitcoin Miner</a:t>
            </a:r>
          </a:p>
        </p:txBody>
      </p:sp>
      <p:pic>
        <p:nvPicPr>
          <p:cNvPr id="5" name="Immagine 4" descr="Immagine che contiene testo, diagramma, Piano, Parallelo&#10;&#10;Descrizione generata automaticamente">
            <a:extLst>
              <a:ext uri="{FF2B5EF4-FFF2-40B4-BE49-F238E27FC236}">
                <a16:creationId xmlns:a16="http://schemas.microsoft.com/office/drawing/2014/main" id="{54A3452B-5F39-E23B-A92F-A2AF36329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4" y="1196752"/>
            <a:ext cx="78529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Bitcoin Miner</a:t>
            </a:r>
          </a:p>
        </p:txBody>
      </p:sp>
      <p:pic>
        <p:nvPicPr>
          <p:cNvPr id="7" name="Immagine 6" descr="Immagine che contiene diagramma, testo, Piano, Disegno tecnico&#10;&#10;Descrizione generata automaticamente">
            <a:extLst>
              <a:ext uri="{FF2B5EF4-FFF2-40B4-BE49-F238E27FC236}">
                <a16:creationId xmlns:a16="http://schemas.microsoft.com/office/drawing/2014/main" id="{C7419C88-B7EF-9885-1399-6E8EA0E7DB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7" y="1112325"/>
            <a:ext cx="5179106" cy="57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 Functions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documentation of SHA256 algorithm includes the definition of the following functions:</a:t>
            </a:r>
          </a:p>
        </p:txBody>
      </p:sp>
      <p:pic>
        <p:nvPicPr>
          <p:cNvPr id="1027" name="Picture 3" descr="C:\Users\nives\OneDrive\Desktop\ALD\sha256vhdl\presentation_pictures\sha256 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167836" cy="290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75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Bitcoin Miner</a:t>
            </a:r>
          </a:p>
        </p:txBody>
      </p:sp>
      <p:pic>
        <p:nvPicPr>
          <p:cNvPr id="7" name="Immagine 6" descr="Immagine che contiene testo, menu, schermata, numero&#10;&#10;Descrizione generata automaticamente">
            <a:extLst>
              <a:ext uri="{FF2B5EF4-FFF2-40B4-BE49-F238E27FC236}">
                <a16:creationId xmlns:a16="http://schemas.microsoft.com/office/drawing/2014/main" id="{5718B93A-CA85-1221-AC13-9D27CE328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27" y="1268760"/>
            <a:ext cx="5414946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Level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the user presses one of the 4 buttons, a predefined input is loaded into the bitcoin miner. The user can use switches to display parts of the output on the 7 segment display (I used the code of prof. Roberto </a:t>
            </a:r>
            <a:r>
              <a:rPr lang="en-US" sz="2800" dirty="0" err="1"/>
              <a:t>Passerone</a:t>
            </a:r>
            <a:r>
              <a:rPr lang="en-US" sz="2800" dirty="0"/>
              <a:t>) and compare it with the expected output.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DB1CDF-FFF5-68D2-4EA0-888E5C7F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5" y="3789040"/>
            <a:ext cx="8867329" cy="2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Level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Test-case of the Up Button:</a:t>
            </a:r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B0F23B0-110E-BADC-3E82-E9668CDD5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28" y="1988840"/>
            <a:ext cx="6242144" cy="44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C00000"/>
                </a:solidFill>
                <a:latin typeface="Algerian" pitchFamily="82" charset="0"/>
              </a:rPr>
              <a:t>Alex Pegoraro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EA4A675-B4AA-4F92-21EC-EDEE2B771EB3}"/>
              </a:ext>
            </a:extLst>
          </p:cNvPr>
          <p:cNvSpPr txBox="1">
            <a:spLocks/>
          </p:cNvSpPr>
          <p:nvPr/>
        </p:nvSpPr>
        <p:spPr>
          <a:xfrm>
            <a:off x="457200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Realized by:</a:t>
            </a:r>
          </a:p>
        </p:txBody>
      </p:sp>
    </p:spTree>
    <p:extLst>
      <p:ext uri="{BB962C8B-B14F-4D97-AF65-F5344CB8AC3E}">
        <p14:creationId xmlns:p14="http://schemas.microsoft.com/office/powerpoint/2010/main" val="2697632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C00000"/>
                </a:solidFill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6400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 Functions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32039" y="1600200"/>
            <a:ext cx="4083695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 implemented them all with equations:</a:t>
            </a:r>
          </a:p>
        </p:txBody>
      </p:sp>
      <p:pic>
        <p:nvPicPr>
          <p:cNvPr id="2050" name="Picture 2" descr="C:\Users\nives\OneDrive\Desktop\ALD\sha256vhdl\presentation_pictures\code - cap sigma 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52938"/>
            <a:ext cx="4666731" cy="242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ives\OneDrive\Desktop\ALD\sha256vhdl\presentation_pictures\sim - cap sigma 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33" y="3573016"/>
            <a:ext cx="6180802" cy="312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Ripple Carry Adder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classical adder, implemented with full adders and the generate construct:</a:t>
            </a:r>
          </a:p>
        </p:txBody>
      </p:sp>
      <p:pic>
        <p:nvPicPr>
          <p:cNvPr id="3075" name="Picture 3" descr="C:\Users\nives\OneDrive\Desktop\ALD\sha256vhdl\presentation_pictures\code - ad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50" y="2924944"/>
            <a:ext cx="6858000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9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3-2 Compressor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compressor is a unit that convert a sum of 3 numbers into a sum of 2, saving time:</a:t>
            </a:r>
          </a:p>
        </p:txBody>
      </p:sp>
      <p:pic>
        <p:nvPicPr>
          <p:cNvPr id="4098" name="Picture 2" descr="C:\Users\nives\OneDrive\Desktop\ALD\sha256vhdl\presentation_pictures\code - compres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76733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3-2 Compressor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Here’s a simulation of it and the adders:</a:t>
            </a:r>
          </a:p>
        </p:txBody>
      </p:sp>
      <p:pic>
        <p:nvPicPr>
          <p:cNvPr id="5122" name="Picture 2" descr="C:\Users\nives\OneDrive\Desktop\ALD\sha256vhdl\presentation_pictures\sim - ad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981652" cy="403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1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Hierarchical Comparator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5576" y="1628800"/>
            <a:ext cx="3610744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Built with full comparators:</a:t>
            </a:r>
          </a:p>
        </p:txBody>
      </p:sp>
      <p:pic>
        <p:nvPicPr>
          <p:cNvPr id="6147" name="Picture 3" descr="C:\Users\nives\OneDrive\Desktop\ALD\sha256vhdl\presentation_pictures\code - comparato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8540750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nives\OneDrive\Desktop\ALD\sha256vhdl\presentation_pictures\code - 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95" y="1268760"/>
            <a:ext cx="4296292" cy="259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4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Hierarchical Comparator</a:t>
            </a:r>
          </a:p>
        </p:txBody>
      </p:sp>
      <p:pic>
        <p:nvPicPr>
          <p:cNvPr id="7170" name="Picture 2" descr="C:\Users\nives\OneDrive\Desktop\ALD\sha256vhdl\presentation_pictures\sim - compa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0006" cy="402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24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514</Words>
  <Application>Microsoft Office PowerPoint</Application>
  <PresentationFormat>Presentazione su schermo (4:3)</PresentationFormat>
  <Paragraphs>70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0" baseType="lpstr">
      <vt:lpstr>Algerian</vt:lpstr>
      <vt:lpstr>Arial</vt:lpstr>
      <vt:lpstr>Calibri</vt:lpstr>
      <vt:lpstr>Cambria Math</vt:lpstr>
      <vt:lpstr>Cascadia Code</vt:lpstr>
      <vt:lpstr>Tema di Office</vt:lpstr>
      <vt:lpstr>SHA 256 VHDL</vt:lpstr>
      <vt:lpstr>Combinatorial Components</vt:lpstr>
      <vt:lpstr>SHA Functions</vt:lpstr>
      <vt:lpstr>SHA Functions</vt:lpstr>
      <vt:lpstr>Ripple Carry Adder</vt:lpstr>
      <vt:lpstr>3-2 Compressor</vt:lpstr>
      <vt:lpstr>3-2 Compressor</vt:lpstr>
      <vt:lpstr>Hierarchical Comparator</vt:lpstr>
      <vt:lpstr>Hierarchical Comparator</vt:lpstr>
      <vt:lpstr>Barrel Shifter</vt:lpstr>
      <vt:lpstr>Barrel Shifter</vt:lpstr>
      <vt:lpstr>Sequential Components</vt:lpstr>
      <vt:lpstr>Register File</vt:lpstr>
      <vt:lpstr>Register File</vt:lpstr>
      <vt:lpstr>Shift Register</vt:lpstr>
      <vt:lpstr>Shift Register</vt:lpstr>
      <vt:lpstr>Counter</vt:lpstr>
      <vt:lpstr>Counter</vt:lpstr>
      <vt:lpstr>Debouncer</vt:lpstr>
      <vt:lpstr>Complex Components</vt:lpstr>
      <vt:lpstr>Next Block Calculator </vt:lpstr>
      <vt:lpstr>Register Update</vt:lpstr>
      <vt:lpstr>Difficulty Decoder</vt:lpstr>
      <vt:lpstr>Project Level </vt:lpstr>
      <vt:lpstr>Block Routine</vt:lpstr>
      <vt:lpstr>Block Routine</vt:lpstr>
      <vt:lpstr>Bitcoin Miner</vt:lpstr>
      <vt:lpstr>Bitcoin Miner</vt:lpstr>
      <vt:lpstr>Bitcoin Miner</vt:lpstr>
      <vt:lpstr>Bitcoin Miner</vt:lpstr>
      <vt:lpstr>Top Level</vt:lpstr>
      <vt:lpstr>Top Level</vt:lpstr>
      <vt:lpstr>Alex Pegoraro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nives pedretti</dc:creator>
  <cp:lastModifiedBy>Federica Lorenzini</cp:lastModifiedBy>
  <cp:revision>59</cp:revision>
  <dcterms:created xsi:type="dcterms:W3CDTF">2024-07-15T16:57:21Z</dcterms:created>
  <dcterms:modified xsi:type="dcterms:W3CDTF">2024-09-11T09:58:41Z</dcterms:modified>
</cp:coreProperties>
</file>